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10"/>
  </p:notesMasterIdLst>
  <p:sldIdLst>
    <p:sldId id="401" r:id="rId2"/>
    <p:sldId id="399" r:id="rId3"/>
    <p:sldId id="405" r:id="rId4"/>
    <p:sldId id="393" r:id="rId5"/>
    <p:sldId id="395" r:id="rId6"/>
    <p:sldId id="396" r:id="rId7"/>
    <p:sldId id="392" r:id="rId8"/>
    <p:sldId id="400" r:id="rId9"/>
  </p:sldIdLst>
  <p:sldSz cx="12192000" cy="6858000"/>
  <p:notesSz cx="6864350" cy="99964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D2"/>
    <a:srgbClr val="604A7B"/>
    <a:srgbClr val="FFFFFF"/>
    <a:srgbClr val="E4EEF8"/>
    <a:srgbClr val="D7E7F5"/>
    <a:srgbClr val="FFF9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589" autoAdjust="0"/>
    <p:restoredTop sz="96866" autoAdjust="0"/>
  </p:normalViewPr>
  <p:slideViewPr>
    <p:cSldViewPr snapToGrid="0">
      <p:cViewPr varScale="1">
        <p:scale>
          <a:sx n="94" d="100"/>
          <a:sy n="94" d="100"/>
        </p:scale>
        <p:origin x="224" y="44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501560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85FFF989-47A3-4111-A36B-B8CBF0D074DA}" type="datetimeFigureOut">
              <a:rPr lang="fr-FR" smtClean="0"/>
              <a:t>02/04/2019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49363"/>
            <a:ext cx="5994400" cy="33734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6435" y="4810810"/>
            <a:ext cx="5491480" cy="3936117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501559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10F4053D-C54A-4691-9FBF-D3C2BCA476D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10822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5CA72E-F1B6-4411-9CC3-9E592B0412DF}" type="slidenum">
              <a:rPr lang="en-GB" altLang="fr-FR"/>
              <a:pPr/>
              <a:t>2</a:t>
            </a:fld>
            <a:endParaRPr lang="en-GB" altLang="fr-FR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272228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341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300" err="1">
                <a:latin typeface="Arial Unicode MS" panose="020B0604020202020204" pitchFamily="34" charset="-128"/>
              </a:rPr>
              <a:t>there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will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be</a:t>
            </a:r>
            <a:r>
              <a:rPr lang="fr-FR" altLang="fr-FR" sz="1300">
                <a:latin typeface="Arial Unicode MS" panose="020B0604020202020204" pitchFamily="34" charset="-128"/>
              </a:rPr>
              <a:t> a </a:t>
            </a:r>
            <a:r>
              <a:rPr lang="fr-FR" altLang="fr-FR" sz="1300" err="1">
                <a:latin typeface="Arial Unicode MS" panose="020B0604020202020204" pitchFamily="34" charset="-128"/>
              </a:rPr>
              <a:t>small</a:t>
            </a:r>
            <a:r>
              <a:rPr lang="fr-FR" altLang="fr-FR" sz="1300">
                <a:latin typeface="Arial Unicode MS" panose="020B0604020202020204" pitchFamily="34" charset="-128"/>
              </a:rPr>
              <a:t> update on the AHCAL part: </a:t>
            </a:r>
            <a:r>
              <a:rPr lang="fr-FR" altLang="fr-FR" sz="1300" err="1">
                <a:latin typeface="Arial Unicode MS" panose="020B0604020202020204" pitchFamily="34" charset="-128"/>
              </a:rPr>
              <a:t>we</a:t>
            </a:r>
            <a:r>
              <a:rPr lang="fr-FR" altLang="fr-FR" sz="1300">
                <a:latin typeface="Arial Unicode MS" panose="020B0604020202020204" pitchFamily="34" charset="-128"/>
              </a:rPr>
              <a:t> have </a:t>
            </a:r>
            <a:r>
              <a:rPr lang="fr-FR" altLang="fr-FR" sz="1300" err="1">
                <a:latin typeface="Arial Unicode MS" panose="020B0604020202020204" pitchFamily="34" charset="-128"/>
              </a:rPr>
              <a:t>now</a:t>
            </a:r>
            <a:r>
              <a:rPr lang="fr-FR" altLang="fr-FR" sz="1300">
                <a:latin typeface="Arial Unicode MS" panose="020B0604020202020204" pitchFamily="34" charset="-128"/>
              </a:rPr>
              <a:t> first tests of the new interface modules, and </a:t>
            </a:r>
            <a:r>
              <a:rPr lang="fr-FR" altLang="fr-FR" sz="1300" err="1">
                <a:latin typeface="Arial Unicode MS" panose="020B0604020202020204" pitchFamily="34" charset="-128"/>
              </a:rPr>
              <a:t>we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see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that</a:t>
            </a:r>
            <a:r>
              <a:rPr lang="fr-FR" altLang="fr-FR" sz="1300">
                <a:latin typeface="Arial Unicode MS" panose="020B0604020202020204" pitchFamily="34" charset="-128"/>
              </a:rPr>
              <a:t> the DIF </a:t>
            </a:r>
            <a:r>
              <a:rPr lang="fr-FR" altLang="fr-FR" sz="1300" err="1">
                <a:latin typeface="Arial Unicode MS" panose="020B0604020202020204" pitchFamily="34" charset="-128"/>
              </a:rPr>
              <a:t>now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needs</a:t>
            </a:r>
            <a:r>
              <a:rPr lang="fr-FR" altLang="fr-FR" sz="1300">
                <a:latin typeface="Arial Unicode MS" panose="020B0604020202020204" pitchFamily="34" charset="-128"/>
              </a:rPr>
              <a:t> more power (new FPGA) </a:t>
            </a:r>
            <a:r>
              <a:rPr lang="fr-FR" altLang="fr-FR" sz="1300" err="1">
                <a:latin typeface="Arial Unicode MS" panose="020B0604020202020204" pitchFamily="34" charset="-128"/>
              </a:rPr>
              <a:t>while</a:t>
            </a:r>
            <a:r>
              <a:rPr lang="fr-FR" altLang="fr-FR" sz="1300">
                <a:latin typeface="Arial Unicode MS" panose="020B0604020202020204" pitchFamily="34" charset="-128"/>
              </a:rPr>
              <a:t> the power </a:t>
            </a:r>
            <a:r>
              <a:rPr lang="fr-FR" altLang="fr-FR" sz="1300" err="1">
                <a:latin typeface="Arial Unicode MS" panose="020B0604020202020204" pitchFamily="34" charset="-128"/>
              </a:rPr>
              <a:t>board</a:t>
            </a:r>
            <a:r>
              <a:rPr lang="fr-FR" altLang="fr-FR" sz="1300">
                <a:latin typeface="Arial Unicode MS" panose="020B0604020202020204" pitchFamily="34" charset="-128"/>
              </a:rPr>
              <a:t> has a </a:t>
            </a:r>
            <a:r>
              <a:rPr lang="fr-FR" altLang="fr-FR" sz="1300" err="1">
                <a:latin typeface="Arial Unicode MS" panose="020B0604020202020204" pitchFamily="34" charset="-128"/>
              </a:rPr>
              <a:t>much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smaller</a:t>
            </a:r>
            <a:r>
              <a:rPr lang="fr-FR" altLang="fr-FR" sz="1300">
                <a:latin typeface="Arial Unicode MS" panose="020B0604020202020204" pitchFamily="34" charset="-128"/>
              </a:rPr>
              <a:t> power dissipation (</a:t>
            </a:r>
            <a:r>
              <a:rPr lang="fr-FR" altLang="fr-FR" sz="1300" err="1">
                <a:latin typeface="Arial Unicode MS" panose="020B0604020202020204" pitchFamily="34" charset="-128"/>
              </a:rPr>
              <a:t>low</a:t>
            </a:r>
            <a:r>
              <a:rPr lang="fr-FR" altLang="fr-FR" sz="1300">
                <a:latin typeface="Arial Unicode MS" panose="020B0604020202020204" pitchFamily="34" charset="-128"/>
              </a:rPr>
              <a:t> voltage </a:t>
            </a:r>
            <a:r>
              <a:rPr lang="fr-FR" altLang="fr-FR" sz="1300" err="1">
                <a:latin typeface="Arial Unicode MS" panose="020B0604020202020204" pitchFamily="34" charset="-128"/>
              </a:rPr>
              <a:t>reduced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from</a:t>
            </a:r>
            <a:r>
              <a:rPr lang="fr-FR" altLang="fr-FR" sz="1300">
                <a:latin typeface="Arial Unicode MS" panose="020B0604020202020204" pitchFamily="34" charset="-128"/>
              </a:rPr>
              <a:t> 6 to 4 V). </a:t>
            </a:r>
          </a:p>
          <a:p>
            <a:pPr defTabSz="963412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altLang="fr-FR" sz="1300">
                <a:latin typeface="Arial Unicode MS" panose="020B0604020202020204" pitchFamily="34" charset="-128"/>
              </a:rPr>
              <a:t>So </a:t>
            </a:r>
            <a:r>
              <a:rPr lang="fr-FR" altLang="fr-FR" sz="1300" err="1">
                <a:latin typeface="Arial Unicode MS" panose="020B0604020202020204" pitchFamily="34" charset="-128"/>
              </a:rPr>
              <a:t>we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now</a:t>
            </a:r>
            <a:r>
              <a:rPr lang="fr-FR" altLang="fr-FR" sz="1300">
                <a:latin typeface="Arial Unicode MS" panose="020B0604020202020204" pitchFamily="34" charset="-128"/>
              </a:rPr>
              <a:t> know </a:t>
            </a:r>
            <a:r>
              <a:rPr lang="fr-FR" altLang="fr-FR" sz="1300" err="1">
                <a:latin typeface="Arial Unicode MS" panose="020B0604020202020204" pitchFamily="34" charset="-128"/>
              </a:rPr>
              <a:t>where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we</a:t>
            </a:r>
            <a:r>
              <a:rPr lang="fr-FR" altLang="fr-FR" sz="1300">
                <a:latin typeface="Arial Unicode MS" panose="020B0604020202020204" pitchFamily="34" charset="-128"/>
              </a:rPr>
              <a:t> </a:t>
            </a:r>
            <a:r>
              <a:rPr lang="fr-FR" altLang="fr-FR" sz="1300" err="1">
                <a:latin typeface="Arial Unicode MS" panose="020B0604020202020204" pitchFamily="34" charset="-128"/>
              </a:rPr>
              <a:t>need</a:t>
            </a:r>
            <a:r>
              <a:rPr lang="fr-FR" altLang="fr-FR" sz="1300">
                <a:latin typeface="Arial Unicode MS" panose="020B0604020202020204" pitchFamily="34" charset="-128"/>
              </a:rPr>
              <a:t> to cool, but not </a:t>
            </a:r>
            <a:r>
              <a:rPr lang="fr-FR" altLang="fr-FR" sz="1300" err="1">
                <a:latin typeface="Arial Unicode MS" panose="020B0604020202020204" pitchFamily="34" charset="-128"/>
              </a:rPr>
              <a:t>yet</a:t>
            </a:r>
            <a:r>
              <a:rPr lang="fr-FR" altLang="fr-FR" sz="1300">
                <a:latin typeface="Arial Unicode MS" panose="020B0604020202020204" pitchFamily="34" charset="-128"/>
              </a:rPr>
              <a:t> how </a:t>
            </a:r>
            <a:r>
              <a:rPr lang="fr-FR" altLang="fr-FR" sz="1300" err="1">
                <a:latin typeface="Arial Unicode MS" panose="020B0604020202020204" pitchFamily="34" charset="-128"/>
              </a:rPr>
              <a:t>much</a:t>
            </a:r>
            <a:r>
              <a:rPr lang="fr-FR" altLang="fr-FR" sz="1300">
                <a:latin typeface="Arial Unicode MS" panose="020B0604020202020204" pitchFamily="34" charset="-128"/>
              </a:rPr>
              <a:t>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F4053D-C54A-4691-9FBF-D3C2BCA476DD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820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5CA72E-F1B6-4411-9CC3-9E592B0412DF}" type="slidenum">
              <a:rPr lang="en-GB" altLang="fr-FR"/>
              <a:pPr/>
              <a:t>8</a:t>
            </a:fld>
            <a:endParaRPr lang="en-GB" altLang="fr-FR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217488" y="812800"/>
            <a:ext cx="7123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42490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 userDrawn="1"/>
        </p:nvSpPr>
        <p:spPr>
          <a:xfrm>
            <a:off x="0" y="-2"/>
            <a:ext cx="12192000" cy="744542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hangingPunct="0">
              <a:defRPr>
                <a:latin typeface="+mn-lt"/>
                <a:ea typeface="+mn-ea"/>
                <a:cs typeface="+mn-cs"/>
                <a:sym typeface="Arial"/>
              </a:defRPr>
            </a:pPr>
            <a:endParaRPr sz="2000" kern="0">
              <a:solidFill>
                <a:srgbClr val="000000"/>
              </a:solidFill>
              <a:sym typeface="Arial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05028" y="540205"/>
            <a:ext cx="1268762" cy="33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441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2"/>
          <p:cNvSpPr/>
          <p:nvPr userDrawn="1"/>
        </p:nvSpPr>
        <p:spPr>
          <a:xfrm>
            <a:off x="0" y="-2"/>
            <a:ext cx="12192000" cy="744542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hangingPunct="0">
              <a:defRPr>
                <a:latin typeface="+mn-lt"/>
                <a:ea typeface="+mn-ea"/>
                <a:cs typeface="+mn-cs"/>
                <a:sym typeface="Arial"/>
              </a:defRPr>
            </a:pPr>
            <a:endParaRPr sz="2000" kern="0">
              <a:solidFill>
                <a:srgbClr val="000000"/>
              </a:solidFill>
              <a:sym typeface="Arial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05028" y="540205"/>
            <a:ext cx="1268762" cy="33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8703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2"/>
          <p:cNvSpPr/>
          <p:nvPr userDrawn="1"/>
        </p:nvSpPr>
        <p:spPr>
          <a:xfrm>
            <a:off x="0" y="-2"/>
            <a:ext cx="12192000" cy="744542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hangingPunct="0">
              <a:defRPr>
                <a:latin typeface="+mn-lt"/>
                <a:ea typeface="+mn-ea"/>
                <a:cs typeface="+mn-cs"/>
                <a:sym typeface="Arial"/>
              </a:defRPr>
            </a:pPr>
            <a:endParaRPr sz="2000" kern="0">
              <a:solidFill>
                <a:srgbClr val="000000"/>
              </a:solidFill>
              <a:sym typeface="Arial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05028" y="540205"/>
            <a:ext cx="1268762" cy="33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606067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 userDrawn="1"/>
        </p:nvSpPr>
        <p:spPr>
          <a:xfrm>
            <a:off x="0" y="-2"/>
            <a:ext cx="12192000" cy="744542"/>
          </a:xfrm>
          <a:prstGeom prst="rect">
            <a:avLst/>
          </a:prstGeom>
          <a:solidFill>
            <a:srgbClr val="00B0F0"/>
          </a:solidFill>
          <a:ln w="12700">
            <a:miter lim="400000"/>
          </a:ln>
        </p:spPr>
        <p:txBody>
          <a:bodyPr lIns="45718" tIns="45718" rIns="45718" bIns="45718" anchor="ctr"/>
          <a:lstStyle/>
          <a:p>
            <a:pPr hangingPunct="0">
              <a:defRPr>
                <a:latin typeface="+mn-lt"/>
                <a:ea typeface="+mn-ea"/>
                <a:cs typeface="+mn-cs"/>
                <a:sym typeface="Arial"/>
              </a:defRPr>
            </a:pPr>
            <a:endParaRPr sz="2000" kern="0">
              <a:solidFill>
                <a:srgbClr val="000000"/>
              </a:solidFill>
              <a:sym typeface="Arial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05028" y="540205"/>
            <a:ext cx="1268762" cy="33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169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07796" y="6596390"/>
            <a:ext cx="1004323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100" b="1" dirty="0">
                <a:solidFill>
                  <a:srgbClr val="818181"/>
                </a:solidFill>
                <a:latin typeface="Arial-BoldMT"/>
              </a:rPr>
              <a:t>Katja Krüger, Denis Grondin </a:t>
            </a:r>
            <a:r>
              <a:rPr lang="fr-FR" sz="1100" dirty="0">
                <a:solidFill>
                  <a:srgbClr val="818181"/>
                </a:solidFill>
                <a:latin typeface="ArialMT"/>
              </a:rPr>
              <a:t>| AIDA-2020 - WP14.5.2 – 4</a:t>
            </a:r>
            <a:r>
              <a:rPr lang="fr-FR" sz="1100" baseline="30000" dirty="0">
                <a:solidFill>
                  <a:srgbClr val="818181"/>
                </a:solidFill>
                <a:latin typeface="ArialMT"/>
              </a:rPr>
              <a:t>th</a:t>
            </a:r>
            <a:r>
              <a:rPr lang="fr-FR" sz="1100" dirty="0">
                <a:solidFill>
                  <a:srgbClr val="818181"/>
                </a:solidFill>
                <a:latin typeface="ArialMT"/>
              </a:rPr>
              <a:t> </a:t>
            </a:r>
            <a:r>
              <a:rPr lang="en-GB" sz="1100" noProof="0" dirty="0">
                <a:solidFill>
                  <a:srgbClr val="818181"/>
                </a:solidFill>
                <a:latin typeface="ArialMT"/>
              </a:rPr>
              <a:t>Annual</a:t>
            </a:r>
            <a:r>
              <a:rPr lang="fr-FR" sz="1100" baseline="0" dirty="0">
                <a:solidFill>
                  <a:srgbClr val="818181"/>
                </a:solidFill>
                <a:latin typeface="ArialMT"/>
              </a:rPr>
              <a:t> Meeting </a:t>
            </a:r>
            <a:r>
              <a:rPr lang="fr-FR" sz="1100" dirty="0">
                <a:solidFill>
                  <a:srgbClr val="818181"/>
                </a:solidFill>
                <a:latin typeface="ArialMT"/>
              </a:rPr>
              <a:t>| April 3</a:t>
            </a:r>
            <a:r>
              <a:rPr lang="fr-FR" sz="1100" baseline="30000" dirty="0">
                <a:solidFill>
                  <a:srgbClr val="818181"/>
                </a:solidFill>
                <a:latin typeface="ArialMT"/>
              </a:rPr>
              <a:t>rd</a:t>
            </a:r>
            <a:r>
              <a:rPr lang="fr-FR" sz="1100" dirty="0">
                <a:solidFill>
                  <a:srgbClr val="818181"/>
                </a:solidFill>
                <a:latin typeface="ArialMT"/>
              </a:rPr>
              <a:t>, 2019 | </a:t>
            </a:r>
            <a:r>
              <a:rPr lang="fr-FR" sz="1100" b="1" dirty="0">
                <a:solidFill>
                  <a:srgbClr val="818181"/>
                </a:solidFill>
                <a:latin typeface="Arial-BoldMT"/>
              </a:rPr>
              <a:t>Page </a:t>
            </a:r>
            <a:fld id="{2B40F718-8751-403D-974A-E64E2F4006B6}" type="slidenum">
              <a:rPr lang="fr-FR" sz="1100" b="1" smtClean="0">
                <a:solidFill>
                  <a:srgbClr val="818181"/>
                </a:solidFill>
                <a:latin typeface="Arial-BoldMT"/>
              </a:rPr>
              <a:t>‹#›</a:t>
            </a:fld>
            <a:r>
              <a:rPr lang="fr-FR" sz="1100" b="1" dirty="0">
                <a:solidFill>
                  <a:srgbClr val="818181"/>
                </a:solidFill>
                <a:latin typeface="Arial-BoldMT"/>
              </a:rPr>
              <a:t> / 12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944556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2" r:id="rId2"/>
    <p:sldLayoutId id="2147483657" r:id="rId3"/>
    <p:sldLayoutId id="2147483656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3.jpe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1.png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jpeg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8.tiff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7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87" y="1252843"/>
            <a:ext cx="5791995" cy="5605157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127880" y="140417"/>
            <a:ext cx="10751082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1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    WP14.5 – Mechanical &amp; Thermal tools for Innovative Calorimeters</a:t>
            </a:r>
          </a:p>
        </p:txBody>
      </p:sp>
      <p:pic>
        <p:nvPicPr>
          <p:cNvPr id="7" name="Picture 2" descr="Z:\Gestion\MODELES\Logos\logoLPSC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67594" y="6058044"/>
            <a:ext cx="1251883" cy="600076"/>
          </a:xfrm>
          <a:prstGeom prst="rect">
            <a:avLst/>
          </a:prstGeom>
          <a:noFill/>
        </p:spPr>
      </p:pic>
      <p:pic>
        <p:nvPicPr>
          <p:cNvPr id="8" name="Picture 4" descr="http://www.google.fr/url?source=imglanding&amp;ct=img&amp;q=http://www.desy.de/f/students/DESY-Logo-cyan-RGB_ger.gif&amp;sa=X&amp;ei=WA5LVeiSCMiwUe_agbgM&amp;ved=0CAkQ8wc&amp;usg=AFQjCNFH6XFwLPy7Q958NT5QX2-paKpeg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1084" y="5753356"/>
            <a:ext cx="1000828" cy="1000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1 Título"/>
          <p:cNvSpPr txBox="1">
            <a:spLocks/>
          </p:cNvSpPr>
          <p:nvPr/>
        </p:nvSpPr>
        <p:spPr>
          <a:xfrm>
            <a:off x="-1" y="-1312"/>
            <a:ext cx="12192001" cy="1262544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1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WP14.5</a:t>
            </a:r>
            <a:endParaRPr lang="en-US" sz="32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16446" y="6489518"/>
            <a:ext cx="3627048" cy="3693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l"/>
            <a:r>
              <a:rPr lang="en-GB" sz="800" b="0" i="0" dirty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 654168.</a:t>
            </a:r>
          </a:p>
          <a:p>
            <a:pPr algn="l"/>
            <a:endParaRPr lang="en-GB" sz="200" i="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35" y="5940432"/>
            <a:ext cx="2128099" cy="5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8630" y="6494922"/>
            <a:ext cx="439394" cy="293053"/>
          </a:xfrm>
          <a:prstGeom prst="rect">
            <a:avLst/>
          </a:prstGeom>
        </p:spPr>
      </p:pic>
      <p:sp>
        <p:nvSpPr>
          <p:cNvPr id="2" name="ZoneTexte 1"/>
          <p:cNvSpPr txBox="1"/>
          <p:nvPr/>
        </p:nvSpPr>
        <p:spPr>
          <a:xfrm>
            <a:off x="-1" y="1261232"/>
            <a:ext cx="6425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922628" y="6631050"/>
            <a:ext cx="2365161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fr-FR" sz="900" dirty="0"/>
          </a:p>
        </p:txBody>
      </p:sp>
      <p:graphicFrame>
        <p:nvGraphicFramePr>
          <p:cNvPr id="20" name="Tableau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0440625"/>
              </p:ext>
            </p:extLst>
          </p:nvPr>
        </p:nvGraphicFramePr>
        <p:xfrm>
          <a:off x="4914900" y="1356859"/>
          <a:ext cx="6972301" cy="370840"/>
        </p:xfrm>
        <a:graphic>
          <a:graphicData uri="http://schemas.openxmlformats.org/drawingml/2006/table">
            <a:tbl>
              <a:tblPr firstCol="1" bandRow="1"/>
              <a:tblGrid>
                <a:gridCol w="797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745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dirty="0"/>
                        <a:t>Task 1</a:t>
                      </a: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sz="1600" baseline="0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Precision mechanics for calorimeter structures</a:t>
                      </a:r>
                      <a:endParaRPr lang="en-US" sz="1600" i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1" name="Tableau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5469549"/>
              </p:ext>
            </p:extLst>
          </p:nvPr>
        </p:nvGraphicFramePr>
        <p:xfrm>
          <a:off x="4914901" y="1814540"/>
          <a:ext cx="6972300" cy="370840"/>
        </p:xfrm>
        <a:graphic>
          <a:graphicData uri="http://schemas.openxmlformats.org/drawingml/2006/table">
            <a:tbl>
              <a:tblPr firstCol="1" bandRow="1">
                <a:tableStyleId>{5C22544A-7EE6-4342-B048-85BDC9FD1C3A}</a:tableStyleId>
              </a:tblPr>
              <a:tblGrid>
                <a:gridCol w="789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830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Task</a:t>
                      </a:r>
                      <a:r>
                        <a:rPr lang="en-US" sz="1600" baseline="0" dirty="0"/>
                        <a:t> 2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baseline="0" dirty="0"/>
                        <a:t>Infrastructure to evaluate thermal properties of calorimeter structures</a:t>
                      </a:r>
                      <a:endParaRPr lang="en-US" sz="16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2" name="Rectangle 21"/>
          <p:cNvSpPr/>
          <p:nvPr/>
        </p:nvSpPr>
        <p:spPr>
          <a:xfrm>
            <a:off x="2071566" y="749235"/>
            <a:ext cx="852034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Mechanical &amp; Thermal tools for Innovative Calorimeters</a:t>
            </a:r>
            <a:endParaRPr lang="fr-FR" sz="2800" dirty="0">
              <a:solidFill>
                <a:schemeClr val="bg1"/>
              </a:solidFill>
            </a:endParaRPr>
          </a:p>
        </p:txBody>
      </p:sp>
      <p:pic>
        <p:nvPicPr>
          <p:cNvPr id="25" name="17 Imagen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7935" y="6002496"/>
            <a:ext cx="5173135" cy="600083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9600" y="2312471"/>
            <a:ext cx="1929362" cy="2727678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262087" y="3855366"/>
            <a:ext cx="502047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u="sng" dirty="0">
                <a:solidFill>
                  <a:srgbClr val="00B0F0"/>
                </a:solidFill>
                <a:latin typeface="Calibri-Bold"/>
              </a:rPr>
              <a:t>Katja Krüger</a:t>
            </a:r>
            <a:r>
              <a:rPr lang="fr-FR" sz="2000" dirty="0">
                <a:solidFill>
                  <a:srgbClr val="00B0F0"/>
                </a:solidFill>
                <a:latin typeface="Calibri-Bold"/>
              </a:rPr>
              <a:t> </a:t>
            </a:r>
            <a:r>
              <a:rPr lang="fr-FR" sz="1400" dirty="0">
                <a:latin typeface="Calibri-Bold"/>
              </a:rPr>
              <a:t>[DESY], </a:t>
            </a:r>
            <a:r>
              <a:rPr lang="fr-FR" sz="2000" dirty="0">
                <a:solidFill>
                  <a:srgbClr val="00B0F0"/>
                </a:solidFill>
                <a:latin typeface="Calibri-Bold"/>
              </a:rPr>
              <a:t>Denis Grondin </a:t>
            </a:r>
            <a:r>
              <a:rPr lang="fr-FR" sz="1400" dirty="0">
                <a:latin typeface="Calibri-Bold"/>
              </a:rPr>
              <a:t>[LPSC]</a:t>
            </a:r>
          </a:p>
        </p:txBody>
      </p:sp>
    </p:spTree>
    <p:extLst>
      <p:ext uri="{BB962C8B-B14F-4D97-AF65-F5344CB8AC3E}">
        <p14:creationId xmlns:p14="http://schemas.microsoft.com/office/powerpoint/2010/main" val="2517822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05028" y="540205"/>
            <a:ext cx="1268762" cy="33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e 6"/>
          <p:cNvGrpSpPr/>
          <p:nvPr/>
        </p:nvGrpSpPr>
        <p:grpSpPr>
          <a:xfrm>
            <a:off x="10852206" y="6194535"/>
            <a:ext cx="1274453" cy="601024"/>
            <a:chOff x="10634608" y="6153160"/>
            <a:chExt cx="1274453" cy="601024"/>
          </a:xfrm>
        </p:grpSpPr>
        <p:pic>
          <p:nvPicPr>
            <p:cNvPr id="9" name="Picture 2" descr="Z:\Gestion\MODELES\Logos\logoLPSC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286309" y="6298325"/>
              <a:ext cx="622752" cy="298509"/>
            </a:xfrm>
            <a:prstGeom prst="rect">
              <a:avLst/>
            </a:prstGeom>
            <a:noFill/>
          </p:spPr>
        </p:pic>
        <p:pic>
          <p:nvPicPr>
            <p:cNvPr id="10" name="Picture 4" descr="http://www.google.fr/url?source=imglanding&amp;ct=img&amp;q=http://www.desy.de/f/students/DESY-Logo-cyan-RGB_ger.gif&amp;sa=X&amp;ei=WA5LVeiSCMiwUe_agbgM&amp;ved=0CAkQ8wc&amp;usg=AFQjCNFH6XFwLPy7Q958NT5QX2-paKpeg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4608" y="6153160"/>
              <a:ext cx="601024" cy="601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4" name="Shape 119"/>
          <p:cNvSpPr txBox="1">
            <a:spLocks/>
          </p:cNvSpPr>
          <p:nvPr/>
        </p:nvSpPr>
        <p:spPr>
          <a:xfrm>
            <a:off x="395536" y="72006"/>
            <a:ext cx="11796464" cy="6611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77500" lnSpcReduction="20000"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r>
              <a:rPr lang="en-GB" sz="3400" dirty="0"/>
              <a:t>WP14.5 - Task 2</a:t>
            </a:r>
          </a:p>
          <a:p>
            <a:pPr algn="ctr"/>
            <a:r>
              <a:rPr lang="en-US" kern="0" dirty="0">
                <a:latin typeface="Arial"/>
                <a:cs typeface="Arial"/>
              </a:rPr>
              <a:t>Compact and highly efficient Cooling Systems</a:t>
            </a:r>
            <a:endParaRPr kumimoji="0" lang="en-GB" sz="2600" b="1" i="0" u="none" strike="noStrike" kern="0" cap="none" spc="0" normalizeH="0" baseline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4 CuadroTexto"/>
          <p:cNvSpPr txBox="1"/>
          <p:nvPr/>
        </p:nvSpPr>
        <p:spPr>
          <a:xfrm>
            <a:off x="774910" y="865542"/>
            <a:ext cx="9000857" cy="646331"/>
          </a:xfrm>
          <a:prstGeom prst="rect">
            <a:avLst/>
          </a:prstGeom>
          <a:solidFill>
            <a:srgbClr val="8064A2">
              <a:lumMod val="75000"/>
            </a:srgbClr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2.1 Cooling system to test thermal modelling of large CF (carbon fiber) structures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(ECAL - LPSC)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2.2 Cooling system for low power 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calorimeter readout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electronics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(AHCAL</a:t>
            </a:r>
            <a:r>
              <a:rPr kumimoji="0" lang="en-US" sz="1800" b="0" i="1" u="none" strike="noStrike" kern="0" cap="none" spc="0" normalizeH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- </a:t>
            </a:r>
            <a:r>
              <a:rPr kumimoji="0" lang="en-US" sz="1800" b="0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DESY)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74910" y="1511873"/>
            <a:ext cx="8545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GB" dirty="0">
                <a:latin typeface="Calibri" panose="020F0502020204030204" pitchFamily="34" charset="0"/>
              </a:rPr>
              <a:t>The development of a cooling system for low power calorimeter readout electronics is based on design </a:t>
            </a:r>
            <a:r>
              <a:rPr lang="en-US" dirty="0">
                <a:latin typeface="Calibri" panose="020F0502020204030204" pitchFamily="34" charset="0"/>
              </a:rPr>
              <a:t>close to those of the ILD </a:t>
            </a:r>
            <a:r>
              <a:rPr lang="en-GB" dirty="0">
                <a:latin typeface="Calibri" panose="020F0502020204030204" pitchFamily="34" charset="0"/>
              </a:rPr>
              <a:t>innovative calorimeters @ ILC </a:t>
            </a:r>
            <a:endParaRPr lang="fr-FR" dirty="0">
              <a:latin typeface="Calibri" panose="020F0502020204030204" pitchFamily="34" charset="0"/>
            </a:endParaRPr>
          </a:p>
        </p:txBody>
      </p:sp>
      <p:sp>
        <p:nvSpPr>
          <p:cNvPr id="11" name="7 CuadroTexto"/>
          <p:cNvSpPr txBox="1"/>
          <p:nvPr/>
        </p:nvSpPr>
        <p:spPr>
          <a:xfrm>
            <a:off x="475359" y="2552487"/>
            <a:ext cx="8916573" cy="11233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00B050"/>
                </a:solidFill>
                <a:latin typeface="Calibri-Bold"/>
              </a:rPr>
              <a:t>Deliverables </a:t>
            </a:r>
            <a:r>
              <a:rPr lang="fr-FR" sz="2000" dirty="0">
                <a:solidFill>
                  <a:srgbClr val="00B050"/>
                </a:solidFill>
                <a:latin typeface="Calibri-Bold"/>
              </a:rPr>
              <a:t>14.8 </a:t>
            </a:r>
            <a:r>
              <a:rPr lang="fr-FR" sz="1400" dirty="0">
                <a:solidFill>
                  <a:srgbClr val="00B050"/>
                </a:solidFill>
                <a:latin typeface="Calibri-Bold"/>
              </a:rPr>
              <a:t>(</a:t>
            </a:r>
            <a:r>
              <a:rPr lang="en-GB" sz="1400" dirty="0">
                <a:solidFill>
                  <a:srgbClr val="00B050"/>
                </a:solidFill>
                <a:latin typeface="Calibri-Bold"/>
              </a:rPr>
              <a:t>June</a:t>
            </a:r>
            <a:r>
              <a:rPr lang="fr-FR" sz="1400" dirty="0">
                <a:solidFill>
                  <a:srgbClr val="00B050"/>
                </a:solidFill>
                <a:latin typeface="Calibri-Bold"/>
              </a:rPr>
              <a:t> 2018) </a:t>
            </a:r>
            <a:r>
              <a:rPr lang="fr-FR" sz="2000" dirty="0">
                <a:latin typeface="Calibri-Bold"/>
              </a:rPr>
              <a:t>/ </a:t>
            </a:r>
            <a:r>
              <a:rPr lang="fr-FR" b="1" dirty="0">
                <a:latin typeface="Calibri-Bold"/>
              </a:rPr>
              <a:t>Large</a:t>
            </a:r>
            <a:r>
              <a:rPr lang="fr-FR" dirty="0">
                <a:latin typeface="Calibri-Bold"/>
              </a:rPr>
              <a:t> </a:t>
            </a:r>
            <a:r>
              <a:rPr lang="fr-FR" b="1" dirty="0">
                <a:latin typeface="Calibri-Bold"/>
              </a:rPr>
              <a:t>l</a:t>
            </a:r>
            <a:r>
              <a:rPr lang="en-US" b="1" dirty="0" err="1">
                <a:latin typeface="Calibri-Bold"/>
              </a:rPr>
              <a:t>eak</a:t>
            </a:r>
            <a:r>
              <a:rPr lang="en-US" b="1">
                <a:latin typeface="Calibri-Bold"/>
              </a:rPr>
              <a:t>-less System, thermal model</a:t>
            </a:r>
            <a:endParaRPr lang="en-US">
              <a:latin typeface="Calibri-Bold"/>
            </a:endParaRPr>
          </a:p>
          <a:p>
            <a:pPr marL="1085850" lvl="2" indent="-171450">
              <a:buFont typeface="Wingdings" panose="05000000000000000000" pitchFamily="2" charset="2"/>
              <a:buChar char="§"/>
            </a:pPr>
            <a:endParaRPr lang="fr-FR" sz="1100">
              <a:solidFill>
                <a:srgbClr val="000000"/>
              </a:solidFill>
              <a:latin typeface="ArialMT"/>
            </a:endParaRP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>
                <a:latin typeface="TimesNewRomanPSMT"/>
              </a:rPr>
              <a:t>Construction of a real size water cooling circuit for both calorimeters</a:t>
            </a:r>
          </a:p>
          <a:p>
            <a:pPr marL="1200150" lvl="2" indent="-285750">
              <a:buFont typeface="Wingdings" panose="05000000000000000000" pitchFamily="2" charset="2"/>
              <a:buChar char="§"/>
            </a:pPr>
            <a:r>
              <a:rPr lang="en-US" b="1">
                <a:latin typeface="TimesNewRomanPSMT"/>
              </a:rPr>
              <a:t>Demonstrators and</a:t>
            </a:r>
            <a:r>
              <a:rPr lang="en-US">
                <a:latin typeface="TimesNewRomanPSMT"/>
              </a:rPr>
              <a:t> </a:t>
            </a:r>
            <a:r>
              <a:rPr lang="en-GB" b="1">
                <a:latin typeface="TimesNewRomanPSMT"/>
              </a:rPr>
              <a:t>results</a:t>
            </a:r>
            <a:endParaRPr lang="en-US">
              <a:latin typeface="Calibri-Bold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682076" y="5469205"/>
            <a:ext cx="5592493" cy="646331"/>
          </a:xfrm>
          <a:prstGeom prst="rect">
            <a:avLst/>
          </a:prstGeom>
          <a:ln>
            <a:solidFill>
              <a:srgbClr val="0078D2"/>
            </a:solidFill>
          </a:ln>
        </p:spPr>
        <p:txBody>
          <a:bodyPr wrap="none">
            <a:spAutoFit/>
          </a:bodyPr>
          <a:lstStyle/>
          <a:p>
            <a:r>
              <a:rPr lang="fr-FR" b="1">
                <a:solidFill>
                  <a:srgbClr val="00B050"/>
                </a:solidFill>
                <a:latin typeface="Calibri-Bold"/>
              </a:rPr>
              <a:t>ECAL: </a:t>
            </a:r>
            <a:r>
              <a:rPr lang="en-GB">
                <a:latin typeface="Calibri" panose="020F0502020204030204" pitchFamily="34" charset="0"/>
              </a:rPr>
              <a:t>(CFRP+W structures + Silicon detectors)</a:t>
            </a:r>
          </a:p>
          <a:p>
            <a:r>
              <a:rPr lang="fr-FR">
                <a:solidFill>
                  <a:srgbClr val="FF0000"/>
                </a:solidFill>
                <a:latin typeface="Calibri-Bold"/>
              </a:rPr>
              <a:t> </a:t>
            </a:r>
            <a:r>
              <a:rPr lang="fr-FR">
                <a:solidFill>
                  <a:schemeClr val="dk1"/>
                </a:solidFill>
              </a:rPr>
              <a:t>full size l</a:t>
            </a:r>
            <a:r>
              <a:rPr lang="en-US" err="1"/>
              <a:t>eak</a:t>
            </a:r>
            <a:r>
              <a:rPr lang="en-US"/>
              <a:t>-less cooling-loop </a:t>
            </a:r>
            <a:r>
              <a:rPr lang="en-US" kern="0">
                <a:solidFill>
                  <a:srgbClr val="000000"/>
                </a:solidFill>
              </a:rPr>
              <a:t>on 3 levels (13m-10m- 9m)</a:t>
            </a:r>
            <a:r>
              <a:rPr lang="en-US" b="1"/>
              <a:t> </a:t>
            </a: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682076" y="3975104"/>
            <a:ext cx="5592493" cy="1200329"/>
          </a:xfrm>
          <a:prstGeom prst="rect">
            <a:avLst/>
          </a:prstGeom>
          <a:ln>
            <a:solidFill>
              <a:srgbClr val="0078D2"/>
            </a:solidFill>
          </a:ln>
        </p:spPr>
        <p:txBody>
          <a:bodyPr wrap="square">
            <a:spAutoFit/>
          </a:bodyPr>
          <a:lstStyle/>
          <a:p>
            <a:r>
              <a:rPr lang="fr-FR" b="1">
                <a:solidFill>
                  <a:srgbClr val="00B050"/>
                </a:solidFill>
                <a:latin typeface="Calibri-Bold"/>
              </a:rPr>
              <a:t>HCAL: </a:t>
            </a:r>
            <a:r>
              <a:rPr lang="fr-FR">
                <a:latin typeface="Calibri" panose="020F0502020204030204" pitchFamily="34" charset="0"/>
              </a:rPr>
              <a:t>(</a:t>
            </a:r>
            <a:r>
              <a:rPr lang="en-GB">
                <a:latin typeface="Calibri" panose="020F0502020204030204" pitchFamily="34" charset="0"/>
              </a:rPr>
              <a:t>Stainless Steel absorber stack structures +…)</a:t>
            </a:r>
          </a:p>
          <a:p>
            <a:r>
              <a:rPr lang="en-GB" altLang="fr-FR">
                <a:latin typeface="Calibri" panose="020F0502020204030204" pitchFamily="34" charset="0"/>
              </a:rPr>
              <a:t> Cooling system for the full EUDET stack </a:t>
            </a:r>
            <a:br>
              <a:rPr lang="en-GB" altLang="fr-FR">
                <a:latin typeface="Calibri" panose="020F0502020204030204" pitchFamily="34" charset="0"/>
              </a:rPr>
            </a:br>
            <a:r>
              <a:rPr lang="en-GB" altLang="fr-FR">
                <a:latin typeface="Calibri" panose="020F0502020204030204" pitchFamily="34" charset="0"/>
              </a:rPr>
              <a:t>(40 active layers of 2*2 HBUs)</a:t>
            </a:r>
            <a:br>
              <a:rPr lang="en-GB" altLang="fr-FR">
                <a:latin typeface="Calibri" panose="020F0502020204030204" pitchFamily="34" charset="0"/>
              </a:rPr>
            </a:br>
            <a:r>
              <a:rPr lang="en-GB" altLang="fr-FR">
                <a:latin typeface="Calibri" panose="020F0502020204030204" pitchFamily="34" charset="0"/>
              </a:rPr>
              <a:t>Thermal coupling &amp; system parameters</a:t>
            </a:r>
            <a:endParaRPr lang="en-GB">
              <a:latin typeface="Calibri" panose="020F0502020204030204" pitchFamily="34" charset="0"/>
            </a:endParaRPr>
          </a:p>
        </p:txBody>
      </p:sp>
      <p:pic>
        <p:nvPicPr>
          <p:cNvPr id="21" name="il_fi" descr="Afficher l'image d'origin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35" y="2442279"/>
            <a:ext cx="523875" cy="52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4">
            <a:extLst>
              <a:ext uri="{FF2B5EF4-FFF2-40B4-BE49-F238E27FC236}">
                <a16:creationId xmlns:a16="http://schemas.microsoft.com/office/drawing/2014/main" id="{8390FDDC-0EFD-744D-8457-78C109AEFF5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0409" y="3926642"/>
            <a:ext cx="1499941" cy="1124956"/>
          </a:xfrm>
          <a:prstGeom prst="rect">
            <a:avLst/>
          </a:prstGeom>
        </p:spPr>
      </p:pic>
      <p:pic>
        <p:nvPicPr>
          <p:cNvPr id="24" name="Image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994565" y="4900933"/>
            <a:ext cx="1151630" cy="1499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52261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7661945" y="5669347"/>
            <a:ext cx="453005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i="1" dirty="0">
                <a:solidFill>
                  <a:srgbClr val="000000"/>
                </a:solidFill>
                <a:latin typeface="Arial" panose="020B0604020202020204" pitchFamily="34" charset="0"/>
              </a:rPr>
              <a:t>Real dimensions detector / zone of tests </a:t>
            </a:r>
            <a:endParaRPr lang="en-GB" sz="14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GB" sz="1100" dirty="0">
                <a:solidFill>
                  <a:srgbClr val="000000"/>
                </a:solidFill>
                <a:latin typeface="Times New Roman" panose="02020603050405020304" pitchFamily="18" charset="0"/>
              </a:rPr>
              <a:t>Maximum elevation between ground and ECAL top is 14m, (test zone 13 m).</a:t>
            </a:r>
          </a:p>
        </p:txBody>
      </p:sp>
      <p:sp>
        <p:nvSpPr>
          <p:cNvPr id="18" name="Shape 119"/>
          <p:cNvSpPr txBox="1">
            <a:spLocks/>
          </p:cNvSpPr>
          <p:nvPr/>
        </p:nvSpPr>
        <p:spPr>
          <a:xfrm>
            <a:off x="395536" y="103188"/>
            <a:ext cx="11796464" cy="544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0">
              <a:defRPr/>
            </a:pPr>
            <a:r>
              <a:rPr lang="en-GB" sz="2200">
                <a:latin typeface="Arial" panose="020B0604020202020204" pitchFamily="34" charset="0"/>
                <a:cs typeface="Arial" panose="020B0604020202020204" pitchFamily="34" charset="0"/>
              </a:rPr>
              <a:t>Task 2-1        </a:t>
            </a:r>
            <a:r>
              <a:rPr lang="fr-FR" sz="2200" ker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kumimoji="0" lang="fr-FR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CAL: </a:t>
            </a:r>
            <a:r>
              <a:rPr lang="en-GB" sz="2200">
                <a:latin typeface="Arial" panose="020B0604020202020204" pitchFamily="34" charset="0"/>
                <a:cs typeface="Arial" panose="020B0604020202020204" pitchFamily="34" charset="0"/>
              </a:rPr>
              <a:t>towards ILD</a:t>
            </a:r>
            <a:r>
              <a:rPr lang="en-US" sz="2200" i="1"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GB" sz="2200"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fr-FR" sz="22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200">
                <a:latin typeface="Arial" panose="020B0604020202020204" pitchFamily="34" charset="0"/>
                <a:cs typeface="Arial" panose="020B0604020202020204" pitchFamily="34" charset="0"/>
              </a:rPr>
              <a:t>developments in progress </a:t>
            </a:r>
            <a:r>
              <a:rPr lang="en-US" sz="2000" i="1">
                <a:latin typeface="Arial" panose="020B0604020202020204" pitchFamily="34" charset="0"/>
                <a:cs typeface="Arial" panose="020B0604020202020204" pitchFamily="34" charset="0"/>
              </a:rPr>
              <a:t>(LPSC)</a:t>
            </a:r>
            <a:r>
              <a:rPr lang="fr-FR" sz="2000" ker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200" ker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e 19"/>
          <p:cNvGrpSpPr/>
          <p:nvPr/>
        </p:nvGrpSpPr>
        <p:grpSpPr>
          <a:xfrm>
            <a:off x="493396" y="928563"/>
            <a:ext cx="6845622" cy="1844095"/>
            <a:chOff x="493396" y="928563"/>
            <a:chExt cx="6845622" cy="1844095"/>
          </a:xfrm>
        </p:grpSpPr>
        <p:sp>
          <p:nvSpPr>
            <p:cNvPr id="23" name="Rectangle 22"/>
            <p:cNvSpPr/>
            <p:nvPr/>
          </p:nvSpPr>
          <p:spPr>
            <a:xfrm>
              <a:off x="493396" y="928563"/>
              <a:ext cx="6845622" cy="18440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71450" indent="-171450">
                <a:buFont typeface="Wingdings" panose="05000000000000000000" pitchFamily="2" charset="2"/>
                <a:buChar char="Ø"/>
              </a:pPr>
              <a:r>
                <a:rPr lang="en-GB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Test of a Polarographic probe </a:t>
              </a:r>
              <a:r>
                <a:rPr lang="en-GB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(for dissolved oxygen) </a:t>
              </a:r>
            </a:p>
            <a:p>
              <a:pPr marL="825500" lvl="1" indent="-285750">
                <a:spcAft>
                  <a:spcPts val="725"/>
                </a:spcAft>
                <a:buClr>
                  <a:srgbClr val="000000"/>
                </a:buClr>
                <a:buSzPct val="120000"/>
                <a:buFont typeface="Wingdings" charset="2"/>
                <a:buChar char="§"/>
                <a:tabLst>
                  <a:tab pos="53975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  <a:tab pos="5067300" algn="l"/>
                  <a:tab pos="5791200" algn="l"/>
                  <a:tab pos="6515100" algn="l"/>
                  <a:tab pos="7239000" algn="l"/>
                  <a:tab pos="7962900" algn="l"/>
                  <a:tab pos="8686800" algn="l"/>
                </a:tabLst>
              </a:pPr>
              <a:r>
                <a:rPr lang="en-GB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to determine the rapidity of leak detection   </a:t>
              </a:r>
              <a:r>
                <a:rPr lang="en-US" altLang="x-none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+</a:t>
              </a:r>
              <a:endParaRPr lang="en-GB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indent="-171450">
                <a:buFont typeface="Wingdings" panose="05000000000000000000" pitchFamily="2" charset="2"/>
                <a:buChar char="Ø"/>
              </a:pPr>
              <a:r>
                <a:rPr lang="en-GB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Location of the cooling station </a:t>
              </a:r>
              <a:br>
                <a:rPr lang="en-GB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</a:br>
              <a:r>
                <a:rPr lang="en-GB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(possibility to install it on the moving platform)</a:t>
              </a:r>
              <a:r>
                <a:rPr lang="en-GB" b="1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 </a:t>
              </a:r>
            </a:p>
            <a:p>
              <a:pPr marL="804863" lvl="1" indent="-268288">
                <a:buSzPct val="120000"/>
                <a:buFont typeface="Wingdings" panose="05000000000000000000" pitchFamily="2" charset="2"/>
                <a:buChar char="§"/>
              </a:pPr>
              <a:r>
                <a:rPr lang="en-US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Demonstration and performance </a:t>
              </a:r>
              <a:r>
                <a:rPr lang="fr-FR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of the full size </a:t>
              </a:r>
              <a:r>
                <a:rPr lang="en-GB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leak-less</a:t>
              </a:r>
              <a:r>
                <a:rPr lang="fr-FR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cooling</a:t>
              </a:r>
              <a:r>
                <a:rPr lang="fr-FR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loop</a:t>
              </a:r>
              <a:r>
                <a:rPr lang="fr-FR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on 3 levels            </a:t>
              </a:r>
              <a:r>
                <a:rPr lang="en-US" b="1" i="1" dirty="0">
                  <a:solidFill>
                    <a:srgbClr val="FFC000"/>
                  </a:solidFill>
                  <a:latin typeface="Arial" panose="020B0604020202020204" pitchFamily="34" charset="0"/>
                </a:rPr>
                <a:t>&lt;</a:t>
              </a:r>
              <a:r>
                <a:rPr lang="en-US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b="1" i="1" dirty="0">
                  <a:solidFill>
                    <a:srgbClr val="FFC000"/>
                  </a:solidFill>
                  <a:latin typeface="Arial" panose="020B0604020202020204" pitchFamily="34" charset="0"/>
                </a:rPr>
                <a:t>summer 2019</a:t>
              </a:r>
            </a:p>
          </p:txBody>
        </p:sp>
        <p:sp>
          <p:nvSpPr>
            <p:cNvPr id="28" name="Flèche droite 27"/>
            <p:cNvSpPr/>
            <p:nvPr/>
          </p:nvSpPr>
          <p:spPr>
            <a:xfrm>
              <a:off x="3916207" y="2484174"/>
              <a:ext cx="486561" cy="20972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7129735" y="812629"/>
            <a:ext cx="4981575" cy="4784640"/>
            <a:chOff x="807847" y="1807652"/>
            <a:chExt cx="4981575" cy="4784640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847" y="1807652"/>
              <a:ext cx="4981575" cy="4610100"/>
            </a:xfrm>
            <a:prstGeom prst="rect">
              <a:avLst/>
            </a:prstGeom>
          </p:spPr>
        </p:pic>
        <p:sp>
          <p:nvSpPr>
            <p:cNvPr id="30" name="ZoneTexte 29"/>
            <p:cNvSpPr txBox="1"/>
            <p:nvPr/>
          </p:nvSpPr>
          <p:spPr>
            <a:xfrm>
              <a:off x="2196010" y="5765337"/>
              <a:ext cx="482316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050">
                  <a:solidFill>
                    <a:schemeClr val="bg1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</a:rPr>
                <a:t>ILD</a:t>
              </a: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3781983" y="6015211"/>
              <a:ext cx="1679446" cy="5770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fr-FR"/>
              </a:defPPr>
            </a:lstStyle>
            <a:p>
              <a:pPr algn="ctr"/>
              <a:r>
                <a:rPr lang="en-US" sz="1050"/>
                <a:t>New configuration corresponding to cooling station </a:t>
              </a:r>
              <a:r>
                <a:rPr lang="en-US" sz="1050" b="1"/>
                <a:t>on</a:t>
              </a:r>
              <a:r>
                <a:rPr lang="en-US" sz="1050"/>
                <a:t> the ILD platform.</a:t>
              </a:r>
            </a:p>
          </p:txBody>
        </p:sp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5761" y="3017074"/>
            <a:ext cx="2293152" cy="3057536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212090" y="3270451"/>
            <a:ext cx="2291011" cy="2723958"/>
            <a:chOff x="588450" y="3517339"/>
            <a:chExt cx="2291011" cy="2723958"/>
          </a:xfrm>
        </p:grpSpPr>
        <p:grpSp>
          <p:nvGrpSpPr>
            <p:cNvPr id="25" name="Groupe 24"/>
            <p:cNvGrpSpPr/>
            <p:nvPr/>
          </p:nvGrpSpPr>
          <p:grpSpPr>
            <a:xfrm>
              <a:off x="588450" y="3517339"/>
              <a:ext cx="2291011" cy="2723958"/>
              <a:chOff x="8671528" y="1035794"/>
              <a:chExt cx="2291011" cy="2723958"/>
            </a:xfrm>
          </p:grpSpPr>
          <p:grpSp>
            <p:nvGrpSpPr>
              <p:cNvPr id="22" name="Groupe 21"/>
              <p:cNvGrpSpPr/>
              <p:nvPr/>
            </p:nvGrpSpPr>
            <p:grpSpPr>
              <a:xfrm>
                <a:off x="8671528" y="1035794"/>
                <a:ext cx="2291011" cy="2477737"/>
                <a:chOff x="4571768" y="3077818"/>
                <a:chExt cx="2291011" cy="2477737"/>
              </a:xfrm>
            </p:grpSpPr>
            <p:pic>
              <p:nvPicPr>
                <p:cNvPr id="16" name="Image 15"/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71768" y="3526730"/>
                  <a:ext cx="2219325" cy="2028825"/>
                </a:xfrm>
                <a:prstGeom prst="rect">
                  <a:avLst/>
                </a:prstGeom>
              </p:spPr>
            </p:pic>
            <p:pic>
              <p:nvPicPr>
                <p:cNvPr id="17" name="Image 16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872179" y="3077818"/>
                  <a:ext cx="990600" cy="1143000"/>
                </a:xfrm>
                <a:prstGeom prst="rect">
                  <a:avLst/>
                </a:prstGeom>
              </p:spPr>
            </p:pic>
            <p:sp>
              <p:nvSpPr>
                <p:cNvPr id="19" name="Forme libre 18"/>
                <p:cNvSpPr/>
                <p:nvPr/>
              </p:nvSpPr>
              <p:spPr>
                <a:xfrm>
                  <a:off x="6300788" y="4103905"/>
                  <a:ext cx="46986" cy="125195"/>
                </a:xfrm>
                <a:custGeom>
                  <a:avLst/>
                  <a:gdLst>
                    <a:gd name="connsiteX0" fmla="*/ 0 w 46986"/>
                    <a:gd name="connsiteY0" fmla="*/ 125195 h 125195"/>
                    <a:gd name="connsiteX1" fmla="*/ 42862 w 46986"/>
                    <a:gd name="connsiteY1" fmla="*/ 8514 h 125195"/>
                    <a:gd name="connsiteX2" fmla="*/ 42862 w 46986"/>
                    <a:gd name="connsiteY2" fmla="*/ 18039 h 1251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6986" h="125195">
                      <a:moveTo>
                        <a:pt x="0" y="125195"/>
                      </a:moveTo>
                      <a:cubicBezTo>
                        <a:pt x="17859" y="75784"/>
                        <a:pt x="35718" y="26373"/>
                        <a:pt x="42862" y="8514"/>
                      </a:cubicBezTo>
                      <a:cubicBezTo>
                        <a:pt x="50006" y="-9345"/>
                        <a:pt x="46434" y="4347"/>
                        <a:pt x="42862" y="1803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ln w="0">
                      <a:solidFill>
                        <a:schemeClr val="tx1"/>
                      </a:solidFill>
                    </a:ln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  <p:sp>
              <p:nvSpPr>
                <p:cNvPr id="21" name="Forme libre 20"/>
                <p:cNvSpPr/>
                <p:nvPr/>
              </p:nvSpPr>
              <p:spPr>
                <a:xfrm>
                  <a:off x="6462713" y="4128641"/>
                  <a:ext cx="2610" cy="95697"/>
                </a:xfrm>
                <a:custGeom>
                  <a:avLst/>
                  <a:gdLst>
                    <a:gd name="connsiteX0" fmla="*/ 0 w 2610"/>
                    <a:gd name="connsiteY0" fmla="*/ 95697 h 95697"/>
                    <a:gd name="connsiteX1" fmla="*/ 2381 w 2610"/>
                    <a:gd name="connsiteY1" fmla="*/ 9972 h 95697"/>
                    <a:gd name="connsiteX2" fmla="*/ 2381 w 2610"/>
                    <a:gd name="connsiteY2" fmla="*/ 5209 h 95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2610" h="95697">
                      <a:moveTo>
                        <a:pt x="0" y="95697"/>
                      </a:moveTo>
                      <a:cubicBezTo>
                        <a:pt x="992" y="60375"/>
                        <a:pt x="1984" y="25053"/>
                        <a:pt x="2381" y="9972"/>
                      </a:cubicBezTo>
                      <a:cubicBezTo>
                        <a:pt x="2778" y="-5109"/>
                        <a:pt x="2579" y="50"/>
                        <a:pt x="2381" y="5209"/>
                      </a:cubicBezTo>
                    </a:path>
                  </a:pathLst>
                </a:cu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4" name="Rectangle 23"/>
              <p:cNvSpPr/>
              <p:nvPr/>
            </p:nvSpPr>
            <p:spPr>
              <a:xfrm>
                <a:off x="9194791" y="3513531"/>
                <a:ext cx="136768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00" i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Polarographic probe </a:t>
                </a:r>
                <a:endParaRPr lang="fr-FR" sz="1000" dirty="0"/>
              </a:p>
            </p:txBody>
          </p:sp>
        </p:grpSp>
        <p:sp>
          <p:nvSpPr>
            <p:cNvPr id="26" name="Rectangle 25"/>
            <p:cNvSpPr/>
            <p:nvPr/>
          </p:nvSpPr>
          <p:spPr>
            <a:xfrm>
              <a:off x="643475" y="3517339"/>
              <a:ext cx="936475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Julien Giraud</a:t>
              </a:r>
              <a:endParaRPr lang="fr-FR" sz="1000" dirty="0"/>
            </a:p>
          </p:txBody>
        </p:sp>
      </p:grpSp>
      <p:sp>
        <p:nvSpPr>
          <p:cNvPr id="32" name="Flèche droite 31"/>
          <p:cNvSpPr/>
          <p:nvPr/>
        </p:nvSpPr>
        <p:spPr>
          <a:xfrm>
            <a:off x="2120202" y="5177123"/>
            <a:ext cx="486561" cy="209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" name="Groupe 4"/>
          <p:cNvGrpSpPr/>
          <p:nvPr/>
        </p:nvGrpSpPr>
        <p:grpSpPr>
          <a:xfrm>
            <a:off x="2629230" y="3017074"/>
            <a:ext cx="2483773" cy="3530609"/>
            <a:chOff x="3237519" y="3148679"/>
            <a:chExt cx="2483773" cy="3530609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7519" y="3148679"/>
              <a:ext cx="2483773" cy="3311697"/>
            </a:xfrm>
            <a:prstGeom prst="rect">
              <a:avLst/>
            </a:prstGeom>
          </p:spPr>
        </p:pic>
        <p:sp>
          <p:nvSpPr>
            <p:cNvPr id="33" name="Rectangle 32"/>
            <p:cNvSpPr/>
            <p:nvPr/>
          </p:nvSpPr>
          <p:spPr>
            <a:xfrm>
              <a:off x="3881412" y="6433067"/>
              <a:ext cx="1040670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000" i="1" dirty="0">
                  <a:solidFill>
                    <a:srgbClr val="000000"/>
                  </a:solidFill>
                  <a:latin typeface="Arial" panose="020B0604020202020204" pitchFamily="34" charset="0"/>
                </a:rPr>
                <a:t>Integration: OK</a:t>
              </a:r>
              <a:endParaRPr lang="fr-FR" sz="1000" dirty="0"/>
            </a:p>
          </p:txBody>
        </p:sp>
      </p:grpSp>
      <p:sp>
        <p:nvSpPr>
          <p:cNvPr id="34" name="Flèche droite 33"/>
          <p:cNvSpPr/>
          <p:nvPr/>
        </p:nvSpPr>
        <p:spPr>
          <a:xfrm>
            <a:off x="4845204" y="3991991"/>
            <a:ext cx="486561" cy="209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5781743" y="6082550"/>
            <a:ext cx="13821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i="1" dirty="0">
                <a:solidFill>
                  <a:srgbClr val="000000"/>
                </a:solidFill>
                <a:latin typeface="Arial" panose="020B0604020202020204" pitchFamily="34" charset="0"/>
              </a:rPr>
              <a:t>Control Interface: OK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212854980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1.png" descr="DESY-Logo-cyan-RGB_ger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90766" y="6003926"/>
            <a:ext cx="808567" cy="749300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119"/>
          <p:cNvSpPr txBox="1">
            <a:spLocks/>
          </p:cNvSpPr>
          <p:nvPr/>
        </p:nvSpPr>
        <p:spPr>
          <a:xfrm>
            <a:off x="394283" y="103188"/>
            <a:ext cx="11797717" cy="544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0">
              <a:defRPr/>
            </a:pPr>
            <a:r>
              <a:rPr lang="en-GB" sz="2200">
                <a:latin typeface="Arial" panose="020B0604020202020204" pitchFamily="34" charset="0"/>
                <a:cs typeface="Arial" panose="020B0604020202020204" pitchFamily="34" charset="0"/>
              </a:rPr>
              <a:t>Task 2-2   AHCAL: </a:t>
            </a:r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Cooling system for low power </a:t>
            </a:r>
            <a:r>
              <a:rPr lang="en-GB" sz="2200">
                <a:latin typeface="Arial" panose="020B0604020202020204" pitchFamily="34" charset="0"/>
                <a:cs typeface="Arial" panose="020B0604020202020204" pitchFamily="34" charset="0"/>
              </a:rPr>
              <a:t>calorimeter readout </a:t>
            </a:r>
            <a:r>
              <a:rPr lang="en-US" sz="2200">
                <a:latin typeface="Arial" panose="020B0604020202020204" pitchFamily="34" charset="0"/>
                <a:cs typeface="Arial" panose="020B0604020202020204" pitchFamily="34" charset="0"/>
              </a:rPr>
              <a:t>electronics</a:t>
            </a:r>
            <a:endParaRPr lang="en-GB" sz="22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0382" y="827404"/>
            <a:ext cx="52435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>
                <a:solidFill>
                  <a:srgbClr val="FF0000"/>
                </a:solidFill>
                <a:latin typeface="Calibri-Bold"/>
              </a:rPr>
              <a:t>AHCAL: </a:t>
            </a:r>
            <a:r>
              <a:rPr lang="fr-FR">
                <a:latin typeface="Calibri" panose="020F0502020204030204" pitchFamily="34" charset="0"/>
              </a:rPr>
              <a:t>(</a:t>
            </a:r>
            <a:r>
              <a:rPr lang="en-GB">
                <a:latin typeface="Calibri" panose="020F0502020204030204" pitchFamily="34" charset="0"/>
              </a:rPr>
              <a:t>Stainless Steel absorber stack structures +…)</a:t>
            </a:r>
            <a:r>
              <a:rPr lang="fr-FR">
                <a:solidFill>
                  <a:srgbClr val="FF0000"/>
                </a:solidFill>
                <a:latin typeface="Calibri-Bold"/>
              </a:rPr>
              <a:t> </a:t>
            </a:r>
            <a:endParaRPr lang="fr-FR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8390FDDC-0EFD-744D-8457-78C109AEFF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8580" y="853355"/>
            <a:ext cx="2910840" cy="2183130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B34CBEEC-ABF5-8344-BD1F-F05819C8156C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1621090"/>
            <a:ext cx="5707880" cy="465445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0718" indent="-322743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GB" altLang="fr-FR" sz="18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EUDET stack equipped with 38 active layers of 2*2 HBUs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§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GB" altLang="fr-FR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allows test of system aspects (e.g. distribution of cooling water between layers)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charset="2"/>
              <a:buChar char="§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fr-FR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several </a:t>
            </a:r>
            <a:r>
              <a:rPr lang="en-US" altLang="fr-FR" sz="1600" kern="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testbeams</a:t>
            </a:r>
            <a:r>
              <a:rPr lang="en-US" altLang="fr-FR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CERN SPS with prototype in 2018, so reliable cooling essential </a:t>
            </a:r>
          </a:p>
          <a:p>
            <a:pPr marL="1355275" lvl="2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fr-FR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stay with the previous over-pressure system</a:t>
            </a:r>
          </a:p>
          <a:p>
            <a:pPr marL="1355275" lvl="2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fr-FR" sz="16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system parameters like pipe diameters are already designed for leak-less system, so experience gained with this prototype will be valuable lesson for leak-less system</a:t>
            </a:r>
          </a:p>
          <a:p>
            <a:pPr marL="440875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GB" altLang="fr-FR" sz="18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Reliable operation during all periods with and without power pulsing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itchFamily="2" charset="2"/>
              <a:buChar char="§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GB" altLang="fr-FR" sz="1400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weeks + 1 week AHCAL stand-alone + 2 weeks combined with CMS HGCAL prototype</a:t>
            </a:r>
            <a:endParaRPr lang="en-GB" altLang="fr-FR" sz="1400" b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0875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GB" altLang="fr-FR" sz="1800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documented in D14.8 report</a:t>
            </a:r>
            <a:endParaRPr lang="en-US" altLang="fr-FR" sz="18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40875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endParaRPr lang="en-US" altLang="fr-FR" sz="2400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F635480-0C9F-A04D-8E2F-76162E076C89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5903937" y="3206443"/>
            <a:ext cx="6120130" cy="3060065"/>
          </a:xfrm>
          <a:prstGeom prst="rect">
            <a:avLst/>
          </a:prstGeom>
        </p:spPr>
      </p:pic>
      <p:sp>
        <p:nvSpPr>
          <p:cNvPr id="11" name="Text Box 98">
            <a:extLst>
              <a:ext uri="{FF2B5EF4-FFF2-40B4-BE49-F238E27FC236}">
                <a16:creationId xmlns:a16="http://schemas.microsoft.com/office/drawing/2014/main" id="{4AB1C8FF-8D54-164C-9C43-9293E56B9680}"/>
              </a:ext>
            </a:extLst>
          </p:cNvPr>
          <p:cNvSpPr txBox="1"/>
          <p:nvPr/>
        </p:nvSpPr>
        <p:spPr>
          <a:xfrm>
            <a:off x="6720705" y="4691760"/>
            <a:ext cx="1046638" cy="19024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36000" tIns="18000" rIns="36000" bIns="1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 power pulsing</a:t>
            </a:r>
            <a:endParaRPr lang="de-DE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C6F3F24-6C5C-D94F-B77D-CAA4DD053E15}"/>
              </a:ext>
            </a:extLst>
          </p:cNvPr>
          <p:cNvCxnSpPr/>
          <p:nvPr/>
        </p:nvCxnSpPr>
        <p:spPr>
          <a:xfrm flipH="1">
            <a:off x="8986385" y="3208983"/>
            <a:ext cx="15875" cy="27025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D00B514-8104-6E49-A607-B2901A1461CB}"/>
              </a:ext>
            </a:extLst>
          </p:cNvPr>
          <p:cNvCxnSpPr/>
          <p:nvPr/>
        </p:nvCxnSpPr>
        <p:spPr>
          <a:xfrm flipH="1">
            <a:off x="9484225" y="3206443"/>
            <a:ext cx="15875" cy="27025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BB63033-A5D2-9346-BE56-5EAC7413C1C8}"/>
              </a:ext>
            </a:extLst>
          </p:cNvPr>
          <p:cNvCxnSpPr/>
          <p:nvPr/>
        </p:nvCxnSpPr>
        <p:spPr>
          <a:xfrm flipH="1">
            <a:off x="9631545" y="3210253"/>
            <a:ext cx="15875" cy="27025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7F57CF2-9972-2148-A886-B85159A3A39A}"/>
              </a:ext>
            </a:extLst>
          </p:cNvPr>
          <p:cNvCxnSpPr/>
          <p:nvPr/>
        </p:nvCxnSpPr>
        <p:spPr>
          <a:xfrm flipH="1">
            <a:off x="9910310" y="3209618"/>
            <a:ext cx="15875" cy="27025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4E43E2D9-4FDD-2D41-8D19-ADCA54FA698E}"/>
              </a:ext>
            </a:extLst>
          </p:cNvPr>
          <p:cNvCxnSpPr/>
          <p:nvPr/>
        </p:nvCxnSpPr>
        <p:spPr>
          <a:xfrm flipH="1">
            <a:off x="10385925" y="3202633"/>
            <a:ext cx="15875" cy="27025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69394DA-1ED9-A148-9F0F-67471EA4091B}"/>
              </a:ext>
            </a:extLst>
          </p:cNvPr>
          <p:cNvCxnSpPr/>
          <p:nvPr/>
        </p:nvCxnSpPr>
        <p:spPr>
          <a:xfrm flipH="1">
            <a:off x="10641195" y="3209618"/>
            <a:ext cx="15875" cy="270256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107">
            <a:extLst>
              <a:ext uri="{FF2B5EF4-FFF2-40B4-BE49-F238E27FC236}">
                <a16:creationId xmlns:a16="http://schemas.microsoft.com/office/drawing/2014/main" id="{0FCAFC3A-F32E-A140-8278-8B05E18D948F}"/>
              </a:ext>
            </a:extLst>
          </p:cNvPr>
          <p:cNvSpPr txBox="1"/>
          <p:nvPr/>
        </p:nvSpPr>
        <p:spPr>
          <a:xfrm>
            <a:off x="9134340" y="4691760"/>
            <a:ext cx="222250" cy="23304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36000" tIns="18000" rIns="36000" bIns="1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PP</a:t>
            </a:r>
            <a:endParaRPr lang="de-DE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 Box 109">
            <a:extLst>
              <a:ext uri="{FF2B5EF4-FFF2-40B4-BE49-F238E27FC236}">
                <a16:creationId xmlns:a16="http://schemas.microsoft.com/office/drawing/2014/main" id="{6E749161-5907-B540-ADF4-73D06360C1DA}"/>
              </a:ext>
            </a:extLst>
          </p:cNvPr>
          <p:cNvSpPr txBox="1"/>
          <p:nvPr/>
        </p:nvSpPr>
        <p:spPr>
          <a:xfrm>
            <a:off x="9672820" y="4691760"/>
            <a:ext cx="222250" cy="23304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36000" tIns="18000" rIns="36000" bIns="1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PP</a:t>
            </a:r>
            <a:endParaRPr lang="de-DE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Text Box 110">
            <a:extLst>
              <a:ext uri="{FF2B5EF4-FFF2-40B4-BE49-F238E27FC236}">
                <a16:creationId xmlns:a16="http://schemas.microsoft.com/office/drawing/2014/main" id="{485158D5-B4BB-3841-B5AC-80FBF2C43B0B}"/>
              </a:ext>
            </a:extLst>
          </p:cNvPr>
          <p:cNvSpPr txBox="1"/>
          <p:nvPr/>
        </p:nvSpPr>
        <p:spPr>
          <a:xfrm>
            <a:off x="10409420" y="4691125"/>
            <a:ext cx="222250" cy="23304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36000" tIns="18000" rIns="36000" bIns="1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PP</a:t>
            </a:r>
            <a:endParaRPr lang="de-DE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4" name="Text Box 111">
            <a:extLst>
              <a:ext uri="{FF2B5EF4-FFF2-40B4-BE49-F238E27FC236}">
                <a16:creationId xmlns:a16="http://schemas.microsoft.com/office/drawing/2014/main" id="{CDEC3DE7-FF7B-914B-B3E7-8150CB7B1AD8}"/>
              </a:ext>
            </a:extLst>
          </p:cNvPr>
          <p:cNvSpPr txBox="1"/>
          <p:nvPr/>
        </p:nvSpPr>
        <p:spPr>
          <a:xfrm>
            <a:off x="9947140" y="4691760"/>
            <a:ext cx="413385" cy="23304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36000" tIns="18000" rIns="36000" bIns="1800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sz="100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No PP</a:t>
            </a:r>
            <a:endParaRPr lang="de-DE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42574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7339" y="878832"/>
            <a:ext cx="4300059" cy="2589371"/>
          </a:xfrm>
          <a:prstGeom prst="rect">
            <a:avLst/>
          </a:prstGeom>
        </p:spPr>
      </p:pic>
      <p:sp>
        <p:nvSpPr>
          <p:cNvPr id="7" name="Shape 119"/>
          <p:cNvSpPr txBox="1">
            <a:spLocks/>
          </p:cNvSpPr>
          <p:nvPr/>
        </p:nvSpPr>
        <p:spPr>
          <a:xfrm>
            <a:off x="395536" y="103188"/>
            <a:ext cx="11796464" cy="544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0"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Task 2-2     		</a:t>
            </a:r>
            <a:r>
              <a:rPr kumimoji="0" lang="fr-FR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AHCAL: </a:t>
            </a:r>
            <a:r>
              <a:rPr lang="en-GB" kern="0" noProof="0">
                <a:latin typeface="Arial"/>
                <a:cs typeface="Arial"/>
              </a:rPr>
              <a:t>Status and Plans</a:t>
            </a:r>
            <a:endParaRPr lang="en-GB" kern="0">
              <a:latin typeface="Arial"/>
              <a:cs typeface="Arial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18EAEA36-9ABE-0C4B-BFCA-F78A0BD9D18B}"/>
              </a:ext>
            </a:extLst>
          </p:cNvPr>
          <p:cNvSpPr txBox="1">
            <a:spLocks noChangeArrowheads="1"/>
          </p:cNvSpPr>
          <p:nvPr/>
        </p:nvSpPr>
        <p:spPr>
          <a:xfrm>
            <a:off x="592667" y="904292"/>
            <a:ext cx="6722077" cy="536003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40875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800" dirty="0">
                <a:latin typeface="Arial" charset="0"/>
                <a:ea typeface="Arial" charset="0"/>
                <a:cs typeface="Arial" charset="0"/>
              </a:rPr>
              <a:t>Cooling system for 40-layer </a:t>
            </a:r>
            <a:r>
              <a:rPr lang="en-US" altLang="x-none" sz="1800" dirty="0" err="1">
                <a:latin typeface="Arial" charset="0"/>
                <a:ea typeface="Arial" charset="0"/>
                <a:cs typeface="Arial" charset="0"/>
              </a:rPr>
              <a:t>testbeam</a:t>
            </a:r>
            <a:r>
              <a:rPr lang="en-US" altLang="x-none" sz="1800" dirty="0">
                <a:latin typeface="Arial" charset="0"/>
                <a:ea typeface="Arial" charset="0"/>
                <a:cs typeface="Arial" charset="0"/>
              </a:rPr>
              <a:t> prototype 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Successfully operated in several beam tests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Next steps: </a:t>
            </a:r>
          </a:p>
          <a:p>
            <a:pPr marL="1355275" lvl="2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At the moment cooling plates are thermally decoupled from absorber to understand cooling of interface boards</a:t>
            </a:r>
          </a:p>
          <a:p>
            <a:pPr marL="1355275" lvl="2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Replace by thermally conductive material and understand influence of absorber</a:t>
            </a:r>
          </a:p>
          <a:p>
            <a:pPr marL="440875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800" dirty="0">
                <a:latin typeface="Arial" charset="0"/>
                <a:ea typeface="Arial" charset="0"/>
                <a:cs typeface="Arial" charset="0"/>
              </a:rPr>
              <a:t>Thermal test with full layer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Horizontal steel structure for 3 full layers exists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assembled electronics for first large layer (3*6 HBUs)</a:t>
            </a:r>
          </a:p>
          <a:p>
            <a:pPr marL="1355275" lvl="2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Final mechanics (~2 m long </a:t>
            </a:r>
            <a:r>
              <a:rPr lang="en-US" altLang="x-none" sz="1600" dirty="0" err="1">
                <a:latin typeface="Arial" charset="0"/>
                <a:ea typeface="Arial" charset="0"/>
                <a:cs typeface="Arial" charset="0"/>
              </a:rPr>
              <a:t>casettes</a:t>
            </a: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) not yet available</a:t>
            </a:r>
          </a:p>
          <a:p>
            <a:pPr marL="440875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800" dirty="0">
                <a:latin typeface="Arial" charset="0"/>
                <a:ea typeface="Arial" charset="0"/>
                <a:cs typeface="Arial" charset="0"/>
              </a:rPr>
              <a:t>Adaptations for </a:t>
            </a:r>
            <a:r>
              <a:rPr lang="en-US" altLang="x-none" sz="1800" dirty="0" err="1">
                <a:latin typeface="Arial" charset="0"/>
                <a:ea typeface="Arial" charset="0"/>
                <a:cs typeface="Arial" charset="0"/>
              </a:rPr>
              <a:t>leakless</a:t>
            </a:r>
            <a:r>
              <a:rPr lang="en-US" altLang="x-none" sz="1800" dirty="0">
                <a:latin typeface="Arial" charset="0"/>
                <a:ea typeface="Arial" charset="0"/>
                <a:cs typeface="Arial" charset="0"/>
              </a:rPr>
              <a:t> system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Flexible cooling pipes need to be replaced by rigid ones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Each cooling plate needs a valve to regulate the flow</a:t>
            </a: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600" dirty="0">
                <a:latin typeface="Arial" charset="0"/>
                <a:ea typeface="Arial" charset="0"/>
                <a:cs typeface="Arial" charset="0"/>
              </a:rPr>
              <a:t>Tests with different configurations (horizontal / vertical)</a:t>
            </a:r>
          </a:p>
          <a:p>
            <a:pPr marL="440875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endParaRPr lang="en-US" altLang="x-none" sz="1800" dirty="0">
              <a:latin typeface="Arial" charset="0"/>
              <a:ea typeface="Arial" charset="0"/>
              <a:cs typeface="Arial" charset="0"/>
            </a:endParaRPr>
          </a:p>
          <a:p>
            <a:pPr marL="440875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r>
              <a:rPr lang="en-US" altLang="x-none" sz="1800" dirty="0">
                <a:latin typeface="Arial" charset="0"/>
                <a:ea typeface="Arial" charset="0"/>
                <a:cs typeface="Arial" charset="0"/>
              </a:rPr>
              <a:t>Effort at DESY strongly limited by available engineering </a:t>
            </a:r>
            <a:r>
              <a:rPr lang="en-US" altLang="x-none" sz="1800" dirty="0" err="1">
                <a:latin typeface="Arial" charset="0"/>
                <a:ea typeface="Arial" charset="0"/>
                <a:cs typeface="Arial" charset="0"/>
              </a:rPr>
              <a:t>personpower</a:t>
            </a:r>
            <a:endParaRPr lang="en-US" altLang="x-none" sz="1800" dirty="0">
              <a:latin typeface="Arial" charset="0"/>
              <a:ea typeface="Arial" charset="0"/>
              <a:cs typeface="Arial" charset="0"/>
            </a:endParaRP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endParaRPr lang="en-US" altLang="x-none" sz="1600" dirty="0">
              <a:latin typeface="Arial" charset="0"/>
              <a:ea typeface="Arial" charset="0"/>
              <a:cs typeface="Arial" charset="0"/>
            </a:endParaRPr>
          </a:p>
          <a:p>
            <a:pPr marL="898075" lvl="1" indent="-342900">
              <a:spcBef>
                <a:spcPts val="635"/>
              </a:spcBef>
              <a:buClr>
                <a:srgbClr val="000000"/>
              </a:buClr>
              <a:buSzPct val="120000"/>
              <a:buFont typeface="Wingdings" panose="05000000000000000000" pitchFamily="2" charset="2"/>
              <a:buChar char="Ø"/>
              <a:tabLst>
                <a:tab pos="657012" algn="l"/>
                <a:tab pos="1314023" algn="l"/>
                <a:tab pos="1971035" algn="l"/>
                <a:tab pos="2628047" algn="l"/>
                <a:tab pos="3285058" algn="l"/>
                <a:tab pos="3942070" algn="l"/>
              </a:tabLst>
            </a:pPr>
            <a:endParaRPr lang="en-US" altLang="x-none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A5FAAD-C52C-CB41-AE0C-ECD9BB31F81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10" t="27904" b="16838"/>
          <a:stretch/>
        </p:blipFill>
        <p:spPr>
          <a:xfrm>
            <a:off x="8404964" y="4133589"/>
            <a:ext cx="2721247" cy="167848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E9E4268-3AED-6D47-AE0C-0DF75D212475}"/>
              </a:ext>
            </a:extLst>
          </p:cNvPr>
          <p:cNvCxnSpPr>
            <a:cxnSpLocks/>
          </p:cNvCxnSpPr>
          <p:nvPr/>
        </p:nvCxnSpPr>
        <p:spPr>
          <a:xfrm>
            <a:off x="6751529" y="5073041"/>
            <a:ext cx="2925839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1.png" descr="DESY-Logo-cyan-RGB_ger">
            <a:extLst>
              <a:ext uri="{FF2B5EF4-FFF2-40B4-BE49-F238E27FC236}">
                <a16:creationId xmlns:a16="http://schemas.microsoft.com/office/drawing/2014/main" id="{61690A7A-7AA0-E842-9DDA-29DA46496E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790766" y="6078743"/>
            <a:ext cx="808567" cy="7493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652664286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9872" y="1782316"/>
            <a:ext cx="5651651" cy="3807384"/>
          </a:xfrm>
          <a:prstGeom prst="rect">
            <a:avLst/>
          </a:prstGeom>
        </p:spPr>
      </p:pic>
      <p:sp>
        <p:nvSpPr>
          <p:cNvPr id="7" name="Shape 119"/>
          <p:cNvSpPr txBox="1">
            <a:spLocks/>
          </p:cNvSpPr>
          <p:nvPr/>
        </p:nvSpPr>
        <p:spPr>
          <a:xfrm>
            <a:off x="395536" y="103188"/>
            <a:ext cx="11796464" cy="544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0"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Task 2-2     		</a:t>
            </a:r>
            <a:r>
              <a:rPr kumimoji="0" lang="fr-FR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AHCAL/ECAL services – </a:t>
            </a:r>
            <a:r>
              <a:rPr kumimoji="0" lang="en-GB" sz="2400" b="1" i="0" u="none" strike="noStrike" kern="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recent</a:t>
            </a:r>
            <a:r>
              <a:rPr kumimoji="0" lang="fr-FR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updates</a:t>
            </a:r>
            <a:endParaRPr lang="en-GB" kern="0">
              <a:latin typeface="Arial"/>
              <a:cs typeface="Arial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360" y="95947"/>
            <a:ext cx="862119" cy="5517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96607" y="89184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fr-FR" kern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</a:t>
            </a:r>
            <a:r>
              <a:rPr lang="fr-FR" altLang="fr-FR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 of the AHCAL and ECAL services  </a:t>
            </a:r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8DF3CE-9BB0-B64A-86F1-8953421F51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02" y="1782316"/>
            <a:ext cx="5072389" cy="380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43032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212" y="910605"/>
            <a:ext cx="5027524" cy="4143224"/>
          </a:xfrm>
          <a:prstGeom prst="rect">
            <a:avLst/>
          </a:prstGeom>
        </p:spPr>
      </p:pic>
      <p:sp>
        <p:nvSpPr>
          <p:cNvPr id="4" name="Ellipse 3"/>
          <p:cNvSpPr/>
          <p:nvPr/>
        </p:nvSpPr>
        <p:spPr>
          <a:xfrm rot="2328235">
            <a:off x="7939253" y="3245462"/>
            <a:ext cx="3511127" cy="145847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94" y="1782316"/>
            <a:ext cx="6170752" cy="4157090"/>
          </a:xfrm>
          <a:prstGeom prst="rect">
            <a:avLst/>
          </a:prstGeom>
        </p:spPr>
      </p:pic>
      <p:sp>
        <p:nvSpPr>
          <p:cNvPr id="7" name="Shape 119"/>
          <p:cNvSpPr txBox="1">
            <a:spLocks/>
          </p:cNvSpPr>
          <p:nvPr/>
        </p:nvSpPr>
        <p:spPr>
          <a:xfrm>
            <a:off x="395536" y="103188"/>
            <a:ext cx="11796464" cy="5445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 anchor="ctr">
            <a:normAutofit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lvl="0">
              <a:defRPr/>
            </a:pPr>
            <a:r>
              <a:rPr lang="en-GB">
                <a:latin typeface="Arial" panose="020B0604020202020204" pitchFamily="34" charset="0"/>
                <a:cs typeface="Arial" panose="020B0604020202020204" pitchFamily="34" charset="0"/>
              </a:rPr>
              <a:t>Task 2-2     		</a:t>
            </a:r>
            <a:r>
              <a:rPr kumimoji="0" lang="fr-FR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AHCAL/ECAL services – </a:t>
            </a:r>
            <a:r>
              <a:rPr kumimoji="0" lang="en-GB" sz="2400" b="1" i="0" u="none" strike="noStrike" kern="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recent</a:t>
            </a:r>
            <a:r>
              <a:rPr kumimoji="0" lang="fr-FR" sz="24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 updates</a:t>
            </a:r>
            <a:endParaRPr lang="en-GB" ker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360" y="95947"/>
            <a:ext cx="862119" cy="55175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96607" y="89184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altLang="fr-FR" kern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</a:t>
            </a:r>
            <a:r>
              <a:rPr lang="fr-FR" altLang="fr-FR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 of the AHCAL and ECAL services  </a:t>
            </a:r>
            <a:endParaRPr lang="fr-FR"/>
          </a:p>
        </p:txBody>
      </p:sp>
      <p:sp>
        <p:nvSpPr>
          <p:cNvPr id="10" name="Rectangle 9"/>
          <p:cNvSpPr/>
          <p:nvPr/>
        </p:nvSpPr>
        <p:spPr>
          <a:xfrm rot="16200000">
            <a:off x="6424107" y="2878440"/>
            <a:ext cx="100540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900" b="1">
                <a:solidFill>
                  <a:srgbClr val="000000"/>
                </a:solidFill>
                <a:latin typeface="Arial" panose="020B0604020202020204" pitchFamily="34" charset="0"/>
              </a:rPr>
              <a:t>ECAL End-Cap</a:t>
            </a:r>
            <a:endParaRPr lang="fr-FR" sz="900" b="1"/>
          </a:p>
        </p:txBody>
      </p:sp>
      <p:sp>
        <p:nvSpPr>
          <p:cNvPr id="11" name="Rectangle 10"/>
          <p:cNvSpPr/>
          <p:nvPr/>
        </p:nvSpPr>
        <p:spPr>
          <a:xfrm>
            <a:off x="10609359" y="3265726"/>
            <a:ext cx="108706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000000"/>
                </a:solidFill>
                <a:latin typeface="Arial" panose="020B0604020202020204" pitchFamily="34" charset="0"/>
              </a:rPr>
              <a:t>AHCAL Barrel</a:t>
            </a:r>
            <a:endParaRPr lang="fr-FR" sz="900" b="1"/>
          </a:p>
        </p:txBody>
      </p:sp>
      <p:sp>
        <p:nvSpPr>
          <p:cNvPr id="12" name="Rectangle 11"/>
          <p:cNvSpPr/>
          <p:nvPr/>
        </p:nvSpPr>
        <p:spPr>
          <a:xfrm rot="18792192">
            <a:off x="8487395" y="3226845"/>
            <a:ext cx="108706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900" b="1">
                <a:solidFill>
                  <a:srgbClr val="000000"/>
                </a:solidFill>
                <a:latin typeface="Arial" panose="020B0604020202020204" pitchFamily="34" charset="0"/>
              </a:rPr>
              <a:t>ECAL Barrel</a:t>
            </a:r>
            <a:endParaRPr lang="fr-FR" sz="900" b="1"/>
          </a:p>
        </p:txBody>
      </p:sp>
      <p:sp>
        <p:nvSpPr>
          <p:cNvPr id="13" name="Flèche droite 12"/>
          <p:cNvSpPr/>
          <p:nvPr/>
        </p:nvSpPr>
        <p:spPr>
          <a:xfrm>
            <a:off x="5664579" y="3771683"/>
            <a:ext cx="3917418" cy="175367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 rot="16200000">
            <a:off x="7195710" y="4756427"/>
            <a:ext cx="1087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chemeClr val="bg1"/>
                </a:solidFill>
                <a:latin typeface="Arial" panose="020B0604020202020204" pitchFamily="34" charset="0"/>
              </a:rPr>
              <a:t>AHCAL Path</a:t>
            </a:r>
            <a:endParaRPr lang="fr-FR" sz="1000" b="1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 rot="4187550">
            <a:off x="8334450" y="5319970"/>
            <a:ext cx="10870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b="1">
                <a:solidFill>
                  <a:schemeClr val="bg1"/>
                </a:solidFill>
                <a:latin typeface="Arial" panose="020B0604020202020204" pitchFamily="34" charset="0"/>
              </a:rPr>
              <a:t>ECAL Path</a:t>
            </a:r>
            <a:endParaRPr lang="fr-FR" sz="1000" b="1">
              <a:solidFill>
                <a:schemeClr val="bg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398173" y="1440667"/>
            <a:ext cx="240658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fr-FR" ker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Integration</a:t>
            </a:r>
            <a:endParaRPr lang="en-GB"/>
          </a:p>
        </p:txBody>
      </p:sp>
      <p:grpSp>
        <p:nvGrpSpPr>
          <p:cNvPr id="16" name="Groupe 15"/>
          <p:cNvGrpSpPr/>
          <p:nvPr/>
        </p:nvGrpSpPr>
        <p:grpSpPr>
          <a:xfrm>
            <a:off x="7942915" y="5066327"/>
            <a:ext cx="3822550" cy="1612220"/>
            <a:chOff x="448932" y="2078643"/>
            <a:chExt cx="8751652" cy="3248943"/>
          </a:xfrm>
        </p:grpSpPr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94073" y="2078643"/>
              <a:ext cx="3863142" cy="2650821"/>
            </a:xfrm>
            <a:prstGeom prst="rect">
              <a:avLst/>
            </a:prstGeom>
          </p:spPr>
        </p:pic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V="1">
              <a:off x="448932" y="2842439"/>
              <a:ext cx="1915871" cy="2297002"/>
            </a:xfrm>
            <a:prstGeom prst="rect">
              <a:avLst/>
            </a:prstGeom>
          </p:spPr>
        </p:pic>
        <p:grpSp>
          <p:nvGrpSpPr>
            <p:cNvPr id="20" name="Groupe 19"/>
            <p:cNvGrpSpPr/>
            <p:nvPr/>
          </p:nvGrpSpPr>
          <p:grpSpPr>
            <a:xfrm>
              <a:off x="2488707" y="2671451"/>
              <a:ext cx="6711877" cy="2656135"/>
              <a:chOff x="2756584" y="2481751"/>
              <a:chExt cx="6711877" cy="2656135"/>
            </a:xfrm>
          </p:grpSpPr>
          <p:pic>
            <p:nvPicPr>
              <p:cNvPr id="23" name="Picture 3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90649" y="2481751"/>
                <a:ext cx="2977812" cy="20288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4" name="Rectangle 23"/>
              <p:cNvSpPr/>
              <p:nvPr/>
            </p:nvSpPr>
            <p:spPr>
              <a:xfrm>
                <a:off x="2756584" y="4446332"/>
                <a:ext cx="5345684" cy="691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050"/>
                  <a:t>Ex.3D metallic printing hydraulic concentrator</a:t>
                </a:r>
                <a:br>
                  <a:rPr lang="en-GB" sz="1050"/>
                </a:br>
                <a:r>
                  <a:rPr lang="en-GB" sz="1050"/>
                  <a:t>(for the network integration / reduced place) </a:t>
                </a:r>
                <a:endParaRPr lang="fr-FR" sz="1050"/>
              </a:p>
            </p:txBody>
          </p:sp>
        </p:grpSp>
        <p:sp>
          <p:nvSpPr>
            <p:cNvPr id="21" name="Flèche droite 20"/>
            <p:cNvSpPr/>
            <p:nvPr/>
          </p:nvSpPr>
          <p:spPr>
            <a:xfrm rot="20667806">
              <a:off x="2371301" y="4005016"/>
              <a:ext cx="1272962" cy="2221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Flèche droite 21"/>
            <p:cNvSpPr/>
            <p:nvPr/>
          </p:nvSpPr>
          <p:spPr>
            <a:xfrm>
              <a:off x="5526819" y="3602435"/>
              <a:ext cx="662029" cy="222171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25" name="Rectangle 24"/>
          <p:cNvSpPr/>
          <p:nvPr/>
        </p:nvSpPr>
        <p:spPr>
          <a:xfrm>
            <a:off x="6649532" y="5142010"/>
            <a:ext cx="277915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3337">
              <a:buSzPct val="120000"/>
              <a:tabLst>
                <a:tab pos="1435100" algn="l"/>
              </a:tabLst>
            </a:pPr>
            <a:r>
              <a:rPr lang="en-GB" sz="1400" i="1">
                <a:solidFill>
                  <a:srgbClr val="000000"/>
                </a:solidFill>
                <a:latin typeface="Arial" panose="020B0604020202020204" pitchFamily="34" charset="0"/>
              </a:rPr>
              <a:t>Hydraulic concentrators</a:t>
            </a:r>
          </a:p>
        </p:txBody>
      </p:sp>
    </p:spTree>
    <p:extLst>
      <p:ext uri="{BB962C8B-B14F-4D97-AF65-F5344CB8AC3E}">
        <p14:creationId xmlns:p14="http://schemas.microsoft.com/office/powerpoint/2010/main" val="306960203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405028" y="540205"/>
            <a:ext cx="1268762" cy="332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e 6"/>
          <p:cNvGrpSpPr/>
          <p:nvPr/>
        </p:nvGrpSpPr>
        <p:grpSpPr>
          <a:xfrm>
            <a:off x="10852206" y="6194535"/>
            <a:ext cx="1274453" cy="601024"/>
            <a:chOff x="10634608" y="6153160"/>
            <a:chExt cx="1274453" cy="601024"/>
          </a:xfrm>
        </p:grpSpPr>
        <p:pic>
          <p:nvPicPr>
            <p:cNvPr id="9" name="Picture 2" descr="Z:\Gestion\MODELES\Logos\logoLPSC2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286309" y="6298325"/>
              <a:ext cx="622752" cy="298509"/>
            </a:xfrm>
            <a:prstGeom prst="rect">
              <a:avLst/>
            </a:prstGeom>
            <a:noFill/>
          </p:spPr>
        </p:pic>
        <p:pic>
          <p:nvPicPr>
            <p:cNvPr id="10" name="Picture 4" descr="http://www.google.fr/url?source=imglanding&amp;ct=img&amp;q=http://www.desy.de/f/students/DESY-Logo-cyan-RGB_ger.gif&amp;sa=X&amp;ei=WA5LVeiSCMiwUe_agbgM&amp;ved=0CAkQ8wc&amp;usg=AFQjCNFH6XFwLPy7Q958NT5QX2-paKpeg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34608" y="6153160"/>
              <a:ext cx="601024" cy="601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9" name="Rectangle 18"/>
          <p:cNvSpPr/>
          <p:nvPr/>
        </p:nvSpPr>
        <p:spPr>
          <a:xfrm>
            <a:off x="-1" y="1440193"/>
            <a:ext cx="12192001" cy="48397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b="1" kern="0" cap="all" dirty="0">
                <a:solidFill>
                  <a:srgbClr val="0000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AHCAL</a:t>
            </a:r>
          </a:p>
          <a:p>
            <a:pPr marL="1200150" lvl="2" indent="-285750"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Cooling</a:t>
            </a:r>
            <a:r>
              <a:rPr lang="en-US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system</a:t>
            </a:r>
            <a:r>
              <a:rPr lang="en-US" dirty="0"/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worked well and cooled the detector interfaces reliably</a:t>
            </a:r>
          </a:p>
          <a:p>
            <a:pPr marL="1739900" lvl="3" indent="-285750">
              <a:spcAft>
                <a:spcPts val="725"/>
              </a:spcAft>
              <a:buClr>
                <a:srgbClr val="000000"/>
              </a:buClr>
              <a:buSzPct val="120000"/>
              <a:buFont typeface="Wingdings" charset="2"/>
              <a:buChar char="§"/>
              <a:tabLst>
                <a:tab pos="53975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analysis of the data to perform</a:t>
            </a:r>
          </a:p>
          <a:p>
            <a:pPr marL="1739900" lvl="3" indent="-285750">
              <a:spcAft>
                <a:spcPts val="725"/>
              </a:spcAft>
              <a:buClr>
                <a:srgbClr val="000000"/>
              </a:buClr>
              <a:buSzPct val="120000"/>
              <a:buFont typeface="Wingdings" charset="2"/>
              <a:buChar char="§"/>
              <a:tabLst>
                <a:tab pos="53975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hardware is back at DESY, so further tests possible, but very little person power</a:t>
            </a:r>
            <a:endParaRPr lang="en-US" i="1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/>
            <a:endParaRPr lang="fr-FR" sz="24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b="1" kern="0" cap="all" dirty="0">
                <a:solidFill>
                  <a:srgbClr val="000099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ECAL : </a:t>
            </a: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work on the cooling station continues in 2019</a:t>
            </a:r>
          </a:p>
          <a:p>
            <a:pPr marL="1166813" lvl="2" indent="-252413"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rgbClr val="000000"/>
                </a:solidFill>
                <a:latin typeface="Arial" panose="020B0604020202020204" pitchFamily="34" charset="0"/>
              </a:rPr>
              <a:t>Test of a Polarographic probe </a:t>
            </a:r>
            <a:r>
              <a:rPr lang="en-GB" i="1" dirty="0">
                <a:solidFill>
                  <a:srgbClr val="000000"/>
                </a:solidFill>
                <a:latin typeface="Arial" panose="020B0604020202020204" pitchFamily="34" charset="0"/>
              </a:rPr>
              <a:t>(for dissolved oxygen) </a:t>
            </a:r>
          </a:p>
          <a:p>
            <a:pPr marL="1739900" lvl="3" indent="-285750">
              <a:spcAft>
                <a:spcPts val="725"/>
              </a:spcAft>
              <a:buClr>
                <a:srgbClr val="000000"/>
              </a:buClr>
              <a:buSzPct val="120000"/>
              <a:buFont typeface="Wingdings" charset="2"/>
              <a:buChar char="§"/>
              <a:tabLst>
                <a:tab pos="53975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GB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determine the rapidity of leak detection </a:t>
            </a:r>
            <a:r>
              <a:rPr lang="en-GB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(On-going – results by mid. 2019) +</a:t>
            </a:r>
          </a:p>
          <a:p>
            <a:pPr marL="1166813" lvl="2" indent="-252413"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rgbClr val="000000"/>
                </a:solidFill>
                <a:latin typeface="Arial" panose="020B0604020202020204" pitchFamily="34" charset="0"/>
              </a:rPr>
              <a:t>Location of the cooling station </a:t>
            </a:r>
            <a:r>
              <a:rPr lang="en-GB" i="1" dirty="0">
                <a:solidFill>
                  <a:srgbClr val="000000"/>
                </a:solidFill>
                <a:latin typeface="Arial" panose="020B0604020202020204" pitchFamily="34" charset="0"/>
              </a:rPr>
              <a:t>(possibility to install it on the ILD moving platform)</a:t>
            </a:r>
            <a:r>
              <a:rPr lang="en-GB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marL="1719263" lvl="3" indent="-268288"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</a:pP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configuration corresponding to cooling station </a:t>
            </a:r>
            <a:r>
              <a:rPr lang="en-US" b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ILD platform </a:t>
            </a:r>
            <a:r>
              <a:rPr lang="en-US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i="1" kern="0" dirty="0">
                <a:latin typeface="Arial" panose="020B0604020202020204" pitchFamily="34" charset="0"/>
                <a:cs typeface="Arial" panose="020B0604020202020204" pitchFamily="34" charset="0"/>
              </a:rPr>
              <a:t>ok</a:t>
            </a:r>
            <a:r>
              <a:rPr lang="en-US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Demonstration and performance </a:t>
            </a:r>
            <a:r>
              <a:rPr 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full size </a:t>
            </a:r>
            <a:r>
              <a:rPr lang="en-GB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leak-less</a:t>
            </a:r>
            <a:r>
              <a:rPr 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</a:t>
            </a:r>
            <a:r>
              <a:rPr 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loop</a:t>
            </a:r>
            <a:r>
              <a:rPr lang="fr-FR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 3 levels (&lt;</a:t>
            </a:r>
            <a:r>
              <a:rPr lang="en-GB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mid. 2019)</a:t>
            </a:r>
            <a:endParaRPr lang="en-US" kern="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166813" lvl="2" indent="-285750">
              <a:buSzPct val="120000"/>
              <a:buFont typeface="Wingdings" panose="05000000000000000000" pitchFamily="2" charset="2"/>
              <a:buChar char="Ø"/>
              <a:tabLst>
                <a:tab pos="1435100" algn="l"/>
              </a:tabLst>
            </a:pPr>
            <a:r>
              <a:rPr lang="en-GB" b="1" i="1" dirty="0">
                <a:solidFill>
                  <a:srgbClr val="000000"/>
                </a:solidFill>
                <a:latin typeface="Arial" panose="020B0604020202020204" pitchFamily="34" charset="0"/>
              </a:rPr>
              <a:t>Hydraulic concentrators</a:t>
            </a:r>
          </a:p>
          <a:p>
            <a:pPr marL="1719263" lvl="3" indent="-268288">
              <a:spcAft>
                <a:spcPts val="600"/>
              </a:spcAft>
              <a:buSzPct val="120000"/>
              <a:buFont typeface="Wingdings" panose="05000000000000000000" pitchFamily="2" charset="2"/>
              <a:buChar char="§"/>
            </a:pPr>
            <a:r>
              <a:rPr lang="en-GB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3D metallic printing of hydraulic concentrator (for network integration / reduced place)…</a:t>
            </a:r>
            <a:r>
              <a:rPr lang="en-US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(postponed</a:t>
            </a:r>
            <a:r>
              <a:rPr lang="en-GB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b="1" i="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</a:p>
          <a:p>
            <a:pPr marL="1166813" lvl="2" indent="-269875"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rgbClr val="000000"/>
                </a:solidFill>
                <a:latin typeface="Arial" panose="020B0604020202020204" pitchFamily="34" charset="0"/>
              </a:rPr>
              <a:t>Cooling Test of a real size large End-Cap module </a:t>
            </a:r>
            <a:r>
              <a:rPr lang="en-GB" i="1" dirty="0">
                <a:solidFill>
                  <a:srgbClr val="000000"/>
                </a:solidFill>
                <a:latin typeface="Arial" panose="020B0604020202020204" pitchFamily="34" charset="0"/>
              </a:rPr>
              <a:t>(full network on rear side of a module)</a:t>
            </a:r>
            <a:r>
              <a:rPr lang="en-GB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</a:t>
            </a:r>
            <a:r>
              <a:rPr lang="en-US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(mid.2019</a:t>
            </a:r>
            <a:r>
              <a:rPr lang="en-GB" i="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1166813" lvl="2" indent="-269875">
              <a:spcAft>
                <a:spcPts val="600"/>
              </a:spcAft>
              <a:buSzPct val="120000"/>
              <a:buFont typeface="Wingdings" panose="05000000000000000000" pitchFamily="2" charset="2"/>
              <a:buChar char="Ø"/>
            </a:pPr>
            <a:r>
              <a:rPr lang="en-GB" b="1" i="1" dirty="0">
                <a:solidFill>
                  <a:srgbClr val="000000"/>
                </a:solidFill>
                <a:latin typeface="Arial" panose="020B0604020202020204" pitchFamily="34" charset="0"/>
              </a:rPr>
              <a:t>Test of </a:t>
            </a:r>
            <a:r>
              <a:rPr lang="en-US" b="1" i="1" dirty="0">
                <a:solidFill>
                  <a:srgbClr val="000000"/>
                </a:solidFill>
                <a:latin typeface="Arial" panose="020B0604020202020204" pitchFamily="34" charset="0"/>
              </a:rPr>
              <a:t>the compatibility of the cooling system with the SL-Board developed at LAL </a:t>
            </a:r>
            <a:r>
              <a:rPr lang="en-US" i="1" dirty="0">
                <a:solidFill>
                  <a:srgbClr val="000000"/>
                </a:solidFill>
                <a:latin typeface="Arial" panose="020B0604020202020204" pitchFamily="34" charset="0"/>
              </a:rPr>
              <a:t>(2019)</a:t>
            </a:r>
            <a:endParaRPr lang="en-GB" i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Shape 119"/>
          <p:cNvSpPr txBox="1">
            <a:spLocks/>
          </p:cNvSpPr>
          <p:nvPr/>
        </p:nvSpPr>
        <p:spPr>
          <a:xfrm>
            <a:off x="395536" y="72006"/>
            <a:ext cx="11796464" cy="6611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77500" lnSpcReduction="20000"/>
          </a:bodyPr>
          <a:lstStyle>
            <a:lvl1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0" algn="l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 b="1" i="0" u="none" strike="noStrike" cap="none" spc="0" baseline="0">
                <a:ln>
                  <a:noFill/>
                </a:ln>
                <a:solidFill>
                  <a:srgbClr val="FFFFF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algn="ctr"/>
            <a:r>
              <a:rPr lang="en-GB" sz="3400"/>
              <a:t>WP14.5 - Task 2</a:t>
            </a:r>
          </a:p>
          <a:p>
            <a:pPr algn="ctr"/>
            <a:r>
              <a:rPr lang="en-US" kern="0">
                <a:latin typeface="Arial"/>
                <a:cs typeface="Arial"/>
              </a:rPr>
              <a:t>Compact and highly efficient Cooling Systems</a:t>
            </a:r>
            <a:endParaRPr kumimoji="0" lang="en-GB" sz="2600" b="1" i="0" u="none" strike="noStrike" kern="0" cap="none" spc="0" normalizeH="0" baseline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647767" y="991984"/>
            <a:ext cx="32239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en-US" b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Developments in progress: </a:t>
            </a:r>
            <a:endParaRPr lang="fr-FR" sz="2800">
              <a:solidFill>
                <a:srgbClr val="000000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23773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19617</TotalTime>
  <Words>767</Words>
  <Application>Microsoft Macintosh PowerPoint</Application>
  <PresentationFormat>Widescreen</PresentationFormat>
  <Paragraphs>100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20" baseType="lpstr">
      <vt:lpstr>Arial Unicode MS</vt:lpstr>
      <vt:lpstr>Arial</vt:lpstr>
      <vt:lpstr>Arial-BoldMT</vt:lpstr>
      <vt:lpstr>ArialMT</vt:lpstr>
      <vt:lpstr>Calibri</vt:lpstr>
      <vt:lpstr>Calibri Light</vt:lpstr>
      <vt:lpstr>Calibri-Bold</vt:lpstr>
      <vt:lpstr>Times New Roman</vt:lpstr>
      <vt:lpstr>TimesNewRomanPSMT</vt:lpstr>
      <vt:lpstr>Verdana</vt:lpstr>
      <vt:lpstr>Wingdings</vt:lpstr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Denis Grondin</dc:creator>
  <cp:lastModifiedBy>Katja Krüger</cp:lastModifiedBy>
  <cp:revision>575</cp:revision>
  <cp:lastPrinted>2019-01-07T14:11:50Z</cp:lastPrinted>
  <dcterms:created xsi:type="dcterms:W3CDTF">2015-08-20T07:03:02Z</dcterms:created>
  <dcterms:modified xsi:type="dcterms:W3CDTF">2019-04-02T21:46:09Z</dcterms:modified>
</cp:coreProperties>
</file>