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585" r:id="rId3"/>
    <p:sldId id="366" r:id="rId4"/>
    <p:sldId id="340" r:id="rId5"/>
    <p:sldId id="577" r:id="rId6"/>
    <p:sldId id="583" r:id="rId7"/>
    <p:sldId id="584" r:id="rId8"/>
    <p:sldId id="364" r:id="rId9"/>
    <p:sldId id="581" r:id="rId10"/>
    <p:sldId id="582" r:id="rId11"/>
    <p:sldId id="368" r:id="rId12"/>
    <p:sldId id="5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EEB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4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712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99FDD-C33B-354E-9DCE-CB05857138F1}" type="datetimeFigureOut">
              <a:rPr lang="en-US" smtClean="0"/>
              <a:t>4/5/19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7CAE2-7768-C146-9776-BA596175CE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32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388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3" cy="501650"/>
          </a:xfrm>
        </p:spPr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532928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de-DE"/>
              <a:t>September 17th 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297" y="1548233"/>
            <a:ext cx="8715852" cy="2508611"/>
          </a:xfrm>
        </p:spPr>
        <p:txBody>
          <a:bodyPr>
            <a:normAutofit/>
          </a:bodyPr>
          <a:lstStyle/>
          <a:p>
            <a:r>
              <a:rPr lang="en-GB" dirty="0"/>
              <a:t>Discussion</a:t>
            </a:r>
            <a:r>
              <a:rPr lang="en-GB" sz="4800" dirty="0"/>
              <a:t> Toward a New Proposal</a:t>
            </a:r>
            <a:br>
              <a:rPr lang="en-GB" sz="4800" dirty="0"/>
            </a:br>
            <a:br>
              <a:rPr lang="en-GB" sz="4800" dirty="0"/>
            </a:br>
            <a:r>
              <a:rPr lang="en-GB" sz="2400" dirty="0"/>
              <a:t>4</a:t>
            </a:r>
            <a:r>
              <a:rPr lang="en-GB" sz="2400" baseline="30000" dirty="0"/>
              <a:t>th</a:t>
            </a:r>
            <a:r>
              <a:rPr lang="en-GB" sz="2400" dirty="0"/>
              <a:t>  Annual Meeting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2230317" y="4399190"/>
            <a:ext cx="4506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ym typeface="Wingdings" panose="05000000000000000000" pitchFamily="2" charset="2"/>
              </a:rPr>
              <a:t>Felix </a:t>
            </a:r>
            <a:r>
              <a:rPr lang="en-GB" sz="2000" dirty="0" err="1">
                <a:sym typeface="Wingdings" panose="05000000000000000000" pitchFamily="2" charset="2"/>
              </a:rPr>
              <a:t>Sefkow</a:t>
            </a:r>
            <a:endParaRPr lang="en-GB" sz="2000" dirty="0">
              <a:sym typeface="Wingdings" panose="05000000000000000000" pitchFamily="2" charset="2"/>
            </a:endParaRPr>
          </a:p>
          <a:p>
            <a:pPr algn="ctr"/>
            <a:r>
              <a:rPr lang="en-GB" sz="2000" dirty="0">
                <a:sym typeface="Wingdings" panose="05000000000000000000" pitchFamily="2" charset="2"/>
              </a:rPr>
              <a:t>DESY</a:t>
            </a:r>
          </a:p>
          <a:p>
            <a:pPr algn="ctr"/>
            <a:endParaRPr lang="en-GB" sz="2000" dirty="0">
              <a:sym typeface="Wingdings" panose="05000000000000000000" pitchFamily="2" charset="2"/>
            </a:endParaRPr>
          </a:p>
          <a:p>
            <a:pPr algn="ctr"/>
            <a:r>
              <a:rPr lang="en-GB" sz="2000" dirty="0">
                <a:sym typeface="Wingdings" panose="05000000000000000000" pitchFamily="2" charset="2"/>
              </a:rPr>
              <a:t>Oxford, April 4, 2019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C028E3-D9F4-A241-B9E1-47FE3B65A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721" y="5859887"/>
            <a:ext cx="626263" cy="62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4C6F6A-C674-2748-A433-8F93C3E01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Proposal submission deadline March 17, 2020</a:t>
            </a:r>
          </a:p>
          <a:p>
            <a:pPr lvl="1"/>
            <a:r>
              <a:rPr lang="en-GB" dirty="0"/>
              <a:t>Call will be published in July</a:t>
            </a:r>
          </a:p>
          <a:p>
            <a:pPr lvl="1"/>
            <a:r>
              <a:rPr lang="en-GB" dirty="0"/>
              <a:t>Alignment with European Strategy Process will be challenging</a:t>
            </a:r>
            <a:endParaRPr lang="en-GB" b="1" dirty="0"/>
          </a:p>
          <a:p>
            <a:r>
              <a:rPr lang="en-GB" dirty="0"/>
              <a:t>CERN taking the lead and will ensure administrative support </a:t>
            </a:r>
          </a:p>
          <a:p>
            <a:pPr lvl="1"/>
            <a:r>
              <a:rPr lang="en-GB" dirty="0"/>
              <a:t>Research Director nominated proposal coordinator</a:t>
            </a:r>
            <a:endParaRPr lang="en-GB" b="1" dirty="0"/>
          </a:p>
          <a:p>
            <a:r>
              <a:rPr lang="en-GB" dirty="0"/>
              <a:t>First discussions starting here at Oxford, main slot Friday lunchtime</a:t>
            </a:r>
          </a:p>
          <a:p>
            <a:r>
              <a:rPr lang="en-GB" b="1" dirty="0"/>
              <a:t>Call for Expressions of Interest in May, deadline end of June</a:t>
            </a:r>
          </a:p>
          <a:p>
            <a:pPr lvl="1"/>
            <a:r>
              <a:rPr lang="en-GB" dirty="0"/>
              <a:t>sub-community discussions should be prepared</a:t>
            </a:r>
            <a:endParaRPr lang="en-GB" b="1" dirty="0"/>
          </a:p>
          <a:p>
            <a:r>
              <a:rPr lang="en-GB" dirty="0"/>
              <a:t>Foresee scrutiny of </a:t>
            </a:r>
            <a:r>
              <a:rPr lang="en-GB" dirty="0" err="1"/>
              <a:t>EoIs</a:t>
            </a:r>
            <a:r>
              <a:rPr lang="en-GB" dirty="0"/>
              <a:t> by rapporteurs</a:t>
            </a:r>
          </a:p>
          <a:p>
            <a:r>
              <a:rPr lang="en-GB" b="1" dirty="0"/>
              <a:t>Open community meeting early September</a:t>
            </a:r>
            <a:r>
              <a:rPr lang="en-GB" dirty="0"/>
              <a:t>: tentatively Sept 6  (or 4)</a:t>
            </a:r>
          </a:p>
          <a:p>
            <a:r>
              <a:rPr lang="en-GB" dirty="0"/>
              <a:t>Formation of Proposal preparation team</a:t>
            </a:r>
          </a:p>
          <a:p>
            <a:r>
              <a:rPr lang="en-GB" dirty="0"/>
              <a:t>Submission in march, evaluation in June</a:t>
            </a:r>
          </a:p>
          <a:p>
            <a:pPr lvl="1"/>
            <a:r>
              <a:rPr lang="en-GB" dirty="0"/>
              <a:t>Start of new project end of 2020 possible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43C2D-B429-204C-ADEC-628B106B3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6C8CF-1745-CD40-9DF9-563FDB465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1F335-1B22-CA47-A2FB-B602125D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Proposal Timeline</a:t>
            </a:r>
          </a:p>
        </p:txBody>
      </p:sp>
    </p:spTree>
    <p:extLst>
      <p:ext uri="{BB962C8B-B14F-4D97-AF65-F5344CB8AC3E}">
        <p14:creationId xmlns:p14="http://schemas.microsoft.com/office/powerpoint/2010/main" val="2967038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B62AF6-A26F-EA46-BD85-954AC2E58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383" y="1395285"/>
            <a:ext cx="4166920" cy="4886789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ATTRACT</a:t>
            </a:r>
          </a:p>
          <a:p>
            <a:r>
              <a:rPr lang="en-GB" dirty="0"/>
              <a:t>Emerging communities</a:t>
            </a:r>
          </a:p>
          <a:p>
            <a:r>
              <a:rPr lang="en-GB" dirty="0"/>
              <a:t>Competitive</a:t>
            </a:r>
          </a:p>
          <a:p>
            <a:r>
              <a:rPr lang="en-GB" dirty="0"/>
              <a:t>Independent projects</a:t>
            </a:r>
          </a:p>
          <a:p>
            <a:r>
              <a:rPr lang="en-GB" dirty="0"/>
              <a:t>Fully bottom-up approach</a:t>
            </a:r>
          </a:p>
          <a:p>
            <a:endParaRPr lang="en-GB" dirty="0"/>
          </a:p>
          <a:p>
            <a:r>
              <a:rPr lang="en-GB" dirty="0"/>
              <a:t>Break-through development</a:t>
            </a:r>
          </a:p>
          <a:p>
            <a:r>
              <a:rPr lang="en-GB" dirty="0"/>
              <a:t>Co-innovation for non-HEP markets</a:t>
            </a:r>
          </a:p>
          <a:p>
            <a:r>
              <a:rPr lang="en-GB" dirty="0"/>
              <a:t>Third-party funding </a:t>
            </a:r>
          </a:p>
          <a:p>
            <a:r>
              <a:rPr lang="en-GB" dirty="0"/>
              <a:t>Diversifying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46E060-0B37-0046-911B-74FE4ADD2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161C5-8C33-C94B-8EE7-4173220B2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03D761-C9F6-D044-8F0F-948D3995A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ATTRACT &amp; AIDA-2020++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86007DF-9E2E-6846-8836-30BFD24FD784}"/>
              </a:ext>
            </a:extLst>
          </p:cNvPr>
          <p:cNvSpPr txBox="1">
            <a:spLocks/>
          </p:cNvSpPr>
          <p:nvPr/>
        </p:nvSpPr>
        <p:spPr>
          <a:xfrm>
            <a:off x="4719145" y="1395285"/>
            <a:ext cx="4146331" cy="4886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AIDA-2020++</a:t>
            </a:r>
          </a:p>
          <a:p>
            <a:r>
              <a:rPr lang="en-GB" dirty="0"/>
              <a:t>Advanced community</a:t>
            </a:r>
          </a:p>
          <a:p>
            <a:r>
              <a:rPr lang="en-GB" dirty="0"/>
              <a:t>Collaborative, compete globally</a:t>
            </a:r>
          </a:p>
          <a:p>
            <a:r>
              <a:rPr lang="en-GB" dirty="0"/>
              <a:t>Interdependent work packages</a:t>
            </a:r>
          </a:p>
          <a:p>
            <a:r>
              <a:rPr lang="en-GB" dirty="0"/>
              <a:t>Aligned with European Strategy and corresponding roadmaps</a:t>
            </a:r>
          </a:p>
          <a:p>
            <a:r>
              <a:rPr lang="en-GB" dirty="0"/>
              <a:t>Evolutionary development</a:t>
            </a:r>
          </a:p>
          <a:p>
            <a:r>
              <a:rPr lang="en-GB" dirty="0"/>
              <a:t>Innovation mainly via pre-procurement R&amp;D for HEP</a:t>
            </a:r>
          </a:p>
          <a:p>
            <a:r>
              <a:rPr lang="en-GB" dirty="0"/>
              <a:t>Leverage on national funding</a:t>
            </a:r>
          </a:p>
          <a:p>
            <a:r>
              <a:rPr lang="en-GB" dirty="0"/>
              <a:t>Integrating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864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DD824D-CB30-DC4B-A032-14AD1F8A0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Emphasis is on keeping each other informed</a:t>
            </a:r>
          </a:p>
          <a:p>
            <a:pPr lvl="1"/>
            <a:r>
              <a:rPr lang="en-US" b="1" dirty="0"/>
              <a:t>Avoid duplication and double-funding</a:t>
            </a:r>
          </a:p>
          <a:p>
            <a:pPr lvl="1"/>
            <a:r>
              <a:rPr lang="en-GB" dirty="0"/>
              <a:t>Information exchange, mutual invitations</a:t>
            </a:r>
            <a:endParaRPr lang="en-US" b="1" dirty="0"/>
          </a:p>
          <a:p>
            <a:pPr lvl="1"/>
            <a:r>
              <a:rPr lang="en-GB" dirty="0"/>
              <a:t>Dividing line for double funding should be drawn</a:t>
            </a:r>
            <a:endParaRPr lang="de-DE" dirty="0"/>
          </a:p>
          <a:p>
            <a:r>
              <a:rPr lang="en-GB" dirty="0"/>
              <a:t>Provide access to results for other projects</a:t>
            </a:r>
          </a:p>
          <a:p>
            <a:pPr lvl="1"/>
            <a:r>
              <a:rPr lang="en-GB" dirty="0"/>
              <a:t>if needed; the giving side decides</a:t>
            </a:r>
            <a:endParaRPr lang="de-DE" dirty="0"/>
          </a:p>
          <a:p>
            <a:r>
              <a:rPr lang="en-GB" dirty="0"/>
              <a:t>CA’s within II-04 and between II-03 and II-04</a:t>
            </a:r>
            <a:endParaRPr lang="de-DE" dirty="0"/>
          </a:p>
          <a:p>
            <a:pPr lvl="1"/>
            <a:endParaRPr lang="en-GB" dirty="0"/>
          </a:p>
          <a:p>
            <a:r>
              <a:rPr lang="en-GB" dirty="0"/>
              <a:t>ATTRACT just finished selection of projects for seed funding </a:t>
            </a:r>
          </a:p>
          <a:p>
            <a:pPr lvl="1"/>
            <a:r>
              <a:rPr lang="en-GB" dirty="0"/>
              <a:t>150 projects </a:t>
            </a:r>
            <a:r>
              <a:rPr lang="en-GB" dirty="0" err="1"/>
              <a:t>à</a:t>
            </a:r>
            <a:r>
              <a:rPr lang="en-GB" dirty="0"/>
              <a:t> 100k, should be known now or soon</a:t>
            </a:r>
          </a:p>
          <a:p>
            <a:r>
              <a:rPr lang="en-GB" dirty="0"/>
              <a:t>5-10 multi-M€</a:t>
            </a:r>
            <a:r>
              <a:rPr lang="en-GB" u="sng" dirty="0"/>
              <a:t> </a:t>
            </a:r>
            <a:r>
              <a:rPr lang="en-GB" dirty="0"/>
              <a:t>projects for growth phase only after submission of our next proposal</a:t>
            </a:r>
          </a:p>
          <a:p>
            <a:endParaRPr lang="de-DE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C6A4AE-24D7-7A4A-9EAB-40BF7FF05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91007-3756-AA4A-8D53-FFCD98E8D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0E4C5F-F89C-B94D-BD28-11B09A048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Collaboration agreements</a:t>
            </a:r>
          </a:p>
        </p:txBody>
      </p:sp>
    </p:spTree>
    <p:extLst>
      <p:ext uri="{BB962C8B-B14F-4D97-AF65-F5344CB8AC3E}">
        <p14:creationId xmlns:p14="http://schemas.microsoft.com/office/powerpoint/2010/main" val="723377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9E1AED-287D-504E-9EE6-5D4681939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Scope, communities</a:t>
            </a:r>
          </a:p>
          <a:p>
            <a:pPr lvl="1"/>
            <a:r>
              <a:rPr lang="en-GB" dirty="0"/>
              <a:t>main targets future colliders and accelerators-based neutrino experiments</a:t>
            </a:r>
          </a:p>
          <a:p>
            <a:pPr lvl="1"/>
            <a:r>
              <a:rPr lang="en-GB" dirty="0"/>
              <a:t>other non-collider projects, e.g. SHIP, non-accelerator projects, e.g. axion and DM search, </a:t>
            </a:r>
            <a:r>
              <a:rPr lang="en-GB" dirty="0" err="1"/>
              <a:t>astro</a:t>
            </a:r>
            <a:r>
              <a:rPr lang="en-GB" dirty="0"/>
              <a:t>-particle physics?</a:t>
            </a:r>
          </a:p>
          <a:p>
            <a:r>
              <a:rPr lang="en-GB" dirty="0"/>
              <a:t>New Topics</a:t>
            </a:r>
          </a:p>
          <a:p>
            <a:r>
              <a:rPr lang="en-GB" dirty="0"/>
              <a:t>Replacing TA</a:t>
            </a:r>
          </a:p>
          <a:p>
            <a:r>
              <a:rPr lang="en-GB" dirty="0"/>
              <a:t>Integration vs Innovation</a:t>
            </a:r>
          </a:p>
          <a:p>
            <a:r>
              <a:rPr lang="en-GB" dirty="0"/>
              <a:t>Sustainability – now and then</a:t>
            </a:r>
          </a:p>
          <a:p>
            <a:r>
              <a:rPr lang="en-GB" dirty="0"/>
              <a:t>Industry involvement</a:t>
            </a:r>
          </a:p>
          <a:p>
            <a:r>
              <a:rPr lang="en-GB" dirty="0"/>
              <a:t>Roadmap</a:t>
            </a:r>
          </a:p>
          <a:p>
            <a:pPr lvl="1"/>
            <a:r>
              <a:rPr lang="en-GB"/>
              <a:t>intermediate goals; </a:t>
            </a:r>
            <a:r>
              <a:rPr lang="en-GB" dirty="0"/>
              <a:t>items missing on CERN map</a:t>
            </a:r>
          </a:p>
          <a:p>
            <a:r>
              <a:rPr lang="en-GB" dirty="0"/>
              <a:t>Balance with CERN program</a:t>
            </a:r>
          </a:p>
          <a:p>
            <a:pPr lvl="1"/>
            <a:r>
              <a:rPr lang="en-GB" dirty="0"/>
              <a:t>cooperation and complementarity</a:t>
            </a:r>
          </a:p>
          <a:p>
            <a:r>
              <a:rPr lang="en-GB" dirty="0" err="1"/>
              <a:t>PoC</a:t>
            </a:r>
            <a:r>
              <a:rPr lang="en-GB" dirty="0"/>
              <a:t> (for blue sky projects)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D2C9-91C4-8943-A83D-6B0505EAD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794E95-D950-1A4A-8855-BF2CB63E2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508C58-A43A-A447-A91D-588CC4AD4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topics</a:t>
            </a:r>
          </a:p>
        </p:txBody>
      </p:sp>
    </p:spTree>
    <p:extLst>
      <p:ext uri="{BB962C8B-B14F-4D97-AF65-F5344CB8AC3E}">
        <p14:creationId xmlns:p14="http://schemas.microsoft.com/office/powerpoint/2010/main" val="3462517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Back-up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946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4C6F6A-C674-2748-A433-8F93C3E01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Informal information from meeting at Brussels on March 5 </a:t>
            </a:r>
          </a:p>
          <a:p>
            <a:r>
              <a:rPr lang="en-GB" dirty="0"/>
              <a:t>FP8 Call 5: Large initiatives and support measures to </a:t>
            </a:r>
            <a:r>
              <a:rPr lang="en-GB" b="1" dirty="0"/>
              <a:t>foster the innovation potential of research infrastructures:</a:t>
            </a:r>
          </a:p>
          <a:p>
            <a:pPr lvl="1"/>
            <a:r>
              <a:rPr lang="en-GB" dirty="0"/>
              <a:t>New directions in EC funding instruments, addressing established communities</a:t>
            </a:r>
          </a:p>
          <a:p>
            <a:pPr lvl="1"/>
            <a:r>
              <a:rPr lang="en-GB" dirty="0"/>
              <a:t>Following consultations with communities to prepare for FP9</a:t>
            </a:r>
          </a:p>
          <a:p>
            <a:pPr lvl="1"/>
            <a:r>
              <a:rPr lang="en-GB" dirty="0"/>
              <a:t>To be published in summer</a:t>
            </a:r>
          </a:p>
          <a:p>
            <a:pPr lvl="1"/>
            <a:endParaRPr lang="en-GB" dirty="0"/>
          </a:p>
          <a:p>
            <a:r>
              <a:rPr lang="en-GB" dirty="0"/>
              <a:t>INFRAINNOV-03-2020 - Co-Innovation platform for research infrastructure technologies  (2020 – xx M€)</a:t>
            </a:r>
          </a:p>
          <a:p>
            <a:pPr lvl="1"/>
            <a:r>
              <a:rPr lang="en-GB" dirty="0"/>
              <a:t>This is where ATTRACT phase 2 will be</a:t>
            </a:r>
          </a:p>
          <a:p>
            <a:r>
              <a:rPr lang="en-GB" dirty="0"/>
              <a:t>INFRAINNOV-04-2020 - </a:t>
            </a:r>
            <a:r>
              <a:rPr lang="en-GB" b="1" dirty="0"/>
              <a:t>Innovation pilots </a:t>
            </a:r>
            <a:r>
              <a:rPr lang="en-GB" dirty="0"/>
              <a:t>(2020 – </a:t>
            </a:r>
            <a:r>
              <a:rPr lang="en-GB" dirty="0" err="1"/>
              <a:t>yy</a:t>
            </a:r>
            <a:r>
              <a:rPr lang="en-GB" dirty="0"/>
              <a:t> M€, max </a:t>
            </a:r>
            <a:r>
              <a:rPr lang="en-GB" dirty="0" err="1"/>
              <a:t>zz</a:t>
            </a:r>
            <a:r>
              <a:rPr lang="en-GB" dirty="0"/>
              <a:t> M€ each)</a:t>
            </a:r>
          </a:p>
          <a:p>
            <a:pPr lvl="1"/>
            <a:r>
              <a:rPr lang="en-GB" dirty="0"/>
              <a:t>Innovation  in light source technologies</a:t>
            </a:r>
          </a:p>
          <a:p>
            <a:pPr lvl="1"/>
            <a:r>
              <a:rPr lang="en-GB" b="1" dirty="0"/>
              <a:t>Innovation in detector technologies</a:t>
            </a:r>
          </a:p>
          <a:p>
            <a:pPr lvl="1"/>
            <a:r>
              <a:rPr lang="en-GB" dirty="0"/>
              <a:t>Innovation in accelerator technologies</a:t>
            </a:r>
          </a:p>
          <a:p>
            <a:r>
              <a:rPr lang="en-GB" b="1" dirty="0"/>
              <a:t>Deadline March 17, 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43C2D-B429-204C-ADEC-628B106B3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6C8CF-1745-CD40-9DF9-563FDB465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1F335-1B22-CA47-A2FB-B602125D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Call in Horizon 2020</a:t>
            </a:r>
          </a:p>
        </p:txBody>
      </p:sp>
    </p:spTree>
    <p:extLst>
      <p:ext uri="{BB962C8B-B14F-4D97-AF65-F5344CB8AC3E}">
        <p14:creationId xmlns:p14="http://schemas.microsoft.com/office/powerpoint/2010/main" val="2430720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A57D2E-C6C3-4841-B5B5-A9BFFA6BE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b="1" dirty="0"/>
              <a:t>Separation</a:t>
            </a:r>
            <a:r>
              <a:rPr lang="en-GB" sz="2400" dirty="0"/>
              <a:t> between call II-03 and II-04, in particular AIDA++ and ATTRACT</a:t>
            </a:r>
          </a:p>
          <a:p>
            <a:r>
              <a:rPr lang="en-GB" sz="2400" dirty="0"/>
              <a:t>II-03 aims at </a:t>
            </a:r>
            <a:r>
              <a:rPr lang="en-GB" sz="2400" b="1" dirty="0"/>
              <a:t>innovation for markets outside RI</a:t>
            </a:r>
          </a:p>
          <a:p>
            <a:r>
              <a:rPr lang="en-GB" sz="2400" dirty="0"/>
              <a:t>II-04 </a:t>
            </a:r>
            <a:r>
              <a:rPr lang="en-GB" sz="2400" b="1" dirty="0"/>
              <a:t>innovation for the delivery of services, or new services of RI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What is </a:t>
            </a:r>
            <a:r>
              <a:rPr lang="en-GB" sz="2400" b="1" dirty="0"/>
              <a:t>Innovation</a:t>
            </a:r>
            <a:r>
              <a:rPr lang="en-GB" sz="2400" dirty="0"/>
              <a:t>?</a:t>
            </a:r>
          </a:p>
          <a:p>
            <a:r>
              <a:rPr lang="en-GB" sz="2400" dirty="0"/>
              <a:t>For ATTRACT: launch of a new product to market</a:t>
            </a:r>
          </a:p>
          <a:p>
            <a:r>
              <a:rPr lang="en-GB" sz="2400" dirty="0"/>
              <a:t>For us: we are invited to interpret the topic for our community</a:t>
            </a:r>
          </a:p>
          <a:p>
            <a:pPr lvl="1"/>
            <a:r>
              <a:rPr lang="en-GB" sz="2000" dirty="0"/>
              <a:t>Can be incremental</a:t>
            </a:r>
          </a:p>
          <a:p>
            <a:pPr lvl="1"/>
            <a:r>
              <a:rPr lang="en-GB" sz="2000" dirty="0"/>
              <a:t>Low and high TRLs**</a:t>
            </a:r>
          </a:p>
          <a:p>
            <a:endParaRPr lang="en-GB" sz="2400" dirty="0"/>
          </a:p>
          <a:p>
            <a:r>
              <a:rPr lang="en-GB" sz="2400" dirty="0"/>
              <a:t>* </a:t>
            </a:r>
            <a:r>
              <a:rPr lang="en-GB" sz="2400" b="1" dirty="0"/>
              <a:t>RI</a:t>
            </a:r>
            <a:r>
              <a:rPr lang="en-GB" sz="2400" dirty="0"/>
              <a:t> – Research Infrastructure</a:t>
            </a:r>
          </a:p>
          <a:p>
            <a:r>
              <a:rPr lang="en-GB" sz="2400" dirty="0"/>
              <a:t>** </a:t>
            </a:r>
            <a:r>
              <a:rPr lang="en-GB" sz="2400" b="1" dirty="0"/>
              <a:t>TRL -</a:t>
            </a:r>
            <a:r>
              <a:rPr lang="en-GB" sz="2400" dirty="0"/>
              <a:t> Technological readiness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4A24EA-200D-4749-92C4-D2FB6404F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D70A5F-DED2-FE41-8DDE-58714D777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0615DB-789E-7E42-B03F-D8F293B37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Innovation in AIDA++ and ATTRACT</a:t>
            </a:r>
          </a:p>
        </p:txBody>
      </p:sp>
    </p:spTree>
    <p:extLst>
      <p:ext uri="{BB962C8B-B14F-4D97-AF65-F5344CB8AC3E}">
        <p14:creationId xmlns:p14="http://schemas.microsoft.com/office/powerpoint/2010/main" val="2113411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0F2A3E-14A5-8348-A5E4-45374302A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latin typeface="Calibri" panose="020F0502020204030204" pitchFamily="34" charset="0"/>
              </a:rPr>
              <a:t>Objective</a:t>
            </a:r>
            <a:r>
              <a:rPr lang="en-GB" sz="2400" i="1" dirty="0">
                <a:latin typeface="Calibri" panose="020F0502020204030204" pitchFamily="34" charset="0"/>
              </a:rPr>
              <a:t>: </a:t>
            </a:r>
          </a:p>
          <a:p>
            <a:pPr>
              <a:buSzPts val="1800"/>
            </a:pPr>
            <a:r>
              <a:rPr lang="en-GB" dirty="0">
                <a:latin typeface="Calibri" panose="020F0502020204030204" pitchFamily="34" charset="0"/>
              </a:rPr>
              <a:t>Support RI*networks developing and implementing a </a:t>
            </a:r>
            <a:r>
              <a:rPr lang="en-GB" b="1" dirty="0">
                <a:latin typeface="Calibri" panose="020F0502020204030204" pitchFamily="34" charset="0"/>
              </a:rPr>
              <a:t>common strategy/roadmap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b="1" dirty="0">
                <a:latin typeface="Calibri" panose="020F0502020204030204" pitchFamily="34" charset="0"/>
              </a:rPr>
              <a:t>including</a:t>
            </a:r>
            <a:r>
              <a:rPr lang="en-GB" dirty="0">
                <a:latin typeface="Calibri" panose="020F0502020204030204" pitchFamily="34" charset="0"/>
              </a:rPr>
              <a:t> technological development required for improving their services through </a:t>
            </a:r>
            <a:r>
              <a:rPr lang="en-GB" b="1" dirty="0">
                <a:latin typeface="Calibri" panose="020F0502020204030204" pitchFamily="34" charset="0"/>
              </a:rPr>
              <a:t>partnership with industry;</a:t>
            </a:r>
          </a:p>
          <a:p>
            <a:pPr>
              <a:buSzPts val="1800"/>
            </a:pPr>
            <a:r>
              <a:rPr lang="en-GB" dirty="0">
                <a:latin typeface="Calibri" panose="020F0502020204030204" pitchFamily="34" charset="0"/>
              </a:rPr>
              <a:t>Support </a:t>
            </a:r>
            <a:r>
              <a:rPr lang="en-GB" b="1" dirty="0">
                <a:latin typeface="Calibri" panose="020F0502020204030204" pitchFamily="34" charset="0"/>
              </a:rPr>
              <a:t>incremental innovation</a:t>
            </a:r>
            <a:r>
              <a:rPr lang="en-GB" dirty="0">
                <a:latin typeface="Calibri" panose="020F0502020204030204" pitchFamily="34" charset="0"/>
              </a:rPr>
              <a:t>  and cooperation with </a:t>
            </a:r>
            <a:r>
              <a:rPr lang="en-GB" b="1" dirty="0">
                <a:latin typeface="Calibri" panose="020F0502020204030204" pitchFamily="34" charset="0"/>
              </a:rPr>
              <a:t>industry and academia </a:t>
            </a:r>
            <a:r>
              <a:rPr lang="en-GB" dirty="0">
                <a:latin typeface="Calibri" panose="020F0502020204030204" pitchFamily="34" charset="0"/>
              </a:rPr>
              <a:t>in</a:t>
            </a:r>
            <a:r>
              <a:rPr lang="en-GB" b="1" dirty="0">
                <a:latin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</a:rPr>
              <a:t>areas such as scientific instrumentation</a:t>
            </a:r>
          </a:p>
          <a:p>
            <a:r>
              <a:rPr lang="en-GB" sz="2400" dirty="0">
                <a:latin typeface="Calibri" panose="020F0502020204030204" pitchFamily="34" charset="0"/>
              </a:rPr>
              <a:t>Target:</a:t>
            </a:r>
          </a:p>
          <a:p>
            <a:pPr>
              <a:buSzPts val="1800"/>
            </a:pPr>
            <a:r>
              <a:rPr lang="en-GB" b="1" dirty="0">
                <a:latin typeface="Calibri" panose="020F0502020204030204" pitchFamily="34" charset="0"/>
              </a:rPr>
              <a:t>Advanced Integrated Activities**</a:t>
            </a:r>
            <a:r>
              <a:rPr lang="en-GB" dirty="0">
                <a:latin typeface="Calibri" panose="020F0502020204030204" pitchFamily="34" charset="0"/>
              </a:rPr>
              <a:t>, which have reached a high level of integration and can </a:t>
            </a:r>
            <a:r>
              <a:rPr lang="en-GB" b="1" dirty="0">
                <a:latin typeface="Calibri" panose="020F0502020204030204" pitchFamily="34" charset="0"/>
              </a:rPr>
              <a:t>focus on joint </a:t>
            </a:r>
            <a:r>
              <a:rPr lang="en-GB" dirty="0">
                <a:latin typeface="Calibri" panose="020F0502020204030204" pitchFamily="34" charset="0"/>
              </a:rPr>
              <a:t>research developments</a:t>
            </a:r>
          </a:p>
          <a:p>
            <a:endParaRPr lang="en-GB" dirty="0"/>
          </a:p>
          <a:p>
            <a:r>
              <a:rPr lang="en-GB" dirty="0"/>
              <a:t>* RI – Research Infrastructure</a:t>
            </a:r>
          </a:p>
          <a:p>
            <a:r>
              <a:rPr lang="en-GB" dirty="0"/>
              <a:t>** e.g. AIDA-2020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0D4E08-D2A9-5247-A2F3-610FBA8A9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2B7A4B-833C-BC46-A222-1C593919D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2A059D-09C6-624D-8AE5-60A51FE47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Innovation Pilots</a:t>
            </a:r>
          </a:p>
        </p:txBody>
      </p:sp>
    </p:spTree>
    <p:extLst>
      <p:ext uri="{BB962C8B-B14F-4D97-AF65-F5344CB8AC3E}">
        <p14:creationId xmlns:p14="http://schemas.microsoft.com/office/powerpoint/2010/main" val="2831997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69FD56-DBAC-2C42-ACC5-D8B2B387F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ts val="1600"/>
            </a:pPr>
            <a:r>
              <a:rPr lang="en-GB" sz="2400" dirty="0">
                <a:latin typeface="Calibri" panose="020F0502020204030204" pitchFamily="34" charset="0"/>
              </a:rPr>
              <a:t>Development of </a:t>
            </a:r>
            <a:r>
              <a:rPr lang="en-GB" sz="2400" b="1" dirty="0">
                <a:latin typeface="Calibri" panose="020F0502020204030204" pitchFamily="34" charset="0"/>
              </a:rPr>
              <a:t>roadmap</a:t>
            </a:r>
            <a:r>
              <a:rPr lang="en-GB" sz="2400" dirty="0">
                <a:latin typeface="Calibri" panose="020F0502020204030204" pitchFamily="34" charset="0"/>
              </a:rPr>
              <a:t>/strategic agenda for the construction and upgrade of RI </a:t>
            </a:r>
          </a:p>
          <a:p>
            <a:pPr>
              <a:buSzPts val="1600"/>
            </a:pPr>
            <a:r>
              <a:rPr lang="en-GB" sz="2400" dirty="0">
                <a:latin typeface="Calibri" panose="020F0502020204030204" pitchFamily="34" charset="0"/>
              </a:rPr>
              <a:t>Development of </a:t>
            </a:r>
            <a:r>
              <a:rPr lang="en-GB" sz="2400" b="1" dirty="0">
                <a:latin typeface="Calibri" panose="020F0502020204030204" pitchFamily="34" charset="0"/>
              </a:rPr>
              <a:t>technologies &amp; techniques underpinning</a:t>
            </a:r>
            <a:r>
              <a:rPr lang="en-GB" sz="2400" dirty="0">
                <a:latin typeface="Calibri" panose="020F0502020204030204" pitchFamily="34" charset="0"/>
              </a:rPr>
              <a:t> the use of the RI</a:t>
            </a:r>
          </a:p>
          <a:p>
            <a:pPr>
              <a:buSzPts val="1600"/>
            </a:pPr>
            <a:r>
              <a:rPr lang="en-GB" sz="2400" b="1" dirty="0">
                <a:latin typeface="Calibri" panose="020F0502020204030204" pitchFamily="34" charset="0"/>
              </a:rPr>
              <a:t>Prototyping</a:t>
            </a:r>
            <a:r>
              <a:rPr lang="en-GB" sz="2400" dirty="0">
                <a:latin typeface="Calibri" panose="020F0502020204030204" pitchFamily="34" charset="0"/>
              </a:rPr>
              <a:t> corresponding methodologies &amp; instrumentation </a:t>
            </a:r>
          </a:p>
          <a:p>
            <a:pPr>
              <a:buSzPts val="1600"/>
            </a:pPr>
            <a:r>
              <a:rPr lang="en-GB" sz="2400" dirty="0">
                <a:latin typeface="Calibri" panose="020F0502020204030204" pitchFamily="34" charset="0"/>
              </a:rPr>
              <a:t>Early stage involvement of </a:t>
            </a:r>
            <a:r>
              <a:rPr lang="en-GB" sz="2400" b="1" dirty="0">
                <a:latin typeface="Calibri" panose="020F0502020204030204" pitchFamily="34" charset="0"/>
              </a:rPr>
              <a:t>industry as beneficiary </a:t>
            </a:r>
            <a:r>
              <a:rPr lang="en-GB" sz="2400" dirty="0">
                <a:latin typeface="Calibri" panose="020F0502020204030204" pitchFamily="34" charset="0"/>
              </a:rPr>
              <a:t>and </a:t>
            </a:r>
            <a:r>
              <a:rPr lang="en-GB" sz="2400" dirty="0" err="1">
                <a:latin typeface="Calibri" panose="020F0502020204030204" pitchFamily="34" charset="0"/>
              </a:rPr>
              <a:t>supplyer</a:t>
            </a:r>
            <a:endParaRPr lang="en-GB" sz="2400" dirty="0">
              <a:latin typeface="Calibri" panose="020F0502020204030204" pitchFamily="34" charset="0"/>
            </a:endParaRPr>
          </a:p>
          <a:p>
            <a:pPr>
              <a:buSzPts val="1600"/>
            </a:pPr>
            <a:r>
              <a:rPr lang="en-GB" sz="2400" b="1" dirty="0">
                <a:latin typeface="Calibri" panose="020F0502020204030204" pitchFamily="34" charset="0"/>
              </a:rPr>
              <a:t>Sustainability</a:t>
            </a:r>
            <a:r>
              <a:rPr lang="en-GB" sz="2400" dirty="0">
                <a:latin typeface="Calibri" panose="020F0502020204030204" pitchFamily="34" charset="0"/>
              </a:rPr>
              <a:t> plan requested (co-funding of roadmap)</a:t>
            </a:r>
          </a:p>
          <a:p>
            <a:pPr>
              <a:buSzPts val="1600"/>
            </a:pPr>
            <a:r>
              <a:rPr lang="en-GB" sz="2400" b="1" dirty="0">
                <a:latin typeface="Calibri" panose="020F0502020204030204" pitchFamily="34" charset="0"/>
              </a:rPr>
              <a:t>Complementarities</a:t>
            </a:r>
            <a:r>
              <a:rPr lang="en-GB" sz="2400" dirty="0">
                <a:latin typeface="Calibri" panose="020F0502020204030204" pitchFamily="34" charset="0"/>
              </a:rPr>
              <a:t> between the two innovation actions required</a:t>
            </a:r>
          </a:p>
          <a:p>
            <a:pPr>
              <a:buSzPts val="1600"/>
            </a:pPr>
            <a:endParaRPr lang="en-GB" sz="2400" dirty="0">
              <a:latin typeface="Calibri" panose="020F0502020204030204" pitchFamily="34" charset="0"/>
            </a:endParaRPr>
          </a:p>
          <a:p>
            <a:pPr>
              <a:buSzPts val="1600"/>
            </a:pPr>
            <a:r>
              <a:rPr lang="en-GB" sz="2400" b="1" dirty="0">
                <a:latin typeface="Calibri" panose="020F0502020204030204" pitchFamily="34" charset="0"/>
              </a:rPr>
              <a:t>Tools</a:t>
            </a:r>
            <a:r>
              <a:rPr lang="en-GB" sz="2400" dirty="0">
                <a:latin typeface="Calibri" panose="020F0502020204030204" pitchFamily="34" charset="0"/>
              </a:rPr>
              <a:t>: JRA, NA type of activities  -but </a:t>
            </a:r>
            <a:r>
              <a:rPr lang="en-GB" sz="2400" b="1" dirty="0">
                <a:latin typeface="Calibri" panose="020F0502020204030204" pitchFamily="34" charset="0"/>
              </a:rPr>
              <a:t>no TA</a:t>
            </a:r>
          </a:p>
          <a:p>
            <a:pPr>
              <a:buSzPts val="1600"/>
            </a:pPr>
            <a:r>
              <a:rPr lang="en-GB" sz="2400" dirty="0">
                <a:latin typeface="Calibri" panose="020F0502020204030204" pitchFamily="34" charset="0"/>
              </a:rPr>
              <a:t>Proof of Concept (competitive allocation after start of project) possible, e.g.  for low TRL, higher risk projects (“blue sky”)</a:t>
            </a:r>
            <a:r>
              <a:rPr lang="en-GB" dirty="0"/>
              <a:t> </a:t>
            </a:r>
          </a:p>
          <a:p>
            <a:pPr lvl="1">
              <a:buSzPts val="1600"/>
            </a:pPr>
            <a:endParaRPr lang="en-GB" sz="2100" dirty="0">
              <a:latin typeface="Calibri" panose="020F050202020403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554087-CCAC-A44E-BEA7-65F559D4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01BCC-FBFD-544B-804E-E9085AD47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51FA92-D5DB-084D-8977-F14BA3F47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Scope, Guidance, Tools</a:t>
            </a:r>
          </a:p>
        </p:txBody>
      </p:sp>
    </p:spTree>
    <p:extLst>
      <p:ext uri="{BB962C8B-B14F-4D97-AF65-F5344CB8AC3E}">
        <p14:creationId xmlns:p14="http://schemas.microsoft.com/office/powerpoint/2010/main" val="550747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6E9DD2-CB1E-7C40-A316-904EEDE7A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5" y="1290181"/>
            <a:ext cx="5147885" cy="5402719"/>
          </a:xfrm>
        </p:spPr>
        <p:txBody>
          <a:bodyPr>
            <a:normAutofit/>
          </a:bodyPr>
          <a:lstStyle/>
          <a:p>
            <a:r>
              <a:rPr lang="en-GB" dirty="0"/>
              <a:t>HL-LHC upgrades now moving to production</a:t>
            </a:r>
          </a:p>
          <a:p>
            <a:pPr lvl="1"/>
            <a:r>
              <a:rPr lang="en-GB" dirty="0"/>
              <a:t>R&amp;D largely done - will not guide AIDA++</a:t>
            </a:r>
          </a:p>
          <a:p>
            <a:r>
              <a:rPr lang="en-GB" dirty="0"/>
              <a:t>New in AIDA-2020 – could be expanded</a:t>
            </a:r>
          </a:p>
          <a:p>
            <a:pPr lvl="1"/>
            <a:r>
              <a:rPr lang="en-GB" dirty="0"/>
              <a:t>Precision mechanics and CO2 micro-cooling</a:t>
            </a:r>
          </a:p>
          <a:p>
            <a:pPr lvl="1"/>
            <a:r>
              <a:rPr lang="en-GB" dirty="0"/>
              <a:t>Large cryogenic detectors</a:t>
            </a:r>
          </a:p>
          <a:p>
            <a:r>
              <a:rPr lang="en-GB" dirty="0"/>
              <a:t>Future hadron colliders</a:t>
            </a:r>
          </a:p>
          <a:p>
            <a:pPr lvl="1"/>
            <a:r>
              <a:rPr lang="en-GB" dirty="0"/>
              <a:t>Fast timing for pile-up rejection increasingly important</a:t>
            </a:r>
          </a:p>
          <a:p>
            <a:pPr lvl="2"/>
            <a:r>
              <a:rPr lang="en-GB" dirty="0"/>
              <a:t>Sensors, electronics and test infrastructures, beam instrumentation </a:t>
            </a:r>
          </a:p>
          <a:p>
            <a:pPr lvl="1"/>
            <a:r>
              <a:rPr lang="en-GB" dirty="0"/>
              <a:t>Radiation tolerance requirements even more demanding</a:t>
            </a:r>
          </a:p>
          <a:p>
            <a:pPr lvl="2"/>
            <a:r>
              <a:rPr lang="en-GB" dirty="0"/>
              <a:t>Sensors, electronics and </a:t>
            </a:r>
            <a:r>
              <a:rPr lang="en-US" dirty="0"/>
              <a:t>“low-tech”: powering</a:t>
            </a:r>
          </a:p>
          <a:p>
            <a:pPr lvl="2"/>
            <a:r>
              <a:rPr lang="en-US" dirty="0"/>
              <a:t>Highly granular Lar calorimeters</a:t>
            </a:r>
          </a:p>
          <a:p>
            <a:pPr lvl="2"/>
            <a:r>
              <a:rPr lang="en-US" dirty="0"/>
              <a:t>Irradiation facilities</a:t>
            </a:r>
          </a:p>
          <a:p>
            <a:pPr lvl="1"/>
            <a:r>
              <a:rPr lang="en-US" dirty="0"/>
              <a:t>Machine learning for fast track and image reconstruction, trigger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BB4D8A-F1BB-3344-892A-B597BB024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2262-C2ED-984C-96B2-D18490AC5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60D1C4F-3C66-914F-94EF-50EEF049A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Challenges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F5DEFDC-190B-A346-8F5F-1955FC57D410}"/>
              </a:ext>
            </a:extLst>
          </p:cNvPr>
          <p:cNvSpPr txBox="1">
            <a:spLocks/>
          </p:cNvSpPr>
          <p:nvPr/>
        </p:nvSpPr>
        <p:spPr>
          <a:xfrm>
            <a:off x="5291514" y="1290180"/>
            <a:ext cx="3852489" cy="506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Future lepton colliders</a:t>
            </a:r>
          </a:p>
          <a:p>
            <a:r>
              <a:rPr lang="en-GB" dirty="0"/>
              <a:t>Higher precision, less material</a:t>
            </a:r>
          </a:p>
          <a:p>
            <a:r>
              <a:rPr lang="en-GB" dirty="0"/>
              <a:t>Requirements for linear and circular machines very similar</a:t>
            </a:r>
          </a:p>
          <a:p>
            <a:pPr lvl="1"/>
            <a:r>
              <a:rPr lang="en-GB" dirty="0"/>
              <a:t>Except electronics, powering, cooling</a:t>
            </a:r>
          </a:p>
          <a:p>
            <a:pPr lvl="1"/>
            <a:r>
              <a:rPr lang="en-GB" dirty="0"/>
              <a:t>Circular machines have much higher rates and require continuous powering</a:t>
            </a:r>
          </a:p>
          <a:p>
            <a:pPr lvl="1"/>
            <a:r>
              <a:rPr lang="en-GB" dirty="0"/>
              <a:t>Need to push limits of particle ID</a:t>
            </a:r>
          </a:p>
          <a:p>
            <a:pPr lvl="1"/>
            <a:r>
              <a:rPr lang="en-GB" dirty="0" err="1"/>
              <a:t>Gaeous</a:t>
            </a:r>
            <a:r>
              <a:rPr lang="en-GB" dirty="0"/>
              <a:t> tracking </a:t>
            </a:r>
          </a:p>
          <a:p>
            <a:r>
              <a:rPr lang="en-GB" dirty="0"/>
              <a:t>Most aggressive requirements  may be posed by the Z factory</a:t>
            </a:r>
          </a:p>
          <a:p>
            <a:pPr lvl="1"/>
            <a:r>
              <a:rPr lang="en-GB" dirty="0"/>
              <a:t>1e5 x LEP statistics</a:t>
            </a:r>
          </a:p>
          <a:p>
            <a:r>
              <a:rPr lang="en-GB" dirty="0"/>
              <a:t>Non-collider experiments</a:t>
            </a:r>
          </a:p>
        </p:txBody>
      </p:sp>
    </p:spTree>
    <p:extLst>
      <p:ext uri="{BB962C8B-B14F-4D97-AF65-F5344CB8AC3E}">
        <p14:creationId xmlns:p14="http://schemas.microsoft.com/office/powerpoint/2010/main" val="2293717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72E5D-472A-D04B-B8BF-682FF2186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No Transnational Access:</a:t>
            </a:r>
          </a:p>
          <a:p>
            <a:r>
              <a:rPr lang="en-US" dirty="0"/>
              <a:t>This was one of our biggest successes; need to find new ways of directing EC funds to facilities; WP15-type of upgrade (“innovation”) activities, network</a:t>
            </a:r>
          </a:p>
          <a:p>
            <a:r>
              <a:rPr lang="en-US" dirty="0"/>
              <a:t>Involvement of </a:t>
            </a:r>
            <a:r>
              <a:rPr lang="en-US" b="1" dirty="0"/>
              <a:t>industrial partners as beneficiaries:</a:t>
            </a:r>
          </a:p>
          <a:p>
            <a:r>
              <a:rPr lang="en-US" dirty="0"/>
              <a:t>Works in parallel Accelerator Initiative ARIES; need to understand how to protect their IP; start with known partners</a:t>
            </a:r>
          </a:p>
          <a:p>
            <a:r>
              <a:rPr lang="en-US" dirty="0"/>
              <a:t>Emerging </a:t>
            </a:r>
            <a:r>
              <a:rPr lang="en-US" b="1" dirty="0"/>
              <a:t>roadmap</a:t>
            </a:r>
            <a:r>
              <a:rPr lang="en-US" dirty="0"/>
              <a:t> of future collider projects:</a:t>
            </a:r>
          </a:p>
          <a:p>
            <a:r>
              <a:rPr lang="en-US" dirty="0"/>
              <a:t>Need to establish our own technological roadmap, in the proposal and during the project, long-term projects require intermediate goals</a:t>
            </a:r>
          </a:p>
          <a:p>
            <a:r>
              <a:rPr lang="en-US" b="1" dirty="0"/>
              <a:t>Sustainability</a:t>
            </a:r>
            <a:r>
              <a:rPr lang="en-US" dirty="0"/>
              <a:t> of matching funds:</a:t>
            </a:r>
          </a:p>
          <a:p>
            <a:r>
              <a:rPr lang="en-US" dirty="0"/>
              <a:t>Will need to find ways to demonstrate the long-term commitment of partners</a:t>
            </a:r>
          </a:p>
          <a:p>
            <a:endParaRPr lang="de-DE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DC565E-2D85-4D43-80C1-548BB6913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AIDA-2020 Status , April 4, 2019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68545B-6244-5A45-BC30-7C4F9D25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3A0CC3D-4302-514A-9B22-7F2D72B12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Challenges </a:t>
            </a:r>
            <a:br>
              <a:rPr lang="en-GB" dirty="0"/>
            </a:br>
            <a:r>
              <a:rPr lang="en-GB" dirty="0"/>
              <a:t>for a New Proposal</a:t>
            </a:r>
          </a:p>
        </p:txBody>
      </p:sp>
    </p:spTree>
    <p:extLst>
      <p:ext uri="{BB962C8B-B14F-4D97-AF65-F5344CB8AC3E}">
        <p14:creationId xmlns:p14="http://schemas.microsoft.com/office/powerpoint/2010/main" val="2436888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21199</TotalTime>
  <Words>1034</Words>
  <Application>Microsoft Macintosh PowerPoint</Application>
  <PresentationFormat>On-screen Show (4:3)</PresentationFormat>
  <Paragraphs>167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Discussion Toward a New Proposal  4th  Annual Meeting</vt:lpstr>
      <vt:lpstr>Discussion topics</vt:lpstr>
      <vt:lpstr>Back-up</vt:lpstr>
      <vt:lpstr>New Call in Horizon 2020</vt:lpstr>
      <vt:lpstr>Innovation in AIDA++ and ATTRACT</vt:lpstr>
      <vt:lpstr>Innovation Pilots</vt:lpstr>
      <vt:lpstr>Scope, Guidance, Tools</vt:lpstr>
      <vt:lpstr>Upcoming Challenges</vt:lpstr>
      <vt:lpstr>Main Challenges  for a New Proposal</vt:lpstr>
      <vt:lpstr>New Proposal Timeline</vt:lpstr>
      <vt:lpstr>ATTRACT &amp; AIDA-2020++</vt:lpstr>
      <vt:lpstr>Collaboration agreements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sabrina El yacoubi</dc:creator>
  <cp:keywords/>
  <dc:description/>
  <cp:lastModifiedBy>Felix Sefkow</cp:lastModifiedBy>
  <cp:revision>498</cp:revision>
  <cp:lastPrinted>2018-04-26T11:58:09Z</cp:lastPrinted>
  <dcterms:created xsi:type="dcterms:W3CDTF">2015-04-17T13:06:14Z</dcterms:created>
  <dcterms:modified xsi:type="dcterms:W3CDTF">2019-04-05T09:15:30Z</dcterms:modified>
  <cp:category/>
</cp:coreProperties>
</file>