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56" r:id="rId5"/>
    <p:sldId id="400" r:id="rId6"/>
    <p:sldId id="355" r:id="rId7"/>
    <p:sldId id="394" r:id="rId8"/>
    <p:sldId id="395" r:id="rId9"/>
    <p:sldId id="409" r:id="rId10"/>
    <p:sldId id="410" r:id="rId11"/>
    <p:sldId id="396" r:id="rId12"/>
    <p:sldId id="397" r:id="rId13"/>
    <p:sldId id="398" r:id="rId14"/>
    <p:sldId id="399" r:id="rId15"/>
    <p:sldId id="370" r:id="rId16"/>
    <p:sldId id="358" r:id="rId17"/>
    <p:sldId id="359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  <p:sldId id="371" r:id="rId27"/>
    <p:sldId id="372" r:id="rId28"/>
    <p:sldId id="386" r:id="rId29"/>
    <p:sldId id="387" r:id="rId30"/>
    <p:sldId id="3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71A6C"/>
    <a:srgbClr val="2326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7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2866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imateusu\AppData\Local\Microsoft\Windows\INetCache\Content.Outlook\6Z21GGL6\Charts%20IRRAD%20and%20GIF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imateusu\AppData\Local\Microsoft\Windows\INetCache\Content.Outlook\6Z21GGL6\Charts%20IRRAD%20and%20GIF%20(1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imateusu\AppData\Local\Microsoft\Windows\INetCache\Content.Outlook\6Z21GGL6\Charts%20IRRAD%20and%20GIF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imateusu\AppData\Local\Microsoft\Windows\INetCache\Content.Outlook\6Z21GGL6\Charts%20IRRAD%20and%20GI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6"/>
  <c:chart>
    <c:autoTitleDeleted val="1"/>
    <c:plotArea>
      <c:layout/>
      <c:pieChart>
        <c:varyColors val="1"/>
        <c:ser>
          <c:idx val="0"/>
          <c:order val="0"/>
          <c:tx>
            <c:strRef>
              <c:f>'G:\Departments\DG\Projects\AIDA 2020\Transnational Access\TA database\[TA database_CERN IRRAD.xlsx]Chart P2'!$B$1</c:f>
              <c:strCache>
                <c:ptCount val="1"/>
                <c:pt idx="0">
                  <c:v>N°</c:v>
                </c:pt>
              </c:strCache>
            </c:strRef>
          </c:tx>
          <c:dPt>
            <c:idx val="0"/>
            <c:spPr>
              <a:solidFill>
                <a:schemeClr val="accent4">
                  <a:shade val="4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B9F-4111-A762-73F94B3DC8D4}"/>
              </c:ext>
            </c:extLst>
          </c:dPt>
          <c:dPt>
            <c:idx val="1"/>
            <c:spPr>
              <a:solidFill>
                <a:schemeClr val="accent4">
                  <a:shade val="6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B9F-4111-A762-73F94B3DC8D4}"/>
              </c:ext>
            </c:extLst>
          </c:dPt>
          <c:dPt>
            <c:idx val="2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B9F-4111-A762-73F94B3DC8D4}"/>
              </c:ext>
            </c:extLst>
          </c:dPt>
          <c:dPt>
            <c:idx val="3"/>
            <c:spPr>
              <a:solidFill>
                <a:schemeClr val="accent4">
                  <a:shade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B9F-4111-A762-73F94B3DC8D4}"/>
              </c:ext>
            </c:extLst>
          </c:dPt>
          <c:dPt>
            <c:idx val="4"/>
            <c:spPr>
              <a:solidFill>
                <a:schemeClr val="accent4">
                  <a:tint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B9F-4111-A762-73F94B3DC8D4}"/>
              </c:ext>
            </c:extLst>
          </c:dPt>
          <c:dPt>
            <c:idx val="5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B9F-4111-A762-73F94B3DC8D4}"/>
              </c:ext>
            </c:extLst>
          </c:dPt>
          <c:dPt>
            <c:idx val="6"/>
            <c:spPr>
              <a:solidFill>
                <a:schemeClr val="accent4">
                  <a:tint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B9F-4111-A762-73F94B3DC8D4}"/>
              </c:ext>
            </c:extLst>
          </c:dPt>
          <c:dPt>
            <c:idx val="7"/>
            <c:spPr>
              <a:solidFill>
                <a:schemeClr val="accent4">
                  <a:tint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B9F-4111-A762-73F94B3DC8D4}"/>
              </c:ext>
            </c:extLst>
          </c:dPt>
          <c:dPt>
            <c:idx val="8"/>
            <c:spPr>
              <a:solidFill>
                <a:schemeClr val="accent4">
                  <a:tint val="7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B9F-4111-A762-73F94B3DC8D4}"/>
              </c:ext>
            </c:extLst>
          </c:dPt>
          <c:dPt>
            <c:idx val="9"/>
            <c:spPr>
              <a:solidFill>
                <a:schemeClr val="accent4">
                  <a:tint val="6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B9F-4111-A762-73F94B3DC8D4}"/>
              </c:ext>
            </c:extLst>
          </c:dPt>
          <c:dPt>
            <c:idx val="10"/>
            <c:spPr>
              <a:solidFill>
                <a:schemeClr val="accent4">
                  <a:tint val="5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B9F-4111-A762-73F94B3DC8D4}"/>
              </c:ext>
            </c:extLst>
          </c:dPt>
          <c:dPt>
            <c:idx val="11"/>
            <c:spPr>
              <a:solidFill>
                <a:schemeClr val="accent4">
                  <a:tint val="4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B9F-4111-A762-73F94B3DC8D4}"/>
              </c:ext>
            </c:extLst>
          </c:dPt>
          <c:dLbls>
            <c:dLbl>
              <c:idx val="2"/>
              <c:layout>
                <c:manualLayout>
                  <c:x val="0.1117810935384877"/>
                  <c:y val="-6.4543262350090058E-2"/>
                </c:manualLayout>
              </c:layout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B9F-4111-A762-73F94B3DC8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'G:\Departments\DG\Projects\AIDA 2020\Transnational Access\TA database\[TA database_CERN IRRAD.xlsx]Chart P2'!$A$2:$A$13</c:f>
              <c:strCache>
                <c:ptCount val="12"/>
                <c:pt idx="0">
                  <c:v>France</c:v>
                </c:pt>
                <c:pt idx="1">
                  <c:v>Germany</c:v>
                </c:pt>
                <c:pt idx="2">
                  <c:v>Czech Republic</c:v>
                </c:pt>
                <c:pt idx="3">
                  <c:v>Canada</c:v>
                </c:pt>
                <c:pt idx="4">
                  <c:v>Italy</c:v>
                </c:pt>
                <c:pt idx="5">
                  <c:v>Finland</c:v>
                </c:pt>
                <c:pt idx="6">
                  <c:v>UK</c:v>
                </c:pt>
                <c:pt idx="7">
                  <c:v>Spain</c:v>
                </c:pt>
                <c:pt idx="8">
                  <c:v>Romania</c:v>
                </c:pt>
                <c:pt idx="9">
                  <c:v>Slovenia</c:v>
                </c:pt>
                <c:pt idx="10">
                  <c:v>Norway</c:v>
                </c:pt>
                <c:pt idx="11">
                  <c:v>Mexico</c:v>
                </c:pt>
              </c:strCache>
            </c:strRef>
          </c:cat>
          <c:val>
            <c:numRef>
              <c:f>'G:\Departments\DG\Projects\AIDA 2020\Transnational Access\TA database\[TA database_CERN IRRAD.xlsx]Chart P2'!$B$2:$B$13</c:f>
              <c:numCache>
                <c:formatCode>General</c:formatCode>
                <c:ptCount val="12"/>
                <c:pt idx="0">
                  <c:v>19</c:v>
                </c:pt>
                <c:pt idx="1">
                  <c:v>6</c:v>
                </c:pt>
                <c:pt idx="2">
                  <c:v>1</c:v>
                </c:pt>
                <c:pt idx="3">
                  <c:v>2</c:v>
                </c:pt>
                <c:pt idx="4">
                  <c:v>14</c:v>
                </c:pt>
                <c:pt idx="5">
                  <c:v>6</c:v>
                </c:pt>
                <c:pt idx="6">
                  <c:v>8</c:v>
                </c:pt>
                <c:pt idx="7">
                  <c:v>3</c:v>
                </c:pt>
                <c:pt idx="8">
                  <c:v>1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EB9F-4111-A762-73F94B3DC8D4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6"/>
  <c:chart>
    <c:autoTitleDeleted val="1"/>
    <c:plotArea>
      <c:layout/>
      <c:pieChart>
        <c:varyColors val="1"/>
        <c:ser>
          <c:idx val="0"/>
          <c:order val="0"/>
          <c:tx>
            <c:strRef>
              <c:f>'C:\Users\selyacou\Downloads\[TA database_CERN GIF.xlsx]Chart P2'!$B$1</c:f>
              <c:strCache>
                <c:ptCount val="1"/>
                <c:pt idx="0">
                  <c:v>N°</c:v>
                </c:pt>
              </c:strCache>
            </c:strRef>
          </c:tx>
          <c:dPt>
            <c:idx val="0"/>
            <c:spPr>
              <a:solidFill>
                <a:schemeClr val="accent4">
                  <a:shade val="4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8E-4854-A8AE-147AFA34645F}"/>
              </c:ext>
            </c:extLst>
          </c:dPt>
          <c:dPt>
            <c:idx val="1"/>
            <c:spPr>
              <a:solidFill>
                <a:schemeClr val="accent4">
                  <a:shade val="61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8E-4854-A8AE-147AFA34645F}"/>
              </c:ext>
            </c:extLst>
          </c:dPt>
          <c:dPt>
            <c:idx val="2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48E-4854-A8AE-147AFA34645F}"/>
              </c:ext>
            </c:extLst>
          </c:dPt>
          <c:dPt>
            <c:idx val="3"/>
            <c:spPr>
              <a:solidFill>
                <a:schemeClr val="accent4">
                  <a:shade val="9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48E-4854-A8AE-147AFA34645F}"/>
              </c:ext>
            </c:extLst>
          </c:dPt>
          <c:dPt>
            <c:idx val="4"/>
            <c:spPr>
              <a:solidFill>
                <a:schemeClr val="accent4">
                  <a:tint val="9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48E-4854-A8AE-147AFA34645F}"/>
              </c:ext>
            </c:extLst>
          </c:dPt>
          <c:dPt>
            <c:idx val="5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48E-4854-A8AE-147AFA34645F}"/>
              </c:ext>
            </c:extLst>
          </c:dPt>
          <c:dPt>
            <c:idx val="6"/>
            <c:spPr>
              <a:solidFill>
                <a:schemeClr val="accent4">
                  <a:tint val="6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48E-4854-A8AE-147AFA34645F}"/>
              </c:ext>
            </c:extLst>
          </c:dPt>
          <c:dPt>
            <c:idx val="7"/>
            <c:spPr>
              <a:solidFill>
                <a:schemeClr val="accent4">
                  <a:tint val="4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48E-4854-A8AE-147AFA34645F}"/>
              </c:ext>
            </c:extLst>
          </c:dPt>
          <c:dPt>
            <c:idx val="8"/>
            <c:spPr>
              <a:solidFill>
                <a:schemeClr val="accent4">
                  <a:tint val="5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48E-4854-A8AE-147AFA34645F}"/>
              </c:ext>
            </c:extLst>
          </c:dPt>
          <c:dPt>
            <c:idx val="9"/>
            <c:spPr>
              <a:solidFill>
                <a:schemeClr val="accent4">
                  <a:tint val="4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48E-4854-A8AE-147AFA3464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'C:\Users\selyacou\Downloads\[TA database_CERN GIF.xlsx]Chart P2'!$A$2:$A$11</c:f>
              <c:strCache>
                <c:ptCount val="10"/>
                <c:pt idx="0">
                  <c:v>Italy</c:v>
                </c:pt>
                <c:pt idx="1">
                  <c:v>Bulgaria</c:v>
                </c:pt>
                <c:pt idx="2">
                  <c:v>Israel</c:v>
                </c:pt>
                <c:pt idx="3">
                  <c:v>Georgia</c:v>
                </c:pt>
                <c:pt idx="4">
                  <c:v>Mexico</c:v>
                </c:pt>
                <c:pt idx="5">
                  <c:v>France</c:v>
                </c:pt>
                <c:pt idx="6">
                  <c:v>Russia</c:v>
                </c:pt>
                <c:pt idx="7">
                  <c:v>Belgium</c:v>
                </c:pt>
                <c:pt idx="8">
                  <c:v>Switzerland</c:v>
                </c:pt>
                <c:pt idx="9">
                  <c:v>Spain</c:v>
                </c:pt>
              </c:strCache>
            </c:strRef>
          </c:cat>
          <c:val>
            <c:numRef>
              <c:f>'C:\Users\selyacou\Downloads\[TA database_CERN GIF.xlsx]Chart P2'!$B$2:$B$11</c:f>
              <c:numCache>
                <c:formatCode>General</c:formatCode>
                <c:ptCount val="10"/>
                <c:pt idx="0">
                  <c:v>60</c:v>
                </c:pt>
                <c:pt idx="1">
                  <c:v>3</c:v>
                </c:pt>
                <c:pt idx="2">
                  <c:v>15</c:v>
                </c:pt>
                <c:pt idx="3">
                  <c:v>2</c:v>
                </c:pt>
                <c:pt idx="4">
                  <c:v>6</c:v>
                </c:pt>
                <c:pt idx="5">
                  <c:v>3</c:v>
                </c:pt>
                <c:pt idx="6">
                  <c:v>8</c:v>
                </c:pt>
                <c:pt idx="7">
                  <c:v>1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E48E-4854-A8AE-147AFA34645F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6"/>
  <c:chart>
    <c:autoTitleDeleted val="1"/>
    <c:plotArea>
      <c:layout/>
      <c:pieChart>
        <c:varyColors val="1"/>
        <c:ser>
          <c:idx val="0"/>
          <c:order val="0"/>
          <c:explosion val="2"/>
          <c:dPt>
            <c:idx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99-4895-9B02-2678E6346505}"/>
              </c:ext>
            </c:extLst>
          </c:dPt>
          <c:dPt>
            <c:idx val="1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99-4895-9B02-2678E63465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'G:\Departments\DG\Projects\AIDA 2020\Transnational Access\TA database\[TA database_CERN IRRAD.xlsx]Chart P2'!$P$2:$P$3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'G:\Departments\DG\Projects\AIDA 2020\Transnational Access\TA database\[TA database_CERN IRRAD.xlsx]Chart P2'!$Q$2:$Q$3</c:f>
              <c:numCache>
                <c:formatCode>General</c:formatCode>
                <c:ptCount val="2"/>
                <c:pt idx="0">
                  <c:v>63</c:v>
                </c:pt>
                <c:pt idx="1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B99-4895-9B02-2678E6346505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6"/>
  <c:chart>
    <c:autoTitleDeleted val="1"/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4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AE-46E0-8E13-76C1BAD89D50}"/>
              </c:ext>
            </c:extLst>
          </c:dPt>
          <c:dPt>
            <c:idx val="1"/>
            <c:spPr>
              <a:solidFill>
                <a:schemeClr val="accent4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AE-46E0-8E13-76C1BAD89D5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'G:\Departments\DG\Projects\AIDA 2020\Transnational Access\TA database\[TA database_CERN GIF.xlsx]Chart P2'!$P$2:$P$3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'G:\Departments\DG\Projects\AIDA 2020\Transnational Access\TA database\[TA database_CERN GIF.xlsx]Chart P2'!$Q$2:$Q$3</c:f>
              <c:numCache>
                <c:formatCode>General</c:formatCode>
                <c:ptCount val="2"/>
                <c:pt idx="0">
                  <c:v>76</c:v>
                </c:pt>
                <c:pt idx="1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EAE-46E0-8E13-76C1BAD89D50}"/>
            </c:ext>
          </c:extLst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pPr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834217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56820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5D94F8BE-6270-4CBB-A49B-4FC3E9463041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97431BB0-69DC-4CE0-B4D2-7D07BE2289C9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3219697-BAAE-481A-908E-9D349143747F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7180289" cy="940443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19/03/2019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F. Ravotti (EP-DT), EATM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5901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035AA9C8-68CA-436F-BB35-61580B99E8BF}" type="datetime3">
              <a:rPr lang="en-US" smtClean="0"/>
              <a:pPr/>
              <a:t>3 April 2019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858D673C-FD5B-46E6-9208-903FDC29540E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19C460-76BF-40A0-9BDC-D67C902A9F3A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5FF5A50-6295-4286-898C-D20E0B1A44CF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FD848DA-0A7A-4895-9AD9-4AF082565C57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6F653DD-FBFE-4D5E-9C48-315AE56941EF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0780D922-2FF7-4344-93AC-522B6E6F5465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3460C9C-4088-4D3D-8FFE-2ADFCDBCF381}" type="datetime3">
              <a:rPr lang="en-US" smtClean="0"/>
              <a:pPr/>
              <a:t>3 April 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574202"/>
            <a:ext cx="8780746" cy="2169678"/>
          </a:xfrm>
        </p:spPr>
        <p:txBody>
          <a:bodyPr/>
          <a:lstStyle/>
          <a:p>
            <a:r>
              <a:rPr lang="en-GB" dirty="0" smtClean="0"/>
              <a:t>WP 11.1 Transnational Access to the GIF++ and IRRAD facilities at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Sabrina El </a:t>
            </a:r>
            <a:r>
              <a:rPr lang="en-GB" dirty="0" smtClean="0"/>
              <a:t>Yacoubi, </a:t>
            </a:r>
            <a:r>
              <a:rPr lang="en-GB" dirty="0"/>
              <a:t>Blerina Gkotse, Martin Jaekel,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Livia </a:t>
            </a:r>
            <a:r>
              <a:rPr lang="en-GB" dirty="0"/>
              <a:t>Elena Lapadatescu, </a:t>
            </a:r>
            <a:r>
              <a:rPr lang="en-GB" u="sng" dirty="0" smtClean="0"/>
              <a:t>Isidre </a:t>
            </a:r>
            <a:r>
              <a:rPr lang="en-GB" u="sng" dirty="0"/>
              <a:t>Mateu</a:t>
            </a:r>
            <a:r>
              <a:rPr lang="en-GB" dirty="0"/>
              <a:t>, Michael </a:t>
            </a:r>
            <a:r>
              <a:rPr lang="en-GB" dirty="0" smtClean="0"/>
              <a:t>Moll, Giuseppe Pezzullo, Federico Ravotti, Laetitia Veyrat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CERN, Geneva, Switzerland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93811" y="1252004"/>
            <a:ext cx="6368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AIDA2020, 4</a:t>
            </a:r>
            <a:r>
              <a:rPr lang="en-GB" baseline="30000" dirty="0" smtClean="0"/>
              <a:t>th</a:t>
            </a:r>
            <a:r>
              <a:rPr lang="en-GB" dirty="0" smtClean="0"/>
              <a:t> Annual Meeting, </a:t>
            </a:r>
            <a:r>
              <a:rPr lang="en-GB" dirty="0" err="1" smtClean="0"/>
              <a:t>St.Anne</a:t>
            </a:r>
            <a:r>
              <a:rPr lang="en-GB" dirty="0" smtClean="0"/>
              <a:t> college, </a:t>
            </a:r>
            <a:br>
              <a:rPr lang="en-GB" dirty="0" smtClean="0"/>
            </a:br>
            <a:r>
              <a:rPr lang="en-GB" dirty="0" smtClean="0"/>
              <a:t>Oxford, UK, 2-5 April 2019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5637" y="1233720"/>
            <a:ext cx="1708857" cy="583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032" y="1233720"/>
            <a:ext cx="1112213" cy="60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63" b="1568"/>
          <a:stretch/>
        </p:blipFill>
        <p:spPr>
          <a:xfrm>
            <a:off x="4983092" y="2833100"/>
            <a:ext cx="4160908" cy="347927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04447" y="40662"/>
            <a:ext cx="5239553" cy="9404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CSBF: “RP week” 2018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Content Placeholder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170" y="1290983"/>
            <a:ext cx="2220243" cy="3022542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1" name="Content Placeholder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2216" y="1286226"/>
            <a:ext cx="2241942" cy="3022081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13" name="Content Placeholder 4"/>
          <p:cNvSpPr>
            <a:spLocks noGrp="1"/>
          </p:cNvSpPr>
          <p:nvPr>
            <p:ph sz="half" idx="1"/>
          </p:nvPr>
        </p:nvSpPr>
        <p:spPr>
          <a:xfrm>
            <a:off x="4703372" y="1285846"/>
            <a:ext cx="4355511" cy="1424394"/>
          </a:xfrm>
        </p:spPr>
        <p:txBody>
          <a:bodyPr/>
          <a:lstStyle/>
          <a:p>
            <a:pPr marL="357188" lvl="1" indent="-268288"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rgbClr val="FF0000"/>
                </a:solidFill>
              </a:rPr>
              <a:t>22-29 August 2018</a:t>
            </a:r>
          </a:p>
          <a:p>
            <a:pPr marL="357188" lvl="1" indent="-268288">
              <a:buFont typeface="Wingdings" panose="05000000000000000000" pitchFamily="2" charset="2"/>
              <a:buChar char="q"/>
            </a:pPr>
            <a:r>
              <a:rPr lang="en-US" sz="2000" dirty="0" smtClean="0"/>
              <a:t>Neutron spectrum measurement on the roof (NE213 and Bonner Spheres)</a:t>
            </a: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230154" y="4486141"/>
            <a:ext cx="4454003" cy="138994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1" indent="-357188">
              <a:buFont typeface="Wingdings" panose="05000000000000000000" pitchFamily="2" charset="2"/>
              <a:buChar char="q"/>
            </a:pPr>
            <a:r>
              <a:rPr lang="en-US" sz="2000" dirty="0" smtClean="0"/>
              <a:t>Various shielding configuration</a:t>
            </a:r>
          </a:p>
          <a:p>
            <a:pPr marL="357188" lvl="1" indent="-357188">
              <a:buFont typeface="Wingdings" panose="05000000000000000000" pitchFamily="2" charset="2"/>
              <a:buChar char="q"/>
            </a:pPr>
            <a:r>
              <a:rPr lang="en-US" sz="2000" dirty="0" smtClean="0"/>
              <a:t>Foil activation at the material test location</a:t>
            </a:r>
          </a:p>
          <a:p>
            <a:pPr marL="357188" lvl="1" indent="-357188">
              <a:buFont typeface="Wingdings" panose="05000000000000000000" pitchFamily="2" charset="2"/>
              <a:buChar char="q"/>
            </a:pPr>
            <a:r>
              <a:rPr lang="en-US" sz="2000" dirty="0" smtClean="0"/>
              <a:t>Measured of induced radioactivity in air</a:t>
            </a:r>
            <a:endParaRPr lang="en-US" sz="2000" dirty="0"/>
          </a:p>
        </p:txBody>
      </p:sp>
      <p:cxnSp>
        <p:nvCxnSpPr>
          <p:cNvPr id="15" name="Straight Arrow Connector 14"/>
          <p:cNvCxnSpPr>
            <a:stCxn id="11" idx="3"/>
          </p:cNvCxnSpPr>
          <p:nvPr/>
        </p:nvCxnSpPr>
        <p:spPr bwMode="auto">
          <a:xfrm>
            <a:off x="4684158" y="2797267"/>
            <a:ext cx="2444925" cy="778642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oval" w="lg" len="lg"/>
          </a:ln>
          <a:effectLst/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1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273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9331" y="107090"/>
            <a:ext cx="5255017" cy="94044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CSBF: “RP week” 2018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737249" y="6356350"/>
            <a:ext cx="2335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© E. Iliopoulou </a:t>
            </a: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(HSE-RP)</a:t>
            </a:r>
          </a:p>
        </p:txBody>
      </p:sp>
      <p:pic>
        <p:nvPicPr>
          <p:cNvPr id="10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3111" y="2719475"/>
            <a:ext cx="3862265" cy="34096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5576" y="1171092"/>
            <a:ext cx="3578772" cy="2684078"/>
          </a:xfrm>
          <a:prstGeom prst="rect">
            <a:avLst/>
          </a:prstGeom>
        </p:spPr>
      </p:pic>
      <p:sp>
        <p:nvSpPr>
          <p:cNvPr id="12" name="Content Placeholder 4"/>
          <p:cNvSpPr txBox="1">
            <a:spLocks/>
          </p:cNvSpPr>
          <p:nvPr/>
        </p:nvSpPr>
        <p:spPr>
          <a:xfrm>
            <a:off x="144378" y="1317000"/>
            <a:ext cx="5038377" cy="407183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lvl="1" indent="-268288">
              <a:buFont typeface="Wingdings" panose="05000000000000000000" pitchFamily="2" charset="2"/>
              <a:buChar char="q"/>
            </a:pPr>
            <a:r>
              <a:rPr lang="en-US" sz="2000" dirty="0" smtClean="0"/>
              <a:t>Inside CHARM</a:t>
            </a:r>
          </a:p>
          <a:p>
            <a:pPr marL="357188" lvl="1" indent="-268288">
              <a:buFont typeface="Wingdings" panose="05000000000000000000" pitchFamily="2" charset="2"/>
              <a:buChar char="q"/>
            </a:pPr>
            <a:r>
              <a:rPr lang="en-GB" sz="2000" dirty="0" smtClean="0"/>
              <a:t>Installation </a:t>
            </a:r>
            <a:r>
              <a:rPr lang="en-GB" sz="2000" dirty="0"/>
              <a:t>of a </a:t>
            </a:r>
            <a:r>
              <a:rPr lang="en-GB" sz="2000" dirty="0" smtClean="0"/>
              <a:t>Cu </a:t>
            </a:r>
            <a:r>
              <a:rPr lang="en-GB" sz="2000" dirty="0"/>
              <a:t>target </a:t>
            </a:r>
            <a:r>
              <a:rPr lang="en-GB" sz="2000" dirty="0" smtClean="0"/>
              <a:t>with </a:t>
            </a:r>
            <a:r>
              <a:rPr lang="en-GB" sz="2000" dirty="0" smtClean="0">
                <a:sym typeface="Symbol" panose="05050102010706020507" pitchFamily="18" charset="2"/>
              </a:rPr>
              <a:t>=</a:t>
            </a:r>
            <a:r>
              <a:rPr lang="en-GB" sz="2000" dirty="0" smtClean="0"/>
              <a:t>8cm and </a:t>
            </a:r>
            <a:r>
              <a:rPr lang="en-GB" sz="2000" dirty="0"/>
              <a:t>10cm thickness in beam </a:t>
            </a:r>
            <a:r>
              <a:rPr lang="en-GB" sz="2000" dirty="0" smtClean="0"/>
              <a:t>direction: </a:t>
            </a:r>
            <a:endParaRPr lang="en-GB" sz="2000" dirty="0"/>
          </a:p>
          <a:p>
            <a:pPr marL="625475" lvl="2" indent="-177800">
              <a:buFont typeface="Wingdings" panose="05000000000000000000" pitchFamily="2" charset="2"/>
              <a:buChar char="§"/>
            </a:pPr>
            <a:r>
              <a:rPr lang="en-GB" sz="1800" dirty="0" smtClean="0"/>
              <a:t>measurement </a:t>
            </a:r>
            <a:r>
              <a:rPr lang="en-GB" sz="1800" dirty="0"/>
              <a:t>of angular distribution of neutron yield from target</a:t>
            </a:r>
          </a:p>
          <a:p>
            <a:pPr marL="625475" lvl="2" indent="-177800">
              <a:buFont typeface="Wingdings" panose="05000000000000000000" pitchFamily="2" charset="2"/>
              <a:buChar char="§"/>
            </a:pPr>
            <a:r>
              <a:rPr lang="en-GB" sz="1800" dirty="0"/>
              <a:t>a</a:t>
            </a:r>
            <a:r>
              <a:rPr lang="en-GB" sz="1800" dirty="0" smtClean="0"/>
              <a:t>ctivation-foils </a:t>
            </a:r>
            <a:r>
              <a:rPr lang="en-GB" sz="1800" dirty="0"/>
              <a:t>in the target room</a:t>
            </a:r>
          </a:p>
          <a:p>
            <a:pPr marL="625475" lvl="2" indent="-177800">
              <a:buFont typeface="Wingdings" panose="05000000000000000000" pitchFamily="2" charset="2"/>
              <a:buChar char="§"/>
            </a:pPr>
            <a:r>
              <a:rPr lang="en-GB" sz="1800" dirty="0" smtClean="0"/>
              <a:t>neutron </a:t>
            </a:r>
            <a:r>
              <a:rPr lang="en-GB" sz="1800" dirty="0"/>
              <a:t>spectrum </a:t>
            </a:r>
            <a:r>
              <a:rPr lang="en-GB" sz="1800" dirty="0" smtClean="0"/>
              <a:t>measurements </a:t>
            </a:r>
            <a:r>
              <a:rPr lang="en-GB" sz="1800" dirty="0"/>
              <a:t>in the access maze (NE213 and Bonner Spheres)</a:t>
            </a:r>
          </a:p>
          <a:p>
            <a:pPr marL="625475" lvl="2" indent="-177800">
              <a:buFont typeface="Wingdings" panose="05000000000000000000" pitchFamily="2" charset="2"/>
              <a:buChar char="§"/>
            </a:pPr>
            <a:r>
              <a:rPr lang="en-GB" sz="1800" dirty="0" smtClean="0"/>
              <a:t>activation-foils </a:t>
            </a:r>
            <a:r>
              <a:rPr lang="en-GB" sz="1800" dirty="0"/>
              <a:t>in the access maze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4378" y="4878848"/>
            <a:ext cx="4351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b="1" dirty="0" smtClean="0">
                <a:solidFill>
                  <a:srgbClr val="FF0000"/>
                </a:solidFill>
              </a:rPr>
              <a:t>EA-IRRAD teams would like to thank BE-OP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EN-EA -HE, HSE-RP </a:t>
            </a:r>
            <a:r>
              <a:rPr lang="en-US" b="1" dirty="0">
                <a:solidFill>
                  <a:srgbClr val="FF0000"/>
                </a:solidFill>
              </a:rPr>
              <a:t>and all </a:t>
            </a:r>
            <a:r>
              <a:rPr lang="en-US" b="1" dirty="0" smtClean="0">
                <a:solidFill>
                  <a:srgbClr val="FF0000"/>
                </a:solidFill>
              </a:rPr>
              <a:t>other </a:t>
            </a:r>
            <a:r>
              <a:rPr lang="en-US" b="1" dirty="0">
                <a:solidFill>
                  <a:srgbClr val="FF0000"/>
                </a:solidFill>
              </a:rPr>
              <a:t>groups </a:t>
            </a:r>
            <a:r>
              <a:rPr lang="en-US" b="1" dirty="0" smtClean="0">
                <a:solidFill>
                  <a:srgbClr val="FF0000"/>
                </a:solidFill>
              </a:rPr>
              <a:t>involved for </a:t>
            </a:r>
            <a:r>
              <a:rPr lang="en-US" b="1" dirty="0">
                <a:solidFill>
                  <a:srgbClr val="FF0000"/>
                </a:solidFill>
              </a:rPr>
              <a:t>their excellent </a:t>
            </a:r>
            <a:r>
              <a:rPr lang="en-US" b="1" dirty="0" smtClean="0">
                <a:solidFill>
                  <a:srgbClr val="FF0000"/>
                </a:solidFill>
              </a:rPr>
              <a:t>support during our 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run 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493" t="8248" r="32220" b="76493"/>
          <a:stretch/>
        </p:blipFill>
        <p:spPr>
          <a:xfrm>
            <a:off x="7735327" y="5219996"/>
            <a:ext cx="951473" cy="89710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396029" y="1216149"/>
            <a:ext cx="789347" cy="27699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 smtClean="0">
                <a:solidFill>
                  <a:srgbClr val="7030A0"/>
                </a:solidFill>
                <a:latin typeface="Calibri" pitchFamily="34" charset="0"/>
              </a:rPr>
              <a:t>Cu Target</a:t>
            </a:r>
            <a:endParaRPr lang="en-GB" sz="1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 bwMode="auto">
          <a:xfrm flipH="1">
            <a:off x="7275787" y="1493148"/>
            <a:ext cx="514916" cy="794534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oval" w="lg" len="lg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892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210" y="1526533"/>
            <a:ext cx="8305057" cy="3853885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  <a:tabLst>
                <a:tab pos="1879600" algn="l"/>
              </a:tabLst>
            </a:pPr>
            <a:r>
              <a:rPr lang="en-GB" sz="2000" dirty="0">
                <a:solidFill>
                  <a:schemeClr val="tx1"/>
                </a:solidFill>
              </a:rPr>
              <a:t>Counting of Access Units (AU) at CERN IRRAD and GIF</a:t>
            </a:r>
            <a:r>
              <a:rPr lang="en-GB" sz="2000" dirty="0" smtClean="0">
                <a:solidFill>
                  <a:schemeClr val="tx1"/>
                </a:solidFill>
              </a:rPr>
              <a:t>++ :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sz="2000" b="1" dirty="0">
                <a:solidFill>
                  <a:schemeClr val="tx1"/>
                </a:solidFill>
              </a:rPr>
              <a:t>1 day of beam time corresponding to 10 AU </a:t>
            </a:r>
            <a:r>
              <a:rPr lang="en-GB" sz="2000" b="1" dirty="0" smtClean="0">
                <a:solidFill>
                  <a:schemeClr val="tx1"/>
                </a:solidFill>
              </a:rPr>
              <a:t/>
            </a:r>
            <a:br>
              <a:rPr lang="en-GB" sz="2000" b="1" dirty="0" smtClean="0">
                <a:solidFill>
                  <a:schemeClr val="tx1"/>
                </a:solidFill>
              </a:rPr>
            </a:br>
            <a:r>
              <a:rPr lang="en-GB" sz="2000" b="1" dirty="0" smtClean="0">
                <a:solidFill>
                  <a:schemeClr val="tx1"/>
                </a:solidFill>
              </a:rPr>
              <a:t>   </a:t>
            </a:r>
            <a:r>
              <a:rPr lang="en-GB" sz="2000" dirty="0" smtClean="0">
                <a:solidFill>
                  <a:schemeClr val="tx1"/>
                </a:solidFill>
              </a:rPr>
              <a:t>(</a:t>
            </a:r>
            <a:r>
              <a:rPr lang="en-GB" sz="2000" dirty="0">
                <a:solidFill>
                  <a:schemeClr val="tx1"/>
                </a:solidFill>
              </a:rPr>
              <a:t>note that beam is supplied 24h/day)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sz="2000" b="1" dirty="0">
                <a:solidFill>
                  <a:schemeClr val="tx1"/>
                </a:solidFill>
              </a:rPr>
              <a:t>In experiments where users come to CERN and perform irradiations we count 10 AU per paid day of subsistence </a:t>
            </a:r>
            <a:r>
              <a:rPr lang="en-GB" sz="2000" dirty="0">
                <a:solidFill>
                  <a:schemeClr val="tx1"/>
                </a:solidFill>
              </a:rPr>
              <a:t>[</a:t>
            </a:r>
            <a:r>
              <a:rPr lang="en-GB" sz="2000" b="1" dirty="0">
                <a:solidFill>
                  <a:srgbClr val="E56F40"/>
                </a:solidFill>
              </a:rPr>
              <a:t>GIF++ and IRRAD</a:t>
            </a:r>
            <a:r>
              <a:rPr lang="en-GB" sz="2000" dirty="0">
                <a:solidFill>
                  <a:schemeClr val="tx1"/>
                </a:solidFill>
              </a:rPr>
              <a:t>]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endParaRPr lang="en-GB" sz="20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sz="2000" b="1" dirty="0">
                <a:solidFill>
                  <a:schemeClr val="tx1"/>
                </a:solidFill>
              </a:rPr>
              <a:t>In experiments where the irradiation is performed by the facilities staff and no subsistence is paid to the users, we count 10 AU per day of irradiation </a:t>
            </a:r>
            <a:r>
              <a:rPr lang="en-GB" sz="2000" dirty="0">
                <a:solidFill>
                  <a:schemeClr val="tx1"/>
                </a:solidFill>
              </a:rPr>
              <a:t>[</a:t>
            </a:r>
            <a:r>
              <a:rPr lang="en-GB" sz="2000" b="1" dirty="0">
                <a:solidFill>
                  <a:srgbClr val="E56F40"/>
                </a:solidFill>
              </a:rPr>
              <a:t>IRRAD</a:t>
            </a:r>
            <a:r>
              <a:rPr lang="en-GB" sz="2000" dirty="0">
                <a:solidFill>
                  <a:schemeClr val="tx1"/>
                </a:solidFill>
              </a:rPr>
              <a:t>]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IRRAD/GIF++ AU counting</a:t>
            </a:r>
          </a:p>
        </p:txBody>
      </p:sp>
    </p:spTree>
    <p:extLst>
      <p:ext uri="{BB962C8B-B14F-4D97-AF65-F5344CB8AC3E}">
        <p14:creationId xmlns:p14="http://schemas.microsoft.com/office/powerpoint/2010/main" xmlns="" val="18406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2927" y="1371258"/>
            <a:ext cx="7507073" cy="1563691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  <a:tabLst>
                <a:tab pos="1879600" algn="l"/>
              </a:tabLst>
            </a:pPr>
            <a:r>
              <a:rPr lang="en-GB" dirty="0" smtClean="0"/>
              <a:t>Status of AIDA-2020 projects in IRRAD: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b="1" dirty="0" smtClean="0">
                <a:solidFill>
                  <a:srgbClr val="E56F40"/>
                </a:solidFill>
              </a:rPr>
              <a:t>18 </a:t>
            </a:r>
            <a:r>
              <a:rPr lang="en-GB" b="1" dirty="0">
                <a:solidFill>
                  <a:srgbClr val="E56F40"/>
                </a:solidFill>
              </a:rPr>
              <a:t>projects</a:t>
            </a:r>
            <a:r>
              <a:rPr lang="en-GB" b="1" dirty="0" smtClean="0">
                <a:solidFill>
                  <a:srgbClr val="FF0000"/>
                </a:solidFill>
              </a:rPr>
              <a:t>	</a:t>
            </a:r>
            <a:r>
              <a:rPr lang="en-GB" dirty="0" smtClean="0"/>
              <a:t>(5 projects in P1; 9 projects in P2; 4 projects in P3)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b="1" dirty="0" smtClean="0">
                <a:solidFill>
                  <a:srgbClr val="E56F40"/>
                </a:solidFill>
              </a:rPr>
              <a:t>76 </a:t>
            </a:r>
            <a:r>
              <a:rPr lang="en-GB" b="1" dirty="0">
                <a:solidFill>
                  <a:srgbClr val="E56F40"/>
                </a:solidFill>
              </a:rPr>
              <a:t>users </a:t>
            </a:r>
            <a:r>
              <a:rPr lang="en-GB" sz="1900" b="1" dirty="0" smtClean="0">
                <a:solidFill>
                  <a:srgbClr val="FF0000"/>
                </a:solidFill>
              </a:rPr>
              <a:t>	</a:t>
            </a:r>
            <a:r>
              <a:rPr lang="en-GB" dirty="0" smtClean="0"/>
              <a:t>(18 users in P1; 39 users in P2; 19 users in P3)</a:t>
            </a:r>
            <a:endParaRPr lang="en-GB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  <a:tabLst>
                <a:tab pos="1879600" algn="l"/>
              </a:tabLst>
            </a:pPr>
            <a:r>
              <a:rPr lang="en-GB" b="1" dirty="0" smtClean="0">
                <a:solidFill>
                  <a:srgbClr val="E56F40"/>
                </a:solidFill>
              </a:rPr>
              <a:t>4550 </a:t>
            </a:r>
            <a:r>
              <a:rPr lang="en-GB" b="1" dirty="0">
                <a:solidFill>
                  <a:srgbClr val="E56F40"/>
                </a:solidFill>
              </a:rPr>
              <a:t>units</a:t>
            </a:r>
            <a:r>
              <a:rPr lang="en-GB" sz="1900" b="1" dirty="0" smtClean="0">
                <a:solidFill>
                  <a:srgbClr val="FF0000"/>
                </a:solidFill>
              </a:rPr>
              <a:t>	</a:t>
            </a:r>
            <a:r>
              <a:rPr lang="en-GB" dirty="0" smtClean="0"/>
              <a:t>(1370 units in P1; 2170 units in P2; 1010 units in P3) </a:t>
            </a:r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Status: </a:t>
            </a:r>
            <a:br>
              <a:rPr lang="en-GB" dirty="0" smtClean="0"/>
            </a:br>
            <a:r>
              <a:rPr lang="en-GB" dirty="0" smtClean="0"/>
              <a:t>IRRAD Projects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927" y="3153399"/>
            <a:ext cx="4378828" cy="14967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3" y="3153399"/>
            <a:ext cx="4401905" cy="2984500"/>
          </a:xfrm>
          <a:prstGeom prst="rect">
            <a:avLst/>
          </a:prstGeom>
        </p:spPr>
      </p:pic>
      <p:pic>
        <p:nvPicPr>
          <p:cNvPr id="8" name="Content Placeholder 2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31165" y="89547"/>
            <a:ext cx="2463074" cy="8258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17367" y="1454666"/>
            <a:ext cx="1568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 = M01-M18</a:t>
            </a:r>
          </a:p>
          <a:p>
            <a:r>
              <a:rPr lang="en-GB" dirty="0" smtClean="0"/>
              <a:t>P2 = M19-M36</a:t>
            </a:r>
          </a:p>
          <a:p>
            <a:r>
              <a:rPr lang="en-GB" dirty="0" smtClean="0"/>
              <a:t>P3 = M37-M60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2927" y="4936807"/>
            <a:ext cx="4378828" cy="12010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1304" y="2825402"/>
            <a:ext cx="67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3" y="2842956"/>
            <a:ext cx="67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1304" y="4613629"/>
            <a:ext cx="670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4846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300" y="1290182"/>
            <a:ext cx="8565406" cy="506616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CERN accelerators are in shutdown (LS2) </a:t>
            </a:r>
          </a:p>
          <a:p>
            <a:r>
              <a:rPr lang="en-GB" dirty="0" smtClean="0"/>
              <a:t>No more proton irradiations in the IRRAD facility.</a:t>
            </a:r>
          </a:p>
          <a:p>
            <a:r>
              <a:rPr lang="en-GB" dirty="0" smtClean="0"/>
              <a:t>TA for IRRAD facility is closed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Final status </a:t>
            </a:r>
            <a:r>
              <a:rPr lang="en-GB" dirty="0"/>
              <a:t>of AIDA-2020 </a:t>
            </a:r>
            <a:r>
              <a:rPr lang="en-GB" dirty="0" smtClean="0"/>
              <a:t>TA projects </a:t>
            </a:r>
            <a:r>
              <a:rPr lang="en-GB" dirty="0"/>
              <a:t>in IRRAD: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18 projects      </a:t>
            </a:r>
            <a:r>
              <a:rPr lang="en-GB" dirty="0" smtClean="0"/>
              <a:t>(60% of anticipated 30 projects)</a:t>
            </a:r>
            <a:endParaRPr lang="en-GB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76 </a:t>
            </a:r>
            <a:r>
              <a:rPr lang="en-GB" b="1" dirty="0">
                <a:solidFill>
                  <a:srgbClr val="E56F40"/>
                </a:solidFill>
              </a:rPr>
              <a:t>users </a:t>
            </a:r>
            <a:r>
              <a:rPr lang="en-GB" b="1" dirty="0" smtClean="0">
                <a:solidFill>
                  <a:srgbClr val="E56F40"/>
                </a:solidFill>
              </a:rPr>
              <a:t>          </a:t>
            </a:r>
            <a:r>
              <a:rPr lang="en-GB" dirty="0" smtClean="0"/>
              <a:t>(127% </a:t>
            </a:r>
            <a:r>
              <a:rPr lang="en-GB" dirty="0"/>
              <a:t>of </a:t>
            </a:r>
            <a:r>
              <a:rPr lang="en-GB" dirty="0" smtClean="0"/>
              <a:t>anticipated </a:t>
            </a:r>
            <a:r>
              <a:rPr lang="en-GB" dirty="0"/>
              <a:t>60 users</a:t>
            </a:r>
            <a:r>
              <a:rPr lang="en-GB" dirty="0" smtClean="0"/>
              <a:t>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4550 </a:t>
            </a:r>
            <a:r>
              <a:rPr lang="en-GB" b="1" dirty="0">
                <a:solidFill>
                  <a:srgbClr val="E56F40"/>
                </a:solidFill>
              </a:rPr>
              <a:t>units </a:t>
            </a:r>
            <a:r>
              <a:rPr lang="en-GB" b="1" dirty="0" smtClean="0">
                <a:solidFill>
                  <a:srgbClr val="E56F40"/>
                </a:solidFill>
              </a:rPr>
              <a:t>      </a:t>
            </a:r>
            <a:r>
              <a:rPr lang="en-GB" dirty="0" smtClean="0"/>
              <a:t>(113% </a:t>
            </a:r>
            <a:r>
              <a:rPr lang="en-GB" dirty="0"/>
              <a:t>of </a:t>
            </a:r>
            <a:r>
              <a:rPr lang="en-GB" dirty="0" smtClean="0"/>
              <a:t>aim: 4032 units) </a:t>
            </a:r>
            <a:br>
              <a:rPr lang="en-GB" dirty="0" smtClean="0"/>
            </a:br>
            <a:endParaRPr lang="en-GB" dirty="0" smtClean="0"/>
          </a:p>
          <a:p>
            <a:endParaRPr lang="en-GB" dirty="0"/>
          </a:p>
          <a:p>
            <a:pPr marL="0" indent="0">
              <a:buClr>
                <a:schemeClr val="tx1"/>
              </a:buClr>
              <a:buNone/>
            </a:pPr>
            <a:r>
              <a:rPr lang="en-GB" b="1" u="sng" dirty="0"/>
              <a:t>Conclusion: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Number of </a:t>
            </a:r>
            <a:r>
              <a:rPr lang="en-GB" b="1" dirty="0">
                <a:solidFill>
                  <a:srgbClr val="E56F40"/>
                </a:solidFill>
              </a:rPr>
              <a:t>delivered units </a:t>
            </a:r>
            <a:r>
              <a:rPr lang="en-GB" b="1" dirty="0" smtClean="0">
                <a:solidFill>
                  <a:srgbClr val="E56F40"/>
                </a:solidFill>
              </a:rPr>
              <a:t>in line with </a:t>
            </a:r>
            <a:r>
              <a:rPr lang="en-GB" b="1" dirty="0">
                <a:solidFill>
                  <a:srgbClr val="E56F40"/>
                </a:solidFill>
              </a:rPr>
              <a:t>proposal </a:t>
            </a:r>
            <a:r>
              <a:rPr lang="en-GB" b="1" dirty="0" smtClean="0">
                <a:solidFill>
                  <a:srgbClr val="E56F40"/>
                </a:solidFill>
              </a:rPr>
              <a:t>value</a:t>
            </a:r>
            <a:endParaRPr lang="en-GB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Number of </a:t>
            </a:r>
            <a:r>
              <a:rPr lang="en-GB" b="1" dirty="0">
                <a:solidFill>
                  <a:srgbClr val="E56F40"/>
                </a:solidFill>
              </a:rPr>
              <a:t>users higher than anticipated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Number </a:t>
            </a:r>
            <a:r>
              <a:rPr lang="en-GB" dirty="0"/>
              <a:t>of </a:t>
            </a:r>
            <a:r>
              <a:rPr lang="en-GB" b="1" dirty="0">
                <a:solidFill>
                  <a:srgbClr val="E56F40"/>
                </a:solidFill>
              </a:rPr>
              <a:t>projects is less than anticipated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u="sng" dirty="0" smtClean="0">
                <a:solidFill>
                  <a:srgbClr val="E56F40"/>
                </a:solidFill>
              </a:rPr>
              <a:t>Note</a:t>
            </a:r>
            <a:r>
              <a:rPr lang="en-GB" dirty="0" smtClean="0"/>
              <a:t>: 18 AIDA-2020 </a:t>
            </a:r>
            <a:r>
              <a:rPr lang="en-GB" dirty="0"/>
              <a:t>projects for the IRRAD facility, which is </a:t>
            </a:r>
            <a:r>
              <a:rPr lang="en-GB" dirty="0" smtClean="0"/>
              <a:t>small </a:t>
            </a:r>
            <a:r>
              <a:rPr lang="en-GB" dirty="0"/>
              <a:t>compared to the overall </a:t>
            </a:r>
            <a:r>
              <a:rPr lang="en-GB" dirty="0" smtClean="0"/>
              <a:t>irradiations </a:t>
            </a:r>
            <a:r>
              <a:rPr lang="en-GB" dirty="0"/>
              <a:t>performed in this facility </a:t>
            </a:r>
            <a:r>
              <a:rPr lang="en-GB" dirty="0" smtClean="0"/>
              <a:t>(only faction of projects filled irradiation request)</a:t>
            </a:r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Status: IRRAD</a:t>
            </a:r>
            <a:endParaRPr lang="en-GB" dirty="0"/>
          </a:p>
        </p:txBody>
      </p:sp>
      <p:pic>
        <p:nvPicPr>
          <p:cNvPr id="7" name="Content Placeholder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31165" y="89547"/>
            <a:ext cx="2463074" cy="82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930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GIF++ Aerial View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/>
          <a:srcRect r="1011"/>
          <a:stretch/>
        </p:blipFill>
        <p:spPr>
          <a:xfrm>
            <a:off x="219048" y="1170530"/>
            <a:ext cx="8820003" cy="51858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7925" y="101141"/>
            <a:ext cx="1681126" cy="9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83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GIF++ Facility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0144" y="2230114"/>
            <a:ext cx="7343717" cy="4126236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338542" y="1103652"/>
            <a:ext cx="8891227" cy="11264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solidFill>
                  <a:srgbClr val="E56F40"/>
                </a:solidFill>
                <a:latin typeface="+mn-lt"/>
              </a:rPr>
              <a:t>Typically for muon systems of HEP experiments</a:t>
            </a: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 err="1">
                <a:solidFill>
                  <a:srgbClr val="E56F40"/>
                </a:solidFill>
                <a:latin typeface="+mn-lt"/>
              </a:rPr>
              <a:t>E</a:t>
            </a:r>
            <a:r>
              <a:rPr lang="en-GB" sz="1400" baseline="-25000" dirty="0" err="1">
                <a:solidFill>
                  <a:srgbClr val="E56F40"/>
                </a:solidFill>
                <a:latin typeface="+mn-lt"/>
              </a:rPr>
              <a:t>g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 = 0.66 MeV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; max. dose-rate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~0.5 Gy/h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@ 1m from source (±37º angle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)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and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2.5 Gy/h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@ glass contact </a:t>
            </a: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Several 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attenuation factors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available (up to ~50’000)</a:t>
            </a:r>
            <a:endParaRPr lang="en-GB" sz="1400" b="0" baseline="30000" dirty="0">
              <a:solidFill>
                <a:schemeClr val="tx1"/>
              </a:solidFill>
              <a:latin typeface="Calibri" pitchFamily="34" charset="0"/>
            </a:endParaRPr>
          </a:p>
          <a:p>
            <a:pPr marL="285750" lvl="2" indent="-285750" algn="l" eaLnBrk="1" hangingPunct="1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  <a:defRPr/>
            </a:pPr>
            <a:r>
              <a:rPr lang="en-GB" sz="1400" dirty="0" smtClean="0">
                <a:solidFill>
                  <a:srgbClr val="E56F40"/>
                </a:solidFill>
                <a:latin typeface="+mn-lt"/>
                <a:sym typeface="Symbol" panose="05050102010706020507" pitchFamily="18" charset="2"/>
              </a:rPr>
              <a:t></a:t>
            </a:r>
            <a:r>
              <a:rPr lang="en-GB" sz="1400" dirty="0" smtClean="0">
                <a:solidFill>
                  <a:srgbClr val="E56F40"/>
                </a:solidFill>
                <a:latin typeface="+mn-lt"/>
              </a:rPr>
              <a:t>-</a:t>
            </a:r>
            <a:r>
              <a:rPr lang="en-GB" sz="1400" dirty="0">
                <a:solidFill>
                  <a:srgbClr val="E56F40"/>
                </a:solidFill>
                <a:latin typeface="+mn-lt"/>
              </a:rPr>
              <a:t>beam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from T2 on H4 beam-line (100 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GeV; 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~10</a:t>
            </a:r>
            <a:r>
              <a:rPr lang="en-GB" sz="1400" b="0" baseline="300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4</a:t>
            </a:r>
            <a:r>
              <a:rPr lang="en-GB" sz="1400" b="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/spill</a:t>
            </a:r>
            <a:r>
              <a:rPr lang="en-GB" sz="1400" b="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)</a:t>
            </a:r>
            <a:endParaRPr lang="en-GB" sz="1400" b="0" dirty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0447" y="1876230"/>
            <a:ext cx="1981760" cy="34139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0787" y="1824803"/>
            <a:ext cx="1551972" cy="357988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7925" y="101141"/>
            <a:ext cx="1681126" cy="9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68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0383" y="1235463"/>
            <a:ext cx="6829781" cy="512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5827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724" y="1210786"/>
            <a:ext cx="7316398" cy="504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3026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Highlights from 2018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t="8657"/>
          <a:stretch/>
        </p:blipFill>
        <p:spPr>
          <a:xfrm>
            <a:off x="507900" y="1188099"/>
            <a:ext cx="8124046" cy="494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881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I.Mateu</a:t>
            </a:r>
            <a:r>
              <a:rPr lang="en-GB" dirty="0" smtClean="0"/>
              <a:t>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2" name="Slide Number Placeholder 6"/>
          <p:cNvSpPr txBox="1">
            <a:spLocks/>
          </p:cNvSpPr>
          <p:nvPr/>
        </p:nvSpPr>
        <p:spPr>
          <a:xfrm>
            <a:off x="8185376" y="62949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4" name="Shape 128"/>
          <p:cNvSpPr txBox="1">
            <a:spLocks/>
          </p:cNvSpPr>
          <p:nvPr/>
        </p:nvSpPr>
        <p:spPr>
          <a:xfrm>
            <a:off x="8185375" y="6294935"/>
            <a:ext cx="501423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pPr algn="r">
                <a:buSzPct val="25000"/>
              </a:pPr>
              <a:t>2</a:t>
            </a:fld>
            <a:endParaRPr lang="en-US" sz="1200" dirty="0">
              <a:solidFill>
                <a:srgbClr val="8897B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19171" y="4593592"/>
            <a:ext cx="7234154" cy="1623136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hape 138"/>
          <p:cNvSpPr/>
          <p:nvPr/>
        </p:nvSpPr>
        <p:spPr>
          <a:xfrm rot="20784320">
            <a:off x="5118300" y="5054308"/>
            <a:ext cx="509162" cy="295149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30m</a:t>
            </a:r>
            <a:endParaRPr lang="en-US" sz="18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Title 3"/>
          <p:cNvSpPr txBox="1">
            <a:spLocks/>
          </p:cNvSpPr>
          <p:nvPr/>
        </p:nvSpPr>
        <p:spPr>
          <a:xfrm>
            <a:off x="3350896" y="221686"/>
            <a:ext cx="4353112" cy="940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EA-IRRAD Facilities</a:t>
            </a:r>
            <a:endParaRPr lang="en-GB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796653"/>
            <a:ext cx="9144000" cy="4340872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85"/>
          <a:stretch/>
        </p:blipFill>
        <p:spPr>
          <a:xfrm>
            <a:off x="2458978" y="1120719"/>
            <a:ext cx="1336963" cy="57429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59" name="Rectangle 58"/>
          <p:cNvSpPr/>
          <p:nvPr/>
        </p:nvSpPr>
        <p:spPr bwMode="auto">
          <a:xfrm rot="180000">
            <a:off x="67162" y="2907698"/>
            <a:ext cx="780074" cy="268218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</a:rPr>
              <a:t>24GeV/c</a:t>
            </a:r>
          </a:p>
        </p:txBody>
      </p:sp>
      <p:cxnSp>
        <p:nvCxnSpPr>
          <p:cNvPr id="60" name="Straight Arrow Connector 59"/>
          <p:cNvCxnSpPr/>
          <p:nvPr/>
        </p:nvCxnSpPr>
        <p:spPr bwMode="auto">
          <a:xfrm flipH="1" flipV="1">
            <a:off x="0" y="2800658"/>
            <a:ext cx="8768316" cy="572737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p:sp>
        <p:nvSpPr>
          <p:cNvPr id="61" name="Rectangle 60"/>
          <p:cNvSpPr/>
          <p:nvPr/>
        </p:nvSpPr>
        <p:spPr bwMode="auto">
          <a:xfrm>
            <a:off x="945130" y="1886032"/>
            <a:ext cx="4364660" cy="297472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422605" y="1886032"/>
            <a:ext cx="3537097" cy="4075289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3" name="Picture 2" descr="Hom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59"/>
          <a:stretch/>
        </p:blipFill>
        <p:spPr bwMode="auto">
          <a:xfrm>
            <a:off x="4797914" y="5483769"/>
            <a:ext cx="783680" cy="955103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978" r="20481" b="24318"/>
          <a:stretch/>
        </p:blipFill>
        <p:spPr>
          <a:xfrm>
            <a:off x="7918180" y="263108"/>
            <a:ext cx="1152383" cy="1859344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65" name="Rectangle 64"/>
          <p:cNvSpPr/>
          <p:nvPr/>
        </p:nvSpPr>
        <p:spPr>
          <a:xfrm>
            <a:off x="6731123" y="1162129"/>
            <a:ext cx="1156291" cy="6463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 b="1" dirty="0">
                <a:solidFill>
                  <a:srgbClr val="7030A0"/>
                </a:solidFill>
                <a:latin typeface="Calibri" pitchFamily="34" charset="0"/>
              </a:rPr>
              <a:t>CERN Shielding Benchmark </a:t>
            </a:r>
            <a:r>
              <a:rPr lang="en-GB" sz="1200" b="1" dirty="0" smtClean="0">
                <a:solidFill>
                  <a:srgbClr val="7030A0"/>
                </a:solidFill>
                <a:latin typeface="Calibri" pitchFamily="34" charset="0"/>
              </a:rPr>
              <a:t>Facility</a:t>
            </a:r>
            <a:endParaRPr lang="en-GB" sz="1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7979672" y="317812"/>
            <a:ext cx="876719" cy="40797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</a:rPr>
              <a:t>CSBF</a:t>
            </a:r>
          </a:p>
        </p:txBody>
      </p:sp>
      <p:cxnSp>
        <p:nvCxnSpPr>
          <p:cNvPr id="67" name="Straight Arrow Connector 66"/>
          <p:cNvCxnSpPr>
            <a:stCxn id="64" idx="2"/>
          </p:cNvCxnSpPr>
          <p:nvPr/>
        </p:nvCxnSpPr>
        <p:spPr bwMode="auto">
          <a:xfrm flipH="1">
            <a:off x="7033317" y="2624454"/>
            <a:ext cx="1062840" cy="627510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oval" w="lg" len="lg"/>
          </a:ln>
          <a:effectLst/>
        </p:spPr>
      </p:cxnSp>
      <p:sp>
        <p:nvSpPr>
          <p:cNvPr id="68" name="Rectangle 67"/>
          <p:cNvSpPr/>
          <p:nvPr/>
        </p:nvSpPr>
        <p:spPr bwMode="auto">
          <a:xfrm>
            <a:off x="3822484" y="1280473"/>
            <a:ext cx="968432" cy="22755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EP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dept.</a:t>
            </a:r>
            <a:endParaRPr kumimoji="0" lang="en-GB" sz="1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3712602" y="5901498"/>
            <a:ext cx="1021907" cy="22755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</a:rPr>
              <a:t>EN</a:t>
            </a:r>
            <a:r>
              <a:rPr lang="en-US" sz="2000" dirty="0" smtClean="0">
                <a:solidFill>
                  <a:srgbClr val="00B050"/>
                </a:solidFill>
                <a:latin typeface="Calibri" pitchFamily="34" charset="0"/>
              </a:rPr>
              <a:t> dept.</a:t>
            </a:r>
            <a:endParaRPr kumimoji="0" lang="en-GB" sz="140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5920115" y="1495877"/>
            <a:ext cx="968432" cy="227550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rgbClr val="7030A0"/>
                </a:solidFill>
                <a:latin typeface="Calibri" pitchFamily="34" charset="0"/>
              </a:rPr>
              <a:t>RP</a:t>
            </a:r>
            <a:r>
              <a:rPr lang="en-US" sz="2000" dirty="0" smtClean="0">
                <a:solidFill>
                  <a:srgbClr val="7030A0"/>
                </a:solidFill>
                <a:latin typeface="Calibri" pitchFamily="34" charset="0"/>
              </a:rPr>
              <a:t> group</a:t>
            </a:r>
            <a:endParaRPr kumimoji="0" lang="en-GB" sz="140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724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2018/19 Mass-Production Test Campaigns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t="8400"/>
          <a:stretch/>
        </p:blipFill>
        <p:spPr>
          <a:xfrm>
            <a:off x="174172" y="1242294"/>
            <a:ext cx="8198524" cy="501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4271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LS2 – Source in operation!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/>
          <a:srcRect t="8102"/>
          <a:stretch/>
        </p:blipFill>
        <p:spPr>
          <a:xfrm>
            <a:off x="422989" y="1106757"/>
            <a:ext cx="8442154" cy="521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4269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of Bunker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6736" y="1166262"/>
            <a:ext cx="7741334" cy="513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98924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1620"/>
            <a:ext cx="4559373" cy="1987974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GB" sz="1900" dirty="0"/>
              <a:t>Status of AIDA-2020 projects in GIF</a:t>
            </a:r>
            <a:r>
              <a:rPr lang="en-GB" sz="1900" dirty="0" smtClean="0"/>
              <a:t>++:</a:t>
            </a:r>
          </a:p>
          <a:p>
            <a:pPr marL="0" indent="0">
              <a:buClr>
                <a:schemeClr val="tx1"/>
              </a:buClr>
              <a:buNone/>
            </a:pPr>
            <a:endParaRPr lang="en-GB" sz="1900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15 </a:t>
            </a:r>
            <a:r>
              <a:rPr lang="en-GB" b="1" dirty="0">
                <a:solidFill>
                  <a:srgbClr val="E56F40"/>
                </a:solidFill>
              </a:rPr>
              <a:t>projects </a:t>
            </a:r>
            <a:r>
              <a:rPr lang="en-GB" dirty="0"/>
              <a:t>(anticipated: 20 </a:t>
            </a:r>
            <a:r>
              <a:rPr lang="en-GB" dirty="0" smtClean="0"/>
              <a:t>projects) </a:t>
            </a:r>
            <a:endParaRPr lang="en-GB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105 </a:t>
            </a:r>
            <a:r>
              <a:rPr lang="en-GB" b="1" dirty="0">
                <a:solidFill>
                  <a:srgbClr val="E56F40"/>
                </a:solidFill>
              </a:rPr>
              <a:t>users </a:t>
            </a:r>
            <a:r>
              <a:rPr lang="en-GB" b="1" dirty="0" smtClean="0">
                <a:solidFill>
                  <a:srgbClr val="E56F40"/>
                </a:solidFill>
              </a:rPr>
              <a:t>   </a:t>
            </a:r>
            <a:r>
              <a:rPr lang="en-GB" dirty="0"/>
              <a:t>(anticipated: 50 users</a:t>
            </a:r>
            <a:r>
              <a:rPr lang="en-GB" dirty="0" smtClean="0"/>
              <a:t>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4210 </a:t>
            </a:r>
            <a:r>
              <a:rPr lang="en-GB" b="1" dirty="0">
                <a:solidFill>
                  <a:srgbClr val="E56F40"/>
                </a:solidFill>
              </a:rPr>
              <a:t>units  </a:t>
            </a:r>
            <a:r>
              <a:rPr lang="en-GB" dirty="0"/>
              <a:t>(aim: 4032 units)</a:t>
            </a:r>
          </a:p>
          <a:p>
            <a:pPr marL="342891" lvl="1" indent="0">
              <a:buClr>
                <a:schemeClr val="tx1"/>
              </a:buClr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Status: GIF++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7925" y="101141"/>
            <a:ext cx="1681126" cy="9094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81886" y="1904915"/>
            <a:ext cx="4957165" cy="394368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9618" y="3259594"/>
            <a:ext cx="3782651" cy="19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60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300" y="1290182"/>
            <a:ext cx="8565406" cy="5066168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GB" dirty="0"/>
              <a:t>Status of AIDA-2020 projects in GIF++ </a:t>
            </a:r>
            <a:r>
              <a:rPr lang="en-GB" dirty="0" smtClean="0"/>
              <a:t>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dirty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15 </a:t>
            </a:r>
            <a:r>
              <a:rPr lang="en-GB" b="1" dirty="0">
                <a:solidFill>
                  <a:srgbClr val="E56F40"/>
                </a:solidFill>
              </a:rPr>
              <a:t>projects </a:t>
            </a:r>
            <a:r>
              <a:rPr lang="en-GB" dirty="0" smtClean="0"/>
              <a:t>(75</a:t>
            </a:r>
            <a:r>
              <a:rPr lang="en-GB" dirty="0"/>
              <a:t>% of anticipated 20 projects)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105 users    </a:t>
            </a:r>
            <a:r>
              <a:rPr lang="en-GB" dirty="0" smtClean="0"/>
              <a:t>(210% </a:t>
            </a:r>
            <a:r>
              <a:rPr lang="en-GB" dirty="0"/>
              <a:t>of anticipated 50 users) </a:t>
            </a:r>
            <a:endParaRPr lang="en-GB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E56F40"/>
                </a:solidFill>
              </a:rPr>
              <a:t>4210 </a:t>
            </a:r>
            <a:r>
              <a:rPr lang="en-GB" b="1" dirty="0">
                <a:solidFill>
                  <a:srgbClr val="E56F40"/>
                </a:solidFill>
              </a:rPr>
              <a:t>units  </a:t>
            </a:r>
            <a:r>
              <a:rPr lang="en-GB" dirty="0"/>
              <a:t>(</a:t>
            </a:r>
            <a:r>
              <a:rPr lang="en-GB" dirty="0" smtClean="0"/>
              <a:t>104% </a:t>
            </a:r>
            <a:r>
              <a:rPr lang="en-GB" dirty="0"/>
              <a:t>of aim: 4032 units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 smtClean="0"/>
              <a:t>Irradiations at the GIF++ gamma source (without beam) are ongoing.</a:t>
            </a:r>
          </a:p>
          <a:p>
            <a:pPr marL="342891" lvl="1" indent="0">
              <a:buClr>
                <a:schemeClr val="tx1"/>
              </a:buClr>
              <a:buNone/>
            </a:pPr>
            <a:endParaRPr lang="en-GB" dirty="0"/>
          </a:p>
          <a:p>
            <a:pPr marL="0" indent="0">
              <a:buNone/>
            </a:pPr>
            <a:r>
              <a:rPr lang="en-GB" b="1" u="sng" dirty="0"/>
              <a:t>Conclusion: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Number of </a:t>
            </a:r>
            <a:r>
              <a:rPr lang="en-GB" b="1" dirty="0">
                <a:solidFill>
                  <a:srgbClr val="E56F40"/>
                </a:solidFill>
              </a:rPr>
              <a:t>delivered units already passed proposal value</a:t>
            </a:r>
            <a:r>
              <a:rPr lang="en-GB" dirty="0"/>
              <a:t> (deliverable)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Number of </a:t>
            </a:r>
            <a:r>
              <a:rPr lang="en-GB" b="1" dirty="0">
                <a:solidFill>
                  <a:srgbClr val="E56F40"/>
                </a:solidFill>
              </a:rPr>
              <a:t>users higher than anticipated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Number of </a:t>
            </a:r>
            <a:r>
              <a:rPr lang="en-GB" b="1" dirty="0">
                <a:solidFill>
                  <a:srgbClr val="E56F40"/>
                </a:solidFill>
              </a:rPr>
              <a:t>projects is less than anticipated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E56F40"/>
                </a:solidFill>
              </a:rPr>
              <a:t>Some funds are still available for </a:t>
            </a:r>
            <a:r>
              <a:rPr lang="en-GB" b="1" dirty="0" smtClean="0">
                <a:solidFill>
                  <a:srgbClr val="E56F40"/>
                </a:solidFill>
              </a:rPr>
              <a:t>irradiations at the GIF++ gamma source</a:t>
            </a:r>
            <a:br>
              <a:rPr lang="en-GB" b="1" dirty="0" smtClean="0">
                <a:solidFill>
                  <a:srgbClr val="E56F40"/>
                </a:solidFill>
              </a:rPr>
            </a:br>
            <a:r>
              <a:rPr lang="en-GB" b="1" dirty="0" smtClean="0">
                <a:solidFill>
                  <a:srgbClr val="E56F40"/>
                </a:solidFill>
              </a:rPr>
              <a:t> (without particle beam)</a:t>
            </a:r>
            <a:endParaRPr lang="en-GB" b="1" dirty="0">
              <a:solidFill>
                <a:srgbClr val="E56F40"/>
              </a:solidFill>
            </a:endParaRP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3999" cy="501650"/>
          </a:xfrm>
        </p:spPr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Status: GIF++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7925" y="101141"/>
            <a:ext cx="1681126" cy="9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615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7350" y="1290181"/>
            <a:ext cx="8565581" cy="14618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Users split per country of home institution: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GIF++                                                          </a:t>
            </a:r>
            <a:r>
              <a:rPr lang="en-GB" dirty="0"/>
              <a:t> </a:t>
            </a:r>
            <a:r>
              <a:rPr lang="en-GB" dirty="0" smtClean="0"/>
              <a:t>  IRRAD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distribution</a:t>
            </a:r>
            <a:endParaRPr lang="en-GB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63301451"/>
              </p:ext>
            </p:extLst>
          </p:nvPr>
        </p:nvGraphicFramePr>
        <p:xfrm>
          <a:off x="4186233" y="2396350"/>
          <a:ext cx="4990844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42052701"/>
              </p:ext>
            </p:extLst>
          </p:nvPr>
        </p:nvGraphicFramePr>
        <p:xfrm>
          <a:off x="-711406" y="2396350"/>
          <a:ext cx="6315075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4676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Gender</a:t>
            </a:r>
            <a:r>
              <a:rPr lang="fr-CH" dirty="0" smtClean="0"/>
              <a:t> distribution</a:t>
            </a:r>
            <a:endParaRPr lang="en-GB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236914" y="1290181"/>
            <a:ext cx="8666018" cy="1461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Users split per gender: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          GIF++    	                                                      IRRAD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12135008"/>
              </p:ext>
            </p:extLst>
          </p:nvPr>
        </p:nvGraphicFramePr>
        <p:xfrm>
          <a:off x="4388112" y="2329829"/>
          <a:ext cx="4650939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756177"/>
              </p:ext>
            </p:extLst>
          </p:nvPr>
        </p:nvGraphicFramePr>
        <p:xfrm>
          <a:off x="150188" y="2329829"/>
          <a:ext cx="3883193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964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8605161" cy="4886789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AIDA-2020 </a:t>
            </a:r>
            <a:r>
              <a:rPr lang="en-GB" dirty="0"/>
              <a:t>TA resources </a:t>
            </a:r>
            <a:r>
              <a:rPr lang="en-GB" dirty="0" smtClean="0"/>
              <a:t>were used to cover: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subsistence </a:t>
            </a:r>
            <a:r>
              <a:rPr lang="en-GB" dirty="0"/>
              <a:t>of users coming to perform </a:t>
            </a:r>
            <a:r>
              <a:rPr lang="en-GB" dirty="0" smtClean="0"/>
              <a:t>irradiations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partial funding of facility </a:t>
            </a:r>
            <a:r>
              <a:rPr lang="en-GB" dirty="0"/>
              <a:t>personnel </a:t>
            </a:r>
            <a:r>
              <a:rPr lang="en-GB" dirty="0" smtClean="0"/>
              <a:t>(Fellow/Student) to </a:t>
            </a:r>
            <a:r>
              <a:rPr lang="en-GB" dirty="0"/>
              <a:t>perform irradiations for users not coming to </a:t>
            </a:r>
            <a:r>
              <a:rPr lang="en-GB" dirty="0" smtClean="0"/>
              <a:t>CERN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dirty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Long Shutdown 2 at CERN: No more particle beams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IRRAD facility in shutdown (no more AIDA2020 TA irradiations)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GIF++ facility TA continuing  with gamma irradiations (without particle beam)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Further resources available for users to perform these irradiations (about 50 per diem)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Number of delivered units has passed deliverable given in proposal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/>
              <a:t>GIF++:  4210 units delivered (104% of aim: 4032 units) 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/>
              <a:t>IRRAD: 4550 units delivered (113% of aim: 4032 units</a:t>
            </a:r>
            <a:r>
              <a:rPr lang="en-GB" dirty="0" smtClean="0"/>
              <a:t>)</a:t>
            </a:r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dirty="0" smtClean="0"/>
          </a:p>
          <a:p>
            <a:pPr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Publications: Still waiting for further to come in, so far only 13 for IRRAD, 2 for GIF++</a:t>
            </a:r>
            <a:endParaRPr lang="en-GB" sz="2400" dirty="0"/>
          </a:p>
          <a:p>
            <a:pPr lvl="2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sz="2100" dirty="0"/>
          </a:p>
          <a:p>
            <a:pPr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dirty="0"/>
              <a:t>IRRAD and GIF++ TA via AIDA-2020 is a success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dirty="0"/>
          </a:p>
          <a:p>
            <a:pPr marL="342891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I.Mateu for the IRRAD and GIF++ TA team,  AIDA 2020 4th Annual Meeting, Oxford, 2-5 April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on TA </a:t>
            </a:r>
            <a:br>
              <a:rPr lang="en-GB" dirty="0" smtClean="0"/>
            </a:br>
            <a:r>
              <a:rPr lang="en-GB" dirty="0" smtClean="0"/>
              <a:t>to IRRAD and GIF++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5121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I.Mateu</a:t>
            </a:r>
            <a:r>
              <a:rPr lang="en-GB" dirty="0" smtClean="0"/>
              <a:t> for the IRRAD and GIF++ TA team,  AIDA 2020 4th Annual Meeting, Oxford, 2-5 April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88249" y="139309"/>
            <a:ext cx="2742916" cy="89327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IRRAD Proton Irradiation Facility</a:t>
            </a:r>
            <a:endParaRPr lang="en-GB" sz="2800" dirty="0"/>
          </a:p>
        </p:txBody>
      </p:sp>
      <p:pic>
        <p:nvPicPr>
          <p:cNvPr id="28" name="Content Placeholder 27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631165" y="89547"/>
            <a:ext cx="2463074" cy="82585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93306" y="1206549"/>
            <a:ext cx="9050697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Clr>
                <a:srgbClr val="E56F40"/>
              </a:buClr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E56F40"/>
                </a:solidFill>
              </a:rPr>
              <a:t>Testing components of the HEP experiments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GB" sz="1600" dirty="0"/>
              <a:t>Beam of </a:t>
            </a:r>
            <a:r>
              <a:rPr lang="en-GB" sz="1600" b="1" dirty="0">
                <a:solidFill>
                  <a:srgbClr val="E56F40"/>
                </a:solidFill>
              </a:rPr>
              <a:t>24 GeV/c </a:t>
            </a:r>
            <a:r>
              <a:rPr lang="en-GB" sz="1600" dirty="0"/>
              <a:t>and size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12×12 </a:t>
            </a:r>
            <a:r>
              <a:rPr lang="en-US" sz="1600" b="1" dirty="0">
                <a:solidFill>
                  <a:srgbClr val="E56F40"/>
                </a:solidFill>
              </a:rPr>
              <a:t>mm</a:t>
            </a:r>
            <a:r>
              <a:rPr lang="en-US" sz="1600" b="1" baseline="30000" dirty="0">
                <a:solidFill>
                  <a:srgbClr val="E56F40"/>
                </a:solidFill>
              </a:rPr>
              <a:t>2</a:t>
            </a:r>
            <a:endParaRPr lang="en-GB" sz="1600" b="1" baseline="30000" dirty="0">
              <a:solidFill>
                <a:srgbClr val="E56F4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Spills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400 </a:t>
            </a:r>
            <a:r>
              <a:rPr lang="en-US" sz="1600" b="1" dirty="0" err="1">
                <a:solidFill>
                  <a:srgbClr val="E56F40"/>
                </a:solidFill>
                <a:sym typeface="Calibri"/>
              </a:rPr>
              <a:t>msec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  <a:r>
              <a:rPr lang="en-US" sz="1600" dirty="0">
                <a:sym typeface="Calibri"/>
              </a:rPr>
              <a:t>every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~10 sec</a:t>
            </a:r>
          </a:p>
          <a:p>
            <a:endParaRPr lang="en-US" sz="1600" dirty="0" smtClean="0">
              <a:sym typeface="Calibri"/>
            </a:endParaRPr>
          </a:p>
          <a:p>
            <a:endParaRPr lang="en-US" sz="1600" dirty="0">
              <a:sym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Fluence of 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1×10</a:t>
            </a:r>
            <a:r>
              <a:rPr lang="en-US" sz="1600" b="1" baseline="30000" dirty="0">
                <a:solidFill>
                  <a:srgbClr val="E56F40"/>
                </a:solidFill>
                <a:sym typeface="Calibri"/>
              </a:rPr>
              <a:t>16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  <a:r>
              <a:rPr lang="en-GB" sz="1600" b="1" dirty="0">
                <a:solidFill>
                  <a:srgbClr val="E56F40"/>
                </a:solidFill>
              </a:rPr>
              <a:t>p/cm</a:t>
            </a:r>
            <a:r>
              <a:rPr lang="en-US" sz="1600" b="1" baseline="30000" dirty="0">
                <a:solidFill>
                  <a:srgbClr val="E56F40"/>
                </a:solidFill>
              </a:rPr>
              <a:t>2</a:t>
            </a:r>
            <a:r>
              <a:rPr lang="en-GB" sz="1600" b="1" dirty="0">
                <a:solidFill>
                  <a:srgbClr val="E56F40"/>
                </a:solidFill>
              </a:rPr>
              <a:t> in 14 days</a:t>
            </a:r>
            <a:r>
              <a:rPr lang="en-US" sz="1600" b="1" dirty="0">
                <a:solidFill>
                  <a:srgbClr val="E56F40"/>
                </a:solidFill>
                <a:sym typeface="Calibri"/>
              </a:rPr>
              <a:t> 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Scanning also in </a:t>
            </a:r>
            <a:r>
              <a:rPr lang="en-US" sz="1600" dirty="0" smtClean="0">
                <a:sym typeface="Calibri"/>
              </a:rPr>
              <a:t>dimensions </a:t>
            </a:r>
            <a:r>
              <a:rPr lang="en-US" sz="1600" dirty="0">
                <a:sym typeface="Calibri"/>
              </a:rPr>
              <a:t>of </a:t>
            </a:r>
            <a:r>
              <a:rPr lang="en-US" sz="1600" dirty="0" smtClean="0">
                <a:sym typeface="Calibri"/>
              </a:rPr>
              <a:t>10×10 cm</a:t>
            </a:r>
            <a:r>
              <a:rPr lang="en-US" sz="1600" baseline="30000" dirty="0" smtClean="0"/>
              <a:t>2</a:t>
            </a:r>
            <a:r>
              <a:rPr lang="en-US" sz="1600" dirty="0" smtClean="0">
                <a:sym typeface="Calibri"/>
              </a:rPr>
              <a:t>    </a:t>
            </a:r>
            <a:endParaRPr lang="en-US" sz="1600" dirty="0">
              <a:sym typeface="Calibri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ym typeface="Calibri"/>
              </a:rPr>
              <a:t>Low temperature irradiation (</a:t>
            </a:r>
            <a:r>
              <a:rPr lang="fr-CH" sz="1600" dirty="0">
                <a:sym typeface="Calibri"/>
              </a:rPr>
              <a:t>-25°C</a:t>
            </a:r>
            <a:r>
              <a:rPr lang="en-US" sz="1600" dirty="0">
                <a:sym typeface="Calibri"/>
              </a:rPr>
              <a:t>)</a:t>
            </a:r>
          </a:p>
        </p:txBody>
      </p:sp>
      <p:pic>
        <p:nvPicPr>
          <p:cNvPr id="30" name="Shape 129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996752"/>
            <a:ext cx="9144003" cy="43937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lide Number Placeholder 6"/>
          <p:cNvSpPr txBox="1">
            <a:spLocks/>
          </p:cNvSpPr>
          <p:nvPr/>
        </p:nvSpPr>
        <p:spPr>
          <a:xfrm>
            <a:off x="8185376" y="629493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Shape 128"/>
          <p:cNvSpPr txBox="1">
            <a:spLocks/>
          </p:cNvSpPr>
          <p:nvPr/>
        </p:nvSpPr>
        <p:spPr>
          <a:xfrm>
            <a:off x="8185375" y="6294935"/>
            <a:ext cx="501423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pPr algn="r">
                <a:buSzPct val="25000"/>
              </a:pPr>
              <a:t>3</a:t>
            </a:fld>
            <a:endParaRPr lang="en-US" sz="1200" dirty="0">
              <a:solidFill>
                <a:srgbClr val="8897B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130"/>
          <p:cNvSpPr/>
          <p:nvPr/>
        </p:nvSpPr>
        <p:spPr>
          <a:xfrm rot="10142935">
            <a:off x="7893157" y="3871640"/>
            <a:ext cx="1008999" cy="413262"/>
          </a:xfrm>
          <a:prstGeom prst="rightArrow">
            <a:avLst>
              <a:gd name="adj1" fmla="val 67751"/>
              <a:gd name="adj2" fmla="val 56930"/>
            </a:avLst>
          </a:prstGeom>
          <a:solidFill>
            <a:srgbClr val="FF0000"/>
          </a:solidFill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 rot="20921491">
            <a:off x="7996562" y="3830199"/>
            <a:ext cx="1037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BEAM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319171" y="4593592"/>
            <a:ext cx="7234154" cy="1623136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hape 138"/>
          <p:cNvSpPr/>
          <p:nvPr/>
        </p:nvSpPr>
        <p:spPr>
          <a:xfrm rot="20784320">
            <a:off x="5118300" y="5054308"/>
            <a:ext cx="509162" cy="295149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Calibri"/>
              <a:buNone/>
            </a:pPr>
            <a:r>
              <a:rPr lang="en-US" sz="1800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30m</a:t>
            </a:r>
            <a:endParaRPr lang="en-US" sz="1800" b="1" i="0" u="none" strike="noStrike" cap="none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298155" y="2096183"/>
            <a:ext cx="2184815" cy="1991368"/>
            <a:chOff x="3681305" y="1989058"/>
            <a:chExt cx="2069535" cy="1857807"/>
          </a:xfrm>
        </p:grpSpPr>
        <p:sp>
          <p:nvSpPr>
            <p:cNvPr id="40" name="Rectangle 39"/>
            <p:cNvSpPr/>
            <p:nvPr/>
          </p:nvSpPr>
          <p:spPr bwMode="auto">
            <a:xfrm>
              <a:off x="3858148" y="1989058"/>
              <a:ext cx="1822158" cy="24747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Shuttle System</a:t>
              </a: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207" t="7588" r="26030" b="2436"/>
            <a:stretch/>
          </p:blipFill>
          <p:spPr>
            <a:xfrm>
              <a:off x="3681305" y="2150997"/>
              <a:ext cx="2069535" cy="1695868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softEdge rad="112500"/>
            </a:effectLst>
          </p:spPr>
        </p:pic>
      </p:grpSp>
      <p:grpSp>
        <p:nvGrpSpPr>
          <p:cNvPr id="42" name="Group 41"/>
          <p:cNvGrpSpPr/>
          <p:nvPr/>
        </p:nvGrpSpPr>
        <p:grpSpPr>
          <a:xfrm>
            <a:off x="541556" y="2116513"/>
            <a:ext cx="1475993" cy="2881189"/>
            <a:chOff x="1469514" y="2948276"/>
            <a:chExt cx="2249692" cy="3907113"/>
          </a:xfrm>
        </p:grpSpPr>
        <p:sp>
          <p:nvSpPr>
            <p:cNvPr id="43" name="Rectangle 42"/>
            <p:cNvSpPr/>
            <p:nvPr/>
          </p:nvSpPr>
          <p:spPr bwMode="auto">
            <a:xfrm>
              <a:off x="1507840" y="2948276"/>
              <a:ext cx="2126231" cy="76311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Cryostat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 with </a:t>
              </a:r>
              <a:r>
                <a:rPr lang="en-GB" b="1" dirty="0" err="1" smtClean="0">
                  <a:solidFill>
                    <a:srgbClr val="E56F40"/>
                  </a:solidFill>
                </a:rPr>
                <a:t>LHe</a:t>
              </a:r>
              <a:r>
                <a:rPr kumimoji="0" lang="en-GB" b="1" i="0" u="none" strike="noStrike" cap="none" normalizeH="0" dirty="0" smtClean="0">
                  <a:ln>
                    <a:noFill/>
                  </a:ln>
                  <a:solidFill>
                    <a:srgbClr val="E56F40"/>
                  </a:solidFill>
                  <a:effectLst/>
                </a:rPr>
                <a:t> 1.9K</a:t>
              </a: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7524" t="1631" r="3622" b="2181"/>
            <a:stretch/>
          </p:blipFill>
          <p:spPr>
            <a:xfrm>
              <a:off x="1469514" y="3636486"/>
              <a:ext cx="2249692" cy="32189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45" name="Rectangle 44"/>
          <p:cNvSpPr/>
          <p:nvPr/>
        </p:nvSpPr>
        <p:spPr bwMode="auto">
          <a:xfrm>
            <a:off x="6979739" y="4302369"/>
            <a:ext cx="1673289" cy="29122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E56F4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E56F40"/>
                </a:solidFill>
              </a:rPr>
              <a:t>IRRAD Tables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54721" y="4532268"/>
            <a:ext cx="1958784" cy="1945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7" name="Group 46"/>
          <p:cNvGrpSpPr/>
          <p:nvPr/>
        </p:nvGrpSpPr>
        <p:grpSpPr>
          <a:xfrm>
            <a:off x="3393075" y="3105755"/>
            <a:ext cx="1782133" cy="1131599"/>
            <a:chOff x="1026498" y="4243807"/>
            <a:chExt cx="1501368" cy="1009035"/>
          </a:xfrm>
        </p:grpSpPr>
        <p:sp>
          <p:nvSpPr>
            <p:cNvPr id="48" name="Rectangle 47"/>
            <p:cNvSpPr/>
            <p:nvPr/>
          </p:nvSpPr>
          <p:spPr bwMode="auto">
            <a:xfrm>
              <a:off x="1135034" y="4243807"/>
              <a:ext cx="1300545" cy="22024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E56F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solidFill>
                    <a:srgbClr val="E56F40"/>
                  </a:solidFill>
                </a:rPr>
                <a:t>Fixed-BPM</a:t>
              </a:r>
              <a:endParaRPr lang="en-GB" b="1" dirty="0">
                <a:solidFill>
                  <a:srgbClr val="E56F40"/>
                </a:solidFill>
              </a:endParaRPr>
            </a:p>
          </p:txBody>
        </p:sp>
        <p:pic>
          <p:nvPicPr>
            <p:cNvPr id="49" name="Shape 57"/>
            <p:cNvPicPr>
              <a:picLocks noChangeAspect="1"/>
            </p:cNvPicPr>
            <p:nvPr/>
          </p:nvPicPr>
          <p:blipFill rotWithShape="1">
            <a:blip r:embed="rId8" cstate="print"/>
            <a:srcRect l="23042" t="28749" r="2100" b="29893"/>
            <a:stretch/>
          </p:blipFill>
          <p:spPr>
            <a:xfrm>
              <a:off x="1026498" y="4423355"/>
              <a:ext cx="1501368" cy="829487"/>
            </a:xfrm>
            <a:prstGeom prst="rect">
              <a:avLst/>
            </a:prstGeom>
            <a:ln>
              <a:solidFill>
                <a:srgbClr val="E56F40"/>
              </a:solidFill>
            </a:ln>
            <a:effectLst>
              <a:softEdge rad="112500"/>
            </a:effectLst>
          </p:spPr>
        </p:pic>
      </p:grpSp>
      <p:grpSp>
        <p:nvGrpSpPr>
          <p:cNvPr id="50" name="Group 147"/>
          <p:cNvGrpSpPr>
            <a:grpSpLocks/>
          </p:cNvGrpSpPr>
          <p:nvPr/>
        </p:nvGrpSpPr>
        <p:grpSpPr bwMode="auto">
          <a:xfrm rot="16380421">
            <a:off x="9277025" y="3715619"/>
            <a:ext cx="113416" cy="281784"/>
            <a:chOff x="2857488" y="2790023"/>
            <a:chExt cx="113417" cy="281787"/>
          </a:xfrm>
          <a:solidFill>
            <a:schemeClr val="accent5"/>
          </a:solidFill>
        </p:grpSpPr>
        <p:sp>
          <p:nvSpPr>
            <p:cNvPr id="51" name="Oval 50"/>
            <p:cNvSpPr/>
            <p:nvPr/>
          </p:nvSpPr>
          <p:spPr>
            <a:xfrm>
              <a:off x="2857488" y="3000371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2857488" y="2867020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2891910" y="2790023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2899466" y="2933841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31" name="Rectangle 30"/>
          <p:cNvSpPr/>
          <p:nvPr/>
        </p:nvSpPr>
        <p:spPr bwMode="auto">
          <a:xfrm>
            <a:off x="5264331" y="4763982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Detectors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3633782" y="4992232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err="1" smtClean="0">
                <a:solidFill>
                  <a:srgbClr val="FF0000"/>
                </a:solidFill>
              </a:rPr>
              <a:t>Electonics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541556" y="5590839"/>
            <a:ext cx="1543755" cy="247000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Calorimetry samples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258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1.03681 0.2303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274" y="1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/>
          <a:srcRect l="17402" t="7813" r="17506" b="12433"/>
          <a:stretch/>
        </p:blipFill>
        <p:spPr>
          <a:xfrm>
            <a:off x="5880538" y="3524519"/>
            <a:ext cx="3176753" cy="26161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78769" y="140513"/>
            <a:ext cx="7180289" cy="940443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chemeClr val="bg1"/>
                </a:solidFill>
              </a:rPr>
              <a:t>IRRAD: Summary Run 2018</a:t>
            </a:r>
            <a:endParaRPr lang="en-GB" sz="3300" b="1" dirty="0">
              <a:solidFill>
                <a:schemeClr val="bg1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110359" y="1173953"/>
            <a:ext cx="465082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9875" lvl="2" indent="-269875" algn="l">
              <a:spcAft>
                <a:spcPts val="600"/>
              </a:spcAft>
              <a:buSzPct val="120000"/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81 experiments completed in 2018:</a:t>
            </a:r>
            <a:endParaRPr lang="en-US" sz="2000" b="0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sym typeface="Wingdings" pitchFamily="2" charset="2"/>
            </a:endParaRP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92 users </a:t>
            </a:r>
            <a:r>
              <a:rPr lang="en-US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registered in the IRRAD Expt. Data Manager </a:t>
            </a: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(</a:t>
            </a:r>
            <a:r>
              <a:rPr lang="en-US" sz="1400" b="0" u="sng" dirty="0" smtClean="0">
                <a:solidFill>
                  <a:srgbClr val="FF0000"/>
                </a:solidFill>
                <a:latin typeface="Calibri" panose="020F0502020204030204" pitchFamily="34" charset="0"/>
                <a:sym typeface="Wingdings" pitchFamily="2" charset="2"/>
              </a:rPr>
              <a:t>www.cern.ch/irrad-data-manager</a:t>
            </a:r>
            <a:r>
              <a:rPr 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)</a:t>
            </a: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999 objects </a:t>
            </a:r>
            <a:r>
              <a:rPr lang="en-US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declared by the users</a:t>
            </a: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792 objects</a:t>
            </a:r>
            <a:r>
              <a:rPr lang="en-US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itchFamily="2" charset="2"/>
              </a:rPr>
              <a:t> irradiated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/>
          <a:srcRect l="2064" t="3523" r="1349" b="3677"/>
          <a:stretch/>
        </p:blipFill>
        <p:spPr>
          <a:xfrm>
            <a:off x="0" y="3032551"/>
            <a:ext cx="4997295" cy="32871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379"/>
          <a:stretch/>
        </p:blipFill>
        <p:spPr>
          <a:xfrm>
            <a:off x="5099771" y="1220995"/>
            <a:ext cx="3957520" cy="2328449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4761186" y="5458323"/>
            <a:ext cx="1514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>
              <a:spcAft>
                <a:spcPts val="600"/>
              </a:spcAft>
              <a:buSzPct val="120000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Experiments distribution</a:t>
            </a:r>
            <a:endParaRPr lang="en-US" sz="1800" b="0" u="sng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1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603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69095" y="233492"/>
            <a:ext cx="5231484" cy="74207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IRRAD: Experiments Run 2018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31268" y="1408161"/>
            <a:ext cx="12932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Piezo actuators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Crystal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Collimation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Vacuum, Cryogenics, etc. (EN,TE)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45931" y="3981353"/>
            <a:ext cx="2266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CLARO ASIC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 the LHCb RICH Upgrade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65377" y="3369105"/>
            <a:ext cx="13289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RD53A modules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for ATLAS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/>
          <a:srcRect l="1285" r="16815"/>
          <a:stretch/>
        </p:blipFill>
        <p:spPr>
          <a:xfrm>
            <a:off x="1285315" y="4707194"/>
            <a:ext cx="3271387" cy="16111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37" t="17749" r="9499" b="15780"/>
          <a:stretch/>
        </p:blipFill>
        <p:spPr>
          <a:xfrm rot="5400000">
            <a:off x="2420937" y="2484071"/>
            <a:ext cx="2223122" cy="163072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20668" y="4360721"/>
            <a:ext cx="1384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cold-box setup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26" y="4990904"/>
            <a:ext cx="12703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F</a:t>
            </a:r>
            <a:r>
              <a:rPr lang="en-US" sz="1400" baseline="-25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1MeVeq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with Cu target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6911" y="1184223"/>
            <a:ext cx="4180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3" algn="r">
              <a:buSzPct val="120000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2x</a:t>
            </a:r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FEAST2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DC/DC converters test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 cold-box &amp; RT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“thin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”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10mm Cu target (EP-ESE)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34" r="10789" b="11314"/>
          <a:stretch/>
        </p:blipFill>
        <p:spPr>
          <a:xfrm rot="5400000">
            <a:off x="-116522" y="2185843"/>
            <a:ext cx="2863290" cy="2366525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 bwMode="auto">
          <a:xfrm flipH="1">
            <a:off x="1124691" y="2031285"/>
            <a:ext cx="1" cy="622547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342328" y="6010422"/>
            <a:ext cx="1082123" cy="0"/>
          </a:xfrm>
          <a:prstGeom prst="straightConnector1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86" t="18386" r="47569" b="16678"/>
          <a:stretch/>
        </p:blipFill>
        <p:spPr>
          <a:xfrm rot="5400000">
            <a:off x="4764464" y="1123227"/>
            <a:ext cx="2709583" cy="30280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977" t="6652" r="48320" b="24671"/>
          <a:stretch/>
        </p:blipFill>
        <p:spPr>
          <a:xfrm rot="5400000">
            <a:off x="4941644" y="4179187"/>
            <a:ext cx="1790654" cy="242000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613" t="12315" r="47786" b="51333"/>
          <a:stretch/>
        </p:blipFill>
        <p:spPr>
          <a:xfrm rot="5400000">
            <a:off x="6951063" y="4206622"/>
            <a:ext cx="2241640" cy="19227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450094" y="2389499"/>
            <a:ext cx="907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 setup</a:t>
            </a:r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25174" y="5637915"/>
            <a:ext cx="14402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US" sz="1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sym typeface="Wingdings" pitchFamily="2" charset="2"/>
              </a:rPr>
              <a:t>© R. Froeschl (HSE-RP)</a:t>
            </a:r>
          </a:p>
        </p:txBody>
      </p:sp>
      <p:sp>
        <p:nvSpPr>
          <p:cNvPr id="3" name="Rectangle 2"/>
          <p:cNvSpPr/>
          <p:nvPr/>
        </p:nvSpPr>
        <p:spPr>
          <a:xfrm>
            <a:off x="678717" y="6200404"/>
            <a:ext cx="38734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(http</a:t>
            </a:r>
            <a:r>
              <a:rPr lang="en-GB" sz="900" b="1" dirty="0">
                <a:solidFill>
                  <a:schemeClr val="bg1"/>
                </a:solidFill>
              </a:rPr>
              <a:t>://</a:t>
            </a:r>
            <a:r>
              <a:rPr lang="en-GB" sz="900" b="1" dirty="0" smtClean="0">
                <a:solidFill>
                  <a:schemeClr val="bg1"/>
                </a:solidFill>
              </a:rPr>
              <a:t>project-dcdc.web.cern.ch/project-DCDC/public/Reports.html)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04038" y="5729568"/>
            <a:ext cx="453944" cy="1545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04038" y="5724011"/>
            <a:ext cx="4539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FEAST2</a:t>
            </a:r>
            <a:endParaRPr lang="en-GB" sz="10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3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257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69095" y="233492"/>
            <a:ext cx="5231484" cy="74207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Heavy Ions in IRRAD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3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-1" y="1342788"/>
            <a:ext cx="609170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0" lvl="3" indent="-285750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 weeks with 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54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Xe in 2017, 3 weeks with 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82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Pb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 2018.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Energy per nucleon: ~ 6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GeV/n.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Ion flux: ~ 10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8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to 10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9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ions/spill.</a:t>
            </a: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74650" lvl="3" indent="-285750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Radiation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Hardness tests of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Space Electronics in CHARM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( downstream of IRRAD)</a:t>
            </a: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Highly penetrating (SEE testing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).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Representative of Galactic Cosmic Ray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spectrum.</a:t>
            </a: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74650" lvl="3" indent="-285750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In IRRAD: attempts to experimentally determine the hardness factor of HI in silicon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Irradiation of several batches of pin diodes at different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fluences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.</a:t>
            </a:r>
          </a:p>
          <a:p>
            <a:pPr marL="725488" lvl="4" indent="-179388">
              <a:spcBef>
                <a:spcPts val="600"/>
              </a:spcBef>
              <a:buSzPct val="120000"/>
              <a:buFont typeface="Calibri" panose="020F0502020204030204" pitchFamily="34" charset="0"/>
              <a:buChar char="‒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Measurement of the increase of leakage current vs. fluence after controlled annealing step.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" cstate="print"/>
          <a:srcRect l="2815" b="48777"/>
          <a:stretch/>
        </p:blipFill>
        <p:spPr>
          <a:xfrm>
            <a:off x="6484837" y="1233083"/>
            <a:ext cx="2326347" cy="173292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506387" y="2937480"/>
            <a:ext cx="2360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GafChromic </a:t>
            </a:r>
            <a:r>
              <a:rPr lang="en-GB" sz="1400" i="1" dirty="0"/>
              <a:t>film installed on the </a:t>
            </a:r>
            <a:r>
              <a:rPr lang="en-GB" sz="1400" i="1" dirty="0" smtClean="0"/>
              <a:t>IRRAD BPM-2 (run 2017)</a:t>
            </a:r>
            <a:endParaRPr lang="en-GB" sz="1400" i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01" t="17186" b="16869"/>
          <a:stretch/>
        </p:blipFill>
        <p:spPr>
          <a:xfrm>
            <a:off x="6506387" y="3547354"/>
            <a:ext cx="2289361" cy="228226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606265" y="5818107"/>
            <a:ext cx="2332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/>
              <a:t>Samples </a:t>
            </a:r>
            <a:r>
              <a:rPr lang="en-GB" sz="1400" i="1" dirty="0" smtClean="0"/>
              <a:t>on </a:t>
            </a:r>
            <a:r>
              <a:rPr lang="en-GB" sz="1400" i="1" dirty="0"/>
              <a:t>the CHARM </a:t>
            </a:r>
            <a:r>
              <a:rPr lang="en-GB" sz="1400" i="1" dirty="0" smtClean="0"/>
              <a:t>conveyor (run 2018)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xmlns="" val="31970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69095" y="233492"/>
            <a:ext cx="5231484" cy="74207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Heavy Ions in IRRAD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8717" y="6200404"/>
            <a:ext cx="38734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(http</a:t>
            </a:r>
            <a:r>
              <a:rPr lang="en-GB" sz="900" b="1" dirty="0">
                <a:solidFill>
                  <a:schemeClr val="bg1"/>
                </a:solidFill>
              </a:rPr>
              <a:t>://</a:t>
            </a:r>
            <a:r>
              <a:rPr lang="en-GB" sz="900" b="1" dirty="0" smtClean="0">
                <a:solidFill>
                  <a:schemeClr val="bg1"/>
                </a:solidFill>
              </a:rPr>
              <a:t>project-dcdc.web.cern.ch/project-DCDC/public/Reports.html)</a:t>
            </a:r>
            <a:endParaRPr lang="en-GB" sz="900" b="1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3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-115910" y="1535973"/>
            <a:ext cx="5074275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0" lvl="3" indent="-285750" algn="just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Measured hardness factors diverge from the ones predicted by FLUKA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54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Xe: 115 measured vs 207 simulated.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82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Pb: 84 measured vs 400 simulated.</a:t>
            </a:r>
          </a:p>
          <a:p>
            <a:pPr marL="374650" lvl="3" indent="-285750" algn="just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374650" lvl="3" indent="-285750" algn="just">
              <a:spcBef>
                <a:spcPts val="6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Dosimetry is the main challenge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protons, determined from the production of </a:t>
            </a:r>
            <a:r>
              <a:rPr lang="en-GB" sz="14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22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Na and </a:t>
            </a:r>
            <a:r>
              <a:rPr lang="en-GB" sz="1400" baseline="30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24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Na on aluminium foils irradiated together with the object to irradiate.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Very little radioactivity measured on the foils irradiated with ions.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For the hardness factors the fluence was estimated from the beam profile measured by the beam instrumentation.</a:t>
            </a:r>
          </a:p>
          <a:p>
            <a:pPr marL="831850" lvl="4" indent="-285750" algn="just">
              <a:spcBef>
                <a:spcPts val="600"/>
              </a:spcBef>
              <a:buSzPct val="120000"/>
              <a:buFontTx/>
              <a:buChar char="-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Beam instrumentation available in IRRAD is not calibrated for ions.</a:t>
            </a:r>
          </a:p>
          <a:p>
            <a:pPr marL="374650" lvl="3" indent="-285750" algn="just">
              <a:spcBef>
                <a:spcPts val="600"/>
              </a:spcBef>
              <a:buSzPct val="120000"/>
              <a:buFontTx/>
              <a:buChar char="-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5164428" y="1971276"/>
            <a:ext cx="3936152" cy="3107062"/>
            <a:chOff x="5257800" y="1424999"/>
            <a:chExt cx="3178288" cy="2508830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3" cstate="print"/>
            <a:srcRect l="13456" r="14256"/>
            <a:stretch/>
          </p:blipFill>
          <p:spPr>
            <a:xfrm>
              <a:off x="5302250" y="1424999"/>
              <a:ext cx="3133838" cy="250883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 cstate="print"/>
            <a:srcRect l="8226" t="33285" r="87234" b="36342"/>
            <a:stretch/>
          </p:blipFill>
          <p:spPr>
            <a:xfrm>
              <a:off x="5257800" y="2147294"/>
              <a:ext cx="196850" cy="76200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5369580" y="5004735"/>
            <a:ext cx="3692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1" dirty="0" smtClean="0"/>
              <a:t>Increase of leakage current vs fluence</a:t>
            </a:r>
          </a:p>
          <a:p>
            <a:pPr algn="ctr"/>
            <a:r>
              <a:rPr lang="en-GB" sz="1400" i="1" dirty="0" smtClean="0"/>
              <a:t> </a:t>
            </a:r>
            <a:r>
              <a:rPr lang="en-GB" sz="1400" i="1" dirty="0"/>
              <a:t>(</a:t>
            </a:r>
            <a:r>
              <a:rPr lang="en-GB" sz="1400" i="1" baseline="30000" dirty="0" smtClean="0"/>
              <a:t>82</a:t>
            </a:r>
            <a:r>
              <a:rPr lang="en-GB" sz="1400" i="1" dirty="0" smtClean="0"/>
              <a:t>Pb run 2018)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xmlns="" val="328146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6135" y="158847"/>
            <a:ext cx="5330890" cy="94044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CHARM: Proton Run 2018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9" name="TextBox 7"/>
          <p:cNvSpPr txBox="1"/>
          <p:nvPr/>
        </p:nvSpPr>
        <p:spPr>
          <a:xfrm>
            <a:off x="737249" y="6356350"/>
            <a:ext cx="22320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© S. Danzeca (EN-SMM)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0876" y="1241605"/>
            <a:ext cx="8913124" cy="51454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629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0432" y="105747"/>
            <a:ext cx="5293568" cy="995265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CHARM: Heavy Ion Run 2018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737249" y="6356350"/>
            <a:ext cx="22320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sym typeface="Wingdings" pitchFamily="2" charset="2"/>
              </a:rPr>
              <a:t>© S. Danzeca (EN-SMM)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r="6353"/>
          <a:stretch/>
        </p:blipFill>
        <p:spPr>
          <a:xfrm>
            <a:off x="156640" y="1173935"/>
            <a:ext cx="8900650" cy="49808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392955"/>
            <a:ext cx="9144793" cy="499915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3453" y="6456784"/>
            <a:ext cx="410550" cy="401216"/>
          </a:xfrm>
          <a:prstGeom prst="rect">
            <a:avLst/>
          </a:prstGeom>
        </p:spPr>
        <p:txBody>
          <a:bodyPr/>
          <a:lstStyle/>
          <a:p>
            <a:fld id="{FC4456CD-832E-41F2-9893-C7650CCC5376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65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7358</TotalTime>
  <Words>1461</Words>
  <Application>Microsoft Office PowerPoint</Application>
  <PresentationFormat>Affichage à l'écran (4:3)</PresentationFormat>
  <Paragraphs>228</Paragraphs>
  <Slides>27</Slides>
  <Notes>2</Notes>
  <HiddenSlides>4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Office Theme</vt:lpstr>
      <vt:lpstr>WP 11.1 Transnational Access to the GIF++ and IRRAD facilities at CERN</vt:lpstr>
      <vt:lpstr>Diapositive 2</vt:lpstr>
      <vt:lpstr>IRRAD Proton Irradiation Facility</vt:lpstr>
      <vt:lpstr>IRRAD: Summary Run 2018</vt:lpstr>
      <vt:lpstr>IRRAD: Experiments Run 2018</vt:lpstr>
      <vt:lpstr>Heavy Ions in IRRAD</vt:lpstr>
      <vt:lpstr>Heavy Ions in IRRAD</vt:lpstr>
      <vt:lpstr>CHARM: Proton Run 2018</vt:lpstr>
      <vt:lpstr>CHARM: Heavy Ion Run 2018</vt:lpstr>
      <vt:lpstr>CSBF: “RP week” 2018</vt:lpstr>
      <vt:lpstr>CSBF: “RP week” 2018</vt:lpstr>
      <vt:lpstr>IRRAD/GIF++ AU counting</vt:lpstr>
      <vt:lpstr>Status:  IRRAD Projects</vt:lpstr>
      <vt:lpstr>Status: IRRAD</vt:lpstr>
      <vt:lpstr>GIF++ Aerial View</vt:lpstr>
      <vt:lpstr>GIF++ Facility</vt:lpstr>
      <vt:lpstr>Diapositive 17</vt:lpstr>
      <vt:lpstr>Diapositive 18</vt:lpstr>
      <vt:lpstr>Some Highlights from 2018</vt:lpstr>
      <vt:lpstr>2018/19 Mass-Production Test Campaigns</vt:lpstr>
      <vt:lpstr>LS2 – Source in operation!</vt:lpstr>
      <vt:lpstr>Extension of Bunker</vt:lpstr>
      <vt:lpstr>Status: GIF++</vt:lpstr>
      <vt:lpstr>Status: GIF++</vt:lpstr>
      <vt:lpstr>User distribution</vt:lpstr>
      <vt:lpstr>Gender distribution</vt:lpstr>
      <vt:lpstr>Conclusions on TA  to IRRAD and GIF++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Isidre</cp:lastModifiedBy>
  <cp:revision>273</cp:revision>
  <dcterms:created xsi:type="dcterms:W3CDTF">2016-05-09T08:38:51Z</dcterms:created>
  <dcterms:modified xsi:type="dcterms:W3CDTF">2019-04-03T05:45:28Z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