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tif" ContentType="image/t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4"/>
  </p:notesMasterIdLst>
  <p:sldIdLst>
    <p:sldId id="256" r:id="rId2"/>
    <p:sldId id="257" r:id="rId3"/>
    <p:sldId id="258" r:id="rId4"/>
    <p:sldId id="259" r:id="rId5"/>
    <p:sldId id="260" r:id="rId6"/>
    <p:sldId id="262" r:id="rId7"/>
    <p:sldId id="263" r:id="rId8"/>
    <p:sldId id="264" r:id="rId9"/>
    <p:sldId id="265" r:id="rId10"/>
    <p:sldId id="269" r:id="rId11"/>
    <p:sldId id="267" r:id="rId12"/>
    <p:sldId id="268" r:id="rId13"/>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25" autoAdjust="0"/>
    <p:restoredTop sz="94660"/>
  </p:normalViewPr>
  <p:slideViewPr>
    <p:cSldViewPr snapToGrid="0">
      <p:cViewPr varScale="1">
        <p:scale>
          <a:sx n="114" d="100"/>
          <a:sy n="114" d="100"/>
        </p:scale>
        <p:origin x="102" y="4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34C6FA4-F5A5-4E46-8A19-AF46C3C7D465}" type="datetimeFigureOut">
              <a:rPr lang="it-IT" smtClean="0"/>
              <a:t>29/03/2019</a:t>
            </a:fld>
            <a:endParaRPr lang="it-IT"/>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65B7574-323F-441D-B33B-8D8C16950591}" type="slidenum">
              <a:rPr lang="it-IT" smtClean="0"/>
              <a:t>‹#›</a:t>
            </a:fld>
            <a:endParaRPr lang="it-IT"/>
          </a:p>
        </p:txBody>
      </p:sp>
    </p:spTree>
    <p:extLst>
      <p:ext uri="{BB962C8B-B14F-4D97-AF65-F5344CB8AC3E}">
        <p14:creationId xmlns:p14="http://schemas.microsoft.com/office/powerpoint/2010/main" val="13847831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cap="small" baseline="0"/>
            </a:lvl1pPr>
          </a:lstStyle>
          <a:p>
            <a:r>
              <a:rPr lang="en-US"/>
              <a:t>Click to edit Master title style</a:t>
            </a:r>
            <a:endParaRPr lang="it-IT"/>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it-IT"/>
          </a:p>
        </p:txBody>
      </p:sp>
      <p:sp>
        <p:nvSpPr>
          <p:cNvPr id="7" name="Slide Number Placeholder 4"/>
          <p:cNvSpPr>
            <a:spLocks noGrp="1"/>
          </p:cNvSpPr>
          <p:nvPr>
            <p:ph type="sldNum" sz="quarter" idx="4"/>
          </p:nvPr>
        </p:nvSpPr>
        <p:spPr>
          <a:xfrm>
            <a:off x="5881782" y="6410133"/>
            <a:ext cx="437046" cy="365125"/>
          </a:xfrm>
          <a:prstGeom prst="rect">
            <a:avLst/>
          </a:prstGeom>
        </p:spPr>
        <p:txBody>
          <a:bodyPr anchor="ctr"/>
          <a:lstStyle>
            <a:lvl1pPr algn="ctr">
              <a:defRPr sz="1200">
                <a:solidFill>
                  <a:schemeClr val="accent3">
                    <a:lumMod val="75000"/>
                  </a:schemeClr>
                </a:solidFill>
              </a:defRPr>
            </a:lvl1pPr>
          </a:lstStyle>
          <a:p>
            <a:fld id="{A80DA789-7784-4182-8A93-BBA74FFF9B90}" type="slidenum">
              <a:rPr lang="it-IT" smtClean="0"/>
              <a:pPr/>
              <a:t>‹#›</a:t>
            </a:fld>
            <a:endParaRPr lang="it-IT" dirty="0"/>
          </a:p>
        </p:txBody>
      </p:sp>
      <p:sp>
        <p:nvSpPr>
          <p:cNvPr id="8" name="Date Placeholder 2"/>
          <p:cNvSpPr>
            <a:spLocks noGrp="1"/>
          </p:cNvSpPr>
          <p:nvPr>
            <p:ph type="dt" sz="half" idx="2"/>
          </p:nvPr>
        </p:nvSpPr>
        <p:spPr>
          <a:xfrm>
            <a:off x="3058965" y="6410131"/>
            <a:ext cx="989902" cy="365125"/>
          </a:xfrm>
          <a:prstGeom prst="rect">
            <a:avLst/>
          </a:prstGeom>
        </p:spPr>
        <p:txBody>
          <a:bodyPr anchor="ctr"/>
          <a:lstStyle>
            <a:lvl1pPr algn="ctr">
              <a:defRPr sz="1200">
                <a:solidFill>
                  <a:schemeClr val="accent3">
                    <a:lumMod val="75000"/>
                  </a:schemeClr>
                </a:solidFill>
              </a:defRPr>
            </a:lvl1pPr>
          </a:lstStyle>
          <a:p>
            <a:r>
              <a:rPr lang="it-IT" smtClean="0"/>
              <a:t>02/04/2019</a:t>
            </a:r>
            <a:endParaRPr lang="it-IT" dirty="0"/>
          </a:p>
        </p:txBody>
      </p:sp>
      <p:sp>
        <p:nvSpPr>
          <p:cNvPr id="9" name="Footer Placeholder 3"/>
          <p:cNvSpPr>
            <a:spLocks noGrp="1"/>
          </p:cNvSpPr>
          <p:nvPr>
            <p:ph type="ftr" sz="quarter" idx="3"/>
          </p:nvPr>
        </p:nvSpPr>
        <p:spPr>
          <a:xfrm>
            <a:off x="342852" y="6410131"/>
            <a:ext cx="883199" cy="365125"/>
          </a:xfrm>
          <a:prstGeom prst="rect">
            <a:avLst/>
          </a:prstGeom>
        </p:spPr>
        <p:txBody>
          <a:bodyPr anchor="ctr"/>
          <a:lstStyle>
            <a:lvl1pPr algn="l">
              <a:defRPr sz="1200" cap="small" baseline="0">
                <a:solidFill>
                  <a:schemeClr val="accent3">
                    <a:lumMod val="75000"/>
                  </a:schemeClr>
                </a:solidFill>
              </a:defRPr>
            </a:lvl1pPr>
          </a:lstStyle>
          <a:p>
            <a:r>
              <a:rPr lang="it-IT" smtClean="0"/>
              <a:t>R.Callegari</a:t>
            </a:r>
            <a:endParaRPr lang="it-IT" dirty="0"/>
          </a:p>
        </p:txBody>
      </p:sp>
    </p:spTree>
    <p:extLst>
      <p:ext uri="{BB962C8B-B14F-4D97-AF65-F5344CB8AC3E}">
        <p14:creationId xmlns:p14="http://schemas.microsoft.com/office/powerpoint/2010/main" val="19824087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335999" y="19137"/>
            <a:ext cx="11520000" cy="779934"/>
          </a:xfrm>
        </p:spPr>
        <p:txBody>
          <a:bodyPr/>
          <a:lstStyle>
            <a:lvl1pPr>
              <a:defRPr cap="small" baseline="0">
                <a:solidFill>
                  <a:schemeClr val="accent2"/>
                </a:solidFill>
              </a:defRPr>
            </a:lvl1pPr>
          </a:lstStyle>
          <a:p>
            <a:r>
              <a:rPr lang="en-US"/>
              <a:t>Click to edit Master title style</a:t>
            </a:r>
            <a:endParaRPr lang="it-IT"/>
          </a:p>
        </p:txBody>
      </p:sp>
      <p:sp>
        <p:nvSpPr>
          <p:cNvPr id="6" name="Slide Number Placeholder 4"/>
          <p:cNvSpPr>
            <a:spLocks noGrp="1"/>
          </p:cNvSpPr>
          <p:nvPr>
            <p:ph type="sldNum" sz="quarter" idx="4"/>
          </p:nvPr>
        </p:nvSpPr>
        <p:spPr>
          <a:xfrm>
            <a:off x="5881782" y="6410133"/>
            <a:ext cx="437046" cy="365125"/>
          </a:xfrm>
          <a:prstGeom prst="rect">
            <a:avLst/>
          </a:prstGeom>
        </p:spPr>
        <p:txBody>
          <a:bodyPr anchor="ctr"/>
          <a:lstStyle>
            <a:lvl1pPr algn="ctr">
              <a:defRPr sz="1200">
                <a:solidFill>
                  <a:schemeClr val="accent3">
                    <a:lumMod val="75000"/>
                  </a:schemeClr>
                </a:solidFill>
              </a:defRPr>
            </a:lvl1pPr>
          </a:lstStyle>
          <a:p>
            <a:fld id="{A80DA789-7784-4182-8A93-BBA74FFF9B90}" type="slidenum">
              <a:rPr lang="it-IT" smtClean="0"/>
              <a:pPr/>
              <a:t>‹#›</a:t>
            </a:fld>
            <a:endParaRPr lang="it-IT" dirty="0"/>
          </a:p>
        </p:txBody>
      </p:sp>
      <p:sp>
        <p:nvSpPr>
          <p:cNvPr id="7" name="Date Placeholder 2"/>
          <p:cNvSpPr>
            <a:spLocks noGrp="1"/>
          </p:cNvSpPr>
          <p:nvPr>
            <p:ph type="dt" sz="half" idx="2"/>
          </p:nvPr>
        </p:nvSpPr>
        <p:spPr>
          <a:xfrm>
            <a:off x="3058965" y="6410131"/>
            <a:ext cx="989902" cy="365125"/>
          </a:xfrm>
          <a:prstGeom prst="rect">
            <a:avLst/>
          </a:prstGeom>
        </p:spPr>
        <p:txBody>
          <a:bodyPr anchor="ctr"/>
          <a:lstStyle>
            <a:lvl1pPr algn="ctr">
              <a:defRPr sz="1200">
                <a:solidFill>
                  <a:schemeClr val="accent3">
                    <a:lumMod val="75000"/>
                  </a:schemeClr>
                </a:solidFill>
              </a:defRPr>
            </a:lvl1pPr>
          </a:lstStyle>
          <a:p>
            <a:r>
              <a:rPr lang="it-IT" dirty="0" smtClean="0"/>
              <a:t>02/04/2019</a:t>
            </a:r>
            <a:endParaRPr lang="it-IT" dirty="0"/>
          </a:p>
        </p:txBody>
      </p:sp>
      <p:sp>
        <p:nvSpPr>
          <p:cNvPr id="8" name="Footer Placeholder 3"/>
          <p:cNvSpPr>
            <a:spLocks noGrp="1"/>
          </p:cNvSpPr>
          <p:nvPr>
            <p:ph type="ftr" sz="quarter" idx="3"/>
          </p:nvPr>
        </p:nvSpPr>
        <p:spPr>
          <a:xfrm>
            <a:off x="342852" y="6410131"/>
            <a:ext cx="883199" cy="365125"/>
          </a:xfrm>
          <a:prstGeom prst="rect">
            <a:avLst/>
          </a:prstGeom>
        </p:spPr>
        <p:txBody>
          <a:bodyPr anchor="ctr"/>
          <a:lstStyle>
            <a:lvl1pPr algn="l">
              <a:defRPr sz="1200" cap="small" baseline="0">
                <a:solidFill>
                  <a:schemeClr val="accent3">
                    <a:lumMod val="75000"/>
                  </a:schemeClr>
                </a:solidFill>
              </a:defRPr>
            </a:lvl1pPr>
          </a:lstStyle>
          <a:p>
            <a:r>
              <a:rPr lang="it-IT" dirty="0" smtClean="0"/>
              <a:t>R.Callegari</a:t>
            </a:r>
            <a:endParaRPr lang="it-IT" dirty="0"/>
          </a:p>
        </p:txBody>
      </p:sp>
    </p:spTree>
    <p:extLst>
      <p:ext uri="{BB962C8B-B14F-4D97-AF65-F5344CB8AC3E}">
        <p14:creationId xmlns:p14="http://schemas.microsoft.com/office/powerpoint/2010/main" val="135044406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7"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852" y="274510"/>
            <a:ext cx="11520000" cy="779934"/>
          </a:xfrm>
          <a:prstGeom prst="rect">
            <a:avLst/>
          </a:prstGeom>
        </p:spPr>
        <p:txBody>
          <a:bodyPr vert="horz" lIns="91440" tIns="45720" rIns="91440" bIns="45720" rtlCol="0" anchor="ctr">
            <a:normAutofit/>
          </a:bodyPr>
          <a:lstStyle/>
          <a:p>
            <a:r>
              <a:rPr lang="en-US"/>
              <a:t>Click to edit Master title style</a:t>
            </a:r>
            <a:endParaRPr lang="it-IT"/>
          </a:p>
        </p:txBody>
      </p:sp>
      <p:sp>
        <p:nvSpPr>
          <p:cNvPr id="3" name="Text Placeholder 2"/>
          <p:cNvSpPr>
            <a:spLocks noGrp="1"/>
          </p:cNvSpPr>
          <p:nvPr>
            <p:ph type="body" idx="1"/>
          </p:nvPr>
        </p:nvSpPr>
        <p:spPr>
          <a:xfrm>
            <a:off x="342852" y="1144450"/>
            <a:ext cx="11520000" cy="50325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it-IT" dirty="0"/>
          </a:p>
        </p:txBody>
      </p:sp>
      <p:pic>
        <p:nvPicPr>
          <p:cNvPr id="7" name="Picture 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959399" y="6373274"/>
            <a:ext cx="1903453" cy="438844"/>
          </a:xfrm>
          <a:prstGeom prst="rect">
            <a:avLst/>
          </a:prstGeom>
        </p:spPr>
      </p:pic>
      <p:pic>
        <p:nvPicPr>
          <p:cNvPr id="8" name="Picture 7"/>
          <p:cNvPicPr preferRelativeResize="0">
            <a:picLocks/>
          </p:cNvPicPr>
          <p:nvPr userDrawn="1"/>
        </p:nvPicPr>
        <p:blipFill rotWithShape="1">
          <a:blip r:embed="rId5" cstate="print">
            <a:extLst>
              <a:ext uri="{28A0092B-C50C-407E-A947-70E740481C1C}">
                <a14:useLocalDpi xmlns:a14="http://schemas.microsoft.com/office/drawing/2010/main" val="0"/>
              </a:ext>
            </a:extLst>
          </a:blip>
          <a:srcRect t="58891" b="40580"/>
          <a:stretch/>
        </p:blipFill>
        <p:spPr>
          <a:xfrm>
            <a:off x="342852" y="6312464"/>
            <a:ext cx="11520000" cy="9144"/>
          </a:xfrm>
          <a:prstGeom prst="rect">
            <a:avLst/>
          </a:prstGeom>
        </p:spPr>
      </p:pic>
      <p:pic>
        <p:nvPicPr>
          <p:cNvPr id="9" name="Picture 8"/>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456716" y="6373274"/>
            <a:ext cx="1667607" cy="438844"/>
          </a:xfrm>
          <a:prstGeom prst="rect">
            <a:avLst/>
          </a:prstGeom>
        </p:spPr>
      </p:pic>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9364588" y="6373274"/>
            <a:ext cx="354546" cy="438844"/>
          </a:xfrm>
          <a:prstGeom prst="rect">
            <a:avLst/>
          </a:prstGeom>
        </p:spPr>
      </p:pic>
      <p:sp>
        <p:nvSpPr>
          <p:cNvPr id="11" name="Slide Number Placeholder 4"/>
          <p:cNvSpPr>
            <a:spLocks noGrp="1"/>
          </p:cNvSpPr>
          <p:nvPr>
            <p:ph type="sldNum" sz="quarter" idx="4"/>
          </p:nvPr>
        </p:nvSpPr>
        <p:spPr>
          <a:xfrm>
            <a:off x="5881782" y="6410133"/>
            <a:ext cx="437046" cy="365125"/>
          </a:xfrm>
          <a:prstGeom prst="rect">
            <a:avLst/>
          </a:prstGeom>
        </p:spPr>
        <p:txBody>
          <a:bodyPr anchor="ctr"/>
          <a:lstStyle>
            <a:lvl1pPr algn="ctr">
              <a:defRPr sz="1200">
                <a:solidFill>
                  <a:schemeClr val="accent3">
                    <a:lumMod val="75000"/>
                  </a:schemeClr>
                </a:solidFill>
              </a:defRPr>
            </a:lvl1pPr>
          </a:lstStyle>
          <a:p>
            <a:fld id="{A80DA789-7784-4182-8A93-BBA74FFF9B90}" type="slidenum">
              <a:rPr lang="it-IT" smtClean="0"/>
              <a:pPr/>
              <a:t>‹#›</a:t>
            </a:fld>
            <a:endParaRPr lang="it-IT" dirty="0"/>
          </a:p>
        </p:txBody>
      </p:sp>
      <p:sp>
        <p:nvSpPr>
          <p:cNvPr id="13" name="Date Placeholder 2"/>
          <p:cNvSpPr>
            <a:spLocks noGrp="1"/>
          </p:cNvSpPr>
          <p:nvPr>
            <p:ph type="dt" sz="half" idx="2"/>
          </p:nvPr>
        </p:nvSpPr>
        <p:spPr>
          <a:xfrm>
            <a:off x="3058965" y="6410131"/>
            <a:ext cx="989902" cy="365125"/>
          </a:xfrm>
          <a:prstGeom prst="rect">
            <a:avLst/>
          </a:prstGeom>
        </p:spPr>
        <p:txBody>
          <a:bodyPr anchor="ctr"/>
          <a:lstStyle>
            <a:lvl1pPr algn="ctr">
              <a:defRPr sz="1200">
                <a:solidFill>
                  <a:schemeClr val="accent3">
                    <a:lumMod val="75000"/>
                  </a:schemeClr>
                </a:solidFill>
              </a:defRPr>
            </a:lvl1pPr>
          </a:lstStyle>
          <a:p>
            <a:r>
              <a:rPr lang="it-IT" smtClean="0"/>
              <a:t>02/04/2019</a:t>
            </a:r>
            <a:endParaRPr lang="it-IT" dirty="0"/>
          </a:p>
        </p:txBody>
      </p:sp>
      <p:sp>
        <p:nvSpPr>
          <p:cNvPr id="14" name="Footer Placeholder 3"/>
          <p:cNvSpPr>
            <a:spLocks noGrp="1"/>
          </p:cNvSpPr>
          <p:nvPr>
            <p:ph type="ftr" sz="quarter" idx="3"/>
          </p:nvPr>
        </p:nvSpPr>
        <p:spPr>
          <a:xfrm>
            <a:off x="342852" y="6410131"/>
            <a:ext cx="883199" cy="365125"/>
          </a:xfrm>
          <a:prstGeom prst="rect">
            <a:avLst/>
          </a:prstGeom>
        </p:spPr>
        <p:txBody>
          <a:bodyPr anchor="ctr"/>
          <a:lstStyle>
            <a:lvl1pPr algn="l">
              <a:defRPr sz="1200" cap="small" baseline="0">
                <a:solidFill>
                  <a:schemeClr val="accent3">
                    <a:lumMod val="75000"/>
                  </a:schemeClr>
                </a:solidFill>
              </a:defRPr>
            </a:lvl1pPr>
          </a:lstStyle>
          <a:p>
            <a:r>
              <a:rPr lang="it-IT" smtClean="0"/>
              <a:t>R.Callegari</a:t>
            </a:r>
            <a:endParaRPr lang="it-IT" dirty="0"/>
          </a:p>
        </p:txBody>
      </p:sp>
    </p:spTree>
    <p:extLst>
      <p:ext uri="{BB962C8B-B14F-4D97-AF65-F5344CB8AC3E}">
        <p14:creationId xmlns:p14="http://schemas.microsoft.com/office/powerpoint/2010/main" val="1543560310"/>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tiff"/></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7.tif"/><Relationship Id="rId2" Type="http://schemas.openxmlformats.org/officeDocument/2006/relationships/image" Target="../media/image16.tif"/><Relationship Id="rId1" Type="http://schemas.openxmlformats.org/officeDocument/2006/relationships/slideLayout" Target="../slideLayouts/slideLayout2.xml"/><Relationship Id="rId4" Type="http://schemas.openxmlformats.org/officeDocument/2006/relationships/image" Target="../media/image18.tif"/></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tif"/><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tif"/></Relationships>
</file>

<file path=ppt/slides/_rels/slide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Embedding microfluidics into microelectronics</a:t>
            </a:r>
            <a:endParaRPr lang="it-IT" dirty="0"/>
          </a:p>
        </p:txBody>
      </p:sp>
      <p:sp>
        <p:nvSpPr>
          <p:cNvPr id="3" name="Subtitle 2"/>
          <p:cNvSpPr>
            <a:spLocks noGrp="1"/>
          </p:cNvSpPr>
          <p:nvPr>
            <p:ph type="subTitle" idx="1"/>
          </p:nvPr>
        </p:nvSpPr>
        <p:spPr>
          <a:xfrm>
            <a:off x="1524000" y="3888259"/>
            <a:ext cx="9144000" cy="438665"/>
          </a:xfrm>
        </p:spPr>
        <p:txBody>
          <a:bodyPr/>
          <a:lstStyle/>
          <a:p>
            <a:r>
              <a:rPr lang="en-US" cap="small" dirty="0"/>
              <a:t>WP9: New support structures and micro-channel cooling</a:t>
            </a:r>
            <a:endParaRPr lang="it-IT" cap="small" dirty="0"/>
          </a:p>
        </p:txBody>
      </p:sp>
      <p:sp>
        <p:nvSpPr>
          <p:cNvPr id="4" name="Subtitle 2"/>
          <p:cNvSpPr txBox="1">
            <a:spLocks/>
          </p:cNvSpPr>
          <p:nvPr/>
        </p:nvSpPr>
        <p:spPr>
          <a:xfrm>
            <a:off x="1524000" y="5272215"/>
            <a:ext cx="9144000" cy="86497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cap="small" dirty="0"/>
              <a:t>Riccardo </a:t>
            </a:r>
            <a:r>
              <a:rPr lang="en-US" cap="small" dirty="0" smtClean="0"/>
              <a:t>Callegari, Roberto Cardella</a:t>
            </a:r>
            <a:endParaRPr lang="en-US" cap="small" dirty="0"/>
          </a:p>
          <a:p>
            <a:r>
              <a:rPr lang="en-US" sz="2000" cap="small" dirty="0"/>
              <a:t>02/04/2019</a:t>
            </a:r>
            <a:endParaRPr lang="it-IT" sz="2000" cap="small" dirty="0"/>
          </a:p>
        </p:txBody>
      </p:sp>
    </p:spTree>
    <p:extLst>
      <p:ext uri="{BB962C8B-B14F-4D97-AF65-F5344CB8AC3E}">
        <p14:creationId xmlns:p14="http://schemas.microsoft.com/office/powerpoint/2010/main" val="14045794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Iron source scan (preliminary)</a:t>
            </a:r>
            <a:endParaRPr lang="en-GB" dirty="0"/>
          </a:p>
        </p:txBody>
      </p:sp>
      <p:pic>
        <p:nvPicPr>
          <p:cNvPr id="4" name="Picture 3"/>
          <p:cNvPicPr>
            <a:picLocks noChangeAspect="1"/>
          </p:cNvPicPr>
          <p:nvPr/>
        </p:nvPicPr>
        <p:blipFill>
          <a:blip r:embed="rId2"/>
          <a:stretch>
            <a:fillRect/>
          </a:stretch>
        </p:blipFill>
        <p:spPr>
          <a:xfrm>
            <a:off x="3426761" y="1032922"/>
            <a:ext cx="5338475" cy="4047641"/>
          </a:xfrm>
          <a:prstGeom prst="rect">
            <a:avLst/>
          </a:prstGeom>
        </p:spPr>
      </p:pic>
      <p:sp>
        <p:nvSpPr>
          <p:cNvPr id="5" name="TextBox 4"/>
          <p:cNvSpPr txBox="1"/>
          <p:nvPr/>
        </p:nvSpPr>
        <p:spPr>
          <a:xfrm>
            <a:off x="369116" y="5314415"/>
            <a:ext cx="11486883" cy="646331"/>
          </a:xfrm>
          <a:prstGeom prst="rect">
            <a:avLst/>
          </a:prstGeom>
          <a:noFill/>
        </p:spPr>
        <p:txBody>
          <a:bodyPr wrap="square" rtlCol="0">
            <a:spAutoFit/>
          </a:bodyPr>
          <a:lstStyle/>
          <a:p>
            <a:r>
              <a:rPr lang="it-IT" dirty="0"/>
              <a:t>Preliminary electrical tests and source scans using </a:t>
            </a:r>
            <a:r>
              <a:rPr lang="it-IT" dirty="0" smtClean="0"/>
              <a:t>a </a:t>
            </a:r>
            <a:r>
              <a:rPr lang="it-IT" dirty="0"/>
              <a:t>55Fe source show a similar behaviour as in standard MALTA chips. Further tests are planned in the near future including measurements in a testbeam</a:t>
            </a:r>
          </a:p>
        </p:txBody>
      </p:sp>
      <p:sp>
        <p:nvSpPr>
          <p:cNvPr id="14" name="Date Placeholder 13"/>
          <p:cNvSpPr>
            <a:spLocks noGrp="1"/>
          </p:cNvSpPr>
          <p:nvPr>
            <p:ph type="dt" sz="half" idx="2"/>
          </p:nvPr>
        </p:nvSpPr>
        <p:spPr/>
        <p:txBody>
          <a:bodyPr/>
          <a:lstStyle/>
          <a:p>
            <a:r>
              <a:rPr lang="it-IT" smtClean="0"/>
              <a:t>02/04/2019</a:t>
            </a:r>
            <a:endParaRPr lang="it-IT" dirty="0"/>
          </a:p>
        </p:txBody>
      </p:sp>
      <p:sp>
        <p:nvSpPr>
          <p:cNvPr id="15" name="Footer Placeholder 14"/>
          <p:cNvSpPr>
            <a:spLocks noGrp="1"/>
          </p:cNvSpPr>
          <p:nvPr>
            <p:ph type="ftr" sz="quarter" idx="3"/>
          </p:nvPr>
        </p:nvSpPr>
        <p:spPr/>
        <p:txBody>
          <a:bodyPr/>
          <a:lstStyle/>
          <a:p>
            <a:r>
              <a:rPr lang="it-IT" smtClean="0"/>
              <a:t>R.Callegari</a:t>
            </a:r>
            <a:endParaRPr lang="it-IT" dirty="0"/>
          </a:p>
        </p:txBody>
      </p:sp>
      <p:sp>
        <p:nvSpPr>
          <p:cNvPr id="16" name="Slide Number Placeholder 15"/>
          <p:cNvSpPr>
            <a:spLocks noGrp="1"/>
          </p:cNvSpPr>
          <p:nvPr>
            <p:ph type="sldNum" sz="quarter" idx="4"/>
          </p:nvPr>
        </p:nvSpPr>
        <p:spPr/>
        <p:txBody>
          <a:bodyPr/>
          <a:lstStyle/>
          <a:p>
            <a:fld id="{A80DA789-7784-4182-8A93-BBA74FFF9B90}" type="slidenum">
              <a:rPr lang="it-IT" smtClean="0"/>
              <a:pPr/>
              <a:t>10</a:t>
            </a:fld>
            <a:endParaRPr lang="it-IT" dirty="0"/>
          </a:p>
        </p:txBody>
      </p:sp>
    </p:spTree>
    <p:extLst>
      <p:ext uri="{BB962C8B-B14F-4D97-AF65-F5344CB8AC3E}">
        <p14:creationId xmlns:p14="http://schemas.microsoft.com/office/powerpoint/2010/main" val="31458450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Integration with the PCB (ongoing)</a:t>
            </a:r>
            <a:endParaRPr lang="it-IT" dirty="0"/>
          </a:p>
        </p:txBody>
      </p:sp>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l="15357" t="5969" r="20500"/>
          <a:stretch/>
        </p:blipFill>
        <p:spPr>
          <a:xfrm>
            <a:off x="5039565" y="683060"/>
            <a:ext cx="3374593" cy="2782722"/>
          </a:xfrm>
          <a:prstGeom prst="rect">
            <a:avLst/>
          </a:prstGeom>
        </p:spPr>
      </p:pic>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l="18429" t="1397" r="19286" b="5270"/>
          <a:stretch/>
        </p:blipFill>
        <p:spPr>
          <a:xfrm>
            <a:off x="8559127" y="686882"/>
            <a:ext cx="3296872" cy="2778900"/>
          </a:xfrm>
          <a:prstGeom prst="rect">
            <a:avLst/>
          </a:prstGeom>
        </p:spPr>
      </p:pic>
      <p:sp>
        <p:nvSpPr>
          <p:cNvPr id="9" name="TextBox 8"/>
          <p:cNvSpPr txBox="1"/>
          <p:nvPr/>
        </p:nvSpPr>
        <p:spPr>
          <a:xfrm>
            <a:off x="335999" y="686883"/>
            <a:ext cx="3799773" cy="2308324"/>
          </a:xfrm>
          <a:prstGeom prst="rect">
            <a:avLst/>
          </a:prstGeom>
          <a:noFill/>
        </p:spPr>
        <p:txBody>
          <a:bodyPr wrap="square" rtlCol="0">
            <a:spAutoFit/>
          </a:bodyPr>
          <a:lstStyle/>
          <a:p>
            <a:r>
              <a:rPr lang="en-US" dirty="0"/>
              <a:t>Next step:</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Thermo-fluidic measurements for on-detector cooling</a:t>
            </a:r>
          </a:p>
          <a:p>
            <a:pPr marL="285750" indent="-285750">
              <a:buFont typeface="Arial" panose="020B0604020202020204" pitchFamily="34" charset="0"/>
              <a:buChar char="•"/>
            </a:pPr>
            <a:endParaRPr lang="en-US" dirty="0"/>
          </a:p>
          <a:p>
            <a:endParaRPr lang="it-IT" dirty="0"/>
          </a:p>
          <a:p>
            <a:r>
              <a:rPr lang="it-IT" dirty="0"/>
              <a:t>Helium leak rate: L</a:t>
            </a:r>
            <a:r>
              <a:rPr lang="it-IT" baseline="-25000" dirty="0"/>
              <a:t>He</a:t>
            </a:r>
            <a:r>
              <a:rPr lang="en-US" dirty="0"/>
              <a:t>≈10</a:t>
            </a:r>
            <a:r>
              <a:rPr lang="en-US" baseline="30000" dirty="0"/>
              <a:t>-7</a:t>
            </a:r>
            <a:r>
              <a:rPr lang="en-US" dirty="0"/>
              <a:t> mbar ∙ l / s</a:t>
            </a:r>
          </a:p>
        </p:txBody>
      </p:sp>
      <p:sp>
        <p:nvSpPr>
          <p:cNvPr id="10" name="TextBox 9"/>
          <p:cNvSpPr txBox="1"/>
          <p:nvPr/>
        </p:nvSpPr>
        <p:spPr>
          <a:xfrm>
            <a:off x="5039565" y="4060794"/>
            <a:ext cx="6816434" cy="1754326"/>
          </a:xfrm>
          <a:prstGeom prst="rect">
            <a:avLst/>
          </a:prstGeom>
          <a:noFill/>
        </p:spPr>
        <p:txBody>
          <a:bodyPr wrap="square" rtlCol="0">
            <a:spAutoFit/>
          </a:bodyPr>
          <a:lstStyle/>
          <a:p>
            <a:r>
              <a:rPr lang="en-US" dirty="0"/>
              <a:t>To be able to perform the wire bonding over an assembled chip a jig is required (under development). </a:t>
            </a:r>
          </a:p>
          <a:p>
            <a:endParaRPr lang="en-US" dirty="0"/>
          </a:p>
          <a:p>
            <a:r>
              <a:rPr lang="en-US" dirty="0"/>
              <a:t>Three axis translation stages + rotation</a:t>
            </a:r>
          </a:p>
          <a:p>
            <a:endParaRPr lang="en-US" dirty="0"/>
          </a:p>
          <a:p>
            <a:r>
              <a:rPr lang="en-US" dirty="0"/>
              <a:t>A tailor-made clamp for the connector has to be designed</a:t>
            </a:r>
            <a:endParaRPr lang="it-IT" dirty="0"/>
          </a:p>
        </p:txBody>
      </p:sp>
      <p:pic>
        <p:nvPicPr>
          <p:cNvPr id="11" name="Picture 1" descr="image00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5999" y="3313874"/>
            <a:ext cx="4229651" cy="27879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p:nvPr/>
        </p:nvSpPr>
        <p:spPr>
          <a:xfrm>
            <a:off x="335999" y="6042859"/>
            <a:ext cx="4229651" cy="276999"/>
          </a:xfrm>
          <a:prstGeom prst="rect">
            <a:avLst/>
          </a:prstGeom>
        </p:spPr>
        <p:txBody>
          <a:bodyPr wrap="square">
            <a:spAutoFit/>
          </a:bodyPr>
          <a:lstStyle/>
          <a:p>
            <a:pPr algn="ctr"/>
            <a:r>
              <a:rPr lang="en-US" sz="1200" dirty="0"/>
              <a:t>Alignment jig of the GTK for NA62</a:t>
            </a:r>
          </a:p>
        </p:txBody>
      </p:sp>
      <p:sp>
        <p:nvSpPr>
          <p:cNvPr id="15" name="Date Placeholder 14"/>
          <p:cNvSpPr>
            <a:spLocks noGrp="1"/>
          </p:cNvSpPr>
          <p:nvPr>
            <p:ph type="dt" sz="half" idx="2"/>
          </p:nvPr>
        </p:nvSpPr>
        <p:spPr/>
        <p:txBody>
          <a:bodyPr/>
          <a:lstStyle/>
          <a:p>
            <a:r>
              <a:rPr lang="it-IT" smtClean="0"/>
              <a:t>02/04/2019</a:t>
            </a:r>
            <a:endParaRPr lang="it-IT" dirty="0"/>
          </a:p>
        </p:txBody>
      </p:sp>
      <p:sp>
        <p:nvSpPr>
          <p:cNvPr id="16" name="Footer Placeholder 15"/>
          <p:cNvSpPr>
            <a:spLocks noGrp="1"/>
          </p:cNvSpPr>
          <p:nvPr>
            <p:ph type="ftr" sz="quarter" idx="3"/>
          </p:nvPr>
        </p:nvSpPr>
        <p:spPr/>
        <p:txBody>
          <a:bodyPr/>
          <a:lstStyle/>
          <a:p>
            <a:r>
              <a:rPr lang="it-IT" smtClean="0"/>
              <a:t>R.Callegari</a:t>
            </a:r>
            <a:endParaRPr lang="it-IT" dirty="0"/>
          </a:p>
        </p:txBody>
      </p:sp>
      <p:sp>
        <p:nvSpPr>
          <p:cNvPr id="17" name="Slide Number Placeholder 16"/>
          <p:cNvSpPr>
            <a:spLocks noGrp="1"/>
          </p:cNvSpPr>
          <p:nvPr>
            <p:ph type="sldNum" sz="quarter" idx="4"/>
          </p:nvPr>
        </p:nvSpPr>
        <p:spPr/>
        <p:txBody>
          <a:bodyPr/>
          <a:lstStyle/>
          <a:p>
            <a:fld id="{A80DA789-7784-4182-8A93-BBA74FFF9B90}" type="slidenum">
              <a:rPr lang="it-IT" smtClean="0"/>
              <a:pPr/>
              <a:t>11</a:t>
            </a:fld>
            <a:endParaRPr lang="it-IT" dirty="0"/>
          </a:p>
        </p:txBody>
      </p:sp>
    </p:spTree>
    <p:extLst>
      <p:ext uri="{BB962C8B-B14F-4D97-AF65-F5344CB8AC3E}">
        <p14:creationId xmlns:p14="http://schemas.microsoft.com/office/powerpoint/2010/main" val="19956495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Conclusions</a:t>
            </a:r>
            <a:endParaRPr lang="it-IT" dirty="0"/>
          </a:p>
        </p:txBody>
      </p:sp>
      <p:sp>
        <p:nvSpPr>
          <p:cNvPr id="4" name="TextBox 3"/>
          <p:cNvSpPr txBox="1"/>
          <p:nvPr/>
        </p:nvSpPr>
        <p:spPr>
          <a:xfrm>
            <a:off x="335999" y="1895969"/>
            <a:ext cx="11520000" cy="3416320"/>
          </a:xfrm>
          <a:prstGeom prst="rect">
            <a:avLst/>
          </a:prstGeom>
          <a:noFill/>
        </p:spPr>
        <p:txBody>
          <a:bodyPr wrap="square" rtlCol="0">
            <a:spAutoFit/>
          </a:bodyPr>
          <a:lstStyle/>
          <a:p>
            <a:r>
              <a:rPr lang="en-US" dirty="0"/>
              <a:t>A CMOS-compatible microfabrication process to embed microchannels into microelectronics has been developed. It allows to minimize more and more the overall thickness, getting rid of any thermal interface between the electronics and the cooling system.</a:t>
            </a:r>
          </a:p>
          <a:p>
            <a:endParaRPr lang="en-US" dirty="0"/>
          </a:p>
          <a:p>
            <a:endParaRPr lang="en-US" dirty="0" smtClean="0"/>
          </a:p>
          <a:p>
            <a:endParaRPr lang="en-US" dirty="0"/>
          </a:p>
          <a:p>
            <a:r>
              <a:rPr lang="en-US" dirty="0"/>
              <a:t>A 3D printed </a:t>
            </a:r>
            <a:r>
              <a:rPr lang="en-US" dirty="0" err="1"/>
              <a:t>microconnector</a:t>
            </a:r>
            <a:r>
              <a:rPr lang="en-US" dirty="0"/>
              <a:t>, with the purpose of a test vehicle, has been validated. </a:t>
            </a:r>
            <a:r>
              <a:rPr lang="en-US" dirty="0" smtClean="0"/>
              <a:t>Optimization is required to reduce the amount of material.</a:t>
            </a:r>
            <a:endParaRPr lang="en-US" dirty="0"/>
          </a:p>
          <a:p>
            <a:endParaRPr lang="en-US" dirty="0"/>
          </a:p>
          <a:p>
            <a:endParaRPr lang="en-US" dirty="0" smtClean="0"/>
          </a:p>
          <a:p>
            <a:endParaRPr lang="en-US" dirty="0"/>
          </a:p>
          <a:p>
            <a:r>
              <a:rPr lang="en-US" dirty="0" smtClean="0"/>
              <a:t>Electrical, thermal and fluidic </a:t>
            </a:r>
            <a:r>
              <a:rPr lang="en-US" dirty="0"/>
              <a:t>characterizations are ongoing.</a:t>
            </a:r>
          </a:p>
        </p:txBody>
      </p:sp>
      <p:sp>
        <p:nvSpPr>
          <p:cNvPr id="10" name="Date Placeholder 9"/>
          <p:cNvSpPr>
            <a:spLocks noGrp="1"/>
          </p:cNvSpPr>
          <p:nvPr>
            <p:ph type="dt" sz="half" idx="2"/>
          </p:nvPr>
        </p:nvSpPr>
        <p:spPr/>
        <p:txBody>
          <a:bodyPr/>
          <a:lstStyle/>
          <a:p>
            <a:r>
              <a:rPr lang="it-IT" smtClean="0"/>
              <a:t>02/04/2019</a:t>
            </a:r>
            <a:endParaRPr lang="it-IT" dirty="0"/>
          </a:p>
        </p:txBody>
      </p:sp>
      <p:sp>
        <p:nvSpPr>
          <p:cNvPr id="11" name="Footer Placeholder 10"/>
          <p:cNvSpPr>
            <a:spLocks noGrp="1"/>
          </p:cNvSpPr>
          <p:nvPr>
            <p:ph type="ftr" sz="quarter" idx="3"/>
          </p:nvPr>
        </p:nvSpPr>
        <p:spPr/>
        <p:txBody>
          <a:bodyPr/>
          <a:lstStyle/>
          <a:p>
            <a:r>
              <a:rPr lang="it-IT" smtClean="0"/>
              <a:t>R.Callegari</a:t>
            </a:r>
            <a:endParaRPr lang="it-IT" dirty="0"/>
          </a:p>
        </p:txBody>
      </p:sp>
      <p:sp>
        <p:nvSpPr>
          <p:cNvPr id="12" name="Slide Number Placeholder 11"/>
          <p:cNvSpPr>
            <a:spLocks noGrp="1"/>
          </p:cNvSpPr>
          <p:nvPr>
            <p:ph type="sldNum" sz="quarter" idx="4"/>
          </p:nvPr>
        </p:nvSpPr>
        <p:spPr/>
        <p:txBody>
          <a:bodyPr/>
          <a:lstStyle/>
          <a:p>
            <a:fld id="{A80DA789-7784-4182-8A93-BBA74FFF9B90}" type="slidenum">
              <a:rPr lang="it-IT" smtClean="0"/>
              <a:pPr/>
              <a:t>12</a:t>
            </a:fld>
            <a:endParaRPr lang="it-IT" dirty="0"/>
          </a:p>
        </p:txBody>
      </p:sp>
    </p:spTree>
    <p:extLst>
      <p:ext uri="{BB962C8B-B14F-4D97-AF65-F5344CB8AC3E}">
        <p14:creationId xmlns:p14="http://schemas.microsoft.com/office/powerpoint/2010/main" val="21707849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Last year</a:t>
            </a:r>
            <a:endParaRPr lang="it-IT" sz="3600" dirty="0"/>
          </a:p>
        </p:txBody>
      </p:sp>
      <p:sp>
        <p:nvSpPr>
          <p:cNvPr id="3" name="Rectangle 2"/>
          <p:cNvSpPr/>
          <p:nvPr/>
        </p:nvSpPr>
        <p:spPr>
          <a:xfrm>
            <a:off x="329692" y="1140017"/>
            <a:ext cx="8821964" cy="646331"/>
          </a:xfrm>
          <a:prstGeom prst="rect">
            <a:avLst/>
          </a:prstGeom>
        </p:spPr>
        <p:txBody>
          <a:bodyPr wrap="square">
            <a:spAutoFit/>
          </a:bodyPr>
          <a:lstStyle/>
          <a:p>
            <a:r>
              <a:rPr lang="en-US" dirty="0"/>
              <a:t>Microchannels etched on a 4” silicon wafer and sealed with a glass wafer through anodic bonding process (350 °C) (close collaboration with Center of </a:t>
            </a:r>
            <a:r>
              <a:rPr lang="en-US" dirty="0" err="1"/>
              <a:t>Micronanotechnology</a:t>
            </a:r>
            <a:r>
              <a:rPr lang="en-US" dirty="0"/>
              <a:t> at EPFL)</a:t>
            </a:r>
          </a:p>
        </p:txBody>
      </p:sp>
      <p:grpSp>
        <p:nvGrpSpPr>
          <p:cNvPr id="4" name="Group 3"/>
          <p:cNvGrpSpPr/>
          <p:nvPr/>
        </p:nvGrpSpPr>
        <p:grpSpPr>
          <a:xfrm>
            <a:off x="9537217" y="879766"/>
            <a:ext cx="2250058" cy="1177128"/>
            <a:chOff x="4427358" y="2611279"/>
            <a:chExt cx="3337284" cy="2413941"/>
          </a:xfrm>
        </p:grpSpPr>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l="12222" t="24561" r="24062" b="22573"/>
            <a:stretch/>
          </p:blipFill>
          <p:spPr>
            <a:xfrm>
              <a:off x="4427358" y="2885572"/>
              <a:ext cx="3337284" cy="2139648"/>
            </a:xfrm>
            <a:prstGeom prst="rect">
              <a:avLst/>
            </a:prstGeom>
          </p:spPr>
        </p:pic>
        <p:sp>
          <p:nvSpPr>
            <p:cNvPr id="6" name="Down Arrow 5"/>
            <p:cNvSpPr/>
            <p:nvPr/>
          </p:nvSpPr>
          <p:spPr>
            <a:xfrm>
              <a:off x="6013199" y="3896425"/>
              <a:ext cx="165601" cy="401331"/>
            </a:xfrm>
            <a:prstGeom prst="downArrow">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6200000" scaled="1"/>
              <a:tileRect/>
            </a:gra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Down Arrow 6"/>
            <p:cNvSpPr/>
            <p:nvPr/>
          </p:nvSpPr>
          <p:spPr>
            <a:xfrm>
              <a:off x="6020051" y="2611279"/>
              <a:ext cx="165601" cy="401331"/>
            </a:xfrm>
            <a:prstGeom prst="downArrow">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6200000" scaled="1"/>
              <a:tileRect/>
            </a:gra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Down Arrow 7"/>
            <p:cNvSpPr/>
            <p:nvPr/>
          </p:nvSpPr>
          <p:spPr>
            <a:xfrm>
              <a:off x="7467600" y="3190333"/>
              <a:ext cx="165601" cy="401331"/>
            </a:xfrm>
            <a:prstGeom prst="downArrow">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6200000" scaled="1"/>
              <a:tileRect/>
            </a:gra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Down Arrow 8"/>
            <p:cNvSpPr/>
            <p:nvPr/>
          </p:nvSpPr>
          <p:spPr>
            <a:xfrm>
              <a:off x="4558799" y="3190333"/>
              <a:ext cx="165601" cy="401331"/>
            </a:xfrm>
            <a:prstGeom prst="downArrow">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6200000" scaled="1"/>
              <a:tileRect/>
            </a:gra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0" name="Rectangle 9"/>
          <p:cNvSpPr/>
          <p:nvPr/>
        </p:nvSpPr>
        <p:spPr>
          <a:xfrm>
            <a:off x="335999" y="2315273"/>
            <a:ext cx="11520000" cy="646331"/>
          </a:xfrm>
          <a:prstGeom prst="rect">
            <a:avLst/>
          </a:prstGeom>
        </p:spPr>
        <p:txBody>
          <a:bodyPr wrap="square">
            <a:spAutoFit/>
          </a:bodyPr>
          <a:lstStyle/>
          <a:p>
            <a:r>
              <a:rPr lang="en-US" dirty="0"/>
              <a:t>Microchannels etched on a 8” silicon wafer and sealed with another silicon wafer through direct bonding process (1050 °C) (external partners)</a:t>
            </a:r>
          </a:p>
        </p:txBody>
      </p:sp>
      <p:grpSp>
        <p:nvGrpSpPr>
          <p:cNvPr id="46" name="Group 45"/>
          <p:cNvGrpSpPr/>
          <p:nvPr/>
        </p:nvGrpSpPr>
        <p:grpSpPr>
          <a:xfrm>
            <a:off x="2605160" y="3505452"/>
            <a:ext cx="2176977" cy="290865"/>
            <a:chOff x="4478862" y="1309532"/>
            <a:chExt cx="2176977" cy="290865"/>
          </a:xfrm>
        </p:grpSpPr>
        <p:sp>
          <p:nvSpPr>
            <p:cNvPr id="47" name="Rectangle 46"/>
            <p:cNvSpPr/>
            <p:nvPr/>
          </p:nvSpPr>
          <p:spPr>
            <a:xfrm>
              <a:off x="4478862" y="1309532"/>
              <a:ext cx="2176977" cy="290865"/>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ctangle 47"/>
            <p:cNvSpPr/>
            <p:nvPr/>
          </p:nvSpPr>
          <p:spPr>
            <a:xfrm>
              <a:off x="5485601" y="1309532"/>
              <a:ext cx="160423" cy="89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Rectangle 48"/>
            <p:cNvSpPr/>
            <p:nvPr/>
          </p:nvSpPr>
          <p:spPr>
            <a:xfrm>
              <a:off x="5862589" y="1309532"/>
              <a:ext cx="160423" cy="89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Rectangle 49"/>
            <p:cNvSpPr/>
            <p:nvPr/>
          </p:nvSpPr>
          <p:spPr>
            <a:xfrm>
              <a:off x="6239577" y="1309532"/>
              <a:ext cx="160423" cy="89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Rectangle 50"/>
            <p:cNvSpPr/>
            <p:nvPr/>
          </p:nvSpPr>
          <p:spPr>
            <a:xfrm>
              <a:off x="5112830" y="1309532"/>
              <a:ext cx="160423" cy="89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Rectangle 51"/>
            <p:cNvSpPr/>
            <p:nvPr/>
          </p:nvSpPr>
          <p:spPr>
            <a:xfrm>
              <a:off x="4740059" y="1309532"/>
              <a:ext cx="160423" cy="89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53" name="Group 52"/>
          <p:cNvGrpSpPr/>
          <p:nvPr/>
        </p:nvGrpSpPr>
        <p:grpSpPr>
          <a:xfrm>
            <a:off x="4996435" y="3209237"/>
            <a:ext cx="2176977" cy="581729"/>
            <a:chOff x="6651082" y="5414668"/>
            <a:chExt cx="2176977" cy="581729"/>
          </a:xfrm>
        </p:grpSpPr>
        <p:sp>
          <p:nvSpPr>
            <p:cNvPr id="54" name="Rectangle 53"/>
            <p:cNvSpPr/>
            <p:nvPr/>
          </p:nvSpPr>
          <p:spPr>
            <a:xfrm>
              <a:off x="6651082" y="5705532"/>
              <a:ext cx="2176977" cy="290865"/>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Rectangle 54"/>
            <p:cNvSpPr/>
            <p:nvPr/>
          </p:nvSpPr>
          <p:spPr>
            <a:xfrm>
              <a:off x="7657821" y="5705532"/>
              <a:ext cx="160423" cy="89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Rectangle 55"/>
            <p:cNvSpPr/>
            <p:nvPr/>
          </p:nvSpPr>
          <p:spPr>
            <a:xfrm>
              <a:off x="8034809" y="5705532"/>
              <a:ext cx="160423" cy="89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Rectangle 56"/>
            <p:cNvSpPr/>
            <p:nvPr/>
          </p:nvSpPr>
          <p:spPr>
            <a:xfrm>
              <a:off x="8411797" y="5705532"/>
              <a:ext cx="160423" cy="89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Rectangle 57"/>
            <p:cNvSpPr/>
            <p:nvPr/>
          </p:nvSpPr>
          <p:spPr>
            <a:xfrm>
              <a:off x="7285050" y="5705532"/>
              <a:ext cx="160423" cy="89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Rectangle 58"/>
            <p:cNvSpPr/>
            <p:nvPr/>
          </p:nvSpPr>
          <p:spPr>
            <a:xfrm>
              <a:off x="6912279" y="5705532"/>
              <a:ext cx="160423" cy="89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Rectangle 59"/>
            <p:cNvSpPr/>
            <p:nvPr/>
          </p:nvSpPr>
          <p:spPr>
            <a:xfrm>
              <a:off x="6651082" y="5414668"/>
              <a:ext cx="2176977" cy="290865"/>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61" name="Group 60"/>
          <p:cNvGrpSpPr/>
          <p:nvPr/>
        </p:nvGrpSpPr>
        <p:grpSpPr>
          <a:xfrm>
            <a:off x="7390941" y="3458196"/>
            <a:ext cx="2176977" cy="173460"/>
            <a:chOff x="9723363" y="5654819"/>
            <a:chExt cx="2176977" cy="173460"/>
          </a:xfrm>
        </p:grpSpPr>
        <p:sp>
          <p:nvSpPr>
            <p:cNvPr id="62" name="Rectangle 61"/>
            <p:cNvSpPr/>
            <p:nvPr/>
          </p:nvSpPr>
          <p:spPr>
            <a:xfrm>
              <a:off x="9723363" y="5696724"/>
              <a:ext cx="2176977" cy="131555"/>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Rectangle 62"/>
            <p:cNvSpPr/>
            <p:nvPr/>
          </p:nvSpPr>
          <p:spPr>
            <a:xfrm>
              <a:off x="10730102" y="5696724"/>
              <a:ext cx="160423" cy="89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Rectangle 63"/>
            <p:cNvSpPr/>
            <p:nvPr/>
          </p:nvSpPr>
          <p:spPr>
            <a:xfrm>
              <a:off x="11107090" y="5696724"/>
              <a:ext cx="160423" cy="89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5" name="Rectangle 64"/>
            <p:cNvSpPr/>
            <p:nvPr/>
          </p:nvSpPr>
          <p:spPr>
            <a:xfrm>
              <a:off x="11484078" y="5696724"/>
              <a:ext cx="160423" cy="89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6" name="Rectangle 65"/>
            <p:cNvSpPr/>
            <p:nvPr/>
          </p:nvSpPr>
          <p:spPr>
            <a:xfrm>
              <a:off x="10357331" y="5696724"/>
              <a:ext cx="160423" cy="89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7" name="Rectangle 66"/>
            <p:cNvSpPr/>
            <p:nvPr/>
          </p:nvSpPr>
          <p:spPr>
            <a:xfrm>
              <a:off x="9984560" y="5696724"/>
              <a:ext cx="160423" cy="89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Rectangle 67"/>
            <p:cNvSpPr/>
            <p:nvPr/>
          </p:nvSpPr>
          <p:spPr>
            <a:xfrm>
              <a:off x="9723363" y="5654819"/>
              <a:ext cx="2176977" cy="41904"/>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69" name="Group 68"/>
          <p:cNvGrpSpPr>
            <a:grpSpLocks noChangeAspect="1"/>
          </p:cNvGrpSpPr>
          <p:nvPr/>
        </p:nvGrpSpPr>
        <p:grpSpPr>
          <a:xfrm>
            <a:off x="9721091" y="2775901"/>
            <a:ext cx="2128601" cy="1538050"/>
            <a:chOff x="6665329" y="1975467"/>
            <a:chExt cx="5294863" cy="3825875"/>
          </a:xfrm>
        </p:grpSpPr>
        <p:pic>
          <p:nvPicPr>
            <p:cNvPr id="70" name="droppedImage.pdf"/>
            <p:cNvPicPr>
              <a:picLocks noChangeAspect="1"/>
            </p:cNvPicPr>
            <p:nvPr/>
          </p:nvPicPr>
          <p:blipFill>
            <a:blip r:embed="rId3" cstate="print">
              <a:extLst/>
            </a:blip>
            <a:stretch>
              <a:fillRect/>
            </a:stretch>
          </p:blipFill>
          <p:spPr>
            <a:xfrm>
              <a:off x="6861745" y="1975467"/>
              <a:ext cx="5098447" cy="3825875"/>
            </a:xfrm>
            <a:prstGeom prst="rect">
              <a:avLst/>
            </a:prstGeom>
            <a:ln w="12700">
              <a:miter lim="400000"/>
            </a:ln>
            <a:effectLst>
              <a:outerShdw blurRad="63500" dist="76200" dir="3900000" rotWithShape="0">
                <a:srgbClr val="000000">
                  <a:alpha val="50000"/>
                </a:srgbClr>
              </a:outerShdw>
            </a:effectLst>
          </p:spPr>
        </p:pic>
        <p:sp>
          <p:nvSpPr>
            <p:cNvPr id="71" name="Shape 1055"/>
            <p:cNvSpPr/>
            <p:nvPr/>
          </p:nvSpPr>
          <p:spPr>
            <a:xfrm>
              <a:off x="6665329" y="2644782"/>
              <a:ext cx="1954750" cy="519344"/>
            </a:xfrm>
            <a:prstGeom prst="rect">
              <a:avLst/>
            </a:prstGeom>
            <a:ln w="12700">
              <a:miter lim="400000"/>
            </a:ln>
            <a:extLst>
              <a:ext uri="{C572A759-6A51-4108-AA02-DFA0A04FC94B}">
                <ma14:wrappingTextBoxFlag xmlns:ma14="http://schemas.microsoft.com/office/mac/drawingml/2011/main" xmlns="" val="1"/>
              </a:ext>
            </a:extLst>
          </p:spPr>
          <p:txBody>
            <a:bodyPr lIns="50294" tIns="50294" rIns="50294" bIns="50294" anchor="ctr"/>
            <a:lstStyle>
              <a:lvl1pPr marL="43349" marR="43349" defTabSz="975360">
                <a:defRPr sz="2200" b="1">
                  <a:solidFill>
                    <a:srgbClr val="FFFFFF"/>
                  </a:solidFill>
                  <a:uFill>
                    <a:solidFill>
                      <a:srgbClr val="FFFFFF"/>
                    </a:solidFill>
                  </a:uFill>
                  <a:latin typeface="Helvetica"/>
                  <a:ea typeface="Helvetica"/>
                  <a:cs typeface="Helvetica"/>
                  <a:sym typeface="Helvetica"/>
                </a:defRPr>
              </a:lvl1pPr>
            </a:lstStyle>
            <a:p>
              <a:pPr algn="ctr"/>
              <a:r>
                <a:rPr sz="1100" dirty="0"/>
                <a:t>150 µm</a:t>
              </a:r>
            </a:p>
          </p:txBody>
        </p:sp>
        <p:sp>
          <p:nvSpPr>
            <p:cNvPr id="72" name="Shape 1056"/>
            <p:cNvSpPr/>
            <p:nvPr/>
          </p:nvSpPr>
          <p:spPr>
            <a:xfrm>
              <a:off x="7441213" y="4069183"/>
              <a:ext cx="1" cy="562703"/>
            </a:xfrm>
            <a:prstGeom prst="line">
              <a:avLst/>
            </a:prstGeom>
            <a:ln w="12700">
              <a:solidFill>
                <a:srgbClr val="FFFFFF"/>
              </a:solidFill>
              <a:headEnd type="triangle"/>
            </a:ln>
          </p:spPr>
          <p:txBody>
            <a:bodyPr lIns="0" tIns="0" rIns="0" bIns="0"/>
            <a:lstStyle/>
            <a:p>
              <a:pPr algn="l" defTabSz="274320">
                <a:defRPr sz="700">
                  <a:solidFill>
                    <a:srgbClr val="000000"/>
                  </a:solidFill>
                  <a:latin typeface="Helvetica"/>
                  <a:ea typeface="Helvetica"/>
                  <a:cs typeface="Helvetica"/>
                  <a:sym typeface="Helvetica"/>
                </a:defRPr>
              </a:pPr>
              <a:endParaRPr/>
            </a:p>
          </p:txBody>
        </p:sp>
        <p:sp>
          <p:nvSpPr>
            <p:cNvPr id="73" name="Shape 1057"/>
            <p:cNvSpPr/>
            <p:nvPr/>
          </p:nvSpPr>
          <p:spPr>
            <a:xfrm flipV="1">
              <a:off x="7441213" y="3097145"/>
              <a:ext cx="1" cy="562703"/>
            </a:xfrm>
            <a:prstGeom prst="line">
              <a:avLst/>
            </a:prstGeom>
            <a:ln w="12700">
              <a:solidFill>
                <a:srgbClr val="FFFFFF"/>
              </a:solidFill>
              <a:headEnd type="triangle"/>
            </a:ln>
          </p:spPr>
          <p:txBody>
            <a:bodyPr lIns="0" tIns="0" rIns="0" bIns="0"/>
            <a:lstStyle/>
            <a:p>
              <a:pPr algn="l" defTabSz="274320">
                <a:defRPr sz="700">
                  <a:solidFill>
                    <a:srgbClr val="000000"/>
                  </a:solidFill>
                  <a:latin typeface="Helvetica"/>
                  <a:ea typeface="Helvetica"/>
                  <a:cs typeface="Helvetica"/>
                  <a:sym typeface="Helvetica"/>
                </a:defRPr>
              </a:pPr>
              <a:endParaRPr/>
            </a:p>
          </p:txBody>
        </p:sp>
        <p:sp>
          <p:nvSpPr>
            <p:cNvPr id="74" name="Shape 1058"/>
            <p:cNvSpPr/>
            <p:nvPr/>
          </p:nvSpPr>
          <p:spPr>
            <a:xfrm>
              <a:off x="9070891" y="4623936"/>
              <a:ext cx="2734040" cy="519342"/>
            </a:xfrm>
            <a:prstGeom prst="rect">
              <a:avLst/>
            </a:prstGeom>
            <a:ln w="12700">
              <a:miter lim="400000"/>
            </a:ln>
            <a:extLst>
              <a:ext uri="{C572A759-6A51-4108-AA02-DFA0A04FC94B}">
                <ma14:wrappingTextBoxFlag xmlns:ma14="http://schemas.microsoft.com/office/mac/drawingml/2011/main" xmlns="" val="1"/>
              </a:ext>
            </a:extLst>
          </p:spPr>
          <p:txBody>
            <a:bodyPr lIns="50294" tIns="50294" rIns="50294" bIns="50294" anchor="ctr"/>
            <a:lstStyle>
              <a:lvl1pPr marL="43349" marR="43349" algn="l" defTabSz="975360">
                <a:defRPr sz="2200" b="1">
                  <a:solidFill>
                    <a:srgbClr val="FFFFFF"/>
                  </a:solidFill>
                  <a:uFill>
                    <a:solidFill>
                      <a:srgbClr val="FFFFFF"/>
                    </a:solidFill>
                  </a:uFill>
                  <a:latin typeface="Helvetica"/>
                  <a:ea typeface="Helvetica"/>
                  <a:cs typeface="Helvetica"/>
                  <a:sym typeface="Helvetica"/>
                </a:defRPr>
              </a:lvl1pPr>
            </a:lstStyle>
            <a:p>
              <a:pPr algn="r"/>
              <a:r>
                <a:rPr sz="1100" dirty="0"/>
                <a:t>200 x 70 µm</a:t>
              </a:r>
            </a:p>
          </p:txBody>
        </p:sp>
        <p:sp>
          <p:nvSpPr>
            <p:cNvPr id="75" name="Shape 1059"/>
            <p:cNvSpPr/>
            <p:nvPr/>
          </p:nvSpPr>
          <p:spPr>
            <a:xfrm>
              <a:off x="10081654" y="3918513"/>
              <a:ext cx="571675" cy="674928"/>
            </a:xfrm>
            <a:prstGeom prst="line">
              <a:avLst/>
            </a:prstGeom>
            <a:ln w="12700">
              <a:solidFill>
                <a:srgbClr val="FFFFFF"/>
              </a:solidFill>
              <a:headEnd type="triangle"/>
            </a:ln>
          </p:spPr>
          <p:txBody>
            <a:bodyPr lIns="0" tIns="0" rIns="0" bIns="0"/>
            <a:lstStyle/>
            <a:p>
              <a:pPr algn="l" defTabSz="274320">
                <a:defRPr sz="700">
                  <a:solidFill>
                    <a:srgbClr val="000000"/>
                  </a:solidFill>
                  <a:latin typeface="Helvetica"/>
                  <a:ea typeface="Helvetica"/>
                  <a:cs typeface="Helvetica"/>
                  <a:sym typeface="Helvetica"/>
                </a:defRPr>
              </a:pPr>
              <a:endParaRPr/>
            </a:p>
          </p:txBody>
        </p:sp>
      </p:grpSp>
      <p:sp>
        <p:nvSpPr>
          <p:cNvPr id="76" name="Rectangle 75"/>
          <p:cNvSpPr/>
          <p:nvPr/>
        </p:nvSpPr>
        <p:spPr>
          <a:xfrm>
            <a:off x="215835" y="3500101"/>
            <a:ext cx="2176977" cy="290865"/>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7" name="TextBox 76"/>
          <p:cNvSpPr txBox="1"/>
          <p:nvPr/>
        </p:nvSpPr>
        <p:spPr>
          <a:xfrm>
            <a:off x="742137" y="3777712"/>
            <a:ext cx="1108637" cy="307777"/>
          </a:xfrm>
          <a:prstGeom prst="rect">
            <a:avLst/>
          </a:prstGeom>
          <a:noFill/>
        </p:spPr>
        <p:txBody>
          <a:bodyPr wrap="none" rtlCol="0">
            <a:spAutoFit/>
          </a:bodyPr>
          <a:lstStyle/>
          <a:p>
            <a:r>
              <a:rPr lang="en-US" sz="1400" dirty="0"/>
              <a:t>Silicon wafer</a:t>
            </a:r>
            <a:endParaRPr lang="it-IT" sz="1400" dirty="0"/>
          </a:p>
        </p:txBody>
      </p:sp>
      <p:sp>
        <p:nvSpPr>
          <p:cNvPr id="78" name="TextBox 77"/>
          <p:cNvSpPr txBox="1"/>
          <p:nvPr/>
        </p:nvSpPr>
        <p:spPr>
          <a:xfrm>
            <a:off x="3420062" y="3777712"/>
            <a:ext cx="526106" cy="307777"/>
          </a:xfrm>
          <a:prstGeom prst="rect">
            <a:avLst/>
          </a:prstGeom>
          <a:noFill/>
        </p:spPr>
        <p:txBody>
          <a:bodyPr wrap="none" rtlCol="0">
            <a:spAutoFit/>
          </a:bodyPr>
          <a:lstStyle/>
          <a:p>
            <a:r>
              <a:rPr lang="en-US" sz="1400" dirty="0"/>
              <a:t>DRIE</a:t>
            </a:r>
            <a:endParaRPr lang="it-IT" sz="1400" dirty="0"/>
          </a:p>
        </p:txBody>
      </p:sp>
      <p:sp>
        <p:nvSpPr>
          <p:cNvPr id="79" name="TextBox 78"/>
          <p:cNvSpPr txBox="1"/>
          <p:nvPr/>
        </p:nvSpPr>
        <p:spPr>
          <a:xfrm>
            <a:off x="4848459" y="3777711"/>
            <a:ext cx="2477922" cy="307777"/>
          </a:xfrm>
          <a:prstGeom prst="rect">
            <a:avLst/>
          </a:prstGeom>
          <a:noFill/>
        </p:spPr>
        <p:txBody>
          <a:bodyPr wrap="none" rtlCol="0">
            <a:spAutoFit/>
          </a:bodyPr>
          <a:lstStyle/>
          <a:p>
            <a:r>
              <a:rPr lang="en-US" sz="1400" dirty="0"/>
              <a:t>Silicon-to-silicon direct bonding</a:t>
            </a:r>
            <a:endParaRPr lang="it-IT" sz="1400" dirty="0"/>
          </a:p>
        </p:txBody>
      </p:sp>
      <p:sp>
        <p:nvSpPr>
          <p:cNvPr id="80" name="TextBox 79"/>
          <p:cNvSpPr txBox="1"/>
          <p:nvPr>
            <p:extLst>
              <p:ext uri="{D42A27DB-BD31-4B8C-83A1-F6EECF244321}">
                <p14:modId xmlns:p14="http://schemas.microsoft.com/office/powerpoint/2010/main" val="2173645933"/>
              </p:ext>
            </p:extLst>
          </p:nvPr>
        </p:nvSpPr>
        <p:spPr>
          <a:xfrm>
            <a:off x="8070632" y="3776449"/>
            <a:ext cx="819455" cy="307777"/>
          </a:xfrm>
          <a:prstGeom prst="rect">
            <a:avLst/>
          </a:prstGeom>
          <a:noFill/>
        </p:spPr>
        <p:txBody>
          <a:bodyPr wrap="none" rtlCol="0" anchor="t">
            <a:spAutoFit/>
          </a:bodyPr>
          <a:lstStyle/>
          <a:p>
            <a:r>
              <a:rPr lang="en-US" sz="1400" dirty="0"/>
              <a:t>Thinning</a:t>
            </a:r>
            <a:endParaRPr lang="it-IT" sz="1400" dirty="0"/>
          </a:p>
        </p:txBody>
      </p:sp>
      <p:sp>
        <p:nvSpPr>
          <p:cNvPr id="81" name="Rectangle 80"/>
          <p:cNvSpPr/>
          <p:nvPr/>
        </p:nvSpPr>
        <p:spPr>
          <a:xfrm>
            <a:off x="335999" y="4720553"/>
            <a:ext cx="5612352" cy="646331"/>
          </a:xfrm>
          <a:prstGeom prst="rect">
            <a:avLst/>
          </a:prstGeom>
        </p:spPr>
        <p:txBody>
          <a:bodyPr wrap="square">
            <a:spAutoFit/>
          </a:bodyPr>
          <a:lstStyle/>
          <a:p>
            <a:r>
              <a:rPr lang="en-US" dirty="0"/>
              <a:t>Microchannels without bonding process: buried channels (300 °C) (just mentioned last year)</a:t>
            </a:r>
          </a:p>
        </p:txBody>
      </p:sp>
      <p:pic>
        <p:nvPicPr>
          <p:cNvPr id="82" name="Image 22" descr="Une image contenant mur, intérieur&#10;&#10;Description générée avec un niveau de confiance très élevé">
            <a:extLst>
              <a:ext uri="{FF2B5EF4-FFF2-40B4-BE49-F238E27FC236}">
                <a16:creationId xmlns:a16="http://schemas.microsoft.com/office/drawing/2014/main" id="{B12C15E2-22C7-443F-8999-A25ADC11C67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4014" b="10000"/>
          <a:stretch/>
        </p:blipFill>
        <p:spPr>
          <a:xfrm rot="10800000">
            <a:off x="10321288" y="4976308"/>
            <a:ext cx="1534711" cy="1204767"/>
          </a:xfrm>
          <a:prstGeom prst="rect">
            <a:avLst/>
          </a:prstGeom>
        </p:spPr>
      </p:pic>
      <p:pic>
        <p:nvPicPr>
          <p:cNvPr id="83" name="Picture 8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948351" y="4937765"/>
            <a:ext cx="4090962" cy="1231136"/>
          </a:xfrm>
          <a:prstGeom prst="rect">
            <a:avLst/>
          </a:prstGeom>
        </p:spPr>
      </p:pic>
      <p:sp>
        <p:nvSpPr>
          <p:cNvPr id="84" name="Rectangle 83"/>
          <p:cNvSpPr/>
          <p:nvPr/>
        </p:nvSpPr>
        <p:spPr>
          <a:xfrm>
            <a:off x="352536" y="5516372"/>
            <a:ext cx="5650638" cy="1000274"/>
          </a:xfrm>
          <a:prstGeom prst="rect">
            <a:avLst/>
          </a:prstGeom>
        </p:spPr>
        <p:txBody>
          <a:bodyPr wrap="square">
            <a:spAutoFit/>
          </a:bodyPr>
          <a:lstStyle/>
          <a:p>
            <a:r>
              <a:rPr lang="en-GB" sz="1200" dirty="0">
                <a:latin typeface="Arial" panose="020B0604020202020204" pitchFamily="34" charset="0"/>
                <a:cs typeface="Arial" panose="020B0604020202020204" pitchFamily="34" charset="0"/>
              </a:rPr>
              <a:t>M. </a:t>
            </a:r>
            <a:r>
              <a:rPr lang="en-GB" sz="1200" dirty="0" err="1">
                <a:latin typeface="Arial" panose="020B0604020202020204" pitchFamily="34" charset="0"/>
                <a:cs typeface="Arial" panose="020B0604020202020204" pitchFamily="34" charset="0"/>
              </a:rPr>
              <a:t>Boscardin</a:t>
            </a:r>
            <a:r>
              <a:rPr lang="en-GB" sz="1200" dirty="0">
                <a:latin typeface="Arial" panose="020B0604020202020204" pitchFamily="34" charset="0"/>
                <a:cs typeface="Arial" panose="020B0604020202020204" pitchFamily="34" charset="0"/>
              </a:rPr>
              <a:t> et al., </a:t>
            </a:r>
            <a:r>
              <a:rPr lang="en-GB" sz="1200" i="1" dirty="0">
                <a:latin typeface="Arial" panose="020B0604020202020204" pitchFamily="34" charset="0"/>
                <a:cs typeface="Arial" panose="020B0604020202020204" pitchFamily="34" charset="0"/>
              </a:rPr>
              <a:t>Silicon buried channels for pixel detector cooling</a:t>
            </a:r>
            <a:r>
              <a:rPr lang="en-GB" sz="1200" dirty="0">
                <a:latin typeface="Arial" panose="020B0604020202020204" pitchFamily="34" charset="0"/>
                <a:cs typeface="Arial" panose="020B0604020202020204" pitchFamily="34" charset="0"/>
              </a:rPr>
              <a:t>, Nuclear Instruments and Methods in Physics Research, Section A, 2013</a:t>
            </a:r>
          </a:p>
          <a:p>
            <a:r>
              <a:rPr lang="en-US" sz="1200" dirty="0">
                <a:latin typeface="Arial" panose="020B0604020202020204" pitchFamily="34" charset="0"/>
                <a:cs typeface="Arial" panose="020B0604020202020204" pitchFamily="34" charset="0"/>
              </a:rPr>
              <a:t>C. Lipp, </a:t>
            </a:r>
            <a:r>
              <a:rPr lang="en-US" sz="1200" i="1" dirty="0">
                <a:latin typeface="Arial" panose="020B0604020202020204" pitchFamily="34" charset="0"/>
                <a:cs typeface="Arial" panose="020B0604020202020204" pitchFamily="34" charset="0"/>
              </a:rPr>
              <a:t>Approaches for the fabrication of silicon buried channels for the thermal management of monolithic pixel detectors</a:t>
            </a:r>
            <a:r>
              <a:rPr lang="en-US" sz="1200" dirty="0">
                <a:latin typeface="Arial" panose="020B0604020202020204" pitchFamily="34" charset="0"/>
                <a:cs typeface="Arial" panose="020B0604020202020204" pitchFamily="34" charset="0"/>
              </a:rPr>
              <a:t>, MSc Thesis, EPFL, 2017</a:t>
            </a:r>
            <a:endParaRPr lang="it-IT" sz="1200" dirty="0">
              <a:latin typeface="Arial" panose="020B0604020202020204" pitchFamily="34" charset="0"/>
              <a:ea typeface="Times New Roman" panose="02020603050405020304" pitchFamily="18" charset="0"/>
              <a:cs typeface="Arial" panose="020B0604020202020204" pitchFamily="34" charset="0"/>
            </a:endParaRPr>
          </a:p>
          <a:p>
            <a:endParaRPr lang="en-GB" sz="1100" dirty="0">
              <a:latin typeface="Calibri" panose="020F0502020204030204" pitchFamily="34" charset="0"/>
              <a:cs typeface="Calibri" panose="020F0502020204030204" pitchFamily="34" charset="0"/>
            </a:endParaRPr>
          </a:p>
        </p:txBody>
      </p:sp>
      <p:sp>
        <p:nvSpPr>
          <p:cNvPr id="85" name="Rectangle 84"/>
          <p:cNvSpPr/>
          <p:nvPr/>
        </p:nvSpPr>
        <p:spPr>
          <a:xfrm>
            <a:off x="352536" y="564215"/>
            <a:ext cx="8821964" cy="276999"/>
          </a:xfrm>
          <a:prstGeom prst="rect">
            <a:avLst/>
          </a:prstGeom>
        </p:spPr>
        <p:txBody>
          <a:bodyPr wrap="square">
            <a:spAutoFit/>
          </a:bodyPr>
          <a:lstStyle/>
          <a:p>
            <a:r>
              <a:rPr lang="en-US" sz="1200" dirty="0"/>
              <a:t>https://indico.cern.ch/event/677272/contributions/2976451/attachments/1638712/2615630/AIDA2020_status_update.pdf</a:t>
            </a:r>
          </a:p>
        </p:txBody>
      </p:sp>
      <p:sp>
        <p:nvSpPr>
          <p:cNvPr id="17" name="Date Placeholder 16"/>
          <p:cNvSpPr>
            <a:spLocks noGrp="1"/>
          </p:cNvSpPr>
          <p:nvPr>
            <p:ph type="dt" sz="half" idx="2"/>
          </p:nvPr>
        </p:nvSpPr>
        <p:spPr/>
        <p:txBody>
          <a:bodyPr/>
          <a:lstStyle/>
          <a:p>
            <a:r>
              <a:rPr lang="it-IT" smtClean="0"/>
              <a:t>02/04/2019</a:t>
            </a:r>
            <a:endParaRPr lang="it-IT" dirty="0"/>
          </a:p>
        </p:txBody>
      </p:sp>
      <p:sp>
        <p:nvSpPr>
          <p:cNvPr id="18" name="Footer Placeholder 17"/>
          <p:cNvSpPr>
            <a:spLocks noGrp="1"/>
          </p:cNvSpPr>
          <p:nvPr>
            <p:ph type="ftr" sz="quarter" idx="3"/>
          </p:nvPr>
        </p:nvSpPr>
        <p:spPr/>
        <p:txBody>
          <a:bodyPr/>
          <a:lstStyle/>
          <a:p>
            <a:r>
              <a:rPr lang="it-IT" smtClean="0"/>
              <a:t>R.Callegari</a:t>
            </a:r>
            <a:endParaRPr lang="it-IT" dirty="0"/>
          </a:p>
        </p:txBody>
      </p:sp>
      <p:sp>
        <p:nvSpPr>
          <p:cNvPr id="19" name="Slide Number Placeholder 18"/>
          <p:cNvSpPr>
            <a:spLocks noGrp="1"/>
          </p:cNvSpPr>
          <p:nvPr>
            <p:ph type="sldNum" sz="quarter" idx="4"/>
          </p:nvPr>
        </p:nvSpPr>
        <p:spPr/>
        <p:txBody>
          <a:bodyPr/>
          <a:lstStyle/>
          <a:p>
            <a:fld id="{A80DA789-7784-4182-8A93-BBA74FFF9B90}" type="slidenum">
              <a:rPr lang="it-IT" smtClean="0"/>
              <a:pPr/>
              <a:t>2</a:t>
            </a:fld>
            <a:endParaRPr lang="it-IT" dirty="0"/>
          </a:p>
        </p:txBody>
      </p:sp>
    </p:spTree>
    <p:extLst>
      <p:ext uri="{BB962C8B-B14F-4D97-AF65-F5344CB8AC3E}">
        <p14:creationId xmlns:p14="http://schemas.microsoft.com/office/powerpoint/2010/main" val="41683986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Microfluidic cooling plates for NA62 and LHCb (on hybrids)</a:t>
            </a:r>
            <a:endParaRPr lang="it-IT" sz="3200" dirty="0"/>
          </a:p>
        </p:txBody>
      </p:sp>
      <p:sp>
        <p:nvSpPr>
          <p:cNvPr id="53" name="Rectangle 52"/>
          <p:cNvSpPr/>
          <p:nvPr/>
        </p:nvSpPr>
        <p:spPr>
          <a:xfrm>
            <a:off x="7623814" y="2951432"/>
            <a:ext cx="3428825" cy="646331"/>
          </a:xfrm>
          <a:prstGeom prst="rect">
            <a:avLst/>
          </a:prstGeom>
        </p:spPr>
        <p:txBody>
          <a:bodyPr wrap="square">
            <a:spAutoFit/>
          </a:bodyPr>
          <a:lstStyle/>
          <a:p>
            <a:pPr algn="just"/>
            <a:r>
              <a:rPr lang="en-GB" sz="1200" dirty="0"/>
              <a:t>2010: start of the R&amp;D campaign</a:t>
            </a:r>
          </a:p>
          <a:p>
            <a:pPr algn="just"/>
            <a:r>
              <a:rPr lang="en-GB" sz="1200" dirty="0"/>
              <a:t>2014: first detector with cooling plates (NA62)</a:t>
            </a:r>
          </a:p>
          <a:p>
            <a:pPr algn="just"/>
            <a:r>
              <a:rPr lang="en-GB" sz="1200" dirty="0"/>
              <a:t>2021: integration of cooling plates in LHCb</a:t>
            </a:r>
            <a:endParaRPr lang="it-IT" sz="1200" dirty="0"/>
          </a:p>
        </p:txBody>
      </p:sp>
      <p:pic>
        <p:nvPicPr>
          <p:cNvPr id="54" name="Picture 53"/>
          <p:cNvPicPr>
            <a:picLocks noChangeAspect="1"/>
          </p:cNvPicPr>
          <p:nvPr/>
        </p:nvPicPr>
        <p:blipFill rotWithShape="1">
          <a:blip r:embed="rId2" cstate="print">
            <a:extLst>
              <a:ext uri="{28A0092B-C50C-407E-A947-70E740481C1C}">
                <a14:useLocalDpi xmlns:a14="http://schemas.microsoft.com/office/drawing/2010/main" val="0"/>
              </a:ext>
            </a:extLst>
          </a:blip>
          <a:srcRect l="9640"/>
          <a:stretch/>
        </p:blipFill>
        <p:spPr>
          <a:xfrm rot="5400000">
            <a:off x="7328679" y="988568"/>
            <a:ext cx="2258000" cy="1667730"/>
          </a:xfrm>
          <a:prstGeom prst="rect">
            <a:avLst/>
          </a:prstGeom>
        </p:spPr>
      </p:pic>
      <p:pic>
        <p:nvPicPr>
          <p:cNvPr id="55" name="Image 22">
            <a:extLst>
              <a:ext uri="{FF2B5EF4-FFF2-40B4-BE49-F238E27FC236}">
                <a16:creationId xmlns:a16="http://schemas.microsoft.com/office/drawing/2014/main" id="{FEB1F8EF-C40F-4191-9F71-59C5A8074D5E}"/>
              </a:ext>
            </a:extLst>
          </p:cNvPr>
          <p:cNvPicPr>
            <a:picLocks noChangeAspect="1"/>
          </p:cNvPicPr>
          <p:nvPr/>
        </p:nvPicPr>
        <p:blipFill>
          <a:blip r:embed="rId3" cstate="print"/>
          <a:stretch>
            <a:fillRect/>
          </a:stretch>
        </p:blipFill>
        <p:spPr>
          <a:xfrm>
            <a:off x="9359405" y="693789"/>
            <a:ext cx="1693234" cy="2257643"/>
          </a:xfrm>
          <a:prstGeom prst="rect">
            <a:avLst/>
          </a:prstGeom>
        </p:spPr>
      </p:pic>
      <p:grpSp>
        <p:nvGrpSpPr>
          <p:cNvPr id="56" name="Group 55"/>
          <p:cNvGrpSpPr/>
          <p:nvPr/>
        </p:nvGrpSpPr>
        <p:grpSpPr>
          <a:xfrm>
            <a:off x="239449" y="693433"/>
            <a:ext cx="6463902" cy="2398470"/>
            <a:chOff x="1978204" y="2557144"/>
            <a:chExt cx="4998351" cy="1701297"/>
          </a:xfrm>
        </p:grpSpPr>
        <p:sp>
          <p:nvSpPr>
            <p:cNvPr id="57" name="Rectangle 56"/>
            <p:cNvSpPr/>
            <p:nvPr/>
          </p:nvSpPr>
          <p:spPr>
            <a:xfrm>
              <a:off x="4738892" y="3711267"/>
              <a:ext cx="114275" cy="22562"/>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Rectangle 57"/>
            <p:cNvSpPr/>
            <p:nvPr/>
          </p:nvSpPr>
          <p:spPr>
            <a:xfrm>
              <a:off x="4201427" y="3519490"/>
              <a:ext cx="2775128" cy="185388"/>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Rectangle 58"/>
            <p:cNvSpPr/>
            <p:nvPr/>
          </p:nvSpPr>
          <p:spPr>
            <a:xfrm>
              <a:off x="5484780" y="3519490"/>
              <a:ext cx="204501" cy="1263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Rectangle 59"/>
            <p:cNvSpPr/>
            <p:nvPr/>
          </p:nvSpPr>
          <p:spPr>
            <a:xfrm>
              <a:off x="5965350" y="3519490"/>
              <a:ext cx="204501" cy="1263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Rectangle 60"/>
            <p:cNvSpPr/>
            <p:nvPr/>
          </p:nvSpPr>
          <p:spPr>
            <a:xfrm>
              <a:off x="5009586" y="3519490"/>
              <a:ext cx="204501" cy="1263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Rectangle 61"/>
            <p:cNvSpPr/>
            <p:nvPr/>
          </p:nvSpPr>
          <p:spPr>
            <a:xfrm>
              <a:off x="4201427" y="3460438"/>
              <a:ext cx="2775128" cy="59052"/>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Rectangle 62"/>
            <p:cNvSpPr/>
            <p:nvPr/>
          </p:nvSpPr>
          <p:spPr>
            <a:xfrm>
              <a:off x="4201427" y="3437876"/>
              <a:ext cx="2775128" cy="22562"/>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Rectangle 63"/>
            <p:cNvSpPr/>
            <p:nvPr/>
          </p:nvSpPr>
          <p:spPr>
            <a:xfrm>
              <a:off x="4201427" y="2931135"/>
              <a:ext cx="2775128" cy="22396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5" name="Up Arrow 64"/>
            <p:cNvSpPr/>
            <p:nvPr/>
          </p:nvSpPr>
          <p:spPr>
            <a:xfrm>
              <a:off x="4509960" y="3978349"/>
              <a:ext cx="253363" cy="266356"/>
            </a:xfrm>
            <a:prstGeom prst="upArrow">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it-IT"/>
            </a:p>
          </p:txBody>
        </p:sp>
        <p:sp>
          <p:nvSpPr>
            <p:cNvPr id="66" name="Up Arrow 65"/>
            <p:cNvSpPr/>
            <p:nvPr/>
          </p:nvSpPr>
          <p:spPr>
            <a:xfrm rot="10800000">
              <a:off x="6421487" y="3977877"/>
              <a:ext cx="253363" cy="266356"/>
            </a:xfrm>
            <a:prstGeom prst="upArrow">
              <a:avLst/>
            </a:prstGeom>
            <a:gradFill flip="none" rotWithShape="1">
              <a:gsLst>
                <a:gs pos="0">
                  <a:srgbClr val="FFC000"/>
                </a:gs>
                <a:gs pos="100000">
                  <a:srgbClr val="FF0000"/>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it-IT"/>
            </a:p>
          </p:txBody>
        </p:sp>
        <p:sp>
          <p:nvSpPr>
            <p:cNvPr id="67" name="Rectangle 66"/>
            <p:cNvSpPr/>
            <p:nvPr/>
          </p:nvSpPr>
          <p:spPr>
            <a:xfrm>
              <a:off x="4738892" y="3732619"/>
              <a:ext cx="114275" cy="212629"/>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Rectangle 67"/>
            <p:cNvSpPr/>
            <p:nvPr/>
          </p:nvSpPr>
          <p:spPr>
            <a:xfrm>
              <a:off x="4534391" y="3519489"/>
              <a:ext cx="204501" cy="42746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9" name="Rectangle 68"/>
            <p:cNvSpPr/>
            <p:nvPr/>
          </p:nvSpPr>
          <p:spPr>
            <a:xfrm>
              <a:off x="6445920" y="3519489"/>
              <a:ext cx="204501" cy="4302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0" name="Image 25" descr="Une image contenant extérieur&#10;&#10;Description générée avec un niveau de confiance élevé">
              <a:extLst>
                <a:ext uri="{FF2B5EF4-FFF2-40B4-BE49-F238E27FC236}">
                  <a16:creationId xmlns:a16="http://schemas.microsoft.com/office/drawing/2014/main" id="{D21F3015-DE91-41CA-9520-41B079E7BE04}"/>
                </a:ext>
              </a:extLst>
            </p:cNvPr>
            <p:cNvPicPr>
              <a:picLocks noChangeAspect="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rot="18092365" flipV="1">
              <a:off x="3840901" y="3480725"/>
              <a:ext cx="423579" cy="672472"/>
            </a:xfrm>
            <a:prstGeom prst="rect">
              <a:avLst/>
            </a:prstGeom>
          </p:spPr>
        </p:pic>
        <p:pic>
          <p:nvPicPr>
            <p:cNvPr id="71" name="Image 25" descr="Une image contenant extérieur&#10;&#10;Description générée avec un niveau de confiance élevé">
              <a:extLst>
                <a:ext uri="{FF2B5EF4-FFF2-40B4-BE49-F238E27FC236}">
                  <a16:creationId xmlns:a16="http://schemas.microsoft.com/office/drawing/2014/main" id="{D21F3015-DE91-41CA-9520-41B079E7BE04}"/>
                </a:ext>
              </a:extLst>
            </p:cNvPr>
            <p:cNvPicPr>
              <a:picLocks noChangeAspect="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rot="18092365" flipV="1">
              <a:off x="3842671" y="3710416"/>
              <a:ext cx="423579" cy="672472"/>
            </a:xfrm>
            <a:prstGeom prst="rect">
              <a:avLst/>
            </a:prstGeom>
          </p:spPr>
        </p:pic>
        <p:sp>
          <p:nvSpPr>
            <p:cNvPr id="72" name="TextBox 71"/>
            <p:cNvSpPr txBox="1"/>
            <p:nvPr/>
          </p:nvSpPr>
          <p:spPr>
            <a:xfrm>
              <a:off x="3202525" y="2557144"/>
              <a:ext cx="918957" cy="218314"/>
            </a:xfrm>
            <a:prstGeom prst="rect">
              <a:avLst/>
            </a:prstGeom>
            <a:noFill/>
          </p:spPr>
          <p:txBody>
            <a:bodyPr wrap="none" rtlCol="0">
              <a:spAutoFit/>
            </a:bodyPr>
            <a:lstStyle/>
            <a:p>
              <a:r>
                <a:rPr lang="en-US" sz="1400" dirty="0"/>
                <a:t>Pixel detector</a:t>
              </a:r>
              <a:endParaRPr lang="it-IT" sz="1400" dirty="0"/>
            </a:p>
          </p:txBody>
        </p:sp>
        <p:sp>
          <p:nvSpPr>
            <p:cNvPr id="73" name="TextBox 72"/>
            <p:cNvSpPr txBox="1"/>
            <p:nvPr/>
          </p:nvSpPr>
          <p:spPr>
            <a:xfrm>
              <a:off x="1978204" y="3508110"/>
              <a:ext cx="1582590" cy="218314"/>
            </a:xfrm>
            <a:prstGeom prst="rect">
              <a:avLst/>
            </a:prstGeom>
            <a:noFill/>
          </p:spPr>
          <p:txBody>
            <a:bodyPr wrap="square" rtlCol="0">
              <a:spAutoFit/>
            </a:bodyPr>
            <a:lstStyle/>
            <a:p>
              <a:r>
                <a:rPr lang="it-IT" sz="1400" dirty="0"/>
                <a:t>Microfluidic cooling plate</a:t>
              </a:r>
            </a:p>
          </p:txBody>
        </p:sp>
        <p:sp>
          <p:nvSpPr>
            <p:cNvPr id="74" name="TextBox 73"/>
            <p:cNvSpPr txBox="1"/>
            <p:nvPr/>
          </p:nvSpPr>
          <p:spPr>
            <a:xfrm>
              <a:off x="2929378" y="3746029"/>
              <a:ext cx="914336" cy="218314"/>
            </a:xfrm>
            <a:prstGeom prst="rect">
              <a:avLst/>
            </a:prstGeom>
            <a:noFill/>
          </p:spPr>
          <p:txBody>
            <a:bodyPr wrap="square" rtlCol="0">
              <a:spAutoFit/>
            </a:bodyPr>
            <a:lstStyle/>
            <a:p>
              <a:r>
                <a:rPr lang="it-IT" sz="1400" dirty="0"/>
                <a:t>Metallic layer</a:t>
              </a:r>
            </a:p>
          </p:txBody>
        </p:sp>
        <p:sp>
          <p:nvSpPr>
            <p:cNvPr id="75" name="TextBox 74"/>
            <p:cNvSpPr txBox="1"/>
            <p:nvPr/>
          </p:nvSpPr>
          <p:spPr>
            <a:xfrm>
              <a:off x="2546134" y="3982146"/>
              <a:ext cx="1295899" cy="218314"/>
            </a:xfrm>
            <a:prstGeom prst="rect">
              <a:avLst/>
            </a:prstGeom>
            <a:noFill/>
          </p:spPr>
          <p:txBody>
            <a:bodyPr wrap="square" rtlCol="0">
              <a:spAutoFit/>
            </a:bodyPr>
            <a:lstStyle/>
            <a:p>
              <a:pPr algn="ctr"/>
              <a:r>
                <a:rPr lang="it-IT" sz="1400" dirty="0"/>
                <a:t>Soldered connector</a:t>
              </a:r>
            </a:p>
          </p:txBody>
        </p:sp>
        <p:pic>
          <p:nvPicPr>
            <p:cNvPr id="76" name="Image 25" descr="Une image contenant extérieur&#10;&#10;Description générée avec un niveau de confiance élevé">
              <a:extLst>
                <a:ext uri="{FF2B5EF4-FFF2-40B4-BE49-F238E27FC236}">
                  <a16:creationId xmlns:a16="http://schemas.microsoft.com/office/drawing/2014/main" id="{D21F3015-DE91-41CA-9520-41B079E7BE04}"/>
                </a:ext>
              </a:extLst>
            </p:cNvPr>
            <p:cNvPicPr>
              <a:picLocks noChangeAspect="1"/>
            </p:cNvPicPr>
            <p:nvPr/>
          </p:nvPicPr>
          <p:blipFill>
            <a:blip r:embed="rId5"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rot="161652" flipV="1">
              <a:off x="3520490" y="2664186"/>
              <a:ext cx="665500" cy="428017"/>
            </a:xfrm>
            <a:prstGeom prst="rect">
              <a:avLst/>
            </a:prstGeom>
          </p:spPr>
        </p:pic>
        <p:pic>
          <p:nvPicPr>
            <p:cNvPr id="77" name="Image 25" descr="Une image contenant extérieur&#10;&#10;Description générée avec un niveau de confiance élevé">
              <a:extLst>
                <a:ext uri="{FF2B5EF4-FFF2-40B4-BE49-F238E27FC236}">
                  <a16:creationId xmlns:a16="http://schemas.microsoft.com/office/drawing/2014/main" id="{D21F3015-DE91-41CA-9520-41B079E7BE04}"/>
                </a:ext>
              </a:extLst>
            </p:cNvPr>
            <p:cNvPicPr>
              <a:picLocks noChangeAspect="1"/>
            </p:cNvPicPr>
            <p:nvPr/>
          </p:nvPicPr>
          <p:blipFill>
            <a:blip r:embed="rId5"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rot="20101069" flipV="1">
              <a:off x="3448710" y="3192060"/>
              <a:ext cx="665500" cy="428017"/>
            </a:xfrm>
            <a:prstGeom prst="rect">
              <a:avLst/>
            </a:prstGeom>
          </p:spPr>
        </p:pic>
        <p:sp>
          <p:nvSpPr>
            <p:cNvPr id="78" name="TextBox 77"/>
            <p:cNvSpPr txBox="1"/>
            <p:nvPr/>
          </p:nvSpPr>
          <p:spPr>
            <a:xfrm>
              <a:off x="2382965" y="3230843"/>
              <a:ext cx="1180956" cy="218314"/>
            </a:xfrm>
            <a:prstGeom prst="rect">
              <a:avLst/>
            </a:prstGeom>
            <a:noFill/>
          </p:spPr>
          <p:txBody>
            <a:bodyPr wrap="square" rtlCol="0">
              <a:spAutoFit/>
            </a:bodyPr>
            <a:lstStyle/>
            <a:p>
              <a:r>
                <a:rPr lang="en-US" sz="1400" dirty="0"/>
                <a:t>Thermal interface</a:t>
              </a:r>
              <a:endParaRPr lang="it-IT" sz="1400" dirty="0"/>
            </a:p>
          </p:txBody>
        </p:sp>
        <p:pic>
          <p:nvPicPr>
            <p:cNvPr id="79" name="Image 25" descr="Une image contenant extérieur&#10;&#10;Description générée avec un niveau de confiance élevé">
              <a:extLst>
                <a:ext uri="{FF2B5EF4-FFF2-40B4-BE49-F238E27FC236}">
                  <a16:creationId xmlns:a16="http://schemas.microsoft.com/office/drawing/2014/main" id="{D21F3015-DE91-41CA-9520-41B079E7BE04}"/>
                </a:ext>
              </a:extLst>
            </p:cNvPr>
            <p:cNvPicPr>
              <a:picLocks noChangeAspect="1"/>
            </p:cNvPicPr>
            <p:nvPr/>
          </p:nvPicPr>
          <p:blipFill>
            <a:blip r:embed="rId5"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rot="19060459" flipV="1">
              <a:off x="3442898" y="3425491"/>
              <a:ext cx="665500" cy="428017"/>
            </a:xfrm>
            <a:prstGeom prst="rect">
              <a:avLst/>
            </a:prstGeom>
          </p:spPr>
        </p:pic>
        <p:sp>
          <p:nvSpPr>
            <p:cNvPr id="80" name="Rectangle 79"/>
            <p:cNvSpPr/>
            <p:nvPr/>
          </p:nvSpPr>
          <p:spPr>
            <a:xfrm>
              <a:off x="4407889" y="3715745"/>
              <a:ext cx="114275" cy="22562"/>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 name="Rectangle 80"/>
            <p:cNvSpPr/>
            <p:nvPr/>
          </p:nvSpPr>
          <p:spPr>
            <a:xfrm>
              <a:off x="4407889" y="3737097"/>
              <a:ext cx="114275" cy="212629"/>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 name="Rectangle 81"/>
            <p:cNvSpPr/>
            <p:nvPr/>
          </p:nvSpPr>
          <p:spPr>
            <a:xfrm>
              <a:off x="6658859" y="3713264"/>
              <a:ext cx="114275" cy="22562"/>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3" name="Rectangle 82"/>
            <p:cNvSpPr/>
            <p:nvPr/>
          </p:nvSpPr>
          <p:spPr>
            <a:xfrm>
              <a:off x="6658859" y="3734617"/>
              <a:ext cx="114275" cy="212629"/>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4" name="Rectangle 83"/>
            <p:cNvSpPr/>
            <p:nvPr/>
          </p:nvSpPr>
          <p:spPr>
            <a:xfrm>
              <a:off x="6323206" y="3711267"/>
              <a:ext cx="114275" cy="22562"/>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5" name="Rectangle 84"/>
            <p:cNvSpPr/>
            <p:nvPr/>
          </p:nvSpPr>
          <p:spPr>
            <a:xfrm>
              <a:off x="6323206" y="3732619"/>
              <a:ext cx="114275" cy="212629"/>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86" name="Rectangle 85"/>
          <p:cNvSpPr/>
          <p:nvPr/>
        </p:nvSpPr>
        <p:spPr>
          <a:xfrm>
            <a:off x="3114536" y="1611970"/>
            <a:ext cx="3588815" cy="315739"/>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7" name="Oval 86"/>
          <p:cNvSpPr/>
          <p:nvPr/>
        </p:nvSpPr>
        <p:spPr>
          <a:xfrm>
            <a:off x="3105083" y="1511332"/>
            <a:ext cx="132232" cy="132232"/>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8" name="Oval 87"/>
          <p:cNvSpPr/>
          <p:nvPr/>
        </p:nvSpPr>
        <p:spPr>
          <a:xfrm>
            <a:off x="3414216" y="1505458"/>
            <a:ext cx="132232" cy="132232"/>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9" name="Oval 88"/>
          <p:cNvSpPr/>
          <p:nvPr/>
        </p:nvSpPr>
        <p:spPr>
          <a:xfrm>
            <a:off x="3723349" y="1507167"/>
            <a:ext cx="132232" cy="132232"/>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0" name="Oval 89"/>
          <p:cNvSpPr/>
          <p:nvPr/>
        </p:nvSpPr>
        <p:spPr>
          <a:xfrm>
            <a:off x="4032482" y="1512616"/>
            <a:ext cx="132232" cy="132232"/>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1" name="Oval 90"/>
          <p:cNvSpPr/>
          <p:nvPr/>
        </p:nvSpPr>
        <p:spPr>
          <a:xfrm>
            <a:off x="4341615" y="1515235"/>
            <a:ext cx="132232" cy="132232"/>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2" name="Oval 91"/>
          <p:cNvSpPr/>
          <p:nvPr/>
        </p:nvSpPr>
        <p:spPr>
          <a:xfrm>
            <a:off x="4654402" y="1515235"/>
            <a:ext cx="132232" cy="132232"/>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3" name="Oval 92"/>
          <p:cNvSpPr/>
          <p:nvPr/>
        </p:nvSpPr>
        <p:spPr>
          <a:xfrm>
            <a:off x="4961421" y="1511332"/>
            <a:ext cx="132232" cy="132232"/>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4" name="Oval 93"/>
          <p:cNvSpPr/>
          <p:nvPr/>
        </p:nvSpPr>
        <p:spPr>
          <a:xfrm>
            <a:off x="5277871" y="1511925"/>
            <a:ext cx="132232" cy="132232"/>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5" name="Oval 94"/>
          <p:cNvSpPr/>
          <p:nvPr/>
        </p:nvSpPr>
        <p:spPr>
          <a:xfrm>
            <a:off x="5597975" y="1511925"/>
            <a:ext cx="132232" cy="132232"/>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6" name="Oval 95"/>
          <p:cNvSpPr/>
          <p:nvPr/>
        </p:nvSpPr>
        <p:spPr>
          <a:xfrm>
            <a:off x="5918079" y="1511332"/>
            <a:ext cx="132232" cy="132232"/>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7" name="Oval 96"/>
          <p:cNvSpPr/>
          <p:nvPr/>
        </p:nvSpPr>
        <p:spPr>
          <a:xfrm>
            <a:off x="6233178" y="1511332"/>
            <a:ext cx="132232" cy="132232"/>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8" name="Oval 97"/>
          <p:cNvSpPr/>
          <p:nvPr/>
        </p:nvSpPr>
        <p:spPr>
          <a:xfrm>
            <a:off x="6573559" y="1511332"/>
            <a:ext cx="132232" cy="132232"/>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99" name="Image 25" descr="Une image contenant extérieur&#10;&#10;Description générée avec un niveau de confiance élevé">
            <a:extLst>
              <a:ext uri="{FF2B5EF4-FFF2-40B4-BE49-F238E27FC236}">
                <a16:creationId xmlns:a16="http://schemas.microsoft.com/office/drawing/2014/main" id="{D21F3015-DE91-41CA-9520-41B079E7BE04}"/>
              </a:ext>
            </a:extLst>
          </p:cNvPr>
          <p:cNvPicPr>
            <a:picLocks noChangeAspect="1"/>
          </p:cNvPicPr>
          <p:nvPr/>
        </p:nvPicPr>
        <p:blipFill>
          <a:blip r:embed="rId5"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rot="20580065" flipV="1">
            <a:off x="2131741" y="1397146"/>
            <a:ext cx="860629" cy="603414"/>
          </a:xfrm>
          <a:prstGeom prst="rect">
            <a:avLst/>
          </a:prstGeom>
        </p:spPr>
      </p:pic>
      <p:sp>
        <p:nvSpPr>
          <p:cNvPr id="100" name="TextBox 99"/>
          <p:cNvSpPr txBox="1"/>
          <p:nvPr/>
        </p:nvSpPr>
        <p:spPr>
          <a:xfrm>
            <a:off x="972879" y="1360272"/>
            <a:ext cx="1308824" cy="307777"/>
          </a:xfrm>
          <a:prstGeom prst="rect">
            <a:avLst/>
          </a:prstGeom>
          <a:noFill/>
        </p:spPr>
        <p:txBody>
          <a:bodyPr wrap="square" rtlCol="0">
            <a:spAutoFit/>
          </a:bodyPr>
          <a:lstStyle/>
          <a:p>
            <a:r>
              <a:rPr lang="en-US" sz="1400" dirty="0"/>
              <a:t>Read-out chips</a:t>
            </a:r>
            <a:endParaRPr lang="it-IT" sz="1400" dirty="0"/>
          </a:p>
        </p:txBody>
      </p:sp>
      <p:pic>
        <p:nvPicPr>
          <p:cNvPr id="101" name="Image 25" descr="Une image contenant extérieur&#10;&#10;Description générée avec un niveau de confiance élevé">
            <a:extLst>
              <a:ext uri="{FF2B5EF4-FFF2-40B4-BE49-F238E27FC236}">
                <a16:creationId xmlns:a16="http://schemas.microsoft.com/office/drawing/2014/main" id="{D21F3015-DE91-41CA-9520-41B079E7BE04}"/>
              </a:ext>
            </a:extLst>
          </p:cNvPr>
          <p:cNvPicPr>
            <a:picLocks noChangeAspect="1"/>
          </p:cNvPicPr>
          <p:nvPr/>
        </p:nvPicPr>
        <p:blipFill>
          <a:blip r:embed="rId5"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rot="20965683" flipV="1">
            <a:off x="2131740" y="1139710"/>
            <a:ext cx="860629" cy="603414"/>
          </a:xfrm>
          <a:prstGeom prst="rect">
            <a:avLst/>
          </a:prstGeom>
        </p:spPr>
      </p:pic>
      <p:sp>
        <p:nvSpPr>
          <p:cNvPr id="102" name="TextBox 101"/>
          <p:cNvSpPr txBox="1"/>
          <p:nvPr/>
        </p:nvSpPr>
        <p:spPr>
          <a:xfrm>
            <a:off x="1181751" y="1077449"/>
            <a:ext cx="1145766" cy="307777"/>
          </a:xfrm>
          <a:prstGeom prst="rect">
            <a:avLst/>
          </a:prstGeom>
          <a:noFill/>
        </p:spPr>
        <p:txBody>
          <a:bodyPr wrap="square" rtlCol="0">
            <a:spAutoFit/>
          </a:bodyPr>
          <a:lstStyle/>
          <a:p>
            <a:r>
              <a:rPr lang="en-US" sz="1400" dirty="0"/>
              <a:t>Bump bonds</a:t>
            </a:r>
            <a:endParaRPr lang="it-IT" sz="1400" dirty="0"/>
          </a:p>
        </p:txBody>
      </p:sp>
      <p:sp>
        <p:nvSpPr>
          <p:cNvPr id="104" name="Title 1"/>
          <p:cNvSpPr txBox="1">
            <a:spLocks/>
          </p:cNvSpPr>
          <p:nvPr/>
        </p:nvSpPr>
        <p:spPr>
          <a:xfrm>
            <a:off x="335999" y="3536511"/>
            <a:ext cx="11520000" cy="77993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cap="small" baseline="0">
                <a:solidFill>
                  <a:schemeClr val="accent2"/>
                </a:solidFill>
                <a:latin typeface="+mj-lt"/>
                <a:ea typeface="+mj-ea"/>
                <a:cs typeface="+mj-cs"/>
              </a:defRPr>
            </a:lvl1pPr>
          </a:lstStyle>
          <a:p>
            <a:r>
              <a:rPr lang="en-US" sz="3200" dirty="0"/>
              <a:t>On going research at CERN (on </a:t>
            </a:r>
            <a:r>
              <a:rPr lang="en-US" sz="3200" dirty="0" err="1"/>
              <a:t>monolithics</a:t>
            </a:r>
            <a:r>
              <a:rPr lang="en-US" sz="3200" dirty="0"/>
              <a:t>)</a:t>
            </a:r>
            <a:endParaRPr lang="it-IT" sz="3200" dirty="0"/>
          </a:p>
        </p:txBody>
      </p:sp>
      <p:grpSp>
        <p:nvGrpSpPr>
          <p:cNvPr id="105" name="Group 104"/>
          <p:cNvGrpSpPr/>
          <p:nvPr/>
        </p:nvGrpSpPr>
        <p:grpSpPr>
          <a:xfrm>
            <a:off x="589956" y="4253258"/>
            <a:ext cx="5607851" cy="1639020"/>
            <a:chOff x="1388198" y="5408705"/>
            <a:chExt cx="4981511" cy="1340693"/>
          </a:xfrm>
        </p:grpSpPr>
        <p:sp>
          <p:nvSpPr>
            <p:cNvPr id="106" name="Rectangle 105"/>
            <p:cNvSpPr/>
            <p:nvPr/>
          </p:nvSpPr>
          <p:spPr>
            <a:xfrm>
              <a:off x="1532859" y="5938487"/>
              <a:ext cx="2822049" cy="226500"/>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7" name="Rectangle 106"/>
            <p:cNvSpPr/>
            <p:nvPr/>
          </p:nvSpPr>
          <p:spPr>
            <a:xfrm>
              <a:off x="2837910" y="5938487"/>
              <a:ext cx="207959" cy="1543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8" name="Rectangle 107"/>
            <p:cNvSpPr/>
            <p:nvPr/>
          </p:nvSpPr>
          <p:spPr>
            <a:xfrm>
              <a:off x="3326606" y="5938487"/>
              <a:ext cx="207959" cy="1543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9" name="Rectangle 108"/>
            <p:cNvSpPr/>
            <p:nvPr/>
          </p:nvSpPr>
          <p:spPr>
            <a:xfrm>
              <a:off x="2354682" y="5938487"/>
              <a:ext cx="207959" cy="1543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0" name="Rectangle 109"/>
            <p:cNvSpPr/>
            <p:nvPr/>
          </p:nvSpPr>
          <p:spPr>
            <a:xfrm>
              <a:off x="1532859" y="5664860"/>
              <a:ext cx="2822049" cy="273628"/>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1" name="Up Arrow 110"/>
            <p:cNvSpPr/>
            <p:nvPr/>
          </p:nvSpPr>
          <p:spPr>
            <a:xfrm>
              <a:off x="1846607" y="6423974"/>
              <a:ext cx="257647" cy="325424"/>
            </a:xfrm>
            <a:prstGeom prst="upArrow">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it-IT"/>
            </a:p>
          </p:txBody>
        </p:sp>
        <p:sp>
          <p:nvSpPr>
            <p:cNvPr id="112" name="Up Arrow 111"/>
            <p:cNvSpPr/>
            <p:nvPr/>
          </p:nvSpPr>
          <p:spPr>
            <a:xfrm rot="10800000">
              <a:off x="3790944" y="6417155"/>
              <a:ext cx="257647" cy="325424"/>
            </a:xfrm>
            <a:prstGeom prst="upArrow">
              <a:avLst/>
            </a:prstGeom>
            <a:gradFill flip="none" rotWithShape="1">
              <a:gsLst>
                <a:gs pos="0">
                  <a:srgbClr val="FFC000"/>
                </a:gs>
                <a:gs pos="100000">
                  <a:srgbClr val="FF0000"/>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it-IT"/>
            </a:p>
          </p:txBody>
        </p:sp>
        <p:sp>
          <p:nvSpPr>
            <p:cNvPr id="113" name="Title 1"/>
            <p:cNvSpPr txBox="1">
              <a:spLocks/>
            </p:cNvSpPr>
            <p:nvPr/>
          </p:nvSpPr>
          <p:spPr>
            <a:xfrm>
              <a:off x="1388198" y="5408705"/>
              <a:ext cx="3107381" cy="255418"/>
            </a:xfrm>
            <a:prstGeom prst="rect">
              <a:avLst/>
            </a:prstGeom>
          </p:spPr>
          <p:txBody>
            <a:bodyPr/>
            <a:lstStyle>
              <a:lvl1pPr algn="r" defTabSz="914400" rtl="0" eaLnBrk="1" latinLnBrk="0" hangingPunct="1">
                <a:lnSpc>
                  <a:spcPct val="90000"/>
                </a:lnSpc>
                <a:spcBef>
                  <a:spcPct val="0"/>
                </a:spcBef>
                <a:buNone/>
                <a:defRPr sz="3600" kern="1200">
                  <a:solidFill>
                    <a:schemeClr val="tx1"/>
                  </a:solidFill>
                  <a:latin typeface="+mj-lt"/>
                  <a:ea typeface="+mj-ea"/>
                  <a:cs typeface="+mj-cs"/>
                </a:defRPr>
              </a:lvl1pPr>
            </a:lstStyle>
            <a:p>
              <a:pPr algn="ctr"/>
              <a:r>
                <a:rPr lang="en-GB" sz="1600" dirty="0"/>
                <a:t>Low temperature wafer bonding</a:t>
              </a:r>
            </a:p>
          </p:txBody>
        </p:sp>
        <p:sp>
          <p:nvSpPr>
            <p:cNvPr id="114" name="Rectangle 113"/>
            <p:cNvSpPr/>
            <p:nvPr/>
          </p:nvSpPr>
          <p:spPr>
            <a:xfrm>
              <a:off x="2086745" y="6173224"/>
              <a:ext cx="75040" cy="2333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5" name="Rectangle 114"/>
            <p:cNvSpPr/>
            <p:nvPr/>
          </p:nvSpPr>
          <p:spPr>
            <a:xfrm>
              <a:off x="2086745" y="6197291"/>
              <a:ext cx="75040" cy="219864"/>
            </a:xfrm>
            <a:prstGeom prst="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6" name="Rectangle 115"/>
            <p:cNvSpPr/>
            <p:nvPr/>
          </p:nvSpPr>
          <p:spPr>
            <a:xfrm>
              <a:off x="1871452" y="5938487"/>
              <a:ext cx="207959" cy="47866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7" name="Rectangle 116"/>
            <p:cNvSpPr/>
            <p:nvPr/>
          </p:nvSpPr>
          <p:spPr>
            <a:xfrm>
              <a:off x="3815301" y="5938487"/>
              <a:ext cx="207959" cy="49011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8" name="TextBox 117"/>
            <p:cNvSpPr txBox="1"/>
            <p:nvPr/>
          </p:nvSpPr>
          <p:spPr>
            <a:xfrm>
              <a:off x="4444458" y="5985017"/>
              <a:ext cx="1925251" cy="377635"/>
            </a:xfrm>
            <a:prstGeom prst="rect">
              <a:avLst/>
            </a:prstGeom>
            <a:noFill/>
          </p:spPr>
          <p:txBody>
            <a:bodyPr wrap="square" rtlCol="0">
              <a:spAutoFit/>
            </a:bodyPr>
            <a:lstStyle/>
            <a:p>
              <a:pPr algn="ctr"/>
              <a:r>
                <a:rPr lang="it-IT" sz="1200" dirty="0"/>
                <a:t>Monolithic pixel detector to seal microchannels</a:t>
              </a:r>
            </a:p>
          </p:txBody>
        </p:sp>
        <p:pic>
          <p:nvPicPr>
            <p:cNvPr id="119" name="Image 25" descr="Une image contenant extérieur&#10;&#10;Description générée avec un niveau de confiance élevé">
              <a:extLst>
                <a:ext uri="{FF2B5EF4-FFF2-40B4-BE49-F238E27FC236}">
                  <a16:creationId xmlns:a16="http://schemas.microsoft.com/office/drawing/2014/main" id="{D21F3015-DE91-41CA-9520-41B079E7BE04}"/>
                </a:ext>
              </a:extLst>
            </p:cNvPr>
            <p:cNvPicPr>
              <a:picLocks noChangeAspect="1"/>
            </p:cNvPicPr>
            <p:nvPr/>
          </p:nvPicPr>
          <p:blipFill>
            <a:blip r:embed="rId6"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rot="10184291" flipV="1">
              <a:off x="4422613" y="5702794"/>
              <a:ext cx="502417" cy="437036"/>
            </a:xfrm>
            <a:prstGeom prst="rect">
              <a:avLst/>
            </a:prstGeom>
          </p:spPr>
        </p:pic>
        <p:sp>
          <p:nvSpPr>
            <p:cNvPr id="120" name="Rectangle 119"/>
            <p:cNvSpPr/>
            <p:nvPr/>
          </p:nvSpPr>
          <p:spPr>
            <a:xfrm>
              <a:off x="1785982" y="6173223"/>
              <a:ext cx="75040" cy="2333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1" name="Rectangle 120"/>
            <p:cNvSpPr/>
            <p:nvPr/>
          </p:nvSpPr>
          <p:spPr>
            <a:xfrm>
              <a:off x="1785982" y="6197290"/>
              <a:ext cx="75040" cy="219864"/>
            </a:xfrm>
            <a:prstGeom prst="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2" name="Rectangle 121"/>
            <p:cNvSpPr/>
            <p:nvPr/>
          </p:nvSpPr>
          <p:spPr>
            <a:xfrm>
              <a:off x="4032974" y="6173223"/>
              <a:ext cx="75040" cy="2333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3" name="Rectangle 122"/>
            <p:cNvSpPr/>
            <p:nvPr/>
          </p:nvSpPr>
          <p:spPr>
            <a:xfrm>
              <a:off x="4032974" y="6197290"/>
              <a:ext cx="75040" cy="219864"/>
            </a:xfrm>
            <a:prstGeom prst="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4" name="Rectangle 123"/>
            <p:cNvSpPr/>
            <p:nvPr/>
          </p:nvSpPr>
          <p:spPr>
            <a:xfrm>
              <a:off x="3727091" y="6175289"/>
              <a:ext cx="75040" cy="2333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5" name="Rectangle 124"/>
            <p:cNvSpPr/>
            <p:nvPr/>
          </p:nvSpPr>
          <p:spPr>
            <a:xfrm>
              <a:off x="3727091" y="6199356"/>
              <a:ext cx="75040" cy="219864"/>
            </a:xfrm>
            <a:prstGeom prst="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27" name="Group 126"/>
          <p:cNvGrpSpPr/>
          <p:nvPr/>
        </p:nvGrpSpPr>
        <p:grpSpPr>
          <a:xfrm>
            <a:off x="7422893" y="4442760"/>
            <a:ext cx="3830665" cy="1322065"/>
            <a:chOff x="8080294" y="5004697"/>
            <a:chExt cx="3830665" cy="1322065"/>
          </a:xfrm>
        </p:grpSpPr>
        <p:sp>
          <p:nvSpPr>
            <p:cNvPr id="128" name="Rectangle 127"/>
            <p:cNvSpPr/>
            <p:nvPr/>
          </p:nvSpPr>
          <p:spPr>
            <a:xfrm>
              <a:off x="8417902" y="5308784"/>
              <a:ext cx="3155450" cy="322514"/>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9" name="Oval 128"/>
            <p:cNvSpPr/>
            <p:nvPr/>
          </p:nvSpPr>
          <p:spPr>
            <a:xfrm>
              <a:off x="9890170" y="5374345"/>
              <a:ext cx="210917" cy="191394"/>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0" name="Oval 129"/>
            <p:cNvSpPr/>
            <p:nvPr/>
          </p:nvSpPr>
          <p:spPr>
            <a:xfrm>
              <a:off x="10491605" y="5374345"/>
              <a:ext cx="210917" cy="191394"/>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1" name="Oval 130"/>
            <p:cNvSpPr/>
            <p:nvPr/>
          </p:nvSpPr>
          <p:spPr>
            <a:xfrm>
              <a:off x="11093041" y="5374345"/>
              <a:ext cx="210917" cy="191394"/>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2" name="Oval 131"/>
            <p:cNvSpPr/>
            <p:nvPr/>
          </p:nvSpPr>
          <p:spPr>
            <a:xfrm>
              <a:off x="9292394" y="5374345"/>
              <a:ext cx="210917" cy="191394"/>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3" name="Oval 132"/>
            <p:cNvSpPr/>
            <p:nvPr/>
          </p:nvSpPr>
          <p:spPr>
            <a:xfrm>
              <a:off x="8690959" y="5374345"/>
              <a:ext cx="210917" cy="191394"/>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4" name="Up Arrow 133"/>
            <p:cNvSpPr/>
            <p:nvPr/>
          </p:nvSpPr>
          <p:spPr>
            <a:xfrm>
              <a:off x="8652374" y="5941622"/>
              <a:ext cx="288086" cy="383563"/>
            </a:xfrm>
            <a:prstGeom prst="upArrow">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it-IT"/>
            </a:p>
          </p:txBody>
        </p:sp>
        <p:sp>
          <p:nvSpPr>
            <p:cNvPr id="135" name="Up Arrow 134"/>
            <p:cNvSpPr/>
            <p:nvPr/>
          </p:nvSpPr>
          <p:spPr>
            <a:xfrm rot="10800000">
              <a:off x="11052315" y="5943199"/>
              <a:ext cx="288086" cy="383563"/>
            </a:xfrm>
            <a:prstGeom prst="upArrow">
              <a:avLst/>
            </a:prstGeom>
            <a:gradFill flip="none" rotWithShape="1">
              <a:gsLst>
                <a:gs pos="0">
                  <a:srgbClr val="FFC000"/>
                </a:gs>
                <a:gs pos="100000">
                  <a:srgbClr val="FF0000"/>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it-IT"/>
            </a:p>
          </p:txBody>
        </p:sp>
        <p:sp>
          <p:nvSpPr>
            <p:cNvPr id="136" name="Title 1"/>
            <p:cNvSpPr txBox="1">
              <a:spLocks/>
            </p:cNvSpPr>
            <p:nvPr/>
          </p:nvSpPr>
          <p:spPr>
            <a:xfrm>
              <a:off x="8080294" y="5004697"/>
              <a:ext cx="3830665" cy="301051"/>
            </a:xfrm>
            <a:prstGeom prst="rect">
              <a:avLst/>
            </a:prstGeom>
          </p:spPr>
          <p:txBody>
            <a:bodyPr/>
            <a:lstStyle>
              <a:lvl1pPr algn="r" defTabSz="914400" rtl="0" eaLnBrk="1" latinLnBrk="0" hangingPunct="1">
                <a:lnSpc>
                  <a:spcPct val="90000"/>
                </a:lnSpc>
                <a:spcBef>
                  <a:spcPct val="0"/>
                </a:spcBef>
                <a:buNone/>
                <a:defRPr sz="3600" kern="1200">
                  <a:solidFill>
                    <a:schemeClr val="tx1"/>
                  </a:solidFill>
                  <a:latin typeface="+mj-lt"/>
                  <a:ea typeface="+mj-ea"/>
                  <a:cs typeface="+mj-cs"/>
                </a:defRPr>
              </a:lvl1pPr>
            </a:lstStyle>
            <a:p>
              <a:pPr algn="ctr"/>
              <a:r>
                <a:rPr lang="en-GB" sz="1600" dirty="0"/>
                <a:t>Microchannels embedded in CMOS device</a:t>
              </a:r>
            </a:p>
          </p:txBody>
        </p:sp>
        <p:sp>
          <p:nvSpPr>
            <p:cNvPr id="137" name="Rectangle 136"/>
            <p:cNvSpPr/>
            <p:nvPr/>
          </p:nvSpPr>
          <p:spPr>
            <a:xfrm>
              <a:off x="8588047" y="5636775"/>
              <a:ext cx="416739" cy="27497"/>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8" name="Rectangle 137"/>
            <p:cNvSpPr/>
            <p:nvPr/>
          </p:nvSpPr>
          <p:spPr>
            <a:xfrm>
              <a:off x="8588047" y="5667914"/>
              <a:ext cx="416739" cy="259146"/>
            </a:xfrm>
            <a:prstGeom prst="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9" name="Rectangle 138"/>
            <p:cNvSpPr/>
            <p:nvPr/>
          </p:nvSpPr>
          <p:spPr>
            <a:xfrm>
              <a:off x="10989629" y="5636580"/>
              <a:ext cx="416739" cy="27497"/>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0" name="Rectangle 139"/>
            <p:cNvSpPr/>
            <p:nvPr/>
          </p:nvSpPr>
          <p:spPr>
            <a:xfrm>
              <a:off x="10987989" y="5671955"/>
              <a:ext cx="416739" cy="259146"/>
            </a:xfrm>
            <a:prstGeom prst="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1" name="Rectangle 140"/>
            <p:cNvSpPr/>
            <p:nvPr/>
          </p:nvSpPr>
          <p:spPr>
            <a:xfrm>
              <a:off x="8690959" y="5489363"/>
              <a:ext cx="210917" cy="4376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2" name="Rectangle 141"/>
            <p:cNvSpPr/>
            <p:nvPr/>
          </p:nvSpPr>
          <p:spPr>
            <a:xfrm>
              <a:off x="11093041" y="5489363"/>
              <a:ext cx="210917" cy="44237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3" name="TextBox 142"/>
            <p:cNvSpPr txBox="1"/>
            <p:nvPr/>
          </p:nvSpPr>
          <p:spPr>
            <a:xfrm>
              <a:off x="9467375" y="5743888"/>
              <a:ext cx="752257" cy="276999"/>
            </a:xfrm>
            <a:prstGeom prst="rect">
              <a:avLst/>
            </a:prstGeom>
            <a:noFill/>
          </p:spPr>
          <p:txBody>
            <a:bodyPr wrap="none" rtlCol="0">
              <a:spAutoFit/>
            </a:bodyPr>
            <a:lstStyle/>
            <a:p>
              <a:r>
                <a:rPr lang="it-IT" sz="1200" dirty="0"/>
                <a:t>Adhesive</a:t>
              </a:r>
            </a:p>
          </p:txBody>
        </p:sp>
        <p:pic>
          <p:nvPicPr>
            <p:cNvPr id="144" name="Image 25" descr="Une image contenant extérieur&#10;&#10;Description générée avec un niveau de confiance élevé">
              <a:extLst>
                <a:ext uri="{FF2B5EF4-FFF2-40B4-BE49-F238E27FC236}">
                  <a16:creationId xmlns:a16="http://schemas.microsoft.com/office/drawing/2014/main" id="{D21F3015-DE91-41CA-9520-41B079E7BE04}"/>
                </a:ext>
              </a:extLst>
            </p:cNvPr>
            <p:cNvPicPr>
              <a:picLocks noChangeAspect="1"/>
            </p:cNvPicPr>
            <p:nvPr/>
          </p:nvPicPr>
          <p:blipFill>
            <a:blip r:embed="rId7"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rot="16014772">
              <a:off x="9147686" y="5449594"/>
              <a:ext cx="311032" cy="689235"/>
            </a:xfrm>
            <a:prstGeom prst="rect">
              <a:avLst/>
            </a:prstGeom>
          </p:spPr>
        </p:pic>
        <p:sp>
          <p:nvSpPr>
            <p:cNvPr id="145" name="TextBox 144"/>
            <p:cNvSpPr txBox="1"/>
            <p:nvPr/>
          </p:nvSpPr>
          <p:spPr>
            <a:xfrm>
              <a:off x="9467375" y="6022053"/>
              <a:ext cx="1656020" cy="276999"/>
            </a:xfrm>
            <a:prstGeom prst="rect">
              <a:avLst/>
            </a:prstGeom>
            <a:noFill/>
          </p:spPr>
          <p:txBody>
            <a:bodyPr wrap="square" rtlCol="0">
              <a:spAutoFit/>
            </a:bodyPr>
            <a:lstStyle/>
            <a:p>
              <a:r>
                <a:rPr lang="it-IT" sz="1200" dirty="0"/>
                <a:t>3D printed connector</a:t>
              </a:r>
            </a:p>
          </p:txBody>
        </p:sp>
        <p:pic>
          <p:nvPicPr>
            <p:cNvPr id="146" name="Image 25" descr="Une image contenant extérieur&#10;&#10;Description générée avec un niveau de confiance élevé">
              <a:extLst>
                <a:ext uri="{FF2B5EF4-FFF2-40B4-BE49-F238E27FC236}">
                  <a16:creationId xmlns:a16="http://schemas.microsoft.com/office/drawing/2014/main" id="{D21F3015-DE91-41CA-9520-41B079E7BE04}"/>
                </a:ext>
              </a:extLst>
            </p:cNvPr>
            <p:cNvPicPr>
              <a:picLocks noChangeAspect="1"/>
            </p:cNvPicPr>
            <p:nvPr/>
          </p:nvPicPr>
          <p:blipFill>
            <a:blip r:embed="rId7"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rot="16014772">
              <a:off x="9141841" y="5727010"/>
              <a:ext cx="311032" cy="689235"/>
            </a:xfrm>
            <a:prstGeom prst="rect">
              <a:avLst/>
            </a:prstGeom>
          </p:spPr>
        </p:pic>
      </p:grpSp>
      <p:sp>
        <p:nvSpPr>
          <p:cNvPr id="3" name="Rectangle 2"/>
          <p:cNvSpPr/>
          <p:nvPr/>
        </p:nvSpPr>
        <p:spPr>
          <a:xfrm>
            <a:off x="6954472" y="5862647"/>
            <a:ext cx="5018493" cy="461665"/>
          </a:xfrm>
          <a:prstGeom prst="rect">
            <a:avLst/>
          </a:prstGeom>
        </p:spPr>
        <p:txBody>
          <a:bodyPr wrap="square">
            <a:spAutoFit/>
          </a:bodyPr>
          <a:lstStyle/>
          <a:p>
            <a:pPr algn="just"/>
            <a:r>
              <a:rPr lang="en-US" sz="1200" dirty="0">
                <a:latin typeface="Arial" panose="020B0604020202020204" pitchFamily="34" charset="0"/>
                <a:ea typeface="Times New Roman" panose="02020603050405020304" pitchFamily="18" charset="0"/>
                <a:cs typeface="Times New Roman" panose="02020603050405020304" pitchFamily="18" charset="0"/>
              </a:rPr>
              <a:t>R. Callegari, </a:t>
            </a:r>
            <a:r>
              <a:rPr lang="en-US" sz="1200" i="1" dirty="0">
                <a:latin typeface="Arial" panose="020B0604020202020204" pitchFamily="34" charset="0"/>
                <a:ea typeface="Times New Roman" panose="02020603050405020304" pitchFamily="18" charset="0"/>
                <a:cs typeface="Times New Roman" panose="02020603050405020304" pitchFamily="18" charset="0"/>
              </a:rPr>
              <a:t>Integration of a microfluidic circuitry in a CMOS device operating in HEP experiments</a:t>
            </a:r>
            <a:r>
              <a:rPr lang="en-US" sz="1200" dirty="0">
                <a:latin typeface="Arial" panose="020B0604020202020204" pitchFamily="34" charset="0"/>
                <a:ea typeface="Times New Roman" panose="02020603050405020304" pitchFamily="18" charset="0"/>
                <a:cs typeface="Times New Roman" panose="02020603050405020304" pitchFamily="18" charset="0"/>
              </a:rPr>
              <a:t>, MSc Thesis, </a:t>
            </a:r>
            <a:r>
              <a:rPr lang="en-US" sz="1200" dirty="0" err="1">
                <a:latin typeface="Arial" panose="020B0604020202020204" pitchFamily="34" charset="0"/>
                <a:ea typeface="Times New Roman" panose="02020603050405020304" pitchFamily="18" charset="0"/>
                <a:cs typeface="Times New Roman" panose="02020603050405020304" pitchFamily="18" charset="0"/>
              </a:rPr>
              <a:t>Università</a:t>
            </a:r>
            <a:r>
              <a:rPr lang="en-US" sz="1200" dirty="0">
                <a:latin typeface="Arial" panose="020B0604020202020204" pitchFamily="34" charset="0"/>
                <a:ea typeface="Times New Roman" panose="02020603050405020304" pitchFamily="18" charset="0"/>
                <a:cs typeface="Times New Roman" panose="02020603050405020304" pitchFamily="18" charset="0"/>
              </a:rPr>
              <a:t> di Genova, 2018</a:t>
            </a:r>
            <a:endParaRPr lang="it-IT" sz="1200" dirty="0"/>
          </a:p>
        </p:txBody>
      </p:sp>
      <p:sp>
        <p:nvSpPr>
          <p:cNvPr id="4" name="Rectangle 3"/>
          <p:cNvSpPr/>
          <p:nvPr/>
        </p:nvSpPr>
        <p:spPr>
          <a:xfrm>
            <a:off x="253432" y="5862646"/>
            <a:ext cx="4785207" cy="461665"/>
          </a:xfrm>
          <a:prstGeom prst="rect">
            <a:avLst/>
          </a:prstGeom>
        </p:spPr>
        <p:txBody>
          <a:bodyPr wrap="square">
            <a:spAutoFit/>
          </a:bodyPr>
          <a:lstStyle/>
          <a:p>
            <a:pPr algn="just"/>
            <a:r>
              <a:rPr lang="en-US" sz="1200" dirty="0">
                <a:latin typeface="Arial" panose="020B0604020202020204" pitchFamily="34" charset="0"/>
                <a:ea typeface="Times New Roman" panose="02020603050405020304" pitchFamily="18" charset="0"/>
                <a:cs typeface="Times New Roman" panose="02020603050405020304" pitchFamily="18" charset="0"/>
              </a:rPr>
              <a:t>J. Bronuzzi, </a:t>
            </a:r>
            <a:r>
              <a:rPr lang="en-GB" sz="1200" i="1" dirty="0">
                <a:latin typeface="Arial" panose="020B0604020202020204" pitchFamily="34" charset="0"/>
                <a:ea typeface="Times New Roman" panose="02020603050405020304" pitchFamily="18" charset="0"/>
                <a:cs typeface="Times New Roman" panose="02020603050405020304" pitchFamily="18" charset="0"/>
              </a:rPr>
              <a:t>Transient Current Technique characterisation of bonded interfaces for monolithic silicon detectors</a:t>
            </a:r>
            <a:r>
              <a:rPr lang="en-GB" sz="1200" dirty="0">
                <a:latin typeface="Arial" panose="020B0604020202020204" pitchFamily="34" charset="0"/>
                <a:ea typeface="Times New Roman" panose="02020603050405020304" pitchFamily="18" charset="0"/>
                <a:cs typeface="Times New Roman" panose="02020603050405020304" pitchFamily="18" charset="0"/>
              </a:rPr>
              <a:t>, PhD Thesis, EPFL, 2018</a:t>
            </a:r>
            <a:endParaRPr lang="it-IT" sz="1200" dirty="0"/>
          </a:p>
        </p:txBody>
      </p:sp>
      <p:sp>
        <p:nvSpPr>
          <p:cNvPr id="11" name="Date Placeholder 10"/>
          <p:cNvSpPr>
            <a:spLocks noGrp="1"/>
          </p:cNvSpPr>
          <p:nvPr>
            <p:ph type="dt" sz="half" idx="2"/>
          </p:nvPr>
        </p:nvSpPr>
        <p:spPr/>
        <p:txBody>
          <a:bodyPr/>
          <a:lstStyle/>
          <a:p>
            <a:r>
              <a:rPr lang="it-IT" smtClean="0"/>
              <a:t>02/04/2019</a:t>
            </a:r>
            <a:endParaRPr lang="it-IT" dirty="0"/>
          </a:p>
        </p:txBody>
      </p:sp>
      <p:sp>
        <p:nvSpPr>
          <p:cNvPr id="12" name="Footer Placeholder 11"/>
          <p:cNvSpPr>
            <a:spLocks noGrp="1"/>
          </p:cNvSpPr>
          <p:nvPr>
            <p:ph type="ftr" sz="quarter" idx="3"/>
          </p:nvPr>
        </p:nvSpPr>
        <p:spPr/>
        <p:txBody>
          <a:bodyPr/>
          <a:lstStyle/>
          <a:p>
            <a:r>
              <a:rPr lang="it-IT" smtClean="0"/>
              <a:t>R.Callegari</a:t>
            </a:r>
            <a:endParaRPr lang="it-IT" dirty="0"/>
          </a:p>
        </p:txBody>
      </p:sp>
      <p:sp>
        <p:nvSpPr>
          <p:cNvPr id="13" name="Slide Number Placeholder 12"/>
          <p:cNvSpPr>
            <a:spLocks noGrp="1"/>
          </p:cNvSpPr>
          <p:nvPr>
            <p:ph type="sldNum" sz="quarter" idx="4"/>
          </p:nvPr>
        </p:nvSpPr>
        <p:spPr/>
        <p:txBody>
          <a:bodyPr/>
          <a:lstStyle/>
          <a:p>
            <a:fld id="{A80DA789-7784-4182-8A93-BBA74FFF9B90}" type="slidenum">
              <a:rPr lang="it-IT" smtClean="0"/>
              <a:pPr/>
              <a:t>3</a:t>
            </a:fld>
            <a:endParaRPr lang="it-IT" dirty="0"/>
          </a:p>
        </p:txBody>
      </p:sp>
    </p:spTree>
    <p:extLst>
      <p:ext uri="{BB962C8B-B14F-4D97-AF65-F5344CB8AC3E}">
        <p14:creationId xmlns:p14="http://schemas.microsoft.com/office/powerpoint/2010/main" val="10029817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998" y="19137"/>
            <a:ext cx="11519999" cy="779934"/>
          </a:xfrm>
        </p:spPr>
        <p:txBody>
          <a:bodyPr>
            <a:noAutofit/>
          </a:bodyPr>
          <a:lstStyle/>
          <a:p>
            <a:r>
              <a:rPr lang="en-US" sz="2800" dirty="0"/>
              <a:t>Microchannels etched directly on the backside of a monolithic pixel detector (MALTA: Monolithic from </a:t>
            </a:r>
            <a:r>
              <a:rPr lang="en-US" sz="2800" dirty="0" err="1"/>
              <a:t>ALice</a:t>
            </a:r>
            <a:r>
              <a:rPr lang="en-US" sz="2800" dirty="0"/>
              <a:t> To Atlas)</a:t>
            </a:r>
            <a:endParaRPr lang="it-IT" sz="2800" dirty="0"/>
          </a:p>
        </p:txBody>
      </p:sp>
      <p:pic>
        <p:nvPicPr>
          <p:cNvPr id="3" name="Picture 2"/>
          <p:cNvPicPr>
            <a:picLocks noChangeAspect="1"/>
          </p:cNvPicPr>
          <p:nvPr/>
        </p:nvPicPr>
        <p:blipFill>
          <a:blip r:embed="rId2"/>
          <a:stretch>
            <a:fillRect/>
          </a:stretch>
        </p:blipFill>
        <p:spPr>
          <a:xfrm>
            <a:off x="335999" y="1213101"/>
            <a:ext cx="5944348" cy="4659331"/>
          </a:xfrm>
          <a:prstGeom prst="rect">
            <a:avLst/>
          </a:prstGeom>
        </p:spPr>
      </p:pic>
      <p:sp>
        <p:nvSpPr>
          <p:cNvPr id="4" name="Rectangle 3"/>
          <p:cNvSpPr/>
          <p:nvPr/>
        </p:nvSpPr>
        <p:spPr>
          <a:xfrm>
            <a:off x="844607" y="5549737"/>
            <a:ext cx="5427351" cy="45719"/>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TextBox 4"/>
          <p:cNvSpPr txBox="1"/>
          <p:nvPr/>
        </p:nvSpPr>
        <p:spPr>
          <a:xfrm>
            <a:off x="6589073" y="1493157"/>
            <a:ext cx="5266926" cy="646331"/>
          </a:xfrm>
          <a:prstGeom prst="rect">
            <a:avLst/>
          </a:prstGeom>
          <a:noFill/>
        </p:spPr>
        <p:txBody>
          <a:bodyPr wrap="square" rtlCol="0">
            <a:spAutoFit/>
          </a:bodyPr>
          <a:lstStyle/>
          <a:p>
            <a:r>
              <a:rPr lang="en-US" dirty="0"/>
              <a:t>A pattern of small trenches (3 x 10 </a:t>
            </a:r>
            <a:r>
              <a:rPr lang="en-US" dirty="0">
                <a:latin typeface="Calibri" panose="020F0502020204030204" pitchFamily="34" charset="0"/>
                <a:cs typeface="Calibri" panose="020F0502020204030204" pitchFamily="34" charset="0"/>
              </a:rPr>
              <a:t>µm) is etched on the backside of the pixel detector to a depth of 30 µm</a:t>
            </a:r>
            <a:endParaRPr lang="it-IT" dirty="0"/>
          </a:p>
        </p:txBody>
      </p:sp>
      <p:sp>
        <p:nvSpPr>
          <p:cNvPr id="6" name="TextBox 5"/>
          <p:cNvSpPr txBox="1"/>
          <p:nvPr/>
        </p:nvSpPr>
        <p:spPr>
          <a:xfrm>
            <a:off x="6589073" y="2881062"/>
            <a:ext cx="5266926" cy="1200329"/>
          </a:xfrm>
          <a:prstGeom prst="rect">
            <a:avLst/>
          </a:prstGeom>
          <a:noFill/>
        </p:spPr>
        <p:txBody>
          <a:bodyPr wrap="square" rtlCol="0">
            <a:spAutoFit/>
          </a:bodyPr>
          <a:lstStyle/>
          <a:p>
            <a:r>
              <a:rPr lang="en-US" dirty="0"/>
              <a:t>Microchannels are etched </a:t>
            </a:r>
            <a:r>
              <a:rPr lang="en-US" dirty="0" err="1"/>
              <a:t>isotropically</a:t>
            </a:r>
            <a:r>
              <a:rPr lang="en-US" dirty="0"/>
              <a:t> with XeF2 from the bottom of the trenches.</a:t>
            </a:r>
          </a:p>
          <a:p>
            <a:r>
              <a:rPr lang="en-US" dirty="0"/>
              <a:t>Diameter of the microchannels = 40 </a:t>
            </a:r>
            <a:r>
              <a:rPr lang="en-US" dirty="0">
                <a:latin typeface="Calibri" panose="020F0502020204030204" pitchFamily="34" charset="0"/>
                <a:cs typeface="Calibri" panose="020F0502020204030204" pitchFamily="34" charset="0"/>
              </a:rPr>
              <a:t>µm</a:t>
            </a:r>
          </a:p>
          <a:p>
            <a:r>
              <a:rPr lang="en-US" dirty="0">
                <a:latin typeface="Calibri" panose="020F0502020204030204" pitchFamily="34" charset="0"/>
                <a:cs typeface="Calibri" panose="020F0502020204030204" pitchFamily="34" charset="0"/>
              </a:rPr>
              <a:t>Overall depth of the microfluidic circuitry = 50 µm</a:t>
            </a:r>
            <a:endParaRPr lang="it-IT" dirty="0"/>
          </a:p>
        </p:txBody>
      </p:sp>
      <p:sp>
        <p:nvSpPr>
          <p:cNvPr id="7" name="TextBox 6"/>
          <p:cNvSpPr txBox="1"/>
          <p:nvPr/>
        </p:nvSpPr>
        <p:spPr>
          <a:xfrm>
            <a:off x="6589073" y="4822966"/>
            <a:ext cx="5266926" cy="646331"/>
          </a:xfrm>
          <a:prstGeom prst="rect">
            <a:avLst/>
          </a:prstGeom>
          <a:noFill/>
        </p:spPr>
        <p:txBody>
          <a:bodyPr wrap="square" rtlCol="0">
            <a:spAutoFit/>
          </a:bodyPr>
          <a:lstStyle/>
          <a:p>
            <a:r>
              <a:rPr lang="en-US" dirty="0"/>
              <a:t>A thin film of </a:t>
            </a:r>
            <a:r>
              <a:rPr lang="en-US" dirty="0" err="1"/>
              <a:t>parylene</a:t>
            </a:r>
            <a:r>
              <a:rPr lang="en-US" dirty="0"/>
              <a:t> (5 </a:t>
            </a:r>
            <a:r>
              <a:rPr lang="en-US" dirty="0">
                <a:latin typeface="Calibri" panose="020F0502020204030204" pitchFamily="34" charset="0"/>
                <a:cs typeface="Calibri" panose="020F0502020204030204" pitchFamily="34" charset="0"/>
              </a:rPr>
              <a:t>µm) seals the microchannels. It is finally cured by a thermal cycle.</a:t>
            </a:r>
            <a:endParaRPr lang="it-IT" dirty="0"/>
          </a:p>
        </p:txBody>
      </p:sp>
      <p:sp>
        <p:nvSpPr>
          <p:cNvPr id="12" name="Rectangle 11"/>
          <p:cNvSpPr/>
          <p:nvPr/>
        </p:nvSpPr>
        <p:spPr>
          <a:xfrm>
            <a:off x="335999" y="6017335"/>
            <a:ext cx="11519999" cy="276999"/>
          </a:xfrm>
          <a:prstGeom prst="rect">
            <a:avLst/>
          </a:prstGeom>
        </p:spPr>
        <p:txBody>
          <a:bodyPr wrap="square">
            <a:spAutoFit/>
          </a:bodyPr>
          <a:lstStyle/>
          <a:p>
            <a:r>
              <a:rPr lang="en-US" sz="1200" dirty="0">
                <a:latin typeface="Arial" panose="020B0604020202020204" pitchFamily="34" charset="0"/>
                <a:ea typeface="Calibri" panose="020F0502020204030204" pitchFamily="34" charset="0"/>
                <a:cs typeface="Arial" panose="020B0604020202020204" pitchFamily="34" charset="0"/>
              </a:rPr>
              <a:t>I. </a:t>
            </a:r>
            <a:r>
              <a:rPr lang="en-US" sz="1200" dirty="0" err="1">
                <a:latin typeface="Arial" panose="020B0604020202020204" pitchFamily="34" charset="0"/>
                <a:ea typeface="Calibri" panose="020F0502020204030204" pitchFamily="34" charset="0"/>
                <a:cs typeface="Arial" panose="020B0604020202020204" pitchFamily="34" charset="0"/>
              </a:rPr>
              <a:t>Berdalovic</a:t>
            </a:r>
            <a:r>
              <a:rPr lang="en-US" sz="1200" dirty="0">
                <a:latin typeface="Arial" panose="020B0604020202020204" pitchFamily="34" charset="0"/>
                <a:ea typeface="Calibri" panose="020F0502020204030204" pitchFamily="34" charset="0"/>
                <a:cs typeface="Arial" panose="020B0604020202020204" pitchFamily="34" charset="0"/>
              </a:rPr>
              <a:t> et al., </a:t>
            </a:r>
            <a:r>
              <a:rPr lang="en-US" sz="1200" i="1" dirty="0">
                <a:latin typeface="Arial" panose="020B0604020202020204" pitchFamily="34" charset="0"/>
                <a:ea typeface="Calibri" panose="020F0502020204030204" pitchFamily="34" charset="0"/>
                <a:cs typeface="Arial" panose="020B0604020202020204" pitchFamily="34" charset="0"/>
              </a:rPr>
              <a:t>Monolithic pixel development in </a:t>
            </a:r>
            <a:r>
              <a:rPr lang="en-US" sz="1200" i="1" dirty="0" err="1">
                <a:latin typeface="Arial" panose="020B0604020202020204" pitchFamily="34" charset="0"/>
                <a:ea typeface="Calibri" panose="020F0502020204030204" pitchFamily="34" charset="0"/>
                <a:cs typeface="Arial" panose="020B0604020202020204" pitchFamily="34" charset="0"/>
              </a:rPr>
              <a:t>TowerJazz</a:t>
            </a:r>
            <a:r>
              <a:rPr lang="en-US" sz="1200" i="1" dirty="0">
                <a:latin typeface="Arial" panose="020B0604020202020204" pitchFamily="34" charset="0"/>
                <a:ea typeface="Calibri" panose="020F0502020204030204" pitchFamily="34" charset="0"/>
                <a:cs typeface="Arial" panose="020B0604020202020204" pitchFamily="34" charset="0"/>
              </a:rPr>
              <a:t> 180 nm CMOS for the outer pixel layers in the ATLAS experiment</a:t>
            </a:r>
            <a:r>
              <a:rPr lang="en-US" sz="1200" dirty="0">
                <a:latin typeface="Arial" panose="020B0604020202020204" pitchFamily="34" charset="0"/>
                <a:ea typeface="Calibri" panose="020F0502020204030204" pitchFamily="34" charset="0"/>
                <a:cs typeface="Arial" panose="020B0604020202020204" pitchFamily="34" charset="0"/>
              </a:rPr>
              <a:t>, JINST 13 C01023, 2018</a:t>
            </a:r>
            <a:endParaRPr lang="it-IT" sz="1200" dirty="0">
              <a:latin typeface="Arial" panose="020B0604020202020204" pitchFamily="34" charset="0"/>
              <a:cs typeface="Arial" panose="020B0604020202020204" pitchFamily="34" charset="0"/>
            </a:endParaRPr>
          </a:p>
        </p:txBody>
      </p:sp>
      <p:sp>
        <p:nvSpPr>
          <p:cNvPr id="16" name="Date Placeholder 15"/>
          <p:cNvSpPr>
            <a:spLocks noGrp="1"/>
          </p:cNvSpPr>
          <p:nvPr>
            <p:ph type="dt" sz="half" idx="2"/>
          </p:nvPr>
        </p:nvSpPr>
        <p:spPr/>
        <p:txBody>
          <a:bodyPr/>
          <a:lstStyle/>
          <a:p>
            <a:r>
              <a:rPr lang="it-IT" smtClean="0"/>
              <a:t>02/04/2019</a:t>
            </a:r>
            <a:endParaRPr lang="it-IT" dirty="0"/>
          </a:p>
        </p:txBody>
      </p:sp>
      <p:sp>
        <p:nvSpPr>
          <p:cNvPr id="17" name="Footer Placeholder 16"/>
          <p:cNvSpPr>
            <a:spLocks noGrp="1"/>
          </p:cNvSpPr>
          <p:nvPr>
            <p:ph type="ftr" sz="quarter" idx="3"/>
          </p:nvPr>
        </p:nvSpPr>
        <p:spPr/>
        <p:txBody>
          <a:bodyPr/>
          <a:lstStyle/>
          <a:p>
            <a:r>
              <a:rPr lang="it-IT" smtClean="0"/>
              <a:t>R.Callegari</a:t>
            </a:r>
            <a:endParaRPr lang="it-IT" dirty="0"/>
          </a:p>
        </p:txBody>
      </p:sp>
      <p:sp>
        <p:nvSpPr>
          <p:cNvPr id="18" name="Slide Number Placeholder 17"/>
          <p:cNvSpPr>
            <a:spLocks noGrp="1"/>
          </p:cNvSpPr>
          <p:nvPr>
            <p:ph type="sldNum" sz="quarter" idx="4"/>
          </p:nvPr>
        </p:nvSpPr>
        <p:spPr/>
        <p:txBody>
          <a:bodyPr/>
          <a:lstStyle/>
          <a:p>
            <a:fld id="{A80DA789-7784-4182-8A93-BBA74FFF9B90}" type="slidenum">
              <a:rPr lang="it-IT" smtClean="0"/>
              <a:pPr/>
              <a:t>4</a:t>
            </a:fld>
            <a:endParaRPr lang="it-IT" dirty="0"/>
          </a:p>
        </p:txBody>
      </p:sp>
    </p:spTree>
    <p:extLst>
      <p:ext uri="{BB962C8B-B14F-4D97-AF65-F5344CB8AC3E}">
        <p14:creationId xmlns:p14="http://schemas.microsoft.com/office/powerpoint/2010/main" val="15323789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Microfluidic connection</a:t>
            </a:r>
            <a:endParaRPr lang="it-IT" dirty="0"/>
          </a:p>
        </p:txBody>
      </p:sp>
      <p:sp>
        <p:nvSpPr>
          <p:cNvPr id="9" name="Rectangle 8"/>
          <p:cNvSpPr/>
          <p:nvPr/>
        </p:nvSpPr>
        <p:spPr>
          <a:xfrm>
            <a:off x="335999" y="579914"/>
            <a:ext cx="11520000" cy="276999"/>
          </a:xfrm>
          <a:prstGeom prst="rect">
            <a:avLst/>
          </a:prstGeom>
        </p:spPr>
        <p:txBody>
          <a:bodyPr wrap="square">
            <a:spAutoFit/>
          </a:bodyPr>
          <a:lstStyle/>
          <a:p>
            <a:r>
              <a:rPr lang="it-IT" sz="1200" dirty="0"/>
              <a:t>https://indico.cern.ch/event/677272/contributions/2976453/attachments/1638722/2615654/AIDA2020_connectors.pdf</a:t>
            </a:r>
          </a:p>
        </p:txBody>
      </p:sp>
      <p:sp>
        <p:nvSpPr>
          <p:cNvPr id="10" name="CasellaDiTesto 34"/>
          <p:cNvSpPr txBox="1"/>
          <p:nvPr/>
        </p:nvSpPr>
        <p:spPr>
          <a:xfrm>
            <a:off x="10511944" y="2990151"/>
            <a:ext cx="1419555" cy="369332"/>
          </a:xfrm>
          <a:prstGeom prst="rect">
            <a:avLst/>
          </a:prstGeom>
          <a:noFill/>
        </p:spPr>
        <p:txBody>
          <a:bodyPr wrap="square" rtlCol="0">
            <a:spAutoFit/>
          </a:bodyPr>
          <a:lstStyle/>
          <a:p>
            <a:r>
              <a:rPr lang="it-IT" dirty="0">
                <a:solidFill>
                  <a:schemeClr val="bg1"/>
                </a:solidFill>
              </a:rPr>
              <a:t>IFIC, Valencia</a:t>
            </a:r>
          </a:p>
        </p:txBody>
      </p:sp>
      <p:pic>
        <p:nvPicPr>
          <p:cNvPr id="13" name="Picture 12" descr="Picture 6"/>
          <p:cNvPicPr>
            <a:picLocks noChangeAspect="1"/>
          </p:cNvPicPr>
          <p:nvPr/>
        </p:nvPicPr>
        <p:blipFill>
          <a:blip r:embed="rId2">
            <a:extLst/>
          </a:blip>
          <a:srcRect l="35374" t="21844" r="31643" b="23541"/>
          <a:stretch>
            <a:fillRect/>
          </a:stretch>
        </p:blipFill>
        <p:spPr>
          <a:xfrm>
            <a:off x="335999" y="3027378"/>
            <a:ext cx="3086709" cy="2880013"/>
          </a:xfrm>
          <a:prstGeom prst="rect">
            <a:avLst/>
          </a:prstGeom>
          <a:ln w="12700">
            <a:miter lim="400000"/>
          </a:ln>
        </p:spPr>
      </p:pic>
      <p:pic>
        <p:nvPicPr>
          <p:cNvPr id="14" name="Picture 13" descr="Picture 7"/>
          <p:cNvPicPr>
            <a:picLocks noChangeAspect="1"/>
          </p:cNvPicPr>
          <p:nvPr/>
        </p:nvPicPr>
        <p:blipFill>
          <a:blip r:embed="rId3">
            <a:extLst/>
          </a:blip>
          <a:srcRect l="36381" t="29422" r="30611" b="15964"/>
          <a:stretch>
            <a:fillRect/>
          </a:stretch>
        </p:blipFill>
        <p:spPr>
          <a:xfrm>
            <a:off x="3548574" y="3027377"/>
            <a:ext cx="3088886" cy="2880013"/>
          </a:xfrm>
          <a:prstGeom prst="rect">
            <a:avLst/>
          </a:prstGeom>
          <a:ln w="12700">
            <a:miter lim="400000"/>
          </a:ln>
        </p:spPr>
      </p:pic>
      <p:sp>
        <p:nvSpPr>
          <p:cNvPr id="41" name="Rectangle 40"/>
          <p:cNvSpPr/>
          <p:nvPr/>
        </p:nvSpPr>
        <p:spPr>
          <a:xfrm>
            <a:off x="335999" y="852809"/>
            <a:ext cx="5192346" cy="2062103"/>
          </a:xfrm>
          <a:prstGeom prst="rect">
            <a:avLst/>
          </a:prstGeom>
        </p:spPr>
        <p:txBody>
          <a:bodyPr wrap="square">
            <a:spAutoFit/>
          </a:bodyPr>
          <a:lstStyle/>
          <a:p>
            <a:r>
              <a:rPr lang="it-IT" sz="1600" dirty="0"/>
              <a:t>3D printed with Formlabs SLA:</a:t>
            </a:r>
          </a:p>
          <a:p>
            <a:pPr marL="285750" indent="-285750">
              <a:buFont typeface="Arial" panose="020B0604020202020204" pitchFamily="34" charset="0"/>
              <a:buChar char="•"/>
            </a:pPr>
            <a:r>
              <a:rPr lang="en-US" sz="1600" dirty="0"/>
              <a:t>Cheap</a:t>
            </a:r>
          </a:p>
          <a:p>
            <a:pPr marL="285750" indent="-285750">
              <a:buFont typeface="Arial" panose="020B0604020202020204" pitchFamily="34" charset="0"/>
              <a:buChar char="•"/>
            </a:pPr>
            <a:r>
              <a:rPr lang="en-US" sz="1600" dirty="0"/>
              <a:t>Fast</a:t>
            </a:r>
          </a:p>
          <a:p>
            <a:pPr marL="285750" indent="-285750">
              <a:buFont typeface="Arial" panose="020B0604020202020204" pitchFamily="34" charset="0"/>
              <a:buChar char="•"/>
            </a:pPr>
            <a:r>
              <a:rPr lang="en-US" sz="1600" dirty="0"/>
              <a:t>Easy</a:t>
            </a:r>
          </a:p>
          <a:p>
            <a:pPr marL="285750" indent="-285750">
              <a:buFont typeface="Arial" panose="020B0604020202020204" pitchFamily="34" charset="0"/>
              <a:buChar char="•"/>
            </a:pPr>
            <a:r>
              <a:rPr lang="en-US" sz="1600" dirty="0"/>
              <a:t>Shapes difficult to achieve with conventional machining</a:t>
            </a:r>
          </a:p>
          <a:p>
            <a:endParaRPr lang="en-US" sz="1600" dirty="0"/>
          </a:p>
          <a:p>
            <a:r>
              <a:rPr lang="en-US" sz="1600" dirty="0"/>
              <a:t>But…</a:t>
            </a:r>
          </a:p>
          <a:p>
            <a:pPr marL="285750" indent="-285750">
              <a:buFont typeface="Arial" panose="020B0604020202020204" pitchFamily="34" charset="0"/>
              <a:buChar char="•"/>
            </a:pPr>
            <a:r>
              <a:rPr lang="en-US" sz="1600" dirty="0"/>
              <a:t>Lack of dimensional repeatability</a:t>
            </a:r>
            <a:endParaRPr lang="it-IT" sz="1600" dirty="0"/>
          </a:p>
        </p:txBody>
      </p:sp>
      <p:grpSp>
        <p:nvGrpSpPr>
          <p:cNvPr id="42" name="Group"/>
          <p:cNvGrpSpPr>
            <a:grpSpLocks noChangeAspect="1"/>
          </p:cNvGrpSpPr>
          <p:nvPr/>
        </p:nvGrpSpPr>
        <p:grpSpPr>
          <a:xfrm>
            <a:off x="7243788" y="1359848"/>
            <a:ext cx="4687711" cy="4224499"/>
            <a:chOff x="-1" y="0"/>
            <a:chExt cx="6973038" cy="6284004"/>
          </a:xfrm>
        </p:grpSpPr>
        <p:pic>
          <p:nvPicPr>
            <p:cNvPr id="43" name="Picture 42" descr="Picture 20"/>
            <p:cNvPicPr>
              <a:picLocks noChangeAspect="1"/>
            </p:cNvPicPr>
            <p:nvPr/>
          </p:nvPicPr>
          <p:blipFill>
            <a:blip r:embed="rId4">
              <a:extLst/>
            </a:blip>
            <a:srcRect l="11370" t="17894" r="34862" b="13450"/>
            <a:stretch>
              <a:fillRect/>
            </a:stretch>
          </p:blipFill>
          <p:spPr>
            <a:xfrm>
              <a:off x="287972" y="246875"/>
              <a:ext cx="6685065" cy="6037129"/>
            </a:xfrm>
            <a:prstGeom prst="rect">
              <a:avLst/>
            </a:prstGeom>
            <a:ln w="12700" cap="flat">
              <a:noFill/>
              <a:miter lim="400000"/>
            </a:ln>
            <a:effectLst/>
          </p:spPr>
        </p:pic>
        <p:sp>
          <p:nvSpPr>
            <p:cNvPr id="44" name="Rectangle 43"/>
            <p:cNvSpPr/>
            <p:nvPr/>
          </p:nvSpPr>
          <p:spPr>
            <a:xfrm>
              <a:off x="2108368" y="0"/>
              <a:ext cx="493666" cy="329110"/>
            </a:xfrm>
            <a:prstGeom prst="rect">
              <a:avLst/>
            </a:prstGeom>
            <a:solidFill>
              <a:srgbClr val="FFFFFF"/>
            </a:solidFill>
            <a:ln w="12700" cap="flat">
              <a:noFill/>
              <a:prstDash val="sysDot"/>
              <a:miter lim="800000"/>
            </a:ln>
            <a:effectLst/>
          </p:spPr>
          <p:txBody>
            <a:bodyPr wrap="square" lIns="48767" tIns="48767" rIns="48767" bIns="48767" numCol="1" anchor="ctr">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Times New Roman"/>
                  <a:ea typeface="Times New Roman"/>
                  <a:cs typeface="Times New Roman"/>
                  <a:sym typeface="Times New Roman"/>
                </a:defRPr>
              </a:lvl1pPr>
              <a:lvl2pPr marL="0" marR="0" indent="45720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Times New Roman"/>
                  <a:ea typeface="Times New Roman"/>
                  <a:cs typeface="Times New Roman"/>
                  <a:sym typeface="Times New Roman"/>
                </a:defRPr>
              </a:lvl2pPr>
              <a:lvl3pPr marL="0" marR="0" indent="91440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Times New Roman"/>
                  <a:ea typeface="Times New Roman"/>
                  <a:cs typeface="Times New Roman"/>
                  <a:sym typeface="Times New Roman"/>
                </a:defRPr>
              </a:lvl3pPr>
              <a:lvl4pPr marL="0" marR="0" indent="137160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Times New Roman"/>
                  <a:ea typeface="Times New Roman"/>
                  <a:cs typeface="Times New Roman"/>
                  <a:sym typeface="Times New Roman"/>
                </a:defRPr>
              </a:lvl4pPr>
              <a:lvl5pPr marL="0" marR="0" indent="182880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Times New Roman"/>
                  <a:ea typeface="Times New Roman"/>
                  <a:cs typeface="Times New Roman"/>
                  <a:sym typeface="Times New Roman"/>
                </a:defRPr>
              </a:lvl5pPr>
              <a:lvl6pPr marL="0" marR="0" indent="228600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Times New Roman"/>
                  <a:ea typeface="Times New Roman"/>
                  <a:cs typeface="Times New Roman"/>
                  <a:sym typeface="Times New Roman"/>
                </a:defRPr>
              </a:lvl6pPr>
              <a:lvl7pPr marL="0" marR="0" indent="274320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Times New Roman"/>
                  <a:ea typeface="Times New Roman"/>
                  <a:cs typeface="Times New Roman"/>
                  <a:sym typeface="Times New Roman"/>
                </a:defRPr>
              </a:lvl7pPr>
              <a:lvl8pPr marL="0" marR="0" indent="320040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Times New Roman"/>
                  <a:ea typeface="Times New Roman"/>
                  <a:cs typeface="Times New Roman"/>
                  <a:sym typeface="Times New Roman"/>
                </a:defRPr>
              </a:lvl8pPr>
              <a:lvl9pPr marL="0" marR="0" indent="365760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Times New Roman"/>
                  <a:ea typeface="Times New Roman"/>
                  <a:cs typeface="Times New Roman"/>
                  <a:sym typeface="Times New Roman"/>
                </a:defRPr>
              </a:lvl9pPr>
            </a:lstStyle>
            <a:p>
              <a:pPr algn="ctr">
                <a:defRPr>
                  <a:solidFill>
                    <a:srgbClr val="FFFFFF"/>
                  </a:solidFill>
                </a:defRPr>
              </a:pPr>
              <a:r>
                <a:rPr lang="en-US" sz="1200" dirty="0">
                  <a:solidFill>
                    <a:schemeClr val="tx1"/>
                  </a:solidFill>
                </a:rPr>
                <a:t>9</a:t>
              </a:r>
              <a:endParaRPr sz="1200" dirty="0">
                <a:solidFill>
                  <a:schemeClr val="tx1"/>
                </a:solidFill>
              </a:endParaRPr>
            </a:p>
          </p:txBody>
        </p:sp>
        <p:sp>
          <p:nvSpPr>
            <p:cNvPr id="45" name="Rectangle 44"/>
            <p:cNvSpPr/>
            <p:nvPr/>
          </p:nvSpPr>
          <p:spPr>
            <a:xfrm>
              <a:off x="5985705" y="0"/>
              <a:ext cx="493667" cy="329110"/>
            </a:xfrm>
            <a:prstGeom prst="rect">
              <a:avLst/>
            </a:prstGeom>
            <a:solidFill>
              <a:srgbClr val="FFFFFF"/>
            </a:solidFill>
            <a:ln w="12700" cap="flat">
              <a:noFill/>
              <a:prstDash val="sysDot"/>
              <a:miter lim="800000"/>
            </a:ln>
            <a:effectLst/>
          </p:spPr>
          <p:txBody>
            <a:bodyPr wrap="square" lIns="48767" tIns="48767" rIns="48767" bIns="48767" numCol="1" anchor="ctr">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Times New Roman"/>
                  <a:ea typeface="Times New Roman"/>
                  <a:cs typeface="Times New Roman"/>
                  <a:sym typeface="Times New Roman"/>
                </a:defRPr>
              </a:lvl1pPr>
              <a:lvl2pPr marL="0" marR="0" indent="45720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Times New Roman"/>
                  <a:ea typeface="Times New Roman"/>
                  <a:cs typeface="Times New Roman"/>
                  <a:sym typeface="Times New Roman"/>
                </a:defRPr>
              </a:lvl2pPr>
              <a:lvl3pPr marL="0" marR="0" indent="91440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Times New Roman"/>
                  <a:ea typeface="Times New Roman"/>
                  <a:cs typeface="Times New Roman"/>
                  <a:sym typeface="Times New Roman"/>
                </a:defRPr>
              </a:lvl3pPr>
              <a:lvl4pPr marL="0" marR="0" indent="137160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Times New Roman"/>
                  <a:ea typeface="Times New Roman"/>
                  <a:cs typeface="Times New Roman"/>
                  <a:sym typeface="Times New Roman"/>
                </a:defRPr>
              </a:lvl4pPr>
              <a:lvl5pPr marL="0" marR="0" indent="182880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Times New Roman"/>
                  <a:ea typeface="Times New Roman"/>
                  <a:cs typeface="Times New Roman"/>
                  <a:sym typeface="Times New Roman"/>
                </a:defRPr>
              </a:lvl5pPr>
              <a:lvl6pPr marL="0" marR="0" indent="228600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Times New Roman"/>
                  <a:ea typeface="Times New Roman"/>
                  <a:cs typeface="Times New Roman"/>
                  <a:sym typeface="Times New Roman"/>
                </a:defRPr>
              </a:lvl6pPr>
              <a:lvl7pPr marL="0" marR="0" indent="274320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Times New Roman"/>
                  <a:ea typeface="Times New Roman"/>
                  <a:cs typeface="Times New Roman"/>
                  <a:sym typeface="Times New Roman"/>
                </a:defRPr>
              </a:lvl7pPr>
              <a:lvl8pPr marL="0" marR="0" indent="320040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Times New Roman"/>
                  <a:ea typeface="Times New Roman"/>
                  <a:cs typeface="Times New Roman"/>
                  <a:sym typeface="Times New Roman"/>
                </a:defRPr>
              </a:lvl8pPr>
              <a:lvl9pPr marL="0" marR="0" indent="365760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Times New Roman"/>
                  <a:ea typeface="Times New Roman"/>
                  <a:cs typeface="Times New Roman"/>
                  <a:sym typeface="Times New Roman"/>
                </a:defRPr>
              </a:lvl9pPr>
            </a:lstStyle>
            <a:p>
              <a:pPr algn="ctr">
                <a:defRPr>
                  <a:solidFill>
                    <a:srgbClr val="FFFFFF"/>
                  </a:solidFill>
                </a:defRPr>
              </a:pPr>
              <a:r>
                <a:rPr lang="en-US" sz="1200" dirty="0">
                  <a:solidFill>
                    <a:schemeClr val="tx1"/>
                  </a:solidFill>
                </a:rPr>
                <a:t>6</a:t>
              </a:r>
              <a:endParaRPr sz="1200" dirty="0">
                <a:solidFill>
                  <a:schemeClr val="tx1"/>
                </a:solidFill>
              </a:endParaRPr>
            </a:p>
          </p:txBody>
        </p:sp>
        <p:sp>
          <p:nvSpPr>
            <p:cNvPr id="46" name="Rectangle 45"/>
            <p:cNvSpPr/>
            <p:nvPr/>
          </p:nvSpPr>
          <p:spPr>
            <a:xfrm rot="16200000">
              <a:off x="-82278" y="1696978"/>
              <a:ext cx="493666" cy="329111"/>
            </a:xfrm>
            <a:prstGeom prst="rect">
              <a:avLst/>
            </a:prstGeom>
            <a:solidFill>
              <a:srgbClr val="FFFFFF"/>
            </a:solidFill>
            <a:ln w="12700" cap="flat">
              <a:noFill/>
              <a:prstDash val="sysDot"/>
              <a:miter lim="800000"/>
            </a:ln>
            <a:effectLst/>
          </p:spPr>
          <p:txBody>
            <a:bodyPr wrap="square" lIns="48767" tIns="48767" rIns="48767" bIns="48767" numCol="1" anchor="ctr">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Times New Roman"/>
                  <a:ea typeface="Times New Roman"/>
                  <a:cs typeface="Times New Roman"/>
                  <a:sym typeface="Times New Roman"/>
                </a:defRPr>
              </a:lvl1pPr>
              <a:lvl2pPr marL="0" marR="0" indent="45720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Times New Roman"/>
                  <a:ea typeface="Times New Roman"/>
                  <a:cs typeface="Times New Roman"/>
                  <a:sym typeface="Times New Roman"/>
                </a:defRPr>
              </a:lvl2pPr>
              <a:lvl3pPr marL="0" marR="0" indent="91440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Times New Roman"/>
                  <a:ea typeface="Times New Roman"/>
                  <a:cs typeface="Times New Roman"/>
                  <a:sym typeface="Times New Roman"/>
                </a:defRPr>
              </a:lvl3pPr>
              <a:lvl4pPr marL="0" marR="0" indent="137160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Times New Roman"/>
                  <a:ea typeface="Times New Roman"/>
                  <a:cs typeface="Times New Roman"/>
                  <a:sym typeface="Times New Roman"/>
                </a:defRPr>
              </a:lvl4pPr>
              <a:lvl5pPr marL="0" marR="0" indent="182880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Times New Roman"/>
                  <a:ea typeface="Times New Roman"/>
                  <a:cs typeface="Times New Roman"/>
                  <a:sym typeface="Times New Roman"/>
                </a:defRPr>
              </a:lvl5pPr>
              <a:lvl6pPr marL="0" marR="0" indent="228600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Times New Roman"/>
                  <a:ea typeface="Times New Roman"/>
                  <a:cs typeface="Times New Roman"/>
                  <a:sym typeface="Times New Roman"/>
                </a:defRPr>
              </a:lvl6pPr>
              <a:lvl7pPr marL="0" marR="0" indent="274320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Times New Roman"/>
                  <a:ea typeface="Times New Roman"/>
                  <a:cs typeface="Times New Roman"/>
                  <a:sym typeface="Times New Roman"/>
                </a:defRPr>
              </a:lvl7pPr>
              <a:lvl8pPr marL="0" marR="0" indent="320040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Times New Roman"/>
                  <a:ea typeface="Times New Roman"/>
                  <a:cs typeface="Times New Roman"/>
                  <a:sym typeface="Times New Roman"/>
                </a:defRPr>
              </a:lvl8pPr>
              <a:lvl9pPr marL="0" marR="0" indent="365760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Times New Roman"/>
                  <a:ea typeface="Times New Roman"/>
                  <a:cs typeface="Times New Roman"/>
                  <a:sym typeface="Times New Roman"/>
                </a:defRPr>
              </a:lvl9pPr>
            </a:lstStyle>
            <a:p>
              <a:pPr algn="ctr">
                <a:defRPr>
                  <a:solidFill>
                    <a:srgbClr val="FFFFFF"/>
                  </a:solidFill>
                </a:defRPr>
              </a:pPr>
              <a:r>
                <a:rPr lang="en-US" sz="1200" dirty="0">
                  <a:solidFill>
                    <a:schemeClr val="tx1"/>
                  </a:solidFill>
                </a:rPr>
                <a:t>9</a:t>
              </a:r>
              <a:endParaRPr sz="1200" dirty="0">
                <a:solidFill>
                  <a:schemeClr val="tx1"/>
                </a:solidFill>
              </a:endParaRPr>
            </a:p>
          </p:txBody>
        </p:sp>
        <p:sp>
          <p:nvSpPr>
            <p:cNvPr id="47" name="Rectangle 46"/>
            <p:cNvSpPr/>
            <p:nvPr/>
          </p:nvSpPr>
          <p:spPr>
            <a:xfrm rot="16200000">
              <a:off x="431956" y="4782393"/>
              <a:ext cx="493667" cy="329111"/>
            </a:xfrm>
            <a:prstGeom prst="rect">
              <a:avLst/>
            </a:prstGeom>
            <a:solidFill>
              <a:srgbClr val="FFFFFF"/>
            </a:solidFill>
            <a:ln w="12700" cap="flat">
              <a:noFill/>
              <a:prstDash val="sysDot"/>
              <a:miter lim="800000"/>
            </a:ln>
            <a:effectLst/>
          </p:spPr>
          <p:txBody>
            <a:bodyPr wrap="square" lIns="48767" tIns="48767" rIns="48767" bIns="48767" numCol="1" anchor="ctr">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Times New Roman"/>
                  <a:ea typeface="Times New Roman"/>
                  <a:cs typeface="Times New Roman"/>
                  <a:sym typeface="Times New Roman"/>
                </a:defRPr>
              </a:lvl1pPr>
              <a:lvl2pPr marL="0" marR="0" indent="45720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Times New Roman"/>
                  <a:ea typeface="Times New Roman"/>
                  <a:cs typeface="Times New Roman"/>
                  <a:sym typeface="Times New Roman"/>
                </a:defRPr>
              </a:lvl2pPr>
              <a:lvl3pPr marL="0" marR="0" indent="91440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Times New Roman"/>
                  <a:ea typeface="Times New Roman"/>
                  <a:cs typeface="Times New Roman"/>
                  <a:sym typeface="Times New Roman"/>
                </a:defRPr>
              </a:lvl3pPr>
              <a:lvl4pPr marL="0" marR="0" indent="137160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Times New Roman"/>
                  <a:ea typeface="Times New Roman"/>
                  <a:cs typeface="Times New Roman"/>
                  <a:sym typeface="Times New Roman"/>
                </a:defRPr>
              </a:lvl4pPr>
              <a:lvl5pPr marL="0" marR="0" indent="182880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Times New Roman"/>
                  <a:ea typeface="Times New Roman"/>
                  <a:cs typeface="Times New Roman"/>
                  <a:sym typeface="Times New Roman"/>
                </a:defRPr>
              </a:lvl5pPr>
              <a:lvl6pPr marL="0" marR="0" indent="228600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Times New Roman"/>
                  <a:ea typeface="Times New Roman"/>
                  <a:cs typeface="Times New Roman"/>
                  <a:sym typeface="Times New Roman"/>
                </a:defRPr>
              </a:lvl6pPr>
              <a:lvl7pPr marL="0" marR="0" indent="274320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Times New Roman"/>
                  <a:ea typeface="Times New Roman"/>
                  <a:cs typeface="Times New Roman"/>
                  <a:sym typeface="Times New Roman"/>
                </a:defRPr>
              </a:lvl7pPr>
              <a:lvl8pPr marL="0" marR="0" indent="320040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Times New Roman"/>
                  <a:ea typeface="Times New Roman"/>
                  <a:cs typeface="Times New Roman"/>
                  <a:sym typeface="Times New Roman"/>
                </a:defRPr>
              </a:lvl8pPr>
              <a:lvl9pPr marL="0" marR="0" indent="365760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Times New Roman"/>
                  <a:ea typeface="Times New Roman"/>
                  <a:cs typeface="Times New Roman"/>
                  <a:sym typeface="Times New Roman"/>
                </a:defRPr>
              </a:lvl9pPr>
            </a:lstStyle>
            <a:p>
              <a:pPr algn="ctr">
                <a:defRPr>
                  <a:solidFill>
                    <a:srgbClr val="FFFFFF"/>
                  </a:solidFill>
                </a:defRPr>
              </a:pPr>
              <a:r>
                <a:rPr lang="en-US" sz="1200" dirty="0">
                  <a:solidFill>
                    <a:schemeClr val="tx1"/>
                  </a:solidFill>
                </a:rPr>
                <a:t>4.5</a:t>
              </a:r>
            </a:p>
          </p:txBody>
        </p:sp>
        <p:sp>
          <p:nvSpPr>
            <p:cNvPr id="48" name="Rectangle 47"/>
            <p:cNvSpPr/>
            <p:nvPr/>
          </p:nvSpPr>
          <p:spPr>
            <a:xfrm rot="16200000">
              <a:off x="401100" y="5574337"/>
              <a:ext cx="493667" cy="329111"/>
            </a:xfrm>
            <a:prstGeom prst="rect">
              <a:avLst/>
            </a:prstGeom>
            <a:solidFill>
              <a:srgbClr val="FFFFFF"/>
            </a:solidFill>
            <a:ln w="12700" cap="flat">
              <a:noFill/>
              <a:prstDash val="sysDot"/>
              <a:miter lim="800000"/>
            </a:ln>
            <a:effectLst/>
          </p:spPr>
          <p:txBody>
            <a:bodyPr wrap="square" lIns="48767" tIns="48767" rIns="48767" bIns="48767" numCol="1" anchor="ctr">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Times New Roman"/>
                  <a:ea typeface="Times New Roman"/>
                  <a:cs typeface="Times New Roman"/>
                  <a:sym typeface="Times New Roman"/>
                </a:defRPr>
              </a:lvl1pPr>
              <a:lvl2pPr marL="0" marR="0" indent="45720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Times New Roman"/>
                  <a:ea typeface="Times New Roman"/>
                  <a:cs typeface="Times New Roman"/>
                  <a:sym typeface="Times New Roman"/>
                </a:defRPr>
              </a:lvl2pPr>
              <a:lvl3pPr marL="0" marR="0" indent="91440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Times New Roman"/>
                  <a:ea typeface="Times New Roman"/>
                  <a:cs typeface="Times New Roman"/>
                  <a:sym typeface="Times New Roman"/>
                </a:defRPr>
              </a:lvl3pPr>
              <a:lvl4pPr marL="0" marR="0" indent="137160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Times New Roman"/>
                  <a:ea typeface="Times New Roman"/>
                  <a:cs typeface="Times New Roman"/>
                  <a:sym typeface="Times New Roman"/>
                </a:defRPr>
              </a:lvl4pPr>
              <a:lvl5pPr marL="0" marR="0" indent="182880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Times New Roman"/>
                  <a:ea typeface="Times New Roman"/>
                  <a:cs typeface="Times New Roman"/>
                  <a:sym typeface="Times New Roman"/>
                </a:defRPr>
              </a:lvl5pPr>
              <a:lvl6pPr marL="0" marR="0" indent="228600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Times New Roman"/>
                  <a:ea typeface="Times New Roman"/>
                  <a:cs typeface="Times New Roman"/>
                  <a:sym typeface="Times New Roman"/>
                </a:defRPr>
              </a:lvl6pPr>
              <a:lvl7pPr marL="0" marR="0" indent="274320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Times New Roman"/>
                  <a:ea typeface="Times New Roman"/>
                  <a:cs typeface="Times New Roman"/>
                  <a:sym typeface="Times New Roman"/>
                </a:defRPr>
              </a:lvl7pPr>
              <a:lvl8pPr marL="0" marR="0" indent="320040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Times New Roman"/>
                  <a:ea typeface="Times New Roman"/>
                  <a:cs typeface="Times New Roman"/>
                  <a:sym typeface="Times New Roman"/>
                </a:defRPr>
              </a:lvl8pPr>
              <a:lvl9pPr marL="0" marR="0" indent="365760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Times New Roman"/>
                  <a:ea typeface="Times New Roman"/>
                  <a:cs typeface="Times New Roman"/>
                  <a:sym typeface="Times New Roman"/>
                </a:defRPr>
              </a:lvl9pPr>
            </a:lstStyle>
            <a:p>
              <a:pPr algn="ctr">
                <a:defRPr>
                  <a:solidFill>
                    <a:srgbClr val="FFFFFF"/>
                  </a:solidFill>
                </a:defRPr>
              </a:pPr>
              <a:r>
                <a:rPr lang="en-US" sz="1200" dirty="0">
                  <a:solidFill>
                    <a:schemeClr val="tx1"/>
                  </a:solidFill>
                </a:rPr>
                <a:t>1</a:t>
              </a:r>
              <a:endParaRPr sz="1200" dirty="0">
                <a:solidFill>
                  <a:schemeClr val="tx1"/>
                </a:solidFill>
              </a:endParaRPr>
            </a:p>
          </p:txBody>
        </p:sp>
        <p:sp>
          <p:nvSpPr>
            <p:cNvPr id="49" name="Rectangle 48"/>
            <p:cNvSpPr/>
            <p:nvPr/>
          </p:nvSpPr>
          <p:spPr>
            <a:xfrm>
              <a:off x="2560895" y="3681928"/>
              <a:ext cx="493666" cy="329111"/>
            </a:xfrm>
            <a:prstGeom prst="rect">
              <a:avLst/>
            </a:prstGeom>
            <a:solidFill>
              <a:srgbClr val="FFFFFF"/>
            </a:solidFill>
            <a:ln w="12700" cap="flat">
              <a:noFill/>
              <a:prstDash val="sysDot"/>
              <a:miter lim="800000"/>
            </a:ln>
            <a:effectLst/>
          </p:spPr>
          <p:txBody>
            <a:bodyPr wrap="square" lIns="48767" tIns="48767" rIns="48767" bIns="48767" numCol="1" anchor="ctr">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Times New Roman"/>
                  <a:ea typeface="Times New Roman"/>
                  <a:cs typeface="Times New Roman"/>
                  <a:sym typeface="Times New Roman"/>
                </a:defRPr>
              </a:lvl1pPr>
              <a:lvl2pPr marL="0" marR="0" indent="45720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Times New Roman"/>
                  <a:ea typeface="Times New Roman"/>
                  <a:cs typeface="Times New Roman"/>
                  <a:sym typeface="Times New Roman"/>
                </a:defRPr>
              </a:lvl2pPr>
              <a:lvl3pPr marL="0" marR="0" indent="91440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Times New Roman"/>
                  <a:ea typeface="Times New Roman"/>
                  <a:cs typeface="Times New Roman"/>
                  <a:sym typeface="Times New Roman"/>
                </a:defRPr>
              </a:lvl3pPr>
              <a:lvl4pPr marL="0" marR="0" indent="137160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Times New Roman"/>
                  <a:ea typeface="Times New Roman"/>
                  <a:cs typeface="Times New Roman"/>
                  <a:sym typeface="Times New Roman"/>
                </a:defRPr>
              </a:lvl4pPr>
              <a:lvl5pPr marL="0" marR="0" indent="182880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Times New Roman"/>
                  <a:ea typeface="Times New Roman"/>
                  <a:cs typeface="Times New Roman"/>
                  <a:sym typeface="Times New Roman"/>
                </a:defRPr>
              </a:lvl5pPr>
              <a:lvl6pPr marL="0" marR="0" indent="228600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Times New Roman"/>
                  <a:ea typeface="Times New Roman"/>
                  <a:cs typeface="Times New Roman"/>
                  <a:sym typeface="Times New Roman"/>
                </a:defRPr>
              </a:lvl6pPr>
              <a:lvl7pPr marL="0" marR="0" indent="274320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Times New Roman"/>
                  <a:ea typeface="Times New Roman"/>
                  <a:cs typeface="Times New Roman"/>
                  <a:sym typeface="Times New Roman"/>
                </a:defRPr>
              </a:lvl7pPr>
              <a:lvl8pPr marL="0" marR="0" indent="320040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Times New Roman"/>
                  <a:ea typeface="Times New Roman"/>
                  <a:cs typeface="Times New Roman"/>
                  <a:sym typeface="Times New Roman"/>
                </a:defRPr>
              </a:lvl8pPr>
              <a:lvl9pPr marL="0" marR="0" indent="3657600" algn="l" defTabSz="130048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Times New Roman"/>
                  <a:ea typeface="Times New Roman"/>
                  <a:cs typeface="Times New Roman"/>
                  <a:sym typeface="Times New Roman"/>
                </a:defRPr>
              </a:lvl9pPr>
            </a:lstStyle>
            <a:p>
              <a:pPr algn="ctr">
                <a:defRPr>
                  <a:solidFill>
                    <a:srgbClr val="FFFFFF"/>
                  </a:solidFill>
                </a:defRPr>
              </a:pPr>
              <a:r>
                <a:rPr lang="en-US" sz="1200" dirty="0">
                  <a:solidFill>
                    <a:schemeClr val="tx1"/>
                  </a:solidFill>
                </a:rPr>
                <a:t>3</a:t>
              </a:r>
              <a:endParaRPr sz="1200" dirty="0">
                <a:solidFill>
                  <a:schemeClr val="tx1"/>
                </a:solidFill>
              </a:endParaRPr>
            </a:p>
          </p:txBody>
        </p:sp>
      </p:grpSp>
      <p:sp>
        <p:nvSpPr>
          <p:cNvPr id="11" name="Date Placeholder 10"/>
          <p:cNvSpPr>
            <a:spLocks noGrp="1"/>
          </p:cNvSpPr>
          <p:nvPr>
            <p:ph type="dt" sz="half" idx="2"/>
          </p:nvPr>
        </p:nvSpPr>
        <p:spPr/>
        <p:txBody>
          <a:bodyPr/>
          <a:lstStyle/>
          <a:p>
            <a:r>
              <a:rPr lang="it-IT" smtClean="0"/>
              <a:t>02/04/2019</a:t>
            </a:r>
            <a:endParaRPr lang="it-IT" dirty="0"/>
          </a:p>
        </p:txBody>
      </p:sp>
      <p:sp>
        <p:nvSpPr>
          <p:cNvPr id="12" name="Footer Placeholder 11"/>
          <p:cNvSpPr>
            <a:spLocks noGrp="1"/>
          </p:cNvSpPr>
          <p:nvPr>
            <p:ph type="ftr" sz="quarter" idx="3"/>
          </p:nvPr>
        </p:nvSpPr>
        <p:spPr/>
        <p:txBody>
          <a:bodyPr/>
          <a:lstStyle/>
          <a:p>
            <a:r>
              <a:rPr lang="it-IT" smtClean="0"/>
              <a:t>R.Callegari</a:t>
            </a:r>
            <a:endParaRPr lang="it-IT" dirty="0"/>
          </a:p>
        </p:txBody>
      </p:sp>
      <p:sp>
        <p:nvSpPr>
          <p:cNvPr id="15" name="Slide Number Placeholder 14"/>
          <p:cNvSpPr>
            <a:spLocks noGrp="1"/>
          </p:cNvSpPr>
          <p:nvPr>
            <p:ph type="sldNum" sz="quarter" idx="4"/>
          </p:nvPr>
        </p:nvSpPr>
        <p:spPr/>
        <p:txBody>
          <a:bodyPr/>
          <a:lstStyle/>
          <a:p>
            <a:fld id="{A80DA789-7784-4182-8A93-BBA74FFF9B90}" type="slidenum">
              <a:rPr lang="it-IT" smtClean="0"/>
              <a:pPr/>
              <a:t>5</a:t>
            </a:fld>
            <a:endParaRPr lang="it-IT" dirty="0"/>
          </a:p>
        </p:txBody>
      </p:sp>
    </p:spTree>
    <p:extLst>
      <p:ext uri="{BB962C8B-B14F-4D97-AF65-F5344CB8AC3E}">
        <p14:creationId xmlns:p14="http://schemas.microsoft.com/office/powerpoint/2010/main" val="11833816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Assembly procedure</a:t>
            </a:r>
            <a:endParaRPr lang="it-IT" dirty="0"/>
          </a:p>
        </p:txBody>
      </p:sp>
      <p:pic>
        <p:nvPicPr>
          <p:cNvPr id="3" name="Picture 2" descr="Picture 6"/>
          <p:cNvPicPr>
            <a:picLocks noChangeAspect="1"/>
          </p:cNvPicPr>
          <p:nvPr/>
        </p:nvPicPr>
        <p:blipFill>
          <a:blip r:embed="rId2">
            <a:extLst/>
          </a:blip>
          <a:srcRect l="40968" t="9563" r="40330" b="10215"/>
          <a:stretch>
            <a:fillRect/>
          </a:stretch>
        </p:blipFill>
        <p:spPr>
          <a:xfrm>
            <a:off x="2702999" y="941683"/>
            <a:ext cx="1899680" cy="4592136"/>
          </a:xfrm>
          <a:prstGeom prst="rect">
            <a:avLst/>
          </a:prstGeom>
          <a:ln w="12700">
            <a:miter lim="400000"/>
          </a:ln>
          <a:effectLst>
            <a:outerShdw blurRad="279400" dist="74051" dir="5400000" rotWithShape="0">
              <a:srgbClr val="000000">
                <a:alpha val="70463"/>
              </a:srgbClr>
            </a:outerShdw>
          </a:effectLst>
        </p:spPr>
      </p:pic>
      <p:pic>
        <p:nvPicPr>
          <p:cNvPr id="4" name="Picture 3" descr="Picture 2"/>
          <p:cNvPicPr>
            <a:picLocks noChangeAspect="1"/>
          </p:cNvPicPr>
          <p:nvPr/>
        </p:nvPicPr>
        <p:blipFill>
          <a:blip r:embed="rId3">
            <a:extLst/>
          </a:blip>
          <a:stretch>
            <a:fillRect/>
          </a:stretch>
        </p:blipFill>
        <p:spPr>
          <a:xfrm>
            <a:off x="5451865" y="955228"/>
            <a:ext cx="2279025" cy="3454148"/>
          </a:xfrm>
          <a:prstGeom prst="rect">
            <a:avLst/>
          </a:prstGeom>
          <a:ln w="12700">
            <a:miter lim="400000"/>
          </a:ln>
        </p:spPr>
      </p:pic>
      <p:pic>
        <p:nvPicPr>
          <p:cNvPr id="5" name="Picture 4" descr="Picture 7"/>
          <p:cNvPicPr>
            <a:picLocks noChangeAspect="1"/>
          </p:cNvPicPr>
          <p:nvPr/>
        </p:nvPicPr>
        <p:blipFill>
          <a:blip r:embed="rId4">
            <a:extLst/>
          </a:blip>
          <a:srcRect l="34785" t="6688" r="32821" b="12828"/>
          <a:stretch>
            <a:fillRect/>
          </a:stretch>
        </p:blipFill>
        <p:spPr>
          <a:xfrm>
            <a:off x="8575903" y="941683"/>
            <a:ext cx="3280096" cy="4592136"/>
          </a:xfrm>
          <a:prstGeom prst="rect">
            <a:avLst/>
          </a:prstGeom>
          <a:ln w="12700">
            <a:miter lim="400000"/>
          </a:ln>
          <a:effectLst>
            <a:outerShdw blurRad="279400" dist="74051" dir="5400000" rotWithShape="0">
              <a:srgbClr val="000000">
                <a:alpha val="70463"/>
              </a:srgbClr>
            </a:outerShdw>
          </a:effectLst>
        </p:spPr>
      </p:pic>
      <p:pic>
        <p:nvPicPr>
          <p:cNvPr id="6" name="Picture 5" descr="Clipart - syringe"/>
          <p:cNvPicPr>
            <a:picLocks noChangeAspect="1"/>
          </p:cNvPicPr>
          <p:nvPr/>
        </p:nvPicPr>
        <p:blipFill rotWithShape="1">
          <a:blip r:embed="rId5" cstate="print">
            <a:extLst>
              <a:ext uri="{28A0092B-C50C-407E-A947-70E740481C1C}">
                <a14:useLocalDpi xmlns:a14="http://schemas.microsoft.com/office/drawing/2010/main" val="0"/>
              </a:ext>
            </a:extLst>
          </a:blip>
          <a:srcRect l="23935" t="7707" r="28837" b="58532"/>
          <a:stretch/>
        </p:blipFill>
        <p:spPr>
          <a:xfrm flipH="1">
            <a:off x="8575903" y="2682302"/>
            <a:ext cx="1543573" cy="1560536"/>
          </a:xfrm>
          <a:prstGeom prst="rect">
            <a:avLst/>
          </a:prstGeom>
        </p:spPr>
      </p:pic>
      <p:pic>
        <p:nvPicPr>
          <p:cNvPr id="7" name="Picture 6" descr="Clipart - syringe"/>
          <p:cNvPicPr>
            <a:picLocks noChangeAspect="1"/>
          </p:cNvPicPr>
          <p:nvPr/>
        </p:nvPicPr>
        <p:blipFill rotWithShape="1">
          <a:blip r:embed="rId5" cstate="print">
            <a:extLst>
              <a:ext uri="{28A0092B-C50C-407E-A947-70E740481C1C}">
                <a14:useLocalDpi xmlns:a14="http://schemas.microsoft.com/office/drawing/2010/main" val="0"/>
              </a:ext>
            </a:extLst>
          </a:blip>
          <a:srcRect l="23935" t="7707" r="28837" b="58532"/>
          <a:stretch/>
        </p:blipFill>
        <p:spPr>
          <a:xfrm flipH="1" flipV="1">
            <a:off x="8672378" y="4553137"/>
            <a:ext cx="1543573" cy="1560536"/>
          </a:xfrm>
          <a:prstGeom prst="rect">
            <a:avLst/>
          </a:prstGeom>
        </p:spPr>
      </p:pic>
      <p:sp>
        <p:nvSpPr>
          <p:cNvPr id="8" name="TextBox 7"/>
          <p:cNvSpPr txBox="1"/>
          <p:nvPr/>
        </p:nvSpPr>
        <p:spPr>
          <a:xfrm rot="2703898">
            <a:off x="8793185" y="2868937"/>
            <a:ext cx="1301959" cy="338554"/>
          </a:xfrm>
          <a:prstGeom prst="rect">
            <a:avLst/>
          </a:prstGeom>
          <a:noFill/>
        </p:spPr>
        <p:txBody>
          <a:bodyPr wrap="none" rtlCol="0">
            <a:spAutoFit/>
          </a:bodyPr>
          <a:lstStyle/>
          <a:p>
            <a:r>
              <a:rPr lang="en-US" sz="1600" dirty="0">
                <a:solidFill>
                  <a:srgbClr val="FF0000"/>
                </a:solidFill>
              </a:rPr>
              <a:t>Araldite 2020</a:t>
            </a:r>
            <a:endParaRPr lang="it-IT" sz="1600" dirty="0">
              <a:solidFill>
                <a:srgbClr val="FF0000"/>
              </a:solidFill>
            </a:endParaRPr>
          </a:p>
        </p:txBody>
      </p:sp>
      <p:sp>
        <p:nvSpPr>
          <p:cNvPr id="9" name="TextBox 8"/>
          <p:cNvSpPr txBox="1"/>
          <p:nvPr/>
        </p:nvSpPr>
        <p:spPr>
          <a:xfrm rot="18942580">
            <a:off x="8509107" y="4943946"/>
            <a:ext cx="1301959" cy="338554"/>
          </a:xfrm>
          <a:prstGeom prst="rect">
            <a:avLst/>
          </a:prstGeom>
          <a:noFill/>
        </p:spPr>
        <p:txBody>
          <a:bodyPr wrap="none" rtlCol="0">
            <a:spAutoFit/>
          </a:bodyPr>
          <a:lstStyle/>
          <a:p>
            <a:r>
              <a:rPr lang="en-US" sz="1600" dirty="0">
                <a:solidFill>
                  <a:srgbClr val="FF0000"/>
                </a:solidFill>
              </a:rPr>
              <a:t>Araldite 2011</a:t>
            </a:r>
            <a:endParaRPr lang="it-IT" sz="1600" dirty="0">
              <a:solidFill>
                <a:srgbClr val="FF0000"/>
              </a:solidFill>
            </a:endParaRPr>
          </a:p>
        </p:txBody>
      </p:sp>
      <p:sp>
        <p:nvSpPr>
          <p:cNvPr id="10" name="TextBox 9"/>
          <p:cNvSpPr txBox="1"/>
          <p:nvPr/>
        </p:nvSpPr>
        <p:spPr>
          <a:xfrm>
            <a:off x="335999" y="1939076"/>
            <a:ext cx="2367000" cy="3046988"/>
          </a:xfrm>
          <a:prstGeom prst="rect">
            <a:avLst/>
          </a:prstGeom>
          <a:noFill/>
        </p:spPr>
        <p:txBody>
          <a:bodyPr wrap="square" rtlCol="0">
            <a:spAutoFit/>
          </a:bodyPr>
          <a:lstStyle/>
          <a:p>
            <a:pPr marL="285750" indent="-285750">
              <a:buFont typeface="Arial" panose="020B0604020202020204" pitchFamily="34" charset="0"/>
              <a:buChar char="•"/>
            </a:pPr>
            <a:r>
              <a:rPr lang="en-US" sz="1600" dirty="0"/>
              <a:t>The plastic capillaries are glued to the connector</a:t>
            </a:r>
          </a:p>
          <a:p>
            <a:endParaRPr lang="en-US" sz="1600" dirty="0"/>
          </a:p>
          <a:p>
            <a:pPr marL="285750" indent="-285750">
              <a:buFont typeface="Arial" panose="020B0604020202020204" pitchFamily="34" charset="0"/>
              <a:buChar char="•"/>
            </a:pPr>
            <a:r>
              <a:rPr lang="en-US" sz="1600" dirty="0"/>
              <a:t>The connector is glued to the silicon chip</a:t>
            </a:r>
          </a:p>
          <a:p>
            <a:endParaRPr lang="en-US" sz="1600" dirty="0"/>
          </a:p>
          <a:p>
            <a:pPr marL="285750" indent="-285750">
              <a:buFont typeface="Arial" panose="020B0604020202020204" pitchFamily="34" charset="0"/>
              <a:buChar char="•"/>
            </a:pPr>
            <a:r>
              <a:rPr lang="en-US" sz="1600" dirty="0"/>
              <a:t>Bottom </a:t>
            </a:r>
            <a:r>
              <a:rPr lang="en-US" sz="1600" dirty="0" err="1"/>
              <a:t>o-rings</a:t>
            </a:r>
            <a:r>
              <a:rPr lang="en-US" sz="1600" dirty="0"/>
              <a:t> prevent liquid leakages</a:t>
            </a:r>
          </a:p>
          <a:p>
            <a:endParaRPr lang="en-US" sz="1600" dirty="0"/>
          </a:p>
          <a:p>
            <a:pPr marL="285750" indent="-285750">
              <a:buFont typeface="Arial" panose="020B0604020202020204" pitchFamily="34" charset="0"/>
              <a:buChar char="•"/>
            </a:pPr>
            <a:r>
              <a:rPr lang="en-US" sz="1600" dirty="0"/>
              <a:t>Top </a:t>
            </a:r>
            <a:r>
              <a:rPr lang="en-US" sz="1600" dirty="0" err="1"/>
              <a:t>o-rings</a:t>
            </a:r>
            <a:r>
              <a:rPr lang="en-US" sz="1600" dirty="0"/>
              <a:t> prevent glue infiltration</a:t>
            </a:r>
            <a:endParaRPr lang="it-IT" sz="1600" dirty="0"/>
          </a:p>
        </p:txBody>
      </p:sp>
      <p:sp>
        <p:nvSpPr>
          <p:cNvPr id="12" name="TextBox 11"/>
          <p:cNvSpPr txBox="1"/>
          <p:nvPr/>
        </p:nvSpPr>
        <p:spPr>
          <a:xfrm>
            <a:off x="5074265" y="4794796"/>
            <a:ext cx="3034223" cy="1077218"/>
          </a:xfrm>
          <a:prstGeom prst="rect">
            <a:avLst/>
          </a:prstGeom>
          <a:noFill/>
        </p:spPr>
        <p:txBody>
          <a:bodyPr wrap="square" rtlCol="0">
            <a:spAutoFit/>
          </a:bodyPr>
          <a:lstStyle/>
          <a:p>
            <a:pPr marL="285750" indent="-285750">
              <a:buFont typeface="Arial" panose="020B0604020202020204" pitchFamily="34" charset="0"/>
              <a:buChar char="•"/>
            </a:pPr>
            <a:r>
              <a:rPr lang="en-US" sz="1600" dirty="0"/>
              <a:t>Blue parts: 3D printed</a:t>
            </a:r>
          </a:p>
          <a:p>
            <a:pPr marL="285750" indent="-285750">
              <a:buFont typeface="Arial" panose="020B0604020202020204" pitchFamily="34" charset="0"/>
              <a:buChar char="•"/>
            </a:pPr>
            <a:r>
              <a:rPr lang="en-US" sz="1600" dirty="0"/>
              <a:t>Black parts: machined</a:t>
            </a:r>
          </a:p>
          <a:p>
            <a:pPr marL="285750" indent="-285750">
              <a:buFont typeface="Arial" panose="020B0604020202020204" pitchFamily="34" charset="0"/>
              <a:buChar char="•"/>
            </a:pPr>
            <a:r>
              <a:rPr lang="en-US" sz="1600" dirty="0"/>
              <a:t>Green part: connector (3D printed)</a:t>
            </a:r>
            <a:endParaRPr lang="it-IT" sz="1600" dirty="0"/>
          </a:p>
        </p:txBody>
      </p:sp>
      <p:sp>
        <p:nvSpPr>
          <p:cNvPr id="18" name="Date Placeholder 17"/>
          <p:cNvSpPr>
            <a:spLocks noGrp="1"/>
          </p:cNvSpPr>
          <p:nvPr>
            <p:ph type="dt" sz="half" idx="2"/>
          </p:nvPr>
        </p:nvSpPr>
        <p:spPr/>
        <p:txBody>
          <a:bodyPr/>
          <a:lstStyle/>
          <a:p>
            <a:r>
              <a:rPr lang="it-IT" smtClean="0"/>
              <a:t>02/04/2019</a:t>
            </a:r>
            <a:endParaRPr lang="it-IT" dirty="0"/>
          </a:p>
        </p:txBody>
      </p:sp>
      <p:sp>
        <p:nvSpPr>
          <p:cNvPr id="19" name="Footer Placeholder 18"/>
          <p:cNvSpPr>
            <a:spLocks noGrp="1"/>
          </p:cNvSpPr>
          <p:nvPr>
            <p:ph type="ftr" sz="quarter" idx="3"/>
          </p:nvPr>
        </p:nvSpPr>
        <p:spPr/>
        <p:txBody>
          <a:bodyPr/>
          <a:lstStyle/>
          <a:p>
            <a:r>
              <a:rPr lang="it-IT" smtClean="0"/>
              <a:t>R.Callegari</a:t>
            </a:r>
            <a:endParaRPr lang="it-IT" dirty="0"/>
          </a:p>
        </p:txBody>
      </p:sp>
      <p:sp>
        <p:nvSpPr>
          <p:cNvPr id="20" name="Slide Number Placeholder 19"/>
          <p:cNvSpPr>
            <a:spLocks noGrp="1"/>
          </p:cNvSpPr>
          <p:nvPr>
            <p:ph type="sldNum" sz="quarter" idx="4"/>
          </p:nvPr>
        </p:nvSpPr>
        <p:spPr/>
        <p:txBody>
          <a:bodyPr/>
          <a:lstStyle/>
          <a:p>
            <a:fld id="{A80DA789-7784-4182-8A93-BBA74FFF9B90}" type="slidenum">
              <a:rPr lang="it-IT" smtClean="0"/>
              <a:pPr/>
              <a:t>6</a:t>
            </a:fld>
            <a:endParaRPr lang="it-IT" dirty="0"/>
          </a:p>
        </p:txBody>
      </p:sp>
    </p:spTree>
    <p:extLst>
      <p:ext uri="{BB962C8B-B14F-4D97-AF65-F5344CB8AC3E}">
        <p14:creationId xmlns:p14="http://schemas.microsoft.com/office/powerpoint/2010/main" val="13690743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Connector characterization</a:t>
            </a:r>
            <a:endParaRPr lang="it-IT" dirty="0"/>
          </a:p>
        </p:txBody>
      </p:sp>
      <p:pic>
        <p:nvPicPr>
          <p:cNvPr id="3" name="Picture 2" descr="Picture 12"/>
          <p:cNvPicPr>
            <a:picLocks noChangeAspect="1"/>
          </p:cNvPicPr>
          <p:nvPr/>
        </p:nvPicPr>
        <p:blipFill>
          <a:blip r:embed="rId2">
            <a:extLst/>
          </a:blip>
          <a:stretch>
            <a:fillRect/>
          </a:stretch>
        </p:blipFill>
        <p:spPr>
          <a:xfrm>
            <a:off x="3098914" y="2232306"/>
            <a:ext cx="6010948" cy="3031885"/>
          </a:xfrm>
          <a:prstGeom prst="rect">
            <a:avLst/>
          </a:prstGeom>
          <a:ln w="12700">
            <a:miter lim="400000"/>
          </a:ln>
        </p:spPr>
      </p:pic>
      <p:pic>
        <p:nvPicPr>
          <p:cNvPr id="4" name="Picture 3" descr="Picture 2"/>
          <p:cNvPicPr>
            <a:picLocks noChangeAspect="1"/>
          </p:cNvPicPr>
          <p:nvPr/>
        </p:nvPicPr>
        <p:blipFill>
          <a:blip r:embed="rId3">
            <a:extLst/>
          </a:blip>
          <a:srcRect l="13273" r="3483"/>
          <a:stretch>
            <a:fillRect/>
          </a:stretch>
        </p:blipFill>
        <p:spPr>
          <a:xfrm rot="16200000">
            <a:off x="-48229" y="3278608"/>
            <a:ext cx="2369811" cy="1601355"/>
          </a:xfrm>
          <a:prstGeom prst="rect">
            <a:avLst/>
          </a:prstGeom>
          <a:ln w="12700">
            <a:miter lim="400000"/>
          </a:ln>
          <a:effectLst>
            <a:outerShdw blurRad="279400" dist="74051" dir="5400000" rotWithShape="0">
              <a:srgbClr val="000000">
                <a:alpha val="70463"/>
              </a:srgbClr>
            </a:outerShdw>
          </a:effectLst>
        </p:spPr>
      </p:pic>
      <p:sp>
        <p:nvSpPr>
          <p:cNvPr id="6" name="TextBox 5"/>
          <p:cNvSpPr txBox="1"/>
          <p:nvPr/>
        </p:nvSpPr>
        <p:spPr>
          <a:xfrm>
            <a:off x="335998" y="1297267"/>
            <a:ext cx="3553453" cy="584775"/>
          </a:xfrm>
          <a:prstGeom prst="rect">
            <a:avLst/>
          </a:prstGeom>
          <a:noFill/>
        </p:spPr>
        <p:txBody>
          <a:bodyPr wrap="square" rtlCol="0">
            <a:spAutoFit/>
          </a:bodyPr>
          <a:lstStyle/>
          <a:p>
            <a:pPr marL="285750" indent="-285750" algn="just">
              <a:buFont typeface="Arial" panose="020B0604020202020204" pitchFamily="34" charset="0"/>
              <a:buChar char="•"/>
            </a:pPr>
            <a:r>
              <a:rPr lang="it-IT" sz="1600" dirty="0"/>
              <a:t>Helium leak rate: L</a:t>
            </a:r>
            <a:r>
              <a:rPr lang="it-IT" sz="1600" baseline="-25000" dirty="0"/>
              <a:t>He</a:t>
            </a:r>
            <a:r>
              <a:rPr lang="en-US" sz="1600" dirty="0"/>
              <a:t>≈10</a:t>
            </a:r>
            <a:r>
              <a:rPr lang="en-US" sz="1600" baseline="30000" dirty="0"/>
              <a:t>-8</a:t>
            </a:r>
            <a:r>
              <a:rPr lang="en-US" sz="1600" dirty="0"/>
              <a:t> mbar ∙ l / s</a:t>
            </a:r>
          </a:p>
          <a:p>
            <a:pPr marL="285750" indent="-285750" algn="just">
              <a:buFont typeface="Arial" panose="020B0604020202020204" pitchFamily="34" charset="0"/>
              <a:buChar char="•"/>
            </a:pPr>
            <a:r>
              <a:rPr lang="it-IT" sz="1600" dirty="0"/>
              <a:t>Failure pressure: p</a:t>
            </a:r>
            <a:r>
              <a:rPr lang="it-IT" sz="1600" baseline="-25000" dirty="0"/>
              <a:t>max</a:t>
            </a:r>
            <a:r>
              <a:rPr lang="it-IT" sz="1600" dirty="0"/>
              <a:t>= 110 bar</a:t>
            </a:r>
          </a:p>
        </p:txBody>
      </p:sp>
      <p:pic>
        <p:nvPicPr>
          <p:cNvPr id="7" name="Picture 6"/>
          <p:cNvPicPr>
            <a:picLocks noChangeAspect="1"/>
          </p:cNvPicPr>
          <p:nvPr/>
        </p:nvPicPr>
        <p:blipFill rotWithShape="1">
          <a:blip r:embed="rId4" cstate="print">
            <a:extLst>
              <a:ext uri="{28A0092B-C50C-407E-A947-70E740481C1C}">
                <a14:useLocalDpi xmlns:a14="http://schemas.microsoft.com/office/drawing/2010/main" val="0"/>
              </a:ext>
            </a:extLst>
          </a:blip>
          <a:srcRect l="19303" t="29533" r="16676"/>
          <a:stretch/>
        </p:blipFill>
        <p:spPr>
          <a:xfrm>
            <a:off x="10271422" y="2528975"/>
            <a:ext cx="1584577" cy="3100620"/>
          </a:xfrm>
          <a:prstGeom prst="rect">
            <a:avLst/>
          </a:prstGeom>
        </p:spPr>
      </p:pic>
      <p:sp>
        <p:nvSpPr>
          <p:cNvPr id="9" name="TextBox 8"/>
          <p:cNvSpPr txBox="1"/>
          <p:nvPr/>
        </p:nvSpPr>
        <p:spPr>
          <a:xfrm>
            <a:off x="335999" y="608449"/>
            <a:ext cx="4907121" cy="338554"/>
          </a:xfrm>
          <a:prstGeom prst="rect">
            <a:avLst/>
          </a:prstGeom>
          <a:noFill/>
        </p:spPr>
        <p:txBody>
          <a:bodyPr wrap="square" rtlCol="0">
            <a:spAutoFit/>
          </a:bodyPr>
          <a:lstStyle/>
          <a:p>
            <a:pPr algn="just"/>
            <a:r>
              <a:rPr lang="en-US" sz="1600" dirty="0"/>
              <a:t>Connector glued on a blank piece of silicon:</a:t>
            </a:r>
          </a:p>
        </p:txBody>
      </p:sp>
      <p:sp>
        <p:nvSpPr>
          <p:cNvPr id="14" name="Date Placeholder 13"/>
          <p:cNvSpPr>
            <a:spLocks noGrp="1"/>
          </p:cNvSpPr>
          <p:nvPr>
            <p:ph type="dt" sz="half" idx="2"/>
          </p:nvPr>
        </p:nvSpPr>
        <p:spPr/>
        <p:txBody>
          <a:bodyPr/>
          <a:lstStyle/>
          <a:p>
            <a:r>
              <a:rPr lang="it-IT" smtClean="0"/>
              <a:t>02/04/2019</a:t>
            </a:r>
            <a:endParaRPr lang="it-IT" dirty="0"/>
          </a:p>
        </p:txBody>
      </p:sp>
      <p:sp>
        <p:nvSpPr>
          <p:cNvPr id="15" name="Footer Placeholder 14"/>
          <p:cNvSpPr>
            <a:spLocks noGrp="1"/>
          </p:cNvSpPr>
          <p:nvPr>
            <p:ph type="ftr" sz="quarter" idx="3"/>
          </p:nvPr>
        </p:nvSpPr>
        <p:spPr/>
        <p:txBody>
          <a:bodyPr/>
          <a:lstStyle/>
          <a:p>
            <a:r>
              <a:rPr lang="it-IT" smtClean="0"/>
              <a:t>R.Callegari</a:t>
            </a:r>
            <a:endParaRPr lang="it-IT" dirty="0"/>
          </a:p>
        </p:txBody>
      </p:sp>
      <p:sp>
        <p:nvSpPr>
          <p:cNvPr id="16" name="Slide Number Placeholder 15"/>
          <p:cNvSpPr>
            <a:spLocks noGrp="1"/>
          </p:cNvSpPr>
          <p:nvPr>
            <p:ph type="sldNum" sz="quarter" idx="4"/>
          </p:nvPr>
        </p:nvSpPr>
        <p:spPr/>
        <p:txBody>
          <a:bodyPr/>
          <a:lstStyle/>
          <a:p>
            <a:fld id="{A80DA789-7784-4182-8A93-BBA74FFF9B90}" type="slidenum">
              <a:rPr lang="it-IT" smtClean="0"/>
              <a:pPr/>
              <a:t>7</a:t>
            </a:fld>
            <a:endParaRPr lang="it-IT" dirty="0"/>
          </a:p>
        </p:txBody>
      </p:sp>
    </p:spTree>
    <p:extLst>
      <p:ext uri="{BB962C8B-B14F-4D97-AF65-F5344CB8AC3E}">
        <p14:creationId xmlns:p14="http://schemas.microsoft.com/office/powerpoint/2010/main" val="14965442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Circulation demonstrated</a:t>
            </a:r>
            <a:endParaRPr lang="it-IT" dirty="0"/>
          </a:p>
        </p:txBody>
      </p:sp>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l="30499" t="13970" r="23644" b="6157"/>
          <a:stretch/>
        </p:blipFill>
        <p:spPr>
          <a:xfrm>
            <a:off x="6283354" y="723246"/>
            <a:ext cx="5572645" cy="5459802"/>
          </a:xfrm>
          <a:prstGeom prst="rect">
            <a:avLst/>
          </a:prstGeom>
        </p:spPr>
      </p:pic>
      <p:sp>
        <p:nvSpPr>
          <p:cNvPr id="4" name="TextBox 3"/>
          <p:cNvSpPr txBox="1"/>
          <p:nvPr/>
        </p:nvSpPr>
        <p:spPr>
          <a:xfrm>
            <a:off x="336000" y="723246"/>
            <a:ext cx="5771186" cy="4247317"/>
          </a:xfrm>
          <a:prstGeom prst="rect">
            <a:avLst/>
          </a:prstGeom>
          <a:noFill/>
        </p:spPr>
        <p:txBody>
          <a:bodyPr wrap="square" rtlCol="0">
            <a:spAutoFit/>
          </a:bodyPr>
          <a:lstStyle/>
          <a:p>
            <a:r>
              <a:rPr lang="en-US" dirty="0"/>
              <a:t>Microchannels and connector integrated into a 100 </a:t>
            </a:r>
            <a:r>
              <a:rPr lang="en-US" dirty="0">
                <a:latin typeface="Calibri" panose="020F0502020204030204" pitchFamily="34" charset="0"/>
                <a:cs typeface="Calibri" panose="020F0502020204030204" pitchFamily="34" charset="0"/>
              </a:rPr>
              <a:t>µm thick CMOS device</a:t>
            </a:r>
          </a:p>
          <a:p>
            <a:endParaRPr lang="en-US" dirty="0">
              <a:latin typeface="Calibri" panose="020F0502020204030204" pitchFamily="34" charset="0"/>
              <a:cs typeface="Calibri" panose="020F0502020204030204" pitchFamily="34" charset="0"/>
            </a:endParaRPr>
          </a:p>
          <a:p>
            <a:endParaRPr lang="en-US" dirty="0">
              <a:latin typeface="Calibri" panose="020F0502020204030204" pitchFamily="34" charset="0"/>
              <a:cs typeface="Calibri" panose="020F0502020204030204" pitchFamily="34" charset="0"/>
            </a:endParaRPr>
          </a:p>
          <a:p>
            <a:endParaRPr lang="en-US" dirty="0">
              <a:latin typeface="Calibri" panose="020F0502020204030204" pitchFamily="34" charset="0"/>
              <a:cs typeface="Calibri" panose="020F0502020204030204" pitchFamily="34" charset="0"/>
            </a:endParaRPr>
          </a:p>
          <a:p>
            <a:endParaRPr lang="en-US" dirty="0">
              <a:latin typeface="Calibri" panose="020F0502020204030204" pitchFamily="34" charset="0"/>
              <a:cs typeface="Calibri" panose="020F0502020204030204" pitchFamily="34" charset="0"/>
            </a:endParaRPr>
          </a:p>
          <a:p>
            <a:endParaRPr lang="en-US" dirty="0">
              <a:latin typeface="Calibri" panose="020F0502020204030204" pitchFamily="34" charset="0"/>
              <a:cs typeface="Calibri" panose="020F0502020204030204" pitchFamily="34" charset="0"/>
            </a:endParaRPr>
          </a:p>
          <a:p>
            <a:r>
              <a:rPr lang="en-US" dirty="0" smtClean="0">
                <a:latin typeface="Calibri" panose="020F0502020204030204" pitchFamily="34" charset="0"/>
                <a:cs typeface="Calibri" panose="020F0502020204030204" pitchFamily="34" charset="0"/>
              </a:rPr>
              <a:t>A fully </a:t>
            </a:r>
            <a:r>
              <a:rPr lang="en-US" dirty="0">
                <a:latin typeface="Calibri" panose="020F0502020204030204" pitchFamily="34" charset="0"/>
                <a:cs typeface="Calibri" panose="020F0502020204030204" pitchFamily="34" charset="0"/>
              </a:rPr>
              <a:t>CMOS-compatible microfabrication process to embed </a:t>
            </a:r>
            <a:r>
              <a:rPr lang="en-US" dirty="0" smtClean="0">
                <a:latin typeface="Calibri" panose="020F0502020204030204" pitchFamily="34" charset="0"/>
                <a:cs typeface="Calibri" panose="020F0502020204030204" pitchFamily="34" charset="0"/>
              </a:rPr>
              <a:t>microchannels has been validated</a:t>
            </a:r>
            <a:endParaRPr lang="en-US" dirty="0">
              <a:latin typeface="Calibri" panose="020F0502020204030204" pitchFamily="34" charset="0"/>
              <a:cs typeface="Calibri" panose="020F0502020204030204" pitchFamily="34" charset="0"/>
            </a:endParaRPr>
          </a:p>
          <a:p>
            <a:endParaRPr lang="en-US" dirty="0">
              <a:latin typeface="Calibri" panose="020F0502020204030204" pitchFamily="34" charset="0"/>
              <a:cs typeface="Calibri" panose="020F0502020204030204" pitchFamily="34" charset="0"/>
            </a:endParaRPr>
          </a:p>
          <a:p>
            <a:endParaRPr lang="en-US"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As a post-process</a:t>
            </a: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At a die level</a:t>
            </a: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In an extremely thin substrate</a:t>
            </a: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In an operating device</a:t>
            </a:r>
          </a:p>
        </p:txBody>
      </p:sp>
      <p:sp>
        <p:nvSpPr>
          <p:cNvPr id="11" name="Date Placeholder 10"/>
          <p:cNvSpPr>
            <a:spLocks noGrp="1"/>
          </p:cNvSpPr>
          <p:nvPr>
            <p:ph type="dt" sz="half" idx="2"/>
          </p:nvPr>
        </p:nvSpPr>
        <p:spPr/>
        <p:txBody>
          <a:bodyPr/>
          <a:lstStyle/>
          <a:p>
            <a:r>
              <a:rPr lang="it-IT" smtClean="0"/>
              <a:t>02/04/2019</a:t>
            </a:r>
            <a:endParaRPr lang="it-IT" dirty="0"/>
          </a:p>
        </p:txBody>
      </p:sp>
      <p:sp>
        <p:nvSpPr>
          <p:cNvPr id="12" name="Footer Placeholder 11"/>
          <p:cNvSpPr>
            <a:spLocks noGrp="1"/>
          </p:cNvSpPr>
          <p:nvPr>
            <p:ph type="ftr" sz="quarter" idx="3"/>
          </p:nvPr>
        </p:nvSpPr>
        <p:spPr/>
        <p:txBody>
          <a:bodyPr/>
          <a:lstStyle/>
          <a:p>
            <a:r>
              <a:rPr lang="it-IT" smtClean="0"/>
              <a:t>R.Callegari</a:t>
            </a:r>
            <a:endParaRPr lang="it-IT" dirty="0"/>
          </a:p>
        </p:txBody>
      </p:sp>
      <p:sp>
        <p:nvSpPr>
          <p:cNvPr id="13" name="Slide Number Placeholder 12"/>
          <p:cNvSpPr>
            <a:spLocks noGrp="1"/>
          </p:cNvSpPr>
          <p:nvPr>
            <p:ph type="sldNum" sz="quarter" idx="4"/>
          </p:nvPr>
        </p:nvSpPr>
        <p:spPr/>
        <p:txBody>
          <a:bodyPr/>
          <a:lstStyle/>
          <a:p>
            <a:fld id="{A80DA789-7784-4182-8A93-BBA74FFF9B90}" type="slidenum">
              <a:rPr lang="it-IT" smtClean="0"/>
              <a:pPr/>
              <a:t>8</a:t>
            </a:fld>
            <a:endParaRPr lang="it-IT" dirty="0"/>
          </a:p>
        </p:txBody>
      </p:sp>
    </p:spTree>
    <p:extLst>
      <p:ext uri="{BB962C8B-B14F-4D97-AF65-F5344CB8AC3E}">
        <p14:creationId xmlns:p14="http://schemas.microsoft.com/office/powerpoint/2010/main" val="33288034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Integration with the PCB (ongoing)</a:t>
            </a:r>
            <a:endParaRPr lang="it-IT" dirty="0"/>
          </a:p>
        </p:txBody>
      </p:sp>
      <p:sp>
        <p:nvSpPr>
          <p:cNvPr id="5" name="TextBox 4"/>
          <p:cNvSpPr txBox="1"/>
          <p:nvPr/>
        </p:nvSpPr>
        <p:spPr>
          <a:xfrm>
            <a:off x="335999" y="686883"/>
            <a:ext cx="11520000" cy="1477328"/>
          </a:xfrm>
          <a:prstGeom prst="rect">
            <a:avLst/>
          </a:prstGeom>
          <a:noFill/>
        </p:spPr>
        <p:txBody>
          <a:bodyPr wrap="square" rtlCol="0">
            <a:spAutoFit/>
          </a:bodyPr>
          <a:lstStyle/>
          <a:p>
            <a:r>
              <a:rPr lang="en-US" dirty="0"/>
              <a:t>First line of investigation:</a:t>
            </a:r>
          </a:p>
          <a:p>
            <a:pPr marL="285750" indent="-285750">
              <a:buFont typeface="Arial" panose="020B0604020202020204" pitchFamily="34" charset="0"/>
              <a:buChar char="•"/>
            </a:pPr>
            <a:r>
              <a:rPr lang="en-GB" dirty="0"/>
              <a:t>Characterisation of a fully functional MALTA pixel chip with embedded micro channels to study possible effects of the post-processing</a:t>
            </a:r>
          </a:p>
          <a:p>
            <a:endParaRPr lang="en-US" dirty="0"/>
          </a:p>
          <a:p>
            <a:r>
              <a:rPr lang="it-IT" dirty="0"/>
              <a:t>The first MALTA chip with embedded micro channels (without connectors) has been mounted on a PCB and wire bonded</a:t>
            </a: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5998" y="2441195"/>
            <a:ext cx="5066511" cy="3799883"/>
          </a:xfrm>
          <a:prstGeom prst="rect">
            <a:avLst/>
          </a:prstGeom>
        </p:spPr>
      </p:pic>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t="33846" r="28425"/>
          <a:stretch/>
        </p:blipFill>
        <p:spPr>
          <a:xfrm>
            <a:off x="6374024" y="2441196"/>
            <a:ext cx="5481973" cy="3800069"/>
          </a:xfrm>
          <a:prstGeom prst="rect">
            <a:avLst/>
          </a:prstGeom>
        </p:spPr>
      </p:pic>
      <p:sp>
        <p:nvSpPr>
          <p:cNvPr id="13" name="Date Placeholder 12"/>
          <p:cNvSpPr>
            <a:spLocks noGrp="1"/>
          </p:cNvSpPr>
          <p:nvPr>
            <p:ph type="dt" sz="half" idx="2"/>
          </p:nvPr>
        </p:nvSpPr>
        <p:spPr/>
        <p:txBody>
          <a:bodyPr/>
          <a:lstStyle/>
          <a:p>
            <a:r>
              <a:rPr lang="it-IT" smtClean="0"/>
              <a:t>02/04/2019</a:t>
            </a:r>
            <a:endParaRPr lang="it-IT" dirty="0"/>
          </a:p>
        </p:txBody>
      </p:sp>
      <p:sp>
        <p:nvSpPr>
          <p:cNvPr id="14" name="Footer Placeholder 13"/>
          <p:cNvSpPr>
            <a:spLocks noGrp="1"/>
          </p:cNvSpPr>
          <p:nvPr>
            <p:ph type="ftr" sz="quarter" idx="3"/>
          </p:nvPr>
        </p:nvSpPr>
        <p:spPr/>
        <p:txBody>
          <a:bodyPr/>
          <a:lstStyle/>
          <a:p>
            <a:r>
              <a:rPr lang="it-IT" smtClean="0"/>
              <a:t>R.Callegari</a:t>
            </a:r>
            <a:endParaRPr lang="it-IT" dirty="0"/>
          </a:p>
        </p:txBody>
      </p:sp>
      <p:sp>
        <p:nvSpPr>
          <p:cNvPr id="15" name="Slide Number Placeholder 14"/>
          <p:cNvSpPr>
            <a:spLocks noGrp="1"/>
          </p:cNvSpPr>
          <p:nvPr>
            <p:ph type="sldNum" sz="quarter" idx="4"/>
          </p:nvPr>
        </p:nvSpPr>
        <p:spPr/>
        <p:txBody>
          <a:bodyPr/>
          <a:lstStyle/>
          <a:p>
            <a:fld id="{A80DA789-7784-4182-8A93-BBA74FFF9B90}" type="slidenum">
              <a:rPr lang="it-IT" smtClean="0"/>
              <a:pPr/>
              <a:t>9</a:t>
            </a:fld>
            <a:endParaRPr lang="it-IT" dirty="0"/>
          </a:p>
        </p:txBody>
      </p:sp>
    </p:spTree>
    <p:extLst>
      <p:ext uri="{BB962C8B-B14F-4D97-AF65-F5344CB8AC3E}">
        <p14:creationId xmlns:p14="http://schemas.microsoft.com/office/powerpoint/2010/main" val="324575970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1549</TotalTime>
  <Words>844</Words>
  <Application>Microsoft Office PowerPoint</Application>
  <PresentationFormat>Widescreen</PresentationFormat>
  <Paragraphs>155</Paragraphs>
  <Slides>12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Calibri</vt:lpstr>
      <vt:lpstr>Calibri Light</vt:lpstr>
      <vt:lpstr>Helvetica</vt:lpstr>
      <vt:lpstr>Times New Roman</vt:lpstr>
      <vt:lpstr>Office Theme</vt:lpstr>
      <vt:lpstr>Embedding microfluidics into microelectronics</vt:lpstr>
      <vt:lpstr>Last year</vt:lpstr>
      <vt:lpstr>Microfluidic cooling plates for NA62 and LHCb (on hybrids)</vt:lpstr>
      <vt:lpstr>Microchannels etched directly on the backside of a monolithic pixel detector (MALTA: Monolithic from ALice To Atlas)</vt:lpstr>
      <vt:lpstr>Microfluidic connection</vt:lpstr>
      <vt:lpstr>Assembly procedure</vt:lpstr>
      <vt:lpstr>Connector characterization</vt:lpstr>
      <vt:lpstr>Circulation demonstrated</vt:lpstr>
      <vt:lpstr>Integration with the PCB (ongoing)</vt:lpstr>
      <vt:lpstr>Iron source scan (preliminary)</vt:lpstr>
      <vt:lpstr>Integration with the PCB (ongoing)</vt:lpstr>
      <vt:lpstr>Conclusions</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WP9: New support structures and micro-channel cooling</dc:title>
  <dc:creator>Riccardo Callegari</dc:creator>
  <cp:lastModifiedBy>Riccardo Callegari</cp:lastModifiedBy>
  <cp:revision>104</cp:revision>
  <dcterms:created xsi:type="dcterms:W3CDTF">2019-03-18T12:57:15Z</dcterms:created>
  <dcterms:modified xsi:type="dcterms:W3CDTF">2019-03-29T14:12:39Z</dcterms:modified>
</cp:coreProperties>
</file>