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68" r:id="rId2"/>
  </p:sldMasterIdLst>
  <p:notesMasterIdLst>
    <p:notesMasterId r:id="rId20"/>
  </p:notesMasterIdLst>
  <p:handoutMasterIdLst>
    <p:handoutMasterId r:id="rId21"/>
  </p:handoutMasterIdLst>
  <p:sldIdLst>
    <p:sldId id="340" r:id="rId3"/>
    <p:sldId id="421" r:id="rId4"/>
    <p:sldId id="422" r:id="rId5"/>
    <p:sldId id="423" r:id="rId6"/>
    <p:sldId id="424" r:id="rId7"/>
    <p:sldId id="435" r:id="rId8"/>
    <p:sldId id="425" r:id="rId9"/>
    <p:sldId id="426" r:id="rId10"/>
    <p:sldId id="427" r:id="rId11"/>
    <p:sldId id="430" r:id="rId12"/>
    <p:sldId id="429" r:id="rId13"/>
    <p:sldId id="428" r:id="rId14"/>
    <p:sldId id="431" r:id="rId15"/>
    <p:sldId id="432" r:id="rId16"/>
    <p:sldId id="433" r:id="rId17"/>
    <p:sldId id="434" r:id="rId18"/>
    <p:sldId id="420" r:id="rId19"/>
  </p:sldIdLst>
  <p:sldSz cx="9144000" cy="5143500" type="screen16x9"/>
  <p:notesSz cx="6858000" cy="9144000"/>
  <p:defaultText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3" algn="l" defTabSz="457166" rtl="0" eaLnBrk="1" latinLnBrk="0" hangingPunct="1">
      <a:defRPr sz="1800" kern="1200">
        <a:solidFill>
          <a:schemeClr val="tx1"/>
        </a:solidFill>
        <a:latin typeface="+mn-lt"/>
        <a:ea typeface="+mn-ea"/>
        <a:cs typeface="+mn-cs"/>
      </a:defRPr>
    </a:lvl3pPr>
    <a:lvl4pPr marL="1371498" algn="l" defTabSz="457166" rtl="0" eaLnBrk="1" latinLnBrk="0" hangingPunct="1">
      <a:defRPr sz="1800" kern="1200">
        <a:solidFill>
          <a:schemeClr val="tx1"/>
        </a:solidFill>
        <a:latin typeface="+mn-lt"/>
        <a:ea typeface="+mn-ea"/>
        <a:cs typeface="+mn-cs"/>
      </a:defRPr>
    </a:lvl4pPr>
    <a:lvl5pPr marL="1828664" algn="l" defTabSz="457166" rtl="0" eaLnBrk="1" latinLnBrk="0" hangingPunct="1">
      <a:defRPr sz="1800" kern="1200">
        <a:solidFill>
          <a:schemeClr val="tx1"/>
        </a:solidFill>
        <a:latin typeface="+mn-lt"/>
        <a:ea typeface="+mn-ea"/>
        <a:cs typeface="+mn-cs"/>
      </a:defRPr>
    </a:lvl5pPr>
    <a:lvl6pPr marL="2285829" algn="l" defTabSz="457166" rtl="0" eaLnBrk="1" latinLnBrk="0" hangingPunct="1">
      <a:defRPr sz="1800" kern="1200">
        <a:solidFill>
          <a:schemeClr val="tx1"/>
        </a:solidFill>
        <a:latin typeface="+mn-lt"/>
        <a:ea typeface="+mn-ea"/>
        <a:cs typeface="+mn-cs"/>
      </a:defRPr>
    </a:lvl6pPr>
    <a:lvl7pPr marL="2742995" algn="l" defTabSz="457166" rtl="0" eaLnBrk="1" latinLnBrk="0" hangingPunct="1">
      <a:defRPr sz="1800" kern="1200">
        <a:solidFill>
          <a:schemeClr val="tx1"/>
        </a:solidFill>
        <a:latin typeface="+mn-lt"/>
        <a:ea typeface="+mn-ea"/>
        <a:cs typeface="+mn-cs"/>
      </a:defRPr>
    </a:lvl7pPr>
    <a:lvl8pPr marL="3200160" algn="l" defTabSz="457166" rtl="0" eaLnBrk="1" latinLnBrk="0" hangingPunct="1">
      <a:defRPr sz="1800" kern="1200">
        <a:solidFill>
          <a:schemeClr val="tx1"/>
        </a:solidFill>
        <a:latin typeface="+mn-lt"/>
        <a:ea typeface="+mn-ea"/>
        <a:cs typeface="+mn-cs"/>
      </a:defRPr>
    </a:lvl8pPr>
    <a:lvl9pPr marL="3657326" algn="l" defTabSz="45716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FFD9"/>
    <a:srgbClr val="EBA52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7" autoAdjust="0"/>
    <p:restoredTop sz="91757" autoAdjust="0"/>
  </p:normalViewPr>
  <p:slideViewPr>
    <p:cSldViewPr snapToGrid="0" snapToObjects="1">
      <p:cViewPr varScale="1">
        <p:scale>
          <a:sx n="97" d="100"/>
          <a:sy n="97" d="100"/>
        </p:scale>
        <p:origin x="77" y="691"/>
      </p:cViewPr>
      <p:guideLst>
        <p:guide orient="horz" pos="2160"/>
        <p:guide pos="2880"/>
        <p:guide orient="horz" pos="1620"/>
      </p:guideLst>
    </p:cSldViewPr>
  </p:slideViewPr>
  <p:notesTextViewPr>
    <p:cViewPr>
      <p:scale>
        <a:sx n="100" d="100"/>
        <a:sy n="100" d="100"/>
      </p:scale>
      <p:origin x="0" y="0"/>
    </p:cViewPr>
  </p:notesTextViewPr>
  <p:notesViewPr>
    <p:cSldViewPr snapToGrid="0" snapToObjects="1">
      <p:cViewPr varScale="1">
        <p:scale>
          <a:sx n="79" d="100"/>
          <a:sy n="79" d="100"/>
        </p:scale>
        <p:origin x="-2936"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53BF47-189C-5845-8FE5-B09F288D5AD0}" type="datetimeFigureOut">
              <a:rPr lang="en-US" smtClean="0"/>
              <a:t>11/12/2018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D3C691E-21A3-134D-AB2B-04CB26F2A039}" type="slidenum">
              <a:rPr lang="en-US" smtClean="0"/>
              <a:t>‹#›</a:t>
            </a:fld>
            <a:endParaRPr lang="en-US"/>
          </a:p>
        </p:txBody>
      </p:sp>
    </p:spTree>
    <p:extLst>
      <p:ext uri="{BB962C8B-B14F-4D97-AF65-F5344CB8AC3E}">
        <p14:creationId xmlns:p14="http://schemas.microsoft.com/office/powerpoint/2010/main" val="3658609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1578C4-8EFA-3946-B28A-DA2337748A10}" type="datetimeFigureOut">
              <a:rPr lang="en-US" smtClean="0"/>
              <a:t>11/12/2018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D02C6D-DF73-E34A-8742-CFDADBB8B243}" type="slidenum">
              <a:rPr lang="en-US" smtClean="0"/>
              <a:t>‹#›</a:t>
            </a:fld>
            <a:endParaRPr lang="en-US"/>
          </a:p>
        </p:txBody>
      </p:sp>
    </p:spTree>
    <p:extLst>
      <p:ext uri="{BB962C8B-B14F-4D97-AF65-F5344CB8AC3E}">
        <p14:creationId xmlns:p14="http://schemas.microsoft.com/office/powerpoint/2010/main" val="3607103777"/>
      </p:ext>
    </p:extLst>
  </p:cSld>
  <p:clrMap bg1="lt1" tx1="dk1" bg2="lt2" tx2="dk2" accent1="accent1" accent2="accent2" accent3="accent3" accent4="accent4" accent5="accent5" accent6="accent6" hlink="hlink" folHlink="folHlink"/>
  <p:hf hdr="0" ftr="0" dt="0"/>
  <p:notesStyle>
    <a:lvl1pPr marL="0" algn="l" defTabSz="457166" rtl="0" eaLnBrk="1" latinLnBrk="0" hangingPunct="1">
      <a:defRPr sz="1200" kern="1200">
        <a:solidFill>
          <a:schemeClr val="tx1"/>
        </a:solidFill>
        <a:latin typeface="+mn-lt"/>
        <a:ea typeface="+mn-ea"/>
        <a:cs typeface="+mn-cs"/>
      </a:defRPr>
    </a:lvl1pPr>
    <a:lvl2pPr marL="457166" algn="l" defTabSz="457166" rtl="0" eaLnBrk="1" latinLnBrk="0" hangingPunct="1">
      <a:defRPr sz="1200" kern="1200">
        <a:solidFill>
          <a:schemeClr val="tx1"/>
        </a:solidFill>
        <a:latin typeface="+mn-lt"/>
        <a:ea typeface="+mn-ea"/>
        <a:cs typeface="+mn-cs"/>
      </a:defRPr>
    </a:lvl2pPr>
    <a:lvl3pPr marL="914333" algn="l" defTabSz="457166" rtl="0" eaLnBrk="1" latinLnBrk="0" hangingPunct="1">
      <a:defRPr sz="1200" kern="1200">
        <a:solidFill>
          <a:schemeClr val="tx1"/>
        </a:solidFill>
        <a:latin typeface="+mn-lt"/>
        <a:ea typeface="+mn-ea"/>
        <a:cs typeface="+mn-cs"/>
      </a:defRPr>
    </a:lvl3pPr>
    <a:lvl4pPr marL="1371498" algn="l" defTabSz="457166" rtl="0" eaLnBrk="1" latinLnBrk="0" hangingPunct="1">
      <a:defRPr sz="1200" kern="1200">
        <a:solidFill>
          <a:schemeClr val="tx1"/>
        </a:solidFill>
        <a:latin typeface="+mn-lt"/>
        <a:ea typeface="+mn-ea"/>
        <a:cs typeface="+mn-cs"/>
      </a:defRPr>
    </a:lvl4pPr>
    <a:lvl5pPr marL="1828664" algn="l" defTabSz="457166" rtl="0" eaLnBrk="1" latinLnBrk="0" hangingPunct="1">
      <a:defRPr sz="1200" kern="1200">
        <a:solidFill>
          <a:schemeClr val="tx1"/>
        </a:solidFill>
        <a:latin typeface="+mn-lt"/>
        <a:ea typeface="+mn-ea"/>
        <a:cs typeface="+mn-cs"/>
      </a:defRPr>
    </a:lvl5pPr>
    <a:lvl6pPr marL="2285829" algn="l" defTabSz="457166" rtl="0" eaLnBrk="1" latinLnBrk="0" hangingPunct="1">
      <a:defRPr sz="1200" kern="1200">
        <a:solidFill>
          <a:schemeClr val="tx1"/>
        </a:solidFill>
        <a:latin typeface="+mn-lt"/>
        <a:ea typeface="+mn-ea"/>
        <a:cs typeface="+mn-cs"/>
      </a:defRPr>
    </a:lvl6pPr>
    <a:lvl7pPr marL="2742995" algn="l" defTabSz="457166" rtl="0" eaLnBrk="1" latinLnBrk="0" hangingPunct="1">
      <a:defRPr sz="1200" kern="1200">
        <a:solidFill>
          <a:schemeClr val="tx1"/>
        </a:solidFill>
        <a:latin typeface="+mn-lt"/>
        <a:ea typeface="+mn-ea"/>
        <a:cs typeface="+mn-cs"/>
      </a:defRPr>
    </a:lvl7pPr>
    <a:lvl8pPr marL="3200160" algn="l" defTabSz="457166" rtl="0" eaLnBrk="1" latinLnBrk="0" hangingPunct="1">
      <a:defRPr sz="1200" kern="1200">
        <a:solidFill>
          <a:schemeClr val="tx1"/>
        </a:solidFill>
        <a:latin typeface="+mn-lt"/>
        <a:ea typeface="+mn-ea"/>
        <a:cs typeface="+mn-cs"/>
      </a:defRPr>
    </a:lvl8pPr>
    <a:lvl9pPr marL="3657326" algn="l" defTabSz="457166"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31800" y="1590973"/>
            <a:ext cx="8265984" cy="1369772"/>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smtClean="0"/>
              <a:t>Presentation Title</a:t>
            </a:r>
            <a:endParaRPr kumimoji="0" lang="en-US" dirty="0"/>
          </a:p>
        </p:txBody>
      </p:sp>
      <p:sp>
        <p:nvSpPr>
          <p:cNvPr id="3" name="Espace réservé du texte 2"/>
          <p:cNvSpPr>
            <a:spLocks noGrp="1"/>
          </p:cNvSpPr>
          <p:nvPr>
            <p:ph type="body" idx="1" hasCustomPrompt="1"/>
          </p:nvPr>
        </p:nvSpPr>
        <p:spPr>
          <a:xfrm>
            <a:off x="431800" y="3128964"/>
            <a:ext cx="8265984" cy="800016"/>
          </a:xfrm>
        </p:spPr>
        <p:txBody>
          <a:bodyPr lIns="45717" tIns="0" rIns="45717"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smtClean="0"/>
              <a:t>Author and Affiliation</a:t>
            </a:r>
          </a:p>
        </p:txBody>
      </p:sp>
      <p:pic>
        <p:nvPicPr>
          <p:cNvPr id="7" name="Picture 6" descr="2015-09-14_CERN_LS2Days h25 300dpi.pn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31818" y="3928991"/>
            <a:ext cx="1316679" cy="899191"/>
          </a:xfrm>
          <a:prstGeom prst="rect">
            <a:avLst/>
          </a:prstGeom>
        </p:spPr>
      </p:pic>
      <p:pic>
        <p:nvPicPr>
          <p:cNvPr id="9" name="Immagine 7" descr="acquia_marina_logo.gif"/>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907238" y="3928991"/>
            <a:ext cx="891502" cy="8915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1114179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369219"/>
            <a:ext cx="3886200" cy="326350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369219"/>
            <a:ext cx="3886200" cy="326350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fr-FR" dirty="0" smtClean="0">
                <a:solidFill>
                  <a:prstClr val="black">
                    <a:tint val="75000"/>
                  </a:prstClr>
                </a:solidFill>
              </a:rPr>
              <a:t>ALICE LS2 Safety - 16 </a:t>
            </a:r>
            <a:r>
              <a:rPr lang="fr-FR" dirty="0" err="1" smtClean="0">
                <a:solidFill>
                  <a:prstClr val="black">
                    <a:tint val="75000"/>
                  </a:prstClr>
                </a:solidFill>
              </a:rPr>
              <a:t>Nov</a:t>
            </a:r>
            <a:r>
              <a:rPr lang="fr-FR" dirty="0" smtClean="0">
                <a:solidFill>
                  <a:prstClr val="black">
                    <a:tint val="75000"/>
                  </a:prstClr>
                </a:solidFill>
              </a:rPr>
              <a:t> 2018</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754CC3B-B1D6-4776-80FE-F7C27EE66F3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23693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75" indent="0">
              <a:buNone/>
              <a:defRPr sz="1500" b="1"/>
            </a:lvl2pPr>
            <a:lvl3pPr marL="685749" indent="0">
              <a:buNone/>
              <a:defRPr sz="1400" b="1"/>
            </a:lvl3pPr>
            <a:lvl4pPr marL="1028624" indent="0">
              <a:buNone/>
              <a:defRPr sz="1200" b="1"/>
            </a:lvl4pPr>
            <a:lvl5pPr marL="1371498" indent="0">
              <a:buNone/>
              <a:defRPr sz="1200" b="1"/>
            </a:lvl5pPr>
            <a:lvl6pPr marL="1714373" indent="0">
              <a:buNone/>
              <a:defRPr sz="1200" b="1"/>
            </a:lvl6pPr>
            <a:lvl7pPr marL="2057246" indent="0">
              <a:buNone/>
              <a:defRPr sz="1200" b="1"/>
            </a:lvl7pPr>
            <a:lvl8pPr marL="2400120" indent="0">
              <a:buNone/>
              <a:defRPr sz="1200" b="1"/>
            </a:lvl8pPr>
            <a:lvl9pPr marL="2742995"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1800" b="1"/>
            </a:lvl1pPr>
            <a:lvl2pPr marL="342875" indent="0">
              <a:buNone/>
              <a:defRPr sz="1500" b="1"/>
            </a:lvl2pPr>
            <a:lvl3pPr marL="685749" indent="0">
              <a:buNone/>
              <a:defRPr sz="1400" b="1"/>
            </a:lvl3pPr>
            <a:lvl4pPr marL="1028624" indent="0">
              <a:buNone/>
              <a:defRPr sz="1200" b="1"/>
            </a:lvl4pPr>
            <a:lvl5pPr marL="1371498" indent="0">
              <a:buNone/>
              <a:defRPr sz="1200" b="1"/>
            </a:lvl5pPr>
            <a:lvl6pPr marL="1714373" indent="0">
              <a:buNone/>
              <a:defRPr sz="1200" b="1"/>
            </a:lvl6pPr>
            <a:lvl7pPr marL="2057246" indent="0">
              <a:buNone/>
              <a:defRPr sz="1200" b="1"/>
            </a:lvl7pPr>
            <a:lvl8pPr marL="2400120" indent="0">
              <a:buNone/>
              <a:defRPr sz="1200" b="1"/>
            </a:lvl8pPr>
            <a:lvl9pPr marL="2742995"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r>
              <a:rPr lang="fr-FR" dirty="0" smtClean="0">
                <a:solidFill>
                  <a:prstClr val="black">
                    <a:tint val="75000"/>
                  </a:prstClr>
                </a:solidFill>
              </a:rPr>
              <a:t>ALICE LS2 Safety - 16 </a:t>
            </a:r>
            <a:r>
              <a:rPr lang="fr-FR" dirty="0" err="1" smtClean="0">
                <a:solidFill>
                  <a:prstClr val="black">
                    <a:tint val="75000"/>
                  </a:prstClr>
                </a:solidFill>
              </a:rPr>
              <a:t>Nov</a:t>
            </a:r>
            <a:r>
              <a:rPr lang="fr-FR" dirty="0" smtClean="0">
                <a:solidFill>
                  <a:prstClr val="black">
                    <a:tint val="75000"/>
                  </a:prstClr>
                </a:solidFill>
              </a:rPr>
              <a:t> 2018</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F754CC3B-B1D6-4776-80FE-F7C27EE66F3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169126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fr-FR" dirty="0" smtClean="0">
                <a:solidFill>
                  <a:prstClr val="black">
                    <a:tint val="75000"/>
                  </a:prstClr>
                </a:solidFill>
              </a:rPr>
              <a:t>ALICE LS2 Safety - 16 </a:t>
            </a:r>
            <a:r>
              <a:rPr lang="fr-FR" dirty="0" err="1" smtClean="0">
                <a:solidFill>
                  <a:prstClr val="black">
                    <a:tint val="75000"/>
                  </a:prstClr>
                </a:solidFill>
              </a:rPr>
              <a:t>Nov</a:t>
            </a:r>
            <a:r>
              <a:rPr lang="fr-FR" dirty="0" smtClean="0">
                <a:solidFill>
                  <a:prstClr val="black">
                    <a:tint val="75000"/>
                  </a:prstClr>
                </a:solidFill>
              </a:rPr>
              <a:t> 2018</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754CC3B-B1D6-4776-80FE-F7C27EE66F3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34205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fr-FR" dirty="0" smtClean="0">
                <a:solidFill>
                  <a:prstClr val="black">
                    <a:tint val="75000"/>
                  </a:prstClr>
                </a:solidFill>
              </a:rPr>
              <a:t>ALICE LS2 Safety - 16 </a:t>
            </a:r>
            <a:r>
              <a:rPr lang="fr-FR" dirty="0" err="1" smtClean="0">
                <a:solidFill>
                  <a:prstClr val="black">
                    <a:tint val="75000"/>
                  </a:prstClr>
                </a:solidFill>
              </a:rPr>
              <a:t>Nov</a:t>
            </a:r>
            <a:r>
              <a:rPr lang="fr-FR" dirty="0" smtClean="0">
                <a:solidFill>
                  <a:prstClr val="black">
                    <a:tint val="75000"/>
                  </a:prstClr>
                </a:solidFill>
              </a:rPr>
              <a:t> 2018</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F754CC3B-B1D6-4776-80FE-F7C27EE66F3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542666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74058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875" indent="0">
              <a:buNone/>
              <a:defRPr sz="1100"/>
            </a:lvl2pPr>
            <a:lvl3pPr marL="685749" indent="0">
              <a:buNone/>
              <a:defRPr sz="900"/>
            </a:lvl3pPr>
            <a:lvl4pPr marL="1028624" indent="0">
              <a:buNone/>
              <a:defRPr sz="800"/>
            </a:lvl4pPr>
            <a:lvl5pPr marL="1371498" indent="0">
              <a:buNone/>
              <a:defRPr sz="800"/>
            </a:lvl5pPr>
            <a:lvl6pPr marL="1714373" indent="0">
              <a:buNone/>
              <a:defRPr sz="800"/>
            </a:lvl6pPr>
            <a:lvl7pPr marL="2057246" indent="0">
              <a:buNone/>
              <a:defRPr sz="800"/>
            </a:lvl7pPr>
            <a:lvl8pPr marL="2400120" indent="0">
              <a:buNone/>
              <a:defRPr sz="800"/>
            </a:lvl8pPr>
            <a:lvl9pPr marL="2742995" indent="0">
              <a:buNone/>
              <a:defRPr sz="8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fr-FR" dirty="0" smtClean="0">
                <a:solidFill>
                  <a:prstClr val="black">
                    <a:tint val="75000"/>
                  </a:prstClr>
                </a:solidFill>
              </a:rPr>
              <a:t>ALICE LS2 Safety - 16 </a:t>
            </a:r>
            <a:r>
              <a:rPr lang="fr-FR" dirty="0" err="1" smtClean="0">
                <a:solidFill>
                  <a:prstClr val="black">
                    <a:tint val="75000"/>
                  </a:prstClr>
                </a:solidFill>
              </a:rPr>
              <a:t>Nov</a:t>
            </a:r>
            <a:r>
              <a:rPr lang="fr-FR" dirty="0" smtClean="0">
                <a:solidFill>
                  <a:prstClr val="black">
                    <a:tint val="75000"/>
                  </a:prstClr>
                </a:solidFill>
              </a:rPr>
              <a:t> 2018</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754CC3B-B1D6-4776-80FE-F7C27EE66F3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76299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740580"/>
            <a:ext cx="4629150" cy="3655219"/>
          </a:xfrm>
        </p:spPr>
        <p:txBody>
          <a:bodyPr/>
          <a:lstStyle>
            <a:lvl1pPr marL="0" indent="0">
              <a:buNone/>
              <a:defRPr sz="2400"/>
            </a:lvl1pPr>
            <a:lvl2pPr marL="342875" indent="0">
              <a:buNone/>
              <a:defRPr sz="2100"/>
            </a:lvl2pPr>
            <a:lvl3pPr marL="685749" indent="0">
              <a:buNone/>
              <a:defRPr sz="1800"/>
            </a:lvl3pPr>
            <a:lvl4pPr marL="1028624" indent="0">
              <a:buNone/>
              <a:defRPr sz="1500"/>
            </a:lvl4pPr>
            <a:lvl5pPr marL="1371498" indent="0">
              <a:buNone/>
              <a:defRPr sz="1500"/>
            </a:lvl5pPr>
            <a:lvl6pPr marL="1714373" indent="0">
              <a:buNone/>
              <a:defRPr sz="1500"/>
            </a:lvl6pPr>
            <a:lvl7pPr marL="2057246" indent="0">
              <a:buNone/>
              <a:defRPr sz="1500"/>
            </a:lvl7pPr>
            <a:lvl8pPr marL="2400120" indent="0">
              <a:buNone/>
              <a:defRPr sz="1500"/>
            </a:lvl8pPr>
            <a:lvl9pPr marL="2742995" indent="0">
              <a:buNone/>
              <a:defRPr sz="1500"/>
            </a:lvl9pPr>
          </a:lstStyle>
          <a:p>
            <a:endParaRPr lang="en-US"/>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875" indent="0">
              <a:buNone/>
              <a:defRPr sz="1100"/>
            </a:lvl2pPr>
            <a:lvl3pPr marL="685749" indent="0">
              <a:buNone/>
              <a:defRPr sz="900"/>
            </a:lvl3pPr>
            <a:lvl4pPr marL="1028624" indent="0">
              <a:buNone/>
              <a:defRPr sz="800"/>
            </a:lvl4pPr>
            <a:lvl5pPr marL="1371498" indent="0">
              <a:buNone/>
              <a:defRPr sz="800"/>
            </a:lvl5pPr>
            <a:lvl6pPr marL="1714373" indent="0">
              <a:buNone/>
              <a:defRPr sz="800"/>
            </a:lvl6pPr>
            <a:lvl7pPr marL="2057246" indent="0">
              <a:buNone/>
              <a:defRPr sz="800"/>
            </a:lvl7pPr>
            <a:lvl8pPr marL="2400120" indent="0">
              <a:buNone/>
              <a:defRPr sz="800"/>
            </a:lvl8pPr>
            <a:lvl9pPr marL="2742995" indent="0">
              <a:buNone/>
              <a:defRPr sz="8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fr-FR" smtClean="0">
                <a:solidFill>
                  <a:prstClr val="black">
                    <a:tint val="75000"/>
                  </a:prstClr>
                </a:solidFill>
                <a:latin typeface="Calibri"/>
              </a:rPr>
              <a:t>ALICE LS2 plans - 15 Oct 2018</a:t>
            </a:r>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F754CC3B-B1D6-4776-80FE-F7C27EE66F3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91287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fr-FR" dirty="0" smtClean="0">
                <a:solidFill>
                  <a:prstClr val="black">
                    <a:tint val="75000"/>
                  </a:prstClr>
                </a:solidFill>
              </a:rPr>
              <a:t>ALICE LS2 Safety - 16 </a:t>
            </a:r>
            <a:r>
              <a:rPr lang="fr-FR" dirty="0" err="1" smtClean="0">
                <a:solidFill>
                  <a:prstClr val="black">
                    <a:tint val="75000"/>
                  </a:prstClr>
                </a:solidFill>
              </a:rPr>
              <a:t>Nov</a:t>
            </a:r>
            <a:r>
              <a:rPr lang="fr-FR" dirty="0" smtClean="0">
                <a:solidFill>
                  <a:prstClr val="black">
                    <a:tint val="75000"/>
                  </a:prstClr>
                </a:solidFill>
              </a:rPr>
              <a:t> 2018</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754CC3B-B1D6-4776-80FE-F7C27EE66F3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620986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55"/>
            <a:ext cx="1971675" cy="43588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69" y="273855"/>
            <a:ext cx="5800725" cy="435887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fr-FR" dirty="0" smtClean="0">
                <a:solidFill>
                  <a:prstClr val="black">
                    <a:tint val="75000"/>
                  </a:prstClr>
                </a:solidFill>
              </a:rPr>
              <a:t>ALICE LS2 Safety - 16 </a:t>
            </a:r>
            <a:r>
              <a:rPr lang="fr-FR" dirty="0" err="1" smtClean="0">
                <a:solidFill>
                  <a:prstClr val="black">
                    <a:tint val="75000"/>
                  </a:prstClr>
                </a:solidFill>
              </a:rPr>
              <a:t>Nov</a:t>
            </a:r>
            <a:r>
              <a:rPr lang="fr-FR" dirty="0" smtClean="0">
                <a:solidFill>
                  <a:prstClr val="black">
                    <a:tint val="75000"/>
                  </a:prstClr>
                </a:solidFill>
              </a:rPr>
              <a:t> 2018</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754CC3B-B1D6-4776-80FE-F7C27EE66F3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05093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fr-FR" dirty="0" smtClean="0"/>
              <a:t>ALICE LS2 Safety - 16 </a:t>
            </a:r>
            <a:r>
              <a:rPr lang="fr-FR" dirty="0" err="1" smtClean="0"/>
              <a:t>Nov</a:t>
            </a:r>
            <a:r>
              <a:rPr lang="fr-FR" dirty="0" smtClean="0"/>
              <a:t> 2018</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latin typeface="Arial"/>
              </a:rPr>
              <a:pPr/>
              <a:t>‹#›</a:t>
            </a:fld>
            <a:endParaRPr lang="en-US">
              <a:latin typeface="Arial"/>
            </a:endParaRPr>
          </a:p>
        </p:txBody>
      </p:sp>
      <p:sp>
        <p:nvSpPr>
          <p:cNvPr id="7" name="Content Placeholder 6"/>
          <p:cNvSpPr>
            <a:spLocks noGrp="1"/>
          </p:cNvSpPr>
          <p:nvPr>
            <p:ph sz="quarter" idx="13" hasCustomPrompt="1"/>
          </p:nvPr>
        </p:nvSpPr>
        <p:spPr>
          <a:xfrm>
            <a:off x="457225" y="945002"/>
            <a:ext cx="8226425" cy="3762051"/>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pic>
        <p:nvPicPr>
          <p:cNvPr id="8" name="Immagine 7" descr="acquia_marina_logo.gif"/>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8503411" y="188884"/>
            <a:ext cx="523118" cy="523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97432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fr-FR" smtClean="0">
                <a:latin typeface="Arial"/>
              </a:rPr>
              <a:t>ALICE LS2 plans - 15 Oct 2018</a:t>
            </a:r>
            <a:endParaRPr lang="en-US" dirty="0">
              <a:latin typeface="Arial"/>
            </a:endParaRPr>
          </a:p>
        </p:txBody>
      </p:sp>
      <p:sp>
        <p:nvSpPr>
          <p:cNvPr id="5" name="Slide Number Placeholder 4"/>
          <p:cNvSpPr>
            <a:spLocks noGrp="1"/>
          </p:cNvSpPr>
          <p:nvPr>
            <p:ph type="sldNum" sz="quarter" idx="12"/>
          </p:nvPr>
        </p:nvSpPr>
        <p:spPr/>
        <p:txBody>
          <a:bodyPr/>
          <a:lstStyle/>
          <a:p>
            <a:fld id="{8D6C380F-326D-3C40-9EE7-7FBAB0953422}" type="slidenum">
              <a:rPr lang="en-US" smtClean="0">
                <a:latin typeface="Arial"/>
              </a:rPr>
              <a:pPr/>
              <a:t>‹#›</a:t>
            </a:fld>
            <a:endParaRPr lang="en-US">
              <a:latin typeface="Arial"/>
            </a:endParaRPr>
          </a:p>
        </p:txBody>
      </p:sp>
      <p:sp>
        <p:nvSpPr>
          <p:cNvPr id="7" name="Content Placeholder 6"/>
          <p:cNvSpPr>
            <a:spLocks noGrp="1"/>
          </p:cNvSpPr>
          <p:nvPr>
            <p:ph sz="quarter" idx="13" hasCustomPrompt="1"/>
          </p:nvPr>
        </p:nvSpPr>
        <p:spPr>
          <a:xfrm>
            <a:off x="457225" y="934146"/>
            <a:ext cx="8226425" cy="3771209"/>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pic>
        <p:nvPicPr>
          <p:cNvPr id="8" name="Immagine 7" descr="acquia_marina_logo.gif"/>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8503411" y="188884"/>
            <a:ext cx="523118" cy="523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81782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fr-FR" smtClean="0">
                <a:latin typeface="Arial"/>
              </a:rPr>
              <a:t>ALICE LS2 plans - 15 Oct 2018</a:t>
            </a:r>
            <a:endParaRPr lang="en-US" dirty="0">
              <a:latin typeface="Arial"/>
            </a:endParaRPr>
          </a:p>
        </p:txBody>
      </p:sp>
      <p:sp>
        <p:nvSpPr>
          <p:cNvPr id="5" name="Slide Number Placeholder 4"/>
          <p:cNvSpPr>
            <a:spLocks noGrp="1"/>
          </p:cNvSpPr>
          <p:nvPr>
            <p:ph type="sldNum" sz="quarter" idx="12"/>
          </p:nvPr>
        </p:nvSpPr>
        <p:spPr/>
        <p:txBody>
          <a:bodyPr/>
          <a:lstStyle/>
          <a:p>
            <a:fld id="{8D6C380F-326D-3C40-9EE7-7FBAB0953422}" type="slidenum">
              <a:rPr lang="en-US" smtClean="0">
                <a:latin typeface="Arial"/>
              </a:rPr>
              <a:pPr/>
              <a:t>‹#›</a:t>
            </a:fld>
            <a:endParaRPr lang="en-US">
              <a:latin typeface="Arial"/>
            </a:endParaRPr>
          </a:p>
        </p:txBody>
      </p:sp>
      <p:pic>
        <p:nvPicPr>
          <p:cNvPr id="7" name="Immagine 7" descr="acquia_marina_logo.gif"/>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8503411" y="188884"/>
            <a:ext cx="523118" cy="523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82535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smtClean="0">
                <a:latin typeface="Arial"/>
              </a:rPr>
              <a:t>ALICE LS2 plans - 15 Oct 2018</a:t>
            </a:r>
            <a:endParaRPr lang="en-US" dirty="0">
              <a:latin typeface="Arial"/>
            </a:endParaRPr>
          </a:p>
        </p:txBody>
      </p:sp>
      <p:sp>
        <p:nvSpPr>
          <p:cNvPr id="5" name="Slide Number Placeholder 4"/>
          <p:cNvSpPr>
            <a:spLocks noGrp="1"/>
          </p:cNvSpPr>
          <p:nvPr>
            <p:ph type="sldNum" sz="quarter" idx="12"/>
          </p:nvPr>
        </p:nvSpPr>
        <p:spPr/>
        <p:txBody>
          <a:bodyPr/>
          <a:lstStyle/>
          <a:p>
            <a:fld id="{8D6C380F-326D-3C40-9EE7-7FBAB0953422}" type="slidenum">
              <a:rPr lang="en-US" smtClean="0">
                <a:latin typeface="Arial"/>
              </a:rPr>
              <a:pPr/>
              <a:t>‹#›</a:t>
            </a:fld>
            <a:endParaRPr lang="en-US">
              <a:latin typeface="Arial"/>
            </a:endParaRPr>
          </a:p>
        </p:txBody>
      </p:sp>
      <p:pic>
        <p:nvPicPr>
          <p:cNvPr id="7" name="Immagine 7" descr="acquia_marina_logo.gif"/>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8503411" y="188884"/>
            <a:ext cx="523118" cy="523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80150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3161115"/>
            <a:ext cx="6535738" cy="1207294"/>
          </a:xfrm>
        </p:spPr>
        <p:txBody>
          <a:bodyPr anchor="ctr"/>
          <a:lstStyle>
            <a:lvl1pPr marL="0" indent="0" algn="ctr">
              <a:buNone/>
              <a:defRPr>
                <a:solidFill>
                  <a:schemeClr val="accent4"/>
                </a:solidFill>
              </a:defRPr>
            </a:lvl1pPr>
          </a:lstStyle>
          <a:p>
            <a:pPr lvl="0"/>
            <a:r>
              <a:rPr lang="x-none" smtClean="0"/>
              <a:t>Click to edit Master text styles</a:t>
            </a:r>
          </a:p>
        </p:txBody>
      </p:sp>
      <p:pic>
        <p:nvPicPr>
          <p:cNvPr id="6" name="Picture 5" descr="2015-09-14_CERN_LS2Days h25 300dpi.pn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769345" y="2711530"/>
            <a:ext cx="1287343" cy="899191"/>
          </a:xfrm>
          <a:prstGeom prst="rect">
            <a:avLst/>
          </a:prstGeom>
        </p:spPr>
      </p:pic>
      <p:pic>
        <p:nvPicPr>
          <p:cNvPr id="7" name="Immagine 7" descr="acquia_marina_logo.gif"/>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3221221" y="2711530"/>
            <a:ext cx="899190" cy="8991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295311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75" indent="0" algn="ctr">
              <a:buNone/>
              <a:defRPr sz="1500"/>
            </a:lvl2pPr>
            <a:lvl3pPr marL="685749" indent="0" algn="ctr">
              <a:buNone/>
              <a:defRPr sz="140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fr-FR" dirty="0" smtClean="0">
                <a:solidFill>
                  <a:prstClr val="black">
                    <a:tint val="75000"/>
                  </a:prstClr>
                </a:solidFill>
              </a:rPr>
              <a:t>ALICE LS2 Safety - 16 </a:t>
            </a:r>
            <a:r>
              <a:rPr lang="fr-FR" dirty="0" err="1" smtClean="0">
                <a:solidFill>
                  <a:prstClr val="black">
                    <a:tint val="75000"/>
                  </a:prstClr>
                </a:solidFill>
              </a:rPr>
              <a:t>Nov</a:t>
            </a:r>
            <a:r>
              <a:rPr lang="fr-FR" dirty="0" smtClean="0">
                <a:solidFill>
                  <a:prstClr val="black">
                    <a:tint val="75000"/>
                  </a:prstClr>
                </a:solidFill>
              </a:rPr>
              <a:t> 2018</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754CC3B-B1D6-4776-80FE-F7C27EE66F3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928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fr-FR" dirty="0" smtClean="0">
                <a:solidFill>
                  <a:prstClr val="black">
                    <a:tint val="75000"/>
                  </a:prstClr>
                </a:solidFill>
              </a:rPr>
              <a:t>ALICE LS2 Safety - 16 </a:t>
            </a:r>
            <a:r>
              <a:rPr lang="fr-FR" dirty="0" err="1" smtClean="0">
                <a:solidFill>
                  <a:prstClr val="black">
                    <a:tint val="75000"/>
                  </a:prstClr>
                </a:solidFill>
              </a:rPr>
              <a:t>Nov</a:t>
            </a:r>
            <a:r>
              <a:rPr lang="fr-FR" dirty="0" smtClean="0">
                <a:solidFill>
                  <a:prstClr val="black">
                    <a:tint val="75000"/>
                  </a:prstClr>
                </a:solidFill>
              </a:rPr>
              <a:t> 2018</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754CC3B-B1D6-4776-80FE-F7C27EE66F3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04808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15"/>
            <a:ext cx="7886700" cy="2139553"/>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75" indent="0">
              <a:buNone/>
              <a:defRPr sz="1500">
                <a:solidFill>
                  <a:schemeClr val="tx1">
                    <a:tint val="75000"/>
                  </a:schemeClr>
                </a:solidFill>
              </a:defRPr>
            </a:lvl2pPr>
            <a:lvl3pPr marL="685749" indent="0">
              <a:buNone/>
              <a:defRPr sz="1400">
                <a:solidFill>
                  <a:schemeClr val="tx1">
                    <a:tint val="75000"/>
                  </a:schemeClr>
                </a:solidFill>
              </a:defRPr>
            </a:lvl3pPr>
            <a:lvl4pPr marL="1028624" indent="0">
              <a:buNone/>
              <a:defRPr sz="1200">
                <a:solidFill>
                  <a:schemeClr val="tx1">
                    <a:tint val="75000"/>
                  </a:schemeClr>
                </a:solidFill>
              </a:defRPr>
            </a:lvl4pPr>
            <a:lvl5pPr marL="1371498" indent="0">
              <a:buNone/>
              <a:defRPr sz="1200">
                <a:solidFill>
                  <a:schemeClr val="tx1">
                    <a:tint val="75000"/>
                  </a:schemeClr>
                </a:solidFill>
              </a:defRPr>
            </a:lvl5pPr>
            <a:lvl6pPr marL="1714373" indent="0">
              <a:buNone/>
              <a:defRPr sz="1200">
                <a:solidFill>
                  <a:schemeClr val="tx1">
                    <a:tint val="75000"/>
                  </a:schemeClr>
                </a:solidFill>
              </a:defRPr>
            </a:lvl6pPr>
            <a:lvl7pPr marL="2057246" indent="0">
              <a:buNone/>
              <a:defRPr sz="1200">
                <a:solidFill>
                  <a:schemeClr val="tx1">
                    <a:tint val="75000"/>
                  </a:schemeClr>
                </a:solidFill>
              </a:defRPr>
            </a:lvl7pPr>
            <a:lvl8pPr marL="2400120" indent="0">
              <a:buNone/>
              <a:defRPr sz="1200">
                <a:solidFill>
                  <a:schemeClr val="tx1">
                    <a:tint val="75000"/>
                  </a:schemeClr>
                </a:solidFill>
              </a:defRPr>
            </a:lvl8pPr>
            <a:lvl9pPr marL="2742995"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fr-FR" dirty="0" smtClean="0">
                <a:solidFill>
                  <a:prstClr val="black">
                    <a:tint val="75000"/>
                  </a:prstClr>
                </a:solidFill>
              </a:rPr>
              <a:t>ALICE LS2 Safety - 16 </a:t>
            </a:r>
            <a:r>
              <a:rPr lang="fr-FR" dirty="0" err="1" smtClean="0">
                <a:solidFill>
                  <a:prstClr val="black">
                    <a:tint val="75000"/>
                  </a:prstClr>
                </a:solidFill>
              </a:rPr>
              <a:t>Nov</a:t>
            </a:r>
            <a:r>
              <a:rPr lang="fr-FR" dirty="0" smtClean="0">
                <a:solidFill>
                  <a:prstClr val="black">
                    <a:tint val="75000"/>
                  </a:prstClr>
                </a:solidFill>
              </a:rPr>
              <a:t> 2018</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754CC3B-B1D6-4776-80FE-F7C27EE66F32}"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9341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1099135" y="4767267"/>
            <a:ext cx="6857811" cy="273844"/>
          </a:xfrm>
          <a:prstGeom prst="rect">
            <a:avLst/>
          </a:prstGeom>
        </p:spPr>
        <p:txBody>
          <a:bodyPr vert="horz" lIns="91434" tIns="45717" rIns="91434" bIns="45717" rtlCol="0" anchor="ctr"/>
          <a:lstStyle>
            <a:lvl1pPr algn="ctr">
              <a:defRPr sz="1100" b="0" i="0">
                <a:solidFill>
                  <a:srgbClr val="729FCF"/>
                </a:solidFill>
                <a:latin typeface="+mn-lt"/>
                <a:cs typeface="Ubuntu Light"/>
              </a:defRPr>
            </a:lvl1pPr>
          </a:lstStyle>
          <a:p>
            <a:r>
              <a:rPr lang="fr-FR" dirty="0" smtClean="0"/>
              <a:t>ALICE LS2 Safety - 16 </a:t>
            </a:r>
            <a:r>
              <a:rPr lang="fr-FR" dirty="0" err="1" smtClean="0"/>
              <a:t>Nov</a:t>
            </a:r>
            <a:r>
              <a:rPr lang="fr-FR" dirty="0" smtClean="0"/>
              <a:t> 2018</a:t>
            </a:r>
            <a:endParaRPr lang="en-US" dirty="0"/>
          </a:p>
        </p:txBody>
      </p:sp>
      <p:sp>
        <p:nvSpPr>
          <p:cNvPr id="4" name="Slide Number Placeholder 3"/>
          <p:cNvSpPr>
            <a:spLocks noGrp="1"/>
          </p:cNvSpPr>
          <p:nvPr>
            <p:ph type="sldNum" sz="quarter" idx="4"/>
          </p:nvPr>
        </p:nvSpPr>
        <p:spPr>
          <a:xfrm>
            <a:off x="7956924" y="4767267"/>
            <a:ext cx="729876" cy="273844"/>
          </a:xfrm>
          <a:prstGeom prst="rect">
            <a:avLst/>
          </a:prstGeom>
        </p:spPr>
        <p:txBody>
          <a:bodyPr vert="horz" lIns="91434" tIns="45717" rIns="91434" bIns="45717" rtlCol="0" anchor="ctr"/>
          <a:lstStyle>
            <a:lvl1pPr algn="r">
              <a:defRPr sz="1200" b="0" i="0">
                <a:solidFill>
                  <a:srgbClr val="729FCF"/>
                </a:solidFill>
                <a:latin typeface="+mn-lt"/>
                <a:cs typeface="Ubuntu Light"/>
              </a:defRPr>
            </a:lvl1pPr>
          </a:lstStyle>
          <a:p>
            <a:pPr defTabSz="914333"/>
            <a:fld id="{8D6C380F-326D-3C40-9EE7-7FBAB0953422}" type="slidenum">
              <a:rPr lang="en-US" smtClean="0">
                <a:latin typeface="Arial"/>
              </a:rPr>
              <a:pPr defTabSz="914333"/>
              <a:t>‹#›</a:t>
            </a:fld>
            <a:endParaRPr lang="en-US">
              <a:latin typeface="Arial"/>
            </a:endParaRPr>
          </a:p>
        </p:txBody>
      </p:sp>
      <p:sp>
        <p:nvSpPr>
          <p:cNvPr id="30" name="Espace réservé du texte 29"/>
          <p:cNvSpPr>
            <a:spLocks noGrp="1"/>
          </p:cNvSpPr>
          <p:nvPr>
            <p:ph type="body" idx="1"/>
          </p:nvPr>
        </p:nvSpPr>
        <p:spPr>
          <a:xfrm>
            <a:off x="457201" y="945006"/>
            <a:ext cx="8226854" cy="3771023"/>
          </a:xfrm>
          <a:prstGeom prst="rect">
            <a:avLst/>
          </a:prstGeom>
        </p:spPr>
        <p:txBody>
          <a:bodyPr vert="horz" lIns="91434" tIns="45717" rIns="91434" bIns="45717">
            <a:normAutofit/>
          </a:bodyPr>
          <a:lstStyle/>
          <a:p>
            <a:pPr lvl="0" eaLnBrk="1" latinLnBrk="0" hangingPunct="1"/>
            <a:r>
              <a:rPr kumimoji="0" lang="fr-CH" dirty="0" smtClean="0"/>
              <a:t>Slide text first level</a:t>
            </a:r>
          </a:p>
          <a:p>
            <a:pPr lvl="1" eaLnBrk="1" latinLnBrk="0" hangingPunct="1"/>
            <a:r>
              <a:rPr kumimoji="0" lang="fr-CH" dirty="0" smtClean="0"/>
              <a:t>Slide text second level</a:t>
            </a:r>
          </a:p>
          <a:p>
            <a:pPr lvl="2" eaLnBrk="1" latinLnBrk="0" hangingPunct="1"/>
            <a:r>
              <a:rPr kumimoji="0" lang="fr-CH" dirty="0" smtClean="0"/>
              <a:t>Slide text third level</a:t>
            </a:r>
          </a:p>
          <a:p>
            <a:pPr lvl="3" eaLnBrk="1" latinLnBrk="0" hangingPunct="1"/>
            <a:r>
              <a:rPr kumimoji="0" lang="fr-CH" dirty="0" smtClean="0"/>
              <a:t>Slide text fourth level</a:t>
            </a:r>
          </a:p>
          <a:p>
            <a:pPr lvl="4" eaLnBrk="1" latinLnBrk="0" hangingPunct="1"/>
            <a:r>
              <a:rPr kumimoji="0" lang="fr-CH" dirty="0" smtClean="0"/>
              <a:t>Slide text fifth level</a:t>
            </a:r>
            <a:endParaRPr kumimoji="0" lang="en-US" dirty="0"/>
          </a:p>
        </p:txBody>
      </p:sp>
      <p:pic>
        <p:nvPicPr>
          <p:cNvPr id="2" name="Picture 1" descr="2015-09-14_CERN_LS2Days h10 300dpi.png"/>
          <p:cNvPicPr>
            <a:picLocks/>
          </p:cNvPicPr>
          <p:nvPr userDrawn="1"/>
        </p:nvPicPr>
        <p:blipFill rotWithShape="1">
          <a:blip r:embed="rId8" cstate="print">
            <a:extLst>
              <a:ext uri="{28A0092B-C50C-407E-A947-70E740481C1C}">
                <a14:useLocalDpi xmlns:a14="http://schemas.microsoft.com/office/drawing/2010/main"/>
              </a:ext>
            </a:extLst>
          </a:blip>
          <a:srcRect b="-1895"/>
          <a:stretch/>
        </p:blipFill>
        <p:spPr>
          <a:xfrm>
            <a:off x="462695" y="4766248"/>
            <a:ext cx="392015" cy="287999"/>
          </a:xfrm>
          <a:prstGeom prst="rect">
            <a:avLst/>
          </a:prstGeom>
        </p:spPr>
      </p:pic>
      <p:sp>
        <p:nvSpPr>
          <p:cNvPr id="9" name="Espace réservé du titre 8"/>
          <p:cNvSpPr>
            <a:spLocks noGrp="1"/>
          </p:cNvSpPr>
          <p:nvPr>
            <p:ph type="title"/>
          </p:nvPr>
        </p:nvSpPr>
        <p:spPr>
          <a:xfrm>
            <a:off x="457201" y="175120"/>
            <a:ext cx="8226854" cy="536880"/>
          </a:xfrm>
          <a:prstGeom prst="rect">
            <a:avLst/>
          </a:prstGeom>
        </p:spPr>
        <p:txBody>
          <a:bodyPr vert="horz" lIns="45717" tIns="45717" rIns="45717" bIns="45717" anchor="ctr">
            <a:noAutofit/>
          </a:bodyPr>
          <a:lstStyle/>
          <a:p>
            <a:r>
              <a:rPr kumimoji="0" lang="en-GB" noProof="0" dirty="0" smtClean="0"/>
              <a:t>Slide Title</a:t>
            </a:r>
            <a:endParaRPr kumimoji="0" lang="en-GB" noProof="0" dirty="0"/>
          </a:p>
        </p:txBody>
      </p:sp>
      <p:cxnSp>
        <p:nvCxnSpPr>
          <p:cNvPr id="8" name="Straight Connector 7"/>
          <p:cNvCxnSpPr/>
          <p:nvPr/>
        </p:nvCxnSpPr>
        <p:spPr>
          <a:xfrm>
            <a:off x="457201" y="4714322"/>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893632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Lst>
  <p:timing>
    <p:tnLst>
      <p:par>
        <p:cTn id="1" dur="indefinite" restart="never" nodeType="tmRoot"/>
      </p:par>
    </p:tnLst>
  </p:timing>
  <p:hf hdr="0" dt="0"/>
  <p:txStyles>
    <p:titleStyle>
      <a:lvl1pPr algn="l" rtl="0" eaLnBrk="1" latinLnBrk="0" hangingPunct="1">
        <a:spcBef>
          <a:spcPct val="0"/>
        </a:spcBef>
        <a:buNone/>
        <a:defRPr kumimoji="0" sz="3200" b="0" i="0" kern="1200">
          <a:solidFill>
            <a:srgbClr val="0C377B"/>
          </a:solidFill>
          <a:latin typeface="+mj-lt"/>
          <a:ea typeface="+mj-ea"/>
          <a:cs typeface="Ubuntu Light"/>
        </a:defRPr>
      </a:lvl1pPr>
    </p:titleStyle>
    <p:bodyStyle>
      <a:lvl1pPr marL="225407" indent="-225407" algn="l" rtl="0" eaLnBrk="1" latinLnBrk="0" hangingPunct="1">
        <a:lnSpc>
          <a:spcPct val="100000"/>
        </a:lnSpc>
        <a:spcBef>
          <a:spcPts val="300"/>
        </a:spcBef>
        <a:buClr>
          <a:schemeClr val="accent1"/>
        </a:buClr>
        <a:buSzPct val="100000"/>
        <a:buFont typeface="Arial"/>
        <a:buChar char="•"/>
        <a:defRPr kumimoji="0" sz="2000" b="0" i="0" kern="1200">
          <a:solidFill>
            <a:srgbClr val="0C377B"/>
          </a:solidFill>
          <a:latin typeface="+mn-lt"/>
          <a:ea typeface="+mn-ea"/>
          <a:cs typeface="Ubuntu Light"/>
        </a:defRPr>
      </a:lvl1pPr>
      <a:lvl2pPr marL="460340" indent="-228582" algn="l" rtl="0" eaLnBrk="1" latinLnBrk="0" hangingPunct="1">
        <a:lnSpc>
          <a:spcPct val="100000"/>
        </a:lnSpc>
        <a:spcBef>
          <a:spcPts val="300"/>
        </a:spcBef>
        <a:buClr>
          <a:schemeClr val="bg2"/>
        </a:buClr>
        <a:buSzPct val="100000"/>
        <a:buFont typeface="Arial"/>
        <a:buChar char="•"/>
        <a:defRPr kumimoji="0" sz="1800" b="0" i="0" kern="1200">
          <a:solidFill>
            <a:srgbClr val="0C377B"/>
          </a:solidFill>
          <a:latin typeface="+mn-lt"/>
          <a:ea typeface="+mn-ea"/>
          <a:cs typeface="Ubuntu Light"/>
        </a:defRPr>
      </a:lvl2pPr>
      <a:lvl3pPr marL="685749" indent="-225407" algn="l" rtl="0" eaLnBrk="1" latinLnBrk="0" hangingPunct="1">
        <a:lnSpc>
          <a:spcPct val="100000"/>
        </a:lnSpc>
        <a:spcBef>
          <a:spcPts val="300"/>
        </a:spcBef>
        <a:buClr>
          <a:schemeClr val="accent2"/>
        </a:buClr>
        <a:buSzPct val="100000"/>
        <a:buFont typeface="Arial"/>
        <a:buChar char="•"/>
        <a:defRPr kumimoji="0" sz="1600" b="0" i="0" kern="1200">
          <a:solidFill>
            <a:srgbClr val="0C377B"/>
          </a:solidFill>
          <a:latin typeface="+mn-lt"/>
          <a:ea typeface="+mn-ea"/>
          <a:cs typeface="Ubuntu Light"/>
        </a:defRPr>
      </a:lvl3pPr>
      <a:lvl4pPr marL="909570" indent="-223820" algn="l" rtl="0" eaLnBrk="1" latinLnBrk="0" hangingPunct="1">
        <a:lnSpc>
          <a:spcPct val="100000"/>
        </a:lnSpc>
        <a:spcBef>
          <a:spcPts val="300"/>
        </a:spcBef>
        <a:buClr>
          <a:schemeClr val="accent3"/>
        </a:buClr>
        <a:buSzPct val="100000"/>
        <a:buFont typeface="Arial"/>
        <a:buChar char="•"/>
        <a:defRPr kumimoji="0" sz="1400" b="0" i="0" kern="1200">
          <a:solidFill>
            <a:srgbClr val="0C377B"/>
          </a:solidFill>
          <a:latin typeface="+mn-lt"/>
          <a:ea typeface="+mn-ea"/>
          <a:cs typeface="Ubuntu Light"/>
        </a:defRPr>
      </a:lvl4pPr>
      <a:lvl5pPr marL="1146089" indent="-236520" algn="l" rtl="0" eaLnBrk="1" latinLnBrk="0" hangingPunct="1">
        <a:lnSpc>
          <a:spcPct val="100000"/>
        </a:lnSpc>
        <a:spcBef>
          <a:spcPts val="300"/>
        </a:spcBef>
        <a:buClr>
          <a:schemeClr val="accent4"/>
        </a:buClr>
        <a:buSzPct val="100000"/>
        <a:buFont typeface="Arial"/>
        <a:buChar char="•"/>
        <a:defRPr kumimoji="0" sz="1200" b="0" i="0" kern="1200" baseline="0">
          <a:solidFill>
            <a:srgbClr val="0C377B"/>
          </a:solidFill>
          <a:latin typeface="+mn-lt"/>
          <a:ea typeface="+mn-ea"/>
          <a:cs typeface="Ubuntu Light"/>
        </a:defRPr>
      </a:lvl5pPr>
      <a:lvl6pPr marL="1700657" indent="-182867"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96" indent="-182867"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53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54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66" algn="l" rtl="0" eaLnBrk="1" latinLnBrk="0" hangingPunct="1">
        <a:defRPr kumimoji="0" kern="1200">
          <a:solidFill>
            <a:schemeClr val="tx1"/>
          </a:solidFill>
          <a:latin typeface="+mn-lt"/>
          <a:ea typeface="+mn-ea"/>
          <a:cs typeface="+mn-cs"/>
        </a:defRPr>
      </a:lvl2pPr>
      <a:lvl3pPr marL="914333" algn="l" rtl="0" eaLnBrk="1" latinLnBrk="0" hangingPunct="1">
        <a:defRPr kumimoji="0" kern="1200">
          <a:solidFill>
            <a:schemeClr val="tx1"/>
          </a:solidFill>
          <a:latin typeface="+mn-lt"/>
          <a:ea typeface="+mn-ea"/>
          <a:cs typeface="+mn-cs"/>
        </a:defRPr>
      </a:lvl3pPr>
      <a:lvl4pPr marL="1371498" algn="l" rtl="0" eaLnBrk="1" latinLnBrk="0" hangingPunct="1">
        <a:defRPr kumimoji="0" kern="1200">
          <a:solidFill>
            <a:schemeClr val="tx1"/>
          </a:solidFill>
          <a:latin typeface="+mn-lt"/>
          <a:ea typeface="+mn-ea"/>
          <a:cs typeface="+mn-cs"/>
        </a:defRPr>
      </a:lvl4pPr>
      <a:lvl5pPr marL="1828664" algn="l" rtl="0" eaLnBrk="1" latinLnBrk="0" hangingPunct="1">
        <a:defRPr kumimoji="0" kern="1200">
          <a:solidFill>
            <a:schemeClr val="tx1"/>
          </a:solidFill>
          <a:latin typeface="+mn-lt"/>
          <a:ea typeface="+mn-ea"/>
          <a:cs typeface="+mn-cs"/>
        </a:defRPr>
      </a:lvl5pPr>
      <a:lvl6pPr marL="2285829" algn="l" rtl="0" eaLnBrk="1" latinLnBrk="0" hangingPunct="1">
        <a:defRPr kumimoji="0" kern="1200">
          <a:solidFill>
            <a:schemeClr val="tx1"/>
          </a:solidFill>
          <a:latin typeface="+mn-lt"/>
          <a:ea typeface="+mn-ea"/>
          <a:cs typeface="+mn-cs"/>
        </a:defRPr>
      </a:lvl6pPr>
      <a:lvl7pPr marL="2742995" algn="l" rtl="0" eaLnBrk="1" latinLnBrk="0" hangingPunct="1">
        <a:defRPr kumimoji="0" kern="1200">
          <a:solidFill>
            <a:schemeClr val="tx1"/>
          </a:solidFill>
          <a:latin typeface="+mn-lt"/>
          <a:ea typeface="+mn-ea"/>
          <a:cs typeface="+mn-cs"/>
        </a:defRPr>
      </a:lvl7pPr>
      <a:lvl8pPr marL="3200160" algn="l" rtl="0" eaLnBrk="1" latinLnBrk="0" hangingPunct="1">
        <a:defRPr kumimoji="0" kern="1200">
          <a:solidFill>
            <a:schemeClr val="tx1"/>
          </a:solidFill>
          <a:latin typeface="+mn-lt"/>
          <a:ea typeface="+mn-ea"/>
          <a:cs typeface="+mn-cs"/>
        </a:defRPr>
      </a:lvl8pPr>
      <a:lvl9pPr marL="3657326"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68576" tIns="34289" rIns="68576" bIns="3428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369219"/>
            <a:ext cx="7886700" cy="3263504"/>
          </a:xfrm>
          <a:prstGeom prst="rect">
            <a:avLst/>
          </a:prstGeom>
        </p:spPr>
        <p:txBody>
          <a:bodyPr vert="horz" lIns="68576" tIns="34289" rIns="68576" bIns="34289"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4767264"/>
            <a:ext cx="2057400" cy="273844"/>
          </a:xfrm>
          <a:prstGeom prst="rect">
            <a:avLst/>
          </a:prstGeom>
        </p:spPr>
        <p:txBody>
          <a:bodyPr vert="horz" lIns="68576" tIns="34289" rIns="68576" bIns="34289" rtlCol="0" anchor="ctr"/>
          <a:lstStyle>
            <a:lvl1pPr algn="l">
              <a:defRPr sz="900">
                <a:solidFill>
                  <a:schemeClr val="tx1">
                    <a:tint val="75000"/>
                  </a:schemeClr>
                </a:solidFill>
              </a:defRPr>
            </a:lvl1pPr>
          </a:lstStyle>
          <a:p>
            <a:pPr defTabSz="685749"/>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68576" tIns="34289" rIns="68576" bIns="34289" rtlCol="0" anchor="ctr"/>
          <a:lstStyle>
            <a:lvl1pPr algn="ctr">
              <a:defRPr sz="900">
                <a:solidFill>
                  <a:schemeClr val="tx1">
                    <a:tint val="75000"/>
                  </a:schemeClr>
                </a:solidFill>
              </a:defRPr>
            </a:lvl1pPr>
          </a:lstStyle>
          <a:p>
            <a:pPr defTabSz="685749"/>
            <a:r>
              <a:rPr lang="fr-FR" dirty="0" smtClean="0">
                <a:solidFill>
                  <a:prstClr val="black">
                    <a:tint val="75000"/>
                  </a:prstClr>
                </a:solidFill>
              </a:rPr>
              <a:t>ALICE LS2 Safety – 16 </a:t>
            </a:r>
            <a:r>
              <a:rPr lang="fr-FR" dirty="0" err="1" smtClean="0">
                <a:solidFill>
                  <a:prstClr val="black">
                    <a:tint val="75000"/>
                  </a:prstClr>
                </a:solidFill>
              </a:rPr>
              <a:t>Nov</a:t>
            </a:r>
            <a:r>
              <a:rPr lang="fr-FR" dirty="0" smtClean="0">
                <a:solidFill>
                  <a:prstClr val="black">
                    <a:tint val="75000"/>
                  </a:prstClr>
                </a:solidFill>
              </a:rPr>
              <a:t> 2018</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68576" tIns="34289" rIns="68576" bIns="34289" rtlCol="0" anchor="ctr"/>
          <a:lstStyle>
            <a:lvl1pPr algn="r">
              <a:defRPr sz="900">
                <a:solidFill>
                  <a:schemeClr val="tx1">
                    <a:tint val="75000"/>
                  </a:schemeClr>
                </a:solidFill>
              </a:defRPr>
            </a:lvl1pPr>
          </a:lstStyle>
          <a:p>
            <a:pPr defTabSz="685749"/>
            <a:fld id="{F754CC3B-B1D6-4776-80FE-F7C27EE66F32}" type="slidenum">
              <a:rPr lang="en-US" smtClean="0">
                <a:solidFill>
                  <a:prstClr val="black">
                    <a:tint val="75000"/>
                  </a:prstClr>
                </a:solidFill>
                <a:latin typeface="Calibri"/>
              </a:rPr>
              <a:pPr defTabSz="685749"/>
              <a:t>‹#›</a:t>
            </a:fld>
            <a:endParaRPr lang="en-US">
              <a:solidFill>
                <a:prstClr val="black">
                  <a:tint val="75000"/>
                </a:prstClr>
              </a:solidFill>
              <a:latin typeface="Calibri"/>
            </a:endParaRPr>
          </a:p>
        </p:txBody>
      </p:sp>
    </p:spTree>
    <p:extLst>
      <p:ext uri="{BB962C8B-B14F-4D97-AF65-F5344CB8AC3E}">
        <p14:creationId xmlns:p14="http://schemas.microsoft.com/office/powerpoint/2010/main" val="1424531175"/>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hf hdr="0" dt="0"/>
  <p:txStyles>
    <p:titleStyle>
      <a:lvl1pPr algn="l" defTabSz="685749"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38" indent="-171438" algn="l" defTabSz="685749"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13" indent="-171438" algn="l" defTabSz="685749"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86" indent="-171438" algn="l" defTabSz="685749"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60" indent="-171438" algn="l" defTabSz="685749"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935" indent="-171438" algn="l" defTabSz="685749"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809" indent="-171438" algn="l" defTabSz="685749"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684" indent="-171438" algn="l" defTabSz="685749"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558" indent="-171438" algn="l" defTabSz="685749"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433" indent="-171438" algn="l" defTabSz="685749"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749" rtl="0" eaLnBrk="1" latinLnBrk="0" hangingPunct="1">
        <a:defRPr sz="1400" kern="1200">
          <a:solidFill>
            <a:schemeClr val="tx1"/>
          </a:solidFill>
          <a:latin typeface="+mn-lt"/>
          <a:ea typeface="+mn-ea"/>
          <a:cs typeface="+mn-cs"/>
        </a:defRPr>
      </a:lvl1pPr>
      <a:lvl2pPr marL="342875" algn="l" defTabSz="685749" rtl="0" eaLnBrk="1" latinLnBrk="0" hangingPunct="1">
        <a:defRPr sz="1400" kern="1200">
          <a:solidFill>
            <a:schemeClr val="tx1"/>
          </a:solidFill>
          <a:latin typeface="+mn-lt"/>
          <a:ea typeface="+mn-ea"/>
          <a:cs typeface="+mn-cs"/>
        </a:defRPr>
      </a:lvl2pPr>
      <a:lvl3pPr marL="685749" algn="l" defTabSz="685749" rtl="0" eaLnBrk="1" latinLnBrk="0" hangingPunct="1">
        <a:defRPr sz="1400" kern="1200">
          <a:solidFill>
            <a:schemeClr val="tx1"/>
          </a:solidFill>
          <a:latin typeface="+mn-lt"/>
          <a:ea typeface="+mn-ea"/>
          <a:cs typeface="+mn-cs"/>
        </a:defRPr>
      </a:lvl3pPr>
      <a:lvl4pPr marL="1028624" algn="l" defTabSz="685749" rtl="0" eaLnBrk="1" latinLnBrk="0" hangingPunct="1">
        <a:defRPr sz="1400" kern="1200">
          <a:solidFill>
            <a:schemeClr val="tx1"/>
          </a:solidFill>
          <a:latin typeface="+mn-lt"/>
          <a:ea typeface="+mn-ea"/>
          <a:cs typeface="+mn-cs"/>
        </a:defRPr>
      </a:lvl4pPr>
      <a:lvl5pPr marL="1371498" algn="l" defTabSz="685749" rtl="0" eaLnBrk="1" latinLnBrk="0" hangingPunct="1">
        <a:defRPr sz="1400" kern="1200">
          <a:solidFill>
            <a:schemeClr val="tx1"/>
          </a:solidFill>
          <a:latin typeface="+mn-lt"/>
          <a:ea typeface="+mn-ea"/>
          <a:cs typeface="+mn-cs"/>
        </a:defRPr>
      </a:lvl5pPr>
      <a:lvl6pPr marL="1714373" algn="l" defTabSz="685749" rtl="0" eaLnBrk="1" latinLnBrk="0" hangingPunct="1">
        <a:defRPr sz="1400" kern="1200">
          <a:solidFill>
            <a:schemeClr val="tx1"/>
          </a:solidFill>
          <a:latin typeface="+mn-lt"/>
          <a:ea typeface="+mn-ea"/>
          <a:cs typeface="+mn-cs"/>
        </a:defRPr>
      </a:lvl6pPr>
      <a:lvl7pPr marL="2057246" algn="l" defTabSz="685749" rtl="0" eaLnBrk="1" latinLnBrk="0" hangingPunct="1">
        <a:defRPr sz="1400" kern="1200">
          <a:solidFill>
            <a:schemeClr val="tx1"/>
          </a:solidFill>
          <a:latin typeface="+mn-lt"/>
          <a:ea typeface="+mn-ea"/>
          <a:cs typeface="+mn-cs"/>
        </a:defRPr>
      </a:lvl7pPr>
      <a:lvl8pPr marL="2400120" algn="l" defTabSz="685749" rtl="0" eaLnBrk="1" latinLnBrk="0" hangingPunct="1">
        <a:defRPr sz="1400" kern="1200">
          <a:solidFill>
            <a:schemeClr val="tx1"/>
          </a:solidFill>
          <a:latin typeface="+mn-lt"/>
          <a:ea typeface="+mn-ea"/>
          <a:cs typeface="+mn-cs"/>
        </a:defRPr>
      </a:lvl8pPr>
      <a:lvl9pPr marL="2742995" algn="l" defTabSz="685749"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lms.cern.ch/ekp/nd/fresco/repository/EKP000023216.mp4"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safety-training.web.cern.ch/safety-training/"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safety-training.web.cern.ch/safety-training/centre.php" TargetMode="External"/><Relationship Id="rId2" Type="http://schemas.openxmlformats.org/officeDocument/2006/relationships/hyperlink" Target="https://lms.cern.ch/" TargetMode="Externa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251186"/>
            <a:ext cx="8265984" cy="2605852"/>
          </a:xfrm>
        </p:spPr>
        <p:txBody>
          <a:bodyPr anchor="ctr">
            <a:normAutofit/>
          </a:bodyPr>
          <a:lstStyle/>
          <a:p>
            <a:r>
              <a:rPr lang="en-US" dirty="0" smtClean="0"/>
              <a:t>ALICE LS2 Safety</a:t>
            </a:r>
            <a:endParaRPr lang="en-US" dirty="0"/>
          </a:p>
        </p:txBody>
      </p:sp>
      <p:sp>
        <p:nvSpPr>
          <p:cNvPr id="3" name="Text Placeholder 2"/>
          <p:cNvSpPr>
            <a:spLocks noGrp="1"/>
          </p:cNvSpPr>
          <p:nvPr>
            <p:ph type="body" idx="1"/>
          </p:nvPr>
        </p:nvSpPr>
        <p:spPr/>
        <p:txBody>
          <a:bodyPr/>
          <a:lstStyle/>
          <a:p>
            <a:r>
              <a:rPr lang="en-US" dirty="0" smtClean="0"/>
              <a:t>K. BARTH, LEXGLIMOS ALICE</a:t>
            </a:r>
          </a:p>
        </p:txBody>
      </p:sp>
    </p:spTree>
    <p:extLst>
      <p:ext uri="{BB962C8B-B14F-4D97-AF65-F5344CB8AC3E}">
        <p14:creationId xmlns:p14="http://schemas.microsoft.com/office/powerpoint/2010/main" val="9974027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Safety Training - How to </a:t>
            </a:r>
            <a:r>
              <a:rPr lang="en-US" sz="2800" dirty="0" smtClean="0"/>
              <a:t>find </a:t>
            </a:r>
            <a:r>
              <a:rPr lang="en-US" sz="2800" dirty="0"/>
              <a:t>basic eLearning !</a:t>
            </a:r>
          </a:p>
        </p:txBody>
      </p:sp>
      <p:sp>
        <p:nvSpPr>
          <p:cNvPr id="3" name="Footer Placeholder 2"/>
          <p:cNvSpPr>
            <a:spLocks noGrp="1"/>
          </p:cNvSpPr>
          <p:nvPr>
            <p:ph type="ftr" sz="quarter" idx="11"/>
          </p:nvPr>
        </p:nvSpPr>
        <p:spPr/>
        <p:txBody>
          <a:bodyPr/>
          <a:lstStyle/>
          <a:p>
            <a:r>
              <a:rPr lang="fr-FR" smtClean="0"/>
              <a:t>ALICE LS2 Safety - 16 Nov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10</a:t>
            </a:fld>
            <a:endParaRPr lang="en-US">
              <a:latin typeface="Arial"/>
            </a:endParaRPr>
          </a:p>
        </p:txBody>
      </p:sp>
      <p:pic>
        <p:nvPicPr>
          <p:cNvPr id="6" name="Content Placeholder 5"/>
          <p:cNvPicPr>
            <a:picLocks noGrp="1" noChangeAspect="1"/>
          </p:cNvPicPr>
          <p:nvPr>
            <p:ph sz="quarter" idx="13"/>
          </p:nvPr>
        </p:nvPicPr>
        <p:blipFill>
          <a:blip r:embed="rId2"/>
          <a:stretch>
            <a:fillRect/>
          </a:stretch>
        </p:blipFill>
        <p:spPr>
          <a:xfrm>
            <a:off x="457200" y="1068680"/>
            <a:ext cx="8226425" cy="3514141"/>
          </a:xfrm>
          <a:prstGeom prst="rect">
            <a:avLst/>
          </a:prstGeom>
        </p:spPr>
      </p:pic>
    </p:spTree>
    <p:extLst>
      <p:ext uri="{BB962C8B-B14F-4D97-AF65-F5344CB8AC3E}">
        <p14:creationId xmlns:p14="http://schemas.microsoft.com/office/powerpoint/2010/main" val="4390256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Safety Training - How to find specific eLearning !</a:t>
            </a:r>
            <a:endParaRPr lang="en-US" sz="2800" dirty="0"/>
          </a:p>
        </p:txBody>
      </p:sp>
      <p:sp>
        <p:nvSpPr>
          <p:cNvPr id="3" name="Footer Placeholder 2"/>
          <p:cNvSpPr>
            <a:spLocks noGrp="1"/>
          </p:cNvSpPr>
          <p:nvPr>
            <p:ph type="ftr" sz="quarter" idx="11"/>
          </p:nvPr>
        </p:nvSpPr>
        <p:spPr/>
        <p:txBody>
          <a:bodyPr/>
          <a:lstStyle/>
          <a:p>
            <a:r>
              <a:rPr lang="fr-FR" smtClean="0"/>
              <a:t>ALICE LS2 Safety - 16 Nov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11</a:t>
            </a:fld>
            <a:endParaRPr lang="en-US">
              <a:latin typeface="Arial"/>
            </a:endParaRPr>
          </a:p>
        </p:txBody>
      </p:sp>
      <p:pic>
        <p:nvPicPr>
          <p:cNvPr id="6" name="Content Placeholder 5"/>
          <p:cNvPicPr>
            <a:picLocks noGrp="1" noChangeAspect="1"/>
          </p:cNvPicPr>
          <p:nvPr>
            <p:ph sz="quarter" idx="13"/>
          </p:nvPr>
        </p:nvPicPr>
        <p:blipFill>
          <a:blip r:embed="rId2"/>
          <a:stretch>
            <a:fillRect/>
          </a:stretch>
        </p:blipFill>
        <p:spPr>
          <a:xfrm>
            <a:off x="457201" y="932134"/>
            <a:ext cx="5641519" cy="3762375"/>
          </a:xfrm>
          <a:prstGeom prst="rect">
            <a:avLst/>
          </a:prstGeom>
        </p:spPr>
      </p:pic>
      <p:sp>
        <p:nvSpPr>
          <p:cNvPr id="7" name="Oval 6"/>
          <p:cNvSpPr/>
          <p:nvPr/>
        </p:nvSpPr>
        <p:spPr>
          <a:xfrm>
            <a:off x="1752600" y="1007533"/>
            <a:ext cx="728133" cy="321734"/>
          </a:xfrm>
          <a:prstGeom prst="ellipse">
            <a:avLst/>
          </a:prstGeom>
          <a:solidFill>
            <a:schemeClr val="accent2">
              <a:lumMod val="60000"/>
              <a:lumOff val="40000"/>
              <a:alpha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6145866" y="932134"/>
            <a:ext cx="2935790" cy="1754326"/>
          </a:xfrm>
          <a:prstGeom prst="rect">
            <a:avLst/>
          </a:prstGeom>
          <a:noFill/>
        </p:spPr>
        <p:txBody>
          <a:bodyPr wrap="square" rtlCol="0">
            <a:spAutoFit/>
          </a:bodyPr>
          <a:lstStyle/>
          <a:p>
            <a:pPr marL="285750" indent="-285750">
              <a:buFont typeface="Arial" panose="020B0604020202020204" pitchFamily="34" charset="0"/>
              <a:buChar char="•"/>
            </a:pPr>
            <a:r>
              <a:rPr lang="en-US" dirty="0" smtClean="0"/>
              <a:t>Login to Learning Hub</a:t>
            </a:r>
          </a:p>
          <a:p>
            <a:pPr marL="285750" indent="-285750">
              <a:buFont typeface="Arial" panose="020B0604020202020204" pitchFamily="34" charset="0"/>
              <a:buChar char="•"/>
            </a:pPr>
            <a:r>
              <a:rPr lang="en-US" dirty="0" smtClean="0"/>
              <a:t>Click on Catalogues</a:t>
            </a:r>
          </a:p>
          <a:p>
            <a:pPr marL="285750" indent="-285750">
              <a:buFont typeface="Arial" panose="020B0604020202020204" pitchFamily="34" charset="0"/>
              <a:buChar char="•"/>
            </a:pPr>
            <a:r>
              <a:rPr lang="en-US" dirty="0" smtClean="0"/>
              <a:t>Click on Browse</a:t>
            </a:r>
          </a:p>
          <a:p>
            <a:pPr marL="285750" indent="-285750">
              <a:buFont typeface="Arial" panose="020B0604020202020204" pitchFamily="34" charset="0"/>
              <a:buChar char="•"/>
            </a:pPr>
            <a:r>
              <a:rPr lang="en-US" dirty="0" smtClean="0"/>
              <a:t>Click on Safety</a:t>
            </a:r>
          </a:p>
          <a:p>
            <a:pPr marL="285750" indent="-285750">
              <a:buFont typeface="Arial" panose="020B0604020202020204" pitchFamily="34" charset="0"/>
              <a:buChar char="•"/>
            </a:pPr>
            <a:r>
              <a:rPr lang="en-US" dirty="0" smtClean="0"/>
              <a:t>Click on Installation Specific Safety</a:t>
            </a:r>
            <a:endParaRPr lang="en-US" dirty="0"/>
          </a:p>
        </p:txBody>
      </p:sp>
      <p:pic>
        <p:nvPicPr>
          <p:cNvPr id="9" name="Picture 8"/>
          <p:cNvPicPr>
            <a:picLocks noChangeAspect="1"/>
          </p:cNvPicPr>
          <p:nvPr/>
        </p:nvPicPr>
        <p:blipFill>
          <a:blip r:embed="rId3"/>
          <a:stretch>
            <a:fillRect/>
          </a:stretch>
        </p:blipFill>
        <p:spPr>
          <a:xfrm>
            <a:off x="111220" y="1442958"/>
            <a:ext cx="4010891" cy="1729153"/>
          </a:xfrm>
          <a:prstGeom prst="rect">
            <a:avLst/>
          </a:prstGeom>
        </p:spPr>
      </p:pic>
      <p:cxnSp>
        <p:nvCxnSpPr>
          <p:cNvPr id="13" name="Straight Arrow Connector 12"/>
          <p:cNvCxnSpPr>
            <a:stCxn id="7" idx="4"/>
            <a:endCxn id="9" idx="0"/>
          </p:cNvCxnSpPr>
          <p:nvPr/>
        </p:nvCxnSpPr>
        <p:spPr>
          <a:xfrm flipH="1">
            <a:off x="2116666" y="1329267"/>
            <a:ext cx="1" cy="11369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a:blip r:embed="rId4"/>
          <a:stretch>
            <a:fillRect/>
          </a:stretch>
        </p:blipFill>
        <p:spPr>
          <a:xfrm>
            <a:off x="1316181" y="2542603"/>
            <a:ext cx="3583191" cy="1666535"/>
          </a:xfrm>
          <a:prstGeom prst="rect">
            <a:avLst/>
          </a:prstGeom>
        </p:spPr>
      </p:pic>
      <p:cxnSp>
        <p:nvCxnSpPr>
          <p:cNvPr id="12" name="Straight Arrow Connector 11"/>
          <p:cNvCxnSpPr/>
          <p:nvPr/>
        </p:nvCxnSpPr>
        <p:spPr>
          <a:xfrm flipH="1">
            <a:off x="3214255" y="2307534"/>
            <a:ext cx="6927" cy="2350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34967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Safety Training - How to </a:t>
            </a:r>
            <a:r>
              <a:rPr lang="en-US" sz="2800" dirty="0" smtClean="0"/>
              <a:t>find specific eLearning </a:t>
            </a:r>
            <a:r>
              <a:rPr lang="en-US" sz="2800" dirty="0"/>
              <a:t>!</a:t>
            </a:r>
          </a:p>
        </p:txBody>
      </p:sp>
      <p:sp>
        <p:nvSpPr>
          <p:cNvPr id="3" name="Footer Placeholder 2"/>
          <p:cNvSpPr>
            <a:spLocks noGrp="1"/>
          </p:cNvSpPr>
          <p:nvPr>
            <p:ph type="ftr" sz="quarter" idx="11"/>
          </p:nvPr>
        </p:nvSpPr>
        <p:spPr/>
        <p:txBody>
          <a:bodyPr/>
          <a:lstStyle/>
          <a:p>
            <a:r>
              <a:rPr lang="fr-FR" smtClean="0"/>
              <a:t>ALICE LS2 Safety - 16 Nov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12</a:t>
            </a:fld>
            <a:endParaRPr lang="en-US">
              <a:latin typeface="Arial"/>
            </a:endParaRPr>
          </a:p>
        </p:txBody>
      </p:sp>
      <p:pic>
        <p:nvPicPr>
          <p:cNvPr id="6" name="Content Placeholder 5"/>
          <p:cNvPicPr>
            <a:picLocks noGrp="1" noChangeAspect="1"/>
          </p:cNvPicPr>
          <p:nvPr>
            <p:ph sz="quarter" idx="13"/>
          </p:nvPr>
        </p:nvPicPr>
        <p:blipFill>
          <a:blip r:embed="rId2"/>
          <a:stretch>
            <a:fillRect/>
          </a:stretch>
        </p:blipFill>
        <p:spPr>
          <a:xfrm>
            <a:off x="457201" y="735236"/>
            <a:ext cx="5825899" cy="3762375"/>
          </a:xfrm>
          <a:prstGeom prst="rect">
            <a:avLst/>
          </a:prstGeom>
        </p:spPr>
      </p:pic>
    </p:spTree>
    <p:extLst>
      <p:ext uri="{BB962C8B-B14F-4D97-AF65-F5344CB8AC3E}">
        <p14:creationId xmlns:p14="http://schemas.microsoft.com/office/powerpoint/2010/main" val="2745924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Safety Training - How to find RP eLearning !</a:t>
            </a:r>
            <a:endParaRPr lang="en-US" sz="2800" dirty="0"/>
          </a:p>
        </p:txBody>
      </p:sp>
      <p:sp>
        <p:nvSpPr>
          <p:cNvPr id="3" name="Footer Placeholder 2"/>
          <p:cNvSpPr>
            <a:spLocks noGrp="1"/>
          </p:cNvSpPr>
          <p:nvPr>
            <p:ph type="ftr" sz="quarter" idx="11"/>
          </p:nvPr>
        </p:nvSpPr>
        <p:spPr/>
        <p:txBody>
          <a:bodyPr/>
          <a:lstStyle/>
          <a:p>
            <a:r>
              <a:rPr lang="fr-FR" smtClean="0"/>
              <a:t>ALICE LS2 Safety - 16 Nov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13</a:t>
            </a:fld>
            <a:endParaRPr lang="en-US">
              <a:latin typeface="Arial"/>
            </a:endParaRPr>
          </a:p>
        </p:txBody>
      </p:sp>
      <p:pic>
        <p:nvPicPr>
          <p:cNvPr id="6" name="Content Placeholder 5"/>
          <p:cNvPicPr>
            <a:picLocks noGrp="1" noChangeAspect="1"/>
          </p:cNvPicPr>
          <p:nvPr>
            <p:ph sz="quarter" idx="13"/>
          </p:nvPr>
        </p:nvPicPr>
        <p:blipFill>
          <a:blip r:embed="rId2"/>
          <a:stretch>
            <a:fillRect/>
          </a:stretch>
        </p:blipFill>
        <p:spPr>
          <a:xfrm>
            <a:off x="457201" y="932134"/>
            <a:ext cx="5641519" cy="3762375"/>
          </a:xfrm>
          <a:prstGeom prst="rect">
            <a:avLst/>
          </a:prstGeom>
        </p:spPr>
      </p:pic>
      <p:sp>
        <p:nvSpPr>
          <p:cNvPr id="7" name="Oval 6"/>
          <p:cNvSpPr/>
          <p:nvPr/>
        </p:nvSpPr>
        <p:spPr>
          <a:xfrm>
            <a:off x="1752600" y="1007533"/>
            <a:ext cx="728133" cy="321734"/>
          </a:xfrm>
          <a:prstGeom prst="ellipse">
            <a:avLst/>
          </a:prstGeom>
          <a:solidFill>
            <a:schemeClr val="accent2">
              <a:lumMod val="60000"/>
              <a:lumOff val="40000"/>
              <a:alpha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6145866" y="932134"/>
            <a:ext cx="2935790" cy="1754326"/>
          </a:xfrm>
          <a:prstGeom prst="rect">
            <a:avLst/>
          </a:prstGeom>
          <a:noFill/>
        </p:spPr>
        <p:txBody>
          <a:bodyPr wrap="square" rtlCol="0">
            <a:spAutoFit/>
          </a:bodyPr>
          <a:lstStyle/>
          <a:p>
            <a:pPr marL="285750" indent="-285750">
              <a:buFont typeface="Arial" panose="020B0604020202020204" pitchFamily="34" charset="0"/>
              <a:buChar char="•"/>
            </a:pPr>
            <a:r>
              <a:rPr lang="en-US" dirty="0" smtClean="0"/>
              <a:t>Login to Learning Hub</a:t>
            </a:r>
          </a:p>
          <a:p>
            <a:pPr marL="285750" indent="-285750">
              <a:buFont typeface="Arial" panose="020B0604020202020204" pitchFamily="34" charset="0"/>
              <a:buChar char="•"/>
            </a:pPr>
            <a:r>
              <a:rPr lang="en-US" dirty="0" smtClean="0"/>
              <a:t>Click on Catalogues</a:t>
            </a:r>
          </a:p>
          <a:p>
            <a:pPr marL="285750" indent="-285750">
              <a:buFont typeface="Arial" panose="020B0604020202020204" pitchFamily="34" charset="0"/>
              <a:buChar char="•"/>
            </a:pPr>
            <a:r>
              <a:rPr lang="en-US" dirty="0" smtClean="0"/>
              <a:t>Click on Browse</a:t>
            </a:r>
          </a:p>
          <a:p>
            <a:pPr marL="285750" indent="-285750">
              <a:buFont typeface="Arial" panose="020B0604020202020204" pitchFamily="34" charset="0"/>
              <a:buChar char="•"/>
            </a:pPr>
            <a:r>
              <a:rPr lang="en-US" dirty="0" smtClean="0"/>
              <a:t>Click on Safety</a:t>
            </a:r>
          </a:p>
          <a:p>
            <a:pPr marL="285750" indent="-285750">
              <a:buFont typeface="Arial" panose="020B0604020202020204" pitchFamily="34" charset="0"/>
              <a:buChar char="•"/>
            </a:pPr>
            <a:r>
              <a:rPr lang="en-US" dirty="0" smtClean="0"/>
              <a:t>Click on Radiation Protection RP</a:t>
            </a:r>
            <a:endParaRPr lang="en-US" dirty="0"/>
          </a:p>
        </p:txBody>
      </p:sp>
      <p:pic>
        <p:nvPicPr>
          <p:cNvPr id="9" name="Picture 8"/>
          <p:cNvPicPr>
            <a:picLocks noChangeAspect="1"/>
          </p:cNvPicPr>
          <p:nvPr/>
        </p:nvPicPr>
        <p:blipFill>
          <a:blip r:embed="rId3"/>
          <a:stretch>
            <a:fillRect/>
          </a:stretch>
        </p:blipFill>
        <p:spPr>
          <a:xfrm>
            <a:off x="111220" y="1442958"/>
            <a:ext cx="4010891" cy="1729153"/>
          </a:xfrm>
          <a:prstGeom prst="rect">
            <a:avLst/>
          </a:prstGeom>
        </p:spPr>
      </p:pic>
      <p:cxnSp>
        <p:nvCxnSpPr>
          <p:cNvPr id="13" name="Straight Arrow Connector 12"/>
          <p:cNvCxnSpPr>
            <a:stCxn id="7" idx="4"/>
            <a:endCxn id="9" idx="0"/>
          </p:cNvCxnSpPr>
          <p:nvPr/>
        </p:nvCxnSpPr>
        <p:spPr>
          <a:xfrm flipH="1">
            <a:off x="2116666" y="1329267"/>
            <a:ext cx="1" cy="11369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a:blip r:embed="rId4"/>
          <a:stretch>
            <a:fillRect/>
          </a:stretch>
        </p:blipFill>
        <p:spPr>
          <a:xfrm>
            <a:off x="1316181" y="2542603"/>
            <a:ext cx="3583191" cy="1666535"/>
          </a:xfrm>
          <a:prstGeom prst="rect">
            <a:avLst/>
          </a:prstGeom>
        </p:spPr>
      </p:pic>
      <p:cxnSp>
        <p:nvCxnSpPr>
          <p:cNvPr id="12" name="Straight Arrow Connector 11"/>
          <p:cNvCxnSpPr/>
          <p:nvPr/>
        </p:nvCxnSpPr>
        <p:spPr>
          <a:xfrm flipH="1">
            <a:off x="3214255" y="2307534"/>
            <a:ext cx="6927" cy="2350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8838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Training - How to </a:t>
            </a:r>
            <a:r>
              <a:rPr lang="en-US" dirty="0" smtClean="0"/>
              <a:t>find </a:t>
            </a:r>
            <a:r>
              <a:rPr lang="en-US" dirty="0"/>
              <a:t>RP eLearning !</a:t>
            </a:r>
          </a:p>
        </p:txBody>
      </p:sp>
      <p:sp>
        <p:nvSpPr>
          <p:cNvPr id="3" name="Footer Placeholder 2"/>
          <p:cNvSpPr>
            <a:spLocks noGrp="1"/>
          </p:cNvSpPr>
          <p:nvPr>
            <p:ph type="ftr" sz="quarter" idx="11"/>
          </p:nvPr>
        </p:nvSpPr>
        <p:spPr/>
        <p:txBody>
          <a:bodyPr/>
          <a:lstStyle/>
          <a:p>
            <a:r>
              <a:rPr lang="fr-FR" smtClean="0"/>
              <a:t>ALICE LS2 Safety - 16 Nov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14</a:t>
            </a:fld>
            <a:endParaRPr lang="en-US">
              <a:latin typeface="Arial"/>
            </a:endParaRPr>
          </a:p>
        </p:txBody>
      </p:sp>
      <p:pic>
        <p:nvPicPr>
          <p:cNvPr id="6" name="Content Placeholder 5"/>
          <p:cNvPicPr>
            <a:picLocks noGrp="1" noChangeAspect="1"/>
          </p:cNvPicPr>
          <p:nvPr>
            <p:ph sz="quarter" idx="13"/>
          </p:nvPr>
        </p:nvPicPr>
        <p:blipFill>
          <a:blip r:embed="rId2"/>
          <a:stretch>
            <a:fillRect/>
          </a:stretch>
        </p:blipFill>
        <p:spPr>
          <a:xfrm>
            <a:off x="414827" y="981246"/>
            <a:ext cx="8226425" cy="3231809"/>
          </a:xfrm>
          <a:prstGeom prst="rect">
            <a:avLst/>
          </a:prstGeom>
        </p:spPr>
      </p:pic>
    </p:spTree>
    <p:extLst>
      <p:ext uri="{BB962C8B-B14F-4D97-AF65-F5344CB8AC3E}">
        <p14:creationId xmlns:p14="http://schemas.microsoft.com/office/powerpoint/2010/main" val="18498462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a:t>
            </a:r>
            <a:r>
              <a:rPr lang="en-US" dirty="0" smtClean="0"/>
              <a:t>Training</a:t>
            </a:r>
            <a:endParaRPr lang="en-US" dirty="0"/>
          </a:p>
        </p:txBody>
      </p:sp>
      <p:sp>
        <p:nvSpPr>
          <p:cNvPr id="3" name="Footer Placeholder 2"/>
          <p:cNvSpPr>
            <a:spLocks noGrp="1"/>
          </p:cNvSpPr>
          <p:nvPr>
            <p:ph type="ftr" sz="quarter" idx="11"/>
          </p:nvPr>
        </p:nvSpPr>
        <p:spPr/>
        <p:txBody>
          <a:bodyPr/>
          <a:lstStyle/>
          <a:p>
            <a:r>
              <a:rPr lang="fr-FR" smtClean="0"/>
              <a:t>ALICE LS2 Safety - 16 Nov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15</a:t>
            </a:fld>
            <a:endParaRPr lang="en-US">
              <a:latin typeface="Arial"/>
            </a:endParaRPr>
          </a:p>
        </p:txBody>
      </p:sp>
      <p:sp>
        <p:nvSpPr>
          <p:cNvPr id="5" name="Content Placeholder 4"/>
          <p:cNvSpPr>
            <a:spLocks noGrp="1"/>
          </p:cNvSpPr>
          <p:nvPr>
            <p:ph sz="quarter" idx="13"/>
          </p:nvPr>
        </p:nvSpPr>
        <p:spPr>
          <a:xfrm>
            <a:off x="457225" y="945003"/>
            <a:ext cx="6608593" cy="731398"/>
          </a:xfrm>
        </p:spPr>
        <p:txBody>
          <a:bodyPr>
            <a:normAutofit lnSpcReduction="10000"/>
          </a:bodyPr>
          <a:lstStyle/>
          <a:p>
            <a:r>
              <a:rPr lang="en-GB" dirty="0" smtClean="0">
                <a:hlinkClick r:id="rId2"/>
              </a:rPr>
              <a:t>How to take (enrol for) an eLearning...</a:t>
            </a:r>
            <a:r>
              <a:rPr lang="en-GB" dirty="0" smtClean="0"/>
              <a:t> </a:t>
            </a:r>
          </a:p>
          <a:p>
            <a:r>
              <a:rPr lang="en-GB" dirty="0" smtClean="0"/>
              <a:t>Where can I find the courses for which I have enrolled?</a:t>
            </a:r>
            <a:endParaRPr lang="en-US" dirty="0"/>
          </a:p>
        </p:txBody>
      </p:sp>
      <p:pic>
        <p:nvPicPr>
          <p:cNvPr id="6" name="Content Placeholder 5"/>
          <p:cNvPicPr>
            <a:picLocks noChangeAspect="1"/>
          </p:cNvPicPr>
          <p:nvPr/>
        </p:nvPicPr>
        <p:blipFill>
          <a:blip r:embed="rId3"/>
          <a:stretch>
            <a:fillRect/>
          </a:stretch>
        </p:blipFill>
        <p:spPr>
          <a:xfrm>
            <a:off x="644235" y="1611352"/>
            <a:ext cx="4491299" cy="2995284"/>
          </a:xfrm>
          <a:prstGeom prst="rect">
            <a:avLst/>
          </a:prstGeom>
        </p:spPr>
      </p:pic>
      <p:sp>
        <p:nvSpPr>
          <p:cNvPr id="7" name="Oval 6"/>
          <p:cNvSpPr/>
          <p:nvPr/>
        </p:nvSpPr>
        <p:spPr>
          <a:xfrm>
            <a:off x="644235" y="2409884"/>
            <a:ext cx="1461654" cy="887498"/>
          </a:xfrm>
          <a:prstGeom prst="ellipse">
            <a:avLst/>
          </a:prstGeom>
          <a:solidFill>
            <a:schemeClr val="accent2">
              <a:lumMod val="60000"/>
              <a:lumOff val="40000"/>
              <a:alpha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5135533" y="1909404"/>
            <a:ext cx="3883775" cy="1815882"/>
          </a:xfrm>
          <a:prstGeom prst="rect">
            <a:avLst/>
          </a:prstGeom>
        </p:spPr>
        <p:txBody>
          <a:bodyPr wrap="square">
            <a:spAutoFit/>
          </a:bodyPr>
          <a:lstStyle/>
          <a:p>
            <a:r>
              <a:rPr lang="en-GB" sz="1400" dirty="0"/>
              <a:t>On the homepage go to ‘My Learning’  </a:t>
            </a:r>
            <a:br>
              <a:rPr lang="en-GB" sz="1400" dirty="0"/>
            </a:br>
            <a:r>
              <a:rPr lang="en-GB" sz="1400" dirty="0"/>
              <a:t>- The tab 'My course request' contains all your courses pending approval</a:t>
            </a:r>
            <a:br>
              <a:rPr lang="en-GB" sz="1400" dirty="0"/>
            </a:br>
            <a:r>
              <a:rPr lang="en-GB" sz="1400" dirty="0"/>
              <a:t>- The tab 'My current courses' contains all your courses not yet completed</a:t>
            </a:r>
            <a:br>
              <a:rPr lang="en-GB" sz="1400" dirty="0"/>
            </a:br>
            <a:r>
              <a:rPr lang="en-GB" sz="1400" dirty="0"/>
              <a:t>- The tab 'My Training History' contains all your courses for which you have enrolled including their status.</a:t>
            </a:r>
            <a:endParaRPr lang="en-US" sz="1400" dirty="0"/>
          </a:p>
        </p:txBody>
      </p:sp>
    </p:spTree>
    <p:extLst>
      <p:ext uri="{BB962C8B-B14F-4D97-AF65-F5344CB8AC3E}">
        <p14:creationId xmlns:p14="http://schemas.microsoft.com/office/powerpoint/2010/main" val="38933313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Training</a:t>
            </a:r>
            <a:endParaRPr lang="en-US" dirty="0"/>
          </a:p>
        </p:txBody>
      </p:sp>
      <p:sp>
        <p:nvSpPr>
          <p:cNvPr id="3" name="Footer Placeholder 2"/>
          <p:cNvSpPr>
            <a:spLocks noGrp="1"/>
          </p:cNvSpPr>
          <p:nvPr>
            <p:ph type="ftr" sz="quarter" idx="11"/>
          </p:nvPr>
        </p:nvSpPr>
        <p:spPr/>
        <p:txBody>
          <a:bodyPr/>
          <a:lstStyle/>
          <a:p>
            <a:r>
              <a:rPr lang="fr-FR" smtClean="0"/>
              <a:t>ALICE LS2 Safety - 16 Nov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16</a:t>
            </a:fld>
            <a:endParaRPr lang="en-US">
              <a:latin typeface="Arial"/>
            </a:endParaRPr>
          </a:p>
        </p:txBody>
      </p:sp>
      <p:pic>
        <p:nvPicPr>
          <p:cNvPr id="6" name="Content Placeholder 5"/>
          <p:cNvPicPr>
            <a:picLocks noGrp="1" noChangeAspect="1"/>
          </p:cNvPicPr>
          <p:nvPr>
            <p:ph sz="quarter" idx="13"/>
          </p:nvPr>
        </p:nvPicPr>
        <p:blipFill>
          <a:blip r:embed="rId2"/>
          <a:stretch>
            <a:fillRect/>
          </a:stretch>
        </p:blipFill>
        <p:spPr>
          <a:xfrm>
            <a:off x="457201" y="784771"/>
            <a:ext cx="5814377" cy="3922168"/>
          </a:xfrm>
          <a:prstGeom prst="rect">
            <a:avLst/>
          </a:prstGeom>
        </p:spPr>
      </p:pic>
      <p:sp>
        <p:nvSpPr>
          <p:cNvPr id="8" name="Oval 7"/>
          <p:cNvSpPr/>
          <p:nvPr/>
        </p:nvSpPr>
        <p:spPr>
          <a:xfrm>
            <a:off x="787407" y="2409884"/>
            <a:ext cx="535702" cy="319461"/>
          </a:xfrm>
          <a:prstGeom prst="ellipse">
            <a:avLst/>
          </a:prstGeom>
          <a:solidFill>
            <a:schemeClr val="accent2">
              <a:lumMod val="60000"/>
              <a:lumOff val="40000"/>
              <a:alpha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787407" y="2881745"/>
            <a:ext cx="535702" cy="319461"/>
          </a:xfrm>
          <a:prstGeom prst="ellipse">
            <a:avLst/>
          </a:prstGeom>
          <a:solidFill>
            <a:schemeClr val="accent2">
              <a:lumMod val="60000"/>
              <a:lumOff val="40000"/>
              <a:alpha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787407" y="3336322"/>
            <a:ext cx="535702" cy="319461"/>
          </a:xfrm>
          <a:prstGeom prst="ellipse">
            <a:avLst/>
          </a:prstGeom>
          <a:solidFill>
            <a:schemeClr val="accent2">
              <a:lumMod val="60000"/>
              <a:lumOff val="40000"/>
              <a:alpha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787407" y="3790899"/>
            <a:ext cx="535702" cy="319461"/>
          </a:xfrm>
          <a:prstGeom prst="ellipse">
            <a:avLst/>
          </a:prstGeom>
          <a:solidFill>
            <a:schemeClr val="accent2">
              <a:lumMod val="60000"/>
              <a:lumOff val="40000"/>
              <a:alpha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87407" y="4316087"/>
            <a:ext cx="535702" cy="319461"/>
          </a:xfrm>
          <a:prstGeom prst="ellipse">
            <a:avLst/>
          </a:prstGeom>
          <a:solidFill>
            <a:schemeClr val="accent2">
              <a:lumMod val="60000"/>
              <a:lumOff val="40000"/>
              <a:alpha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308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52343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624052" y="643961"/>
            <a:ext cx="1697810" cy="2376706"/>
          </a:xfrm>
          <a:prstGeom prst="rect">
            <a:avLst/>
          </a:prstGeom>
        </p:spPr>
      </p:pic>
      <p:sp>
        <p:nvSpPr>
          <p:cNvPr id="2" name="Title 1"/>
          <p:cNvSpPr>
            <a:spLocks noGrp="1"/>
          </p:cNvSpPr>
          <p:nvPr>
            <p:ph type="title"/>
          </p:nvPr>
        </p:nvSpPr>
        <p:spPr/>
        <p:txBody>
          <a:bodyPr/>
          <a:lstStyle/>
          <a:p>
            <a:r>
              <a:rPr lang="en-US" dirty="0" smtClean="0"/>
              <a:t>Outline</a:t>
            </a:r>
            <a:endParaRPr lang="en-US" dirty="0"/>
          </a:p>
        </p:txBody>
      </p:sp>
      <p:sp>
        <p:nvSpPr>
          <p:cNvPr id="3" name="Footer Placeholder 2"/>
          <p:cNvSpPr>
            <a:spLocks noGrp="1"/>
          </p:cNvSpPr>
          <p:nvPr>
            <p:ph type="ftr" sz="quarter" idx="11"/>
          </p:nvPr>
        </p:nvSpPr>
        <p:spPr/>
        <p:txBody>
          <a:bodyPr/>
          <a:lstStyle/>
          <a:p>
            <a:r>
              <a:rPr lang="fr-FR" dirty="0" smtClean="0">
                <a:latin typeface="Arial"/>
              </a:rPr>
              <a:t>ALICE LS2 Safety - 16 </a:t>
            </a:r>
            <a:r>
              <a:rPr lang="fr-FR" dirty="0" err="1" smtClean="0">
                <a:latin typeface="Arial"/>
              </a:rPr>
              <a:t>Nov</a:t>
            </a:r>
            <a:r>
              <a:rPr lang="fr-FR" dirty="0" smtClean="0">
                <a:latin typeface="Arial"/>
              </a:rPr>
              <a:t> 2018</a:t>
            </a:r>
            <a:endParaRPr lang="en-US" dirty="0">
              <a:latin typeface="Arial"/>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2</a:t>
            </a:fld>
            <a:endParaRPr lang="en-US">
              <a:latin typeface="Arial"/>
            </a:endParaRPr>
          </a:p>
        </p:txBody>
      </p:sp>
      <p:sp>
        <p:nvSpPr>
          <p:cNvPr id="5" name="Content Placeholder 4"/>
          <p:cNvSpPr>
            <a:spLocks noGrp="1"/>
          </p:cNvSpPr>
          <p:nvPr>
            <p:ph sz="quarter" idx="13"/>
          </p:nvPr>
        </p:nvSpPr>
        <p:spPr>
          <a:xfrm>
            <a:off x="457202" y="809630"/>
            <a:ext cx="6255326" cy="3526843"/>
          </a:xfrm>
        </p:spPr>
        <p:txBody>
          <a:bodyPr/>
          <a:lstStyle/>
          <a:p>
            <a:r>
              <a:rPr lang="en-US" dirty="0" smtClean="0"/>
              <a:t>Minimum Safety requirements to access and work during LS2 at ALICE, P2</a:t>
            </a:r>
          </a:p>
          <a:p>
            <a:r>
              <a:rPr lang="en-US" dirty="0" smtClean="0"/>
              <a:t>RP issues and requirements during LS2</a:t>
            </a:r>
          </a:p>
          <a:p>
            <a:endParaRPr lang="en-US" dirty="0"/>
          </a:p>
          <a:p>
            <a:endParaRPr lang="en-US" dirty="0" smtClean="0"/>
          </a:p>
          <a:p>
            <a:endParaRPr lang="en-US" dirty="0" smtClean="0"/>
          </a:p>
          <a:p>
            <a:r>
              <a:rPr lang="en-US" dirty="0" smtClean="0"/>
              <a:t>New Training Interface “Learning Hub”</a:t>
            </a:r>
          </a:p>
          <a:p>
            <a:endParaRPr lang="en-US" dirty="0"/>
          </a:p>
        </p:txBody>
      </p:sp>
      <p:pic>
        <p:nvPicPr>
          <p:cNvPr id="7" name="Picture 6"/>
          <p:cNvPicPr>
            <a:picLocks noChangeAspect="1"/>
          </p:cNvPicPr>
          <p:nvPr/>
        </p:nvPicPr>
        <p:blipFill>
          <a:blip r:embed="rId3"/>
          <a:stretch>
            <a:fillRect/>
          </a:stretch>
        </p:blipFill>
        <p:spPr>
          <a:xfrm>
            <a:off x="6370260" y="3118297"/>
            <a:ext cx="2205394" cy="1433573"/>
          </a:xfrm>
          <a:prstGeom prst="rect">
            <a:avLst/>
          </a:prstGeom>
        </p:spPr>
      </p:pic>
    </p:spTree>
    <p:extLst>
      <p:ext uri="{BB962C8B-B14F-4D97-AF65-F5344CB8AC3E}">
        <p14:creationId xmlns:p14="http://schemas.microsoft.com/office/powerpoint/2010/main" val="234338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a:t>Minimum Safety requirements to access and work during LS2 at ALICE, P2</a:t>
            </a:r>
          </a:p>
        </p:txBody>
      </p:sp>
      <p:sp>
        <p:nvSpPr>
          <p:cNvPr id="3" name="Footer Placeholder 2"/>
          <p:cNvSpPr>
            <a:spLocks noGrp="1"/>
          </p:cNvSpPr>
          <p:nvPr>
            <p:ph type="ftr" sz="quarter" idx="11"/>
          </p:nvPr>
        </p:nvSpPr>
        <p:spPr/>
        <p:txBody>
          <a:bodyPr/>
          <a:lstStyle/>
          <a:p>
            <a:r>
              <a:rPr lang="fr-FR" dirty="0"/>
              <a:t>ALICE LS2 Safety - 16 </a:t>
            </a:r>
            <a:r>
              <a:rPr lang="fr-FR" dirty="0" err="1"/>
              <a:t>Nov</a:t>
            </a:r>
            <a:r>
              <a:rPr lang="fr-FR" dirty="0"/>
              <a:t>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3</a:t>
            </a:fld>
            <a:endParaRPr lang="en-US">
              <a:latin typeface="Arial"/>
            </a:endParaRPr>
          </a:p>
        </p:txBody>
      </p:sp>
      <p:sp>
        <p:nvSpPr>
          <p:cNvPr id="5" name="Content Placeholder 4"/>
          <p:cNvSpPr>
            <a:spLocks noGrp="1"/>
          </p:cNvSpPr>
          <p:nvPr>
            <p:ph sz="quarter" idx="13"/>
          </p:nvPr>
        </p:nvSpPr>
        <p:spPr>
          <a:xfrm>
            <a:off x="460375" y="906517"/>
            <a:ext cx="8226425" cy="3791607"/>
          </a:xfrm>
        </p:spPr>
        <p:txBody>
          <a:bodyPr>
            <a:normAutofit/>
          </a:bodyPr>
          <a:lstStyle/>
          <a:p>
            <a:r>
              <a:rPr lang="en-GB" dirty="0"/>
              <a:t>requirements and recommendations given in the CERN Safety Regulation SR-WS ‘WORKS AND SERVICES’ (EDMS 1440243v1</a:t>
            </a:r>
            <a:r>
              <a:rPr lang="en-GB" dirty="0" smtClean="0"/>
              <a:t>)</a:t>
            </a:r>
          </a:p>
          <a:p>
            <a:r>
              <a:rPr lang="en-GB" dirty="0"/>
              <a:t>i</a:t>
            </a:r>
            <a:r>
              <a:rPr lang="en-GB" dirty="0" smtClean="0"/>
              <a:t>n </a:t>
            </a:r>
            <a:r>
              <a:rPr lang="en-GB" dirty="0"/>
              <a:t>accordance with the above SR-WS, and </a:t>
            </a:r>
            <a:r>
              <a:rPr lang="en-GB" dirty="0" smtClean="0"/>
              <a:t>the WSCP </a:t>
            </a:r>
            <a:r>
              <a:rPr lang="en-GB" dirty="0"/>
              <a:t>for ALICE, each and every ‘Operating entity’ (CERN group, Institute, contractor) is required to </a:t>
            </a:r>
            <a:r>
              <a:rPr lang="en-GB" dirty="0" smtClean="0"/>
              <a:t>comply</a:t>
            </a:r>
            <a:br>
              <a:rPr lang="en-GB" dirty="0" smtClean="0"/>
            </a:br>
            <a:r>
              <a:rPr lang="en-GB" dirty="0" smtClean="0"/>
              <a:t/>
            </a:r>
            <a:br>
              <a:rPr lang="en-GB" dirty="0" smtClean="0"/>
            </a:br>
            <a:r>
              <a:rPr lang="en-GB" dirty="0" smtClean="0"/>
              <a:t/>
            </a:r>
            <a:br>
              <a:rPr lang="en-GB" dirty="0" smtClean="0"/>
            </a:br>
            <a:endParaRPr lang="en-GB" dirty="0" smtClean="0"/>
          </a:p>
          <a:p>
            <a:r>
              <a:rPr lang="en-GB" dirty="0" smtClean="0"/>
              <a:t>A designated </a:t>
            </a:r>
            <a:r>
              <a:rPr lang="en-GB" dirty="0"/>
              <a:t>CERN ‘Safety Coordinator’ will assist the TC in coordinating safety during the design and execution phase of the works associated with LS2</a:t>
            </a:r>
            <a:endParaRPr lang="en-US" dirty="0"/>
          </a:p>
        </p:txBody>
      </p:sp>
      <p:pic>
        <p:nvPicPr>
          <p:cNvPr id="6" name="Picture 5"/>
          <p:cNvPicPr>
            <a:picLocks noChangeAspect="1"/>
          </p:cNvPicPr>
          <p:nvPr/>
        </p:nvPicPr>
        <p:blipFill>
          <a:blip r:embed="rId2"/>
          <a:stretch>
            <a:fillRect/>
          </a:stretch>
        </p:blipFill>
        <p:spPr>
          <a:xfrm>
            <a:off x="3499348" y="2341180"/>
            <a:ext cx="750057" cy="1049978"/>
          </a:xfrm>
          <a:prstGeom prst="rect">
            <a:avLst/>
          </a:prstGeom>
        </p:spPr>
      </p:pic>
    </p:spTree>
    <p:extLst>
      <p:ext uri="{BB962C8B-B14F-4D97-AF65-F5344CB8AC3E}">
        <p14:creationId xmlns:p14="http://schemas.microsoft.com/office/powerpoint/2010/main" val="103870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ALICE </a:t>
            </a:r>
            <a:r>
              <a:rPr lang="en-GB" sz="2400" dirty="0"/>
              <a:t>LS2 Technical and Safety Coordination Team</a:t>
            </a:r>
            <a:endParaRPr lang="en-US" sz="2400" dirty="0"/>
          </a:p>
        </p:txBody>
      </p:sp>
      <p:sp>
        <p:nvSpPr>
          <p:cNvPr id="3" name="Footer Placeholder 2"/>
          <p:cNvSpPr>
            <a:spLocks noGrp="1"/>
          </p:cNvSpPr>
          <p:nvPr>
            <p:ph type="ftr" sz="quarter" idx="11"/>
          </p:nvPr>
        </p:nvSpPr>
        <p:spPr/>
        <p:txBody>
          <a:bodyPr/>
          <a:lstStyle/>
          <a:p>
            <a:r>
              <a:rPr lang="fr-FR" dirty="0"/>
              <a:t>ALICE LS2 Safety - 16 </a:t>
            </a:r>
            <a:r>
              <a:rPr lang="fr-FR" dirty="0" err="1"/>
              <a:t>Nov</a:t>
            </a:r>
            <a:r>
              <a:rPr lang="fr-FR" dirty="0"/>
              <a:t>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4</a:t>
            </a:fld>
            <a:endParaRPr lang="en-US">
              <a:latin typeface="Arial"/>
            </a:endParaRPr>
          </a:p>
        </p:txBody>
      </p:sp>
      <p:pic>
        <p:nvPicPr>
          <p:cNvPr id="6" name="Picture 5"/>
          <p:cNvPicPr>
            <a:picLocks noChangeAspect="1"/>
          </p:cNvPicPr>
          <p:nvPr/>
        </p:nvPicPr>
        <p:blipFill>
          <a:blip r:embed="rId2"/>
          <a:stretch>
            <a:fillRect/>
          </a:stretch>
        </p:blipFill>
        <p:spPr>
          <a:xfrm>
            <a:off x="533400" y="712000"/>
            <a:ext cx="3553692" cy="2932341"/>
          </a:xfrm>
          <a:prstGeom prst="rect">
            <a:avLst/>
          </a:prstGeom>
        </p:spPr>
      </p:pic>
      <p:pic>
        <p:nvPicPr>
          <p:cNvPr id="8" name="Picture 7"/>
          <p:cNvPicPr>
            <a:picLocks noChangeAspect="1"/>
          </p:cNvPicPr>
          <p:nvPr/>
        </p:nvPicPr>
        <p:blipFill>
          <a:blip r:embed="rId3"/>
          <a:stretch>
            <a:fillRect/>
          </a:stretch>
        </p:blipFill>
        <p:spPr>
          <a:xfrm>
            <a:off x="4849092" y="2829486"/>
            <a:ext cx="2558495" cy="1871444"/>
          </a:xfrm>
          <a:prstGeom prst="rect">
            <a:avLst/>
          </a:prstGeom>
        </p:spPr>
      </p:pic>
      <p:pic>
        <p:nvPicPr>
          <p:cNvPr id="5" name="Picture 4"/>
          <p:cNvPicPr>
            <a:picLocks noChangeAspect="1"/>
          </p:cNvPicPr>
          <p:nvPr/>
        </p:nvPicPr>
        <p:blipFill>
          <a:blip r:embed="rId4"/>
          <a:stretch>
            <a:fillRect/>
          </a:stretch>
        </p:blipFill>
        <p:spPr>
          <a:xfrm>
            <a:off x="4849092" y="649265"/>
            <a:ext cx="2377730" cy="2211424"/>
          </a:xfrm>
          <a:prstGeom prst="rect">
            <a:avLst/>
          </a:prstGeom>
        </p:spPr>
      </p:pic>
    </p:spTree>
    <p:extLst>
      <p:ext uri="{BB962C8B-B14F-4D97-AF65-F5344CB8AC3E}">
        <p14:creationId xmlns:p14="http://schemas.microsoft.com/office/powerpoint/2010/main" val="1915755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Common Safety </a:t>
            </a:r>
            <a:r>
              <a:rPr lang="en-GB" dirty="0"/>
              <a:t>Instructions for workers</a:t>
            </a:r>
            <a:endParaRPr lang="en-US" dirty="0"/>
          </a:p>
        </p:txBody>
      </p:sp>
      <p:sp>
        <p:nvSpPr>
          <p:cNvPr id="3" name="Footer Placeholder 2"/>
          <p:cNvSpPr>
            <a:spLocks noGrp="1"/>
          </p:cNvSpPr>
          <p:nvPr>
            <p:ph type="ftr" sz="quarter" idx="11"/>
          </p:nvPr>
        </p:nvSpPr>
        <p:spPr/>
        <p:txBody>
          <a:bodyPr/>
          <a:lstStyle/>
          <a:p>
            <a:r>
              <a:rPr lang="fr-FR" dirty="0"/>
              <a:t>ALICE LS2 Safety - 16 </a:t>
            </a:r>
            <a:r>
              <a:rPr lang="fr-FR" dirty="0" err="1"/>
              <a:t>Nov</a:t>
            </a:r>
            <a:r>
              <a:rPr lang="fr-FR" dirty="0"/>
              <a:t>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5</a:t>
            </a:fld>
            <a:endParaRPr lang="en-US">
              <a:latin typeface="Arial"/>
            </a:endParaRPr>
          </a:p>
        </p:txBody>
      </p:sp>
      <p:graphicFrame>
        <p:nvGraphicFramePr>
          <p:cNvPr id="9" name="Table 8"/>
          <p:cNvGraphicFramePr>
            <a:graphicFrameLocks noGrp="1"/>
          </p:cNvGraphicFramePr>
          <p:nvPr>
            <p:extLst>
              <p:ext uri="{D42A27DB-BD31-4B8C-83A1-F6EECF244321}">
                <p14:modId xmlns:p14="http://schemas.microsoft.com/office/powerpoint/2010/main" val="2940189151"/>
              </p:ext>
            </p:extLst>
          </p:nvPr>
        </p:nvGraphicFramePr>
        <p:xfrm>
          <a:off x="2090715" y="806014"/>
          <a:ext cx="4308230" cy="3892646"/>
        </p:xfrm>
        <a:graphic>
          <a:graphicData uri="http://schemas.openxmlformats.org/drawingml/2006/table">
            <a:tbl>
              <a:tblPr firstRow="1" firstCol="1" bandRow="1">
                <a:tableStyleId>{5C22544A-7EE6-4342-B048-85BDC9FD1C3A}</a:tableStyleId>
              </a:tblPr>
              <a:tblGrid>
                <a:gridCol w="336401">
                  <a:extLst>
                    <a:ext uri="{9D8B030D-6E8A-4147-A177-3AD203B41FA5}">
                      <a16:colId xmlns:a16="http://schemas.microsoft.com/office/drawing/2014/main" val="12114285"/>
                    </a:ext>
                  </a:extLst>
                </a:gridCol>
                <a:gridCol w="1982092">
                  <a:extLst>
                    <a:ext uri="{9D8B030D-6E8A-4147-A177-3AD203B41FA5}">
                      <a16:colId xmlns:a16="http://schemas.microsoft.com/office/drawing/2014/main" val="2365412261"/>
                    </a:ext>
                  </a:extLst>
                </a:gridCol>
                <a:gridCol w="1989737">
                  <a:extLst>
                    <a:ext uri="{9D8B030D-6E8A-4147-A177-3AD203B41FA5}">
                      <a16:colId xmlns:a16="http://schemas.microsoft.com/office/drawing/2014/main" val="449853080"/>
                    </a:ext>
                  </a:extLst>
                </a:gridCol>
              </a:tblGrid>
              <a:tr h="145073">
                <a:tc>
                  <a:txBody>
                    <a:bodyPr/>
                    <a:lstStyle/>
                    <a:p>
                      <a:pPr marL="0" marR="0" algn="ctr">
                        <a:lnSpc>
                          <a:spcPct val="115000"/>
                        </a:lnSpc>
                        <a:spcBef>
                          <a:spcPts val="0"/>
                        </a:spcBef>
                        <a:spcAft>
                          <a:spcPts val="0"/>
                        </a:spcAft>
                      </a:pPr>
                      <a:r>
                        <a:rPr lang="en-GB" sz="800">
                          <a:effectLst/>
                        </a:rPr>
                        <a:t>Ref</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tc>
                  <a:txBody>
                    <a:bodyPr/>
                    <a:lstStyle/>
                    <a:p>
                      <a:pPr marL="0" marR="0" algn="ctr">
                        <a:lnSpc>
                          <a:spcPct val="115000"/>
                        </a:lnSpc>
                        <a:spcBef>
                          <a:spcPts val="0"/>
                        </a:spcBef>
                        <a:spcAft>
                          <a:spcPts val="0"/>
                        </a:spcAft>
                      </a:pPr>
                      <a:r>
                        <a:rPr lang="en-GB" sz="800">
                          <a:effectLst/>
                        </a:rPr>
                        <a:t>Activity</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tc>
                  <a:txBody>
                    <a:bodyPr/>
                    <a:lstStyle/>
                    <a:p>
                      <a:pPr marL="0" marR="0" algn="ctr">
                        <a:lnSpc>
                          <a:spcPct val="115000"/>
                        </a:lnSpc>
                        <a:spcBef>
                          <a:spcPts val="0"/>
                        </a:spcBef>
                        <a:spcAft>
                          <a:spcPts val="0"/>
                        </a:spcAft>
                      </a:pPr>
                      <a:r>
                        <a:rPr lang="en-GB" sz="800">
                          <a:effectLst/>
                        </a:rPr>
                        <a:t>Safety instruction</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extLst>
                  <a:ext uri="{0D108BD9-81ED-4DB2-BD59-A6C34878D82A}">
                    <a16:rowId xmlns:a16="http://schemas.microsoft.com/office/drawing/2014/main" val="669295548"/>
                  </a:ext>
                </a:extLst>
              </a:tr>
              <a:tr h="580292">
                <a:tc>
                  <a:txBody>
                    <a:bodyPr/>
                    <a:lstStyle/>
                    <a:p>
                      <a:pPr marL="0" marR="0" algn="ctr">
                        <a:lnSpc>
                          <a:spcPct val="115000"/>
                        </a:lnSpc>
                        <a:spcBef>
                          <a:spcPts val="0"/>
                        </a:spcBef>
                        <a:spcAft>
                          <a:spcPts val="0"/>
                        </a:spcAft>
                      </a:pPr>
                      <a:r>
                        <a:rPr lang="en-GB" sz="800">
                          <a:effectLst/>
                        </a:rPr>
                        <a:t>0</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tc>
                  <a:txBody>
                    <a:bodyPr/>
                    <a:lstStyle/>
                    <a:p>
                      <a:pPr marL="0" marR="0">
                        <a:lnSpc>
                          <a:spcPct val="115000"/>
                        </a:lnSpc>
                        <a:spcBef>
                          <a:spcPts val="0"/>
                        </a:spcBef>
                        <a:spcAft>
                          <a:spcPts val="0"/>
                        </a:spcAft>
                      </a:pPr>
                      <a:r>
                        <a:rPr lang="en-US" sz="800">
                          <a:effectLst/>
                        </a:rPr>
                        <a:t>Work in the surface bldg.’s / areas including CRs 1-5 of PX24</a:t>
                      </a:r>
                    </a:p>
                    <a:p>
                      <a:pPr marL="342900" marR="0" lvl="0" indent="-342900">
                        <a:lnSpc>
                          <a:spcPct val="115000"/>
                        </a:lnSpc>
                        <a:spcBef>
                          <a:spcPts val="0"/>
                        </a:spcBef>
                        <a:spcAft>
                          <a:spcPts val="0"/>
                        </a:spcAft>
                        <a:buFont typeface="Calibri" panose="020F0502020204030204" pitchFamily="34" charset="0"/>
                        <a:buChar char="-"/>
                      </a:pPr>
                      <a:r>
                        <a:rPr lang="en-US" sz="800">
                          <a:effectLst/>
                        </a:rPr>
                        <a:t>Declassified conventional area during LS2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tc>
                  <a:txBody>
                    <a:bodyPr/>
                    <a:lstStyle/>
                    <a:p>
                      <a:pPr marL="0" marR="0">
                        <a:lnSpc>
                          <a:spcPct val="115000"/>
                        </a:lnSpc>
                        <a:spcBef>
                          <a:spcPts val="0"/>
                        </a:spcBef>
                        <a:spcAft>
                          <a:spcPts val="0"/>
                        </a:spcAft>
                      </a:pPr>
                      <a:r>
                        <a:rPr lang="en-GB" sz="800">
                          <a:effectLst/>
                        </a:rPr>
                        <a:t>Wear appropriate personnel protection equipment:</a:t>
                      </a:r>
                      <a:endParaRPr lang="en-US" sz="800">
                        <a:effectLst/>
                      </a:endParaRPr>
                    </a:p>
                    <a:p>
                      <a:pPr marL="342900" marR="0" lvl="0" indent="-342900">
                        <a:lnSpc>
                          <a:spcPct val="115000"/>
                        </a:lnSpc>
                        <a:spcBef>
                          <a:spcPts val="0"/>
                        </a:spcBef>
                        <a:spcAft>
                          <a:spcPts val="0"/>
                        </a:spcAft>
                        <a:buFont typeface="Symbol" panose="05050102010706020507" pitchFamily="18" charset="2"/>
                        <a:buChar char=""/>
                      </a:pPr>
                      <a:r>
                        <a:rPr lang="en-GB" sz="800">
                          <a:effectLst/>
                        </a:rPr>
                        <a:t>Safety helmet with head light</a:t>
                      </a:r>
                      <a:endParaRPr lang="en-US" sz="800">
                        <a:effectLst/>
                      </a:endParaRPr>
                    </a:p>
                    <a:p>
                      <a:pPr marL="342900" marR="0" lvl="0" indent="-342900">
                        <a:lnSpc>
                          <a:spcPct val="115000"/>
                        </a:lnSpc>
                        <a:spcBef>
                          <a:spcPts val="0"/>
                        </a:spcBef>
                        <a:spcAft>
                          <a:spcPts val="0"/>
                        </a:spcAft>
                        <a:buFont typeface="Symbol" panose="05050102010706020507" pitchFamily="18" charset="2"/>
                        <a:buChar char=""/>
                      </a:pPr>
                      <a:r>
                        <a:rPr lang="en-GB" sz="800">
                          <a:effectLst/>
                        </a:rPr>
                        <a:t>Safety shoes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extLst>
                  <a:ext uri="{0D108BD9-81ED-4DB2-BD59-A6C34878D82A}">
                    <a16:rowId xmlns:a16="http://schemas.microsoft.com/office/drawing/2014/main" val="742743503"/>
                  </a:ext>
                </a:extLst>
              </a:tr>
              <a:tr h="725365">
                <a:tc>
                  <a:txBody>
                    <a:bodyPr/>
                    <a:lstStyle/>
                    <a:p>
                      <a:pPr marL="0" marR="0" algn="ctr">
                        <a:lnSpc>
                          <a:spcPct val="115000"/>
                        </a:lnSpc>
                        <a:spcBef>
                          <a:spcPts val="0"/>
                        </a:spcBef>
                        <a:spcAft>
                          <a:spcPts val="0"/>
                        </a:spcAft>
                      </a:pPr>
                      <a:r>
                        <a:rPr lang="en-GB" sz="800">
                          <a:effectLst/>
                        </a:rPr>
                        <a:t>1</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tc>
                  <a:txBody>
                    <a:bodyPr/>
                    <a:lstStyle/>
                    <a:p>
                      <a:pPr marL="0" marR="0">
                        <a:lnSpc>
                          <a:spcPct val="115000"/>
                        </a:lnSpc>
                        <a:spcBef>
                          <a:spcPts val="0"/>
                        </a:spcBef>
                        <a:spcAft>
                          <a:spcPts val="0"/>
                        </a:spcAft>
                      </a:pPr>
                      <a:r>
                        <a:rPr lang="en-GB" sz="800">
                          <a:effectLst/>
                        </a:rPr>
                        <a:t>Work in the underground cavern UX25</a:t>
                      </a:r>
                      <a:endParaRPr lang="en-US" sz="800">
                        <a:effectLst/>
                      </a:endParaRPr>
                    </a:p>
                    <a:p>
                      <a:pPr marL="342900" marR="0" lvl="0" indent="-342900">
                        <a:lnSpc>
                          <a:spcPct val="115000"/>
                        </a:lnSpc>
                        <a:spcBef>
                          <a:spcPts val="0"/>
                        </a:spcBef>
                        <a:spcAft>
                          <a:spcPts val="0"/>
                        </a:spcAft>
                        <a:buFont typeface="Calibri" panose="020F0502020204030204" pitchFamily="34" charset="0"/>
                        <a:buChar char="-"/>
                      </a:pPr>
                      <a:r>
                        <a:rPr lang="en-GB" sz="800">
                          <a:effectLst/>
                        </a:rPr>
                        <a:t>RP supervised area</a:t>
                      </a:r>
                      <a:br>
                        <a:rPr lang="en-GB" sz="800">
                          <a:effectLst/>
                        </a:rPr>
                      </a:b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tc>
                  <a:txBody>
                    <a:bodyPr/>
                    <a:lstStyle/>
                    <a:p>
                      <a:pPr marL="0" marR="0">
                        <a:lnSpc>
                          <a:spcPct val="115000"/>
                        </a:lnSpc>
                        <a:spcBef>
                          <a:spcPts val="0"/>
                        </a:spcBef>
                        <a:spcAft>
                          <a:spcPts val="0"/>
                        </a:spcAft>
                      </a:pPr>
                      <a:r>
                        <a:rPr lang="en-GB" sz="800">
                          <a:effectLst/>
                        </a:rPr>
                        <a:t>Wear appropriate personnel protection equipment:</a:t>
                      </a:r>
                      <a:endParaRPr lang="en-US" sz="800">
                        <a:effectLst/>
                      </a:endParaRPr>
                    </a:p>
                    <a:p>
                      <a:pPr marL="342900" marR="0" lvl="0" indent="-342900">
                        <a:lnSpc>
                          <a:spcPct val="115000"/>
                        </a:lnSpc>
                        <a:spcBef>
                          <a:spcPts val="0"/>
                        </a:spcBef>
                        <a:spcAft>
                          <a:spcPts val="0"/>
                        </a:spcAft>
                        <a:buFont typeface="Symbol" panose="05050102010706020507" pitchFamily="18" charset="2"/>
                        <a:buChar char=""/>
                      </a:pPr>
                      <a:r>
                        <a:rPr lang="en-GB" sz="800">
                          <a:effectLst/>
                        </a:rPr>
                        <a:t>Safety helmet with head light</a:t>
                      </a:r>
                      <a:endParaRPr lang="en-US" sz="800">
                        <a:effectLst/>
                      </a:endParaRPr>
                    </a:p>
                    <a:p>
                      <a:pPr marL="342900" marR="0" lvl="0" indent="-342900">
                        <a:lnSpc>
                          <a:spcPct val="115000"/>
                        </a:lnSpc>
                        <a:spcBef>
                          <a:spcPts val="0"/>
                        </a:spcBef>
                        <a:spcAft>
                          <a:spcPts val="0"/>
                        </a:spcAft>
                        <a:buFont typeface="Symbol" panose="05050102010706020507" pitchFamily="18" charset="2"/>
                        <a:buChar char=""/>
                      </a:pPr>
                      <a:r>
                        <a:rPr lang="en-GB" sz="800">
                          <a:effectLst/>
                        </a:rPr>
                        <a:t>Safety shoes</a:t>
                      </a:r>
                      <a:endParaRPr lang="en-US" sz="800">
                        <a:effectLst/>
                      </a:endParaRPr>
                    </a:p>
                    <a:p>
                      <a:pPr marL="342900" marR="0" lvl="0" indent="-342900">
                        <a:lnSpc>
                          <a:spcPct val="115000"/>
                        </a:lnSpc>
                        <a:spcBef>
                          <a:spcPts val="0"/>
                        </a:spcBef>
                        <a:spcAft>
                          <a:spcPts val="0"/>
                        </a:spcAft>
                        <a:buFont typeface="Symbol" panose="05050102010706020507" pitchFamily="18" charset="2"/>
                        <a:buChar char=""/>
                      </a:pPr>
                      <a:r>
                        <a:rPr lang="en-GB" sz="800">
                          <a:effectLst/>
                        </a:rPr>
                        <a:t>CERN personal dosimeter</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extLst>
                  <a:ext uri="{0D108BD9-81ED-4DB2-BD59-A6C34878D82A}">
                    <a16:rowId xmlns:a16="http://schemas.microsoft.com/office/drawing/2014/main" val="1458070726"/>
                  </a:ext>
                </a:extLst>
              </a:tr>
              <a:tr h="725365">
                <a:tc>
                  <a:txBody>
                    <a:bodyPr/>
                    <a:lstStyle/>
                    <a:p>
                      <a:pPr marL="0" marR="0" algn="ctr">
                        <a:lnSpc>
                          <a:spcPct val="115000"/>
                        </a:lnSpc>
                        <a:spcBef>
                          <a:spcPts val="0"/>
                        </a:spcBef>
                        <a:spcAft>
                          <a:spcPts val="0"/>
                        </a:spcAft>
                      </a:pPr>
                      <a:r>
                        <a:rPr lang="en-GB" sz="800">
                          <a:effectLst/>
                        </a:rPr>
                        <a:t>2</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tc>
                  <a:txBody>
                    <a:bodyPr/>
                    <a:lstStyle/>
                    <a:p>
                      <a:pPr marL="0" marR="0">
                        <a:lnSpc>
                          <a:spcPct val="115000"/>
                        </a:lnSpc>
                        <a:spcBef>
                          <a:spcPts val="0"/>
                        </a:spcBef>
                        <a:spcAft>
                          <a:spcPts val="0"/>
                        </a:spcAft>
                      </a:pPr>
                      <a:r>
                        <a:rPr lang="en-GB" sz="800">
                          <a:effectLst/>
                        </a:rPr>
                        <a:t>Work in UX25 inside L3/FASS</a:t>
                      </a:r>
                      <a:endParaRPr lang="en-US" sz="800">
                        <a:effectLst/>
                      </a:endParaRPr>
                    </a:p>
                    <a:p>
                      <a:pPr marL="342900" marR="0" lvl="0" indent="-342900">
                        <a:lnSpc>
                          <a:spcPct val="115000"/>
                        </a:lnSpc>
                        <a:spcBef>
                          <a:spcPts val="0"/>
                        </a:spcBef>
                        <a:spcAft>
                          <a:spcPts val="0"/>
                        </a:spcAft>
                        <a:buFont typeface="Calibri" panose="020F0502020204030204" pitchFamily="34" charset="0"/>
                        <a:buChar char="-"/>
                      </a:pPr>
                      <a:r>
                        <a:rPr lang="en-GB" sz="800">
                          <a:effectLst/>
                        </a:rPr>
                        <a:t>RP supervised area</a:t>
                      </a:r>
                      <a:endParaRPr lang="en-US" sz="800">
                        <a:effectLst/>
                      </a:endParaRPr>
                    </a:p>
                    <a:p>
                      <a:pPr marL="342900" marR="0" lvl="0" indent="-342900">
                        <a:lnSpc>
                          <a:spcPct val="115000"/>
                        </a:lnSpc>
                        <a:spcBef>
                          <a:spcPts val="0"/>
                        </a:spcBef>
                        <a:spcAft>
                          <a:spcPts val="0"/>
                        </a:spcAft>
                        <a:buFont typeface="Calibri" panose="020F0502020204030204" pitchFamily="34" charset="0"/>
                        <a:buChar char="-"/>
                      </a:pPr>
                      <a:r>
                        <a:rPr lang="en-GB" sz="800">
                          <a:effectLst/>
                        </a:rPr>
                        <a:t>When L3 doors open, </a:t>
                      </a:r>
                      <a:br>
                        <a:rPr lang="en-GB" sz="800">
                          <a:effectLst/>
                        </a:rPr>
                      </a:br>
                      <a:r>
                        <a:rPr lang="en-GB" sz="800">
                          <a:effectLst/>
                        </a:rPr>
                        <a:t>not considered as a confined space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tc>
                  <a:txBody>
                    <a:bodyPr/>
                    <a:lstStyle/>
                    <a:p>
                      <a:pPr marL="0" marR="0">
                        <a:lnSpc>
                          <a:spcPct val="115000"/>
                        </a:lnSpc>
                        <a:spcBef>
                          <a:spcPts val="0"/>
                        </a:spcBef>
                        <a:spcAft>
                          <a:spcPts val="0"/>
                        </a:spcAft>
                      </a:pPr>
                      <a:r>
                        <a:rPr lang="en-GB" sz="800" dirty="0">
                          <a:effectLst/>
                        </a:rPr>
                        <a:t>Wear appropriate personnel protection equipment:</a:t>
                      </a:r>
                      <a:endParaRPr lang="en-US" sz="800" dirty="0">
                        <a:effectLst/>
                      </a:endParaRPr>
                    </a:p>
                    <a:p>
                      <a:pPr marL="342900" marR="0" lvl="0" indent="-342900">
                        <a:lnSpc>
                          <a:spcPct val="115000"/>
                        </a:lnSpc>
                        <a:spcBef>
                          <a:spcPts val="0"/>
                        </a:spcBef>
                        <a:spcAft>
                          <a:spcPts val="0"/>
                        </a:spcAft>
                        <a:buFont typeface="Symbol" panose="05050102010706020507" pitchFamily="18" charset="2"/>
                        <a:buChar char=""/>
                      </a:pPr>
                      <a:r>
                        <a:rPr lang="en-GB" sz="800" dirty="0">
                          <a:effectLst/>
                        </a:rPr>
                        <a:t>Safety helmet with head light</a:t>
                      </a:r>
                      <a:endParaRPr lang="en-US" sz="800" dirty="0">
                        <a:effectLst/>
                      </a:endParaRPr>
                    </a:p>
                    <a:p>
                      <a:pPr marL="342900" marR="0" lvl="0" indent="-342900">
                        <a:lnSpc>
                          <a:spcPct val="115000"/>
                        </a:lnSpc>
                        <a:spcBef>
                          <a:spcPts val="0"/>
                        </a:spcBef>
                        <a:spcAft>
                          <a:spcPts val="0"/>
                        </a:spcAft>
                        <a:buFont typeface="Symbol" panose="05050102010706020507" pitchFamily="18" charset="2"/>
                        <a:buChar char=""/>
                      </a:pPr>
                      <a:r>
                        <a:rPr lang="en-GB" sz="800" dirty="0">
                          <a:effectLst/>
                        </a:rPr>
                        <a:t>Safety shoes</a:t>
                      </a:r>
                      <a:endParaRPr lang="en-US" sz="800" dirty="0">
                        <a:effectLst/>
                      </a:endParaRPr>
                    </a:p>
                    <a:p>
                      <a:pPr marL="342900" marR="0" lvl="0" indent="-342900">
                        <a:lnSpc>
                          <a:spcPct val="115000"/>
                        </a:lnSpc>
                        <a:spcBef>
                          <a:spcPts val="0"/>
                        </a:spcBef>
                        <a:spcAft>
                          <a:spcPts val="0"/>
                        </a:spcAft>
                        <a:buFont typeface="Symbol" panose="05050102010706020507" pitchFamily="18" charset="2"/>
                        <a:buChar char=""/>
                      </a:pPr>
                      <a:r>
                        <a:rPr lang="en-GB" sz="800" dirty="0">
                          <a:effectLst/>
                        </a:rPr>
                        <a:t>CERN personal dosimeter</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extLst>
                  <a:ext uri="{0D108BD9-81ED-4DB2-BD59-A6C34878D82A}">
                    <a16:rowId xmlns:a16="http://schemas.microsoft.com/office/drawing/2014/main" val="2176172952"/>
                  </a:ext>
                </a:extLst>
              </a:tr>
              <a:tr h="580292">
                <a:tc>
                  <a:txBody>
                    <a:bodyPr/>
                    <a:lstStyle/>
                    <a:p>
                      <a:pPr marL="0" marR="0" algn="ctr">
                        <a:lnSpc>
                          <a:spcPct val="115000"/>
                        </a:lnSpc>
                        <a:spcBef>
                          <a:spcPts val="0"/>
                        </a:spcBef>
                        <a:spcAft>
                          <a:spcPts val="0"/>
                        </a:spcAft>
                      </a:pPr>
                      <a:r>
                        <a:rPr lang="en-GB" sz="800">
                          <a:effectLst/>
                        </a:rPr>
                        <a:t>3</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tc>
                  <a:txBody>
                    <a:bodyPr/>
                    <a:lstStyle/>
                    <a:p>
                      <a:pPr marL="0" marR="0">
                        <a:lnSpc>
                          <a:spcPct val="115000"/>
                        </a:lnSpc>
                        <a:spcBef>
                          <a:spcPts val="0"/>
                        </a:spcBef>
                        <a:spcAft>
                          <a:spcPts val="0"/>
                        </a:spcAft>
                      </a:pPr>
                      <a:r>
                        <a:rPr lang="en-GB" sz="800">
                          <a:effectLst/>
                        </a:rPr>
                        <a:t>Work in UX25 in proximity to beam pipe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tc>
                  <a:txBody>
                    <a:bodyPr/>
                    <a:lstStyle/>
                    <a:p>
                      <a:pPr marL="0" marR="0">
                        <a:lnSpc>
                          <a:spcPct val="115000"/>
                        </a:lnSpc>
                        <a:spcBef>
                          <a:spcPts val="0"/>
                        </a:spcBef>
                        <a:spcAft>
                          <a:spcPts val="0"/>
                        </a:spcAft>
                      </a:pPr>
                      <a:r>
                        <a:rPr lang="en-GB" sz="800">
                          <a:effectLst/>
                        </a:rPr>
                        <a:t>Obtain prior approval from the PL before the start of work. Follow the specific and agreed precautionary measures to be identified in the specific instructions below.</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extLst>
                  <a:ext uri="{0D108BD9-81ED-4DB2-BD59-A6C34878D82A}">
                    <a16:rowId xmlns:a16="http://schemas.microsoft.com/office/drawing/2014/main" val="2863485440"/>
                  </a:ext>
                </a:extLst>
              </a:tr>
              <a:tr h="1015511">
                <a:tc>
                  <a:txBody>
                    <a:bodyPr/>
                    <a:lstStyle/>
                    <a:p>
                      <a:pPr marL="0" marR="0" algn="ctr">
                        <a:lnSpc>
                          <a:spcPct val="115000"/>
                        </a:lnSpc>
                        <a:spcBef>
                          <a:spcPts val="0"/>
                        </a:spcBef>
                        <a:spcAft>
                          <a:spcPts val="0"/>
                        </a:spcAft>
                      </a:pPr>
                      <a:r>
                        <a:rPr lang="en-GB" sz="800">
                          <a:effectLst/>
                        </a:rPr>
                        <a:t>4</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tc>
                  <a:txBody>
                    <a:bodyPr/>
                    <a:lstStyle/>
                    <a:p>
                      <a:pPr marL="0" marR="0">
                        <a:lnSpc>
                          <a:spcPct val="115000"/>
                        </a:lnSpc>
                        <a:spcBef>
                          <a:spcPts val="0"/>
                        </a:spcBef>
                        <a:spcAft>
                          <a:spcPts val="0"/>
                        </a:spcAft>
                      </a:pPr>
                      <a:r>
                        <a:rPr lang="en-GB" sz="800">
                          <a:effectLst/>
                        </a:rPr>
                        <a:t>Work at height outside of collective protection (platform, scaffolding)</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tc>
                  <a:txBody>
                    <a:bodyPr/>
                    <a:lstStyle/>
                    <a:p>
                      <a:pPr marL="0" marR="0">
                        <a:lnSpc>
                          <a:spcPct val="115000"/>
                        </a:lnSpc>
                        <a:spcBef>
                          <a:spcPts val="0"/>
                        </a:spcBef>
                        <a:spcAft>
                          <a:spcPts val="0"/>
                        </a:spcAft>
                      </a:pPr>
                      <a:r>
                        <a:rPr lang="en-GB" sz="800" dirty="0">
                          <a:effectLst/>
                        </a:rPr>
                        <a:t>Obtain prior approval from PL before the start of the work. </a:t>
                      </a:r>
                      <a:endParaRPr lang="en-US" sz="800" dirty="0">
                        <a:effectLst/>
                      </a:endParaRPr>
                    </a:p>
                    <a:p>
                      <a:pPr marL="342900" marR="0" lvl="0" indent="-342900">
                        <a:lnSpc>
                          <a:spcPct val="115000"/>
                        </a:lnSpc>
                        <a:spcBef>
                          <a:spcPts val="0"/>
                        </a:spcBef>
                        <a:spcAft>
                          <a:spcPts val="0"/>
                        </a:spcAft>
                        <a:buFont typeface="Symbol" panose="05050102010706020507" pitchFamily="18" charset="2"/>
                        <a:buChar char=""/>
                      </a:pPr>
                      <a:r>
                        <a:rPr lang="en-GB" sz="800" dirty="0">
                          <a:effectLst/>
                        </a:rPr>
                        <a:t>Ensure workers have received work at height training and are able to use safety harnesses and related equipment</a:t>
                      </a:r>
                      <a:endParaRPr lang="en-US" sz="800" dirty="0">
                        <a:effectLst/>
                      </a:endParaRPr>
                    </a:p>
                    <a:p>
                      <a:pPr marL="342900" marR="0" lvl="0" indent="-342900">
                        <a:lnSpc>
                          <a:spcPct val="115000"/>
                        </a:lnSpc>
                        <a:spcBef>
                          <a:spcPts val="0"/>
                        </a:spcBef>
                        <a:spcAft>
                          <a:spcPts val="0"/>
                        </a:spcAft>
                        <a:buFont typeface="Symbol" panose="05050102010706020507" pitchFamily="18" charset="2"/>
                        <a:buChar char=""/>
                      </a:pPr>
                      <a:r>
                        <a:rPr lang="en-GB" sz="800" dirty="0">
                          <a:effectLst/>
                        </a:rPr>
                        <a:t>Wear safety harnesses</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607" marR="51607" marT="0" marB="0"/>
                </a:tc>
                <a:extLst>
                  <a:ext uri="{0D108BD9-81ED-4DB2-BD59-A6C34878D82A}">
                    <a16:rowId xmlns:a16="http://schemas.microsoft.com/office/drawing/2014/main" val="4274195596"/>
                  </a:ext>
                </a:extLst>
              </a:tr>
            </a:tbl>
          </a:graphicData>
        </a:graphic>
      </p:graphicFrame>
    </p:spTree>
    <p:extLst>
      <p:ext uri="{BB962C8B-B14F-4D97-AF65-F5344CB8AC3E}">
        <p14:creationId xmlns:p14="http://schemas.microsoft.com/office/powerpoint/2010/main" val="4030576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RP issues and requirements during </a:t>
            </a:r>
            <a:r>
              <a:rPr lang="en-US" b="1" dirty="0" smtClean="0"/>
              <a:t>LS2</a:t>
            </a:r>
            <a:endParaRPr lang="en-US" b="1" dirty="0"/>
          </a:p>
        </p:txBody>
      </p:sp>
      <p:sp>
        <p:nvSpPr>
          <p:cNvPr id="3" name="Footer Placeholder 2"/>
          <p:cNvSpPr>
            <a:spLocks noGrp="1"/>
          </p:cNvSpPr>
          <p:nvPr>
            <p:ph type="ftr" sz="quarter" idx="11"/>
          </p:nvPr>
        </p:nvSpPr>
        <p:spPr/>
        <p:txBody>
          <a:bodyPr/>
          <a:lstStyle/>
          <a:p>
            <a:r>
              <a:rPr lang="fr-FR" smtClean="0"/>
              <a:t>ALICE LS2 Safety - 16 Nov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6</a:t>
            </a:fld>
            <a:endParaRPr lang="en-US">
              <a:latin typeface="Arial"/>
            </a:endParaRPr>
          </a:p>
        </p:txBody>
      </p:sp>
      <p:sp>
        <p:nvSpPr>
          <p:cNvPr id="5" name="Content Placeholder 4"/>
          <p:cNvSpPr>
            <a:spLocks noGrp="1"/>
          </p:cNvSpPr>
          <p:nvPr>
            <p:ph sz="quarter" idx="13"/>
          </p:nvPr>
        </p:nvSpPr>
        <p:spPr>
          <a:xfrm>
            <a:off x="584414" y="872650"/>
            <a:ext cx="7972428" cy="3762051"/>
          </a:xfrm>
        </p:spPr>
        <p:txBody>
          <a:bodyPr/>
          <a:lstStyle/>
          <a:p>
            <a:r>
              <a:rPr lang="en-GB" dirty="0" smtClean="0"/>
              <a:t>TPC irradiation tests with x-ray source in SXL2 cleanroom during LS2 (evaluation of protective measures ongoing)</a:t>
            </a:r>
            <a:endParaRPr lang="en-US" dirty="0"/>
          </a:p>
          <a:p>
            <a:pPr marL="231758" lvl="1" indent="0">
              <a:buNone/>
            </a:pPr>
            <a:r>
              <a:rPr lang="en-GB" dirty="0" smtClean="0"/>
              <a:t>X-ray source (20 – 25 </a:t>
            </a:r>
            <a:r>
              <a:rPr lang="en-GB" dirty="0" err="1" smtClean="0"/>
              <a:t>keV</a:t>
            </a:r>
            <a:r>
              <a:rPr lang="en-GB" dirty="0" smtClean="0"/>
              <a:t> photons), Dos Rate along axis @ 30 cm: 1 </a:t>
            </a:r>
            <a:r>
              <a:rPr lang="en-GB" dirty="0" err="1" smtClean="0"/>
              <a:t>Sv</a:t>
            </a:r>
            <a:r>
              <a:rPr lang="en-GB" dirty="0" smtClean="0"/>
              <a:t>/h</a:t>
            </a:r>
            <a:endParaRPr lang="en-GB" dirty="0"/>
          </a:p>
          <a:p>
            <a:pPr marL="339725" indent="-342900"/>
            <a:r>
              <a:rPr lang="en-GB" dirty="0" smtClean="0"/>
              <a:t>RP-Zoning and material declassification</a:t>
            </a:r>
          </a:p>
          <a:p>
            <a:pPr marL="231758" lvl="1" indent="0">
              <a:buNone/>
            </a:pPr>
            <a:r>
              <a:rPr lang="en-GB" dirty="0" smtClean="0"/>
              <a:t>UX25 cavern: supervised area</a:t>
            </a:r>
            <a:br>
              <a:rPr lang="en-GB" dirty="0" smtClean="0"/>
            </a:br>
            <a:r>
              <a:rPr lang="en-GB" dirty="0" smtClean="0"/>
              <a:t>PX24 / Counting Rooms </a:t>
            </a:r>
            <a:r>
              <a:rPr lang="en-GB" dirty="0" err="1" smtClean="0"/>
              <a:t>CRx</a:t>
            </a:r>
            <a:r>
              <a:rPr lang="en-GB" dirty="0" smtClean="0"/>
              <a:t>: conventional area</a:t>
            </a:r>
            <a:br>
              <a:rPr lang="en-GB" dirty="0" smtClean="0"/>
            </a:br>
            <a:r>
              <a:rPr lang="en-GB" dirty="0" smtClean="0"/>
              <a:t>Materials taken out of UX25 to be measured by RP or ALICE RPE for declassification as conventional depends on zoning (beam pipe, </a:t>
            </a:r>
            <a:r>
              <a:rPr lang="en-GB" dirty="0" err="1" smtClean="0"/>
              <a:t>adsorber</a:t>
            </a:r>
            <a:r>
              <a:rPr lang="en-GB" dirty="0" smtClean="0"/>
              <a:t>)</a:t>
            </a:r>
            <a:endParaRPr lang="en-US" dirty="0" smtClean="0"/>
          </a:p>
          <a:p>
            <a:r>
              <a:rPr lang="en-GB" dirty="0" smtClean="0"/>
              <a:t>Materials equipment taken out of ALICE detector will have to be verified / measured. Can be done in most of the cases by ALICE RPE</a:t>
            </a:r>
          </a:p>
        </p:txBody>
      </p:sp>
    </p:spTree>
    <p:extLst>
      <p:ext uri="{BB962C8B-B14F-4D97-AF65-F5344CB8AC3E}">
        <p14:creationId xmlns:p14="http://schemas.microsoft.com/office/powerpoint/2010/main" val="593199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a:t>
            </a:r>
            <a:r>
              <a:rPr lang="en-US" dirty="0"/>
              <a:t>Training</a:t>
            </a:r>
          </a:p>
        </p:txBody>
      </p:sp>
      <p:sp>
        <p:nvSpPr>
          <p:cNvPr id="3" name="Footer Placeholder 2"/>
          <p:cNvSpPr>
            <a:spLocks noGrp="1"/>
          </p:cNvSpPr>
          <p:nvPr>
            <p:ph type="ftr" sz="quarter" idx="11"/>
          </p:nvPr>
        </p:nvSpPr>
        <p:spPr/>
        <p:txBody>
          <a:bodyPr/>
          <a:lstStyle/>
          <a:p>
            <a:r>
              <a:rPr lang="fr-FR" dirty="0"/>
              <a:t>ALICE LS2 Safety - 16 </a:t>
            </a:r>
            <a:r>
              <a:rPr lang="fr-FR" dirty="0" err="1"/>
              <a:t>Nov</a:t>
            </a:r>
            <a:r>
              <a:rPr lang="fr-FR" dirty="0"/>
              <a:t>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7</a:t>
            </a:fld>
            <a:endParaRPr lang="en-US">
              <a:latin typeface="Arial"/>
            </a:endParaRPr>
          </a:p>
        </p:txBody>
      </p:sp>
      <p:pic>
        <p:nvPicPr>
          <p:cNvPr id="7" name="Content Placeholder 6"/>
          <p:cNvPicPr>
            <a:picLocks noGrp="1"/>
          </p:cNvPicPr>
          <p:nvPr>
            <p:ph sz="quarter" idx="13"/>
          </p:nvPr>
        </p:nvPicPr>
        <p:blipFill>
          <a:blip r:embed="rId2"/>
          <a:stretch>
            <a:fillRect/>
          </a:stretch>
        </p:blipFill>
        <p:spPr>
          <a:xfrm>
            <a:off x="457201" y="742163"/>
            <a:ext cx="5376445" cy="3762375"/>
          </a:xfrm>
          <a:prstGeom prst="rect">
            <a:avLst/>
          </a:prstGeom>
        </p:spPr>
      </p:pic>
      <p:sp>
        <p:nvSpPr>
          <p:cNvPr id="8" name="Rounded Rectangle 7"/>
          <p:cNvSpPr/>
          <p:nvPr/>
        </p:nvSpPr>
        <p:spPr>
          <a:xfrm>
            <a:off x="2266758" y="1170709"/>
            <a:ext cx="748145" cy="2902527"/>
          </a:xfrm>
          <a:prstGeom prst="roundRect">
            <a:avLst/>
          </a:prstGeom>
          <a:solidFill>
            <a:schemeClr val="accent1">
              <a:alpha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5596467" y="1372333"/>
            <a:ext cx="3378200" cy="3293209"/>
          </a:xfrm>
          <a:prstGeom prst="rect">
            <a:avLst/>
          </a:prstGeom>
        </p:spPr>
        <p:txBody>
          <a:bodyPr wrap="square">
            <a:spAutoFit/>
          </a:bodyPr>
          <a:lstStyle/>
          <a:p>
            <a:r>
              <a:rPr lang="en-GB" sz="1600" dirty="0" smtClean="0">
                <a:latin typeface="Calibri" panose="020F0502020204030204" pitchFamily="34" charset="0"/>
                <a:ea typeface="Calibri" panose="020F0502020204030204" pitchFamily="34" charset="0"/>
                <a:cs typeface="Times New Roman" panose="02020603050405020304" pitchFamily="18" charset="0"/>
              </a:rPr>
              <a:t>The eLearning required to access the ALICE underground </a:t>
            </a:r>
            <a:r>
              <a:rPr lang="en-GB" sz="1600" dirty="0">
                <a:latin typeface="Calibri" panose="020F0502020204030204" pitchFamily="34" charset="0"/>
                <a:ea typeface="Calibri" panose="020F0502020204030204" pitchFamily="34" charset="0"/>
                <a:cs typeface="Times New Roman" panose="02020603050405020304" pitchFamily="18" charset="0"/>
              </a:rPr>
              <a:t>cavern </a:t>
            </a:r>
            <a:r>
              <a:rPr lang="en-GB" sz="1600" b="1" dirty="0">
                <a:latin typeface="Calibri" panose="020F0502020204030204" pitchFamily="34" charset="0"/>
                <a:ea typeface="Calibri" panose="020F0502020204030204" pitchFamily="34" charset="0"/>
                <a:cs typeface="Times New Roman" panose="02020603050405020304" pitchFamily="18" charset="0"/>
              </a:rPr>
              <a:t>ALICE (Level 4I</a:t>
            </a:r>
            <a:r>
              <a:rPr lang="en-GB" sz="1600" b="1" dirty="0" smtClean="0">
                <a:latin typeface="Calibri" panose="020F0502020204030204" pitchFamily="34" charset="0"/>
                <a:ea typeface="Calibri" panose="020F0502020204030204" pitchFamily="34" charset="0"/>
                <a:cs typeface="Times New Roman" panose="02020603050405020304" pitchFamily="18" charset="0"/>
              </a:rPr>
              <a:t>) </a:t>
            </a:r>
            <a:r>
              <a:rPr lang="en-GB" sz="1600" dirty="0" smtClean="0">
                <a:latin typeface="Calibri" panose="020F0502020204030204" pitchFamily="34" charset="0"/>
                <a:ea typeface="Calibri" panose="020F0502020204030204" pitchFamily="34" charset="0"/>
                <a:cs typeface="Times New Roman" panose="02020603050405020304" pitchFamily="18" charset="0"/>
              </a:rPr>
              <a:t>will be replaced in December 2018 by two eLearning modules: </a:t>
            </a:r>
            <a:r>
              <a:rPr lang="en-GB" sz="1600" b="1" dirty="0" smtClean="0">
                <a:latin typeface="Calibri" panose="020F0502020204030204" pitchFamily="34" charset="0"/>
                <a:ea typeface="Calibri" panose="020F0502020204030204" pitchFamily="34" charset="0"/>
                <a:cs typeface="Times New Roman" panose="02020603050405020304" pitchFamily="18" charset="0"/>
              </a:rPr>
              <a:t>CERN LHC Large Experiments </a:t>
            </a:r>
            <a:r>
              <a:rPr lang="en-GB" sz="1600" b="1" dirty="0">
                <a:latin typeface="Calibri" panose="020F0502020204030204" pitchFamily="34" charset="0"/>
                <a:ea typeface="Calibri" panose="020F0502020204030204" pitchFamily="34" charset="0"/>
                <a:cs typeface="Times New Roman" panose="02020603050405020304" pitchFamily="18" charset="0"/>
              </a:rPr>
              <a:t>and ALICE - Surface and Underground Areas</a:t>
            </a:r>
            <a:r>
              <a:rPr lang="en-GB" sz="1600" dirty="0">
                <a:latin typeface="Calibri" panose="020F0502020204030204" pitchFamily="34" charset="0"/>
                <a:ea typeface="Calibri" panose="020F0502020204030204" pitchFamily="34" charset="0"/>
                <a:cs typeface="Times New Roman" panose="02020603050405020304" pitchFamily="18" charset="0"/>
              </a:rPr>
              <a:t>. </a:t>
            </a:r>
            <a:r>
              <a:rPr lang="en-GB" sz="1600" dirty="0" smtClean="0">
                <a:latin typeface="Calibri" panose="020F0502020204030204" pitchFamily="34" charset="0"/>
                <a:ea typeface="Calibri" panose="020F0502020204030204" pitchFamily="34" charset="0"/>
                <a:cs typeface="Times New Roman" panose="02020603050405020304" pitchFamily="18" charset="0"/>
              </a:rPr>
              <a:t/>
            </a:r>
            <a:br>
              <a:rPr lang="en-GB" sz="1600" dirty="0" smtClean="0">
                <a:latin typeface="Calibri" panose="020F0502020204030204" pitchFamily="34" charset="0"/>
                <a:ea typeface="Calibri" panose="020F0502020204030204" pitchFamily="34" charset="0"/>
                <a:cs typeface="Times New Roman" panose="02020603050405020304" pitchFamily="18" charset="0"/>
              </a:rPr>
            </a:br>
            <a:r>
              <a:rPr lang="en-GB" sz="1600" dirty="0" smtClean="0">
                <a:latin typeface="Calibri" panose="020F0502020204030204" pitchFamily="34" charset="0"/>
                <a:ea typeface="Calibri" panose="020F0502020204030204" pitchFamily="34" charset="0"/>
                <a:cs typeface="Times New Roman" panose="02020603050405020304" pitchFamily="18" charset="0"/>
              </a:rPr>
              <a:t>ALI UX access based on the training rank ALICE (Level 4I) will stay valid until its end of validity date. For renewal, the new eLearning modules CERN Large Experiments and ALICE will have to be done.</a:t>
            </a:r>
          </a:p>
        </p:txBody>
      </p:sp>
      <p:sp>
        <p:nvSpPr>
          <p:cNvPr id="10" name="Rectangle 9"/>
          <p:cNvSpPr/>
          <p:nvPr/>
        </p:nvSpPr>
        <p:spPr>
          <a:xfrm>
            <a:off x="4638106" y="774957"/>
            <a:ext cx="4572000" cy="358816"/>
          </a:xfrm>
          <a:prstGeom prst="rect">
            <a:avLst/>
          </a:prstGeom>
        </p:spPr>
        <p:txBody>
          <a:bodyPr>
            <a:spAutoFit/>
          </a:bodyPr>
          <a:lstStyle/>
          <a:p>
            <a:pPr>
              <a:lnSpc>
                <a:spcPct val="115000"/>
              </a:lnSpc>
              <a:spcAft>
                <a:spcPts val="1000"/>
              </a:spcAft>
            </a:pPr>
            <a:r>
              <a:rPr lang="en-GB" sz="1600"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3"/>
              </a:rPr>
              <a:t>https://safety-training.web.cern.ch/safety-training/</a:t>
            </a:r>
            <a:endParaRPr lang="en-US" sz="1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88542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Training </a:t>
            </a:r>
            <a:r>
              <a:rPr lang="en-US" dirty="0"/>
              <a:t>Interface: </a:t>
            </a:r>
            <a:r>
              <a:rPr lang="en-US" dirty="0">
                <a:hlinkClick r:id="rId2"/>
              </a:rPr>
              <a:t>https://</a:t>
            </a:r>
            <a:r>
              <a:rPr lang="en-US" dirty="0" smtClean="0">
                <a:hlinkClick r:id="rId2"/>
              </a:rPr>
              <a:t>lms.cern.ch</a:t>
            </a:r>
            <a:r>
              <a:rPr lang="en-US" dirty="0" smtClean="0"/>
              <a:t>  </a:t>
            </a:r>
            <a:endParaRPr lang="en-US" dirty="0"/>
          </a:p>
        </p:txBody>
      </p:sp>
      <p:sp>
        <p:nvSpPr>
          <p:cNvPr id="3" name="Footer Placeholder 2"/>
          <p:cNvSpPr>
            <a:spLocks noGrp="1"/>
          </p:cNvSpPr>
          <p:nvPr>
            <p:ph type="ftr" sz="quarter" idx="11"/>
          </p:nvPr>
        </p:nvSpPr>
        <p:spPr/>
        <p:txBody>
          <a:bodyPr/>
          <a:lstStyle/>
          <a:p>
            <a:r>
              <a:rPr lang="fr-FR" dirty="0"/>
              <a:t>ALICE LS2 Safety - 16 </a:t>
            </a:r>
            <a:r>
              <a:rPr lang="fr-FR" dirty="0" err="1"/>
              <a:t>Nov</a:t>
            </a:r>
            <a:r>
              <a:rPr lang="fr-FR" dirty="0"/>
              <a:t>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8</a:t>
            </a:fld>
            <a:endParaRPr lang="en-US">
              <a:latin typeface="Arial"/>
            </a:endParaRPr>
          </a:p>
        </p:txBody>
      </p:sp>
      <p:sp>
        <p:nvSpPr>
          <p:cNvPr id="5" name="Content Placeholder 4"/>
          <p:cNvSpPr>
            <a:spLocks noGrp="1"/>
          </p:cNvSpPr>
          <p:nvPr>
            <p:ph sz="quarter" idx="13"/>
          </p:nvPr>
        </p:nvSpPr>
        <p:spPr>
          <a:xfrm>
            <a:off x="457201" y="717202"/>
            <a:ext cx="8226425" cy="1713531"/>
          </a:xfrm>
        </p:spPr>
        <p:txBody>
          <a:bodyPr>
            <a:normAutofit lnSpcReduction="10000"/>
          </a:bodyPr>
          <a:lstStyle/>
          <a:p>
            <a:pPr marL="0" indent="0" algn="just">
              <a:buNone/>
            </a:pPr>
            <a:r>
              <a:rPr lang="en-GB" sz="1800" dirty="0"/>
              <a:t>All safety trainings are listed and described in the </a:t>
            </a:r>
            <a:r>
              <a:rPr lang="en-GB" sz="1800" dirty="0">
                <a:hlinkClick r:id="rId2"/>
              </a:rPr>
              <a:t>Learning Hub</a:t>
            </a:r>
            <a:r>
              <a:rPr lang="en-GB" sz="1800" dirty="0"/>
              <a:t>. The classroom courses take place at the </a:t>
            </a:r>
            <a:r>
              <a:rPr lang="en-GB" sz="1800" dirty="0">
                <a:hlinkClick r:id="rId3"/>
              </a:rPr>
              <a:t>Safety Training Centre</a:t>
            </a:r>
            <a:r>
              <a:rPr lang="en-GB" sz="1800" dirty="0"/>
              <a:t> at </a:t>
            </a:r>
            <a:r>
              <a:rPr lang="en-GB" sz="1800" dirty="0" err="1"/>
              <a:t>Prévessin</a:t>
            </a:r>
            <a:r>
              <a:rPr lang="en-GB" sz="1800" dirty="0"/>
              <a:t> and they typically include both a theoretical and a practical part. The training session are held by CERN internal trainer or external training providers. CERN contractors need to consult the </a:t>
            </a:r>
            <a:r>
              <a:rPr lang="en-GB" sz="1800" dirty="0">
                <a:hlinkClick r:id="rId2"/>
              </a:rPr>
              <a:t>Learning Hub</a:t>
            </a:r>
            <a:r>
              <a:rPr lang="en-GB" sz="1800" dirty="0"/>
              <a:t> to find out to which classroom courses they are accepted in.</a:t>
            </a:r>
            <a:endParaRPr lang="en-US" sz="1800" dirty="0"/>
          </a:p>
        </p:txBody>
      </p:sp>
      <p:pic>
        <p:nvPicPr>
          <p:cNvPr id="6" name="Picture 5"/>
          <p:cNvPicPr>
            <a:picLocks noChangeAspect="1"/>
          </p:cNvPicPr>
          <p:nvPr/>
        </p:nvPicPr>
        <p:blipFill>
          <a:blip r:embed="rId4"/>
          <a:stretch>
            <a:fillRect/>
          </a:stretch>
        </p:blipFill>
        <p:spPr>
          <a:xfrm>
            <a:off x="2705101" y="2259090"/>
            <a:ext cx="3730624" cy="2283276"/>
          </a:xfrm>
          <a:prstGeom prst="rect">
            <a:avLst/>
          </a:prstGeom>
        </p:spPr>
      </p:pic>
    </p:spTree>
    <p:extLst>
      <p:ext uri="{BB962C8B-B14F-4D97-AF65-F5344CB8AC3E}">
        <p14:creationId xmlns:p14="http://schemas.microsoft.com/office/powerpoint/2010/main" val="3503655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Safety Training - How to find basic eLearning !</a:t>
            </a:r>
            <a:endParaRPr lang="en-US" sz="2800" dirty="0"/>
          </a:p>
        </p:txBody>
      </p:sp>
      <p:sp>
        <p:nvSpPr>
          <p:cNvPr id="3" name="Footer Placeholder 2"/>
          <p:cNvSpPr>
            <a:spLocks noGrp="1"/>
          </p:cNvSpPr>
          <p:nvPr>
            <p:ph type="ftr" sz="quarter" idx="11"/>
          </p:nvPr>
        </p:nvSpPr>
        <p:spPr/>
        <p:txBody>
          <a:bodyPr/>
          <a:lstStyle/>
          <a:p>
            <a:r>
              <a:rPr lang="fr-FR" smtClean="0"/>
              <a:t>ALICE LS2 Safety - 16 Nov 2018</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latin typeface="Arial"/>
              </a:rPr>
              <a:pPr/>
              <a:t>9</a:t>
            </a:fld>
            <a:endParaRPr lang="en-US">
              <a:latin typeface="Arial"/>
            </a:endParaRPr>
          </a:p>
        </p:txBody>
      </p:sp>
      <p:pic>
        <p:nvPicPr>
          <p:cNvPr id="6" name="Content Placeholder 5"/>
          <p:cNvPicPr>
            <a:picLocks noGrp="1" noChangeAspect="1"/>
          </p:cNvPicPr>
          <p:nvPr>
            <p:ph sz="quarter" idx="13"/>
          </p:nvPr>
        </p:nvPicPr>
        <p:blipFill>
          <a:blip r:embed="rId2"/>
          <a:stretch>
            <a:fillRect/>
          </a:stretch>
        </p:blipFill>
        <p:spPr>
          <a:xfrm>
            <a:off x="457201" y="932134"/>
            <a:ext cx="5641519" cy="3762375"/>
          </a:xfrm>
          <a:prstGeom prst="rect">
            <a:avLst/>
          </a:prstGeom>
        </p:spPr>
      </p:pic>
      <p:sp>
        <p:nvSpPr>
          <p:cNvPr id="7" name="Oval 6"/>
          <p:cNvSpPr/>
          <p:nvPr/>
        </p:nvSpPr>
        <p:spPr>
          <a:xfrm>
            <a:off x="1752600" y="1007533"/>
            <a:ext cx="728133" cy="321734"/>
          </a:xfrm>
          <a:prstGeom prst="ellipse">
            <a:avLst/>
          </a:prstGeom>
          <a:solidFill>
            <a:schemeClr val="accent2">
              <a:lumMod val="60000"/>
              <a:lumOff val="40000"/>
              <a:alpha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6145866" y="932134"/>
            <a:ext cx="2935790" cy="1754326"/>
          </a:xfrm>
          <a:prstGeom prst="rect">
            <a:avLst/>
          </a:prstGeom>
          <a:noFill/>
        </p:spPr>
        <p:txBody>
          <a:bodyPr wrap="square" rtlCol="0">
            <a:spAutoFit/>
          </a:bodyPr>
          <a:lstStyle/>
          <a:p>
            <a:pPr marL="285750" indent="-285750">
              <a:buFont typeface="Arial" panose="020B0604020202020204" pitchFamily="34" charset="0"/>
              <a:buChar char="•"/>
            </a:pPr>
            <a:r>
              <a:rPr lang="en-US" dirty="0" smtClean="0"/>
              <a:t>Login to Learning Hub</a:t>
            </a:r>
          </a:p>
          <a:p>
            <a:pPr marL="285750" indent="-285750">
              <a:buFont typeface="Arial" panose="020B0604020202020204" pitchFamily="34" charset="0"/>
              <a:buChar char="•"/>
            </a:pPr>
            <a:r>
              <a:rPr lang="en-US" dirty="0" smtClean="0"/>
              <a:t>Click on Catalogues</a:t>
            </a:r>
          </a:p>
          <a:p>
            <a:pPr marL="285750" indent="-285750">
              <a:buFont typeface="Arial" panose="020B0604020202020204" pitchFamily="34" charset="0"/>
              <a:buChar char="•"/>
            </a:pPr>
            <a:r>
              <a:rPr lang="en-US" dirty="0" smtClean="0"/>
              <a:t>Click on Browse</a:t>
            </a:r>
          </a:p>
          <a:p>
            <a:pPr marL="285750" indent="-285750">
              <a:buFont typeface="Arial" panose="020B0604020202020204" pitchFamily="34" charset="0"/>
              <a:buChar char="•"/>
            </a:pPr>
            <a:r>
              <a:rPr lang="en-US" dirty="0" smtClean="0"/>
              <a:t>Click on Safety</a:t>
            </a:r>
          </a:p>
          <a:p>
            <a:pPr marL="285750" indent="-285750">
              <a:buFont typeface="Arial" panose="020B0604020202020204" pitchFamily="34" charset="0"/>
              <a:buChar char="•"/>
            </a:pPr>
            <a:r>
              <a:rPr lang="en-US" dirty="0" smtClean="0"/>
              <a:t>Click on Basic mandatory </a:t>
            </a:r>
            <a:endParaRPr lang="en-US" dirty="0"/>
          </a:p>
        </p:txBody>
      </p:sp>
      <p:pic>
        <p:nvPicPr>
          <p:cNvPr id="9" name="Picture 8"/>
          <p:cNvPicPr>
            <a:picLocks noChangeAspect="1"/>
          </p:cNvPicPr>
          <p:nvPr/>
        </p:nvPicPr>
        <p:blipFill>
          <a:blip r:embed="rId3"/>
          <a:stretch>
            <a:fillRect/>
          </a:stretch>
        </p:blipFill>
        <p:spPr>
          <a:xfrm>
            <a:off x="111220" y="1442958"/>
            <a:ext cx="4010891" cy="1729153"/>
          </a:xfrm>
          <a:prstGeom prst="rect">
            <a:avLst/>
          </a:prstGeom>
        </p:spPr>
      </p:pic>
      <p:cxnSp>
        <p:nvCxnSpPr>
          <p:cNvPr id="13" name="Straight Arrow Connector 12"/>
          <p:cNvCxnSpPr>
            <a:stCxn id="7" idx="4"/>
            <a:endCxn id="9" idx="0"/>
          </p:cNvCxnSpPr>
          <p:nvPr/>
        </p:nvCxnSpPr>
        <p:spPr>
          <a:xfrm flipH="1">
            <a:off x="2116666" y="1329267"/>
            <a:ext cx="1" cy="11369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4"/>
          <a:stretch>
            <a:fillRect/>
          </a:stretch>
        </p:blipFill>
        <p:spPr>
          <a:xfrm>
            <a:off x="1343890" y="2510610"/>
            <a:ext cx="3583191" cy="1666535"/>
          </a:xfrm>
          <a:prstGeom prst="rect">
            <a:avLst/>
          </a:prstGeom>
        </p:spPr>
      </p:pic>
      <p:cxnSp>
        <p:nvCxnSpPr>
          <p:cNvPr id="17" name="Straight Arrow Connector 16"/>
          <p:cNvCxnSpPr/>
          <p:nvPr/>
        </p:nvCxnSpPr>
        <p:spPr>
          <a:xfrm>
            <a:off x="3214255" y="2327564"/>
            <a:ext cx="0" cy="13161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5339765"/>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11795</TotalTime>
  <Words>722</Words>
  <Application>Microsoft Office PowerPoint</Application>
  <PresentationFormat>On-screen Show (16:9)</PresentationFormat>
  <Paragraphs>114</Paragraphs>
  <Slides>17</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17</vt:i4>
      </vt:variant>
    </vt:vector>
  </HeadingPairs>
  <TitlesOfParts>
    <vt:vector size="26" baseType="lpstr">
      <vt:lpstr>Arial</vt:lpstr>
      <vt:lpstr>Calibri</vt:lpstr>
      <vt:lpstr>Calibri Light</vt:lpstr>
      <vt:lpstr>Symbol</vt:lpstr>
      <vt:lpstr>Times New Roman</vt:lpstr>
      <vt:lpstr>Ubuntu</vt:lpstr>
      <vt:lpstr>Ubuntu Light</vt:lpstr>
      <vt:lpstr>CERN_ENdept_Presentation_ArialFont copy</vt:lpstr>
      <vt:lpstr>Office Theme</vt:lpstr>
      <vt:lpstr>ALICE LS2 Safety</vt:lpstr>
      <vt:lpstr>Outline</vt:lpstr>
      <vt:lpstr>Minimum Safety requirements to access and work during LS2 at ALICE, P2</vt:lpstr>
      <vt:lpstr>ALICE LS2 Technical and Safety Coordination Team</vt:lpstr>
      <vt:lpstr>Common Safety Instructions for workers</vt:lpstr>
      <vt:lpstr>RP issues and requirements during LS2</vt:lpstr>
      <vt:lpstr>Safety Training</vt:lpstr>
      <vt:lpstr>Safety Training Interface: https://lms.cern.ch  </vt:lpstr>
      <vt:lpstr>Safety Training - How to find basic eLearning !</vt:lpstr>
      <vt:lpstr>Safety Training - How to find basic eLearning !</vt:lpstr>
      <vt:lpstr>Safety Training - How to find specific eLearning !</vt:lpstr>
      <vt:lpstr>Safety Training - How to find specific eLearning !</vt:lpstr>
      <vt:lpstr>Safety Training - How to find RP eLearning !</vt:lpstr>
      <vt:lpstr>Safety Training - How to find RP eLearning !</vt:lpstr>
      <vt:lpstr>Safety Training</vt:lpstr>
      <vt:lpstr>Safety Training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ALICE</dc:title>
  <dc:creator>arturo</dc:creator>
  <cp:lastModifiedBy>Klaus Barth</cp:lastModifiedBy>
  <cp:revision>1568</cp:revision>
  <dcterms:created xsi:type="dcterms:W3CDTF">2015-09-21T14:29:13Z</dcterms:created>
  <dcterms:modified xsi:type="dcterms:W3CDTF">2018-11-12T10:40:47Z</dcterms:modified>
</cp:coreProperties>
</file>