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avi" ContentType="video/x-msvideo"/>
  <Default Extension="wmv" ContentType="video/x-ms-wmv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media4.gif" ContentType="vide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56" r:id="rId2"/>
    <p:sldId id="270" r:id="rId3"/>
    <p:sldId id="266" r:id="rId4"/>
    <p:sldId id="272" r:id="rId5"/>
    <p:sldId id="273" r:id="rId6"/>
    <p:sldId id="275" r:id="rId7"/>
    <p:sldId id="276" r:id="rId8"/>
    <p:sldId id="279" r:id="rId9"/>
    <p:sldId id="274" r:id="rId10"/>
    <p:sldId id="280" r:id="rId11"/>
    <p:sldId id="302" r:id="rId12"/>
    <p:sldId id="294" r:id="rId13"/>
    <p:sldId id="295" r:id="rId14"/>
    <p:sldId id="296" r:id="rId15"/>
    <p:sldId id="282" r:id="rId16"/>
    <p:sldId id="290" r:id="rId17"/>
    <p:sldId id="291" r:id="rId18"/>
    <p:sldId id="292" r:id="rId19"/>
    <p:sldId id="293" r:id="rId20"/>
    <p:sldId id="277" r:id="rId21"/>
    <p:sldId id="283" r:id="rId22"/>
    <p:sldId id="311" r:id="rId23"/>
    <p:sldId id="278" r:id="rId24"/>
    <p:sldId id="298" r:id="rId25"/>
    <p:sldId id="303" r:id="rId26"/>
    <p:sldId id="304" r:id="rId27"/>
    <p:sldId id="305" r:id="rId28"/>
    <p:sldId id="307" r:id="rId29"/>
    <p:sldId id="309" r:id="rId30"/>
    <p:sldId id="281" r:id="rId31"/>
    <p:sldId id="284" r:id="rId32"/>
    <p:sldId id="285" r:id="rId33"/>
    <p:sldId id="286" r:id="rId34"/>
    <p:sldId id="297" r:id="rId35"/>
    <p:sldId id="300" r:id="rId36"/>
    <p:sldId id="299" r:id="rId37"/>
    <p:sldId id="287" r:id="rId38"/>
    <p:sldId id="288" r:id="rId39"/>
    <p:sldId id="289" r:id="rId40"/>
    <p:sldId id="306" r:id="rId41"/>
    <p:sldId id="310" r:id="rId42"/>
    <p:sldId id="271" r:id="rId43"/>
  </p:sldIdLst>
  <p:sldSz cx="12601575" cy="7092950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28650" indent="-1714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58888" indent="-3444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89125" indent="-5175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519363" indent="-6905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03" userDrawn="1">
          <p15:clr>
            <a:srgbClr val="A4A3A4"/>
          </p15:clr>
        </p15:guide>
        <p15:guide id="2" orient="horz" pos="826">
          <p15:clr>
            <a:srgbClr val="A4A3A4"/>
          </p15:clr>
        </p15:guide>
        <p15:guide id="3" pos="4323">
          <p15:clr>
            <a:srgbClr val="A4A3A4"/>
          </p15:clr>
        </p15:guide>
        <p15:guide id="4" pos="1474">
          <p15:clr>
            <a:srgbClr val="A4A3A4"/>
          </p15:clr>
        </p15:guide>
        <p15:guide id="5" pos="7720">
          <p15:clr>
            <a:srgbClr val="A4A3A4"/>
          </p15:clr>
        </p15:guide>
        <p15:guide id="6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58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5486" autoAdjust="0"/>
  </p:normalViewPr>
  <p:slideViewPr>
    <p:cSldViewPr showGuides="1">
      <p:cViewPr varScale="1">
        <p:scale>
          <a:sx n="65" d="100"/>
          <a:sy n="65" d="100"/>
        </p:scale>
        <p:origin x="636" y="54"/>
      </p:cViewPr>
      <p:guideLst>
        <p:guide orient="horz" pos="4003"/>
        <p:guide orient="horz" pos="826"/>
        <p:guide pos="4323"/>
        <p:guide pos="1474"/>
        <p:guide pos="7720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8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5D8AB81-CEF9-4AEF-B8B2-0E1B966CC836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295030C-4513-488F-AA1A-C7ADC065026A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62865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1258888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889125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2519363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3151022" algn="l" defTabSz="12604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781227" algn="l" defTabSz="12604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11431" algn="l" defTabSz="12604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041636" algn="l" defTabSz="12604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38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12" y="0"/>
            <a:ext cx="2150561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6559550"/>
            <a:ext cx="52197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71108" y="2244769"/>
            <a:ext cx="10162981" cy="857064"/>
          </a:xfrm>
        </p:spPr>
        <p:txBody>
          <a:bodyPr/>
          <a:lstStyle>
            <a:lvl1pPr>
              <a:spcBef>
                <a:spcPct val="20000"/>
              </a:spcBef>
              <a:defRPr sz="3900">
                <a:solidFill>
                  <a:srgbClr val="4D4D4D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75487" y="3223331"/>
            <a:ext cx="6882735" cy="1812643"/>
          </a:xfrm>
          <a:ln/>
        </p:spPr>
        <p:txBody>
          <a:bodyPr/>
          <a:lstStyle>
            <a:lvl1pPr marL="245080" indent="-245080">
              <a:defRPr sz="25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363" y="6099782"/>
            <a:ext cx="1275482" cy="105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32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9536" y="422186"/>
            <a:ext cx="8915177" cy="592720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1049338" indent="-419100">
              <a:buClr>
                <a:srgbClr val="002658"/>
              </a:buClr>
              <a:buFont typeface="Wingdings" panose="05000000000000000000" pitchFamily="2" charset="2"/>
              <a:buChar char="§"/>
              <a:defRPr/>
            </a:lvl2pPr>
            <a:lvl3pPr marL="1731963" indent="-471488">
              <a:buClr>
                <a:srgbClr val="002658"/>
              </a:buClr>
              <a:buFont typeface="Wingdings" panose="05000000000000000000" pitchFamily="2" charset="2"/>
              <a:buChar char="§"/>
              <a:defRPr/>
            </a:lvl3pPr>
            <a:lvl4pPr marL="2362200" indent="-471488">
              <a:buClr>
                <a:srgbClr val="002658"/>
              </a:buClr>
              <a:buFont typeface="Wingdings" panose="05000000000000000000" pitchFamily="2" charset="2"/>
              <a:buChar char="§"/>
              <a:defRPr/>
            </a:lvl4pPr>
            <a:lvl5pPr marL="2992438" indent="-471488">
              <a:buClr>
                <a:srgbClr val="002658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341346" y="6654800"/>
            <a:ext cx="814141" cy="403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CA34-0DF8-4FD2-9DD5-240F7ED851AC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95864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16215" y="1123054"/>
            <a:ext cx="4942180" cy="5401806"/>
          </a:xfrm>
        </p:spPr>
        <p:txBody>
          <a:bodyPr/>
          <a:lstStyle>
            <a:lvl1pPr>
              <a:defRPr sz="3000"/>
            </a:lvl1pPr>
            <a:lvl2pPr marL="1049338" indent="-419100">
              <a:buClr>
                <a:srgbClr val="002658"/>
              </a:buClr>
              <a:buFont typeface="Wingdings" panose="05000000000000000000" pitchFamily="2" charset="2"/>
              <a:buChar char="§"/>
              <a:defRPr sz="3000"/>
            </a:lvl2pPr>
            <a:lvl3pPr marL="1731963" indent="-471488">
              <a:buClr>
                <a:srgbClr val="002658"/>
              </a:buClr>
              <a:buFont typeface="Wingdings" panose="05000000000000000000" pitchFamily="2" charset="2"/>
              <a:buChar char="§"/>
              <a:defRPr sz="2800"/>
            </a:lvl3pPr>
            <a:lvl4pPr marL="2362200" indent="-471488">
              <a:buClr>
                <a:srgbClr val="002658"/>
              </a:buClr>
              <a:buFont typeface="Wingdings" panose="05000000000000000000" pitchFamily="2" charset="2"/>
              <a:buChar char="§"/>
              <a:defRPr sz="2500"/>
            </a:lvl4pPr>
            <a:lvl5pPr marL="2992438" indent="-471488">
              <a:buClr>
                <a:srgbClr val="002658"/>
              </a:buClr>
              <a:buFont typeface="Wingdings" panose="05000000000000000000" pitchFamily="2" charset="2"/>
              <a:buChar char="§"/>
              <a:defRPr sz="25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368428" y="1123054"/>
            <a:ext cx="4942181" cy="5401806"/>
          </a:xfrm>
        </p:spPr>
        <p:txBody>
          <a:bodyPr/>
          <a:lstStyle>
            <a:lvl1pPr>
              <a:defRPr sz="3000"/>
            </a:lvl1pPr>
            <a:lvl2pPr marL="1049338" indent="-419100">
              <a:buClr>
                <a:srgbClr val="002658"/>
              </a:buClr>
              <a:buFont typeface="Wingdings" panose="05000000000000000000" pitchFamily="2" charset="2"/>
              <a:buChar char="§"/>
              <a:defRPr sz="3000"/>
            </a:lvl2pPr>
            <a:lvl3pPr marL="1731963" indent="-471488">
              <a:buClr>
                <a:srgbClr val="002658"/>
              </a:buClr>
              <a:buFont typeface="Wingdings" panose="05000000000000000000" pitchFamily="2" charset="2"/>
              <a:buChar char="§"/>
              <a:defRPr sz="2800"/>
            </a:lvl3pPr>
            <a:lvl4pPr marL="2362200" indent="-471488">
              <a:buClr>
                <a:srgbClr val="002658"/>
              </a:buClr>
              <a:buFont typeface="Wingdings" panose="05000000000000000000" pitchFamily="2" charset="2"/>
              <a:buChar char="§"/>
              <a:defRPr sz="2500"/>
            </a:lvl4pPr>
            <a:lvl5pPr marL="2992438" indent="-471488">
              <a:buClr>
                <a:srgbClr val="002658"/>
              </a:buClr>
              <a:buFont typeface="Wingdings" panose="05000000000000000000" pitchFamily="2" charset="2"/>
              <a:buChar char="§"/>
              <a:defRPr sz="25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899536" y="422186"/>
            <a:ext cx="8915177" cy="592720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69338" y="6654800"/>
            <a:ext cx="886149" cy="403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AD34D-27EE-4720-AFF7-CF87708B2A76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8644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899536" y="422186"/>
            <a:ext cx="8915177" cy="592720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13354" y="6654800"/>
            <a:ext cx="742133" cy="403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12778-2C2C-463A-96F3-AEC0411FFF81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3431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899536" y="422186"/>
            <a:ext cx="8915177" cy="592720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341346" y="6654800"/>
            <a:ext cx="814141" cy="403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D17B5-1483-4DC8-A89D-F3085A12FF57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3703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132874" y="1205467"/>
            <a:ext cx="7560945" cy="3868881"/>
          </a:xfrm>
        </p:spPr>
        <p:txBody>
          <a:bodyPr/>
          <a:lstStyle>
            <a:lvl1pPr marL="0" indent="0">
              <a:buNone/>
              <a:defRPr sz="4400"/>
            </a:lvl1pPr>
            <a:lvl2pPr marL="630204" indent="0">
              <a:buNone/>
              <a:defRPr sz="3900"/>
            </a:lvl2pPr>
            <a:lvl3pPr marL="1260409" indent="0">
              <a:buNone/>
              <a:defRPr sz="3300"/>
            </a:lvl3pPr>
            <a:lvl4pPr marL="1890613" indent="0">
              <a:buNone/>
              <a:defRPr sz="2800"/>
            </a:lvl4pPr>
            <a:lvl5pPr marL="2520818" indent="0">
              <a:buNone/>
              <a:defRPr sz="2800"/>
            </a:lvl5pPr>
            <a:lvl6pPr marL="3151022" indent="0">
              <a:buNone/>
              <a:defRPr sz="2800"/>
            </a:lvl6pPr>
            <a:lvl7pPr marL="3781227" indent="0">
              <a:buNone/>
              <a:defRPr sz="2800"/>
            </a:lvl7pPr>
            <a:lvl8pPr marL="4411431" indent="0">
              <a:buNone/>
              <a:defRPr sz="2800"/>
            </a:lvl8pPr>
            <a:lvl9pPr marL="5041636" indent="0">
              <a:buNone/>
              <a:defRPr sz="28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24218" y="5130651"/>
            <a:ext cx="7560945" cy="756761"/>
          </a:xfrm>
        </p:spPr>
        <p:txBody>
          <a:bodyPr/>
          <a:lstStyle>
            <a:lvl1pPr marL="0" indent="0">
              <a:buNone/>
              <a:defRPr sz="1900"/>
            </a:lvl1pPr>
            <a:lvl2pPr marL="630204" indent="0">
              <a:buNone/>
              <a:defRPr sz="1700"/>
            </a:lvl2pPr>
            <a:lvl3pPr marL="1260409" indent="0">
              <a:buNone/>
              <a:defRPr sz="1400"/>
            </a:lvl3pPr>
            <a:lvl4pPr marL="1890613" indent="0">
              <a:buNone/>
              <a:defRPr sz="1200"/>
            </a:lvl4pPr>
            <a:lvl5pPr marL="2520818" indent="0">
              <a:buNone/>
              <a:defRPr sz="1200"/>
            </a:lvl5pPr>
            <a:lvl6pPr marL="3151022" indent="0">
              <a:buNone/>
              <a:defRPr sz="1200"/>
            </a:lvl6pPr>
            <a:lvl7pPr marL="3781227" indent="0">
              <a:buNone/>
              <a:defRPr sz="1200"/>
            </a:lvl7pPr>
            <a:lvl8pPr marL="4411431" indent="0">
              <a:buNone/>
              <a:defRPr sz="1200"/>
            </a:lvl8pPr>
            <a:lvl9pPr marL="5041636" indent="0">
              <a:buNone/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899536" y="422186"/>
            <a:ext cx="8915177" cy="592720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13354" y="6654800"/>
            <a:ext cx="742133" cy="403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CF81-47A3-45D2-A2DC-2E77181056F7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0223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140507" y="1123054"/>
            <a:ext cx="9939491" cy="5401806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899536" y="422186"/>
            <a:ext cx="8915177" cy="592720"/>
          </a:xfrm>
        </p:spPr>
        <p:txBody>
          <a:bodyPr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13354" y="6654800"/>
            <a:ext cx="742133" cy="4032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5D9FB-BC00-44C8-A18C-32705B3DD820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9402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680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306388"/>
            <a:ext cx="89154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6041" tIns="63020" rIns="126041" bIns="630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122363"/>
            <a:ext cx="10094913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dirty="0" smtClean="0"/>
          </a:p>
        </p:txBody>
      </p:sp>
      <p:sp>
        <p:nvSpPr>
          <p:cNvPr id="1029" name="Line 5"/>
          <p:cNvSpPr>
            <a:spLocks noChangeShapeType="1"/>
          </p:cNvSpPr>
          <p:nvPr userDrawn="1"/>
        </p:nvSpPr>
        <p:spPr bwMode="auto">
          <a:xfrm>
            <a:off x="2008188" y="1000125"/>
            <a:ext cx="10607675" cy="0"/>
          </a:xfrm>
          <a:prstGeom prst="line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lIns="126041" tIns="63020" rIns="126041" bIns="63020"/>
          <a:lstStyle/>
          <a:p>
            <a:pPr eaLnBrk="1" hangingPunct="1">
              <a:defRPr/>
            </a:pPr>
            <a:endParaRPr lang="de-DE">
              <a:latin typeface="Arial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4225" y="6686550"/>
            <a:ext cx="80375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700">
                <a:solidFill>
                  <a:srgbClr val="4D4D4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1030" name="Picture 10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3" y="-3175"/>
            <a:ext cx="1596917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97330" y="6654800"/>
            <a:ext cx="958157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>
                <a:solidFill>
                  <a:srgbClr val="4D4D4D"/>
                </a:solidFill>
              </a:defRPr>
            </a:lvl1pPr>
          </a:lstStyle>
          <a:p>
            <a:pPr>
              <a:defRPr/>
            </a:pPr>
            <a:fld id="{8701F9D2-B1E4-4A44-8ED7-FE0C1276B5BE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1E4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1E4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1E4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1E4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1E46"/>
          </a:solidFill>
          <a:latin typeface="Arial" charset="0"/>
        </a:defRPr>
      </a:lvl5pPr>
      <a:lvl6pPr marL="630204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001E46"/>
          </a:solidFill>
          <a:latin typeface="Arial" charset="0"/>
        </a:defRPr>
      </a:lvl6pPr>
      <a:lvl7pPr marL="1260409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001E46"/>
          </a:solidFill>
          <a:latin typeface="Arial" charset="0"/>
        </a:defRPr>
      </a:lvl7pPr>
      <a:lvl8pPr marL="1890613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001E46"/>
          </a:solidFill>
          <a:latin typeface="Arial" charset="0"/>
        </a:defRPr>
      </a:lvl8pPr>
      <a:lvl9pPr marL="2520818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001E46"/>
          </a:solidFill>
          <a:latin typeface="Arial" charset="0"/>
        </a:defRPr>
      </a:lvl9pPr>
    </p:titleStyle>
    <p:bodyStyle>
      <a:lvl1pPr marL="471488" indent="-471488" algn="l" rtl="0" eaLnBrk="1" fontAlgn="base" hangingPunct="1">
        <a:spcBef>
          <a:spcPct val="20000"/>
        </a:spcBef>
        <a:spcAft>
          <a:spcPct val="0"/>
        </a:spcAft>
        <a:buClr>
          <a:srgbClr val="002658"/>
        </a:buClr>
        <a:buFont typeface="Wingdings" panose="05000000000000000000" pitchFamily="2" charset="2"/>
        <a:buChar char="§"/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1049338" indent="-4191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1731963" indent="-471488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3pPr>
      <a:lvl4pPr marL="2362200" indent="-471488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4pPr>
      <a:lvl5pPr marL="2992438" indent="-471488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623676" indent="-472653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4253880" indent="-472653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4884085" indent="-472653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5514289" indent="-472653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0204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409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90613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0818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1022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81227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11431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41636" algn="l" defTabSz="1260409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48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48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5.jpeg"/><Relationship Id="rId7" Type="http://schemas.openxmlformats.org/officeDocument/2006/relationships/image" Target="../media/image58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microsoft.com/office/2007/relationships/hdphoto" Target="../media/hdphoto7.wdp"/><Relationship Id="rId4" Type="http://schemas.openxmlformats.org/officeDocument/2006/relationships/image" Target="../media/image56.png"/><Relationship Id="rId9" Type="http://schemas.openxmlformats.org/officeDocument/2006/relationships/image" Target="../media/image5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7" Type="http://schemas.openxmlformats.org/officeDocument/2006/relationships/image" Target="../media/image65.jpe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g"/><Relationship Id="rId3" Type="http://schemas.openxmlformats.org/officeDocument/2006/relationships/image" Target="../media/image47.png"/><Relationship Id="rId7" Type="http://schemas.microsoft.com/office/2007/relationships/hdphoto" Target="../media/hdphoto8.wdp"/><Relationship Id="rId12" Type="http://schemas.microsoft.com/office/2007/relationships/hdphoto" Target="../media/hdphoto6.wdp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1.png"/><Relationship Id="rId11" Type="http://schemas.openxmlformats.org/officeDocument/2006/relationships/image" Target="../media/image51.png"/><Relationship Id="rId5" Type="http://schemas.openxmlformats.org/officeDocument/2006/relationships/image" Target="../media/image70.wmf"/><Relationship Id="rId10" Type="http://schemas.openxmlformats.org/officeDocument/2006/relationships/image" Target="../media/image74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7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gif"/><Relationship Id="rId1" Type="http://schemas.microsoft.com/office/2007/relationships/media" Target="../media/media4.gif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52.png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2.png"/><Relationship Id="rId10" Type="http://schemas.openxmlformats.org/officeDocument/2006/relationships/image" Target="../media/image83.png"/><Relationship Id="rId4" Type="http://schemas.openxmlformats.org/officeDocument/2006/relationships/image" Target="../media/image81.png"/><Relationship Id="rId9" Type="http://schemas.openxmlformats.org/officeDocument/2006/relationships/image" Target="../media/image8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png"/><Relationship Id="rId5" Type="http://schemas.openxmlformats.org/officeDocument/2006/relationships/image" Target="../media/image89.wmf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93.png"/><Relationship Id="rId7" Type="http://schemas.openxmlformats.org/officeDocument/2006/relationships/image" Target="../media/image9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91.wmf"/><Relationship Id="rId10" Type="http://schemas.openxmlformats.org/officeDocument/2006/relationships/image" Target="../media/image96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1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00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microsoft.com/office/2007/relationships/media" Target="../media/media1.wmv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9.png"/><Relationship Id="rId17" Type="http://schemas.openxmlformats.org/officeDocument/2006/relationships/image" Target="../media/image33.png"/><Relationship Id="rId2" Type="http://schemas.openxmlformats.org/officeDocument/2006/relationships/video" Target="NULL" TargetMode="External"/><Relationship Id="rId16" Type="http://schemas.openxmlformats.org/officeDocument/2006/relationships/image" Target="../media/image32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png"/><Relationship Id="rId11" Type="http://schemas.openxmlformats.org/officeDocument/2006/relationships/image" Target="../media/image28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31.png"/><Relationship Id="rId10" Type="http://schemas.microsoft.com/office/2007/relationships/hdphoto" Target="../media/hdphoto3.wdp"/><Relationship Id="rId4" Type="http://schemas.microsoft.com/office/2007/relationships/media" Target="../media/media2.mp4"/><Relationship Id="rId9" Type="http://schemas.openxmlformats.org/officeDocument/2006/relationships/image" Target="../media/image27.png"/><Relationship Id="rId1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68538" y="1314227"/>
            <a:ext cx="10409237" cy="1970087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de-DE" sz="3600" dirty="0">
                <a:solidFill>
                  <a:srgbClr val="4D4D4D"/>
                </a:solidFill>
              </a:rPr>
              <a:t>Diagnostics of hot anode surface </a:t>
            </a:r>
            <a:r>
              <a:rPr lang="en-US" altLang="de-DE" sz="3600" dirty="0" smtClean="0">
                <a:solidFill>
                  <a:srgbClr val="4D4D4D"/>
                </a:solidFill>
              </a:rPr>
              <a:t/>
            </a:r>
            <a:br>
              <a:rPr lang="en-US" altLang="de-DE" sz="3600" dirty="0" smtClean="0">
                <a:solidFill>
                  <a:srgbClr val="4D4D4D"/>
                </a:solidFill>
              </a:rPr>
            </a:br>
            <a:r>
              <a:rPr lang="en-US" altLang="de-DE" sz="3600" dirty="0" smtClean="0">
                <a:solidFill>
                  <a:srgbClr val="4D4D4D"/>
                </a:solidFill>
              </a:rPr>
              <a:t>by </a:t>
            </a:r>
            <a:r>
              <a:rPr lang="en-US" altLang="de-DE" sz="3600" dirty="0">
                <a:solidFill>
                  <a:srgbClr val="4D4D4D"/>
                </a:solidFill>
              </a:rPr>
              <a:t>optical methods</a:t>
            </a:r>
            <a:endParaRPr lang="de-DE" altLang="de-DE" sz="3600" dirty="0" smtClean="0">
              <a:solidFill>
                <a:srgbClr val="4D4D4D"/>
              </a:solidFill>
            </a:endParaRPr>
          </a:p>
        </p:txBody>
      </p:sp>
      <p:cxnSp>
        <p:nvCxnSpPr>
          <p:cNvPr id="3" name="Gerade Verbindung 2"/>
          <p:cNvCxnSpPr/>
          <p:nvPr/>
        </p:nvCxnSpPr>
        <p:spPr>
          <a:xfrm>
            <a:off x="2413000" y="3114427"/>
            <a:ext cx="7272338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4" name="Textfeld 3"/>
          <p:cNvSpPr txBox="1">
            <a:spLocks noChangeArrowheads="1"/>
          </p:cNvSpPr>
          <p:nvPr/>
        </p:nvSpPr>
        <p:spPr bwMode="auto">
          <a:xfrm>
            <a:off x="2306638" y="3258443"/>
            <a:ext cx="924868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de-DE" altLang="en-US" sz="2400" i="1" dirty="0"/>
              <a:t>S. Gortschakow, St. Franke, D. Gonzalez, R. </a:t>
            </a:r>
            <a:r>
              <a:rPr lang="de-DE" altLang="en-US" sz="2400" i="1" dirty="0" err="1"/>
              <a:t>Methling</a:t>
            </a:r>
            <a:r>
              <a:rPr lang="de-DE" altLang="en-US" sz="2400" i="1" dirty="0"/>
              <a:t>, D. </a:t>
            </a:r>
            <a:r>
              <a:rPr lang="de-DE" altLang="en-US" sz="2400" i="1" dirty="0" err="1"/>
              <a:t>Uhrlandt</a:t>
            </a:r>
            <a:endParaRPr lang="de-DE" altLang="en-US" sz="2400" i="1" dirty="0"/>
          </a:p>
          <a:p>
            <a:pPr eaLnBrk="1" hangingPunct="1"/>
            <a:endParaRPr lang="de-DE" altLang="en-US" sz="2400" i="1" dirty="0"/>
          </a:p>
          <a:p>
            <a:pPr eaLnBrk="1" hangingPunct="1"/>
            <a:r>
              <a:rPr lang="de-DE" altLang="en-US" sz="2400" i="1" dirty="0"/>
              <a:t>Leibniz Institute </a:t>
            </a:r>
            <a:r>
              <a:rPr lang="de-DE" altLang="en-US" sz="2400" i="1" dirty="0" err="1"/>
              <a:t>for</a:t>
            </a:r>
            <a:r>
              <a:rPr lang="de-DE" altLang="en-US" sz="2400" i="1" dirty="0"/>
              <a:t> Plasma Science </a:t>
            </a:r>
            <a:r>
              <a:rPr lang="de-DE" altLang="en-US" sz="2400" i="1" dirty="0" err="1"/>
              <a:t>and</a:t>
            </a:r>
            <a:r>
              <a:rPr lang="de-DE" altLang="en-US" sz="2400" i="1" dirty="0"/>
              <a:t> Technology </a:t>
            </a:r>
          </a:p>
          <a:p>
            <a:pPr eaLnBrk="1" hangingPunct="1"/>
            <a:r>
              <a:rPr lang="de-DE" altLang="en-US" sz="2400" i="1" dirty="0"/>
              <a:t>Greifswald, Germany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370" y="4914628"/>
            <a:ext cx="3048006" cy="954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Motivation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10</a:t>
            </a:fld>
            <a:endParaRPr lang="de-DE" altLang="de-DE" smtClean="0"/>
          </a:p>
        </p:txBody>
      </p:sp>
      <p:pic>
        <p:nvPicPr>
          <p:cNvPr id="5" name="movi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6131" y="1602259"/>
            <a:ext cx="6096000" cy="4572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919" y="1746275"/>
            <a:ext cx="5602581" cy="420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latin typeface="+mn-lt"/>
              </a:rPr>
              <a:t>O</a:t>
            </a:r>
            <a:r>
              <a:rPr lang="en-GB" dirty="0" smtClean="0">
                <a:latin typeface="+mn-lt"/>
              </a:rPr>
              <a:t>ptical diagnostics: advantages and disadvantages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11</a:t>
            </a:fld>
            <a:endParaRPr lang="de-DE" altLang="de-DE" smtClean="0"/>
          </a:p>
        </p:txBody>
      </p:sp>
      <p:sp>
        <p:nvSpPr>
          <p:cNvPr id="4" name="Textfeld 10"/>
          <p:cNvSpPr txBox="1">
            <a:spLocks noChangeArrowheads="1"/>
          </p:cNvSpPr>
          <p:nvPr/>
        </p:nvSpPr>
        <p:spPr bwMode="auto">
          <a:xfrm>
            <a:off x="1887538" y="1242219"/>
            <a:ext cx="10635641" cy="487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“Classical” method (thermocouple) fails</a:t>
            </a:r>
          </a:p>
          <a:p>
            <a:pPr marL="1028700" lvl="1" eaLnBrk="1" hangingPunct="1">
              <a:spcBef>
                <a:spcPts val="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p</a:t>
            </a:r>
            <a:r>
              <a:rPr lang="en-US" dirty="0" smtClean="0">
                <a:solidFill>
                  <a:srgbClr val="001E46"/>
                </a:solidFill>
              </a:rPr>
              <a:t>robes will be damaged when placed within the region of interest</a:t>
            </a:r>
          </a:p>
          <a:p>
            <a:pPr marL="1028700" lvl="1" eaLnBrk="1" hangingPunct="1">
              <a:spcBef>
                <a:spcPts val="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s</a:t>
            </a:r>
            <a:r>
              <a:rPr lang="en-US" dirty="0" smtClean="0">
                <a:solidFill>
                  <a:srgbClr val="001E46"/>
                </a:solidFill>
              </a:rPr>
              <a:t>ignal distortion due to EM fields</a:t>
            </a:r>
          </a:p>
          <a:p>
            <a:pPr marL="1028700" lvl="1" eaLnBrk="1" hangingPunct="1">
              <a:spcBef>
                <a:spcPts val="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h</a:t>
            </a:r>
            <a:r>
              <a:rPr lang="en-US" dirty="0" smtClean="0">
                <a:solidFill>
                  <a:srgbClr val="001E46"/>
                </a:solidFill>
              </a:rPr>
              <a:t>igh spatial (and temporal) resolution required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Clear advantages of optical methods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non-invasive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qualitative and quantitative </a:t>
            </a:r>
            <a:r>
              <a:rPr lang="en-US" dirty="0">
                <a:solidFill>
                  <a:srgbClr val="001E46"/>
                </a:solidFill>
              </a:rPr>
              <a:t>measurements </a:t>
            </a:r>
            <a:r>
              <a:rPr lang="en-US" dirty="0" smtClean="0">
                <a:solidFill>
                  <a:srgbClr val="001E46"/>
                </a:solidFill>
              </a:rPr>
              <a:t>possible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high spatial resolution  – </a:t>
            </a:r>
            <a:r>
              <a:rPr lang="en-US" dirty="0" smtClean="0">
                <a:solidFill>
                  <a:srgbClr val="001E46"/>
                </a:solidFill>
              </a:rPr>
              <a:t>local properties 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high temporal resolution – </a:t>
            </a:r>
            <a:r>
              <a:rPr lang="en-US" dirty="0" smtClean="0">
                <a:solidFill>
                  <a:srgbClr val="001E46"/>
                </a:solidFill>
              </a:rPr>
              <a:t>dynamics 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applicable in a wide parameter range due to variability of </a:t>
            </a:r>
            <a:r>
              <a:rPr lang="en-US" dirty="0" smtClean="0">
                <a:solidFill>
                  <a:srgbClr val="001E46"/>
                </a:solidFill>
              </a:rPr>
              <a:t>methods 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Some disadvantages  of optical measurements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optical access to the object  </a:t>
            </a:r>
            <a:r>
              <a:rPr lang="en-US" dirty="0" smtClean="0">
                <a:solidFill>
                  <a:srgbClr val="001E46"/>
                </a:solidFill>
              </a:rPr>
              <a:t>necessary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radiation intensity must be </a:t>
            </a:r>
            <a:r>
              <a:rPr lang="en-US" dirty="0" smtClean="0">
                <a:solidFill>
                  <a:srgbClr val="001E46"/>
                </a:solidFill>
              </a:rPr>
              <a:t>sufficient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distortions in the optical pathway through </a:t>
            </a:r>
            <a:r>
              <a:rPr lang="en-US" dirty="0" smtClean="0">
                <a:solidFill>
                  <a:srgbClr val="001E46"/>
                </a:solidFill>
              </a:rPr>
              <a:t>hot fluxes and plasma itself 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 </a:t>
            </a:r>
            <a:r>
              <a:rPr lang="en-US" dirty="0">
                <a:solidFill>
                  <a:srgbClr val="001E46"/>
                </a:solidFill>
              </a:rPr>
              <a:t>costs of the devices, complex </a:t>
            </a:r>
            <a:r>
              <a:rPr lang="en-US" dirty="0" smtClean="0">
                <a:solidFill>
                  <a:srgbClr val="001E46"/>
                </a:solidFill>
              </a:rPr>
              <a:t>apparatus and evaluation methods</a:t>
            </a:r>
            <a:endParaRPr lang="en-US" dirty="0">
              <a:solidFill>
                <a:srgbClr val="001E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7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basics of temperature determination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12</a:t>
            </a:fld>
            <a:endParaRPr lang="de-DE" altLang="de-DE" smtClean="0"/>
          </a:p>
        </p:txBody>
      </p:sp>
      <p:sp>
        <p:nvSpPr>
          <p:cNvPr id="4" name="Textfeld 10"/>
          <p:cNvSpPr txBox="1">
            <a:spLocks noChangeArrowheads="1"/>
          </p:cNvSpPr>
          <p:nvPr/>
        </p:nvSpPr>
        <p:spPr bwMode="auto">
          <a:xfrm>
            <a:off x="1965602" y="1674267"/>
            <a:ext cx="10275193" cy="410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Black-body radiation acc. to Planck’s law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One measured value, but two unknowns – standard solution ways</a:t>
            </a:r>
          </a:p>
          <a:p>
            <a:pPr marL="1028700" lvl="1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known emissivity from other measurements or theory</a:t>
            </a:r>
          </a:p>
          <a:p>
            <a:pPr marL="1028700" lvl="1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m</a:t>
            </a:r>
            <a:r>
              <a:rPr lang="en-GB" dirty="0" smtClean="0">
                <a:solidFill>
                  <a:srgbClr val="001E46"/>
                </a:solidFill>
              </a:rPr>
              <a:t>easurements at two different wavelengths</a:t>
            </a:r>
          </a:p>
          <a:p>
            <a:pPr lvl="1" indent="0" eaLnBrk="1" hangingPunct="1">
              <a:spcBef>
                <a:spcPct val="50000"/>
              </a:spcBef>
              <a:buClr>
                <a:srgbClr val="001E46"/>
              </a:buClr>
            </a:pPr>
            <a:endParaRPr lang="en-GB" dirty="0" smtClean="0">
              <a:solidFill>
                <a:srgbClr val="001E46"/>
              </a:solidFill>
            </a:endParaRPr>
          </a:p>
          <a:p>
            <a:pPr marL="1485900" lvl="2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1E46"/>
              </a:solidFill>
            </a:endParaRPr>
          </a:p>
          <a:p>
            <a:pPr lvl="1" indent="0" eaLnBrk="1" hangingPunct="1">
              <a:spcBef>
                <a:spcPct val="50000"/>
              </a:spcBef>
              <a:buClr>
                <a:srgbClr val="001E46"/>
              </a:buClr>
            </a:pPr>
            <a:endParaRPr lang="en-GB" dirty="0" smtClean="0">
              <a:solidFill>
                <a:srgbClr val="001E4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2370162" y="2178323"/>
                <a:ext cx="4244239" cy="9337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d>
                        <m:dPr>
                          <m:ctrlP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de-DE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lang="de-DE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h𝑐</m:t>
                                  </m:r>
                                </m:num>
                                <m:den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de-DE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sup>
                          </m:sSup>
                          <m:r>
                            <a:rPr lang="de-DE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0162" y="2178323"/>
                <a:ext cx="4244239" cy="9337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629872"/>
              </p:ext>
            </p:extLst>
          </p:nvPr>
        </p:nvGraphicFramePr>
        <p:xfrm>
          <a:off x="9181107" y="1772789"/>
          <a:ext cx="3362796" cy="2061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6" name="Graph" r:id="rId4" imgW="5420880" imgH="3323520" progId="Origin50.Graph">
                  <p:embed/>
                </p:oleObj>
              </mc:Choice>
              <mc:Fallback>
                <p:oleObj name="Graph" r:id="rId4" imgW="5420880" imgH="3323520" progId="Origin50.Graph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81107" y="1772789"/>
                        <a:ext cx="3362796" cy="2061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108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basics of temperature determination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13</a:t>
            </a:fld>
            <a:endParaRPr lang="de-DE" altLang="de-DE" smtClean="0"/>
          </a:p>
        </p:txBody>
      </p:sp>
      <p:sp>
        <p:nvSpPr>
          <p:cNvPr id="4" name="Textfeld 10"/>
          <p:cNvSpPr txBox="1">
            <a:spLocks noChangeArrowheads="1"/>
          </p:cNvSpPr>
          <p:nvPr/>
        </p:nvSpPr>
        <p:spPr bwMode="auto">
          <a:xfrm>
            <a:off x="1965602" y="1674267"/>
            <a:ext cx="1027519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1E46"/>
              </a:solidFill>
            </a:endParaRPr>
          </a:p>
          <a:p>
            <a:pPr marL="274638" indent="-274638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en-GB" dirty="0" smtClean="0">
                <a:solidFill>
                  <a:srgbClr val="001E46"/>
                </a:solidFill>
              </a:rPr>
              <a:t>Data for emissivity</a:t>
            </a:r>
          </a:p>
          <a:p>
            <a:pPr marL="628650" lvl="1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Mostly known for “clean” surfaces</a:t>
            </a:r>
          </a:p>
          <a:p>
            <a:pPr marL="628650" lvl="1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measured at idealized conditions</a:t>
            </a:r>
          </a:p>
          <a:p>
            <a:pPr marL="628650" lvl="1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however emissivity depends on</a:t>
            </a:r>
          </a:p>
          <a:p>
            <a:pPr marL="1485900" lvl="2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c</a:t>
            </a:r>
            <a:r>
              <a:rPr lang="en-GB" dirty="0" smtClean="0">
                <a:solidFill>
                  <a:srgbClr val="001E46"/>
                </a:solidFill>
              </a:rPr>
              <a:t>hemical composition</a:t>
            </a:r>
          </a:p>
          <a:p>
            <a:pPr marL="1485900" lvl="2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s</a:t>
            </a:r>
            <a:r>
              <a:rPr lang="en-GB" dirty="0" smtClean="0">
                <a:solidFill>
                  <a:srgbClr val="001E46"/>
                </a:solidFill>
              </a:rPr>
              <a:t>urface roughness</a:t>
            </a:r>
          </a:p>
          <a:p>
            <a:pPr marL="1485900" lvl="2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s</a:t>
            </a:r>
            <a:r>
              <a:rPr lang="en-GB" dirty="0" smtClean="0">
                <a:solidFill>
                  <a:srgbClr val="001E46"/>
                </a:solidFill>
              </a:rPr>
              <a:t>urface “state” – solid, liquid, boiling, phase transition…</a:t>
            </a:r>
          </a:p>
          <a:p>
            <a:pPr marL="1485900" lvl="2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v</a:t>
            </a:r>
            <a:r>
              <a:rPr lang="en-GB" dirty="0" smtClean="0">
                <a:solidFill>
                  <a:srgbClr val="001E46"/>
                </a:solidFill>
              </a:rPr>
              <a:t>iew angle</a:t>
            </a:r>
          </a:p>
          <a:p>
            <a:pPr marL="274638" indent="-274638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Best solution – </a:t>
            </a:r>
            <a:r>
              <a:rPr lang="en-GB" i="1" dirty="0" err="1" smtClean="0">
                <a:solidFill>
                  <a:srgbClr val="001E46"/>
                </a:solidFill>
              </a:rPr>
              <a:t>ín</a:t>
            </a:r>
            <a:r>
              <a:rPr lang="en-GB" i="1" dirty="0" smtClean="0">
                <a:solidFill>
                  <a:srgbClr val="001E46"/>
                </a:solidFill>
              </a:rPr>
              <a:t>-situ</a:t>
            </a:r>
            <a:r>
              <a:rPr lang="en-GB" dirty="0" smtClean="0">
                <a:solidFill>
                  <a:srgbClr val="001E46"/>
                </a:solidFill>
              </a:rPr>
              <a:t> measurements simultaneously with temperature measurements</a:t>
            </a:r>
          </a:p>
          <a:p>
            <a:pPr marL="1485900" lvl="2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1E46"/>
              </a:solidFill>
            </a:endParaRPr>
          </a:p>
          <a:p>
            <a:pPr lvl="1" indent="0" eaLnBrk="1" hangingPunct="1">
              <a:spcBef>
                <a:spcPct val="50000"/>
              </a:spcBef>
              <a:buClr>
                <a:srgbClr val="001E46"/>
              </a:buClr>
            </a:pPr>
            <a:endParaRPr lang="en-GB" dirty="0" smtClean="0">
              <a:solidFill>
                <a:srgbClr val="001E46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53529" r="32705" b="4445"/>
          <a:stretch/>
        </p:blipFill>
        <p:spPr>
          <a:xfrm>
            <a:off x="8821067" y="1454130"/>
            <a:ext cx="3434433" cy="32709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965602" y="1325518"/>
                <a:ext cx="3542316" cy="7782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d>
                        <m:dPr>
                          <m:ctrlPr>
                            <a:rPr lang="de-DE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lang="de-DE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h𝑐</m:t>
                                  </m:r>
                                </m:num>
                                <m:den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sup>
                          </m:sSup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602" y="1325518"/>
                <a:ext cx="3542316" cy="7782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181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basics of temperature determination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14</a:t>
            </a:fld>
            <a:endParaRPr lang="de-DE" altLang="de-DE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10"/>
              <p:cNvSpPr txBox="1">
                <a:spLocks noChangeArrowheads="1"/>
              </p:cNvSpPr>
              <p:nvPr/>
            </p:nvSpPr>
            <p:spPr bwMode="auto">
              <a:xfrm>
                <a:off x="1965602" y="1674267"/>
                <a:ext cx="10275193" cy="54390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285750" indent="-285750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endParaRPr lang="en-GB" dirty="0" smtClean="0">
                  <a:solidFill>
                    <a:srgbClr val="001E46"/>
                  </a:solidFill>
                </a:endParaRPr>
              </a:p>
              <a:p>
                <a:pPr marL="285750" indent="-285750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endParaRPr lang="en-GB" dirty="0" smtClean="0">
                  <a:solidFill>
                    <a:srgbClr val="001E46"/>
                  </a:solidFill>
                </a:endParaRPr>
              </a:p>
              <a:p>
                <a:pPr marL="354013" indent="-274638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  <a:tabLst>
                    <a:tab pos="354013" algn="l"/>
                  </a:tabLst>
                </a:pPr>
                <a:r>
                  <a:rPr lang="en-GB" dirty="0" smtClean="0">
                    <a:solidFill>
                      <a:srgbClr val="001E46"/>
                    </a:solidFill>
                  </a:rPr>
                  <a:t>Two-colour </a:t>
                </a:r>
                <a:r>
                  <a:rPr lang="en-GB" dirty="0" err="1" smtClean="0">
                    <a:solidFill>
                      <a:srgbClr val="001E46"/>
                    </a:solidFill>
                  </a:rPr>
                  <a:t>pyrometry</a:t>
                </a:r>
                <a:endParaRPr lang="en-GB" dirty="0" smtClean="0">
                  <a:solidFill>
                    <a:srgbClr val="001E46"/>
                  </a:solidFill>
                </a:endParaRPr>
              </a:p>
              <a:p>
                <a:pPr marL="628650" lvl="1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>
                    <a:solidFill>
                      <a:srgbClr val="001E46"/>
                    </a:solidFill>
                  </a:rPr>
                  <a:t>Assumption  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1E4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GB" b="0" i="1" smtClean="0">
                            <a:solidFill>
                              <a:srgbClr val="001E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001E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GB" b="0" i="1" smtClean="0">
                            <a:solidFill>
                              <a:srgbClr val="001E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GB" b="0" i="1" smtClean="0">
                            <a:solidFill>
                              <a:srgbClr val="001E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b="0" i="1" smtClean="0">
                        <a:solidFill>
                          <a:srgbClr val="001E4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rgbClr val="001E4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GB" b="0" i="1" smtClean="0">
                            <a:solidFill>
                              <a:srgbClr val="001E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001E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GB" b="0" dirty="0" smtClean="0">
                    <a:solidFill>
                      <a:srgbClr val="001E46"/>
                    </a:solidFill>
                    <a:ea typeface="Cambria Math" panose="02040503050406030204" pitchFamily="18" charset="0"/>
                  </a:rPr>
                  <a:t> and Wien approximation</a:t>
                </a:r>
              </a:p>
              <a:p>
                <a:pPr marL="342900" lvl="1" indent="0" eaLnBrk="1" hangingPunct="1">
                  <a:spcBef>
                    <a:spcPct val="50000"/>
                  </a:spcBef>
                  <a:buClr>
                    <a:srgbClr val="001E46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b="0" i="1" smtClean="0">
                          <a:solidFill>
                            <a:srgbClr val="001E4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h𝑐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001E4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001E4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001E4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001E4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GB" b="0" i="1" smtClean="0">
                          <a:solidFill>
                            <a:srgbClr val="001E4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001E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001E4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001E4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b="0" dirty="0" smtClean="0">
                  <a:solidFill>
                    <a:srgbClr val="001E46"/>
                  </a:solidFill>
                  <a:ea typeface="Cambria Math" panose="02040503050406030204" pitchFamily="18" charset="0"/>
                </a:endParaRPr>
              </a:p>
              <a:p>
                <a:pPr marL="628650" lvl="1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>
                    <a:solidFill>
                      <a:srgbClr val="001E46"/>
                    </a:solidFill>
                  </a:rPr>
                  <a:t>Assumption could be too rough due to</a:t>
                </a:r>
              </a:p>
              <a:p>
                <a:pPr marL="1485900" lvl="2" indent="-285750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rgbClr val="001E46"/>
                    </a:solidFill>
                  </a:rPr>
                  <a:t>c</a:t>
                </a:r>
                <a:r>
                  <a:rPr lang="en-GB" dirty="0" smtClean="0">
                    <a:solidFill>
                      <a:srgbClr val="001E46"/>
                    </a:solidFill>
                  </a:rPr>
                  <a:t>omplex chemical composition</a:t>
                </a:r>
              </a:p>
              <a:p>
                <a:pPr marL="1485900" lvl="2" indent="-285750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rgbClr val="001E46"/>
                    </a:solidFill>
                  </a:rPr>
                  <a:t>s</a:t>
                </a:r>
                <a:r>
                  <a:rPr lang="en-GB" dirty="0" smtClean="0">
                    <a:solidFill>
                      <a:srgbClr val="001E46"/>
                    </a:solidFill>
                  </a:rPr>
                  <a:t>urface roughness</a:t>
                </a:r>
              </a:p>
              <a:p>
                <a:pPr marL="1485900" lvl="2" indent="-285750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rgbClr val="001E46"/>
                    </a:solidFill>
                  </a:rPr>
                  <a:t>s</a:t>
                </a:r>
                <a:r>
                  <a:rPr lang="en-GB" dirty="0" smtClean="0">
                    <a:solidFill>
                      <a:srgbClr val="001E46"/>
                    </a:solidFill>
                  </a:rPr>
                  <a:t>urface “state” – solid, liquid, boiling, phase transition…</a:t>
                </a:r>
              </a:p>
              <a:p>
                <a:pPr marL="628650" indent="-274638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>
                    <a:solidFill>
                      <a:srgbClr val="001E46"/>
                    </a:solidFill>
                  </a:rPr>
                  <a:t>Best solution – small difference between the wavelengths, but (!) significant errors  </a:t>
                </a:r>
                <a:br>
                  <a:rPr lang="en-GB" dirty="0" smtClean="0">
                    <a:solidFill>
                      <a:srgbClr val="001E46"/>
                    </a:solidFill>
                  </a:rPr>
                </a:br>
                <a:r>
                  <a:rPr lang="en-GB" dirty="0" smtClean="0">
                    <a:solidFill>
                      <a:srgbClr val="001E46"/>
                    </a:solidFill>
                    <a:sym typeface="Symbol" panose="05050102010706020507" pitchFamily="18" charset="2"/>
                  </a:rPr>
                  <a:t> </a:t>
                </a:r>
                <a:r>
                  <a:rPr lang="en-GB" dirty="0" smtClean="0">
                    <a:solidFill>
                      <a:srgbClr val="001E46"/>
                    </a:solidFill>
                  </a:rPr>
                  <a:t> careful choice of wavelength range necessary</a:t>
                </a:r>
              </a:p>
              <a:p>
                <a:pPr marL="1485900" lvl="2" indent="-285750" eaLnBrk="1" hangingPunct="1">
                  <a:spcBef>
                    <a:spcPct val="50000"/>
                  </a:spcBef>
                  <a:buClr>
                    <a:srgbClr val="001E46"/>
                  </a:buClr>
                  <a:buFont typeface="Wingdings" panose="05000000000000000000" pitchFamily="2" charset="2"/>
                  <a:buChar char="§"/>
                </a:pPr>
                <a:endParaRPr lang="en-GB" dirty="0" smtClean="0">
                  <a:solidFill>
                    <a:srgbClr val="001E46"/>
                  </a:solidFill>
                </a:endParaRPr>
              </a:p>
              <a:p>
                <a:pPr lvl="1" indent="0" eaLnBrk="1" hangingPunct="1">
                  <a:spcBef>
                    <a:spcPct val="50000"/>
                  </a:spcBef>
                  <a:buClr>
                    <a:srgbClr val="001E46"/>
                  </a:buClr>
                </a:pPr>
                <a:endParaRPr lang="en-GB" dirty="0" smtClean="0">
                  <a:solidFill>
                    <a:srgbClr val="001E46"/>
                  </a:solidFill>
                </a:endParaRPr>
              </a:p>
            </p:txBody>
          </p:sp>
        </mc:Choice>
        <mc:Fallback xmlns="">
          <p:sp>
            <p:nvSpPr>
              <p:cNvPr id="4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65602" y="1674267"/>
                <a:ext cx="10275193" cy="54390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1965602" y="1458243"/>
                <a:ext cx="3542316" cy="7782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sz="20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d>
                        <m:dPr>
                          <m:ctrlPr>
                            <a:rPr lang="de-DE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de-DE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de-DE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a:rPr lang="de-DE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h𝑐</m:t>
                                  </m:r>
                                </m:num>
                                <m:den>
                                  <m:r>
                                    <a:rPr lang="de-DE" sz="20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sup>
                          </m:sSup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602" y="1458243"/>
                <a:ext cx="3542316" cy="7782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53529" r="32705" b="4445"/>
          <a:stretch/>
        </p:blipFill>
        <p:spPr>
          <a:xfrm>
            <a:off x="8749059" y="1454130"/>
            <a:ext cx="3506441" cy="333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latin typeface="+mn-lt"/>
              </a:rPr>
              <a:t>O</a:t>
            </a:r>
            <a:r>
              <a:rPr lang="en-GB" dirty="0" smtClean="0">
                <a:latin typeface="+mn-lt"/>
              </a:rPr>
              <a:t>ptical diagnostics: methods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15</a:t>
            </a:fld>
            <a:endParaRPr lang="de-DE" altLang="de-DE" smtClean="0"/>
          </a:p>
        </p:txBody>
      </p:sp>
      <p:sp>
        <p:nvSpPr>
          <p:cNvPr id="4" name="Textfeld 10"/>
          <p:cNvSpPr txBox="1">
            <a:spLocks noChangeArrowheads="1"/>
          </p:cNvSpPr>
          <p:nvPr/>
        </p:nvSpPr>
        <p:spPr bwMode="auto">
          <a:xfrm>
            <a:off x="1887538" y="1298302"/>
            <a:ext cx="10369560" cy="430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lnSpc>
                <a:spcPts val="2500"/>
              </a:lnSpc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Selected methods </a:t>
            </a:r>
          </a:p>
          <a:p>
            <a:pPr marL="538163" lvl="1" eaLnBrk="1" hangingPunct="1">
              <a:lnSpc>
                <a:spcPts val="2500"/>
              </a:lnSpc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001E46"/>
                </a:solidFill>
              </a:rPr>
              <a:t>Pyrometry</a:t>
            </a:r>
            <a:r>
              <a:rPr lang="en-US" dirty="0" smtClean="0">
                <a:solidFill>
                  <a:srgbClr val="001E46"/>
                </a:solidFill>
              </a:rPr>
              <a:t> (commercial)</a:t>
            </a:r>
            <a:endParaRPr lang="en-US" dirty="0">
              <a:solidFill>
                <a:srgbClr val="001E46"/>
              </a:solidFill>
            </a:endParaRPr>
          </a:p>
          <a:p>
            <a:pPr marL="538163" lvl="1" eaLnBrk="1" hangingPunct="1">
              <a:lnSpc>
                <a:spcPts val="2500"/>
              </a:lnSpc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Thermography (commercial)</a:t>
            </a:r>
            <a:endParaRPr lang="en-US" dirty="0">
              <a:solidFill>
                <a:srgbClr val="001E46"/>
              </a:solidFill>
            </a:endParaRPr>
          </a:p>
          <a:p>
            <a:pPr marL="538163" lvl="1" eaLnBrk="1" hangingPunct="1">
              <a:lnSpc>
                <a:spcPts val="2500"/>
              </a:lnSpc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Optical Emission Spectroscopy (OES) (scientific)</a:t>
            </a:r>
            <a:endParaRPr lang="en-US" dirty="0">
              <a:solidFill>
                <a:srgbClr val="001E46"/>
              </a:solidFill>
            </a:endParaRPr>
          </a:p>
          <a:p>
            <a:pPr marL="538163" lvl="1" eaLnBrk="1" hangingPunct="1">
              <a:lnSpc>
                <a:spcPts val="2500"/>
              </a:lnSpc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High-speed camera (HSC) techniques enhanced by filter (scientific)</a:t>
            </a:r>
            <a:endParaRPr lang="en-US" dirty="0">
              <a:solidFill>
                <a:srgbClr val="001E46"/>
              </a:solidFill>
            </a:endParaRPr>
          </a:p>
          <a:p>
            <a:pPr marL="285750" indent="-285750" eaLnBrk="1" hangingPunct="1">
              <a:lnSpc>
                <a:spcPts val="2500"/>
              </a:lnSpc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Method choice and requirements</a:t>
            </a:r>
          </a:p>
          <a:p>
            <a:pPr marL="538163" lvl="1" eaLnBrk="1" hangingPunct="1">
              <a:lnSpc>
                <a:spcPts val="2500"/>
              </a:lnSpc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s</a:t>
            </a:r>
            <a:r>
              <a:rPr lang="en-US" dirty="0" smtClean="0">
                <a:solidFill>
                  <a:srgbClr val="001E46"/>
                </a:solidFill>
              </a:rPr>
              <a:t>ensitivity </a:t>
            </a:r>
            <a:r>
              <a:rPr lang="en-US" dirty="0" smtClean="0">
                <a:solidFill>
                  <a:srgbClr val="001E46"/>
                </a:solidFill>
                <a:sym typeface="Symbol" panose="05050102010706020507" pitchFamily="18" charset="2"/>
              </a:rPr>
              <a:t> </a:t>
            </a:r>
            <a:r>
              <a:rPr lang="en-US" dirty="0" smtClean="0">
                <a:solidFill>
                  <a:srgbClr val="001E46"/>
                </a:solidFill>
              </a:rPr>
              <a:t>surface </a:t>
            </a:r>
            <a:r>
              <a:rPr lang="en-US" dirty="0">
                <a:solidFill>
                  <a:srgbClr val="001E46"/>
                </a:solidFill>
              </a:rPr>
              <a:t>should emit </a:t>
            </a:r>
            <a:r>
              <a:rPr lang="en-US" dirty="0" smtClean="0">
                <a:solidFill>
                  <a:srgbClr val="001E46"/>
                </a:solidFill>
              </a:rPr>
              <a:t>radiation (T </a:t>
            </a:r>
            <a:r>
              <a:rPr lang="en-US" dirty="0">
                <a:solidFill>
                  <a:srgbClr val="001E46"/>
                </a:solidFill>
              </a:rPr>
              <a:t>high enough)</a:t>
            </a:r>
          </a:p>
          <a:p>
            <a:pPr marL="538163" lvl="1" eaLnBrk="1" hangingPunct="1">
              <a:lnSpc>
                <a:spcPts val="2500"/>
              </a:lnSpc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p</a:t>
            </a:r>
            <a:r>
              <a:rPr lang="en-US" dirty="0" smtClean="0">
                <a:solidFill>
                  <a:srgbClr val="001E46"/>
                </a:solidFill>
              </a:rPr>
              <a:t>ossible distortions </a:t>
            </a:r>
            <a:br>
              <a:rPr lang="en-US" dirty="0" smtClean="0">
                <a:solidFill>
                  <a:srgbClr val="001E46"/>
                </a:solidFill>
              </a:rPr>
            </a:br>
            <a:r>
              <a:rPr lang="en-US" dirty="0" smtClean="0">
                <a:solidFill>
                  <a:srgbClr val="001E46"/>
                </a:solidFill>
                <a:sym typeface="Symbol" panose="05050102010706020507" pitchFamily="18" charset="2"/>
              </a:rPr>
              <a:t></a:t>
            </a:r>
            <a:r>
              <a:rPr lang="en-US" dirty="0" smtClean="0">
                <a:solidFill>
                  <a:srgbClr val="001E46"/>
                </a:solidFill>
              </a:rPr>
              <a:t> plasma </a:t>
            </a:r>
            <a:r>
              <a:rPr lang="en-US" dirty="0">
                <a:solidFill>
                  <a:srgbClr val="001E46"/>
                </a:solidFill>
              </a:rPr>
              <a:t>radiation </a:t>
            </a:r>
            <a:r>
              <a:rPr lang="en-US" dirty="0" smtClean="0">
                <a:solidFill>
                  <a:srgbClr val="001E46"/>
                </a:solidFill>
              </a:rPr>
              <a:t>is either absent or can be excluded from consideration</a:t>
            </a:r>
            <a:br>
              <a:rPr lang="en-US" dirty="0" smtClean="0">
                <a:solidFill>
                  <a:srgbClr val="001E46"/>
                </a:solidFill>
              </a:rPr>
            </a:br>
            <a:r>
              <a:rPr lang="en-US" dirty="0" smtClean="0">
                <a:solidFill>
                  <a:srgbClr val="001E46"/>
                </a:solidFill>
                <a:sym typeface="Symbol" panose="05050102010706020507" pitchFamily="18" charset="2"/>
              </a:rPr>
              <a:t> </a:t>
            </a:r>
            <a:r>
              <a:rPr lang="en-US" dirty="0" smtClean="0">
                <a:solidFill>
                  <a:srgbClr val="001E46"/>
                </a:solidFill>
              </a:rPr>
              <a:t>oxides and</a:t>
            </a:r>
            <a:r>
              <a:rPr lang="en-US" dirty="0" smtClean="0">
                <a:solidFill>
                  <a:srgbClr val="001E46"/>
                </a:solidFill>
                <a:sym typeface="Symbol" panose="05050102010706020507" pitchFamily="18" charset="2"/>
              </a:rPr>
              <a:t> surface </a:t>
            </a:r>
            <a:r>
              <a:rPr lang="en-US" dirty="0" smtClean="0">
                <a:solidFill>
                  <a:srgbClr val="001E46"/>
                </a:solidFill>
              </a:rPr>
              <a:t>impurities </a:t>
            </a:r>
            <a:r>
              <a:rPr lang="en-US" dirty="0">
                <a:solidFill>
                  <a:srgbClr val="001E46"/>
                </a:solidFill>
              </a:rPr>
              <a:t>influences the </a:t>
            </a:r>
            <a:r>
              <a:rPr lang="en-US" dirty="0" smtClean="0">
                <a:solidFill>
                  <a:srgbClr val="001E46"/>
                </a:solidFill>
              </a:rPr>
              <a:t>results</a:t>
            </a:r>
            <a:br>
              <a:rPr lang="en-US" dirty="0" smtClean="0">
                <a:solidFill>
                  <a:srgbClr val="001E46"/>
                </a:solidFill>
              </a:rPr>
            </a:br>
            <a:r>
              <a:rPr lang="en-US" dirty="0">
                <a:solidFill>
                  <a:srgbClr val="001E46"/>
                </a:solidFill>
                <a:sym typeface="Symbol" panose="05050102010706020507" pitchFamily="18" charset="2"/>
              </a:rPr>
              <a:t> </a:t>
            </a:r>
            <a:r>
              <a:rPr lang="en-US" dirty="0" smtClean="0">
                <a:solidFill>
                  <a:srgbClr val="001E46"/>
                </a:solidFill>
              </a:rPr>
              <a:t>smooth surfaces/low roughness </a:t>
            </a:r>
            <a:r>
              <a:rPr lang="en-US" dirty="0">
                <a:solidFill>
                  <a:srgbClr val="001E46"/>
                </a:solidFill>
              </a:rPr>
              <a:t>preferable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endParaRPr lang="en-US" dirty="0">
              <a:solidFill>
                <a:srgbClr val="001E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1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</a:t>
            </a:r>
            <a:r>
              <a:rPr lang="en-GB" dirty="0" err="1" smtClean="0">
                <a:latin typeface="+mn-lt"/>
              </a:rPr>
              <a:t>pyrometry</a:t>
            </a:r>
            <a:endParaRPr lang="en-GB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16</a:t>
            </a:fld>
            <a:endParaRPr lang="de-DE" altLang="de-DE" smtClean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87538" y="1322070"/>
            <a:ext cx="6872287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Advantages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Commercially available devices (pyrometer)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Acquisition time between 10µs and 1s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Temperature range 200-4000 K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Simple setup and arrangement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Determination of the cooling dynamics possible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Disadvantages/ restrictions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Emissivity of the surface must be known (exception two-colour pyrometer)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Special optics (windows)  depending on the temperature and spectral range necessary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Time resolved measurements with rough spatial resolution (min spot size 0.5 - 1mm)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GB" dirty="0" smtClean="0">
              <a:solidFill>
                <a:srgbClr val="002658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611" y="1530251"/>
            <a:ext cx="353880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22"/>
          <p:cNvSpPr txBox="1">
            <a:spLocks noChangeArrowheads="1"/>
          </p:cNvSpPr>
          <p:nvPr/>
        </p:nvSpPr>
        <p:spPr bwMode="auto">
          <a:xfrm>
            <a:off x="9835070" y="4019684"/>
            <a:ext cx="19357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>
                <a:solidFill>
                  <a:srgbClr val="002658"/>
                </a:solidFill>
              </a:rPr>
              <a:t>Kleiber </a:t>
            </a:r>
            <a:r>
              <a:rPr lang="de-DE" dirty="0" err="1" smtClean="0">
                <a:solidFill>
                  <a:srgbClr val="002658"/>
                </a:solidFill>
              </a:rPr>
              <a:t>Pyroskop</a:t>
            </a:r>
            <a:endParaRPr lang="de-DE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2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thermography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17</a:t>
            </a:fld>
            <a:endParaRPr lang="de-DE" altLang="de-DE" smtClean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87538" y="1170211"/>
            <a:ext cx="8013649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>
                <a:solidFill>
                  <a:srgbClr val="002658"/>
                </a:solidFill>
              </a:rPr>
              <a:t>Advantages</a:t>
            </a: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Commercially available devices </a:t>
            </a: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2D temperature distribution at one shot</a:t>
            </a: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Temperature range </a:t>
            </a:r>
            <a:r>
              <a:rPr lang="en-US" dirty="0" smtClean="0">
                <a:solidFill>
                  <a:srgbClr val="002658"/>
                </a:solidFill>
              </a:rPr>
              <a:t>200-5000 </a:t>
            </a:r>
            <a:r>
              <a:rPr lang="en-US" dirty="0">
                <a:solidFill>
                  <a:srgbClr val="002658"/>
                </a:solidFill>
              </a:rPr>
              <a:t>K </a:t>
            </a: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Simple setup and arrangement</a:t>
            </a: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Determination of the cooling dynamics possible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>
                <a:solidFill>
                  <a:srgbClr val="002658"/>
                </a:solidFill>
              </a:rPr>
              <a:t>Disadvantages/ </a:t>
            </a:r>
            <a:r>
              <a:rPr lang="en-US" dirty="0" smtClean="0">
                <a:solidFill>
                  <a:srgbClr val="002658"/>
                </a:solidFill>
              </a:rPr>
              <a:t>restrictions </a:t>
            </a:r>
            <a:endParaRPr lang="en-US" dirty="0">
              <a:solidFill>
                <a:srgbClr val="002658"/>
              </a:solidFill>
            </a:endParaRP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Emissivity of the surface must be </a:t>
            </a:r>
            <a:r>
              <a:rPr lang="en-US" dirty="0" smtClean="0">
                <a:solidFill>
                  <a:srgbClr val="002658"/>
                </a:solidFill>
              </a:rPr>
              <a:t>known (exception </a:t>
            </a:r>
            <a:r>
              <a:rPr lang="en-US" dirty="0">
                <a:solidFill>
                  <a:srgbClr val="002658"/>
                </a:solidFill>
              </a:rPr>
              <a:t>– two </a:t>
            </a:r>
            <a:r>
              <a:rPr lang="en-US" dirty="0" smtClean="0">
                <a:solidFill>
                  <a:srgbClr val="002658"/>
                </a:solidFill>
              </a:rPr>
              <a:t>color cameras)</a:t>
            </a:r>
            <a:endParaRPr lang="en-US" dirty="0">
              <a:solidFill>
                <a:srgbClr val="002658"/>
              </a:solidFill>
            </a:endParaRPr>
          </a:p>
          <a:p>
            <a:pPr marL="285750" lvl="1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Special optics (windows)  depending on the temperature and spectral range necessary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2658"/>
                </a:solidFill>
              </a:rPr>
              <a:t>Time resolved measurements with full size typically with </a:t>
            </a:r>
            <a:r>
              <a:rPr lang="en-US" dirty="0" smtClean="0">
                <a:solidFill>
                  <a:srgbClr val="002658"/>
                </a:solidFill>
              </a:rPr>
              <a:t>60 -125  Hz, but (!) temporal resolution with reduced number of pixels possible (up to 10 kHz)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10" name="Textfeld 22"/>
          <p:cNvSpPr txBox="1">
            <a:spLocks noChangeArrowheads="1"/>
          </p:cNvSpPr>
          <p:nvPr/>
        </p:nvSpPr>
        <p:spPr bwMode="auto">
          <a:xfrm>
            <a:off x="10242857" y="2886993"/>
            <a:ext cx="20761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2658"/>
                </a:solidFill>
              </a:rPr>
              <a:t>IR camera </a:t>
            </a:r>
            <a:r>
              <a:rPr lang="pt-BR" dirty="0" smtClean="0">
                <a:solidFill>
                  <a:srgbClr val="002658"/>
                </a:solidFill>
              </a:rPr>
              <a:t>VarioCAM with 60 Hz techniques</a:t>
            </a:r>
            <a:endParaRPr lang="pt-BR" dirty="0">
              <a:solidFill>
                <a:srgbClr val="002658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190" y="1170211"/>
            <a:ext cx="2403495" cy="171678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1000"/>
                    </a14:imgEffect>
                  </a14:imgLayer>
                </a14:imgProps>
              </a:ext>
            </a:extLst>
          </a:blip>
          <a:srcRect t="18551" b="17341"/>
          <a:stretch/>
        </p:blipFill>
        <p:spPr>
          <a:xfrm>
            <a:off x="10189219" y="3810324"/>
            <a:ext cx="2129766" cy="1422238"/>
          </a:xfrm>
          <a:prstGeom prst="rect">
            <a:avLst/>
          </a:prstGeom>
        </p:spPr>
      </p:pic>
      <p:sp>
        <p:nvSpPr>
          <p:cNvPr id="12" name="Textfeld 22"/>
          <p:cNvSpPr txBox="1">
            <a:spLocks noChangeArrowheads="1"/>
          </p:cNvSpPr>
          <p:nvPr/>
        </p:nvSpPr>
        <p:spPr bwMode="auto">
          <a:xfrm>
            <a:off x="10242857" y="5403805"/>
            <a:ext cx="19357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2658"/>
                </a:solidFill>
              </a:rPr>
              <a:t>IR camera </a:t>
            </a:r>
            <a:r>
              <a:rPr lang="pt-BR" dirty="0" smtClean="0">
                <a:solidFill>
                  <a:srgbClr val="002658"/>
                </a:solidFill>
              </a:rPr>
              <a:t>FLIR with 125 Hz techniques</a:t>
            </a:r>
            <a:endParaRPr lang="pt-BR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emission spectroscopy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18</a:t>
            </a:fld>
            <a:endParaRPr lang="de-DE" altLang="de-DE" smtClean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87538" y="1170211"/>
            <a:ext cx="8013649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Advantages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Time resolve measurements possible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Simultaneous determination of surface emissivity possible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Flexibility by choice of spectral range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Characterization of surface impurities possible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Disadvantages/Restrictions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Light intensity  calibration necessary (tungsten strip lamp)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Space resolved measurements along the slit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Additional optical setup necessary</a:t>
            </a:r>
            <a:endParaRPr lang="en-GB" dirty="0">
              <a:solidFill>
                <a:srgbClr val="002658"/>
              </a:solidFill>
            </a:endParaRPr>
          </a:p>
        </p:txBody>
      </p:sp>
      <p:sp>
        <p:nvSpPr>
          <p:cNvPr id="10" name="Textfeld 22"/>
          <p:cNvSpPr txBox="1">
            <a:spLocks noChangeArrowheads="1"/>
          </p:cNvSpPr>
          <p:nvPr/>
        </p:nvSpPr>
        <p:spPr bwMode="auto">
          <a:xfrm>
            <a:off x="10242857" y="2886993"/>
            <a:ext cx="1935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2658"/>
                </a:solidFill>
              </a:rPr>
              <a:t>Projection of the entrance slit</a:t>
            </a:r>
          </a:p>
        </p:txBody>
      </p:sp>
      <p:sp>
        <p:nvSpPr>
          <p:cNvPr id="12" name="Textfeld 22"/>
          <p:cNvSpPr txBox="1">
            <a:spLocks noChangeArrowheads="1"/>
          </p:cNvSpPr>
          <p:nvPr/>
        </p:nvSpPr>
        <p:spPr bwMode="auto">
          <a:xfrm>
            <a:off x="10242857" y="5403805"/>
            <a:ext cx="1935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2658"/>
                </a:solidFill>
              </a:rPr>
              <a:t>Temperature distribution</a:t>
            </a:r>
          </a:p>
        </p:txBody>
      </p:sp>
      <p:pic>
        <p:nvPicPr>
          <p:cNvPr id="9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857" y="1125151"/>
            <a:ext cx="1523405" cy="159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7211" y="3669952"/>
            <a:ext cx="1861047" cy="173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Set-up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362" y="4752287"/>
            <a:ext cx="2952328" cy="19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95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262" r="7809" b="-207"/>
          <a:stretch/>
        </p:blipFill>
        <p:spPr bwMode="auto">
          <a:xfrm>
            <a:off x="9185853" y="1115393"/>
            <a:ext cx="3234169" cy="111952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Optical diagnostics: high-speed camera techniques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19</a:t>
            </a:fld>
            <a:endParaRPr lang="de-DE" altLang="de-DE" smtClean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87538" y="1170211"/>
            <a:ext cx="8013649" cy="3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Advantages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Time resolved measurements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2D picture of the surface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Manageable effort for setup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Disadvantages/Restrictions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Special optical filters (MIF, narrow band)/ optical modules necessary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Light intensity  calibration necessary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002658"/>
                </a:solidFill>
              </a:rPr>
              <a:t>P</a:t>
            </a:r>
            <a:r>
              <a:rPr lang="en-GB" dirty="0" smtClean="0">
                <a:solidFill>
                  <a:srgbClr val="002658"/>
                </a:solidFill>
              </a:rPr>
              <a:t>ossible impurities of the surface should be taken into account</a:t>
            </a:r>
            <a:endParaRPr lang="en-GB" dirty="0">
              <a:solidFill>
                <a:srgbClr val="002658"/>
              </a:solidFill>
            </a:endParaRPr>
          </a:p>
        </p:txBody>
      </p:sp>
      <p:sp>
        <p:nvSpPr>
          <p:cNvPr id="10" name="Textfeld 22"/>
          <p:cNvSpPr txBox="1">
            <a:spLocks noChangeArrowheads="1"/>
          </p:cNvSpPr>
          <p:nvPr/>
        </p:nvSpPr>
        <p:spPr bwMode="auto">
          <a:xfrm>
            <a:off x="9757171" y="2886993"/>
            <a:ext cx="24214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2658"/>
                </a:solidFill>
              </a:rPr>
              <a:t>HSC </a:t>
            </a:r>
            <a:r>
              <a:rPr lang="en-US" dirty="0" err="1" smtClean="0">
                <a:solidFill>
                  <a:srgbClr val="002658"/>
                </a:solidFill>
              </a:rPr>
              <a:t>MotionPro</a:t>
            </a:r>
            <a:r>
              <a:rPr lang="en-US" dirty="0" smtClean="0">
                <a:solidFill>
                  <a:srgbClr val="002658"/>
                </a:solidFill>
              </a:rPr>
              <a:t> Y4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12" name="Textfeld 22"/>
          <p:cNvSpPr txBox="1">
            <a:spLocks noChangeArrowheads="1"/>
          </p:cNvSpPr>
          <p:nvPr/>
        </p:nvSpPr>
        <p:spPr bwMode="auto">
          <a:xfrm>
            <a:off x="9642604" y="6220137"/>
            <a:ext cx="1935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2658"/>
                </a:solidFill>
              </a:rPr>
              <a:t>Temperature distribution</a:t>
            </a:r>
          </a:p>
        </p:txBody>
      </p:sp>
      <p:pic>
        <p:nvPicPr>
          <p:cNvPr id="15" name="Picture 11" descr="MIF725_KF9_Bl11_0002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0130" y="3322343"/>
            <a:ext cx="1728167" cy="130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Bild2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131" y="5028431"/>
            <a:ext cx="1761332" cy="115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22"/>
          <p:cNvSpPr txBox="1">
            <a:spLocks noChangeArrowheads="1"/>
          </p:cNvSpPr>
          <p:nvPr/>
        </p:nvSpPr>
        <p:spPr bwMode="auto">
          <a:xfrm>
            <a:off x="11158463" y="4689118"/>
            <a:ext cx="15212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2658"/>
                </a:solidFill>
              </a:rPr>
              <a:t>HSC image</a:t>
            </a:r>
            <a:endParaRPr lang="en-US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4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Outline</a:t>
            </a:r>
          </a:p>
        </p:txBody>
      </p:sp>
      <p:sp>
        <p:nvSpPr>
          <p:cNvPr id="6147" name="Inhaltsplatzhalter 2"/>
          <p:cNvSpPr>
            <a:spLocks noGrp="1"/>
          </p:cNvSpPr>
          <p:nvPr>
            <p:ph idx="1"/>
          </p:nvPr>
        </p:nvSpPr>
        <p:spPr>
          <a:xfrm>
            <a:off x="2498674" y="1458243"/>
            <a:ext cx="8770665" cy="5401807"/>
          </a:xfrm>
        </p:spPr>
        <p:txBody>
          <a:bodyPr/>
          <a:lstStyle/>
          <a:p>
            <a:pPr marL="651855" indent="-295551">
              <a:lnSpc>
                <a:spcPct val="250000"/>
              </a:lnSpc>
              <a:spcBef>
                <a:spcPct val="50000"/>
              </a:spcBef>
              <a:buClr>
                <a:srgbClr val="001E46"/>
              </a:buClr>
            </a:pPr>
            <a:r>
              <a:rPr lang="en-GB" sz="1862" dirty="0" smtClean="0">
                <a:solidFill>
                  <a:srgbClr val="001E46"/>
                </a:solidFill>
              </a:rPr>
              <a:t>Introduction</a:t>
            </a:r>
          </a:p>
          <a:p>
            <a:pPr marL="651855" indent="-295551">
              <a:lnSpc>
                <a:spcPct val="250000"/>
              </a:lnSpc>
              <a:spcBef>
                <a:spcPct val="50000"/>
              </a:spcBef>
              <a:buClr>
                <a:srgbClr val="001E46"/>
              </a:buClr>
            </a:pPr>
            <a:r>
              <a:rPr lang="en-GB" sz="1862" dirty="0" smtClean="0">
                <a:solidFill>
                  <a:srgbClr val="001E46"/>
                </a:solidFill>
              </a:rPr>
              <a:t>Motivation</a:t>
            </a:r>
            <a:endParaRPr lang="en-GB" sz="1862" dirty="0">
              <a:solidFill>
                <a:srgbClr val="001E46"/>
              </a:solidFill>
            </a:endParaRPr>
          </a:p>
          <a:p>
            <a:pPr marL="631825" indent="-295275">
              <a:lnSpc>
                <a:spcPct val="250000"/>
              </a:lnSpc>
              <a:spcBef>
                <a:spcPct val="50000"/>
              </a:spcBef>
              <a:buClr>
                <a:srgbClr val="001E46"/>
              </a:buClr>
            </a:pPr>
            <a:r>
              <a:rPr lang="en-GB" sz="1862" dirty="0">
                <a:solidFill>
                  <a:srgbClr val="001E46"/>
                </a:solidFill>
              </a:rPr>
              <a:t>Optical methods for temperature determination</a:t>
            </a:r>
          </a:p>
          <a:p>
            <a:pPr marL="631825" lvl="1" indent="-295275">
              <a:lnSpc>
                <a:spcPct val="150000"/>
              </a:lnSpc>
              <a:spcBef>
                <a:spcPct val="50000"/>
              </a:spcBef>
              <a:buClr>
                <a:srgbClr val="001E46"/>
              </a:buClr>
              <a:tabLst>
                <a:tab pos="1021294" algn="l"/>
              </a:tabLst>
            </a:pPr>
            <a:r>
              <a:rPr lang="en-GB" sz="1862" dirty="0" smtClean="0">
                <a:solidFill>
                  <a:srgbClr val="001E46"/>
                </a:solidFill>
              </a:rPr>
              <a:t>Application examples:</a:t>
            </a:r>
          </a:p>
          <a:p>
            <a:pPr marL="990600" lvl="2" indent="-295275">
              <a:spcBef>
                <a:spcPct val="50000"/>
              </a:spcBef>
              <a:buClr>
                <a:srgbClr val="001E46"/>
              </a:buClr>
              <a:tabLst>
                <a:tab pos="1021294" algn="l"/>
              </a:tabLst>
            </a:pPr>
            <a:r>
              <a:rPr lang="en-GB" sz="1862" dirty="0" smtClean="0">
                <a:solidFill>
                  <a:srgbClr val="001E46"/>
                </a:solidFill>
              </a:rPr>
              <a:t>Measurements </a:t>
            </a:r>
            <a:r>
              <a:rPr lang="en-GB" sz="1862" dirty="0">
                <a:solidFill>
                  <a:srgbClr val="001E46"/>
                </a:solidFill>
              </a:rPr>
              <a:t>in the </a:t>
            </a:r>
            <a:r>
              <a:rPr lang="en-GB" sz="1862" dirty="0" smtClean="0">
                <a:solidFill>
                  <a:srgbClr val="001E46"/>
                </a:solidFill>
              </a:rPr>
              <a:t>post-arc phase</a:t>
            </a:r>
          </a:p>
          <a:p>
            <a:pPr marL="990600" lvl="2" indent="-295275">
              <a:spcBef>
                <a:spcPct val="50000"/>
              </a:spcBef>
              <a:buClr>
                <a:srgbClr val="001E46"/>
              </a:buClr>
              <a:tabLst>
                <a:tab pos="1021294" algn="l"/>
              </a:tabLst>
            </a:pPr>
            <a:r>
              <a:rPr lang="en-GB" sz="1862" dirty="0" smtClean="0">
                <a:solidFill>
                  <a:srgbClr val="001E46"/>
                </a:solidFill>
              </a:rPr>
              <a:t>Measurements </a:t>
            </a:r>
            <a:r>
              <a:rPr lang="en-GB" sz="1862" dirty="0">
                <a:solidFill>
                  <a:srgbClr val="001E46"/>
                </a:solidFill>
              </a:rPr>
              <a:t>during the active </a:t>
            </a:r>
            <a:r>
              <a:rPr lang="en-GB" sz="1862" dirty="0" smtClean="0">
                <a:solidFill>
                  <a:srgbClr val="001E46"/>
                </a:solidFill>
              </a:rPr>
              <a:t>phase</a:t>
            </a:r>
          </a:p>
          <a:p>
            <a:pPr marL="990600" lvl="2" indent="-295275">
              <a:spcBef>
                <a:spcPct val="50000"/>
              </a:spcBef>
              <a:buClr>
                <a:srgbClr val="001E46"/>
              </a:buClr>
              <a:tabLst>
                <a:tab pos="1021294" algn="l"/>
              </a:tabLst>
            </a:pPr>
            <a:r>
              <a:rPr lang="en-GB" sz="1862" dirty="0" smtClean="0">
                <a:solidFill>
                  <a:srgbClr val="001E46"/>
                </a:solidFill>
              </a:rPr>
              <a:t>Surface with impurities</a:t>
            </a:r>
            <a:endParaRPr lang="en-GB" sz="1862" dirty="0">
              <a:solidFill>
                <a:srgbClr val="001E46"/>
              </a:solidFill>
            </a:endParaRPr>
          </a:p>
          <a:p>
            <a:pPr marL="631825" lvl="1" indent="-295275">
              <a:lnSpc>
                <a:spcPct val="250000"/>
              </a:lnSpc>
              <a:spcBef>
                <a:spcPct val="50000"/>
              </a:spcBef>
              <a:buClr>
                <a:srgbClr val="001E46"/>
              </a:buClr>
            </a:pPr>
            <a:r>
              <a:rPr lang="en-GB" sz="1862" dirty="0">
                <a:solidFill>
                  <a:srgbClr val="001E46"/>
                </a:solidFill>
              </a:rPr>
              <a:t>Summary and outlook</a:t>
            </a:r>
          </a:p>
          <a:p>
            <a:endParaRPr lang="de-DE" altLang="de-DE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871" y="2653907"/>
            <a:ext cx="558500" cy="72550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507" y="5876107"/>
            <a:ext cx="938493" cy="704149"/>
          </a:xfrm>
          <a:prstGeom prst="rect">
            <a:avLst/>
          </a:prstGeom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289731"/>
              </p:ext>
            </p:extLst>
          </p:nvPr>
        </p:nvGraphicFramePr>
        <p:xfrm>
          <a:off x="1818179" y="4427684"/>
          <a:ext cx="885089" cy="621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8" name="Graph" r:id="rId5" imgW="8564760" imgH="6015240" progId="Origin50.Graph">
                  <p:embed/>
                </p:oleObj>
              </mc:Choice>
              <mc:Fallback>
                <p:oleObj name="Graph" r:id="rId5" imgW="8564760" imgH="6015240" progId="Origin50.Graph">
                  <p:embed/>
                  <p:pic>
                    <p:nvPicPr>
                      <p:cNvPr id="9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8179" y="4427684"/>
                        <a:ext cx="885089" cy="6214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 descr="N:\Projekte\2015\2015_DD9688-SG_VacuumArcCH\05_Data(Daten)\2015-09_ABB-Messungen\ABB-Data\png(I-U-T)\ver3\Shot0162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81"/>
          <a:stretch/>
        </p:blipFill>
        <p:spPr bwMode="auto">
          <a:xfrm>
            <a:off x="1818179" y="5182419"/>
            <a:ext cx="1157163" cy="60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91" y="3433696"/>
            <a:ext cx="942926" cy="67351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6"/>
          <a:stretch/>
        </p:blipFill>
        <p:spPr>
          <a:xfrm>
            <a:off x="2022772" y="1663932"/>
            <a:ext cx="646245" cy="55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Optical diagnostics: method applicability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20</a:t>
            </a:fld>
            <a:endParaRPr lang="de-DE" altLang="de-DE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r="371"/>
          <a:stretch/>
        </p:blipFill>
        <p:spPr>
          <a:xfrm>
            <a:off x="36091" y="1668513"/>
            <a:ext cx="5472608" cy="4182218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472571" y="2003550"/>
            <a:ext cx="2880444" cy="45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marL="409575" lvl="1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Ignition phase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946839" y="1887960"/>
            <a:ext cx="117728" cy="3353590"/>
          </a:xfrm>
          <a:prstGeom prst="roundRect">
            <a:avLst/>
          </a:prstGeom>
          <a:noFill/>
          <a:ln w="63500">
            <a:solidFill>
              <a:srgbClr val="FF000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>
            <a:off x="1104687" y="1894805"/>
            <a:ext cx="1400040" cy="3372545"/>
          </a:xfrm>
          <a:prstGeom prst="roundRect">
            <a:avLst/>
          </a:prstGeom>
          <a:noFill/>
          <a:ln w="63500">
            <a:solidFill>
              <a:srgbClr val="0070C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2523016" y="1913760"/>
            <a:ext cx="72008" cy="3358030"/>
          </a:xfrm>
          <a:prstGeom prst="roundRect">
            <a:avLst/>
          </a:prstGeom>
          <a:noFill/>
          <a:ln w="63500">
            <a:solidFill>
              <a:schemeClr val="accent2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2620962" y="1913760"/>
            <a:ext cx="2260029" cy="3353590"/>
          </a:xfrm>
          <a:prstGeom prst="roundRect">
            <a:avLst/>
          </a:prstGeom>
          <a:noFill/>
          <a:ln w="63500">
            <a:solidFill>
              <a:srgbClr val="00B05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472571" y="2607494"/>
            <a:ext cx="2880444" cy="87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marL="409575" lvl="1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High-current phase (active phase)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487379" y="3531354"/>
            <a:ext cx="2880444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marL="409575" lvl="1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7030A0"/>
                </a:solidFill>
              </a:rPr>
              <a:t>Current zero crossing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508575" y="4212600"/>
            <a:ext cx="2880444" cy="45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marL="409575" lvl="1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Post-arc phase </a:t>
            </a:r>
          </a:p>
        </p:txBody>
      </p:sp>
      <p:sp>
        <p:nvSpPr>
          <p:cNvPr id="2" name="Geschweifte Klammer rechts 1"/>
          <p:cNvSpPr/>
          <p:nvPr/>
        </p:nvSpPr>
        <p:spPr>
          <a:xfrm>
            <a:off x="8172995" y="2607494"/>
            <a:ext cx="288032" cy="2453551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0"/>
          <p:cNvSpPr txBox="1">
            <a:spLocks noChangeArrowheads="1"/>
          </p:cNvSpPr>
          <p:nvPr/>
        </p:nvSpPr>
        <p:spPr bwMode="auto">
          <a:xfrm rot="16200000">
            <a:off x="7705058" y="3511103"/>
            <a:ext cx="20177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T measurement possible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962659"/>
              </p:ext>
            </p:extLst>
          </p:nvPr>
        </p:nvGraphicFramePr>
        <p:xfrm>
          <a:off x="9215458" y="2129931"/>
          <a:ext cx="3386117" cy="2921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901">
                  <a:extLst>
                    <a:ext uri="{9D8B030D-6E8A-4147-A177-3AD203B41FA5}">
                      <a16:colId xmlns:a16="http://schemas.microsoft.com/office/drawing/2014/main" val="365371957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32357049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3500495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88733871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235919385"/>
                    </a:ext>
                  </a:extLst>
                </a:gridCol>
              </a:tblGrid>
              <a:tr h="1437887">
                <a:tc>
                  <a:txBody>
                    <a:bodyPr/>
                    <a:lstStyle/>
                    <a:p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</a:rPr>
                        <a:t>ignition</a:t>
                      </a:r>
                      <a:endParaRPr lang="de-DE" sz="1600" b="0" dirty="0">
                        <a:solidFill>
                          <a:srgbClr val="FF0000"/>
                        </a:solidFill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rgbClr val="0070C0"/>
                          </a:solidFill>
                        </a:rPr>
                        <a:t>High-</a:t>
                      </a:r>
                      <a:r>
                        <a:rPr lang="de-DE" sz="1600" b="0" dirty="0" err="1" smtClean="0">
                          <a:solidFill>
                            <a:srgbClr val="0070C0"/>
                          </a:solidFill>
                        </a:rPr>
                        <a:t>current</a:t>
                      </a:r>
                      <a:endParaRPr lang="de-DE" sz="1600" b="0" dirty="0">
                        <a:solidFill>
                          <a:srgbClr val="0070C0"/>
                        </a:solidFill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rgbClr val="7030A0"/>
                          </a:solidFill>
                        </a:rPr>
                        <a:t>CZ</a:t>
                      </a:r>
                      <a:endParaRPr lang="de-DE" sz="1600" b="0" dirty="0">
                        <a:solidFill>
                          <a:srgbClr val="7030A0"/>
                        </a:solidFill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rgbClr val="00B050"/>
                          </a:solidFill>
                        </a:rPr>
                        <a:t>post-</a:t>
                      </a:r>
                      <a:r>
                        <a:rPr lang="de-DE" sz="1600" b="0" dirty="0" err="1" smtClean="0">
                          <a:solidFill>
                            <a:srgbClr val="00B050"/>
                          </a:solidFill>
                        </a:rPr>
                        <a:t>arc</a:t>
                      </a:r>
                      <a:endParaRPr lang="de-DE" sz="1600" b="0" dirty="0">
                        <a:solidFill>
                          <a:srgbClr val="00B050"/>
                        </a:solidFill>
                      </a:endParaRP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1831368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</a:rPr>
                        <a:t>pyrometry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(+)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516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</a:rPr>
                        <a:t>thermography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(+)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044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OES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(+)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985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HSC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(+)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482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17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2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Practical examples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21</a:t>
            </a:fld>
            <a:endParaRPr lang="de-DE" altLang="de-DE" smtClean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37494" y="1182400"/>
            <a:ext cx="10267949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Clean surface with known chemical composition – </a:t>
            </a:r>
            <a:r>
              <a:rPr lang="en-GB" dirty="0" err="1" smtClean="0">
                <a:solidFill>
                  <a:srgbClr val="002658"/>
                </a:solidFill>
              </a:rPr>
              <a:t>CuCr</a:t>
            </a:r>
            <a:r>
              <a:rPr lang="en-GB" dirty="0" smtClean="0">
                <a:solidFill>
                  <a:srgbClr val="002658"/>
                </a:solidFill>
              </a:rPr>
              <a:t> contacts for vacuum arcs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in post-arc phase by </a:t>
            </a:r>
          </a:p>
          <a:p>
            <a:pPr marL="1085850" lvl="1" indent="-342900" eaLnBrk="1" hangingPunct="1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2658"/>
                </a:solidFill>
              </a:rPr>
              <a:t>NIR spectrometer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 in the active phase</a:t>
            </a:r>
          </a:p>
          <a:p>
            <a:pPr marL="1085850" lvl="1" indent="-342900" eaLnBrk="1" hangingPunct="1">
              <a:spcBef>
                <a:spcPct val="50000"/>
              </a:spcBef>
              <a:buFont typeface="+mj-lt"/>
              <a:buAutoNum type="arabicPeriod" startAt="2"/>
              <a:defRPr/>
            </a:pPr>
            <a:r>
              <a:rPr lang="en-GB" dirty="0" err="1" smtClean="0">
                <a:solidFill>
                  <a:srgbClr val="002658"/>
                </a:solidFill>
              </a:rPr>
              <a:t>pyroscopic</a:t>
            </a:r>
            <a:r>
              <a:rPr lang="en-GB" dirty="0" smtClean="0">
                <a:solidFill>
                  <a:srgbClr val="002658"/>
                </a:solidFill>
              </a:rPr>
              <a:t> measurements</a:t>
            </a:r>
          </a:p>
          <a:p>
            <a:pPr marL="1085850" lvl="1" indent="-342900" eaLnBrk="1" hangingPunct="1">
              <a:spcBef>
                <a:spcPct val="50000"/>
              </a:spcBef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002658"/>
                </a:solidFill>
              </a:rPr>
              <a:t>2D temperature profiles by enhanced high-speed camera techniques</a:t>
            </a:r>
          </a:p>
          <a:p>
            <a:pPr marL="1085850" lvl="1" indent="-342900" eaLnBrk="1" hangingPunct="1">
              <a:spcBef>
                <a:spcPct val="50000"/>
              </a:spcBef>
              <a:buFont typeface="+mj-lt"/>
              <a:buAutoNum type="arabicPeriod" startAt="2"/>
              <a:defRPr/>
            </a:pPr>
            <a:r>
              <a:rPr lang="en-GB" dirty="0">
                <a:solidFill>
                  <a:srgbClr val="002658"/>
                </a:solidFill>
              </a:rPr>
              <a:t>u</a:t>
            </a:r>
            <a:r>
              <a:rPr lang="en-GB" dirty="0" smtClean="0">
                <a:solidFill>
                  <a:srgbClr val="002658"/>
                </a:solidFill>
              </a:rPr>
              <a:t>se of current cut-off techniques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GB" dirty="0" smtClean="0">
              <a:solidFill>
                <a:srgbClr val="002658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GB" dirty="0">
              <a:solidFill>
                <a:srgbClr val="002658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Surface with impurities</a:t>
            </a:r>
          </a:p>
          <a:p>
            <a:pPr marL="1085850" lvl="1" indent="-342900" eaLnBrk="1" hangingPunct="1">
              <a:spcBef>
                <a:spcPct val="50000"/>
              </a:spcBef>
              <a:buFont typeface="+mj-lt"/>
              <a:buAutoNum type="arabicPeriod" startAt="5"/>
              <a:defRPr/>
            </a:pPr>
            <a:r>
              <a:rPr lang="en-GB" dirty="0">
                <a:solidFill>
                  <a:srgbClr val="002658"/>
                </a:solidFill>
              </a:rPr>
              <a:t>c</a:t>
            </a:r>
            <a:r>
              <a:rPr lang="en-GB" dirty="0" smtClean="0">
                <a:solidFill>
                  <a:srgbClr val="002658"/>
                </a:solidFill>
              </a:rPr>
              <a:t>haracterization of cold metal transfer welding by OES and HSC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99" y="1458243"/>
            <a:ext cx="1707431" cy="87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52" y="2538363"/>
            <a:ext cx="901530" cy="964115"/>
          </a:xfrm>
          <a:prstGeom prst="rect">
            <a:avLst/>
          </a:prstGeom>
        </p:spPr>
      </p:pic>
      <p:pic>
        <p:nvPicPr>
          <p:cNvPr id="7" name="Picture 11" descr="MIF725_KF9_Bl11_0002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6" y="4767609"/>
            <a:ext cx="1728167" cy="130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9" t="13450" r="20964" b="46791"/>
          <a:stretch/>
        </p:blipFill>
        <p:spPr>
          <a:xfrm>
            <a:off x="121137" y="3794061"/>
            <a:ext cx="1401128" cy="68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7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Practical examples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22</a:t>
            </a:fld>
            <a:endParaRPr lang="de-DE" altLang="de-DE" smtClean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37494" y="1182400"/>
            <a:ext cx="10267949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Operation conditions: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002658"/>
                </a:solidFill>
              </a:rPr>
              <a:t>Pulsed current,  sinusoidal, 10 </a:t>
            </a:r>
            <a:r>
              <a:rPr lang="en-GB" dirty="0" err="1">
                <a:solidFill>
                  <a:srgbClr val="002658"/>
                </a:solidFill>
              </a:rPr>
              <a:t>ms</a:t>
            </a:r>
            <a:r>
              <a:rPr lang="en-GB" dirty="0">
                <a:solidFill>
                  <a:srgbClr val="002658"/>
                </a:solidFill>
              </a:rPr>
              <a:t>, 1- 20 kA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Electrodes diameter 10-60 mm; maximum distance 10 mm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Rough unpolished </a:t>
            </a:r>
            <a:r>
              <a:rPr lang="en-GB" dirty="0">
                <a:solidFill>
                  <a:srgbClr val="002658"/>
                </a:solidFill>
              </a:rPr>
              <a:t>surface </a:t>
            </a:r>
            <a:endParaRPr lang="en-GB" dirty="0" smtClean="0">
              <a:solidFill>
                <a:srgbClr val="002658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Electrodes </a:t>
            </a:r>
            <a:r>
              <a:rPr lang="en-GB" dirty="0">
                <a:solidFill>
                  <a:srgbClr val="002658"/>
                </a:solidFill>
              </a:rPr>
              <a:t>are moving </a:t>
            </a:r>
            <a:r>
              <a:rPr lang="en-GB" dirty="0" smtClean="0">
                <a:solidFill>
                  <a:srgbClr val="002658"/>
                </a:solidFill>
              </a:rPr>
              <a:t>from closed position (1 </a:t>
            </a:r>
            <a:r>
              <a:rPr lang="en-GB" dirty="0">
                <a:solidFill>
                  <a:srgbClr val="002658"/>
                </a:solidFill>
              </a:rPr>
              <a:t>m/s</a:t>
            </a:r>
            <a:r>
              <a:rPr lang="en-GB" dirty="0" smtClean="0">
                <a:solidFill>
                  <a:srgbClr val="002658"/>
                </a:solidFill>
              </a:rPr>
              <a:t>)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Arc initialization (“breakdown”) from bridge explosion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Arc plasma separates the electrode from diagnostic setup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99" y="1458243"/>
            <a:ext cx="1707431" cy="87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52" y="2538363"/>
            <a:ext cx="901530" cy="964115"/>
          </a:xfrm>
          <a:prstGeom prst="rect">
            <a:avLst/>
          </a:prstGeom>
        </p:spPr>
      </p:pic>
      <p:pic>
        <p:nvPicPr>
          <p:cNvPr id="7" name="Picture 11" descr="MIF725_KF9_Bl11_0002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6" y="4767609"/>
            <a:ext cx="1728167" cy="130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9" t="13450" r="20964" b="46791"/>
          <a:stretch/>
        </p:blipFill>
        <p:spPr>
          <a:xfrm>
            <a:off x="121137" y="3794061"/>
            <a:ext cx="1401128" cy="681965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012961" y="4476026"/>
            <a:ext cx="10267949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002658"/>
                </a:solidFill>
              </a:rPr>
              <a:t>Simplification: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 smtClean="0">
                <a:solidFill>
                  <a:srgbClr val="002658"/>
                </a:solidFill>
              </a:rPr>
              <a:t>Anode is fixed, cathode is moving</a:t>
            </a:r>
            <a:endParaRPr lang="en-GB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04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</a:t>
            </a:r>
            <a:r>
              <a:rPr lang="en-GB" dirty="0">
                <a:solidFill>
                  <a:srgbClr val="002658"/>
                </a:solidFill>
              </a:rPr>
              <a:t>in post-arc phase by NIR 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23</a:t>
            </a:fld>
            <a:endParaRPr lang="de-DE" altLang="de-DE" smtClean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538" y="1458243"/>
            <a:ext cx="1543310" cy="154331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8" t="45990" r="31120" b="42299"/>
          <a:stretch/>
        </p:blipFill>
        <p:spPr>
          <a:xfrm>
            <a:off x="4434745" y="1690071"/>
            <a:ext cx="1728192" cy="98753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 contras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318" r="12201"/>
          <a:stretch/>
        </p:blipFill>
        <p:spPr>
          <a:xfrm>
            <a:off x="7452915" y="1602259"/>
            <a:ext cx="1277692" cy="153745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4148" y="3359033"/>
            <a:ext cx="4996766" cy="383071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7"/>
          <a:srcRect l="4238" t="9410" b="4635"/>
          <a:stretch/>
        </p:blipFill>
        <p:spPr>
          <a:xfrm>
            <a:off x="7165055" y="3780970"/>
            <a:ext cx="4176291" cy="2873830"/>
          </a:xfrm>
          <a:prstGeom prst="rect">
            <a:avLst/>
          </a:prstGeom>
        </p:spPr>
      </p:pic>
      <p:sp>
        <p:nvSpPr>
          <p:cNvPr id="16" name="Abgerundetes Rechteck 15"/>
          <p:cNvSpPr/>
          <p:nvPr/>
        </p:nvSpPr>
        <p:spPr>
          <a:xfrm>
            <a:off x="7596931" y="3402459"/>
            <a:ext cx="1284699" cy="310033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7955780" y="5968542"/>
            <a:ext cx="74058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R="0" algn="l" defTabSz="2700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>
                <a:tab pos="270000" algn="l"/>
                <a:tab pos="540000" algn="l"/>
                <a:tab pos="810000" algn="l"/>
                <a:tab pos="1080000" algn="l"/>
                <a:tab pos="1350000" algn="l"/>
                <a:tab pos="1620000" algn="l"/>
              </a:tabLst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Plasma!</a:t>
            </a:r>
          </a:p>
        </p:txBody>
      </p:sp>
      <p:sp>
        <p:nvSpPr>
          <p:cNvPr id="18" name="TextBox 9"/>
          <p:cNvSpPr txBox="1"/>
          <p:nvPr/>
        </p:nvSpPr>
        <p:spPr>
          <a:xfrm>
            <a:off x="3809509" y="1896590"/>
            <a:ext cx="302968" cy="6232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de-DE" sz="4050" kern="0" dirty="0">
                <a:solidFill>
                  <a:srgbClr val="000000"/>
                </a:solidFill>
                <a:latin typeface="Arial"/>
              </a:rPr>
              <a:t>+</a:t>
            </a:r>
            <a:endParaRPr lang="en-US" sz="405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6711279" y="1842765"/>
            <a:ext cx="302968" cy="6232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de-DE" sz="4050" kern="0" dirty="0">
                <a:solidFill>
                  <a:srgbClr val="000000"/>
                </a:solidFill>
                <a:latin typeface="Arial"/>
              </a:rPr>
              <a:t>=</a:t>
            </a:r>
            <a:endParaRPr lang="en-US" sz="4050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795" y="1501898"/>
            <a:ext cx="901530" cy="96411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2523" y="1125482"/>
            <a:ext cx="3254003" cy="2491004"/>
          </a:xfrm>
          <a:prstGeom prst="rect">
            <a:avLst/>
          </a:prstGeom>
        </p:spPr>
      </p:pic>
      <p:sp>
        <p:nvSpPr>
          <p:cNvPr id="21" name="Textfeld 22"/>
          <p:cNvSpPr txBox="1">
            <a:spLocks noChangeArrowheads="1"/>
          </p:cNvSpPr>
          <p:nvPr/>
        </p:nvSpPr>
        <p:spPr bwMode="auto">
          <a:xfrm>
            <a:off x="1651081" y="3008451"/>
            <a:ext cx="20162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2658"/>
                </a:solidFill>
              </a:rPr>
              <a:t>NIR 900-1600 nm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22" name="Textfeld 22"/>
          <p:cNvSpPr txBox="1">
            <a:spLocks noChangeArrowheads="1"/>
          </p:cNvSpPr>
          <p:nvPr/>
        </p:nvSpPr>
        <p:spPr bwMode="auto">
          <a:xfrm>
            <a:off x="4538224" y="2814410"/>
            <a:ext cx="15212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2658"/>
                </a:solidFill>
              </a:rPr>
              <a:t>NIR optics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23" name="Textfeld 22"/>
          <p:cNvSpPr txBox="1">
            <a:spLocks noChangeArrowheads="1"/>
          </p:cNvSpPr>
          <p:nvPr/>
        </p:nvSpPr>
        <p:spPr bwMode="auto">
          <a:xfrm>
            <a:off x="9925643" y="3377745"/>
            <a:ext cx="20990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4D4D4D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4D4D4D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2658"/>
                </a:solidFill>
              </a:rPr>
              <a:t>a</a:t>
            </a:r>
            <a:r>
              <a:rPr lang="en-US" dirty="0" smtClean="0">
                <a:solidFill>
                  <a:srgbClr val="002658"/>
                </a:solidFill>
              </a:rPr>
              <a:t>cquisition times</a:t>
            </a:r>
            <a:endParaRPr lang="en-US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63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</a:t>
            </a:r>
            <a:r>
              <a:rPr lang="en-GB" dirty="0">
                <a:solidFill>
                  <a:srgbClr val="002658"/>
                </a:solidFill>
              </a:rPr>
              <a:t>in post-arc phase by NIR 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24</a:t>
            </a:fld>
            <a:endParaRPr lang="de-DE" altLang="de-DE" smtClean="0"/>
          </a:p>
        </p:txBody>
      </p:sp>
      <p:sp>
        <p:nvSpPr>
          <p:cNvPr id="4" name="Textfeld 10"/>
          <p:cNvSpPr txBox="1">
            <a:spLocks noChangeArrowheads="1"/>
          </p:cNvSpPr>
          <p:nvPr/>
        </p:nvSpPr>
        <p:spPr bwMode="auto">
          <a:xfrm>
            <a:off x="108099" y="3187922"/>
            <a:ext cx="16561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W strip lamp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9243" y="1202349"/>
            <a:ext cx="3928050" cy="3007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310" y="4169353"/>
            <a:ext cx="3701414" cy="283350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07" y="1500948"/>
            <a:ext cx="1309886" cy="168697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7538" y="1064957"/>
            <a:ext cx="3928050" cy="3007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/>
          <a:srcRect l="7359" t="56179" r="10147"/>
          <a:stretch/>
        </p:blipFill>
        <p:spPr>
          <a:xfrm>
            <a:off x="6156771" y="4363948"/>
            <a:ext cx="5417485" cy="2203033"/>
          </a:xfrm>
          <a:prstGeom prst="rect">
            <a:avLst/>
          </a:prstGeom>
        </p:spPr>
      </p:pic>
      <p:sp>
        <p:nvSpPr>
          <p:cNvPr id="10" name="Textfeld 10"/>
          <p:cNvSpPr txBox="1">
            <a:spLocks noChangeArrowheads="1"/>
          </p:cNvSpPr>
          <p:nvPr/>
        </p:nvSpPr>
        <p:spPr bwMode="auto">
          <a:xfrm>
            <a:off x="3060279" y="1031860"/>
            <a:ext cx="16561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calibration</a:t>
            </a: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7380907" y="1064957"/>
            <a:ext cx="27723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>
                <a:solidFill>
                  <a:srgbClr val="001E46"/>
                </a:solidFill>
              </a:rPr>
              <a:t>w</a:t>
            </a:r>
            <a:r>
              <a:rPr lang="en-GB" dirty="0" smtClean="0">
                <a:solidFill>
                  <a:srgbClr val="001E46"/>
                </a:solidFill>
              </a:rPr>
              <a:t>indow transmission</a:t>
            </a:r>
          </a:p>
        </p:txBody>
      </p:sp>
      <p:sp>
        <p:nvSpPr>
          <p:cNvPr id="12" name="Textfeld 10"/>
          <p:cNvSpPr txBox="1">
            <a:spLocks noChangeArrowheads="1"/>
          </p:cNvSpPr>
          <p:nvPr/>
        </p:nvSpPr>
        <p:spPr bwMode="auto">
          <a:xfrm>
            <a:off x="2700387" y="3947217"/>
            <a:ext cx="2779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>
                <a:solidFill>
                  <a:srgbClr val="001E46"/>
                </a:solidFill>
              </a:rPr>
              <a:t>b</a:t>
            </a:r>
            <a:r>
              <a:rPr lang="en-GB" dirty="0" smtClean="0">
                <a:solidFill>
                  <a:srgbClr val="001E46"/>
                </a:solidFill>
              </a:rPr>
              <a:t>ackground correction</a:t>
            </a:r>
          </a:p>
        </p:txBody>
      </p:sp>
      <p:sp>
        <p:nvSpPr>
          <p:cNvPr id="13" name="Textfeld 10"/>
          <p:cNvSpPr txBox="1">
            <a:spLocks noChangeArrowheads="1"/>
          </p:cNvSpPr>
          <p:nvPr/>
        </p:nvSpPr>
        <p:spPr bwMode="auto">
          <a:xfrm>
            <a:off x="7276510" y="3947217"/>
            <a:ext cx="29847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>
                <a:solidFill>
                  <a:srgbClr val="001E46"/>
                </a:solidFill>
              </a:rPr>
              <a:t>d</a:t>
            </a:r>
            <a:r>
              <a:rPr lang="en-GB" dirty="0" smtClean="0">
                <a:solidFill>
                  <a:srgbClr val="001E46"/>
                </a:solidFill>
              </a:rPr>
              <a:t>etermination of T and </a:t>
            </a:r>
            <a:r>
              <a:rPr lang="en-GB" dirty="0" smtClean="0">
                <a:solidFill>
                  <a:srgbClr val="001E46"/>
                </a:solidFill>
                <a:sym typeface="Symbol" panose="05050102010706020507" pitchFamily="18" charset="2"/>
              </a:rPr>
              <a:t></a:t>
            </a:r>
            <a:r>
              <a:rPr lang="en-GB" dirty="0" smtClean="0">
                <a:solidFill>
                  <a:srgbClr val="001E46"/>
                </a:solidFill>
              </a:rPr>
              <a:t> </a:t>
            </a:r>
          </a:p>
        </p:txBody>
      </p:sp>
      <p:sp>
        <p:nvSpPr>
          <p:cNvPr id="14" name="Textfeld 10"/>
          <p:cNvSpPr txBox="1">
            <a:spLocks noChangeArrowheads="1"/>
          </p:cNvSpPr>
          <p:nvPr/>
        </p:nvSpPr>
        <p:spPr bwMode="auto">
          <a:xfrm>
            <a:off x="8893075" y="5625415"/>
            <a:ext cx="5040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T</a:t>
            </a:r>
          </a:p>
        </p:txBody>
      </p:sp>
      <p:sp>
        <p:nvSpPr>
          <p:cNvPr id="15" name="Textfeld 10"/>
          <p:cNvSpPr txBox="1">
            <a:spLocks noChangeArrowheads="1"/>
          </p:cNvSpPr>
          <p:nvPr/>
        </p:nvSpPr>
        <p:spPr bwMode="auto">
          <a:xfrm>
            <a:off x="8533035" y="4842619"/>
            <a:ext cx="5040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sz="2400" dirty="0" smtClean="0">
                <a:solidFill>
                  <a:srgbClr val="001E46"/>
                </a:solidFill>
                <a:sym typeface="Symbol" panose="05050102010706020507" pitchFamily="18" charset="2"/>
              </a:rPr>
              <a:t></a:t>
            </a:r>
            <a:endParaRPr lang="en-GB" sz="2400" dirty="0" smtClean="0">
              <a:solidFill>
                <a:srgbClr val="001E46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8533035" y="4842619"/>
            <a:ext cx="0" cy="504056"/>
          </a:xfrm>
          <a:prstGeom prst="straightConnector1">
            <a:avLst/>
          </a:prstGeom>
          <a:ln w="28575">
            <a:solidFill>
              <a:srgbClr val="00B05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Bogen 18"/>
          <p:cNvSpPr/>
          <p:nvPr/>
        </p:nvSpPr>
        <p:spPr>
          <a:xfrm>
            <a:off x="8641047" y="5602841"/>
            <a:ext cx="1512168" cy="265144"/>
          </a:xfrm>
          <a:prstGeom prst="arc">
            <a:avLst>
              <a:gd name="adj1" fmla="val 10980174"/>
              <a:gd name="adj2" fmla="val 16939326"/>
            </a:avLst>
          </a:prstGeom>
          <a:ln w="19050"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0" t="22590" r="38022" b="22590"/>
          <a:stretch/>
        </p:blipFill>
        <p:spPr>
          <a:xfrm>
            <a:off x="6000662" y="1623817"/>
            <a:ext cx="2353507" cy="193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3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</a:t>
            </a:r>
            <a:r>
              <a:rPr lang="en-GB" dirty="0">
                <a:solidFill>
                  <a:srgbClr val="002658"/>
                </a:solidFill>
              </a:rPr>
              <a:t>in </a:t>
            </a:r>
            <a:r>
              <a:rPr lang="en-GB" dirty="0" smtClean="0">
                <a:solidFill>
                  <a:srgbClr val="002658"/>
                </a:solidFill>
              </a:rPr>
              <a:t>active phase by </a:t>
            </a:r>
            <a:r>
              <a:rPr lang="en-GB" dirty="0" err="1" smtClean="0">
                <a:solidFill>
                  <a:srgbClr val="002658"/>
                </a:solidFill>
              </a:rPr>
              <a:t>pyroscope</a:t>
            </a:r>
            <a:r>
              <a:rPr lang="en-GB" dirty="0" smtClean="0">
                <a:solidFill>
                  <a:srgbClr val="002658"/>
                </a:solidFill>
              </a:rPr>
              <a:t> 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25</a:t>
            </a:fld>
            <a:endParaRPr lang="de-DE" altLang="de-DE" smtClean="0"/>
          </a:p>
        </p:txBody>
      </p:sp>
      <p:sp>
        <p:nvSpPr>
          <p:cNvPr id="8" name="Inhaltsplatzhalter 1"/>
          <p:cNvSpPr>
            <a:spLocks noGrp="1"/>
          </p:cNvSpPr>
          <p:nvPr>
            <p:ph idx="1"/>
          </p:nvPr>
        </p:nvSpPr>
        <p:spPr>
          <a:xfrm>
            <a:off x="1887538" y="5851744"/>
            <a:ext cx="10275193" cy="1140147"/>
          </a:xfrm>
        </p:spPr>
        <p:txBody>
          <a:bodyPr/>
          <a:lstStyle/>
          <a:p>
            <a:r>
              <a:rPr lang="en-US" sz="1800" dirty="0" smtClean="0">
                <a:solidFill>
                  <a:srgbClr val="002658"/>
                </a:solidFill>
              </a:rPr>
              <a:t>Measurements parallel to surface for approximation of plasma contribution</a:t>
            </a:r>
          </a:p>
          <a:p>
            <a:r>
              <a:rPr lang="en-US" sz="1800" dirty="0" smtClean="0">
                <a:solidFill>
                  <a:srgbClr val="002658"/>
                </a:solidFill>
              </a:rPr>
              <a:t>Plasma contribution sufficiently low</a:t>
            </a:r>
            <a:endParaRPr lang="en-US" sz="1800" dirty="0">
              <a:solidFill>
                <a:srgbClr val="002658"/>
              </a:solidFill>
            </a:endParaRPr>
          </a:p>
          <a:p>
            <a:r>
              <a:rPr lang="en-US" sz="1800" dirty="0">
                <a:solidFill>
                  <a:srgbClr val="002658"/>
                </a:solidFill>
              </a:rPr>
              <a:t>Corrected </a:t>
            </a:r>
            <a:r>
              <a:rPr lang="en-US" sz="1800" dirty="0" smtClean="0">
                <a:solidFill>
                  <a:srgbClr val="002658"/>
                </a:solidFill>
              </a:rPr>
              <a:t>signal gives reasonable temperature</a:t>
            </a:r>
            <a:endParaRPr lang="en-US" sz="1800" dirty="0">
              <a:solidFill>
                <a:srgbClr val="002658"/>
              </a:solidFill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182185" y="3948116"/>
            <a:ext cx="1980792" cy="1247041"/>
            <a:chOff x="6321246" y="2182395"/>
            <a:chExt cx="1980792" cy="1247041"/>
          </a:xfrm>
        </p:grpSpPr>
        <p:grpSp>
          <p:nvGrpSpPr>
            <p:cNvPr id="19" name="Gruppieren 18"/>
            <p:cNvGrpSpPr>
              <a:grpSpLocks noChangeAspect="1"/>
            </p:cNvGrpSpPr>
            <p:nvPr/>
          </p:nvGrpSpPr>
          <p:grpSpPr>
            <a:xfrm>
              <a:off x="6321246" y="2361510"/>
              <a:ext cx="1382555" cy="995980"/>
              <a:chOff x="6156176" y="1518898"/>
              <a:chExt cx="2304257" cy="1659967"/>
            </a:xfrm>
          </p:grpSpPr>
          <p:sp>
            <p:nvSpPr>
              <p:cNvPr id="22" name="Rechteck 21"/>
              <p:cNvSpPr/>
              <p:nvPr/>
            </p:nvSpPr>
            <p:spPr bwMode="auto">
              <a:xfrm>
                <a:off x="6444208" y="2058978"/>
                <a:ext cx="227305" cy="57980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>
                      <a:alpha val="52000"/>
                    </a:srgbClr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  <a:tileRect/>
              </a:gra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67500" tIns="35100" rIns="67500" bIns="351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135731" indent="-135731">
                  <a:spcBef>
                    <a:spcPct val="50000"/>
                  </a:spcBef>
                </a:pPr>
                <a:endParaRPr lang="en-US">
                  <a:solidFill>
                    <a:srgbClr val="4D4D4D"/>
                  </a:solidFill>
                </a:endParaRPr>
              </a:p>
            </p:txBody>
          </p:sp>
          <p:sp>
            <p:nvSpPr>
              <p:cNvPr id="23" name="Rechteck 22"/>
              <p:cNvSpPr/>
              <p:nvPr/>
            </p:nvSpPr>
            <p:spPr bwMode="auto">
              <a:xfrm>
                <a:off x="6156176" y="1518898"/>
                <a:ext cx="1439999" cy="579806"/>
              </a:xfrm>
              <a:prstGeom prst="rect">
                <a:avLst/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0"/>
              </a:gra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67500" tIns="35100" rIns="67500" bIns="351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135731" indent="-135731">
                  <a:spcBef>
                    <a:spcPct val="50000"/>
                  </a:spcBef>
                </a:pPr>
                <a:endParaRPr lang="en-US">
                  <a:solidFill>
                    <a:srgbClr val="4D4D4D"/>
                  </a:solidFill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 bwMode="auto">
              <a:xfrm>
                <a:off x="6156176" y="2599058"/>
                <a:ext cx="1439999" cy="579807"/>
              </a:xfrm>
              <a:prstGeom prst="rect">
                <a:avLst/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0"/>
              </a:gra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67500" tIns="35100" rIns="67500" bIns="351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135731" indent="-135731">
                  <a:spcBef>
                    <a:spcPct val="50000"/>
                  </a:spcBef>
                </a:pPr>
                <a:endParaRPr lang="en-US">
                  <a:solidFill>
                    <a:srgbClr val="4D4D4D"/>
                  </a:solidFill>
                </a:endParaRPr>
              </a:p>
            </p:txBody>
          </p:sp>
          <p:cxnSp>
            <p:nvCxnSpPr>
              <p:cNvPr id="25" name="Gerade Verbindung mit Pfeil 24"/>
              <p:cNvCxnSpPr>
                <a:endCxn id="23" idx="2"/>
              </p:cNvCxnSpPr>
              <p:nvPr/>
            </p:nvCxnSpPr>
            <p:spPr bwMode="auto">
              <a:xfrm flipH="1" flipV="1">
                <a:off x="6876176" y="2040996"/>
                <a:ext cx="1584257" cy="45268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Gerade Verbindung mit Pfeil 25"/>
              <p:cNvCxnSpPr/>
              <p:nvPr/>
            </p:nvCxnSpPr>
            <p:spPr bwMode="auto">
              <a:xfrm flipH="1" flipV="1">
                <a:off x="6156176" y="2204864"/>
                <a:ext cx="2232248" cy="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0" name="Rechteck 19"/>
            <p:cNvSpPr/>
            <p:nvPr/>
          </p:nvSpPr>
          <p:spPr>
            <a:xfrm>
              <a:off x="7209504" y="2182395"/>
              <a:ext cx="10925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kern="0" dirty="0">
                  <a:solidFill>
                    <a:srgbClr val="FF0000"/>
                  </a:solidFill>
                </a:rPr>
                <a:t>parallel measurement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7185245" y="2967771"/>
              <a:ext cx="11154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kern="0" dirty="0">
                  <a:solidFill>
                    <a:srgbClr val="0070C0"/>
                  </a:solidFill>
                </a:rPr>
                <a:t>surface measurement</a:t>
              </a:r>
            </a:p>
          </p:txBody>
        </p:sp>
      </p:grpSp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2"/>
          <a:srcRect t="9125" r="3525" b="3366"/>
          <a:stretch/>
        </p:blipFill>
        <p:spPr>
          <a:xfrm>
            <a:off x="2556371" y="1303526"/>
            <a:ext cx="6454900" cy="4482084"/>
          </a:xfrm>
          <a:prstGeom prst="rect">
            <a:avLst/>
          </a:prstGeom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5" y="2511030"/>
            <a:ext cx="1487190" cy="998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99" y="1458243"/>
            <a:ext cx="1707431" cy="87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37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Projekte\2015\2015_DD9688-SG_VacuumArcCH\05_Data(Daten)\2015-09_ABB-Messungen\ABB-Data\png(I-U-T)\ver3\Shot016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81"/>
          <a:stretch/>
        </p:blipFill>
        <p:spPr bwMode="auto">
          <a:xfrm>
            <a:off x="1692275" y="1580375"/>
            <a:ext cx="677747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</a:t>
            </a:r>
            <a:r>
              <a:rPr lang="en-GB" dirty="0">
                <a:solidFill>
                  <a:srgbClr val="002658"/>
                </a:solidFill>
              </a:rPr>
              <a:t>in </a:t>
            </a:r>
            <a:r>
              <a:rPr lang="en-GB" dirty="0" smtClean="0">
                <a:solidFill>
                  <a:srgbClr val="002658"/>
                </a:solidFill>
              </a:rPr>
              <a:t>active phase by </a:t>
            </a:r>
            <a:r>
              <a:rPr lang="en-GB" dirty="0" err="1" smtClean="0">
                <a:solidFill>
                  <a:srgbClr val="002658"/>
                </a:solidFill>
              </a:rPr>
              <a:t>pyroscope</a:t>
            </a:r>
            <a:r>
              <a:rPr lang="en-GB" dirty="0" smtClean="0">
                <a:solidFill>
                  <a:srgbClr val="002658"/>
                </a:solidFill>
              </a:rPr>
              <a:t> 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26</a:t>
            </a:fld>
            <a:endParaRPr lang="de-DE" altLang="de-DE" smtClean="0"/>
          </a:p>
        </p:txBody>
      </p:sp>
      <p:sp>
        <p:nvSpPr>
          <p:cNvPr id="5" name="Ellipse 4"/>
          <p:cNvSpPr/>
          <p:nvPr/>
        </p:nvSpPr>
        <p:spPr>
          <a:xfrm>
            <a:off x="5916063" y="2481012"/>
            <a:ext cx="270030" cy="27635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lipse 5"/>
          <p:cNvSpPr/>
          <p:nvPr/>
        </p:nvSpPr>
        <p:spPr>
          <a:xfrm>
            <a:off x="6597496" y="3189456"/>
            <a:ext cx="270030" cy="27635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/>
          <p:cNvSpPr/>
          <p:nvPr/>
        </p:nvSpPr>
        <p:spPr>
          <a:xfrm>
            <a:off x="7276327" y="3728543"/>
            <a:ext cx="270030" cy="27635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 Verbindung mit Pfeil 10"/>
          <p:cNvCxnSpPr/>
          <p:nvPr/>
        </p:nvCxnSpPr>
        <p:spPr>
          <a:xfrm flipH="1">
            <a:off x="6789160" y="2426694"/>
            <a:ext cx="317252" cy="75043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615893" y="1986754"/>
            <a:ext cx="98103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en-US" sz="1200" kern="0" dirty="0">
                <a:solidFill>
                  <a:srgbClr val="C00000"/>
                </a:solidFill>
                <a:latin typeface="Arial"/>
              </a:rPr>
              <a:t>Cu-Cr eutectic</a:t>
            </a:r>
            <a:br>
              <a:rPr lang="en-US" sz="1200" kern="0" dirty="0">
                <a:solidFill>
                  <a:srgbClr val="C00000"/>
                </a:solidFill>
                <a:latin typeface="Arial"/>
              </a:rPr>
            </a:br>
            <a:r>
              <a:rPr lang="en-US" sz="1200" kern="0" dirty="0">
                <a:solidFill>
                  <a:srgbClr val="C00000"/>
                </a:solidFill>
                <a:latin typeface="Arial"/>
              </a:rPr>
              <a:t>melting temp.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120165" y="2296346"/>
            <a:ext cx="1282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en-US" sz="1200" kern="0" dirty="0">
                <a:solidFill>
                  <a:srgbClr val="000000"/>
                </a:solidFill>
                <a:latin typeface="Arial"/>
              </a:rPr>
              <a:t>1.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915174" y="3033766"/>
            <a:ext cx="1282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en-US" sz="1200" kern="0" dirty="0">
                <a:solidFill>
                  <a:srgbClr val="000000"/>
                </a:solidFill>
                <a:latin typeface="Arial"/>
              </a:rPr>
              <a:t>2.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401547" y="3543877"/>
            <a:ext cx="1282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en-US" sz="1200" kern="0" dirty="0">
                <a:solidFill>
                  <a:srgbClr val="000000"/>
                </a:solidFill>
                <a:latin typeface="Arial"/>
              </a:rPr>
              <a:t>3.</a:t>
            </a:r>
          </a:p>
        </p:txBody>
      </p:sp>
      <p:sp>
        <p:nvSpPr>
          <p:cNvPr id="17" name="Inhaltsplatzhalter 1"/>
          <p:cNvSpPr txBox="1">
            <a:spLocks/>
          </p:cNvSpPr>
          <p:nvPr/>
        </p:nvSpPr>
        <p:spPr bwMode="auto">
          <a:xfrm>
            <a:off x="612155" y="5279162"/>
            <a:ext cx="11197483" cy="113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</a:bodyPr>
          <a:lstStyle>
            <a:lvl1pPr marL="47148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1049338" indent="-419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2pPr>
            <a:lvl3pPr marL="1731963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3pPr>
            <a:lvl4pPr marL="2362200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4pPr>
            <a:lvl5pPr marL="299243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5pPr>
            <a:lvl6pPr marL="3623676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4253880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4884085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5514289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solidFill>
                  <a:srgbClr val="002658"/>
                </a:solidFill>
              </a:rPr>
              <a:t>Temperature maximum around 6 </a:t>
            </a:r>
            <a:r>
              <a:rPr lang="en-US" sz="1800" kern="0" dirty="0" err="1" smtClean="0">
                <a:solidFill>
                  <a:srgbClr val="002658"/>
                </a:solidFill>
              </a:rPr>
              <a:t>ms</a:t>
            </a:r>
            <a:r>
              <a:rPr lang="en-US" sz="1800" kern="0" dirty="0" smtClean="0">
                <a:solidFill>
                  <a:srgbClr val="002658"/>
                </a:solidFill>
              </a:rPr>
              <a:t>, i.e. after current maximum</a:t>
            </a:r>
          </a:p>
          <a:p>
            <a:r>
              <a:rPr lang="en-US" sz="1800" kern="0" dirty="0" smtClean="0">
                <a:solidFill>
                  <a:srgbClr val="002658"/>
                </a:solidFill>
              </a:rPr>
              <a:t>Accelerated temperature decay after 6 </a:t>
            </a:r>
            <a:r>
              <a:rPr lang="en-US" sz="1800" kern="0" dirty="0" err="1" smtClean="0">
                <a:solidFill>
                  <a:srgbClr val="002658"/>
                </a:solidFill>
              </a:rPr>
              <a:t>ms</a:t>
            </a:r>
            <a:r>
              <a:rPr lang="en-US" sz="1800" kern="0" dirty="0" smtClean="0">
                <a:solidFill>
                  <a:srgbClr val="002658"/>
                </a:solidFill>
              </a:rPr>
              <a:t> up to Cu-Cr eutectic melting point (at 2020 K).</a:t>
            </a:r>
          </a:p>
          <a:p>
            <a:r>
              <a:rPr lang="en-US" sz="1800" kern="0" dirty="0" smtClean="0">
                <a:solidFill>
                  <a:srgbClr val="002658"/>
                </a:solidFill>
              </a:rPr>
              <a:t>Plateau closely after current zero (occurs at different temperatures)</a:t>
            </a:r>
            <a:endParaRPr lang="en-US" sz="1800" kern="0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1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</a:t>
            </a:r>
            <a:r>
              <a:rPr lang="en-GB" dirty="0">
                <a:solidFill>
                  <a:srgbClr val="002658"/>
                </a:solidFill>
              </a:rPr>
              <a:t>in </a:t>
            </a:r>
            <a:r>
              <a:rPr lang="en-GB" dirty="0" smtClean="0">
                <a:solidFill>
                  <a:srgbClr val="002658"/>
                </a:solidFill>
              </a:rPr>
              <a:t>active phase by </a:t>
            </a:r>
            <a:r>
              <a:rPr lang="en-GB" dirty="0" err="1" smtClean="0">
                <a:solidFill>
                  <a:srgbClr val="002658"/>
                </a:solidFill>
              </a:rPr>
              <a:t>pyroscope</a:t>
            </a:r>
            <a:r>
              <a:rPr lang="en-GB" dirty="0" smtClean="0">
                <a:solidFill>
                  <a:srgbClr val="002658"/>
                </a:solidFill>
              </a:rPr>
              <a:t> 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27</a:t>
            </a:fld>
            <a:endParaRPr lang="de-DE" altLang="de-DE" smtClean="0"/>
          </a:p>
        </p:txBody>
      </p:sp>
      <p:sp>
        <p:nvSpPr>
          <p:cNvPr id="8" name="Inhaltsplatzhalter 1"/>
          <p:cNvSpPr>
            <a:spLocks noGrp="1"/>
          </p:cNvSpPr>
          <p:nvPr>
            <p:ph idx="1"/>
          </p:nvPr>
        </p:nvSpPr>
        <p:spPr>
          <a:xfrm>
            <a:off x="342423" y="5286648"/>
            <a:ext cx="5310292" cy="2736304"/>
          </a:xfrm>
        </p:spPr>
        <p:txBody>
          <a:bodyPr/>
          <a:lstStyle/>
          <a:p>
            <a:r>
              <a:rPr lang="en-US" sz="1800" dirty="0">
                <a:solidFill>
                  <a:srgbClr val="002658"/>
                </a:solidFill>
              </a:rPr>
              <a:t>Good agreement between temperatures from </a:t>
            </a:r>
            <a:r>
              <a:rPr lang="en-US" sz="1800" dirty="0" err="1">
                <a:solidFill>
                  <a:srgbClr val="002658"/>
                </a:solidFill>
              </a:rPr>
              <a:t>pyroscope</a:t>
            </a:r>
            <a:r>
              <a:rPr lang="en-US" sz="1800" dirty="0">
                <a:solidFill>
                  <a:srgbClr val="002658"/>
                </a:solidFill>
              </a:rPr>
              <a:t> and from NIR </a:t>
            </a:r>
            <a:r>
              <a:rPr lang="en-US" sz="1800" dirty="0" smtClean="0">
                <a:solidFill>
                  <a:srgbClr val="002658"/>
                </a:solidFill>
              </a:rPr>
              <a:t>spectra</a:t>
            </a:r>
            <a:endParaRPr lang="en-US" sz="1800" dirty="0">
              <a:solidFill>
                <a:srgbClr val="002658"/>
              </a:solidFill>
            </a:endParaRPr>
          </a:p>
          <a:p>
            <a:r>
              <a:rPr lang="en-US" sz="1800" dirty="0">
                <a:solidFill>
                  <a:srgbClr val="002658"/>
                </a:solidFill>
              </a:rPr>
              <a:t>Higher currents lead to higher anode surface </a:t>
            </a:r>
            <a:r>
              <a:rPr lang="en-US" sz="1800" dirty="0" smtClean="0">
                <a:solidFill>
                  <a:srgbClr val="002658"/>
                </a:solidFill>
              </a:rPr>
              <a:t>temperatures</a:t>
            </a:r>
            <a:endParaRPr lang="en-US" sz="1800" dirty="0">
              <a:solidFill>
                <a:srgbClr val="002658"/>
              </a:solidFill>
            </a:endParaRPr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183388"/>
              </p:ext>
            </p:extLst>
          </p:nvPr>
        </p:nvGraphicFramePr>
        <p:xfrm>
          <a:off x="179974" y="1602259"/>
          <a:ext cx="4933667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7" name="Graph" r:id="rId3" imgW="8339400" imgH="6207120" progId="Origin50.Graph">
                  <p:embed/>
                </p:oleObj>
              </mc:Choice>
              <mc:Fallback>
                <p:oleObj name="Graph" r:id="rId3" imgW="8339400" imgH="6207120" progId="Origin50.Graph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974" y="1602259"/>
                        <a:ext cx="4933667" cy="3672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Inhaltsplatzhalter 2"/>
          <p:cNvSpPr txBox="1">
            <a:spLocks/>
          </p:cNvSpPr>
          <p:nvPr/>
        </p:nvSpPr>
        <p:spPr bwMode="auto">
          <a:xfrm>
            <a:off x="3697959" y="1852177"/>
            <a:ext cx="2175337" cy="12070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◦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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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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28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30861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543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40005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200" kern="0" dirty="0"/>
              <a:t>Uncertainties NIR spectrometer:</a:t>
            </a:r>
            <a:br>
              <a:rPr lang="en-US" sz="1200" kern="0" dirty="0"/>
            </a:br>
            <a:r>
              <a:rPr lang="en-US" sz="1200" kern="0" dirty="0"/>
              <a:t>± 100 K</a:t>
            </a:r>
          </a:p>
          <a:p>
            <a:pPr marL="0" indent="0">
              <a:buNone/>
            </a:pPr>
            <a:r>
              <a:rPr lang="en-US" sz="1200" kern="0" dirty="0"/>
              <a:t>Uncertainties pyroscope: </a:t>
            </a:r>
            <a:br>
              <a:rPr lang="en-US" sz="1200" kern="0" dirty="0"/>
            </a:br>
            <a:r>
              <a:rPr lang="en-US" sz="1200" kern="0" dirty="0"/>
              <a:t>± 200 K around maximum, </a:t>
            </a:r>
            <a:br>
              <a:rPr lang="en-US" sz="1200" kern="0" dirty="0"/>
            </a:br>
            <a:r>
              <a:rPr lang="en-US" sz="1200" kern="0" dirty="0"/>
              <a:t>  ± 50 K around eutectic point, </a:t>
            </a:r>
            <a:br>
              <a:rPr lang="en-US" sz="1200" kern="0" dirty="0"/>
            </a:br>
            <a:r>
              <a:rPr lang="en-US" sz="1200" kern="0" dirty="0"/>
              <a:t>± 100 K at lower detection limit</a:t>
            </a: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427531"/>
              </p:ext>
            </p:extLst>
          </p:nvPr>
        </p:nvGraphicFramePr>
        <p:xfrm>
          <a:off x="6486092" y="1746274"/>
          <a:ext cx="5300501" cy="3672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8" name="Graph" r:id="rId5" imgW="5943960" imgH="4118760" progId="Origin50.Graph">
                  <p:embed/>
                </p:oleObj>
              </mc:Choice>
              <mc:Fallback>
                <p:oleObj name="Graph" r:id="rId5" imgW="5943960" imgH="4118760" progId="Origin50.Graph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86092" y="1746274"/>
                        <a:ext cx="5300501" cy="36724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/>
          <p:cNvSpPr txBox="1">
            <a:spLocks/>
          </p:cNvSpPr>
          <p:nvPr/>
        </p:nvSpPr>
        <p:spPr bwMode="auto">
          <a:xfrm>
            <a:off x="6330483" y="5298044"/>
            <a:ext cx="601897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</a:bodyPr>
          <a:lstStyle>
            <a:lvl1pPr marL="47148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1049338" indent="-419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2pPr>
            <a:lvl3pPr marL="1731963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3pPr>
            <a:lvl4pPr marL="2362200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4pPr>
            <a:lvl5pPr marL="299243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5pPr>
            <a:lvl6pPr marL="3623676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4253880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4884085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5514289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solidFill>
                  <a:srgbClr val="002658"/>
                </a:solidFill>
              </a:rPr>
              <a:t>Lower thermal radiation for Cu </a:t>
            </a:r>
          </a:p>
          <a:p>
            <a:r>
              <a:rPr lang="en-US" sz="1800" kern="0" dirty="0" smtClean="0">
                <a:solidFill>
                  <a:srgbClr val="002658"/>
                </a:solidFill>
              </a:rPr>
              <a:t>No continuum emission observed after CZ with NIR</a:t>
            </a:r>
          </a:p>
          <a:p>
            <a:r>
              <a:rPr lang="en-US" sz="1800" kern="0" dirty="0" smtClean="0">
                <a:solidFill>
                  <a:srgbClr val="002658"/>
                </a:solidFill>
              </a:rPr>
              <a:t>Due to comparable emissivity the anode surface temperatures  for Cu should be considerably lower than for Cu-Cr</a:t>
            </a:r>
            <a:endParaRPr lang="en-US" sz="1800" kern="0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6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in </a:t>
            </a:r>
            <a:r>
              <a:rPr lang="en-GB" dirty="0">
                <a:solidFill>
                  <a:srgbClr val="002658"/>
                </a:solidFill>
              </a:rPr>
              <a:t>active phase by </a:t>
            </a:r>
            <a:r>
              <a:rPr lang="en-GB" dirty="0" smtClean="0">
                <a:solidFill>
                  <a:srgbClr val="002658"/>
                </a:solidFill>
              </a:rPr>
              <a:t>HSC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28</a:t>
            </a:fld>
            <a:endParaRPr lang="de-DE" altLang="de-DE" smtClean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7" t="13262" r="22003" b="-207"/>
          <a:stretch/>
        </p:blipFill>
        <p:spPr bwMode="auto">
          <a:xfrm>
            <a:off x="1887538" y="1311275"/>
            <a:ext cx="3341398" cy="176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366326"/>
              </p:ext>
            </p:extLst>
          </p:nvPr>
        </p:nvGraphicFramePr>
        <p:xfrm>
          <a:off x="5843587" y="1890291"/>
          <a:ext cx="2622572" cy="22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8" name="Graph" r:id="rId4" imgW="5312520" imgH="4620600" progId="Origin50.Graph">
                  <p:embed/>
                </p:oleObj>
              </mc:Choice>
              <mc:Fallback>
                <p:oleObj name="Graph" r:id="rId4" imgW="5312520" imgH="4620600" progId="Origin50.Graph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43587" y="1890291"/>
                        <a:ext cx="2622572" cy="22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703" r="7476" b="6961"/>
          <a:stretch/>
        </p:blipFill>
        <p:spPr>
          <a:xfrm>
            <a:off x="9541147" y="1386235"/>
            <a:ext cx="1583481" cy="1778996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673" y="1098203"/>
            <a:ext cx="914400" cy="752475"/>
          </a:xfrm>
          <a:prstGeom prst="rect">
            <a:avLst/>
          </a:prstGeom>
        </p:spPr>
      </p:pic>
      <p:sp>
        <p:nvSpPr>
          <p:cNvPr id="11" name="TextBox 9"/>
          <p:cNvSpPr txBox="1"/>
          <p:nvPr/>
        </p:nvSpPr>
        <p:spPr>
          <a:xfrm>
            <a:off x="5436691" y="1896590"/>
            <a:ext cx="302968" cy="6232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de-DE" sz="4050" kern="0" dirty="0">
                <a:solidFill>
                  <a:srgbClr val="000000"/>
                </a:solidFill>
                <a:latin typeface="Arial"/>
              </a:rPr>
              <a:t>+</a:t>
            </a:r>
            <a:endParaRPr lang="en-US" sz="405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8749059" y="1987123"/>
            <a:ext cx="302968" cy="6232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202500" eaLnBrk="0" hangingPunct="0">
              <a:spcBef>
                <a:spcPts val="450"/>
              </a:spcBef>
              <a:tabLst>
                <a:tab pos="202500" algn="l"/>
                <a:tab pos="405000" algn="l"/>
                <a:tab pos="607500" algn="l"/>
                <a:tab pos="810000" algn="l"/>
                <a:tab pos="1012500" algn="l"/>
                <a:tab pos="1215000" algn="l"/>
              </a:tabLst>
            </a:pPr>
            <a:r>
              <a:rPr lang="de-DE" sz="4050" kern="0" dirty="0">
                <a:solidFill>
                  <a:srgbClr val="000000"/>
                </a:solidFill>
                <a:latin typeface="Arial"/>
              </a:rPr>
              <a:t>=</a:t>
            </a:r>
            <a:endParaRPr lang="en-US" sz="4050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" name="Picture 3"/>
          <p:cNvPicPr preferRelativeResize="0"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186"/>
          <a:stretch/>
        </p:blipFill>
        <p:spPr bwMode="auto">
          <a:xfrm>
            <a:off x="1398089" y="3171288"/>
            <a:ext cx="3318374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072"/>
          <a:stretch/>
        </p:blipFill>
        <p:spPr bwMode="auto">
          <a:xfrm>
            <a:off x="8335555" y="3258443"/>
            <a:ext cx="3409673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uppieren 15"/>
          <p:cNvGrpSpPr/>
          <p:nvPr/>
        </p:nvGrpSpPr>
        <p:grpSpPr>
          <a:xfrm>
            <a:off x="5652715" y="4770611"/>
            <a:ext cx="2366979" cy="1310073"/>
            <a:chOff x="239713" y="4130803"/>
            <a:chExt cx="3155972" cy="1746763"/>
          </a:xfrm>
        </p:grpSpPr>
        <p:sp>
          <p:nvSpPr>
            <p:cNvPr id="17" name="Rechteck 8"/>
            <p:cNvSpPr/>
            <p:nvPr/>
          </p:nvSpPr>
          <p:spPr bwMode="auto">
            <a:xfrm>
              <a:off x="513326" y="4679009"/>
              <a:ext cx="1084614" cy="463845"/>
            </a:xfrm>
            <a:prstGeom prst="rect">
              <a:avLst/>
            </a:prstGeom>
            <a:gradFill flip="none" rotWithShape="1">
              <a:gsLst>
                <a:gs pos="0">
                  <a:srgbClr val="E6DCAC">
                    <a:alpha val="52000"/>
                  </a:srgbClr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7500" tIns="35100" rIns="67500" bIns="35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35731" indent="-13573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</a:endParaRPr>
            </a:p>
          </p:txBody>
        </p:sp>
        <p:sp>
          <p:nvSpPr>
            <p:cNvPr id="18" name="Rechteck 5"/>
            <p:cNvSpPr/>
            <p:nvPr/>
          </p:nvSpPr>
          <p:spPr bwMode="auto">
            <a:xfrm>
              <a:off x="313032" y="4130803"/>
              <a:ext cx="1466218" cy="46384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</a:gra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7500" tIns="35100" rIns="67500" bIns="35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35731" indent="-13573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</a:endParaRPr>
            </a:p>
          </p:txBody>
        </p:sp>
        <p:sp>
          <p:nvSpPr>
            <p:cNvPr id="19" name="Rechteck 9"/>
            <p:cNvSpPr/>
            <p:nvPr/>
          </p:nvSpPr>
          <p:spPr bwMode="auto">
            <a:xfrm>
              <a:off x="313032" y="5230630"/>
              <a:ext cx="1466218" cy="463845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</a:gra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7500" tIns="35100" rIns="67500" bIns="35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35731" indent="-13573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</a:endParaRPr>
            </a:p>
          </p:txBody>
        </p:sp>
        <p:cxnSp>
          <p:nvCxnSpPr>
            <p:cNvPr id="20" name="Gerade Verbindung mit Pfeil 7"/>
            <p:cNvCxnSpPr>
              <a:endCxn id="18" idx="2"/>
            </p:cNvCxnSpPr>
            <p:nvPr/>
          </p:nvCxnSpPr>
          <p:spPr bwMode="auto">
            <a:xfrm flipH="1" flipV="1">
              <a:off x="1046141" y="4548481"/>
              <a:ext cx="1613102" cy="511591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Gerade Verbindung mit Pfeil 13"/>
            <p:cNvCxnSpPr/>
            <p:nvPr/>
          </p:nvCxnSpPr>
          <p:spPr bwMode="auto">
            <a:xfrm flipH="1" flipV="1">
              <a:off x="239713" y="4618525"/>
              <a:ext cx="1613101" cy="51406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Rectangle 4"/>
            <p:cNvSpPr/>
            <p:nvPr/>
          </p:nvSpPr>
          <p:spPr>
            <a:xfrm rot="1075424">
              <a:off x="978401" y="4720381"/>
              <a:ext cx="13939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plasma only </a:t>
              </a:r>
            </a:p>
          </p:txBody>
        </p:sp>
        <p:sp>
          <p:nvSpPr>
            <p:cNvPr id="23" name="Rectangle 15"/>
            <p:cNvSpPr/>
            <p:nvPr/>
          </p:nvSpPr>
          <p:spPr>
            <a:xfrm rot="1056857">
              <a:off x="1642640" y="4574785"/>
              <a:ext cx="175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48FF"/>
                  </a:solidFill>
                </a:rPr>
                <a:t>Planck + plasma</a:t>
              </a:r>
            </a:p>
          </p:txBody>
        </p:sp>
        <p:sp>
          <p:nvSpPr>
            <p:cNvPr id="24" name="Rectangle 16"/>
            <p:cNvSpPr/>
            <p:nvPr/>
          </p:nvSpPr>
          <p:spPr>
            <a:xfrm>
              <a:off x="1949711" y="5262013"/>
              <a:ext cx="1222985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inspection </a:t>
              </a:r>
              <a:br>
                <a:rPr lang="en-US" sz="1200" dirty="0"/>
              </a:br>
              <a:r>
                <a:rPr lang="en-US" sz="1200" dirty="0"/>
                <a:t>angle 9.2°</a:t>
              </a:r>
            </a:p>
          </p:txBody>
        </p:sp>
      </p:grpSp>
      <p:sp>
        <p:nvSpPr>
          <p:cNvPr id="25" name="Inhaltsplatzhalter 1"/>
          <p:cNvSpPr txBox="1">
            <a:spLocks/>
          </p:cNvSpPr>
          <p:nvPr/>
        </p:nvSpPr>
        <p:spPr bwMode="auto">
          <a:xfrm>
            <a:off x="1909341" y="6391296"/>
            <a:ext cx="3155186" cy="64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7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◦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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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marR="0" indent="-270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"/>
              <a:tabLst/>
              <a:defRPr lang="de-DE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28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30861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543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40005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solidFill>
                  <a:srgbClr val="002658"/>
                </a:solidFill>
              </a:rPr>
              <a:t>Without correction for plasma background radiation.</a:t>
            </a:r>
          </a:p>
        </p:txBody>
      </p:sp>
      <p:sp>
        <p:nvSpPr>
          <p:cNvPr id="26" name="Inhaltsplatzhalter 1"/>
          <p:cNvSpPr>
            <a:spLocks noGrp="1"/>
          </p:cNvSpPr>
          <p:nvPr>
            <p:ph idx="1"/>
          </p:nvPr>
        </p:nvSpPr>
        <p:spPr>
          <a:xfrm>
            <a:off x="8849044" y="6354763"/>
            <a:ext cx="3200955" cy="129755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002658"/>
                </a:solidFill>
              </a:rPr>
              <a:t>With correction </a:t>
            </a:r>
            <a:r>
              <a:rPr lang="en-US" sz="1800" dirty="0">
                <a:solidFill>
                  <a:srgbClr val="002658"/>
                </a:solidFill>
              </a:rPr>
              <a:t>for plasma background </a:t>
            </a:r>
            <a:r>
              <a:rPr lang="en-US" sz="1800" dirty="0" smtClean="0">
                <a:solidFill>
                  <a:srgbClr val="002658"/>
                </a:solidFill>
              </a:rPr>
              <a:t>radiation </a:t>
            </a:r>
            <a:endParaRPr lang="en-US" sz="1800" dirty="0">
              <a:solidFill>
                <a:srgbClr val="002658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2" y="1409510"/>
            <a:ext cx="1707431" cy="87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99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5" grpId="0"/>
      <p:bldP spid="2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002658"/>
                </a:solidFill>
              </a:rPr>
              <a:t>Measurements in </a:t>
            </a:r>
            <a:r>
              <a:rPr lang="en-GB" dirty="0">
                <a:solidFill>
                  <a:srgbClr val="002658"/>
                </a:solidFill>
              </a:rPr>
              <a:t>active phase by </a:t>
            </a:r>
            <a:r>
              <a:rPr lang="en-GB" dirty="0" smtClean="0">
                <a:solidFill>
                  <a:srgbClr val="002658"/>
                </a:solidFill>
              </a:rPr>
              <a:t>HSC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29</a:t>
            </a:fld>
            <a:endParaRPr lang="de-DE" altLang="de-DE" smtClean="0"/>
          </a:p>
        </p:txBody>
      </p:sp>
      <p:pic>
        <p:nvPicPr>
          <p:cNvPr id="10" name="s048_000000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5335" t="15110" r="4805" b="4255"/>
          <a:stretch/>
        </p:blipFill>
        <p:spPr>
          <a:xfrm>
            <a:off x="2362274" y="2466355"/>
            <a:ext cx="8498839" cy="3816424"/>
          </a:xfrm>
        </p:spPr>
      </p:pic>
      <p:sp>
        <p:nvSpPr>
          <p:cNvPr id="5" name="Textfeld 10"/>
          <p:cNvSpPr txBox="1">
            <a:spLocks noChangeArrowheads="1"/>
          </p:cNvSpPr>
          <p:nvPr/>
        </p:nvSpPr>
        <p:spPr bwMode="auto">
          <a:xfrm>
            <a:off x="1822494" y="1550821"/>
            <a:ext cx="100805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US" dirty="0" smtClean="0">
                <a:solidFill>
                  <a:srgbClr val="001E46"/>
                </a:solidFill>
              </a:rPr>
              <a:t>Quantitative temperature from calibration with addition measurements, like e.g. NIR spectroscopy</a:t>
            </a:r>
          </a:p>
        </p:txBody>
      </p:sp>
    </p:spTree>
    <p:extLst>
      <p:ext uri="{BB962C8B-B14F-4D97-AF65-F5344CB8AC3E}">
        <p14:creationId xmlns:p14="http://schemas.microsoft.com/office/powerpoint/2010/main" val="184768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Introduction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</a:t>
            </a:fld>
            <a:endParaRPr lang="de-DE" altLang="de-DE" smtClean="0"/>
          </a:p>
        </p:txBody>
      </p:sp>
      <p:grpSp>
        <p:nvGrpSpPr>
          <p:cNvPr id="9" name="Gruppieren 8"/>
          <p:cNvGrpSpPr/>
          <p:nvPr/>
        </p:nvGrpSpPr>
        <p:grpSpPr>
          <a:xfrm>
            <a:off x="7417303" y="1405290"/>
            <a:ext cx="4675189" cy="3885131"/>
            <a:chOff x="1979612" y="1173512"/>
            <a:chExt cx="4675189" cy="3885131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612" y="1173512"/>
              <a:ext cx="4675189" cy="3885131"/>
            </a:xfrm>
            <a:prstGeom prst="rect">
              <a:avLst/>
            </a:prstGeom>
          </p:spPr>
        </p:pic>
        <p:cxnSp>
          <p:nvCxnSpPr>
            <p:cNvPr id="11" name="Gerader Verbinder 10"/>
            <p:cNvCxnSpPr/>
            <p:nvPr/>
          </p:nvCxnSpPr>
          <p:spPr>
            <a:xfrm flipV="1">
              <a:off x="4644603" y="3486150"/>
              <a:ext cx="48047" cy="4203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ihandform 11"/>
            <p:cNvSpPr/>
            <p:nvPr/>
          </p:nvSpPr>
          <p:spPr>
            <a:xfrm>
              <a:off x="4667794" y="3644900"/>
              <a:ext cx="682081" cy="273957"/>
            </a:xfrm>
            <a:custGeom>
              <a:avLst/>
              <a:gdLst>
                <a:gd name="connsiteX0" fmla="*/ 766355 w 766355"/>
                <a:gd name="connsiteY0" fmla="*/ 0 h 278674"/>
                <a:gd name="connsiteX1" fmla="*/ 722812 w 766355"/>
                <a:gd name="connsiteY1" fmla="*/ 8708 h 278674"/>
                <a:gd name="connsiteX2" fmla="*/ 653143 w 766355"/>
                <a:gd name="connsiteY2" fmla="*/ 26126 h 278674"/>
                <a:gd name="connsiteX3" fmla="*/ 478972 w 766355"/>
                <a:gd name="connsiteY3" fmla="*/ 43543 h 278674"/>
                <a:gd name="connsiteX4" fmla="*/ 391886 w 766355"/>
                <a:gd name="connsiteY4" fmla="*/ 60960 h 278674"/>
                <a:gd name="connsiteX5" fmla="*/ 330926 w 766355"/>
                <a:gd name="connsiteY5" fmla="*/ 78377 h 278674"/>
                <a:gd name="connsiteX6" fmla="*/ 261257 w 766355"/>
                <a:gd name="connsiteY6" fmla="*/ 139337 h 278674"/>
                <a:gd name="connsiteX7" fmla="*/ 235132 w 766355"/>
                <a:gd name="connsiteY7" fmla="*/ 165463 h 278674"/>
                <a:gd name="connsiteX8" fmla="*/ 209006 w 766355"/>
                <a:gd name="connsiteY8" fmla="*/ 182880 h 278674"/>
                <a:gd name="connsiteX9" fmla="*/ 174172 w 766355"/>
                <a:gd name="connsiteY9" fmla="*/ 217714 h 278674"/>
                <a:gd name="connsiteX10" fmla="*/ 156755 w 766355"/>
                <a:gd name="connsiteY10" fmla="*/ 243840 h 278674"/>
                <a:gd name="connsiteX11" fmla="*/ 104503 w 766355"/>
                <a:gd name="connsiteY11" fmla="*/ 261257 h 278674"/>
                <a:gd name="connsiteX12" fmla="*/ 52252 w 766355"/>
                <a:gd name="connsiteY12" fmla="*/ 278674 h 278674"/>
                <a:gd name="connsiteX13" fmla="*/ 0 w 766355"/>
                <a:gd name="connsiteY13" fmla="*/ 278674 h 27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355" h="278674">
                  <a:moveTo>
                    <a:pt x="766355" y="0"/>
                  </a:moveTo>
                  <a:cubicBezTo>
                    <a:pt x="751841" y="2903"/>
                    <a:pt x="737172" y="5118"/>
                    <a:pt x="722812" y="8708"/>
                  </a:cubicBezTo>
                  <a:cubicBezTo>
                    <a:pt x="676945" y="20175"/>
                    <a:pt x="714876" y="18718"/>
                    <a:pt x="653143" y="26126"/>
                  </a:cubicBezTo>
                  <a:cubicBezTo>
                    <a:pt x="595212" y="33078"/>
                    <a:pt x="478972" y="43543"/>
                    <a:pt x="478972" y="43543"/>
                  </a:cubicBezTo>
                  <a:cubicBezTo>
                    <a:pt x="398055" y="63770"/>
                    <a:pt x="498654" y="39606"/>
                    <a:pt x="391886" y="60960"/>
                  </a:cubicBezTo>
                  <a:cubicBezTo>
                    <a:pt x="382581" y="62821"/>
                    <a:pt x="341996" y="72842"/>
                    <a:pt x="330926" y="78377"/>
                  </a:cubicBezTo>
                  <a:cubicBezTo>
                    <a:pt x="302122" y="92779"/>
                    <a:pt x="283958" y="116635"/>
                    <a:pt x="261257" y="139337"/>
                  </a:cubicBezTo>
                  <a:cubicBezTo>
                    <a:pt x="252549" y="148046"/>
                    <a:pt x="245379" y="158632"/>
                    <a:pt x="235132" y="165463"/>
                  </a:cubicBezTo>
                  <a:lnTo>
                    <a:pt x="209006" y="182880"/>
                  </a:lnTo>
                  <a:cubicBezTo>
                    <a:pt x="190004" y="239884"/>
                    <a:pt x="216395" y="183935"/>
                    <a:pt x="174172" y="217714"/>
                  </a:cubicBezTo>
                  <a:cubicBezTo>
                    <a:pt x="165999" y="224252"/>
                    <a:pt x="165631" y="238293"/>
                    <a:pt x="156755" y="243840"/>
                  </a:cubicBezTo>
                  <a:cubicBezTo>
                    <a:pt x="141186" y="253570"/>
                    <a:pt x="121920" y="255451"/>
                    <a:pt x="104503" y="261257"/>
                  </a:cubicBezTo>
                  <a:cubicBezTo>
                    <a:pt x="104501" y="261258"/>
                    <a:pt x="52255" y="278674"/>
                    <a:pt x="52252" y="278674"/>
                  </a:cubicBezTo>
                  <a:lnTo>
                    <a:pt x="0" y="278674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Inhaltsplatzhalter 2"/>
          <p:cNvSpPr>
            <a:spLocks noGrp="1"/>
          </p:cNvSpPr>
          <p:nvPr>
            <p:ph idx="1"/>
          </p:nvPr>
        </p:nvSpPr>
        <p:spPr>
          <a:xfrm>
            <a:off x="1887539" y="5669490"/>
            <a:ext cx="8924906" cy="1204420"/>
          </a:xfrm>
        </p:spPr>
        <p:txBody>
          <a:bodyPr/>
          <a:lstStyle/>
          <a:p>
            <a:pPr marL="295275" indent="-295275">
              <a:spcBef>
                <a:spcPct val="50000"/>
              </a:spcBef>
              <a:buClr>
                <a:srgbClr val="001E46"/>
              </a:buClr>
            </a:pPr>
            <a:r>
              <a:rPr lang="en-GB" sz="1800" dirty="0" smtClean="0">
                <a:solidFill>
                  <a:srgbClr val="001E46"/>
                </a:solidFill>
              </a:rPr>
              <a:t>972 km </a:t>
            </a:r>
            <a:r>
              <a:rPr lang="en-GB" sz="1800" dirty="0">
                <a:solidFill>
                  <a:srgbClr val="001E46"/>
                </a:solidFill>
              </a:rPr>
              <a:t>from </a:t>
            </a:r>
            <a:r>
              <a:rPr lang="en-GB" sz="1800" dirty="0" smtClean="0">
                <a:solidFill>
                  <a:srgbClr val="001E46"/>
                </a:solidFill>
              </a:rPr>
              <a:t>Padua</a:t>
            </a:r>
          </a:p>
          <a:p>
            <a:pPr marL="295275" indent="-295275">
              <a:spcBef>
                <a:spcPct val="50000"/>
              </a:spcBef>
              <a:buClr>
                <a:srgbClr val="001E46"/>
              </a:buClr>
            </a:pPr>
            <a:r>
              <a:rPr lang="en-GB" sz="1800" dirty="0" smtClean="0">
                <a:solidFill>
                  <a:srgbClr val="001E46"/>
                </a:solidFill>
              </a:rPr>
              <a:t>235 km from Berlin, 265 km from Hamburg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1887538" y="1426819"/>
            <a:ext cx="4609380" cy="3958158"/>
            <a:chOff x="1887538" y="1426819"/>
            <a:chExt cx="4609380" cy="395815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1887538" y="1426819"/>
              <a:ext cx="4609380" cy="3958158"/>
              <a:chOff x="1887538" y="1426819"/>
              <a:chExt cx="4609380" cy="3958158"/>
            </a:xfrm>
          </p:grpSpPr>
          <p:pic>
            <p:nvPicPr>
              <p:cNvPr id="8" name="Grafik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76"/>
              <a:stretch/>
            </p:blipFill>
            <p:spPr>
              <a:xfrm>
                <a:off x="1887538" y="1426819"/>
                <a:ext cx="4609380" cy="3958158"/>
              </a:xfrm>
              <a:prstGeom prst="rect">
                <a:avLst/>
              </a:prstGeom>
            </p:spPr>
          </p:pic>
          <p:sp>
            <p:nvSpPr>
              <p:cNvPr id="18438" name="Oval 9"/>
              <p:cNvSpPr>
                <a:spLocks noChangeArrowheads="1"/>
              </p:cNvSpPr>
              <p:nvPr/>
            </p:nvSpPr>
            <p:spPr bwMode="auto">
              <a:xfrm>
                <a:off x="3557225" y="4280499"/>
                <a:ext cx="50800" cy="49213"/>
              </a:xfrm>
              <a:prstGeom prst="ellipse">
                <a:avLst/>
              </a:prstGeom>
              <a:solidFill>
                <a:srgbClr val="CC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200">
                    <a:solidFill>
                      <a:srgbClr val="4D4D4D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•"/>
                  <a:defRPr sz="2200">
                    <a:solidFill>
                      <a:srgbClr val="4D4D4D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200">
                    <a:solidFill>
                      <a:srgbClr val="4D4D4D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•"/>
                  <a:defRPr sz="2200">
                    <a:solidFill>
                      <a:srgbClr val="4D4D4D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Bogen 3"/>
            <p:cNvSpPr/>
            <p:nvPr/>
          </p:nvSpPr>
          <p:spPr>
            <a:xfrm rot="395540" flipH="1">
              <a:off x="3557225" y="3330451"/>
              <a:ext cx="151274" cy="974654"/>
            </a:xfrm>
            <a:prstGeom prst="arc">
              <a:avLst>
                <a:gd name="adj1" fmla="val 16200000"/>
                <a:gd name="adj2" fmla="val 5392984"/>
              </a:avLst>
            </a:prstGeom>
            <a:noFill/>
            <a:ln w="12700">
              <a:solidFill>
                <a:srgbClr val="C00000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Textfeld 10"/>
          <p:cNvSpPr txBox="1">
            <a:spLocks noChangeArrowheads="1"/>
          </p:cNvSpPr>
          <p:nvPr/>
        </p:nvSpPr>
        <p:spPr bwMode="auto">
          <a:xfrm>
            <a:off x="2844403" y="4166605"/>
            <a:ext cx="10081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sz="1200" dirty="0" smtClean="0">
                <a:solidFill>
                  <a:srgbClr val="001E46"/>
                </a:solidFill>
              </a:rPr>
              <a:t>Padua</a:t>
            </a:r>
          </a:p>
        </p:txBody>
      </p:sp>
      <p:sp>
        <p:nvSpPr>
          <p:cNvPr id="16" name="Textfeld 10"/>
          <p:cNvSpPr txBox="1">
            <a:spLocks noChangeArrowheads="1"/>
          </p:cNvSpPr>
          <p:nvPr/>
        </p:nvSpPr>
        <p:spPr bwMode="auto">
          <a:xfrm>
            <a:off x="3688172" y="3193703"/>
            <a:ext cx="10081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sz="1200" dirty="0" smtClean="0">
                <a:solidFill>
                  <a:srgbClr val="001E46"/>
                </a:solidFill>
              </a:rPr>
              <a:t>Greifswald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Measurements in the active phase: current cut-off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30</a:t>
            </a:fld>
            <a:endParaRPr lang="de-DE" altLang="de-DE" smtClean="0"/>
          </a:p>
        </p:txBody>
      </p:sp>
      <p:pic>
        <p:nvPicPr>
          <p:cNvPr id="4" name="Bild 8" descr="ESB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307" y="1175426"/>
            <a:ext cx="6309927" cy="22270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10"/>
          <p:cNvSpPr txBox="1">
            <a:spLocks noChangeArrowheads="1"/>
          </p:cNvSpPr>
          <p:nvPr/>
        </p:nvSpPr>
        <p:spPr bwMode="auto">
          <a:xfrm>
            <a:off x="2064417" y="3546475"/>
            <a:ext cx="10080537" cy="282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US" dirty="0">
                <a:solidFill>
                  <a:srgbClr val="001E46"/>
                </a:solidFill>
              </a:rPr>
              <a:t>Current flow through test object VI was switched artificially to zero by means of </a:t>
            </a:r>
            <a:r>
              <a:rPr lang="en-US" dirty="0" smtClean="0">
                <a:solidFill>
                  <a:srgbClr val="001E46"/>
                </a:solidFill>
              </a:rPr>
              <a:t>bypath SC</a:t>
            </a:r>
          </a:p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endParaRPr lang="en-US" sz="1050" dirty="0" smtClean="0">
              <a:solidFill>
                <a:srgbClr val="001E46"/>
              </a:solidFill>
            </a:endParaRPr>
          </a:p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US" dirty="0" smtClean="0">
                <a:solidFill>
                  <a:srgbClr val="001E46"/>
                </a:solidFill>
              </a:rPr>
              <a:t>Diagnostics by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 </a:t>
            </a:r>
            <a:r>
              <a:rPr lang="en-US" dirty="0" smtClean="0">
                <a:solidFill>
                  <a:srgbClr val="001E46"/>
                </a:solidFill>
              </a:rPr>
              <a:t>3 channel rackmount spectrometer</a:t>
            </a:r>
            <a:br>
              <a:rPr lang="en-US" dirty="0" smtClean="0">
                <a:solidFill>
                  <a:srgbClr val="001E46"/>
                </a:solidFill>
              </a:rPr>
            </a:br>
            <a:r>
              <a:rPr lang="en-US" dirty="0" smtClean="0">
                <a:solidFill>
                  <a:srgbClr val="001E46"/>
                </a:solidFill>
              </a:rPr>
              <a:t>VIS 200-1000 nm / NIR 880-1700 nm / NIR 1.6-2.4 µm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High-speed NIR camera </a:t>
            </a:r>
            <a:br>
              <a:rPr lang="en-US" dirty="0" smtClean="0">
                <a:solidFill>
                  <a:srgbClr val="001E46"/>
                </a:solidFill>
              </a:rPr>
            </a:br>
            <a:r>
              <a:rPr lang="en-US" dirty="0" smtClean="0">
                <a:solidFill>
                  <a:srgbClr val="001E46"/>
                </a:solidFill>
              </a:rPr>
              <a:t>1.5 – 1.7 µm, 6100 fps with 128 x 24 pix resolution</a:t>
            </a:r>
            <a:endParaRPr lang="en-US" dirty="0">
              <a:solidFill>
                <a:srgbClr val="001E46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573" y="4581128"/>
            <a:ext cx="1468102" cy="8863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/>
          <a:srcRect t="18551" b="17341"/>
          <a:stretch/>
        </p:blipFill>
        <p:spPr>
          <a:xfrm>
            <a:off x="122573" y="5647444"/>
            <a:ext cx="1441594" cy="96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5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Measurements in the active phase: current cut-off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31</a:t>
            </a:fld>
            <a:endParaRPr lang="de-DE" altLang="de-DE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349" y="1268413"/>
            <a:ext cx="901530" cy="96411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2965" y="1288981"/>
            <a:ext cx="3318945" cy="265233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973" y="3901629"/>
            <a:ext cx="2652393" cy="2119659"/>
          </a:xfrm>
          <a:prstGeom prst="rect">
            <a:avLst/>
          </a:prstGeom>
        </p:spPr>
      </p:pic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003613"/>
              </p:ext>
            </p:extLst>
          </p:nvPr>
        </p:nvGraphicFramePr>
        <p:xfrm>
          <a:off x="7040012" y="1710483"/>
          <a:ext cx="3098424" cy="2065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" name="Graph" r:id="rId6" imgW="2159640" imgH="1439640" progId="Origin50.Graph">
                  <p:embed/>
                </p:oleObj>
              </mc:Choice>
              <mc:Fallback>
                <p:oleObj name="Graph" r:id="rId6" imgW="2159640" imgH="1439640" progId="Origin50.Graph">
                  <p:embed/>
                  <p:pic>
                    <p:nvPicPr>
                      <p:cNvPr id="17" name="Objekt 1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40012" y="1710483"/>
                        <a:ext cx="3098424" cy="20654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94226"/>
              </p:ext>
            </p:extLst>
          </p:nvPr>
        </p:nvGraphicFramePr>
        <p:xfrm>
          <a:off x="6938744" y="3832132"/>
          <a:ext cx="3199692" cy="213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" name="Graph" r:id="rId8" imgW="2159640" imgH="1439640" progId="Origin50.Graph">
                  <p:embed/>
                </p:oleObj>
              </mc:Choice>
              <mc:Fallback>
                <p:oleObj name="Graph" r:id="rId8" imgW="2159640" imgH="1439640" progId="Origin50.Graph">
                  <p:embed/>
                  <p:pic>
                    <p:nvPicPr>
                      <p:cNvPr id="18" name="Objekt 1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38744" y="3832132"/>
                        <a:ext cx="3199692" cy="213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76251" y="2743204"/>
            <a:ext cx="1604706" cy="873149"/>
          </a:xfrm>
          <a:prstGeom prst="rect">
            <a:avLst/>
          </a:prstGeom>
        </p:spPr>
      </p:pic>
      <p:sp>
        <p:nvSpPr>
          <p:cNvPr id="14" name="Textfeld 10"/>
          <p:cNvSpPr txBox="1">
            <a:spLocks noChangeArrowheads="1"/>
          </p:cNvSpPr>
          <p:nvPr/>
        </p:nvSpPr>
        <p:spPr bwMode="auto">
          <a:xfrm>
            <a:off x="1887538" y="6125532"/>
            <a:ext cx="85689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  <a:latin typeface="+mn-lt"/>
              </a:rPr>
              <a:t>Current cut-off within </a:t>
            </a:r>
            <a:r>
              <a:rPr lang="en-US" dirty="0" err="1">
                <a:solidFill>
                  <a:srgbClr val="001E46"/>
                </a:solidFill>
                <a:latin typeface="+mn-lt"/>
              </a:rPr>
              <a:t>Δt</a:t>
            </a:r>
            <a:r>
              <a:rPr lang="en-US" dirty="0">
                <a:solidFill>
                  <a:srgbClr val="001E46"/>
                </a:solidFill>
                <a:latin typeface="+mn-lt"/>
              </a:rPr>
              <a:t> ~ 0.56 </a:t>
            </a:r>
            <a:r>
              <a:rPr lang="en-US" dirty="0" err="1">
                <a:solidFill>
                  <a:srgbClr val="001E46"/>
                </a:solidFill>
                <a:latin typeface="+mn-lt"/>
              </a:rPr>
              <a:t>ms</a:t>
            </a:r>
            <a:r>
              <a:rPr lang="en-US" dirty="0">
                <a:solidFill>
                  <a:srgbClr val="001E46"/>
                </a:solidFill>
                <a:latin typeface="+mn-lt"/>
              </a:rPr>
              <a:t> 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  <a:latin typeface="+mn-lt"/>
              </a:rPr>
              <a:t>Temperature about 3300 K before and  about 4000 K after anode spot type 2</a:t>
            </a:r>
            <a:endParaRPr lang="en-US" dirty="0">
              <a:solidFill>
                <a:srgbClr val="001E46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endParaRPr lang="en-US" dirty="0">
              <a:solidFill>
                <a:srgbClr val="001E4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21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Measurements in the active phase: current cut-off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32</a:t>
            </a:fld>
            <a:endParaRPr lang="de-DE" altLang="de-DE" smtClean="0"/>
          </a:p>
        </p:txBody>
      </p:sp>
      <p:sp>
        <p:nvSpPr>
          <p:cNvPr id="15" name="Textfeld 10"/>
          <p:cNvSpPr txBox="1">
            <a:spLocks noChangeArrowheads="1"/>
          </p:cNvSpPr>
          <p:nvPr/>
        </p:nvSpPr>
        <p:spPr bwMode="auto">
          <a:xfrm>
            <a:off x="1620267" y="5869970"/>
            <a:ext cx="972107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Before CZ: </a:t>
            </a:r>
            <a:r>
              <a:rPr lang="en-US" dirty="0" smtClean="0">
                <a:solidFill>
                  <a:srgbClr val="001E46"/>
                </a:solidFill>
              </a:rPr>
              <a:t>plasma </a:t>
            </a:r>
            <a:r>
              <a:rPr lang="en-US" dirty="0">
                <a:solidFill>
                  <a:srgbClr val="001E46"/>
                </a:solidFill>
              </a:rPr>
              <a:t>radiation dominates </a:t>
            </a:r>
            <a:r>
              <a:rPr lang="en-US" dirty="0" smtClean="0">
                <a:solidFill>
                  <a:srgbClr val="001E46"/>
                </a:solidFill>
              </a:rPr>
              <a:t>emission </a:t>
            </a:r>
            <a:r>
              <a:rPr lang="en-US" dirty="0" smtClean="0">
                <a:solidFill>
                  <a:srgbClr val="001E46"/>
                </a:solidFill>
                <a:sym typeface="Symbol" panose="05050102010706020507" pitchFamily="18" charset="2"/>
              </a:rPr>
              <a:t> n</a:t>
            </a:r>
            <a:r>
              <a:rPr lang="en-US" dirty="0" smtClean="0">
                <a:solidFill>
                  <a:srgbClr val="001E46"/>
                </a:solidFill>
              </a:rPr>
              <a:t>o </a:t>
            </a:r>
            <a:r>
              <a:rPr lang="en-US" dirty="0">
                <a:solidFill>
                  <a:srgbClr val="001E46"/>
                </a:solidFill>
              </a:rPr>
              <a:t>information on </a:t>
            </a:r>
            <a:r>
              <a:rPr lang="en-US" dirty="0" smtClean="0">
                <a:solidFill>
                  <a:srgbClr val="001E46"/>
                </a:solidFill>
              </a:rPr>
              <a:t>anode temperature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After CZ: </a:t>
            </a:r>
            <a:r>
              <a:rPr lang="en-US" dirty="0" smtClean="0">
                <a:solidFill>
                  <a:srgbClr val="001E46"/>
                </a:solidFill>
              </a:rPr>
              <a:t>fit </a:t>
            </a:r>
            <a:r>
              <a:rPr lang="en-US" dirty="0">
                <a:solidFill>
                  <a:srgbClr val="001E46"/>
                </a:solidFill>
              </a:rPr>
              <a:t>to Planck curve </a:t>
            </a:r>
            <a:r>
              <a:rPr lang="en-US" dirty="0" smtClean="0">
                <a:solidFill>
                  <a:srgbClr val="001E46"/>
                </a:solidFill>
                <a:sym typeface="Symbol" panose="05050102010706020507" pitchFamily="18" charset="2"/>
              </a:rPr>
              <a:t> a</a:t>
            </a:r>
            <a:r>
              <a:rPr lang="en-US" dirty="0" smtClean="0">
                <a:solidFill>
                  <a:srgbClr val="001E46"/>
                </a:solidFill>
              </a:rPr>
              <a:t>node </a:t>
            </a:r>
            <a:r>
              <a:rPr lang="en-US" dirty="0">
                <a:solidFill>
                  <a:srgbClr val="001E46"/>
                </a:solidFill>
              </a:rPr>
              <a:t>surface </a:t>
            </a:r>
            <a:r>
              <a:rPr lang="en-US" dirty="0" smtClean="0">
                <a:solidFill>
                  <a:srgbClr val="001E46"/>
                </a:solidFill>
              </a:rPr>
              <a:t>temperature determinable</a:t>
            </a:r>
            <a:endParaRPr lang="en-US" dirty="0">
              <a:solidFill>
                <a:srgbClr val="001E46"/>
              </a:solidFill>
            </a:endParaRPr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913536"/>
              </p:ext>
            </p:extLst>
          </p:nvPr>
        </p:nvGraphicFramePr>
        <p:xfrm>
          <a:off x="6154959" y="1770037"/>
          <a:ext cx="6961373" cy="2784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2" name="Graph" r:id="rId3" imgW="7315200" imgH="2926080" progId="Origin50.Graph">
                  <p:embed/>
                </p:oleObj>
              </mc:Choice>
              <mc:Fallback>
                <p:oleObj name="Graph" r:id="rId3" imgW="7315200" imgH="2926080" progId="Origin50.Graph">
                  <p:embed/>
                  <p:pic>
                    <p:nvPicPr>
                      <p:cNvPr id="13" name="Objek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4959" y="1770037"/>
                        <a:ext cx="6961373" cy="27845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754610"/>
              </p:ext>
            </p:extLst>
          </p:nvPr>
        </p:nvGraphicFramePr>
        <p:xfrm>
          <a:off x="0" y="1809481"/>
          <a:ext cx="6862763" cy="274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3" name="Graph" r:id="rId5" imgW="7315200" imgH="2926080" progId="Origin50.Graph">
                  <p:embed/>
                </p:oleObj>
              </mc:Choice>
              <mc:Fallback>
                <p:oleObj name="Graph" r:id="rId5" imgW="7315200" imgH="2926080" progId="Origin50.Graph">
                  <p:embed/>
                  <p:pic>
                    <p:nvPicPr>
                      <p:cNvPr id="14" name="Objekt 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809481"/>
                        <a:ext cx="6862763" cy="2745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500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299" y="522139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Measurements in the active phase: current cut-off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33</a:t>
            </a:fld>
            <a:endParaRPr lang="de-DE" altLang="de-DE" smtClean="0"/>
          </a:p>
        </p:txBody>
      </p:sp>
      <p:sp>
        <p:nvSpPr>
          <p:cNvPr id="7" name="Textfeld 10"/>
          <p:cNvSpPr txBox="1">
            <a:spLocks noChangeArrowheads="1"/>
          </p:cNvSpPr>
          <p:nvPr/>
        </p:nvSpPr>
        <p:spPr bwMode="auto">
          <a:xfrm>
            <a:off x="1988754" y="5269131"/>
            <a:ext cx="1026674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Higher </a:t>
            </a:r>
            <a:r>
              <a:rPr lang="en-US" dirty="0">
                <a:solidFill>
                  <a:srgbClr val="001E46"/>
                </a:solidFill>
              </a:rPr>
              <a:t>anode surface temperatures and longer cooling in case of anode spot type </a:t>
            </a:r>
            <a:r>
              <a:rPr lang="en-US" dirty="0" smtClean="0">
                <a:solidFill>
                  <a:srgbClr val="001E46"/>
                </a:solidFill>
              </a:rPr>
              <a:t>2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Peaks </a:t>
            </a:r>
            <a:r>
              <a:rPr lang="en-US" dirty="0">
                <a:solidFill>
                  <a:srgbClr val="001E46"/>
                </a:solidFill>
              </a:rPr>
              <a:t>in temperature curve from thermography (lines) due to changing emissivity during solidification process – in spectroscopic method (dots) the emissivity was adapted during Planck curve fitting</a:t>
            </a:r>
          </a:p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endParaRPr lang="en-US" dirty="0">
              <a:solidFill>
                <a:srgbClr val="001E46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959827"/>
              </p:ext>
            </p:extLst>
          </p:nvPr>
        </p:nvGraphicFramePr>
        <p:xfrm>
          <a:off x="2195991" y="1412776"/>
          <a:ext cx="5189357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" name="Graph" r:id="rId3" imgW="3729318" imgH="2695549" progId="Origin50.Graph">
                  <p:embed/>
                </p:oleObj>
              </mc:Choice>
              <mc:Fallback>
                <p:oleObj name="Graph" r:id="rId3" imgW="3729318" imgH="2695549" progId="Origin50.Graph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991" y="1412776"/>
                        <a:ext cx="5189357" cy="37444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221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de-DE" dirty="0" err="1" smtClean="0">
                <a:latin typeface="+mn-lt"/>
              </a:rPr>
              <a:t>Example</a:t>
            </a:r>
            <a:r>
              <a:rPr lang="de-DE" dirty="0" smtClean="0">
                <a:latin typeface="+mn-lt"/>
              </a:rPr>
              <a:t> 5: </a:t>
            </a:r>
            <a:r>
              <a:rPr lang="en-GB" dirty="0" smtClean="0">
                <a:solidFill>
                  <a:srgbClr val="002658"/>
                </a:solidFill>
              </a:rPr>
              <a:t>Surface </a:t>
            </a:r>
            <a:r>
              <a:rPr lang="en-GB" dirty="0">
                <a:solidFill>
                  <a:srgbClr val="002658"/>
                </a:solidFill>
              </a:rPr>
              <a:t>with </a:t>
            </a:r>
            <a:r>
              <a:rPr lang="en-GB" dirty="0" smtClean="0">
                <a:solidFill>
                  <a:srgbClr val="002658"/>
                </a:solidFill>
              </a:rPr>
              <a:t>impurities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34</a:t>
            </a:fld>
            <a:endParaRPr lang="de-DE" altLang="de-DE" smtClean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262" r="7809" b="-207"/>
          <a:stretch/>
        </p:blipFill>
        <p:spPr bwMode="auto">
          <a:xfrm>
            <a:off x="2700387" y="3402459"/>
            <a:ext cx="4680000" cy="162000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666" b="2529"/>
          <a:stretch/>
        </p:blipFill>
        <p:spPr bwMode="auto">
          <a:xfrm>
            <a:off x="7380387" y="3777384"/>
            <a:ext cx="2952000" cy="1224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1"/>
          <p:cNvSpPr txBox="1"/>
          <p:nvPr/>
        </p:nvSpPr>
        <p:spPr>
          <a:xfrm>
            <a:off x="3708499" y="6354787"/>
            <a:ext cx="297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658"/>
                </a:solidFill>
              </a:rPr>
              <a:t>High-speed camera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7" name="TextBox 41"/>
          <p:cNvSpPr txBox="1"/>
          <p:nvPr/>
        </p:nvSpPr>
        <p:spPr>
          <a:xfrm>
            <a:off x="7236891" y="6354787"/>
            <a:ext cx="297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658"/>
                </a:solidFill>
              </a:rPr>
              <a:t>Spectrograph</a:t>
            </a:r>
            <a:endParaRPr lang="en-US" dirty="0">
              <a:solidFill>
                <a:srgbClr val="002658"/>
              </a:solidFill>
            </a:endParaRPr>
          </a:p>
        </p:txBody>
      </p:sp>
      <p:pic>
        <p:nvPicPr>
          <p:cNvPr id="8" name="test_sw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4369" r="62851"/>
          <a:stretch/>
        </p:blipFill>
        <p:spPr>
          <a:xfrm>
            <a:off x="5040387" y="1318423"/>
            <a:ext cx="1556161" cy="1184027"/>
          </a:xfrm>
          <a:prstGeom prst="rect">
            <a:avLst/>
          </a:prstGeom>
        </p:spPr>
      </p:pic>
      <p:sp>
        <p:nvSpPr>
          <p:cNvPr id="9" name="TextBox 41"/>
          <p:cNvSpPr txBox="1"/>
          <p:nvPr/>
        </p:nvSpPr>
        <p:spPr>
          <a:xfrm>
            <a:off x="4068539" y="258312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658"/>
                </a:solidFill>
              </a:rPr>
              <a:t>CMT welding – pulsed arc operation</a:t>
            </a:r>
            <a:endParaRPr lang="en-US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95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+mn-lt"/>
              </a:rPr>
              <a:t>Example 5: </a:t>
            </a:r>
            <a:r>
              <a:rPr lang="en-GB" dirty="0" smtClean="0">
                <a:solidFill>
                  <a:srgbClr val="002658"/>
                </a:solidFill>
              </a:rPr>
              <a:t>Surface with impurities</a:t>
            </a:r>
            <a:endParaRPr lang="en-GB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35</a:t>
            </a:fld>
            <a:endParaRPr lang="de-DE" altLang="de-DE" smtClean="0"/>
          </a:p>
        </p:txBody>
      </p:sp>
      <p:sp>
        <p:nvSpPr>
          <p:cNvPr id="7" name="TextBox 41"/>
          <p:cNvSpPr txBox="1"/>
          <p:nvPr/>
        </p:nvSpPr>
        <p:spPr>
          <a:xfrm>
            <a:off x="7789564" y="5658322"/>
            <a:ext cx="297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658"/>
                </a:solidFill>
              </a:rPr>
              <a:t>HSC image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9" name="TextBox 41"/>
          <p:cNvSpPr txBox="1"/>
          <p:nvPr/>
        </p:nvSpPr>
        <p:spPr>
          <a:xfrm>
            <a:off x="1928605" y="4919658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658"/>
                </a:solidFill>
              </a:rPr>
              <a:t>Material steel S235</a:t>
            </a:r>
          </a:p>
          <a:p>
            <a:r>
              <a:rPr lang="en-GB" dirty="0" smtClean="0">
                <a:solidFill>
                  <a:srgbClr val="002658"/>
                </a:solidFill>
              </a:rPr>
              <a:t>Slit length 12 mm</a:t>
            </a:r>
          </a:p>
          <a:p>
            <a:r>
              <a:rPr lang="en-GB" dirty="0" smtClean="0">
                <a:solidFill>
                  <a:srgbClr val="002658"/>
                </a:solidFill>
              </a:rPr>
              <a:t>Results after current cut-off</a:t>
            </a:r>
            <a:endParaRPr lang="en-US" dirty="0">
              <a:solidFill>
                <a:srgbClr val="002658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99" y="1394299"/>
            <a:ext cx="1554615" cy="1188823"/>
          </a:xfrm>
          <a:prstGeom prst="rect">
            <a:avLst/>
          </a:prstGeom>
        </p:spPr>
      </p:pic>
      <p:graphicFrame>
        <p:nvGraphicFramePr>
          <p:cNvPr id="1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14386"/>
              </p:ext>
            </p:extLst>
          </p:nvPr>
        </p:nvGraphicFramePr>
        <p:xfrm>
          <a:off x="8028979" y="3035295"/>
          <a:ext cx="2495550" cy="262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6" name="Graph" r:id="rId4" imgW="2495702" imgH="2623718" progId="Origin50.Graph">
                  <p:embed/>
                </p:oleObj>
              </mc:Choice>
              <mc:Fallback>
                <p:oleObj name="Graph" r:id="rId4" imgW="2495702" imgH="2623718" progId="Origin50.Graph">
                  <p:embed/>
                  <p:pic>
                    <p:nvPicPr>
                      <p:cNvPr id="1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979" y="3035295"/>
                        <a:ext cx="2495550" cy="262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6" descr="Set-up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589" y="1331407"/>
            <a:ext cx="4645444" cy="3067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/>
          <p:nvPr/>
        </p:nvSpPr>
        <p:spPr>
          <a:xfrm>
            <a:off x="6302375" y="1342379"/>
            <a:ext cx="62992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solidFill>
                  <a:srgbClr val="002658"/>
                </a:solidFill>
              </a:rPr>
              <a:t>H. </a:t>
            </a:r>
            <a:r>
              <a:rPr lang="de-DE" dirty="0" err="1">
                <a:solidFill>
                  <a:srgbClr val="002658"/>
                </a:solidFill>
              </a:rPr>
              <a:t>Schöpp</a:t>
            </a:r>
            <a:r>
              <a:rPr lang="de-DE" dirty="0">
                <a:solidFill>
                  <a:srgbClr val="002658"/>
                </a:solidFill>
              </a:rPr>
              <a:t>, A. Sperl, R. </a:t>
            </a:r>
            <a:r>
              <a:rPr lang="de-DE" dirty="0" err="1">
                <a:solidFill>
                  <a:srgbClr val="002658"/>
                </a:solidFill>
              </a:rPr>
              <a:t>Kozakov</a:t>
            </a:r>
            <a:r>
              <a:rPr lang="de-DE" dirty="0">
                <a:solidFill>
                  <a:srgbClr val="002658"/>
                </a:solidFill>
              </a:rPr>
              <a:t>, G. </a:t>
            </a:r>
            <a:r>
              <a:rPr lang="de-DE" dirty="0" err="1">
                <a:solidFill>
                  <a:srgbClr val="002658"/>
                </a:solidFill>
              </a:rPr>
              <a:t>Gött</a:t>
            </a:r>
            <a:r>
              <a:rPr lang="de-DE" dirty="0">
                <a:solidFill>
                  <a:srgbClr val="002658"/>
                </a:solidFill>
              </a:rPr>
              <a:t>, D. </a:t>
            </a:r>
            <a:r>
              <a:rPr lang="de-DE" dirty="0" err="1">
                <a:solidFill>
                  <a:srgbClr val="002658"/>
                </a:solidFill>
              </a:rPr>
              <a:t>Uhrlandt</a:t>
            </a:r>
            <a:r>
              <a:rPr lang="de-DE" dirty="0">
                <a:solidFill>
                  <a:srgbClr val="002658"/>
                </a:solidFill>
              </a:rPr>
              <a:t>, G. Wilhelm, J. Phys. D: </a:t>
            </a:r>
            <a:r>
              <a:rPr lang="de-DE" dirty="0" err="1">
                <a:solidFill>
                  <a:srgbClr val="002658"/>
                </a:solidFill>
              </a:rPr>
              <a:t>Appl</a:t>
            </a:r>
            <a:r>
              <a:rPr lang="de-DE" dirty="0">
                <a:solidFill>
                  <a:srgbClr val="002658"/>
                </a:solidFill>
              </a:rPr>
              <a:t>. Phys. 45(2012) 235203</a:t>
            </a:r>
          </a:p>
        </p:txBody>
      </p:sp>
    </p:spTree>
    <p:extLst>
      <p:ext uri="{BB962C8B-B14F-4D97-AF65-F5344CB8AC3E}">
        <p14:creationId xmlns:p14="http://schemas.microsoft.com/office/powerpoint/2010/main" val="336487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dirty="0"/>
              <a:t>Example 5: </a:t>
            </a:r>
            <a:r>
              <a:rPr lang="en-GB" dirty="0">
                <a:solidFill>
                  <a:srgbClr val="002658"/>
                </a:solidFill>
              </a:rPr>
              <a:t>Surface with impurities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36</a:t>
            </a:fld>
            <a:endParaRPr lang="de-DE" altLang="de-DE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696" y="1436925"/>
            <a:ext cx="2880320" cy="2816507"/>
          </a:xfrm>
          <a:prstGeom prst="rect">
            <a:avLst/>
          </a:prstGeom>
        </p:spPr>
      </p:pic>
      <p:graphicFrame>
        <p:nvGraphicFramePr>
          <p:cNvPr id="5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72847"/>
              </p:ext>
            </p:extLst>
          </p:nvPr>
        </p:nvGraphicFramePr>
        <p:xfrm>
          <a:off x="6732835" y="4642607"/>
          <a:ext cx="3062635" cy="240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8" name="Graph" r:id="rId4" imgW="4234282" imgH="3322320" progId="Origin50.Graph">
                  <p:embed/>
                </p:oleObj>
              </mc:Choice>
              <mc:Fallback>
                <p:oleObj name="Graph" r:id="rId4" imgW="4234282" imgH="3322320" progId="Origin50.Graph">
                  <p:embed/>
                  <p:pic>
                    <p:nvPicPr>
                      <p:cNvPr id="11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835" y="4642607"/>
                        <a:ext cx="3062635" cy="240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Line 24"/>
          <p:cNvSpPr>
            <a:spLocks noChangeShapeType="1"/>
          </p:cNvSpPr>
          <p:nvPr/>
        </p:nvSpPr>
        <p:spPr bwMode="auto">
          <a:xfrm flipH="1" flipV="1">
            <a:off x="5873532" y="3415409"/>
            <a:ext cx="1296144" cy="1368152"/>
          </a:xfrm>
          <a:prstGeom prst="line">
            <a:avLst/>
          </a:prstGeom>
          <a:noFill/>
          <a:ln w="38100">
            <a:solidFill>
              <a:srgbClr val="0F176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graphicFrame>
        <p:nvGraphicFramePr>
          <p:cNvPr id="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45655"/>
              </p:ext>
            </p:extLst>
          </p:nvPr>
        </p:nvGraphicFramePr>
        <p:xfrm>
          <a:off x="3208307" y="4642607"/>
          <a:ext cx="2924307" cy="2297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9" name="Graph" r:id="rId6" imgW="4234282" imgH="3322320" progId="Origin50.Graph">
                  <p:embed/>
                </p:oleObj>
              </mc:Choice>
              <mc:Fallback>
                <p:oleObj name="Graph" r:id="rId6" imgW="4234282" imgH="3322320" progId="Origin50.Graph">
                  <p:embed/>
                  <p:pic>
                    <p:nvPicPr>
                      <p:cNvPr id="14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307" y="4642607"/>
                        <a:ext cx="2924307" cy="22978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23"/>
          <p:cNvSpPr>
            <a:spLocks noChangeShapeType="1"/>
          </p:cNvSpPr>
          <p:nvPr/>
        </p:nvSpPr>
        <p:spPr bwMode="auto">
          <a:xfrm flipV="1">
            <a:off x="4859306" y="3690741"/>
            <a:ext cx="836836" cy="1092820"/>
          </a:xfrm>
          <a:prstGeom prst="line">
            <a:avLst/>
          </a:prstGeom>
          <a:noFill/>
          <a:ln w="38100">
            <a:solidFill>
              <a:srgbClr val="0F176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99" y="1414353"/>
            <a:ext cx="2673882" cy="284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10261227" y="1091853"/>
            <a:ext cx="867245" cy="3161579"/>
            <a:chOff x="5094" y="611"/>
            <a:chExt cx="577" cy="2372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4" y="803"/>
              <a:ext cx="517" cy="2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5184" y="2752"/>
              <a:ext cx="4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800">
                  <a:solidFill>
                    <a:schemeClr val="bg1"/>
                  </a:solidFill>
                </a:rPr>
                <a:t>1300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5184" y="1662"/>
              <a:ext cx="4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800"/>
                <a:t>1810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5184" y="760"/>
              <a:ext cx="4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800">
                  <a:solidFill>
                    <a:schemeClr val="tx1"/>
                  </a:solidFill>
                </a:rPr>
                <a:t>2300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5163" y="611"/>
              <a:ext cx="5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rgbClr val="5F5F5F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5F5F5F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800">
                  <a:solidFill>
                    <a:schemeClr val="tx1"/>
                  </a:solidFill>
                </a:rPr>
                <a:t>Kelvin</a:t>
              </a:r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6" y="1311275"/>
            <a:ext cx="3363645" cy="2636912"/>
          </a:xfrm>
          <a:prstGeom prst="rect">
            <a:avLst/>
          </a:prstGeom>
        </p:spPr>
      </p:pic>
      <p:sp>
        <p:nvSpPr>
          <p:cNvPr id="17" name="TextBox 41"/>
          <p:cNvSpPr txBox="1"/>
          <p:nvPr/>
        </p:nvSpPr>
        <p:spPr>
          <a:xfrm>
            <a:off x="1089507" y="401762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658"/>
                </a:solidFill>
              </a:rPr>
              <a:t>Planck-fit for each spatial position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18" name="TextBox 41"/>
          <p:cNvSpPr txBox="1"/>
          <p:nvPr/>
        </p:nvSpPr>
        <p:spPr>
          <a:xfrm>
            <a:off x="9702588" y="475204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658"/>
                </a:solidFill>
              </a:rPr>
              <a:t>Colder slag due to higher emissivity</a:t>
            </a:r>
            <a:endParaRPr lang="en-US" dirty="0">
              <a:solidFill>
                <a:srgbClr val="002658"/>
              </a:solidFill>
            </a:endParaRPr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flipH="1" flipV="1">
            <a:off x="8965083" y="2942594"/>
            <a:ext cx="1430608" cy="1807770"/>
          </a:xfrm>
          <a:prstGeom prst="line">
            <a:avLst/>
          </a:prstGeom>
          <a:noFill/>
          <a:ln w="38100">
            <a:solidFill>
              <a:srgbClr val="0F176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31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latin typeface="+mn-lt"/>
              </a:rPr>
              <a:t>Summary </a:t>
            </a:r>
            <a:r>
              <a:rPr lang="de-DE" dirty="0" err="1" smtClean="0">
                <a:latin typeface="+mn-lt"/>
              </a:rPr>
              <a:t>and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outlook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37</a:t>
            </a:fld>
            <a:endParaRPr lang="de-DE" altLang="de-DE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6066" y="1238946"/>
            <a:ext cx="10723393" cy="456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</a:bodyPr>
          <a:lstStyle>
            <a:lvl1pPr marL="47148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1049338" indent="-419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2pPr>
            <a:lvl3pPr marL="1731963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3pPr>
            <a:lvl4pPr marL="2362200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4pPr>
            <a:lvl5pPr marL="299243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5pPr>
            <a:lvl6pPr marL="3623676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4253880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4884085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5514289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sz="1800" b="1" kern="0" dirty="0" smtClean="0">
                <a:solidFill>
                  <a:srgbClr val="002658"/>
                </a:solidFill>
              </a:rPr>
              <a:t>Summary</a:t>
            </a:r>
          </a:p>
          <a:p>
            <a:pPr algn="just"/>
            <a:r>
              <a:rPr lang="en-GB" sz="1800" kern="0" dirty="0" smtClean="0">
                <a:solidFill>
                  <a:srgbClr val="002658"/>
                </a:solidFill>
              </a:rPr>
              <a:t>Various of optical methods for temperature determination is available</a:t>
            </a:r>
          </a:p>
          <a:p>
            <a:r>
              <a:rPr lang="en-GB" sz="1800" kern="0" dirty="0" smtClean="0">
                <a:solidFill>
                  <a:srgbClr val="002658"/>
                </a:solidFill>
              </a:rPr>
              <a:t>In case of an arc discharge: </a:t>
            </a:r>
            <a:br>
              <a:rPr lang="en-GB" sz="1800" kern="0" dirty="0" smtClean="0">
                <a:solidFill>
                  <a:srgbClr val="002658"/>
                </a:solidFill>
              </a:rPr>
            </a:br>
            <a:r>
              <a:rPr lang="en-GB" sz="1800" kern="0" dirty="0" smtClean="0">
                <a:solidFill>
                  <a:srgbClr val="002658"/>
                </a:solidFill>
              </a:rPr>
              <a:t>“easy case” – measurements in the post-arc phase; </a:t>
            </a:r>
            <a:br>
              <a:rPr lang="en-GB" sz="1800" kern="0" dirty="0" smtClean="0">
                <a:solidFill>
                  <a:srgbClr val="002658"/>
                </a:solidFill>
              </a:rPr>
            </a:br>
            <a:r>
              <a:rPr lang="en-GB" sz="1800" kern="0" dirty="0" smtClean="0">
                <a:solidFill>
                  <a:srgbClr val="002658"/>
                </a:solidFill>
              </a:rPr>
              <a:t>“complex case” – measurements during the active phase</a:t>
            </a:r>
          </a:p>
          <a:p>
            <a:pPr algn="just"/>
            <a:r>
              <a:rPr lang="en-GB" sz="1800" kern="0" dirty="0" smtClean="0">
                <a:solidFill>
                  <a:srgbClr val="002658"/>
                </a:solidFill>
              </a:rPr>
              <a:t>Combinations of various methods increase applicability range</a:t>
            </a:r>
          </a:p>
          <a:p>
            <a:pPr algn="just"/>
            <a:endParaRPr lang="en-GB" sz="1800" kern="0" dirty="0" smtClean="0">
              <a:solidFill>
                <a:srgbClr val="002658"/>
              </a:solidFill>
              <a:ea typeface="Times New Roman" panose="02020603050405020304" pitchFamily="18" charset="0"/>
            </a:endParaRPr>
          </a:p>
          <a:p>
            <a:pPr marL="0" indent="0" algn="just">
              <a:buFont typeface="Wingdings" panose="05000000000000000000" pitchFamily="2" charset="2"/>
              <a:buNone/>
            </a:pPr>
            <a:r>
              <a:rPr lang="en-GB" sz="1800" b="1" kern="0" dirty="0" smtClean="0">
                <a:solidFill>
                  <a:srgbClr val="002658"/>
                </a:solidFill>
              </a:rPr>
              <a:t>Outlook</a:t>
            </a:r>
          </a:p>
          <a:p>
            <a:pPr algn="just"/>
            <a:r>
              <a:rPr lang="en-GB" sz="1800" kern="0" dirty="0" smtClean="0">
                <a:solidFill>
                  <a:srgbClr val="002658"/>
                </a:solidFill>
              </a:rPr>
              <a:t>Further development is necessary for temperature measurements within the active phase</a:t>
            </a:r>
          </a:p>
          <a:p>
            <a:pPr algn="just"/>
            <a:r>
              <a:rPr lang="en-GB" sz="1800" kern="0" dirty="0" smtClean="0">
                <a:solidFill>
                  <a:srgbClr val="002658"/>
                </a:solidFill>
              </a:rPr>
              <a:t>Increase of temporal resolution</a:t>
            </a:r>
            <a:endParaRPr lang="en-GB" sz="1800" b="1" kern="0" dirty="0" smtClean="0">
              <a:solidFill>
                <a:srgbClr val="002658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GB" sz="1800" b="1" kern="0" dirty="0" smtClean="0">
              <a:solidFill>
                <a:srgbClr val="002658"/>
              </a:solidFill>
            </a:endParaRPr>
          </a:p>
          <a:p>
            <a:endParaRPr lang="en-GB" sz="1800" kern="0" dirty="0" smtClean="0">
              <a:solidFill>
                <a:srgbClr val="002658"/>
              </a:solidFill>
            </a:endParaRPr>
          </a:p>
          <a:p>
            <a:endParaRPr lang="en-GB" sz="1800" kern="0" dirty="0" smtClean="0">
              <a:solidFill>
                <a:srgbClr val="002658"/>
              </a:solidFill>
            </a:endParaRPr>
          </a:p>
          <a:p>
            <a:pPr lvl="1"/>
            <a:endParaRPr lang="en-GB" sz="1800" kern="0" dirty="0" smtClean="0">
              <a:solidFill>
                <a:srgbClr val="002658"/>
              </a:solidFill>
            </a:endParaRPr>
          </a:p>
          <a:p>
            <a:pPr lvl="1"/>
            <a:endParaRPr lang="en-GB" sz="1800" b="1" kern="0" dirty="0" smtClean="0">
              <a:solidFill>
                <a:srgbClr val="002658"/>
              </a:solidFill>
            </a:endParaRPr>
          </a:p>
        </p:txBody>
      </p:sp>
      <p:sp>
        <p:nvSpPr>
          <p:cNvPr id="5" name="TextBox 41"/>
          <p:cNvSpPr txBox="1"/>
          <p:nvPr/>
        </p:nvSpPr>
        <p:spPr>
          <a:xfrm>
            <a:off x="1132313" y="5306702"/>
            <a:ext cx="11017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 algn="ctr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2658"/>
                </a:solidFill>
              </a:rPr>
              <a:t>Further </a:t>
            </a:r>
            <a:r>
              <a:rPr lang="en-GB" dirty="0">
                <a:solidFill>
                  <a:srgbClr val="002658"/>
                </a:solidFill>
              </a:rPr>
              <a:t>results will be presented at </a:t>
            </a:r>
            <a:r>
              <a:rPr lang="en-GB" dirty="0" smtClean="0">
                <a:solidFill>
                  <a:srgbClr val="002658"/>
                </a:solidFill>
              </a:rPr>
              <a:t>ISDEIV2020/</a:t>
            </a:r>
            <a:r>
              <a:rPr lang="en-GB" dirty="0" err="1" smtClean="0">
                <a:solidFill>
                  <a:srgbClr val="002658"/>
                </a:solidFill>
              </a:rPr>
              <a:t>Padova</a:t>
            </a:r>
            <a:r>
              <a:rPr lang="en-GB" dirty="0" smtClean="0">
                <a:solidFill>
                  <a:srgbClr val="002658"/>
                </a:solidFill>
              </a:rPr>
              <a:t> (IT), ICEC2020/ St. </a:t>
            </a:r>
            <a:r>
              <a:rPr lang="en-GB" dirty="0" err="1" smtClean="0">
                <a:solidFill>
                  <a:srgbClr val="002658"/>
                </a:solidFill>
              </a:rPr>
              <a:t>Gallen</a:t>
            </a:r>
            <a:r>
              <a:rPr lang="en-GB" dirty="0" smtClean="0">
                <a:solidFill>
                  <a:srgbClr val="002658"/>
                </a:solidFill>
              </a:rPr>
              <a:t> (CH) and </a:t>
            </a:r>
            <a:r>
              <a:rPr lang="en-GB" b="1" dirty="0" smtClean="0">
                <a:solidFill>
                  <a:srgbClr val="002658"/>
                </a:solidFill>
              </a:rPr>
              <a:t>GD2020/Greifswald</a:t>
            </a:r>
            <a:endParaRPr lang="en-GB" b="1" dirty="0">
              <a:solidFill>
                <a:srgbClr val="002658"/>
              </a:solidFill>
            </a:endParaRPr>
          </a:p>
          <a:p>
            <a:pPr algn="ctr"/>
            <a:endParaRPr lang="en-US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1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r>
              <a:rPr lang="en-GB" altLang="en-US" dirty="0"/>
              <a:t>You are kindly invited to participate in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38</a:t>
            </a:fld>
            <a:endParaRPr lang="de-DE" altLang="de-DE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483" y="1170211"/>
            <a:ext cx="685606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9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0307" y="347424"/>
            <a:ext cx="6658260" cy="592721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Thank you very much for your attention!</a:t>
            </a:r>
          </a:p>
        </p:txBody>
      </p:sp>
      <p:sp>
        <p:nvSpPr>
          <p:cNvPr id="17412" name="Text Box 11"/>
          <p:cNvSpPr txBox="1">
            <a:spLocks noChangeArrowheads="1"/>
          </p:cNvSpPr>
          <p:nvPr/>
        </p:nvSpPr>
        <p:spPr bwMode="auto">
          <a:xfrm>
            <a:off x="2124323" y="4539858"/>
            <a:ext cx="7808469" cy="241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93083" tIns="48403" rIns="93083" bIns="48403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600">
                <a:solidFill>
                  <a:srgbClr val="4D4D4D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1600">
                <a:solidFill>
                  <a:srgbClr val="4D4D4D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4D4D4D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•"/>
              <a:defRPr sz="1600">
                <a:solidFill>
                  <a:srgbClr val="4D4D4D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GB" altLang="en-US" sz="1862" dirty="0" smtClean="0">
              <a:solidFill>
                <a:srgbClr val="002658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altLang="en-US" sz="1862" dirty="0" err="1" smtClean="0">
                <a:solidFill>
                  <a:srgbClr val="002658"/>
                </a:solidFill>
              </a:rPr>
              <a:t>Dr.</a:t>
            </a:r>
            <a:r>
              <a:rPr lang="en-GB" altLang="en-US" sz="1862" dirty="0" smtClean="0">
                <a:solidFill>
                  <a:srgbClr val="002658"/>
                </a:solidFill>
              </a:rPr>
              <a:t> Sergey Gortschakow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altLang="en-US" sz="1862" dirty="0" smtClean="0">
                <a:solidFill>
                  <a:srgbClr val="002658"/>
                </a:solidFill>
              </a:rPr>
              <a:t>Leibniz Institute for Plasma Science and Technology</a:t>
            </a:r>
            <a:endParaRPr lang="en-GB" altLang="en-US" sz="1862" b="1" dirty="0" smtClean="0">
              <a:solidFill>
                <a:srgbClr val="002658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altLang="en-US" sz="1862" dirty="0" smtClean="0">
                <a:solidFill>
                  <a:srgbClr val="002658"/>
                </a:solidFill>
              </a:rPr>
              <a:t>Address: Felix-</a:t>
            </a:r>
            <a:r>
              <a:rPr lang="en-GB" altLang="en-US" sz="1862" dirty="0" err="1" smtClean="0">
                <a:solidFill>
                  <a:srgbClr val="002658"/>
                </a:solidFill>
              </a:rPr>
              <a:t>Hausdorff</a:t>
            </a:r>
            <a:r>
              <a:rPr lang="en-GB" altLang="en-US" sz="1862" dirty="0" smtClean="0">
                <a:solidFill>
                  <a:srgbClr val="002658"/>
                </a:solidFill>
              </a:rPr>
              <a:t>-Str. 2, 17489 Greifswald 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altLang="en-US" sz="1862" dirty="0" smtClean="0">
                <a:solidFill>
                  <a:srgbClr val="002658"/>
                </a:solidFill>
              </a:rPr>
              <a:t>Phone: +49 - 3834 - 554 463, Fax: +49 - 3834 - 554 301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altLang="en-US" sz="1862" dirty="0" smtClean="0">
                <a:solidFill>
                  <a:srgbClr val="002658"/>
                </a:solidFill>
              </a:rPr>
              <a:t>Email: sergey.gortschakow@inp-greifswald.de 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altLang="en-US" sz="1862" dirty="0" smtClean="0">
                <a:solidFill>
                  <a:srgbClr val="002658"/>
                </a:solidFill>
              </a:rPr>
              <a:t>Web: www.leibniz-inp.de</a:t>
            </a:r>
            <a:endParaRPr lang="en-GB" altLang="en-US" sz="1862" dirty="0">
              <a:solidFill>
                <a:srgbClr val="002658"/>
              </a:solidFill>
              <a:latin typeface="Times New Roman" pitchFamily="18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6"/>
          <a:stretch/>
        </p:blipFill>
        <p:spPr>
          <a:xfrm>
            <a:off x="7111734" y="1341305"/>
            <a:ext cx="3658268" cy="3141421"/>
          </a:xfrm>
          <a:prstGeom prst="rect">
            <a:avLst/>
          </a:prstGeom>
        </p:spPr>
      </p:pic>
      <p:grpSp>
        <p:nvGrpSpPr>
          <p:cNvPr id="13" name="Gruppieren 12"/>
          <p:cNvGrpSpPr/>
          <p:nvPr/>
        </p:nvGrpSpPr>
        <p:grpSpPr>
          <a:xfrm>
            <a:off x="2124323" y="1356199"/>
            <a:ext cx="3710498" cy="3083463"/>
            <a:chOff x="1979612" y="1173512"/>
            <a:chExt cx="4675189" cy="3885131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612" y="1173512"/>
              <a:ext cx="4675189" cy="3885131"/>
            </a:xfrm>
            <a:prstGeom prst="rect">
              <a:avLst/>
            </a:prstGeom>
          </p:spPr>
        </p:pic>
        <p:cxnSp>
          <p:nvCxnSpPr>
            <p:cNvPr id="15" name="Gerader Verbinder 14"/>
            <p:cNvCxnSpPr/>
            <p:nvPr/>
          </p:nvCxnSpPr>
          <p:spPr>
            <a:xfrm flipV="1">
              <a:off x="4644603" y="3486150"/>
              <a:ext cx="48047" cy="4203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ihandform 15"/>
            <p:cNvSpPr/>
            <p:nvPr/>
          </p:nvSpPr>
          <p:spPr>
            <a:xfrm>
              <a:off x="4667794" y="3644900"/>
              <a:ext cx="682081" cy="273957"/>
            </a:xfrm>
            <a:custGeom>
              <a:avLst/>
              <a:gdLst>
                <a:gd name="connsiteX0" fmla="*/ 766355 w 766355"/>
                <a:gd name="connsiteY0" fmla="*/ 0 h 278674"/>
                <a:gd name="connsiteX1" fmla="*/ 722812 w 766355"/>
                <a:gd name="connsiteY1" fmla="*/ 8708 h 278674"/>
                <a:gd name="connsiteX2" fmla="*/ 653143 w 766355"/>
                <a:gd name="connsiteY2" fmla="*/ 26126 h 278674"/>
                <a:gd name="connsiteX3" fmla="*/ 478972 w 766355"/>
                <a:gd name="connsiteY3" fmla="*/ 43543 h 278674"/>
                <a:gd name="connsiteX4" fmla="*/ 391886 w 766355"/>
                <a:gd name="connsiteY4" fmla="*/ 60960 h 278674"/>
                <a:gd name="connsiteX5" fmla="*/ 330926 w 766355"/>
                <a:gd name="connsiteY5" fmla="*/ 78377 h 278674"/>
                <a:gd name="connsiteX6" fmla="*/ 261257 w 766355"/>
                <a:gd name="connsiteY6" fmla="*/ 139337 h 278674"/>
                <a:gd name="connsiteX7" fmla="*/ 235132 w 766355"/>
                <a:gd name="connsiteY7" fmla="*/ 165463 h 278674"/>
                <a:gd name="connsiteX8" fmla="*/ 209006 w 766355"/>
                <a:gd name="connsiteY8" fmla="*/ 182880 h 278674"/>
                <a:gd name="connsiteX9" fmla="*/ 174172 w 766355"/>
                <a:gd name="connsiteY9" fmla="*/ 217714 h 278674"/>
                <a:gd name="connsiteX10" fmla="*/ 156755 w 766355"/>
                <a:gd name="connsiteY10" fmla="*/ 243840 h 278674"/>
                <a:gd name="connsiteX11" fmla="*/ 104503 w 766355"/>
                <a:gd name="connsiteY11" fmla="*/ 261257 h 278674"/>
                <a:gd name="connsiteX12" fmla="*/ 52252 w 766355"/>
                <a:gd name="connsiteY12" fmla="*/ 278674 h 278674"/>
                <a:gd name="connsiteX13" fmla="*/ 0 w 766355"/>
                <a:gd name="connsiteY13" fmla="*/ 278674 h 27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355" h="278674">
                  <a:moveTo>
                    <a:pt x="766355" y="0"/>
                  </a:moveTo>
                  <a:cubicBezTo>
                    <a:pt x="751841" y="2903"/>
                    <a:pt x="737172" y="5118"/>
                    <a:pt x="722812" y="8708"/>
                  </a:cubicBezTo>
                  <a:cubicBezTo>
                    <a:pt x="676945" y="20175"/>
                    <a:pt x="714876" y="18718"/>
                    <a:pt x="653143" y="26126"/>
                  </a:cubicBezTo>
                  <a:cubicBezTo>
                    <a:pt x="595212" y="33078"/>
                    <a:pt x="478972" y="43543"/>
                    <a:pt x="478972" y="43543"/>
                  </a:cubicBezTo>
                  <a:cubicBezTo>
                    <a:pt x="398055" y="63770"/>
                    <a:pt x="498654" y="39606"/>
                    <a:pt x="391886" y="60960"/>
                  </a:cubicBezTo>
                  <a:cubicBezTo>
                    <a:pt x="382581" y="62821"/>
                    <a:pt x="341996" y="72842"/>
                    <a:pt x="330926" y="78377"/>
                  </a:cubicBezTo>
                  <a:cubicBezTo>
                    <a:pt x="302122" y="92779"/>
                    <a:pt x="283958" y="116635"/>
                    <a:pt x="261257" y="139337"/>
                  </a:cubicBezTo>
                  <a:cubicBezTo>
                    <a:pt x="252549" y="148046"/>
                    <a:pt x="245379" y="158632"/>
                    <a:pt x="235132" y="165463"/>
                  </a:cubicBezTo>
                  <a:lnTo>
                    <a:pt x="209006" y="182880"/>
                  </a:lnTo>
                  <a:cubicBezTo>
                    <a:pt x="190004" y="239884"/>
                    <a:pt x="216395" y="183935"/>
                    <a:pt x="174172" y="217714"/>
                  </a:cubicBezTo>
                  <a:cubicBezTo>
                    <a:pt x="165999" y="224252"/>
                    <a:pt x="165631" y="238293"/>
                    <a:pt x="156755" y="243840"/>
                  </a:cubicBezTo>
                  <a:cubicBezTo>
                    <a:pt x="141186" y="253570"/>
                    <a:pt x="121920" y="255451"/>
                    <a:pt x="104503" y="261257"/>
                  </a:cubicBezTo>
                  <a:cubicBezTo>
                    <a:pt x="104501" y="261258"/>
                    <a:pt x="52255" y="278674"/>
                    <a:pt x="52252" y="278674"/>
                  </a:cubicBezTo>
                  <a:lnTo>
                    <a:pt x="0" y="278674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2735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Introduction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4</a:t>
            </a:fld>
            <a:endParaRPr lang="de-DE" altLang="de-DE" smtClean="0"/>
          </a:p>
        </p:txBody>
      </p:sp>
      <p:pic>
        <p:nvPicPr>
          <p:cNvPr id="16" name="Picture 4" descr="Y:\Ordnerstruktur\Bilderdatenbank\Orte Umgebung MV\Greifswald_Lubmin\IPP\060507 059_b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0" b="38578"/>
          <a:stretch/>
        </p:blipFill>
        <p:spPr bwMode="auto">
          <a:xfrm>
            <a:off x="3653870" y="3862196"/>
            <a:ext cx="4982207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Y:\Ordnerstruktur\Bilderdatenbank\Orte Umgebung MV\Greifswald_Lubmin\Institut für Physik\IMG_8517_5_6_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61" y="3546071"/>
            <a:ext cx="3827326" cy="255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Y:\Ordnerstruktur\Bilderdatenbank\INP\Gebäude\Außenansicht\IMG_8556_4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1" y="3546071"/>
            <a:ext cx="3827325" cy="255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5"/>
          <p:cNvSpPr txBox="1">
            <a:spLocks noChangeArrowheads="1"/>
          </p:cNvSpPr>
          <p:nvPr/>
        </p:nvSpPr>
        <p:spPr bwMode="auto">
          <a:xfrm>
            <a:off x="208314" y="2791868"/>
            <a:ext cx="36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002060"/>
              </a:buClr>
            </a:pP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Leibniz </a:t>
            </a:r>
            <a:r>
              <a:rPr lang="en-US" dirty="0">
                <a:solidFill>
                  <a:srgbClr val="002658"/>
                </a:solidFill>
                <a:latin typeface="Calibri" pitchFamily="34" charset="0"/>
              </a:rPr>
              <a:t>Institute </a:t>
            </a: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for </a:t>
            </a:r>
            <a:r>
              <a:rPr lang="en-US" dirty="0">
                <a:solidFill>
                  <a:srgbClr val="002658"/>
                </a:solidFill>
                <a:latin typeface="Calibri" pitchFamily="34" charset="0"/>
              </a:rPr>
              <a:t>Plasma </a:t>
            </a: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Science </a:t>
            </a:r>
            <a:r>
              <a:rPr lang="en-US" dirty="0">
                <a:solidFill>
                  <a:srgbClr val="002658"/>
                </a:solidFill>
                <a:latin typeface="Calibri" pitchFamily="34" charset="0"/>
              </a:rPr>
              <a:t>and </a:t>
            </a: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Technology (INP) </a:t>
            </a:r>
            <a:endParaRPr lang="de-DE" dirty="0">
              <a:solidFill>
                <a:srgbClr val="002658"/>
              </a:solidFill>
              <a:latin typeface="Calibri" pitchFamily="34" charset="0"/>
            </a:endParaRPr>
          </a:p>
        </p:txBody>
      </p:sp>
      <p:sp>
        <p:nvSpPr>
          <p:cNvPr id="21" name="Textfeld 5"/>
          <p:cNvSpPr txBox="1">
            <a:spLocks noChangeArrowheads="1"/>
          </p:cNvSpPr>
          <p:nvPr/>
        </p:nvSpPr>
        <p:spPr bwMode="auto">
          <a:xfrm>
            <a:off x="8499311" y="2849369"/>
            <a:ext cx="35642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002060"/>
              </a:buClr>
            </a:pP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 Institute of Physics (</a:t>
            </a:r>
            <a:r>
              <a:rPr lang="en-US" dirty="0" err="1" smtClean="0">
                <a:solidFill>
                  <a:srgbClr val="002658"/>
                </a:solidFill>
                <a:latin typeface="Calibri" pitchFamily="34" charset="0"/>
              </a:rPr>
              <a:t>IfP</a:t>
            </a: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) of Greifswald University</a:t>
            </a:r>
            <a:endParaRPr lang="de-DE" dirty="0">
              <a:solidFill>
                <a:srgbClr val="002658"/>
              </a:solidFill>
              <a:latin typeface="Calibri" pitchFamily="34" charset="0"/>
            </a:endParaRPr>
          </a:p>
        </p:txBody>
      </p:sp>
      <p:sp>
        <p:nvSpPr>
          <p:cNvPr id="22" name="Textfeld 5"/>
          <p:cNvSpPr txBox="1">
            <a:spLocks noChangeArrowheads="1"/>
          </p:cNvSpPr>
          <p:nvPr/>
        </p:nvSpPr>
        <p:spPr bwMode="auto">
          <a:xfrm>
            <a:off x="3566839" y="5730657"/>
            <a:ext cx="49324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002060"/>
              </a:buClr>
            </a:pP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Max Planck Institute for </a:t>
            </a:r>
            <a:r>
              <a:rPr lang="en-US" dirty="0">
                <a:solidFill>
                  <a:srgbClr val="002658"/>
                </a:solidFill>
                <a:latin typeface="Calibri" pitchFamily="34" charset="0"/>
              </a:rPr>
              <a:t>P</a:t>
            </a: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lasma Physics (IPP)  Nuclear fusion reactor </a:t>
            </a:r>
            <a:r>
              <a:rPr lang="en-US" dirty="0" err="1" smtClean="0">
                <a:solidFill>
                  <a:srgbClr val="002658"/>
                </a:solidFill>
                <a:latin typeface="Calibri" pitchFamily="34" charset="0"/>
              </a:rPr>
              <a:t>Wendelstein</a:t>
            </a:r>
            <a:r>
              <a:rPr lang="en-US" dirty="0" smtClean="0">
                <a:solidFill>
                  <a:srgbClr val="002658"/>
                </a:solidFill>
                <a:latin typeface="Calibri" pitchFamily="34" charset="0"/>
              </a:rPr>
              <a:t> 7-X</a:t>
            </a:r>
            <a:endParaRPr lang="de-DE" dirty="0">
              <a:solidFill>
                <a:srgbClr val="002658"/>
              </a:solidFill>
              <a:latin typeface="Calibri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8134" y="2074390"/>
            <a:ext cx="2978681" cy="1709316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1965479" y="1311275"/>
            <a:ext cx="5793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Greifswald - </a:t>
            </a:r>
            <a:r>
              <a:rPr lang="en-GB" sz="2400" b="1" dirty="0" err="1" smtClean="0"/>
              <a:t>Center</a:t>
            </a:r>
            <a:r>
              <a:rPr lang="en-GB" sz="2400" b="1" dirty="0" smtClean="0"/>
              <a:t> of Plasma Science</a:t>
            </a:r>
          </a:p>
        </p:txBody>
      </p:sp>
    </p:spTree>
    <p:extLst>
      <p:ext uri="{BB962C8B-B14F-4D97-AF65-F5344CB8AC3E}">
        <p14:creationId xmlns:p14="http://schemas.microsoft.com/office/powerpoint/2010/main" val="10766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err="1" smtClean="0">
                <a:latin typeface="+mn-lt"/>
              </a:rPr>
              <a:t>Introduction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40</a:t>
            </a:fld>
            <a:endParaRPr lang="de-DE" altLang="de-DE" smtClean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999447" y="1704508"/>
          <a:ext cx="4447912" cy="3313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2" name="Graph" r:id="rId3" imgW="7086600" imgH="5283720" progId="Origin50.Graph">
                  <p:embed/>
                </p:oleObj>
              </mc:Choice>
              <mc:Fallback>
                <p:oleObj name="Graph" r:id="rId3" imgW="7086600" imgH="5283720" progId="Origin50.Graph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9447" y="1704508"/>
                        <a:ext cx="4447912" cy="3313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3059832" y="3187251"/>
            <a:ext cx="1944216" cy="108012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194618" y="1808560"/>
            <a:ext cx="101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Cu-Cr butt, </a:t>
            </a:r>
          </a:p>
          <a:p>
            <a:r>
              <a:rPr lang="en-US" sz="1200" dirty="0"/>
              <a:t>15 kA, </a:t>
            </a:r>
          </a:p>
          <a:p>
            <a:r>
              <a:rPr lang="en-US" sz="1200" dirty="0"/>
              <a:t>120-180 </a:t>
            </a:r>
            <a:r>
              <a:rPr lang="en-US" sz="1200" dirty="0" err="1"/>
              <a:t>mT</a:t>
            </a:r>
            <a:endParaRPr lang="en-US" sz="1200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866363" y="5122440"/>
            <a:ext cx="4426312" cy="1662143"/>
          </a:xfrm>
        </p:spPr>
        <p:txBody>
          <a:bodyPr/>
          <a:lstStyle/>
          <a:p>
            <a:r>
              <a:rPr lang="en-US" sz="1800" dirty="0" smtClean="0">
                <a:solidFill>
                  <a:srgbClr val="002658"/>
                </a:solidFill>
              </a:rPr>
              <a:t>It is not possible to deduce an unambiguous </a:t>
            </a:r>
            <a:r>
              <a:rPr lang="en-US" sz="1800" dirty="0">
                <a:solidFill>
                  <a:srgbClr val="002658"/>
                </a:solidFill>
              </a:rPr>
              <a:t>temperature </a:t>
            </a:r>
            <a:r>
              <a:rPr lang="en-US" sz="1800" dirty="0" smtClean="0">
                <a:solidFill>
                  <a:srgbClr val="002658"/>
                </a:solidFill>
              </a:rPr>
              <a:t>dependence of the electrode emissivity.</a:t>
            </a:r>
            <a:endParaRPr lang="en-US" sz="1800" dirty="0">
              <a:solidFill>
                <a:srgbClr val="002658"/>
              </a:solidFill>
            </a:endParaRPr>
          </a:p>
          <a:p>
            <a:r>
              <a:rPr lang="en-US" sz="1800" dirty="0" smtClean="0">
                <a:solidFill>
                  <a:srgbClr val="002658"/>
                </a:solidFill>
              </a:rPr>
              <a:t>Uniform emissivity of </a:t>
            </a:r>
            <a:r>
              <a:rPr lang="en-US" sz="1800" b="1" u="sng" dirty="0" smtClean="0">
                <a:solidFill>
                  <a:srgbClr val="002658"/>
                </a:solidFill>
                <a:latin typeface="Symbol" panose="05050102010706020507" pitchFamily="18" charset="2"/>
              </a:rPr>
              <a:t>e</a:t>
            </a:r>
            <a:r>
              <a:rPr lang="en-US" sz="1800" b="1" u="sng" dirty="0" smtClean="0">
                <a:solidFill>
                  <a:srgbClr val="002658"/>
                </a:solidFill>
              </a:rPr>
              <a:t> = 0.3</a:t>
            </a:r>
            <a:r>
              <a:rPr lang="en-US" sz="1800" b="1" dirty="0" smtClean="0">
                <a:solidFill>
                  <a:srgbClr val="002658"/>
                </a:solidFill>
              </a:rPr>
              <a:t> </a:t>
            </a:r>
            <a:r>
              <a:rPr lang="en-US" sz="1800" dirty="0" smtClean="0">
                <a:solidFill>
                  <a:srgbClr val="002658"/>
                </a:solidFill>
              </a:rPr>
              <a:t>was taken for evaluation of spectra. 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143504"/>
              </p:ext>
            </p:extLst>
          </p:nvPr>
        </p:nvGraphicFramePr>
        <p:xfrm>
          <a:off x="6444803" y="1713937"/>
          <a:ext cx="4668932" cy="336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3" name="Graph" r:id="rId5" imgW="7459920" imgH="5375160" progId="Origin50.Graph">
                  <p:embed/>
                </p:oleObj>
              </mc:Choice>
              <mc:Fallback>
                <p:oleObj name="Graph" r:id="rId5" imgW="7459920" imgH="5375160" progId="Origin50.Graph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44803" y="1713937"/>
                        <a:ext cx="4668932" cy="3366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/>
          <p:cNvSpPr/>
          <p:nvPr/>
        </p:nvSpPr>
        <p:spPr>
          <a:xfrm>
            <a:off x="7614933" y="3330451"/>
            <a:ext cx="2430270" cy="108012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6344105" y="5122440"/>
            <a:ext cx="5573306" cy="16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6041" tIns="63020" rIns="126041" bIns="63020" numCol="1" anchor="t" anchorCtr="0" compatLnSpc="1">
            <a:prstTxWarp prst="textNoShape">
              <a:avLst/>
            </a:prstTxWarp>
            <a:noAutofit/>
          </a:bodyPr>
          <a:lstStyle>
            <a:lvl1pPr marL="47148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1049338" indent="-419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2pPr>
            <a:lvl3pPr marL="1731963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3pPr>
            <a:lvl4pPr marL="2362200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200">
                <a:solidFill>
                  <a:srgbClr val="4D4D4D"/>
                </a:solidFill>
                <a:latin typeface="+mn-lt"/>
              </a:defRPr>
            </a:lvl4pPr>
            <a:lvl5pPr marL="2992438" indent="-4714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658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5pPr>
            <a:lvl6pPr marL="3623676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4253880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4884085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5514289" indent="-47265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solidFill>
                  <a:srgbClr val="002658"/>
                </a:solidFill>
              </a:rPr>
              <a:t>Temperatures obtained for several assumptions of fixed </a:t>
            </a:r>
            <a:r>
              <a:rPr lang="en-US" sz="1800" kern="0" dirty="0" err="1" smtClean="0">
                <a:solidFill>
                  <a:srgbClr val="002658"/>
                </a:solidFill>
              </a:rPr>
              <a:t>emissivities</a:t>
            </a:r>
            <a:r>
              <a:rPr lang="en-US" sz="1800" kern="0" dirty="0" smtClean="0">
                <a:solidFill>
                  <a:srgbClr val="002658"/>
                </a:solidFill>
              </a:rPr>
              <a:t>  </a:t>
            </a:r>
            <a:br>
              <a:rPr lang="en-US" sz="1800" kern="0" dirty="0" smtClean="0">
                <a:solidFill>
                  <a:srgbClr val="002658"/>
                </a:solidFill>
              </a:rPr>
            </a:br>
            <a:r>
              <a:rPr lang="en-US" sz="1800" kern="0" dirty="0" smtClean="0">
                <a:solidFill>
                  <a:srgbClr val="002658"/>
                </a:solidFill>
              </a:rPr>
              <a:t>(determined for the example of 5 spectra).</a:t>
            </a:r>
          </a:p>
          <a:p>
            <a:r>
              <a:rPr lang="en-US" sz="1800" u="sng" kern="0" dirty="0" smtClean="0">
                <a:solidFill>
                  <a:srgbClr val="002658"/>
                </a:solidFill>
              </a:rPr>
              <a:t>Assuming </a:t>
            </a:r>
            <a:r>
              <a:rPr lang="en-US" sz="1800" u="sng" kern="0" dirty="0" smtClean="0">
                <a:solidFill>
                  <a:srgbClr val="002658"/>
                </a:solidFill>
                <a:latin typeface="Symbol" panose="05050102010706020507" pitchFamily="18" charset="2"/>
              </a:rPr>
              <a:t>e</a:t>
            </a:r>
            <a:r>
              <a:rPr lang="en-US" sz="1800" u="sng" kern="0" dirty="0" smtClean="0">
                <a:solidFill>
                  <a:srgbClr val="002658"/>
                </a:solidFill>
              </a:rPr>
              <a:t> = 0.3:</a:t>
            </a:r>
            <a:br>
              <a:rPr lang="en-US" sz="1800" u="sng" kern="0" dirty="0" smtClean="0">
                <a:solidFill>
                  <a:srgbClr val="002658"/>
                </a:solidFill>
              </a:rPr>
            </a:br>
            <a:r>
              <a:rPr lang="en-US" sz="1800" u="sng" kern="0" dirty="0" smtClean="0">
                <a:solidFill>
                  <a:srgbClr val="002658"/>
                </a:solidFill>
              </a:rPr>
              <a:t>=&gt; uncertainty ± 50 K =&gt; acceptable!</a:t>
            </a:r>
          </a:p>
        </p:txBody>
      </p:sp>
    </p:spTree>
    <p:extLst>
      <p:ext uri="{BB962C8B-B14F-4D97-AF65-F5344CB8AC3E}">
        <p14:creationId xmlns:p14="http://schemas.microsoft.com/office/powerpoint/2010/main" val="321891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err="1" smtClean="0">
                <a:latin typeface="+mn-lt"/>
              </a:rPr>
              <a:t>Literature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41</a:t>
            </a:fld>
            <a:endParaRPr lang="de-DE" altLang="de-DE" smtClean="0"/>
          </a:p>
        </p:txBody>
      </p:sp>
      <p:sp>
        <p:nvSpPr>
          <p:cNvPr id="4" name="Rechteck 3"/>
          <p:cNvSpPr/>
          <p:nvPr/>
        </p:nvSpPr>
        <p:spPr>
          <a:xfrm>
            <a:off x="2052315" y="1530251"/>
            <a:ext cx="62992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solidFill>
                  <a:srgbClr val="002658"/>
                </a:solidFill>
              </a:rPr>
              <a:t>H. </a:t>
            </a:r>
            <a:r>
              <a:rPr lang="de-DE" dirty="0" err="1">
                <a:solidFill>
                  <a:srgbClr val="002658"/>
                </a:solidFill>
              </a:rPr>
              <a:t>Schöpp</a:t>
            </a:r>
            <a:r>
              <a:rPr lang="de-DE" dirty="0">
                <a:solidFill>
                  <a:srgbClr val="002658"/>
                </a:solidFill>
              </a:rPr>
              <a:t>, A. Sperl, R. </a:t>
            </a:r>
            <a:r>
              <a:rPr lang="de-DE" dirty="0" err="1">
                <a:solidFill>
                  <a:srgbClr val="002658"/>
                </a:solidFill>
              </a:rPr>
              <a:t>Kozakov</a:t>
            </a:r>
            <a:r>
              <a:rPr lang="de-DE" dirty="0">
                <a:solidFill>
                  <a:srgbClr val="002658"/>
                </a:solidFill>
              </a:rPr>
              <a:t>, G. </a:t>
            </a:r>
            <a:r>
              <a:rPr lang="de-DE" dirty="0" err="1">
                <a:solidFill>
                  <a:srgbClr val="002658"/>
                </a:solidFill>
              </a:rPr>
              <a:t>Gött</a:t>
            </a:r>
            <a:r>
              <a:rPr lang="de-DE" dirty="0">
                <a:solidFill>
                  <a:srgbClr val="002658"/>
                </a:solidFill>
              </a:rPr>
              <a:t>, D. </a:t>
            </a:r>
            <a:r>
              <a:rPr lang="de-DE" dirty="0" err="1">
                <a:solidFill>
                  <a:srgbClr val="002658"/>
                </a:solidFill>
              </a:rPr>
              <a:t>Uhrlandt</a:t>
            </a:r>
            <a:r>
              <a:rPr lang="de-DE" dirty="0">
                <a:solidFill>
                  <a:srgbClr val="002658"/>
                </a:solidFill>
              </a:rPr>
              <a:t>, G. Wilhelm, J. Phys. D: </a:t>
            </a:r>
            <a:r>
              <a:rPr lang="de-DE" dirty="0" err="1">
                <a:solidFill>
                  <a:srgbClr val="002658"/>
                </a:solidFill>
              </a:rPr>
              <a:t>Appl</a:t>
            </a:r>
            <a:r>
              <a:rPr lang="de-DE" dirty="0">
                <a:solidFill>
                  <a:srgbClr val="002658"/>
                </a:solidFill>
              </a:rPr>
              <a:t>. Phys. 45(2012) 235203</a:t>
            </a:r>
          </a:p>
        </p:txBody>
      </p:sp>
      <p:sp>
        <p:nvSpPr>
          <p:cNvPr id="5" name="Rechteck 4"/>
          <p:cNvSpPr/>
          <p:nvPr/>
        </p:nvSpPr>
        <p:spPr>
          <a:xfrm>
            <a:off x="2052315" y="2538363"/>
            <a:ext cx="62992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solidFill>
                  <a:srgbClr val="002658"/>
                </a:solidFill>
              </a:rPr>
              <a:t> </a:t>
            </a:r>
            <a:r>
              <a:rPr lang="de-DE" dirty="0" smtClean="0">
                <a:solidFill>
                  <a:srgbClr val="002658"/>
                </a:solidFill>
              </a:rPr>
              <a:t>R. </a:t>
            </a:r>
            <a:r>
              <a:rPr lang="de-DE" dirty="0" err="1" smtClean="0">
                <a:solidFill>
                  <a:srgbClr val="002658"/>
                </a:solidFill>
              </a:rPr>
              <a:t>Methling</a:t>
            </a:r>
            <a:r>
              <a:rPr lang="de-DE" dirty="0" smtClean="0">
                <a:solidFill>
                  <a:srgbClr val="002658"/>
                </a:solidFill>
              </a:rPr>
              <a:t>, M. </a:t>
            </a:r>
            <a:r>
              <a:rPr lang="de-DE" dirty="0" err="1" smtClean="0">
                <a:solidFill>
                  <a:srgbClr val="002658"/>
                </a:solidFill>
              </a:rPr>
              <a:t>Kurrat</a:t>
            </a:r>
            <a:r>
              <a:rPr lang="de-DE" dirty="0" smtClean="0">
                <a:solidFill>
                  <a:srgbClr val="002658"/>
                </a:solidFill>
              </a:rPr>
              <a:t>, T. </a:t>
            </a:r>
            <a:r>
              <a:rPr lang="de-DE" dirty="0" err="1" smtClean="0">
                <a:solidFill>
                  <a:srgbClr val="002658"/>
                </a:solidFill>
              </a:rPr>
              <a:t>Pieniak</a:t>
            </a:r>
            <a:r>
              <a:rPr lang="de-DE" dirty="0" smtClean="0">
                <a:solidFill>
                  <a:srgbClr val="002658"/>
                </a:solidFill>
              </a:rPr>
              <a:t>, St. Franke, D. </a:t>
            </a:r>
            <a:r>
              <a:rPr lang="de-DE" dirty="0" err="1" smtClean="0">
                <a:solidFill>
                  <a:srgbClr val="002658"/>
                </a:solidFill>
              </a:rPr>
              <a:t>Uhrlandt</a:t>
            </a:r>
            <a:r>
              <a:rPr lang="de-DE" dirty="0" smtClean="0">
                <a:solidFill>
                  <a:srgbClr val="002658"/>
                </a:solidFill>
              </a:rPr>
              <a:t>, B. Weber, S. Gortschakow, </a:t>
            </a:r>
            <a:r>
              <a:rPr lang="de-DE" dirty="0" err="1" smtClean="0">
                <a:solidFill>
                  <a:srgbClr val="002658"/>
                </a:solidFill>
              </a:rPr>
              <a:t>Proc</a:t>
            </a:r>
            <a:r>
              <a:rPr lang="de-DE" dirty="0" smtClean="0">
                <a:solidFill>
                  <a:srgbClr val="002658"/>
                </a:solidFill>
              </a:rPr>
              <a:t>. </a:t>
            </a:r>
            <a:r>
              <a:rPr lang="de-DE" dirty="0" err="1">
                <a:solidFill>
                  <a:srgbClr val="002658"/>
                </a:solidFill>
              </a:rPr>
              <a:t>o</a:t>
            </a:r>
            <a:r>
              <a:rPr lang="de-DE" dirty="0" err="1" smtClean="0">
                <a:solidFill>
                  <a:srgbClr val="002658"/>
                </a:solidFill>
              </a:rPr>
              <a:t>f</a:t>
            </a:r>
            <a:r>
              <a:rPr lang="de-DE" dirty="0" smtClean="0">
                <a:solidFill>
                  <a:srgbClr val="002658"/>
                </a:solidFill>
              </a:rPr>
              <a:t>  </a:t>
            </a:r>
            <a:r>
              <a:rPr lang="en-US" dirty="0" smtClean="0">
                <a:solidFill>
                  <a:srgbClr val="002658"/>
                </a:solidFill>
              </a:rPr>
              <a:t>28th ISDEIV, V 2, 2018</a:t>
            </a:r>
          </a:p>
          <a:p>
            <a:endParaRPr lang="de-DE" dirty="0">
              <a:solidFill>
                <a:srgbClr val="002658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124323" y="3618483"/>
            <a:ext cx="62992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 smtClean="0">
                <a:solidFill>
                  <a:srgbClr val="002658"/>
                </a:solidFill>
              </a:rPr>
              <a:t>R. </a:t>
            </a:r>
            <a:r>
              <a:rPr lang="de-DE" dirty="0" err="1" smtClean="0">
                <a:solidFill>
                  <a:srgbClr val="002658"/>
                </a:solidFill>
              </a:rPr>
              <a:t>Methling</a:t>
            </a:r>
            <a:r>
              <a:rPr lang="de-DE" dirty="0" smtClean="0">
                <a:solidFill>
                  <a:srgbClr val="002658"/>
                </a:solidFill>
              </a:rPr>
              <a:t>, St. Franke, S. Gortschakow,  M. </a:t>
            </a:r>
            <a:r>
              <a:rPr lang="de-DE" dirty="0" err="1" smtClean="0">
                <a:solidFill>
                  <a:srgbClr val="002658"/>
                </a:solidFill>
              </a:rPr>
              <a:t>Abplanalp</a:t>
            </a:r>
            <a:r>
              <a:rPr lang="de-DE" dirty="0" smtClean="0">
                <a:solidFill>
                  <a:srgbClr val="002658"/>
                </a:solidFill>
              </a:rPr>
              <a:t>, R.-P. Sütterlin, </a:t>
            </a:r>
            <a:r>
              <a:rPr lang="de-DE" dirty="0" err="1" smtClean="0">
                <a:solidFill>
                  <a:srgbClr val="002658"/>
                </a:solidFill>
              </a:rPr>
              <a:t>Th</a:t>
            </a:r>
            <a:r>
              <a:rPr lang="de-DE" dirty="0" smtClean="0">
                <a:solidFill>
                  <a:srgbClr val="002658"/>
                </a:solidFill>
              </a:rPr>
              <a:t>. </a:t>
            </a:r>
            <a:r>
              <a:rPr lang="de-DE" dirty="0" err="1" smtClean="0">
                <a:solidFill>
                  <a:srgbClr val="002658"/>
                </a:solidFill>
              </a:rPr>
              <a:t>Delachaux</a:t>
            </a:r>
            <a:r>
              <a:rPr lang="de-DE" dirty="0" smtClean="0">
                <a:solidFill>
                  <a:srgbClr val="002658"/>
                </a:solidFill>
              </a:rPr>
              <a:t>, K. O. Menzel, </a:t>
            </a:r>
            <a:r>
              <a:rPr lang="en-US" dirty="0">
                <a:solidFill>
                  <a:srgbClr val="002658"/>
                </a:solidFill>
              </a:rPr>
              <a:t>IEEE </a:t>
            </a:r>
            <a:r>
              <a:rPr lang="en-US" dirty="0" smtClean="0">
                <a:solidFill>
                  <a:srgbClr val="002658"/>
                </a:solidFill>
              </a:rPr>
              <a:t>TPS 45 (2017)</a:t>
            </a:r>
            <a:endParaRPr lang="de-DE" dirty="0">
              <a:solidFill>
                <a:srgbClr val="0026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err="1" smtClean="0">
                <a:latin typeface="+mn-lt"/>
              </a:rPr>
              <a:t>Introduction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42</a:t>
            </a:fld>
            <a:endParaRPr lang="de-DE" altLang="de-DE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4804"/>
            <a:ext cx="12438249" cy="2716668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260227" y="3292018"/>
            <a:ext cx="74815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Greifswald – a Hanseatic City </a:t>
            </a:r>
            <a:r>
              <a:rPr lang="en-US" dirty="0" smtClean="0"/>
              <a:t>founded 1248</a:t>
            </a:r>
          </a:p>
          <a:p>
            <a:r>
              <a:rPr lang="en-US" dirty="0" smtClean="0"/>
              <a:t>57000 habitants, University town since 1456,</a:t>
            </a:r>
            <a:br>
              <a:rPr lang="en-US" dirty="0" smtClean="0"/>
            </a:br>
            <a:r>
              <a:rPr lang="en-US" dirty="0" smtClean="0"/>
              <a:t>one of the centers of North German Brick Gothic at the Baltic Sea coast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6211" y="4241063"/>
            <a:ext cx="9902751" cy="283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Introduction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5</a:t>
            </a:fld>
            <a:endParaRPr lang="de-DE" altLang="de-DE" smtClean="0"/>
          </a:p>
        </p:txBody>
      </p:sp>
      <p:pic>
        <p:nvPicPr>
          <p:cNvPr id="12" name="Picture 6" descr="Y:\Ordnerstruktur\Bilderdatenbank\INP\Gebäude\Außenansicht\IMG_8556_4_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25" y="2595162"/>
            <a:ext cx="3827325" cy="255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5"/>
          <p:cNvSpPr txBox="1">
            <a:spLocks noChangeArrowheads="1"/>
          </p:cNvSpPr>
          <p:nvPr/>
        </p:nvSpPr>
        <p:spPr bwMode="auto">
          <a:xfrm>
            <a:off x="120830" y="1408095"/>
            <a:ext cx="360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002060"/>
              </a:buClr>
            </a:pPr>
            <a:r>
              <a:rPr lang="en-US" sz="2400" dirty="0" smtClean="0">
                <a:solidFill>
                  <a:srgbClr val="002658"/>
                </a:solidFill>
                <a:latin typeface="Calibri" pitchFamily="34" charset="0"/>
              </a:rPr>
              <a:t>Leibniz Institute for Plasma Science and Technology (INP) </a:t>
            </a:r>
            <a:endParaRPr lang="en-US" sz="2400" dirty="0">
              <a:solidFill>
                <a:srgbClr val="002658"/>
              </a:solidFill>
              <a:latin typeface="Calibri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284563" y="1458243"/>
            <a:ext cx="53767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Application-driven research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surface modification and chemistry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p</a:t>
            </a:r>
            <a:r>
              <a:rPr lang="en-US" sz="2000" dirty="0" smtClean="0"/>
              <a:t>rocess diagnostics and monitoring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biomaterials and surfaces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plasma medicine, plasma decontamination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high-voltage techniques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switching and welding arcs</a:t>
            </a:r>
          </a:p>
        </p:txBody>
      </p:sp>
      <p:pic>
        <p:nvPicPr>
          <p:cNvPr id="15" name="Picture 8" descr="mrp_110713_1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92" y="3921925"/>
            <a:ext cx="2866145" cy="220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9" descr="C:\Dokumente und Einstellungen\beu\Desktop\girlsday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47"/>
          <a:stretch/>
        </p:blipFill>
        <p:spPr bwMode="auto">
          <a:xfrm>
            <a:off x="6628870" y="4924334"/>
            <a:ext cx="317817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afik 2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0" r="21639" b="24997"/>
          <a:stretch/>
        </p:blipFill>
        <p:spPr bwMode="auto">
          <a:xfrm>
            <a:off x="9845997" y="3079781"/>
            <a:ext cx="2384955" cy="38892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2"/>
          <a:stretch/>
        </p:blipFill>
        <p:spPr bwMode="auto">
          <a:xfrm>
            <a:off x="9253115" y="1437434"/>
            <a:ext cx="2716928" cy="9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feld 5"/>
          <p:cNvSpPr txBox="1">
            <a:spLocks noChangeArrowheads="1"/>
          </p:cNvSpPr>
          <p:nvPr/>
        </p:nvSpPr>
        <p:spPr bwMode="auto">
          <a:xfrm>
            <a:off x="87337" y="5367067"/>
            <a:ext cx="360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658"/>
                </a:solidFill>
                <a:latin typeface="Calibri" pitchFamily="34" charset="0"/>
              </a:rPr>
              <a:t>49 laboratories</a:t>
            </a:r>
          </a:p>
          <a:p>
            <a:pPr marL="342900" indent="-342900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2658"/>
                </a:solidFill>
                <a:latin typeface="Calibri" pitchFamily="34" charset="0"/>
              </a:rPr>
              <a:t>200 employers</a:t>
            </a:r>
          </a:p>
          <a:p>
            <a:pPr marL="342900" indent="-342900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2658"/>
                </a:solidFill>
                <a:latin typeface="Calibri" pitchFamily="34" charset="0"/>
              </a:rPr>
              <a:t>annual budget  20 M€ </a:t>
            </a:r>
            <a:endParaRPr lang="en-US" sz="2400" dirty="0">
              <a:solidFill>
                <a:srgbClr val="00265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3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"/>
          <p:cNvSpPr>
            <a:spLocks noGrp="1" noChangeArrowheads="1"/>
          </p:cNvSpPr>
          <p:nvPr>
            <p:ph type="title"/>
          </p:nvPr>
        </p:nvSpPr>
        <p:spPr>
          <a:xfrm>
            <a:off x="1914356" y="433474"/>
            <a:ext cx="6690687" cy="592721"/>
          </a:xfrm>
        </p:spPr>
        <p:txBody>
          <a:bodyPr/>
          <a:lstStyle/>
          <a:p>
            <a:r>
              <a:rPr lang="en-GB" altLang="en-US" dirty="0" smtClean="0"/>
              <a:t>Introduction: switching arc research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07439"/>
              </p:ext>
            </p:extLst>
          </p:nvPr>
        </p:nvGraphicFramePr>
        <p:xfrm>
          <a:off x="7094365" y="4636384"/>
          <a:ext cx="3153594" cy="1847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129">
                  <a:extLst>
                    <a:ext uri="{9D8B030D-6E8A-4147-A177-3AD203B41FA5}">
                      <a16:colId xmlns:a16="http://schemas.microsoft.com/office/drawing/2014/main" val="620196259"/>
                    </a:ext>
                  </a:extLst>
                </a:gridCol>
                <a:gridCol w="1999465">
                  <a:extLst>
                    <a:ext uri="{9D8B030D-6E8A-4147-A177-3AD203B41FA5}">
                      <a16:colId xmlns:a16="http://schemas.microsoft.com/office/drawing/2014/main" val="2990099578"/>
                    </a:ext>
                  </a:extLst>
                </a:gridCol>
              </a:tblGrid>
              <a:tr h="383545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Charging voltage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50 V – 3500 V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2212229639"/>
                  </a:ext>
                </a:extLst>
              </a:tr>
              <a:tr h="383545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Min current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 kA@ 50 Hz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3105424837"/>
                  </a:ext>
                </a:extLst>
              </a:tr>
              <a:tr h="421670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Max current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100 kA @ 50 Hz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3439358220"/>
                  </a:ext>
                </a:extLst>
              </a:tr>
              <a:tr h="383545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TRV level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41.5 kV @ 1000 Hz DAC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2427850622"/>
                  </a:ext>
                </a:extLst>
              </a:tr>
            </a:tbl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700"/>
          <a:stretch/>
        </p:blipFill>
        <p:spPr>
          <a:xfrm rot="16200000">
            <a:off x="7363213" y="1597834"/>
            <a:ext cx="2641545" cy="3127945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176768"/>
              </p:ext>
            </p:extLst>
          </p:nvPr>
        </p:nvGraphicFramePr>
        <p:xfrm>
          <a:off x="1886250" y="4636384"/>
          <a:ext cx="4286105" cy="1876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374">
                  <a:extLst>
                    <a:ext uri="{9D8B030D-6E8A-4147-A177-3AD203B41FA5}">
                      <a16:colId xmlns:a16="http://schemas.microsoft.com/office/drawing/2014/main" val="620196259"/>
                    </a:ext>
                  </a:extLst>
                </a:gridCol>
                <a:gridCol w="2722731">
                  <a:extLst>
                    <a:ext uri="{9D8B030D-6E8A-4147-A177-3AD203B41FA5}">
                      <a16:colId xmlns:a16="http://schemas.microsoft.com/office/drawing/2014/main" val="2990099578"/>
                    </a:ext>
                  </a:extLst>
                </a:gridCol>
              </a:tblGrid>
              <a:tr h="383545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Charging voltage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500 V – 18000 V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2212229639"/>
                  </a:ext>
                </a:extLst>
              </a:tr>
              <a:tr h="383545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Min current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100 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A@ 50 Hz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3105424837"/>
                  </a:ext>
                </a:extLst>
              </a:tr>
              <a:tr h="375249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Max current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10 kA @ 50 Hz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2833265212"/>
                  </a:ext>
                </a:extLst>
              </a:tr>
              <a:tr h="535912"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 features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No TRV</a:t>
                      </a:r>
                    </a:p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Flexible frequency 16 Hz – 1000 Hz, pulsed DC operation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4573" marR="94573" marT="47286" marB="47286"/>
                </a:tc>
                <a:extLst>
                  <a:ext uri="{0D108BD9-81ED-4DB2-BD59-A6C34878D82A}">
                    <a16:rowId xmlns:a16="http://schemas.microsoft.com/office/drawing/2014/main" val="92708930"/>
                  </a:ext>
                </a:extLst>
              </a:tr>
            </a:tbl>
          </a:graphicData>
        </a:graphic>
      </p:graphicFrame>
      <p:pic>
        <p:nvPicPr>
          <p:cNvPr id="7" name="Picture 2" descr="C:\Users\Haeder\Desktop\IMG_002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6250" y="1817037"/>
            <a:ext cx="4286105" cy="266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10"/>
          <p:cNvSpPr txBox="1">
            <a:spLocks noChangeArrowheads="1"/>
          </p:cNvSpPr>
          <p:nvPr/>
        </p:nvSpPr>
        <p:spPr bwMode="auto">
          <a:xfrm>
            <a:off x="2988419" y="1126609"/>
            <a:ext cx="2592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>
                <a:solidFill>
                  <a:srgbClr val="001E46"/>
                </a:solidFill>
              </a:rPr>
              <a:t>s</a:t>
            </a:r>
            <a:r>
              <a:rPr lang="en-GB" dirty="0" smtClean="0">
                <a:solidFill>
                  <a:srgbClr val="001E46"/>
                </a:solidFill>
              </a:rPr>
              <a:t>ince 06.2015</a:t>
            </a:r>
          </a:p>
        </p:txBody>
      </p:sp>
      <p:sp>
        <p:nvSpPr>
          <p:cNvPr id="9" name="Textfeld 10"/>
          <p:cNvSpPr txBox="1">
            <a:spLocks noChangeArrowheads="1"/>
          </p:cNvSpPr>
          <p:nvPr/>
        </p:nvSpPr>
        <p:spPr bwMode="auto">
          <a:xfrm>
            <a:off x="7956971" y="1125975"/>
            <a:ext cx="2592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>
                <a:solidFill>
                  <a:srgbClr val="001E46"/>
                </a:solidFill>
              </a:rPr>
              <a:t>s</a:t>
            </a:r>
            <a:r>
              <a:rPr lang="en-GB" dirty="0" smtClean="0">
                <a:solidFill>
                  <a:srgbClr val="001E46"/>
                </a:solidFill>
              </a:rPr>
              <a:t>ince 07.2019</a:t>
            </a:r>
          </a:p>
        </p:txBody>
      </p:sp>
    </p:spTree>
    <p:extLst>
      <p:ext uri="{BB962C8B-B14F-4D97-AF65-F5344CB8AC3E}">
        <p14:creationId xmlns:p14="http://schemas.microsoft.com/office/powerpoint/2010/main" val="16976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>
              <a:defRPr/>
            </a:pPr>
            <a:r>
              <a:rPr lang="en-GB" altLang="en-US" dirty="0"/>
              <a:t>Introduction: switching arc research</a:t>
            </a:r>
            <a:endParaRPr lang="de-DE" dirty="0" smtClean="0">
              <a:latin typeface="+mn-lt"/>
            </a:endParaRP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7</a:t>
            </a:fld>
            <a:endParaRPr lang="de-DE" altLang="de-DE" smtClean="0"/>
          </a:p>
        </p:txBody>
      </p:sp>
      <p:pic>
        <p:nvPicPr>
          <p:cNvPr id="7" name="Grafik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6" r="22833" b="61085"/>
          <a:stretch/>
        </p:blipFill>
        <p:spPr bwMode="auto">
          <a:xfrm>
            <a:off x="8028979" y="1530251"/>
            <a:ext cx="2253427" cy="2736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403" y="1537574"/>
            <a:ext cx="2100801" cy="2728981"/>
          </a:xfrm>
          <a:prstGeom prst="rect">
            <a:avLst/>
          </a:prstGeom>
        </p:spPr>
      </p:pic>
      <p:sp>
        <p:nvSpPr>
          <p:cNvPr id="9" name="Textfeld 10"/>
          <p:cNvSpPr txBox="1">
            <a:spLocks noChangeArrowheads="1"/>
          </p:cNvSpPr>
          <p:nvPr/>
        </p:nvSpPr>
        <p:spPr bwMode="auto">
          <a:xfrm>
            <a:off x="2196331" y="4528536"/>
            <a:ext cx="3528392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>
                <a:solidFill>
                  <a:srgbClr val="001E46"/>
                </a:solidFill>
              </a:rPr>
              <a:t>v</a:t>
            </a:r>
            <a:r>
              <a:rPr lang="en-GB" dirty="0" smtClean="0">
                <a:solidFill>
                  <a:srgbClr val="001E46"/>
                </a:solidFill>
              </a:rPr>
              <a:t>acuum circuit breaker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Volume 0.003 – 10 l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Stroke 0.5 – 25 mm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Operation velocity 0.1 - 5 m/s</a:t>
            </a:r>
          </a:p>
        </p:txBody>
      </p:sp>
      <p:sp>
        <p:nvSpPr>
          <p:cNvPr id="10" name="Textfeld 10"/>
          <p:cNvSpPr txBox="1">
            <a:spLocks noChangeArrowheads="1"/>
          </p:cNvSpPr>
          <p:nvPr/>
        </p:nvSpPr>
        <p:spPr bwMode="auto">
          <a:xfrm>
            <a:off x="7380907" y="4528536"/>
            <a:ext cx="3816424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model circuit breaker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Volume 52 l</a:t>
            </a: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M</a:t>
            </a:r>
            <a:r>
              <a:rPr lang="en-GB" dirty="0" smtClean="0">
                <a:solidFill>
                  <a:srgbClr val="001E46"/>
                </a:solidFill>
              </a:rPr>
              <a:t>ountings for various electrodes</a:t>
            </a:r>
            <a:endParaRPr lang="en-GB" dirty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Stroke 0.5 - 25 mm</a:t>
            </a:r>
            <a:endParaRPr lang="en-GB" dirty="0">
              <a:solidFill>
                <a:srgbClr val="001E46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Operation </a:t>
            </a:r>
            <a:r>
              <a:rPr lang="en-GB" dirty="0" smtClean="0">
                <a:solidFill>
                  <a:srgbClr val="001E46"/>
                </a:solidFill>
              </a:rPr>
              <a:t>velocity 0.5 - 4 m/s</a:t>
            </a:r>
            <a:endParaRPr lang="en-GB" dirty="0">
              <a:solidFill>
                <a:srgbClr val="001E46"/>
              </a:solidFill>
            </a:endParaRPr>
          </a:p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endParaRPr lang="en-GB" dirty="0" smtClean="0">
              <a:solidFill>
                <a:srgbClr val="001E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5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latin typeface="+mn-lt"/>
              </a:rPr>
              <a:t>Motivation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8</a:t>
            </a:fld>
            <a:endParaRPr lang="de-DE" altLang="de-DE" smtClean="0"/>
          </a:p>
        </p:txBody>
      </p:sp>
      <p:sp>
        <p:nvSpPr>
          <p:cNvPr id="4" name="Textfeld 10"/>
          <p:cNvSpPr txBox="1">
            <a:spLocks noChangeArrowheads="1"/>
          </p:cNvSpPr>
          <p:nvPr/>
        </p:nvSpPr>
        <p:spPr bwMode="auto">
          <a:xfrm>
            <a:off x="1887537" y="1170211"/>
            <a:ext cx="959782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Electrodes in high-power applications 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c</a:t>
            </a:r>
            <a:r>
              <a:rPr lang="en-US" dirty="0" smtClean="0">
                <a:solidFill>
                  <a:srgbClr val="001E46"/>
                </a:solidFill>
              </a:rPr>
              <a:t>urrent transfer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interaction with substrate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m</a:t>
            </a:r>
            <a:r>
              <a:rPr lang="en-US" dirty="0" smtClean="0">
                <a:solidFill>
                  <a:srgbClr val="001E46"/>
                </a:solidFill>
              </a:rPr>
              <a:t>aterial source (vacuum arcs, welding, coating)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s</a:t>
            </a:r>
            <a:r>
              <a:rPr lang="en-US" dirty="0" smtClean="0">
                <a:solidFill>
                  <a:srgbClr val="001E46"/>
                </a:solidFill>
              </a:rPr>
              <a:t>ource of problems – damage through erosion → </a:t>
            </a:r>
            <a:r>
              <a:rPr lang="en-US" dirty="0">
                <a:solidFill>
                  <a:srgbClr val="001E46"/>
                </a:solidFill>
              </a:rPr>
              <a:t>contamination </a:t>
            </a:r>
            <a:r>
              <a:rPr lang="en-US" dirty="0" smtClean="0">
                <a:solidFill>
                  <a:srgbClr val="001E46"/>
                </a:solidFill>
              </a:rPr>
              <a:t>of plasma, gas, walls with </a:t>
            </a:r>
            <a:r>
              <a:rPr lang="en-US" dirty="0">
                <a:solidFill>
                  <a:srgbClr val="001E46"/>
                </a:solidFill>
              </a:rPr>
              <a:t>electrode </a:t>
            </a:r>
            <a:r>
              <a:rPr lang="en-US" dirty="0" smtClean="0">
                <a:solidFill>
                  <a:srgbClr val="001E46"/>
                </a:solidFill>
              </a:rPr>
              <a:t>material, strong surface deformation </a:t>
            </a:r>
            <a:r>
              <a:rPr lang="en-US" dirty="0">
                <a:solidFill>
                  <a:srgbClr val="001E46"/>
                </a:solidFill>
              </a:rPr>
              <a:t>→ </a:t>
            </a:r>
            <a:r>
              <a:rPr lang="en-US" dirty="0" smtClean="0">
                <a:solidFill>
                  <a:srgbClr val="001E46"/>
                </a:solidFill>
              </a:rPr>
              <a:t> operation failure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endParaRPr lang="en-US" b="1" dirty="0">
              <a:solidFill>
                <a:srgbClr val="001E46"/>
              </a:solidFill>
            </a:endParaRPr>
          </a:p>
          <a:p>
            <a:pPr marL="285750" lvl="1" eaLnBrk="1" hangingPunct="1">
              <a:spcBef>
                <a:spcPts val="300"/>
              </a:spcBef>
              <a:buClr>
                <a:srgbClr val="001E46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Processes to be understand, behavior to be characterized 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h</a:t>
            </a:r>
            <a:r>
              <a:rPr lang="en-US" dirty="0" smtClean="0">
                <a:solidFill>
                  <a:srgbClr val="001E46"/>
                </a:solidFill>
              </a:rPr>
              <a:t>eating and cooling dynamics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behavior of melted surface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erosion behavior </a:t>
            </a:r>
            <a:r>
              <a:rPr lang="en-US" dirty="0" smtClean="0">
                <a:solidFill>
                  <a:srgbClr val="001E46"/>
                </a:solidFill>
              </a:rPr>
              <a:t>→ vapor and droplets</a:t>
            </a:r>
          </a:p>
          <a:p>
            <a:pPr marL="1028700" lvl="1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>
                <a:solidFill>
                  <a:srgbClr val="001E46"/>
                </a:solidFill>
              </a:rPr>
              <a:t>i</a:t>
            </a:r>
            <a:r>
              <a:rPr lang="en-US" dirty="0" smtClean="0">
                <a:solidFill>
                  <a:srgbClr val="001E46"/>
                </a:solidFill>
              </a:rPr>
              <a:t>nteraction with plasma</a:t>
            </a:r>
          </a:p>
          <a:p>
            <a:pPr marL="265113" indent="-265113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endParaRPr lang="en-US" dirty="0" smtClean="0">
              <a:solidFill>
                <a:srgbClr val="001E46"/>
              </a:solidFill>
            </a:endParaRPr>
          </a:p>
          <a:p>
            <a:pPr marL="265113" indent="-265113" eaLnBrk="1" hangingPunct="1">
              <a:spcBef>
                <a:spcPts val="3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001E46"/>
                </a:solidFill>
              </a:rPr>
              <a:t>Monitoring of electrode temperature is crucial for phenomena understanding and </a:t>
            </a:r>
            <a:br>
              <a:rPr lang="en-US" dirty="0" smtClean="0">
                <a:solidFill>
                  <a:srgbClr val="001E46"/>
                </a:solidFill>
              </a:rPr>
            </a:br>
            <a:r>
              <a:rPr lang="en-US" dirty="0" smtClean="0">
                <a:solidFill>
                  <a:srgbClr val="001E46"/>
                </a:solidFill>
              </a:rPr>
              <a:t>device optimization</a:t>
            </a:r>
            <a:endParaRPr lang="en-US" dirty="0">
              <a:solidFill>
                <a:srgbClr val="001E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6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7538" y="454025"/>
            <a:ext cx="8915400" cy="5937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latin typeface="+mn-lt"/>
              </a:rPr>
              <a:t>Motivation</a:t>
            </a:r>
          </a:p>
        </p:txBody>
      </p:sp>
      <p:sp>
        <p:nvSpPr>
          <p:cNvPr id="18439" name="Foliennummernplatzhalt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F75908-5C59-43B9-8FDE-2609744B15D3}" type="slidenum">
              <a:rPr lang="de-DE" altLang="de-DE" smtClean="0"/>
              <a:pPr/>
              <a:t>9</a:t>
            </a:fld>
            <a:endParaRPr lang="de-DE" altLang="de-DE" smtClean="0"/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3924522" y="1170211"/>
            <a:ext cx="8497539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Vacuum circuit breakers</a:t>
            </a:r>
          </a:p>
          <a:p>
            <a:pPr marL="1028700" lvl="1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environmentally friendly operation </a:t>
            </a:r>
          </a:p>
          <a:p>
            <a:pPr eaLnBrk="1" hangingPunct="1">
              <a:spcBef>
                <a:spcPct val="50000"/>
              </a:spcBef>
              <a:buClr>
                <a:srgbClr val="001E46"/>
              </a:buClr>
            </a:pPr>
            <a:r>
              <a:rPr lang="en-GB" dirty="0" smtClean="0">
                <a:solidFill>
                  <a:srgbClr val="001E46"/>
                </a:solidFill>
              </a:rPr>
              <a:t>High-current operation</a:t>
            </a:r>
          </a:p>
          <a:p>
            <a:pPr marL="1028700" lvl="1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(strong) electrode melting and evaporation</a:t>
            </a:r>
          </a:p>
          <a:p>
            <a:pPr marL="1028700" lvl="1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GB" dirty="0" smtClean="0">
                <a:solidFill>
                  <a:srgbClr val="001E46"/>
                </a:solidFill>
              </a:rPr>
              <a:t>atomic vapour as possible source for restrikes</a:t>
            </a:r>
          </a:p>
          <a:p>
            <a:pPr marL="1028700" lvl="1" eaLnBrk="1" hangingPunct="1">
              <a:spcBef>
                <a:spcPct val="50000"/>
              </a:spcBef>
              <a:buClr>
                <a:srgbClr val="001E46"/>
              </a:buClr>
              <a:buFont typeface="Wingdings" pitchFamily="2" charset="2"/>
              <a:buChar char="§"/>
            </a:pPr>
            <a:r>
              <a:rPr lang="en-GB" dirty="0">
                <a:solidFill>
                  <a:srgbClr val="001E46"/>
                </a:solidFill>
              </a:rPr>
              <a:t>h</a:t>
            </a:r>
            <a:r>
              <a:rPr lang="en-GB" dirty="0" smtClean="0">
                <a:solidFill>
                  <a:srgbClr val="001E46"/>
                </a:solidFill>
              </a:rPr>
              <a:t>ot anode – major source of atomic vapour</a:t>
            </a:r>
          </a:p>
          <a:p>
            <a:pPr marL="270000" lvl="1" indent="0" algn="just">
              <a:buNone/>
            </a:pPr>
            <a:endParaRPr lang="en-GB" dirty="0">
              <a:solidFill>
                <a:srgbClr val="001E46"/>
              </a:solidFill>
            </a:endParaRPr>
          </a:p>
          <a:p>
            <a:pPr marL="0" lvl="1" indent="0" algn="just">
              <a:buNone/>
            </a:pPr>
            <a:r>
              <a:rPr lang="en-US" kern="0" dirty="0" smtClean="0">
                <a:solidFill>
                  <a:srgbClr val="002658"/>
                </a:solidFill>
              </a:rPr>
              <a:t>Focus on the anode surface temperature measurements</a:t>
            </a:r>
            <a:endParaRPr lang="en-GB" dirty="0" smtClean="0">
              <a:solidFill>
                <a:srgbClr val="002658"/>
              </a:solidFill>
            </a:endParaRPr>
          </a:p>
        </p:txBody>
      </p:sp>
      <p:pic>
        <p:nvPicPr>
          <p:cNvPr id="7" name="Schalten-Lichtboge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1550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1150" y="1410283"/>
            <a:ext cx="3673374" cy="2754844"/>
          </a:xfrm>
          <a:prstGeom prst="rect">
            <a:avLst/>
          </a:prstGeom>
        </p:spPr>
      </p:pic>
      <p:graphicFrame>
        <p:nvGraphicFramePr>
          <p:cNvPr id="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869258"/>
              </p:ext>
            </p:extLst>
          </p:nvPr>
        </p:nvGraphicFramePr>
        <p:xfrm>
          <a:off x="6296712" y="5274667"/>
          <a:ext cx="1406177" cy="165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1" name="Bitmap Image" r:id="rId7" imgW="6238095" imgH="7314286" progId="Paint.Picture">
                  <p:embed/>
                </p:oleObj>
              </mc:Choice>
              <mc:Fallback>
                <p:oleObj name="Bitmap Image" r:id="rId7" imgW="6238095" imgH="7314286" progId="Paint.Picture">
                  <p:embed/>
                  <p:pic>
                    <p:nvPicPr>
                      <p:cNvPr id="8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6712" y="5274667"/>
                        <a:ext cx="1406177" cy="1653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uppieren 8"/>
          <p:cNvGrpSpPr/>
          <p:nvPr/>
        </p:nvGrpSpPr>
        <p:grpSpPr>
          <a:xfrm>
            <a:off x="2721736" y="5274667"/>
            <a:ext cx="1418811" cy="1659023"/>
            <a:chOff x="691376" y="4680759"/>
            <a:chExt cx="1282143" cy="1749174"/>
          </a:xfrm>
        </p:grpSpPr>
        <p:pic>
          <p:nvPicPr>
            <p:cNvPr id="10" name="Picture 4" descr="Y4INP5916_00000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colorTemperature colorTemp="5184"/>
                      </a14:imgEffect>
                      <a14:imgEffect>
                        <a14:saturation sat="0"/>
                      </a14:imgEffect>
                      <a14:imgEffect>
                        <a14:brightnessContrast bright="-35000" contrast="-5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376" y="4680759"/>
              <a:ext cx="1282143" cy="1744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Arc 22"/>
            <p:cNvSpPr>
              <a:spLocks/>
            </p:cNvSpPr>
            <p:nvPr/>
          </p:nvSpPr>
          <p:spPr bwMode="auto">
            <a:xfrm>
              <a:off x="1345280" y="5053817"/>
              <a:ext cx="537789" cy="6756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" name="Arc 23"/>
            <p:cNvSpPr>
              <a:spLocks/>
            </p:cNvSpPr>
            <p:nvPr/>
          </p:nvSpPr>
          <p:spPr bwMode="auto">
            <a:xfrm flipH="1">
              <a:off x="771603" y="5053817"/>
              <a:ext cx="537789" cy="6756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4" name="AutoShape 24"/>
            <p:cNvCxnSpPr>
              <a:cxnSpLocks noChangeShapeType="1"/>
            </p:cNvCxnSpPr>
            <p:nvPr/>
          </p:nvCxnSpPr>
          <p:spPr bwMode="auto">
            <a:xfrm>
              <a:off x="780856" y="5116186"/>
              <a:ext cx="0" cy="1248325"/>
            </a:xfrm>
            <a:prstGeom prst="straightConnector1">
              <a:avLst/>
            </a:prstGeom>
            <a:noFill/>
            <a:ln w="6350" cap="flat" cmpd="sng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25"/>
            <p:cNvCxnSpPr>
              <a:cxnSpLocks noChangeShapeType="1"/>
            </p:cNvCxnSpPr>
            <p:nvPr/>
          </p:nvCxnSpPr>
          <p:spPr bwMode="auto">
            <a:xfrm flipH="1">
              <a:off x="1892867" y="5114296"/>
              <a:ext cx="4354" cy="1288959"/>
            </a:xfrm>
            <a:prstGeom prst="straightConnector1">
              <a:avLst/>
            </a:prstGeom>
            <a:noFill/>
            <a:ln w="6350" cap="flat" cmpd="sng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Arc 40"/>
            <p:cNvSpPr>
              <a:spLocks/>
            </p:cNvSpPr>
            <p:nvPr/>
          </p:nvSpPr>
          <p:spPr bwMode="auto">
            <a:xfrm rot="10800000">
              <a:off x="778819" y="4814544"/>
              <a:ext cx="537919" cy="5384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" name="Arc 41"/>
            <p:cNvSpPr>
              <a:spLocks/>
            </p:cNvSpPr>
            <p:nvPr/>
          </p:nvSpPr>
          <p:spPr bwMode="auto">
            <a:xfrm rot="10800000" flipH="1">
              <a:off x="1352635" y="4814544"/>
              <a:ext cx="537919" cy="5384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 cap="flat" cmpd="sng">
              <a:solidFill>
                <a:srgbClr val="FF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0" name="AutoShape 43"/>
            <p:cNvCxnSpPr>
              <a:cxnSpLocks noChangeShapeType="1"/>
            </p:cNvCxnSpPr>
            <p:nvPr/>
          </p:nvCxnSpPr>
          <p:spPr bwMode="auto">
            <a:xfrm flipH="1" flipV="1">
              <a:off x="778819" y="4717779"/>
              <a:ext cx="1633" cy="96388"/>
            </a:xfrm>
            <a:prstGeom prst="straightConnector1">
              <a:avLst/>
            </a:prstGeom>
            <a:noFill/>
            <a:ln w="6350" cap="flat" cmpd="sng">
              <a:solidFill>
                <a:srgbClr val="FFFFFF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57"/>
            <p:cNvSpPr txBox="1">
              <a:spLocks noChangeArrowheads="1"/>
            </p:cNvSpPr>
            <p:nvPr/>
          </p:nvSpPr>
          <p:spPr bwMode="auto">
            <a:xfrm>
              <a:off x="1016753" y="6189084"/>
              <a:ext cx="716043" cy="24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00" dirty="0">
                  <a:solidFill>
                    <a:srgbClr val="FFFFFF"/>
                  </a:solidFill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Cathode</a:t>
              </a:r>
              <a:endParaRPr lang="en-US" sz="1400" kern="100" dirty="0"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021779" y="4694058"/>
              <a:ext cx="623377" cy="168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1200" kern="100" dirty="0">
                  <a:solidFill>
                    <a:srgbClr val="FFFFFF"/>
                  </a:solidFill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Anode</a:t>
              </a:r>
              <a:endParaRPr lang="en-US" sz="1050" kern="100" dirty="0"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2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92113" y="5279665"/>
            <a:ext cx="1382820" cy="1648121"/>
          </a:xfrm>
          <a:prstGeom prst="rect">
            <a:avLst/>
          </a:prstGeom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767" y="5274667"/>
            <a:ext cx="1372708" cy="163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3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585" y="5274667"/>
            <a:ext cx="1410462" cy="1616734"/>
          </a:xfrm>
          <a:prstGeom prst="rect">
            <a:avLst/>
          </a:prstGeom>
        </p:spPr>
      </p:pic>
      <p:pic>
        <p:nvPicPr>
          <p:cNvPr id="26" name="vacuum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4">
                  <p14:trim st="4383.4524" end="7708.8315"/>
                </p14:media>
              </p:ext>
            </p:extLst>
          </p:nvPr>
        </p:nvPicPr>
        <p:blipFill rotWithShape="1">
          <a:blip r:embed="rId15">
            <a:lum bright="35000"/>
          </a:blip>
          <a:srcRect l="18491" t="26920" r="15885" b="40800"/>
          <a:stretch/>
        </p:blipFill>
        <p:spPr>
          <a:xfrm>
            <a:off x="235257" y="5155491"/>
            <a:ext cx="2097387" cy="1343311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826189" y="6221804"/>
            <a:ext cx="880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200" dirty="0" smtClean="0">
                <a:solidFill>
                  <a:schemeClr val="bg1"/>
                </a:solidFill>
              </a:rPr>
              <a:t>cathode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" name="TextBox 17"/>
          <p:cNvSpPr txBox="1"/>
          <p:nvPr/>
        </p:nvSpPr>
        <p:spPr>
          <a:xfrm>
            <a:off x="826189" y="5109062"/>
            <a:ext cx="880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200" dirty="0" smtClean="0">
                <a:solidFill>
                  <a:schemeClr val="bg1"/>
                </a:solidFill>
              </a:rPr>
              <a:t>anode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964111" y="4864105"/>
            <a:ext cx="785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>
                <a:solidFill>
                  <a:srgbClr val="002060"/>
                </a:solidFill>
              </a:rPr>
              <a:t>d</a:t>
            </a:r>
            <a:r>
              <a:rPr lang="de-DE" sz="1600" dirty="0" smtClean="0">
                <a:solidFill>
                  <a:srgbClr val="002060"/>
                </a:solidFill>
              </a:rPr>
              <a:t>iffuse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0" name="TextBox 14"/>
          <p:cNvSpPr txBox="1"/>
          <p:nvPr/>
        </p:nvSpPr>
        <p:spPr>
          <a:xfrm>
            <a:off x="6481174" y="4864105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 err="1">
                <a:solidFill>
                  <a:srgbClr val="002060"/>
                </a:solidFill>
              </a:rPr>
              <a:t>f</a:t>
            </a:r>
            <a:r>
              <a:rPr lang="de-DE" sz="1600" dirty="0" err="1" smtClean="0">
                <a:solidFill>
                  <a:srgbClr val="002060"/>
                </a:solidFill>
              </a:rPr>
              <a:t>ootpoint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1" name="TextBox 17"/>
          <p:cNvSpPr txBox="1"/>
          <p:nvPr/>
        </p:nvSpPr>
        <p:spPr>
          <a:xfrm>
            <a:off x="4140547" y="4864105"/>
            <a:ext cx="2060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ntense </a:t>
            </a:r>
            <a:r>
              <a:rPr lang="en-US" sz="1600" dirty="0">
                <a:solidFill>
                  <a:srgbClr val="002060"/>
                </a:solidFill>
              </a:rPr>
              <a:t>mode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8125757" y="4864105"/>
            <a:ext cx="1199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>
                <a:solidFill>
                  <a:srgbClr val="002060"/>
                </a:solidFill>
              </a:rPr>
              <a:t>a</a:t>
            </a:r>
            <a:r>
              <a:rPr lang="en-US" sz="1600" dirty="0" smtClean="0">
                <a:solidFill>
                  <a:srgbClr val="002060"/>
                </a:solidFill>
              </a:rPr>
              <a:t>node spot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33" name="TextBox 17"/>
          <p:cNvSpPr txBox="1"/>
          <p:nvPr/>
        </p:nvSpPr>
        <p:spPr>
          <a:xfrm>
            <a:off x="9496532" y="4864105"/>
            <a:ext cx="2060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>
                <a:solidFill>
                  <a:srgbClr val="002060"/>
                </a:solidFill>
              </a:rPr>
              <a:t>a</a:t>
            </a:r>
            <a:r>
              <a:rPr lang="en-US" sz="1600" dirty="0" smtClean="0">
                <a:solidFill>
                  <a:srgbClr val="002060"/>
                </a:solidFill>
              </a:rPr>
              <a:t>node plume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4" name="Grafik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404" y="1135207"/>
            <a:ext cx="2163819" cy="1545477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038" y="3030498"/>
            <a:ext cx="2103185" cy="1502170"/>
          </a:xfrm>
          <a:prstGeom prst="rect">
            <a:avLst/>
          </a:prstGeom>
        </p:spPr>
      </p:pic>
      <p:sp>
        <p:nvSpPr>
          <p:cNvPr id="36" name="TextBox 13"/>
          <p:cNvSpPr txBox="1"/>
          <p:nvPr/>
        </p:nvSpPr>
        <p:spPr>
          <a:xfrm>
            <a:off x="10802937" y="2598864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success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0981307" y="4517447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failure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4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57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4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41" repeatCount="indefinite" fill="remove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</p:childTnLst>
        </p:cTn>
      </p:par>
    </p:tnLst>
    <p:bldLst>
      <p:bldP spid="29" grpId="0"/>
      <p:bldP spid="30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1_Master_Greif">
  <a:themeElements>
    <a:clrScheme name="1_Master_Grei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aster_Grei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aster_Grei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_Grei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_Grei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_Grei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_Grei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_Grei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_Grei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_Grei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_Grei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_Grei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_Grei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_Grei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x9-eng-INP_allg.potx" id="{3AB86BFA-8310-428A-A922-C27AB9B0D06B}" vid="{6F7962AC-0576-475A-AA1F-C06A90583121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16x9-eng-INP_allg</Template>
  <TotalTime>1</TotalTime>
  <Words>1907</Words>
  <Application>Microsoft Office PowerPoint</Application>
  <PresentationFormat>Personalizzato</PresentationFormat>
  <Paragraphs>417</Paragraphs>
  <Slides>42</Slides>
  <Notes>1</Notes>
  <HiddenSlides>2</HiddenSlides>
  <MMClips>5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42</vt:i4>
      </vt:variant>
    </vt:vector>
  </HeadingPairs>
  <TitlesOfParts>
    <vt:vector size="53" baseType="lpstr">
      <vt:lpstr>Arial</vt:lpstr>
      <vt:lpstr>Calibri</vt:lpstr>
      <vt:lpstr>Cambria Math</vt:lpstr>
      <vt:lpstr>Century</vt:lpstr>
      <vt:lpstr>MS Mincho</vt:lpstr>
      <vt:lpstr>Symbol</vt:lpstr>
      <vt:lpstr>Times New Roman</vt:lpstr>
      <vt:lpstr>Wingdings</vt:lpstr>
      <vt:lpstr>1_Master_Greif</vt:lpstr>
      <vt:lpstr>Graph</vt:lpstr>
      <vt:lpstr>Bitmap Image</vt:lpstr>
      <vt:lpstr>Diagnostics of hot anode surface  by optical methods</vt:lpstr>
      <vt:lpstr>Outline</vt:lpstr>
      <vt:lpstr>Introduction</vt:lpstr>
      <vt:lpstr>Introduction</vt:lpstr>
      <vt:lpstr>Introduction</vt:lpstr>
      <vt:lpstr>Introduction: switching arc research</vt:lpstr>
      <vt:lpstr>Introduction: switching arc research</vt:lpstr>
      <vt:lpstr>Motivation</vt:lpstr>
      <vt:lpstr>Motivation</vt:lpstr>
      <vt:lpstr>Motivation</vt:lpstr>
      <vt:lpstr>Optical diagnostics: advantages and disadvantages</vt:lpstr>
      <vt:lpstr>Optical diagnostics: basics of temperature determination</vt:lpstr>
      <vt:lpstr>Optical diagnostics: basics of temperature determination</vt:lpstr>
      <vt:lpstr>Optical diagnostics: basics of temperature determination</vt:lpstr>
      <vt:lpstr>Optical diagnostics: methods</vt:lpstr>
      <vt:lpstr>Optical diagnostics: pyrometry</vt:lpstr>
      <vt:lpstr>Optical diagnostics: thermography</vt:lpstr>
      <vt:lpstr>Optical diagnostics: emission spectroscopy</vt:lpstr>
      <vt:lpstr>Optical diagnostics: high-speed camera techniques</vt:lpstr>
      <vt:lpstr>Optical diagnostics: method applicability</vt:lpstr>
      <vt:lpstr>Practical examples</vt:lpstr>
      <vt:lpstr>Practical examples</vt:lpstr>
      <vt:lpstr>Measurements in post-arc phase by NIR </vt:lpstr>
      <vt:lpstr>Measurements in post-arc phase by NIR </vt:lpstr>
      <vt:lpstr>Measurements in active phase by pyroscope </vt:lpstr>
      <vt:lpstr>Measurements in active phase by pyroscope </vt:lpstr>
      <vt:lpstr>Measurements in active phase by pyroscope </vt:lpstr>
      <vt:lpstr>Measurements in active phase by HSC</vt:lpstr>
      <vt:lpstr>Measurements in active phase by HSC</vt:lpstr>
      <vt:lpstr>Measurements in the active phase: current cut-off</vt:lpstr>
      <vt:lpstr>Measurements in the active phase: current cut-off</vt:lpstr>
      <vt:lpstr>Measurements in the active phase: current cut-off</vt:lpstr>
      <vt:lpstr>Measurements in the active phase: current cut-off</vt:lpstr>
      <vt:lpstr>Example 5: Surface with impurities</vt:lpstr>
      <vt:lpstr>Example 5: Surface with impurities</vt:lpstr>
      <vt:lpstr>Example 5: Surface with impurities</vt:lpstr>
      <vt:lpstr>Summary and outlook</vt:lpstr>
      <vt:lpstr>You are kindly invited to participate in</vt:lpstr>
      <vt:lpstr>Thank you very much for your attention!</vt:lpstr>
      <vt:lpstr>Introduction</vt:lpstr>
      <vt:lpstr>Literature</vt:lpstr>
      <vt:lpstr>Introduction</vt:lpstr>
    </vt:vector>
  </TitlesOfParts>
  <Company>INP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Leibniz Institute for Plasma  Science and Technology (INP)</dc:title>
  <dc:creator>Sergey Gortschakow</dc:creator>
  <cp:lastModifiedBy>Utente</cp:lastModifiedBy>
  <cp:revision>312</cp:revision>
  <dcterms:created xsi:type="dcterms:W3CDTF">2019-09-08T06:18:00Z</dcterms:created>
  <dcterms:modified xsi:type="dcterms:W3CDTF">2019-09-17T06:16:16Z</dcterms:modified>
</cp:coreProperties>
</file>