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avi" ContentType="video/x-msvide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  <p:sldMasterId id="2147483660" r:id="rId2"/>
  </p:sldMasterIdLst>
  <p:notesMasterIdLst>
    <p:notesMasterId r:id="rId43"/>
  </p:notesMasterIdLst>
  <p:sldIdLst>
    <p:sldId id="261" r:id="rId3"/>
    <p:sldId id="260" r:id="rId4"/>
    <p:sldId id="383" r:id="rId5"/>
    <p:sldId id="384" r:id="rId6"/>
    <p:sldId id="385" r:id="rId7"/>
    <p:sldId id="387" r:id="rId8"/>
    <p:sldId id="437" r:id="rId9"/>
    <p:sldId id="388" r:id="rId10"/>
    <p:sldId id="391" r:id="rId11"/>
    <p:sldId id="389" r:id="rId12"/>
    <p:sldId id="390" r:id="rId13"/>
    <p:sldId id="392" r:id="rId14"/>
    <p:sldId id="393" r:id="rId15"/>
    <p:sldId id="394" r:id="rId16"/>
    <p:sldId id="395" r:id="rId17"/>
    <p:sldId id="397" r:id="rId18"/>
    <p:sldId id="399" r:id="rId19"/>
    <p:sldId id="402" r:id="rId20"/>
    <p:sldId id="403" r:id="rId21"/>
    <p:sldId id="404" r:id="rId22"/>
    <p:sldId id="406" r:id="rId23"/>
    <p:sldId id="407" r:id="rId24"/>
    <p:sldId id="408" r:id="rId25"/>
    <p:sldId id="409" r:id="rId26"/>
    <p:sldId id="411" r:id="rId27"/>
    <p:sldId id="412" r:id="rId28"/>
    <p:sldId id="421" r:id="rId29"/>
    <p:sldId id="422" r:id="rId30"/>
    <p:sldId id="423" r:id="rId31"/>
    <p:sldId id="424" r:id="rId32"/>
    <p:sldId id="425" r:id="rId33"/>
    <p:sldId id="426" r:id="rId34"/>
    <p:sldId id="427" r:id="rId35"/>
    <p:sldId id="428" r:id="rId36"/>
    <p:sldId id="429" r:id="rId37"/>
    <p:sldId id="430" r:id="rId38"/>
    <p:sldId id="431" r:id="rId39"/>
    <p:sldId id="432" r:id="rId40"/>
    <p:sldId id="435" r:id="rId41"/>
    <p:sldId id="381" r:id="rId42"/>
  </p:sldIdLst>
  <p:sldSz cx="12192000" cy="6858000"/>
  <p:notesSz cx="6858000" cy="9144000"/>
  <p:custDataLst>
    <p:tags r:id="rId4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3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1919"/>
    <a:srgbClr val="AC050E"/>
    <a:srgbClr val="E0414A"/>
    <a:srgbClr val="85000B"/>
    <a:srgbClr val="CC0000"/>
    <a:srgbClr val="A6A6A6"/>
    <a:srgbClr val="FF2F2F"/>
    <a:srgbClr val="FF0000"/>
    <a:srgbClr val="DD0012"/>
    <a:srgbClr val="F3F3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7" autoAdjust="0"/>
    <p:restoredTop sz="93963" autoAdjust="0"/>
  </p:normalViewPr>
  <p:slideViewPr>
    <p:cSldViewPr snapToGrid="0">
      <p:cViewPr varScale="1">
        <p:scale>
          <a:sx n="80" d="100"/>
          <a:sy n="80" d="100"/>
        </p:scale>
        <p:origin x="58" y="5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commentAuthors" Target="commentAuthor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notesMaster" Target="notesMasters/notesMaster1.xml"/><Relationship Id="rId48" Type="http://schemas.openxmlformats.org/officeDocument/2006/relationships/theme" Target="theme/theme1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presProps" Target="presProps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Relationship Id="rId5" Type="http://schemas.openxmlformats.org/officeDocument/2006/relationships/image" Target="../media/image14.wmf"/><Relationship Id="rId4" Type="http://schemas.openxmlformats.org/officeDocument/2006/relationships/image" Target="../media/image13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37.wmf"/><Relationship Id="rId1" Type="http://schemas.openxmlformats.org/officeDocument/2006/relationships/image" Target="../media/image36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9.wmf"/><Relationship Id="rId1" Type="http://schemas.openxmlformats.org/officeDocument/2006/relationships/image" Target="../media/image38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4.wmf"/><Relationship Id="rId1" Type="http://schemas.openxmlformats.org/officeDocument/2006/relationships/image" Target="../media/image43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wmf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47.wmf"/><Relationship Id="rId1" Type="http://schemas.openxmlformats.org/officeDocument/2006/relationships/image" Target="../media/image46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image" Target="../media/image20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image" Target="../media/image25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28.wmf"/><Relationship Id="rId1" Type="http://schemas.openxmlformats.org/officeDocument/2006/relationships/image" Target="../media/image27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image" Target="../media/image30.wmf"/><Relationship Id="rId1" Type="http://schemas.openxmlformats.org/officeDocument/2006/relationships/image" Target="../media/image29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5EB25E-F66E-44BE-85A3-62191936F5C2}" type="datetimeFigureOut">
              <a:rPr lang="zh-CN" altLang="en-US" smtClean="0"/>
              <a:t>2019-9-14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7D03D-ED54-44F4-93D3-469DD7E833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87069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97D03D-ED54-44F4-93D3-469DD7E83329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632767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97D03D-ED54-44F4-93D3-469DD7E83329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04018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97D03D-ED54-44F4-93D3-469DD7E83329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302818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97D03D-ED54-44F4-93D3-469DD7E83329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530104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97D03D-ED54-44F4-93D3-469DD7E83329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844636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97D03D-ED54-44F4-93D3-469DD7E83329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08773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97D03D-ED54-44F4-93D3-469DD7E83329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892868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97D03D-ED54-44F4-93D3-469DD7E83329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6558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97D03D-ED54-44F4-93D3-469DD7E83329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497031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97D03D-ED54-44F4-93D3-469DD7E83329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305741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97D03D-ED54-44F4-93D3-469DD7E83329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21195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97D03D-ED54-44F4-93D3-469DD7E83329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312587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97D03D-ED54-44F4-93D3-469DD7E83329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1953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97D03D-ED54-44F4-93D3-469DD7E83329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690563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97D03D-ED54-44F4-93D3-469DD7E83329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355939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97D03D-ED54-44F4-93D3-469DD7E83329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301124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97D03D-ED54-44F4-93D3-469DD7E83329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190452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97D03D-ED54-44F4-93D3-469DD7E83329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250792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97D03D-ED54-44F4-93D3-469DD7E83329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914944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97D03D-ED54-44F4-93D3-469DD7E83329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330252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97D03D-ED54-44F4-93D3-469DD7E83329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945664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97D03D-ED54-44F4-93D3-469DD7E83329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29135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97D03D-ED54-44F4-93D3-469DD7E83329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305281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97D03D-ED54-44F4-93D3-469DD7E83329}" type="slidenum">
              <a:rPr lang="zh-CN" altLang="en-US" smtClean="0"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842773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97D03D-ED54-44F4-93D3-469DD7E83329}" type="slidenum">
              <a:rPr lang="zh-CN" altLang="en-US" smtClean="0"/>
              <a:t>31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689952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97D03D-ED54-44F4-93D3-469DD7E83329}" type="slidenum">
              <a:rPr lang="zh-CN" altLang="en-US" smtClean="0"/>
              <a:t>32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281712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97D03D-ED54-44F4-93D3-469DD7E83329}" type="slidenum">
              <a:rPr lang="zh-CN" altLang="en-US" smtClean="0"/>
              <a:t>33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795186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97D03D-ED54-44F4-93D3-469DD7E83329}" type="slidenum">
              <a:rPr lang="zh-CN" altLang="en-US" smtClean="0"/>
              <a:t>34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788988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97D03D-ED54-44F4-93D3-469DD7E83329}" type="slidenum">
              <a:rPr lang="zh-CN" altLang="en-US" smtClean="0"/>
              <a:t>35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737312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97D03D-ED54-44F4-93D3-469DD7E83329}" type="slidenum">
              <a:rPr lang="zh-CN" altLang="en-US" smtClean="0"/>
              <a:t>36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6848035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97D03D-ED54-44F4-93D3-469DD7E83329}" type="slidenum">
              <a:rPr lang="zh-CN" altLang="en-US" smtClean="0"/>
              <a:t>37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2197992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97D03D-ED54-44F4-93D3-469DD7E83329}" type="slidenum">
              <a:rPr lang="zh-CN" altLang="en-US" smtClean="0"/>
              <a:t>38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1786417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97D03D-ED54-44F4-93D3-469DD7E83329}" type="slidenum">
              <a:rPr lang="zh-CN" altLang="en-US" smtClean="0"/>
              <a:t>39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15251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97D03D-ED54-44F4-93D3-469DD7E83329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8025752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97D03D-ED54-44F4-93D3-469DD7E83329}" type="slidenum">
              <a:rPr lang="zh-CN" altLang="en-US" smtClean="0"/>
              <a:t>40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23045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97D03D-ED54-44F4-93D3-469DD7E83329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53210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97D03D-ED54-44F4-93D3-469DD7E83329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98224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97D03D-ED54-44F4-93D3-469DD7E83329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24872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97D03D-ED54-44F4-93D3-469DD7E83329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96851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97D03D-ED54-44F4-93D3-469DD7E83329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01988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rgbClr val="ECEC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20766475-3C67-4DF2-BE17-F0B0C8E38830}" type="datetimeFigureOut">
              <a:rPr lang="zh-CN" altLang="en-US" smtClean="0"/>
              <a:t>2019-9-14</a:t>
            </a:fld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2DD48D3E-B07C-4BE8-84F7-DD272BD0532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20766475-3C67-4DF2-BE17-F0B0C8E38830}" type="datetimeFigureOut">
              <a:rPr lang="zh-CN" altLang="en-US" smtClean="0"/>
              <a:t>2019-9-14</a:t>
            </a:fld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2DD48D3E-B07C-4BE8-84F7-DD272BD0532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26573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6475-3C67-4DF2-BE17-F0B0C8E38830}" type="datetimeFigureOut">
              <a:rPr lang="zh-CN" altLang="en-US" smtClean="0"/>
              <a:t>2019-9-14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48D3E-B07C-4BE8-84F7-DD272BD0532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5645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6475-3C67-4DF2-BE17-F0B0C8E38830}" type="datetimeFigureOut">
              <a:rPr lang="zh-CN" altLang="en-US" smtClean="0"/>
              <a:t>2019-9-14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48D3E-B07C-4BE8-84F7-DD272BD0532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7111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6475-3C67-4DF2-BE17-F0B0C8E38830}" type="datetimeFigureOut">
              <a:rPr lang="zh-CN" altLang="en-US" smtClean="0"/>
              <a:t>2019-9-14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48D3E-B07C-4BE8-84F7-DD272BD0532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3600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6475-3C67-4DF2-BE17-F0B0C8E38830}" type="datetimeFigureOut">
              <a:rPr lang="zh-CN" altLang="en-US" smtClean="0"/>
              <a:t>2019-9-14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48D3E-B07C-4BE8-84F7-DD272BD0532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7259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6475-3C67-4DF2-BE17-F0B0C8E38830}" type="datetimeFigureOut">
              <a:rPr lang="zh-CN" altLang="en-US" smtClean="0"/>
              <a:t>2019-9-14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48D3E-B07C-4BE8-84F7-DD272BD0532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8937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6475-3C67-4DF2-BE17-F0B0C8E38830}" type="datetimeFigureOut">
              <a:rPr lang="zh-CN" altLang="en-US" smtClean="0"/>
              <a:t>2019-9-14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48D3E-B07C-4BE8-84F7-DD272BD0532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9725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6475-3C67-4DF2-BE17-F0B0C8E38830}" type="datetimeFigureOut">
              <a:rPr lang="zh-CN" altLang="en-US" smtClean="0"/>
              <a:t>2019-9-14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48D3E-B07C-4BE8-84F7-DD272BD0532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9962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20766475-3C67-4DF2-BE17-F0B0C8E38830}" type="datetimeFigureOut">
              <a:rPr lang="zh-CN" altLang="en-US" smtClean="0"/>
              <a:t>2019-9-14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2DD48D3E-B07C-4BE8-84F7-DD272BD0532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6475-3C67-4DF2-BE17-F0B0C8E38830}" type="datetimeFigureOut">
              <a:rPr lang="zh-CN" altLang="en-US" smtClean="0"/>
              <a:t>2019-9-14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48D3E-B07C-4BE8-84F7-DD272BD0532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9110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6475-3C67-4DF2-BE17-F0B0C8E38830}" type="datetimeFigureOut">
              <a:rPr lang="zh-CN" altLang="en-US" smtClean="0"/>
              <a:t>2019-9-14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48D3E-B07C-4BE8-84F7-DD272BD0532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3247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45995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20766475-3C67-4DF2-BE17-F0B0C8E38830}" type="datetimeFigureOut">
              <a:rPr lang="zh-CN" altLang="en-US" smtClean="0"/>
              <a:t>2019-9-14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2DD48D3E-B07C-4BE8-84F7-DD272BD0532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20766475-3C67-4DF2-BE17-F0B0C8E38830}" type="datetimeFigureOut">
              <a:rPr lang="zh-CN" altLang="en-US" smtClean="0"/>
              <a:t>2019-9-14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2DD48D3E-B07C-4BE8-84F7-DD272BD0532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20766475-3C67-4DF2-BE17-F0B0C8E38830}" type="datetimeFigureOut">
              <a:rPr lang="zh-CN" altLang="en-US" smtClean="0"/>
              <a:t>2019-9-14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2DD48D3E-B07C-4BE8-84F7-DD272BD0532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20766475-3C67-4DF2-BE17-F0B0C8E38830}" type="datetimeFigureOut">
              <a:rPr lang="zh-CN" altLang="en-US" smtClean="0"/>
              <a:t>2019-9-14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2DD48D3E-B07C-4BE8-84F7-DD272BD0532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20766475-3C67-4DF2-BE17-F0B0C8E38830}" type="datetimeFigureOut">
              <a:rPr lang="zh-CN" altLang="en-US" smtClean="0"/>
              <a:t>2019-9-14</a:t>
            </a:fld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2DD48D3E-B07C-4BE8-84F7-DD272BD0532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20766475-3C67-4DF2-BE17-F0B0C8E38830}" type="datetimeFigureOut">
              <a:rPr lang="zh-CN" altLang="en-US" smtClean="0"/>
              <a:t>2019-9-14</a:t>
            </a:fld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2DD48D3E-B07C-4BE8-84F7-DD272BD0532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20766475-3C67-4DF2-BE17-F0B0C8E38830}" type="datetimeFigureOut">
              <a:rPr lang="zh-CN" altLang="en-US" smtClean="0"/>
              <a:t>2019-9-14</a:t>
            </a:fld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2DD48D3E-B07C-4BE8-84F7-DD272BD0532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3F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30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9/14/2019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53906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3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13" Type="http://schemas.openxmlformats.org/officeDocument/2006/relationships/image" Target="../media/image13.wmf"/><Relationship Id="rId18" Type="http://schemas.openxmlformats.org/officeDocument/2006/relationships/image" Target="../media/image17.png"/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10.wmf"/><Relationship Id="rId12" Type="http://schemas.openxmlformats.org/officeDocument/2006/relationships/oleObject" Target="../embeddings/oleObject4.bin"/><Relationship Id="rId17" Type="http://schemas.openxmlformats.org/officeDocument/2006/relationships/image" Target="../media/image16.emf"/><Relationship Id="rId2" Type="http://schemas.openxmlformats.org/officeDocument/2006/relationships/slideLayout" Target="../slideLayouts/slideLayout18.xml"/><Relationship Id="rId16" Type="http://schemas.openxmlformats.org/officeDocument/2006/relationships/image" Target="../media/image15.emf"/><Relationship Id="rId20" Type="http://schemas.openxmlformats.org/officeDocument/2006/relationships/image" Target="../media/image19.png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11" Type="http://schemas.openxmlformats.org/officeDocument/2006/relationships/image" Target="../media/image12.wmf"/><Relationship Id="rId5" Type="http://schemas.openxmlformats.org/officeDocument/2006/relationships/image" Target="../media/image9.png"/><Relationship Id="rId15" Type="http://schemas.openxmlformats.org/officeDocument/2006/relationships/image" Target="../media/image14.wmf"/><Relationship Id="rId10" Type="http://schemas.openxmlformats.org/officeDocument/2006/relationships/oleObject" Target="../embeddings/oleObject3.bin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11.wmf"/><Relationship Id="rId14" Type="http://schemas.openxmlformats.org/officeDocument/2006/relationships/oleObject" Target="../embeddings/oleObject5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3" Type="http://schemas.openxmlformats.org/officeDocument/2006/relationships/notesSlide" Target="../notesSlides/notesSlide12.xml"/><Relationship Id="rId7" Type="http://schemas.openxmlformats.org/officeDocument/2006/relationships/image" Target="../media/image17.wmf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9.png"/><Relationship Id="rId10" Type="http://schemas.openxmlformats.org/officeDocument/2006/relationships/image" Target="../media/image19.emf"/><Relationship Id="rId4" Type="http://schemas.openxmlformats.org/officeDocument/2006/relationships/image" Target="../media/image3.png"/><Relationship Id="rId9" Type="http://schemas.openxmlformats.org/officeDocument/2006/relationships/image" Target="../media/image18.w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wmf"/><Relationship Id="rId3" Type="http://schemas.openxmlformats.org/officeDocument/2006/relationships/notesSlide" Target="../notesSlides/notesSlide13.xml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1.emf"/><Relationship Id="rId5" Type="http://schemas.openxmlformats.org/officeDocument/2006/relationships/image" Target="../media/image9.pn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3" Type="http://schemas.openxmlformats.org/officeDocument/2006/relationships/notesSlide" Target="../notesSlides/notesSlide14.xml"/><Relationship Id="rId7" Type="http://schemas.openxmlformats.org/officeDocument/2006/relationships/image" Target="../media/image20.wmf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9.bin"/><Relationship Id="rId5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22.w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.bin"/><Relationship Id="rId3" Type="http://schemas.openxmlformats.org/officeDocument/2006/relationships/notesSlide" Target="../notesSlides/notesSlide15.xml"/><Relationship Id="rId7" Type="http://schemas.openxmlformats.org/officeDocument/2006/relationships/image" Target="../media/image23.wmf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1.bin"/><Relationship Id="rId5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24.w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.bin"/><Relationship Id="rId3" Type="http://schemas.openxmlformats.org/officeDocument/2006/relationships/notesSlide" Target="../notesSlides/notesSlide16.xml"/><Relationship Id="rId7" Type="http://schemas.openxmlformats.org/officeDocument/2006/relationships/image" Target="../media/image25.wmf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3.bin"/><Relationship Id="rId5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26.w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6.bin"/><Relationship Id="rId3" Type="http://schemas.openxmlformats.org/officeDocument/2006/relationships/notesSlide" Target="../notesSlides/notesSlide17.xml"/><Relationship Id="rId7" Type="http://schemas.openxmlformats.org/officeDocument/2006/relationships/image" Target="../media/image27.wmf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5.bin"/><Relationship Id="rId5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28.w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wmf"/><Relationship Id="rId13" Type="http://schemas.openxmlformats.org/officeDocument/2006/relationships/image" Target="../media/image49.png"/><Relationship Id="rId3" Type="http://schemas.openxmlformats.org/officeDocument/2006/relationships/notesSlide" Target="../notesSlides/notesSlide18.xml"/><Relationship Id="rId7" Type="http://schemas.openxmlformats.org/officeDocument/2006/relationships/oleObject" Target="../embeddings/oleObject17.bin"/><Relationship Id="rId12" Type="http://schemas.openxmlformats.org/officeDocument/2006/relationships/image" Target="../media/image31.wmf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32.emf"/><Relationship Id="rId11" Type="http://schemas.openxmlformats.org/officeDocument/2006/relationships/oleObject" Target="../embeddings/oleObject19.bin"/><Relationship Id="rId5" Type="http://schemas.openxmlformats.org/officeDocument/2006/relationships/image" Target="../media/image9.png"/><Relationship Id="rId10" Type="http://schemas.openxmlformats.org/officeDocument/2006/relationships/image" Target="../media/image30.wmf"/><Relationship Id="rId4" Type="http://schemas.openxmlformats.org/officeDocument/2006/relationships/image" Target="../media/image3.png"/><Relationship Id="rId9" Type="http://schemas.openxmlformats.org/officeDocument/2006/relationships/oleObject" Target="../embeddings/oleObject18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33.emf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notesSlide" Target="../notesSlides/notesSlide20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35.emf"/><Relationship Id="rId5" Type="http://schemas.openxmlformats.org/officeDocument/2006/relationships/image" Target="../media/image34.wmf"/><Relationship Id="rId4" Type="http://schemas.openxmlformats.org/officeDocument/2006/relationships/oleObject" Target="../embeddings/oleObject20.bin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2.bin"/><Relationship Id="rId3" Type="http://schemas.openxmlformats.org/officeDocument/2006/relationships/notesSlide" Target="../notesSlides/notesSlide21.xml"/><Relationship Id="rId7" Type="http://schemas.openxmlformats.org/officeDocument/2006/relationships/image" Target="../media/image36.wmf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21.bin"/><Relationship Id="rId5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37.wm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4.bin"/><Relationship Id="rId3" Type="http://schemas.openxmlformats.org/officeDocument/2006/relationships/notesSlide" Target="../notesSlides/notesSlide22.xml"/><Relationship Id="rId7" Type="http://schemas.openxmlformats.org/officeDocument/2006/relationships/image" Target="../media/image38.wmf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23.bin"/><Relationship Id="rId5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39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41.emf"/><Relationship Id="rId5" Type="http://schemas.openxmlformats.org/officeDocument/2006/relationships/image" Target="../media/image40.emf"/><Relationship Id="rId4" Type="http://schemas.openxmlformats.org/officeDocument/2006/relationships/image" Target="../media/image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2.emf"/><Relationship Id="rId4" Type="http://schemas.openxmlformats.org/officeDocument/2006/relationships/image" Target="../media/image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wmf"/><Relationship Id="rId3" Type="http://schemas.openxmlformats.org/officeDocument/2006/relationships/notesSlide" Target="../notesSlides/notesSlide26.xml"/><Relationship Id="rId7" Type="http://schemas.openxmlformats.org/officeDocument/2006/relationships/oleObject" Target="../embeddings/oleObject26.bin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43.wmf"/><Relationship Id="rId5" Type="http://schemas.openxmlformats.org/officeDocument/2006/relationships/oleObject" Target="../embeddings/oleObject25.bin"/><Relationship Id="rId4" Type="http://schemas.openxmlformats.org/officeDocument/2006/relationships/image" Target="../media/image3.png"/><Relationship Id="rId9" Type="http://schemas.openxmlformats.org/officeDocument/2006/relationships/image" Target="../media/image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7" Type="http://schemas.openxmlformats.org/officeDocument/2006/relationships/image" Target="../media/image45.wmf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27.bin"/><Relationship Id="rId5" Type="http://schemas.openxmlformats.org/officeDocument/2006/relationships/image" Target="../media/image9.png"/><Relationship Id="rId4" Type="http://schemas.openxmlformats.org/officeDocument/2006/relationships/image" Target="../media/image3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9.bin"/><Relationship Id="rId3" Type="http://schemas.openxmlformats.org/officeDocument/2006/relationships/notesSlide" Target="../notesSlides/notesSlide28.xml"/><Relationship Id="rId7" Type="http://schemas.openxmlformats.org/officeDocument/2006/relationships/image" Target="../media/image46.wmf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28.bin"/><Relationship Id="rId5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47.w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49.jpeg"/><Relationship Id="rId5" Type="http://schemas.openxmlformats.org/officeDocument/2006/relationships/image" Target="../media/image48.emf"/><Relationship Id="rId4" Type="http://schemas.openxmlformats.org/officeDocument/2006/relationships/image" Target="../media/image9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50.emf"/><Relationship Id="rId4" Type="http://schemas.openxmlformats.org/officeDocument/2006/relationships/image" Target="../media/image9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52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51.emf"/><Relationship Id="rId5" Type="http://schemas.openxmlformats.org/officeDocument/2006/relationships/image" Target="../media/image50.emf"/><Relationship Id="rId4" Type="http://schemas.openxmlformats.org/officeDocument/2006/relationships/image" Target="../media/image9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9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53.emf"/><Relationship Id="rId4" Type="http://schemas.openxmlformats.org/officeDocument/2006/relationships/image" Target="../media/image9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54.emf"/><Relationship Id="rId4" Type="http://schemas.openxmlformats.org/officeDocument/2006/relationships/image" Target="../media/image9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microsoft.com/office/2007/relationships/media" Target="../media/media2.avi"/><Relationship Id="rId7" Type="http://schemas.openxmlformats.org/officeDocument/2006/relationships/image" Target="../media/image3.png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6" Type="http://schemas.openxmlformats.org/officeDocument/2006/relationships/notesSlide" Target="../notesSlides/notesSlide36.xml"/><Relationship Id="rId11" Type="http://schemas.openxmlformats.org/officeDocument/2006/relationships/image" Target="../media/image57.png"/><Relationship Id="rId5" Type="http://schemas.openxmlformats.org/officeDocument/2006/relationships/slideLayout" Target="../slideLayouts/slideLayout18.xml"/><Relationship Id="rId10" Type="http://schemas.openxmlformats.org/officeDocument/2006/relationships/image" Target="../media/image56.png"/><Relationship Id="rId4" Type="http://schemas.openxmlformats.org/officeDocument/2006/relationships/video" Target="../media/media2.avi"/><Relationship Id="rId9" Type="http://schemas.openxmlformats.org/officeDocument/2006/relationships/image" Target="../media/image55.e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58.emf"/><Relationship Id="rId4" Type="http://schemas.openxmlformats.org/officeDocument/2006/relationships/image" Target="../media/image9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microsoft.com/office/2007/relationships/media" Target="../media/media3.avi"/><Relationship Id="rId7" Type="http://schemas.openxmlformats.org/officeDocument/2006/relationships/image" Target="../media/image3.png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6" Type="http://schemas.openxmlformats.org/officeDocument/2006/relationships/notesSlide" Target="../notesSlides/notesSlide38.xml"/><Relationship Id="rId11" Type="http://schemas.openxmlformats.org/officeDocument/2006/relationships/image" Target="../media/image60.png"/><Relationship Id="rId5" Type="http://schemas.openxmlformats.org/officeDocument/2006/relationships/slideLayout" Target="../slideLayouts/slideLayout18.xml"/><Relationship Id="rId10" Type="http://schemas.openxmlformats.org/officeDocument/2006/relationships/image" Target="../media/image56.png"/><Relationship Id="rId4" Type="http://schemas.openxmlformats.org/officeDocument/2006/relationships/video" Target="../media/media3.avi"/><Relationship Id="rId9" Type="http://schemas.openxmlformats.org/officeDocument/2006/relationships/image" Target="../media/image59.em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5.emf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5.emf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5.emf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5.emf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-6607"/>
            <a:ext cx="12192000" cy="12974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文本框 26" descr="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"/>
          <p:cNvSpPr txBox="1"/>
          <p:nvPr/>
        </p:nvSpPr>
        <p:spPr>
          <a:xfrm>
            <a:off x="690880" y="1993201"/>
            <a:ext cx="10820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8565">
              <a:defRPr/>
            </a:pPr>
            <a:r>
              <a:rPr lang="en-US" altLang="zh-CN" sz="2800" b="1" dirty="0"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Study on the post-arc sheath and the post-arc current in vacuum interrupters</a:t>
            </a:r>
          </a:p>
        </p:txBody>
      </p:sp>
      <p:cxnSp>
        <p:nvCxnSpPr>
          <p:cNvPr id="25" name="直接连接符 24"/>
          <p:cNvCxnSpPr/>
          <p:nvPr/>
        </p:nvCxnSpPr>
        <p:spPr>
          <a:xfrm flipH="1" flipV="1">
            <a:off x="126000" y="5907189"/>
            <a:ext cx="1578520" cy="0"/>
          </a:xfrm>
          <a:prstGeom prst="line">
            <a:avLst/>
          </a:prstGeom>
          <a:solidFill>
            <a:schemeClr val="accent1"/>
          </a:solidFill>
          <a:ln w="12700">
            <a:solidFill>
              <a:schemeClr val="accent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flipH="1">
            <a:off x="4248568" y="5907189"/>
            <a:ext cx="7767935" cy="0"/>
          </a:xfrm>
          <a:prstGeom prst="line">
            <a:avLst/>
          </a:prstGeom>
          <a:solidFill>
            <a:schemeClr val="accent1"/>
          </a:solidFill>
          <a:ln w="12700">
            <a:gradFill>
              <a:gsLst>
                <a:gs pos="0">
                  <a:schemeClr val="accent1"/>
                </a:gs>
                <a:gs pos="100000">
                  <a:srgbClr val="81040B"/>
                </a:gs>
              </a:gsLst>
              <a:lin ang="0" scaled="0"/>
            </a:gra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1935725" y="5691189"/>
            <a:ext cx="2083154" cy="432000"/>
            <a:chOff x="1064303" y="5622335"/>
            <a:chExt cx="2083154" cy="432000"/>
          </a:xfrm>
          <a:solidFill>
            <a:schemeClr val="accent1"/>
          </a:solidFill>
        </p:grpSpPr>
        <p:sp>
          <p:nvSpPr>
            <p:cNvPr id="15" name="圆角矩形 14"/>
            <p:cNvSpPr>
              <a:spLocks noChangeAspect="1"/>
            </p:cNvSpPr>
            <p:nvPr/>
          </p:nvSpPr>
          <p:spPr>
            <a:xfrm>
              <a:off x="1614503" y="5622335"/>
              <a:ext cx="432553" cy="432000"/>
            </a:xfrm>
            <a:prstGeom prst="roundRect">
              <a:avLst>
                <a:gd name="adj" fmla="val 50000"/>
              </a:avLst>
            </a:prstGeom>
            <a:grpFill/>
            <a:ln w="12700">
              <a:gradFill>
                <a:gsLst>
                  <a:gs pos="0">
                    <a:schemeClr val="accent1"/>
                  </a:gs>
                  <a:gs pos="100000">
                    <a:srgbClr val="81040B"/>
                  </a:gs>
                </a:gsLst>
                <a:lin ang="5400000" scaled="1"/>
              </a:gradFill>
            </a:ln>
            <a:effectLst>
              <a:outerShdw blurRad="254000" dist="1270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dirty="0">
                  <a:latin typeface="Arial Black" panose="020B0A04020102020204" pitchFamily="34" charset="0"/>
                </a:rPr>
                <a:t>0</a:t>
              </a:r>
              <a:endParaRPr lang="zh-CN" altLang="en-US" sz="2400" dirty="0">
                <a:latin typeface="Arial Black" panose="020B0A04020102020204" pitchFamily="34" charset="0"/>
              </a:endParaRPr>
            </a:p>
          </p:txBody>
        </p:sp>
        <p:sp>
          <p:nvSpPr>
            <p:cNvPr id="30" name="圆角矩形 29"/>
            <p:cNvSpPr>
              <a:spLocks noChangeAspect="1"/>
            </p:cNvSpPr>
            <p:nvPr/>
          </p:nvSpPr>
          <p:spPr>
            <a:xfrm>
              <a:off x="1064303" y="5622335"/>
              <a:ext cx="432553" cy="4320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12700">
              <a:gradFill>
                <a:gsLst>
                  <a:gs pos="0">
                    <a:schemeClr val="accent1"/>
                  </a:gs>
                  <a:gs pos="100000">
                    <a:srgbClr val="81040B"/>
                  </a:gs>
                </a:gsLst>
                <a:lin ang="5400000" scaled="1"/>
              </a:gradFill>
            </a:ln>
            <a:effectLst>
              <a:outerShdw blurRad="254000" dist="1270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dirty="0">
                  <a:latin typeface="Arial Black" panose="020B0A04020102020204" pitchFamily="34" charset="0"/>
                </a:rPr>
                <a:t>2</a:t>
              </a:r>
              <a:endParaRPr lang="zh-CN" altLang="en-US" sz="2400" dirty="0">
                <a:latin typeface="Arial Black" panose="020B0A04020102020204" pitchFamily="34" charset="0"/>
              </a:endParaRPr>
            </a:p>
          </p:txBody>
        </p:sp>
        <p:sp>
          <p:nvSpPr>
            <p:cNvPr id="31" name="圆角矩形 30"/>
            <p:cNvSpPr>
              <a:spLocks noChangeAspect="1"/>
            </p:cNvSpPr>
            <p:nvPr/>
          </p:nvSpPr>
          <p:spPr>
            <a:xfrm>
              <a:off x="2164703" y="5622335"/>
              <a:ext cx="432553" cy="432000"/>
            </a:xfrm>
            <a:prstGeom prst="roundRect">
              <a:avLst>
                <a:gd name="adj" fmla="val 50000"/>
              </a:avLst>
            </a:prstGeom>
            <a:grpFill/>
            <a:ln w="12700">
              <a:gradFill>
                <a:gsLst>
                  <a:gs pos="0">
                    <a:schemeClr val="accent1"/>
                  </a:gs>
                  <a:gs pos="100000">
                    <a:srgbClr val="81040B"/>
                  </a:gs>
                </a:gsLst>
                <a:lin ang="5400000" scaled="1"/>
              </a:gradFill>
            </a:ln>
            <a:effectLst>
              <a:outerShdw blurRad="254000" dist="1270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dirty="0">
                  <a:latin typeface="Arial Black" panose="020B0A04020102020204" pitchFamily="34" charset="0"/>
                </a:rPr>
                <a:t>1</a:t>
              </a:r>
              <a:endParaRPr lang="zh-CN" altLang="en-US" sz="2400" dirty="0">
                <a:latin typeface="Arial Black" panose="020B0A04020102020204" pitchFamily="34" charset="0"/>
              </a:endParaRPr>
            </a:p>
          </p:txBody>
        </p:sp>
        <p:sp>
          <p:nvSpPr>
            <p:cNvPr id="32" name="圆角矩形 31"/>
            <p:cNvSpPr>
              <a:spLocks noChangeAspect="1"/>
            </p:cNvSpPr>
            <p:nvPr/>
          </p:nvSpPr>
          <p:spPr>
            <a:xfrm>
              <a:off x="2714904" y="5622335"/>
              <a:ext cx="432553" cy="432000"/>
            </a:xfrm>
            <a:prstGeom prst="roundRect">
              <a:avLst>
                <a:gd name="adj" fmla="val 50000"/>
              </a:avLst>
            </a:prstGeom>
            <a:grpFill/>
            <a:ln w="12700">
              <a:gradFill>
                <a:gsLst>
                  <a:gs pos="0">
                    <a:schemeClr val="accent1"/>
                  </a:gs>
                  <a:gs pos="100000">
                    <a:srgbClr val="81040B"/>
                  </a:gs>
                </a:gsLst>
                <a:lin ang="5400000" scaled="1"/>
              </a:gradFill>
            </a:ln>
            <a:effectLst>
              <a:outerShdw blurRad="254000" dist="1270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dirty="0">
                  <a:latin typeface="Arial Black" panose="020B0A04020102020204" pitchFamily="34" charset="0"/>
                </a:rPr>
                <a:t>9</a:t>
              </a:r>
              <a:endParaRPr lang="zh-CN" altLang="en-US" sz="2400" dirty="0">
                <a:latin typeface="Arial Black" panose="020B0A04020102020204" pitchFamily="34" charset="0"/>
              </a:endParaRPr>
            </a:p>
          </p:txBody>
        </p:sp>
      </p:grpSp>
      <p:sp>
        <p:nvSpPr>
          <p:cNvPr id="7" name="矩形 6"/>
          <p:cNvSpPr/>
          <p:nvPr/>
        </p:nvSpPr>
        <p:spPr>
          <a:xfrm>
            <a:off x="1537330" y="333223"/>
            <a:ext cx="830863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8th International Workshop on </a:t>
            </a:r>
            <a:r>
              <a:rPr lang="en-US" altLang="zh-CN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Mechanisms of </a:t>
            </a:r>
            <a:r>
              <a:rPr lang="en-US" altLang="zh-CN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Vacuum </a:t>
            </a:r>
            <a:r>
              <a:rPr lang="en-US" altLang="zh-CN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Arcs</a:t>
            </a:r>
          </a:p>
          <a:p>
            <a:pPr algn="ctr"/>
            <a:r>
              <a:rPr lang="en-US" altLang="zh-CN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zh-CN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MeVArc</a:t>
            </a:r>
            <a:r>
              <a:rPr lang="en-US" altLang="zh-CN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2019)</a:t>
            </a:r>
            <a:endParaRPr lang="zh-CN" altLang="en-US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4" name="Picture 2" descr="E:\Hou\信息化建设\web\校徽相关\xjtu.png"/>
          <p:cNvPicPr>
            <a:picLocks noChangeAspect="1" noChangeArrowheads="1"/>
          </p:cNvPicPr>
          <p:nvPr/>
        </p:nvPicPr>
        <p:blipFill rotWithShape="1"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383" r="87582"/>
          <a:stretch/>
        </p:blipFill>
        <p:spPr bwMode="auto">
          <a:xfrm>
            <a:off x="124904" y="16492"/>
            <a:ext cx="1287522" cy="12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Subtitle 2"/>
          <p:cNvSpPr txBox="1">
            <a:spLocks/>
          </p:cNvSpPr>
          <p:nvPr/>
        </p:nvSpPr>
        <p:spPr>
          <a:xfrm>
            <a:off x="3816929" y="3097424"/>
            <a:ext cx="4558145" cy="333895"/>
          </a:xfrm>
          <a:prstGeom prst="rect">
            <a:avLst/>
          </a:prstGeom>
        </p:spPr>
        <p:txBody>
          <a:bodyPr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Arial" charset="0"/>
              <a:buNone/>
              <a:defRPr/>
            </a:pPr>
            <a:r>
              <a:rPr lang="en-US" sz="1600" b="1" dirty="0" err="1">
                <a:latin typeface="Times New Roman" pitchFamily="18" charset="0"/>
                <a:cs typeface="Times New Roman" pitchFamily="18" charset="0"/>
              </a:rPr>
              <a:t>Shenli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>
                <a:latin typeface="Times New Roman" pitchFamily="18" charset="0"/>
                <a:cs typeface="Times New Roman" pitchFamily="18" charset="0"/>
              </a:rPr>
              <a:t>Jia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Yongpeng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Mo,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Zongqian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Shi</a:t>
            </a:r>
          </a:p>
        </p:txBody>
      </p:sp>
      <p:sp>
        <p:nvSpPr>
          <p:cNvPr id="34" name="Subtitle 2"/>
          <p:cNvSpPr txBox="1">
            <a:spLocks/>
          </p:cNvSpPr>
          <p:nvPr/>
        </p:nvSpPr>
        <p:spPr>
          <a:xfrm>
            <a:off x="3984256" y="3763021"/>
            <a:ext cx="4223489" cy="770313"/>
          </a:xfrm>
          <a:prstGeom prst="rect">
            <a:avLst/>
          </a:prstGeom>
        </p:spPr>
        <p:txBody>
          <a:bodyPr/>
          <a:lstStyle/>
          <a:p>
            <a:pPr algn="ctr">
              <a:spcBef>
                <a:spcPct val="20000"/>
              </a:spcBef>
              <a:defRPr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State Key Laboratory of Electrical Insulation and Power Equipment, Xi'an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Jiaotong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University, Xi'an, 710049 China </a:t>
            </a:r>
          </a:p>
        </p:txBody>
      </p:sp>
      <p:sp>
        <p:nvSpPr>
          <p:cNvPr id="10" name="矩形 9"/>
          <p:cNvSpPr/>
          <p:nvPr/>
        </p:nvSpPr>
        <p:spPr>
          <a:xfrm>
            <a:off x="3633637" y="4849420"/>
            <a:ext cx="492472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Modeling and Simulations </a:t>
            </a:r>
            <a:endParaRPr lang="zh-CN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4000" y="5907189"/>
            <a:ext cx="3088000" cy="96654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2797"/>
    </mc:Choice>
    <mc:Fallback xmlns="">
      <p:transition advTm="12797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>
            <a:grpSpLocks noChangeAspect="1"/>
          </p:cNvGrpSpPr>
          <p:nvPr/>
        </p:nvGrpSpPr>
        <p:grpSpPr>
          <a:xfrm>
            <a:off x="9238312" y="250415"/>
            <a:ext cx="2484000" cy="2484000"/>
            <a:chOff x="836778" y="1675054"/>
            <a:chExt cx="2004782" cy="2673043"/>
          </a:xfrm>
        </p:grpSpPr>
        <p:sp>
          <p:nvSpPr>
            <p:cNvPr id="67" name="椭圆 66"/>
            <p:cNvSpPr/>
            <p:nvPr/>
          </p:nvSpPr>
          <p:spPr>
            <a:xfrm>
              <a:off x="836778" y="1675054"/>
              <a:ext cx="2004782" cy="2673043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1905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5400000" scaled="1"/>
              </a:gradFill>
            </a:ln>
            <a:effectLst>
              <a:outerShdw blurRad="279400" dist="152400" dir="2700000" sx="102000" sy="102000" algn="tl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accent1"/>
                </a:solidFill>
              </a:endParaRPr>
            </a:p>
          </p:txBody>
        </p:sp>
        <p:grpSp>
          <p:nvGrpSpPr>
            <p:cNvPr id="68" name="组合 67"/>
            <p:cNvGrpSpPr/>
            <p:nvPr/>
          </p:nvGrpSpPr>
          <p:grpSpPr>
            <a:xfrm>
              <a:off x="1034165" y="1914547"/>
              <a:ext cx="1631179" cy="2174905"/>
              <a:chOff x="3739822" y="2440887"/>
              <a:chExt cx="1970936" cy="1970936"/>
            </a:xfrm>
          </p:grpSpPr>
          <p:sp>
            <p:nvSpPr>
              <p:cNvPr id="69" name="圆角矩形 68"/>
              <p:cNvSpPr/>
              <p:nvPr/>
            </p:nvSpPr>
            <p:spPr>
              <a:xfrm>
                <a:off x="3739822" y="2440887"/>
                <a:ext cx="1970936" cy="1970936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100000">
                    <a:schemeClr val="bg1"/>
                  </a:gs>
                  <a:gs pos="0">
                    <a:srgbClr val="B8BBBC"/>
                  </a:gs>
                </a:gsLst>
                <a:lin ang="540000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70" name="椭圆 69"/>
              <p:cNvSpPr>
                <a:spLocks noChangeAspect="1"/>
              </p:cNvSpPr>
              <p:nvPr/>
            </p:nvSpPr>
            <p:spPr>
              <a:xfrm>
                <a:off x="3837054" y="2549460"/>
                <a:ext cx="1776466" cy="1776466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1"/>
                  </a:solidFill>
                </a:endParaRPr>
              </a:p>
            </p:txBody>
          </p:sp>
        </p:grpSp>
      </p:grpSp>
      <p:sp>
        <p:nvSpPr>
          <p:cNvPr id="99" name="文本框 20"/>
          <p:cNvSpPr>
            <a:spLocks noChangeArrowheads="1"/>
          </p:cNvSpPr>
          <p:nvPr/>
        </p:nvSpPr>
        <p:spPr bwMode="auto">
          <a:xfrm>
            <a:off x="2061115" y="635190"/>
            <a:ext cx="254428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en-US" sz="4800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  <a:sym typeface="微软雅黑" panose="020B0503020204020204" pitchFamily="34" charset="-122"/>
              </a:rPr>
              <a:t>Contents</a:t>
            </a:r>
          </a:p>
        </p:txBody>
      </p:sp>
      <p:pic>
        <p:nvPicPr>
          <p:cNvPr id="1026" name="Picture 2" descr="E:\Hou\信息化建设\web\校徽相关\xjtu.png"/>
          <p:cNvPicPr>
            <a:picLocks noChangeAspect="1" noChangeArrowheads="1"/>
          </p:cNvPicPr>
          <p:nvPr/>
        </p:nvPicPr>
        <p:blipFill rotWithShape="1"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383" r="87582"/>
          <a:stretch/>
        </p:blipFill>
        <p:spPr bwMode="auto">
          <a:xfrm>
            <a:off x="9719226" y="709530"/>
            <a:ext cx="1603696" cy="1569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直角三角形 1"/>
          <p:cNvSpPr/>
          <p:nvPr/>
        </p:nvSpPr>
        <p:spPr>
          <a:xfrm rot="5400000">
            <a:off x="-51348" y="60591"/>
            <a:ext cx="1240245" cy="1119065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39" name="直角三角形 38"/>
          <p:cNvSpPr/>
          <p:nvPr/>
        </p:nvSpPr>
        <p:spPr>
          <a:xfrm rot="16200000">
            <a:off x="11012339" y="5678346"/>
            <a:ext cx="1240245" cy="1119065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8" name="直接连接符 37"/>
          <p:cNvCxnSpPr/>
          <p:nvPr/>
        </p:nvCxnSpPr>
        <p:spPr>
          <a:xfrm flipH="1">
            <a:off x="203202" y="6308436"/>
            <a:ext cx="11201059" cy="0"/>
          </a:xfrm>
          <a:prstGeom prst="line">
            <a:avLst/>
          </a:prstGeom>
          <a:solidFill>
            <a:schemeClr val="accent1"/>
          </a:solidFill>
          <a:ln w="12700">
            <a:gradFill>
              <a:gsLst>
                <a:gs pos="0">
                  <a:schemeClr val="accent1"/>
                </a:gs>
                <a:gs pos="100000">
                  <a:srgbClr val="81040B"/>
                </a:gs>
              </a:gsLst>
              <a:lin ang="0" scaled="0"/>
            </a:gra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Date Placeholder 3"/>
          <p:cNvSpPr>
            <a:spLocks noGrp="1"/>
          </p:cNvSpPr>
          <p:nvPr>
            <p:ph type="dt" sz="half" idx="10"/>
          </p:nvPr>
        </p:nvSpPr>
        <p:spPr bwMode="auto">
          <a:xfrm>
            <a:off x="833120" y="6481045"/>
            <a:ext cx="2133600" cy="22733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D66C7106-4B75-4276-9AB2-CDE5302B5BAF}" type="datetime3">
              <a:rPr lang="en-US" altLang="zh-CN" sz="1000">
                <a:solidFill>
                  <a:srgbClr val="89898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ctr" eaLnBrk="1" hangingPunct="1"/>
              <a:t>14 September 2019</a:t>
            </a:fld>
            <a:endParaRPr lang="en-US" altLang="zh-CN" sz="1000" dirty="0">
              <a:solidFill>
                <a:srgbClr val="89898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Slide Number Placeholder 4"/>
          <p:cNvSpPr>
            <a:spLocks noGrp="1"/>
          </p:cNvSpPr>
          <p:nvPr>
            <p:ph type="sldNum" sz="quarter" idx="12"/>
          </p:nvPr>
        </p:nvSpPr>
        <p:spPr bwMode="auto">
          <a:xfrm>
            <a:off x="8991600" y="6481045"/>
            <a:ext cx="2133600" cy="22733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47FE4EDD-DD13-401B-A5CE-7D6570047EB0}" type="slidenum">
              <a:rPr lang="en-US" altLang="zh-CN" sz="1000">
                <a:solidFill>
                  <a:srgbClr val="89898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ctr" eaLnBrk="1" hangingPunct="1"/>
              <a:t>10</a:t>
            </a:fld>
            <a:endParaRPr lang="en-US" altLang="zh-CN" sz="1000" dirty="0">
              <a:solidFill>
                <a:srgbClr val="89898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454769" y="2030563"/>
            <a:ext cx="2650269" cy="540000"/>
            <a:chOff x="944620" y="2030563"/>
            <a:chExt cx="2650269" cy="540000"/>
          </a:xfrm>
        </p:grpSpPr>
        <p:sp>
          <p:nvSpPr>
            <p:cNvPr id="55" name="文本框 54"/>
            <p:cNvSpPr txBox="1"/>
            <p:nvPr/>
          </p:nvSpPr>
          <p:spPr>
            <a:xfrm>
              <a:off x="1790356" y="2105292"/>
              <a:ext cx="180453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>
                  <a:latin typeface="Times New Roman" panose="02020603050405020304" pitchFamily="18" charset="0"/>
                  <a:ea typeface="微软雅黑" pitchFamily="34" charset="-122"/>
                  <a:cs typeface="Times New Roman" panose="02020603050405020304" pitchFamily="18" charset="0"/>
                </a:rPr>
                <a:t>Background</a:t>
              </a:r>
              <a:endParaRPr lang="zh-CN" altLang="en-US" sz="2400" dirty="0"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endParaRPr>
            </a:p>
          </p:txBody>
        </p:sp>
        <p:grpSp>
          <p:nvGrpSpPr>
            <p:cNvPr id="63" name="组合 62"/>
            <p:cNvGrpSpPr>
              <a:grpSpLocks noChangeAspect="1"/>
            </p:cNvGrpSpPr>
            <p:nvPr/>
          </p:nvGrpSpPr>
          <p:grpSpPr>
            <a:xfrm>
              <a:off x="944620" y="2030563"/>
              <a:ext cx="540000" cy="540000"/>
              <a:chOff x="4605330" y="979808"/>
              <a:chExt cx="720000" cy="720000"/>
            </a:xfrm>
          </p:grpSpPr>
          <p:grpSp>
            <p:nvGrpSpPr>
              <p:cNvPr id="72" name="组合 71"/>
              <p:cNvGrpSpPr/>
              <p:nvPr/>
            </p:nvGrpSpPr>
            <p:grpSpPr>
              <a:xfrm>
                <a:off x="4605330" y="979808"/>
                <a:ext cx="720000" cy="720000"/>
                <a:chOff x="6585482" y="1661233"/>
                <a:chExt cx="928741" cy="928741"/>
              </a:xfrm>
            </p:grpSpPr>
            <p:sp>
              <p:nvSpPr>
                <p:cNvPr id="77" name="椭圆 76"/>
                <p:cNvSpPr/>
                <p:nvPr/>
              </p:nvSpPr>
              <p:spPr>
                <a:xfrm>
                  <a:off x="6585482" y="1661233"/>
                  <a:ext cx="928741" cy="92874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  <a:tileRect/>
                </a:gradFill>
                <a:ln w="1905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5400000" scaled="1"/>
                  </a:gradFill>
                </a:ln>
                <a:effectLst>
                  <a:outerShdw blurRad="279400" dist="152400" dir="2700000" sx="102000" sy="102000" algn="tl" rotWithShape="0">
                    <a:prstClr val="black">
                      <a:alpha val="28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350"/>
                </a:p>
              </p:txBody>
            </p:sp>
            <p:sp>
              <p:nvSpPr>
                <p:cNvPr id="82" name="圆角矩形 81"/>
                <p:cNvSpPr/>
                <p:nvPr/>
              </p:nvSpPr>
              <p:spPr>
                <a:xfrm>
                  <a:off x="6706336" y="1782090"/>
                  <a:ext cx="687025" cy="687025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100000">
                      <a:schemeClr val="bg1"/>
                    </a:gs>
                    <a:gs pos="0">
                      <a:srgbClr val="B8BBBC"/>
                    </a:gs>
                  </a:gsLst>
                  <a:lin ang="5400000" scaled="0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350"/>
                </a:p>
              </p:txBody>
            </p:sp>
            <p:sp>
              <p:nvSpPr>
                <p:cNvPr id="84" name="椭圆 83"/>
                <p:cNvSpPr/>
                <p:nvPr/>
              </p:nvSpPr>
              <p:spPr>
                <a:xfrm>
                  <a:off x="6779848" y="1855602"/>
                  <a:ext cx="540000" cy="540000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73" name="Freeform 22"/>
              <p:cNvSpPr>
                <a:spLocks noEditPoints="1"/>
              </p:cNvSpPr>
              <p:nvPr/>
            </p:nvSpPr>
            <p:spPr bwMode="auto">
              <a:xfrm>
                <a:off x="4869578" y="1208456"/>
                <a:ext cx="200334" cy="235261"/>
              </a:xfrm>
              <a:custGeom>
                <a:avLst/>
                <a:gdLst>
                  <a:gd name="T0" fmla="*/ 90 w 641"/>
                  <a:gd name="T1" fmla="*/ 424 h 748"/>
                  <a:gd name="T2" fmla="*/ 158 w 641"/>
                  <a:gd name="T3" fmla="*/ 424 h 748"/>
                  <a:gd name="T4" fmla="*/ 205 w 641"/>
                  <a:gd name="T5" fmla="*/ 408 h 748"/>
                  <a:gd name="T6" fmla="*/ 291 w 641"/>
                  <a:gd name="T7" fmla="*/ 588 h 748"/>
                  <a:gd name="T8" fmla="*/ 312 w 641"/>
                  <a:gd name="T9" fmla="*/ 475 h 748"/>
                  <a:gd name="T10" fmla="*/ 297 w 641"/>
                  <a:gd name="T11" fmla="*/ 468 h 748"/>
                  <a:gd name="T12" fmla="*/ 298 w 641"/>
                  <a:gd name="T13" fmla="*/ 452 h 748"/>
                  <a:gd name="T14" fmla="*/ 360 w 641"/>
                  <a:gd name="T15" fmla="*/ 452 h 748"/>
                  <a:gd name="T16" fmla="*/ 360 w 641"/>
                  <a:gd name="T17" fmla="*/ 468 h 748"/>
                  <a:gd name="T18" fmla="*/ 346 w 641"/>
                  <a:gd name="T19" fmla="*/ 475 h 748"/>
                  <a:gd name="T20" fmla="*/ 365 w 641"/>
                  <a:gd name="T21" fmla="*/ 583 h 748"/>
                  <a:gd name="T22" fmla="*/ 439 w 641"/>
                  <a:gd name="T23" fmla="*/ 415 h 748"/>
                  <a:gd name="T24" fmla="*/ 482 w 641"/>
                  <a:gd name="T25" fmla="*/ 420 h 748"/>
                  <a:gd name="T26" fmla="*/ 545 w 641"/>
                  <a:gd name="T27" fmla="*/ 420 h 748"/>
                  <a:gd name="T28" fmla="*/ 632 w 641"/>
                  <a:gd name="T29" fmla="*/ 691 h 748"/>
                  <a:gd name="T30" fmla="*/ 544 w 641"/>
                  <a:gd name="T31" fmla="*/ 722 h 748"/>
                  <a:gd name="T32" fmla="*/ 532 w 641"/>
                  <a:gd name="T33" fmla="*/ 681 h 748"/>
                  <a:gd name="T34" fmla="*/ 504 w 641"/>
                  <a:gd name="T35" fmla="*/ 729 h 748"/>
                  <a:gd name="T36" fmla="*/ 123 w 641"/>
                  <a:gd name="T37" fmla="*/ 731 h 748"/>
                  <a:gd name="T38" fmla="*/ 94 w 641"/>
                  <a:gd name="T39" fmla="*/ 681 h 748"/>
                  <a:gd name="T40" fmla="*/ 81 w 641"/>
                  <a:gd name="T41" fmla="*/ 724 h 748"/>
                  <a:gd name="T42" fmla="*/ 0 w 641"/>
                  <a:gd name="T43" fmla="*/ 691 h 748"/>
                  <a:gd name="T44" fmla="*/ 90 w 641"/>
                  <a:gd name="T45" fmla="*/ 424 h 748"/>
                  <a:gd name="T46" fmla="*/ 185 w 641"/>
                  <a:gd name="T47" fmla="*/ 289 h 748"/>
                  <a:gd name="T48" fmla="*/ 185 w 641"/>
                  <a:gd name="T49" fmla="*/ 289 h 748"/>
                  <a:gd name="T50" fmla="*/ 163 w 641"/>
                  <a:gd name="T51" fmla="*/ 264 h 748"/>
                  <a:gd name="T52" fmla="*/ 155 w 641"/>
                  <a:gd name="T53" fmla="*/ 214 h 748"/>
                  <a:gd name="T54" fmla="*/ 155 w 641"/>
                  <a:gd name="T55" fmla="*/ 207 h 748"/>
                  <a:gd name="T56" fmla="*/ 160 w 641"/>
                  <a:gd name="T57" fmla="*/ 204 h 748"/>
                  <a:gd name="T58" fmla="*/ 164 w 641"/>
                  <a:gd name="T59" fmla="*/ 202 h 748"/>
                  <a:gd name="T60" fmla="*/ 199 w 641"/>
                  <a:gd name="T61" fmla="*/ 47 h 748"/>
                  <a:gd name="T62" fmla="*/ 423 w 641"/>
                  <a:gd name="T63" fmla="*/ 43 h 748"/>
                  <a:gd name="T64" fmla="*/ 466 w 641"/>
                  <a:gd name="T65" fmla="*/ 200 h 748"/>
                  <a:gd name="T66" fmla="*/ 472 w 641"/>
                  <a:gd name="T67" fmla="*/ 204 h 748"/>
                  <a:gd name="T68" fmla="*/ 478 w 641"/>
                  <a:gd name="T69" fmla="*/ 207 h 748"/>
                  <a:gd name="T70" fmla="*/ 478 w 641"/>
                  <a:gd name="T71" fmla="*/ 214 h 748"/>
                  <a:gd name="T72" fmla="*/ 471 w 641"/>
                  <a:gd name="T73" fmla="*/ 263 h 748"/>
                  <a:gd name="T74" fmla="*/ 449 w 641"/>
                  <a:gd name="T75" fmla="*/ 288 h 748"/>
                  <a:gd name="T76" fmla="*/ 328 w 641"/>
                  <a:gd name="T77" fmla="*/ 397 h 748"/>
                  <a:gd name="T78" fmla="*/ 299 w 641"/>
                  <a:gd name="T79" fmla="*/ 395 h 748"/>
                  <a:gd name="T80" fmla="*/ 185 w 641"/>
                  <a:gd name="T81" fmla="*/ 289 h 7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41" h="748">
                    <a:moveTo>
                      <a:pt x="90" y="424"/>
                    </a:moveTo>
                    <a:cubicBezTo>
                      <a:pt x="114" y="424"/>
                      <a:pt x="137" y="424"/>
                      <a:pt x="158" y="424"/>
                    </a:cubicBezTo>
                    <a:cubicBezTo>
                      <a:pt x="178" y="425"/>
                      <a:pt x="194" y="421"/>
                      <a:pt x="205" y="408"/>
                    </a:cubicBezTo>
                    <a:lnTo>
                      <a:pt x="291" y="588"/>
                    </a:lnTo>
                    <a:lnTo>
                      <a:pt x="312" y="475"/>
                    </a:lnTo>
                    <a:lnTo>
                      <a:pt x="297" y="468"/>
                    </a:lnTo>
                    <a:lnTo>
                      <a:pt x="298" y="452"/>
                    </a:lnTo>
                    <a:lnTo>
                      <a:pt x="360" y="452"/>
                    </a:lnTo>
                    <a:lnTo>
                      <a:pt x="360" y="468"/>
                    </a:lnTo>
                    <a:lnTo>
                      <a:pt x="346" y="475"/>
                    </a:lnTo>
                    <a:lnTo>
                      <a:pt x="365" y="583"/>
                    </a:lnTo>
                    <a:lnTo>
                      <a:pt x="439" y="415"/>
                    </a:lnTo>
                    <a:cubicBezTo>
                      <a:pt x="450" y="420"/>
                      <a:pt x="464" y="422"/>
                      <a:pt x="482" y="420"/>
                    </a:cubicBezTo>
                    <a:cubicBezTo>
                      <a:pt x="502" y="420"/>
                      <a:pt x="523" y="420"/>
                      <a:pt x="545" y="420"/>
                    </a:cubicBezTo>
                    <a:cubicBezTo>
                      <a:pt x="604" y="475"/>
                      <a:pt x="641" y="606"/>
                      <a:pt x="632" y="691"/>
                    </a:cubicBezTo>
                    <a:cubicBezTo>
                      <a:pt x="614" y="704"/>
                      <a:pt x="583" y="714"/>
                      <a:pt x="544" y="722"/>
                    </a:cubicBezTo>
                    <a:lnTo>
                      <a:pt x="532" y="681"/>
                    </a:lnTo>
                    <a:lnTo>
                      <a:pt x="504" y="729"/>
                    </a:lnTo>
                    <a:cubicBezTo>
                      <a:pt x="390" y="746"/>
                      <a:pt x="233" y="748"/>
                      <a:pt x="123" y="731"/>
                    </a:cubicBezTo>
                    <a:lnTo>
                      <a:pt x="94" y="681"/>
                    </a:lnTo>
                    <a:lnTo>
                      <a:pt x="81" y="724"/>
                    </a:lnTo>
                    <a:cubicBezTo>
                      <a:pt x="43" y="716"/>
                      <a:pt x="14" y="705"/>
                      <a:pt x="0" y="691"/>
                    </a:cubicBezTo>
                    <a:cubicBezTo>
                      <a:pt x="1" y="616"/>
                      <a:pt x="15" y="489"/>
                      <a:pt x="90" y="424"/>
                    </a:cubicBezTo>
                    <a:close/>
                    <a:moveTo>
                      <a:pt x="185" y="289"/>
                    </a:moveTo>
                    <a:lnTo>
                      <a:pt x="185" y="289"/>
                    </a:lnTo>
                    <a:cubicBezTo>
                      <a:pt x="175" y="284"/>
                      <a:pt x="168" y="275"/>
                      <a:pt x="163" y="264"/>
                    </a:cubicBezTo>
                    <a:cubicBezTo>
                      <a:pt x="157" y="251"/>
                      <a:pt x="155" y="234"/>
                      <a:pt x="155" y="214"/>
                    </a:cubicBezTo>
                    <a:lnTo>
                      <a:pt x="155" y="207"/>
                    </a:lnTo>
                    <a:lnTo>
                      <a:pt x="160" y="204"/>
                    </a:lnTo>
                    <a:cubicBezTo>
                      <a:pt x="162" y="203"/>
                      <a:pt x="163" y="202"/>
                      <a:pt x="164" y="202"/>
                    </a:cubicBezTo>
                    <a:cubicBezTo>
                      <a:pt x="152" y="117"/>
                      <a:pt x="162" y="78"/>
                      <a:pt x="199" y="47"/>
                    </a:cubicBezTo>
                    <a:cubicBezTo>
                      <a:pt x="256" y="0"/>
                      <a:pt x="365" y="0"/>
                      <a:pt x="423" y="43"/>
                    </a:cubicBezTo>
                    <a:cubicBezTo>
                      <a:pt x="463" y="72"/>
                      <a:pt x="477" y="123"/>
                      <a:pt x="466" y="200"/>
                    </a:cubicBezTo>
                    <a:cubicBezTo>
                      <a:pt x="468" y="201"/>
                      <a:pt x="470" y="202"/>
                      <a:pt x="472" y="204"/>
                    </a:cubicBezTo>
                    <a:lnTo>
                      <a:pt x="478" y="207"/>
                    </a:lnTo>
                    <a:lnTo>
                      <a:pt x="478" y="214"/>
                    </a:lnTo>
                    <a:cubicBezTo>
                      <a:pt x="478" y="233"/>
                      <a:pt x="476" y="250"/>
                      <a:pt x="471" y="263"/>
                    </a:cubicBezTo>
                    <a:cubicBezTo>
                      <a:pt x="466" y="275"/>
                      <a:pt x="459" y="283"/>
                      <a:pt x="449" y="288"/>
                    </a:cubicBezTo>
                    <a:cubicBezTo>
                      <a:pt x="434" y="338"/>
                      <a:pt x="381" y="392"/>
                      <a:pt x="328" y="397"/>
                    </a:cubicBezTo>
                    <a:cubicBezTo>
                      <a:pt x="319" y="398"/>
                      <a:pt x="308" y="398"/>
                      <a:pt x="299" y="395"/>
                    </a:cubicBezTo>
                    <a:cubicBezTo>
                      <a:pt x="241" y="374"/>
                      <a:pt x="203" y="350"/>
                      <a:pt x="185" y="28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5" name="组合 4"/>
          <p:cNvGrpSpPr/>
          <p:nvPr/>
        </p:nvGrpSpPr>
        <p:grpSpPr>
          <a:xfrm>
            <a:off x="2454768" y="2832089"/>
            <a:ext cx="5078818" cy="540000"/>
            <a:chOff x="944620" y="2829871"/>
            <a:chExt cx="5078818" cy="540000"/>
          </a:xfrm>
        </p:grpSpPr>
        <p:sp>
          <p:nvSpPr>
            <p:cNvPr id="85" name="文本框 84"/>
            <p:cNvSpPr txBox="1"/>
            <p:nvPr/>
          </p:nvSpPr>
          <p:spPr>
            <a:xfrm>
              <a:off x="1790356" y="2904600"/>
              <a:ext cx="423308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>
                  <a:solidFill>
                    <a:schemeClr val="accent1">
                      <a:lumMod val="75000"/>
                    </a:schemeClr>
                  </a:solidFill>
                  <a:latin typeface="Times New Roman" panose="02020603050405020304" pitchFamily="18" charset="0"/>
                  <a:ea typeface="微软雅黑" pitchFamily="34" charset="-122"/>
                  <a:cs typeface="Times New Roman" panose="02020603050405020304" pitchFamily="18" charset="0"/>
                </a:rPr>
                <a:t>Simulations of  post-arc sheath</a:t>
              </a:r>
              <a:endParaRPr lang="zh-CN" altLang="en-US" sz="2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endParaRPr>
            </a:p>
          </p:txBody>
        </p:sp>
        <p:grpSp>
          <p:nvGrpSpPr>
            <p:cNvPr id="86" name="组合 85"/>
            <p:cNvGrpSpPr>
              <a:grpSpLocks noChangeAspect="1"/>
            </p:cNvGrpSpPr>
            <p:nvPr/>
          </p:nvGrpSpPr>
          <p:grpSpPr>
            <a:xfrm>
              <a:off x="944620" y="2829871"/>
              <a:ext cx="540000" cy="540000"/>
              <a:chOff x="4605330" y="979808"/>
              <a:chExt cx="720000" cy="720000"/>
            </a:xfrm>
          </p:grpSpPr>
          <p:grpSp>
            <p:nvGrpSpPr>
              <p:cNvPr id="87" name="组合 86"/>
              <p:cNvGrpSpPr/>
              <p:nvPr/>
            </p:nvGrpSpPr>
            <p:grpSpPr>
              <a:xfrm>
                <a:off x="4605330" y="979808"/>
                <a:ext cx="720000" cy="720000"/>
                <a:chOff x="6585482" y="1661233"/>
                <a:chExt cx="928741" cy="928741"/>
              </a:xfrm>
            </p:grpSpPr>
            <p:sp>
              <p:nvSpPr>
                <p:cNvPr id="89" name="椭圆 88"/>
                <p:cNvSpPr/>
                <p:nvPr/>
              </p:nvSpPr>
              <p:spPr>
                <a:xfrm>
                  <a:off x="6585482" y="1661233"/>
                  <a:ext cx="928741" cy="92874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  <a:tileRect/>
                </a:gradFill>
                <a:ln w="1905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5400000" scaled="1"/>
                  </a:gradFill>
                </a:ln>
                <a:effectLst>
                  <a:outerShdw blurRad="279400" dist="152400" dir="2700000" sx="102000" sy="102000" algn="tl" rotWithShape="0">
                    <a:prstClr val="black">
                      <a:alpha val="28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350"/>
                </a:p>
              </p:txBody>
            </p:sp>
            <p:sp>
              <p:nvSpPr>
                <p:cNvPr id="90" name="圆角矩形 89"/>
                <p:cNvSpPr/>
                <p:nvPr/>
              </p:nvSpPr>
              <p:spPr>
                <a:xfrm>
                  <a:off x="6706336" y="1782090"/>
                  <a:ext cx="687025" cy="687025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100000">
                      <a:schemeClr val="bg1"/>
                    </a:gs>
                    <a:gs pos="0">
                      <a:srgbClr val="B8BBBC"/>
                    </a:gs>
                  </a:gsLst>
                  <a:lin ang="5400000" scaled="0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350"/>
                </a:p>
              </p:txBody>
            </p:sp>
            <p:sp>
              <p:nvSpPr>
                <p:cNvPr id="91" name="椭圆 90"/>
                <p:cNvSpPr/>
                <p:nvPr/>
              </p:nvSpPr>
              <p:spPr>
                <a:xfrm>
                  <a:off x="6779848" y="1855602"/>
                  <a:ext cx="540000" cy="540000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88" name="Freeform 22"/>
              <p:cNvSpPr>
                <a:spLocks noEditPoints="1"/>
              </p:cNvSpPr>
              <p:nvPr/>
            </p:nvSpPr>
            <p:spPr bwMode="auto">
              <a:xfrm>
                <a:off x="4869578" y="1208456"/>
                <a:ext cx="200334" cy="235261"/>
              </a:xfrm>
              <a:custGeom>
                <a:avLst/>
                <a:gdLst>
                  <a:gd name="T0" fmla="*/ 90 w 641"/>
                  <a:gd name="T1" fmla="*/ 424 h 748"/>
                  <a:gd name="T2" fmla="*/ 158 w 641"/>
                  <a:gd name="T3" fmla="*/ 424 h 748"/>
                  <a:gd name="T4" fmla="*/ 205 w 641"/>
                  <a:gd name="T5" fmla="*/ 408 h 748"/>
                  <a:gd name="T6" fmla="*/ 291 w 641"/>
                  <a:gd name="T7" fmla="*/ 588 h 748"/>
                  <a:gd name="T8" fmla="*/ 312 w 641"/>
                  <a:gd name="T9" fmla="*/ 475 h 748"/>
                  <a:gd name="T10" fmla="*/ 297 w 641"/>
                  <a:gd name="T11" fmla="*/ 468 h 748"/>
                  <a:gd name="T12" fmla="*/ 298 w 641"/>
                  <a:gd name="T13" fmla="*/ 452 h 748"/>
                  <a:gd name="T14" fmla="*/ 360 w 641"/>
                  <a:gd name="T15" fmla="*/ 452 h 748"/>
                  <a:gd name="T16" fmla="*/ 360 w 641"/>
                  <a:gd name="T17" fmla="*/ 468 h 748"/>
                  <a:gd name="T18" fmla="*/ 346 w 641"/>
                  <a:gd name="T19" fmla="*/ 475 h 748"/>
                  <a:gd name="T20" fmla="*/ 365 w 641"/>
                  <a:gd name="T21" fmla="*/ 583 h 748"/>
                  <a:gd name="T22" fmla="*/ 439 w 641"/>
                  <a:gd name="T23" fmla="*/ 415 h 748"/>
                  <a:gd name="T24" fmla="*/ 482 w 641"/>
                  <a:gd name="T25" fmla="*/ 420 h 748"/>
                  <a:gd name="T26" fmla="*/ 545 w 641"/>
                  <a:gd name="T27" fmla="*/ 420 h 748"/>
                  <a:gd name="T28" fmla="*/ 632 w 641"/>
                  <a:gd name="T29" fmla="*/ 691 h 748"/>
                  <a:gd name="T30" fmla="*/ 544 w 641"/>
                  <a:gd name="T31" fmla="*/ 722 h 748"/>
                  <a:gd name="T32" fmla="*/ 532 w 641"/>
                  <a:gd name="T33" fmla="*/ 681 h 748"/>
                  <a:gd name="T34" fmla="*/ 504 w 641"/>
                  <a:gd name="T35" fmla="*/ 729 h 748"/>
                  <a:gd name="T36" fmla="*/ 123 w 641"/>
                  <a:gd name="T37" fmla="*/ 731 h 748"/>
                  <a:gd name="T38" fmla="*/ 94 w 641"/>
                  <a:gd name="T39" fmla="*/ 681 h 748"/>
                  <a:gd name="T40" fmla="*/ 81 w 641"/>
                  <a:gd name="T41" fmla="*/ 724 h 748"/>
                  <a:gd name="T42" fmla="*/ 0 w 641"/>
                  <a:gd name="T43" fmla="*/ 691 h 748"/>
                  <a:gd name="T44" fmla="*/ 90 w 641"/>
                  <a:gd name="T45" fmla="*/ 424 h 748"/>
                  <a:gd name="T46" fmla="*/ 185 w 641"/>
                  <a:gd name="T47" fmla="*/ 289 h 748"/>
                  <a:gd name="T48" fmla="*/ 185 w 641"/>
                  <a:gd name="T49" fmla="*/ 289 h 748"/>
                  <a:gd name="T50" fmla="*/ 163 w 641"/>
                  <a:gd name="T51" fmla="*/ 264 h 748"/>
                  <a:gd name="T52" fmla="*/ 155 w 641"/>
                  <a:gd name="T53" fmla="*/ 214 h 748"/>
                  <a:gd name="T54" fmla="*/ 155 w 641"/>
                  <a:gd name="T55" fmla="*/ 207 h 748"/>
                  <a:gd name="T56" fmla="*/ 160 w 641"/>
                  <a:gd name="T57" fmla="*/ 204 h 748"/>
                  <a:gd name="T58" fmla="*/ 164 w 641"/>
                  <a:gd name="T59" fmla="*/ 202 h 748"/>
                  <a:gd name="T60" fmla="*/ 199 w 641"/>
                  <a:gd name="T61" fmla="*/ 47 h 748"/>
                  <a:gd name="T62" fmla="*/ 423 w 641"/>
                  <a:gd name="T63" fmla="*/ 43 h 748"/>
                  <a:gd name="T64" fmla="*/ 466 w 641"/>
                  <a:gd name="T65" fmla="*/ 200 h 748"/>
                  <a:gd name="T66" fmla="*/ 472 w 641"/>
                  <a:gd name="T67" fmla="*/ 204 h 748"/>
                  <a:gd name="T68" fmla="*/ 478 w 641"/>
                  <a:gd name="T69" fmla="*/ 207 h 748"/>
                  <a:gd name="T70" fmla="*/ 478 w 641"/>
                  <a:gd name="T71" fmla="*/ 214 h 748"/>
                  <a:gd name="T72" fmla="*/ 471 w 641"/>
                  <a:gd name="T73" fmla="*/ 263 h 748"/>
                  <a:gd name="T74" fmla="*/ 449 w 641"/>
                  <a:gd name="T75" fmla="*/ 288 h 748"/>
                  <a:gd name="T76" fmla="*/ 328 w 641"/>
                  <a:gd name="T77" fmla="*/ 397 h 748"/>
                  <a:gd name="T78" fmla="*/ 299 w 641"/>
                  <a:gd name="T79" fmla="*/ 395 h 748"/>
                  <a:gd name="T80" fmla="*/ 185 w 641"/>
                  <a:gd name="T81" fmla="*/ 289 h 7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41" h="748">
                    <a:moveTo>
                      <a:pt x="90" y="424"/>
                    </a:moveTo>
                    <a:cubicBezTo>
                      <a:pt x="114" y="424"/>
                      <a:pt x="137" y="424"/>
                      <a:pt x="158" y="424"/>
                    </a:cubicBezTo>
                    <a:cubicBezTo>
                      <a:pt x="178" y="425"/>
                      <a:pt x="194" y="421"/>
                      <a:pt x="205" y="408"/>
                    </a:cubicBezTo>
                    <a:lnTo>
                      <a:pt x="291" y="588"/>
                    </a:lnTo>
                    <a:lnTo>
                      <a:pt x="312" y="475"/>
                    </a:lnTo>
                    <a:lnTo>
                      <a:pt x="297" y="468"/>
                    </a:lnTo>
                    <a:lnTo>
                      <a:pt x="298" y="452"/>
                    </a:lnTo>
                    <a:lnTo>
                      <a:pt x="360" y="452"/>
                    </a:lnTo>
                    <a:lnTo>
                      <a:pt x="360" y="468"/>
                    </a:lnTo>
                    <a:lnTo>
                      <a:pt x="346" y="475"/>
                    </a:lnTo>
                    <a:lnTo>
                      <a:pt x="365" y="583"/>
                    </a:lnTo>
                    <a:lnTo>
                      <a:pt x="439" y="415"/>
                    </a:lnTo>
                    <a:cubicBezTo>
                      <a:pt x="450" y="420"/>
                      <a:pt x="464" y="422"/>
                      <a:pt x="482" y="420"/>
                    </a:cubicBezTo>
                    <a:cubicBezTo>
                      <a:pt x="502" y="420"/>
                      <a:pt x="523" y="420"/>
                      <a:pt x="545" y="420"/>
                    </a:cubicBezTo>
                    <a:cubicBezTo>
                      <a:pt x="604" y="475"/>
                      <a:pt x="641" y="606"/>
                      <a:pt x="632" y="691"/>
                    </a:cubicBezTo>
                    <a:cubicBezTo>
                      <a:pt x="614" y="704"/>
                      <a:pt x="583" y="714"/>
                      <a:pt x="544" y="722"/>
                    </a:cubicBezTo>
                    <a:lnTo>
                      <a:pt x="532" y="681"/>
                    </a:lnTo>
                    <a:lnTo>
                      <a:pt x="504" y="729"/>
                    </a:lnTo>
                    <a:cubicBezTo>
                      <a:pt x="390" y="746"/>
                      <a:pt x="233" y="748"/>
                      <a:pt x="123" y="731"/>
                    </a:cubicBezTo>
                    <a:lnTo>
                      <a:pt x="94" y="681"/>
                    </a:lnTo>
                    <a:lnTo>
                      <a:pt x="81" y="724"/>
                    </a:lnTo>
                    <a:cubicBezTo>
                      <a:pt x="43" y="716"/>
                      <a:pt x="14" y="705"/>
                      <a:pt x="0" y="691"/>
                    </a:cubicBezTo>
                    <a:cubicBezTo>
                      <a:pt x="1" y="616"/>
                      <a:pt x="15" y="489"/>
                      <a:pt x="90" y="424"/>
                    </a:cubicBezTo>
                    <a:close/>
                    <a:moveTo>
                      <a:pt x="185" y="289"/>
                    </a:moveTo>
                    <a:lnTo>
                      <a:pt x="185" y="289"/>
                    </a:lnTo>
                    <a:cubicBezTo>
                      <a:pt x="175" y="284"/>
                      <a:pt x="168" y="275"/>
                      <a:pt x="163" y="264"/>
                    </a:cubicBezTo>
                    <a:cubicBezTo>
                      <a:pt x="157" y="251"/>
                      <a:pt x="155" y="234"/>
                      <a:pt x="155" y="214"/>
                    </a:cubicBezTo>
                    <a:lnTo>
                      <a:pt x="155" y="207"/>
                    </a:lnTo>
                    <a:lnTo>
                      <a:pt x="160" y="204"/>
                    </a:lnTo>
                    <a:cubicBezTo>
                      <a:pt x="162" y="203"/>
                      <a:pt x="163" y="202"/>
                      <a:pt x="164" y="202"/>
                    </a:cubicBezTo>
                    <a:cubicBezTo>
                      <a:pt x="152" y="117"/>
                      <a:pt x="162" y="78"/>
                      <a:pt x="199" y="47"/>
                    </a:cubicBezTo>
                    <a:cubicBezTo>
                      <a:pt x="256" y="0"/>
                      <a:pt x="365" y="0"/>
                      <a:pt x="423" y="43"/>
                    </a:cubicBezTo>
                    <a:cubicBezTo>
                      <a:pt x="463" y="72"/>
                      <a:pt x="477" y="123"/>
                      <a:pt x="466" y="200"/>
                    </a:cubicBezTo>
                    <a:cubicBezTo>
                      <a:pt x="468" y="201"/>
                      <a:pt x="470" y="202"/>
                      <a:pt x="472" y="204"/>
                    </a:cubicBezTo>
                    <a:lnTo>
                      <a:pt x="478" y="207"/>
                    </a:lnTo>
                    <a:lnTo>
                      <a:pt x="478" y="214"/>
                    </a:lnTo>
                    <a:cubicBezTo>
                      <a:pt x="478" y="233"/>
                      <a:pt x="476" y="250"/>
                      <a:pt x="471" y="263"/>
                    </a:cubicBezTo>
                    <a:cubicBezTo>
                      <a:pt x="466" y="275"/>
                      <a:pt x="459" y="283"/>
                      <a:pt x="449" y="288"/>
                    </a:cubicBezTo>
                    <a:cubicBezTo>
                      <a:pt x="434" y="338"/>
                      <a:pt x="381" y="392"/>
                      <a:pt x="328" y="397"/>
                    </a:cubicBezTo>
                    <a:cubicBezTo>
                      <a:pt x="319" y="398"/>
                      <a:pt x="308" y="398"/>
                      <a:pt x="299" y="395"/>
                    </a:cubicBezTo>
                    <a:cubicBezTo>
                      <a:pt x="241" y="374"/>
                      <a:pt x="203" y="350"/>
                      <a:pt x="185" y="28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2454768" y="3633615"/>
            <a:ext cx="5130948" cy="540000"/>
            <a:chOff x="944620" y="3629179"/>
            <a:chExt cx="5130948" cy="540000"/>
          </a:xfrm>
        </p:grpSpPr>
        <p:sp>
          <p:nvSpPr>
            <p:cNvPr id="92" name="文本框 91"/>
            <p:cNvSpPr txBox="1"/>
            <p:nvPr/>
          </p:nvSpPr>
          <p:spPr>
            <a:xfrm>
              <a:off x="1790356" y="3703908"/>
              <a:ext cx="428521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>
                  <a:latin typeface="Times New Roman" panose="02020603050405020304" pitchFamily="18" charset="0"/>
                  <a:ea typeface="微软雅黑" pitchFamily="34" charset="-122"/>
                  <a:cs typeface="Times New Roman" panose="02020603050405020304" pitchFamily="18" charset="0"/>
                </a:rPr>
                <a:t>Simulations of post-arc current</a:t>
              </a:r>
              <a:endParaRPr lang="zh-CN" altLang="en-US" sz="2400" b="1" dirty="0"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endParaRPr>
            </a:p>
          </p:txBody>
        </p:sp>
        <p:grpSp>
          <p:nvGrpSpPr>
            <p:cNvPr id="94" name="组合 93"/>
            <p:cNvGrpSpPr>
              <a:grpSpLocks noChangeAspect="1"/>
            </p:cNvGrpSpPr>
            <p:nvPr/>
          </p:nvGrpSpPr>
          <p:grpSpPr>
            <a:xfrm>
              <a:off x="944620" y="3629179"/>
              <a:ext cx="540000" cy="540000"/>
              <a:chOff x="4605330" y="979808"/>
              <a:chExt cx="720000" cy="720000"/>
            </a:xfrm>
          </p:grpSpPr>
          <p:grpSp>
            <p:nvGrpSpPr>
              <p:cNvPr id="103" name="组合 102"/>
              <p:cNvGrpSpPr/>
              <p:nvPr/>
            </p:nvGrpSpPr>
            <p:grpSpPr>
              <a:xfrm>
                <a:off x="4605330" y="979808"/>
                <a:ext cx="720000" cy="720000"/>
                <a:chOff x="6585482" y="1661233"/>
                <a:chExt cx="928741" cy="928741"/>
              </a:xfrm>
            </p:grpSpPr>
            <p:sp>
              <p:nvSpPr>
                <p:cNvPr id="105" name="椭圆 104"/>
                <p:cNvSpPr/>
                <p:nvPr/>
              </p:nvSpPr>
              <p:spPr>
                <a:xfrm>
                  <a:off x="6585482" y="1661233"/>
                  <a:ext cx="928741" cy="92874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  <a:tileRect/>
                </a:gradFill>
                <a:ln w="1905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5400000" scaled="1"/>
                  </a:gradFill>
                </a:ln>
                <a:effectLst>
                  <a:outerShdw blurRad="279400" dist="152400" dir="2700000" sx="102000" sy="102000" algn="tl" rotWithShape="0">
                    <a:prstClr val="black">
                      <a:alpha val="28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350"/>
                </a:p>
              </p:txBody>
            </p:sp>
            <p:sp>
              <p:nvSpPr>
                <p:cNvPr id="106" name="圆角矩形 105"/>
                <p:cNvSpPr/>
                <p:nvPr/>
              </p:nvSpPr>
              <p:spPr>
                <a:xfrm>
                  <a:off x="6706336" y="1782090"/>
                  <a:ext cx="687025" cy="687025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100000">
                      <a:schemeClr val="bg1"/>
                    </a:gs>
                    <a:gs pos="0">
                      <a:srgbClr val="B8BBBC"/>
                    </a:gs>
                  </a:gsLst>
                  <a:lin ang="5400000" scaled="0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350"/>
                </a:p>
              </p:txBody>
            </p:sp>
            <p:sp>
              <p:nvSpPr>
                <p:cNvPr id="107" name="椭圆 106"/>
                <p:cNvSpPr/>
                <p:nvPr/>
              </p:nvSpPr>
              <p:spPr>
                <a:xfrm>
                  <a:off x="6779848" y="1855602"/>
                  <a:ext cx="540000" cy="540000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04" name="Freeform 22"/>
              <p:cNvSpPr>
                <a:spLocks noEditPoints="1"/>
              </p:cNvSpPr>
              <p:nvPr/>
            </p:nvSpPr>
            <p:spPr bwMode="auto">
              <a:xfrm>
                <a:off x="4869578" y="1208456"/>
                <a:ext cx="200334" cy="235261"/>
              </a:xfrm>
              <a:custGeom>
                <a:avLst/>
                <a:gdLst>
                  <a:gd name="T0" fmla="*/ 90 w 641"/>
                  <a:gd name="T1" fmla="*/ 424 h 748"/>
                  <a:gd name="T2" fmla="*/ 158 w 641"/>
                  <a:gd name="T3" fmla="*/ 424 h 748"/>
                  <a:gd name="T4" fmla="*/ 205 w 641"/>
                  <a:gd name="T5" fmla="*/ 408 h 748"/>
                  <a:gd name="T6" fmla="*/ 291 w 641"/>
                  <a:gd name="T7" fmla="*/ 588 h 748"/>
                  <a:gd name="T8" fmla="*/ 312 w 641"/>
                  <a:gd name="T9" fmla="*/ 475 h 748"/>
                  <a:gd name="T10" fmla="*/ 297 w 641"/>
                  <a:gd name="T11" fmla="*/ 468 h 748"/>
                  <a:gd name="T12" fmla="*/ 298 w 641"/>
                  <a:gd name="T13" fmla="*/ 452 h 748"/>
                  <a:gd name="T14" fmla="*/ 360 w 641"/>
                  <a:gd name="T15" fmla="*/ 452 h 748"/>
                  <a:gd name="T16" fmla="*/ 360 w 641"/>
                  <a:gd name="T17" fmla="*/ 468 h 748"/>
                  <a:gd name="T18" fmla="*/ 346 w 641"/>
                  <a:gd name="T19" fmla="*/ 475 h 748"/>
                  <a:gd name="T20" fmla="*/ 365 w 641"/>
                  <a:gd name="T21" fmla="*/ 583 h 748"/>
                  <a:gd name="T22" fmla="*/ 439 w 641"/>
                  <a:gd name="T23" fmla="*/ 415 h 748"/>
                  <a:gd name="T24" fmla="*/ 482 w 641"/>
                  <a:gd name="T25" fmla="*/ 420 h 748"/>
                  <a:gd name="T26" fmla="*/ 545 w 641"/>
                  <a:gd name="T27" fmla="*/ 420 h 748"/>
                  <a:gd name="T28" fmla="*/ 632 w 641"/>
                  <a:gd name="T29" fmla="*/ 691 h 748"/>
                  <a:gd name="T30" fmla="*/ 544 w 641"/>
                  <a:gd name="T31" fmla="*/ 722 h 748"/>
                  <a:gd name="T32" fmla="*/ 532 w 641"/>
                  <a:gd name="T33" fmla="*/ 681 h 748"/>
                  <a:gd name="T34" fmla="*/ 504 w 641"/>
                  <a:gd name="T35" fmla="*/ 729 h 748"/>
                  <a:gd name="T36" fmla="*/ 123 w 641"/>
                  <a:gd name="T37" fmla="*/ 731 h 748"/>
                  <a:gd name="T38" fmla="*/ 94 w 641"/>
                  <a:gd name="T39" fmla="*/ 681 h 748"/>
                  <a:gd name="T40" fmla="*/ 81 w 641"/>
                  <a:gd name="T41" fmla="*/ 724 h 748"/>
                  <a:gd name="T42" fmla="*/ 0 w 641"/>
                  <a:gd name="T43" fmla="*/ 691 h 748"/>
                  <a:gd name="T44" fmla="*/ 90 w 641"/>
                  <a:gd name="T45" fmla="*/ 424 h 748"/>
                  <a:gd name="T46" fmla="*/ 185 w 641"/>
                  <a:gd name="T47" fmla="*/ 289 h 748"/>
                  <a:gd name="T48" fmla="*/ 185 w 641"/>
                  <a:gd name="T49" fmla="*/ 289 h 748"/>
                  <a:gd name="T50" fmla="*/ 163 w 641"/>
                  <a:gd name="T51" fmla="*/ 264 h 748"/>
                  <a:gd name="T52" fmla="*/ 155 w 641"/>
                  <a:gd name="T53" fmla="*/ 214 h 748"/>
                  <a:gd name="T54" fmla="*/ 155 w 641"/>
                  <a:gd name="T55" fmla="*/ 207 h 748"/>
                  <a:gd name="T56" fmla="*/ 160 w 641"/>
                  <a:gd name="T57" fmla="*/ 204 h 748"/>
                  <a:gd name="T58" fmla="*/ 164 w 641"/>
                  <a:gd name="T59" fmla="*/ 202 h 748"/>
                  <a:gd name="T60" fmla="*/ 199 w 641"/>
                  <a:gd name="T61" fmla="*/ 47 h 748"/>
                  <a:gd name="T62" fmla="*/ 423 w 641"/>
                  <a:gd name="T63" fmla="*/ 43 h 748"/>
                  <a:gd name="T64" fmla="*/ 466 w 641"/>
                  <a:gd name="T65" fmla="*/ 200 h 748"/>
                  <a:gd name="T66" fmla="*/ 472 w 641"/>
                  <a:gd name="T67" fmla="*/ 204 h 748"/>
                  <a:gd name="T68" fmla="*/ 478 w 641"/>
                  <a:gd name="T69" fmla="*/ 207 h 748"/>
                  <a:gd name="T70" fmla="*/ 478 w 641"/>
                  <a:gd name="T71" fmla="*/ 214 h 748"/>
                  <a:gd name="T72" fmla="*/ 471 w 641"/>
                  <a:gd name="T73" fmla="*/ 263 h 748"/>
                  <a:gd name="T74" fmla="*/ 449 w 641"/>
                  <a:gd name="T75" fmla="*/ 288 h 748"/>
                  <a:gd name="T76" fmla="*/ 328 w 641"/>
                  <a:gd name="T77" fmla="*/ 397 h 748"/>
                  <a:gd name="T78" fmla="*/ 299 w 641"/>
                  <a:gd name="T79" fmla="*/ 395 h 748"/>
                  <a:gd name="T80" fmla="*/ 185 w 641"/>
                  <a:gd name="T81" fmla="*/ 289 h 7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41" h="748">
                    <a:moveTo>
                      <a:pt x="90" y="424"/>
                    </a:moveTo>
                    <a:cubicBezTo>
                      <a:pt x="114" y="424"/>
                      <a:pt x="137" y="424"/>
                      <a:pt x="158" y="424"/>
                    </a:cubicBezTo>
                    <a:cubicBezTo>
                      <a:pt x="178" y="425"/>
                      <a:pt x="194" y="421"/>
                      <a:pt x="205" y="408"/>
                    </a:cubicBezTo>
                    <a:lnTo>
                      <a:pt x="291" y="588"/>
                    </a:lnTo>
                    <a:lnTo>
                      <a:pt x="312" y="475"/>
                    </a:lnTo>
                    <a:lnTo>
                      <a:pt x="297" y="468"/>
                    </a:lnTo>
                    <a:lnTo>
                      <a:pt x="298" y="452"/>
                    </a:lnTo>
                    <a:lnTo>
                      <a:pt x="360" y="452"/>
                    </a:lnTo>
                    <a:lnTo>
                      <a:pt x="360" y="468"/>
                    </a:lnTo>
                    <a:lnTo>
                      <a:pt x="346" y="475"/>
                    </a:lnTo>
                    <a:lnTo>
                      <a:pt x="365" y="583"/>
                    </a:lnTo>
                    <a:lnTo>
                      <a:pt x="439" y="415"/>
                    </a:lnTo>
                    <a:cubicBezTo>
                      <a:pt x="450" y="420"/>
                      <a:pt x="464" y="422"/>
                      <a:pt x="482" y="420"/>
                    </a:cubicBezTo>
                    <a:cubicBezTo>
                      <a:pt x="502" y="420"/>
                      <a:pt x="523" y="420"/>
                      <a:pt x="545" y="420"/>
                    </a:cubicBezTo>
                    <a:cubicBezTo>
                      <a:pt x="604" y="475"/>
                      <a:pt x="641" y="606"/>
                      <a:pt x="632" y="691"/>
                    </a:cubicBezTo>
                    <a:cubicBezTo>
                      <a:pt x="614" y="704"/>
                      <a:pt x="583" y="714"/>
                      <a:pt x="544" y="722"/>
                    </a:cubicBezTo>
                    <a:lnTo>
                      <a:pt x="532" y="681"/>
                    </a:lnTo>
                    <a:lnTo>
                      <a:pt x="504" y="729"/>
                    </a:lnTo>
                    <a:cubicBezTo>
                      <a:pt x="390" y="746"/>
                      <a:pt x="233" y="748"/>
                      <a:pt x="123" y="731"/>
                    </a:cubicBezTo>
                    <a:lnTo>
                      <a:pt x="94" y="681"/>
                    </a:lnTo>
                    <a:lnTo>
                      <a:pt x="81" y="724"/>
                    </a:lnTo>
                    <a:cubicBezTo>
                      <a:pt x="43" y="716"/>
                      <a:pt x="14" y="705"/>
                      <a:pt x="0" y="691"/>
                    </a:cubicBezTo>
                    <a:cubicBezTo>
                      <a:pt x="1" y="616"/>
                      <a:pt x="15" y="489"/>
                      <a:pt x="90" y="424"/>
                    </a:cubicBezTo>
                    <a:close/>
                    <a:moveTo>
                      <a:pt x="185" y="289"/>
                    </a:moveTo>
                    <a:lnTo>
                      <a:pt x="185" y="289"/>
                    </a:lnTo>
                    <a:cubicBezTo>
                      <a:pt x="175" y="284"/>
                      <a:pt x="168" y="275"/>
                      <a:pt x="163" y="264"/>
                    </a:cubicBezTo>
                    <a:cubicBezTo>
                      <a:pt x="157" y="251"/>
                      <a:pt x="155" y="234"/>
                      <a:pt x="155" y="214"/>
                    </a:cubicBezTo>
                    <a:lnTo>
                      <a:pt x="155" y="207"/>
                    </a:lnTo>
                    <a:lnTo>
                      <a:pt x="160" y="204"/>
                    </a:lnTo>
                    <a:cubicBezTo>
                      <a:pt x="162" y="203"/>
                      <a:pt x="163" y="202"/>
                      <a:pt x="164" y="202"/>
                    </a:cubicBezTo>
                    <a:cubicBezTo>
                      <a:pt x="152" y="117"/>
                      <a:pt x="162" y="78"/>
                      <a:pt x="199" y="47"/>
                    </a:cubicBezTo>
                    <a:cubicBezTo>
                      <a:pt x="256" y="0"/>
                      <a:pt x="365" y="0"/>
                      <a:pt x="423" y="43"/>
                    </a:cubicBezTo>
                    <a:cubicBezTo>
                      <a:pt x="463" y="72"/>
                      <a:pt x="477" y="123"/>
                      <a:pt x="466" y="200"/>
                    </a:cubicBezTo>
                    <a:cubicBezTo>
                      <a:pt x="468" y="201"/>
                      <a:pt x="470" y="202"/>
                      <a:pt x="472" y="204"/>
                    </a:cubicBezTo>
                    <a:lnTo>
                      <a:pt x="478" y="207"/>
                    </a:lnTo>
                    <a:lnTo>
                      <a:pt x="478" y="214"/>
                    </a:lnTo>
                    <a:cubicBezTo>
                      <a:pt x="478" y="233"/>
                      <a:pt x="476" y="250"/>
                      <a:pt x="471" y="263"/>
                    </a:cubicBezTo>
                    <a:cubicBezTo>
                      <a:pt x="466" y="275"/>
                      <a:pt x="459" y="283"/>
                      <a:pt x="449" y="288"/>
                    </a:cubicBezTo>
                    <a:cubicBezTo>
                      <a:pt x="434" y="338"/>
                      <a:pt x="381" y="392"/>
                      <a:pt x="328" y="397"/>
                    </a:cubicBezTo>
                    <a:cubicBezTo>
                      <a:pt x="319" y="398"/>
                      <a:pt x="308" y="398"/>
                      <a:pt x="299" y="395"/>
                    </a:cubicBezTo>
                    <a:cubicBezTo>
                      <a:pt x="241" y="374"/>
                      <a:pt x="203" y="350"/>
                      <a:pt x="185" y="28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2454768" y="4435141"/>
            <a:ext cx="6352436" cy="540000"/>
            <a:chOff x="944620" y="4428487"/>
            <a:chExt cx="6352436" cy="540000"/>
          </a:xfrm>
        </p:grpSpPr>
        <p:sp>
          <p:nvSpPr>
            <p:cNvPr id="108" name="文本框 107"/>
            <p:cNvSpPr txBox="1"/>
            <p:nvPr/>
          </p:nvSpPr>
          <p:spPr>
            <a:xfrm>
              <a:off x="1790356" y="4503216"/>
              <a:ext cx="550670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>
                  <a:latin typeface="Times New Roman" panose="02020603050405020304" pitchFamily="18" charset="0"/>
                  <a:ea typeface="微软雅黑" pitchFamily="34" charset="-122"/>
                  <a:cs typeface="Times New Roman" panose="02020603050405020304" pitchFamily="18" charset="0"/>
                </a:rPr>
                <a:t>Experimental studies of post-arc current</a:t>
              </a:r>
              <a:endParaRPr lang="zh-CN" altLang="en-US" sz="2400" dirty="0"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endParaRPr>
            </a:p>
          </p:txBody>
        </p:sp>
        <p:grpSp>
          <p:nvGrpSpPr>
            <p:cNvPr id="109" name="组合 108"/>
            <p:cNvGrpSpPr>
              <a:grpSpLocks noChangeAspect="1"/>
            </p:cNvGrpSpPr>
            <p:nvPr/>
          </p:nvGrpSpPr>
          <p:grpSpPr>
            <a:xfrm>
              <a:off x="944620" y="4428487"/>
              <a:ext cx="540000" cy="540000"/>
              <a:chOff x="4605330" y="979808"/>
              <a:chExt cx="720000" cy="720000"/>
            </a:xfrm>
          </p:grpSpPr>
          <p:grpSp>
            <p:nvGrpSpPr>
              <p:cNvPr id="110" name="组合 109"/>
              <p:cNvGrpSpPr/>
              <p:nvPr/>
            </p:nvGrpSpPr>
            <p:grpSpPr>
              <a:xfrm>
                <a:off x="4605330" y="979808"/>
                <a:ext cx="720000" cy="720000"/>
                <a:chOff x="6585482" y="1661233"/>
                <a:chExt cx="928741" cy="928741"/>
              </a:xfrm>
            </p:grpSpPr>
            <p:sp>
              <p:nvSpPr>
                <p:cNvPr id="112" name="椭圆 111"/>
                <p:cNvSpPr/>
                <p:nvPr/>
              </p:nvSpPr>
              <p:spPr>
                <a:xfrm>
                  <a:off x="6585482" y="1661233"/>
                  <a:ext cx="928741" cy="92874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  <a:tileRect/>
                </a:gradFill>
                <a:ln w="1905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5400000" scaled="1"/>
                  </a:gradFill>
                </a:ln>
                <a:effectLst>
                  <a:outerShdw blurRad="279400" dist="152400" dir="2700000" sx="102000" sy="102000" algn="tl" rotWithShape="0">
                    <a:prstClr val="black">
                      <a:alpha val="28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350"/>
                </a:p>
              </p:txBody>
            </p:sp>
            <p:sp>
              <p:nvSpPr>
                <p:cNvPr id="113" name="圆角矩形 112"/>
                <p:cNvSpPr/>
                <p:nvPr/>
              </p:nvSpPr>
              <p:spPr>
                <a:xfrm>
                  <a:off x="6706336" y="1782090"/>
                  <a:ext cx="687025" cy="687025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100000">
                      <a:schemeClr val="bg1"/>
                    </a:gs>
                    <a:gs pos="0">
                      <a:srgbClr val="B8BBBC"/>
                    </a:gs>
                  </a:gsLst>
                  <a:lin ang="5400000" scaled="0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350"/>
                </a:p>
              </p:txBody>
            </p:sp>
            <p:sp>
              <p:nvSpPr>
                <p:cNvPr id="114" name="椭圆 113"/>
                <p:cNvSpPr/>
                <p:nvPr/>
              </p:nvSpPr>
              <p:spPr>
                <a:xfrm>
                  <a:off x="6779848" y="1855602"/>
                  <a:ext cx="540000" cy="540000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11" name="Freeform 22"/>
              <p:cNvSpPr>
                <a:spLocks noEditPoints="1"/>
              </p:cNvSpPr>
              <p:nvPr/>
            </p:nvSpPr>
            <p:spPr bwMode="auto">
              <a:xfrm>
                <a:off x="4869578" y="1208456"/>
                <a:ext cx="200334" cy="235261"/>
              </a:xfrm>
              <a:custGeom>
                <a:avLst/>
                <a:gdLst>
                  <a:gd name="T0" fmla="*/ 90 w 641"/>
                  <a:gd name="T1" fmla="*/ 424 h 748"/>
                  <a:gd name="T2" fmla="*/ 158 w 641"/>
                  <a:gd name="T3" fmla="*/ 424 h 748"/>
                  <a:gd name="T4" fmla="*/ 205 w 641"/>
                  <a:gd name="T5" fmla="*/ 408 h 748"/>
                  <a:gd name="T6" fmla="*/ 291 w 641"/>
                  <a:gd name="T7" fmla="*/ 588 h 748"/>
                  <a:gd name="T8" fmla="*/ 312 w 641"/>
                  <a:gd name="T9" fmla="*/ 475 h 748"/>
                  <a:gd name="T10" fmla="*/ 297 w 641"/>
                  <a:gd name="T11" fmla="*/ 468 h 748"/>
                  <a:gd name="T12" fmla="*/ 298 w 641"/>
                  <a:gd name="T13" fmla="*/ 452 h 748"/>
                  <a:gd name="T14" fmla="*/ 360 w 641"/>
                  <a:gd name="T15" fmla="*/ 452 h 748"/>
                  <a:gd name="T16" fmla="*/ 360 w 641"/>
                  <a:gd name="T17" fmla="*/ 468 h 748"/>
                  <a:gd name="T18" fmla="*/ 346 w 641"/>
                  <a:gd name="T19" fmla="*/ 475 h 748"/>
                  <a:gd name="T20" fmla="*/ 365 w 641"/>
                  <a:gd name="T21" fmla="*/ 583 h 748"/>
                  <a:gd name="T22" fmla="*/ 439 w 641"/>
                  <a:gd name="T23" fmla="*/ 415 h 748"/>
                  <a:gd name="T24" fmla="*/ 482 w 641"/>
                  <a:gd name="T25" fmla="*/ 420 h 748"/>
                  <a:gd name="T26" fmla="*/ 545 w 641"/>
                  <a:gd name="T27" fmla="*/ 420 h 748"/>
                  <a:gd name="T28" fmla="*/ 632 w 641"/>
                  <a:gd name="T29" fmla="*/ 691 h 748"/>
                  <a:gd name="T30" fmla="*/ 544 w 641"/>
                  <a:gd name="T31" fmla="*/ 722 h 748"/>
                  <a:gd name="T32" fmla="*/ 532 w 641"/>
                  <a:gd name="T33" fmla="*/ 681 h 748"/>
                  <a:gd name="T34" fmla="*/ 504 w 641"/>
                  <a:gd name="T35" fmla="*/ 729 h 748"/>
                  <a:gd name="T36" fmla="*/ 123 w 641"/>
                  <a:gd name="T37" fmla="*/ 731 h 748"/>
                  <a:gd name="T38" fmla="*/ 94 w 641"/>
                  <a:gd name="T39" fmla="*/ 681 h 748"/>
                  <a:gd name="T40" fmla="*/ 81 w 641"/>
                  <a:gd name="T41" fmla="*/ 724 h 748"/>
                  <a:gd name="T42" fmla="*/ 0 w 641"/>
                  <a:gd name="T43" fmla="*/ 691 h 748"/>
                  <a:gd name="T44" fmla="*/ 90 w 641"/>
                  <a:gd name="T45" fmla="*/ 424 h 748"/>
                  <a:gd name="T46" fmla="*/ 185 w 641"/>
                  <a:gd name="T47" fmla="*/ 289 h 748"/>
                  <a:gd name="T48" fmla="*/ 185 w 641"/>
                  <a:gd name="T49" fmla="*/ 289 h 748"/>
                  <a:gd name="T50" fmla="*/ 163 w 641"/>
                  <a:gd name="T51" fmla="*/ 264 h 748"/>
                  <a:gd name="T52" fmla="*/ 155 w 641"/>
                  <a:gd name="T53" fmla="*/ 214 h 748"/>
                  <a:gd name="T54" fmla="*/ 155 w 641"/>
                  <a:gd name="T55" fmla="*/ 207 h 748"/>
                  <a:gd name="T56" fmla="*/ 160 w 641"/>
                  <a:gd name="T57" fmla="*/ 204 h 748"/>
                  <a:gd name="T58" fmla="*/ 164 w 641"/>
                  <a:gd name="T59" fmla="*/ 202 h 748"/>
                  <a:gd name="T60" fmla="*/ 199 w 641"/>
                  <a:gd name="T61" fmla="*/ 47 h 748"/>
                  <a:gd name="T62" fmla="*/ 423 w 641"/>
                  <a:gd name="T63" fmla="*/ 43 h 748"/>
                  <a:gd name="T64" fmla="*/ 466 w 641"/>
                  <a:gd name="T65" fmla="*/ 200 h 748"/>
                  <a:gd name="T66" fmla="*/ 472 w 641"/>
                  <a:gd name="T67" fmla="*/ 204 h 748"/>
                  <a:gd name="T68" fmla="*/ 478 w 641"/>
                  <a:gd name="T69" fmla="*/ 207 h 748"/>
                  <a:gd name="T70" fmla="*/ 478 w 641"/>
                  <a:gd name="T71" fmla="*/ 214 h 748"/>
                  <a:gd name="T72" fmla="*/ 471 w 641"/>
                  <a:gd name="T73" fmla="*/ 263 h 748"/>
                  <a:gd name="T74" fmla="*/ 449 w 641"/>
                  <a:gd name="T75" fmla="*/ 288 h 748"/>
                  <a:gd name="T76" fmla="*/ 328 w 641"/>
                  <a:gd name="T77" fmla="*/ 397 h 748"/>
                  <a:gd name="T78" fmla="*/ 299 w 641"/>
                  <a:gd name="T79" fmla="*/ 395 h 748"/>
                  <a:gd name="T80" fmla="*/ 185 w 641"/>
                  <a:gd name="T81" fmla="*/ 289 h 7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41" h="748">
                    <a:moveTo>
                      <a:pt x="90" y="424"/>
                    </a:moveTo>
                    <a:cubicBezTo>
                      <a:pt x="114" y="424"/>
                      <a:pt x="137" y="424"/>
                      <a:pt x="158" y="424"/>
                    </a:cubicBezTo>
                    <a:cubicBezTo>
                      <a:pt x="178" y="425"/>
                      <a:pt x="194" y="421"/>
                      <a:pt x="205" y="408"/>
                    </a:cubicBezTo>
                    <a:lnTo>
                      <a:pt x="291" y="588"/>
                    </a:lnTo>
                    <a:lnTo>
                      <a:pt x="312" y="475"/>
                    </a:lnTo>
                    <a:lnTo>
                      <a:pt x="297" y="468"/>
                    </a:lnTo>
                    <a:lnTo>
                      <a:pt x="298" y="452"/>
                    </a:lnTo>
                    <a:lnTo>
                      <a:pt x="360" y="452"/>
                    </a:lnTo>
                    <a:lnTo>
                      <a:pt x="360" y="468"/>
                    </a:lnTo>
                    <a:lnTo>
                      <a:pt x="346" y="475"/>
                    </a:lnTo>
                    <a:lnTo>
                      <a:pt x="365" y="583"/>
                    </a:lnTo>
                    <a:lnTo>
                      <a:pt x="439" y="415"/>
                    </a:lnTo>
                    <a:cubicBezTo>
                      <a:pt x="450" y="420"/>
                      <a:pt x="464" y="422"/>
                      <a:pt x="482" y="420"/>
                    </a:cubicBezTo>
                    <a:cubicBezTo>
                      <a:pt x="502" y="420"/>
                      <a:pt x="523" y="420"/>
                      <a:pt x="545" y="420"/>
                    </a:cubicBezTo>
                    <a:cubicBezTo>
                      <a:pt x="604" y="475"/>
                      <a:pt x="641" y="606"/>
                      <a:pt x="632" y="691"/>
                    </a:cubicBezTo>
                    <a:cubicBezTo>
                      <a:pt x="614" y="704"/>
                      <a:pt x="583" y="714"/>
                      <a:pt x="544" y="722"/>
                    </a:cubicBezTo>
                    <a:lnTo>
                      <a:pt x="532" y="681"/>
                    </a:lnTo>
                    <a:lnTo>
                      <a:pt x="504" y="729"/>
                    </a:lnTo>
                    <a:cubicBezTo>
                      <a:pt x="390" y="746"/>
                      <a:pt x="233" y="748"/>
                      <a:pt x="123" y="731"/>
                    </a:cubicBezTo>
                    <a:lnTo>
                      <a:pt x="94" y="681"/>
                    </a:lnTo>
                    <a:lnTo>
                      <a:pt x="81" y="724"/>
                    </a:lnTo>
                    <a:cubicBezTo>
                      <a:pt x="43" y="716"/>
                      <a:pt x="14" y="705"/>
                      <a:pt x="0" y="691"/>
                    </a:cubicBezTo>
                    <a:cubicBezTo>
                      <a:pt x="1" y="616"/>
                      <a:pt x="15" y="489"/>
                      <a:pt x="90" y="424"/>
                    </a:cubicBezTo>
                    <a:close/>
                    <a:moveTo>
                      <a:pt x="185" y="289"/>
                    </a:moveTo>
                    <a:lnTo>
                      <a:pt x="185" y="289"/>
                    </a:lnTo>
                    <a:cubicBezTo>
                      <a:pt x="175" y="284"/>
                      <a:pt x="168" y="275"/>
                      <a:pt x="163" y="264"/>
                    </a:cubicBezTo>
                    <a:cubicBezTo>
                      <a:pt x="157" y="251"/>
                      <a:pt x="155" y="234"/>
                      <a:pt x="155" y="214"/>
                    </a:cubicBezTo>
                    <a:lnTo>
                      <a:pt x="155" y="207"/>
                    </a:lnTo>
                    <a:lnTo>
                      <a:pt x="160" y="204"/>
                    </a:lnTo>
                    <a:cubicBezTo>
                      <a:pt x="162" y="203"/>
                      <a:pt x="163" y="202"/>
                      <a:pt x="164" y="202"/>
                    </a:cubicBezTo>
                    <a:cubicBezTo>
                      <a:pt x="152" y="117"/>
                      <a:pt x="162" y="78"/>
                      <a:pt x="199" y="47"/>
                    </a:cubicBezTo>
                    <a:cubicBezTo>
                      <a:pt x="256" y="0"/>
                      <a:pt x="365" y="0"/>
                      <a:pt x="423" y="43"/>
                    </a:cubicBezTo>
                    <a:cubicBezTo>
                      <a:pt x="463" y="72"/>
                      <a:pt x="477" y="123"/>
                      <a:pt x="466" y="200"/>
                    </a:cubicBezTo>
                    <a:cubicBezTo>
                      <a:pt x="468" y="201"/>
                      <a:pt x="470" y="202"/>
                      <a:pt x="472" y="204"/>
                    </a:cubicBezTo>
                    <a:lnTo>
                      <a:pt x="478" y="207"/>
                    </a:lnTo>
                    <a:lnTo>
                      <a:pt x="478" y="214"/>
                    </a:lnTo>
                    <a:cubicBezTo>
                      <a:pt x="478" y="233"/>
                      <a:pt x="476" y="250"/>
                      <a:pt x="471" y="263"/>
                    </a:cubicBezTo>
                    <a:cubicBezTo>
                      <a:pt x="466" y="275"/>
                      <a:pt x="459" y="283"/>
                      <a:pt x="449" y="288"/>
                    </a:cubicBezTo>
                    <a:cubicBezTo>
                      <a:pt x="434" y="338"/>
                      <a:pt x="381" y="392"/>
                      <a:pt x="328" y="397"/>
                    </a:cubicBezTo>
                    <a:cubicBezTo>
                      <a:pt x="319" y="398"/>
                      <a:pt x="308" y="398"/>
                      <a:pt x="299" y="395"/>
                    </a:cubicBezTo>
                    <a:cubicBezTo>
                      <a:pt x="241" y="374"/>
                      <a:pt x="203" y="350"/>
                      <a:pt x="185" y="28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2454768" y="5236668"/>
            <a:ext cx="2330438" cy="540000"/>
            <a:chOff x="930768" y="5236668"/>
            <a:chExt cx="2330438" cy="540000"/>
          </a:xfrm>
        </p:grpSpPr>
        <p:sp>
          <p:nvSpPr>
            <p:cNvPr id="42" name="文本框 41"/>
            <p:cNvSpPr txBox="1"/>
            <p:nvPr/>
          </p:nvSpPr>
          <p:spPr>
            <a:xfrm>
              <a:off x="1776504" y="5311397"/>
              <a:ext cx="148470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>
                  <a:latin typeface="Times New Roman" panose="02020603050405020304" pitchFamily="18" charset="0"/>
                  <a:ea typeface="微软雅黑" pitchFamily="34" charset="-122"/>
                  <a:cs typeface="Times New Roman" panose="02020603050405020304" pitchFamily="18" charset="0"/>
                </a:rPr>
                <a:t>Summary</a:t>
              </a:r>
              <a:endParaRPr lang="zh-CN" altLang="en-US" sz="2400" dirty="0"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endParaRPr>
            </a:p>
          </p:txBody>
        </p:sp>
        <p:grpSp>
          <p:nvGrpSpPr>
            <p:cNvPr id="44" name="组合 43"/>
            <p:cNvGrpSpPr>
              <a:grpSpLocks noChangeAspect="1"/>
            </p:cNvGrpSpPr>
            <p:nvPr/>
          </p:nvGrpSpPr>
          <p:grpSpPr>
            <a:xfrm>
              <a:off x="930768" y="5236668"/>
              <a:ext cx="540000" cy="540000"/>
              <a:chOff x="4605330" y="979808"/>
              <a:chExt cx="720000" cy="720000"/>
            </a:xfrm>
          </p:grpSpPr>
          <p:grpSp>
            <p:nvGrpSpPr>
              <p:cNvPr id="45" name="组合 44"/>
              <p:cNvGrpSpPr/>
              <p:nvPr/>
            </p:nvGrpSpPr>
            <p:grpSpPr>
              <a:xfrm>
                <a:off x="4605330" y="979808"/>
                <a:ext cx="720000" cy="720000"/>
                <a:chOff x="6585482" y="1661233"/>
                <a:chExt cx="928741" cy="928741"/>
              </a:xfrm>
            </p:grpSpPr>
            <p:sp>
              <p:nvSpPr>
                <p:cNvPr id="47" name="椭圆 46"/>
                <p:cNvSpPr/>
                <p:nvPr/>
              </p:nvSpPr>
              <p:spPr>
                <a:xfrm>
                  <a:off x="6585482" y="1661233"/>
                  <a:ext cx="928741" cy="92874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  <a:tileRect/>
                </a:gradFill>
                <a:ln w="1905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5400000" scaled="1"/>
                  </a:gradFill>
                </a:ln>
                <a:effectLst>
                  <a:outerShdw blurRad="279400" dist="152400" dir="2700000" sx="102000" sy="102000" algn="tl" rotWithShape="0">
                    <a:prstClr val="black">
                      <a:alpha val="28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350"/>
                </a:p>
              </p:txBody>
            </p:sp>
            <p:sp>
              <p:nvSpPr>
                <p:cNvPr id="48" name="圆角矩形 47"/>
                <p:cNvSpPr/>
                <p:nvPr/>
              </p:nvSpPr>
              <p:spPr>
                <a:xfrm>
                  <a:off x="6706336" y="1782090"/>
                  <a:ext cx="687025" cy="687025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100000">
                      <a:schemeClr val="bg1"/>
                    </a:gs>
                    <a:gs pos="0">
                      <a:srgbClr val="B8BBBC"/>
                    </a:gs>
                  </a:gsLst>
                  <a:lin ang="5400000" scaled="0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350"/>
                </a:p>
              </p:txBody>
            </p:sp>
            <p:sp>
              <p:nvSpPr>
                <p:cNvPr id="49" name="椭圆 48"/>
                <p:cNvSpPr/>
                <p:nvPr/>
              </p:nvSpPr>
              <p:spPr>
                <a:xfrm>
                  <a:off x="6779848" y="1855602"/>
                  <a:ext cx="540000" cy="540000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46" name="Freeform 22"/>
              <p:cNvSpPr>
                <a:spLocks noEditPoints="1"/>
              </p:cNvSpPr>
              <p:nvPr/>
            </p:nvSpPr>
            <p:spPr bwMode="auto">
              <a:xfrm>
                <a:off x="4869578" y="1208456"/>
                <a:ext cx="200334" cy="235261"/>
              </a:xfrm>
              <a:custGeom>
                <a:avLst/>
                <a:gdLst>
                  <a:gd name="T0" fmla="*/ 90 w 641"/>
                  <a:gd name="T1" fmla="*/ 424 h 748"/>
                  <a:gd name="T2" fmla="*/ 158 w 641"/>
                  <a:gd name="T3" fmla="*/ 424 h 748"/>
                  <a:gd name="T4" fmla="*/ 205 w 641"/>
                  <a:gd name="T5" fmla="*/ 408 h 748"/>
                  <a:gd name="T6" fmla="*/ 291 w 641"/>
                  <a:gd name="T7" fmla="*/ 588 h 748"/>
                  <a:gd name="T8" fmla="*/ 312 w 641"/>
                  <a:gd name="T9" fmla="*/ 475 h 748"/>
                  <a:gd name="T10" fmla="*/ 297 w 641"/>
                  <a:gd name="T11" fmla="*/ 468 h 748"/>
                  <a:gd name="T12" fmla="*/ 298 w 641"/>
                  <a:gd name="T13" fmla="*/ 452 h 748"/>
                  <a:gd name="T14" fmla="*/ 360 w 641"/>
                  <a:gd name="T15" fmla="*/ 452 h 748"/>
                  <a:gd name="T16" fmla="*/ 360 w 641"/>
                  <a:gd name="T17" fmla="*/ 468 h 748"/>
                  <a:gd name="T18" fmla="*/ 346 w 641"/>
                  <a:gd name="T19" fmla="*/ 475 h 748"/>
                  <a:gd name="T20" fmla="*/ 365 w 641"/>
                  <a:gd name="T21" fmla="*/ 583 h 748"/>
                  <a:gd name="T22" fmla="*/ 439 w 641"/>
                  <a:gd name="T23" fmla="*/ 415 h 748"/>
                  <a:gd name="T24" fmla="*/ 482 w 641"/>
                  <a:gd name="T25" fmla="*/ 420 h 748"/>
                  <a:gd name="T26" fmla="*/ 545 w 641"/>
                  <a:gd name="T27" fmla="*/ 420 h 748"/>
                  <a:gd name="T28" fmla="*/ 632 w 641"/>
                  <a:gd name="T29" fmla="*/ 691 h 748"/>
                  <a:gd name="T30" fmla="*/ 544 w 641"/>
                  <a:gd name="T31" fmla="*/ 722 h 748"/>
                  <a:gd name="T32" fmla="*/ 532 w 641"/>
                  <a:gd name="T33" fmla="*/ 681 h 748"/>
                  <a:gd name="T34" fmla="*/ 504 w 641"/>
                  <a:gd name="T35" fmla="*/ 729 h 748"/>
                  <a:gd name="T36" fmla="*/ 123 w 641"/>
                  <a:gd name="T37" fmla="*/ 731 h 748"/>
                  <a:gd name="T38" fmla="*/ 94 w 641"/>
                  <a:gd name="T39" fmla="*/ 681 h 748"/>
                  <a:gd name="T40" fmla="*/ 81 w 641"/>
                  <a:gd name="T41" fmla="*/ 724 h 748"/>
                  <a:gd name="T42" fmla="*/ 0 w 641"/>
                  <a:gd name="T43" fmla="*/ 691 h 748"/>
                  <a:gd name="T44" fmla="*/ 90 w 641"/>
                  <a:gd name="T45" fmla="*/ 424 h 748"/>
                  <a:gd name="T46" fmla="*/ 185 w 641"/>
                  <a:gd name="T47" fmla="*/ 289 h 748"/>
                  <a:gd name="T48" fmla="*/ 185 w 641"/>
                  <a:gd name="T49" fmla="*/ 289 h 748"/>
                  <a:gd name="T50" fmla="*/ 163 w 641"/>
                  <a:gd name="T51" fmla="*/ 264 h 748"/>
                  <a:gd name="T52" fmla="*/ 155 w 641"/>
                  <a:gd name="T53" fmla="*/ 214 h 748"/>
                  <a:gd name="T54" fmla="*/ 155 w 641"/>
                  <a:gd name="T55" fmla="*/ 207 h 748"/>
                  <a:gd name="T56" fmla="*/ 160 w 641"/>
                  <a:gd name="T57" fmla="*/ 204 h 748"/>
                  <a:gd name="T58" fmla="*/ 164 w 641"/>
                  <a:gd name="T59" fmla="*/ 202 h 748"/>
                  <a:gd name="T60" fmla="*/ 199 w 641"/>
                  <a:gd name="T61" fmla="*/ 47 h 748"/>
                  <a:gd name="T62" fmla="*/ 423 w 641"/>
                  <a:gd name="T63" fmla="*/ 43 h 748"/>
                  <a:gd name="T64" fmla="*/ 466 w 641"/>
                  <a:gd name="T65" fmla="*/ 200 h 748"/>
                  <a:gd name="T66" fmla="*/ 472 w 641"/>
                  <a:gd name="T67" fmla="*/ 204 h 748"/>
                  <a:gd name="T68" fmla="*/ 478 w 641"/>
                  <a:gd name="T69" fmla="*/ 207 h 748"/>
                  <a:gd name="T70" fmla="*/ 478 w 641"/>
                  <a:gd name="T71" fmla="*/ 214 h 748"/>
                  <a:gd name="T72" fmla="*/ 471 w 641"/>
                  <a:gd name="T73" fmla="*/ 263 h 748"/>
                  <a:gd name="T74" fmla="*/ 449 w 641"/>
                  <a:gd name="T75" fmla="*/ 288 h 748"/>
                  <a:gd name="T76" fmla="*/ 328 w 641"/>
                  <a:gd name="T77" fmla="*/ 397 h 748"/>
                  <a:gd name="T78" fmla="*/ 299 w 641"/>
                  <a:gd name="T79" fmla="*/ 395 h 748"/>
                  <a:gd name="T80" fmla="*/ 185 w 641"/>
                  <a:gd name="T81" fmla="*/ 289 h 7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41" h="748">
                    <a:moveTo>
                      <a:pt x="90" y="424"/>
                    </a:moveTo>
                    <a:cubicBezTo>
                      <a:pt x="114" y="424"/>
                      <a:pt x="137" y="424"/>
                      <a:pt x="158" y="424"/>
                    </a:cubicBezTo>
                    <a:cubicBezTo>
                      <a:pt x="178" y="425"/>
                      <a:pt x="194" y="421"/>
                      <a:pt x="205" y="408"/>
                    </a:cubicBezTo>
                    <a:lnTo>
                      <a:pt x="291" y="588"/>
                    </a:lnTo>
                    <a:lnTo>
                      <a:pt x="312" y="475"/>
                    </a:lnTo>
                    <a:lnTo>
                      <a:pt x="297" y="468"/>
                    </a:lnTo>
                    <a:lnTo>
                      <a:pt x="298" y="452"/>
                    </a:lnTo>
                    <a:lnTo>
                      <a:pt x="360" y="452"/>
                    </a:lnTo>
                    <a:lnTo>
                      <a:pt x="360" y="468"/>
                    </a:lnTo>
                    <a:lnTo>
                      <a:pt x="346" y="475"/>
                    </a:lnTo>
                    <a:lnTo>
                      <a:pt x="365" y="583"/>
                    </a:lnTo>
                    <a:lnTo>
                      <a:pt x="439" y="415"/>
                    </a:lnTo>
                    <a:cubicBezTo>
                      <a:pt x="450" y="420"/>
                      <a:pt x="464" y="422"/>
                      <a:pt x="482" y="420"/>
                    </a:cubicBezTo>
                    <a:cubicBezTo>
                      <a:pt x="502" y="420"/>
                      <a:pt x="523" y="420"/>
                      <a:pt x="545" y="420"/>
                    </a:cubicBezTo>
                    <a:cubicBezTo>
                      <a:pt x="604" y="475"/>
                      <a:pt x="641" y="606"/>
                      <a:pt x="632" y="691"/>
                    </a:cubicBezTo>
                    <a:cubicBezTo>
                      <a:pt x="614" y="704"/>
                      <a:pt x="583" y="714"/>
                      <a:pt x="544" y="722"/>
                    </a:cubicBezTo>
                    <a:lnTo>
                      <a:pt x="532" y="681"/>
                    </a:lnTo>
                    <a:lnTo>
                      <a:pt x="504" y="729"/>
                    </a:lnTo>
                    <a:cubicBezTo>
                      <a:pt x="390" y="746"/>
                      <a:pt x="233" y="748"/>
                      <a:pt x="123" y="731"/>
                    </a:cubicBezTo>
                    <a:lnTo>
                      <a:pt x="94" y="681"/>
                    </a:lnTo>
                    <a:lnTo>
                      <a:pt x="81" y="724"/>
                    </a:lnTo>
                    <a:cubicBezTo>
                      <a:pt x="43" y="716"/>
                      <a:pt x="14" y="705"/>
                      <a:pt x="0" y="691"/>
                    </a:cubicBezTo>
                    <a:cubicBezTo>
                      <a:pt x="1" y="616"/>
                      <a:pt x="15" y="489"/>
                      <a:pt x="90" y="424"/>
                    </a:cubicBezTo>
                    <a:close/>
                    <a:moveTo>
                      <a:pt x="185" y="289"/>
                    </a:moveTo>
                    <a:lnTo>
                      <a:pt x="185" y="289"/>
                    </a:lnTo>
                    <a:cubicBezTo>
                      <a:pt x="175" y="284"/>
                      <a:pt x="168" y="275"/>
                      <a:pt x="163" y="264"/>
                    </a:cubicBezTo>
                    <a:cubicBezTo>
                      <a:pt x="157" y="251"/>
                      <a:pt x="155" y="234"/>
                      <a:pt x="155" y="214"/>
                    </a:cubicBezTo>
                    <a:lnTo>
                      <a:pt x="155" y="207"/>
                    </a:lnTo>
                    <a:lnTo>
                      <a:pt x="160" y="204"/>
                    </a:lnTo>
                    <a:cubicBezTo>
                      <a:pt x="162" y="203"/>
                      <a:pt x="163" y="202"/>
                      <a:pt x="164" y="202"/>
                    </a:cubicBezTo>
                    <a:cubicBezTo>
                      <a:pt x="152" y="117"/>
                      <a:pt x="162" y="78"/>
                      <a:pt x="199" y="47"/>
                    </a:cubicBezTo>
                    <a:cubicBezTo>
                      <a:pt x="256" y="0"/>
                      <a:pt x="365" y="0"/>
                      <a:pt x="423" y="43"/>
                    </a:cubicBezTo>
                    <a:cubicBezTo>
                      <a:pt x="463" y="72"/>
                      <a:pt x="477" y="123"/>
                      <a:pt x="466" y="200"/>
                    </a:cubicBezTo>
                    <a:cubicBezTo>
                      <a:pt x="468" y="201"/>
                      <a:pt x="470" y="202"/>
                      <a:pt x="472" y="204"/>
                    </a:cubicBezTo>
                    <a:lnTo>
                      <a:pt x="478" y="207"/>
                    </a:lnTo>
                    <a:lnTo>
                      <a:pt x="478" y="214"/>
                    </a:lnTo>
                    <a:cubicBezTo>
                      <a:pt x="478" y="233"/>
                      <a:pt x="476" y="250"/>
                      <a:pt x="471" y="263"/>
                    </a:cubicBezTo>
                    <a:cubicBezTo>
                      <a:pt x="466" y="275"/>
                      <a:pt x="459" y="283"/>
                      <a:pt x="449" y="288"/>
                    </a:cubicBezTo>
                    <a:cubicBezTo>
                      <a:pt x="434" y="338"/>
                      <a:pt x="381" y="392"/>
                      <a:pt x="328" y="397"/>
                    </a:cubicBezTo>
                    <a:cubicBezTo>
                      <a:pt x="319" y="398"/>
                      <a:pt x="308" y="398"/>
                      <a:pt x="299" y="395"/>
                    </a:cubicBezTo>
                    <a:cubicBezTo>
                      <a:pt x="241" y="374"/>
                      <a:pt x="203" y="350"/>
                      <a:pt x="185" y="28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42084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1274"/>
    </mc:Choice>
    <mc:Fallback xmlns="">
      <p:transition advTm="21274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Date Placeholder 3"/>
          <p:cNvSpPr>
            <a:spLocks noGrp="1"/>
          </p:cNvSpPr>
          <p:nvPr>
            <p:ph type="dt" sz="half" idx="10"/>
          </p:nvPr>
        </p:nvSpPr>
        <p:spPr bwMode="auto">
          <a:xfrm>
            <a:off x="833120" y="6481045"/>
            <a:ext cx="2133600" cy="22733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D66C7106-4B75-4276-9AB2-CDE5302B5BAF}" type="datetime3">
              <a:rPr lang="en-US" altLang="zh-CN" sz="1000">
                <a:solidFill>
                  <a:srgbClr val="89898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ctr" eaLnBrk="1" hangingPunct="1"/>
              <a:t>14 September 2019</a:t>
            </a:fld>
            <a:endParaRPr lang="en-US" altLang="zh-CN" sz="1000" dirty="0">
              <a:solidFill>
                <a:srgbClr val="89898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Slide Number Placeholder 4"/>
          <p:cNvSpPr>
            <a:spLocks noGrp="1"/>
          </p:cNvSpPr>
          <p:nvPr>
            <p:ph type="sldNum" sz="quarter" idx="12"/>
          </p:nvPr>
        </p:nvSpPr>
        <p:spPr bwMode="auto">
          <a:xfrm>
            <a:off x="8991600" y="6481045"/>
            <a:ext cx="2133600" cy="22733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47FE4EDD-DD13-401B-A5CE-7D6570047EB0}" type="slidenum">
              <a:rPr lang="en-US" altLang="zh-CN" sz="1000">
                <a:solidFill>
                  <a:srgbClr val="89898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ctr" eaLnBrk="1" hangingPunct="1"/>
              <a:t>11</a:t>
            </a:fld>
            <a:endParaRPr lang="en-US" altLang="zh-CN" sz="1000" dirty="0">
              <a:solidFill>
                <a:srgbClr val="89898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4" name="Picture 2" descr="E:\Hou\信息化建设\web\校徽相关\xjtu.png"/>
          <p:cNvPicPr>
            <a:picLocks noChangeAspect="1" noChangeArrowheads="1"/>
          </p:cNvPicPr>
          <p:nvPr/>
        </p:nvPicPr>
        <p:blipFill rotWithShape="1">
          <a:blip r:embed="rId4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63" t="-1001" r="53439" b="77637"/>
          <a:stretch/>
        </p:blipFill>
        <p:spPr bwMode="auto">
          <a:xfrm>
            <a:off x="9868846" y="299119"/>
            <a:ext cx="2111188" cy="589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6" name="组合 55"/>
          <p:cNvGrpSpPr/>
          <p:nvPr/>
        </p:nvGrpSpPr>
        <p:grpSpPr>
          <a:xfrm>
            <a:off x="242446" y="473622"/>
            <a:ext cx="435327" cy="405245"/>
            <a:chOff x="290945" y="346364"/>
            <a:chExt cx="859090" cy="799725"/>
          </a:xfrm>
        </p:grpSpPr>
        <p:sp>
          <p:nvSpPr>
            <p:cNvPr id="57" name="圆角矩形 56"/>
            <p:cNvSpPr>
              <a:spLocks noChangeAspect="1"/>
            </p:cNvSpPr>
            <p:nvPr/>
          </p:nvSpPr>
          <p:spPr>
            <a:xfrm>
              <a:off x="290945" y="346364"/>
              <a:ext cx="648000" cy="648000"/>
            </a:xfrm>
            <a:prstGeom prst="roundRect">
              <a:avLst/>
            </a:prstGeom>
            <a:noFill/>
            <a:ln w="539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350" dirty="0">
                <a:ea typeface="微软雅黑" panose="020B0503020204020204" pitchFamily="34" charset="-122"/>
              </a:endParaRPr>
            </a:p>
          </p:txBody>
        </p:sp>
        <p:sp useBgFill="1">
          <p:nvSpPr>
            <p:cNvPr id="58" name="圆角矩形 57"/>
            <p:cNvSpPr>
              <a:spLocks noChangeAspect="1"/>
            </p:cNvSpPr>
            <p:nvPr/>
          </p:nvSpPr>
          <p:spPr>
            <a:xfrm>
              <a:off x="528654" y="526125"/>
              <a:ext cx="540000" cy="540000"/>
            </a:xfrm>
            <a:prstGeom prst="roundRect">
              <a:avLst/>
            </a:prstGeom>
            <a:ln w="539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350" dirty="0">
                <a:ea typeface="微软雅黑" panose="020B0503020204020204" pitchFamily="34" charset="-122"/>
              </a:endParaRPr>
            </a:p>
          </p:txBody>
        </p:sp>
        <p:sp>
          <p:nvSpPr>
            <p:cNvPr id="59" name="圆角矩形 58"/>
            <p:cNvSpPr>
              <a:spLocks noChangeAspect="1"/>
            </p:cNvSpPr>
            <p:nvPr/>
          </p:nvSpPr>
          <p:spPr>
            <a:xfrm>
              <a:off x="610035" y="606089"/>
              <a:ext cx="540000" cy="540000"/>
            </a:xfrm>
            <a:prstGeom prst="roundRect">
              <a:avLst/>
            </a:prstGeom>
            <a:solidFill>
              <a:schemeClr val="accent1"/>
            </a:solidFill>
            <a:ln w="539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350" dirty="0">
                <a:solidFill>
                  <a:schemeClr val="accent1"/>
                </a:solidFill>
                <a:ea typeface="微软雅黑" panose="020B0503020204020204" pitchFamily="34" charset="-122"/>
              </a:endParaRPr>
            </a:p>
          </p:txBody>
        </p:sp>
      </p:grpSp>
      <p:cxnSp>
        <p:nvCxnSpPr>
          <p:cNvPr id="60" name="直接连接符 59"/>
          <p:cNvCxnSpPr/>
          <p:nvPr/>
        </p:nvCxnSpPr>
        <p:spPr>
          <a:xfrm flipV="1">
            <a:off x="936725" y="838346"/>
            <a:ext cx="8750374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文本框 60"/>
          <p:cNvSpPr txBox="1"/>
          <p:nvPr/>
        </p:nvSpPr>
        <p:spPr>
          <a:xfrm>
            <a:off x="829616" y="272323"/>
            <a:ext cx="629589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02. Simulations of  post-arc sheath </a:t>
            </a:r>
          </a:p>
          <a:p>
            <a:endParaRPr lang="zh-CN" altLang="en-US" sz="3200" b="1" dirty="0">
              <a:solidFill>
                <a:schemeClr val="accent1"/>
              </a:solidFill>
              <a:latin typeface="Times New Roman" panose="02020603050405020304" pitchFamily="18" charset="0"/>
              <a:ea typeface="微软雅黑" pitchFamily="34" charset="-122"/>
              <a:cs typeface="Times New Roman" panose="02020603050405020304" pitchFamily="18" charset="0"/>
            </a:endParaRPr>
          </a:p>
        </p:txBody>
      </p:sp>
      <p:cxnSp>
        <p:nvCxnSpPr>
          <p:cNvPr id="62" name="直接连接符 61"/>
          <p:cNvCxnSpPr/>
          <p:nvPr/>
        </p:nvCxnSpPr>
        <p:spPr>
          <a:xfrm flipH="1">
            <a:off x="643687" y="6251194"/>
            <a:ext cx="10904627" cy="1"/>
          </a:xfrm>
          <a:prstGeom prst="line">
            <a:avLst/>
          </a:prstGeom>
          <a:solidFill>
            <a:schemeClr val="accent1"/>
          </a:solidFill>
          <a:ln w="12700">
            <a:gradFill>
              <a:gsLst>
                <a:gs pos="0">
                  <a:schemeClr val="accent1"/>
                </a:gs>
                <a:gs pos="100000">
                  <a:srgbClr val="81040B"/>
                </a:gs>
              </a:gsLst>
              <a:lin ang="0" scaled="0"/>
            </a:gra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23"/>
          <p:cNvSpPr>
            <a:spLocks noChangeArrowheads="1"/>
          </p:cNvSpPr>
          <p:nvPr/>
        </p:nvSpPr>
        <p:spPr bwMode="auto">
          <a:xfrm>
            <a:off x="860393" y="908720"/>
            <a:ext cx="11036432" cy="50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266700" indent="-266700">
              <a:lnSpc>
                <a:spcPct val="120000"/>
              </a:lnSpc>
              <a:buSzPct val="95000"/>
              <a:buBlip>
                <a:blip r:embed="rId5"/>
              </a:buBlip>
            </a:pPr>
            <a:r>
              <a:rPr lang="en-US" altLang="zh-CN" sz="2400" b="1" dirty="0" smtClean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1-D </a:t>
            </a:r>
            <a:r>
              <a:rPr lang="en-US" altLang="zh-CN" sz="2400" b="1" dirty="0" smtClean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PIC model</a:t>
            </a:r>
            <a:r>
              <a:rPr lang="en-US" altLang="zh-CN" sz="2400" b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both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ions and electrons are treated as macro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particles)</a:t>
            </a:r>
            <a:endParaRPr lang="en-US" altLang="zh-CN" b="1" dirty="0">
              <a:latin typeface="Times New Roman" panose="02020603050405020304" pitchFamily="18" charset="0"/>
              <a:ea typeface="楷体_GB2312" pitchFamily="49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18" name="对象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72729024"/>
              </p:ext>
            </p:extLst>
          </p:nvPr>
        </p:nvGraphicFramePr>
        <p:xfrm>
          <a:off x="1940877" y="1969828"/>
          <a:ext cx="2024047" cy="84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208" name="Equation" r:id="rId6" imgW="1028520" imgH="431640" progId="Equation.DSMT4">
                  <p:embed/>
                </p:oleObj>
              </mc:Choice>
              <mc:Fallback>
                <p:oleObj name="Equation" r:id="rId6" imgW="1028520" imgH="431640" progId="Equation.DSMT4">
                  <p:embed/>
                  <p:pic>
                    <p:nvPicPr>
                      <p:cNvPr id="18" name="对象 17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940877" y="1969828"/>
                        <a:ext cx="2024047" cy="849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对象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52628014"/>
              </p:ext>
            </p:extLst>
          </p:nvPr>
        </p:nvGraphicFramePr>
        <p:xfrm>
          <a:off x="1940877" y="2867432"/>
          <a:ext cx="1332327" cy="84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209" name="Equation" r:id="rId8" imgW="647700" imgH="419100" progId="Equation.DSMT4">
                  <p:embed/>
                </p:oleObj>
              </mc:Choice>
              <mc:Fallback>
                <p:oleObj name="Equation" r:id="rId8" imgW="647700" imgH="419100" progId="Equation.DSMT4">
                  <p:embed/>
                  <p:pic>
                    <p:nvPicPr>
                      <p:cNvPr id="19" name="对象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40877" y="2867432"/>
                        <a:ext cx="1332327" cy="849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矩形 20"/>
          <p:cNvSpPr/>
          <p:nvPr/>
        </p:nvSpPr>
        <p:spPr>
          <a:xfrm>
            <a:off x="8372540" y="3624105"/>
            <a:ext cx="223054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200" b="1" dirty="0">
                <a:solidFill>
                  <a:srgbClr val="000000"/>
                </a:solidFill>
                <a:latin typeface="Times New Roman" panose="02020603050405020304" pitchFamily="18" charset="0"/>
                <a:ea typeface="宋体"/>
                <a:cs typeface="Times New Roman" panose="02020603050405020304" pitchFamily="18" charset="0"/>
              </a:rPr>
              <a:t> Simulating program flowchart</a:t>
            </a:r>
            <a:endParaRPr lang="zh-CN" altLang="zh-CN" sz="1200" b="1" dirty="0">
              <a:solidFill>
                <a:srgbClr val="000000"/>
              </a:solidFill>
              <a:latin typeface="Times New Roman" panose="02020603050405020304" pitchFamily="18" charset="0"/>
              <a:ea typeface="宋体"/>
              <a:cs typeface="Times New Roman" panose="02020603050405020304" pitchFamily="18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8065189" y="5908747"/>
            <a:ext cx="283282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200" b="1" dirty="0">
                <a:solidFill>
                  <a:srgbClr val="000000"/>
                </a:solidFill>
                <a:latin typeface="Times New Roman" pitchFamily="18" charset="0"/>
                <a:ea typeface="宋体"/>
                <a:cs typeface="Times New Roman" pitchFamily="18" charset="0"/>
              </a:rPr>
              <a:t>Schematic diagram of simulation model </a:t>
            </a:r>
            <a:endParaRPr lang="zh-CN" altLang="zh-CN" sz="1200" b="1" dirty="0">
              <a:solidFill>
                <a:srgbClr val="000000"/>
              </a:solidFill>
              <a:latin typeface="Times New Roman" panose="02020603050405020304" pitchFamily="18" charset="0"/>
              <a:ea typeface="宋体"/>
              <a:cs typeface="Times New Roman" panose="02020603050405020304" pitchFamily="18" charset="0"/>
            </a:endParaRPr>
          </a:p>
        </p:txBody>
      </p:sp>
      <p:sp>
        <p:nvSpPr>
          <p:cNvPr id="23" name="TextBox 6"/>
          <p:cNvSpPr txBox="1">
            <a:spLocks noChangeArrowheads="1"/>
          </p:cNvSpPr>
          <p:nvPr/>
        </p:nvSpPr>
        <p:spPr bwMode="auto">
          <a:xfrm>
            <a:off x="1403495" y="1362961"/>
            <a:ext cx="6258213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95000"/>
              <a:buFont typeface="Wingdings" panose="05000000000000000000" pitchFamily="2" charset="2"/>
              <a:buChar char="¬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342900" indent="-342900">
              <a:lnSpc>
                <a:spcPct val="150000"/>
              </a:lnSpc>
              <a:spcBef>
                <a:spcPct val="0"/>
              </a:spcBef>
              <a:buClr>
                <a:srgbClr val="0000FF"/>
              </a:buClr>
              <a:buFont typeface="Wingdings" panose="05000000000000000000" pitchFamily="2" charset="2"/>
              <a:buChar char="n"/>
            </a:pPr>
            <a:r>
              <a:rPr lang="en-US" altLang="zh-CN" sz="2000" b="1" dirty="0">
                <a:solidFill>
                  <a:srgbClr val="000000"/>
                </a:solidFill>
                <a:cs typeface="Times New Roman" panose="02020603050405020304" pitchFamily="18" charset="0"/>
              </a:rPr>
              <a:t>The potential and </a:t>
            </a:r>
            <a:r>
              <a:rPr lang="en-US" altLang="zh-CN" sz="2000" b="1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positions</a:t>
            </a:r>
            <a:endParaRPr lang="en-US" altLang="zh-CN" sz="2000" b="1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24" name="TextBox 6"/>
          <p:cNvSpPr txBox="1">
            <a:spLocks noChangeArrowheads="1"/>
          </p:cNvSpPr>
          <p:nvPr/>
        </p:nvSpPr>
        <p:spPr bwMode="auto">
          <a:xfrm>
            <a:off x="1403496" y="3717032"/>
            <a:ext cx="2841636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95000"/>
              <a:buFont typeface="Wingdings" panose="05000000000000000000" pitchFamily="2" charset="2"/>
              <a:buChar char="¬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342900" indent="-342900">
              <a:lnSpc>
                <a:spcPct val="150000"/>
              </a:lnSpc>
              <a:spcBef>
                <a:spcPct val="0"/>
              </a:spcBef>
              <a:buClr>
                <a:srgbClr val="0000FF"/>
              </a:buClr>
              <a:buFont typeface="Wingdings" panose="05000000000000000000" pitchFamily="2" charset="2"/>
              <a:buChar char="n"/>
            </a:pPr>
            <a:r>
              <a:rPr lang="en-US" altLang="zh-CN" sz="2000" b="1" dirty="0">
                <a:solidFill>
                  <a:srgbClr val="000000"/>
                </a:solidFill>
                <a:cs typeface="Times New Roman" panose="02020603050405020304" pitchFamily="18" charset="0"/>
              </a:rPr>
              <a:t>Constraint condition</a:t>
            </a:r>
          </a:p>
        </p:txBody>
      </p:sp>
      <p:graphicFrame>
        <p:nvGraphicFramePr>
          <p:cNvPr id="25" name="对象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53346330"/>
              </p:ext>
            </p:extLst>
          </p:nvPr>
        </p:nvGraphicFramePr>
        <p:xfrm>
          <a:off x="1940876" y="4293096"/>
          <a:ext cx="1002528" cy="42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210" name="Equation" r:id="rId10" imgW="558720" imgH="228600" progId="Equation.DSMT4">
                  <p:embed/>
                </p:oleObj>
              </mc:Choice>
              <mc:Fallback>
                <p:oleObj name="Equation" r:id="rId10" imgW="558720" imgH="228600" progId="Equation.DSMT4">
                  <p:embed/>
                  <p:pic>
                    <p:nvPicPr>
                      <p:cNvPr id="30" name="对象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40876" y="4293096"/>
                        <a:ext cx="1002528" cy="424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对象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50094110"/>
              </p:ext>
            </p:extLst>
          </p:nvPr>
        </p:nvGraphicFramePr>
        <p:xfrm>
          <a:off x="1940876" y="4797152"/>
          <a:ext cx="1348278" cy="42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211" name="Equation" r:id="rId12" imgW="672840" imgH="241200" progId="Equation.DSMT4">
                  <p:embed/>
                </p:oleObj>
              </mc:Choice>
              <mc:Fallback>
                <p:oleObj name="Equation" r:id="rId12" imgW="672840" imgH="241200" progId="Equation.DSMT4">
                  <p:embed/>
                  <p:pic>
                    <p:nvPicPr>
                      <p:cNvPr id="31" name="对象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40876" y="4797152"/>
                        <a:ext cx="1348278" cy="424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对象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9503588"/>
              </p:ext>
            </p:extLst>
          </p:nvPr>
        </p:nvGraphicFramePr>
        <p:xfrm>
          <a:off x="1940877" y="5315704"/>
          <a:ext cx="1081309" cy="84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212" name="Equation" r:id="rId14" imgW="533169" imgH="431613" progId="Equation.DSMT4">
                  <p:embed/>
                </p:oleObj>
              </mc:Choice>
              <mc:Fallback>
                <p:oleObj name="Equation" r:id="rId14" imgW="533169" imgH="431613" progId="Equation.DSMT4">
                  <p:embed/>
                  <p:pic>
                    <p:nvPicPr>
                      <p:cNvPr id="32" name="对象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40877" y="5315704"/>
                        <a:ext cx="1081309" cy="849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TextBox 24"/>
          <p:cNvSpPr txBox="1"/>
          <p:nvPr/>
        </p:nvSpPr>
        <p:spPr>
          <a:xfrm>
            <a:off x="7254237" y="4159069"/>
            <a:ext cx="16198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b="1" dirty="0" err="1">
                <a:solidFill>
                  <a:srgbClr val="000000"/>
                </a:solidFill>
                <a:latin typeface="Times New Roman" pitchFamily="18" charset="0"/>
                <a:ea typeface="宋体"/>
                <a:cs typeface="Times New Roman" pitchFamily="18" charset="0"/>
              </a:rPr>
              <a:t>TRV</a:t>
            </a:r>
            <a:r>
              <a:rPr lang="en-US" altLang="zh-CN" sz="1400" b="1" dirty="0">
                <a:solidFill>
                  <a:srgbClr val="000000"/>
                </a:solidFill>
                <a:latin typeface="Times New Roman" pitchFamily="18" charset="0"/>
                <a:ea typeface="宋体"/>
                <a:cs typeface="Times New Roman" pitchFamily="18" charset="0"/>
              </a:rPr>
              <a:t>=</a:t>
            </a:r>
            <a:r>
              <a:rPr lang="en-US" altLang="zh-CN" sz="1400" b="1" dirty="0" err="1">
                <a:solidFill>
                  <a:srgbClr val="000000"/>
                </a:solidFill>
                <a:latin typeface="Times New Roman" pitchFamily="18" charset="0"/>
                <a:ea typeface="宋体"/>
                <a:cs typeface="Times New Roman" pitchFamily="18" charset="0"/>
              </a:rPr>
              <a:t>1kV</a:t>
            </a:r>
            <a:r>
              <a:rPr lang="en-US" altLang="zh-CN" sz="1400" b="1" dirty="0">
                <a:solidFill>
                  <a:srgbClr val="000000"/>
                </a:solidFill>
                <a:latin typeface="Times New Roman" pitchFamily="18" charset="0"/>
                <a:ea typeface="宋体"/>
                <a:cs typeface="Times New Roman" pitchFamily="18" charset="0"/>
              </a:rPr>
              <a:t>/</a:t>
            </a:r>
            <a:r>
              <a:rPr lang="en-US" altLang="zh-CN" sz="1400" b="1" dirty="0" err="1">
                <a:solidFill>
                  <a:srgbClr val="000000"/>
                </a:solidFill>
                <a:latin typeface="Times New Roman" pitchFamily="18" charset="0"/>
                <a:ea typeface="宋体"/>
                <a:cs typeface="Times New Roman" pitchFamily="18" charset="0"/>
              </a:rPr>
              <a:t>μs</a:t>
            </a:r>
            <a:endParaRPr lang="zh-CN" altLang="en-US" sz="1400" b="1" dirty="0">
              <a:solidFill>
                <a:srgbClr val="000000"/>
              </a:solidFill>
              <a:latin typeface="Times New Roman" pitchFamily="18" charset="0"/>
              <a:ea typeface="宋体"/>
              <a:cs typeface="Times New Roman" pitchFamily="18" charset="0"/>
            </a:endParaRPr>
          </a:p>
        </p:txBody>
      </p:sp>
      <p:sp>
        <p:nvSpPr>
          <p:cNvPr id="29" name="TextBox 29"/>
          <p:cNvSpPr txBox="1"/>
          <p:nvPr/>
        </p:nvSpPr>
        <p:spPr>
          <a:xfrm>
            <a:off x="9829591" y="4175581"/>
            <a:ext cx="16198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b="1" dirty="0">
                <a:solidFill>
                  <a:srgbClr val="000000"/>
                </a:solidFill>
                <a:latin typeface="Times New Roman" panose="02020603050405020304" pitchFamily="18" charset="0"/>
                <a:ea typeface="宋体"/>
                <a:cs typeface="Times New Roman" panose="02020603050405020304" pitchFamily="18" charset="0"/>
              </a:rPr>
              <a:t>Zero potential</a:t>
            </a:r>
            <a:endParaRPr lang="zh-CN" altLang="en-US" sz="1400" b="1" dirty="0">
              <a:solidFill>
                <a:srgbClr val="000000"/>
              </a:solidFill>
              <a:latin typeface="Times New Roman" panose="02020603050405020304" pitchFamily="18" charset="0"/>
              <a:ea typeface="宋体"/>
              <a:cs typeface="Times New Roman" panose="02020603050405020304" pitchFamily="18" charset="0"/>
            </a:endParaRPr>
          </a:p>
        </p:txBody>
      </p:sp>
      <p:cxnSp>
        <p:nvCxnSpPr>
          <p:cNvPr id="30" name="直接箭头连接符 29"/>
          <p:cNvCxnSpPr/>
          <p:nvPr/>
        </p:nvCxnSpPr>
        <p:spPr bwMode="auto">
          <a:xfrm>
            <a:off x="8047244" y="4483357"/>
            <a:ext cx="0" cy="276674"/>
          </a:xfrm>
          <a:prstGeom prst="straightConnector1">
            <a:avLst/>
          </a:prstGeom>
          <a:solidFill>
            <a:srgbClr val="BBE0E3"/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" name="直接箭头连接符 30"/>
          <p:cNvCxnSpPr>
            <a:stCxn id="29" idx="2"/>
          </p:cNvCxnSpPr>
          <p:nvPr/>
        </p:nvCxnSpPr>
        <p:spPr bwMode="auto">
          <a:xfrm flipH="1">
            <a:off x="10639533" y="4483357"/>
            <a:ext cx="1" cy="276674"/>
          </a:xfrm>
          <a:prstGeom prst="straightConnector1">
            <a:avLst/>
          </a:prstGeom>
          <a:solidFill>
            <a:srgbClr val="BBE0E3"/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32" name="图片 31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7496413" y="4786929"/>
            <a:ext cx="3661650" cy="1055600"/>
          </a:xfrm>
          <a:prstGeom prst="rect">
            <a:avLst/>
          </a:prstGeom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7916668" y="1416749"/>
            <a:ext cx="3331407" cy="21808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矩形 1"/>
              <p:cNvSpPr/>
              <p:nvPr/>
            </p:nvSpPr>
            <p:spPr>
              <a:xfrm>
                <a:off x="3719087" y="4348564"/>
                <a:ext cx="229723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zh-CN" alt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𝐷</m:t>
                        </m:r>
                      </m:sub>
                    </m:sSub>
                  </m:oMath>
                </a14:m>
                <a:r>
                  <a:rPr lang="zh-CN" altLang="en-US" dirty="0" smtClean="0"/>
                  <a:t> </a:t>
                </a:r>
                <a:r>
                  <a:rPr lang="en-US" altLang="zh-CN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is the Debye length</a:t>
                </a:r>
                <a:endParaRPr lang="zh-CN" alt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19087" y="4348564"/>
                <a:ext cx="2297232" cy="369332"/>
              </a:xfrm>
              <a:prstGeom prst="rect">
                <a:avLst/>
              </a:prstGeom>
              <a:blipFill>
                <a:blip r:embed="rId18"/>
                <a:stretch>
                  <a:fillRect t="-9836" r="-796" b="-2295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矩形 2"/>
              <p:cNvSpPr/>
              <p:nvPr/>
            </p:nvSpPr>
            <p:spPr>
              <a:xfrm>
                <a:off x="3708604" y="4810158"/>
                <a:ext cx="2797112" cy="39074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zh-CN" alt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zh-CN" altLang="en-US" dirty="0" smtClean="0"/>
                  <a:t> </a:t>
                </a:r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is </a:t>
                </a:r>
                <a:r>
                  <a:rPr lang="en-US" altLang="zh-CN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plasma </a:t>
                </a:r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frequency </a:t>
                </a:r>
                <a:endParaRPr lang="zh-CN" alt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8604" y="4810158"/>
                <a:ext cx="2797112" cy="390748"/>
              </a:xfrm>
              <a:prstGeom prst="rect">
                <a:avLst/>
              </a:prstGeom>
              <a:blipFill>
                <a:blip r:embed="rId19"/>
                <a:stretch>
                  <a:fillRect t="-7813" b="-1875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矩形 3"/>
              <p:cNvSpPr/>
              <p:nvPr/>
            </p:nvSpPr>
            <p:spPr>
              <a:xfrm>
                <a:off x="3696845" y="5501724"/>
                <a:ext cx="253672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zh-CN" alt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zh-CN" altLang="en-US" dirty="0" smtClean="0"/>
                  <a:t> </a:t>
                </a:r>
                <a:r>
                  <a:rPr lang="en-US" altLang="zh-CN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is the thermal velocity</a:t>
                </a:r>
                <a:endParaRPr lang="zh-CN" alt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矩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96845" y="5501724"/>
                <a:ext cx="2536720" cy="369332"/>
              </a:xfrm>
              <a:prstGeom prst="rect">
                <a:avLst/>
              </a:prstGeom>
              <a:blipFill>
                <a:blip r:embed="rId20"/>
                <a:stretch>
                  <a:fillRect t="-11667" b="-250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90115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1274"/>
    </mc:Choice>
    <mc:Fallback xmlns="">
      <p:transition advTm="21274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Date Placeholder 3"/>
          <p:cNvSpPr>
            <a:spLocks noGrp="1"/>
          </p:cNvSpPr>
          <p:nvPr>
            <p:ph type="dt" sz="half" idx="10"/>
          </p:nvPr>
        </p:nvSpPr>
        <p:spPr bwMode="auto">
          <a:xfrm>
            <a:off x="833120" y="6481045"/>
            <a:ext cx="2133600" cy="22733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D66C7106-4B75-4276-9AB2-CDE5302B5BAF}" type="datetime3">
              <a:rPr lang="en-US" altLang="zh-CN" sz="1000">
                <a:solidFill>
                  <a:srgbClr val="89898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ctr" eaLnBrk="1" hangingPunct="1"/>
              <a:t>14 September 2019</a:t>
            </a:fld>
            <a:endParaRPr lang="en-US" altLang="zh-CN" sz="1000" dirty="0">
              <a:solidFill>
                <a:srgbClr val="89898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Slide Number Placeholder 4"/>
          <p:cNvSpPr>
            <a:spLocks noGrp="1"/>
          </p:cNvSpPr>
          <p:nvPr>
            <p:ph type="sldNum" sz="quarter" idx="12"/>
          </p:nvPr>
        </p:nvSpPr>
        <p:spPr bwMode="auto">
          <a:xfrm>
            <a:off x="8991600" y="6481045"/>
            <a:ext cx="2133600" cy="22733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47FE4EDD-DD13-401B-A5CE-7D6570047EB0}" type="slidenum">
              <a:rPr lang="en-US" altLang="zh-CN" sz="1000">
                <a:solidFill>
                  <a:srgbClr val="89898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ctr" eaLnBrk="1" hangingPunct="1"/>
              <a:t>12</a:t>
            </a:fld>
            <a:endParaRPr lang="en-US" altLang="zh-CN" sz="1000" dirty="0">
              <a:solidFill>
                <a:srgbClr val="89898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4" name="Picture 2" descr="E:\Hou\信息化建设\web\校徽相关\xjtu.png"/>
          <p:cNvPicPr>
            <a:picLocks noChangeAspect="1" noChangeArrowheads="1"/>
          </p:cNvPicPr>
          <p:nvPr/>
        </p:nvPicPr>
        <p:blipFill rotWithShape="1">
          <a:blip r:embed="rId4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63" t="-1001" r="53439" b="77637"/>
          <a:stretch/>
        </p:blipFill>
        <p:spPr bwMode="auto">
          <a:xfrm>
            <a:off x="9868846" y="299119"/>
            <a:ext cx="2111188" cy="589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6" name="组合 55"/>
          <p:cNvGrpSpPr/>
          <p:nvPr/>
        </p:nvGrpSpPr>
        <p:grpSpPr>
          <a:xfrm>
            <a:off x="242446" y="473622"/>
            <a:ext cx="435327" cy="405245"/>
            <a:chOff x="290945" y="346364"/>
            <a:chExt cx="859090" cy="799725"/>
          </a:xfrm>
        </p:grpSpPr>
        <p:sp>
          <p:nvSpPr>
            <p:cNvPr id="57" name="圆角矩形 56"/>
            <p:cNvSpPr>
              <a:spLocks noChangeAspect="1"/>
            </p:cNvSpPr>
            <p:nvPr/>
          </p:nvSpPr>
          <p:spPr>
            <a:xfrm>
              <a:off x="290945" y="346364"/>
              <a:ext cx="648000" cy="648000"/>
            </a:xfrm>
            <a:prstGeom prst="roundRect">
              <a:avLst/>
            </a:prstGeom>
            <a:noFill/>
            <a:ln w="539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350" dirty="0">
                <a:ea typeface="微软雅黑" panose="020B0503020204020204" pitchFamily="34" charset="-122"/>
              </a:endParaRPr>
            </a:p>
          </p:txBody>
        </p:sp>
        <p:sp useBgFill="1">
          <p:nvSpPr>
            <p:cNvPr id="58" name="圆角矩形 57"/>
            <p:cNvSpPr>
              <a:spLocks noChangeAspect="1"/>
            </p:cNvSpPr>
            <p:nvPr/>
          </p:nvSpPr>
          <p:spPr>
            <a:xfrm>
              <a:off x="528654" y="526125"/>
              <a:ext cx="540000" cy="540000"/>
            </a:xfrm>
            <a:prstGeom prst="roundRect">
              <a:avLst/>
            </a:prstGeom>
            <a:ln w="539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350" dirty="0">
                <a:ea typeface="微软雅黑" panose="020B0503020204020204" pitchFamily="34" charset="-122"/>
              </a:endParaRPr>
            </a:p>
          </p:txBody>
        </p:sp>
        <p:sp>
          <p:nvSpPr>
            <p:cNvPr id="59" name="圆角矩形 58"/>
            <p:cNvSpPr>
              <a:spLocks noChangeAspect="1"/>
            </p:cNvSpPr>
            <p:nvPr/>
          </p:nvSpPr>
          <p:spPr>
            <a:xfrm>
              <a:off x="610035" y="606089"/>
              <a:ext cx="540000" cy="540000"/>
            </a:xfrm>
            <a:prstGeom prst="roundRect">
              <a:avLst/>
            </a:prstGeom>
            <a:solidFill>
              <a:schemeClr val="accent1"/>
            </a:solidFill>
            <a:ln w="539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350" dirty="0">
                <a:solidFill>
                  <a:schemeClr val="accent1"/>
                </a:solidFill>
                <a:ea typeface="微软雅黑" panose="020B0503020204020204" pitchFamily="34" charset="-122"/>
              </a:endParaRPr>
            </a:p>
          </p:txBody>
        </p:sp>
      </p:grpSp>
      <p:cxnSp>
        <p:nvCxnSpPr>
          <p:cNvPr id="60" name="直接连接符 59"/>
          <p:cNvCxnSpPr/>
          <p:nvPr/>
        </p:nvCxnSpPr>
        <p:spPr>
          <a:xfrm flipV="1">
            <a:off x="936725" y="838346"/>
            <a:ext cx="8750374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文本框 60"/>
          <p:cNvSpPr txBox="1"/>
          <p:nvPr/>
        </p:nvSpPr>
        <p:spPr>
          <a:xfrm>
            <a:off x="829616" y="272323"/>
            <a:ext cx="629589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02. Simulations of  post-arc sheath </a:t>
            </a:r>
          </a:p>
          <a:p>
            <a:endParaRPr lang="zh-CN" altLang="en-US" sz="3200" b="1" dirty="0">
              <a:solidFill>
                <a:schemeClr val="accent1"/>
              </a:solidFill>
              <a:latin typeface="Times New Roman" panose="02020603050405020304" pitchFamily="18" charset="0"/>
              <a:ea typeface="微软雅黑" pitchFamily="34" charset="-122"/>
              <a:cs typeface="Times New Roman" panose="02020603050405020304" pitchFamily="18" charset="0"/>
            </a:endParaRPr>
          </a:p>
        </p:txBody>
      </p:sp>
      <p:cxnSp>
        <p:nvCxnSpPr>
          <p:cNvPr id="62" name="直接连接符 61"/>
          <p:cNvCxnSpPr/>
          <p:nvPr/>
        </p:nvCxnSpPr>
        <p:spPr>
          <a:xfrm flipH="1">
            <a:off x="643687" y="6251194"/>
            <a:ext cx="10904627" cy="1"/>
          </a:xfrm>
          <a:prstGeom prst="line">
            <a:avLst/>
          </a:prstGeom>
          <a:solidFill>
            <a:schemeClr val="accent1"/>
          </a:solidFill>
          <a:ln w="12700">
            <a:gradFill>
              <a:gsLst>
                <a:gs pos="0">
                  <a:schemeClr val="accent1"/>
                </a:gs>
                <a:gs pos="100000">
                  <a:srgbClr val="81040B"/>
                </a:gs>
              </a:gsLst>
              <a:lin ang="0" scaled="0"/>
            </a:gra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23"/>
          <p:cNvSpPr>
            <a:spLocks noChangeArrowheads="1"/>
          </p:cNvSpPr>
          <p:nvPr/>
        </p:nvSpPr>
        <p:spPr bwMode="auto">
          <a:xfrm>
            <a:off x="860393" y="908720"/>
            <a:ext cx="11036432" cy="50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266700" indent="-266700">
              <a:lnSpc>
                <a:spcPct val="120000"/>
              </a:lnSpc>
              <a:buSzPct val="95000"/>
              <a:buBlip>
                <a:blip r:embed="rId5"/>
              </a:buBlip>
            </a:pPr>
            <a:r>
              <a:rPr lang="zh-CN" altLang="en-US" sz="2400" b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 smtClean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Comparison of 1-D PIC model and CTM</a:t>
            </a:r>
            <a:endParaRPr lang="en-US" altLang="zh-CN" sz="2400" b="1" dirty="0">
              <a:latin typeface="Times New Roman" panose="02020603050405020304" pitchFamily="18" charset="0"/>
              <a:ea typeface="楷体_GB2312" pitchFamily="49" charset="-122"/>
              <a:cs typeface="Times New Roman" panose="02020603050405020304" pitchFamily="18" charset="0"/>
            </a:endParaRPr>
          </a:p>
        </p:txBody>
      </p:sp>
      <p:sp>
        <p:nvSpPr>
          <p:cNvPr id="34" name="TextBox 6"/>
          <p:cNvSpPr txBox="1">
            <a:spLocks noChangeArrowheads="1"/>
          </p:cNvSpPr>
          <p:nvPr/>
        </p:nvSpPr>
        <p:spPr bwMode="auto">
          <a:xfrm>
            <a:off x="1404000" y="4105443"/>
            <a:ext cx="9896059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95000"/>
              <a:buFont typeface="Wingdings" panose="05000000000000000000" pitchFamily="2" charset="2"/>
              <a:buChar char="¬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342900" indent="-342900">
              <a:lnSpc>
                <a:spcPct val="150000"/>
              </a:lnSpc>
              <a:spcBef>
                <a:spcPct val="0"/>
              </a:spcBef>
              <a:buClr>
                <a:srgbClr val="0000FF"/>
              </a:buClr>
              <a:buFont typeface="Wingdings" pitchFamily="2" charset="2"/>
              <a:buChar char="n"/>
            </a:pPr>
            <a:r>
              <a:rPr lang="en-US" altLang="zh-CN" sz="2000" b="1" dirty="0">
                <a:cs typeface="Times New Roman" panose="02020603050405020304" pitchFamily="18" charset="0"/>
              </a:rPr>
              <a:t>Results</a:t>
            </a:r>
          </a:p>
          <a:p>
            <a:pPr marL="1085850" lvl="1" indent="-342900" algn="just">
              <a:lnSpc>
                <a:spcPts val="2800"/>
              </a:lnSpc>
              <a:spcBef>
                <a:spcPct val="0"/>
              </a:spcBef>
              <a:buClr>
                <a:srgbClr val="0000FF"/>
              </a:buClr>
              <a:buFont typeface="Wingdings" pitchFamily="2" charset="2"/>
              <a:buChar char="Ø"/>
            </a:pPr>
            <a:r>
              <a:rPr lang="en-US" altLang="zh-CN" sz="1800" b="1" dirty="0">
                <a:cs typeface="Times New Roman" panose="02020603050405020304" pitchFamily="18" charset="0"/>
              </a:rPr>
              <a:t>The sheath expansion process with CTM and PIC are similar in the initial </a:t>
            </a:r>
            <a:r>
              <a:rPr lang="en-US" altLang="zh-CN" sz="1800" b="1" dirty="0" smtClean="0">
                <a:cs typeface="Times New Roman" panose="02020603050405020304" pitchFamily="18" charset="0"/>
              </a:rPr>
              <a:t>stage</a:t>
            </a:r>
            <a:endParaRPr lang="en-US" altLang="zh-CN" sz="1800" b="1" dirty="0">
              <a:cs typeface="Times New Roman" panose="02020603050405020304" pitchFamily="18" charset="0"/>
            </a:endParaRPr>
          </a:p>
          <a:p>
            <a:pPr marL="1085850" lvl="1" indent="-342900">
              <a:lnSpc>
                <a:spcPts val="2800"/>
              </a:lnSpc>
              <a:spcBef>
                <a:spcPct val="0"/>
              </a:spcBef>
              <a:buClr>
                <a:srgbClr val="0000FF"/>
              </a:buClr>
              <a:buFont typeface="Wingdings" pitchFamily="2" charset="2"/>
              <a:buChar char="Ø"/>
            </a:pPr>
            <a:r>
              <a:rPr lang="en-US" altLang="zh-CN" sz="1800" b="1" dirty="0">
                <a:cs typeface="Times New Roman" panose="02020603050405020304" pitchFamily="18" charset="0"/>
              </a:rPr>
              <a:t>The sheath with PIC expands faster than that with CTM after about 2 </a:t>
            </a:r>
            <a:r>
              <a:rPr lang="en-US" altLang="zh-CN" sz="1800" b="1" dirty="0" err="1" smtClean="0">
                <a:cs typeface="Times New Roman" panose="02020603050405020304" pitchFamily="18" charset="0"/>
              </a:rPr>
              <a:t>μs</a:t>
            </a:r>
            <a:r>
              <a:rPr lang="en-US" altLang="zh-CN" sz="1800" b="1" dirty="0" smtClean="0">
                <a:cs typeface="Times New Roman" panose="02020603050405020304" pitchFamily="18" charset="0"/>
              </a:rPr>
              <a:t> which is more close to actual value.</a:t>
            </a:r>
            <a:r>
              <a:rPr lang="en-US" altLang="zh-CN" sz="1800" b="1" dirty="0" smtClean="0">
                <a:cs typeface="Times New Roman" panose="02020603050405020304" pitchFamily="18" charset="0"/>
              </a:rPr>
              <a:t> </a:t>
            </a:r>
            <a:endParaRPr lang="en-US" altLang="zh-CN" sz="1800" b="1" dirty="0">
              <a:cs typeface="Times New Roman" panose="02020603050405020304" pitchFamily="18" charset="0"/>
            </a:endParaRPr>
          </a:p>
        </p:txBody>
      </p:sp>
      <p:sp>
        <p:nvSpPr>
          <p:cNvPr id="36" name="TextBox 6"/>
          <p:cNvSpPr txBox="1">
            <a:spLocks noChangeArrowheads="1"/>
          </p:cNvSpPr>
          <p:nvPr/>
        </p:nvSpPr>
        <p:spPr bwMode="auto">
          <a:xfrm>
            <a:off x="1403999" y="1362961"/>
            <a:ext cx="6507967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95000"/>
              <a:buFont typeface="Wingdings" panose="05000000000000000000" pitchFamily="2" charset="2"/>
              <a:buChar char="¬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342900" indent="-342900">
              <a:lnSpc>
                <a:spcPct val="150000"/>
              </a:lnSpc>
              <a:spcBef>
                <a:spcPct val="0"/>
              </a:spcBef>
              <a:buClr>
                <a:srgbClr val="0000FF"/>
              </a:buClr>
              <a:buFont typeface="Wingdings" pitchFamily="2" charset="2"/>
              <a:buChar char="n"/>
            </a:pPr>
            <a:r>
              <a:rPr lang="en-US" altLang="zh-CN" sz="2000" b="1" dirty="0">
                <a:cs typeface="Times New Roman" panose="02020603050405020304" pitchFamily="18" charset="0"/>
              </a:rPr>
              <a:t>Introduction of </a:t>
            </a:r>
            <a:r>
              <a:rPr lang="en-US" altLang="zh-CN" sz="2000" b="1" dirty="0" smtClean="0">
                <a:cs typeface="Times New Roman" panose="02020603050405020304" pitchFamily="18" charset="0"/>
              </a:rPr>
              <a:t>CTM (Deduced from Poisson Equation, Continuity Equation and Momentum Equation)</a:t>
            </a:r>
            <a:endParaRPr lang="en-US" altLang="zh-CN" sz="2000" b="1" dirty="0">
              <a:cs typeface="Times New Roman" panose="02020603050405020304" pitchFamily="18" charset="0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8397134" y="4340841"/>
            <a:ext cx="234872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200" b="1" dirty="0">
                <a:latin typeface="Times New Roman" pitchFamily="18" charset="0"/>
                <a:cs typeface="Times New Roman" pitchFamily="18" charset="0"/>
              </a:rPr>
              <a:t>Comparison with CTM and PIC</a:t>
            </a:r>
            <a:endParaRPr lang="zh-CN" altLang="en-US" sz="1200" b="1" dirty="0"/>
          </a:p>
        </p:txBody>
      </p:sp>
      <p:graphicFrame>
        <p:nvGraphicFramePr>
          <p:cNvPr id="38" name="对象 3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58944419"/>
              </p:ext>
            </p:extLst>
          </p:nvPr>
        </p:nvGraphicFramePr>
        <p:xfrm>
          <a:off x="2196689" y="2407499"/>
          <a:ext cx="3729600" cy="84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18" name="Equation" r:id="rId6" imgW="2463800" imgH="558800" progId="Equation.DSMT4">
                  <p:embed/>
                </p:oleObj>
              </mc:Choice>
              <mc:Fallback>
                <p:oleObj name="Equation" r:id="rId6" imgW="2463800" imgH="558800" progId="Equation.DSMT4">
                  <p:embed/>
                  <p:pic>
                    <p:nvPicPr>
                      <p:cNvPr id="40" name="对象 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6689" y="2407499"/>
                        <a:ext cx="3729600" cy="849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" name="对象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60219977"/>
              </p:ext>
            </p:extLst>
          </p:nvPr>
        </p:nvGraphicFramePr>
        <p:xfrm>
          <a:off x="2196689" y="3305200"/>
          <a:ext cx="2597815" cy="84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19" name="Equation" r:id="rId8" imgW="1524000" imgH="508000" progId="Equation.DSMT4">
                  <p:embed/>
                </p:oleObj>
              </mc:Choice>
              <mc:Fallback>
                <p:oleObj name="Equation" r:id="rId8" imgW="1524000" imgH="508000" progId="Equation.DSMT4">
                  <p:embed/>
                  <p:pic>
                    <p:nvPicPr>
                      <p:cNvPr id="41" name="对象 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6689" y="3305200"/>
                        <a:ext cx="2597815" cy="849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2" name="图片 4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641985" y="975515"/>
            <a:ext cx="3472685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7372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1274"/>
    </mc:Choice>
    <mc:Fallback xmlns="">
      <p:transition advTm="21274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Date Placeholder 3"/>
          <p:cNvSpPr>
            <a:spLocks noGrp="1"/>
          </p:cNvSpPr>
          <p:nvPr>
            <p:ph type="dt" sz="half" idx="10"/>
          </p:nvPr>
        </p:nvSpPr>
        <p:spPr bwMode="auto">
          <a:xfrm>
            <a:off x="833120" y="6481045"/>
            <a:ext cx="2133600" cy="22733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D66C7106-4B75-4276-9AB2-CDE5302B5BAF}" type="datetime3">
              <a:rPr lang="en-US" altLang="zh-CN" sz="1000">
                <a:solidFill>
                  <a:srgbClr val="89898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ctr" eaLnBrk="1" hangingPunct="1"/>
              <a:t>14 September 2019</a:t>
            </a:fld>
            <a:endParaRPr lang="en-US" altLang="zh-CN" sz="1000" dirty="0">
              <a:solidFill>
                <a:srgbClr val="89898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Slide Number Placeholder 4"/>
          <p:cNvSpPr>
            <a:spLocks noGrp="1"/>
          </p:cNvSpPr>
          <p:nvPr>
            <p:ph type="sldNum" sz="quarter" idx="12"/>
          </p:nvPr>
        </p:nvSpPr>
        <p:spPr bwMode="auto">
          <a:xfrm>
            <a:off x="8991600" y="6481045"/>
            <a:ext cx="2133600" cy="22733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47FE4EDD-DD13-401B-A5CE-7D6570047EB0}" type="slidenum">
              <a:rPr lang="en-US" altLang="zh-CN" sz="1000">
                <a:solidFill>
                  <a:srgbClr val="89898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ctr" eaLnBrk="1" hangingPunct="1"/>
              <a:t>13</a:t>
            </a:fld>
            <a:endParaRPr lang="en-US" altLang="zh-CN" sz="1000" dirty="0">
              <a:solidFill>
                <a:srgbClr val="89898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4" name="Picture 2" descr="E:\Hou\信息化建设\web\校徽相关\xjtu.png"/>
          <p:cNvPicPr>
            <a:picLocks noChangeAspect="1" noChangeArrowheads="1"/>
          </p:cNvPicPr>
          <p:nvPr/>
        </p:nvPicPr>
        <p:blipFill rotWithShape="1">
          <a:blip r:embed="rId4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63" t="-1001" r="53439" b="77637"/>
          <a:stretch/>
        </p:blipFill>
        <p:spPr bwMode="auto">
          <a:xfrm>
            <a:off x="9868846" y="299119"/>
            <a:ext cx="2111188" cy="589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6" name="组合 55"/>
          <p:cNvGrpSpPr/>
          <p:nvPr/>
        </p:nvGrpSpPr>
        <p:grpSpPr>
          <a:xfrm>
            <a:off x="242446" y="473622"/>
            <a:ext cx="435327" cy="405245"/>
            <a:chOff x="290945" y="346364"/>
            <a:chExt cx="859090" cy="799725"/>
          </a:xfrm>
        </p:grpSpPr>
        <p:sp>
          <p:nvSpPr>
            <p:cNvPr id="57" name="圆角矩形 56"/>
            <p:cNvSpPr>
              <a:spLocks noChangeAspect="1"/>
            </p:cNvSpPr>
            <p:nvPr/>
          </p:nvSpPr>
          <p:spPr>
            <a:xfrm>
              <a:off x="290945" y="346364"/>
              <a:ext cx="648000" cy="648000"/>
            </a:xfrm>
            <a:prstGeom prst="roundRect">
              <a:avLst/>
            </a:prstGeom>
            <a:noFill/>
            <a:ln w="539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350" dirty="0">
                <a:ea typeface="微软雅黑" panose="020B0503020204020204" pitchFamily="34" charset="-122"/>
              </a:endParaRPr>
            </a:p>
          </p:txBody>
        </p:sp>
        <p:sp useBgFill="1">
          <p:nvSpPr>
            <p:cNvPr id="58" name="圆角矩形 57"/>
            <p:cNvSpPr>
              <a:spLocks noChangeAspect="1"/>
            </p:cNvSpPr>
            <p:nvPr/>
          </p:nvSpPr>
          <p:spPr>
            <a:xfrm>
              <a:off x="528654" y="526125"/>
              <a:ext cx="540000" cy="540000"/>
            </a:xfrm>
            <a:prstGeom prst="roundRect">
              <a:avLst/>
            </a:prstGeom>
            <a:ln w="539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350" dirty="0">
                <a:ea typeface="微软雅黑" panose="020B0503020204020204" pitchFamily="34" charset="-122"/>
              </a:endParaRPr>
            </a:p>
          </p:txBody>
        </p:sp>
        <p:sp>
          <p:nvSpPr>
            <p:cNvPr id="59" name="圆角矩形 58"/>
            <p:cNvSpPr>
              <a:spLocks noChangeAspect="1"/>
            </p:cNvSpPr>
            <p:nvPr/>
          </p:nvSpPr>
          <p:spPr>
            <a:xfrm>
              <a:off x="610035" y="606089"/>
              <a:ext cx="540000" cy="540000"/>
            </a:xfrm>
            <a:prstGeom prst="roundRect">
              <a:avLst/>
            </a:prstGeom>
            <a:solidFill>
              <a:schemeClr val="accent1"/>
            </a:solidFill>
            <a:ln w="539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350" dirty="0">
                <a:solidFill>
                  <a:schemeClr val="accent1"/>
                </a:solidFill>
                <a:ea typeface="微软雅黑" panose="020B0503020204020204" pitchFamily="34" charset="-122"/>
              </a:endParaRPr>
            </a:p>
          </p:txBody>
        </p:sp>
      </p:grpSp>
      <p:cxnSp>
        <p:nvCxnSpPr>
          <p:cNvPr id="60" name="直接连接符 59"/>
          <p:cNvCxnSpPr/>
          <p:nvPr/>
        </p:nvCxnSpPr>
        <p:spPr>
          <a:xfrm flipV="1">
            <a:off x="936725" y="838346"/>
            <a:ext cx="8750374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文本框 60"/>
          <p:cNvSpPr txBox="1"/>
          <p:nvPr/>
        </p:nvSpPr>
        <p:spPr>
          <a:xfrm>
            <a:off x="829616" y="272323"/>
            <a:ext cx="629589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02. Simulations of  post-arc sheath </a:t>
            </a:r>
          </a:p>
          <a:p>
            <a:endParaRPr lang="zh-CN" altLang="en-US" sz="3200" b="1" dirty="0">
              <a:solidFill>
                <a:schemeClr val="accent1"/>
              </a:solidFill>
              <a:latin typeface="Times New Roman" panose="02020603050405020304" pitchFamily="18" charset="0"/>
              <a:ea typeface="微软雅黑" pitchFamily="34" charset="-122"/>
              <a:cs typeface="Times New Roman" panose="02020603050405020304" pitchFamily="18" charset="0"/>
            </a:endParaRPr>
          </a:p>
        </p:txBody>
      </p:sp>
      <p:cxnSp>
        <p:nvCxnSpPr>
          <p:cNvPr id="62" name="直接连接符 61"/>
          <p:cNvCxnSpPr/>
          <p:nvPr/>
        </p:nvCxnSpPr>
        <p:spPr>
          <a:xfrm flipH="1">
            <a:off x="643687" y="6251194"/>
            <a:ext cx="10904627" cy="1"/>
          </a:xfrm>
          <a:prstGeom prst="line">
            <a:avLst/>
          </a:prstGeom>
          <a:solidFill>
            <a:schemeClr val="accent1"/>
          </a:solidFill>
          <a:ln w="12700">
            <a:gradFill>
              <a:gsLst>
                <a:gs pos="0">
                  <a:schemeClr val="accent1"/>
                </a:gs>
                <a:gs pos="100000">
                  <a:srgbClr val="81040B"/>
                </a:gs>
              </a:gsLst>
              <a:lin ang="0" scaled="0"/>
            </a:gra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23"/>
          <p:cNvSpPr>
            <a:spLocks noChangeArrowheads="1"/>
          </p:cNvSpPr>
          <p:nvPr/>
        </p:nvSpPr>
        <p:spPr bwMode="auto">
          <a:xfrm>
            <a:off x="860393" y="908720"/>
            <a:ext cx="11036432" cy="50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266700" indent="-266700">
              <a:lnSpc>
                <a:spcPct val="120000"/>
              </a:lnSpc>
              <a:buSzPct val="95000"/>
              <a:buBlip>
                <a:blip r:embed="rId5"/>
              </a:buBlip>
            </a:pPr>
            <a:r>
              <a:rPr lang="zh-CN" altLang="en-US" sz="2400" b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Comparison </a:t>
            </a:r>
            <a:r>
              <a:rPr lang="en-US" altLang="zh-CN" sz="2400" b="1" dirty="0" smtClean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of </a:t>
            </a:r>
            <a:r>
              <a:rPr lang="en-US" altLang="zh-CN" sz="2400" b="1" dirty="0" smtClean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PIC </a:t>
            </a:r>
            <a:r>
              <a:rPr lang="en-US" altLang="zh-CN" sz="2400" b="1" dirty="0" smtClean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model and Hybrid-MB model</a:t>
            </a:r>
            <a:endParaRPr lang="en-US" altLang="zh-CN" sz="2400" b="1" dirty="0">
              <a:latin typeface="Times New Roman" panose="02020603050405020304" pitchFamily="18" charset="0"/>
              <a:ea typeface="楷体_GB2312" pitchFamily="49" charset="-122"/>
              <a:cs typeface="Times New Roman" panose="02020603050405020304" pitchFamily="18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241600" y="5513038"/>
            <a:ext cx="345817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Results with  hybrid-MB model in Ref</a:t>
            </a:r>
            <a:endParaRPr lang="zh-CN" alt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904940" y="5502189"/>
            <a:ext cx="319924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Results with PIC model</a:t>
            </a:r>
            <a:endParaRPr lang="zh-CN" alt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 Box 5"/>
          <p:cNvSpPr txBox="1">
            <a:spLocks noChangeArrowheads="1"/>
          </p:cNvSpPr>
          <p:nvPr/>
        </p:nvSpPr>
        <p:spPr bwMode="auto">
          <a:xfrm>
            <a:off x="2237378" y="5727690"/>
            <a:ext cx="7739104" cy="4514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457200" algn="ctr">
              <a:lnSpc>
                <a:spcPts val="2800"/>
              </a:lnSpc>
              <a:spcBef>
                <a:spcPct val="50000"/>
              </a:spcBef>
            </a:pPr>
            <a:r>
              <a:rPr lang="en-US" altLang="zh-CN" sz="1600" b="1" dirty="0">
                <a:latin typeface="Times New Roman" pitchFamily="18" charset="0"/>
                <a:cs typeface="Times New Roman" panose="02020603050405020304" pitchFamily="18" charset="0"/>
              </a:rPr>
              <a:t>Parameters</a:t>
            </a:r>
            <a:r>
              <a:rPr lang="zh-CN" altLang="en-US" sz="1600" b="1" dirty="0">
                <a:latin typeface="Times New Roman" pitchFamily="18" charset="0"/>
                <a:cs typeface="Times New Roman" panose="02020603050405020304" pitchFamily="18" charset="0"/>
              </a:rPr>
              <a:t>：</a:t>
            </a:r>
            <a:r>
              <a:rPr lang="en-US" altLang="zh-CN" sz="1600" b="1" i="1" dirty="0">
                <a:latin typeface="Times New Roman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sz="1600" b="1" baseline="-25000" dirty="0">
                <a:latin typeface="Times New Roman" pitchFamily="18" charset="0"/>
                <a:cs typeface="Times New Roman" panose="02020603050405020304" pitchFamily="18" charset="0"/>
              </a:rPr>
              <a:t>0</a:t>
            </a:r>
            <a:r>
              <a:rPr lang="en-US" altLang="zh-CN" sz="1600" b="1" dirty="0">
                <a:latin typeface="Times New Roman" pitchFamily="18" charset="0"/>
                <a:cs typeface="Times New Roman" panose="02020603050405020304" pitchFamily="18" charset="0"/>
              </a:rPr>
              <a:t>=1×10</a:t>
            </a:r>
            <a:r>
              <a:rPr lang="en-US" altLang="zh-CN" sz="1600" b="1" baseline="30000" dirty="0">
                <a:latin typeface="Times New Roman" pitchFamily="18" charset="0"/>
                <a:cs typeface="Times New Roman" pitchFamily="18" charset="0"/>
              </a:rPr>
              <a:t>19</a:t>
            </a:r>
            <a:r>
              <a:rPr lang="en-US" altLang="zh-CN" sz="1600" b="1" dirty="0">
                <a:latin typeface="Times New Roman" pitchFamily="18" charset="0"/>
                <a:cs typeface="Times New Roman" pitchFamily="18" charset="0"/>
              </a:rPr>
              <a:t>  m</a:t>
            </a:r>
            <a:r>
              <a:rPr lang="en-US" altLang="zh-CN" sz="1600" b="1" baseline="30000" dirty="0">
                <a:latin typeface="Times New Roman" pitchFamily="18" charset="0"/>
                <a:cs typeface="Times New Roman" pitchFamily="18" charset="0"/>
              </a:rPr>
              <a:t>-3</a:t>
            </a:r>
            <a:r>
              <a:rPr lang="en-US" altLang="zh-CN" sz="16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altLang="zh-CN" sz="1600" b="1" i="1" dirty="0" err="1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altLang="zh-CN" sz="1600" b="1" baseline="-25000" dirty="0" err="1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altLang="zh-CN" sz="1600" b="1" dirty="0">
                <a:latin typeface="Times New Roman" pitchFamily="18" charset="0"/>
                <a:cs typeface="Times New Roman" pitchFamily="18" charset="0"/>
              </a:rPr>
              <a:t>= 1 eV, </a:t>
            </a:r>
            <a:r>
              <a:rPr lang="en-US" altLang="zh-CN" sz="1600" b="1" i="1" dirty="0" err="1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altLang="zh-CN" sz="1600" b="1" baseline="-25000" dirty="0" err="1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altLang="zh-CN" sz="1600" b="1" dirty="0">
                <a:latin typeface="Times New Roman" pitchFamily="18" charset="0"/>
                <a:cs typeface="Times New Roman" pitchFamily="18" charset="0"/>
              </a:rPr>
              <a:t>=1800 K, TRV=1kV/</a:t>
            </a:r>
            <a:r>
              <a:rPr lang="en-US" altLang="zh-CN" sz="1600" b="1" dirty="0" err="1">
                <a:latin typeface="Times New Roman" pitchFamily="18" charset="0"/>
                <a:cs typeface="Times New Roman" pitchFamily="18" charset="0"/>
              </a:rPr>
              <a:t>μs</a:t>
            </a:r>
            <a:endParaRPr lang="en-US" altLang="zh-CN" sz="1600" b="1" dirty="0">
              <a:solidFill>
                <a:srgbClr val="FF0000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26393" y="1879956"/>
            <a:ext cx="3695227" cy="3600000"/>
          </a:xfrm>
          <a:prstGeom prst="rect">
            <a:avLst/>
          </a:prstGeom>
        </p:spPr>
      </p:pic>
      <p:graphicFrame>
        <p:nvGraphicFramePr>
          <p:cNvPr id="24" name="对象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17800863"/>
              </p:ext>
            </p:extLst>
          </p:nvPr>
        </p:nvGraphicFramePr>
        <p:xfrm>
          <a:off x="6481012" y="1725462"/>
          <a:ext cx="3729789" cy="37930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37" name="Graph" r:id="rId7" imgW="2435040" imgH="2476800" progId="Origin50.Graph">
                  <p:embed/>
                </p:oleObj>
              </mc:Choice>
              <mc:Fallback>
                <p:oleObj name="Graph" r:id="rId7" imgW="2435040" imgH="2476800" progId="Origin50.Graph">
                  <p:embed/>
                  <p:pic>
                    <p:nvPicPr>
                      <p:cNvPr id="15" name="对象 14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481012" y="1725462"/>
                        <a:ext cx="3729789" cy="379300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TextBox 6"/>
          <p:cNvSpPr txBox="1">
            <a:spLocks noChangeArrowheads="1"/>
          </p:cNvSpPr>
          <p:nvPr/>
        </p:nvSpPr>
        <p:spPr bwMode="auto">
          <a:xfrm>
            <a:off x="1404000" y="1362961"/>
            <a:ext cx="6658060" cy="498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95000"/>
              <a:buFont typeface="Wingdings" panose="05000000000000000000" pitchFamily="2" charset="2"/>
              <a:buChar char="¬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342900" indent="-342900">
              <a:lnSpc>
                <a:spcPct val="150000"/>
              </a:lnSpc>
              <a:spcBef>
                <a:spcPct val="0"/>
              </a:spcBef>
              <a:buClr>
                <a:srgbClr val="0000FF"/>
              </a:buClr>
              <a:buFont typeface="Wingdings" pitchFamily="2" charset="2"/>
              <a:buChar char="n"/>
            </a:pPr>
            <a:r>
              <a:rPr lang="en-US" altLang="zh-CN" sz="2000" b="1" dirty="0">
                <a:cs typeface="Times New Roman" panose="02020603050405020304" pitchFamily="18" charset="0"/>
              </a:rPr>
              <a:t>The results with two models are </a:t>
            </a:r>
            <a:r>
              <a:rPr lang="en-US" altLang="zh-CN" sz="2000" b="1" dirty="0" smtClean="0">
                <a:cs typeface="Times New Roman" panose="02020603050405020304" pitchFamily="18" charset="0"/>
              </a:rPr>
              <a:t>close</a:t>
            </a:r>
            <a:endParaRPr lang="en-US" altLang="zh-CN" sz="2000" b="1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299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1274"/>
    </mc:Choice>
    <mc:Fallback xmlns="">
      <p:transition advTm="21274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Date Placeholder 3"/>
          <p:cNvSpPr>
            <a:spLocks noGrp="1"/>
          </p:cNvSpPr>
          <p:nvPr>
            <p:ph type="dt" sz="half" idx="10"/>
          </p:nvPr>
        </p:nvSpPr>
        <p:spPr bwMode="auto">
          <a:xfrm>
            <a:off x="833120" y="6481045"/>
            <a:ext cx="2133600" cy="22733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D66C7106-4B75-4276-9AB2-CDE5302B5BAF}" type="datetime3">
              <a:rPr lang="en-US" altLang="zh-CN" sz="1000">
                <a:solidFill>
                  <a:srgbClr val="89898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ctr" eaLnBrk="1" hangingPunct="1"/>
              <a:t>14 September 2019</a:t>
            </a:fld>
            <a:endParaRPr lang="en-US" altLang="zh-CN" sz="1000" dirty="0">
              <a:solidFill>
                <a:srgbClr val="89898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Slide Number Placeholder 4"/>
          <p:cNvSpPr>
            <a:spLocks noGrp="1"/>
          </p:cNvSpPr>
          <p:nvPr>
            <p:ph type="sldNum" sz="quarter" idx="12"/>
          </p:nvPr>
        </p:nvSpPr>
        <p:spPr bwMode="auto">
          <a:xfrm>
            <a:off x="8991600" y="6481045"/>
            <a:ext cx="2133600" cy="22733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47FE4EDD-DD13-401B-A5CE-7D6570047EB0}" type="slidenum">
              <a:rPr lang="en-US" altLang="zh-CN" sz="1000">
                <a:solidFill>
                  <a:srgbClr val="89898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ctr" eaLnBrk="1" hangingPunct="1"/>
              <a:t>14</a:t>
            </a:fld>
            <a:endParaRPr lang="en-US" altLang="zh-CN" sz="1000" dirty="0">
              <a:solidFill>
                <a:srgbClr val="89898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4" name="Picture 2" descr="E:\Hou\信息化建设\web\校徽相关\xjtu.png"/>
          <p:cNvPicPr>
            <a:picLocks noChangeAspect="1" noChangeArrowheads="1"/>
          </p:cNvPicPr>
          <p:nvPr/>
        </p:nvPicPr>
        <p:blipFill rotWithShape="1">
          <a:blip r:embed="rId4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63" t="-1001" r="53439" b="77637"/>
          <a:stretch/>
        </p:blipFill>
        <p:spPr bwMode="auto">
          <a:xfrm>
            <a:off x="9868846" y="299119"/>
            <a:ext cx="2111188" cy="589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6" name="组合 55"/>
          <p:cNvGrpSpPr/>
          <p:nvPr/>
        </p:nvGrpSpPr>
        <p:grpSpPr>
          <a:xfrm>
            <a:off x="242446" y="473622"/>
            <a:ext cx="435327" cy="405245"/>
            <a:chOff x="290945" y="346364"/>
            <a:chExt cx="859090" cy="799725"/>
          </a:xfrm>
        </p:grpSpPr>
        <p:sp>
          <p:nvSpPr>
            <p:cNvPr id="57" name="圆角矩形 56"/>
            <p:cNvSpPr>
              <a:spLocks noChangeAspect="1"/>
            </p:cNvSpPr>
            <p:nvPr/>
          </p:nvSpPr>
          <p:spPr>
            <a:xfrm>
              <a:off x="290945" y="346364"/>
              <a:ext cx="648000" cy="648000"/>
            </a:xfrm>
            <a:prstGeom prst="roundRect">
              <a:avLst/>
            </a:prstGeom>
            <a:noFill/>
            <a:ln w="539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350" dirty="0">
                <a:ea typeface="微软雅黑" panose="020B0503020204020204" pitchFamily="34" charset="-122"/>
              </a:endParaRPr>
            </a:p>
          </p:txBody>
        </p:sp>
        <p:sp useBgFill="1">
          <p:nvSpPr>
            <p:cNvPr id="58" name="圆角矩形 57"/>
            <p:cNvSpPr>
              <a:spLocks noChangeAspect="1"/>
            </p:cNvSpPr>
            <p:nvPr/>
          </p:nvSpPr>
          <p:spPr>
            <a:xfrm>
              <a:off x="528654" y="526125"/>
              <a:ext cx="540000" cy="540000"/>
            </a:xfrm>
            <a:prstGeom prst="roundRect">
              <a:avLst/>
            </a:prstGeom>
            <a:ln w="539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350" dirty="0">
                <a:ea typeface="微软雅黑" panose="020B0503020204020204" pitchFamily="34" charset="-122"/>
              </a:endParaRPr>
            </a:p>
          </p:txBody>
        </p:sp>
        <p:sp>
          <p:nvSpPr>
            <p:cNvPr id="59" name="圆角矩形 58"/>
            <p:cNvSpPr>
              <a:spLocks noChangeAspect="1"/>
            </p:cNvSpPr>
            <p:nvPr/>
          </p:nvSpPr>
          <p:spPr>
            <a:xfrm>
              <a:off x="610035" y="606089"/>
              <a:ext cx="540000" cy="540000"/>
            </a:xfrm>
            <a:prstGeom prst="roundRect">
              <a:avLst/>
            </a:prstGeom>
            <a:solidFill>
              <a:schemeClr val="accent1"/>
            </a:solidFill>
            <a:ln w="539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350" dirty="0">
                <a:solidFill>
                  <a:schemeClr val="accent1"/>
                </a:solidFill>
                <a:ea typeface="微软雅黑" panose="020B0503020204020204" pitchFamily="34" charset="-122"/>
              </a:endParaRPr>
            </a:p>
          </p:txBody>
        </p:sp>
      </p:grpSp>
      <p:cxnSp>
        <p:nvCxnSpPr>
          <p:cNvPr id="60" name="直接连接符 59"/>
          <p:cNvCxnSpPr/>
          <p:nvPr/>
        </p:nvCxnSpPr>
        <p:spPr>
          <a:xfrm flipV="1">
            <a:off x="936725" y="838346"/>
            <a:ext cx="8750374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文本框 60"/>
          <p:cNvSpPr txBox="1"/>
          <p:nvPr/>
        </p:nvSpPr>
        <p:spPr>
          <a:xfrm>
            <a:off x="829616" y="272323"/>
            <a:ext cx="629589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02. Simulations of  post-arc sheath </a:t>
            </a:r>
          </a:p>
          <a:p>
            <a:endParaRPr lang="zh-CN" altLang="en-US" sz="3200" b="1" dirty="0">
              <a:solidFill>
                <a:schemeClr val="accent1"/>
              </a:solidFill>
              <a:latin typeface="Times New Roman" panose="02020603050405020304" pitchFamily="18" charset="0"/>
              <a:ea typeface="微软雅黑" pitchFamily="34" charset="-122"/>
              <a:cs typeface="Times New Roman" panose="02020603050405020304" pitchFamily="18" charset="0"/>
            </a:endParaRPr>
          </a:p>
        </p:txBody>
      </p:sp>
      <p:cxnSp>
        <p:nvCxnSpPr>
          <p:cNvPr id="62" name="直接连接符 61"/>
          <p:cNvCxnSpPr/>
          <p:nvPr/>
        </p:nvCxnSpPr>
        <p:spPr>
          <a:xfrm flipH="1">
            <a:off x="643687" y="6251194"/>
            <a:ext cx="10904627" cy="1"/>
          </a:xfrm>
          <a:prstGeom prst="line">
            <a:avLst/>
          </a:prstGeom>
          <a:solidFill>
            <a:schemeClr val="accent1"/>
          </a:solidFill>
          <a:ln w="12700">
            <a:gradFill>
              <a:gsLst>
                <a:gs pos="0">
                  <a:schemeClr val="accent1"/>
                </a:gs>
                <a:gs pos="100000">
                  <a:srgbClr val="81040B"/>
                </a:gs>
              </a:gsLst>
              <a:lin ang="0" scaled="0"/>
            </a:gra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23"/>
          <p:cNvSpPr>
            <a:spLocks noChangeArrowheads="1"/>
          </p:cNvSpPr>
          <p:nvPr/>
        </p:nvSpPr>
        <p:spPr bwMode="auto">
          <a:xfrm>
            <a:off x="860393" y="908720"/>
            <a:ext cx="11036432" cy="50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266700" indent="-266700">
              <a:lnSpc>
                <a:spcPct val="120000"/>
              </a:lnSpc>
              <a:buSzPct val="95000"/>
              <a:buBlip>
                <a:blip r:embed="rId5"/>
              </a:buBlip>
            </a:pPr>
            <a:r>
              <a:rPr lang="zh-CN" altLang="en-US" sz="2400" b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Introduction of ion rarefaction wave </a:t>
            </a:r>
          </a:p>
        </p:txBody>
      </p:sp>
      <p:sp>
        <p:nvSpPr>
          <p:cNvPr id="26" name="矩形 25"/>
          <p:cNvSpPr/>
          <p:nvPr/>
        </p:nvSpPr>
        <p:spPr>
          <a:xfrm>
            <a:off x="8019843" y="6011025"/>
            <a:ext cx="338791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Sheath expansion velocity taken from PIC model</a:t>
            </a:r>
            <a:endParaRPr lang="zh-CN" altLang="zh-CN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8154028" y="3255917"/>
            <a:ext cx="30242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Electron density taken from PIC model</a:t>
            </a:r>
            <a:endParaRPr lang="zh-CN" alt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1407408" y="2610707"/>
            <a:ext cx="5801914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 algn="just">
              <a:spcBef>
                <a:spcPts val="1200"/>
              </a:spcBef>
              <a:buClr>
                <a:srgbClr val="0000FF"/>
              </a:buClr>
              <a:buSzPct val="95000"/>
              <a:buFont typeface="Wingdings" pitchFamily="2" charset="2"/>
              <a:buChar char="Ø"/>
            </a:pPr>
            <a:r>
              <a:rPr lang="en-US" altLang="zh-CN" b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When the sheath are stable, the plasma density of sheath edge are 0.4 times of the plasma density of wave front</a:t>
            </a:r>
          </a:p>
          <a:p>
            <a:pPr marL="800100" lvl="1" indent="-342900" algn="just">
              <a:spcBef>
                <a:spcPts val="1200"/>
              </a:spcBef>
              <a:buClr>
                <a:srgbClr val="0000FF"/>
              </a:buClr>
              <a:buSzPct val="95000"/>
              <a:buFont typeface="Wingdings" pitchFamily="2" charset="2"/>
              <a:buChar char="Ø"/>
            </a:pPr>
            <a:r>
              <a:rPr lang="en-US" altLang="zh-CN" b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Two ion rarefaction waves forms in both two electrodes and develop to the middle of the gap</a:t>
            </a:r>
          </a:p>
          <a:p>
            <a:pPr marL="800100" lvl="1" indent="-342900" algn="just">
              <a:spcBef>
                <a:spcPts val="1200"/>
              </a:spcBef>
              <a:buClr>
                <a:srgbClr val="0000FF"/>
              </a:buClr>
              <a:buSzPct val="95000"/>
              <a:buFont typeface="Wingdings" pitchFamily="2" charset="2"/>
              <a:buChar char="Ø"/>
            </a:pPr>
            <a:r>
              <a:rPr lang="en-US" altLang="zh-CN" b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When the two rarefaction waves meets in the middle of gap, the overall plasma density begins to decrease and the sheath expansion velocity begins to increase</a:t>
            </a:r>
          </a:p>
        </p:txBody>
      </p:sp>
      <p:sp>
        <p:nvSpPr>
          <p:cNvPr id="29" name="矩形 28"/>
          <p:cNvSpPr/>
          <p:nvPr/>
        </p:nvSpPr>
        <p:spPr>
          <a:xfrm>
            <a:off x="1024384" y="1508591"/>
            <a:ext cx="66718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 algn="just">
              <a:lnSpc>
                <a:spcPct val="120000"/>
              </a:lnSpc>
              <a:buClr>
                <a:srgbClr val="0000FF"/>
              </a:buClr>
              <a:buSzPct val="95000"/>
              <a:buFont typeface="Wingdings" pitchFamily="2" charset="2"/>
              <a:buChar char="n"/>
            </a:pPr>
            <a:r>
              <a:rPr lang="en-US" altLang="zh-CN" sz="2000" b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The ion rarefaction wave seems </a:t>
            </a:r>
            <a:r>
              <a:rPr lang="en-US" altLang="zh-CN" sz="2000" b="1" dirty="0" smtClean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can be to </a:t>
            </a:r>
            <a:r>
              <a:rPr lang="en-US" altLang="zh-CN" sz="2000" b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explain the variation of plasma in the contact gap</a:t>
            </a:r>
          </a:p>
        </p:txBody>
      </p:sp>
      <p:graphicFrame>
        <p:nvGraphicFramePr>
          <p:cNvPr id="30" name="对象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48622042"/>
              </p:ext>
            </p:extLst>
          </p:nvPr>
        </p:nvGraphicFramePr>
        <p:xfrm>
          <a:off x="8263667" y="952802"/>
          <a:ext cx="2416422" cy="24573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39" name="Graph" r:id="rId6" imgW="2435040" imgH="2476800" progId="Origin50.Graph">
                  <p:embed/>
                </p:oleObj>
              </mc:Choice>
              <mc:Fallback>
                <p:oleObj name="Graph" r:id="rId6" imgW="2435040" imgH="2476800" progId="Origin50.Graph">
                  <p:embed/>
                  <p:pic>
                    <p:nvPicPr>
                      <p:cNvPr id="33" name="对象 32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8263667" y="952802"/>
                        <a:ext cx="2416422" cy="245737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对象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47491608"/>
              </p:ext>
            </p:extLst>
          </p:nvPr>
        </p:nvGraphicFramePr>
        <p:xfrm>
          <a:off x="8184539" y="3565239"/>
          <a:ext cx="2495550" cy="2527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40" name="Graph" r:id="rId8" imgW="2494800" imgH="2527200" progId="Origin50.Graph">
                  <p:embed/>
                </p:oleObj>
              </mc:Choice>
              <mc:Fallback>
                <p:oleObj name="Graph" r:id="rId8" imgW="2494800" imgH="2527200" progId="Origin50.Graph">
                  <p:embed/>
                  <p:pic>
                    <p:nvPicPr>
                      <p:cNvPr id="8" name="对象 7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8184539" y="3565239"/>
                        <a:ext cx="2495550" cy="2527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7991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1274"/>
    </mc:Choice>
    <mc:Fallback xmlns="">
      <p:transition advTm="21274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Date Placeholder 3"/>
          <p:cNvSpPr>
            <a:spLocks noGrp="1"/>
          </p:cNvSpPr>
          <p:nvPr>
            <p:ph type="dt" sz="half" idx="10"/>
          </p:nvPr>
        </p:nvSpPr>
        <p:spPr bwMode="auto">
          <a:xfrm>
            <a:off x="833120" y="6481045"/>
            <a:ext cx="2133600" cy="22733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D66C7106-4B75-4276-9AB2-CDE5302B5BAF}" type="datetime3">
              <a:rPr lang="en-US" altLang="zh-CN" sz="1000">
                <a:solidFill>
                  <a:srgbClr val="89898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ctr" eaLnBrk="1" hangingPunct="1"/>
              <a:t>14 September 2019</a:t>
            </a:fld>
            <a:endParaRPr lang="en-US" altLang="zh-CN" sz="1000" dirty="0">
              <a:solidFill>
                <a:srgbClr val="89898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Slide Number Placeholder 4"/>
          <p:cNvSpPr>
            <a:spLocks noGrp="1"/>
          </p:cNvSpPr>
          <p:nvPr>
            <p:ph type="sldNum" sz="quarter" idx="12"/>
          </p:nvPr>
        </p:nvSpPr>
        <p:spPr bwMode="auto">
          <a:xfrm>
            <a:off x="8991600" y="6481045"/>
            <a:ext cx="2133600" cy="22733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47FE4EDD-DD13-401B-A5CE-7D6570047EB0}" type="slidenum">
              <a:rPr lang="en-US" altLang="zh-CN" sz="1000">
                <a:solidFill>
                  <a:srgbClr val="89898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ctr" eaLnBrk="1" hangingPunct="1"/>
              <a:t>15</a:t>
            </a:fld>
            <a:endParaRPr lang="en-US" altLang="zh-CN" sz="1000" dirty="0">
              <a:solidFill>
                <a:srgbClr val="89898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4" name="Picture 2" descr="E:\Hou\信息化建设\web\校徽相关\xjtu.png"/>
          <p:cNvPicPr>
            <a:picLocks noChangeAspect="1" noChangeArrowheads="1"/>
          </p:cNvPicPr>
          <p:nvPr/>
        </p:nvPicPr>
        <p:blipFill rotWithShape="1">
          <a:blip r:embed="rId4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63" t="-1001" r="53439" b="77637"/>
          <a:stretch/>
        </p:blipFill>
        <p:spPr bwMode="auto">
          <a:xfrm>
            <a:off x="9868846" y="299119"/>
            <a:ext cx="2111188" cy="589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6" name="组合 55"/>
          <p:cNvGrpSpPr/>
          <p:nvPr/>
        </p:nvGrpSpPr>
        <p:grpSpPr>
          <a:xfrm>
            <a:off x="242446" y="473622"/>
            <a:ext cx="435327" cy="405245"/>
            <a:chOff x="290945" y="346364"/>
            <a:chExt cx="859090" cy="799725"/>
          </a:xfrm>
        </p:grpSpPr>
        <p:sp>
          <p:nvSpPr>
            <p:cNvPr id="57" name="圆角矩形 56"/>
            <p:cNvSpPr>
              <a:spLocks noChangeAspect="1"/>
            </p:cNvSpPr>
            <p:nvPr/>
          </p:nvSpPr>
          <p:spPr>
            <a:xfrm>
              <a:off x="290945" y="346364"/>
              <a:ext cx="648000" cy="648000"/>
            </a:xfrm>
            <a:prstGeom prst="roundRect">
              <a:avLst/>
            </a:prstGeom>
            <a:noFill/>
            <a:ln w="539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350" dirty="0">
                <a:ea typeface="微软雅黑" panose="020B0503020204020204" pitchFamily="34" charset="-122"/>
              </a:endParaRPr>
            </a:p>
          </p:txBody>
        </p:sp>
        <p:sp useBgFill="1">
          <p:nvSpPr>
            <p:cNvPr id="58" name="圆角矩形 57"/>
            <p:cNvSpPr>
              <a:spLocks noChangeAspect="1"/>
            </p:cNvSpPr>
            <p:nvPr/>
          </p:nvSpPr>
          <p:spPr>
            <a:xfrm>
              <a:off x="528654" y="526125"/>
              <a:ext cx="540000" cy="540000"/>
            </a:xfrm>
            <a:prstGeom prst="roundRect">
              <a:avLst/>
            </a:prstGeom>
            <a:ln w="539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350" dirty="0">
                <a:ea typeface="微软雅黑" panose="020B0503020204020204" pitchFamily="34" charset="-122"/>
              </a:endParaRPr>
            </a:p>
          </p:txBody>
        </p:sp>
        <p:sp>
          <p:nvSpPr>
            <p:cNvPr id="59" name="圆角矩形 58"/>
            <p:cNvSpPr>
              <a:spLocks noChangeAspect="1"/>
            </p:cNvSpPr>
            <p:nvPr/>
          </p:nvSpPr>
          <p:spPr>
            <a:xfrm>
              <a:off x="610035" y="606089"/>
              <a:ext cx="540000" cy="540000"/>
            </a:xfrm>
            <a:prstGeom prst="roundRect">
              <a:avLst/>
            </a:prstGeom>
            <a:solidFill>
              <a:schemeClr val="accent1"/>
            </a:solidFill>
            <a:ln w="539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350" dirty="0">
                <a:solidFill>
                  <a:schemeClr val="accent1"/>
                </a:solidFill>
                <a:ea typeface="微软雅黑" panose="020B0503020204020204" pitchFamily="34" charset="-122"/>
              </a:endParaRPr>
            </a:p>
          </p:txBody>
        </p:sp>
      </p:grpSp>
      <p:cxnSp>
        <p:nvCxnSpPr>
          <p:cNvPr id="60" name="直接连接符 59"/>
          <p:cNvCxnSpPr/>
          <p:nvPr/>
        </p:nvCxnSpPr>
        <p:spPr>
          <a:xfrm flipV="1">
            <a:off x="936725" y="838346"/>
            <a:ext cx="8750374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文本框 60"/>
          <p:cNvSpPr txBox="1"/>
          <p:nvPr/>
        </p:nvSpPr>
        <p:spPr>
          <a:xfrm>
            <a:off x="829616" y="272323"/>
            <a:ext cx="629589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02. Simulations of  post-arc sheath </a:t>
            </a:r>
          </a:p>
          <a:p>
            <a:endParaRPr lang="zh-CN" altLang="en-US" sz="3200" b="1" dirty="0">
              <a:solidFill>
                <a:schemeClr val="accent1"/>
              </a:solidFill>
              <a:latin typeface="Times New Roman" panose="02020603050405020304" pitchFamily="18" charset="0"/>
              <a:ea typeface="微软雅黑" pitchFamily="34" charset="-122"/>
              <a:cs typeface="Times New Roman" panose="02020603050405020304" pitchFamily="18" charset="0"/>
            </a:endParaRPr>
          </a:p>
        </p:txBody>
      </p:sp>
      <p:cxnSp>
        <p:nvCxnSpPr>
          <p:cNvPr id="62" name="直接连接符 61"/>
          <p:cNvCxnSpPr/>
          <p:nvPr/>
        </p:nvCxnSpPr>
        <p:spPr>
          <a:xfrm flipH="1">
            <a:off x="643687" y="6251194"/>
            <a:ext cx="10904627" cy="1"/>
          </a:xfrm>
          <a:prstGeom prst="line">
            <a:avLst/>
          </a:prstGeom>
          <a:solidFill>
            <a:schemeClr val="accent1"/>
          </a:solidFill>
          <a:ln w="12700">
            <a:gradFill>
              <a:gsLst>
                <a:gs pos="0">
                  <a:schemeClr val="accent1"/>
                </a:gs>
                <a:gs pos="100000">
                  <a:srgbClr val="81040B"/>
                </a:gs>
              </a:gsLst>
              <a:lin ang="0" scaled="0"/>
            </a:gra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23"/>
          <p:cNvSpPr>
            <a:spLocks noChangeArrowheads="1"/>
          </p:cNvSpPr>
          <p:nvPr/>
        </p:nvSpPr>
        <p:spPr bwMode="auto">
          <a:xfrm>
            <a:off x="860393" y="908720"/>
            <a:ext cx="11036432" cy="50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266700" indent="-266700">
              <a:lnSpc>
                <a:spcPct val="120000"/>
              </a:lnSpc>
              <a:buSzPct val="95000"/>
              <a:buBlip>
                <a:blip r:embed="rId5"/>
              </a:buBlip>
            </a:pPr>
            <a:r>
              <a:rPr lang="zh-CN" altLang="en-US" sz="2400" b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The </a:t>
            </a:r>
            <a:r>
              <a:rPr lang="en-US" altLang="zh-CN" sz="2400" b="1" dirty="0" smtClean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post-arc sheath </a:t>
            </a:r>
            <a:r>
              <a:rPr lang="en-US" altLang="zh-CN" sz="2400" b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with different plasma temperatures </a:t>
            </a:r>
          </a:p>
        </p:txBody>
      </p:sp>
      <p:sp>
        <p:nvSpPr>
          <p:cNvPr id="20" name="矩形 19"/>
          <p:cNvSpPr/>
          <p:nvPr/>
        </p:nvSpPr>
        <p:spPr>
          <a:xfrm>
            <a:off x="1404000" y="1304307"/>
            <a:ext cx="955917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-342900">
              <a:lnSpc>
                <a:spcPct val="120000"/>
              </a:lnSpc>
              <a:buClr>
                <a:srgbClr val="0000FF"/>
              </a:buClr>
              <a:buSzPct val="95000"/>
              <a:buFont typeface="Wingdings" pitchFamily="2" charset="2"/>
              <a:buChar char="n"/>
            </a:pPr>
            <a:r>
              <a:rPr lang="en-US" altLang="zh-CN" sz="2000" b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Influences of electron temperature</a:t>
            </a:r>
          </a:p>
          <a:p>
            <a:pPr marL="800100" lvl="1" indent="-342900" algn="just">
              <a:buClr>
                <a:srgbClr val="0000FF"/>
              </a:buClr>
              <a:buSzPct val="95000"/>
              <a:buFont typeface="Wingdings" pitchFamily="2" charset="2"/>
              <a:buChar char="Ø"/>
            </a:pPr>
            <a:r>
              <a:rPr lang="en-US" altLang="zh-CN" b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The post-arc sheath expands faster to post-arc anode with higher electron temperature</a:t>
            </a:r>
          </a:p>
          <a:p>
            <a:pPr marL="800100" lvl="1" indent="-342900" algn="just">
              <a:buClr>
                <a:srgbClr val="0000FF"/>
              </a:buClr>
              <a:buSzPct val="95000"/>
              <a:buFont typeface="Wingdings" pitchFamily="2" charset="2"/>
              <a:buChar char="Ø"/>
            </a:pPr>
            <a:r>
              <a:rPr lang="en-US" altLang="zh-CN" b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The sheath expansion process are similar in the initial stage with different electron temperature</a:t>
            </a:r>
          </a:p>
          <a:p>
            <a:pPr marL="800100" lvl="1" indent="-342900" algn="just">
              <a:buClr>
                <a:srgbClr val="0000FF"/>
              </a:buClr>
              <a:buSzPct val="95000"/>
              <a:buFont typeface="Wingdings" pitchFamily="2" charset="2"/>
              <a:buChar char="Ø"/>
            </a:pPr>
            <a:r>
              <a:rPr lang="en-US" altLang="zh-CN" b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The sheath expansion velocity increases earlier with higher plasma temperature</a:t>
            </a:r>
          </a:p>
        </p:txBody>
      </p:sp>
      <p:graphicFrame>
        <p:nvGraphicFramePr>
          <p:cNvPr id="21" name="对象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69230054"/>
              </p:ext>
            </p:extLst>
          </p:nvPr>
        </p:nvGraphicFramePr>
        <p:xfrm>
          <a:off x="1683741" y="2716213"/>
          <a:ext cx="3067837" cy="324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958" name="Graph" r:id="rId6" imgW="2347920" imgH="2480400" progId="Origin50.Graph">
                  <p:embed/>
                </p:oleObj>
              </mc:Choice>
              <mc:Fallback>
                <p:oleObj name="Graph" r:id="rId6" imgW="2347920" imgH="2480400" progId="Origin50.Graph">
                  <p:embed/>
                  <p:pic>
                    <p:nvPicPr>
                      <p:cNvPr id="12" name="对象 11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683741" y="2716213"/>
                        <a:ext cx="3067837" cy="3240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对象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16073374"/>
              </p:ext>
            </p:extLst>
          </p:nvPr>
        </p:nvGraphicFramePr>
        <p:xfrm>
          <a:off x="6767555" y="2683700"/>
          <a:ext cx="3101291" cy="324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959" name="Graph" r:id="rId8" imgW="2377440" imgH="2485080" progId="Origin50.Graph">
                  <p:embed/>
                </p:oleObj>
              </mc:Choice>
              <mc:Fallback>
                <p:oleObj name="Graph" r:id="rId8" imgW="2377440" imgH="2485080" progId="Origin50.Graph">
                  <p:embed/>
                  <p:pic>
                    <p:nvPicPr>
                      <p:cNvPr id="14" name="对象 13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767555" y="2683700"/>
                        <a:ext cx="3101291" cy="3240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矩形 22"/>
          <p:cNvSpPr/>
          <p:nvPr/>
        </p:nvSpPr>
        <p:spPr>
          <a:xfrm>
            <a:off x="6949044" y="5817713"/>
            <a:ext cx="310935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variation of sheath expansion velocity</a:t>
            </a:r>
            <a:endParaRPr lang="zh-CN" alt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2066198" y="5853813"/>
            <a:ext cx="249729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variation of sheath thickness</a:t>
            </a:r>
            <a:endParaRPr lang="zh-CN" alt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2682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1274"/>
    </mc:Choice>
    <mc:Fallback xmlns="">
      <p:transition advTm="21274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Date Placeholder 3"/>
          <p:cNvSpPr>
            <a:spLocks noGrp="1"/>
          </p:cNvSpPr>
          <p:nvPr>
            <p:ph type="dt" sz="half" idx="10"/>
          </p:nvPr>
        </p:nvSpPr>
        <p:spPr bwMode="auto">
          <a:xfrm>
            <a:off x="833120" y="6481045"/>
            <a:ext cx="2133600" cy="22733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D66C7106-4B75-4276-9AB2-CDE5302B5BAF}" type="datetime3">
              <a:rPr lang="en-US" altLang="zh-CN" sz="1000">
                <a:solidFill>
                  <a:srgbClr val="89898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ctr" eaLnBrk="1" hangingPunct="1"/>
              <a:t>14 September 2019</a:t>
            </a:fld>
            <a:endParaRPr lang="en-US" altLang="zh-CN" sz="1000" dirty="0">
              <a:solidFill>
                <a:srgbClr val="89898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Slide Number Placeholder 4"/>
          <p:cNvSpPr>
            <a:spLocks noGrp="1"/>
          </p:cNvSpPr>
          <p:nvPr>
            <p:ph type="sldNum" sz="quarter" idx="12"/>
          </p:nvPr>
        </p:nvSpPr>
        <p:spPr bwMode="auto">
          <a:xfrm>
            <a:off x="8991600" y="6481045"/>
            <a:ext cx="2133600" cy="22733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47FE4EDD-DD13-401B-A5CE-7D6570047EB0}" type="slidenum">
              <a:rPr lang="en-US" altLang="zh-CN" sz="1000">
                <a:solidFill>
                  <a:srgbClr val="89898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ctr" eaLnBrk="1" hangingPunct="1"/>
              <a:t>16</a:t>
            </a:fld>
            <a:endParaRPr lang="en-US" altLang="zh-CN" sz="1000" dirty="0">
              <a:solidFill>
                <a:srgbClr val="89898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4" name="Picture 2" descr="E:\Hou\信息化建设\web\校徽相关\xjtu.png"/>
          <p:cNvPicPr>
            <a:picLocks noChangeAspect="1" noChangeArrowheads="1"/>
          </p:cNvPicPr>
          <p:nvPr/>
        </p:nvPicPr>
        <p:blipFill rotWithShape="1">
          <a:blip r:embed="rId4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63" t="-1001" r="53439" b="77637"/>
          <a:stretch/>
        </p:blipFill>
        <p:spPr bwMode="auto">
          <a:xfrm>
            <a:off x="9868846" y="299119"/>
            <a:ext cx="2111188" cy="589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6" name="组合 55"/>
          <p:cNvGrpSpPr/>
          <p:nvPr/>
        </p:nvGrpSpPr>
        <p:grpSpPr>
          <a:xfrm>
            <a:off x="242446" y="473622"/>
            <a:ext cx="435327" cy="405245"/>
            <a:chOff x="290945" y="346364"/>
            <a:chExt cx="859090" cy="799725"/>
          </a:xfrm>
        </p:grpSpPr>
        <p:sp>
          <p:nvSpPr>
            <p:cNvPr id="57" name="圆角矩形 56"/>
            <p:cNvSpPr>
              <a:spLocks noChangeAspect="1"/>
            </p:cNvSpPr>
            <p:nvPr/>
          </p:nvSpPr>
          <p:spPr>
            <a:xfrm>
              <a:off x="290945" y="346364"/>
              <a:ext cx="648000" cy="648000"/>
            </a:xfrm>
            <a:prstGeom prst="roundRect">
              <a:avLst/>
            </a:prstGeom>
            <a:noFill/>
            <a:ln w="539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350" dirty="0">
                <a:ea typeface="微软雅黑" panose="020B0503020204020204" pitchFamily="34" charset="-122"/>
              </a:endParaRPr>
            </a:p>
          </p:txBody>
        </p:sp>
        <p:sp useBgFill="1">
          <p:nvSpPr>
            <p:cNvPr id="58" name="圆角矩形 57"/>
            <p:cNvSpPr>
              <a:spLocks noChangeAspect="1"/>
            </p:cNvSpPr>
            <p:nvPr/>
          </p:nvSpPr>
          <p:spPr>
            <a:xfrm>
              <a:off x="528654" y="526125"/>
              <a:ext cx="540000" cy="540000"/>
            </a:xfrm>
            <a:prstGeom prst="roundRect">
              <a:avLst/>
            </a:prstGeom>
            <a:ln w="539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350" dirty="0">
                <a:ea typeface="微软雅黑" panose="020B0503020204020204" pitchFamily="34" charset="-122"/>
              </a:endParaRPr>
            </a:p>
          </p:txBody>
        </p:sp>
        <p:sp>
          <p:nvSpPr>
            <p:cNvPr id="59" name="圆角矩形 58"/>
            <p:cNvSpPr>
              <a:spLocks noChangeAspect="1"/>
            </p:cNvSpPr>
            <p:nvPr/>
          </p:nvSpPr>
          <p:spPr>
            <a:xfrm>
              <a:off x="610035" y="606089"/>
              <a:ext cx="540000" cy="540000"/>
            </a:xfrm>
            <a:prstGeom prst="roundRect">
              <a:avLst/>
            </a:prstGeom>
            <a:solidFill>
              <a:schemeClr val="accent1"/>
            </a:solidFill>
            <a:ln w="539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350" dirty="0">
                <a:solidFill>
                  <a:schemeClr val="accent1"/>
                </a:solidFill>
                <a:ea typeface="微软雅黑" panose="020B0503020204020204" pitchFamily="34" charset="-122"/>
              </a:endParaRPr>
            </a:p>
          </p:txBody>
        </p:sp>
      </p:grpSp>
      <p:cxnSp>
        <p:nvCxnSpPr>
          <p:cNvPr id="60" name="直接连接符 59"/>
          <p:cNvCxnSpPr/>
          <p:nvPr/>
        </p:nvCxnSpPr>
        <p:spPr>
          <a:xfrm flipV="1">
            <a:off x="936725" y="838346"/>
            <a:ext cx="8750374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文本框 60"/>
          <p:cNvSpPr txBox="1"/>
          <p:nvPr/>
        </p:nvSpPr>
        <p:spPr>
          <a:xfrm>
            <a:off x="829616" y="272323"/>
            <a:ext cx="629589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02. Simulations of  post-arc sheath </a:t>
            </a:r>
          </a:p>
          <a:p>
            <a:endParaRPr lang="zh-CN" altLang="en-US" sz="3200" b="1" dirty="0">
              <a:solidFill>
                <a:schemeClr val="accent1"/>
              </a:solidFill>
              <a:latin typeface="Times New Roman" panose="02020603050405020304" pitchFamily="18" charset="0"/>
              <a:ea typeface="微软雅黑" pitchFamily="34" charset="-122"/>
              <a:cs typeface="Times New Roman" panose="02020603050405020304" pitchFamily="18" charset="0"/>
            </a:endParaRPr>
          </a:p>
        </p:txBody>
      </p:sp>
      <p:cxnSp>
        <p:nvCxnSpPr>
          <p:cNvPr id="62" name="直接连接符 61"/>
          <p:cNvCxnSpPr/>
          <p:nvPr/>
        </p:nvCxnSpPr>
        <p:spPr>
          <a:xfrm flipH="1">
            <a:off x="643687" y="6251194"/>
            <a:ext cx="10904627" cy="1"/>
          </a:xfrm>
          <a:prstGeom prst="line">
            <a:avLst/>
          </a:prstGeom>
          <a:solidFill>
            <a:schemeClr val="accent1"/>
          </a:solidFill>
          <a:ln w="12700">
            <a:gradFill>
              <a:gsLst>
                <a:gs pos="0">
                  <a:schemeClr val="accent1"/>
                </a:gs>
                <a:gs pos="100000">
                  <a:srgbClr val="81040B"/>
                </a:gs>
              </a:gsLst>
              <a:lin ang="0" scaled="0"/>
            </a:gra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23"/>
          <p:cNvSpPr>
            <a:spLocks noChangeArrowheads="1"/>
          </p:cNvSpPr>
          <p:nvPr/>
        </p:nvSpPr>
        <p:spPr bwMode="auto">
          <a:xfrm>
            <a:off x="860393" y="908720"/>
            <a:ext cx="11036432" cy="50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266700" indent="-266700">
              <a:lnSpc>
                <a:spcPct val="120000"/>
              </a:lnSpc>
              <a:buSzPct val="95000"/>
              <a:buBlip>
                <a:blip r:embed="rId5"/>
              </a:buBlip>
            </a:pPr>
            <a:r>
              <a:rPr lang="zh-CN" altLang="en-US" sz="2400" b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The </a:t>
            </a:r>
            <a:r>
              <a:rPr lang="en-US" altLang="zh-CN" sz="2400" b="1" dirty="0" smtClean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post-arc sheath </a:t>
            </a:r>
            <a:r>
              <a:rPr lang="en-US" altLang="zh-CN" sz="2400" b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with different plasma temperatures </a:t>
            </a:r>
          </a:p>
        </p:txBody>
      </p:sp>
      <p:sp>
        <p:nvSpPr>
          <p:cNvPr id="39" name="矩形 38"/>
          <p:cNvSpPr/>
          <p:nvPr/>
        </p:nvSpPr>
        <p:spPr>
          <a:xfrm>
            <a:off x="1404000" y="1352877"/>
            <a:ext cx="9568800" cy="11264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lnSpc>
                <a:spcPct val="120000"/>
              </a:lnSpc>
              <a:buClr>
                <a:srgbClr val="0000FF"/>
              </a:buClr>
              <a:buSzPct val="95000"/>
              <a:buFont typeface="Wingdings" pitchFamily="2" charset="2"/>
              <a:buChar char="n"/>
            </a:pPr>
            <a:r>
              <a:rPr lang="en-US" altLang="zh-CN" sz="2000" b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The influence of ion temperature</a:t>
            </a:r>
          </a:p>
          <a:p>
            <a:pPr marL="1257300" lvl="2" indent="-342900">
              <a:lnSpc>
                <a:spcPct val="120000"/>
              </a:lnSpc>
              <a:buClr>
                <a:srgbClr val="0000FF"/>
              </a:buClr>
              <a:buSzPct val="95000"/>
              <a:buFont typeface="Wingdings" pitchFamily="2" charset="2"/>
              <a:buChar char="Ø"/>
            </a:pPr>
            <a:r>
              <a:rPr lang="en-US" altLang="zh-CN" b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The post-arc sheath expands faster with higher ion temperature</a:t>
            </a:r>
          </a:p>
          <a:p>
            <a:pPr marL="800100" lvl="1" indent="-342900">
              <a:lnSpc>
                <a:spcPct val="120000"/>
              </a:lnSpc>
              <a:buSzPct val="95000"/>
              <a:buFont typeface="Wingdings" pitchFamily="2" charset="2"/>
              <a:buChar char="n"/>
            </a:pPr>
            <a:endParaRPr lang="en-US" altLang="zh-CN" b="1" dirty="0">
              <a:latin typeface="Times New Roman" panose="02020603050405020304" pitchFamily="18" charset="0"/>
              <a:ea typeface="楷体_GB2312" pitchFamily="49" charset="-122"/>
              <a:cs typeface="Times New Roman" panose="02020603050405020304" pitchFamily="18" charset="0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2043087" y="5787741"/>
            <a:ext cx="273277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variation of sheath thickness</a:t>
            </a:r>
            <a:endParaRPr lang="zh-CN" alt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6848430" y="5823505"/>
            <a:ext cx="325007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variation of sheath expansion velocity</a:t>
            </a:r>
            <a:endParaRPr lang="zh-CN" alt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6" name="对象 4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36374245"/>
              </p:ext>
            </p:extLst>
          </p:nvPr>
        </p:nvGraphicFramePr>
        <p:xfrm>
          <a:off x="1700147" y="2709815"/>
          <a:ext cx="3075713" cy="324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068" name="Graph" r:id="rId6" imgW="2347920" imgH="2473560" progId="Origin50.Graph">
                  <p:embed/>
                </p:oleObj>
              </mc:Choice>
              <mc:Fallback>
                <p:oleObj name="Graph" r:id="rId6" imgW="2347920" imgH="2473560" progId="Origin50.Graph">
                  <p:embed/>
                  <p:pic>
                    <p:nvPicPr>
                      <p:cNvPr id="8" name="对象 7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700147" y="2709815"/>
                        <a:ext cx="3075713" cy="3240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" name="对象 4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45764143"/>
              </p:ext>
            </p:extLst>
          </p:nvPr>
        </p:nvGraphicFramePr>
        <p:xfrm>
          <a:off x="6785787" y="2709815"/>
          <a:ext cx="3083059" cy="324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069" name="Graph" r:id="rId8" imgW="2370600" imgH="2491200" progId="Origin50.Graph">
                  <p:embed/>
                </p:oleObj>
              </mc:Choice>
              <mc:Fallback>
                <p:oleObj name="Graph" r:id="rId8" imgW="2370600" imgH="2491200" progId="Origin50.Graph">
                  <p:embed/>
                  <p:pic>
                    <p:nvPicPr>
                      <p:cNvPr id="12" name="对象 11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785787" y="2709815"/>
                        <a:ext cx="3083059" cy="3240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96336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1274"/>
    </mc:Choice>
    <mc:Fallback xmlns="">
      <p:transition advTm="21274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Date Placeholder 3"/>
          <p:cNvSpPr>
            <a:spLocks noGrp="1"/>
          </p:cNvSpPr>
          <p:nvPr>
            <p:ph type="dt" sz="half" idx="10"/>
          </p:nvPr>
        </p:nvSpPr>
        <p:spPr bwMode="auto">
          <a:xfrm>
            <a:off x="833120" y="6481045"/>
            <a:ext cx="2133600" cy="22733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D66C7106-4B75-4276-9AB2-CDE5302B5BAF}" type="datetime3">
              <a:rPr lang="en-US" altLang="zh-CN" sz="1000">
                <a:solidFill>
                  <a:srgbClr val="89898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ctr" eaLnBrk="1" hangingPunct="1"/>
              <a:t>14 September 2019</a:t>
            </a:fld>
            <a:endParaRPr lang="en-US" altLang="zh-CN" sz="1000" dirty="0">
              <a:solidFill>
                <a:srgbClr val="89898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Slide Number Placeholder 4"/>
          <p:cNvSpPr>
            <a:spLocks noGrp="1"/>
          </p:cNvSpPr>
          <p:nvPr>
            <p:ph type="sldNum" sz="quarter" idx="12"/>
          </p:nvPr>
        </p:nvSpPr>
        <p:spPr bwMode="auto">
          <a:xfrm>
            <a:off x="8991600" y="6481045"/>
            <a:ext cx="2133600" cy="22733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47FE4EDD-DD13-401B-A5CE-7D6570047EB0}" type="slidenum">
              <a:rPr lang="en-US" altLang="zh-CN" sz="1000">
                <a:solidFill>
                  <a:srgbClr val="89898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ctr" eaLnBrk="1" hangingPunct="1"/>
              <a:t>17</a:t>
            </a:fld>
            <a:endParaRPr lang="en-US" altLang="zh-CN" sz="1000" dirty="0">
              <a:solidFill>
                <a:srgbClr val="89898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4" name="Picture 2" descr="E:\Hou\信息化建设\web\校徽相关\xjtu.png"/>
          <p:cNvPicPr>
            <a:picLocks noChangeAspect="1" noChangeArrowheads="1"/>
          </p:cNvPicPr>
          <p:nvPr/>
        </p:nvPicPr>
        <p:blipFill rotWithShape="1">
          <a:blip r:embed="rId4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63" t="-1001" r="53439" b="77637"/>
          <a:stretch/>
        </p:blipFill>
        <p:spPr bwMode="auto">
          <a:xfrm>
            <a:off x="9868846" y="299119"/>
            <a:ext cx="2111188" cy="589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6" name="组合 55"/>
          <p:cNvGrpSpPr/>
          <p:nvPr/>
        </p:nvGrpSpPr>
        <p:grpSpPr>
          <a:xfrm>
            <a:off x="242446" y="473622"/>
            <a:ext cx="435327" cy="405245"/>
            <a:chOff x="290945" y="346364"/>
            <a:chExt cx="859090" cy="799725"/>
          </a:xfrm>
        </p:grpSpPr>
        <p:sp>
          <p:nvSpPr>
            <p:cNvPr id="57" name="圆角矩形 56"/>
            <p:cNvSpPr>
              <a:spLocks noChangeAspect="1"/>
            </p:cNvSpPr>
            <p:nvPr/>
          </p:nvSpPr>
          <p:spPr>
            <a:xfrm>
              <a:off x="290945" y="346364"/>
              <a:ext cx="648000" cy="648000"/>
            </a:xfrm>
            <a:prstGeom prst="roundRect">
              <a:avLst/>
            </a:prstGeom>
            <a:noFill/>
            <a:ln w="539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350" dirty="0">
                <a:ea typeface="微软雅黑" panose="020B0503020204020204" pitchFamily="34" charset="-122"/>
              </a:endParaRPr>
            </a:p>
          </p:txBody>
        </p:sp>
        <p:sp useBgFill="1">
          <p:nvSpPr>
            <p:cNvPr id="58" name="圆角矩形 57"/>
            <p:cNvSpPr>
              <a:spLocks noChangeAspect="1"/>
            </p:cNvSpPr>
            <p:nvPr/>
          </p:nvSpPr>
          <p:spPr>
            <a:xfrm>
              <a:off x="528654" y="526125"/>
              <a:ext cx="540000" cy="540000"/>
            </a:xfrm>
            <a:prstGeom prst="roundRect">
              <a:avLst/>
            </a:prstGeom>
            <a:ln w="539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350" dirty="0">
                <a:ea typeface="微软雅黑" panose="020B0503020204020204" pitchFamily="34" charset="-122"/>
              </a:endParaRPr>
            </a:p>
          </p:txBody>
        </p:sp>
        <p:sp>
          <p:nvSpPr>
            <p:cNvPr id="59" name="圆角矩形 58"/>
            <p:cNvSpPr>
              <a:spLocks noChangeAspect="1"/>
            </p:cNvSpPr>
            <p:nvPr/>
          </p:nvSpPr>
          <p:spPr>
            <a:xfrm>
              <a:off x="610035" y="606089"/>
              <a:ext cx="540000" cy="540000"/>
            </a:xfrm>
            <a:prstGeom prst="roundRect">
              <a:avLst/>
            </a:prstGeom>
            <a:solidFill>
              <a:schemeClr val="accent1"/>
            </a:solidFill>
            <a:ln w="539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350" dirty="0">
                <a:solidFill>
                  <a:schemeClr val="accent1"/>
                </a:solidFill>
                <a:ea typeface="微软雅黑" panose="020B0503020204020204" pitchFamily="34" charset="-122"/>
              </a:endParaRPr>
            </a:p>
          </p:txBody>
        </p:sp>
      </p:grpSp>
      <p:cxnSp>
        <p:nvCxnSpPr>
          <p:cNvPr id="60" name="直接连接符 59"/>
          <p:cNvCxnSpPr/>
          <p:nvPr/>
        </p:nvCxnSpPr>
        <p:spPr>
          <a:xfrm flipV="1">
            <a:off x="936725" y="838346"/>
            <a:ext cx="8750374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文本框 60"/>
          <p:cNvSpPr txBox="1"/>
          <p:nvPr/>
        </p:nvSpPr>
        <p:spPr>
          <a:xfrm>
            <a:off x="829616" y="272323"/>
            <a:ext cx="629589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02. Simulations of  post-arc sheath </a:t>
            </a:r>
          </a:p>
          <a:p>
            <a:endParaRPr lang="zh-CN" altLang="en-US" sz="3200" b="1" dirty="0">
              <a:solidFill>
                <a:schemeClr val="accent1"/>
              </a:solidFill>
              <a:latin typeface="Times New Roman" panose="02020603050405020304" pitchFamily="18" charset="0"/>
              <a:ea typeface="微软雅黑" pitchFamily="34" charset="-122"/>
              <a:cs typeface="Times New Roman" panose="02020603050405020304" pitchFamily="18" charset="0"/>
            </a:endParaRPr>
          </a:p>
        </p:txBody>
      </p:sp>
      <p:cxnSp>
        <p:nvCxnSpPr>
          <p:cNvPr id="62" name="直接连接符 61"/>
          <p:cNvCxnSpPr/>
          <p:nvPr/>
        </p:nvCxnSpPr>
        <p:spPr>
          <a:xfrm flipH="1">
            <a:off x="643687" y="6251194"/>
            <a:ext cx="10904627" cy="1"/>
          </a:xfrm>
          <a:prstGeom prst="line">
            <a:avLst/>
          </a:prstGeom>
          <a:solidFill>
            <a:schemeClr val="accent1"/>
          </a:solidFill>
          <a:ln w="12700">
            <a:gradFill>
              <a:gsLst>
                <a:gs pos="0">
                  <a:schemeClr val="accent1"/>
                </a:gs>
                <a:gs pos="100000">
                  <a:srgbClr val="81040B"/>
                </a:gs>
              </a:gsLst>
              <a:lin ang="0" scaled="0"/>
            </a:gra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23"/>
          <p:cNvSpPr>
            <a:spLocks noChangeArrowheads="1"/>
          </p:cNvSpPr>
          <p:nvPr/>
        </p:nvSpPr>
        <p:spPr bwMode="auto">
          <a:xfrm>
            <a:off x="860393" y="908720"/>
            <a:ext cx="11036432" cy="50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266700" indent="-266700">
              <a:lnSpc>
                <a:spcPct val="120000"/>
              </a:lnSpc>
              <a:buSzPct val="95000"/>
              <a:buBlip>
                <a:blip r:embed="rId5"/>
              </a:buBlip>
            </a:pPr>
            <a:r>
              <a:rPr lang="zh-CN" altLang="en-US" sz="2400" b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The </a:t>
            </a:r>
            <a:r>
              <a:rPr lang="en-US" altLang="zh-CN" sz="2400" b="1" dirty="0" smtClean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post-arc sheath </a:t>
            </a:r>
            <a:r>
              <a:rPr lang="en-US" altLang="zh-CN" sz="2400" b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with different initial plasma drift velocities</a:t>
            </a:r>
          </a:p>
        </p:txBody>
      </p:sp>
      <p:sp>
        <p:nvSpPr>
          <p:cNvPr id="36" name="矩形 35"/>
          <p:cNvSpPr/>
          <p:nvPr/>
        </p:nvSpPr>
        <p:spPr>
          <a:xfrm>
            <a:off x="829616" y="1460319"/>
            <a:ext cx="10114308" cy="14219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lnSpc>
                <a:spcPct val="120000"/>
              </a:lnSpc>
              <a:buClr>
                <a:srgbClr val="0000FF"/>
              </a:buClr>
              <a:buSzPct val="95000"/>
              <a:buFont typeface="Wingdings" pitchFamily="2" charset="2"/>
              <a:buChar char="n"/>
            </a:pPr>
            <a:r>
              <a:rPr lang="en-US" altLang="zh-CN" b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The influence of initial plasma drift velocity</a:t>
            </a:r>
          </a:p>
          <a:p>
            <a:pPr marL="1257300" lvl="2" indent="-342900">
              <a:lnSpc>
                <a:spcPct val="120000"/>
              </a:lnSpc>
              <a:buClr>
                <a:srgbClr val="0000FF"/>
              </a:buClr>
              <a:buSzPct val="95000"/>
              <a:buFont typeface="Wingdings" pitchFamily="2" charset="2"/>
              <a:buChar char="Ø"/>
            </a:pPr>
            <a:r>
              <a:rPr lang="en-US" altLang="zh-CN" b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The sheath expands faster with higher </a:t>
            </a:r>
            <a:r>
              <a:rPr lang="en-US" altLang="zh-CN" b="1" i="1" dirty="0" err="1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v</a:t>
            </a:r>
            <a:r>
              <a:rPr lang="en-US" altLang="zh-CN" b="1" baseline="-25000" dirty="0" err="1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drift</a:t>
            </a:r>
            <a:endParaRPr lang="en-US" altLang="zh-CN" b="1" baseline="-25000" dirty="0">
              <a:latin typeface="Times New Roman" panose="02020603050405020304" pitchFamily="18" charset="0"/>
              <a:ea typeface="楷体_GB2312" pitchFamily="49" charset="-122"/>
              <a:cs typeface="Times New Roman" panose="02020603050405020304" pitchFamily="18" charset="0"/>
            </a:endParaRPr>
          </a:p>
          <a:p>
            <a:pPr marL="1257300" lvl="2" indent="-342900">
              <a:lnSpc>
                <a:spcPct val="120000"/>
              </a:lnSpc>
              <a:buClr>
                <a:srgbClr val="0000FF"/>
              </a:buClr>
              <a:buSzPct val="95000"/>
              <a:buFont typeface="Wingdings" pitchFamily="2" charset="2"/>
              <a:buChar char="Ø"/>
            </a:pPr>
            <a:r>
              <a:rPr lang="en-US" altLang="zh-CN" b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The sheath expands slower with higher </a:t>
            </a:r>
            <a:r>
              <a:rPr lang="en-US" altLang="zh-CN" b="1" i="1" dirty="0" err="1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v</a:t>
            </a:r>
            <a:r>
              <a:rPr lang="en-US" altLang="zh-CN" b="1" baseline="-25000" dirty="0" err="1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drift</a:t>
            </a:r>
            <a:r>
              <a:rPr lang="en-US" altLang="zh-CN" b="1" baseline="-25000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in the initial stage.</a:t>
            </a:r>
          </a:p>
          <a:p>
            <a:pPr marL="800100" lvl="1" indent="-342900">
              <a:lnSpc>
                <a:spcPct val="120000"/>
              </a:lnSpc>
              <a:buSzPct val="95000"/>
              <a:buFont typeface="Wingdings" pitchFamily="2" charset="2"/>
              <a:buChar char="n"/>
            </a:pPr>
            <a:endParaRPr lang="en-US" altLang="zh-CN" b="1" dirty="0">
              <a:latin typeface="Times New Roman" panose="02020603050405020304" pitchFamily="18" charset="0"/>
              <a:ea typeface="楷体_GB2312" pitchFamily="49" charset="-122"/>
              <a:cs typeface="Times New Roman" panose="02020603050405020304" pitchFamily="18" charset="0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1659328" y="5800181"/>
            <a:ext cx="263747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variation of sheath thickness</a:t>
            </a:r>
            <a:endParaRPr lang="zh-CN" alt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6726439" y="5800181"/>
            <a:ext cx="310349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variation of sheath expansion velocity</a:t>
            </a:r>
            <a:endParaRPr lang="zh-CN" alt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9" name="对象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42529312"/>
              </p:ext>
            </p:extLst>
          </p:nvPr>
        </p:nvGraphicFramePr>
        <p:xfrm>
          <a:off x="1492721" y="2687116"/>
          <a:ext cx="2970685" cy="324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40" name="Graph" r:id="rId6" imgW="2293200" imgH="2501640" progId="Origin50.Graph">
                  <p:embed/>
                </p:oleObj>
              </mc:Choice>
              <mc:Fallback>
                <p:oleObj name="Graph" r:id="rId6" imgW="2293200" imgH="2501640" progId="Origin50.Graph">
                  <p:embed/>
                  <p:pic>
                    <p:nvPicPr>
                      <p:cNvPr id="8" name="对象 7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492721" y="2687116"/>
                        <a:ext cx="2970685" cy="3240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" name="对象 3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47603401"/>
              </p:ext>
            </p:extLst>
          </p:nvPr>
        </p:nvGraphicFramePr>
        <p:xfrm>
          <a:off x="6772430" y="2687116"/>
          <a:ext cx="2970000" cy="324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41" name="Graph" r:id="rId8" imgW="2349360" imgH="2486520" progId="Origin50.Graph">
                  <p:embed/>
                </p:oleObj>
              </mc:Choice>
              <mc:Fallback>
                <p:oleObj name="Graph" r:id="rId8" imgW="2349360" imgH="2486520" progId="Origin50.Graph">
                  <p:embed/>
                  <p:pic>
                    <p:nvPicPr>
                      <p:cNvPr id="10" name="对象 9"/>
                      <p:cNvPicPr preferRelativeResize="0"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772430" y="2687116"/>
                        <a:ext cx="2970000" cy="3240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76859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1274"/>
    </mc:Choice>
    <mc:Fallback xmlns="">
      <p:transition advTm="21274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Date Placeholder 3"/>
          <p:cNvSpPr>
            <a:spLocks noGrp="1"/>
          </p:cNvSpPr>
          <p:nvPr>
            <p:ph type="dt" sz="half" idx="10"/>
          </p:nvPr>
        </p:nvSpPr>
        <p:spPr bwMode="auto">
          <a:xfrm>
            <a:off x="833120" y="6481045"/>
            <a:ext cx="2133600" cy="22733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D66C7106-4B75-4276-9AB2-CDE5302B5BAF}" type="datetime3">
              <a:rPr lang="en-US" altLang="zh-CN" sz="1000">
                <a:solidFill>
                  <a:srgbClr val="89898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ctr" eaLnBrk="1" hangingPunct="1"/>
              <a:t>14 September 2019</a:t>
            </a:fld>
            <a:endParaRPr lang="en-US" altLang="zh-CN" sz="1000" dirty="0">
              <a:solidFill>
                <a:srgbClr val="89898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Slide Number Placeholder 4"/>
          <p:cNvSpPr>
            <a:spLocks noGrp="1"/>
          </p:cNvSpPr>
          <p:nvPr>
            <p:ph type="sldNum" sz="quarter" idx="12"/>
          </p:nvPr>
        </p:nvSpPr>
        <p:spPr bwMode="auto">
          <a:xfrm>
            <a:off x="8991600" y="6481045"/>
            <a:ext cx="2133600" cy="22733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47FE4EDD-DD13-401B-A5CE-7D6570047EB0}" type="slidenum">
              <a:rPr lang="en-US" altLang="zh-CN" sz="1000">
                <a:solidFill>
                  <a:srgbClr val="89898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ctr" eaLnBrk="1" hangingPunct="1"/>
              <a:t>18</a:t>
            </a:fld>
            <a:endParaRPr lang="en-US" altLang="zh-CN" sz="1000" dirty="0">
              <a:solidFill>
                <a:srgbClr val="89898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4" name="Picture 2" descr="E:\Hou\信息化建设\web\校徽相关\xjtu.png"/>
          <p:cNvPicPr>
            <a:picLocks noChangeAspect="1" noChangeArrowheads="1"/>
          </p:cNvPicPr>
          <p:nvPr/>
        </p:nvPicPr>
        <p:blipFill rotWithShape="1">
          <a:blip r:embed="rId4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63" t="-1001" r="53439" b="77637"/>
          <a:stretch/>
        </p:blipFill>
        <p:spPr bwMode="auto">
          <a:xfrm>
            <a:off x="9868846" y="299119"/>
            <a:ext cx="2111188" cy="589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6" name="组合 55"/>
          <p:cNvGrpSpPr/>
          <p:nvPr/>
        </p:nvGrpSpPr>
        <p:grpSpPr>
          <a:xfrm>
            <a:off x="242446" y="473622"/>
            <a:ext cx="435327" cy="405245"/>
            <a:chOff x="290945" y="346364"/>
            <a:chExt cx="859090" cy="799725"/>
          </a:xfrm>
        </p:grpSpPr>
        <p:sp>
          <p:nvSpPr>
            <p:cNvPr id="57" name="圆角矩形 56"/>
            <p:cNvSpPr>
              <a:spLocks noChangeAspect="1"/>
            </p:cNvSpPr>
            <p:nvPr/>
          </p:nvSpPr>
          <p:spPr>
            <a:xfrm>
              <a:off x="290945" y="346364"/>
              <a:ext cx="648000" cy="648000"/>
            </a:xfrm>
            <a:prstGeom prst="roundRect">
              <a:avLst/>
            </a:prstGeom>
            <a:noFill/>
            <a:ln w="539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350" dirty="0">
                <a:ea typeface="微软雅黑" panose="020B0503020204020204" pitchFamily="34" charset="-122"/>
              </a:endParaRPr>
            </a:p>
          </p:txBody>
        </p:sp>
        <p:sp useBgFill="1">
          <p:nvSpPr>
            <p:cNvPr id="58" name="圆角矩形 57"/>
            <p:cNvSpPr>
              <a:spLocks noChangeAspect="1"/>
            </p:cNvSpPr>
            <p:nvPr/>
          </p:nvSpPr>
          <p:spPr>
            <a:xfrm>
              <a:off x="528654" y="526125"/>
              <a:ext cx="540000" cy="540000"/>
            </a:xfrm>
            <a:prstGeom prst="roundRect">
              <a:avLst/>
            </a:prstGeom>
            <a:ln w="539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350" dirty="0">
                <a:ea typeface="微软雅黑" panose="020B0503020204020204" pitchFamily="34" charset="-122"/>
              </a:endParaRPr>
            </a:p>
          </p:txBody>
        </p:sp>
        <p:sp>
          <p:nvSpPr>
            <p:cNvPr id="59" name="圆角矩形 58"/>
            <p:cNvSpPr>
              <a:spLocks noChangeAspect="1"/>
            </p:cNvSpPr>
            <p:nvPr/>
          </p:nvSpPr>
          <p:spPr>
            <a:xfrm>
              <a:off x="610035" y="606089"/>
              <a:ext cx="540000" cy="540000"/>
            </a:xfrm>
            <a:prstGeom prst="roundRect">
              <a:avLst/>
            </a:prstGeom>
            <a:solidFill>
              <a:schemeClr val="accent1"/>
            </a:solidFill>
            <a:ln w="539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350" dirty="0">
                <a:solidFill>
                  <a:schemeClr val="accent1"/>
                </a:solidFill>
                <a:ea typeface="微软雅黑" panose="020B0503020204020204" pitchFamily="34" charset="-122"/>
              </a:endParaRPr>
            </a:p>
          </p:txBody>
        </p:sp>
      </p:grpSp>
      <p:cxnSp>
        <p:nvCxnSpPr>
          <p:cNvPr id="60" name="直接连接符 59"/>
          <p:cNvCxnSpPr/>
          <p:nvPr/>
        </p:nvCxnSpPr>
        <p:spPr>
          <a:xfrm flipV="1">
            <a:off x="936725" y="838346"/>
            <a:ext cx="8750374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文本框 60"/>
          <p:cNvSpPr txBox="1"/>
          <p:nvPr/>
        </p:nvSpPr>
        <p:spPr>
          <a:xfrm>
            <a:off x="829616" y="272323"/>
            <a:ext cx="629589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02. Simulations of  post-arc sheath </a:t>
            </a:r>
          </a:p>
          <a:p>
            <a:endParaRPr lang="zh-CN" altLang="en-US" sz="3200" b="1" dirty="0">
              <a:solidFill>
                <a:schemeClr val="accent1"/>
              </a:solidFill>
              <a:latin typeface="Times New Roman" panose="02020603050405020304" pitchFamily="18" charset="0"/>
              <a:ea typeface="微软雅黑" pitchFamily="34" charset="-122"/>
              <a:cs typeface="Times New Roman" panose="02020603050405020304" pitchFamily="18" charset="0"/>
            </a:endParaRPr>
          </a:p>
        </p:txBody>
      </p:sp>
      <p:cxnSp>
        <p:nvCxnSpPr>
          <p:cNvPr id="62" name="直接连接符 61"/>
          <p:cNvCxnSpPr/>
          <p:nvPr/>
        </p:nvCxnSpPr>
        <p:spPr>
          <a:xfrm flipH="1">
            <a:off x="643687" y="6251194"/>
            <a:ext cx="10904627" cy="1"/>
          </a:xfrm>
          <a:prstGeom prst="line">
            <a:avLst/>
          </a:prstGeom>
          <a:solidFill>
            <a:schemeClr val="accent1"/>
          </a:solidFill>
          <a:ln w="12700">
            <a:gradFill>
              <a:gsLst>
                <a:gs pos="0">
                  <a:schemeClr val="accent1"/>
                </a:gs>
                <a:gs pos="100000">
                  <a:srgbClr val="81040B"/>
                </a:gs>
              </a:gsLst>
              <a:lin ang="0" scaled="0"/>
            </a:gra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23"/>
          <p:cNvSpPr>
            <a:spLocks noChangeArrowheads="1"/>
          </p:cNvSpPr>
          <p:nvPr/>
        </p:nvSpPr>
        <p:spPr bwMode="auto">
          <a:xfrm>
            <a:off x="860393" y="908720"/>
            <a:ext cx="11036432" cy="50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266700" indent="-266700">
              <a:lnSpc>
                <a:spcPct val="120000"/>
              </a:lnSpc>
              <a:buSzPct val="95000"/>
              <a:buBlip>
                <a:blip r:embed="rId5"/>
              </a:buBlip>
            </a:pPr>
            <a:r>
              <a:rPr lang="zh-CN" altLang="en-US" sz="2400" b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The influence of metal vapor-estimation of metal vapor</a:t>
            </a:r>
          </a:p>
        </p:txBody>
      </p:sp>
      <p:pic>
        <p:nvPicPr>
          <p:cNvPr id="16" name="图片 15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8544" y="1758024"/>
            <a:ext cx="3600000" cy="36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矩形 16"/>
          <p:cNvSpPr/>
          <p:nvPr/>
        </p:nvSpPr>
        <p:spPr>
          <a:xfrm>
            <a:off x="7613691" y="5204722"/>
            <a:ext cx="300627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relationship between the contact temperature </a:t>
            </a:r>
            <a:r>
              <a:rPr lang="zh-CN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metal vapor density</a:t>
            </a:r>
          </a:p>
        </p:txBody>
      </p:sp>
      <p:graphicFrame>
        <p:nvGraphicFramePr>
          <p:cNvPr id="18" name="对象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2001573"/>
              </p:ext>
            </p:extLst>
          </p:nvPr>
        </p:nvGraphicFramePr>
        <p:xfrm>
          <a:off x="1620819" y="1758024"/>
          <a:ext cx="1240416" cy="42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78" name="Equation" r:id="rId7" imgW="698500" imgH="228600" progId="Equation.DSMT4">
                  <p:embed/>
                </p:oleObj>
              </mc:Choice>
              <mc:Fallback>
                <p:oleObj name="Equation" r:id="rId7" imgW="698500" imgH="228600" progId="Equation.DSMT4">
                  <p:embed/>
                  <p:pic>
                    <p:nvPicPr>
                      <p:cNvPr id="20" name="对象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20819" y="1758024"/>
                        <a:ext cx="1240416" cy="42480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对象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29877055"/>
              </p:ext>
            </p:extLst>
          </p:nvPr>
        </p:nvGraphicFramePr>
        <p:xfrm>
          <a:off x="1620820" y="2341336"/>
          <a:ext cx="1573333" cy="42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79" name="Equation" r:id="rId9" imgW="952087" imgH="253890" progId="Equation.DSMT4">
                  <p:embed/>
                </p:oleObj>
              </mc:Choice>
              <mc:Fallback>
                <p:oleObj name="Equation" r:id="rId9" imgW="952087" imgH="253890" progId="Equation.DSMT4">
                  <p:embed/>
                  <p:pic>
                    <p:nvPicPr>
                      <p:cNvPr id="22" name="对象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20820" y="2341336"/>
                        <a:ext cx="1573333" cy="42480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对象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42439278"/>
              </p:ext>
            </p:extLst>
          </p:nvPr>
        </p:nvGraphicFramePr>
        <p:xfrm>
          <a:off x="1620820" y="2766136"/>
          <a:ext cx="3349385" cy="84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80" name="Equation" r:id="rId11" imgW="1930320" imgH="507960" progId="Equation.DSMT4">
                  <p:embed/>
                </p:oleObj>
              </mc:Choice>
              <mc:Fallback>
                <p:oleObj name="Equation" r:id="rId11" imgW="1930320" imgH="507960" progId="Equation.DSMT4">
                  <p:embed/>
                  <p:pic>
                    <p:nvPicPr>
                      <p:cNvPr id="23" name="对象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20820" y="2766136"/>
                        <a:ext cx="3349385" cy="84960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Text Box 5"/>
          <p:cNvSpPr txBox="1">
            <a:spLocks noChangeArrowheads="1"/>
          </p:cNvSpPr>
          <p:nvPr/>
        </p:nvSpPr>
        <p:spPr bwMode="auto">
          <a:xfrm>
            <a:off x="697905" y="4404851"/>
            <a:ext cx="6722395" cy="10002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285750" indent="-285750" algn="just">
              <a:spcBef>
                <a:spcPts val="600"/>
              </a:spcBef>
              <a:buClr>
                <a:srgbClr val="0000FF"/>
              </a:buClr>
              <a:buFont typeface="Wingdings" pitchFamily="2" charset="2"/>
              <a:buChar char="Ø"/>
            </a:pPr>
            <a:r>
              <a:rPr lang="en-US" altLang="zh-CN" b="1" dirty="0">
                <a:latin typeface="Times New Roman" pitchFamily="18" charset="0"/>
                <a:cs typeface="Times New Roman" panose="02020603050405020304" pitchFamily="18" charset="0"/>
              </a:rPr>
              <a:t>The temperature of contact can achieve 2200 K</a:t>
            </a:r>
            <a:r>
              <a:rPr lang="zh-CN" altLang="en-US" b="1" dirty="0">
                <a:latin typeface="Times New Roman" pitchFamily="18" charset="0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latin typeface="Times New Roman" pitchFamily="18" charset="0"/>
                <a:cs typeface="Times New Roman" panose="02020603050405020304" pitchFamily="18" charset="0"/>
              </a:rPr>
              <a:t>the metal vapor density also could achieve 10</a:t>
            </a:r>
            <a:r>
              <a:rPr lang="en-US" altLang="zh-CN" b="1" baseline="30000" dirty="0">
                <a:latin typeface="Times New Roman" pitchFamily="18" charset="0"/>
                <a:cs typeface="Times New Roman" panose="02020603050405020304" pitchFamily="18" charset="0"/>
              </a:rPr>
              <a:t>22 </a:t>
            </a:r>
            <a:r>
              <a:rPr lang="en-US" altLang="zh-CN" b="1" dirty="0">
                <a:latin typeface="Times New Roman" pitchFamily="18" charset="0"/>
                <a:cs typeface="Times New Roman" panose="02020603050405020304" pitchFamily="18" charset="0"/>
              </a:rPr>
              <a:t>m</a:t>
            </a:r>
            <a:r>
              <a:rPr lang="en-US" altLang="zh-CN" b="1" baseline="30000" dirty="0">
                <a:latin typeface="Times New Roman" pitchFamily="18" charset="0"/>
                <a:cs typeface="Times New Roman" panose="02020603050405020304" pitchFamily="18" charset="0"/>
              </a:rPr>
              <a:t>-3</a:t>
            </a:r>
          </a:p>
          <a:p>
            <a:pPr marL="285750" indent="-285750" algn="just">
              <a:spcBef>
                <a:spcPts val="600"/>
              </a:spcBef>
              <a:buClr>
                <a:srgbClr val="0000FF"/>
              </a:buClr>
              <a:buFont typeface="Wingdings" pitchFamily="2" charset="2"/>
              <a:buChar char="Ø"/>
            </a:pPr>
            <a:r>
              <a:rPr lang="en-US" altLang="zh-CN" b="1" dirty="0">
                <a:latin typeface="Times New Roman" pitchFamily="18" charset="0"/>
                <a:cs typeface="Times New Roman" panose="02020603050405020304" pitchFamily="18" charset="0"/>
              </a:rPr>
              <a:t>The variation </a:t>
            </a:r>
            <a:r>
              <a:rPr lang="en-US" altLang="zh-CN" b="1" dirty="0">
                <a:solidFill>
                  <a:srgbClr val="FF0000"/>
                </a:solidFill>
                <a:latin typeface="Times New Roman" pitchFamily="18" charset="0"/>
                <a:cs typeface="Times New Roman" panose="02020603050405020304" pitchFamily="18" charset="0"/>
              </a:rPr>
              <a:t>of plasma density </a:t>
            </a:r>
            <a:r>
              <a:rPr lang="en-US" altLang="zh-CN" b="1" dirty="0">
                <a:latin typeface="Times New Roman" pitchFamily="18" charset="0"/>
                <a:cs typeface="Times New Roman" panose="02020603050405020304" pitchFamily="18" charset="0"/>
              </a:rPr>
              <a:t>ranges from 10</a:t>
            </a:r>
            <a:r>
              <a:rPr lang="en-US" altLang="zh-CN" b="1" baseline="30000" dirty="0">
                <a:latin typeface="Times New Roman" pitchFamily="18" charset="0"/>
                <a:cs typeface="Times New Roman" panose="02020603050405020304" pitchFamily="18" charset="0"/>
              </a:rPr>
              <a:t>18 </a:t>
            </a:r>
            <a:r>
              <a:rPr lang="en-US" altLang="zh-CN" b="1" dirty="0">
                <a:latin typeface="Times New Roman" pitchFamily="18" charset="0"/>
                <a:cs typeface="Times New Roman" panose="02020603050405020304" pitchFamily="18" charset="0"/>
              </a:rPr>
              <a:t>m</a:t>
            </a:r>
            <a:r>
              <a:rPr lang="en-US" altLang="zh-CN" b="1" baseline="30000" dirty="0">
                <a:latin typeface="Times New Roman" pitchFamily="18" charset="0"/>
                <a:cs typeface="Times New Roman" panose="02020603050405020304" pitchFamily="18" charset="0"/>
              </a:rPr>
              <a:t>-3</a:t>
            </a:r>
            <a:r>
              <a:rPr lang="en-US" altLang="zh-CN" b="1" dirty="0">
                <a:latin typeface="Times New Roman" pitchFamily="18" charset="0"/>
                <a:cs typeface="Times New Roman" panose="02020603050405020304" pitchFamily="18" charset="0"/>
              </a:rPr>
              <a:t>~10</a:t>
            </a:r>
            <a:r>
              <a:rPr lang="en-US" altLang="zh-CN" b="1" baseline="30000" dirty="0">
                <a:latin typeface="Times New Roman" pitchFamily="18" charset="0"/>
                <a:cs typeface="Times New Roman" panose="02020603050405020304" pitchFamily="18" charset="0"/>
              </a:rPr>
              <a:t>22</a:t>
            </a:r>
            <a:r>
              <a:rPr lang="en-US" altLang="zh-CN" b="1" dirty="0">
                <a:latin typeface="Times New Roman" pitchFamily="18" charset="0"/>
                <a:cs typeface="Times New Roman" panose="02020603050405020304" pitchFamily="18" charset="0"/>
              </a:rPr>
              <a:t>m</a:t>
            </a:r>
            <a:r>
              <a:rPr lang="en-US" altLang="zh-CN" b="1" baseline="30000" dirty="0">
                <a:latin typeface="Times New Roman" pitchFamily="18" charset="0"/>
                <a:cs typeface="Times New Roman" panose="02020603050405020304" pitchFamily="18" charset="0"/>
              </a:rPr>
              <a:t>-3</a:t>
            </a:r>
            <a:endParaRPr lang="en-US" altLang="zh-CN" b="1" dirty="0">
              <a:latin typeface="Times New Roman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矩形 1"/>
              <p:cNvSpPr/>
              <p:nvPr/>
            </p:nvSpPr>
            <p:spPr>
              <a:xfrm>
                <a:off x="1557968" y="3647319"/>
                <a:ext cx="281750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zh-CN" alt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zh-CN" altLang="en-US" dirty="0" smtClean="0"/>
                  <a:t> </a:t>
                </a:r>
                <a:r>
                  <a:rPr lang="en-US" altLang="zh-CN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is the contact temperature</a:t>
                </a:r>
                <a:endParaRPr lang="zh-CN" alt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57968" y="3647319"/>
                <a:ext cx="2817503" cy="369332"/>
              </a:xfrm>
              <a:prstGeom prst="rect">
                <a:avLst/>
              </a:prstGeom>
              <a:blipFill>
                <a:blip r:embed="rId13"/>
                <a:stretch>
                  <a:fillRect t="-9836" r="-1515" b="-2295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79427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1274"/>
    </mc:Choice>
    <mc:Fallback xmlns="">
      <p:transition advTm="21274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Date Placeholder 3"/>
          <p:cNvSpPr>
            <a:spLocks noGrp="1"/>
          </p:cNvSpPr>
          <p:nvPr>
            <p:ph type="dt" sz="half" idx="10"/>
          </p:nvPr>
        </p:nvSpPr>
        <p:spPr bwMode="auto">
          <a:xfrm>
            <a:off x="833120" y="6481045"/>
            <a:ext cx="2133600" cy="22733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D66C7106-4B75-4276-9AB2-CDE5302B5BAF}" type="datetime3">
              <a:rPr lang="en-US" altLang="zh-CN" sz="1000">
                <a:solidFill>
                  <a:srgbClr val="89898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ctr" eaLnBrk="1" hangingPunct="1"/>
              <a:t>14 September 2019</a:t>
            </a:fld>
            <a:endParaRPr lang="en-US" altLang="zh-CN" sz="1000" dirty="0">
              <a:solidFill>
                <a:srgbClr val="89898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Slide Number Placeholder 4"/>
          <p:cNvSpPr>
            <a:spLocks noGrp="1"/>
          </p:cNvSpPr>
          <p:nvPr>
            <p:ph type="sldNum" sz="quarter" idx="12"/>
          </p:nvPr>
        </p:nvSpPr>
        <p:spPr bwMode="auto">
          <a:xfrm>
            <a:off x="8991600" y="6481045"/>
            <a:ext cx="2133600" cy="22733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47FE4EDD-DD13-401B-A5CE-7D6570047EB0}" type="slidenum">
              <a:rPr lang="en-US" altLang="zh-CN" sz="1000">
                <a:solidFill>
                  <a:srgbClr val="89898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ctr" eaLnBrk="1" hangingPunct="1"/>
              <a:t>19</a:t>
            </a:fld>
            <a:endParaRPr lang="en-US" altLang="zh-CN" sz="1000" dirty="0">
              <a:solidFill>
                <a:srgbClr val="89898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4" name="Picture 2" descr="E:\Hou\信息化建设\web\校徽相关\xjtu.png"/>
          <p:cNvPicPr>
            <a:picLocks noChangeAspect="1" noChangeArrowheads="1"/>
          </p:cNvPicPr>
          <p:nvPr/>
        </p:nvPicPr>
        <p:blipFill rotWithShape="1"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63" t="-1001" r="53439" b="77637"/>
          <a:stretch/>
        </p:blipFill>
        <p:spPr bwMode="auto">
          <a:xfrm>
            <a:off x="9868846" y="299119"/>
            <a:ext cx="2111188" cy="589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6" name="组合 55"/>
          <p:cNvGrpSpPr/>
          <p:nvPr/>
        </p:nvGrpSpPr>
        <p:grpSpPr>
          <a:xfrm>
            <a:off x="242446" y="473622"/>
            <a:ext cx="435327" cy="405245"/>
            <a:chOff x="290945" y="346364"/>
            <a:chExt cx="859090" cy="799725"/>
          </a:xfrm>
        </p:grpSpPr>
        <p:sp>
          <p:nvSpPr>
            <p:cNvPr id="57" name="圆角矩形 56"/>
            <p:cNvSpPr>
              <a:spLocks noChangeAspect="1"/>
            </p:cNvSpPr>
            <p:nvPr/>
          </p:nvSpPr>
          <p:spPr>
            <a:xfrm>
              <a:off x="290945" y="346364"/>
              <a:ext cx="648000" cy="648000"/>
            </a:xfrm>
            <a:prstGeom prst="roundRect">
              <a:avLst/>
            </a:prstGeom>
            <a:noFill/>
            <a:ln w="539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350" dirty="0">
                <a:ea typeface="微软雅黑" panose="020B0503020204020204" pitchFamily="34" charset="-122"/>
              </a:endParaRPr>
            </a:p>
          </p:txBody>
        </p:sp>
        <p:sp useBgFill="1">
          <p:nvSpPr>
            <p:cNvPr id="58" name="圆角矩形 57"/>
            <p:cNvSpPr>
              <a:spLocks noChangeAspect="1"/>
            </p:cNvSpPr>
            <p:nvPr/>
          </p:nvSpPr>
          <p:spPr>
            <a:xfrm>
              <a:off x="528654" y="526125"/>
              <a:ext cx="540000" cy="540000"/>
            </a:xfrm>
            <a:prstGeom prst="roundRect">
              <a:avLst/>
            </a:prstGeom>
            <a:ln w="539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350" dirty="0">
                <a:ea typeface="微软雅黑" panose="020B0503020204020204" pitchFamily="34" charset="-122"/>
              </a:endParaRPr>
            </a:p>
          </p:txBody>
        </p:sp>
        <p:sp>
          <p:nvSpPr>
            <p:cNvPr id="59" name="圆角矩形 58"/>
            <p:cNvSpPr>
              <a:spLocks noChangeAspect="1"/>
            </p:cNvSpPr>
            <p:nvPr/>
          </p:nvSpPr>
          <p:spPr>
            <a:xfrm>
              <a:off x="610035" y="606089"/>
              <a:ext cx="540000" cy="540000"/>
            </a:xfrm>
            <a:prstGeom prst="roundRect">
              <a:avLst/>
            </a:prstGeom>
            <a:solidFill>
              <a:schemeClr val="accent1"/>
            </a:solidFill>
            <a:ln w="539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350" dirty="0">
                <a:solidFill>
                  <a:schemeClr val="accent1"/>
                </a:solidFill>
                <a:ea typeface="微软雅黑" panose="020B0503020204020204" pitchFamily="34" charset="-122"/>
              </a:endParaRPr>
            </a:p>
          </p:txBody>
        </p:sp>
      </p:grpSp>
      <p:cxnSp>
        <p:nvCxnSpPr>
          <p:cNvPr id="60" name="直接连接符 59"/>
          <p:cNvCxnSpPr/>
          <p:nvPr/>
        </p:nvCxnSpPr>
        <p:spPr>
          <a:xfrm flipV="1">
            <a:off x="936725" y="838346"/>
            <a:ext cx="8750374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文本框 60"/>
          <p:cNvSpPr txBox="1"/>
          <p:nvPr/>
        </p:nvSpPr>
        <p:spPr>
          <a:xfrm>
            <a:off x="829616" y="272323"/>
            <a:ext cx="629589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02. Simulations of  post-arc sheath </a:t>
            </a:r>
          </a:p>
          <a:p>
            <a:endParaRPr lang="zh-CN" altLang="en-US" sz="3200" b="1" dirty="0">
              <a:solidFill>
                <a:schemeClr val="accent1"/>
              </a:solidFill>
              <a:latin typeface="Times New Roman" panose="02020603050405020304" pitchFamily="18" charset="0"/>
              <a:ea typeface="微软雅黑" pitchFamily="34" charset="-122"/>
              <a:cs typeface="Times New Roman" panose="02020603050405020304" pitchFamily="18" charset="0"/>
            </a:endParaRPr>
          </a:p>
        </p:txBody>
      </p:sp>
      <p:cxnSp>
        <p:nvCxnSpPr>
          <p:cNvPr id="62" name="直接连接符 61"/>
          <p:cNvCxnSpPr/>
          <p:nvPr/>
        </p:nvCxnSpPr>
        <p:spPr>
          <a:xfrm flipH="1">
            <a:off x="643687" y="6251194"/>
            <a:ext cx="10904627" cy="1"/>
          </a:xfrm>
          <a:prstGeom prst="line">
            <a:avLst/>
          </a:prstGeom>
          <a:solidFill>
            <a:schemeClr val="accent1"/>
          </a:solidFill>
          <a:ln w="12700">
            <a:gradFill>
              <a:gsLst>
                <a:gs pos="0">
                  <a:schemeClr val="accent1"/>
                </a:gs>
                <a:gs pos="100000">
                  <a:srgbClr val="81040B"/>
                </a:gs>
              </a:gsLst>
              <a:lin ang="0" scaled="0"/>
            </a:gra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23"/>
          <p:cNvSpPr>
            <a:spLocks noChangeArrowheads="1"/>
          </p:cNvSpPr>
          <p:nvPr/>
        </p:nvSpPr>
        <p:spPr bwMode="auto">
          <a:xfrm>
            <a:off x="860393" y="908720"/>
            <a:ext cx="11036432" cy="50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266700" indent="-266700">
              <a:lnSpc>
                <a:spcPct val="120000"/>
              </a:lnSpc>
              <a:buSzPct val="95000"/>
              <a:buBlip>
                <a:blip r:embed="rId4"/>
              </a:buBlip>
            </a:pPr>
            <a:r>
              <a:rPr lang="zh-CN" altLang="en-US" sz="2400" b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The influence of metal vapor-introduction of PIC-MCC model</a:t>
            </a:r>
          </a:p>
        </p:txBody>
      </p:sp>
      <p:pic>
        <p:nvPicPr>
          <p:cNvPr id="23" name="图片 22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4221" y="1639012"/>
            <a:ext cx="3600000" cy="36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矩形 23"/>
          <p:cNvSpPr/>
          <p:nvPr/>
        </p:nvSpPr>
        <p:spPr>
          <a:xfrm>
            <a:off x="1009364" y="1561788"/>
            <a:ext cx="4407509" cy="24560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lnSpc>
                <a:spcPct val="120000"/>
              </a:lnSpc>
              <a:buClr>
                <a:srgbClr val="0000FF"/>
              </a:buClr>
              <a:buSzPct val="95000"/>
              <a:buFont typeface="Wingdings" pitchFamily="2" charset="2"/>
              <a:buChar char="n"/>
            </a:pPr>
            <a:r>
              <a:rPr lang="en-US" altLang="zh-CN" sz="2000" b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Electron and metal vapor</a:t>
            </a:r>
          </a:p>
          <a:p>
            <a:pPr marL="1257300" lvl="2" indent="-342900">
              <a:lnSpc>
                <a:spcPct val="120000"/>
              </a:lnSpc>
              <a:buClr>
                <a:srgbClr val="0000FF"/>
              </a:buClr>
              <a:buSzPct val="95000"/>
              <a:buFont typeface="Wingdings" pitchFamily="2" charset="2"/>
              <a:buChar char="Ø"/>
            </a:pPr>
            <a:r>
              <a:rPr lang="en-US" altLang="zh-CN" b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Elastic</a:t>
            </a:r>
            <a:r>
              <a:rPr lang="zh-CN" altLang="en-US" b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collision</a:t>
            </a:r>
          </a:p>
          <a:p>
            <a:pPr marL="1257300" lvl="2" indent="-342900">
              <a:lnSpc>
                <a:spcPct val="120000"/>
              </a:lnSpc>
              <a:buClr>
                <a:srgbClr val="0000FF"/>
              </a:buClr>
              <a:buSzPct val="95000"/>
              <a:buFont typeface="Wingdings" pitchFamily="2" charset="2"/>
              <a:buChar char="Ø"/>
            </a:pPr>
            <a:r>
              <a:rPr lang="en-US" altLang="zh-CN" b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Ionization collisions</a:t>
            </a:r>
          </a:p>
          <a:p>
            <a:pPr marL="1257300" lvl="2" indent="-342900">
              <a:lnSpc>
                <a:spcPct val="120000"/>
              </a:lnSpc>
              <a:buClr>
                <a:srgbClr val="0000FF"/>
              </a:buClr>
              <a:buSzPct val="95000"/>
              <a:buFont typeface="Wingdings" pitchFamily="2" charset="2"/>
              <a:buChar char="Ø"/>
            </a:pPr>
            <a:r>
              <a:rPr lang="en-US" altLang="zh-CN" b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Excitation collision</a:t>
            </a:r>
          </a:p>
          <a:p>
            <a:pPr marL="800100" lvl="1" indent="-342900">
              <a:lnSpc>
                <a:spcPct val="120000"/>
              </a:lnSpc>
              <a:buClr>
                <a:srgbClr val="0000FF"/>
              </a:buClr>
              <a:buSzPct val="95000"/>
              <a:buFont typeface="Wingdings" pitchFamily="2" charset="2"/>
              <a:buChar char="Ø"/>
            </a:pPr>
            <a:endParaRPr lang="en-US" altLang="zh-CN" b="1" dirty="0">
              <a:latin typeface="Times New Roman" panose="02020603050405020304" pitchFamily="18" charset="0"/>
              <a:ea typeface="楷体_GB2312" pitchFamily="49" charset="-122"/>
              <a:cs typeface="Times New Roman" panose="02020603050405020304" pitchFamily="18" charset="0"/>
            </a:endParaRPr>
          </a:p>
          <a:p>
            <a:pPr lvl="1">
              <a:lnSpc>
                <a:spcPct val="120000"/>
              </a:lnSpc>
              <a:buSzPct val="95000"/>
            </a:pPr>
            <a:endParaRPr lang="en-US" altLang="zh-CN" b="1" dirty="0">
              <a:latin typeface="Times New Roman" panose="02020603050405020304" pitchFamily="18" charset="0"/>
              <a:ea typeface="楷体_GB2312" pitchFamily="49" charset="-122"/>
              <a:cs typeface="Times New Roman" panose="02020603050405020304" pitchFamily="18" charset="0"/>
            </a:endParaRPr>
          </a:p>
          <a:p>
            <a:pPr marL="800100" lvl="1" indent="-342900">
              <a:lnSpc>
                <a:spcPct val="120000"/>
              </a:lnSpc>
              <a:buSzPct val="95000"/>
              <a:buFont typeface="Wingdings" pitchFamily="2" charset="2"/>
              <a:buChar char="n"/>
            </a:pPr>
            <a:endParaRPr lang="en-US" altLang="zh-CN" b="1" dirty="0">
              <a:latin typeface="Times New Roman" panose="02020603050405020304" pitchFamily="18" charset="0"/>
              <a:ea typeface="楷体_GB2312" pitchFamily="49" charset="-122"/>
              <a:cs typeface="Times New Roman" panose="02020603050405020304" pitchFamily="18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009364" y="3361987"/>
            <a:ext cx="4407509" cy="17912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lnSpc>
                <a:spcPct val="120000"/>
              </a:lnSpc>
              <a:buClr>
                <a:srgbClr val="0000FF"/>
              </a:buClr>
              <a:buSzPct val="95000"/>
              <a:buFont typeface="Wingdings" pitchFamily="2" charset="2"/>
              <a:buChar char="n"/>
            </a:pPr>
            <a:r>
              <a:rPr lang="en-US" altLang="zh-CN" sz="2000" b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Ion and metal vapor</a:t>
            </a:r>
          </a:p>
          <a:p>
            <a:pPr marL="1257300" lvl="2" indent="-342900">
              <a:lnSpc>
                <a:spcPct val="120000"/>
              </a:lnSpc>
              <a:buClr>
                <a:srgbClr val="0000FF"/>
              </a:buClr>
              <a:buSzPct val="95000"/>
              <a:buFont typeface="Wingdings" pitchFamily="2" charset="2"/>
              <a:buChar char="Ø"/>
            </a:pPr>
            <a:r>
              <a:rPr lang="en-US" altLang="zh-CN" b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Charge exchange collision</a:t>
            </a:r>
          </a:p>
          <a:p>
            <a:pPr marL="1257300" lvl="2" indent="-342900">
              <a:lnSpc>
                <a:spcPct val="120000"/>
              </a:lnSpc>
              <a:buClr>
                <a:srgbClr val="0000FF"/>
              </a:buClr>
              <a:buSzPct val="95000"/>
              <a:buFont typeface="Wingdings" pitchFamily="2" charset="2"/>
              <a:buChar char="Ø"/>
            </a:pPr>
            <a:r>
              <a:rPr lang="en-US" altLang="zh-CN" b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Momentum exchange collision</a:t>
            </a:r>
          </a:p>
          <a:p>
            <a:pPr marL="800100" lvl="1" indent="-342900">
              <a:lnSpc>
                <a:spcPct val="120000"/>
              </a:lnSpc>
              <a:buClr>
                <a:srgbClr val="0000FF"/>
              </a:buClr>
              <a:buSzPct val="95000"/>
              <a:buFont typeface="Wingdings" pitchFamily="2" charset="2"/>
              <a:buChar char="Ø"/>
            </a:pPr>
            <a:endParaRPr lang="en-US" altLang="zh-CN" b="1" dirty="0">
              <a:latin typeface="Times New Roman" panose="02020603050405020304" pitchFamily="18" charset="0"/>
              <a:ea typeface="楷体_GB2312" pitchFamily="49" charset="-122"/>
              <a:cs typeface="Times New Roman" panose="02020603050405020304" pitchFamily="18" charset="0"/>
            </a:endParaRPr>
          </a:p>
          <a:p>
            <a:pPr lvl="1">
              <a:lnSpc>
                <a:spcPct val="120000"/>
              </a:lnSpc>
              <a:buSzPct val="95000"/>
            </a:pPr>
            <a:endParaRPr lang="en-US" altLang="zh-CN" b="1" dirty="0">
              <a:latin typeface="Times New Roman" panose="02020603050405020304" pitchFamily="18" charset="0"/>
              <a:ea typeface="楷体_GB2312" pitchFamily="49" charset="-122"/>
              <a:cs typeface="Times New Roman" panose="02020603050405020304" pitchFamily="18" charset="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6956278" y="5214051"/>
            <a:ext cx="39959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b="1" dirty="0">
                <a:latin typeface="Times New Roman" pitchFamily="18" charset="0"/>
                <a:cs typeface="Times New Roman" pitchFamily="18" charset="0"/>
              </a:rPr>
              <a:t>collision cross section between electrons and copper </a:t>
            </a:r>
            <a:r>
              <a:rPr lang="en-US" altLang="zh-CN" sz="1200" b="1" dirty="0" smtClean="0">
                <a:latin typeface="Times New Roman" pitchFamily="18" charset="0"/>
                <a:cs typeface="Times New Roman" pitchFamily="18" charset="0"/>
              </a:rPr>
              <a:t>atoms. </a:t>
            </a:r>
            <a:r>
              <a:rPr lang="en-US" altLang="zh-CN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A: elastic collisions, B: excitation for the 3d</a:t>
            </a:r>
            <a:r>
              <a:rPr lang="en-US" altLang="zh-CN" sz="12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zh-CN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4p</a:t>
            </a:r>
            <a:r>
              <a:rPr lang="en-US" altLang="zh-CN" sz="12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altLang="zh-CN" sz="12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1/2</a:t>
            </a:r>
            <a:r>
              <a:rPr lang="en-US" altLang="zh-CN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3d</a:t>
            </a:r>
            <a:r>
              <a:rPr lang="en-US" altLang="zh-CN" sz="12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zh-CN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4p</a:t>
            </a:r>
            <a:r>
              <a:rPr lang="en-US" altLang="zh-CN" sz="12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altLang="zh-CN" sz="12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3/2</a:t>
            </a:r>
            <a:r>
              <a:rPr lang="en-US" altLang="zh-CN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C: excitation for the 3d</a:t>
            </a:r>
            <a:r>
              <a:rPr lang="en-US" altLang="zh-CN" sz="12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en-US" altLang="zh-CN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4s</a:t>
            </a:r>
            <a:r>
              <a:rPr lang="en-US" altLang="zh-CN" sz="12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2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altLang="zh-CN" sz="12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5/2</a:t>
            </a:r>
            <a:r>
              <a:rPr lang="en-US" altLang="zh-CN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D: ionization.</a:t>
            </a:r>
            <a:endParaRPr lang="zh-CN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163560" y="4894714"/>
            <a:ext cx="5215049" cy="9233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>
            <a:noFill/>
            <a:prstDash val="dash"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lvl="1" indent="-342900"/>
            <a:r>
              <a:rPr lang="en-US" altLang="zh-CN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The collisions between the charged particles and </a:t>
            </a:r>
            <a:r>
              <a:rPr lang="en-US" altLang="zh-CN" dirty="0" smtClean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metal vapor </a:t>
            </a:r>
            <a:r>
              <a:rPr lang="en-US" altLang="zh-CN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are dealt with Monte Carlo collision </a:t>
            </a:r>
            <a:r>
              <a:rPr lang="en-US" altLang="zh-CN" dirty="0" smtClean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method (MCC)</a:t>
            </a:r>
            <a:endParaRPr lang="en-US" altLang="zh-CN" dirty="0">
              <a:latin typeface="Times New Roman" panose="02020603050405020304" pitchFamily="18" charset="0"/>
              <a:ea typeface="宋体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0144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1274"/>
    </mc:Choice>
    <mc:Fallback xmlns="">
      <p:transition advTm="21274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>
            <a:grpSpLocks noChangeAspect="1"/>
          </p:cNvGrpSpPr>
          <p:nvPr/>
        </p:nvGrpSpPr>
        <p:grpSpPr>
          <a:xfrm>
            <a:off x="9238312" y="250415"/>
            <a:ext cx="2484000" cy="2484000"/>
            <a:chOff x="836778" y="1675054"/>
            <a:chExt cx="2004782" cy="2673043"/>
          </a:xfrm>
        </p:grpSpPr>
        <p:sp>
          <p:nvSpPr>
            <p:cNvPr id="67" name="椭圆 66"/>
            <p:cNvSpPr/>
            <p:nvPr/>
          </p:nvSpPr>
          <p:spPr>
            <a:xfrm>
              <a:off x="836778" y="1675054"/>
              <a:ext cx="2004782" cy="2673043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1905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5400000" scaled="1"/>
              </a:gradFill>
            </a:ln>
            <a:effectLst>
              <a:outerShdw blurRad="279400" dist="152400" dir="2700000" sx="102000" sy="102000" algn="tl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accent1"/>
                </a:solidFill>
              </a:endParaRPr>
            </a:p>
          </p:txBody>
        </p:sp>
        <p:grpSp>
          <p:nvGrpSpPr>
            <p:cNvPr id="68" name="组合 67"/>
            <p:cNvGrpSpPr/>
            <p:nvPr/>
          </p:nvGrpSpPr>
          <p:grpSpPr>
            <a:xfrm>
              <a:off x="1034165" y="1914547"/>
              <a:ext cx="1631179" cy="2174905"/>
              <a:chOff x="3739822" y="2440887"/>
              <a:chExt cx="1970936" cy="1970936"/>
            </a:xfrm>
          </p:grpSpPr>
          <p:sp>
            <p:nvSpPr>
              <p:cNvPr id="69" name="圆角矩形 68"/>
              <p:cNvSpPr/>
              <p:nvPr/>
            </p:nvSpPr>
            <p:spPr>
              <a:xfrm>
                <a:off x="3739822" y="2440887"/>
                <a:ext cx="1970936" cy="1970936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100000">
                    <a:schemeClr val="bg1"/>
                  </a:gs>
                  <a:gs pos="0">
                    <a:srgbClr val="B8BBBC"/>
                  </a:gs>
                </a:gsLst>
                <a:lin ang="540000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70" name="椭圆 69"/>
              <p:cNvSpPr>
                <a:spLocks noChangeAspect="1"/>
              </p:cNvSpPr>
              <p:nvPr/>
            </p:nvSpPr>
            <p:spPr>
              <a:xfrm>
                <a:off x="3837054" y="2549460"/>
                <a:ext cx="1776466" cy="1776466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1"/>
                  </a:solidFill>
                </a:endParaRPr>
              </a:p>
            </p:txBody>
          </p:sp>
        </p:grpSp>
      </p:grpSp>
      <p:sp>
        <p:nvSpPr>
          <p:cNvPr id="99" name="文本框 20"/>
          <p:cNvSpPr>
            <a:spLocks noChangeArrowheads="1"/>
          </p:cNvSpPr>
          <p:nvPr/>
        </p:nvSpPr>
        <p:spPr bwMode="auto">
          <a:xfrm>
            <a:off x="2061115" y="635190"/>
            <a:ext cx="254428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en-US" sz="4800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  <a:sym typeface="微软雅黑" panose="020B0503020204020204" pitchFamily="34" charset="-122"/>
              </a:rPr>
              <a:t>Contents</a:t>
            </a:r>
          </a:p>
        </p:txBody>
      </p:sp>
      <p:pic>
        <p:nvPicPr>
          <p:cNvPr id="1026" name="Picture 2" descr="E:\Hou\信息化建设\web\校徽相关\xjtu.png"/>
          <p:cNvPicPr>
            <a:picLocks noChangeAspect="1" noChangeArrowheads="1"/>
          </p:cNvPicPr>
          <p:nvPr/>
        </p:nvPicPr>
        <p:blipFill rotWithShape="1"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383" r="87582"/>
          <a:stretch/>
        </p:blipFill>
        <p:spPr bwMode="auto">
          <a:xfrm>
            <a:off x="9719226" y="709530"/>
            <a:ext cx="1603696" cy="1569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直角三角形 1"/>
          <p:cNvSpPr/>
          <p:nvPr/>
        </p:nvSpPr>
        <p:spPr>
          <a:xfrm rot="5400000">
            <a:off x="-51348" y="60591"/>
            <a:ext cx="1240245" cy="1119065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39" name="直角三角形 38"/>
          <p:cNvSpPr/>
          <p:nvPr/>
        </p:nvSpPr>
        <p:spPr>
          <a:xfrm rot="16200000">
            <a:off x="11012339" y="5678346"/>
            <a:ext cx="1240245" cy="1119065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8" name="直接连接符 37"/>
          <p:cNvCxnSpPr/>
          <p:nvPr/>
        </p:nvCxnSpPr>
        <p:spPr>
          <a:xfrm flipH="1">
            <a:off x="203202" y="6308436"/>
            <a:ext cx="11201059" cy="0"/>
          </a:xfrm>
          <a:prstGeom prst="line">
            <a:avLst/>
          </a:prstGeom>
          <a:solidFill>
            <a:schemeClr val="accent1"/>
          </a:solidFill>
          <a:ln w="12700">
            <a:gradFill>
              <a:gsLst>
                <a:gs pos="0">
                  <a:schemeClr val="accent1"/>
                </a:gs>
                <a:gs pos="100000">
                  <a:srgbClr val="81040B"/>
                </a:gs>
              </a:gsLst>
              <a:lin ang="0" scaled="0"/>
            </a:gra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Date Placeholder 3"/>
          <p:cNvSpPr>
            <a:spLocks noGrp="1"/>
          </p:cNvSpPr>
          <p:nvPr>
            <p:ph type="dt" sz="half" idx="10"/>
          </p:nvPr>
        </p:nvSpPr>
        <p:spPr bwMode="auto">
          <a:xfrm>
            <a:off x="833120" y="6481045"/>
            <a:ext cx="2133600" cy="22733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D66C7106-4B75-4276-9AB2-CDE5302B5BAF}" type="datetime3">
              <a:rPr lang="en-US" altLang="zh-CN" sz="1000">
                <a:solidFill>
                  <a:srgbClr val="89898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ctr" eaLnBrk="1" hangingPunct="1"/>
              <a:t>14 September 2019</a:t>
            </a:fld>
            <a:endParaRPr lang="en-US" altLang="zh-CN" sz="1000" dirty="0">
              <a:solidFill>
                <a:srgbClr val="89898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Slide Number Placeholder 4"/>
          <p:cNvSpPr>
            <a:spLocks noGrp="1"/>
          </p:cNvSpPr>
          <p:nvPr>
            <p:ph type="sldNum" sz="quarter" idx="12"/>
          </p:nvPr>
        </p:nvSpPr>
        <p:spPr bwMode="auto">
          <a:xfrm>
            <a:off x="8991600" y="6481045"/>
            <a:ext cx="2133600" cy="22733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47FE4EDD-DD13-401B-A5CE-7D6570047EB0}" type="slidenum">
              <a:rPr lang="en-US" altLang="zh-CN" sz="1000">
                <a:solidFill>
                  <a:srgbClr val="89898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ctr" eaLnBrk="1" hangingPunct="1"/>
              <a:t>2</a:t>
            </a:fld>
            <a:endParaRPr lang="en-US" altLang="zh-CN" sz="1000" dirty="0">
              <a:solidFill>
                <a:srgbClr val="89898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454769" y="2030563"/>
            <a:ext cx="2650269" cy="540000"/>
            <a:chOff x="944620" y="2030563"/>
            <a:chExt cx="2650269" cy="540000"/>
          </a:xfrm>
        </p:grpSpPr>
        <p:sp>
          <p:nvSpPr>
            <p:cNvPr id="55" name="文本框 54"/>
            <p:cNvSpPr txBox="1"/>
            <p:nvPr/>
          </p:nvSpPr>
          <p:spPr>
            <a:xfrm>
              <a:off x="1790356" y="2105292"/>
              <a:ext cx="180453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>
                  <a:solidFill>
                    <a:schemeClr val="accent1">
                      <a:lumMod val="75000"/>
                    </a:schemeClr>
                  </a:solidFill>
                  <a:latin typeface="Times New Roman" panose="02020603050405020304" pitchFamily="18" charset="0"/>
                  <a:ea typeface="微软雅黑" pitchFamily="34" charset="-122"/>
                  <a:cs typeface="Times New Roman" panose="02020603050405020304" pitchFamily="18" charset="0"/>
                </a:rPr>
                <a:t>Background</a:t>
              </a:r>
              <a:endParaRPr lang="zh-CN" altLang="en-US" sz="2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endParaRPr>
            </a:p>
          </p:txBody>
        </p:sp>
        <p:grpSp>
          <p:nvGrpSpPr>
            <p:cNvPr id="63" name="组合 62"/>
            <p:cNvGrpSpPr>
              <a:grpSpLocks noChangeAspect="1"/>
            </p:cNvGrpSpPr>
            <p:nvPr/>
          </p:nvGrpSpPr>
          <p:grpSpPr>
            <a:xfrm>
              <a:off x="944620" y="2030563"/>
              <a:ext cx="540000" cy="540000"/>
              <a:chOff x="4605330" y="979808"/>
              <a:chExt cx="720000" cy="720000"/>
            </a:xfrm>
          </p:grpSpPr>
          <p:grpSp>
            <p:nvGrpSpPr>
              <p:cNvPr id="72" name="组合 71"/>
              <p:cNvGrpSpPr/>
              <p:nvPr/>
            </p:nvGrpSpPr>
            <p:grpSpPr>
              <a:xfrm>
                <a:off x="4605330" y="979808"/>
                <a:ext cx="720000" cy="720000"/>
                <a:chOff x="6585482" y="1661233"/>
                <a:chExt cx="928741" cy="928741"/>
              </a:xfrm>
            </p:grpSpPr>
            <p:sp>
              <p:nvSpPr>
                <p:cNvPr id="77" name="椭圆 76"/>
                <p:cNvSpPr/>
                <p:nvPr/>
              </p:nvSpPr>
              <p:spPr>
                <a:xfrm>
                  <a:off x="6585482" y="1661233"/>
                  <a:ext cx="928741" cy="92874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  <a:tileRect/>
                </a:gradFill>
                <a:ln w="1905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5400000" scaled="1"/>
                  </a:gradFill>
                </a:ln>
                <a:effectLst>
                  <a:outerShdw blurRad="279400" dist="152400" dir="2700000" sx="102000" sy="102000" algn="tl" rotWithShape="0">
                    <a:prstClr val="black">
                      <a:alpha val="28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350"/>
                </a:p>
              </p:txBody>
            </p:sp>
            <p:sp>
              <p:nvSpPr>
                <p:cNvPr id="82" name="圆角矩形 81"/>
                <p:cNvSpPr/>
                <p:nvPr/>
              </p:nvSpPr>
              <p:spPr>
                <a:xfrm>
                  <a:off x="6706336" y="1782090"/>
                  <a:ext cx="687025" cy="687025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100000">
                      <a:schemeClr val="bg1"/>
                    </a:gs>
                    <a:gs pos="0">
                      <a:srgbClr val="B8BBBC"/>
                    </a:gs>
                  </a:gsLst>
                  <a:lin ang="5400000" scaled="0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350"/>
                </a:p>
              </p:txBody>
            </p:sp>
            <p:sp>
              <p:nvSpPr>
                <p:cNvPr id="84" name="椭圆 83"/>
                <p:cNvSpPr/>
                <p:nvPr/>
              </p:nvSpPr>
              <p:spPr>
                <a:xfrm>
                  <a:off x="6779848" y="1855602"/>
                  <a:ext cx="540000" cy="540000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73" name="Freeform 22"/>
              <p:cNvSpPr>
                <a:spLocks noEditPoints="1"/>
              </p:cNvSpPr>
              <p:nvPr/>
            </p:nvSpPr>
            <p:spPr bwMode="auto">
              <a:xfrm>
                <a:off x="4869578" y="1208456"/>
                <a:ext cx="200334" cy="235261"/>
              </a:xfrm>
              <a:custGeom>
                <a:avLst/>
                <a:gdLst>
                  <a:gd name="T0" fmla="*/ 90 w 641"/>
                  <a:gd name="T1" fmla="*/ 424 h 748"/>
                  <a:gd name="T2" fmla="*/ 158 w 641"/>
                  <a:gd name="T3" fmla="*/ 424 h 748"/>
                  <a:gd name="T4" fmla="*/ 205 w 641"/>
                  <a:gd name="T5" fmla="*/ 408 h 748"/>
                  <a:gd name="T6" fmla="*/ 291 w 641"/>
                  <a:gd name="T7" fmla="*/ 588 h 748"/>
                  <a:gd name="T8" fmla="*/ 312 w 641"/>
                  <a:gd name="T9" fmla="*/ 475 h 748"/>
                  <a:gd name="T10" fmla="*/ 297 w 641"/>
                  <a:gd name="T11" fmla="*/ 468 h 748"/>
                  <a:gd name="T12" fmla="*/ 298 w 641"/>
                  <a:gd name="T13" fmla="*/ 452 h 748"/>
                  <a:gd name="T14" fmla="*/ 360 w 641"/>
                  <a:gd name="T15" fmla="*/ 452 h 748"/>
                  <a:gd name="T16" fmla="*/ 360 w 641"/>
                  <a:gd name="T17" fmla="*/ 468 h 748"/>
                  <a:gd name="T18" fmla="*/ 346 w 641"/>
                  <a:gd name="T19" fmla="*/ 475 h 748"/>
                  <a:gd name="T20" fmla="*/ 365 w 641"/>
                  <a:gd name="T21" fmla="*/ 583 h 748"/>
                  <a:gd name="T22" fmla="*/ 439 w 641"/>
                  <a:gd name="T23" fmla="*/ 415 h 748"/>
                  <a:gd name="T24" fmla="*/ 482 w 641"/>
                  <a:gd name="T25" fmla="*/ 420 h 748"/>
                  <a:gd name="T26" fmla="*/ 545 w 641"/>
                  <a:gd name="T27" fmla="*/ 420 h 748"/>
                  <a:gd name="T28" fmla="*/ 632 w 641"/>
                  <a:gd name="T29" fmla="*/ 691 h 748"/>
                  <a:gd name="T30" fmla="*/ 544 w 641"/>
                  <a:gd name="T31" fmla="*/ 722 h 748"/>
                  <a:gd name="T32" fmla="*/ 532 w 641"/>
                  <a:gd name="T33" fmla="*/ 681 h 748"/>
                  <a:gd name="T34" fmla="*/ 504 w 641"/>
                  <a:gd name="T35" fmla="*/ 729 h 748"/>
                  <a:gd name="T36" fmla="*/ 123 w 641"/>
                  <a:gd name="T37" fmla="*/ 731 h 748"/>
                  <a:gd name="T38" fmla="*/ 94 w 641"/>
                  <a:gd name="T39" fmla="*/ 681 h 748"/>
                  <a:gd name="T40" fmla="*/ 81 w 641"/>
                  <a:gd name="T41" fmla="*/ 724 h 748"/>
                  <a:gd name="T42" fmla="*/ 0 w 641"/>
                  <a:gd name="T43" fmla="*/ 691 h 748"/>
                  <a:gd name="T44" fmla="*/ 90 w 641"/>
                  <a:gd name="T45" fmla="*/ 424 h 748"/>
                  <a:gd name="T46" fmla="*/ 185 w 641"/>
                  <a:gd name="T47" fmla="*/ 289 h 748"/>
                  <a:gd name="T48" fmla="*/ 185 w 641"/>
                  <a:gd name="T49" fmla="*/ 289 h 748"/>
                  <a:gd name="T50" fmla="*/ 163 w 641"/>
                  <a:gd name="T51" fmla="*/ 264 h 748"/>
                  <a:gd name="T52" fmla="*/ 155 w 641"/>
                  <a:gd name="T53" fmla="*/ 214 h 748"/>
                  <a:gd name="T54" fmla="*/ 155 w 641"/>
                  <a:gd name="T55" fmla="*/ 207 h 748"/>
                  <a:gd name="T56" fmla="*/ 160 w 641"/>
                  <a:gd name="T57" fmla="*/ 204 h 748"/>
                  <a:gd name="T58" fmla="*/ 164 w 641"/>
                  <a:gd name="T59" fmla="*/ 202 h 748"/>
                  <a:gd name="T60" fmla="*/ 199 w 641"/>
                  <a:gd name="T61" fmla="*/ 47 h 748"/>
                  <a:gd name="T62" fmla="*/ 423 w 641"/>
                  <a:gd name="T63" fmla="*/ 43 h 748"/>
                  <a:gd name="T64" fmla="*/ 466 w 641"/>
                  <a:gd name="T65" fmla="*/ 200 h 748"/>
                  <a:gd name="T66" fmla="*/ 472 w 641"/>
                  <a:gd name="T67" fmla="*/ 204 h 748"/>
                  <a:gd name="T68" fmla="*/ 478 w 641"/>
                  <a:gd name="T69" fmla="*/ 207 h 748"/>
                  <a:gd name="T70" fmla="*/ 478 w 641"/>
                  <a:gd name="T71" fmla="*/ 214 h 748"/>
                  <a:gd name="T72" fmla="*/ 471 w 641"/>
                  <a:gd name="T73" fmla="*/ 263 h 748"/>
                  <a:gd name="T74" fmla="*/ 449 w 641"/>
                  <a:gd name="T75" fmla="*/ 288 h 748"/>
                  <a:gd name="T76" fmla="*/ 328 w 641"/>
                  <a:gd name="T77" fmla="*/ 397 h 748"/>
                  <a:gd name="T78" fmla="*/ 299 w 641"/>
                  <a:gd name="T79" fmla="*/ 395 h 748"/>
                  <a:gd name="T80" fmla="*/ 185 w 641"/>
                  <a:gd name="T81" fmla="*/ 289 h 7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41" h="748">
                    <a:moveTo>
                      <a:pt x="90" y="424"/>
                    </a:moveTo>
                    <a:cubicBezTo>
                      <a:pt x="114" y="424"/>
                      <a:pt x="137" y="424"/>
                      <a:pt x="158" y="424"/>
                    </a:cubicBezTo>
                    <a:cubicBezTo>
                      <a:pt x="178" y="425"/>
                      <a:pt x="194" y="421"/>
                      <a:pt x="205" y="408"/>
                    </a:cubicBezTo>
                    <a:lnTo>
                      <a:pt x="291" y="588"/>
                    </a:lnTo>
                    <a:lnTo>
                      <a:pt x="312" y="475"/>
                    </a:lnTo>
                    <a:lnTo>
                      <a:pt x="297" y="468"/>
                    </a:lnTo>
                    <a:lnTo>
                      <a:pt x="298" y="452"/>
                    </a:lnTo>
                    <a:lnTo>
                      <a:pt x="360" y="452"/>
                    </a:lnTo>
                    <a:lnTo>
                      <a:pt x="360" y="468"/>
                    </a:lnTo>
                    <a:lnTo>
                      <a:pt x="346" y="475"/>
                    </a:lnTo>
                    <a:lnTo>
                      <a:pt x="365" y="583"/>
                    </a:lnTo>
                    <a:lnTo>
                      <a:pt x="439" y="415"/>
                    </a:lnTo>
                    <a:cubicBezTo>
                      <a:pt x="450" y="420"/>
                      <a:pt x="464" y="422"/>
                      <a:pt x="482" y="420"/>
                    </a:cubicBezTo>
                    <a:cubicBezTo>
                      <a:pt x="502" y="420"/>
                      <a:pt x="523" y="420"/>
                      <a:pt x="545" y="420"/>
                    </a:cubicBezTo>
                    <a:cubicBezTo>
                      <a:pt x="604" y="475"/>
                      <a:pt x="641" y="606"/>
                      <a:pt x="632" y="691"/>
                    </a:cubicBezTo>
                    <a:cubicBezTo>
                      <a:pt x="614" y="704"/>
                      <a:pt x="583" y="714"/>
                      <a:pt x="544" y="722"/>
                    </a:cubicBezTo>
                    <a:lnTo>
                      <a:pt x="532" y="681"/>
                    </a:lnTo>
                    <a:lnTo>
                      <a:pt x="504" y="729"/>
                    </a:lnTo>
                    <a:cubicBezTo>
                      <a:pt x="390" y="746"/>
                      <a:pt x="233" y="748"/>
                      <a:pt x="123" y="731"/>
                    </a:cubicBezTo>
                    <a:lnTo>
                      <a:pt x="94" y="681"/>
                    </a:lnTo>
                    <a:lnTo>
                      <a:pt x="81" y="724"/>
                    </a:lnTo>
                    <a:cubicBezTo>
                      <a:pt x="43" y="716"/>
                      <a:pt x="14" y="705"/>
                      <a:pt x="0" y="691"/>
                    </a:cubicBezTo>
                    <a:cubicBezTo>
                      <a:pt x="1" y="616"/>
                      <a:pt x="15" y="489"/>
                      <a:pt x="90" y="424"/>
                    </a:cubicBezTo>
                    <a:close/>
                    <a:moveTo>
                      <a:pt x="185" y="289"/>
                    </a:moveTo>
                    <a:lnTo>
                      <a:pt x="185" y="289"/>
                    </a:lnTo>
                    <a:cubicBezTo>
                      <a:pt x="175" y="284"/>
                      <a:pt x="168" y="275"/>
                      <a:pt x="163" y="264"/>
                    </a:cubicBezTo>
                    <a:cubicBezTo>
                      <a:pt x="157" y="251"/>
                      <a:pt x="155" y="234"/>
                      <a:pt x="155" y="214"/>
                    </a:cubicBezTo>
                    <a:lnTo>
                      <a:pt x="155" y="207"/>
                    </a:lnTo>
                    <a:lnTo>
                      <a:pt x="160" y="204"/>
                    </a:lnTo>
                    <a:cubicBezTo>
                      <a:pt x="162" y="203"/>
                      <a:pt x="163" y="202"/>
                      <a:pt x="164" y="202"/>
                    </a:cubicBezTo>
                    <a:cubicBezTo>
                      <a:pt x="152" y="117"/>
                      <a:pt x="162" y="78"/>
                      <a:pt x="199" y="47"/>
                    </a:cubicBezTo>
                    <a:cubicBezTo>
                      <a:pt x="256" y="0"/>
                      <a:pt x="365" y="0"/>
                      <a:pt x="423" y="43"/>
                    </a:cubicBezTo>
                    <a:cubicBezTo>
                      <a:pt x="463" y="72"/>
                      <a:pt x="477" y="123"/>
                      <a:pt x="466" y="200"/>
                    </a:cubicBezTo>
                    <a:cubicBezTo>
                      <a:pt x="468" y="201"/>
                      <a:pt x="470" y="202"/>
                      <a:pt x="472" y="204"/>
                    </a:cubicBezTo>
                    <a:lnTo>
                      <a:pt x="478" y="207"/>
                    </a:lnTo>
                    <a:lnTo>
                      <a:pt x="478" y="214"/>
                    </a:lnTo>
                    <a:cubicBezTo>
                      <a:pt x="478" y="233"/>
                      <a:pt x="476" y="250"/>
                      <a:pt x="471" y="263"/>
                    </a:cubicBezTo>
                    <a:cubicBezTo>
                      <a:pt x="466" y="275"/>
                      <a:pt x="459" y="283"/>
                      <a:pt x="449" y="288"/>
                    </a:cubicBezTo>
                    <a:cubicBezTo>
                      <a:pt x="434" y="338"/>
                      <a:pt x="381" y="392"/>
                      <a:pt x="328" y="397"/>
                    </a:cubicBezTo>
                    <a:cubicBezTo>
                      <a:pt x="319" y="398"/>
                      <a:pt x="308" y="398"/>
                      <a:pt x="299" y="395"/>
                    </a:cubicBezTo>
                    <a:cubicBezTo>
                      <a:pt x="241" y="374"/>
                      <a:pt x="203" y="350"/>
                      <a:pt x="185" y="28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5" name="组合 4"/>
          <p:cNvGrpSpPr/>
          <p:nvPr/>
        </p:nvGrpSpPr>
        <p:grpSpPr>
          <a:xfrm>
            <a:off x="2454768" y="2832089"/>
            <a:ext cx="5078818" cy="540000"/>
            <a:chOff x="944620" y="2829871"/>
            <a:chExt cx="5078818" cy="540000"/>
          </a:xfrm>
        </p:grpSpPr>
        <p:sp>
          <p:nvSpPr>
            <p:cNvPr id="85" name="文本框 84"/>
            <p:cNvSpPr txBox="1"/>
            <p:nvPr/>
          </p:nvSpPr>
          <p:spPr>
            <a:xfrm>
              <a:off x="1790356" y="2904600"/>
              <a:ext cx="423308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>
                  <a:latin typeface="Times New Roman" panose="02020603050405020304" pitchFamily="18" charset="0"/>
                  <a:ea typeface="微软雅黑" pitchFamily="34" charset="-122"/>
                  <a:cs typeface="Times New Roman" panose="02020603050405020304" pitchFamily="18" charset="0"/>
                </a:rPr>
                <a:t>Simulations of  post-arc sheath</a:t>
              </a:r>
              <a:endParaRPr lang="zh-CN" altLang="en-US" sz="2400" dirty="0"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endParaRPr>
            </a:p>
          </p:txBody>
        </p:sp>
        <p:grpSp>
          <p:nvGrpSpPr>
            <p:cNvPr id="86" name="组合 85"/>
            <p:cNvGrpSpPr>
              <a:grpSpLocks noChangeAspect="1"/>
            </p:cNvGrpSpPr>
            <p:nvPr/>
          </p:nvGrpSpPr>
          <p:grpSpPr>
            <a:xfrm>
              <a:off x="944620" y="2829871"/>
              <a:ext cx="540000" cy="540000"/>
              <a:chOff x="4605330" y="979808"/>
              <a:chExt cx="720000" cy="720000"/>
            </a:xfrm>
          </p:grpSpPr>
          <p:grpSp>
            <p:nvGrpSpPr>
              <p:cNvPr id="87" name="组合 86"/>
              <p:cNvGrpSpPr/>
              <p:nvPr/>
            </p:nvGrpSpPr>
            <p:grpSpPr>
              <a:xfrm>
                <a:off x="4605330" y="979808"/>
                <a:ext cx="720000" cy="720000"/>
                <a:chOff x="6585482" y="1661233"/>
                <a:chExt cx="928741" cy="928741"/>
              </a:xfrm>
            </p:grpSpPr>
            <p:sp>
              <p:nvSpPr>
                <p:cNvPr id="89" name="椭圆 88"/>
                <p:cNvSpPr/>
                <p:nvPr/>
              </p:nvSpPr>
              <p:spPr>
                <a:xfrm>
                  <a:off x="6585482" y="1661233"/>
                  <a:ext cx="928741" cy="92874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  <a:tileRect/>
                </a:gradFill>
                <a:ln w="1905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5400000" scaled="1"/>
                  </a:gradFill>
                </a:ln>
                <a:effectLst>
                  <a:outerShdw blurRad="279400" dist="152400" dir="2700000" sx="102000" sy="102000" algn="tl" rotWithShape="0">
                    <a:prstClr val="black">
                      <a:alpha val="28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350"/>
                </a:p>
              </p:txBody>
            </p:sp>
            <p:sp>
              <p:nvSpPr>
                <p:cNvPr id="90" name="圆角矩形 89"/>
                <p:cNvSpPr/>
                <p:nvPr/>
              </p:nvSpPr>
              <p:spPr>
                <a:xfrm>
                  <a:off x="6706336" y="1782090"/>
                  <a:ext cx="687025" cy="687025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100000">
                      <a:schemeClr val="bg1"/>
                    </a:gs>
                    <a:gs pos="0">
                      <a:srgbClr val="B8BBBC"/>
                    </a:gs>
                  </a:gsLst>
                  <a:lin ang="5400000" scaled="0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350"/>
                </a:p>
              </p:txBody>
            </p:sp>
            <p:sp>
              <p:nvSpPr>
                <p:cNvPr id="91" name="椭圆 90"/>
                <p:cNvSpPr/>
                <p:nvPr/>
              </p:nvSpPr>
              <p:spPr>
                <a:xfrm>
                  <a:off x="6779848" y="1855602"/>
                  <a:ext cx="540000" cy="540000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88" name="Freeform 22"/>
              <p:cNvSpPr>
                <a:spLocks noEditPoints="1"/>
              </p:cNvSpPr>
              <p:nvPr/>
            </p:nvSpPr>
            <p:spPr bwMode="auto">
              <a:xfrm>
                <a:off x="4869578" y="1208456"/>
                <a:ext cx="200334" cy="235261"/>
              </a:xfrm>
              <a:custGeom>
                <a:avLst/>
                <a:gdLst>
                  <a:gd name="T0" fmla="*/ 90 w 641"/>
                  <a:gd name="T1" fmla="*/ 424 h 748"/>
                  <a:gd name="T2" fmla="*/ 158 w 641"/>
                  <a:gd name="T3" fmla="*/ 424 h 748"/>
                  <a:gd name="T4" fmla="*/ 205 w 641"/>
                  <a:gd name="T5" fmla="*/ 408 h 748"/>
                  <a:gd name="T6" fmla="*/ 291 w 641"/>
                  <a:gd name="T7" fmla="*/ 588 h 748"/>
                  <a:gd name="T8" fmla="*/ 312 w 641"/>
                  <a:gd name="T9" fmla="*/ 475 h 748"/>
                  <a:gd name="T10" fmla="*/ 297 w 641"/>
                  <a:gd name="T11" fmla="*/ 468 h 748"/>
                  <a:gd name="T12" fmla="*/ 298 w 641"/>
                  <a:gd name="T13" fmla="*/ 452 h 748"/>
                  <a:gd name="T14" fmla="*/ 360 w 641"/>
                  <a:gd name="T15" fmla="*/ 452 h 748"/>
                  <a:gd name="T16" fmla="*/ 360 w 641"/>
                  <a:gd name="T17" fmla="*/ 468 h 748"/>
                  <a:gd name="T18" fmla="*/ 346 w 641"/>
                  <a:gd name="T19" fmla="*/ 475 h 748"/>
                  <a:gd name="T20" fmla="*/ 365 w 641"/>
                  <a:gd name="T21" fmla="*/ 583 h 748"/>
                  <a:gd name="T22" fmla="*/ 439 w 641"/>
                  <a:gd name="T23" fmla="*/ 415 h 748"/>
                  <a:gd name="T24" fmla="*/ 482 w 641"/>
                  <a:gd name="T25" fmla="*/ 420 h 748"/>
                  <a:gd name="T26" fmla="*/ 545 w 641"/>
                  <a:gd name="T27" fmla="*/ 420 h 748"/>
                  <a:gd name="T28" fmla="*/ 632 w 641"/>
                  <a:gd name="T29" fmla="*/ 691 h 748"/>
                  <a:gd name="T30" fmla="*/ 544 w 641"/>
                  <a:gd name="T31" fmla="*/ 722 h 748"/>
                  <a:gd name="T32" fmla="*/ 532 w 641"/>
                  <a:gd name="T33" fmla="*/ 681 h 748"/>
                  <a:gd name="T34" fmla="*/ 504 w 641"/>
                  <a:gd name="T35" fmla="*/ 729 h 748"/>
                  <a:gd name="T36" fmla="*/ 123 w 641"/>
                  <a:gd name="T37" fmla="*/ 731 h 748"/>
                  <a:gd name="T38" fmla="*/ 94 w 641"/>
                  <a:gd name="T39" fmla="*/ 681 h 748"/>
                  <a:gd name="T40" fmla="*/ 81 w 641"/>
                  <a:gd name="T41" fmla="*/ 724 h 748"/>
                  <a:gd name="T42" fmla="*/ 0 w 641"/>
                  <a:gd name="T43" fmla="*/ 691 h 748"/>
                  <a:gd name="T44" fmla="*/ 90 w 641"/>
                  <a:gd name="T45" fmla="*/ 424 h 748"/>
                  <a:gd name="T46" fmla="*/ 185 w 641"/>
                  <a:gd name="T47" fmla="*/ 289 h 748"/>
                  <a:gd name="T48" fmla="*/ 185 w 641"/>
                  <a:gd name="T49" fmla="*/ 289 h 748"/>
                  <a:gd name="T50" fmla="*/ 163 w 641"/>
                  <a:gd name="T51" fmla="*/ 264 h 748"/>
                  <a:gd name="T52" fmla="*/ 155 w 641"/>
                  <a:gd name="T53" fmla="*/ 214 h 748"/>
                  <a:gd name="T54" fmla="*/ 155 w 641"/>
                  <a:gd name="T55" fmla="*/ 207 h 748"/>
                  <a:gd name="T56" fmla="*/ 160 w 641"/>
                  <a:gd name="T57" fmla="*/ 204 h 748"/>
                  <a:gd name="T58" fmla="*/ 164 w 641"/>
                  <a:gd name="T59" fmla="*/ 202 h 748"/>
                  <a:gd name="T60" fmla="*/ 199 w 641"/>
                  <a:gd name="T61" fmla="*/ 47 h 748"/>
                  <a:gd name="T62" fmla="*/ 423 w 641"/>
                  <a:gd name="T63" fmla="*/ 43 h 748"/>
                  <a:gd name="T64" fmla="*/ 466 w 641"/>
                  <a:gd name="T65" fmla="*/ 200 h 748"/>
                  <a:gd name="T66" fmla="*/ 472 w 641"/>
                  <a:gd name="T67" fmla="*/ 204 h 748"/>
                  <a:gd name="T68" fmla="*/ 478 w 641"/>
                  <a:gd name="T69" fmla="*/ 207 h 748"/>
                  <a:gd name="T70" fmla="*/ 478 w 641"/>
                  <a:gd name="T71" fmla="*/ 214 h 748"/>
                  <a:gd name="T72" fmla="*/ 471 w 641"/>
                  <a:gd name="T73" fmla="*/ 263 h 748"/>
                  <a:gd name="T74" fmla="*/ 449 w 641"/>
                  <a:gd name="T75" fmla="*/ 288 h 748"/>
                  <a:gd name="T76" fmla="*/ 328 w 641"/>
                  <a:gd name="T77" fmla="*/ 397 h 748"/>
                  <a:gd name="T78" fmla="*/ 299 w 641"/>
                  <a:gd name="T79" fmla="*/ 395 h 748"/>
                  <a:gd name="T80" fmla="*/ 185 w 641"/>
                  <a:gd name="T81" fmla="*/ 289 h 7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41" h="748">
                    <a:moveTo>
                      <a:pt x="90" y="424"/>
                    </a:moveTo>
                    <a:cubicBezTo>
                      <a:pt x="114" y="424"/>
                      <a:pt x="137" y="424"/>
                      <a:pt x="158" y="424"/>
                    </a:cubicBezTo>
                    <a:cubicBezTo>
                      <a:pt x="178" y="425"/>
                      <a:pt x="194" y="421"/>
                      <a:pt x="205" y="408"/>
                    </a:cubicBezTo>
                    <a:lnTo>
                      <a:pt x="291" y="588"/>
                    </a:lnTo>
                    <a:lnTo>
                      <a:pt x="312" y="475"/>
                    </a:lnTo>
                    <a:lnTo>
                      <a:pt x="297" y="468"/>
                    </a:lnTo>
                    <a:lnTo>
                      <a:pt x="298" y="452"/>
                    </a:lnTo>
                    <a:lnTo>
                      <a:pt x="360" y="452"/>
                    </a:lnTo>
                    <a:lnTo>
                      <a:pt x="360" y="468"/>
                    </a:lnTo>
                    <a:lnTo>
                      <a:pt x="346" y="475"/>
                    </a:lnTo>
                    <a:lnTo>
                      <a:pt x="365" y="583"/>
                    </a:lnTo>
                    <a:lnTo>
                      <a:pt x="439" y="415"/>
                    </a:lnTo>
                    <a:cubicBezTo>
                      <a:pt x="450" y="420"/>
                      <a:pt x="464" y="422"/>
                      <a:pt x="482" y="420"/>
                    </a:cubicBezTo>
                    <a:cubicBezTo>
                      <a:pt x="502" y="420"/>
                      <a:pt x="523" y="420"/>
                      <a:pt x="545" y="420"/>
                    </a:cubicBezTo>
                    <a:cubicBezTo>
                      <a:pt x="604" y="475"/>
                      <a:pt x="641" y="606"/>
                      <a:pt x="632" y="691"/>
                    </a:cubicBezTo>
                    <a:cubicBezTo>
                      <a:pt x="614" y="704"/>
                      <a:pt x="583" y="714"/>
                      <a:pt x="544" y="722"/>
                    </a:cubicBezTo>
                    <a:lnTo>
                      <a:pt x="532" y="681"/>
                    </a:lnTo>
                    <a:lnTo>
                      <a:pt x="504" y="729"/>
                    </a:lnTo>
                    <a:cubicBezTo>
                      <a:pt x="390" y="746"/>
                      <a:pt x="233" y="748"/>
                      <a:pt x="123" y="731"/>
                    </a:cubicBezTo>
                    <a:lnTo>
                      <a:pt x="94" y="681"/>
                    </a:lnTo>
                    <a:lnTo>
                      <a:pt x="81" y="724"/>
                    </a:lnTo>
                    <a:cubicBezTo>
                      <a:pt x="43" y="716"/>
                      <a:pt x="14" y="705"/>
                      <a:pt x="0" y="691"/>
                    </a:cubicBezTo>
                    <a:cubicBezTo>
                      <a:pt x="1" y="616"/>
                      <a:pt x="15" y="489"/>
                      <a:pt x="90" y="424"/>
                    </a:cubicBezTo>
                    <a:close/>
                    <a:moveTo>
                      <a:pt x="185" y="289"/>
                    </a:moveTo>
                    <a:lnTo>
                      <a:pt x="185" y="289"/>
                    </a:lnTo>
                    <a:cubicBezTo>
                      <a:pt x="175" y="284"/>
                      <a:pt x="168" y="275"/>
                      <a:pt x="163" y="264"/>
                    </a:cubicBezTo>
                    <a:cubicBezTo>
                      <a:pt x="157" y="251"/>
                      <a:pt x="155" y="234"/>
                      <a:pt x="155" y="214"/>
                    </a:cubicBezTo>
                    <a:lnTo>
                      <a:pt x="155" y="207"/>
                    </a:lnTo>
                    <a:lnTo>
                      <a:pt x="160" y="204"/>
                    </a:lnTo>
                    <a:cubicBezTo>
                      <a:pt x="162" y="203"/>
                      <a:pt x="163" y="202"/>
                      <a:pt x="164" y="202"/>
                    </a:cubicBezTo>
                    <a:cubicBezTo>
                      <a:pt x="152" y="117"/>
                      <a:pt x="162" y="78"/>
                      <a:pt x="199" y="47"/>
                    </a:cubicBezTo>
                    <a:cubicBezTo>
                      <a:pt x="256" y="0"/>
                      <a:pt x="365" y="0"/>
                      <a:pt x="423" y="43"/>
                    </a:cubicBezTo>
                    <a:cubicBezTo>
                      <a:pt x="463" y="72"/>
                      <a:pt x="477" y="123"/>
                      <a:pt x="466" y="200"/>
                    </a:cubicBezTo>
                    <a:cubicBezTo>
                      <a:pt x="468" y="201"/>
                      <a:pt x="470" y="202"/>
                      <a:pt x="472" y="204"/>
                    </a:cubicBezTo>
                    <a:lnTo>
                      <a:pt x="478" y="207"/>
                    </a:lnTo>
                    <a:lnTo>
                      <a:pt x="478" y="214"/>
                    </a:lnTo>
                    <a:cubicBezTo>
                      <a:pt x="478" y="233"/>
                      <a:pt x="476" y="250"/>
                      <a:pt x="471" y="263"/>
                    </a:cubicBezTo>
                    <a:cubicBezTo>
                      <a:pt x="466" y="275"/>
                      <a:pt x="459" y="283"/>
                      <a:pt x="449" y="288"/>
                    </a:cubicBezTo>
                    <a:cubicBezTo>
                      <a:pt x="434" y="338"/>
                      <a:pt x="381" y="392"/>
                      <a:pt x="328" y="397"/>
                    </a:cubicBezTo>
                    <a:cubicBezTo>
                      <a:pt x="319" y="398"/>
                      <a:pt x="308" y="398"/>
                      <a:pt x="299" y="395"/>
                    </a:cubicBezTo>
                    <a:cubicBezTo>
                      <a:pt x="241" y="374"/>
                      <a:pt x="203" y="350"/>
                      <a:pt x="185" y="28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2454768" y="3633615"/>
            <a:ext cx="5130948" cy="540000"/>
            <a:chOff x="944620" y="3629179"/>
            <a:chExt cx="5130948" cy="540000"/>
          </a:xfrm>
        </p:grpSpPr>
        <p:sp>
          <p:nvSpPr>
            <p:cNvPr id="92" name="文本框 91"/>
            <p:cNvSpPr txBox="1"/>
            <p:nvPr/>
          </p:nvSpPr>
          <p:spPr>
            <a:xfrm>
              <a:off x="1790356" y="3703908"/>
              <a:ext cx="428521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>
                  <a:latin typeface="Times New Roman" panose="02020603050405020304" pitchFamily="18" charset="0"/>
                  <a:ea typeface="微软雅黑" pitchFamily="34" charset="-122"/>
                  <a:cs typeface="Times New Roman" panose="02020603050405020304" pitchFamily="18" charset="0"/>
                </a:rPr>
                <a:t>Simulations of post-arc current</a:t>
              </a:r>
              <a:endParaRPr lang="zh-CN" altLang="en-US" sz="2400" b="1" dirty="0"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endParaRPr>
            </a:p>
          </p:txBody>
        </p:sp>
        <p:grpSp>
          <p:nvGrpSpPr>
            <p:cNvPr id="94" name="组合 93"/>
            <p:cNvGrpSpPr>
              <a:grpSpLocks noChangeAspect="1"/>
            </p:cNvGrpSpPr>
            <p:nvPr/>
          </p:nvGrpSpPr>
          <p:grpSpPr>
            <a:xfrm>
              <a:off x="944620" y="3629179"/>
              <a:ext cx="540000" cy="540000"/>
              <a:chOff x="4605330" y="979808"/>
              <a:chExt cx="720000" cy="720000"/>
            </a:xfrm>
          </p:grpSpPr>
          <p:grpSp>
            <p:nvGrpSpPr>
              <p:cNvPr id="103" name="组合 102"/>
              <p:cNvGrpSpPr/>
              <p:nvPr/>
            </p:nvGrpSpPr>
            <p:grpSpPr>
              <a:xfrm>
                <a:off x="4605330" y="979808"/>
                <a:ext cx="720000" cy="720000"/>
                <a:chOff x="6585482" y="1661233"/>
                <a:chExt cx="928741" cy="928741"/>
              </a:xfrm>
            </p:grpSpPr>
            <p:sp>
              <p:nvSpPr>
                <p:cNvPr id="105" name="椭圆 104"/>
                <p:cNvSpPr/>
                <p:nvPr/>
              </p:nvSpPr>
              <p:spPr>
                <a:xfrm>
                  <a:off x="6585482" y="1661233"/>
                  <a:ext cx="928741" cy="92874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  <a:tileRect/>
                </a:gradFill>
                <a:ln w="1905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5400000" scaled="1"/>
                  </a:gradFill>
                </a:ln>
                <a:effectLst>
                  <a:outerShdw blurRad="279400" dist="152400" dir="2700000" sx="102000" sy="102000" algn="tl" rotWithShape="0">
                    <a:prstClr val="black">
                      <a:alpha val="28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350"/>
                </a:p>
              </p:txBody>
            </p:sp>
            <p:sp>
              <p:nvSpPr>
                <p:cNvPr id="106" name="圆角矩形 105"/>
                <p:cNvSpPr/>
                <p:nvPr/>
              </p:nvSpPr>
              <p:spPr>
                <a:xfrm>
                  <a:off x="6706336" y="1782090"/>
                  <a:ext cx="687025" cy="687025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100000">
                      <a:schemeClr val="bg1"/>
                    </a:gs>
                    <a:gs pos="0">
                      <a:srgbClr val="B8BBBC"/>
                    </a:gs>
                  </a:gsLst>
                  <a:lin ang="5400000" scaled="0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350"/>
                </a:p>
              </p:txBody>
            </p:sp>
            <p:sp>
              <p:nvSpPr>
                <p:cNvPr id="107" name="椭圆 106"/>
                <p:cNvSpPr/>
                <p:nvPr/>
              </p:nvSpPr>
              <p:spPr>
                <a:xfrm>
                  <a:off x="6779848" y="1855602"/>
                  <a:ext cx="540000" cy="540000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04" name="Freeform 22"/>
              <p:cNvSpPr>
                <a:spLocks noEditPoints="1"/>
              </p:cNvSpPr>
              <p:nvPr/>
            </p:nvSpPr>
            <p:spPr bwMode="auto">
              <a:xfrm>
                <a:off x="4869578" y="1208456"/>
                <a:ext cx="200334" cy="235261"/>
              </a:xfrm>
              <a:custGeom>
                <a:avLst/>
                <a:gdLst>
                  <a:gd name="T0" fmla="*/ 90 w 641"/>
                  <a:gd name="T1" fmla="*/ 424 h 748"/>
                  <a:gd name="T2" fmla="*/ 158 w 641"/>
                  <a:gd name="T3" fmla="*/ 424 h 748"/>
                  <a:gd name="T4" fmla="*/ 205 w 641"/>
                  <a:gd name="T5" fmla="*/ 408 h 748"/>
                  <a:gd name="T6" fmla="*/ 291 w 641"/>
                  <a:gd name="T7" fmla="*/ 588 h 748"/>
                  <a:gd name="T8" fmla="*/ 312 w 641"/>
                  <a:gd name="T9" fmla="*/ 475 h 748"/>
                  <a:gd name="T10" fmla="*/ 297 w 641"/>
                  <a:gd name="T11" fmla="*/ 468 h 748"/>
                  <a:gd name="T12" fmla="*/ 298 w 641"/>
                  <a:gd name="T13" fmla="*/ 452 h 748"/>
                  <a:gd name="T14" fmla="*/ 360 w 641"/>
                  <a:gd name="T15" fmla="*/ 452 h 748"/>
                  <a:gd name="T16" fmla="*/ 360 w 641"/>
                  <a:gd name="T17" fmla="*/ 468 h 748"/>
                  <a:gd name="T18" fmla="*/ 346 w 641"/>
                  <a:gd name="T19" fmla="*/ 475 h 748"/>
                  <a:gd name="T20" fmla="*/ 365 w 641"/>
                  <a:gd name="T21" fmla="*/ 583 h 748"/>
                  <a:gd name="T22" fmla="*/ 439 w 641"/>
                  <a:gd name="T23" fmla="*/ 415 h 748"/>
                  <a:gd name="T24" fmla="*/ 482 w 641"/>
                  <a:gd name="T25" fmla="*/ 420 h 748"/>
                  <a:gd name="T26" fmla="*/ 545 w 641"/>
                  <a:gd name="T27" fmla="*/ 420 h 748"/>
                  <a:gd name="T28" fmla="*/ 632 w 641"/>
                  <a:gd name="T29" fmla="*/ 691 h 748"/>
                  <a:gd name="T30" fmla="*/ 544 w 641"/>
                  <a:gd name="T31" fmla="*/ 722 h 748"/>
                  <a:gd name="T32" fmla="*/ 532 w 641"/>
                  <a:gd name="T33" fmla="*/ 681 h 748"/>
                  <a:gd name="T34" fmla="*/ 504 w 641"/>
                  <a:gd name="T35" fmla="*/ 729 h 748"/>
                  <a:gd name="T36" fmla="*/ 123 w 641"/>
                  <a:gd name="T37" fmla="*/ 731 h 748"/>
                  <a:gd name="T38" fmla="*/ 94 w 641"/>
                  <a:gd name="T39" fmla="*/ 681 h 748"/>
                  <a:gd name="T40" fmla="*/ 81 w 641"/>
                  <a:gd name="T41" fmla="*/ 724 h 748"/>
                  <a:gd name="T42" fmla="*/ 0 w 641"/>
                  <a:gd name="T43" fmla="*/ 691 h 748"/>
                  <a:gd name="T44" fmla="*/ 90 w 641"/>
                  <a:gd name="T45" fmla="*/ 424 h 748"/>
                  <a:gd name="T46" fmla="*/ 185 w 641"/>
                  <a:gd name="T47" fmla="*/ 289 h 748"/>
                  <a:gd name="T48" fmla="*/ 185 w 641"/>
                  <a:gd name="T49" fmla="*/ 289 h 748"/>
                  <a:gd name="T50" fmla="*/ 163 w 641"/>
                  <a:gd name="T51" fmla="*/ 264 h 748"/>
                  <a:gd name="T52" fmla="*/ 155 w 641"/>
                  <a:gd name="T53" fmla="*/ 214 h 748"/>
                  <a:gd name="T54" fmla="*/ 155 w 641"/>
                  <a:gd name="T55" fmla="*/ 207 h 748"/>
                  <a:gd name="T56" fmla="*/ 160 w 641"/>
                  <a:gd name="T57" fmla="*/ 204 h 748"/>
                  <a:gd name="T58" fmla="*/ 164 w 641"/>
                  <a:gd name="T59" fmla="*/ 202 h 748"/>
                  <a:gd name="T60" fmla="*/ 199 w 641"/>
                  <a:gd name="T61" fmla="*/ 47 h 748"/>
                  <a:gd name="T62" fmla="*/ 423 w 641"/>
                  <a:gd name="T63" fmla="*/ 43 h 748"/>
                  <a:gd name="T64" fmla="*/ 466 w 641"/>
                  <a:gd name="T65" fmla="*/ 200 h 748"/>
                  <a:gd name="T66" fmla="*/ 472 w 641"/>
                  <a:gd name="T67" fmla="*/ 204 h 748"/>
                  <a:gd name="T68" fmla="*/ 478 w 641"/>
                  <a:gd name="T69" fmla="*/ 207 h 748"/>
                  <a:gd name="T70" fmla="*/ 478 w 641"/>
                  <a:gd name="T71" fmla="*/ 214 h 748"/>
                  <a:gd name="T72" fmla="*/ 471 w 641"/>
                  <a:gd name="T73" fmla="*/ 263 h 748"/>
                  <a:gd name="T74" fmla="*/ 449 w 641"/>
                  <a:gd name="T75" fmla="*/ 288 h 748"/>
                  <a:gd name="T76" fmla="*/ 328 w 641"/>
                  <a:gd name="T77" fmla="*/ 397 h 748"/>
                  <a:gd name="T78" fmla="*/ 299 w 641"/>
                  <a:gd name="T79" fmla="*/ 395 h 748"/>
                  <a:gd name="T80" fmla="*/ 185 w 641"/>
                  <a:gd name="T81" fmla="*/ 289 h 7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41" h="748">
                    <a:moveTo>
                      <a:pt x="90" y="424"/>
                    </a:moveTo>
                    <a:cubicBezTo>
                      <a:pt x="114" y="424"/>
                      <a:pt x="137" y="424"/>
                      <a:pt x="158" y="424"/>
                    </a:cubicBezTo>
                    <a:cubicBezTo>
                      <a:pt x="178" y="425"/>
                      <a:pt x="194" y="421"/>
                      <a:pt x="205" y="408"/>
                    </a:cubicBezTo>
                    <a:lnTo>
                      <a:pt x="291" y="588"/>
                    </a:lnTo>
                    <a:lnTo>
                      <a:pt x="312" y="475"/>
                    </a:lnTo>
                    <a:lnTo>
                      <a:pt x="297" y="468"/>
                    </a:lnTo>
                    <a:lnTo>
                      <a:pt x="298" y="452"/>
                    </a:lnTo>
                    <a:lnTo>
                      <a:pt x="360" y="452"/>
                    </a:lnTo>
                    <a:lnTo>
                      <a:pt x="360" y="468"/>
                    </a:lnTo>
                    <a:lnTo>
                      <a:pt x="346" y="475"/>
                    </a:lnTo>
                    <a:lnTo>
                      <a:pt x="365" y="583"/>
                    </a:lnTo>
                    <a:lnTo>
                      <a:pt x="439" y="415"/>
                    </a:lnTo>
                    <a:cubicBezTo>
                      <a:pt x="450" y="420"/>
                      <a:pt x="464" y="422"/>
                      <a:pt x="482" y="420"/>
                    </a:cubicBezTo>
                    <a:cubicBezTo>
                      <a:pt x="502" y="420"/>
                      <a:pt x="523" y="420"/>
                      <a:pt x="545" y="420"/>
                    </a:cubicBezTo>
                    <a:cubicBezTo>
                      <a:pt x="604" y="475"/>
                      <a:pt x="641" y="606"/>
                      <a:pt x="632" y="691"/>
                    </a:cubicBezTo>
                    <a:cubicBezTo>
                      <a:pt x="614" y="704"/>
                      <a:pt x="583" y="714"/>
                      <a:pt x="544" y="722"/>
                    </a:cubicBezTo>
                    <a:lnTo>
                      <a:pt x="532" y="681"/>
                    </a:lnTo>
                    <a:lnTo>
                      <a:pt x="504" y="729"/>
                    </a:lnTo>
                    <a:cubicBezTo>
                      <a:pt x="390" y="746"/>
                      <a:pt x="233" y="748"/>
                      <a:pt x="123" y="731"/>
                    </a:cubicBezTo>
                    <a:lnTo>
                      <a:pt x="94" y="681"/>
                    </a:lnTo>
                    <a:lnTo>
                      <a:pt x="81" y="724"/>
                    </a:lnTo>
                    <a:cubicBezTo>
                      <a:pt x="43" y="716"/>
                      <a:pt x="14" y="705"/>
                      <a:pt x="0" y="691"/>
                    </a:cubicBezTo>
                    <a:cubicBezTo>
                      <a:pt x="1" y="616"/>
                      <a:pt x="15" y="489"/>
                      <a:pt x="90" y="424"/>
                    </a:cubicBezTo>
                    <a:close/>
                    <a:moveTo>
                      <a:pt x="185" y="289"/>
                    </a:moveTo>
                    <a:lnTo>
                      <a:pt x="185" y="289"/>
                    </a:lnTo>
                    <a:cubicBezTo>
                      <a:pt x="175" y="284"/>
                      <a:pt x="168" y="275"/>
                      <a:pt x="163" y="264"/>
                    </a:cubicBezTo>
                    <a:cubicBezTo>
                      <a:pt x="157" y="251"/>
                      <a:pt x="155" y="234"/>
                      <a:pt x="155" y="214"/>
                    </a:cubicBezTo>
                    <a:lnTo>
                      <a:pt x="155" y="207"/>
                    </a:lnTo>
                    <a:lnTo>
                      <a:pt x="160" y="204"/>
                    </a:lnTo>
                    <a:cubicBezTo>
                      <a:pt x="162" y="203"/>
                      <a:pt x="163" y="202"/>
                      <a:pt x="164" y="202"/>
                    </a:cubicBezTo>
                    <a:cubicBezTo>
                      <a:pt x="152" y="117"/>
                      <a:pt x="162" y="78"/>
                      <a:pt x="199" y="47"/>
                    </a:cubicBezTo>
                    <a:cubicBezTo>
                      <a:pt x="256" y="0"/>
                      <a:pt x="365" y="0"/>
                      <a:pt x="423" y="43"/>
                    </a:cubicBezTo>
                    <a:cubicBezTo>
                      <a:pt x="463" y="72"/>
                      <a:pt x="477" y="123"/>
                      <a:pt x="466" y="200"/>
                    </a:cubicBezTo>
                    <a:cubicBezTo>
                      <a:pt x="468" y="201"/>
                      <a:pt x="470" y="202"/>
                      <a:pt x="472" y="204"/>
                    </a:cubicBezTo>
                    <a:lnTo>
                      <a:pt x="478" y="207"/>
                    </a:lnTo>
                    <a:lnTo>
                      <a:pt x="478" y="214"/>
                    </a:lnTo>
                    <a:cubicBezTo>
                      <a:pt x="478" y="233"/>
                      <a:pt x="476" y="250"/>
                      <a:pt x="471" y="263"/>
                    </a:cubicBezTo>
                    <a:cubicBezTo>
                      <a:pt x="466" y="275"/>
                      <a:pt x="459" y="283"/>
                      <a:pt x="449" y="288"/>
                    </a:cubicBezTo>
                    <a:cubicBezTo>
                      <a:pt x="434" y="338"/>
                      <a:pt x="381" y="392"/>
                      <a:pt x="328" y="397"/>
                    </a:cubicBezTo>
                    <a:cubicBezTo>
                      <a:pt x="319" y="398"/>
                      <a:pt x="308" y="398"/>
                      <a:pt x="299" y="395"/>
                    </a:cubicBezTo>
                    <a:cubicBezTo>
                      <a:pt x="241" y="374"/>
                      <a:pt x="203" y="350"/>
                      <a:pt x="185" y="28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2454768" y="4435141"/>
            <a:ext cx="6352436" cy="540000"/>
            <a:chOff x="944620" y="4428487"/>
            <a:chExt cx="6352436" cy="540000"/>
          </a:xfrm>
        </p:grpSpPr>
        <p:sp>
          <p:nvSpPr>
            <p:cNvPr id="108" name="文本框 107"/>
            <p:cNvSpPr txBox="1"/>
            <p:nvPr/>
          </p:nvSpPr>
          <p:spPr>
            <a:xfrm>
              <a:off x="1790356" y="4503216"/>
              <a:ext cx="550670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>
                  <a:latin typeface="Times New Roman" panose="02020603050405020304" pitchFamily="18" charset="0"/>
                  <a:ea typeface="微软雅黑" pitchFamily="34" charset="-122"/>
                  <a:cs typeface="Times New Roman" panose="02020603050405020304" pitchFamily="18" charset="0"/>
                </a:rPr>
                <a:t>Experimental studies of post-arc current</a:t>
              </a:r>
              <a:endParaRPr lang="zh-CN" altLang="en-US" sz="2400" dirty="0"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endParaRPr>
            </a:p>
          </p:txBody>
        </p:sp>
        <p:grpSp>
          <p:nvGrpSpPr>
            <p:cNvPr id="109" name="组合 108"/>
            <p:cNvGrpSpPr>
              <a:grpSpLocks noChangeAspect="1"/>
            </p:cNvGrpSpPr>
            <p:nvPr/>
          </p:nvGrpSpPr>
          <p:grpSpPr>
            <a:xfrm>
              <a:off x="944620" y="4428487"/>
              <a:ext cx="540000" cy="540000"/>
              <a:chOff x="4605330" y="979808"/>
              <a:chExt cx="720000" cy="720000"/>
            </a:xfrm>
          </p:grpSpPr>
          <p:grpSp>
            <p:nvGrpSpPr>
              <p:cNvPr id="110" name="组合 109"/>
              <p:cNvGrpSpPr/>
              <p:nvPr/>
            </p:nvGrpSpPr>
            <p:grpSpPr>
              <a:xfrm>
                <a:off x="4605330" y="979808"/>
                <a:ext cx="720000" cy="720000"/>
                <a:chOff x="6585482" y="1661233"/>
                <a:chExt cx="928741" cy="928741"/>
              </a:xfrm>
            </p:grpSpPr>
            <p:sp>
              <p:nvSpPr>
                <p:cNvPr id="112" name="椭圆 111"/>
                <p:cNvSpPr/>
                <p:nvPr/>
              </p:nvSpPr>
              <p:spPr>
                <a:xfrm>
                  <a:off x="6585482" y="1661233"/>
                  <a:ext cx="928741" cy="92874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  <a:tileRect/>
                </a:gradFill>
                <a:ln w="1905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5400000" scaled="1"/>
                  </a:gradFill>
                </a:ln>
                <a:effectLst>
                  <a:outerShdw blurRad="279400" dist="152400" dir="2700000" sx="102000" sy="102000" algn="tl" rotWithShape="0">
                    <a:prstClr val="black">
                      <a:alpha val="28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350"/>
                </a:p>
              </p:txBody>
            </p:sp>
            <p:sp>
              <p:nvSpPr>
                <p:cNvPr id="113" name="圆角矩形 112"/>
                <p:cNvSpPr/>
                <p:nvPr/>
              </p:nvSpPr>
              <p:spPr>
                <a:xfrm>
                  <a:off x="6706336" y="1782090"/>
                  <a:ext cx="687025" cy="687025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100000">
                      <a:schemeClr val="bg1"/>
                    </a:gs>
                    <a:gs pos="0">
                      <a:srgbClr val="B8BBBC"/>
                    </a:gs>
                  </a:gsLst>
                  <a:lin ang="5400000" scaled="0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350"/>
                </a:p>
              </p:txBody>
            </p:sp>
            <p:sp>
              <p:nvSpPr>
                <p:cNvPr id="114" name="椭圆 113"/>
                <p:cNvSpPr/>
                <p:nvPr/>
              </p:nvSpPr>
              <p:spPr>
                <a:xfrm>
                  <a:off x="6779848" y="1855602"/>
                  <a:ext cx="540000" cy="540000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11" name="Freeform 22"/>
              <p:cNvSpPr>
                <a:spLocks noEditPoints="1"/>
              </p:cNvSpPr>
              <p:nvPr/>
            </p:nvSpPr>
            <p:spPr bwMode="auto">
              <a:xfrm>
                <a:off x="4869578" y="1208456"/>
                <a:ext cx="200334" cy="235261"/>
              </a:xfrm>
              <a:custGeom>
                <a:avLst/>
                <a:gdLst>
                  <a:gd name="T0" fmla="*/ 90 w 641"/>
                  <a:gd name="T1" fmla="*/ 424 h 748"/>
                  <a:gd name="T2" fmla="*/ 158 w 641"/>
                  <a:gd name="T3" fmla="*/ 424 h 748"/>
                  <a:gd name="T4" fmla="*/ 205 w 641"/>
                  <a:gd name="T5" fmla="*/ 408 h 748"/>
                  <a:gd name="T6" fmla="*/ 291 w 641"/>
                  <a:gd name="T7" fmla="*/ 588 h 748"/>
                  <a:gd name="T8" fmla="*/ 312 w 641"/>
                  <a:gd name="T9" fmla="*/ 475 h 748"/>
                  <a:gd name="T10" fmla="*/ 297 w 641"/>
                  <a:gd name="T11" fmla="*/ 468 h 748"/>
                  <a:gd name="T12" fmla="*/ 298 w 641"/>
                  <a:gd name="T13" fmla="*/ 452 h 748"/>
                  <a:gd name="T14" fmla="*/ 360 w 641"/>
                  <a:gd name="T15" fmla="*/ 452 h 748"/>
                  <a:gd name="T16" fmla="*/ 360 w 641"/>
                  <a:gd name="T17" fmla="*/ 468 h 748"/>
                  <a:gd name="T18" fmla="*/ 346 w 641"/>
                  <a:gd name="T19" fmla="*/ 475 h 748"/>
                  <a:gd name="T20" fmla="*/ 365 w 641"/>
                  <a:gd name="T21" fmla="*/ 583 h 748"/>
                  <a:gd name="T22" fmla="*/ 439 w 641"/>
                  <a:gd name="T23" fmla="*/ 415 h 748"/>
                  <a:gd name="T24" fmla="*/ 482 w 641"/>
                  <a:gd name="T25" fmla="*/ 420 h 748"/>
                  <a:gd name="T26" fmla="*/ 545 w 641"/>
                  <a:gd name="T27" fmla="*/ 420 h 748"/>
                  <a:gd name="T28" fmla="*/ 632 w 641"/>
                  <a:gd name="T29" fmla="*/ 691 h 748"/>
                  <a:gd name="T30" fmla="*/ 544 w 641"/>
                  <a:gd name="T31" fmla="*/ 722 h 748"/>
                  <a:gd name="T32" fmla="*/ 532 w 641"/>
                  <a:gd name="T33" fmla="*/ 681 h 748"/>
                  <a:gd name="T34" fmla="*/ 504 w 641"/>
                  <a:gd name="T35" fmla="*/ 729 h 748"/>
                  <a:gd name="T36" fmla="*/ 123 w 641"/>
                  <a:gd name="T37" fmla="*/ 731 h 748"/>
                  <a:gd name="T38" fmla="*/ 94 w 641"/>
                  <a:gd name="T39" fmla="*/ 681 h 748"/>
                  <a:gd name="T40" fmla="*/ 81 w 641"/>
                  <a:gd name="T41" fmla="*/ 724 h 748"/>
                  <a:gd name="T42" fmla="*/ 0 w 641"/>
                  <a:gd name="T43" fmla="*/ 691 h 748"/>
                  <a:gd name="T44" fmla="*/ 90 w 641"/>
                  <a:gd name="T45" fmla="*/ 424 h 748"/>
                  <a:gd name="T46" fmla="*/ 185 w 641"/>
                  <a:gd name="T47" fmla="*/ 289 h 748"/>
                  <a:gd name="T48" fmla="*/ 185 w 641"/>
                  <a:gd name="T49" fmla="*/ 289 h 748"/>
                  <a:gd name="T50" fmla="*/ 163 w 641"/>
                  <a:gd name="T51" fmla="*/ 264 h 748"/>
                  <a:gd name="T52" fmla="*/ 155 w 641"/>
                  <a:gd name="T53" fmla="*/ 214 h 748"/>
                  <a:gd name="T54" fmla="*/ 155 w 641"/>
                  <a:gd name="T55" fmla="*/ 207 h 748"/>
                  <a:gd name="T56" fmla="*/ 160 w 641"/>
                  <a:gd name="T57" fmla="*/ 204 h 748"/>
                  <a:gd name="T58" fmla="*/ 164 w 641"/>
                  <a:gd name="T59" fmla="*/ 202 h 748"/>
                  <a:gd name="T60" fmla="*/ 199 w 641"/>
                  <a:gd name="T61" fmla="*/ 47 h 748"/>
                  <a:gd name="T62" fmla="*/ 423 w 641"/>
                  <a:gd name="T63" fmla="*/ 43 h 748"/>
                  <a:gd name="T64" fmla="*/ 466 w 641"/>
                  <a:gd name="T65" fmla="*/ 200 h 748"/>
                  <a:gd name="T66" fmla="*/ 472 w 641"/>
                  <a:gd name="T67" fmla="*/ 204 h 748"/>
                  <a:gd name="T68" fmla="*/ 478 w 641"/>
                  <a:gd name="T69" fmla="*/ 207 h 748"/>
                  <a:gd name="T70" fmla="*/ 478 w 641"/>
                  <a:gd name="T71" fmla="*/ 214 h 748"/>
                  <a:gd name="T72" fmla="*/ 471 w 641"/>
                  <a:gd name="T73" fmla="*/ 263 h 748"/>
                  <a:gd name="T74" fmla="*/ 449 w 641"/>
                  <a:gd name="T75" fmla="*/ 288 h 748"/>
                  <a:gd name="T76" fmla="*/ 328 w 641"/>
                  <a:gd name="T77" fmla="*/ 397 h 748"/>
                  <a:gd name="T78" fmla="*/ 299 w 641"/>
                  <a:gd name="T79" fmla="*/ 395 h 748"/>
                  <a:gd name="T80" fmla="*/ 185 w 641"/>
                  <a:gd name="T81" fmla="*/ 289 h 7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41" h="748">
                    <a:moveTo>
                      <a:pt x="90" y="424"/>
                    </a:moveTo>
                    <a:cubicBezTo>
                      <a:pt x="114" y="424"/>
                      <a:pt x="137" y="424"/>
                      <a:pt x="158" y="424"/>
                    </a:cubicBezTo>
                    <a:cubicBezTo>
                      <a:pt x="178" y="425"/>
                      <a:pt x="194" y="421"/>
                      <a:pt x="205" y="408"/>
                    </a:cubicBezTo>
                    <a:lnTo>
                      <a:pt x="291" y="588"/>
                    </a:lnTo>
                    <a:lnTo>
                      <a:pt x="312" y="475"/>
                    </a:lnTo>
                    <a:lnTo>
                      <a:pt x="297" y="468"/>
                    </a:lnTo>
                    <a:lnTo>
                      <a:pt x="298" y="452"/>
                    </a:lnTo>
                    <a:lnTo>
                      <a:pt x="360" y="452"/>
                    </a:lnTo>
                    <a:lnTo>
                      <a:pt x="360" y="468"/>
                    </a:lnTo>
                    <a:lnTo>
                      <a:pt x="346" y="475"/>
                    </a:lnTo>
                    <a:lnTo>
                      <a:pt x="365" y="583"/>
                    </a:lnTo>
                    <a:lnTo>
                      <a:pt x="439" y="415"/>
                    </a:lnTo>
                    <a:cubicBezTo>
                      <a:pt x="450" y="420"/>
                      <a:pt x="464" y="422"/>
                      <a:pt x="482" y="420"/>
                    </a:cubicBezTo>
                    <a:cubicBezTo>
                      <a:pt x="502" y="420"/>
                      <a:pt x="523" y="420"/>
                      <a:pt x="545" y="420"/>
                    </a:cubicBezTo>
                    <a:cubicBezTo>
                      <a:pt x="604" y="475"/>
                      <a:pt x="641" y="606"/>
                      <a:pt x="632" y="691"/>
                    </a:cubicBezTo>
                    <a:cubicBezTo>
                      <a:pt x="614" y="704"/>
                      <a:pt x="583" y="714"/>
                      <a:pt x="544" y="722"/>
                    </a:cubicBezTo>
                    <a:lnTo>
                      <a:pt x="532" y="681"/>
                    </a:lnTo>
                    <a:lnTo>
                      <a:pt x="504" y="729"/>
                    </a:lnTo>
                    <a:cubicBezTo>
                      <a:pt x="390" y="746"/>
                      <a:pt x="233" y="748"/>
                      <a:pt x="123" y="731"/>
                    </a:cubicBezTo>
                    <a:lnTo>
                      <a:pt x="94" y="681"/>
                    </a:lnTo>
                    <a:lnTo>
                      <a:pt x="81" y="724"/>
                    </a:lnTo>
                    <a:cubicBezTo>
                      <a:pt x="43" y="716"/>
                      <a:pt x="14" y="705"/>
                      <a:pt x="0" y="691"/>
                    </a:cubicBezTo>
                    <a:cubicBezTo>
                      <a:pt x="1" y="616"/>
                      <a:pt x="15" y="489"/>
                      <a:pt x="90" y="424"/>
                    </a:cubicBezTo>
                    <a:close/>
                    <a:moveTo>
                      <a:pt x="185" y="289"/>
                    </a:moveTo>
                    <a:lnTo>
                      <a:pt x="185" y="289"/>
                    </a:lnTo>
                    <a:cubicBezTo>
                      <a:pt x="175" y="284"/>
                      <a:pt x="168" y="275"/>
                      <a:pt x="163" y="264"/>
                    </a:cubicBezTo>
                    <a:cubicBezTo>
                      <a:pt x="157" y="251"/>
                      <a:pt x="155" y="234"/>
                      <a:pt x="155" y="214"/>
                    </a:cubicBezTo>
                    <a:lnTo>
                      <a:pt x="155" y="207"/>
                    </a:lnTo>
                    <a:lnTo>
                      <a:pt x="160" y="204"/>
                    </a:lnTo>
                    <a:cubicBezTo>
                      <a:pt x="162" y="203"/>
                      <a:pt x="163" y="202"/>
                      <a:pt x="164" y="202"/>
                    </a:cubicBezTo>
                    <a:cubicBezTo>
                      <a:pt x="152" y="117"/>
                      <a:pt x="162" y="78"/>
                      <a:pt x="199" y="47"/>
                    </a:cubicBezTo>
                    <a:cubicBezTo>
                      <a:pt x="256" y="0"/>
                      <a:pt x="365" y="0"/>
                      <a:pt x="423" y="43"/>
                    </a:cubicBezTo>
                    <a:cubicBezTo>
                      <a:pt x="463" y="72"/>
                      <a:pt x="477" y="123"/>
                      <a:pt x="466" y="200"/>
                    </a:cubicBezTo>
                    <a:cubicBezTo>
                      <a:pt x="468" y="201"/>
                      <a:pt x="470" y="202"/>
                      <a:pt x="472" y="204"/>
                    </a:cubicBezTo>
                    <a:lnTo>
                      <a:pt x="478" y="207"/>
                    </a:lnTo>
                    <a:lnTo>
                      <a:pt x="478" y="214"/>
                    </a:lnTo>
                    <a:cubicBezTo>
                      <a:pt x="478" y="233"/>
                      <a:pt x="476" y="250"/>
                      <a:pt x="471" y="263"/>
                    </a:cubicBezTo>
                    <a:cubicBezTo>
                      <a:pt x="466" y="275"/>
                      <a:pt x="459" y="283"/>
                      <a:pt x="449" y="288"/>
                    </a:cubicBezTo>
                    <a:cubicBezTo>
                      <a:pt x="434" y="338"/>
                      <a:pt x="381" y="392"/>
                      <a:pt x="328" y="397"/>
                    </a:cubicBezTo>
                    <a:cubicBezTo>
                      <a:pt x="319" y="398"/>
                      <a:pt x="308" y="398"/>
                      <a:pt x="299" y="395"/>
                    </a:cubicBezTo>
                    <a:cubicBezTo>
                      <a:pt x="241" y="374"/>
                      <a:pt x="203" y="350"/>
                      <a:pt x="185" y="28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2454768" y="5236668"/>
            <a:ext cx="2330438" cy="540000"/>
            <a:chOff x="930768" y="5236668"/>
            <a:chExt cx="2330438" cy="540000"/>
          </a:xfrm>
        </p:grpSpPr>
        <p:sp>
          <p:nvSpPr>
            <p:cNvPr id="42" name="文本框 41"/>
            <p:cNvSpPr txBox="1"/>
            <p:nvPr/>
          </p:nvSpPr>
          <p:spPr>
            <a:xfrm>
              <a:off x="1776504" y="5311397"/>
              <a:ext cx="148470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>
                  <a:latin typeface="Times New Roman" panose="02020603050405020304" pitchFamily="18" charset="0"/>
                  <a:ea typeface="微软雅黑" pitchFamily="34" charset="-122"/>
                  <a:cs typeface="Times New Roman" panose="02020603050405020304" pitchFamily="18" charset="0"/>
                </a:rPr>
                <a:t>Summary</a:t>
              </a:r>
              <a:endParaRPr lang="zh-CN" altLang="en-US" sz="2400" dirty="0"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endParaRPr>
            </a:p>
          </p:txBody>
        </p:sp>
        <p:grpSp>
          <p:nvGrpSpPr>
            <p:cNvPr id="44" name="组合 43"/>
            <p:cNvGrpSpPr>
              <a:grpSpLocks noChangeAspect="1"/>
            </p:cNvGrpSpPr>
            <p:nvPr/>
          </p:nvGrpSpPr>
          <p:grpSpPr>
            <a:xfrm>
              <a:off x="930768" y="5236668"/>
              <a:ext cx="540000" cy="540000"/>
              <a:chOff x="4605330" y="979808"/>
              <a:chExt cx="720000" cy="720000"/>
            </a:xfrm>
          </p:grpSpPr>
          <p:grpSp>
            <p:nvGrpSpPr>
              <p:cNvPr id="45" name="组合 44"/>
              <p:cNvGrpSpPr/>
              <p:nvPr/>
            </p:nvGrpSpPr>
            <p:grpSpPr>
              <a:xfrm>
                <a:off x="4605330" y="979808"/>
                <a:ext cx="720000" cy="720000"/>
                <a:chOff x="6585482" y="1661233"/>
                <a:chExt cx="928741" cy="928741"/>
              </a:xfrm>
            </p:grpSpPr>
            <p:sp>
              <p:nvSpPr>
                <p:cNvPr id="47" name="椭圆 46"/>
                <p:cNvSpPr/>
                <p:nvPr/>
              </p:nvSpPr>
              <p:spPr>
                <a:xfrm>
                  <a:off x="6585482" y="1661233"/>
                  <a:ext cx="928741" cy="92874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  <a:tileRect/>
                </a:gradFill>
                <a:ln w="1905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5400000" scaled="1"/>
                  </a:gradFill>
                </a:ln>
                <a:effectLst>
                  <a:outerShdw blurRad="279400" dist="152400" dir="2700000" sx="102000" sy="102000" algn="tl" rotWithShape="0">
                    <a:prstClr val="black">
                      <a:alpha val="28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350"/>
                </a:p>
              </p:txBody>
            </p:sp>
            <p:sp>
              <p:nvSpPr>
                <p:cNvPr id="48" name="圆角矩形 47"/>
                <p:cNvSpPr/>
                <p:nvPr/>
              </p:nvSpPr>
              <p:spPr>
                <a:xfrm>
                  <a:off x="6706336" y="1782090"/>
                  <a:ext cx="687025" cy="687025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100000">
                      <a:schemeClr val="bg1"/>
                    </a:gs>
                    <a:gs pos="0">
                      <a:srgbClr val="B8BBBC"/>
                    </a:gs>
                  </a:gsLst>
                  <a:lin ang="5400000" scaled="0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350"/>
                </a:p>
              </p:txBody>
            </p:sp>
            <p:sp>
              <p:nvSpPr>
                <p:cNvPr id="49" name="椭圆 48"/>
                <p:cNvSpPr/>
                <p:nvPr/>
              </p:nvSpPr>
              <p:spPr>
                <a:xfrm>
                  <a:off x="6779848" y="1855602"/>
                  <a:ext cx="540000" cy="540000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46" name="Freeform 22"/>
              <p:cNvSpPr>
                <a:spLocks noEditPoints="1"/>
              </p:cNvSpPr>
              <p:nvPr/>
            </p:nvSpPr>
            <p:spPr bwMode="auto">
              <a:xfrm>
                <a:off x="4869578" y="1208456"/>
                <a:ext cx="200334" cy="235261"/>
              </a:xfrm>
              <a:custGeom>
                <a:avLst/>
                <a:gdLst>
                  <a:gd name="T0" fmla="*/ 90 w 641"/>
                  <a:gd name="T1" fmla="*/ 424 h 748"/>
                  <a:gd name="T2" fmla="*/ 158 w 641"/>
                  <a:gd name="T3" fmla="*/ 424 h 748"/>
                  <a:gd name="T4" fmla="*/ 205 w 641"/>
                  <a:gd name="T5" fmla="*/ 408 h 748"/>
                  <a:gd name="T6" fmla="*/ 291 w 641"/>
                  <a:gd name="T7" fmla="*/ 588 h 748"/>
                  <a:gd name="T8" fmla="*/ 312 w 641"/>
                  <a:gd name="T9" fmla="*/ 475 h 748"/>
                  <a:gd name="T10" fmla="*/ 297 w 641"/>
                  <a:gd name="T11" fmla="*/ 468 h 748"/>
                  <a:gd name="T12" fmla="*/ 298 w 641"/>
                  <a:gd name="T13" fmla="*/ 452 h 748"/>
                  <a:gd name="T14" fmla="*/ 360 w 641"/>
                  <a:gd name="T15" fmla="*/ 452 h 748"/>
                  <a:gd name="T16" fmla="*/ 360 w 641"/>
                  <a:gd name="T17" fmla="*/ 468 h 748"/>
                  <a:gd name="T18" fmla="*/ 346 w 641"/>
                  <a:gd name="T19" fmla="*/ 475 h 748"/>
                  <a:gd name="T20" fmla="*/ 365 w 641"/>
                  <a:gd name="T21" fmla="*/ 583 h 748"/>
                  <a:gd name="T22" fmla="*/ 439 w 641"/>
                  <a:gd name="T23" fmla="*/ 415 h 748"/>
                  <a:gd name="T24" fmla="*/ 482 w 641"/>
                  <a:gd name="T25" fmla="*/ 420 h 748"/>
                  <a:gd name="T26" fmla="*/ 545 w 641"/>
                  <a:gd name="T27" fmla="*/ 420 h 748"/>
                  <a:gd name="T28" fmla="*/ 632 w 641"/>
                  <a:gd name="T29" fmla="*/ 691 h 748"/>
                  <a:gd name="T30" fmla="*/ 544 w 641"/>
                  <a:gd name="T31" fmla="*/ 722 h 748"/>
                  <a:gd name="T32" fmla="*/ 532 w 641"/>
                  <a:gd name="T33" fmla="*/ 681 h 748"/>
                  <a:gd name="T34" fmla="*/ 504 w 641"/>
                  <a:gd name="T35" fmla="*/ 729 h 748"/>
                  <a:gd name="T36" fmla="*/ 123 w 641"/>
                  <a:gd name="T37" fmla="*/ 731 h 748"/>
                  <a:gd name="T38" fmla="*/ 94 w 641"/>
                  <a:gd name="T39" fmla="*/ 681 h 748"/>
                  <a:gd name="T40" fmla="*/ 81 w 641"/>
                  <a:gd name="T41" fmla="*/ 724 h 748"/>
                  <a:gd name="T42" fmla="*/ 0 w 641"/>
                  <a:gd name="T43" fmla="*/ 691 h 748"/>
                  <a:gd name="T44" fmla="*/ 90 w 641"/>
                  <a:gd name="T45" fmla="*/ 424 h 748"/>
                  <a:gd name="T46" fmla="*/ 185 w 641"/>
                  <a:gd name="T47" fmla="*/ 289 h 748"/>
                  <a:gd name="T48" fmla="*/ 185 w 641"/>
                  <a:gd name="T49" fmla="*/ 289 h 748"/>
                  <a:gd name="T50" fmla="*/ 163 w 641"/>
                  <a:gd name="T51" fmla="*/ 264 h 748"/>
                  <a:gd name="T52" fmla="*/ 155 w 641"/>
                  <a:gd name="T53" fmla="*/ 214 h 748"/>
                  <a:gd name="T54" fmla="*/ 155 w 641"/>
                  <a:gd name="T55" fmla="*/ 207 h 748"/>
                  <a:gd name="T56" fmla="*/ 160 w 641"/>
                  <a:gd name="T57" fmla="*/ 204 h 748"/>
                  <a:gd name="T58" fmla="*/ 164 w 641"/>
                  <a:gd name="T59" fmla="*/ 202 h 748"/>
                  <a:gd name="T60" fmla="*/ 199 w 641"/>
                  <a:gd name="T61" fmla="*/ 47 h 748"/>
                  <a:gd name="T62" fmla="*/ 423 w 641"/>
                  <a:gd name="T63" fmla="*/ 43 h 748"/>
                  <a:gd name="T64" fmla="*/ 466 w 641"/>
                  <a:gd name="T65" fmla="*/ 200 h 748"/>
                  <a:gd name="T66" fmla="*/ 472 w 641"/>
                  <a:gd name="T67" fmla="*/ 204 h 748"/>
                  <a:gd name="T68" fmla="*/ 478 w 641"/>
                  <a:gd name="T69" fmla="*/ 207 h 748"/>
                  <a:gd name="T70" fmla="*/ 478 w 641"/>
                  <a:gd name="T71" fmla="*/ 214 h 748"/>
                  <a:gd name="T72" fmla="*/ 471 w 641"/>
                  <a:gd name="T73" fmla="*/ 263 h 748"/>
                  <a:gd name="T74" fmla="*/ 449 w 641"/>
                  <a:gd name="T75" fmla="*/ 288 h 748"/>
                  <a:gd name="T76" fmla="*/ 328 w 641"/>
                  <a:gd name="T77" fmla="*/ 397 h 748"/>
                  <a:gd name="T78" fmla="*/ 299 w 641"/>
                  <a:gd name="T79" fmla="*/ 395 h 748"/>
                  <a:gd name="T80" fmla="*/ 185 w 641"/>
                  <a:gd name="T81" fmla="*/ 289 h 7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41" h="748">
                    <a:moveTo>
                      <a:pt x="90" y="424"/>
                    </a:moveTo>
                    <a:cubicBezTo>
                      <a:pt x="114" y="424"/>
                      <a:pt x="137" y="424"/>
                      <a:pt x="158" y="424"/>
                    </a:cubicBezTo>
                    <a:cubicBezTo>
                      <a:pt x="178" y="425"/>
                      <a:pt x="194" y="421"/>
                      <a:pt x="205" y="408"/>
                    </a:cubicBezTo>
                    <a:lnTo>
                      <a:pt x="291" y="588"/>
                    </a:lnTo>
                    <a:lnTo>
                      <a:pt x="312" y="475"/>
                    </a:lnTo>
                    <a:lnTo>
                      <a:pt x="297" y="468"/>
                    </a:lnTo>
                    <a:lnTo>
                      <a:pt x="298" y="452"/>
                    </a:lnTo>
                    <a:lnTo>
                      <a:pt x="360" y="452"/>
                    </a:lnTo>
                    <a:lnTo>
                      <a:pt x="360" y="468"/>
                    </a:lnTo>
                    <a:lnTo>
                      <a:pt x="346" y="475"/>
                    </a:lnTo>
                    <a:lnTo>
                      <a:pt x="365" y="583"/>
                    </a:lnTo>
                    <a:lnTo>
                      <a:pt x="439" y="415"/>
                    </a:lnTo>
                    <a:cubicBezTo>
                      <a:pt x="450" y="420"/>
                      <a:pt x="464" y="422"/>
                      <a:pt x="482" y="420"/>
                    </a:cubicBezTo>
                    <a:cubicBezTo>
                      <a:pt x="502" y="420"/>
                      <a:pt x="523" y="420"/>
                      <a:pt x="545" y="420"/>
                    </a:cubicBezTo>
                    <a:cubicBezTo>
                      <a:pt x="604" y="475"/>
                      <a:pt x="641" y="606"/>
                      <a:pt x="632" y="691"/>
                    </a:cubicBezTo>
                    <a:cubicBezTo>
                      <a:pt x="614" y="704"/>
                      <a:pt x="583" y="714"/>
                      <a:pt x="544" y="722"/>
                    </a:cubicBezTo>
                    <a:lnTo>
                      <a:pt x="532" y="681"/>
                    </a:lnTo>
                    <a:lnTo>
                      <a:pt x="504" y="729"/>
                    </a:lnTo>
                    <a:cubicBezTo>
                      <a:pt x="390" y="746"/>
                      <a:pt x="233" y="748"/>
                      <a:pt x="123" y="731"/>
                    </a:cubicBezTo>
                    <a:lnTo>
                      <a:pt x="94" y="681"/>
                    </a:lnTo>
                    <a:lnTo>
                      <a:pt x="81" y="724"/>
                    </a:lnTo>
                    <a:cubicBezTo>
                      <a:pt x="43" y="716"/>
                      <a:pt x="14" y="705"/>
                      <a:pt x="0" y="691"/>
                    </a:cubicBezTo>
                    <a:cubicBezTo>
                      <a:pt x="1" y="616"/>
                      <a:pt x="15" y="489"/>
                      <a:pt x="90" y="424"/>
                    </a:cubicBezTo>
                    <a:close/>
                    <a:moveTo>
                      <a:pt x="185" y="289"/>
                    </a:moveTo>
                    <a:lnTo>
                      <a:pt x="185" y="289"/>
                    </a:lnTo>
                    <a:cubicBezTo>
                      <a:pt x="175" y="284"/>
                      <a:pt x="168" y="275"/>
                      <a:pt x="163" y="264"/>
                    </a:cubicBezTo>
                    <a:cubicBezTo>
                      <a:pt x="157" y="251"/>
                      <a:pt x="155" y="234"/>
                      <a:pt x="155" y="214"/>
                    </a:cubicBezTo>
                    <a:lnTo>
                      <a:pt x="155" y="207"/>
                    </a:lnTo>
                    <a:lnTo>
                      <a:pt x="160" y="204"/>
                    </a:lnTo>
                    <a:cubicBezTo>
                      <a:pt x="162" y="203"/>
                      <a:pt x="163" y="202"/>
                      <a:pt x="164" y="202"/>
                    </a:cubicBezTo>
                    <a:cubicBezTo>
                      <a:pt x="152" y="117"/>
                      <a:pt x="162" y="78"/>
                      <a:pt x="199" y="47"/>
                    </a:cubicBezTo>
                    <a:cubicBezTo>
                      <a:pt x="256" y="0"/>
                      <a:pt x="365" y="0"/>
                      <a:pt x="423" y="43"/>
                    </a:cubicBezTo>
                    <a:cubicBezTo>
                      <a:pt x="463" y="72"/>
                      <a:pt x="477" y="123"/>
                      <a:pt x="466" y="200"/>
                    </a:cubicBezTo>
                    <a:cubicBezTo>
                      <a:pt x="468" y="201"/>
                      <a:pt x="470" y="202"/>
                      <a:pt x="472" y="204"/>
                    </a:cubicBezTo>
                    <a:lnTo>
                      <a:pt x="478" y="207"/>
                    </a:lnTo>
                    <a:lnTo>
                      <a:pt x="478" y="214"/>
                    </a:lnTo>
                    <a:cubicBezTo>
                      <a:pt x="478" y="233"/>
                      <a:pt x="476" y="250"/>
                      <a:pt x="471" y="263"/>
                    </a:cubicBezTo>
                    <a:cubicBezTo>
                      <a:pt x="466" y="275"/>
                      <a:pt x="459" y="283"/>
                      <a:pt x="449" y="288"/>
                    </a:cubicBezTo>
                    <a:cubicBezTo>
                      <a:pt x="434" y="338"/>
                      <a:pt x="381" y="392"/>
                      <a:pt x="328" y="397"/>
                    </a:cubicBezTo>
                    <a:cubicBezTo>
                      <a:pt x="319" y="398"/>
                      <a:pt x="308" y="398"/>
                      <a:pt x="299" y="395"/>
                    </a:cubicBezTo>
                    <a:cubicBezTo>
                      <a:pt x="241" y="374"/>
                      <a:pt x="203" y="350"/>
                      <a:pt x="185" y="28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1274"/>
    </mc:Choice>
    <mc:Fallback xmlns="">
      <p:transition advTm="21274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对象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20359659"/>
              </p:ext>
            </p:extLst>
          </p:nvPr>
        </p:nvGraphicFramePr>
        <p:xfrm>
          <a:off x="6912614" y="2968171"/>
          <a:ext cx="3145311" cy="324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56" name="Graph" r:id="rId4" imgW="2425320" imgH="2498040" progId="Origin50.Graph">
                  <p:embed/>
                </p:oleObj>
              </mc:Choice>
              <mc:Fallback>
                <p:oleObj name="Graph" r:id="rId4" imgW="2425320" imgH="2498040" progId="Origin50.Graph">
                  <p:embed/>
                  <p:pic>
                    <p:nvPicPr>
                      <p:cNvPr id="10" name="对象 9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912614" y="2968171"/>
                        <a:ext cx="3145311" cy="3240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1" name="图片 2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48605" y="2968171"/>
            <a:ext cx="3050074" cy="3240000"/>
          </a:xfrm>
          <a:prstGeom prst="rect">
            <a:avLst/>
          </a:prstGeom>
        </p:spPr>
      </p:pic>
      <p:sp>
        <p:nvSpPr>
          <p:cNvPr id="41" name="Date Placeholder 3"/>
          <p:cNvSpPr>
            <a:spLocks noGrp="1"/>
          </p:cNvSpPr>
          <p:nvPr>
            <p:ph type="dt" sz="half" idx="10"/>
          </p:nvPr>
        </p:nvSpPr>
        <p:spPr bwMode="auto">
          <a:xfrm>
            <a:off x="833120" y="6481045"/>
            <a:ext cx="2133600" cy="22733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D66C7106-4B75-4276-9AB2-CDE5302B5BAF}" type="datetime3">
              <a:rPr lang="en-US" altLang="zh-CN" sz="1000">
                <a:solidFill>
                  <a:srgbClr val="89898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ctr" eaLnBrk="1" hangingPunct="1"/>
              <a:t>14 September 2019</a:t>
            </a:fld>
            <a:endParaRPr lang="en-US" altLang="zh-CN" sz="1000" dirty="0">
              <a:solidFill>
                <a:srgbClr val="89898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Slide Number Placeholder 4"/>
          <p:cNvSpPr>
            <a:spLocks noGrp="1"/>
          </p:cNvSpPr>
          <p:nvPr>
            <p:ph type="sldNum" sz="quarter" idx="12"/>
          </p:nvPr>
        </p:nvSpPr>
        <p:spPr bwMode="auto">
          <a:xfrm>
            <a:off x="8991600" y="6481045"/>
            <a:ext cx="2133600" cy="22733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47FE4EDD-DD13-401B-A5CE-7D6570047EB0}" type="slidenum">
              <a:rPr lang="en-US" altLang="zh-CN" sz="1000">
                <a:solidFill>
                  <a:srgbClr val="89898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ctr" eaLnBrk="1" hangingPunct="1"/>
              <a:t>20</a:t>
            </a:fld>
            <a:endParaRPr lang="en-US" altLang="zh-CN" sz="1000" dirty="0">
              <a:solidFill>
                <a:srgbClr val="89898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4" name="Picture 2" descr="E:\Hou\信息化建设\web\校徽相关\xjtu.png"/>
          <p:cNvPicPr>
            <a:picLocks noChangeAspect="1" noChangeArrowheads="1"/>
          </p:cNvPicPr>
          <p:nvPr/>
        </p:nvPicPr>
        <p:blipFill rotWithShape="1">
          <a:blip r:embed="rId7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63" t="-1001" r="53439" b="77637"/>
          <a:stretch/>
        </p:blipFill>
        <p:spPr bwMode="auto">
          <a:xfrm>
            <a:off x="9868846" y="299119"/>
            <a:ext cx="2111188" cy="589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6" name="组合 55"/>
          <p:cNvGrpSpPr/>
          <p:nvPr/>
        </p:nvGrpSpPr>
        <p:grpSpPr>
          <a:xfrm>
            <a:off x="242446" y="473622"/>
            <a:ext cx="435327" cy="405245"/>
            <a:chOff x="290945" y="346364"/>
            <a:chExt cx="859090" cy="799725"/>
          </a:xfrm>
        </p:grpSpPr>
        <p:sp>
          <p:nvSpPr>
            <p:cNvPr id="57" name="圆角矩形 56"/>
            <p:cNvSpPr>
              <a:spLocks noChangeAspect="1"/>
            </p:cNvSpPr>
            <p:nvPr/>
          </p:nvSpPr>
          <p:spPr>
            <a:xfrm>
              <a:off x="290945" y="346364"/>
              <a:ext cx="648000" cy="648000"/>
            </a:xfrm>
            <a:prstGeom prst="roundRect">
              <a:avLst/>
            </a:prstGeom>
            <a:noFill/>
            <a:ln w="539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350" dirty="0">
                <a:ea typeface="微软雅黑" panose="020B0503020204020204" pitchFamily="34" charset="-122"/>
              </a:endParaRPr>
            </a:p>
          </p:txBody>
        </p:sp>
        <p:sp useBgFill="1">
          <p:nvSpPr>
            <p:cNvPr id="58" name="圆角矩形 57"/>
            <p:cNvSpPr>
              <a:spLocks noChangeAspect="1"/>
            </p:cNvSpPr>
            <p:nvPr/>
          </p:nvSpPr>
          <p:spPr>
            <a:xfrm>
              <a:off x="528654" y="526125"/>
              <a:ext cx="540000" cy="540000"/>
            </a:xfrm>
            <a:prstGeom prst="roundRect">
              <a:avLst/>
            </a:prstGeom>
            <a:ln w="539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350" dirty="0">
                <a:ea typeface="微软雅黑" panose="020B0503020204020204" pitchFamily="34" charset="-122"/>
              </a:endParaRPr>
            </a:p>
          </p:txBody>
        </p:sp>
        <p:sp>
          <p:nvSpPr>
            <p:cNvPr id="59" name="圆角矩形 58"/>
            <p:cNvSpPr>
              <a:spLocks noChangeAspect="1"/>
            </p:cNvSpPr>
            <p:nvPr/>
          </p:nvSpPr>
          <p:spPr>
            <a:xfrm>
              <a:off x="610035" y="606089"/>
              <a:ext cx="540000" cy="540000"/>
            </a:xfrm>
            <a:prstGeom prst="roundRect">
              <a:avLst/>
            </a:prstGeom>
            <a:solidFill>
              <a:schemeClr val="accent1"/>
            </a:solidFill>
            <a:ln w="539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350" dirty="0">
                <a:solidFill>
                  <a:schemeClr val="accent1"/>
                </a:solidFill>
                <a:ea typeface="微软雅黑" panose="020B0503020204020204" pitchFamily="34" charset="-122"/>
              </a:endParaRPr>
            </a:p>
          </p:txBody>
        </p:sp>
      </p:grpSp>
      <p:cxnSp>
        <p:nvCxnSpPr>
          <p:cNvPr id="60" name="直接连接符 59"/>
          <p:cNvCxnSpPr/>
          <p:nvPr/>
        </p:nvCxnSpPr>
        <p:spPr>
          <a:xfrm flipV="1">
            <a:off x="936725" y="838346"/>
            <a:ext cx="8750374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文本框 60"/>
          <p:cNvSpPr txBox="1"/>
          <p:nvPr/>
        </p:nvSpPr>
        <p:spPr>
          <a:xfrm>
            <a:off x="829616" y="272323"/>
            <a:ext cx="629589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02. Simulations of  post-arc sheath </a:t>
            </a:r>
          </a:p>
          <a:p>
            <a:endParaRPr lang="zh-CN" altLang="en-US" sz="3200" b="1" dirty="0">
              <a:solidFill>
                <a:schemeClr val="accent1"/>
              </a:solidFill>
              <a:latin typeface="Times New Roman" panose="02020603050405020304" pitchFamily="18" charset="0"/>
              <a:ea typeface="微软雅黑" pitchFamily="34" charset="-122"/>
              <a:cs typeface="Times New Roman" panose="02020603050405020304" pitchFamily="18" charset="0"/>
            </a:endParaRPr>
          </a:p>
        </p:txBody>
      </p:sp>
      <p:cxnSp>
        <p:nvCxnSpPr>
          <p:cNvPr id="62" name="直接连接符 61"/>
          <p:cNvCxnSpPr/>
          <p:nvPr/>
        </p:nvCxnSpPr>
        <p:spPr>
          <a:xfrm flipH="1">
            <a:off x="643687" y="6251194"/>
            <a:ext cx="10904627" cy="1"/>
          </a:xfrm>
          <a:prstGeom prst="line">
            <a:avLst/>
          </a:prstGeom>
          <a:solidFill>
            <a:schemeClr val="accent1"/>
          </a:solidFill>
          <a:ln w="12700">
            <a:gradFill>
              <a:gsLst>
                <a:gs pos="0">
                  <a:schemeClr val="accent1"/>
                </a:gs>
                <a:gs pos="100000">
                  <a:srgbClr val="81040B"/>
                </a:gs>
              </a:gsLst>
              <a:lin ang="0" scaled="0"/>
            </a:gra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23"/>
          <p:cNvSpPr>
            <a:spLocks noChangeArrowheads="1"/>
          </p:cNvSpPr>
          <p:nvPr/>
        </p:nvSpPr>
        <p:spPr bwMode="auto">
          <a:xfrm>
            <a:off x="860393" y="908720"/>
            <a:ext cx="11036432" cy="50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266700" indent="-266700">
              <a:lnSpc>
                <a:spcPct val="120000"/>
              </a:lnSpc>
              <a:buSzPct val="95000"/>
              <a:buBlip>
                <a:blip r:embed="rId8"/>
              </a:buBlip>
            </a:pPr>
            <a:r>
              <a:rPr lang="zh-CN" altLang="en-US" sz="2400" b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The influence of metal </a:t>
            </a:r>
            <a:r>
              <a:rPr lang="en-US" altLang="zh-CN" sz="2400" b="1" dirty="0" smtClean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vapor</a:t>
            </a:r>
            <a:endParaRPr lang="en-US" altLang="zh-CN" sz="2400" b="1" dirty="0">
              <a:latin typeface="Times New Roman" panose="02020603050405020304" pitchFamily="18" charset="0"/>
              <a:ea typeface="楷体_GB2312" pitchFamily="49" charset="-122"/>
              <a:cs typeface="Times New Roman" panose="02020603050405020304" pitchFamily="18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55360" y="1400563"/>
            <a:ext cx="9934560" cy="27207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lnSpc>
                <a:spcPct val="120000"/>
              </a:lnSpc>
              <a:buClr>
                <a:srgbClr val="0000FF"/>
              </a:buClr>
              <a:buSzPct val="95000"/>
              <a:buFont typeface="Wingdings" pitchFamily="2" charset="2"/>
              <a:buChar char="n"/>
            </a:pPr>
            <a:r>
              <a:rPr lang="en-US" altLang="zh-CN" sz="2000" b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The post-arc sheath without initial plasma drift velocity</a:t>
            </a:r>
          </a:p>
          <a:p>
            <a:pPr marL="1257300" lvl="2" indent="-342900" algn="just">
              <a:spcBef>
                <a:spcPts val="600"/>
              </a:spcBef>
              <a:buClr>
                <a:srgbClr val="0000FF"/>
              </a:buClr>
              <a:buSzPct val="95000"/>
              <a:buFont typeface="Wingdings" pitchFamily="2" charset="2"/>
              <a:buChar char="Ø"/>
            </a:pPr>
            <a:r>
              <a:rPr lang="en-US" altLang="zh-CN" b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The metal vapor shows small influence on the post-arc sheath when the metal vapor density is smaller than 10</a:t>
            </a:r>
            <a:r>
              <a:rPr lang="en-US" altLang="zh-CN" b="1" baseline="30000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20</a:t>
            </a:r>
            <a:r>
              <a:rPr lang="en-US" altLang="zh-CN" b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m</a:t>
            </a:r>
            <a:r>
              <a:rPr lang="en-US" altLang="zh-CN" b="1" baseline="30000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-3</a:t>
            </a:r>
            <a:endParaRPr lang="en-US" altLang="zh-CN" b="1" dirty="0">
              <a:latin typeface="Times New Roman" panose="02020603050405020304" pitchFamily="18" charset="0"/>
              <a:ea typeface="楷体_GB2312" pitchFamily="49" charset="-122"/>
              <a:cs typeface="Times New Roman" panose="02020603050405020304" pitchFamily="18" charset="0"/>
            </a:endParaRPr>
          </a:p>
          <a:p>
            <a:pPr marL="1257300" lvl="2" indent="-342900" algn="just">
              <a:spcBef>
                <a:spcPts val="600"/>
              </a:spcBef>
              <a:buClr>
                <a:srgbClr val="0000FF"/>
              </a:buClr>
              <a:buSzPct val="95000"/>
              <a:buFont typeface="Wingdings" pitchFamily="2" charset="2"/>
              <a:buChar char="Ø"/>
            </a:pPr>
            <a:r>
              <a:rPr lang="en-US" altLang="zh-CN" b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The metal vapor slows down the post-arc sheath expansion process when the metal vapor density is larger than 10</a:t>
            </a:r>
            <a:r>
              <a:rPr lang="en-US" altLang="zh-CN" b="1" baseline="30000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21</a:t>
            </a:r>
            <a:r>
              <a:rPr lang="en-US" altLang="zh-CN" b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m</a:t>
            </a:r>
            <a:r>
              <a:rPr lang="en-US" altLang="zh-CN" b="1" baseline="30000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-3</a:t>
            </a:r>
            <a:endParaRPr lang="en-US" altLang="zh-CN" b="1" dirty="0">
              <a:latin typeface="Times New Roman" panose="02020603050405020304" pitchFamily="18" charset="0"/>
              <a:ea typeface="楷体_GB2312" pitchFamily="49" charset="-122"/>
              <a:cs typeface="Times New Roman" panose="02020603050405020304" pitchFamily="18" charset="0"/>
            </a:endParaRPr>
          </a:p>
          <a:p>
            <a:pPr marL="800100" lvl="1" indent="-342900">
              <a:lnSpc>
                <a:spcPct val="120000"/>
              </a:lnSpc>
              <a:buClr>
                <a:srgbClr val="0000FF"/>
              </a:buClr>
              <a:buSzPct val="95000"/>
              <a:buFont typeface="Wingdings" pitchFamily="2" charset="2"/>
              <a:buChar char="Ø"/>
            </a:pPr>
            <a:endParaRPr lang="en-US" altLang="zh-CN" b="1" dirty="0">
              <a:latin typeface="Times New Roman" panose="02020603050405020304" pitchFamily="18" charset="0"/>
              <a:ea typeface="楷体_GB2312" pitchFamily="49" charset="-122"/>
              <a:cs typeface="Times New Roman" panose="02020603050405020304" pitchFamily="18" charset="0"/>
            </a:endParaRPr>
          </a:p>
          <a:p>
            <a:pPr lvl="1">
              <a:lnSpc>
                <a:spcPct val="120000"/>
              </a:lnSpc>
              <a:buSzPct val="95000"/>
            </a:pPr>
            <a:endParaRPr lang="en-US" altLang="zh-CN" b="1" dirty="0">
              <a:latin typeface="Times New Roman" panose="02020603050405020304" pitchFamily="18" charset="0"/>
              <a:ea typeface="楷体_GB2312" pitchFamily="49" charset="-122"/>
              <a:cs typeface="Times New Roman" panose="02020603050405020304" pitchFamily="18" charset="0"/>
            </a:endParaRPr>
          </a:p>
          <a:p>
            <a:pPr marL="800100" lvl="1" indent="-342900">
              <a:lnSpc>
                <a:spcPct val="120000"/>
              </a:lnSpc>
              <a:buSzPct val="95000"/>
              <a:buFont typeface="Wingdings" pitchFamily="2" charset="2"/>
              <a:buChar char="n"/>
            </a:pPr>
            <a:endParaRPr lang="en-US" altLang="zh-CN" b="1" dirty="0">
              <a:latin typeface="Times New Roman" panose="02020603050405020304" pitchFamily="18" charset="0"/>
              <a:ea typeface="楷体_GB2312" pitchFamily="49" charset="-122"/>
              <a:cs typeface="Times New Roman" panose="02020603050405020304" pitchFamily="18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2194605" y="5982465"/>
            <a:ext cx="254953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variation of sheath thickness</a:t>
            </a:r>
            <a:endParaRPr lang="zh-CN" alt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6947125" y="6019407"/>
            <a:ext cx="327208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variation of sheath expansion velocity</a:t>
            </a:r>
            <a:endParaRPr lang="zh-CN" alt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7261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1274"/>
    </mc:Choice>
    <mc:Fallback xmlns="">
      <p:transition advTm="21274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Date Placeholder 3"/>
          <p:cNvSpPr>
            <a:spLocks noGrp="1"/>
          </p:cNvSpPr>
          <p:nvPr>
            <p:ph type="dt" sz="half" idx="10"/>
          </p:nvPr>
        </p:nvSpPr>
        <p:spPr bwMode="auto">
          <a:xfrm>
            <a:off x="833120" y="6481045"/>
            <a:ext cx="2133600" cy="22733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D66C7106-4B75-4276-9AB2-CDE5302B5BAF}" type="datetime3">
              <a:rPr lang="en-US" altLang="zh-CN" sz="1000">
                <a:solidFill>
                  <a:srgbClr val="89898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ctr" eaLnBrk="1" hangingPunct="1"/>
              <a:t>14 September 2019</a:t>
            </a:fld>
            <a:endParaRPr lang="en-US" altLang="zh-CN" sz="1000" dirty="0">
              <a:solidFill>
                <a:srgbClr val="89898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Slide Number Placeholder 4"/>
          <p:cNvSpPr>
            <a:spLocks noGrp="1"/>
          </p:cNvSpPr>
          <p:nvPr>
            <p:ph type="sldNum" sz="quarter" idx="12"/>
          </p:nvPr>
        </p:nvSpPr>
        <p:spPr bwMode="auto">
          <a:xfrm>
            <a:off x="8991600" y="6481045"/>
            <a:ext cx="2133600" cy="22733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47FE4EDD-DD13-401B-A5CE-7D6570047EB0}" type="slidenum">
              <a:rPr lang="en-US" altLang="zh-CN" sz="1000">
                <a:solidFill>
                  <a:srgbClr val="89898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ctr" eaLnBrk="1" hangingPunct="1"/>
              <a:t>21</a:t>
            </a:fld>
            <a:endParaRPr lang="en-US" altLang="zh-CN" sz="1000" dirty="0">
              <a:solidFill>
                <a:srgbClr val="89898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4" name="Picture 2" descr="E:\Hou\信息化建设\web\校徽相关\xjtu.png"/>
          <p:cNvPicPr>
            <a:picLocks noChangeAspect="1" noChangeArrowheads="1"/>
          </p:cNvPicPr>
          <p:nvPr/>
        </p:nvPicPr>
        <p:blipFill rotWithShape="1">
          <a:blip r:embed="rId4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63" t="-1001" r="53439" b="77637"/>
          <a:stretch/>
        </p:blipFill>
        <p:spPr bwMode="auto">
          <a:xfrm>
            <a:off x="9868846" y="299119"/>
            <a:ext cx="2111188" cy="589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6" name="组合 55"/>
          <p:cNvGrpSpPr/>
          <p:nvPr/>
        </p:nvGrpSpPr>
        <p:grpSpPr>
          <a:xfrm>
            <a:off x="242446" y="473622"/>
            <a:ext cx="435327" cy="405245"/>
            <a:chOff x="290945" y="346364"/>
            <a:chExt cx="859090" cy="799725"/>
          </a:xfrm>
        </p:grpSpPr>
        <p:sp>
          <p:nvSpPr>
            <p:cNvPr id="57" name="圆角矩形 56"/>
            <p:cNvSpPr>
              <a:spLocks noChangeAspect="1"/>
            </p:cNvSpPr>
            <p:nvPr/>
          </p:nvSpPr>
          <p:spPr>
            <a:xfrm>
              <a:off x="290945" y="346364"/>
              <a:ext cx="648000" cy="648000"/>
            </a:xfrm>
            <a:prstGeom prst="roundRect">
              <a:avLst/>
            </a:prstGeom>
            <a:noFill/>
            <a:ln w="539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350" dirty="0">
                <a:ea typeface="微软雅黑" panose="020B0503020204020204" pitchFamily="34" charset="-122"/>
              </a:endParaRPr>
            </a:p>
          </p:txBody>
        </p:sp>
        <p:sp useBgFill="1">
          <p:nvSpPr>
            <p:cNvPr id="58" name="圆角矩形 57"/>
            <p:cNvSpPr>
              <a:spLocks noChangeAspect="1"/>
            </p:cNvSpPr>
            <p:nvPr/>
          </p:nvSpPr>
          <p:spPr>
            <a:xfrm>
              <a:off x="528654" y="526125"/>
              <a:ext cx="540000" cy="540000"/>
            </a:xfrm>
            <a:prstGeom prst="roundRect">
              <a:avLst/>
            </a:prstGeom>
            <a:ln w="539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350" dirty="0">
                <a:ea typeface="微软雅黑" panose="020B0503020204020204" pitchFamily="34" charset="-122"/>
              </a:endParaRPr>
            </a:p>
          </p:txBody>
        </p:sp>
        <p:sp>
          <p:nvSpPr>
            <p:cNvPr id="59" name="圆角矩形 58"/>
            <p:cNvSpPr>
              <a:spLocks noChangeAspect="1"/>
            </p:cNvSpPr>
            <p:nvPr/>
          </p:nvSpPr>
          <p:spPr>
            <a:xfrm>
              <a:off x="610035" y="606089"/>
              <a:ext cx="540000" cy="540000"/>
            </a:xfrm>
            <a:prstGeom prst="roundRect">
              <a:avLst/>
            </a:prstGeom>
            <a:solidFill>
              <a:schemeClr val="accent1"/>
            </a:solidFill>
            <a:ln w="539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350" dirty="0">
                <a:solidFill>
                  <a:schemeClr val="accent1"/>
                </a:solidFill>
                <a:ea typeface="微软雅黑" panose="020B0503020204020204" pitchFamily="34" charset="-122"/>
              </a:endParaRPr>
            </a:p>
          </p:txBody>
        </p:sp>
      </p:grpSp>
      <p:cxnSp>
        <p:nvCxnSpPr>
          <p:cNvPr id="60" name="直接连接符 59"/>
          <p:cNvCxnSpPr/>
          <p:nvPr/>
        </p:nvCxnSpPr>
        <p:spPr>
          <a:xfrm flipV="1">
            <a:off x="936725" y="838346"/>
            <a:ext cx="8750374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文本框 60"/>
          <p:cNvSpPr txBox="1"/>
          <p:nvPr/>
        </p:nvSpPr>
        <p:spPr>
          <a:xfrm>
            <a:off x="829616" y="272323"/>
            <a:ext cx="629589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02. Simulations of  post-arc sheath </a:t>
            </a:r>
          </a:p>
          <a:p>
            <a:endParaRPr lang="zh-CN" altLang="en-US" sz="3200" b="1" dirty="0">
              <a:solidFill>
                <a:schemeClr val="accent1"/>
              </a:solidFill>
              <a:latin typeface="Times New Roman" panose="02020603050405020304" pitchFamily="18" charset="0"/>
              <a:ea typeface="微软雅黑" pitchFamily="34" charset="-122"/>
              <a:cs typeface="Times New Roman" panose="02020603050405020304" pitchFamily="18" charset="0"/>
            </a:endParaRPr>
          </a:p>
        </p:txBody>
      </p:sp>
      <p:cxnSp>
        <p:nvCxnSpPr>
          <p:cNvPr id="62" name="直接连接符 61"/>
          <p:cNvCxnSpPr/>
          <p:nvPr/>
        </p:nvCxnSpPr>
        <p:spPr>
          <a:xfrm flipH="1">
            <a:off x="643687" y="6251194"/>
            <a:ext cx="10904627" cy="1"/>
          </a:xfrm>
          <a:prstGeom prst="line">
            <a:avLst/>
          </a:prstGeom>
          <a:solidFill>
            <a:schemeClr val="accent1"/>
          </a:solidFill>
          <a:ln w="12700">
            <a:gradFill>
              <a:gsLst>
                <a:gs pos="0">
                  <a:schemeClr val="accent1"/>
                </a:gs>
                <a:gs pos="100000">
                  <a:srgbClr val="81040B"/>
                </a:gs>
              </a:gsLst>
              <a:lin ang="0" scaled="0"/>
            </a:gra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23"/>
          <p:cNvSpPr>
            <a:spLocks noChangeArrowheads="1"/>
          </p:cNvSpPr>
          <p:nvPr/>
        </p:nvSpPr>
        <p:spPr bwMode="auto">
          <a:xfrm>
            <a:off x="860393" y="908720"/>
            <a:ext cx="11036432" cy="50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266700" indent="-266700">
              <a:lnSpc>
                <a:spcPct val="120000"/>
              </a:lnSpc>
              <a:buSzPct val="95000"/>
              <a:buBlip>
                <a:blip r:embed="rId5"/>
              </a:buBlip>
            </a:pPr>
            <a:r>
              <a:rPr lang="zh-CN" altLang="en-US" sz="2400" b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The influence of metal </a:t>
            </a:r>
            <a:r>
              <a:rPr lang="en-US" altLang="zh-CN" sz="2400" b="1" dirty="0" smtClean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vapor</a:t>
            </a:r>
            <a:endParaRPr lang="en-US" altLang="zh-CN" sz="2400" b="1" dirty="0">
              <a:latin typeface="Times New Roman" panose="02020603050405020304" pitchFamily="18" charset="0"/>
              <a:ea typeface="楷体_GB2312" pitchFamily="49" charset="-122"/>
              <a:cs typeface="Times New Roman" panose="02020603050405020304" pitchFamily="18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881825" y="1376500"/>
            <a:ext cx="9744466" cy="24560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lnSpc>
                <a:spcPct val="120000"/>
              </a:lnSpc>
              <a:buClr>
                <a:srgbClr val="0000FF"/>
              </a:buClr>
              <a:buSzPct val="95000"/>
              <a:buFont typeface="Wingdings" pitchFamily="2" charset="2"/>
              <a:buChar char="n"/>
            </a:pPr>
            <a:r>
              <a:rPr lang="en-US" altLang="zh-CN" sz="2000" b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The proportion of ions entering post-arc anode and total electrons </a:t>
            </a:r>
            <a:r>
              <a:rPr lang="en-US" altLang="zh-CN" sz="2000" b="1" i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β</a:t>
            </a:r>
            <a:endParaRPr lang="en-US" altLang="zh-CN" sz="2000" b="1" dirty="0">
              <a:latin typeface="Times New Roman" panose="02020603050405020304" pitchFamily="18" charset="0"/>
              <a:ea typeface="楷体_GB2312" pitchFamily="49" charset="-122"/>
              <a:cs typeface="Times New Roman" panose="02020603050405020304" pitchFamily="18" charset="0"/>
            </a:endParaRPr>
          </a:p>
          <a:p>
            <a:pPr marL="1257300" lvl="2" indent="-342900">
              <a:spcBef>
                <a:spcPts val="600"/>
              </a:spcBef>
              <a:buClr>
                <a:srgbClr val="0000FF"/>
              </a:buClr>
              <a:buSzPct val="95000"/>
              <a:buFont typeface="Wingdings" pitchFamily="2" charset="2"/>
              <a:buChar char="Ø"/>
            </a:pPr>
            <a:r>
              <a:rPr lang="en-US" altLang="zh-CN" b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The metal vapor shows small influence on the </a:t>
            </a:r>
            <a:r>
              <a:rPr lang="en-US" altLang="zh-CN" b="1" i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β </a:t>
            </a:r>
            <a:r>
              <a:rPr lang="en-US" altLang="zh-CN" b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and the post-arc anode ionic current density when it is smaller than 10</a:t>
            </a:r>
            <a:r>
              <a:rPr lang="en-US" altLang="zh-CN" b="1" baseline="30000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20</a:t>
            </a:r>
            <a:r>
              <a:rPr lang="en-US" altLang="zh-CN" b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m</a:t>
            </a:r>
            <a:r>
              <a:rPr lang="en-US" altLang="zh-CN" b="1" baseline="30000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-3</a:t>
            </a:r>
            <a:endParaRPr lang="en-US" altLang="zh-CN" b="1" dirty="0">
              <a:latin typeface="Times New Roman" panose="02020603050405020304" pitchFamily="18" charset="0"/>
              <a:ea typeface="楷体_GB2312" pitchFamily="49" charset="-122"/>
              <a:cs typeface="Times New Roman" panose="02020603050405020304" pitchFamily="18" charset="0"/>
            </a:endParaRPr>
          </a:p>
          <a:p>
            <a:pPr marL="1257300" lvl="2" indent="-342900">
              <a:spcBef>
                <a:spcPts val="600"/>
              </a:spcBef>
              <a:buClr>
                <a:srgbClr val="0000FF"/>
              </a:buClr>
              <a:buSzPct val="95000"/>
              <a:buFont typeface="Wingdings" pitchFamily="2" charset="2"/>
              <a:buChar char="Ø"/>
            </a:pPr>
            <a:r>
              <a:rPr lang="en-US" altLang="zh-CN" b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the </a:t>
            </a:r>
            <a:r>
              <a:rPr lang="en-US" altLang="zh-CN" b="1" i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β </a:t>
            </a:r>
            <a:r>
              <a:rPr lang="en-US" altLang="zh-CN" b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and the post-arc anode ionic current density decreases obviously when the metal vapor density is larger than 10</a:t>
            </a:r>
            <a:r>
              <a:rPr lang="en-US" altLang="zh-CN" b="1" baseline="30000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21</a:t>
            </a:r>
            <a:r>
              <a:rPr lang="en-US" altLang="zh-CN" b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m</a:t>
            </a:r>
            <a:r>
              <a:rPr lang="en-US" altLang="zh-CN" b="1" baseline="30000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-3</a:t>
            </a:r>
            <a:endParaRPr lang="en-US" altLang="zh-CN" b="1" i="1" dirty="0">
              <a:latin typeface="Times New Roman" panose="02020603050405020304" pitchFamily="18" charset="0"/>
              <a:ea typeface="楷体_GB2312" pitchFamily="49" charset="-122"/>
              <a:cs typeface="Times New Roman" panose="02020603050405020304" pitchFamily="18" charset="0"/>
            </a:endParaRPr>
          </a:p>
          <a:p>
            <a:pPr lvl="1">
              <a:lnSpc>
                <a:spcPct val="120000"/>
              </a:lnSpc>
              <a:buSzPct val="95000"/>
            </a:pPr>
            <a:endParaRPr lang="en-US" altLang="zh-CN" b="1" dirty="0">
              <a:latin typeface="Times New Roman" panose="02020603050405020304" pitchFamily="18" charset="0"/>
              <a:ea typeface="楷体_GB2312" pitchFamily="49" charset="-122"/>
              <a:cs typeface="Times New Roman" panose="02020603050405020304" pitchFamily="18" charset="0"/>
            </a:endParaRPr>
          </a:p>
          <a:p>
            <a:pPr marL="800100" lvl="1" indent="-342900">
              <a:lnSpc>
                <a:spcPct val="120000"/>
              </a:lnSpc>
              <a:buSzPct val="95000"/>
              <a:buFont typeface="Wingdings" pitchFamily="2" charset="2"/>
              <a:buChar char="n"/>
            </a:pPr>
            <a:endParaRPr lang="en-US" altLang="zh-CN" b="1" dirty="0">
              <a:latin typeface="Times New Roman" panose="02020603050405020304" pitchFamily="18" charset="0"/>
              <a:ea typeface="楷体_GB2312" pitchFamily="49" charset="-122"/>
              <a:cs typeface="Times New Roman" panose="02020603050405020304" pitchFamily="18" charset="0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2516245" y="5895461"/>
            <a:ext cx="230425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variation of </a:t>
            </a:r>
            <a:r>
              <a:rPr lang="en-US" altLang="zh-CN" sz="1200" b="1" i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β</a:t>
            </a:r>
            <a:endParaRPr lang="zh-CN" alt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6191584" y="5895461"/>
            <a:ext cx="377930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variation of post-arc anode ionic current density </a:t>
            </a:r>
            <a:endParaRPr lang="zh-CN" alt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9" name="对象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86997972"/>
              </p:ext>
            </p:extLst>
          </p:nvPr>
        </p:nvGraphicFramePr>
        <p:xfrm>
          <a:off x="2095988" y="3097462"/>
          <a:ext cx="2772232" cy="288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170" name="Graph" r:id="rId6" imgW="2368800" imgH="2460240" progId="Origin50.Graph">
                  <p:embed/>
                </p:oleObj>
              </mc:Choice>
              <mc:Fallback>
                <p:oleObj name="Graph" r:id="rId6" imgW="2368800" imgH="2460240" progId="Origin50.Graph">
                  <p:embed/>
                  <p:pic>
                    <p:nvPicPr>
                      <p:cNvPr id="8" name="对象 7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095988" y="3097462"/>
                        <a:ext cx="2772232" cy="2880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92348654"/>
              </p:ext>
            </p:extLst>
          </p:nvPr>
        </p:nvGraphicFramePr>
        <p:xfrm>
          <a:off x="6528627" y="3097462"/>
          <a:ext cx="2844306" cy="288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171" name="Graph" r:id="rId8" imgW="2403000" imgH="2433960" progId="Origin50.Graph">
                  <p:embed/>
                </p:oleObj>
              </mc:Choice>
              <mc:Fallback>
                <p:oleObj name="Graph" r:id="rId8" imgW="2403000" imgH="24339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528627" y="3097462"/>
                        <a:ext cx="2844306" cy="2880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56712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1274"/>
    </mc:Choice>
    <mc:Fallback xmlns="">
      <p:transition advTm="21274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Date Placeholder 3"/>
          <p:cNvSpPr>
            <a:spLocks noGrp="1"/>
          </p:cNvSpPr>
          <p:nvPr>
            <p:ph type="dt" sz="half" idx="10"/>
          </p:nvPr>
        </p:nvSpPr>
        <p:spPr bwMode="auto">
          <a:xfrm>
            <a:off x="833120" y="6481045"/>
            <a:ext cx="2133600" cy="22733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D66C7106-4B75-4276-9AB2-CDE5302B5BAF}" type="datetime3">
              <a:rPr lang="en-US" altLang="zh-CN" sz="1000">
                <a:solidFill>
                  <a:srgbClr val="89898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ctr" eaLnBrk="1" hangingPunct="1"/>
              <a:t>14 September 2019</a:t>
            </a:fld>
            <a:endParaRPr lang="en-US" altLang="zh-CN" sz="1000" dirty="0">
              <a:solidFill>
                <a:srgbClr val="89898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Slide Number Placeholder 4"/>
          <p:cNvSpPr>
            <a:spLocks noGrp="1"/>
          </p:cNvSpPr>
          <p:nvPr>
            <p:ph type="sldNum" sz="quarter" idx="12"/>
          </p:nvPr>
        </p:nvSpPr>
        <p:spPr bwMode="auto">
          <a:xfrm>
            <a:off x="8991600" y="6481045"/>
            <a:ext cx="2133600" cy="22733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47FE4EDD-DD13-401B-A5CE-7D6570047EB0}" type="slidenum">
              <a:rPr lang="en-US" altLang="zh-CN" sz="1000">
                <a:solidFill>
                  <a:srgbClr val="89898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ctr" eaLnBrk="1" hangingPunct="1"/>
              <a:t>22</a:t>
            </a:fld>
            <a:endParaRPr lang="en-US" altLang="zh-CN" sz="1000" dirty="0">
              <a:solidFill>
                <a:srgbClr val="89898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4" name="Picture 2" descr="E:\Hou\信息化建设\web\校徽相关\xjtu.png"/>
          <p:cNvPicPr>
            <a:picLocks noChangeAspect="1" noChangeArrowheads="1"/>
          </p:cNvPicPr>
          <p:nvPr/>
        </p:nvPicPr>
        <p:blipFill rotWithShape="1">
          <a:blip r:embed="rId4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63" t="-1001" r="53439" b="77637"/>
          <a:stretch/>
        </p:blipFill>
        <p:spPr bwMode="auto">
          <a:xfrm>
            <a:off x="9868846" y="299119"/>
            <a:ext cx="2111188" cy="589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6" name="组合 55"/>
          <p:cNvGrpSpPr/>
          <p:nvPr/>
        </p:nvGrpSpPr>
        <p:grpSpPr>
          <a:xfrm>
            <a:off x="242446" y="473622"/>
            <a:ext cx="435327" cy="405245"/>
            <a:chOff x="290945" y="346364"/>
            <a:chExt cx="859090" cy="799725"/>
          </a:xfrm>
        </p:grpSpPr>
        <p:sp>
          <p:nvSpPr>
            <p:cNvPr id="57" name="圆角矩形 56"/>
            <p:cNvSpPr>
              <a:spLocks noChangeAspect="1"/>
            </p:cNvSpPr>
            <p:nvPr/>
          </p:nvSpPr>
          <p:spPr>
            <a:xfrm>
              <a:off x="290945" y="346364"/>
              <a:ext cx="648000" cy="648000"/>
            </a:xfrm>
            <a:prstGeom prst="roundRect">
              <a:avLst/>
            </a:prstGeom>
            <a:noFill/>
            <a:ln w="539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350" dirty="0">
                <a:ea typeface="微软雅黑" panose="020B0503020204020204" pitchFamily="34" charset="-122"/>
              </a:endParaRPr>
            </a:p>
          </p:txBody>
        </p:sp>
        <p:sp useBgFill="1">
          <p:nvSpPr>
            <p:cNvPr id="58" name="圆角矩形 57"/>
            <p:cNvSpPr>
              <a:spLocks noChangeAspect="1"/>
            </p:cNvSpPr>
            <p:nvPr/>
          </p:nvSpPr>
          <p:spPr>
            <a:xfrm>
              <a:off x="528654" y="526125"/>
              <a:ext cx="540000" cy="540000"/>
            </a:xfrm>
            <a:prstGeom prst="roundRect">
              <a:avLst/>
            </a:prstGeom>
            <a:ln w="539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350" dirty="0">
                <a:ea typeface="微软雅黑" panose="020B0503020204020204" pitchFamily="34" charset="-122"/>
              </a:endParaRPr>
            </a:p>
          </p:txBody>
        </p:sp>
        <p:sp>
          <p:nvSpPr>
            <p:cNvPr id="59" name="圆角矩形 58"/>
            <p:cNvSpPr>
              <a:spLocks noChangeAspect="1"/>
            </p:cNvSpPr>
            <p:nvPr/>
          </p:nvSpPr>
          <p:spPr>
            <a:xfrm>
              <a:off x="610035" y="606089"/>
              <a:ext cx="540000" cy="540000"/>
            </a:xfrm>
            <a:prstGeom prst="roundRect">
              <a:avLst/>
            </a:prstGeom>
            <a:solidFill>
              <a:schemeClr val="accent1"/>
            </a:solidFill>
            <a:ln w="539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350" dirty="0">
                <a:solidFill>
                  <a:schemeClr val="accent1"/>
                </a:solidFill>
                <a:ea typeface="微软雅黑" panose="020B0503020204020204" pitchFamily="34" charset="-122"/>
              </a:endParaRPr>
            </a:p>
          </p:txBody>
        </p:sp>
      </p:grpSp>
      <p:cxnSp>
        <p:nvCxnSpPr>
          <p:cNvPr id="60" name="直接连接符 59"/>
          <p:cNvCxnSpPr/>
          <p:nvPr/>
        </p:nvCxnSpPr>
        <p:spPr>
          <a:xfrm flipV="1">
            <a:off x="936725" y="838346"/>
            <a:ext cx="8750374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文本框 60"/>
          <p:cNvSpPr txBox="1"/>
          <p:nvPr/>
        </p:nvSpPr>
        <p:spPr>
          <a:xfrm>
            <a:off x="829616" y="272323"/>
            <a:ext cx="629589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02. Simulations of  post-arc sheath </a:t>
            </a:r>
          </a:p>
          <a:p>
            <a:endParaRPr lang="zh-CN" altLang="en-US" sz="3200" b="1" dirty="0">
              <a:solidFill>
                <a:schemeClr val="accent1"/>
              </a:solidFill>
              <a:latin typeface="Times New Roman" panose="02020603050405020304" pitchFamily="18" charset="0"/>
              <a:ea typeface="微软雅黑" pitchFamily="34" charset="-122"/>
              <a:cs typeface="Times New Roman" panose="02020603050405020304" pitchFamily="18" charset="0"/>
            </a:endParaRPr>
          </a:p>
        </p:txBody>
      </p:sp>
      <p:cxnSp>
        <p:nvCxnSpPr>
          <p:cNvPr id="62" name="直接连接符 61"/>
          <p:cNvCxnSpPr/>
          <p:nvPr/>
        </p:nvCxnSpPr>
        <p:spPr>
          <a:xfrm flipH="1">
            <a:off x="643687" y="6251194"/>
            <a:ext cx="10904627" cy="1"/>
          </a:xfrm>
          <a:prstGeom prst="line">
            <a:avLst/>
          </a:prstGeom>
          <a:solidFill>
            <a:schemeClr val="accent1"/>
          </a:solidFill>
          <a:ln w="12700">
            <a:gradFill>
              <a:gsLst>
                <a:gs pos="0">
                  <a:schemeClr val="accent1"/>
                </a:gs>
                <a:gs pos="100000">
                  <a:srgbClr val="81040B"/>
                </a:gs>
              </a:gsLst>
              <a:lin ang="0" scaled="0"/>
            </a:gra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23"/>
          <p:cNvSpPr>
            <a:spLocks noChangeArrowheads="1"/>
          </p:cNvSpPr>
          <p:nvPr/>
        </p:nvSpPr>
        <p:spPr bwMode="auto">
          <a:xfrm>
            <a:off x="860393" y="908720"/>
            <a:ext cx="11036432" cy="50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266700" indent="-266700">
              <a:lnSpc>
                <a:spcPct val="120000"/>
              </a:lnSpc>
              <a:buSzPct val="95000"/>
              <a:buBlip>
                <a:blip r:embed="rId5"/>
              </a:buBlip>
            </a:pPr>
            <a:r>
              <a:rPr lang="zh-CN" altLang="en-US" sz="2400" b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The influence of metal </a:t>
            </a:r>
            <a:r>
              <a:rPr lang="en-US" altLang="zh-CN" sz="2400" b="1" dirty="0" smtClean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vapor</a:t>
            </a:r>
            <a:endParaRPr lang="en-US" altLang="zh-CN" sz="2400" b="1" dirty="0">
              <a:latin typeface="Times New Roman" panose="02020603050405020304" pitchFamily="18" charset="0"/>
              <a:ea typeface="楷体_GB2312" pitchFamily="49" charset="-122"/>
              <a:cs typeface="Times New Roman" panose="02020603050405020304" pitchFamily="18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897398" y="5863629"/>
            <a:ext cx="383773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variation of sheath thickness with </a:t>
            </a:r>
            <a:r>
              <a:rPr lang="en-US" altLang="zh-CN" sz="1200" b="1" i="1" dirty="0" err="1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v</a:t>
            </a:r>
            <a:r>
              <a:rPr lang="en-US" altLang="zh-CN" sz="1200" b="1" baseline="-25000" dirty="0" err="1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drift</a:t>
            </a:r>
            <a:r>
              <a:rPr lang="en-US" altLang="zh-CN" sz="1200" b="1" baseline="-25000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1200" b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=</a:t>
            </a:r>
            <a:r>
              <a:rPr lang="en-US" altLang="zh-CN" sz="1200" b="1" dirty="0">
                <a:latin typeface="Times New Roman" pitchFamily="18" charset="0"/>
                <a:cs typeface="Times New Roman" pitchFamily="18" charset="0"/>
              </a:rPr>
              <a:t>1000m/s</a:t>
            </a:r>
            <a:endParaRPr lang="zh-CN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814614" y="5863629"/>
            <a:ext cx="372072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b="1" dirty="0">
                <a:latin typeface="Times New Roman" pitchFamily="18" charset="0"/>
                <a:cs typeface="Times New Roman" pitchFamily="18" charset="0"/>
              </a:rPr>
              <a:t>The variation of sheath thickness with 1×10</a:t>
            </a:r>
            <a:r>
              <a:rPr lang="en-US" altLang="zh-CN" sz="1200" b="1" baseline="30000" dirty="0">
                <a:latin typeface="Times New Roman" pitchFamily="18" charset="0"/>
                <a:cs typeface="Times New Roman" pitchFamily="18" charset="0"/>
              </a:rPr>
              <a:t>22</a:t>
            </a:r>
            <a:r>
              <a:rPr lang="en-US" altLang="zh-CN" sz="1200" b="1" dirty="0">
                <a:latin typeface="Times New Roman" pitchFamily="18" charset="0"/>
                <a:cs typeface="Times New Roman" pitchFamily="18" charset="0"/>
              </a:rPr>
              <a:t> m</a:t>
            </a:r>
            <a:r>
              <a:rPr lang="en-US" altLang="zh-CN" sz="1200" b="1" baseline="30000" dirty="0">
                <a:latin typeface="Times New Roman" pitchFamily="18" charset="0"/>
                <a:cs typeface="Times New Roman" pitchFamily="18" charset="0"/>
              </a:rPr>
              <a:t>-3</a:t>
            </a:r>
            <a:endParaRPr lang="zh-CN" altLang="en-US" sz="1200" b="1" baseline="30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816858" y="1299429"/>
            <a:ext cx="9655428" cy="23114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lnSpc>
                <a:spcPct val="120000"/>
              </a:lnSpc>
              <a:buClr>
                <a:srgbClr val="0000FF"/>
              </a:buClr>
              <a:buSzPct val="95000"/>
              <a:buFont typeface="Wingdings" pitchFamily="2" charset="2"/>
              <a:buChar char="n"/>
            </a:pPr>
            <a:r>
              <a:rPr lang="en-US" altLang="zh-CN" sz="2000" b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The post-arc sheath with initial plasma drift velocity</a:t>
            </a:r>
          </a:p>
          <a:p>
            <a:pPr marL="1257300" lvl="2" indent="-342900" algn="just">
              <a:buClr>
                <a:srgbClr val="0000FF"/>
              </a:buClr>
              <a:buSzPct val="95000"/>
              <a:buFont typeface="Wingdings" pitchFamily="2" charset="2"/>
              <a:buChar char="Ø"/>
            </a:pPr>
            <a:r>
              <a:rPr lang="en-US" altLang="zh-CN" b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The metal vapor show small influence on the post-arc sheath when it is small than 10</a:t>
            </a:r>
            <a:r>
              <a:rPr lang="en-US" altLang="zh-CN" b="1" baseline="30000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20</a:t>
            </a:r>
            <a:r>
              <a:rPr lang="en-US" altLang="zh-CN" b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m</a:t>
            </a:r>
            <a:r>
              <a:rPr lang="en-US" altLang="zh-CN" b="1" baseline="30000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-3</a:t>
            </a:r>
            <a:endParaRPr lang="en-US" altLang="zh-CN" b="1" dirty="0">
              <a:latin typeface="Times New Roman" panose="02020603050405020304" pitchFamily="18" charset="0"/>
              <a:ea typeface="楷体_GB2312" pitchFamily="49" charset="-122"/>
              <a:cs typeface="Times New Roman" panose="02020603050405020304" pitchFamily="18" charset="0"/>
            </a:endParaRPr>
          </a:p>
          <a:p>
            <a:pPr marL="1257300" lvl="2" indent="-342900" algn="just">
              <a:spcBef>
                <a:spcPts val="600"/>
              </a:spcBef>
              <a:buClr>
                <a:srgbClr val="0000FF"/>
              </a:buClr>
              <a:buSzPct val="95000"/>
              <a:buFont typeface="Wingdings" pitchFamily="2" charset="2"/>
              <a:buChar char="Ø"/>
            </a:pPr>
            <a:r>
              <a:rPr lang="en-US" altLang="zh-CN" b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The metal vapor shows dominant influence on the post-sheath when it is 10</a:t>
            </a:r>
            <a:r>
              <a:rPr lang="en-US" altLang="zh-CN" b="1" baseline="30000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22</a:t>
            </a:r>
            <a:r>
              <a:rPr lang="en-US" altLang="zh-CN" b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m</a:t>
            </a:r>
            <a:r>
              <a:rPr lang="en-US" altLang="zh-CN" b="1" baseline="30000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-3</a:t>
            </a:r>
            <a:r>
              <a:rPr lang="en-US" altLang="zh-CN" b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. Meanwhile the </a:t>
            </a:r>
            <a:r>
              <a:rPr lang="en-US" altLang="zh-CN" b="1" i="1" dirty="0" err="1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v</a:t>
            </a:r>
            <a:r>
              <a:rPr lang="en-US" altLang="zh-CN" b="1" baseline="-25000" dirty="0" err="1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drift</a:t>
            </a:r>
            <a:r>
              <a:rPr lang="en-US" altLang="zh-CN" b="1" baseline="-25000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shows no influence on the post-arc sheath</a:t>
            </a:r>
          </a:p>
          <a:p>
            <a:pPr lvl="1">
              <a:lnSpc>
                <a:spcPct val="120000"/>
              </a:lnSpc>
              <a:buSzPct val="95000"/>
            </a:pPr>
            <a:endParaRPr lang="en-US" altLang="zh-CN" b="1" dirty="0">
              <a:latin typeface="Times New Roman" panose="02020603050405020304" pitchFamily="18" charset="0"/>
              <a:ea typeface="楷体_GB2312" pitchFamily="49" charset="-122"/>
              <a:cs typeface="Times New Roman" panose="02020603050405020304" pitchFamily="18" charset="0"/>
            </a:endParaRPr>
          </a:p>
          <a:p>
            <a:pPr marL="800100" lvl="1" indent="-342900">
              <a:lnSpc>
                <a:spcPct val="120000"/>
              </a:lnSpc>
              <a:buSzPct val="95000"/>
              <a:buFont typeface="Wingdings" pitchFamily="2" charset="2"/>
              <a:buChar char="n"/>
            </a:pPr>
            <a:endParaRPr lang="en-US" altLang="zh-CN" b="1" dirty="0">
              <a:latin typeface="Times New Roman" panose="02020603050405020304" pitchFamily="18" charset="0"/>
              <a:ea typeface="楷体_GB2312" pitchFamily="49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22" name="对象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99710994"/>
              </p:ext>
            </p:extLst>
          </p:nvPr>
        </p:nvGraphicFramePr>
        <p:xfrm>
          <a:off x="2185284" y="2890714"/>
          <a:ext cx="2970670" cy="324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92" name="Graph" r:id="rId6" imgW="2346840" imgH="2558880" progId="Origin50.Graph">
                  <p:embed/>
                </p:oleObj>
              </mc:Choice>
              <mc:Fallback>
                <p:oleObj name="Graph" r:id="rId6" imgW="2346840" imgH="2558880" progId="Origin50.Graph">
                  <p:embed/>
                  <p:pic>
                    <p:nvPicPr>
                      <p:cNvPr id="12" name="对象 11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185284" y="2890714"/>
                        <a:ext cx="2970670" cy="3240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对象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90821092"/>
              </p:ext>
            </p:extLst>
          </p:nvPr>
        </p:nvGraphicFramePr>
        <p:xfrm>
          <a:off x="6893534" y="2887979"/>
          <a:ext cx="3034677" cy="324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93" name="Graph" r:id="rId8" imgW="2346840" imgH="2505240" progId="Origin50.Graph">
                  <p:embed/>
                </p:oleObj>
              </mc:Choice>
              <mc:Fallback>
                <p:oleObj name="Graph" r:id="rId8" imgW="2346840" imgH="2505240" progId="Origin50.Graph">
                  <p:embed/>
                  <p:pic>
                    <p:nvPicPr>
                      <p:cNvPr id="14" name="对象 13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893534" y="2887979"/>
                        <a:ext cx="3034677" cy="3240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03070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1274"/>
    </mc:Choice>
    <mc:Fallback xmlns="">
      <p:transition advTm="21274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Date Placeholder 3"/>
          <p:cNvSpPr>
            <a:spLocks noGrp="1"/>
          </p:cNvSpPr>
          <p:nvPr>
            <p:ph type="dt" sz="half" idx="10"/>
          </p:nvPr>
        </p:nvSpPr>
        <p:spPr bwMode="auto">
          <a:xfrm>
            <a:off x="833120" y="6481045"/>
            <a:ext cx="2133600" cy="22733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D66C7106-4B75-4276-9AB2-CDE5302B5BAF}" type="datetime3">
              <a:rPr lang="en-US" altLang="zh-CN" sz="1000">
                <a:solidFill>
                  <a:srgbClr val="89898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ctr" eaLnBrk="1" hangingPunct="1"/>
              <a:t>14 September 2019</a:t>
            </a:fld>
            <a:endParaRPr lang="en-US" altLang="zh-CN" sz="1000" dirty="0">
              <a:solidFill>
                <a:srgbClr val="89898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Slide Number Placeholder 4"/>
          <p:cNvSpPr>
            <a:spLocks noGrp="1"/>
          </p:cNvSpPr>
          <p:nvPr>
            <p:ph type="sldNum" sz="quarter" idx="12"/>
          </p:nvPr>
        </p:nvSpPr>
        <p:spPr bwMode="auto">
          <a:xfrm>
            <a:off x="8991600" y="6481045"/>
            <a:ext cx="2133600" cy="22733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47FE4EDD-DD13-401B-A5CE-7D6570047EB0}" type="slidenum">
              <a:rPr lang="en-US" altLang="zh-CN" sz="1000">
                <a:solidFill>
                  <a:srgbClr val="89898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ctr" eaLnBrk="1" hangingPunct="1"/>
              <a:t>23</a:t>
            </a:fld>
            <a:endParaRPr lang="en-US" altLang="zh-CN" sz="1000" dirty="0">
              <a:solidFill>
                <a:srgbClr val="89898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4" name="Picture 2" descr="E:\Hou\信息化建设\web\校徽相关\xjtu.png"/>
          <p:cNvPicPr>
            <a:picLocks noChangeAspect="1" noChangeArrowheads="1"/>
          </p:cNvPicPr>
          <p:nvPr/>
        </p:nvPicPr>
        <p:blipFill rotWithShape="1"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63" t="-1001" r="53439" b="77637"/>
          <a:stretch/>
        </p:blipFill>
        <p:spPr bwMode="auto">
          <a:xfrm>
            <a:off x="9868846" y="299119"/>
            <a:ext cx="2111188" cy="589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6" name="组合 55"/>
          <p:cNvGrpSpPr/>
          <p:nvPr/>
        </p:nvGrpSpPr>
        <p:grpSpPr>
          <a:xfrm>
            <a:off x="242446" y="473622"/>
            <a:ext cx="435327" cy="405245"/>
            <a:chOff x="290945" y="346364"/>
            <a:chExt cx="859090" cy="799725"/>
          </a:xfrm>
        </p:grpSpPr>
        <p:sp>
          <p:nvSpPr>
            <p:cNvPr id="57" name="圆角矩形 56"/>
            <p:cNvSpPr>
              <a:spLocks noChangeAspect="1"/>
            </p:cNvSpPr>
            <p:nvPr/>
          </p:nvSpPr>
          <p:spPr>
            <a:xfrm>
              <a:off x="290945" y="346364"/>
              <a:ext cx="648000" cy="648000"/>
            </a:xfrm>
            <a:prstGeom prst="roundRect">
              <a:avLst/>
            </a:prstGeom>
            <a:noFill/>
            <a:ln w="539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350" dirty="0">
                <a:ea typeface="微软雅黑" panose="020B0503020204020204" pitchFamily="34" charset="-122"/>
              </a:endParaRPr>
            </a:p>
          </p:txBody>
        </p:sp>
        <p:sp useBgFill="1">
          <p:nvSpPr>
            <p:cNvPr id="58" name="圆角矩形 57"/>
            <p:cNvSpPr>
              <a:spLocks noChangeAspect="1"/>
            </p:cNvSpPr>
            <p:nvPr/>
          </p:nvSpPr>
          <p:spPr>
            <a:xfrm>
              <a:off x="528654" y="526125"/>
              <a:ext cx="540000" cy="540000"/>
            </a:xfrm>
            <a:prstGeom prst="roundRect">
              <a:avLst/>
            </a:prstGeom>
            <a:ln w="539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350" dirty="0">
                <a:ea typeface="微软雅黑" panose="020B0503020204020204" pitchFamily="34" charset="-122"/>
              </a:endParaRPr>
            </a:p>
          </p:txBody>
        </p:sp>
        <p:sp>
          <p:nvSpPr>
            <p:cNvPr id="59" name="圆角矩形 58"/>
            <p:cNvSpPr>
              <a:spLocks noChangeAspect="1"/>
            </p:cNvSpPr>
            <p:nvPr/>
          </p:nvSpPr>
          <p:spPr>
            <a:xfrm>
              <a:off x="610035" y="606089"/>
              <a:ext cx="540000" cy="540000"/>
            </a:xfrm>
            <a:prstGeom prst="roundRect">
              <a:avLst/>
            </a:prstGeom>
            <a:solidFill>
              <a:schemeClr val="accent1"/>
            </a:solidFill>
            <a:ln w="539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350" dirty="0">
                <a:solidFill>
                  <a:schemeClr val="accent1"/>
                </a:solidFill>
                <a:ea typeface="微软雅黑" panose="020B0503020204020204" pitchFamily="34" charset="-122"/>
              </a:endParaRPr>
            </a:p>
          </p:txBody>
        </p:sp>
      </p:grpSp>
      <p:cxnSp>
        <p:nvCxnSpPr>
          <p:cNvPr id="60" name="直接连接符 59"/>
          <p:cNvCxnSpPr/>
          <p:nvPr/>
        </p:nvCxnSpPr>
        <p:spPr>
          <a:xfrm flipV="1">
            <a:off x="936725" y="838346"/>
            <a:ext cx="8750374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文本框 60"/>
          <p:cNvSpPr txBox="1"/>
          <p:nvPr/>
        </p:nvSpPr>
        <p:spPr>
          <a:xfrm>
            <a:off x="829616" y="272323"/>
            <a:ext cx="629589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02. Simulations of  post-arc sheath </a:t>
            </a:r>
          </a:p>
          <a:p>
            <a:endParaRPr lang="zh-CN" altLang="en-US" sz="3200" b="1" dirty="0">
              <a:solidFill>
                <a:schemeClr val="accent1"/>
              </a:solidFill>
              <a:latin typeface="Times New Roman" panose="02020603050405020304" pitchFamily="18" charset="0"/>
              <a:ea typeface="微软雅黑" pitchFamily="34" charset="-122"/>
              <a:cs typeface="Times New Roman" panose="02020603050405020304" pitchFamily="18" charset="0"/>
            </a:endParaRPr>
          </a:p>
        </p:txBody>
      </p:sp>
      <p:cxnSp>
        <p:nvCxnSpPr>
          <p:cNvPr id="62" name="直接连接符 61"/>
          <p:cNvCxnSpPr/>
          <p:nvPr/>
        </p:nvCxnSpPr>
        <p:spPr>
          <a:xfrm flipH="1">
            <a:off x="643687" y="6251194"/>
            <a:ext cx="10904627" cy="1"/>
          </a:xfrm>
          <a:prstGeom prst="line">
            <a:avLst/>
          </a:prstGeom>
          <a:solidFill>
            <a:schemeClr val="accent1"/>
          </a:solidFill>
          <a:ln w="12700">
            <a:gradFill>
              <a:gsLst>
                <a:gs pos="0">
                  <a:schemeClr val="accent1"/>
                </a:gs>
                <a:gs pos="100000">
                  <a:srgbClr val="81040B"/>
                </a:gs>
              </a:gsLst>
              <a:lin ang="0" scaled="0"/>
            </a:gra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23"/>
          <p:cNvSpPr>
            <a:spLocks noChangeArrowheads="1"/>
          </p:cNvSpPr>
          <p:nvPr/>
        </p:nvSpPr>
        <p:spPr bwMode="auto">
          <a:xfrm>
            <a:off x="860393" y="908720"/>
            <a:ext cx="11036432" cy="50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266700" indent="-266700">
              <a:lnSpc>
                <a:spcPct val="120000"/>
              </a:lnSpc>
              <a:buSzPct val="95000"/>
              <a:buBlip>
                <a:blip r:embed="rId4"/>
              </a:buBlip>
            </a:pPr>
            <a:r>
              <a:rPr lang="zh-CN" altLang="en-US" sz="2400" b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The plasma radial motions</a:t>
            </a:r>
          </a:p>
        </p:txBody>
      </p:sp>
      <p:sp>
        <p:nvSpPr>
          <p:cNvPr id="24" name="矩形 23"/>
          <p:cNvSpPr/>
          <p:nvPr/>
        </p:nvSpPr>
        <p:spPr>
          <a:xfrm>
            <a:off x="7014647" y="5762594"/>
            <a:ext cx="28541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b="1" dirty="0">
                <a:latin typeface="Times New Roman" pitchFamily="18" charset="0"/>
                <a:cs typeface="Times New Roman" pitchFamily="18" charset="0"/>
              </a:rPr>
              <a:t>PIC model with </a:t>
            </a:r>
            <a:r>
              <a:rPr lang="en-US" altLang="zh-CN" sz="1200" b="1" i="1" dirty="0" err="1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altLang="zh-CN" sz="1200" b="1" baseline="-25000" dirty="0" err="1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altLang="zh-CN" sz="1200" b="1" dirty="0">
                <a:latin typeface="Times New Roman" pitchFamily="18" charset="0"/>
                <a:cs typeface="Times New Roman" pitchFamily="18" charset="0"/>
              </a:rPr>
              <a:t>=100 </a:t>
            </a:r>
            <a:r>
              <a:rPr lang="en-US" altLang="zh-CN" sz="1200" b="1" dirty="0" smtClean="0">
                <a:latin typeface="Times New Roman" pitchFamily="18" charset="0"/>
                <a:cs typeface="Times New Roman" pitchFamily="18" charset="0"/>
              </a:rPr>
              <a:t>mm </a:t>
            </a:r>
          </a:p>
          <a:p>
            <a:pPr algn="ctr"/>
            <a:r>
              <a:rPr lang="en-US" altLang="zh-CN" sz="1200" b="1" dirty="0" smtClean="0">
                <a:latin typeface="Times New Roman" pitchFamily="18" charset="0"/>
                <a:cs typeface="Times New Roman" pitchFamily="18" charset="0"/>
              </a:rPr>
              <a:t>(ions are in blue and electrons are in red)</a:t>
            </a:r>
            <a:endParaRPr lang="zh-CN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913109" y="1484784"/>
            <a:ext cx="9472549" cy="17912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lnSpc>
                <a:spcPct val="120000"/>
              </a:lnSpc>
              <a:buClr>
                <a:srgbClr val="0000FF"/>
              </a:buClr>
              <a:buSzPct val="95000"/>
              <a:buFont typeface="Wingdings" pitchFamily="2" charset="2"/>
              <a:buChar char="n"/>
            </a:pPr>
            <a:r>
              <a:rPr lang="en-US" altLang="zh-CN" sz="2000" b="1" dirty="0" smtClean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2-D PIC </a:t>
            </a:r>
            <a:r>
              <a:rPr lang="en-US" altLang="zh-CN" sz="2000" b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model</a:t>
            </a:r>
          </a:p>
          <a:p>
            <a:pPr marL="1257300" lvl="2" indent="-342900">
              <a:spcBef>
                <a:spcPts val="600"/>
              </a:spcBef>
              <a:buClr>
                <a:srgbClr val="0000FF"/>
              </a:buClr>
              <a:buSzPct val="95000"/>
              <a:buFont typeface="Wingdings" pitchFamily="2" charset="2"/>
              <a:buChar char="Ø"/>
            </a:pPr>
            <a:r>
              <a:rPr lang="en-US" altLang="zh-CN" b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Shield, right boundary and post-arc anode are zero potential</a:t>
            </a:r>
          </a:p>
          <a:p>
            <a:pPr marL="1257300" lvl="2" indent="-342900">
              <a:spcBef>
                <a:spcPts val="600"/>
              </a:spcBef>
              <a:buClr>
                <a:srgbClr val="0000FF"/>
              </a:buClr>
              <a:buSzPct val="95000"/>
              <a:buFont typeface="Wingdings" pitchFamily="2" charset="2"/>
              <a:buChar char="Ø"/>
            </a:pPr>
            <a:r>
              <a:rPr lang="en-US" altLang="zh-CN" b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The plasma is distributed uniformly in the gap</a:t>
            </a:r>
          </a:p>
          <a:p>
            <a:pPr marL="1257300" lvl="2" indent="-342900">
              <a:spcBef>
                <a:spcPts val="600"/>
              </a:spcBef>
              <a:buClr>
                <a:srgbClr val="0000FF"/>
              </a:buClr>
              <a:buSzPct val="95000"/>
              <a:buFont typeface="Wingdings" pitchFamily="2" charset="2"/>
              <a:buChar char="Ø"/>
            </a:pPr>
            <a:r>
              <a:rPr lang="en-US" altLang="zh-CN" b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The equipotential lines in the left boundary is supposed to be parallel to the axis of contacts</a:t>
            </a:r>
          </a:p>
        </p:txBody>
      </p:sp>
      <p:pic>
        <p:nvPicPr>
          <p:cNvPr id="26" name="图片 25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1385" y="3969000"/>
            <a:ext cx="3600000" cy="1440000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矩形 26"/>
          <p:cNvSpPr/>
          <p:nvPr/>
        </p:nvSpPr>
        <p:spPr>
          <a:xfrm>
            <a:off x="1414600" y="5834930"/>
            <a:ext cx="367152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Schematic diagram of two-dimensional PIC model</a:t>
            </a:r>
            <a:endParaRPr lang="zh-CN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22130" y="3658369"/>
            <a:ext cx="3645159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1308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1274"/>
    </mc:Choice>
    <mc:Fallback xmlns="">
      <p:transition advTm="21274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Date Placeholder 3"/>
          <p:cNvSpPr>
            <a:spLocks noGrp="1"/>
          </p:cNvSpPr>
          <p:nvPr>
            <p:ph type="dt" sz="half" idx="10"/>
          </p:nvPr>
        </p:nvSpPr>
        <p:spPr bwMode="auto">
          <a:xfrm>
            <a:off x="833120" y="6481045"/>
            <a:ext cx="2133600" cy="22733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D66C7106-4B75-4276-9AB2-CDE5302B5BAF}" type="datetime3">
              <a:rPr lang="en-US" altLang="zh-CN" sz="1000">
                <a:solidFill>
                  <a:srgbClr val="89898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ctr" eaLnBrk="1" hangingPunct="1"/>
              <a:t>14 September 2019</a:t>
            </a:fld>
            <a:endParaRPr lang="en-US" altLang="zh-CN" sz="1000" dirty="0">
              <a:solidFill>
                <a:srgbClr val="89898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Slide Number Placeholder 4"/>
          <p:cNvSpPr>
            <a:spLocks noGrp="1"/>
          </p:cNvSpPr>
          <p:nvPr>
            <p:ph type="sldNum" sz="quarter" idx="12"/>
          </p:nvPr>
        </p:nvSpPr>
        <p:spPr bwMode="auto">
          <a:xfrm>
            <a:off x="8991600" y="6481045"/>
            <a:ext cx="2133600" cy="22733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47FE4EDD-DD13-401B-A5CE-7D6570047EB0}" type="slidenum">
              <a:rPr lang="en-US" altLang="zh-CN" sz="1000">
                <a:solidFill>
                  <a:srgbClr val="89898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ctr" eaLnBrk="1" hangingPunct="1"/>
              <a:t>24</a:t>
            </a:fld>
            <a:endParaRPr lang="en-US" altLang="zh-CN" sz="1000" dirty="0">
              <a:solidFill>
                <a:srgbClr val="89898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4" name="Picture 2" descr="E:\Hou\信息化建设\web\校徽相关\xjtu.png"/>
          <p:cNvPicPr>
            <a:picLocks noChangeAspect="1" noChangeArrowheads="1"/>
          </p:cNvPicPr>
          <p:nvPr/>
        </p:nvPicPr>
        <p:blipFill rotWithShape="1"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63" t="-1001" r="53439" b="77637"/>
          <a:stretch/>
        </p:blipFill>
        <p:spPr bwMode="auto">
          <a:xfrm>
            <a:off x="9868846" y="299119"/>
            <a:ext cx="2111188" cy="589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6" name="组合 55"/>
          <p:cNvGrpSpPr/>
          <p:nvPr/>
        </p:nvGrpSpPr>
        <p:grpSpPr>
          <a:xfrm>
            <a:off x="242446" y="473622"/>
            <a:ext cx="435327" cy="405245"/>
            <a:chOff x="290945" y="346364"/>
            <a:chExt cx="859090" cy="799725"/>
          </a:xfrm>
        </p:grpSpPr>
        <p:sp>
          <p:nvSpPr>
            <p:cNvPr id="57" name="圆角矩形 56"/>
            <p:cNvSpPr>
              <a:spLocks noChangeAspect="1"/>
            </p:cNvSpPr>
            <p:nvPr/>
          </p:nvSpPr>
          <p:spPr>
            <a:xfrm>
              <a:off x="290945" y="346364"/>
              <a:ext cx="648000" cy="648000"/>
            </a:xfrm>
            <a:prstGeom prst="roundRect">
              <a:avLst/>
            </a:prstGeom>
            <a:noFill/>
            <a:ln w="539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350" dirty="0">
                <a:ea typeface="微软雅黑" panose="020B0503020204020204" pitchFamily="34" charset="-122"/>
              </a:endParaRPr>
            </a:p>
          </p:txBody>
        </p:sp>
        <p:sp useBgFill="1">
          <p:nvSpPr>
            <p:cNvPr id="58" name="圆角矩形 57"/>
            <p:cNvSpPr>
              <a:spLocks noChangeAspect="1"/>
            </p:cNvSpPr>
            <p:nvPr/>
          </p:nvSpPr>
          <p:spPr>
            <a:xfrm>
              <a:off x="528654" y="526125"/>
              <a:ext cx="540000" cy="540000"/>
            </a:xfrm>
            <a:prstGeom prst="roundRect">
              <a:avLst/>
            </a:prstGeom>
            <a:ln w="539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350" dirty="0">
                <a:ea typeface="微软雅黑" panose="020B0503020204020204" pitchFamily="34" charset="-122"/>
              </a:endParaRPr>
            </a:p>
          </p:txBody>
        </p:sp>
        <p:sp>
          <p:nvSpPr>
            <p:cNvPr id="59" name="圆角矩形 58"/>
            <p:cNvSpPr>
              <a:spLocks noChangeAspect="1"/>
            </p:cNvSpPr>
            <p:nvPr/>
          </p:nvSpPr>
          <p:spPr>
            <a:xfrm>
              <a:off x="610035" y="606089"/>
              <a:ext cx="540000" cy="540000"/>
            </a:xfrm>
            <a:prstGeom prst="roundRect">
              <a:avLst/>
            </a:prstGeom>
            <a:solidFill>
              <a:schemeClr val="accent1"/>
            </a:solidFill>
            <a:ln w="539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350" dirty="0">
                <a:solidFill>
                  <a:schemeClr val="accent1"/>
                </a:solidFill>
                <a:ea typeface="微软雅黑" panose="020B0503020204020204" pitchFamily="34" charset="-122"/>
              </a:endParaRPr>
            </a:p>
          </p:txBody>
        </p:sp>
      </p:grpSp>
      <p:cxnSp>
        <p:nvCxnSpPr>
          <p:cNvPr id="60" name="直接连接符 59"/>
          <p:cNvCxnSpPr/>
          <p:nvPr/>
        </p:nvCxnSpPr>
        <p:spPr>
          <a:xfrm flipV="1">
            <a:off x="936725" y="838346"/>
            <a:ext cx="8750374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文本框 60"/>
          <p:cNvSpPr txBox="1"/>
          <p:nvPr/>
        </p:nvSpPr>
        <p:spPr>
          <a:xfrm>
            <a:off x="829616" y="272323"/>
            <a:ext cx="629589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02. Simulations of  post-arc sheath </a:t>
            </a:r>
          </a:p>
          <a:p>
            <a:endParaRPr lang="zh-CN" altLang="en-US" sz="3200" b="1" dirty="0">
              <a:solidFill>
                <a:schemeClr val="accent1"/>
              </a:solidFill>
              <a:latin typeface="Times New Roman" panose="02020603050405020304" pitchFamily="18" charset="0"/>
              <a:ea typeface="微软雅黑" pitchFamily="34" charset="-122"/>
              <a:cs typeface="Times New Roman" panose="02020603050405020304" pitchFamily="18" charset="0"/>
            </a:endParaRPr>
          </a:p>
        </p:txBody>
      </p:sp>
      <p:cxnSp>
        <p:nvCxnSpPr>
          <p:cNvPr id="62" name="直接连接符 61"/>
          <p:cNvCxnSpPr/>
          <p:nvPr/>
        </p:nvCxnSpPr>
        <p:spPr>
          <a:xfrm flipH="1">
            <a:off x="643687" y="6251194"/>
            <a:ext cx="10904627" cy="1"/>
          </a:xfrm>
          <a:prstGeom prst="line">
            <a:avLst/>
          </a:prstGeom>
          <a:solidFill>
            <a:schemeClr val="accent1"/>
          </a:solidFill>
          <a:ln w="12700">
            <a:gradFill>
              <a:gsLst>
                <a:gs pos="0">
                  <a:schemeClr val="accent1"/>
                </a:gs>
                <a:gs pos="100000">
                  <a:srgbClr val="81040B"/>
                </a:gs>
              </a:gsLst>
              <a:lin ang="0" scaled="0"/>
            </a:gra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23"/>
          <p:cNvSpPr>
            <a:spLocks noChangeArrowheads="1"/>
          </p:cNvSpPr>
          <p:nvPr/>
        </p:nvSpPr>
        <p:spPr bwMode="auto">
          <a:xfrm>
            <a:off x="860393" y="908720"/>
            <a:ext cx="11036432" cy="50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266700" indent="-266700">
              <a:lnSpc>
                <a:spcPct val="120000"/>
              </a:lnSpc>
              <a:buSzPct val="95000"/>
              <a:buBlip>
                <a:blip r:embed="rId4"/>
              </a:buBlip>
            </a:pPr>
            <a:r>
              <a:rPr lang="zh-CN" altLang="en-US" sz="2400" b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The plasma radial motions</a:t>
            </a:r>
          </a:p>
        </p:txBody>
      </p:sp>
      <p:sp>
        <p:nvSpPr>
          <p:cNvPr id="18" name="矩形 17"/>
          <p:cNvSpPr/>
          <p:nvPr/>
        </p:nvSpPr>
        <p:spPr>
          <a:xfrm>
            <a:off x="720290" y="2463946"/>
            <a:ext cx="4525144" cy="25730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57300" lvl="2" indent="-342900" algn="just">
              <a:lnSpc>
                <a:spcPct val="120000"/>
              </a:lnSpc>
              <a:spcBef>
                <a:spcPts val="600"/>
              </a:spcBef>
              <a:buClr>
                <a:srgbClr val="0000FF"/>
              </a:buClr>
              <a:buSzPct val="95000"/>
              <a:buFont typeface="Wingdings" pitchFamily="2" charset="2"/>
              <a:buChar char="Ø"/>
            </a:pPr>
            <a:r>
              <a:rPr lang="en-US" altLang="zh-CN" b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The residual plasma diffuses out the contact gap</a:t>
            </a:r>
          </a:p>
          <a:p>
            <a:pPr marL="1257300" lvl="2" indent="-342900" algn="just">
              <a:lnSpc>
                <a:spcPct val="120000"/>
              </a:lnSpc>
              <a:spcBef>
                <a:spcPts val="600"/>
              </a:spcBef>
              <a:buClr>
                <a:srgbClr val="0000FF"/>
              </a:buClr>
              <a:buSzPct val="95000"/>
              <a:buFont typeface="Wingdings" pitchFamily="2" charset="2"/>
              <a:buChar char="Ø"/>
            </a:pPr>
            <a:r>
              <a:rPr lang="en-US" altLang="zh-CN" b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The shape of sheath edge develops from flat to curve</a:t>
            </a:r>
          </a:p>
          <a:p>
            <a:pPr marL="1257300" lvl="2" indent="-342900" algn="just">
              <a:lnSpc>
                <a:spcPct val="120000"/>
              </a:lnSpc>
              <a:spcBef>
                <a:spcPts val="600"/>
              </a:spcBef>
              <a:buClr>
                <a:srgbClr val="0000FF"/>
              </a:buClr>
              <a:buSzPct val="95000"/>
              <a:buFont typeface="Wingdings" pitchFamily="2" charset="2"/>
              <a:buChar char="Ø"/>
            </a:pPr>
            <a:r>
              <a:rPr lang="en-US" altLang="zh-CN" b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The ions would fly to 5~10 mm away with the post-arc cathode surface and then be absorbed</a:t>
            </a:r>
          </a:p>
        </p:txBody>
      </p:sp>
      <p:pic>
        <p:nvPicPr>
          <p:cNvPr id="20" name="图片 19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8052" y="1855857"/>
            <a:ext cx="4320000" cy="36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矩形 20"/>
          <p:cNvSpPr/>
          <p:nvPr/>
        </p:nvSpPr>
        <p:spPr>
          <a:xfrm>
            <a:off x="5928830" y="5672282"/>
            <a:ext cx="45720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b="1" dirty="0">
                <a:latin typeface="Times New Roman" pitchFamily="18" charset="0"/>
                <a:cs typeface="Times New Roman" pitchFamily="18" charset="0"/>
              </a:rPr>
              <a:t>The variation of residual plasma with </a:t>
            </a:r>
            <a:r>
              <a:rPr lang="en-US" altLang="zh-CN" sz="1200" b="1" i="1" dirty="0" err="1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altLang="zh-CN" sz="1200" b="1" dirty="0" err="1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altLang="zh-CN" sz="1200" b="1" dirty="0">
                <a:latin typeface="Times New Roman" pitchFamily="18" charset="0"/>
                <a:cs typeface="Times New Roman" pitchFamily="18" charset="0"/>
              </a:rPr>
              <a:t> =25 mm</a:t>
            </a:r>
            <a:endParaRPr lang="zh-CN" altLang="zh-CN" sz="1200" b="1" dirty="0"/>
          </a:p>
        </p:txBody>
      </p:sp>
      <p:sp>
        <p:nvSpPr>
          <p:cNvPr id="22" name="矩形 21"/>
          <p:cNvSpPr/>
          <p:nvPr/>
        </p:nvSpPr>
        <p:spPr>
          <a:xfrm>
            <a:off x="1067115" y="1369145"/>
            <a:ext cx="83679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lnSpc>
                <a:spcPct val="120000"/>
              </a:lnSpc>
              <a:buClr>
                <a:srgbClr val="0000FF"/>
              </a:buClr>
              <a:buSzPct val="95000"/>
              <a:buFont typeface="Wingdings" pitchFamily="2" charset="2"/>
              <a:buChar char="n"/>
            </a:pPr>
            <a:r>
              <a:rPr lang="en-US" altLang="zh-CN" sz="2000" b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The dissipation of residual plasma</a:t>
            </a:r>
          </a:p>
        </p:txBody>
      </p:sp>
    </p:spTree>
    <p:extLst>
      <p:ext uri="{BB962C8B-B14F-4D97-AF65-F5344CB8AC3E}">
        <p14:creationId xmlns:p14="http://schemas.microsoft.com/office/powerpoint/2010/main" val="3430014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1274"/>
    </mc:Choice>
    <mc:Fallback xmlns="">
      <p:transition advTm="21274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>
            <a:grpSpLocks noChangeAspect="1"/>
          </p:cNvGrpSpPr>
          <p:nvPr/>
        </p:nvGrpSpPr>
        <p:grpSpPr>
          <a:xfrm>
            <a:off x="9238312" y="250415"/>
            <a:ext cx="2484000" cy="2484000"/>
            <a:chOff x="836778" y="1675054"/>
            <a:chExt cx="2004782" cy="2673043"/>
          </a:xfrm>
        </p:grpSpPr>
        <p:sp>
          <p:nvSpPr>
            <p:cNvPr id="67" name="椭圆 66"/>
            <p:cNvSpPr/>
            <p:nvPr/>
          </p:nvSpPr>
          <p:spPr>
            <a:xfrm>
              <a:off x="836778" y="1675054"/>
              <a:ext cx="2004782" cy="2673043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1905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5400000" scaled="1"/>
              </a:gradFill>
            </a:ln>
            <a:effectLst>
              <a:outerShdw blurRad="279400" dist="152400" dir="2700000" sx="102000" sy="102000" algn="tl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accent1"/>
                </a:solidFill>
              </a:endParaRPr>
            </a:p>
          </p:txBody>
        </p:sp>
        <p:grpSp>
          <p:nvGrpSpPr>
            <p:cNvPr id="68" name="组合 67"/>
            <p:cNvGrpSpPr/>
            <p:nvPr/>
          </p:nvGrpSpPr>
          <p:grpSpPr>
            <a:xfrm>
              <a:off x="1034165" y="1914547"/>
              <a:ext cx="1631179" cy="2174905"/>
              <a:chOff x="3739822" y="2440887"/>
              <a:chExt cx="1970936" cy="1970936"/>
            </a:xfrm>
          </p:grpSpPr>
          <p:sp>
            <p:nvSpPr>
              <p:cNvPr id="69" name="圆角矩形 68"/>
              <p:cNvSpPr/>
              <p:nvPr/>
            </p:nvSpPr>
            <p:spPr>
              <a:xfrm>
                <a:off x="3739822" y="2440887"/>
                <a:ext cx="1970936" cy="1970936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100000">
                    <a:schemeClr val="bg1"/>
                  </a:gs>
                  <a:gs pos="0">
                    <a:srgbClr val="B8BBBC"/>
                  </a:gs>
                </a:gsLst>
                <a:lin ang="540000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70" name="椭圆 69"/>
              <p:cNvSpPr>
                <a:spLocks noChangeAspect="1"/>
              </p:cNvSpPr>
              <p:nvPr/>
            </p:nvSpPr>
            <p:spPr>
              <a:xfrm>
                <a:off x="3837054" y="2549460"/>
                <a:ext cx="1776466" cy="1776466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1"/>
                  </a:solidFill>
                </a:endParaRPr>
              </a:p>
            </p:txBody>
          </p:sp>
        </p:grpSp>
      </p:grpSp>
      <p:sp>
        <p:nvSpPr>
          <p:cNvPr id="99" name="文本框 20"/>
          <p:cNvSpPr>
            <a:spLocks noChangeArrowheads="1"/>
          </p:cNvSpPr>
          <p:nvPr/>
        </p:nvSpPr>
        <p:spPr bwMode="auto">
          <a:xfrm>
            <a:off x="2061115" y="635190"/>
            <a:ext cx="254428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en-US" sz="4800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  <a:sym typeface="微软雅黑" panose="020B0503020204020204" pitchFamily="34" charset="-122"/>
              </a:rPr>
              <a:t>Contents</a:t>
            </a:r>
          </a:p>
        </p:txBody>
      </p:sp>
      <p:pic>
        <p:nvPicPr>
          <p:cNvPr id="1026" name="Picture 2" descr="E:\Hou\信息化建设\web\校徽相关\xjtu.png"/>
          <p:cNvPicPr>
            <a:picLocks noChangeAspect="1" noChangeArrowheads="1"/>
          </p:cNvPicPr>
          <p:nvPr/>
        </p:nvPicPr>
        <p:blipFill rotWithShape="1"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383" r="87582"/>
          <a:stretch/>
        </p:blipFill>
        <p:spPr bwMode="auto">
          <a:xfrm>
            <a:off x="9719226" y="709530"/>
            <a:ext cx="1603696" cy="1569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直角三角形 1"/>
          <p:cNvSpPr/>
          <p:nvPr/>
        </p:nvSpPr>
        <p:spPr>
          <a:xfrm rot="5400000">
            <a:off x="-51348" y="60591"/>
            <a:ext cx="1240245" cy="1119065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39" name="直角三角形 38"/>
          <p:cNvSpPr/>
          <p:nvPr/>
        </p:nvSpPr>
        <p:spPr>
          <a:xfrm rot="16200000">
            <a:off x="11012339" y="5678346"/>
            <a:ext cx="1240245" cy="1119065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8" name="直接连接符 37"/>
          <p:cNvCxnSpPr/>
          <p:nvPr/>
        </p:nvCxnSpPr>
        <p:spPr>
          <a:xfrm flipH="1">
            <a:off x="203202" y="6308436"/>
            <a:ext cx="11201059" cy="0"/>
          </a:xfrm>
          <a:prstGeom prst="line">
            <a:avLst/>
          </a:prstGeom>
          <a:solidFill>
            <a:schemeClr val="accent1"/>
          </a:solidFill>
          <a:ln w="12700">
            <a:gradFill>
              <a:gsLst>
                <a:gs pos="0">
                  <a:schemeClr val="accent1"/>
                </a:gs>
                <a:gs pos="100000">
                  <a:srgbClr val="81040B"/>
                </a:gs>
              </a:gsLst>
              <a:lin ang="0" scaled="0"/>
            </a:gra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Date Placeholder 3"/>
          <p:cNvSpPr>
            <a:spLocks noGrp="1"/>
          </p:cNvSpPr>
          <p:nvPr>
            <p:ph type="dt" sz="half" idx="10"/>
          </p:nvPr>
        </p:nvSpPr>
        <p:spPr bwMode="auto">
          <a:xfrm>
            <a:off x="833120" y="6481045"/>
            <a:ext cx="2133600" cy="22733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D66C7106-4B75-4276-9AB2-CDE5302B5BAF}" type="datetime3">
              <a:rPr lang="en-US" altLang="zh-CN" sz="1000">
                <a:solidFill>
                  <a:srgbClr val="89898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ctr" eaLnBrk="1" hangingPunct="1"/>
              <a:t>14 September 2019</a:t>
            </a:fld>
            <a:endParaRPr lang="en-US" altLang="zh-CN" sz="1000" dirty="0">
              <a:solidFill>
                <a:srgbClr val="89898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Slide Number Placeholder 4"/>
          <p:cNvSpPr>
            <a:spLocks noGrp="1"/>
          </p:cNvSpPr>
          <p:nvPr>
            <p:ph type="sldNum" sz="quarter" idx="12"/>
          </p:nvPr>
        </p:nvSpPr>
        <p:spPr bwMode="auto">
          <a:xfrm>
            <a:off x="8991600" y="6481045"/>
            <a:ext cx="2133600" cy="22733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47FE4EDD-DD13-401B-A5CE-7D6570047EB0}" type="slidenum">
              <a:rPr lang="en-US" altLang="zh-CN" sz="1000">
                <a:solidFill>
                  <a:srgbClr val="89898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ctr" eaLnBrk="1" hangingPunct="1"/>
              <a:t>25</a:t>
            </a:fld>
            <a:endParaRPr lang="en-US" altLang="zh-CN" sz="1000" dirty="0">
              <a:solidFill>
                <a:srgbClr val="89898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454769" y="2030563"/>
            <a:ext cx="2650269" cy="540000"/>
            <a:chOff x="944620" y="2030563"/>
            <a:chExt cx="2650269" cy="540000"/>
          </a:xfrm>
        </p:grpSpPr>
        <p:sp>
          <p:nvSpPr>
            <p:cNvPr id="55" name="文本框 54"/>
            <p:cNvSpPr txBox="1"/>
            <p:nvPr/>
          </p:nvSpPr>
          <p:spPr>
            <a:xfrm>
              <a:off x="1790356" y="2105292"/>
              <a:ext cx="180453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>
                  <a:latin typeface="Times New Roman" panose="02020603050405020304" pitchFamily="18" charset="0"/>
                  <a:ea typeface="微软雅黑" pitchFamily="34" charset="-122"/>
                  <a:cs typeface="Times New Roman" panose="02020603050405020304" pitchFamily="18" charset="0"/>
                </a:rPr>
                <a:t>Background</a:t>
              </a:r>
              <a:endParaRPr lang="zh-CN" altLang="en-US" sz="2400" dirty="0"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endParaRPr>
            </a:p>
          </p:txBody>
        </p:sp>
        <p:grpSp>
          <p:nvGrpSpPr>
            <p:cNvPr id="63" name="组合 62"/>
            <p:cNvGrpSpPr>
              <a:grpSpLocks noChangeAspect="1"/>
            </p:cNvGrpSpPr>
            <p:nvPr/>
          </p:nvGrpSpPr>
          <p:grpSpPr>
            <a:xfrm>
              <a:off x="944620" y="2030563"/>
              <a:ext cx="540000" cy="540000"/>
              <a:chOff x="4605330" y="979808"/>
              <a:chExt cx="720000" cy="720000"/>
            </a:xfrm>
          </p:grpSpPr>
          <p:grpSp>
            <p:nvGrpSpPr>
              <p:cNvPr id="72" name="组合 71"/>
              <p:cNvGrpSpPr/>
              <p:nvPr/>
            </p:nvGrpSpPr>
            <p:grpSpPr>
              <a:xfrm>
                <a:off x="4605330" y="979808"/>
                <a:ext cx="720000" cy="720000"/>
                <a:chOff x="6585482" y="1661233"/>
                <a:chExt cx="928741" cy="928741"/>
              </a:xfrm>
            </p:grpSpPr>
            <p:sp>
              <p:nvSpPr>
                <p:cNvPr id="77" name="椭圆 76"/>
                <p:cNvSpPr/>
                <p:nvPr/>
              </p:nvSpPr>
              <p:spPr>
                <a:xfrm>
                  <a:off x="6585482" y="1661233"/>
                  <a:ext cx="928741" cy="92874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  <a:tileRect/>
                </a:gradFill>
                <a:ln w="1905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5400000" scaled="1"/>
                  </a:gradFill>
                </a:ln>
                <a:effectLst>
                  <a:outerShdw blurRad="279400" dist="152400" dir="2700000" sx="102000" sy="102000" algn="tl" rotWithShape="0">
                    <a:prstClr val="black">
                      <a:alpha val="28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350"/>
                </a:p>
              </p:txBody>
            </p:sp>
            <p:sp>
              <p:nvSpPr>
                <p:cNvPr id="82" name="圆角矩形 81"/>
                <p:cNvSpPr/>
                <p:nvPr/>
              </p:nvSpPr>
              <p:spPr>
                <a:xfrm>
                  <a:off x="6706336" y="1782090"/>
                  <a:ext cx="687025" cy="687025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100000">
                      <a:schemeClr val="bg1"/>
                    </a:gs>
                    <a:gs pos="0">
                      <a:srgbClr val="B8BBBC"/>
                    </a:gs>
                  </a:gsLst>
                  <a:lin ang="5400000" scaled="0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350"/>
                </a:p>
              </p:txBody>
            </p:sp>
            <p:sp>
              <p:nvSpPr>
                <p:cNvPr id="84" name="椭圆 83"/>
                <p:cNvSpPr/>
                <p:nvPr/>
              </p:nvSpPr>
              <p:spPr>
                <a:xfrm>
                  <a:off x="6779848" y="1855602"/>
                  <a:ext cx="540000" cy="540000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73" name="Freeform 22"/>
              <p:cNvSpPr>
                <a:spLocks noEditPoints="1"/>
              </p:cNvSpPr>
              <p:nvPr/>
            </p:nvSpPr>
            <p:spPr bwMode="auto">
              <a:xfrm>
                <a:off x="4869578" y="1208456"/>
                <a:ext cx="200334" cy="235261"/>
              </a:xfrm>
              <a:custGeom>
                <a:avLst/>
                <a:gdLst>
                  <a:gd name="T0" fmla="*/ 90 w 641"/>
                  <a:gd name="T1" fmla="*/ 424 h 748"/>
                  <a:gd name="T2" fmla="*/ 158 w 641"/>
                  <a:gd name="T3" fmla="*/ 424 h 748"/>
                  <a:gd name="T4" fmla="*/ 205 w 641"/>
                  <a:gd name="T5" fmla="*/ 408 h 748"/>
                  <a:gd name="T6" fmla="*/ 291 w 641"/>
                  <a:gd name="T7" fmla="*/ 588 h 748"/>
                  <a:gd name="T8" fmla="*/ 312 w 641"/>
                  <a:gd name="T9" fmla="*/ 475 h 748"/>
                  <a:gd name="T10" fmla="*/ 297 w 641"/>
                  <a:gd name="T11" fmla="*/ 468 h 748"/>
                  <a:gd name="T12" fmla="*/ 298 w 641"/>
                  <a:gd name="T13" fmla="*/ 452 h 748"/>
                  <a:gd name="T14" fmla="*/ 360 w 641"/>
                  <a:gd name="T15" fmla="*/ 452 h 748"/>
                  <a:gd name="T16" fmla="*/ 360 w 641"/>
                  <a:gd name="T17" fmla="*/ 468 h 748"/>
                  <a:gd name="T18" fmla="*/ 346 w 641"/>
                  <a:gd name="T19" fmla="*/ 475 h 748"/>
                  <a:gd name="T20" fmla="*/ 365 w 641"/>
                  <a:gd name="T21" fmla="*/ 583 h 748"/>
                  <a:gd name="T22" fmla="*/ 439 w 641"/>
                  <a:gd name="T23" fmla="*/ 415 h 748"/>
                  <a:gd name="T24" fmla="*/ 482 w 641"/>
                  <a:gd name="T25" fmla="*/ 420 h 748"/>
                  <a:gd name="T26" fmla="*/ 545 w 641"/>
                  <a:gd name="T27" fmla="*/ 420 h 748"/>
                  <a:gd name="T28" fmla="*/ 632 w 641"/>
                  <a:gd name="T29" fmla="*/ 691 h 748"/>
                  <a:gd name="T30" fmla="*/ 544 w 641"/>
                  <a:gd name="T31" fmla="*/ 722 h 748"/>
                  <a:gd name="T32" fmla="*/ 532 w 641"/>
                  <a:gd name="T33" fmla="*/ 681 h 748"/>
                  <a:gd name="T34" fmla="*/ 504 w 641"/>
                  <a:gd name="T35" fmla="*/ 729 h 748"/>
                  <a:gd name="T36" fmla="*/ 123 w 641"/>
                  <a:gd name="T37" fmla="*/ 731 h 748"/>
                  <a:gd name="T38" fmla="*/ 94 w 641"/>
                  <a:gd name="T39" fmla="*/ 681 h 748"/>
                  <a:gd name="T40" fmla="*/ 81 w 641"/>
                  <a:gd name="T41" fmla="*/ 724 h 748"/>
                  <a:gd name="T42" fmla="*/ 0 w 641"/>
                  <a:gd name="T43" fmla="*/ 691 h 748"/>
                  <a:gd name="T44" fmla="*/ 90 w 641"/>
                  <a:gd name="T45" fmla="*/ 424 h 748"/>
                  <a:gd name="T46" fmla="*/ 185 w 641"/>
                  <a:gd name="T47" fmla="*/ 289 h 748"/>
                  <a:gd name="T48" fmla="*/ 185 w 641"/>
                  <a:gd name="T49" fmla="*/ 289 h 748"/>
                  <a:gd name="T50" fmla="*/ 163 w 641"/>
                  <a:gd name="T51" fmla="*/ 264 h 748"/>
                  <a:gd name="T52" fmla="*/ 155 w 641"/>
                  <a:gd name="T53" fmla="*/ 214 h 748"/>
                  <a:gd name="T54" fmla="*/ 155 w 641"/>
                  <a:gd name="T55" fmla="*/ 207 h 748"/>
                  <a:gd name="T56" fmla="*/ 160 w 641"/>
                  <a:gd name="T57" fmla="*/ 204 h 748"/>
                  <a:gd name="T58" fmla="*/ 164 w 641"/>
                  <a:gd name="T59" fmla="*/ 202 h 748"/>
                  <a:gd name="T60" fmla="*/ 199 w 641"/>
                  <a:gd name="T61" fmla="*/ 47 h 748"/>
                  <a:gd name="T62" fmla="*/ 423 w 641"/>
                  <a:gd name="T63" fmla="*/ 43 h 748"/>
                  <a:gd name="T64" fmla="*/ 466 w 641"/>
                  <a:gd name="T65" fmla="*/ 200 h 748"/>
                  <a:gd name="T66" fmla="*/ 472 w 641"/>
                  <a:gd name="T67" fmla="*/ 204 h 748"/>
                  <a:gd name="T68" fmla="*/ 478 w 641"/>
                  <a:gd name="T69" fmla="*/ 207 h 748"/>
                  <a:gd name="T70" fmla="*/ 478 w 641"/>
                  <a:gd name="T71" fmla="*/ 214 h 748"/>
                  <a:gd name="T72" fmla="*/ 471 w 641"/>
                  <a:gd name="T73" fmla="*/ 263 h 748"/>
                  <a:gd name="T74" fmla="*/ 449 w 641"/>
                  <a:gd name="T75" fmla="*/ 288 h 748"/>
                  <a:gd name="T76" fmla="*/ 328 w 641"/>
                  <a:gd name="T77" fmla="*/ 397 h 748"/>
                  <a:gd name="T78" fmla="*/ 299 w 641"/>
                  <a:gd name="T79" fmla="*/ 395 h 748"/>
                  <a:gd name="T80" fmla="*/ 185 w 641"/>
                  <a:gd name="T81" fmla="*/ 289 h 7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41" h="748">
                    <a:moveTo>
                      <a:pt x="90" y="424"/>
                    </a:moveTo>
                    <a:cubicBezTo>
                      <a:pt x="114" y="424"/>
                      <a:pt x="137" y="424"/>
                      <a:pt x="158" y="424"/>
                    </a:cubicBezTo>
                    <a:cubicBezTo>
                      <a:pt x="178" y="425"/>
                      <a:pt x="194" y="421"/>
                      <a:pt x="205" y="408"/>
                    </a:cubicBezTo>
                    <a:lnTo>
                      <a:pt x="291" y="588"/>
                    </a:lnTo>
                    <a:lnTo>
                      <a:pt x="312" y="475"/>
                    </a:lnTo>
                    <a:lnTo>
                      <a:pt x="297" y="468"/>
                    </a:lnTo>
                    <a:lnTo>
                      <a:pt x="298" y="452"/>
                    </a:lnTo>
                    <a:lnTo>
                      <a:pt x="360" y="452"/>
                    </a:lnTo>
                    <a:lnTo>
                      <a:pt x="360" y="468"/>
                    </a:lnTo>
                    <a:lnTo>
                      <a:pt x="346" y="475"/>
                    </a:lnTo>
                    <a:lnTo>
                      <a:pt x="365" y="583"/>
                    </a:lnTo>
                    <a:lnTo>
                      <a:pt x="439" y="415"/>
                    </a:lnTo>
                    <a:cubicBezTo>
                      <a:pt x="450" y="420"/>
                      <a:pt x="464" y="422"/>
                      <a:pt x="482" y="420"/>
                    </a:cubicBezTo>
                    <a:cubicBezTo>
                      <a:pt x="502" y="420"/>
                      <a:pt x="523" y="420"/>
                      <a:pt x="545" y="420"/>
                    </a:cubicBezTo>
                    <a:cubicBezTo>
                      <a:pt x="604" y="475"/>
                      <a:pt x="641" y="606"/>
                      <a:pt x="632" y="691"/>
                    </a:cubicBezTo>
                    <a:cubicBezTo>
                      <a:pt x="614" y="704"/>
                      <a:pt x="583" y="714"/>
                      <a:pt x="544" y="722"/>
                    </a:cubicBezTo>
                    <a:lnTo>
                      <a:pt x="532" y="681"/>
                    </a:lnTo>
                    <a:lnTo>
                      <a:pt x="504" y="729"/>
                    </a:lnTo>
                    <a:cubicBezTo>
                      <a:pt x="390" y="746"/>
                      <a:pt x="233" y="748"/>
                      <a:pt x="123" y="731"/>
                    </a:cubicBezTo>
                    <a:lnTo>
                      <a:pt x="94" y="681"/>
                    </a:lnTo>
                    <a:lnTo>
                      <a:pt x="81" y="724"/>
                    </a:lnTo>
                    <a:cubicBezTo>
                      <a:pt x="43" y="716"/>
                      <a:pt x="14" y="705"/>
                      <a:pt x="0" y="691"/>
                    </a:cubicBezTo>
                    <a:cubicBezTo>
                      <a:pt x="1" y="616"/>
                      <a:pt x="15" y="489"/>
                      <a:pt x="90" y="424"/>
                    </a:cubicBezTo>
                    <a:close/>
                    <a:moveTo>
                      <a:pt x="185" y="289"/>
                    </a:moveTo>
                    <a:lnTo>
                      <a:pt x="185" y="289"/>
                    </a:lnTo>
                    <a:cubicBezTo>
                      <a:pt x="175" y="284"/>
                      <a:pt x="168" y="275"/>
                      <a:pt x="163" y="264"/>
                    </a:cubicBezTo>
                    <a:cubicBezTo>
                      <a:pt x="157" y="251"/>
                      <a:pt x="155" y="234"/>
                      <a:pt x="155" y="214"/>
                    </a:cubicBezTo>
                    <a:lnTo>
                      <a:pt x="155" y="207"/>
                    </a:lnTo>
                    <a:lnTo>
                      <a:pt x="160" y="204"/>
                    </a:lnTo>
                    <a:cubicBezTo>
                      <a:pt x="162" y="203"/>
                      <a:pt x="163" y="202"/>
                      <a:pt x="164" y="202"/>
                    </a:cubicBezTo>
                    <a:cubicBezTo>
                      <a:pt x="152" y="117"/>
                      <a:pt x="162" y="78"/>
                      <a:pt x="199" y="47"/>
                    </a:cubicBezTo>
                    <a:cubicBezTo>
                      <a:pt x="256" y="0"/>
                      <a:pt x="365" y="0"/>
                      <a:pt x="423" y="43"/>
                    </a:cubicBezTo>
                    <a:cubicBezTo>
                      <a:pt x="463" y="72"/>
                      <a:pt x="477" y="123"/>
                      <a:pt x="466" y="200"/>
                    </a:cubicBezTo>
                    <a:cubicBezTo>
                      <a:pt x="468" y="201"/>
                      <a:pt x="470" y="202"/>
                      <a:pt x="472" y="204"/>
                    </a:cubicBezTo>
                    <a:lnTo>
                      <a:pt x="478" y="207"/>
                    </a:lnTo>
                    <a:lnTo>
                      <a:pt x="478" y="214"/>
                    </a:lnTo>
                    <a:cubicBezTo>
                      <a:pt x="478" y="233"/>
                      <a:pt x="476" y="250"/>
                      <a:pt x="471" y="263"/>
                    </a:cubicBezTo>
                    <a:cubicBezTo>
                      <a:pt x="466" y="275"/>
                      <a:pt x="459" y="283"/>
                      <a:pt x="449" y="288"/>
                    </a:cubicBezTo>
                    <a:cubicBezTo>
                      <a:pt x="434" y="338"/>
                      <a:pt x="381" y="392"/>
                      <a:pt x="328" y="397"/>
                    </a:cubicBezTo>
                    <a:cubicBezTo>
                      <a:pt x="319" y="398"/>
                      <a:pt x="308" y="398"/>
                      <a:pt x="299" y="395"/>
                    </a:cubicBezTo>
                    <a:cubicBezTo>
                      <a:pt x="241" y="374"/>
                      <a:pt x="203" y="350"/>
                      <a:pt x="185" y="28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5" name="组合 4"/>
          <p:cNvGrpSpPr/>
          <p:nvPr/>
        </p:nvGrpSpPr>
        <p:grpSpPr>
          <a:xfrm>
            <a:off x="2454768" y="2832089"/>
            <a:ext cx="5078818" cy="540000"/>
            <a:chOff x="944620" y="2829871"/>
            <a:chExt cx="5078818" cy="540000"/>
          </a:xfrm>
        </p:grpSpPr>
        <p:sp>
          <p:nvSpPr>
            <p:cNvPr id="85" name="文本框 84"/>
            <p:cNvSpPr txBox="1"/>
            <p:nvPr/>
          </p:nvSpPr>
          <p:spPr>
            <a:xfrm>
              <a:off x="1790356" y="2904600"/>
              <a:ext cx="423308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>
                  <a:latin typeface="Times New Roman" panose="02020603050405020304" pitchFamily="18" charset="0"/>
                  <a:ea typeface="微软雅黑" pitchFamily="34" charset="-122"/>
                  <a:cs typeface="Times New Roman" panose="02020603050405020304" pitchFamily="18" charset="0"/>
                </a:rPr>
                <a:t>Simulations of  post-arc sheath</a:t>
              </a:r>
              <a:endParaRPr lang="zh-CN" altLang="en-US" sz="2400" dirty="0"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endParaRPr>
            </a:p>
          </p:txBody>
        </p:sp>
        <p:grpSp>
          <p:nvGrpSpPr>
            <p:cNvPr id="86" name="组合 85"/>
            <p:cNvGrpSpPr>
              <a:grpSpLocks noChangeAspect="1"/>
            </p:cNvGrpSpPr>
            <p:nvPr/>
          </p:nvGrpSpPr>
          <p:grpSpPr>
            <a:xfrm>
              <a:off x="944620" y="2829871"/>
              <a:ext cx="540000" cy="540000"/>
              <a:chOff x="4605330" y="979808"/>
              <a:chExt cx="720000" cy="720000"/>
            </a:xfrm>
          </p:grpSpPr>
          <p:grpSp>
            <p:nvGrpSpPr>
              <p:cNvPr id="87" name="组合 86"/>
              <p:cNvGrpSpPr/>
              <p:nvPr/>
            </p:nvGrpSpPr>
            <p:grpSpPr>
              <a:xfrm>
                <a:off x="4605330" y="979808"/>
                <a:ext cx="720000" cy="720000"/>
                <a:chOff x="6585482" y="1661233"/>
                <a:chExt cx="928741" cy="928741"/>
              </a:xfrm>
            </p:grpSpPr>
            <p:sp>
              <p:nvSpPr>
                <p:cNvPr id="89" name="椭圆 88"/>
                <p:cNvSpPr/>
                <p:nvPr/>
              </p:nvSpPr>
              <p:spPr>
                <a:xfrm>
                  <a:off x="6585482" y="1661233"/>
                  <a:ext cx="928741" cy="92874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  <a:tileRect/>
                </a:gradFill>
                <a:ln w="1905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5400000" scaled="1"/>
                  </a:gradFill>
                </a:ln>
                <a:effectLst>
                  <a:outerShdw blurRad="279400" dist="152400" dir="2700000" sx="102000" sy="102000" algn="tl" rotWithShape="0">
                    <a:prstClr val="black">
                      <a:alpha val="28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350"/>
                </a:p>
              </p:txBody>
            </p:sp>
            <p:sp>
              <p:nvSpPr>
                <p:cNvPr id="90" name="圆角矩形 89"/>
                <p:cNvSpPr/>
                <p:nvPr/>
              </p:nvSpPr>
              <p:spPr>
                <a:xfrm>
                  <a:off x="6706336" y="1782090"/>
                  <a:ext cx="687025" cy="687025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100000">
                      <a:schemeClr val="bg1"/>
                    </a:gs>
                    <a:gs pos="0">
                      <a:srgbClr val="B8BBBC"/>
                    </a:gs>
                  </a:gsLst>
                  <a:lin ang="5400000" scaled="0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350"/>
                </a:p>
              </p:txBody>
            </p:sp>
            <p:sp>
              <p:nvSpPr>
                <p:cNvPr id="91" name="椭圆 90"/>
                <p:cNvSpPr/>
                <p:nvPr/>
              </p:nvSpPr>
              <p:spPr>
                <a:xfrm>
                  <a:off x="6779848" y="1855602"/>
                  <a:ext cx="540000" cy="540000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88" name="Freeform 22"/>
              <p:cNvSpPr>
                <a:spLocks noEditPoints="1"/>
              </p:cNvSpPr>
              <p:nvPr/>
            </p:nvSpPr>
            <p:spPr bwMode="auto">
              <a:xfrm>
                <a:off x="4869578" y="1208456"/>
                <a:ext cx="200334" cy="235261"/>
              </a:xfrm>
              <a:custGeom>
                <a:avLst/>
                <a:gdLst>
                  <a:gd name="T0" fmla="*/ 90 w 641"/>
                  <a:gd name="T1" fmla="*/ 424 h 748"/>
                  <a:gd name="T2" fmla="*/ 158 w 641"/>
                  <a:gd name="T3" fmla="*/ 424 h 748"/>
                  <a:gd name="T4" fmla="*/ 205 w 641"/>
                  <a:gd name="T5" fmla="*/ 408 h 748"/>
                  <a:gd name="T6" fmla="*/ 291 w 641"/>
                  <a:gd name="T7" fmla="*/ 588 h 748"/>
                  <a:gd name="T8" fmla="*/ 312 w 641"/>
                  <a:gd name="T9" fmla="*/ 475 h 748"/>
                  <a:gd name="T10" fmla="*/ 297 w 641"/>
                  <a:gd name="T11" fmla="*/ 468 h 748"/>
                  <a:gd name="T12" fmla="*/ 298 w 641"/>
                  <a:gd name="T13" fmla="*/ 452 h 748"/>
                  <a:gd name="T14" fmla="*/ 360 w 641"/>
                  <a:gd name="T15" fmla="*/ 452 h 748"/>
                  <a:gd name="T16" fmla="*/ 360 w 641"/>
                  <a:gd name="T17" fmla="*/ 468 h 748"/>
                  <a:gd name="T18" fmla="*/ 346 w 641"/>
                  <a:gd name="T19" fmla="*/ 475 h 748"/>
                  <a:gd name="T20" fmla="*/ 365 w 641"/>
                  <a:gd name="T21" fmla="*/ 583 h 748"/>
                  <a:gd name="T22" fmla="*/ 439 w 641"/>
                  <a:gd name="T23" fmla="*/ 415 h 748"/>
                  <a:gd name="T24" fmla="*/ 482 w 641"/>
                  <a:gd name="T25" fmla="*/ 420 h 748"/>
                  <a:gd name="T26" fmla="*/ 545 w 641"/>
                  <a:gd name="T27" fmla="*/ 420 h 748"/>
                  <a:gd name="T28" fmla="*/ 632 w 641"/>
                  <a:gd name="T29" fmla="*/ 691 h 748"/>
                  <a:gd name="T30" fmla="*/ 544 w 641"/>
                  <a:gd name="T31" fmla="*/ 722 h 748"/>
                  <a:gd name="T32" fmla="*/ 532 w 641"/>
                  <a:gd name="T33" fmla="*/ 681 h 748"/>
                  <a:gd name="T34" fmla="*/ 504 w 641"/>
                  <a:gd name="T35" fmla="*/ 729 h 748"/>
                  <a:gd name="T36" fmla="*/ 123 w 641"/>
                  <a:gd name="T37" fmla="*/ 731 h 748"/>
                  <a:gd name="T38" fmla="*/ 94 w 641"/>
                  <a:gd name="T39" fmla="*/ 681 h 748"/>
                  <a:gd name="T40" fmla="*/ 81 w 641"/>
                  <a:gd name="T41" fmla="*/ 724 h 748"/>
                  <a:gd name="T42" fmla="*/ 0 w 641"/>
                  <a:gd name="T43" fmla="*/ 691 h 748"/>
                  <a:gd name="T44" fmla="*/ 90 w 641"/>
                  <a:gd name="T45" fmla="*/ 424 h 748"/>
                  <a:gd name="T46" fmla="*/ 185 w 641"/>
                  <a:gd name="T47" fmla="*/ 289 h 748"/>
                  <a:gd name="T48" fmla="*/ 185 w 641"/>
                  <a:gd name="T49" fmla="*/ 289 h 748"/>
                  <a:gd name="T50" fmla="*/ 163 w 641"/>
                  <a:gd name="T51" fmla="*/ 264 h 748"/>
                  <a:gd name="T52" fmla="*/ 155 w 641"/>
                  <a:gd name="T53" fmla="*/ 214 h 748"/>
                  <a:gd name="T54" fmla="*/ 155 w 641"/>
                  <a:gd name="T55" fmla="*/ 207 h 748"/>
                  <a:gd name="T56" fmla="*/ 160 w 641"/>
                  <a:gd name="T57" fmla="*/ 204 h 748"/>
                  <a:gd name="T58" fmla="*/ 164 w 641"/>
                  <a:gd name="T59" fmla="*/ 202 h 748"/>
                  <a:gd name="T60" fmla="*/ 199 w 641"/>
                  <a:gd name="T61" fmla="*/ 47 h 748"/>
                  <a:gd name="T62" fmla="*/ 423 w 641"/>
                  <a:gd name="T63" fmla="*/ 43 h 748"/>
                  <a:gd name="T64" fmla="*/ 466 w 641"/>
                  <a:gd name="T65" fmla="*/ 200 h 748"/>
                  <a:gd name="T66" fmla="*/ 472 w 641"/>
                  <a:gd name="T67" fmla="*/ 204 h 748"/>
                  <a:gd name="T68" fmla="*/ 478 w 641"/>
                  <a:gd name="T69" fmla="*/ 207 h 748"/>
                  <a:gd name="T70" fmla="*/ 478 w 641"/>
                  <a:gd name="T71" fmla="*/ 214 h 748"/>
                  <a:gd name="T72" fmla="*/ 471 w 641"/>
                  <a:gd name="T73" fmla="*/ 263 h 748"/>
                  <a:gd name="T74" fmla="*/ 449 w 641"/>
                  <a:gd name="T75" fmla="*/ 288 h 748"/>
                  <a:gd name="T76" fmla="*/ 328 w 641"/>
                  <a:gd name="T77" fmla="*/ 397 h 748"/>
                  <a:gd name="T78" fmla="*/ 299 w 641"/>
                  <a:gd name="T79" fmla="*/ 395 h 748"/>
                  <a:gd name="T80" fmla="*/ 185 w 641"/>
                  <a:gd name="T81" fmla="*/ 289 h 7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41" h="748">
                    <a:moveTo>
                      <a:pt x="90" y="424"/>
                    </a:moveTo>
                    <a:cubicBezTo>
                      <a:pt x="114" y="424"/>
                      <a:pt x="137" y="424"/>
                      <a:pt x="158" y="424"/>
                    </a:cubicBezTo>
                    <a:cubicBezTo>
                      <a:pt x="178" y="425"/>
                      <a:pt x="194" y="421"/>
                      <a:pt x="205" y="408"/>
                    </a:cubicBezTo>
                    <a:lnTo>
                      <a:pt x="291" y="588"/>
                    </a:lnTo>
                    <a:lnTo>
                      <a:pt x="312" y="475"/>
                    </a:lnTo>
                    <a:lnTo>
                      <a:pt x="297" y="468"/>
                    </a:lnTo>
                    <a:lnTo>
                      <a:pt x="298" y="452"/>
                    </a:lnTo>
                    <a:lnTo>
                      <a:pt x="360" y="452"/>
                    </a:lnTo>
                    <a:lnTo>
                      <a:pt x="360" y="468"/>
                    </a:lnTo>
                    <a:lnTo>
                      <a:pt x="346" y="475"/>
                    </a:lnTo>
                    <a:lnTo>
                      <a:pt x="365" y="583"/>
                    </a:lnTo>
                    <a:lnTo>
                      <a:pt x="439" y="415"/>
                    </a:lnTo>
                    <a:cubicBezTo>
                      <a:pt x="450" y="420"/>
                      <a:pt x="464" y="422"/>
                      <a:pt x="482" y="420"/>
                    </a:cubicBezTo>
                    <a:cubicBezTo>
                      <a:pt x="502" y="420"/>
                      <a:pt x="523" y="420"/>
                      <a:pt x="545" y="420"/>
                    </a:cubicBezTo>
                    <a:cubicBezTo>
                      <a:pt x="604" y="475"/>
                      <a:pt x="641" y="606"/>
                      <a:pt x="632" y="691"/>
                    </a:cubicBezTo>
                    <a:cubicBezTo>
                      <a:pt x="614" y="704"/>
                      <a:pt x="583" y="714"/>
                      <a:pt x="544" y="722"/>
                    </a:cubicBezTo>
                    <a:lnTo>
                      <a:pt x="532" y="681"/>
                    </a:lnTo>
                    <a:lnTo>
                      <a:pt x="504" y="729"/>
                    </a:lnTo>
                    <a:cubicBezTo>
                      <a:pt x="390" y="746"/>
                      <a:pt x="233" y="748"/>
                      <a:pt x="123" y="731"/>
                    </a:cubicBezTo>
                    <a:lnTo>
                      <a:pt x="94" y="681"/>
                    </a:lnTo>
                    <a:lnTo>
                      <a:pt x="81" y="724"/>
                    </a:lnTo>
                    <a:cubicBezTo>
                      <a:pt x="43" y="716"/>
                      <a:pt x="14" y="705"/>
                      <a:pt x="0" y="691"/>
                    </a:cubicBezTo>
                    <a:cubicBezTo>
                      <a:pt x="1" y="616"/>
                      <a:pt x="15" y="489"/>
                      <a:pt x="90" y="424"/>
                    </a:cubicBezTo>
                    <a:close/>
                    <a:moveTo>
                      <a:pt x="185" y="289"/>
                    </a:moveTo>
                    <a:lnTo>
                      <a:pt x="185" y="289"/>
                    </a:lnTo>
                    <a:cubicBezTo>
                      <a:pt x="175" y="284"/>
                      <a:pt x="168" y="275"/>
                      <a:pt x="163" y="264"/>
                    </a:cubicBezTo>
                    <a:cubicBezTo>
                      <a:pt x="157" y="251"/>
                      <a:pt x="155" y="234"/>
                      <a:pt x="155" y="214"/>
                    </a:cubicBezTo>
                    <a:lnTo>
                      <a:pt x="155" y="207"/>
                    </a:lnTo>
                    <a:lnTo>
                      <a:pt x="160" y="204"/>
                    </a:lnTo>
                    <a:cubicBezTo>
                      <a:pt x="162" y="203"/>
                      <a:pt x="163" y="202"/>
                      <a:pt x="164" y="202"/>
                    </a:cubicBezTo>
                    <a:cubicBezTo>
                      <a:pt x="152" y="117"/>
                      <a:pt x="162" y="78"/>
                      <a:pt x="199" y="47"/>
                    </a:cubicBezTo>
                    <a:cubicBezTo>
                      <a:pt x="256" y="0"/>
                      <a:pt x="365" y="0"/>
                      <a:pt x="423" y="43"/>
                    </a:cubicBezTo>
                    <a:cubicBezTo>
                      <a:pt x="463" y="72"/>
                      <a:pt x="477" y="123"/>
                      <a:pt x="466" y="200"/>
                    </a:cubicBezTo>
                    <a:cubicBezTo>
                      <a:pt x="468" y="201"/>
                      <a:pt x="470" y="202"/>
                      <a:pt x="472" y="204"/>
                    </a:cubicBezTo>
                    <a:lnTo>
                      <a:pt x="478" y="207"/>
                    </a:lnTo>
                    <a:lnTo>
                      <a:pt x="478" y="214"/>
                    </a:lnTo>
                    <a:cubicBezTo>
                      <a:pt x="478" y="233"/>
                      <a:pt x="476" y="250"/>
                      <a:pt x="471" y="263"/>
                    </a:cubicBezTo>
                    <a:cubicBezTo>
                      <a:pt x="466" y="275"/>
                      <a:pt x="459" y="283"/>
                      <a:pt x="449" y="288"/>
                    </a:cubicBezTo>
                    <a:cubicBezTo>
                      <a:pt x="434" y="338"/>
                      <a:pt x="381" y="392"/>
                      <a:pt x="328" y="397"/>
                    </a:cubicBezTo>
                    <a:cubicBezTo>
                      <a:pt x="319" y="398"/>
                      <a:pt x="308" y="398"/>
                      <a:pt x="299" y="395"/>
                    </a:cubicBezTo>
                    <a:cubicBezTo>
                      <a:pt x="241" y="374"/>
                      <a:pt x="203" y="350"/>
                      <a:pt x="185" y="28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2454768" y="3633615"/>
            <a:ext cx="5130948" cy="540000"/>
            <a:chOff x="944620" y="3629179"/>
            <a:chExt cx="5130948" cy="540000"/>
          </a:xfrm>
        </p:grpSpPr>
        <p:sp>
          <p:nvSpPr>
            <p:cNvPr id="92" name="文本框 91"/>
            <p:cNvSpPr txBox="1"/>
            <p:nvPr/>
          </p:nvSpPr>
          <p:spPr>
            <a:xfrm>
              <a:off x="1790356" y="3703908"/>
              <a:ext cx="428521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>
                  <a:solidFill>
                    <a:schemeClr val="accent1">
                      <a:lumMod val="75000"/>
                    </a:schemeClr>
                  </a:solidFill>
                  <a:latin typeface="Times New Roman" panose="02020603050405020304" pitchFamily="18" charset="0"/>
                  <a:ea typeface="微软雅黑" pitchFamily="34" charset="-122"/>
                  <a:cs typeface="Times New Roman" panose="02020603050405020304" pitchFamily="18" charset="0"/>
                </a:rPr>
                <a:t>Simulations of post-arc current</a:t>
              </a:r>
              <a:endParaRPr lang="zh-CN" altLang="en-US" sz="2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endParaRPr>
            </a:p>
          </p:txBody>
        </p:sp>
        <p:grpSp>
          <p:nvGrpSpPr>
            <p:cNvPr id="94" name="组合 93"/>
            <p:cNvGrpSpPr>
              <a:grpSpLocks noChangeAspect="1"/>
            </p:cNvGrpSpPr>
            <p:nvPr/>
          </p:nvGrpSpPr>
          <p:grpSpPr>
            <a:xfrm>
              <a:off x="944620" y="3629179"/>
              <a:ext cx="540000" cy="540000"/>
              <a:chOff x="4605330" y="979808"/>
              <a:chExt cx="720000" cy="720000"/>
            </a:xfrm>
          </p:grpSpPr>
          <p:grpSp>
            <p:nvGrpSpPr>
              <p:cNvPr id="103" name="组合 102"/>
              <p:cNvGrpSpPr/>
              <p:nvPr/>
            </p:nvGrpSpPr>
            <p:grpSpPr>
              <a:xfrm>
                <a:off x="4605330" y="979808"/>
                <a:ext cx="720000" cy="720000"/>
                <a:chOff x="6585482" y="1661233"/>
                <a:chExt cx="928741" cy="928741"/>
              </a:xfrm>
            </p:grpSpPr>
            <p:sp>
              <p:nvSpPr>
                <p:cNvPr id="105" name="椭圆 104"/>
                <p:cNvSpPr/>
                <p:nvPr/>
              </p:nvSpPr>
              <p:spPr>
                <a:xfrm>
                  <a:off x="6585482" y="1661233"/>
                  <a:ext cx="928741" cy="92874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  <a:tileRect/>
                </a:gradFill>
                <a:ln w="1905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5400000" scaled="1"/>
                  </a:gradFill>
                </a:ln>
                <a:effectLst>
                  <a:outerShdw blurRad="279400" dist="152400" dir="2700000" sx="102000" sy="102000" algn="tl" rotWithShape="0">
                    <a:prstClr val="black">
                      <a:alpha val="28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350"/>
                </a:p>
              </p:txBody>
            </p:sp>
            <p:sp>
              <p:nvSpPr>
                <p:cNvPr id="106" name="圆角矩形 105"/>
                <p:cNvSpPr/>
                <p:nvPr/>
              </p:nvSpPr>
              <p:spPr>
                <a:xfrm>
                  <a:off x="6706336" y="1782090"/>
                  <a:ext cx="687025" cy="687025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100000">
                      <a:schemeClr val="bg1"/>
                    </a:gs>
                    <a:gs pos="0">
                      <a:srgbClr val="B8BBBC"/>
                    </a:gs>
                  </a:gsLst>
                  <a:lin ang="5400000" scaled="0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350"/>
                </a:p>
              </p:txBody>
            </p:sp>
            <p:sp>
              <p:nvSpPr>
                <p:cNvPr id="107" name="椭圆 106"/>
                <p:cNvSpPr/>
                <p:nvPr/>
              </p:nvSpPr>
              <p:spPr>
                <a:xfrm>
                  <a:off x="6779848" y="1855602"/>
                  <a:ext cx="540000" cy="540000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04" name="Freeform 22"/>
              <p:cNvSpPr>
                <a:spLocks noEditPoints="1"/>
              </p:cNvSpPr>
              <p:nvPr/>
            </p:nvSpPr>
            <p:spPr bwMode="auto">
              <a:xfrm>
                <a:off x="4869578" y="1208456"/>
                <a:ext cx="200334" cy="235261"/>
              </a:xfrm>
              <a:custGeom>
                <a:avLst/>
                <a:gdLst>
                  <a:gd name="T0" fmla="*/ 90 w 641"/>
                  <a:gd name="T1" fmla="*/ 424 h 748"/>
                  <a:gd name="T2" fmla="*/ 158 w 641"/>
                  <a:gd name="T3" fmla="*/ 424 h 748"/>
                  <a:gd name="T4" fmla="*/ 205 w 641"/>
                  <a:gd name="T5" fmla="*/ 408 h 748"/>
                  <a:gd name="T6" fmla="*/ 291 w 641"/>
                  <a:gd name="T7" fmla="*/ 588 h 748"/>
                  <a:gd name="T8" fmla="*/ 312 w 641"/>
                  <a:gd name="T9" fmla="*/ 475 h 748"/>
                  <a:gd name="T10" fmla="*/ 297 w 641"/>
                  <a:gd name="T11" fmla="*/ 468 h 748"/>
                  <a:gd name="T12" fmla="*/ 298 w 641"/>
                  <a:gd name="T13" fmla="*/ 452 h 748"/>
                  <a:gd name="T14" fmla="*/ 360 w 641"/>
                  <a:gd name="T15" fmla="*/ 452 h 748"/>
                  <a:gd name="T16" fmla="*/ 360 w 641"/>
                  <a:gd name="T17" fmla="*/ 468 h 748"/>
                  <a:gd name="T18" fmla="*/ 346 w 641"/>
                  <a:gd name="T19" fmla="*/ 475 h 748"/>
                  <a:gd name="T20" fmla="*/ 365 w 641"/>
                  <a:gd name="T21" fmla="*/ 583 h 748"/>
                  <a:gd name="T22" fmla="*/ 439 w 641"/>
                  <a:gd name="T23" fmla="*/ 415 h 748"/>
                  <a:gd name="T24" fmla="*/ 482 w 641"/>
                  <a:gd name="T25" fmla="*/ 420 h 748"/>
                  <a:gd name="T26" fmla="*/ 545 w 641"/>
                  <a:gd name="T27" fmla="*/ 420 h 748"/>
                  <a:gd name="T28" fmla="*/ 632 w 641"/>
                  <a:gd name="T29" fmla="*/ 691 h 748"/>
                  <a:gd name="T30" fmla="*/ 544 w 641"/>
                  <a:gd name="T31" fmla="*/ 722 h 748"/>
                  <a:gd name="T32" fmla="*/ 532 w 641"/>
                  <a:gd name="T33" fmla="*/ 681 h 748"/>
                  <a:gd name="T34" fmla="*/ 504 w 641"/>
                  <a:gd name="T35" fmla="*/ 729 h 748"/>
                  <a:gd name="T36" fmla="*/ 123 w 641"/>
                  <a:gd name="T37" fmla="*/ 731 h 748"/>
                  <a:gd name="T38" fmla="*/ 94 w 641"/>
                  <a:gd name="T39" fmla="*/ 681 h 748"/>
                  <a:gd name="T40" fmla="*/ 81 w 641"/>
                  <a:gd name="T41" fmla="*/ 724 h 748"/>
                  <a:gd name="T42" fmla="*/ 0 w 641"/>
                  <a:gd name="T43" fmla="*/ 691 h 748"/>
                  <a:gd name="T44" fmla="*/ 90 w 641"/>
                  <a:gd name="T45" fmla="*/ 424 h 748"/>
                  <a:gd name="T46" fmla="*/ 185 w 641"/>
                  <a:gd name="T47" fmla="*/ 289 h 748"/>
                  <a:gd name="T48" fmla="*/ 185 w 641"/>
                  <a:gd name="T49" fmla="*/ 289 h 748"/>
                  <a:gd name="T50" fmla="*/ 163 w 641"/>
                  <a:gd name="T51" fmla="*/ 264 h 748"/>
                  <a:gd name="T52" fmla="*/ 155 w 641"/>
                  <a:gd name="T53" fmla="*/ 214 h 748"/>
                  <a:gd name="T54" fmla="*/ 155 w 641"/>
                  <a:gd name="T55" fmla="*/ 207 h 748"/>
                  <a:gd name="T56" fmla="*/ 160 w 641"/>
                  <a:gd name="T57" fmla="*/ 204 h 748"/>
                  <a:gd name="T58" fmla="*/ 164 w 641"/>
                  <a:gd name="T59" fmla="*/ 202 h 748"/>
                  <a:gd name="T60" fmla="*/ 199 w 641"/>
                  <a:gd name="T61" fmla="*/ 47 h 748"/>
                  <a:gd name="T62" fmla="*/ 423 w 641"/>
                  <a:gd name="T63" fmla="*/ 43 h 748"/>
                  <a:gd name="T64" fmla="*/ 466 w 641"/>
                  <a:gd name="T65" fmla="*/ 200 h 748"/>
                  <a:gd name="T66" fmla="*/ 472 w 641"/>
                  <a:gd name="T67" fmla="*/ 204 h 748"/>
                  <a:gd name="T68" fmla="*/ 478 w 641"/>
                  <a:gd name="T69" fmla="*/ 207 h 748"/>
                  <a:gd name="T70" fmla="*/ 478 w 641"/>
                  <a:gd name="T71" fmla="*/ 214 h 748"/>
                  <a:gd name="T72" fmla="*/ 471 w 641"/>
                  <a:gd name="T73" fmla="*/ 263 h 748"/>
                  <a:gd name="T74" fmla="*/ 449 w 641"/>
                  <a:gd name="T75" fmla="*/ 288 h 748"/>
                  <a:gd name="T76" fmla="*/ 328 w 641"/>
                  <a:gd name="T77" fmla="*/ 397 h 748"/>
                  <a:gd name="T78" fmla="*/ 299 w 641"/>
                  <a:gd name="T79" fmla="*/ 395 h 748"/>
                  <a:gd name="T80" fmla="*/ 185 w 641"/>
                  <a:gd name="T81" fmla="*/ 289 h 7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41" h="748">
                    <a:moveTo>
                      <a:pt x="90" y="424"/>
                    </a:moveTo>
                    <a:cubicBezTo>
                      <a:pt x="114" y="424"/>
                      <a:pt x="137" y="424"/>
                      <a:pt x="158" y="424"/>
                    </a:cubicBezTo>
                    <a:cubicBezTo>
                      <a:pt x="178" y="425"/>
                      <a:pt x="194" y="421"/>
                      <a:pt x="205" y="408"/>
                    </a:cubicBezTo>
                    <a:lnTo>
                      <a:pt x="291" y="588"/>
                    </a:lnTo>
                    <a:lnTo>
                      <a:pt x="312" y="475"/>
                    </a:lnTo>
                    <a:lnTo>
                      <a:pt x="297" y="468"/>
                    </a:lnTo>
                    <a:lnTo>
                      <a:pt x="298" y="452"/>
                    </a:lnTo>
                    <a:lnTo>
                      <a:pt x="360" y="452"/>
                    </a:lnTo>
                    <a:lnTo>
                      <a:pt x="360" y="468"/>
                    </a:lnTo>
                    <a:lnTo>
                      <a:pt x="346" y="475"/>
                    </a:lnTo>
                    <a:lnTo>
                      <a:pt x="365" y="583"/>
                    </a:lnTo>
                    <a:lnTo>
                      <a:pt x="439" y="415"/>
                    </a:lnTo>
                    <a:cubicBezTo>
                      <a:pt x="450" y="420"/>
                      <a:pt x="464" y="422"/>
                      <a:pt x="482" y="420"/>
                    </a:cubicBezTo>
                    <a:cubicBezTo>
                      <a:pt x="502" y="420"/>
                      <a:pt x="523" y="420"/>
                      <a:pt x="545" y="420"/>
                    </a:cubicBezTo>
                    <a:cubicBezTo>
                      <a:pt x="604" y="475"/>
                      <a:pt x="641" y="606"/>
                      <a:pt x="632" y="691"/>
                    </a:cubicBezTo>
                    <a:cubicBezTo>
                      <a:pt x="614" y="704"/>
                      <a:pt x="583" y="714"/>
                      <a:pt x="544" y="722"/>
                    </a:cubicBezTo>
                    <a:lnTo>
                      <a:pt x="532" y="681"/>
                    </a:lnTo>
                    <a:lnTo>
                      <a:pt x="504" y="729"/>
                    </a:lnTo>
                    <a:cubicBezTo>
                      <a:pt x="390" y="746"/>
                      <a:pt x="233" y="748"/>
                      <a:pt x="123" y="731"/>
                    </a:cubicBezTo>
                    <a:lnTo>
                      <a:pt x="94" y="681"/>
                    </a:lnTo>
                    <a:lnTo>
                      <a:pt x="81" y="724"/>
                    </a:lnTo>
                    <a:cubicBezTo>
                      <a:pt x="43" y="716"/>
                      <a:pt x="14" y="705"/>
                      <a:pt x="0" y="691"/>
                    </a:cubicBezTo>
                    <a:cubicBezTo>
                      <a:pt x="1" y="616"/>
                      <a:pt x="15" y="489"/>
                      <a:pt x="90" y="424"/>
                    </a:cubicBezTo>
                    <a:close/>
                    <a:moveTo>
                      <a:pt x="185" y="289"/>
                    </a:moveTo>
                    <a:lnTo>
                      <a:pt x="185" y="289"/>
                    </a:lnTo>
                    <a:cubicBezTo>
                      <a:pt x="175" y="284"/>
                      <a:pt x="168" y="275"/>
                      <a:pt x="163" y="264"/>
                    </a:cubicBezTo>
                    <a:cubicBezTo>
                      <a:pt x="157" y="251"/>
                      <a:pt x="155" y="234"/>
                      <a:pt x="155" y="214"/>
                    </a:cubicBezTo>
                    <a:lnTo>
                      <a:pt x="155" y="207"/>
                    </a:lnTo>
                    <a:lnTo>
                      <a:pt x="160" y="204"/>
                    </a:lnTo>
                    <a:cubicBezTo>
                      <a:pt x="162" y="203"/>
                      <a:pt x="163" y="202"/>
                      <a:pt x="164" y="202"/>
                    </a:cubicBezTo>
                    <a:cubicBezTo>
                      <a:pt x="152" y="117"/>
                      <a:pt x="162" y="78"/>
                      <a:pt x="199" y="47"/>
                    </a:cubicBezTo>
                    <a:cubicBezTo>
                      <a:pt x="256" y="0"/>
                      <a:pt x="365" y="0"/>
                      <a:pt x="423" y="43"/>
                    </a:cubicBezTo>
                    <a:cubicBezTo>
                      <a:pt x="463" y="72"/>
                      <a:pt x="477" y="123"/>
                      <a:pt x="466" y="200"/>
                    </a:cubicBezTo>
                    <a:cubicBezTo>
                      <a:pt x="468" y="201"/>
                      <a:pt x="470" y="202"/>
                      <a:pt x="472" y="204"/>
                    </a:cubicBezTo>
                    <a:lnTo>
                      <a:pt x="478" y="207"/>
                    </a:lnTo>
                    <a:lnTo>
                      <a:pt x="478" y="214"/>
                    </a:lnTo>
                    <a:cubicBezTo>
                      <a:pt x="478" y="233"/>
                      <a:pt x="476" y="250"/>
                      <a:pt x="471" y="263"/>
                    </a:cubicBezTo>
                    <a:cubicBezTo>
                      <a:pt x="466" y="275"/>
                      <a:pt x="459" y="283"/>
                      <a:pt x="449" y="288"/>
                    </a:cubicBezTo>
                    <a:cubicBezTo>
                      <a:pt x="434" y="338"/>
                      <a:pt x="381" y="392"/>
                      <a:pt x="328" y="397"/>
                    </a:cubicBezTo>
                    <a:cubicBezTo>
                      <a:pt x="319" y="398"/>
                      <a:pt x="308" y="398"/>
                      <a:pt x="299" y="395"/>
                    </a:cubicBezTo>
                    <a:cubicBezTo>
                      <a:pt x="241" y="374"/>
                      <a:pt x="203" y="350"/>
                      <a:pt x="185" y="28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2454768" y="4435141"/>
            <a:ext cx="6352436" cy="540000"/>
            <a:chOff x="944620" y="4428487"/>
            <a:chExt cx="6352436" cy="540000"/>
          </a:xfrm>
        </p:grpSpPr>
        <p:sp>
          <p:nvSpPr>
            <p:cNvPr id="108" name="文本框 107"/>
            <p:cNvSpPr txBox="1"/>
            <p:nvPr/>
          </p:nvSpPr>
          <p:spPr>
            <a:xfrm>
              <a:off x="1790356" y="4503216"/>
              <a:ext cx="550670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>
                  <a:latin typeface="Times New Roman" panose="02020603050405020304" pitchFamily="18" charset="0"/>
                  <a:ea typeface="微软雅黑" pitchFamily="34" charset="-122"/>
                  <a:cs typeface="Times New Roman" panose="02020603050405020304" pitchFamily="18" charset="0"/>
                </a:rPr>
                <a:t>Experimental studies of post-arc current</a:t>
              </a:r>
              <a:endParaRPr lang="zh-CN" altLang="en-US" sz="2400" dirty="0"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endParaRPr>
            </a:p>
          </p:txBody>
        </p:sp>
        <p:grpSp>
          <p:nvGrpSpPr>
            <p:cNvPr id="109" name="组合 108"/>
            <p:cNvGrpSpPr>
              <a:grpSpLocks noChangeAspect="1"/>
            </p:cNvGrpSpPr>
            <p:nvPr/>
          </p:nvGrpSpPr>
          <p:grpSpPr>
            <a:xfrm>
              <a:off x="944620" y="4428487"/>
              <a:ext cx="540000" cy="540000"/>
              <a:chOff x="4605330" y="979808"/>
              <a:chExt cx="720000" cy="720000"/>
            </a:xfrm>
          </p:grpSpPr>
          <p:grpSp>
            <p:nvGrpSpPr>
              <p:cNvPr id="110" name="组合 109"/>
              <p:cNvGrpSpPr/>
              <p:nvPr/>
            </p:nvGrpSpPr>
            <p:grpSpPr>
              <a:xfrm>
                <a:off x="4605330" y="979808"/>
                <a:ext cx="720000" cy="720000"/>
                <a:chOff x="6585482" y="1661233"/>
                <a:chExt cx="928741" cy="928741"/>
              </a:xfrm>
            </p:grpSpPr>
            <p:sp>
              <p:nvSpPr>
                <p:cNvPr id="112" name="椭圆 111"/>
                <p:cNvSpPr/>
                <p:nvPr/>
              </p:nvSpPr>
              <p:spPr>
                <a:xfrm>
                  <a:off x="6585482" y="1661233"/>
                  <a:ext cx="928741" cy="92874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  <a:tileRect/>
                </a:gradFill>
                <a:ln w="1905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5400000" scaled="1"/>
                  </a:gradFill>
                </a:ln>
                <a:effectLst>
                  <a:outerShdw blurRad="279400" dist="152400" dir="2700000" sx="102000" sy="102000" algn="tl" rotWithShape="0">
                    <a:prstClr val="black">
                      <a:alpha val="28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350"/>
                </a:p>
              </p:txBody>
            </p:sp>
            <p:sp>
              <p:nvSpPr>
                <p:cNvPr id="113" name="圆角矩形 112"/>
                <p:cNvSpPr/>
                <p:nvPr/>
              </p:nvSpPr>
              <p:spPr>
                <a:xfrm>
                  <a:off x="6706336" y="1782090"/>
                  <a:ext cx="687025" cy="687025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100000">
                      <a:schemeClr val="bg1"/>
                    </a:gs>
                    <a:gs pos="0">
                      <a:srgbClr val="B8BBBC"/>
                    </a:gs>
                  </a:gsLst>
                  <a:lin ang="5400000" scaled="0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350"/>
                </a:p>
              </p:txBody>
            </p:sp>
            <p:sp>
              <p:nvSpPr>
                <p:cNvPr id="114" name="椭圆 113"/>
                <p:cNvSpPr/>
                <p:nvPr/>
              </p:nvSpPr>
              <p:spPr>
                <a:xfrm>
                  <a:off x="6779848" y="1855602"/>
                  <a:ext cx="540000" cy="540000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11" name="Freeform 22"/>
              <p:cNvSpPr>
                <a:spLocks noEditPoints="1"/>
              </p:cNvSpPr>
              <p:nvPr/>
            </p:nvSpPr>
            <p:spPr bwMode="auto">
              <a:xfrm>
                <a:off x="4869578" y="1208456"/>
                <a:ext cx="200334" cy="235261"/>
              </a:xfrm>
              <a:custGeom>
                <a:avLst/>
                <a:gdLst>
                  <a:gd name="T0" fmla="*/ 90 w 641"/>
                  <a:gd name="T1" fmla="*/ 424 h 748"/>
                  <a:gd name="T2" fmla="*/ 158 w 641"/>
                  <a:gd name="T3" fmla="*/ 424 h 748"/>
                  <a:gd name="T4" fmla="*/ 205 w 641"/>
                  <a:gd name="T5" fmla="*/ 408 h 748"/>
                  <a:gd name="T6" fmla="*/ 291 w 641"/>
                  <a:gd name="T7" fmla="*/ 588 h 748"/>
                  <a:gd name="T8" fmla="*/ 312 w 641"/>
                  <a:gd name="T9" fmla="*/ 475 h 748"/>
                  <a:gd name="T10" fmla="*/ 297 w 641"/>
                  <a:gd name="T11" fmla="*/ 468 h 748"/>
                  <a:gd name="T12" fmla="*/ 298 w 641"/>
                  <a:gd name="T13" fmla="*/ 452 h 748"/>
                  <a:gd name="T14" fmla="*/ 360 w 641"/>
                  <a:gd name="T15" fmla="*/ 452 h 748"/>
                  <a:gd name="T16" fmla="*/ 360 w 641"/>
                  <a:gd name="T17" fmla="*/ 468 h 748"/>
                  <a:gd name="T18" fmla="*/ 346 w 641"/>
                  <a:gd name="T19" fmla="*/ 475 h 748"/>
                  <a:gd name="T20" fmla="*/ 365 w 641"/>
                  <a:gd name="T21" fmla="*/ 583 h 748"/>
                  <a:gd name="T22" fmla="*/ 439 w 641"/>
                  <a:gd name="T23" fmla="*/ 415 h 748"/>
                  <a:gd name="T24" fmla="*/ 482 w 641"/>
                  <a:gd name="T25" fmla="*/ 420 h 748"/>
                  <a:gd name="T26" fmla="*/ 545 w 641"/>
                  <a:gd name="T27" fmla="*/ 420 h 748"/>
                  <a:gd name="T28" fmla="*/ 632 w 641"/>
                  <a:gd name="T29" fmla="*/ 691 h 748"/>
                  <a:gd name="T30" fmla="*/ 544 w 641"/>
                  <a:gd name="T31" fmla="*/ 722 h 748"/>
                  <a:gd name="T32" fmla="*/ 532 w 641"/>
                  <a:gd name="T33" fmla="*/ 681 h 748"/>
                  <a:gd name="T34" fmla="*/ 504 w 641"/>
                  <a:gd name="T35" fmla="*/ 729 h 748"/>
                  <a:gd name="T36" fmla="*/ 123 w 641"/>
                  <a:gd name="T37" fmla="*/ 731 h 748"/>
                  <a:gd name="T38" fmla="*/ 94 w 641"/>
                  <a:gd name="T39" fmla="*/ 681 h 748"/>
                  <a:gd name="T40" fmla="*/ 81 w 641"/>
                  <a:gd name="T41" fmla="*/ 724 h 748"/>
                  <a:gd name="T42" fmla="*/ 0 w 641"/>
                  <a:gd name="T43" fmla="*/ 691 h 748"/>
                  <a:gd name="T44" fmla="*/ 90 w 641"/>
                  <a:gd name="T45" fmla="*/ 424 h 748"/>
                  <a:gd name="T46" fmla="*/ 185 w 641"/>
                  <a:gd name="T47" fmla="*/ 289 h 748"/>
                  <a:gd name="T48" fmla="*/ 185 w 641"/>
                  <a:gd name="T49" fmla="*/ 289 h 748"/>
                  <a:gd name="T50" fmla="*/ 163 w 641"/>
                  <a:gd name="T51" fmla="*/ 264 h 748"/>
                  <a:gd name="T52" fmla="*/ 155 w 641"/>
                  <a:gd name="T53" fmla="*/ 214 h 748"/>
                  <a:gd name="T54" fmla="*/ 155 w 641"/>
                  <a:gd name="T55" fmla="*/ 207 h 748"/>
                  <a:gd name="T56" fmla="*/ 160 w 641"/>
                  <a:gd name="T57" fmla="*/ 204 h 748"/>
                  <a:gd name="T58" fmla="*/ 164 w 641"/>
                  <a:gd name="T59" fmla="*/ 202 h 748"/>
                  <a:gd name="T60" fmla="*/ 199 w 641"/>
                  <a:gd name="T61" fmla="*/ 47 h 748"/>
                  <a:gd name="T62" fmla="*/ 423 w 641"/>
                  <a:gd name="T63" fmla="*/ 43 h 748"/>
                  <a:gd name="T64" fmla="*/ 466 w 641"/>
                  <a:gd name="T65" fmla="*/ 200 h 748"/>
                  <a:gd name="T66" fmla="*/ 472 w 641"/>
                  <a:gd name="T67" fmla="*/ 204 h 748"/>
                  <a:gd name="T68" fmla="*/ 478 w 641"/>
                  <a:gd name="T69" fmla="*/ 207 h 748"/>
                  <a:gd name="T70" fmla="*/ 478 w 641"/>
                  <a:gd name="T71" fmla="*/ 214 h 748"/>
                  <a:gd name="T72" fmla="*/ 471 w 641"/>
                  <a:gd name="T73" fmla="*/ 263 h 748"/>
                  <a:gd name="T74" fmla="*/ 449 w 641"/>
                  <a:gd name="T75" fmla="*/ 288 h 748"/>
                  <a:gd name="T76" fmla="*/ 328 w 641"/>
                  <a:gd name="T77" fmla="*/ 397 h 748"/>
                  <a:gd name="T78" fmla="*/ 299 w 641"/>
                  <a:gd name="T79" fmla="*/ 395 h 748"/>
                  <a:gd name="T80" fmla="*/ 185 w 641"/>
                  <a:gd name="T81" fmla="*/ 289 h 7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41" h="748">
                    <a:moveTo>
                      <a:pt x="90" y="424"/>
                    </a:moveTo>
                    <a:cubicBezTo>
                      <a:pt x="114" y="424"/>
                      <a:pt x="137" y="424"/>
                      <a:pt x="158" y="424"/>
                    </a:cubicBezTo>
                    <a:cubicBezTo>
                      <a:pt x="178" y="425"/>
                      <a:pt x="194" y="421"/>
                      <a:pt x="205" y="408"/>
                    </a:cubicBezTo>
                    <a:lnTo>
                      <a:pt x="291" y="588"/>
                    </a:lnTo>
                    <a:lnTo>
                      <a:pt x="312" y="475"/>
                    </a:lnTo>
                    <a:lnTo>
                      <a:pt x="297" y="468"/>
                    </a:lnTo>
                    <a:lnTo>
                      <a:pt x="298" y="452"/>
                    </a:lnTo>
                    <a:lnTo>
                      <a:pt x="360" y="452"/>
                    </a:lnTo>
                    <a:lnTo>
                      <a:pt x="360" y="468"/>
                    </a:lnTo>
                    <a:lnTo>
                      <a:pt x="346" y="475"/>
                    </a:lnTo>
                    <a:lnTo>
                      <a:pt x="365" y="583"/>
                    </a:lnTo>
                    <a:lnTo>
                      <a:pt x="439" y="415"/>
                    </a:lnTo>
                    <a:cubicBezTo>
                      <a:pt x="450" y="420"/>
                      <a:pt x="464" y="422"/>
                      <a:pt x="482" y="420"/>
                    </a:cubicBezTo>
                    <a:cubicBezTo>
                      <a:pt x="502" y="420"/>
                      <a:pt x="523" y="420"/>
                      <a:pt x="545" y="420"/>
                    </a:cubicBezTo>
                    <a:cubicBezTo>
                      <a:pt x="604" y="475"/>
                      <a:pt x="641" y="606"/>
                      <a:pt x="632" y="691"/>
                    </a:cubicBezTo>
                    <a:cubicBezTo>
                      <a:pt x="614" y="704"/>
                      <a:pt x="583" y="714"/>
                      <a:pt x="544" y="722"/>
                    </a:cubicBezTo>
                    <a:lnTo>
                      <a:pt x="532" y="681"/>
                    </a:lnTo>
                    <a:lnTo>
                      <a:pt x="504" y="729"/>
                    </a:lnTo>
                    <a:cubicBezTo>
                      <a:pt x="390" y="746"/>
                      <a:pt x="233" y="748"/>
                      <a:pt x="123" y="731"/>
                    </a:cubicBezTo>
                    <a:lnTo>
                      <a:pt x="94" y="681"/>
                    </a:lnTo>
                    <a:lnTo>
                      <a:pt x="81" y="724"/>
                    </a:lnTo>
                    <a:cubicBezTo>
                      <a:pt x="43" y="716"/>
                      <a:pt x="14" y="705"/>
                      <a:pt x="0" y="691"/>
                    </a:cubicBezTo>
                    <a:cubicBezTo>
                      <a:pt x="1" y="616"/>
                      <a:pt x="15" y="489"/>
                      <a:pt x="90" y="424"/>
                    </a:cubicBezTo>
                    <a:close/>
                    <a:moveTo>
                      <a:pt x="185" y="289"/>
                    </a:moveTo>
                    <a:lnTo>
                      <a:pt x="185" y="289"/>
                    </a:lnTo>
                    <a:cubicBezTo>
                      <a:pt x="175" y="284"/>
                      <a:pt x="168" y="275"/>
                      <a:pt x="163" y="264"/>
                    </a:cubicBezTo>
                    <a:cubicBezTo>
                      <a:pt x="157" y="251"/>
                      <a:pt x="155" y="234"/>
                      <a:pt x="155" y="214"/>
                    </a:cubicBezTo>
                    <a:lnTo>
                      <a:pt x="155" y="207"/>
                    </a:lnTo>
                    <a:lnTo>
                      <a:pt x="160" y="204"/>
                    </a:lnTo>
                    <a:cubicBezTo>
                      <a:pt x="162" y="203"/>
                      <a:pt x="163" y="202"/>
                      <a:pt x="164" y="202"/>
                    </a:cubicBezTo>
                    <a:cubicBezTo>
                      <a:pt x="152" y="117"/>
                      <a:pt x="162" y="78"/>
                      <a:pt x="199" y="47"/>
                    </a:cubicBezTo>
                    <a:cubicBezTo>
                      <a:pt x="256" y="0"/>
                      <a:pt x="365" y="0"/>
                      <a:pt x="423" y="43"/>
                    </a:cubicBezTo>
                    <a:cubicBezTo>
                      <a:pt x="463" y="72"/>
                      <a:pt x="477" y="123"/>
                      <a:pt x="466" y="200"/>
                    </a:cubicBezTo>
                    <a:cubicBezTo>
                      <a:pt x="468" y="201"/>
                      <a:pt x="470" y="202"/>
                      <a:pt x="472" y="204"/>
                    </a:cubicBezTo>
                    <a:lnTo>
                      <a:pt x="478" y="207"/>
                    </a:lnTo>
                    <a:lnTo>
                      <a:pt x="478" y="214"/>
                    </a:lnTo>
                    <a:cubicBezTo>
                      <a:pt x="478" y="233"/>
                      <a:pt x="476" y="250"/>
                      <a:pt x="471" y="263"/>
                    </a:cubicBezTo>
                    <a:cubicBezTo>
                      <a:pt x="466" y="275"/>
                      <a:pt x="459" y="283"/>
                      <a:pt x="449" y="288"/>
                    </a:cubicBezTo>
                    <a:cubicBezTo>
                      <a:pt x="434" y="338"/>
                      <a:pt x="381" y="392"/>
                      <a:pt x="328" y="397"/>
                    </a:cubicBezTo>
                    <a:cubicBezTo>
                      <a:pt x="319" y="398"/>
                      <a:pt x="308" y="398"/>
                      <a:pt x="299" y="395"/>
                    </a:cubicBezTo>
                    <a:cubicBezTo>
                      <a:pt x="241" y="374"/>
                      <a:pt x="203" y="350"/>
                      <a:pt x="185" y="28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2454768" y="5236668"/>
            <a:ext cx="2330438" cy="540000"/>
            <a:chOff x="930768" y="5236668"/>
            <a:chExt cx="2330438" cy="540000"/>
          </a:xfrm>
        </p:grpSpPr>
        <p:sp>
          <p:nvSpPr>
            <p:cNvPr id="42" name="文本框 41"/>
            <p:cNvSpPr txBox="1"/>
            <p:nvPr/>
          </p:nvSpPr>
          <p:spPr>
            <a:xfrm>
              <a:off x="1776504" y="5311397"/>
              <a:ext cx="148470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>
                  <a:latin typeface="Times New Roman" panose="02020603050405020304" pitchFamily="18" charset="0"/>
                  <a:ea typeface="微软雅黑" pitchFamily="34" charset="-122"/>
                  <a:cs typeface="Times New Roman" panose="02020603050405020304" pitchFamily="18" charset="0"/>
                </a:rPr>
                <a:t>Summary</a:t>
              </a:r>
              <a:endParaRPr lang="zh-CN" altLang="en-US" sz="2400" dirty="0"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endParaRPr>
            </a:p>
          </p:txBody>
        </p:sp>
        <p:grpSp>
          <p:nvGrpSpPr>
            <p:cNvPr id="44" name="组合 43"/>
            <p:cNvGrpSpPr>
              <a:grpSpLocks noChangeAspect="1"/>
            </p:cNvGrpSpPr>
            <p:nvPr/>
          </p:nvGrpSpPr>
          <p:grpSpPr>
            <a:xfrm>
              <a:off x="930768" y="5236668"/>
              <a:ext cx="540000" cy="540000"/>
              <a:chOff x="4605330" y="979808"/>
              <a:chExt cx="720000" cy="720000"/>
            </a:xfrm>
          </p:grpSpPr>
          <p:grpSp>
            <p:nvGrpSpPr>
              <p:cNvPr id="45" name="组合 44"/>
              <p:cNvGrpSpPr/>
              <p:nvPr/>
            </p:nvGrpSpPr>
            <p:grpSpPr>
              <a:xfrm>
                <a:off x="4605330" y="979808"/>
                <a:ext cx="720000" cy="720000"/>
                <a:chOff x="6585482" y="1661233"/>
                <a:chExt cx="928741" cy="928741"/>
              </a:xfrm>
            </p:grpSpPr>
            <p:sp>
              <p:nvSpPr>
                <p:cNvPr id="47" name="椭圆 46"/>
                <p:cNvSpPr/>
                <p:nvPr/>
              </p:nvSpPr>
              <p:spPr>
                <a:xfrm>
                  <a:off x="6585482" y="1661233"/>
                  <a:ext cx="928741" cy="92874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  <a:tileRect/>
                </a:gradFill>
                <a:ln w="1905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5400000" scaled="1"/>
                  </a:gradFill>
                </a:ln>
                <a:effectLst>
                  <a:outerShdw blurRad="279400" dist="152400" dir="2700000" sx="102000" sy="102000" algn="tl" rotWithShape="0">
                    <a:prstClr val="black">
                      <a:alpha val="28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350"/>
                </a:p>
              </p:txBody>
            </p:sp>
            <p:sp>
              <p:nvSpPr>
                <p:cNvPr id="48" name="圆角矩形 47"/>
                <p:cNvSpPr/>
                <p:nvPr/>
              </p:nvSpPr>
              <p:spPr>
                <a:xfrm>
                  <a:off x="6706336" y="1782090"/>
                  <a:ext cx="687025" cy="687025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100000">
                      <a:schemeClr val="bg1"/>
                    </a:gs>
                    <a:gs pos="0">
                      <a:srgbClr val="B8BBBC"/>
                    </a:gs>
                  </a:gsLst>
                  <a:lin ang="5400000" scaled="0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350"/>
                </a:p>
              </p:txBody>
            </p:sp>
            <p:sp>
              <p:nvSpPr>
                <p:cNvPr id="49" name="椭圆 48"/>
                <p:cNvSpPr/>
                <p:nvPr/>
              </p:nvSpPr>
              <p:spPr>
                <a:xfrm>
                  <a:off x="6779848" y="1855602"/>
                  <a:ext cx="540000" cy="540000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46" name="Freeform 22"/>
              <p:cNvSpPr>
                <a:spLocks noEditPoints="1"/>
              </p:cNvSpPr>
              <p:nvPr/>
            </p:nvSpPr>
            <p:spPr bwMode="auto">
              <a:xfrm>
                <a:off x="4869578" y="1208456"/>
                <a:ext cx="200334" cy="235261"/>
              </a:xfrm>
              <a:custGeom>
                <a:avLst/>
                <a:gdLst>
                  <a:gd name="T0" fmla="*/ 90 w 641"/>
                  <a:gd name="T1" fmla="*/ 424 h 748"/>
                  <a:gd name="T2" fmla="*/ 158 w 641"/>
                  <a:gd name="T3" fmla="*/ 424 h 748"/>
                  <a:gd name="T4" fmla="*/ 205 w 641"/>
                  <a:gd name="T5" fmla="*/ 408 h 748"/>
                  <a:gd name="T6" fmla="*/ 291 w 641"/>
                  <a:gd name="T7" fmla="*/ 588 h 748"/>
                  <a:gd name="T8" fmla="*/ 312 w 641"/>
                  <a:gd name="T9" fmla="*/ 475 h 748"/>
                  <a:gd name="T10" fmla="*/ 297 w 641"/>
                  <a:gd name="T11" fmla="*/ 468 h 748"/>
                  <a:gd name="T12" fmla="*/ 298 w 641"/>
                  <a:gd name="T13" fmla="*/ 452 h 748"/>
                  <a:gd name="T14" fmla="*/ 360 w 641"/>
                  <a:gd name="T15" fmla="*/ 452 h 748"/>
                  <a:gd name="T16" fmla="*/ 360 w 641"/>
                  <a:gd name="T17" fmla="*/ 468 h 748"/>
                  <a:gd name="T18" fmla="*/ 346 w 641"/>
                  <a:gd name="T19" fmla="*/ 475 h 748"/>
                  <a:gd name="T20" fmla="*/ 365 w 641"/>
                  <a:gd name="T21" fmla="*/ 583 h 748"/>
                  <a:gd name="T22" fmla="*/ 439 w 641"/>
                  <a:gd name="T23" fmla="*/ 415 h 748"/>
                  <a:gd name="T24" fmla="*/ 482 w 641"/>
                  <a:gd name="T25" fmla="*/ 420 h 748"/>
                  <a:gd name="T26" fmla="*/ 545 w 641"/>
                  <a:gd name="T27" fmla="*/ 420 h 748"/>
                  <a:gd name="T28" fmla="*/ 632 w 641"/>
                  <a:gd name="T29" fmla="*/ 691 h 748"/>
                  <a:gd name="T30" fmla="*/ 544 w 641"/>
                  <a:gd name="T31" fmla="*/ 722 h 748"/>
                  <a:gd name="T32" fmla="*/ 532 w 641"/>
                  <a:gd name="T33" fmla="*/ 681 h 748"/>
                  <a:gd name="T34" fmla="*/ 504 w 641"/>
                  <a:gd name="T35" fmla="*/ 729 h 748"/>
                  <a:gd name="T36" fmla="*/ 123 w 641"/>
                  <a:gd name="T37" fmla="*/ 731 h 748"/>
                  <a:gd name="T38" fmla="*/ 94 w 641"/>
                  <a:gd name="T39" fmla="*/ 681 h 748"/>
                  <a:gd name="T40" fmla="*/ 81 w 641"/>
                  <a:gd name="T41" fmla="*/ 724 h 748"/>
                  <a:gd name="T42" fmla="*/ 0 w 641"/>
                  <a:gd name="T43" fmla="*/ 691 h 748"/>
                  <a:gd name="T44" fmla="*/ 90 w 641"/>
                  <a:gd name="T45" fmla="*/ 424 h 748"/>
                  <a:gd name="T46" fmla="*/ 185 w 641"/>
                  <a:gd name="T47" fmla="*/ 289 h 748"/>
                  <a:gd name="T48" fmla="*/ 185 w 641"/>
                  <a:gd name="T49" fmla="*/ 289 h 748"/>
                  <a:gd name="T50" fmla="*/ 163 w 641"/>
                  <a:gd name="T51" fmla="*/ 264 h 748"/>
                  <a:gd name="T52" fmla="*/ 155 w 641"/>
                  <a:gd name="T53" fmla="*/ 214 h 748"/>
                  <a:gd name="T54" fmla="*/ 155 w 641"/>
                  <a:gd name="T55" fmla="*/ 207 h 748"/>
                  <a:gd name="T56" fmla="*/ 160 w 641"/>
                  <a:gd name="T57" fmla="*/ 204 h 748"/>
                  <a:gd name="T58" fmla="*/ 164 w 641"/>
                  <a:gd name="T59" fmla="*/ 202 h 748"/>
                  <a:gd name="T60" fmla="*/ 199 w 641"/>
                  <a:gd name="T61" fmla="*/ 47 h 748"/>
                  <a:gd name="T62" fmla="*/ 423 w 641"/>
                  <a:gd name="T63" fmla="*/ 43 h 748"/>
                  <a:gd name="T64" fmla="*/ 466 w 641"/>
                  <a:gd name="T65" fmla="*/ 200 h 748"/>
                  <a:gd name="T66" fmla="*/ 472 w 641"/>
                  <a:gd name="T67" fmla="*/ 204 h 748"/>
                  <a:gd name="T68" fmla="*/ 478 w 641"/>
                  <a:gd name="T69" fmla="*/ 207 h 748"/>
                  <a:gd name="T70" fmla="*/ 478 w 641"/>
                  <a:gd name="T71" fmla="*/ 214 h 748"/>
                  <a:gd name="T72" fmla="*/ 471 w 641"/>
                  <a:gd name="T73" fmla="*/ 263 h 748"/>
                  <a:gd name="T74" fmla="*/ 449 w 641"/>
                  <a:gd name="T75" fmla="*/ 288 h 748"/>
                  <a:gd name="T76" fmla="*/ 328 w 641"/>
                  <a:gd name="T77" fmla="*/ 397 h 748"/>
                  <a:gd name="T78" fmla="*/ 299 w 641"/>
                  <a:gd name="T79" fmla="*/ 395 h 748"/>
                  <a:gd name="T80" fmla="*/ 185 w 641"/>
                  <a:gd name="T81" fmla="*/ 289 h 7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41" h="748">
                    <a:moveTo>
                      <a:pt x="90" y="424"/>
                    </a:moveTo>
                    <a:cubicBezTo>
                      <a:pt x="114" y="424"/>
                      <a:pt x="137" y="424"/>
                      <a:pt x="158" y="424"/>
                    </a:cubicBezTo>
                    <a:cubicBezTo>
                      <a:pt x="178" y="425"/>
                      <a:pt x="194" y="421"/>
                      <a:pt x="205" y="408"/>
                    </a:cubicBezTo>
                    <a:lnTo>
                      <a:pt x="291" y="588"/>
                    </a:lnTo>
                    <a:lnTo>
                      <a:pt x="312" y="475"/>
                    </a:lnTo>
                    <a:lnTo>
                      <a:pt x="297" y="468"/>
                    </a:lnTo>
                    <a:lnTo>
                      <a:pt x="298" y="452"/>
                    </a:lnTo>
                    <a:lnTo>
                      <a:pt x="360" y="452"/>
                    </a:lnTo>
                    <a:lnTo>
                      <a:pt x="360" y="468"/>
                    </a:lnTo>
                    <a:lnTo>
                      <a:pt x="346" y="475"/>
                    </a:lnTo>
                    <a:lnTo>
                      <a:pt x="365" y="583"/>
                    </a:lnTo>
                    <a:lnTo>
                      <a:pt x="439" y="415"/>
                    </a:lnTo>
                    <a:cubicBezTo>
                      <a:pt x="450" y="420"/>
                      <a:pt x="464" y="422"/>
                      <a:pt x="482" y="420"/>
                    </a:cubicBezTo>
                    <a:cubicBezTo>
                      <a:pt x="502" y="420"/>
                      <a:pt x="523" y="420"/>
                      <a:pt x="545" y="420"/>
                    </a:cubicBezTo>
                    <a:cubicBezTo>
                      <a:pt x="604" y="475"/>
                      <a:pt x="641" y="606"/>
                      <a:pt x="632" y="691"/>
                    </a:cubicBezTo>
                    <a:cubicBezTo>
                      <a:pt x="614" y="704"/>
                      <a:pt x="583" y="714"/>
                      <a:pt x="544" y="722"/>
                    </a:cubicBezTo>
                    <a:lnTo>
                      <a:pt x="532" y="681"/>
                    </a:lnTo>
                    <a:lnTo>
                      <a:pt x="504" y="729"/>
                    </a:lnTo>
                    <a:cubicBezTo>
                      <a:pt x="390" y="746"/>
                      <a:pt x="233" y="748"/>
                      <a:pt x="123" y="731"/>
                    </a:cubicBezTo>
                    <a:lnTo>
                      <a:pt x="94" y="681"/>
                    </a:lnTo>
                    <a:lnTo>
                      <a:pt x="81" y="724"/>
                    </a:lnTo>
                    <a:cubicBezTo>
                      <a:pt x="43" y="716"/>
                      <a:pt x="14" y="705"/>
                      <a:pt x="0" y="691"/>
                    </a:cubicBezTo>
                    <a:cubicBezTo>
                      <a:pt x="1" y="616"/>
                      <a:pt x="15" y="489"/>
                      <a:pt x="90" y="424"/>
                    </a:cubicBezTo>
                    <a:close/>
                    <a:moveTo>
                      <a:pt x="185" y="289"/>
                    </a:moveTo>
                    <a:lnTo>
                      <a:pt x="185" y="289"/>
                    </a:lnTo>
                    <a:cubicBezTo>
                      <a:pt x="175" y="284"/>
                      <a:pt x="168" y="275"/>
                      <a:pt x="163" y="264"/>
                    </a:cubicBezTo>
                    <a:cubicBezTo>
                      <a:pt x="157" y="251"/>
                      <a:pt x="155" y="234"/>
                      <a:pt x="155" y="214"/>
                    </a:cubicBezTo>
                    <a:lnTo>
                      <a:pt x="155" y="207"/>
                    </a:lnTo>
                    <a:lnTo>
                      <a:pt x="160" y="204"/>
                    </a:lnTo>
                    <a:cubicBezTo>
                      <a:pt x="162" y="203"/>
                      <a:pt x="163" y="202"/>
                      <a:pt x="164" y="202"/>
                    </a:cubicBezTo>
                    <a:cubicBezTo>
                      <a:pt x="152" y="117"/>
                      <a:pt x="162" y="78"/>
                      <a:pt x="199" y="47"/>
                    </a:cubicBezTo>
                    <a:cubicBezTo>
                      <a:pt x="256" y="0"/>
                      <a:pt x="365" y="0"/>
                      <a:pt x="423" y="43"/>
                    </a:cubicBezTo>
                    <a:cubicBezTo>
                      <a:pt x="463" y="72"/>
                      <a:pt x="477" y="123"/>
                      <a:pt x="466" y="200"/>
                    </a:cubicBezTo>
                    <a:cubicBezTo>
                      <a:pt x="468" y="201"/>
                      <a:pt x="470" y="202"/>
                      <a:pt x="472" y="204"/>
                    </a:cubicBezTo>
                    <a:lnTo>
                      <a:pt x="478" y="207"/>
                    </a:lnTo>
                    <a:lnTo>
                      <a:pt x="478" y="214"/>
                    </a:lnTo>
                    <a:cubicBezTo>
                      <a:pt x="478" y="233"/>
                      <a:pt x="476" y="250"/>
                      <a:pt x="471" y="263"/>
                    </a:cubicBezTo>
                    <a:cubicBezTo>
                      <a:pt x="466" y="275"/>
                      <a:pt x="459" y="283"/>
                      <a:pt x="449" y="288"/>
                    </a:cubicBezTo>
                    <a:cubicBezTo>
                      <a:pt x="434" y="338"/>
                      <a:pt x="381" y="392"/>
                      <a:pt x="328" y="397"/>
                    </a:cubicBezTo>
                    <a:cubicBezTo>
                      <a:pt x="319" y="398"/>
                      <a:pt x="308" y="398"/>
                      <a:pt x="299" y="395"/>
                    </a:cubicBezTo>
                    <a:cubicBezTo>
                      <a:pt x="241" y="374"/>
                      <a:pt x="203" y="350"/>
                      <a:pt x="185" y="28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23130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1274"/>
    </mc:Choice>
    <mc:Fallback xmlns="">
      <p:transition advTm="21274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Date Placeholder 3"/>
          <p:cNvSpPr>
            <a:spLocks noGrp="1"/>
          </p:cNvSpPr>
          <p:nvPr>
            <p:ph type="dt" sz="half" idx="10"/>
          </p:nvPr>
        </p:nvSpPr>
        <p:spPr bwMode="auto">
          <a:xfrm>
            <a:off x="833120" y="6481045"/>
            <a:ext cx="2133600" cy="22733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D66C7106-4B75-4276-9AB2-CDE5302B5BAF}" type="datetime3">
              <a:rPr lang="en-US" altLang="zh-CN" sz="1000">
                <a:solidFill>
                  <a:srgbClr val="89898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ctr" eaLnBrk="1" hangingPunct="1"/>
              <a:t>14 September 2019</a:t>
            </a:fld>
            <a:endParaRPr lang="en-US" altLang="zh-CN" sz="1000" dirty="0">
              <a:solidFill>
                <a:srgbClr val="89898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Slide Number Placeholder 4"/>
          <p:cNvSpPr>
            <a:spLocks noGrp="1"/>
          </p:cNvSpPr>
          <p:nvPr>
            <p:ph type="sldNum" sz="quarter" idx="12"/>
          </p:nvPr>
        </p:nvSpPr>
        <p:spPr bwMode="auto">
          <a:xfrm>
            <a:off x="8991600" y="6481045"/>
            <a:ext cx="2133600" cy="22733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47FE4EDD-DD13-401B-A5CE-7D6570047EB0}" type="slidenum">
              <a:rPr lang="en-US" altLang="zh-CN" sz="1000">
                <a:solidFill>
                  <a:srgbClr val="89898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ctr" eaLnBrk="1" hangingPunct="1"/>
              <a:t>26</a:t>
            </a:fld>
            <a:endParaRPr lang="en-US" altLang="zh-CN" sz="1000" dirty="0">
              <a:solidFill>
                <a:srgbClr val="89898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4" name="Picture 2" descr="E:\Hou\信息化建设\web\校徽相关\xjtu.png"/>
          <p:cNvPicPr>
            <a:picLocks noChangeAspect="1" noChangeArrowheads="1"/>
          </p:cNvPicPr>
          <p:nvPr/>
        </p:nvPicPr>
        <p:blipFill rotWithShape="1">
          <a:blip r:embed="rId4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63" t="-1001" r="53439" b="77637"/>
          <a:stretch/>
        </p:blipFill>
        <p:spPr bwMode="auto">
          <a:xfrm>
            <a:off x="9868846" y="299119"/>
            <a:ext cx="2111188" cy="589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6" name="组合 55"/>
          <p:cNvGrpSpPr/>
          <p:nvPr/>
        </p:nvGrpSpPr>
        <p:grpSpPr>
          <a:xfrm>
            <a:off x="242446" y="473622"/>
            <a:ext cx="435327" cy="405245"/>
            <a:chOff x="290945" y="346364"/>
            <a:chExt cx="859090" cy="799725"/>
          </a:xfrm>
        </p:grpSpPr>
        <p:sp>
          <p:nvSpPr>
            <p:cNvPr id="57" name="圆角矩形 56"/>
            <p:cNvSpPr>
              <a:spLocks noChangeAspect="1"/>
            </p:cNvSpPr>
            <p:nvPr/>
          </p:nvSpPr>
          <p:spPr>
            <a:xfrm>
              <a:off x="290945" y="346364"/>
              <a:ext cx="648000" cy="648000"/>
            </a:xfrm>
            <a:prstGeom prst="roundRect">
              <a:avLst/>
            </a:prstGeom>
            <a:noFill/>
            <a:ln w="539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350" dirty="0">
                <a:ea typeface="微软雅黑" panose="020B0503020204020204" pitchFamily="34" charset="-122"/>
              </a:endParaRPr>
            </a:p>
          </p:txBody>
        </p:sp>
        <p:sp useBgFill="1">
          <p:nvSpPr>
            <p:cNvPr id="58" name="圆角矩形 57"/>
            <p:cNvSpPr>
              <a:spLocks noChangeAspect="1"/>
            </p:cNvSpPr>
            <p:nvPr/>
          </p:nvSpPr>
          <p:spPr>
            <a:xfrm>
              <a:off x="528654" y="526125"/>
              <a:ext cx="540000" cy="540000"/>
            </a:xfrm>
            <a:prstGeom prst="roundRect">
              <a:avLst/>
            </a:prstGeom>
            <a:ln w="539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350" dirty="0">
                <a:ea typeface="微软雅黑" panose="020B0503020204020204" pitchFamily="34" charset="-122"/>
              </a:endParaRPr>
            </a:p>
          </p:txBody>
        </p:sp>
        <p:sp>
          <p:nvSpPr>
            <p:cNvPr id="59" name="圆角矩形 58"/>
            <p:cNvSpPr>
              <a:spLocks noChangeAspect="1"/>
            </p:cNvSpPr>
            <p:nvPr/>
          </p:nvSpPr>
          <p:spPr>
            <a:xfrm>
              <a:off x="610035" y="606089"/>
              <a:ext cx="540000" cy="540000"/>
            </a:xfrm>
            <a:prstGeom prst="roundRect">
              <a:avLst/>
            </a:prstGeom>
            <a:solidFill>
              <a:schemeClr val="accent1"/>
            </a:solidFill>
            <a:ln w="539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350" dirty="0">
                <a:solidFill>
                  <a:schemeClr val="accent1"/>
                </a:solidFill>
                <a:ea typeface="微软雅黑" panose="020B0503020204020204" pitchFamily="34" charset="-122"/>
              </a:endParaRPr>
            </a:p>
          </p:txBody>
        </p:sp>
      </p:grpSp>
      <p:cxnSp>
        <p:nvCxnSpPr>
          <p:cNvPr id="60" name="直接连接符 59"/>
          <p:cNvCxnSpPr/>
          <p:nvPr/>
        </p:nvCxnSpPr>
        <p:spPr>
          <a:xfrm flipV="1">
            <a:off x="936725" y="838346"/>
            <a:ext cx="8750374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文本框 60"/>
          <p:cNvSpPr txBox="1"/>
          <p:nvPr/>
        </p:nvSpPr>
        <p:spPr>
          <a:xfrm>
            <a:off x="829616" y="272323"/>
            <a:ext cx="647119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chemeClr val="accent1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03. </a:t>
            </a:r>
            <a:r>
              <a:rPr lang="en-US" altLang="zh-CN" sz="3200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Simulations of  post-arc </a:t>
            </a:r>
            <a:r>
              <a:rPr lang="en-US" altLang="zh-CN" sz="3200" b="1" dirty="0" smtClean="0">
                <a:solidFill>
                  <a:schemeClr val="accent1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current </a:t>
            </a:r>
            <a:endParaRPr lang="en-US" altLang="zh-CN" sz="3200" b="1" dirty="0">
              <a:solidFill>
                <a:schemeClr val="accent1"/>
              </a:solidFill>
              <a:latin typeface="Times New Roman" panose="02020603050405020304" pitchFamily="18" charset="0"/>
              <a:ea typeface="微软雅黑" pitchFamily="34" charset="-122"/>
              <a:cs typeface="Times New Roman" panose="02020603050405020304" pitchFamily="18" charset="0"/>
            </a:endParaRPr>
          </a:p>
          <a:p>
            <a:endParaRPr lang="zh-CN" altLang="en-US" sz="3200" b="1" dirty="0">
              <a:solidFill>
                <a:schemeClr val="accent1"/>
              </a:solidFill>
              <a:latin typeface="Times New Roman" panose="02020603050405020304" pitchFamily="18" charset="0"/>
              <a:ea typeface="微软雅黑" pitchFamily="34" charset="-122"/>
              <a:cs typeface="Times New Roman" panose="02020603050405020304" pitchFamily="18" charset="0"/>
            </a:endParaRPr>
          </a:p>
        </p:txBody>
      </p:sp>
      <p:cxnSp>
        <p:nvCxnSpPr>
          <p:cNvPr id="62" name="直接连接符 61"/>
          <p:cNvCxnSpPr/>
          <p:nvPr/>
        </p:nvCxnSpPr>
        <p:spPr>
          <a:xfrm flipH="1">
            <a:off x="643687" y="6251194"/>
            <a:ext cx="10904627" cy="1"/>
          </a:xfrm>
          <a:prstGeom prst="line">
            <a:avLst/>
          </a:prstGeom>
          <a:solidFill>
            <a:schemeClr val="accent1"/>
          </a:solidFill>
          <a:ln w="12700">
            <a:gradFill>
              <a:gsLst>
                <a:gs pos="0">
                  <a:schemeClr val="accent1"/>
                </a:gs>
                <a:gs pos="100000">
                  <a:srgbClr val="81040B"/>
                </a:gs>
              </a:gsLst>
              <a:lin ang="0" scaled="0"/>
            </a:gra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8" name="对象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9886112"/>
              </p:ext>
            </p:extLst>
          </p:nvPr>
        </p:nvGraphicFramePr>
        <p:xfrm>
          <a:off x="2799825" y="3163205"/>
          <a:ext cx="2856556" cy="288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206" name="Graph" r:id="rId5" imgW="2514960" imgH="2535840" progId="Origin50.Graph">
                  <p:embed/>
                </p:oleObj>
              </mc:Choice>
              <mc:Fallback>
                <p:oleObj name="Graph" r:id="rId5" imgW="2514960" imgH="2535840" progId="Origin50.Graph">
                  <p:embed/>
                  <p:pic>
                    <p:nvPicPr>
                      <p:cNvPr id="10" name="对象 9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799825" y="3163205"/>
                        <a:ext cx="2856556" cy="2880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矩形 19"/>
          <p:cNvSpPr/>
          <p:nvPr/>
        </p:nvSpPr>
        <p:spPr>
          <a:xfrm>
            <a:off x="2808475" y="5904671"/>
            <a:ext cx="329455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l-GR" altLang="zh-CN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r>
              <a:rPr lang="en-US" altLang="zh-CN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with different residual plasma densities</a:t>
            </a:r>
            <a:endParaRPr lang="zh-CN" alt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740504" y="5779254"/>
            <a:ext cx="327710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sheath expansion velocity with different residual plasma densities</a:t>
            </a:r>
            <a:endParaRPr lang="zh-CN" alt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2" name="对象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6881649"/>
              </p:ext>
            </p:extLst>
          </p:nvPr>
        </p:nvGraphicFramePr>
        <p:xfrm>
          <a:off x="6898704" y="3142468"/>
          <a:ext cx="2830900" cy="288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207" name="Graph" r:id="rId7" imgW="2379240" imgH="2421720" progId="Origin50.Graph">
                  <p:embed/>
                </p:oleObj>
              </mc:Choice>
              <mc:Fallback>
                <p:oleObj name="Graph" r:id="rId7" imgW="2379240" imgH="2421720" progId="Origin50.Graph">
                  <p:embed/>
                  <p:pic>
                    <p:nvPicPr>
                      <p:cNvPr id="14" name="对象 13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898704" y="3142468"/>
                        <a:ext cx="2830900" cy="2880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矩形 23"/>
          <p:cNvSpPr/>
          <p:nvPr/>
        </p:nvSpPr>
        <p:spPr>
          <a:xfrm>
            <a:off x="724967" y="1697977"/>
            <a:ext cx="11364362" cy="1738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buClr>
                <a:srgbClr val="0000FF"/>
              </a:buClr>
              <a:buSzPct val="95000"/>
              <a:buFont typeface="Wingdings" pitchFamily="2" charset="2"/>
              <a:buChar char="n"/>
            </a:pPr>
            <a:r>
              <a:rPr lang="en-US" altLang="zh-CN" sz="2000" b="1" dirty="0" smtClean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Influence </a:t>
            </a:r>
            <a:r>
              <a:rPr lang="en-US" altLang="zh-CN" sz="2000" b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of residual plasma </a:t>
            </a:r>
            <a:r>
              <a:rPr lang="en-US" altLang="zh-CN" sz="2000" b="1" dirty="0" smtClean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density</a:t>
            </a:r>
            <a:r>
              <a:rPr lang="en-US" altLang="zh-CN" sz="2000" b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 </a:t>
            </a:r>
          </a:p>
          <a:p>
            <a:pPr marL="1257300" lvl="2" indent="-342900">
              <a:spcBef>
                <a:spcPts val="600"/>
              </a:spcBef>
              <a:buClr>
                <a:srgbClr val="0000FF"/>
              </a:buClr>
              <a:buSzPct val="95000"/>
              <a:buFont typeface="Wingdings" pitchFamily="2" charset="2"/>
              <a:buChar char="Ø"/>
            </a:pPr>
            <a:r>
              <a:rPr lang="en-US" altLang="zh-CN" b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The post-arc sheath expansion process becomes slower with the increase of residual plasma density</a:t>
            </a:r>
          </a:p>
          <a:p>
            <a:pPr marL="1257300" lvl="2" indent="-342900">
              <a:spcBef>
                <a:spcPts val="600"/>
              </a:spcBef>
              <a:buClr>
                <a:srgbClr val="0000FF"/>
              </a:buClr>
              <a:buSzPct val="95000"/>
              <a:buFont typeface="Wingdings" pitchFamily="2" charset="2"/>
              <a:buChar char="Ø"/>
            </a:pPr>
            <a:r>
              <a:rPr lang="en-US" altLang="zh-CN" b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The </a:t>
            </a:r>
            <a:r>
              <a:rPr lang="en-US" altLang="zh-CN" b="1" i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β </a:t>
            </a:r>
            <a:r>
              <a:rPr lang="en-US" altLang="zh-CN" b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also increases with the residual plasma density</a:t>
            </a:r>
          </a:p>
          <a:p>
            <a:pPr marL="1257300" lvl="2" indent="-342900">
              <a:spcBef>
                <a:spcPts val="600"/>
              </a:spcBef>
              <a:buClr>
                <a:srgbClr val="0000FF"/>
              </a:buClr>
              <a:buSzPct val="95000"/>
              <a:buFont typeface="Wingdings" pitchFamily="2" charset="2"/>
              <a:buChar char="Ø"/>
            </a:pPr>
            <a:r>
              <a:rPr lang="en-US" altLang="zh-CN" b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The </a:t>
            </a:r>
            <a:r>
              <a:rPr lang="en-US" altLang="zh-CN" b="1" i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β </a:t>
            </a:r>
            <a:r>
              <a:rPr lang="en-US" altLang="zh-CN" b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approaches saturation when the residual plasma density is larger than</a:t>
            </a:r>
            <a:r>
              <a:rPr lang="zh-CN" altLang="en-US" b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itchFamily="18" charset="0"/>
                <a:cs typeface="Times New Roman" pitchFamily="18" charset="0"/>
              </a:rPr>
              <a:t>5×10</a:t>
            </a:r>
            <a:r>
              <a:rPr lang="en-US" altLang="zh-CN" b="1" baseline="30000" dirty="0">
                <a:latin typeface="Times New Roman" pitchFamily="18" charset="0"/>
                <a:cs typeface="Times New Roman" pitchFamily="18" charset="0"/>
              </a:rPr>
              <a:t>18</a:t>
            </a:r>
            <a:r>
              <a:rPr lang="en-US" altLang="zh-CN" b="1" dirty="0">
                <a:latin typeface="Times New Roman" pitchFamily="18" charset="0"/>
                <a:cs typeface="Times New Roman" pitchFamily="18" charset="0"/>
              </a:rPr>
              <a:t> m</a:t>
            </a:r>
            <a:r>
              <a:rPr lang="en-US" altLang="zh-CN" b="1" baseline="30000" dirty="0">
                <a:latin typeface="Times New Roman" pitchFamily="18" charset="0"/>
                <a:cs typeface="Times New Roman" pitchFamily="18" charset="0"/>
              </a:rPr>
              <a:t>-3</a:t>
            </a:r>
            <a:endParaRPr lang="en-US" altLang="zh-CN" b="1" dirty="0">
              <a:latin typeface="Times New Roman" panose="02020603050405020304" pitchFamily="18" charset="0"/>
              <a:ea typeface="楷体_GB2312" pitchFamily="49" charset="-122"/>
              <a:cs typeface="Times New Roman" panose="02020603050405020304" pitchFamily="18" charset="0"/>
            </a:endParaRPr>
          </a:p>
          <a:p>
            <a:pPr marL="800100" lvl="1" indent="-342900">
              <a:buClr>
                <a:srgbClr val="0000FF"/>
              </a:buClr>
              <a:buSzPct val="95000"/>
              <a:buFont typeface="Wingdings" pitchFamily="2" charset="2"/>
              <a:buChar char="Ø"/>
            </a:pPr>
            <a:endParaRPr lang="en-US" altLang="zh-CN" b="1" dirty="0">
              <a:latin typeface="Times New Roman" panose="02020603050405020304" pitchFamily="18" charset="0"/>
              <a:ea typeface="楷体_GB2312" pitchFamily="49" charset="-122"/>
              <a:cs typeface="Times New Roman" panose="02020603050405020304" pitchFamily="18" charset="0"/>
            </a:endParaRPr>
          </a:p>
        </p:txBody>
      </p:sp>
      <p:sp>
        <p:nvSpPr>
          <p:cNvPr id="23" name="矩形 23"/>
          <p:cNvSpPr>
            <a:spLocks noChangeArrowheads="1"/>
          </p:cNvSpPr>
          <p:nvPr/>
        </p:nvSpPr>
        <p:spPr bwMode="auto">
          <a:xfrm>
            <a:off x="677774" y="908720"/>
            <a:ext cx="11514226" cy="50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266700" indent="-266700">
              <a:buSzPct val="95000"/>
              <a:buBlip>
                <a:blip r:embed="rId9"/>
              </a:buBlip>
            </a:pPr>
            <a:r>
              <a:rPr lang="zh-CN" altLang="en-US" sz="2400" b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Influences on the proportion of ions and total </a:t>
            </a:r>
            <a:r>
              <a:rPr lang="en-US" altLang="zh-CN" sz="2400" b="1" dirty="0" smtClean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electrons entering </a:t>
            </a:r>
            <a:r>
              <a:rPr lang="en-US" altLang="zh-CN" sz="2400" b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post-arc anode </a:t>
            </a:r>
            <a:r>
              <a:rPr lang="en-US" altLang="zh-CN" sz="2400" b="1" dirty="0" smtClean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(β) are studied as part of ions are absorbed by the post-arc anode</a:t>
            </a:r>
            <a:endParaRPr lang="en-US" altLang="zh-CN" sz="2400" b="1" dirty="0">
              <a:latin typeface="Times New Roman" panose="02020603050405020304" pitchFamily="18" charset="0"/>
              <a:ea typeface="楷体_GB2312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3920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1274"/>
    </mc:Choice>
    <mc:Fallback xmlns="">
      <p:transition advTm="21274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Date Placeholder 3"/>
          <p:cNvSpPr>
            <a:spLocks noGrp="1"/>
          </p:cNvSpPr>
          <p:nvPr>
            <p:ph type="dt" sz="half" idx="10"/>
          </p:nvPr>
        </p:nvSpPr>
        <p:spPr bwMode="auto">
          <a:xfrm>
            <a:off x="833120" y="6481045"/>
            <a:ext cx="2133600" cy="22733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D66C7106-4B75-4276-9AB2-CDE5302B5BAF}" type="datetime3">
              <a:rPr lang="en-US" altLang="zh-CN" sz="1000">
                <a:solidFill>
                  <a:srgbClr val="89898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ctr" eaLnBrk="1" hangingPunct="1"/>
              <a:t>14 September 2019</a:t>
            </a:fld>
            <a:endParaRPr lang="en-US" altLang="zh-CN" sz="1000" dirty="0">
              <a:solidFill>
                <a:srgbClr val="89898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Slide Number Placeholder 4"/>
          <p:cNvSpPr>
            <a:spLocks noGrp="1"/>
          </p:cNvSpPr>
          <p:nvPr>
            <p:ph type="sldNum" sz="quarter" idx="12"/>
          </p:nvPr>
        </p:nvSpPr>
        <p:spPr bwMode="auto">
          <a:xfrm>
            <a:off x="8991600" y="6481045"/>
            <a:ext cx="2133600" cy="22733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47FE4EDD-DD13-401B-A5CE-7D6570047EB0}" type="slidenum">
              <a:rPr lang="en-US" altLang="zh-CN" sz="1000">
                <a:solidFill>
                  <a:srgbClr val="89898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ctr" eaLnBrk="1" hangingPunct="1"/>
              <a:t>27</a:t>
            </a:fld>
            <a:endParaRPr lang="en-US" altLang="zh-CN" sz="1000" dirty="0">
              <a:solidFill>
                <a:srgbClr val="89898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4" name="Picture 2" descr="E:\Hou\信息化建设\web\校徽相关\xjtu.png"/>
          <p:cNvPicPr>
            <a:picLocks noChangeAspect="1" noChangeArrowheads="1"/>
          </p:cNvPicPr>
          <p:nvPr/>
        </p:nvPicPr>
        <p:blipFill rotWithShape="1">
          <a:blip r:embed="rId4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63" t="-1001" r="53439" b="77637"/>
          <a:stretch/>
        </p:blipFill>
        <p:spPr bwMode="auto">
          <a:xfrm>
            <a:off x="9868846" y="299119"/>
            <a:ext cx="2111188" cy="589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6" name="组合 55"/>
          <p:cNvGrpSpPr/>
          <p:nvPr/>
        </p:nvGrpSpPr>
        <p:grpSpPr>
          <a:xfrm>
            <a:off x="242446" y="473622"/>
            <a:ext cx="435327" cy="405245"/>
            <a:chOff x="290945" y="346364"/>
            <a:chExt cx="859090" cy="799725"/>
          </a:xfrm>
        </p:grpSpPr>
        <p:sp>
          <p:nvSpPr>
            <p:cNvPr id="57" name="圆角矩形 56"/>
            <p:cNvSpPr>
              <a:spLocks noChangeAspect="1"/>
            </p:cNvSpPr>
            <p:nvPr/>
          </p:nvSpPr>
          <p:spPr>
            <a:xfrm>
              <a:off x="290945" y="346364"/>
              <a:ext cx="648000" cy="648000"/>
            </a:xfrm>
            <a:prstGeom prst="roundRect">
              <a:avLst/>
            </a:prstGeom>
            <a:noFill/>
            <a:ln w="539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350" dirty="0">
                <a:ea typeface="微软雅黑" panose="020B0503020204020204" pitchFamily="34" charset="-122"/>
              </a:endParaRPr>
            </a:p>
          </p:txBody>
        </p:sp>
        <p:sp useBgFill="1">
          <p:nvSpPr>
            <p:cNvPr id="58" name="圆角矩形 57"/>
            <p:cNvSpPr>
              <a:spLocks noChangeAspect="1"/>
            </p:cNvSpPr>
            <p:nvPr/>
          </p:nvSpPr>
          <p:spPr>
            <a:xfrm>
              <a:off x="528654" y="526125"/>
              <a:ext cx="540000" cy="540000"/>
            </a:xfrm>
            <a:prstGeom prst="roundRect">
              <a:avLst/>
            </a:prstGeom>
            <a:ln w="539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350" dirty="0">
                <a:ea typeface="微软雅黑" panose="020B0503020204020204" pitchFamily="34" charset="-122"/>
              </a:endParaRPr>
            </a:p>
          </p:txBody>
        </p:sp>
        <p:sp>
          <p:nvSpPr>
            <p:cNvPr id="59" name="圆角矩形 58"/>
            <p:cNvSpPr>
              <a:spLocks noChangeAspect="1"/>
            </p:cNvSpPr>
            <p:nvPr/>
          </p:nvSpPr>
          <p:spPr>
            <a:xfrm>
              <a:off x="610035" y="606089"/>
              <a:ext cx="540000" cy="540000"/>
            </a:xfrm>
            <a:prstGeom prst="roundRect">
              <a:avLst/>
            </a:prstGeom>
            <a:solidFill>
              <a:schemeClr val="accent1"/>
            </a:solidFill>
            <a:ln w="539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350" dirty="0">
                <a:solidFill>
                  <a:schemeClr val="accent1"/>
                </a:solidFill>
                <a:ea typeface="微软雅黑" panose="020B0503020204020204" pitchFamily="34" charset="-122"/>
              </a:endParaRPr>
            </a:p>
          </p:txBody>
        </p:sp>
      </p:grpSp>
      <p:cxnSp>
        <p:nvCxnSpPr>
          <p:cNvPr id="60" name="直接连接符 59"/>
          <p:cNvCxnSpPr/>
          <p:nvPr/>
        </p:nvCxnSpPr>
        <p:spPr>
          <a:xfrm flipV="1">
            <a:off x="936725" y="838346"/>
            <a:ext cx="8750374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文本框 60"/>
          <p:cNvSpPr txBox="1"/>
          <p:nvPr/>
        </p:nvSpPr>
        <p:spPr>
          <a:xfrm>
            <a:off x="829616" y="272323"/>
            <a:ext cx="647119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chemeClr val="accent1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03. </a:t>
            </a:r>
            <a:r>
              <a:rPr lang="en-US" altLang="zh-CN" sz="3200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Simulations of  post-arc </a:t>
            </a:r>
            <a:r>
              <a:rPr lang="en-US" altLang="zh-CN" sz="3200" b="1" dirty="0" smtClean="0">
                <a:solidFill>
                  <a:schemeClr val="accent1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current </a:t>
            </a:r>
            <a:endParaRPr lang="en-US" altLang="zh-CN" sz="3200" b="1" dirty="0">
              <a:solidFill>
                <a:schemeClr val="accent1"/>
              </a:solidFill>
              <a:latin typeface="Times New Roman" panose="02020603050405020304" pitchFamily="18" charset="0"/>
              <a:ea typeface="微软雅黑" pitchFamily="34" charset="-122"/>
              <a:cs typeface="Times New Roman" panose="02020603050405020304" pitchFamily="18" charset="0"/>
            </a:endParaRPr>
          </a:p>
          <a:p>
            <a:endParaRPr lang="zh-CN" altLang="en-US" sz="3200" b="1" dirty="0">
              <a:solidFill>
                <a:schemeClr val="accent1"/>
              </a:solidFill>
              <a:latin typeface="Times New Roman" panose="02020603050405020304" pitchFamily="18" charset="0"/>
              <a:ea typeface="微软雅黑" pitchFamily="34" charset="-122"/>
              <a:cs typeface="Times New Roman" panose="02020603050405020304" pitchFamily="18" charset="0"/>
            </a:endParaRPr>
          </a:p>
        </p:txBody>
      </p:sp>
      <p:cxnSp>
        <p:nvCxnSpPr>
          <p:cNvPr id="62" name="直接连接符 61"/>
          <p:cNvCxnSpPr/>
          <p:nvPr/>
        </p:nvCxnSpPr>
        <p:spPr>
          <a:xfrm flipH="1">
            <a:off x="643687" y="6251194"/>
            <a:ext cx="10904627" cy="1"/>
          </a:xfrm>
          <a:prstGeom prst="line">
            <a:avLst/>
          </a:prstGeom>
          <a:solidFill>
            <a:schemeClr val="accent1"/>
          </a:solidFill>
          <a:ln w="12700">
            <a:gradFill>
              <a:gsLst>
                <a:gs pos="0">
                  <a:schemeClr val="accent1"/>
                </a:gs>
                <a:gs pos="100000">
                  <a:srgbClr val="81040B"/>
                </a:gs>
              </a:gsLst>
              <a:lin ang="0" scaled="0"/>
            </a:gra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23"/>
          <p:cNvSpPr>
            <a:spLocks noChangeArrowheads="1"/>
          </p:cNvSpPr>
          <p:nvPr/>
        </p:nvSpPr>
        <p:spPr bwMode="auto">
          <a:xfrm>
            <a:off x="677774" y="908720"/>
            <a:ext cx="11514226" cy="50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266700" indent="-266700">
              <a:lnSpc>
                <a:spcPct val="120000"/>
              </a:lnSpc>
              <a:buSzPct val="95000"/>
              <a:buBlip>
                <a:blip r:embed="rId5"/>
              </a:buBlip>
            </a:pPr>
            <a:r>
              <a:rPr lang="zh-CN" altLang="en-US" sz="2400" b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Influences on the post-arc current density</a:t>
            </a:r>
          </a:p>
        </p:txBody>
      </p:sp>
      <p:sp>
        <p:nvSpPr>
          <p:cNvPr id="20" name="TextBox 25"/>
          <p:cNvSpPr txBox="1"/>
          <p:nvPr/>
        </p:nvSpPr>
        <p:spPr>
          <a:xfrm>
            <a:off x="1431464" y="1525184"/>
            <a:ext cx="9439736" cy="3831936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algn="ctr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pitchFamily="2" charset="-122"/>
              </a:defRPr>
            </a:lvl1pPr>
          </a:lstStyle>
          <a:p>
            <a:pPr marL="285750" indent="-285750" algn="just">
              <a:lnSpc>
                <a:spcPct val="120000"/>
              </a:lnSpc>
              <a:buClr>
                <a:srgbClr val="0000FF"/>
              </a:buClr>
              <a:buFont typeface="Wingdings" pitchFamily="2" charset="2"/>
              <a:buChar char="Ø"/>
            </a:pP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Comparison with measurement and simulation</a:t>
            </a:r>
          </a:p>
          <a:p>
            <a:pPr marL="742950" lvl="1" indent="-285750" algn="just">
              <a:lnSpc>
                <a:spcPct val="120000"/>
              </a:lnSpc>
              <a:buClr>
                <a:srgbClr val="0000FF"/>
              </a:buClr>
              <a:buFont typeface="Arial" pitchFamily="34" charset="0"/>
              <a:buChar char="•"/>
            </a:pP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variation of simulation results is smaller than measurement</a:t>
            </a:r>
          </a:p>
          <a:p>
            <a:pPr marL="742950" lvl="1" indent="-285750" algn="just">
              <a:lnSpc>
                <a:spcPct val="120000"/>
              </a:lnSpc>
              <a:buClr>
                <a:srgbClr val="0000FF"/>
              </a:buClr>
              <a:buFont typeface="Arial" pitchFamily="34" charset="0"/>
              <a:buChar char="•"/>
            </a:pP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peak value and duration time of post-arc current obtained from simulation is smaller than measurement.</a:t>
            </a:r>
            <a:endParaRPr lang="zh-CN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2272079" y="5966094"/>
            <a:ext cx="387925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Comparison with simulations and measurements</a:t>
            </a:r>
            <a:endParaRPr lang="zh-CN" alt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Box 28"/>
          <p:cNvSpPr txBox="1"/>
          <p:nvPr/>
        </p:nvSpPr>
        <p:spPr>
          <a:xfrm>
            <a:off x="5679937" y="3514382"/>
            <a:ext cx="3819663" cy="1921684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algn="ctr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pitchFamily="2" charset="-122"/>
              </a:defRPr>
            </a:lvl1pPr>
          </a:lstStyle>
          <a:p>
            <a:pPr marL="285750" indent="-285750" algn="just">
              <a:buClr>
                <a:srgbClr val="0000FF"/>
              </a:buClr>
              <a:buFont typeface="Wingdings" pitchFamily="2" charset="2"/>
              <a:buChar char="u"/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ions entering the post-arc anode are neglected when estimating the residual plasma. As a result, the estimated residual plasma density is small</a:t>
            </a:r>
          </a:p>
        </p:txBody>
      </p:sp>
      <p:graphicFrame>
        <p:nvGraphicFramePr>
          <p:cNvPr id="25" name="对象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1672829"/>
              </p:ext>
            </p:extLst>
          </p:nvPr>
        </p:nvGraphicFramePr>
        <p:xfrm>
          <a:off x="2622014" y="3011194"/>
          <a:ext cx="3179381" cy="324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54" name="Graph" r:id="rId6" imgW="2413800" imgH="2461320" progId="Origin50.Graph">
                  <p:embed/>
                </p:oleObj>
              </mc:Choice>
              <mc:Fallback>
                <p:oleObj name="Graph" r:id="rId6" imgW="2413800" imgH="2461320" progId="Origin50.Graph">
                  <p:embed/>
                  <p:pic>
                    <p:nvPicPr>
                      <p:cNvPr id="12" name="对象 11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622014" y="3011194"/>
                        <a:ext cx="3179381" cy="3240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96160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1274"/>
    </mc:Choice>
    <mc:Fallback xmlns="">
      <p:transition advTm="21274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Date Placeholder 3"/>
          <p:cNvSpPr>
            <a:spLocks noGrp="1"/>
          </p:cNvSpPr>
          <p:nvPr>
            <p:ph type="dt" sz="half" idx="10"/>
          </p:nvPr>
        </p:nvSpPr>
        <p:spPr bwMode="auto">
          <a:xfrm>
            <a:off x="833120" y="6481045"/>
            <a:ext cx="2133600" cy="22733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D66C7106-4B75-4276-9AB2-CDE5302B5BAF}" type="datetime3">
              <a:rPr lang="en-US" altLang="zh-CN" sz="1000">
                <a:solidFill>
                  <a:srgbClr val="89898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ctr" eaLnBrk="1" hangingPunct="1"/>
              <a:t>14 September 2019</a:t>
            </a:fld>
            <a:endParaRPr lang="en-US" altLang="zh-CN" sz="1000" dirty="0">
              <a:solidFill>
                <a:srgbClr val="89898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Slide Number Placeholder 4"/>
          <p:cNvSpPr>
            <a:spLocks noGrp="1"/>
          </p:cNvSpPr>
          <p:nvPr>
            <p:ph type="sldNum" sz="quarter" idx="12"/>
          </p:nvPr>
        </p:nvSpPr>
        <p:spPr bwMode="auto">
          <a:xfrm>
            <a:off x="8991600" y="6481045"/>
            <a:ext cx="2133600" cy="22733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47FE4EDD-DD13-401B-A5CE-7D6570047EB0}" type="slidenum">
              <a:rPr lang="en-US" altLang="zh-CN" sz="1000">
                <a:solidFill>
                  <a:srgbClr val="89898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ctr" eaLnBrk="1" hangingPunct="1"/>
              <a:t>28</a:t>
            </a:fld>
            <a:endParaRPr lang="en-US" altLang="zh-CN" sz="1000" dirty="0">
              <a:solidFill>
                <a:srgbClr val="89898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4" name="Picture 2" descr="E:\Hou\信息化建设\web\校徽相关\xjtu.png"/>
          <p:cNvPicPr>
            <a:picLocks noChangeAspect="1" noChangeArrowheads="1"/>
          </p:cNvPicPr>
          <p:nvPr/>
        </p:nvPicPr>
        <p:blipFill rotWithShape="1">
          <a:blip r:embed="rId4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63" t="-1001" r="53439" b="77637"/>
          <a:stretch/>
        </p:blipFill>
        <p:spPr bwMode="auto">
          <a:xfrm>
            <a:off x="9868846" y="299119"/>
            <a:ext cx="2111188" cy="589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6" name="组合 55"/>
          <p:cNvGrpSpPr/>
          <p:nvPr/>
        </p:nvGrpSpPr>
        <p:grpSpPr>
          <a:xfrm>
            <a:off x="242446" y="473622"/>
            <a:ext cx="435327" cy="405245"/>
            <a:chOff x="290945" y="346364"/>
            <a:chExt cx="859090" cy="799725"/>
          </a:xfrm>
        </p:grpSpPr>
        <p:sp>
          <p:nvSpPr>
            <p:cNvPr id="57" name="圆角矩形 56"/>
            <p:cNvSpPr>
              <a:spLocks noChangeAspect="1"/>
            </p:cNvSpPr>
            <p:nvPr/>
          </p:nvSpPr>
          <p:spPr>
            <a:xfrm>
              <a:off x="290945" y="346364"/>
              <a:ext cx="648000" cy="648000"/>
            </a:xfrm>
            <a:prstGeom prst="roundRect">
              <a:avLst/>
            </a:prstGeom>
            <a:noFill/>
            <a:ln w="539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350" dirty="0">
                <a:ea typeface="微软雅黑" panose="020B0503020204020204" pitchFamily="34" charset="-122"/>
              </a:endParaRPr>
            </a:p>
          </p:txBody>
        </p:sp>
        <p:sp useBgFill="1">
          <p:nvSpPr>
            <p:cNvPr id="58" name="圆角矩形 57"/>
            <p:cNvSpPr>
              <a:spLocks noChangeAspect="1"/>
            </p:cNvSpPr>
            <p:nvPr/>
          </p:nvSpPr>
          <p:spPr>
            <a:xfrm>
              <a:off x="528654" y="526125"/>
              <a:ext cx="540000" cy="540000"/>
            </a:xfrm>
            <a:prstGeom prst="roundRect">
              <a:avLst/>
            </a:prstGeom>
            <a:ln w="539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350" dirty="0">
                <a:ea typeface="微软雅黑" panose="020B0503020204020204" pitchFamily="34" charset="-122"/>
              </a:endParaRPr>
            </a:p>
          </p:txBody>
        </p:sp>
        <p:sp>
          <p:nvSpPr>
            <p:cNvPr id="59" name="圆角矩形 58"/>
            <p:cNvSpPr>
              <a:spLocks noChangeAspect="1"/>
            </p:cNvSpPr>
            <p:nvPr/>
          </p:nvSpPr>
          <p:spPr>
            <a:xfrm>
              <a:off x="610035" y="606089"/>
              <a:ext cx="540000" cy="540000"/>
            </a:xfrm>
            <a:prstGeom prst="roundRect">
              <a:avLst/>
            </a:prstGeom>
            <a:solidFill>
              <a:schemeClr val="accent1"/>
            </a:solidFill>
            <a:ln w="539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350" dirty="0">
                <a:solidFill>
                  <a:schemeClr val="accent1"/>
                </a:solidFill>
                <a:ea typeface="微软雅黑" panose="020B0503020204020204" pitchFamily="34" charset="-122"/>
              </a:endParaRPr>
            </a:p>
          </p:txBody>
        </p:sp>
      </p:grpSp>
      <p:cxnSp>
        <p:nvCxnSpPr>
          <p:cNvPr id="60" name="直接连接符 59"/>
          <p:cNvCxnSpPr/>
          <p:nvPr/>
        </p:nvCxnSpPr>
        <p:spPr>
          <a:xfrm flipV="1">
            <a:off x="936725" y="838346"/>
            <a:ext cx="8750374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文本框 60"/>
          <p:cNvSpPr txBox="1"/>
          <p:nvPr/>
        </p:nvSpPr>
        <p:spPr>
          <a:xfrm>
            <a:off x="829616" y="272323"/>
            <a:ext cx="647119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chemeClr val="accent1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03. </a:t>
            </a:r>
            <a:r>
              <a:rPr lang="en-US" altLang="zh-CN" sz="3200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Simulations of  post-arc </a:t>
            </a:r>
            <a:r>
              <a:rPr lang="en-US" altLang="zh-CN" sz="3200" b="1" dirty="0" smtClean="0">
                <a:solidFill>
                  <a:schemeClr val="accent1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current </a:t>
            </a:r>
            <a:endParaRPr lang="en-US" altLang="zh-CN" sz="3200" b="1" dirty="0">
              <a:solidFill>
                <a:schemeClr val="accent1"/>
              </a:solidFill>
              <a:latin typeface="Times New Roman" panose="02020603050405020304" pitchFamily="18" charset="0"/>
              <a:ea typeface="微软雅黑" pitchFamily="34" charset="-122"/>
              <a:cs typeface="Times New Roman" panose="02020603050405020304" pitchFamily="18" charset="0"/>
            </a:endParaRPr>
          </a:p>
          <a:p>
            <a:endParaRPr lang="zh-CN" altLang="en-US" sz="3200" b="1" dirty="0">
              <a:solidFill>
                <a:schemeClr val="accent1"/>
              </a:solidFill>
              <a:latin typeface="Times New Roman" panose="02020603050405020304" pitchFamily="18" charset="0"/>
              <a:ea typeface="微软雅黑" pitchFamily="34" charset="-122"/>
              <a:cs typeface="Times New Roman" panose="02020603050405020304" pitchFamily="18" charset="0"/>
            </a:endParaRPr>
          </a:p>
        </p:txBody>
      </p:sp>
      <p:cxnSp>
        <p:nvCxnSpPr>
          <p:cNvPr id="62" name="直接连接符 61"/>
          <p:cNvCxnSpPr/>
          <p:nvPr/>
        </p:nvCxnSpPr>
        <p:spPr>
          <a:xfrm flipH="1">
            <a:off x="643687" y="6251194"/>
            <a:ext cx="10904627" cy="1"/>
          </a:xfrm>
          <a:prstGeom prst="line">
            <a:avLst/>
          </a:prstGeom>
          <a:solidFill>
            <a:schemeClr val="accent1"/>
          </a:solidFill>
          <a:ln w="12700">
            <a:gradFill>
              <a:gsLst>
                <a:gs pos="0">
                  <a:schemeClr val="accent1"/>
                </a:gs>
                <a:gs pos="100000">
                  <a:srgbClr val="81040B"/>
                </a:gs>
              </a:gsLst>
              <a:lin ang="0" scaled="0"/>
            </a:gra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23"/>
          <p:cNvSpPr>
            <a:spLocks noChangeArrowheads="1"/>
          </p:cNvSpPr>
          <p:nvPr/>
        </p:nvSpPr>
        <p:spPr bwMode="auto">
          <a:xfrm>
            <a:off x="677774" y="908720"/>
            <a:ext cx="11514226" cy="50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266700" indent="-266700">
              <a:lnSpc>
                <a:spcPct val="120000"/>
              </a:lnSpc>
              <a:buSzPct val="95000"/>
              <a:buBlip>
                <a:blip r:embed="rId5"/>
              </a:buBlip>
            </a:pPr>
            <a:r>
              <a:rPr lang="zh-CN" altLang="en-US" sz="2400" b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Influences on the post-arc current density</a:t>
            </a:r>
          </a:p>
        </p:txBody>
      </p:sp>
      <p:sp>
        <p:nvSpPr>
          <p:cNvPr id="18" name="TextBox 25"/>
          <p:cNvSpPr txBox="1"/>
          <p:nvPr/>
        </p:nvSpPr>
        <p:spPr>
          <a:xfrm>
            <a:off x="1362784" y="1670293"/>
            <a:ext cx="9561656" cy="3604689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algn="ctr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pitchFamily="2" charset="-122"/>
              </a:defRPr>
            </a:lvl1pPr>
          </a:lstStyle>
          <a:p>
            <a:pPr marL="285750" indent="-285750" algn="l">
              <a:lnSpc>
                <a:spcPct val="120000"/>
              </a:lnSpc>
              <a:buClr>
                <a:srgbClr val="0000FF"/>
              </a:buClr>
              <a:buFont typeface="Wingdings" pitchFamily="2" charset="2"/>
              <a:buChar char="Ø"/>
            </a:pP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Comparison with simulations and measurements</a:t>
            </a:r>
          </a:p>
          <a:p>
            <a:pPr marL="742950" lvl="1" indent="-285750">
              <a:lnSpc>
                <a:spcPct val="120000"/>
              </a:lnSpc>
              <a:buClr>
                <a:srgbClr val="0000FF"/>
              </a:buClr>
              <a:buFont typeface="Arial" pitchFamily="34" charset="0"/>
              <a:buChar char="•"/>
            </a:pP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Adjusting the residual plasma density according to </a:t>
            </a:r>
            <a:r>
              <a:rPr lang="en-US" altLang="zh-CN" b="1" i="1" dirty="0">
                <a:latin typeface="Times New Roman" pitchFamily="18" charset="0"/>
                <a:cs typeface="Times New Roman" pitchFamily="18" charset="0"/>
              </a:rPr>
              <a:t>β</a:t>
            </a:r>
            <a:endParaRPr lang="en-US" altLang="zh-CN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20000"/>
              </a:lnSpc>
              <a:buClr>
                <a:srgbClr val="0000FF"/>
              </a:buClr>
              <a:buFont typeface="Arial" pitchFamily="34" charset="0"/>
              <a:buChar char="•"/>
            </a:pP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simulated post-arc current is more closer to measurement after adjustment.</a:t>
            </a:r>
          </a:p>
        </p:txBody>
      </p:sp>
      <p:sp>
        <p:nvSpPr>
          <p:cNvPr id="21" name="矩形 20"/>
          <p:cNvSpPr/>
          <p:nvPr/>
        </p:nvSpPr>
        <p:spPr>
          <a:xfrm>
            <a:off x="5922193" y="5726294"/>
            <a:ext cx="24482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Comparison with measurement and simulations</a:t>
            </a:r>
            <a:endParaRPr lang="zh-CN" alt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2121065" y="5726294"/>
            <a:ext cx="243711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altLang="zh-CN" sz="1200" b="1" i="1" dirty="0">
                <a:latin typeface="Times New Roman" pitchFamily="18" charset="0"/>
                <a:cs typeface="Times New Roman" pitchFamily="18" charset="0"/>
              </a:rPr>
              <a:t>β </a:t>
            </a:r>
            <a:r>
              <a:rPr lang="en-US" altLang="zh-CN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different residual plasma density</a:t>
            </a:r>
            <a:endParaRPr lang="zh-CN" altLang="zh-CN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7493303" y="1907873"/>
            <a:ext cx="877163" cy="369332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r>
              <a:rPr lang="en-US" altLang="zh-CN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altLang="zh-CN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/(1-</a:t>
            </a:r>
            <a:r>
              <a:rPr lang="en-US" altLang="zh-CN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en-US" altLang="zh-CN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zh-CN" altLang="en-US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8" name="对象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61776723"/>
              </p:ext>
            </p:extLst>
          </p:nvPr>
        </p:nvGraphicFramePr>
        <p:xfrm>
          <a:off x="5526313" y="2733887"/>
          <a:ext cx="3119847" cy="324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434" name="Graph" r:id="rId6" imgW="2391120" imgH="2482560" progId="Origin50.Graph">
                  <p:embed/>
                </p:oleObj>
              </mc:Choice>
              <mc:Fallback>
                <p:oleObj name="Graph" r:id="rId6" imgW="2391120" imgH="2482560" progId="Origin50.Graph">
                  <p:embed/>
                  <p:pic>
                    <p:nvPicPr>
                      <p:cNvPr id="10" name="对象 9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526313" y="2733887"/>
                        <a:ext cx="3119847" cy="3240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对象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94321511"/>
              </p:ext>
            </p:extLst>
          </p:nvPr>
        </p:nvGraphicFramePr>
        <p:xfrm>
          <a:off x="1827571" y="2622755"/>
          <a:ext cx="3061594" cy="324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435" name="Graph" r:id="rId8" imgW="2369880" imgH="2507760" progId="Origin50.Graph">
                  <p:embed/>
                </p:oleObj>
              </mc:Choice>
              <mc:Fallback>
                <p:oleObj name="Graph" r:id="rId8" imgW="2369880" imgH="2507760" progId="Origin50.Graph">
                  <p:embed/>
                  <p:pic>
                    <p:nvPicPr>
                      <p:cNvPr id="12" name="对象 11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827571" y="2622755"/>
                        <a:ext cx="3061594" cy="3240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37573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1274"/>
    </mc:Choice>
    <mc:Fallback xmlns="">
      <p:transition advTm="21274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>
            <a:grpSpLocks noChangeAspect="1"/>
          </p:cNvGrpSpPr>
          <p:nvPr/>
        </p:nvGrpSpPr>
        <p:grpSpPr>
          <a:xfrm>
            <a:off x="9238312" y="250415"/>
            <a:ext cx="2484000" cy="2484000"/>
            <a:chOff x="836778" y="1675054"/>
            <a:chExt cx="2004782" cy="2673043"/>
          </a:xfrm>
        </p:grpSpPr>
        <p:sp>
          <p:nvSpPr>
            <p:cNvPr id="67" name="椭圆 66"/>
            <p:cNvSpPr/>
            <p:nvPr/>
          </p:nvSpPr>
          <p:spPr>
            <a:xfrm>
              <a:off x="836778" y="1675054"/>
              <a:ext cx="2004782" cy="2673043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1905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5400000" scaled="1"/>
              </a:gradFill>
            </a:ln>
            <a:effectLst>
              <a:outerShdw blurRad="279400" dist="152400" dir="2700000" sx="102000" sy="102000" algn="tl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accent1"/>
                </a:solidFill>
              </a:endParaRPr>
            </a:p>
          </p:txBody>
        </p:sp>
        <p:grpSp>
          <p:nvGrpSpPr>
            <p:cNvPr id="68" name="组合 67"/>
            <p:cNvGrpSpPr/>
            <p:nvPr/>
          </p:nvGrpSpPr>
          <p:grpSpPr>
            <a:xfrm>
              <a:off x="1034165" y="1914547"/>
              <a:ext cx="1631179" cy="2174905"/>
              <a:chOff x="3739822" y="2440887"/>
              <a:chExt cx="1970936" cy="1970936"/>
            </a:xfrm>
          </p:grpSpPr>
          <p:sp>
            <p:nvSpPr>
              <p:cNvPr id="69" name="圆角矩形 68"/>
              <p:cNvSpPr/>
              <p:nvPr/>
            </p:nvSpPr>
            <p:spPr>
              <a:xfrm>
                <a:off x="3739822" y="2440887"/>
                <a:ext cx="1970936" cy="1970936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100000">
                    <a:schemeClr val="bg1"/>
                  </a:gs>
                  <a:gs pos="0">
                    <a:srgbClr val="B8BBBC"/>
                  </a:gs>
                </a:gsLst>
                <a:lin ang="540000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70" name="椭圆 69"/>
              <p:cNvSpPr>
                <a:spLocks noChangeAspect="1"/>
              </p:cNvSpPr>
              <p:nvPr/>
            </p:nvSpPr>
            <p:spPr>
              <a:xfrm>
                <a:off x="3837054" y="2549460"/>
                <a:ext cx="1776466" cy="1776466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1"/>
                  </a:solidFill>
                </a:endParaRPr>
              </a:p>
            </p:txBody>
          </p:sp>
        </p:grpSp>
      </p:grpSp>
      <p:sp>
        <p:nvSpPr>
          <p:cNvPr id="99" name="文本框 20"/>
          <p:cNvSpPr>
            <a:spLocks noChangeArrowheads="1"/>
          </p:cNvSpPr>
          <p:nvPr/>
        </p:nvSpPr>
        <p:spPr bwMode="auto">
          <a:xfrm>
            <a:off x="2061115" y="635190"/>
            <a:ext cx="254428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en-US" sz="4800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  <a:sym typeface="微软雅黑" panose="020B0503020204020204" pitchFamily="34" charset="-122"/>
              </a:rPr>
              <a:t>Contents</a:t>
            </a:r>
          </a:p>
        </p:txBody>
      </p:sp>
      <p:pic>
        <p:nvPicPr>
          <p:cNvPr id="1026" name="Picture 2" descr="E:\Hou\信息化建设\web\校徽相关\xjtu.png"/>
          <p:cNvPicPr>
            <a:picLocks noChangeAspect="1" noChangeArrowheads="1"/>
          </p:cNvPicPr>
          <p:nvPr/>
        </p:nvPicPr>
        <p:blipFill rotWithShape="1"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383" r="87582"/>
          <a:stretch/>
        </p:blipFill>
        <p:spPr bwMode="auto">
          <a:xfrm>
            <a:off x="9719226" y="709530"/>
            <a:ext cx="1603696" cy="1569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直角三角形 1"/>
          <p:cNvSpPr/>
          <p:nvPr/>
        </p:nvSpPr>
        <p:spPr>
          <a:xfrm rot="5400000">
            <a:off x="-51348" y="60591"/>
            <a:ext cx="1240245" cy="1119065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39" name="直角三角形 38"/>
          <p:cNvSpPr/>
          <p:nvPr/>
        </p:nvSpPr>
        <p:spPr>
          <a:xfrm rot="16200000">
            <a:off x="11012339" y="5678346"/>
            <a:ext cx="1240245" cy="1119065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8" name="直接连接符 37"/>
          <p:cNvCxnSpPr/>
          <p:nvPr/>
        </p:nvCxnSpPr>
        <p:spPr>
          <a:xfrm flipH="1">
            <a:off x="203202" y="6308436"/>
            <a:ext cx="11201059" cy="0"/>
          </a:xfrm>
          <a:prstGeom prst="line">
            <a:avLst/>
          </a:prstGeom>
          <a:solidFill>
            <a:schemeClr val="accent1"/>
          </a:solidFill>
          <a:ln w="12700">
            <a:gradFill>
              <a:gsLst>
                <a:gs pos="0">
                  <a:schemeClr val="accent1"/>
                </a:gs>
                <a:gs pos="100000">
                  <a:srgbClr val="81040B"/>
                </a:gs>
              </a:gsLst>
              <a:lin ang="0" scaled="0"/>
            </a:gra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Date Placeholder 3"/>
          <p:cNvSpPr>
            <a:spLocks noGrp="1"/>
          </p:cNvSpPr>
          <p:nvPr>
            <p:ph type="dt" sz="half" idx="10"/>
          </p:nvPr>
        </p:nvSpPr>
        <p:spPr bwMode="auto">
          <a:xfrm>
            <a:off x="833120" y="6481045"/>
            <a:ext cx="2133600" cy="22733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D66C7106-4B75-4276-9AB2-CDE5302B5BAF}" type="datetime3">
              <a:rPr lang="en-US" altLang="zh-CN" sz="1000">
                <a:solidFill>
                  <a:srgbClr val="89898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ctr" eaLnBrk="1" hangingPunct="1"/>
              <a:t>14 September 2019</a:t>
            </a:fld>
            <a:endParaRPr lang="en-US" altLang="zh-CN" sz="1000" dirty="0">
              <a:solidFill>
                <a:srgbClr val="89898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Slide Number Placeholder 4"/>
          <p:cNvSpPr>
            <a:spLocks noGrp="1"/>
          </p:cNvSpPr>
          <p:nvPr>
            <p:ph type="sldNum" sz="quarter" idx="12"/>
          </p:nvPr>
        </p:nvSpPr>
        <p:spPr bwMode="auto">
          <a:xfrm>
            <a:off x="8991600" y="6481045"/>
            <a:ext cx="2133600" cy="22733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47FE4EDD-DD13-401B-A5CE-7D6570047EB0}" type="slidenum">
              <a:rPr lang="en-US" altLang="zh-CN" sz="1000">
                <a:solidFill>
                  <a:srgbClr val="89898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ctr" eaLnBrk="1" hangingPunct="1"/>
              <a:t>29</a:t>
            </a:fld>
            <a:endParaRPr lang="en-US" altLang="zh-CN" sz="1000" dirty="0">
              <a:solidFill>
                <a:srgbClr val="89898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454769" y="2030563"/>
            <a:ext cx="2650269" cy="540000"/>
            <a:chOff x="944620" y="2030563"/>
            <a:chExt cx="2650269" cy="540000"/>
          </a:xfrm>
        </p:grpSpPr>
        <p:sp>
          <p:nvSpPr>
            <p:cNvPr id="55" name="文本框 54"/>
            <p:cNvSpPr txBox="1"/>
            <p:nvPr/>
          </p:nvSpPr>
          <p:spPr>
            <a:xfrm>
              <a:off x="1790356" y="2105292"/>
              <a:ext cx="180453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>
                  <a:latin typeface="Times New Roman" panose="02020603050405020304" pitchFamily="18" charset="0"/>
                  <a:ea typeface="微软雅黑" pitchFamily="34" charset="-122"/>
                  <a:cs typeface="Times New Roman" panose="02020603050405020304" pitchFamily="18" charset="0"/>
                </a:rPr>
                <a:t>Background</a:t>
              </a:r>
              <a:endParaRPr lang="zh-CN" altLang="en-US" sz="2400" dirty="0"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endParaRPr>
            </a:p>
          </p:txBody>
        </p:sp>
        <p:grpSp>
          <p:nvGrpSpPr>
            <p:cNvPr id="63" name="组合 62"/>
            <p:cNvGrpSpPr>
              <a:grpSpLocks noChangeAspect="1"/>
            </p:cNvGrpSpPr>
            <p:nvPr/>
          </p:nvGrpSpPr>
          <p:grpSpPr>
            <a:xfrm>
              <a:off x="944620" y="2030563"/>
              <a:ext cx="540000" cy="540000"/>
              <a:chOff x="4605330" y="979808"/>
              <a:chExt cx="720000" cy="720000"/>
            </a:xfrm>
          </p:grpSpPr>
          <p:grpSp>
            <p:nvGrpSpPr>
              <p:cNvPr id="72" name="组合 71"/>
              <p:cNvGrpSpPr/>
              <p:nvPr/>
            </p:nvGrpSpPr>
            <p:grpSpPr>
              <a:xfrm>
                <a:off x="4605330" y="979808"/>
                <a:ext cx="720000" cy="720000"/>
                <a:chOff x="6585482" y="1661233"/>
                <a:chExt cx="928741" cy="928741"/>
              </a:xfrm>
            </p:grpSpPr>
            <p:sp>
              <p:nvSpPr>
                <p:cNvPr id="77" name="椭圆 76"/>
                <p:cNvSpPr/>
                <p:nvPr/>
              </p:nvSpPr>
              <p:spPr>
                <a:xfrm>
                  <a:off x="6585482" y="1661233"/>
                  <a:ext cx="928741" cy="92874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  <a:tileRect/>
                </a:gradFill>
                <a:ln w="1905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5400000" scaled="1"/>
                  </a:gradFill>
                </a:ln>
                <a:effectLst>
                  <a:outerShdw blurRad="279400" dist="152400" dir="2700000" sx="102000" sy="102000" algn="tl" rotWithShape="0">
                    <a:prstClr val="black">
                      <a:alpha val="28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350"/>
                </a:p>
              </p:txBody>
            </p:sp>
            <p:sp>
              <p:nvSpPr>
                <p:cNvPr id="82" name="圆角矩形 81"/>
                <p:cNvSpPr/>
                <p:nvPr/>
              </p:nvSpPr>
              <p:spPr>
                <a:xfrm>
                  <a:off x="6706336" y="1782090"/>
                  <a:ext cx="687025" cy="687025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100000">
                      <a:schemeClr val="bg1"/>
                    </a:gs>
                    <a:gs pos="0">
                      <a:srgbClr val="B8BBBC"/>
                    </a:gs>
                  </a:gsLst>
                  <a:lin ang="5400000" scaled="0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350"/>
                </a:p>
              </p:txBody>
            </p:sp>
            <p:sp>
              <p:nvSpPr>
                <p:cNvPr id="84" name="椭圆 83"/>
                <p:cNvSpPr/>
                <p:nvPr/>
              </p:nvSpPr>
              <p:spPr>
                <a:xfrm>
                  <a:off x="6779848" y="1855602"/>
                  <a:ext cx="540000" cy="540000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73" name="Freeform 22"/>
              <p:cNvSpPr>
                <a:spLocks noEditPoints="1"/>
              </p:cNvSpPr>
              <p:nvPr/>
            </p:nvSpPr>
            <p:spPr bwMode="auto">
              <a:xfrm>
                <a:off x="4869578" y="1208456"/>
                <a:ext cx="200334" cy="235261"/>
              </a:xfrm>
              <a:custGeom>
                <a:avLst/>
                <a:gdLst>
                  <a:gd name="T0" fmla="*/ 90 w 641"/>
                  <a:gd name="T1" fmla="*/ 424 h 748"/>
                  <a:gd name="T2" fmla="*/ 158 w 641"/>
                  <a:gd name="T3" fmla="*/ 424 h 748"/>
                  <a:gd name="T4" fmla="*/ 205 w 641"/>
                  <a:gd name="T5" fmla="*/ 408 h 748"/>
                  <a:gd name="T6" fmla="*/ 291 w 641"/>
                  <a:gd name="T7" fmla="*/ 588 h 748"/>
                  <a:gd name="T8" fmla="*/ 312 w 641"/>
                  <a:gd name="T9" fmla="*/ 475 h 748"/>
                  <a:gd name="T10" fmla="*/ 297 w 641"/>
                  <a:gd name="T11" fmla="*/ 468 h 748"/>
                  <a:gd name="T12" fmla="*/ 298 w 641"/>
                  <a:gd name="T13" fmla="*/ 452 h 748"/>
                  <a:gd name="T14" fmla="*/ 360 w 641"/>
                  <a:gd name="T15" fmla="*/ 452 h 748"/>
                  <a:gd name="T16" fmla="*/ 360 w 641"/>
                  <a:gd name="T17" fmla="*/ 468 h 748"/>
                  <a:gd name="T18" fmla="*/ 346 w 641"/>
                  <a:gd name="T19" fmla="*/ 475 h 748"/>
                  <a:gd name="T20" fmla="*/ 365 w 641"/>
                  <a:gd name="T21" fmla="*/ 583 h 748"/>
                  <a:gd name="T22" fmla="*/ 439 w 641"/>
                  <a:gd name="T23" fmla="*/ 415 h 748"/>
                  <a:gd name="T24" fmla="*/ 482 w 641"/>
                  <a:gd name="T25" fmla="*/ 420 h 748"/>
                  <a:gd name="T26" fmla="*/ 545 w 641"/>
                  <a:gd name="T27" fmla="*/ 420 h 748"/>
                  <a:gd name="T28" fmla="*/ 632 w 641"/>
                  <a:gd name="T29" fmla="*/ 691 h 748"/>
                  <a:gd name="T30" fmla="*/ 544 w 641"/>
                  <a:gd name="T31" fmla="*/ 722 h 748"/>
                  <a:gd name="T32" fmla="*/ 532 w 641"/>
                  <a:gd name="T33" fmla="*/ 681 h 748"/>
                  <a:gd name="T34" fmla="*/ 504 w 641"/>
                  <a:gd name="T35" fmla="*/ 729 h 748"/>
                  <a:gd name="T36" fmla="*/ 123 w 641"/>
                  <a:gd name="T37" fmla="*/ 731 h 748"/>
                  <a:gd name="T38" fmla="*/ 94 w 641"/>
                  <a:gd name="T39" fmla="*/ 681 h 748"/>
                  <a:gd name="T40" fmla="*/ 81 w 641"/>
                  <a:gd name="T41" fmla="*/ 724 h 748"/>
                  <a:gd name="T42" fmla="*/ 0 w 641"/>
                  <a:gd name="T43" fmla="*/ 691 h 748"/>
                  <a:gd name="T44" fmla="*/ 90 w 641"/>
                  <a:gd name="T45" fmla="*/ 424 h 748"/>
                  <a:gd name="T46" fmla="*/ 185 w 641"/>
                  <a:gd name="T47" fmla="*/ 289 h 748"/>
                  <a:gd name="T48" fmla="*/ 185 w 641"/>
                  <a:gd name="T49" fmla="*/ 289 h 748"/>
                  <a:gd name="T50" fmla="*/ 163 w 641"/>
                  <a:gd name="T51" fmla="*/ 264 h 748"/>
                  <a:gd name="T52" fmla="*/ 155 w 641"/>
                  <a:gd name="T53" fmla="*/ 214 h 748"/>
                  <a:gd name="T54" fmla="*/ 155 w 641"/>
                  <a:gd name="T55" fmla="*/ 207 h 748"/>
                  <a:gd name="T56" fmla="*/ 160 w 641"/>
                  <a:gd name="T57" fmla="*/ 204 h 748"/>
                  <a:gd name="T58" fmla="*/ 164 w 641"/>
                  <a:gd name="T59" fmla="*/ 202 h 748"/>
                  <a:gd name="T60" fmla="*/ 199 w 641"/>
                  <a:gd name="T61" fmla="*/ 47 h 748"/>
                  <a:gd name="T62" fmla="*/ 423 w 641"/>
                  <a:gd name="T63" fmla="*/ 43 h 748"/>
                  <a:gd name="T64" fmla="*/ 466 w 641"/>
                  <a:gd name="T65" fmla="*/ 200 h 748"/>
                  <a:gd name="T66" fmla="*/ 472 w 641"/>
                  <a:gd name="T67" fmla="*/ 204 h 748"/>
                  <a:gd name="T68" fmla="*/ 478 w 641"/>
                  <a:gd name="T69" fmla="*/ 207 h 748"/>
                  <a:gd name="T70" fmla="*/ 478 w 641"/>
                  <a:gd name="T71" fmla="*/ 214 h 748"/>
                  <a:gd name="T72" fmla="*/ 471 w 641"/>
                  <a:gd name="T73" fmla="*/ 263 h 748"/>
                  <a:gd name="T74" fmla="*/ 449 w 641"/>
                  <a:gd name="T75" fmla="*/ 288 h 748"/>
                  <a:gd name="T76" fmla="*/ 328 w 641"/>
                  <a:gd name="T77" fmla="*/ 397 h 748"/>
                  <a:gd name="T78" fmla="*/ 299 w 641"/>
                  <a:gd name="T79" fmla="*/ 395 h 748"/>
                  <a:gd name="T80" fmla="*/ 185 w 641"/>
                  <a:gd name="T81" fmla="*/ 289 h 7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41" h="748">
                    <a:moveTo>
                      <a:pt x="90" y="424"/>
                    </a:moveTo>
                    <a:cubicBezTo>
                      <a:pt x="114" y="424"/>
                      <a:pt x="137" y="424"/>
                      <a:pt x="158" y="424"/>
                    </a:cubicBezTo>
                    <a:cubicBezTo>
                      <a:pt x="178" y="425"/>
                      <a:pt x="194" y="421"/>
                      <a:pt x="205" y="408"/>
                    </a:cubicBezTo>
                    <a:lnTo>
                      <a:pt x="291" y="588"/>
                    </a:lnTo>
                    <a:lnTo>
                      <a:pt x="312" y="475"/>
                    </a:lnTo>
                    <a:lnTo>
                      <a:pt x="297" y="468"/>
                    </a:lnTo>
                    <a:lnTo>
                      <a:pt x="298" y="452"/>
                    </a:lnTo>
                    <a:lnTo>
                      <a:pt x="360" y="452"/>
                    </a:lnTo>
                    <a:lnTo>
                      <a:pt x="360" y="468"/>
                    </a:lnTo>
                    <a:lnTo>
                      <a:pt x="346" y="475"/>
                    </a:lnTo>
                    <a:lnTo>
                      <a:pt x="365" y="583"/>
                    </a:lnTo>
                    <a:lnTo>
                      <a:pt x="439" y="415"/>
                    </a:lnTo>
                    <a:cubicBezTo>
                      <a:pt x="450" y="420"/>
                      <a:pt x="464" y="422"/>
                      <a:pt x="482" y="420"/>
                    </a:cubicBezTo>
                    <a:cubicBezTo>
                      <a:pt x="502" y="420"/>
                      <a:pt x="523" y="420"/>
                      <a:pt x="545" y="420"/>
                    </a:cubicBezTo>
                    <a:cubicBezTo>
                      <a:pt x="604" y="475"/>
                      <a:pt x="641" y="606"/>
                      <a:pt x="632" y="691"/>
                    </a:cubicBezTo>
                    <a:cubicBezTo>
                      <a:pt x="614" y="704"/>
                      <a:pt x="583" y="714"/>
                      <a:pt x="544" y="722"/>
                    </a:cubicBezTo>
                    <a:lnTo>
                      <a:pt x="532" y="681"/>
                    </a:lnTo>
                    <a:lnTo>
                      <a:pt x="504" y="729"/>
                    </a:lnTo>
                    <a:cubicBezTo>
                      <a:pt x="390" y="746"/>
                      <a:pt x="233" y="748"/>
                      <a:pt x="123" y="731"/>
                    </a:cubicBezTo>
                    <a:lnTo>
                      <a:pt x="94" y="681"/>
                    </a:lnTo>
                    <a:lnTo>
                      <a:pt x="81" y="724"/>
                    </a:lnTo>
                    <a:cubicBezTo>
                      <a:pt x="43" y="716"/>
                      <a:pt x="14" y="705"/>
                      <a:pt x="0" y="691"/>
                    </a:cubicBezTo>
                    <a:cubicBezTo>
                      <a:pt x="1" y="616"/>
                      <a:pt x="15" y="489"/>
                      <a:pt x="90" y="424"/>
                    </a:cubicBezTo>
                    <a:close/>
                    <a:moveTo>
                      <a:pt x="185" y="289"/>
                    </a:moveTo>
                    <a:lnTo>
                      <a:pt x="185" y="289"/>
                    </a:lnTo>
                    <a:cubicBezTo>
                      <a:pt x="175" y="284"/>
                      <a:pt x="168" y="275"/>
                      <a:pt x="163" y="264"/>
                    </a:cubicBezTo>
                    <a:cubicBezTo>
                      <a:pt x="157" y="251"/>
                      <a:pt x="155" y="234"/>
                      <a:pt x="155" y="214"/>
                    </a:cubicBezTo>
                    <a:lnTo>
                      <a:pt x="155" y="207"/>
                    </a:lnTo>
                    <a:lnTo>
                      <a:pt x="160" y="204"/>
                    </a:lnTo>
                    <a:cubicBezTo>
                      <a:pt x="162" y="203"/>
                      <a:pt x="163" y="202"/>
                      <a:pt x="164" y="202"/>
                    </a:cubicBezTo>
                    <a:cubicBezTo>
                      <a:pt x="152" y="117"/>
                      <a:pt x="162" y="78"/>
                      <a:pt x="199" y="47"/>
                    </a:cubicBezTo>
                    <a:cubicBezTo>
                      <a:pt x="256" y="0"/>
                      <a:pt x="365" y="0"/>
                      <a:pt x="423" y="43"/>
                    </a:cubicBezTo>
                    <a:cubicBezTo>
                      <a:pt x="463" y="72"/>
                      <a:pt x="477" y="123"/>
                      <a:pt x="466" y="200"/>
                    </a:cubicBezTo>
                    <a:cubicBezTo>
                      <a:pt x="468" y="201"/>
                      <a:pt x="470" y="202"/>
                      <a:pt x="472" y="204"/>
                    </a:cubicBezTo>
                    <a:lnTo>
                      <a:pt x="478" y="207"/>
                    </a:lnTo>
                    <a:lnTo>
                      <a:pt x="478" y="214"/>
                    </a:lnTo>
                    <a:cubicBezTo>
                      <a:pt x="478" y="233"/>
                      <a:pt x="476" y="250"/>
                      <a:pt x="471" y="263"/>
                    </a:cubicBezTo>
                    <a:cubicBezTo>
                      <a:pt x="466" y="275"/>
                      <a:pt x="459" y="283"/>
                      <a:pt x="449" y="288"/>
                    </a:cubicBezTo>
                    <a:cubicBezTo>
                      <a:pt x="434" y="338"/>
                      <a:pt x="381" y="392"/>
                      <a:pt x="328" y="397"/>
                    </a:cubicBezTo>
                    <a:cubicBezTo>
                      <a:pt x="319" y="398"/>
                      <a:pt x="308" y="398"/>
                      <a:pt x="299" y="395"/>
                    </a:cubicBezTo>
                    <a:cubicBezTo>
                      <a:pt x="241" y="374"/>
                      <a:pt x="203" y="350"/>
                      <a:pt x="185" y="28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5" name="组合 4"/>
          <p:cNvGrpSpPr/>
          <p:nvPr/>
        </p:nvGrpSpPr>
        <p:grpSpPr>
          <a:xfrm>
            <a:off x="2454768" y="2832089"/>
            <a:ext cx="5078818" cy="540000"/>
            <a:chOff x="944620" y="2829871"/>
            <a:chExt cx="5078818" cy="540000"/>
          </a:xfrm>
        </p:grpSpPr>
        <p:sp>
          <p:nvSpPr>
            <p:cNvPr id="85" name="文本框 84"/>
            <p:cNvSpPr txBox="1"/>
            <p:nvPr/>
          </p:nvSpPr>
          <p:spPr>
            <a:xfrm>
              <a:off x="1790356" y="2904600"/>
              <a:ext cx="423308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>
                  <a:latin typeface="Times New Roman" panose="02020603050405020304" pitchFamily="18" charset="0"/>
                  <a:ea typeface="微软雅黑" pitchFamily="34" charset="-122"/>
                  <a:cs typeface="Times New Roman" panose="02020603050405020304" pitchFamily="18" charset="0"/>
                </a:rPr>
                <a:t>Simulations of  post-arc sheath</a:t>
              </a:r>
              <a:endParaRPr lang="zh-CN" altLang="en-US" sz="2400" dirty="0"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endParaRPr>
            </a:p>
          </p:txBody>
        </p:sp>
        <p:grpSp>
          <p:nvGrpSpPr>
            <p:cNvPr id="86" name="组合 85"/>
            <p:cNvGrpSpPr>
              <a:grpSpLocks noChangeAspect="1"/>
            </p:cNvGrpSpPr>
            <p:nvPr/>
          </p:nvGrpSpPr>
          <p:grpSpPr>
            <a:xfrm>
              <a:off x="944620" y="2829871"/>
              <a:ext cx="540000" cy="540000"/>
              <a:chOff x="4605330" y="979808"/>
              <a:chExt cx="720000" cy="720000"/>
            </a:xfrm>
          </p:grpSpPr>
          <p:grpSp>
            <p:nvGrpSpPr>
              <p:cNvPr id="87" name="组合 86"/>
              <p:cNvGrpSpPr/>
              <p:nvPr/>
            </p:nvGrpSpPr>
            <p:grpSpPr>
              <a:xfrm>
                <a:off x="4605330" y="979808"/>
                <a:ext cx="720000" cy="720000"/>
                <a:chOff x="6585482" y="1661233"/>
                <a:chExt cx="928741" cy="928741"/>
              </a:xfrm>
            </p:grpSpPr>
            <p:sp>
              <p:nvSpPr>
                <p:cNvPr id="89" name="椭圆 88"/>
                <p:cNvSpPr/>
                <p:nvPr/>
              </p:nvSpPr>
              <p:spPr>
                <a:xfrm>
                  <a:off x="6585482" y="1661233"/>
                  <a:ext cx="928741" cy="92874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  <a:tileRect/>
                </a:gradFill>
                <a:ln w="1905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5400000" scaled="1"/>
                  </a:gradFill>
                </a:ln>
                <a:effectLst>
                  <a:outerShdw blurRad="279400" dist="152400" dir="2700000" sx="102000" sy="102000" algn="tl" rotWithShape="0">
                    <a:prstClr val="black">
                      <a:alpha val="28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350"/>
                </a:p>
              </p:txBody>
            </p:sp>
            <p:sp>
              <p:nvSpPr>
                <p:cNvPr id="90" name="圆角矩形 89"/>
                <p:cNvSpPr/>
                <p:nvPr/>
              </p:nvSpPr>
              <p:spPr>
                <a:xfrm>
                  <a:off x="6706336" y="1782090"/>
                  <a:ext cx="687025" cy="687025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100000">
                      <a:schemeClr val="bg1"/>
                    </a:gs>
                    <a:gs pos="0">
                      <a:srgbClr val="B8BBBC"/>
                    </a:gs>
                  </a:gsLst>
                  <a:lin ang="5400000" scaled="0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350"/>
                </a:p>
              </p:txBody>
            </p:sp>
            <p:sp>
              <p:nvSpPr>
                <p:cNvPr id="91" name="椭圆 90"/>
                <p:cNvSpPr/>
                <p:nvPr/>
              </p:nvSpPr>
              <p:spPr>
                <a:xfrm>
                  <a:off x="6779848" y="1855602"/>
                  <a:ext cx="540000" cy="540000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88" name="Freeform 22"/>
              <p:cNvSpPr>
                <a:spLocks noEditPoints="1"/>
              </p:cNvSpPr>
              <p:nvPr/>
            </p:nvSpPr>
            <p:spPr bwMode="auto">
              <a:xfrm>
                <a:off x="4869578" y="1208456"/>
                <a:ext cx="200334" cy="235261"/>
              </a:xfrm>
              <a:custGeom>
                <a:avLst/>
                <a:gdLst>
                  <a:gd name="T0" fmla="*/ 90 w 641"/>
                  <a:gd name="T1" fmla="*/ 424 h 748"/>
                  <a:gd name="T2" fmla="*/ 158 w 641"/>
                  <a:gd name="T3" fmla="*/ 424 h 748"/>
                  <a:gd name="T4" fmla="*/ 205 w 641"/>
                  <a:gd name="T5" fmla="*/ 408 h 748"/>
                  <a:gd name="T6" fmla="*/ 291 w 641"/>
                  <a:gd name="T7" fmla="*/ 588 h 748"/>
                  <a:gd name="T8" fmla="*/ 312 w 641"/>
                  <a:gd name="T9" fmla="*/ 475 h 748"/>
                  <a:gd name="T10" fmla="*/ 297 w 641"/>
                  <a:gd name="T11" fmla="*/ 468 h 748"/>
                  <a:gd name="T12" fmla="*/ 298 w 641"/>
                  <a:gd name="T13" fmla="*/ 452 h 748"/>
                  <a:gd name="T14" fmla="*/ 360 w 641"/>
                  <a:gd name="T15" fmla="*/ 452 h 748"/>
                  <a:gd name="T16" fmla="*/ 360 w 641"/>
                  <a:gd name="T17" fmla="*/ 468 h 748"/>
                  <a:gd name="T18" fmla="*/ 346 w 641"/>
                  <a:gd name="T19" fmla="*/ 475 h 748"/>
                  <a:gd name="T20" fmla="*/ 365 w 641"/>
                  <a:gd name="T21" fmla="*/ 583 h 748"/>
                  <a:gd name="T22" fmla="*/ 439 w 641"/>
                  <a:gd name="T23" fmla="*/ 415 h 748"/>
                  <a:gd name="T24" fmla="*/ 482 w 641"/>
                  <a:gd name="T25" fmla="*/ 420 h 748"/>
                  <a:gd name="T26" fmla="*/ 545 w 641"/>
                  <a:gd name="T27" fmla="*/ 420 h 748"/>
                  <a:gd name="T28" fmla="*/ 632 w 641"/>
                  <a:gd name="T29" fmla="*/ 691 h 748"/>
                  <a:gd name="T30" fmla="*/ 544 w 641"/>
                  <a:gd name="T31" fmla="*/ 722 h 748"/>
                  <a:gd name="T32" fmla="*/ 532 w 641"/>
                  <a:gd name="T33" fmla="*/ 681 h 748"/>
                  <a:gd name="T34" fmla="*/ 504 w 641"/>
                  <a:gd name="T35" fmla="*/ 729 h 748"/>
                  <a:gd name="T36" fmla="*/ 123 w 641"/>
                  <a:gd name="T37" fmla="*/ 731 h 748"/>
                  <a:gd name="T38" fmla="*/ 94 w 641"/>
                  <a:gd name="T39" fmla="*/ 681 h 748"/>
                  <a:gd name="T40" fmla="*/ 81 w 641"/>
                  <a:gd name="T41" fmla="*/ 724 h 748"/>
                  <a:gd name="T42" fmla="*/ 0 w 641"/>
                  <a:gd name="T43" fmla="*/ 691 h 748"/>
                  <a:gd name="T44" fmla="*/ 90 w 641"/>
                  <a:gd name="T45" fmla="*/ 424 h 748"/>
                  <a:gd name="T46" fmla="*/ 185 w 641"/>
                  <a:gd name="T47" fmla="*/ 289 h 748"/>
                  <a:gd name="T48" fmla="*/ 185 w 641"/>
                  <a:gd name="T49" fmla="*/ 289 h 748"/>
                  <a:gd name="T50" fmla="*/ 163 w 641"/>
                  <a:gd name="T51" fmla="*/ 264 h 748"/>
                  <a:gd name="T52" fmla="*/ 155 w 641"/>
                  <a:gd name="T53" fmla="*/ 214 h 748"/>
                  <a:gd name="T54" fmla="*/ 155 w 641"/>
                  <a:gd name="T55" fmla="*/ 207 h 748"/>
                  <a:gd name="T56" fmla="*/ 160 w 641"/>
                  <a:gd name="T57" fmla="*/ 204 h 748"/>
                  <a:gd name="T58" fmla="*/ 164 w 641"/>
                  <a:gd name="T59" fmla="*/ 202 h 748"/>
                  <a:gd name="T60" fmla="*/ 199 w 641"/>
                  <a:gd name="T61" fmla="*/ 47 h 748"/>
                  <a:gd name="T62" fmla="*/ 423 w 641"/>
                  <a:gd name="T63" fmla="*/ 43 h 748"/>
                  <a:gd name="T64" fmla="*/ 466 w 641"/>
                  <a:gd name="T65" fmla="*/ 200 h 748"/>
                  <a:gd name="T66" fmla="*/ 472 w 641"/>
                  <a:gd name="T67" fmla="*/ 204 h 748"/>
                  <a:gd name="T68" fmla="*/ 478 w 641"/>
                  <a:gd name="T69" fmla="*/ 207 h 748"/>
                  <a:gd name="T70" fmla="*/ 478 w 641"/>
                  <a:gd name="T71" fmla="*/ 214 h 748"/>
                  <a:gd name="T72" fmla="*/ 471 w 641"/>
                  <a:gd name="T73" fmla="*/ 263 h 748"/>
                  <a:gd name="T74" fmla="*/ 449 w 641"/>
                  <a:gd name="T75" fmla="*/ 288 h 748"/>
                  <a:gd name="T76" fmla="*/ 328 w 641"/>
                  <a:gd name="T77" fmla="*/ 397 h 748"/>
                  <a:gd name="T78" fmla="*/ 299 w 641"/>
                  <a:gd name="T79" fmla="*/ 395 h 748"/>
                  <a:gd name="T80" fmla="*/ 185 w 641"/>
                  <a:gd name="T81" fmla="*/ 289 h 7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41" h="748">
                    <a:moveTo>
                      <a:pt x="90" y="424"/>
                    </a:moveTo>
                    <a:cubicBezTo>
                      <a:pt x="114" y="424"/>
                      <a:pt x="137" y="424"/>
                      <a:pt x="158" y="424"/>
                    </a:cubicBezTo>
                    <a:cubicBezTo>
                      <a:pt x="178" y="425"/>
                      <a:pt x="194" y="421"/>
                      <a:pt x="205" y="408"/>
                    </a:cubicBezTo>
                    <a:lnTo>
                      <a:pt x="291" y="588"/>
                    </a:lnTo>
                    <a:lnTo>
                      <a:pt x="312" y="475"/>
                    </a:lnTo>
                    <a:lnTo>
                      <a:pt x="297" y="468"/>
                    </a:lnTo>
                    <a:lnTo>
                      <a:pt x="298" y="452"/>
                    </a:lnTo>
                    <a:lnTo>
                      <a:pt x="360" y="452"/>
                    </a:lnTo>
                    <a:lnTo>
                      <a:pt x="360" y="468"/>
                    </a:lnTo>
                    <a:lnTo>
                      <a:pt x="346" y="475"/>
                    </a:lnTo>
                    <a:lnTo>
                      <a:pt x="365" y="583"/>
                    </a:lnTo>
                    <a:lnTo>
                      <a:pt x="439" y="415"/>
                    </a:lnTo>
                    <a:cubicBezTo>
                      <a:pt x="450" y="420"/>
                      <a:pt x="464" y="422"/>
                      <a:pt x="482" y="420"/>
                    </a:cubicBezTo>
                    <a:cubicBezTo>
                      <a:pt x="502" y="420"/>
                      <a:pt x="523" y="420"/>
                      <a:pt x="545" y="420"/>
                    </a:cubicBezTo>
                    <a:cubicBezTo>
                      <a:pt x="604" y="475"/>
                      <a:pt x="641" y="606"/>
                      <a:pt x="632" y="691"/>
                    </a:cubicBezTo>
                    <a:cubicBezTo>
                      <a:pt x="614" y="704"/>
                      <a:pt x="583" y="714"/>
                      <a:pt x="544" y="722"/>
                    </a:cubicBezTo>
                    <a:lnTo>
                      <a:pt x="532" y="681"/>
                    </a:lnTo>
                    <a:lnTo>
                      <a:pt x="504" y="729"/>
                    </a:lnTo>
                    <a:cubicBezTo>
                      <a:pt x="390" y="746"/>
                      <a:pt x="233" y="748"/>
                      <a:pt x="123" y="731"/>
                    </a:cubicBezTo>
                    <a:lnTo>
                      <a:pt x="94" y="681"/>
                    </a:lnTo>
                    <a:lnTo>
                      <a:pt x="81" y="724"/>
                    </a:lnTo>
                    <a:cubicBezTo>
                      <a:pt x="43" y="716"/>
                      <a:pt x="14" y="705"/>
                      <a:pt x="0" y="691"/>
                    </a:cubicBezTo>
                    <a:cubicBezTo>
                      <a:pt x="1" y="616"/>
                      <a:pt x="15" y="489"/>
                      <a:pt x="90" y="424"/>
                    </a:cubicBezTo>
                    <a:close/>
                    <a:moveTo>
                      <a:pt x="185" y="289"/>
                    </a:moveTo>
                    <a:lnTo>
                      <a:pt x="185" y="289"/>
                    </a:lnTo>
                    <a:cubicBezTo>
                      <a:pt x="175" y="284"/>
                      <a:pt x="168" y="275"/>
                      <a:pt x="163" y="264"/>
                    </a:cubicBezTo>
                    <a:cubicBezTo>
                      <a:pt x="157" y="251"/>
                      <a:pt x="155" y="234"/>
                      <a:pt x="155" y="214"/>
                    </a:cubicBezTo>
                    <a:lnTo>
                      <a:pt x="155" y="207"/>
                    </a:lnTo>
                    <a:lnTo>
                      <a:pt x="160" y="204"/>
                    </a:lnTo>
                    <a:cubicBezTo>
                      <a:pt x="162" y="203"/>
                      <a:pt x="163" y="202"/>
                      <a:pt x="164" y="202"/>
                    </a:cubicBezTo>
                    <a:cubicBezTo>
                      <a:pt x="152" y="117"/>
                      <a:pt x="162" y="78"/>
                      <a:pt x="199" y="47"/>
                    </a:cubicBezTo>
                    <a:cubicBezTo>
                      <a:pt x="256" y="0"/>
                      <a:pt x="365" y="0"/>
                      <a:pt x="423" y="43"/>
                    </a:cubicBezTo>
                    <a:cubicBezTo>
                      <a:pt x="463" y="72"/>
                      <a:pt x="477" y="123"/>
                      <a:pt x="466" y="200"/>
                    </a:cubicBezTo>
                    <a:cubicBezTo>
                      <a:pt x="468" y="201"/>
                      <a:pt x="470" y="202"/>
                      <a:pt x="472" y="204"/>
                    </a:cubicBezTo>
                    <a:lnTo>
                      <a:pt x="478" y="207"/>
                    </a:lnTo>
                    <a:lnTo>
                      <a:pt x="478" y="214"/>
                    </a:lnTo>
                    <a:cubicBezTo>
                      <a:pt x="478" y="233"/>
                      <a:pt x="476" y="250"/>
                      <a:pt x="471" y="263"/>
                    </a:cubicBezTo>
                    <a:cubicBezTo>
                      <a:pt x="466" y="275"/>
                      <a:pt x="459" y="283"/>
                      <a:pt x="449" y="288"/>
                    </a:cubicBezTo>
                    <a:cubicBezTo>
                      <a:pt x="434" y="338"/>
                      <a:pt x="381" y="392"/>
                      <a:pt x="328" y="397"/>
                    </a:cubicBezTo>
                    <a:cubicBezTo>
                      <a:pt x="319" y="398"/>
                      <a:pt x="308" y="398"/>
                      <a:pt x="299" y="395"/>
                    </a:cubicBezTo>
                    <a:cubicBezTo>
                      <a:pt x="241" y="374"/>
                      <a:pt x="203" y="350"/>
                      <a:pt x="185" y="28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2454768" y="3633615"/>
            <a:ext cx="5130948" cy="540000"/>
            <a:chOff x="944620" y="3629179"/>
            <a:chExt cx="5130948" cy="540000"/>
          </a:xfrm>
        </p:grpSpPr>
        <p:sp>
          <p:nvSpPr>
            <p:cNvPr id="92" name="文本框 91"/>
            <p:cNvSpPr txBox="1"/>
            <p:nvPr/>
          </p:nvSpPr>
          <p:spPr>
            <a:xfrm>
              <a:off x="1790356" y="3703908"/>
              <a:ext cx="428521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>
                  <a:latin typeface="Times New Roman" panose="02020603050405020304" pitchFamily="18" charset="0"/>
                  <a:ea typeface="微软雅黑" pitchFamily="34" charset="-122"/>
                  <a:cs typeface="Times New Roman" panose="02020603050405020304" pitchFamily="18" charset="0"/>
                </a:rPr>
                <a:t>Simulations of post-arc current</a:t>
              </a:r>
              <a:endParaRPr lang="zh-CN" altLang="en-US" sz="2400" b="1" dirty="0"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endParaRPr>
            </a:p>
          </p:txBody>
        </p:sp>
        <p:grpSp>
          <p:nvGrpSpPr>
            <p:cNvPr id="94" name="组合 93"/>
            <p:cNvGrpSpPr>
              <a:grpSpLocks noChangeAspect="1"/>
            </p:cNvGrpSpPr>
            <p:nvPr/>
          </p:nvGrpSpPr>
          <p:grpSpPr>
            <a:xfrm>
              <a:off x="944620" y="3629179"/>
              <a:ext cx="540000" cy="540000"/>
              <a:chOff x="4605330" y="979808"/>
              <a:chExt cx="720000" cy="720000"/>
            </a:xfrm>
          </p:grpSpPr>
          <p:grpSp>
            <p:nvGrpSpPr>
              <p:cNvPr id="103" name="组合 102"/>
              <p:cNvGrpSpPr/>
              <p:nvPr/>
            </p:nvGrpSpPr>
            <p:grpSpPr>
              <a:xfrm>
                <a:off x="4605330" y="979808"/>
                <a:ext cx="720000" cy="720000"/>
                <a:chOff x="6585482" y="1661233"/>
                <a:chExt cx="928741" cy="928741"/>
              </a:xfrm>
            </p:grpSpPr>
            <p:sp>
              <p:nvSpPr>
                <p:cNvPr id="105" name="椭圆 104"/>
                <p:cNvSpPr/>
                <p:nvPr/>
              </p:nvSpPr>
              <p:spPr>
                <a:xfrm>
                  <a:off x="6585482" y="1661233"/>
                  <a:ext cx="928741" cy="92874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  <a:tileRect/>
                </a:gradFill>
                <a:ln w="1905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5400000" scaled="1"/>
                  </a:gradFill>
                </a:ln>
                <a:effectLst>
                  <a:outerShdw blurRad="279400" dist="152400" dir="2700000" sx="102000" sy="102000" algn="tl" rotWithShape="0">
                    <a:prstClr val="black">
                      <a:alpha val="28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350"/>
                </a:p>
              </p:txBody>
            </p:sp>
            <p:sp>
              <p:nvSpPr>
                <p:cNvPr id="106" name="圆角矩形 105"/>
                <p:cNvSpPr/>
                <p:nvPr/>
              </p:nvSpPr>
              <p:spPr>
                <a:xfrm>
                  <a:off x="6706336" y="1782090"/>
                  <a:ext cx="687025" cy="687025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100000">
                      <a:schemeClr val="bg1"/>
                    </a:gs>
                    <a:gs pos="0">
                      <a:srgbClr val="B8BBBC"/>
                    </a:gs>
                  </a:gsLst>
                  <a:lin ang="5400000" scaled="0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350"/>
                </a:p>
              </p:txBody>
            </p:sp>
            <p:sp>
              <p:nvSpPr>
                <p:cNvPr id="107" name="椭圆 106"/>
                <p:cNvSpPr/>
                <p:nvPr/>
              </p:nvSpPr>
              <p:spPr>
                <a:xfrm>
                  <a:off x="6779848" y="1855602"/>
                  <a:ext cx="540000" cy="540000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04" name="Freeform 22"/>
              <p:cNvSpPr>
                <a:spLocks noEditPoints="1"/>
              </p:cNvSpPr>
              <p:nvPr/>
            </p:nvSpPr>
            <p:spPr bwMode="auto">
              <a:xfrm>
                <a:off x="4869578" y="1208456"/>
                <a:ext cx="200334" cy="235261"/>
              </a:xfrm>
              <a:custGeom>
                <a:avLst/>
                <a:gdLst>
                  <a:gd name="T0" fmla="*/ 90 w 641"/>
                  <a:gd name="T1" fmla="*/ 424 h 748"/>
                  <a:gd name="T2" fmla="*/ 158 w 641"/>
                  <a:gd name="T3" fmla="*/ 424 h 748"/>
                  <a:gd name="T4" fmla="*/ 205 w 641"/>
                  <a:gd name="T5" fmla="*/ 408 h 748"/>
                  <a:gd name="T6" fmla="*/ 291 w 641"/>
                  <a:gd name="T7" fmla="*/ 588 h 748"/>
                  <a:gd name="T8" fmla="*/ 312 w 641"/>
                  <a:gd name="T9" fmla="*/ 475 h 748"/>
                  <a:gd name="T10" fmla="*/ 297 w 641"/>
                  <a:gd name="T11" fmla="*/ 468 h 748"/>
                  <a:gd name="T12" fmla="*/ 298 w 641"/>
                  <a:gd name="T13" fmla="*/ 452 h 748"/>
                  <a:gd name="T14" fmla="*/ 360 w 641"/>
                  <a:gd name="T15" fmla="*/ 452 h 748"/>
                  <a:gd name="T16" fmla="*/ 360 w 641"/>
                  <a:gd name="T17" fmla="*/ 468 h 748"/>
                  <a:gd name="T18" fmla="*/ 346 w 641"/>
                  <a:gd name="T19" fmla="*/ 475 h 748"/>
                  <a:gd name="T20" fmla="*/ 365 w 641"/>
                  <a:gd name="T21" fmla="*/ 583 h 748"/>
                  <a:gd name="T22" fmla="*/ 439 w 641"/>
                  <a:gd name="T23" fmla="*/ 415 h 748"/>
                  <a:gd name="T24" fmla="*/ 482 w 641"/>
                  <a:gd name="T25" fmla="*/ 420 h 748"/>
                  <a:gd name="T26" fmla="*/ 545 w 641"/>
                  <a:gd name="T27" fmla="*/ 420 h 748"/>
                  <a:gd name="T28" fmla="*/ 632 w 641"/>
                  <a:gd name="T29" fmla="*/ 691 h 748"/>
                  <a:gd name="T30" fmla="*/ 544 w 641"/>
                  <a:gd name="T31" fmla="*/ 722 h 748"/>
                  <a:gd name="T32" fmla="*/ 532 w 641"/>
                  <a:gd name="T33" fmla="*/ 681 h 748"/>
                  <a:gd name="T34" fmla="*/ 504 w 641"/>
                  <a:gd name="T35" fmla="*/ 729 h 748"/>
                  <a:gd name="T36" fmla="*/ 123 w 641"/>
                  <a:gd name="T37" fmla="*/ 731 h 748"/>
                  <a:gd name="T38" fmla="*/ 94 w 641"/>
                  <a:gd name="T39" fmla="*/ 681 h 748"/>
                  <a:gd name="T40" fmla="*/ 81 w 641"/>
                  <a:gd name="T41" fmla="*/ 724 h 748"/>
                  <a:gd name="T42" fmla="*/ 0 w 641"/>
                  <a:gd name="T43" fmla="*/ 691 h 748"/>
                  <a:gd name="T44" fmla="*/ 90 w 641"/>
                  <a:gd name="T45" fmla="*/ 424 h 748"/>
                  <a:gd name="T46" fmla="*/ 185 w 641"/>
                  <a:gd name="T47" fmla="*/ 289 h 748"/>
                  <a:gd name="T48" fmla="*/ 185 w 641"/>
                  <a:gd name="T49" fmla="*/ 289 h 748"/>
                  <a:gd name="T50" fmla="*/ 163 w 641"/>
                  <a:gd name="T51" fmla="*/ 264 h 748"/>
                  <a:gd name="T52" fmla="*/ 155 w 641"/>
                  <a:gd name="T53" fmla="*/ 214 h 748"/>
                  <a:gd name="T54" fmla="*/ 155 w 641"/>
                  <a:gd name="T55" fmla="*/ 207 h 748"/>
                  <a:gd name="T56" fmla="*/ 160 w 641"/>
                  <a:gd name="T57" fmla="*/ 204 h 748"/>
                  <a:gd name="T58" fmla="*/ 164 w 641"/>
                  <a:gd name="T59" fmla="*/ 202 h 748"/>
                  <a:gd name="T60" fmla="*/ 199 w 641"/>
                  <a:gd name="T61" fmla="*/ 47 h 748"/>
                  <a:gd name="T62" fmla="*/ 423 w 641"/>
                  <a:gd name="T63" fmla="*/ 43 h 748"/>
                  <a:gd name="T64" fmla="*/ 466 w 641"/>
                  <a:gd name="T65" fmla="*/ 200 h 748"/>
                  <a:gd name="T66" fmla="*/ 472 w 641"/>
                  <a:gd name="T67" fmla="*/ 204 h 748"/>
                  <a:gd name="T68" fmla="*/ 478 w 641"/>
                  <a:gd name="T69" fmla="*/ 207 h 748"/>
                  <a:gd name="T70" fmla="*/ 478 w 641"/>
                  <a:gd name="T71" fmla="*/ 214 h 748"/>
                  <a:gd name="T72" fmla="*/ 471 w 641"/>
                  <a:gd name="T73" fmla="*/ 263 h 748"/>
                  <a:gd name="T74" fmla="*/ 449 w 641"/>
                  <a:gd name="T75" fmla="*/ 288 h 748"/>
                  <a:gd name="T76" fmla="*/ 328 w 641"/>
                  <a:gd name="T77" fmla="*/ 397 h 748"/>
                  <a:gd name="T78" fmla="*/ 299 w 641"/>
                  <a:gd name="T79" fmla="*/ 395 h 748"/>
                  <a:gd name="T80" fmla="*/ 185 w 641"/>
                  <a:gd name="T81" fmla="*/ 289 h 7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41" h="748">
                    <a:moveTo>
                      <a:pt x="90" y="424"/>
                    </a:moveTo>
                    <a:cubicBezTo>
                      <a:pt x="114" y="424"/>
                      <a:pt x="137" y="424"/>
                      <a:pt x="158" y="424"/>
                    </a:cubicBezTo>
                    <a:cubicBezTo>
                      <a:pt x="178" y="425"/>
                      <a:pt x="194" y="421"/>
                      <a:pt x="205" y="408"/>
                    </a:cubicBezTo>
                    <a:lnTo>
                      <a:pt x="291" y="588"/>
                    </a:lnTo>
                    <a:lnTo>
                      <a:pt x="312" y="475"/>
                    </a:lnTo>
                    <a:lnTo>
                      <a:pt x="297" y="468"/>
                    </a:lnTo>
                    <a:lnTo>
                      <a:pt x="298" y="452"/>
                    </a:lnTo>
                    <a:lnTo>
                      <a:pt x="360" y="452"/>
                    </a:lnTo>
                    <a:lnTo>
                      <a:pt x="360" y="468"/>
                    </a:lnTo>
                    <a:lnTo>
                      <a:pt x="346" y="475"/>
                    </a:lnTo>
                    <a:lnTo>
                      <a:pt x="365" y="583"/>
                    </a:lnTo>
                    <a:lnTo>
                      <a:pt x="439" y="415"/>
                    </a:lnTo>
                    <a:cubicBezTo>
                      <a:pt x="450" y="420"/>
                      <a:pt x="464" y="422"/>
                      <a:pt x="482" y="420"/>
                    </a:cubicBezTo>
                    <a:cubicBezTo>
                      <a:pt x="502" y="420"/>
                      <a:pt x="523" y="420"/>
                      <a:pt x="545" y="420"/>
                    </a:cubicBezTo>
                    <a:cubicBezTo>
                      <a:pt x="604" y="475"/>
                      <a:pt x="641" y="606"/>
                      <a:pt x="632" y="691"/>
                    </a:cubicBezTo>
                    <a:cubicBezTo>
                      <a:pt x="614" y="704"/>
                      <a:pt x="583" y="714"/>
                      <a:pt x="544" y="722"/>
                    </a:cubicBezTo>
                    <a:lnTo>
                      <a:pt x="532" y="681"/>
                    </a:lnTo>
                    <a:lnTo>
                      <a:pt x="504" y="729"/>
                    </a:lnTo>
                    <a:cubicBezTo>
                      <a:pt x="390" y="746"/>
                      <a:pt x="233" y="748"/>
                      <a:pt x="123" y="731"/>
                    </a:cubicBezTo>
                    <a:lnTo>
                      <a:pt x="94" y="681"/>
                    </a:lnTo>
                    <a:lnTo>
                      <a:pt x="81" y="724"/>
                    </a:lnTo>
                    <a:cubicBezTo>
                      <a:pt x="43" y="716"/>
                      <a:pt x="14" y="705"/>
                      <a:pt x="0" y="691"/>
                    </a:cubicBezTo>
                    <a:cubicBezTo>
                      <a:pt x="1" y="616"/>
                      <a:pt x="15" y="489"/>
                      <a:pt x="90" y="424"/>
                    </a:cubicBezTo>
                    <a:close/>
                    <a:moveTo>
                      <a:pt x="185" y="289"/>
                    </a:moveTo>
                    <a:lnTo>
                      <a:pt x="185" y="289"/>
                    </a:lnTo>
                    <a:cubicBezTo>
                      <a:pt x="175" y="284"/>
                      <a:pt x="168" y="275"/>
                      <a:pt x="163" y="264"/>
                    </a:cubicBezTo>
                    <a:cubicBezTo>
                      <a:pt x="157" y="251"/>
                      <a:pt x="155" y="234"/>
                      <a:pt x="155" y="214"/>
                    </a:cubicBezTo>
                    <a:lnTo>
                      <a:pt x="155" y="207"/>
                    </a:lnTo>
                    <a:lnTo>
                      <a:pt x="160" y="204"/>
                    </a:lnTo>
                    <a:cubicBezTo>
                      <a:pt x="162" y="203"/>
                      <a:pt x="163" y="202"/>
                      <a:pt x="164" y="202"/>
                    </a:cubicBezTo>
                    <a:cubicBezTo>
                      <a:pt x="152" y="117"/>
                      <a:pt x="162" y="78"/>
                      <a:pt x="199" y="47"/>
                    </a:cubicBezTo>
                    <a:cubicBezTo>
                      <a:pt x="256" y="0"/>
                      <a:pt x="365" y="0"/>
                      <a:pt x="423" y="43"/>
                    </a:cubicBezTo>
                    <a:cubicBezTo>
                      <a:pt x="463" y="72"/>
                      <a:pt x="477" y="123"/>
                      <a:pt x="466" y="200"/>
                    </a:cubicBezTo>
                    <a:cubicBezTo>
                      <a:pt x="468" y="201"/>
                      <a:pt x="470" y="202"/>
                      <a:pt x="472" y="204"/>
                    </a:cubicBezTo>
                    <a:lnTo>
                      <a:pt x="478" y="207"/>
                    </a:lnTo>
                    <a:lnTo>
                      <a:pt x="478" y="214"/>
                    </a:lnTo>
                    <a:cubicBezTo>
                      <a:pt x="478" y="233"/>
                      <a:pt x="476" y="250"/>
                      <a:pt x="471" y="263"/>
                    </a:cubicBezTo>
                    <a:cubicBezTo>
                      <a:pt x="466" y="275"/>
                      <a:pt x="459" y="283"/>
                      <a:pt x="449" y="288"/>
                    </a:cubicBezTo>
                    <a:cubicBezTo>
                      <a:pt x="434" y="338"/>
                      <a:pt x="381" y="392"/>
                      <a:pt x="328" y="397"/>
                    </a:cubicBezTo>
                    <a:cubicBezTo>
                      <a:pt x="319" y="398"/>
                      <a:pt x="308" y="398"/>
                      <a:pt x="299" y="395"/>
                    </a:cubicBezTo>
                    <a:cubicBezTo>
                      <a:pt x="241" y="374"/>
                      <a:pt x="203" y="350"/>
                      <a:pt x="185" y="28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2454768" y="4435141"/>
            <a:ext cx="6352436" cy="540000"/>
            <a:chOff x="944620" y="4428487"/>
            <a:chExt cx="6352436" cy="540000"/>
          </a:xfrm>
        </p:grpSpPr>
        <p:sp>
          <p:nvSpPr>
            <p:cNvPr id="108" name="文本框 107"/>
            <p:cNvSpPr txBox="1"/>
            <p:nvPr/>
          </p:nvSpPr>
          <p:spPr>
            <a:xfrm>
              <a:off x="1790356" y="4503216"/>
              <a:ext cx="550670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>
                  <a:solidFill>
                    <a:schemeClr val="accent1">
                      <a:lumMod val="75000"/>
                    </a:schemeClr>
                  </a:solidFill>
                  <a:latin typeface="Times New Roman" panose="02020603050405020304" pitchFamily="18" charset="0"/>
                  <a:ea typeface="微软雅黑" pitchFamily="34" charset="-122"/>
                  <a:cs typeface="Times New Roman" panose="02020603050405020304" pitchFamily="18" charset="0"/>
                </a:rPr>
                <a:t>Experimental studies of post-arc current</a:t>
              </a:r>
              <a:endParaRPr lang="zh-CN" altLang="en-US" sz="2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endParaRPr>
            </a:p>
          </p:txBody>
        </p:sp>
        <p:grpSp>
          <p:nvGrpSpPr>
            <p:cNvPr id="109" name="组合 108"/>
            <p:cNvGrpSpPr>
              <a:grpSpLocks noChangeAspect="1"/>
            </p:cNvGrpSpPr>
            <p:nvPr/>
          </p:nvGrpSpPr>
          <p:grpSpPr>
            <a:xfrm>
              <a:off x="944620" y="4428487"/>
              <a:ext cx="540000" cy="540000"/>
              <a:chOff x="4605330" y="979808"/>
              <a:chExt cx="720000" cy="720000"/>
            </a:xfrm>
          </p:grpSpPr>
          <p:grpSp>
            <p:nvGrpSpPr>
              <p:cNvPr id="110" name="组合 109"/>
              <p:cNvGrpSpPr/>
              <p:nvPr/>
            </p:nvGrpSpPr>
            <p:grpSpPr>
              <a:xfrm>
                <a:off x="4605330" y="979808"/>
                <a:ext cx="720000" cy="720000"/>
                <a:chOff x="6585482" y="1661233"/>
                <a:chExt cx="928741" cy="928741"/>
              </a:xfrm>
            </p:grpSpPr>
            <p:sp>
              <p:nvSpPr>
                <p:cNvPr id="112" name="椭圆 111"/>
                <p:cNvSpPr/>
                <p:nvPr/>
              </p:nvSpPr>
              <p:spPr>
                <a:xfrm>
                  <a:off x="6585482" y="1661233"/>
                  <a:ext cx="928741" cy="92874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  <a:tileRect/>
                </a:gradFill>
                <a:ln w="1905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5400000" scaled="1"/>
                  </a:gradFill>
                </a:ln>
                <a:effectLst>
                  <a:outerShdw blurRad="279400" dist="152400" dir="2700000" sx="102000" sy="102000" algn="tl" rotWithShape="0">
                    <a:prstClr val="black">
                      <a:alpha val="28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350"/>
                </a:p>
              </p:txBody>
            </p:sp>
            <p:sp>
              <p:nvSpPr>
                <p:cNvPr id="113" name="圆角矩形 112"/>
                <p:cNvSpPr/>
                <p:nvPr/>
              </p:nvSpPr>
              <p:spPr>
                <a:xfrm>
                  <a:off x="6706336" y="1782090"/>
                  <a:ext cx="687025" cy="687025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100000">
                      <a:schemeClr val="bg1"/>
                    </a:gs>
                    <a:gs pos="0">
                      <a:srgbClr val="B8BBBC"/>
                    </a:gs>
                  </a:gsLst>
                  <a:lin ang="5400000" scaled="0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350"/>
                </a:p>
              </p:txBody>
            </p:sp>
            <p:sp>
              <p:nvSpPr>
                <p:cNvPr id="114" name="椭圆 113"/>
                <p:cNvSpPr/>
                <p:nvPr/>
              </p:nvSpPr>
              <p:spPr>
                <a:xfrm>
                  <a:off x="6779848" y="1855602"/>
                  <a:ext cx="540000" cy="540000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11" name="Freeform 22"/>
              <p:cNvSpPr>
                <a:spLocks noEditPoints="1"/>
              </p:cNvSpPr>
              <p:nvPr/>
            </p:nvSpPr>
            <p:spPr bwMode="auto">
              <a:xfrm>
                <a:off x="4869578" y="1208456"/>
                <a:ext cx="200334" cy="235261"/>
              </a:xfrm>
              <a:custGeom>
                <a:avLst/>
                <a:gdLst>
                  <a:gd name="T0" fmla="*/ 90 w 641"/>
                  <a:gd name="T1" fmla="*/ 424 h 748"/>
                  <a:gd name="T2" fmla="*/ 158 w 641"/>
                  <a:gd name="T3" fmla="*/ 424 h 748"/>
                  <a:gd name="T4" fmla="*/ 205 w 641"/>
                  <a:gd name="T5" fmla="*/ 408 h 748"/>
                  <a:gd name="T6" fmla="*/ 291 w 641"/>
                  <a:gd name="T7" fmla="*/ 588 h 748"/>
                  <a:gd name="T8" fmla="*/ 312 w 641"/>
                  <a:gd name="T9" fmla="*/ 475 h 748"/>
                  <a:gd name="T10" fmla="*/ 297 w 641"/>
                  <a:gd name="T11" fmla="*/ 468 h 748"/>
                  <a:gd name="T12" fmla="*/ 298 w 641"/>
                  <a:gd name="T13" fmla="*/ 452 h 748"/>
                  <a:gd name="T14" fmla="*/ 360 w 641"/>
                  <a:gd name="T15" fmla="*/ 452 h 748"/>
                  <a:gd name="T16" fmla="*/ 360 w 641"/>
                  <a:gd name="T17" fmla="*/ 468 h 748"/>
                  <a:gd name="T18" fmla="*/ 346 w 641"/>
                  <a:gd name="T19" fmla="*/ 475 h 748"/>
                  <a:gd name="T20" fmla="*/ 365 w 641"/>
                  <a:gd name="T21" fmla="*/ 583 h 748"/>
                  <a:gd name="T22" fmla="*/ 439 w 641"/>
                  <a:gd name="T23" fmla="*/ 415 h 748"/>
                  <a:gd name="T24" fmla="*/ 482 w 641"/>
                  <a:gd name="T25" fmla="*/ 420 h 748"/>
                  <a:gd name="T26" fmla="*/ 545 w 641"/>
                  <a:gd name="T27" fmla="*/ 420 h 748"/>
                  <a:gd name="T28" fmla="*/ 632 w 641"/>
                  <a:gd name="T29" fmla="*/ 691 h 748"/>
                  <a:gd name="T30" fmla="*/ 544 w 641"/>
                  <a:gd name="T31" fmla="*/ 722 h 748"/>
                  <a:gd name="T32" fmla="*/ 532 w 641"/>
                  <a:gd name="T33" fmla="*/ 681 h 748"/>
                  <a:gd name="T34" fmla="*/ 504 w 641"/>
                  <a:gd name="T35" fmla="*/ 729 h 748"/>
                  <a:gd name="T36" fmla="*/ 123 w 641"/>
                  <a:gd name="T37" fmla="*/ 731 h 748"/>
                  <a:gd name="T38" fmla="*/ 94 w 641"/>
                  <a:gd name="T39" fmla="*/ 681 h 748"/>
                  <a:gd name="T40" fmla="*/ 81 w 641"/>
                  <a:gd name="T41" fmla="*/ 724 h 748"/>
                  <a:gd name="T42" fmla="*/ 0 w 641"/>
                  <a:gd name="T43" fmla="*/ 691 h 748"/>
                  <a:gd name="T44" fmla="*/ 90 w 641"/>
                  <a:gd name="T45" fmla="*/ 424 h 748"/>
                  <a:gd name="T46" fmla="*/ 185 w 641"/>
                  <a:gd name="T47" fmla="*/ 289 h 748"/>
                  <a:gd name="T48" fmla="*/ 185 w 641"/>
                  <a:gd name="T49" fmla="*/ 289 h 748"/>
                  <a:gd name="T50" fmla="*/ 163 w 641"/>
                  <a:gd name="T51" fmla="*/ 264 h 748"/>
                  <a:gd name="T52" fmla="*/ 155 w 641"/>
                  <a:gd name="T53" fmla="*/ 214 h 748"/>
                  <a:gd name="T54" fmla="*/ 155 w 641"/>
                  <a:gd name="T55" fmla="*/ 207 h 748"/>
                  <a:gd name="T56" fmla="*/ 160 w 641"/>
                  <a:gd name="T57" fmla="*/ 204 h 748"/>
                  <a:gd name="T58" fmla="*/ 164 w 641"/>
                  <a:gd name="T59" fmla="*/ 202 h 748"/>
                  <a:gd name="T60" fmla="*/ 199 w 641"/>
                  <a:gd name="T61" fmla="*/ 47 h 748"/>
                  <a:gd name="T62" fmla="*/ 423 w 641"/>
                  <a:gd name="T63" fmla="*/ 43 h 748"/>
                  <a:gd name="T64" fmla="*/ 466 w 641"/>
                  <a:gd name="T65" fmla="*/ 200 h 748"/>
                  <a:gd name="T66" fmla="*/ 472 w 641"/>
                  <a:gd name="T67" fmla="*/ 204 h 748"/>
                  <a:gd name="T68" fmla="*/ 478 w 641"/>
                  <a:gd name="T69" fmla="*/ 207 h 748"/>
                  <a:gd name="T70" fmla="*/ 478 w 641"/>
                  <a:gd name="T71" fmla="*/ 214 h 748"/>
                  <a:gd name="T72" fmla="*/ 471 w 641"/>
                  <a:gd name="T73" fmla="*/ 263 h 748"/>
                  <a:gd name="T74" fmla="*/ 449 w 641"/>
                  <a:gd name="T75" fmla="*/ 288 h 748"/>
                  <a:gd name="T76" fmla="*/ 328 w 641"/>
                  <a:gd name="T77" fmla="*/ 397 h 748"/>
                  <a:gd name="T78" fmla="*/ 299 w 641"/>
                  <a:gd name="T79" fmla="*/ 395 h 748"/>
                  <a:gd name="T80" fmla="*/ 185 w 641"/>
                  <a:gd name="T81" fmla="*/ 289 h 7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41" h="748">
                    <a:moveTo>
                      <a:pt x="90" y="424"/>
                    </a:moveTo>
                    <a:cubicBezTo>
                      <a:pt x="114" y="424"/>
                      <a:pt x="137" y="424"/>
                      <a:pt x="158" y="424"/>
                    </a:cubicBezTo>
                    <a:cubicBezTo>
                      <a:pt x="178" y="425"/>
                      <a:pt x="194" y="421"/>
                      <a:pt x="205" y="408"/>
                    </a:cubicBezTo>
                    <a:lnTo>
                      <a:pt x="291" y="588"/>
                    </a:lnTo>
                    <a:lnTo>
                      <a:pt x="312" y="475"/>
                    </a:lnTo>
                    <a:lnTo>
                      <a:pt x="297" y="468"/>
                    </a:lnTo>
                    <a:lnTo>
                      <a:pt x="298" y="452"/>
                    </a:lnTo>
                    <a:lnTo>
                      <a:pt x="360" y="452"/>
                    </a:lnTo>
                    <a:lnTo>
                      <a:pt x="360" y="468"/>
                    </a:lnTo>
                    <a:lnTo>
                      <a:pt x="346" y="475"/>
                    </a:lnTo>
                    <a:lnTo>
                      <a:pt x="365" y="583"/>
                    </a:lnTo>
                    <a:lnTo>
                      <a:pt x="439" y="415"/>
                    </a:lnTo>
                    <a:cubicBezTo>
                      <a:pt x="450" y="420"/>
                      <a:pt x="464" y="422"/>
                      <a:pt x="482" y="420"/>
                    </a:cubicBezTo>
                    <a:cubicBezTo>
                      <a:pt x="502" y="420"/>
                      <a:pt x="523" y="420"/>
                      <a:pt x="545" y="420"/>
                    </a:cubicBezTo>
                    <a:cubicBezTo>
                      <a:pt x="604" y="475"/>
                      <a:pt x="641" y="606"/>
                      <a:pt x="632" y="691"/>
                    </a:cubicBezTo>
                    <a:cubicBezTo>
                      <a:pt x="614" y="704"/>
                      <a:pt x="583" y="714"/>
                      <a:pt x="544" y="722"/>
                    </a:cubicBezTo>
                    <a:lnTo>
                      <a:pt x="532" y="681"/>
                    </a:lnTo>
                    <a:lnTo>
                      <a:pt x="504" y="729"/>
                    </a:lnTo>
                    <a:cubicBezTo>
                      <a:pt x="390" y="746"/>
                      <a:pt x="233" y="748"/>
                      <a:pt x="123" y="731"/>
                    </a:cubicBezTo>
                    <a:lnTo>
                      <a:pt x="94" y="681"/>
                    </a:lnTo>
                    <a:lnTo>
                      <a:pt x="81" y="724"/>
                    </a:lnTo>
                    <a:cubicBezTo>
                      <a:pt x="43" y="716"/>
                      <a:pt x="14" y="705"/>
                      <a:pt x="0" y="691"/>
                    </a:cubicBezTo>
                    <a:cubicBezTo>
                      <a:pt x="1" y="616"/>
                      <a:pt x="15" y="489"/>
                      <a:pt x="90" y="424"/>
                    </a:cubicBezTo>
                    <a:close/>
                    <a:moveTo>
                      <a:pt x="185" y="289"/>
                    </a:moveTo>
                    <a:lnTo>
                      <a:pt x="185" y="289"/>
                    </a:lnTo>
                    <a:cubicBezTo>
                      <a:pt x="175" y="284"/>
                      <a:pt x="168" y="275"/>
                      <a:pt x="163" y="264"/>
                    </a:cubicBezTo>
                    <a:cubicBezTo>
                      <a:pt x="157" y="251"/>
                      <a:pt x="155" y="234"/>
                      <a:pt x="155" y="214"/>
                    </a:cubicBezTo>
                    <a:lnTo>
                      <a:pt x="155" y="207"/>
                    </a:lnTo>
                    <a:lnTo>
                      <a:pt x="160" y="204"/>
                    </a:lnTo>
                    <a:cubicBezTo>
                      <a:pt x="162" y="203"/>
                      <a:pt x="163" y="202"/>
                      <a:pt x="164" y="202"/>
                    </a:cubicBezTo>
                    <a:cubicBezTo>
                      <a:pt x="152" y="117"/>
                      <a:pt x="162" y="78"/>
                      <a:pt x="199" y="47"/>
                    </a:cubicBezTo>
                    <a:cubicBezTo>
                      <a:pt x="256" y="0"/>
                      <a:pt x="365" y="0"/>
                      <a:pt x="423" y="43"/>
                    </a:cubicBezTo>
                    <a:cubicBezTo>
                      <a:pt x="463" y="72"/>
                      <a:pt x="477" y="123"/>
                      <a:pt x="466" y="200"/>
                    </a:cubicBezTo>
                    <a:cubicBezTo>
                      <a:pt x="468" y="201"/>
                      <a:pt x="470" y="202"/>
                      <a:pt x="472" y="204"/>
                    </a:cubicBezTo>
                    <a:lnTo>
                      <a:pt x="478" y="207"/>
                    </a:lnTo>
                    <a:lnTo>
                      <a:pt x="478" y="214"/>
                    </a:lnTo>
                    <a:cubicBezTo>
                      <a:pt x="478" y="233"/>
                      <a:pt x="476" y="250"/>
                      <a:pt x="471" y="263"/>
                    </a:cubicBezTo>
                    <a:cubicBezTo>
                      <a:pt x="466" y="275"/>
                      <a:pt x="459" y="283"/>
                      <a:pt x="449" y="288"/>
                    </a:cubicBezTo>
                    <a:cubicBezTo>
                      <a:pt x="434" y="338"/>
                      <a:pt x="381" y="392"/>
                      <a:pt x="328" y="397"/>
                    </a:cubicBezTo>
                    <a:cubicBezTo>
                      <a:pt x="319" y="398"/>
                      <a:pt x="308" y="398"/>
                      <a:pt x="299" y="395"/>
                    </a:cubicBezTo>
                    <a:cubicBezTo>
                      <a:pt x="241" y="374"/>
                      <a:pt x="203" y="350"/>
                      <a:pt x="185" y="28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2454768" y="5236668"/>
            <a:ext cx="2330438" cy="540000"/>
            <a:chOff x="930768" y="5236668"/>
            <a:chExt cx="2330438" cy="540000"/>
          </a:xfrm>
        </p:grpSpPr>
        <p:sp>
          <p:nvSpPr>
            <p:cNvPr id="42" name="文本框 41"/>
            <p:cNvSpPr txBox="1"/>
            <p:nvPr/>
          </p:nvSpPr>
          <p:spPr>
            <a:xfrm>
              <a:off x="1776504" y="5311397"/>
              <a:ext cx="148470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>
                  <a:latin typeface="Times New Roman" panose="02020603050405020304" pitchFamily="18" charset="0"/>
                  <a:ea typeface="微软雅黑" pitchFamily="34" charset="-122"/>
                  <a:cs typeface="Times New Roman" panose="02020603050405020304" pitchFamily="18" charset="0"/>
                </a:rPr>
                <a:t>Summary</a:t>
              </a:r>
              <a:endParaRPr lang="zh-CN" altLang="en-US" sz="2400" dirty="0"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endParaRPr>
            </a:p>
          </p:txBody>
        </p:sp>
        <p:grpSp>
          <p:nvGrpSpPr>
            <p:cNvPr id="44" name="组合 43"/>
            <p:cNvGrpSpPr>
              <a:grpSpLocks noChangeAspect="1"/>
            </p:cNvGrpSpPr>
            <p:nvPr/>
          </p:nvGrpSpPr>
          <p:grpSpPr>
            <a:xfrm>
              <a:off x="930768" y="5236668"/>
              <a:ext cx="540000" cy="540000"/>
              <a:chOff x="4605330" y="979808"/>
              <a:chExt cx="720000" cy="720000"/>
            </a:xfrm>
          </p:grpSpPr>
          <p:grpSp>
            <p:nvGrpSpPr>
              <p:cNvPr id="45" name="组合 44"/>
              <p:cNvGrpSpPr/>
              <p:nvPr/>
            </p:nvGrpSpPr>
            <p:grpSpPr>
              <a:xfrm>
                <a:off x="4605330" y="979808"/>
                <a:ext cx="720000" cy="720000"/>
                <a:chOff x="6585482" y="1661233"/>
                <a:chExt cx="928741" cy="928741"/>
              </a:xfrm>
            </p:grpSpPr>
            <p:sp>
              <p:nvSpPr>
                <p:cNvPr id="47" name="椭圆 46"/>
                <p:cNvSpPr/>
                <p:nvPr/>
              </p:nvSpPr>
              <p:spPr>
                <a:xfrm>
                  <a:off x="6585482" y="1661233"/>
                  <a:ext cx="928741" cy="92874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  <a:tileRect/>
                </a:gradFill>
                <a:ln w="1905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5400000" scaled="1"/>
                  </a:gradFill>
                </a:ln>
                <a:effectLst>
                  <a:outerShdw blurRad="279400" dist="152400" dir="2700000" sx="102000" sy="102000" algn="tl" rotWithShape="0">
                    <a:prstClr val="black">
                      <a:alpha val="28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350"/>
                </a:p>
              </p:txBody>
            </p:sp>
            <p:sp>
              <p:nvSpPr>
                <p:cNvPr id="48" name="圆角矩形 47"/>
                <p:cNvSpPr/>
                <p:nvPr/>
              </p:nvSpPr>
              <p:spPr>
                <a:xfrm>
                  <a:off x="6706336" y="1782090"/>
                  <a:ext cx="687025" cy="687025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100000">
                      <a:schemeClr val="bg1"/>
                    </a:gs>
                    <a:gs pos="0">
                      <a:srgbClr val="B8BBBC"/>
                    </a:gs>
                  </a:gsLst>
                  <a:lin ang="5400000" scaled="0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350"/>
                </a:p>
              </p:txBody>
            </p:sp>
            <p:sp>
              <p:nvSpPr>
                <p:cNvPr id="49" name="椭圆 48"/>
                <p:cNvSpPr/>
                <p:nvPr/>
              </p:nvSpPr>
              <p:spPr>
                <a:xfrm>
                  <a:off x="6779848" y="1855602"/>
                  <a:ext cx="540000" cy="540000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46" name="Freeform 22"/>
              <p:cNvSpPr>
                <a:spLocks noEditPoints="1"/>
              </p:cNvSpPr>
              <p:nvPr/>
            </p:nvSpPr>
            <p:spPr bwMode="auto">
              <a:xfrm>
                <a:off x="4869578" y="1208456"/>
                <a:ext cx="200334" cy="235261"/>
              </a:xfrm>
              <a:custGeom>
                <a:avLst/>
                <a:gdLst>
                  <a:gd name="T0" fmla="*/ 90 w 641"/>
                  <a:gd name="T1" fmla="*/ 424 h 748"/>
                  <a:gd name="T2" fmla="*/ 158 w 641"/>
                  <a:gd name="T3" fmla="*/ 424 h 748"/>
                  <a:gd name="T4" fmla="*/ 205 w 641"/>
                  <a:gd name="T5" fmla="*/ 408 h 748"/>
                  <a:gd name="T6" fmla="*/ 291 w 641"/>
                  <a:gd name="T7" fmla="*/ 588 h 748"/>
                  <a:gd name="T8" fmla="*/ 312 w 641"/>
                  <a:gd name="T9" fmla="*/ 475 h 748"/>
                  <a:gd name="T10" fmla="*/ 297 w 641"/>
                  <a:gd name="T11" fmla="*/ 468 h 748"/>
                  <a:gd name="T12" fmla="*/ 298 w 641"/>
                  <a:gd name="T13" fmla="*/ 452 h 748"/>
                  <a:gd name="T14" fmla="*/ 360 w 641"/>
                  <a:gd name="T15" fmla="*/ 452 h 748"/>
                  <a:gd name="T16" fmla="*/ 360 w 641"/>
                  <a:gd name="T17" fmla="*/ 468 h 748"/>
                  <a:gd name="T18" fmla="*/ 346 w 641"/>
                  <a:gd name="T19" fmla="*/ 475 h 748"/>
                  <a:gd name="T20" fmla="*/ 365 w 641"/>
                  <a:gd name="T21" fmla="*/ 583 h 748"/>
                  <a:gd name="T22" fmla="*/ 439 w 641"/>
                  <a:gd name="T23" fmla="*/ 415 h 748"/>
                  <a:gd name="T24" fmla="*/ 482 w 641"/>
                  <a:gd name="T25" fmla="*/ 420 h 748"/>
                  <a:gd name="T26" fmla="*/ 545 w 641"/>
                  <a:gd name="T27" fmla="*/ 420 h 748"/>
                  <a:gd name="T28" fmla="*/ 632 w 641"/>
                  <a:gd name="T29" fmla="*/ 691 h 748"/>
                  <a:gd name="T30" fmla="*/ 544 w 641"/>
                  <a:gd name="T31" fmla="*/ 722 h 748"/>
                  <a:gd name="T32" fmla="*/ 532 w 641"/>
                  <a:gd name="T33" fmla="*/ 681 h 748"/>
                  <a:gd name="T34" fmla="*/ 504 w 641"/>
                  <a:gd name="T35" fmla="*/ 729 h 748"/>
                  <a:gd name="T36" fmla="*/ 123 w 641"/>
                  <a:gd name="T37" fmla="*/ 731 h 748"/>
                  <a:gd name="T38" fmla="*/ 94 w 641"/>
                  <a:gd name="T39" fmla="*/ 681 h 748"/>
                  <a:gd name="T40" fmla="*/ 81 w 641"/>
                  <a:gd name="T41" fmla="*/ 724 h 748"/>
                  <a:gd name="T42" fmla="*/ 0 w 641"/>
                  <a:gd name="T43" fmla="*/ 691 h 748"/>
                  <a:gd name="T44" fmla="*/ 90 w 641"/>
                  <a:gd name="T45" fmla="*/ 424 h 748"/>
                  <a:gd name="T46" fmla="*/ 185 w 641"/>
                  <a:gd name="T47" fmla="*/ 289 h 748"/>
                  <a:gd name="T48" fmla="*/ 185 w 641"/>
                  <a:gd name="T49" fmla="*/ 289 h 748"/>
                  <a:gd name="T50" fmla="*/ 163 w 641"/>
                  <a:gd name="T51" fmla="*/ 264 h 748"/>
                  <a:gd name="T52" fmla="*/ 155 w 641"/>
                  <a:gd name="T53" fmla="*/ 214 h 748"/>
                  <a:gd name="T54" fmla="*/ 155 w 641"/>
                  <a:gd name="T55" fmla="*/ 207 h 748"/>
                  <a:gd name="T56" fmla="*/ 160 w 641"/>
                  <a:gd name="T57" fmla="*/ 204 h 748"/>
                  <a:gd name="T58" fmla="*/ 164 w 641"/>
                  <a:gd name="T59" fmla="*/ 202 h 748"/>
                  <a:gd name="T60" fmla="*/ 199 w 641"/>
                  <a:gd name="T61" fmla="*/ 47 h 748"/>
                  <a:gd name="T62" fmla="*/ 423 w 641"/>
                  <a:gd name="T63" fmla="*/ 43 h 748"/>
                  <a:gd name="T64" fmla="*/ 466 w 641"/>
                  <a:gd name="T65" fmla="*/ 200 h 748"/>
                  <a:gd name="T66" fmla="*/ 472 w 641"/>
                  <a:gd name="T67" fmla="*/ 204 h 748"/>
                  <a:gd name="T68" fmla="*/ 478 w 641"/>
                  <a:gd name="T69" fmla="*/ 207 h 748"/>
                  <a:gd name="T70" fmla="*/ 478 w 641"/>
                  <a:gd name="T71" fmla="*/ 214 h 748"/>
                  <a:gd name="T72" fmla="*/ 471 w 641"/>
                  <a:gd name="T73" fmla="*/ 263 h 748"/>
                  <a:gd name="T74" fmla="*/ 449 w 641"/>
                  <a:gd name="T75" fmla="*/ 288 h 748"/>
                  <a:gd name="T76" fmla="*/ 328 w 641"/>
                  <a:gd name="T77" fmla="*/ 397 h 748"/>
                  <a:gd name="T78" fmla="*/ 299 w 641"/>
                  <a:gd name="T79" fmla="*/ 395 h 748"/>
                  <a:gd name="T80" fmla="*/ 185 w 641"/>
                  <a:gd name="T81" fmla="*/ 289 h 7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41" h="748">
                    <a:moveTo>
                      <a:pt x="90" y="424"/>
                    </a:moveTo>
                    <a:cubicBezTo>
                      <a:pt x="114" y="424"/>
                      <a:pt x="137" y="424"/>
                      <a:pt x="158" y="424"/>
                    </a:cubicBezTo>
                    <a:cubicBezTo>
                      <a:pt x="178" y="425"/>
                      <a:pt x="194" y="421"/>
                      <a:pt x="205" y="408"/>
                    </a:cubicBezTo>
                    <a:lnTo>
                      <a:pt x="291" y="588"/>
                    </a:lnTo>
                    <a:lnTo>
                      <a:pt x="312" y="475"/>
                    </a:lnTo>
                    <a:lnTo>
                      <a:pt x="297" y="468"/>
                    </a:lnTo>
                    <a:lnTo>
                      <a:pt x="298" y="452"/>
                    </a:lnTo>
                    <a:lnTo>
                      <a:pt x="360" y="452"/>
                    </a:lnTo>
                    <a:lnTo>
                      <a:pt x="360" y="468"/>
                    </a:lnTo>
                    <a:lnTo>
                      <a:pt x="346" y="475"/>
                    </a:lnTo>
                    <a:lnTo>
                      <a:pt x="365" y="583"/>
                    </a:lnTo>
                    <a:lnTo>
                      <a:pt x="439" y="415"/>
                    </a:lnTo>
                    <a:cubicBezTo>
                      <a:pt x="450" y="420"/>
                      <a:pt x="464" y="422"/>
                      <a:pt x="482" y="420"/>
                    </a:cubicBezTo>
                    <a:cubicBezTo>
                      <a:pt x="502" y="420"/>
                      <a:pt x="523" y="420"/>
                      <a:pt x="545" y="420"/>
                    </a:cubicBezTo>
                    <a:cubicBezTo>
                      <a:pt x="604" y="475"/>
                      <a:pt x="641" y="606"/>
                      <a:pt x="632" y="691"/>
                    </a:cubicBezTo>
                    <a:cubicBezTo>
                      <a:pt x="614" y="704"/>
                      <a:pt x="583" y="714"/>
                      <a:pt x="544" y="722"/>
                    </a:cubicBezTo>
                    <a:lnTo>
                      <a:pt x="532" y="681"/>
                    </a:lnTo>
                    <a:lnTo>
                      <a:pt x="504" y="729"/>
                    </a:lnTo>
                    <a:cubicBezTo>
                      <a:pt x="390" y="746"/>
                      <a:pt x="233" y="748"/>
                      <a:pt x="123" y="731"/>
                    </a:cubicBezTo>
                    <a:lnTo>
                      <a:pt x="94" y="681"/>
                    </a:lnTo>
                    <a:lnTo>
                      <a:pt x="81" y="724"/>
                    </a:lnTo>
                    <a:cubicBezTo>
                      <a:pt x="43" y="716"/>
                      <a:pt x="14" y="705"/>
                      <a:pt x="0" y="691"/>
                    </a:cubicBezTo>
                    <a:cubicBezTo>
                      <a:pt x="1" y="616"/>
                      <a:pt x="15" y="489"/>
                      <a:pt x="90" y="424"/>
                    </a:cubicBezTo>
                    <a:close/>
                    <a:moveTo>
                      <a:pt x="185" y="289"/>
                    </a:moveTo>
                    <a:lnTo>
                      <a:pt x="185" y="289"/>
                    </a:lnTo>
                    <a:cubicBezTo>
                      <a:pt x="175" y="284"/>
                      <a:pt x="168" y="275"/>
                      <a:pt x="163" y="264"/>
                    </a:cubicBezTo>
                    <a:cubicBezTo>
                      <a:pt x="157" y="251"/>
                      <a:pt x="155" y="234"/>
                      <a:pt x="155" y="214"/>
                    </a:cubicBezTo>
                    <a:lnTo>
                      <a:pt x="155" y="207"/>
                    </a:lnTo>
                    <a:lnTo>
                      <a:pt x="160" y="204"/>
                    </a:lnTo>
                    <a:cubicBezTo>
                      <a:pt x="162" y="203"/>
                      <a:pt x="163" y="202"/>
                      <a:pt x="164" y="202"/>
                    </a:cubicBezTo>
                    <a:cubicBezTo>
                      <a:pt x="152" y="117"/>
                      <a:pt x="162" y="78"/>
                      <a:pt x="199" y="47"/>
                    </a:cubicBezTo>
                    <a:cubicBezTo>
                      <a:pt x="256" y="0"/>
                      <a:pt x="365" y="0"/>
                      <a:pt x="423" y="43"/>
                    </a:cubicBezTo>
                    <a:cubicBezTo>
                      <a:pt x="463" y="72"/>
                      <a:pt x="477" y="123"/>
                      <a:pt x="466" y="200"/>
                    </a:cubicBezTo>
                    <a:cubicBezTo>
                      <a:pt x="468" y="201"/>
                      <a:pt x="470" y="202"/>
                      <a:pt x="472" y="204"/>
                    </a:cubicBezTo>
                    <a:lnTo>
                      <a:pt x="478" y="207"/>
                    </a:lnTo>
                    <a:lnTo>
                      <a:pt x="478" y="214"/>
                    </a:lnTo>
                    <a:cubicBezTo>
                      <a:pt x="478" y="233"/>
                      <a:pt x="476" y="250"/>
                      <a:pt x="471" y="263"/>
                    </a:cubicBezTo>
                    <a:cubicBezTo>
                      <a:pt x="466" y="275"/>
                      <a:pt x="459" y="283"/>
                      <a:pt x="449" y="288"/>
                    </a:cubicBezTo>
                    <a:cubicBezTo>
                      <a:pt x="434" y="338"/>
                      <a:pt x="381" y="392"/>
                      <a:pt x="328" y="397"/>
                    </a:cubicBezTo>
                    <a:cubicBezTo>
                      <a:pt x="319" y="398"/>
                      <a:pt x="308" y="398"/>
                      <a:pt x="299" y="395"/>
                    </a:cubicBezTo>
                    <a:cubicBezTo>
                      <a:pt x="241" y="374"/>
                      <a:pt x="203" y="350"/>
                      <a:pt x="185" y="28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82123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1274"/>
    </mc:Choice>
    <mc:Fallback xmlns="">
      <p:transition advTm="21274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Date Placeholder 3"/>
          <p:cNvSpPr>
            <a:spLocks noGrp="1"/>
          </p:cNvSpPr>
          <p:nvPr>
            <p:ph type="dt" sz="half" idx="10"/>
          </p:nvPr>
        </p:nvSpPr>
        <p:spPr bwMode="auto">
          <a:xfrm>
            <a:off x="833120" y="6481045"/>
            <a:ext cx="2133600" cy="22733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D66C7106-4B75-4276-9AB2-CDE5302B5BAF}" type="datetime3">
              <a:rPr lang="en-US" altLang="zh-CN" sz="1000">
                <a:solidFill>
                  <a:srgbClr val="89898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ctr" eaLnBrk="1" hangingPunct="1"/>
              <a:t>14 September 2019</a:t>
            </a:fld>
            <a:endParaRPr lang="en-US" altLang="zh-CN" sz="1000" dirty="0">
              <a:solidFill>
                <a:srgbClr val="89898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Slide Number Placeholder 4"/>
          <p:cNvSpPr>
            <a:spLocks noGrp="1"/>
          </p:cNvSpPr>
          <p:nvPr>
            <p:ph type="sldNum" sz="quarter" idx="12"/>
          </p:nvPr>
        </p:nvSpPr>
        <p:spPr bwMode="auto">
          <a:xfrm>
            <a:off x="8991600" y="6481045"/>
            <a:ext cx="2133600" cy="22733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47FE4EDD-DD13-401B-A5CE-7D6570047EB0}" type="slidenum">
              <a:rPr lang="en-US" altLang="zh-CN" sz="1000">
                <a:solidFill>
                  <a:srgbClr val="89898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ctr" eaLnBrk="1" hangingPunct="1"/>
              <a:t>3</a:t>
            </a:fld>
            <a:endParaRPr lang="en-US" altLang="zh-CN" sz="1000" dirty="0">
              <a:solidFill>
                <a:srgbClr val="89898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4" name="Picture 2" descr="E:\Hou\信息化建设\web\校徽相关\xjtu.png"/>
          <p:cNvPicPr>
            <a:picLocks noChangeAspect="1" noChangeArrowheads="1"/>
          </p:cNvPicPr>
          <p:nvPr/>
        </p:nvPicPr>
        <p:blipFill rotWithShape="1"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63" t="-1001" r="53439" b="77637"/>
          <a:stretch/>
        </p:blipFill>
        <p:spPr bwMode="auto">
          <a:xfrm>
            <a:off x="9868846" y="299119"/>
            <a:ext cx="2111188" cy="589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6" name="组合 55"/>
          <p:cNvGrpSpPr/>
          <p:nvPr/>
        </p:nvGrpSpPr>
        <p:grpSpPr>
          <a:xfrm>
            <a:off x="242446" y="473622"/>
            <a:ext cx="435327" cy="405245"/>
            <a:chOff x="290945" y="346364"/>
            <a:chExt cx="859090" cy="799725"/>
          </a:xfrm>
        </p:grpSpPr>
        <p:sp>
          <p:nvSpPr>
            <p:cNvPr id="57" name="圆角矩形 56"/>
            <p:cNvSpPr>
              <a:spLocks noChangeAspect="1"/>
            </p:cNvSpPr>
            <p:nvPr/>
          </p:nvSpPr>
          <p:spPr>
            <a:xfrm>
              <a:off x="290945" y="346364"/>
              <a:ext cx="648000" cy="648000"/>
            </a:xfrm>
            <a:prstGeom prst="roundRect">
              <a:avLst/>
            </a:prstGeom>
            <a:noFill/>
            <a:ln w="539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350" dirty="0">
                <a:ea typeface="微软雅黑" panose="020B0503020204020204" pitchFamily="34" charset="-122"/>
              </a:endParaRPr>
            </a:p>
          </p:txBody>
        </p:sp>
        <p:sp useBgFill="1">
          <p:nvSpPr>
            <p:cNvPr id="58" name="圆角矩形 57"/>
            <p:cNvSpPr>
              <a:spLocks noChangeAspect="1"/>
            </p:cNvSpPr>
            <p:nvPr/>
          </p:nvSpPr>
          <p:spPr>
            <a:xfrm>
              <a:off x="528654" y="526125"/>
              <a:ext cx="540000" cy="540000"/>
            </a:xfrm>
            <a:prstGeom prst="roundRect">
              <a:avLst/>
            </a:prstGeom>
            <a:ln w="539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350" dirty="0">
                <a:ea typeface="微软雅黑" panose="020B0503020204020204" pitchFamily="34" charset="-122"/>
              </a:endParaRPr>
            </a:p>
          </p:txBody>
        </p:sp>
        <p:sp>
          <p:nvSpPr>
            <p:cNvPr id="59" name="圆角矩形 58"/>
            <p:cNvSpPr>
              <a:spLocks noChangeAspect="1"/>
            </p:cNvSpPr>
            <p:nvPr/>
          </p:nvSpPr>
          <p:spPr>
            <a:xfrm>
              <a:off x="610035" y="606089"/>
              <a:ext cx="540000" cy="540000"/>
            </a:xfrm>
            <a:prstGeom prst="roundRect">
              <a:avLst/>
            </a:prstGeom>
            <a:solidFill>
              <a:schemeClr val="accent1"/>
            </a:solidFill>
            <a:ln w="539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350" dirty="0">
                <a:solidFill>
                  <a:schemeClr val="accent1"/>
                </a:solidFill>
                <a:ea typeface="微软雅黑" panose="020B0503020204020204" pitchFamily="34" charset="-122"/>
              </a:endParaRPr>
            </a:p>
          </p:txBody>
        </p:sp>
      </p:grpSp>
      <p:cxnSp>
        <p:nvCxnSpPr>
          <p:cNvPr id="60" name="直接连接符 59"/>
          <p:cNvCxnSpPr/>
          <p:nvPr/>
        </p:nvCxnSpPr>
        <p:spPr>
          <a:xfrm flipV="1">
            <a:off x="936725" y="838346"/>
            <a:ext cx="8750374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文本框 60"/>
          <p:cNvSpPr txBox="1"/>
          <p:nvPr/>
        </p:nvSpPr>
        <p:spPr>
          <a:xfrm>
            <a:off x="829616" y="272323"/>
            <a:ext cx="295843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01. Background</a:t>
            </a:r>
          </a:p>
          <a:p>
            <a:endParaRPr lang="zh-CN" altLang="en-US" sz="3200" b="1" dirty="0">
              <a:solidFill>
                <a:schemeClr val="accent1"/>
              </a:solidFill>
              <a:latin typeface="Times New Roman" panose="02020603050405020304" pitchFamily="18" charset="0"/>
              <a:ea typeface="微软雅黑" pitchFamily="34" charset="-122"/>
              <a:cs typeface="Times New Roman" panose="02020603050405020304" pitchFamily="18" charset="0"/>
            </a:endParaRPr>
          </a:p>
        </p:txBody>
      </p:sp>
      <p:cxnSp>
        <p:nvCxnSpPr>
          <p:cNvPr id="62" name="直接连接符 61"/>
          <p:cNvCxnSpPr/>
          <p:nvPr/>
        </p:nvCxnSpPr>
        <p:spPr>
          <a:xfrm flipH="1">
            <a:off x="643687" y="6251194"/>
            <a:ext cx="10904627" cy="1"/>
          </a:xfrm>
          <a:prstGeom prst="line">
            <a:avLst/>
          </a:prstGeom>
          <a:solidFill>
            <a:schemeClr val="accent1"/>
          </a:solidFill>
          <a:ln w="12700">
            <a:gradFill>
              <a:gsLst>
                <a:gs pos="0">
                  <a:schemeClr val="accent1"/>
                </a:gs>
                <a:gs pos="100000">
                  <a:srgbClr val="81040B"/>
                </a:gs>
              </a:gsLst>
              <a:lin ang="0" scaled="0"/>
            </a:gra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组合 18"/>
          <p:cNvGrpSpPr/>
          <p:nvPr/>
        </p:nvGrpSpPr>
        <p:grpSpPr>
          <a:xfrm>
            <a:off x="3303063" y="2277493"/>
            <a:ext cx="5775752" cy="3296149"/>
            <a:chOff x="1684123" y="2460372"/>
            <a:chExt cx="5775752" cy="3296149"/>
          </a:xfrm>
        </p:grpSpPr>
        <p:sp>
          <p:nvSpPr>
            <p:cNvPr id="20" name="任意多边形 19"/>
            <p:cNvSpPr/>
            <p:nvPr/>
          </p:nvSpPr>
          <p:spPr>
            <a:xfrm>
              <a:off x="3335555" y="3950989"/>
              <a:ext cx="2613227" cy="1805532"/>
            </a:xfrm>
            <a:custGeom>
              <a:avLst/>
              <a:gdLst>
                <a:gd name="connsiteX0" fmla="*/ 0 w 1784985"/>
                <a:gd name="connsiteY0" fmla="*/ 892493 h 1784985"/>
                <a:gd name="connsiteX1" fmla="*/ 892493 w 1784985"/>
                <a:gd name="connsiteY1" fmla="*/ 0 h 1784985"/>
                <a:gd name="connsiteX2" fmla="*/ 1784986 w 1784985"/>
                <a:gd name="connsiteY2" fmla="*/ 892493 h 1784985"/>
                <a:gd name="connsiteX3" fmla="*/ 892493 w 1784985"/>
                <a:gd name="connsiteY3" fmla="*/ 1784986 h 1784985"/>
                <a:gd name="connsiteX4" fmla="*/ 0 w 1784985"/>
                <a:gd name="connsiteY4" fmla="*/ 892493 h 1784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84985" h="1784985">
                  <a:moveTo>
                    <a:pt x="0" y="892493"/>
                  </a:moveTo>
                  <a:cubicBezTo>
                    <a:pt x="0" y="399583"/>
                    <a:pt x="399583" y="0"/>
                    <a:pt x="892493" y="0"/>
                  </a:cubicBezTo>
                  <a:cubicBezTo>
                    <a:pt x="1385403" y="0"/>
                    <a:pt x="1784986" y="399583"/>
                    <a:pt x="1784986" y="892493"/>
                  </a:cubicBezTo>
                  <a:cubicBezTo>
                    <a:pt x="1784986" y="1385403"/>
                    <a:pt x="1385403" y="1784986"/>
                    <a:pt x="892493" y="1784986"/>
                  </a:cubicBezTo>
                  <a:cubicBezTo>
                    <a:pt x="399583" y="1784986"/>
                    <a:pt x="0" y="1385403"/>
                    <a:pt x="0" y="892493"/>
                  </a:cubicBez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73470" tIns="273470" rIns="273470" bIns="273470" numCol="1" spcCol="1270" anchor="ctr" anchorCtr="0">
              <a:noAutofit/>
            </a:bodyPr>
            <a:lstStyle/>
            <a:p>
              <a:pPr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Current Interruption</a:t>
              </a:r>
              <a:endPara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" name="任意多边形 20"/>
            <p:cNvSpPr/>
            <p:nvPr/>
          </p:nvSpPr>
          <p:spPr>
            <a:xfrm>
              <a:off x="1684123" y="2460372"/>
              <a:ext cx="1695735" cy="1356588"/>
            </a:xfrm>
            <a:custGeom>
              <a:avLst/>
              <a:gdLst>
                <a:gd name="connsiteX0" fmla="*/ 0 w 1695735"/>
                <a:gd name="connsiteY0" fmla="*/ 135659 h 1356588"/>
                <a:gd name="connsiteX1" fmla="*/ 135659 w 1695735"/>
                <a:gd name="connsiteY1" fmla="*/ 0 h 1356588"/>
                <a:gd name="connsiteX2" fmla="*/ 1560076 w 1695735"/>
                <a:gd name="connsiteY2" fmla="*/ 0 h 1356588"/>
                <a:gd name="connsiteX3" fmla="*/ 1695735 w 1695735"/>
                <a:gd name="connsiteY3" fmla="*/ 135659 h 1356588"/>
                <a:gd name="connsiteX4" fmla="*/ 1695735 w 1695735"/>
                <a:gd name="connsiteY4" fmla="*/ 1220929 h 1356588"/>
                <a:gd name="connsiteX5" fmla="*/ 1560076 w 1695735"/>
                <a:gd name="connsiteY5" fmla="*/ 1356588 h 1356588"/>
                <a:gd name="connsiteX6" fmla="*/ 135659 w 1695735"/>
                <a:gd name="connsiteY6" fmla="*/ 1356588 h 1356588"/>
                <a:gd name="connsiteX7" fmla="*/ 0 w 1695735"/>
                <a:gd name="connsiteY7" fmla="*/ 1220929 h 1356588"/>
                <a:gd name="connsiteX8" fmla="*/ 0 w 1695735"/>
                <a:gd name="connsiteY8" fmla="*/ 135659 h 1356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95735" h="1356588">
                  <a:moveTo>
                    <a:pt x="0" y="135659"/>
                  </a:moveTo>
                  <a:cubicBezTo>
                    <a:pt x="0" y="60737"/>
                    <a:pt x="60737" y="0"/>
                    <a:pt x="135659" y="0"/>
                  </a:cubicBezTo>
                  <a:lnTo>
                    <a:pt x="1560076" y="0"/>
                  </a:lnTo>
                  <a:cubicBezTo>
                    <a:pt x="1634998" y="0"/>
                    <a:pt x="1695735" y="60737"/>
                    <a:pt x="1695735" y="135659"/>
                  </a:cubicBezTo>
                  <a:lnTo>
                    <a:pt x="1695735" y="1220929"/>
                  </a:lnTo>
                  <a:cubicBezTo>
                    <a:pt x="1695735" y="1295851"/>
                    <a:pt x="1634998" y="1356588"/>
                    <a:pt x="1560076" y="1356588"/>
                  </a:cubicBezTo>
                  <a:lnTo>
                    <a:pt x="135659" y="1356588"/>
                  </a:lnTo>
                  <a:cubicBezTo>
                    <a:pt x="60737" y="1356588"/>
                    <a:pt x="0" y="1295851"/>
                    <a:pt x="0" y="1220929"/>
                  </a:cubicBezTo>
                  <a:lnTo>
                    <a:pt x="0" y="135659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6883" tIns="96883" rIns="96883" bIns="96883" numCol="1" spcCol="1270" anchor="ctr" anchorCtr="0">
              <a:noAutofit/>
            </a:bodyPr>
            <a:lstStyle/>
            <a:p>
              <a:pPr algn="ctr" defTabSz="1333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Arcing Phase</a:t>
              </a:r>
              <a:endPara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" name="任意多边形 21"/>
            <p:cNvSpPr/>
            <p:nvPr/>
          </p:nvSpPr>
          <p:spPr>
            <a:xfrm>
              <a:off x="5764140" y="2460372"/>
              <a:ext cx="1695735" cy="1356588"/>
            </a:xfrm>
            <a:custGeom>
              <a:avLst/>
              <a:gdLst>
                <a:gd name="connsiteX0" fmla="*/ 0 w 1695735"/>
                <a:gd name="connsiteY0" fmla="*/ 135659 h 1356588"/>
                <a:gd name="connsiteX1" fmla="*/ 135659 w 1695735"/>
                <a:gd name="connsiteY1" fmla="*/ 0 h 1356588"/>
                <a:gd name="connsiteX2" fmla="*/ 1560076 w 1695735"/>
                <a:gd name="connsiteY2" fmla="*/ 0 h 1356588"/>
                <a:gd name="connsiteX3" fmla="*/ 1695735 w 1695735"/>
                <a:gd name="connsiteY3" fmla="*/ 135659 h 1356588"/>
                <a:gd name="connsiteX4" fmla="*/ 1695735 w 1695735"/>
                <a:gd name="connsiteY4" fmla="*/ 1220929 h 1356588"/>
                <a:gd name="connsiteX5" fmla="*/ 1560076 w 1695735"/>
                <a:gd name="connsiteY5" fmla="*/ 1356588 h 1356588"/>
                <a:gd name="connsiteX6" fmla="*/ 135659 w 1695735"/>
                <a:gd name="connsiteY6" fmla="*/ 1356588 h 1356588"/>
                <a:gd name="connsiteX7" fmla="*/ 0 w 1695735"/>
                <a:gd name="connsiteY7" fmla="*/ 1220929 h 1356588"/>
                <a:gd name="connsiteX8" fmla="*/ 0 w 1695735"/>
                <a:gd name="connsiteY8" fmla="*/ 135659 h 1356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95735" h="1356588">
                  <a:moveTo>
                    <a:pt x="0" y="135659"/>
                  </a:moveTo>
                  <a:cubicBezTo>
                    <a:pt x="0" y="60737"/>
                    <a:pt x="60737" y="0"/>
                    <a:pt x="135659" y="0"/>
                  </a:cubicBezTo>
                  <a:lnTo>
                    <a:pt x="1560076" y="0"/>
                  </a:lnTo>
                  <a:cubicBezTo>
                    <a:pt x="1634998" y="0"/>
                    <a:pt x="1695735" y="60737"/>
                    <a:pt x="1695735" y="135659"/>
                  </a:cubicBezTo>
                  <a:lnTo>
                    <a:pt x="1695735" y="1220929"/>
                  </a:lnTo>
                  <a:cubicBezTo>
                    <a:pt x="1695735" y="1295851"/>
                    <a:pt x="1634998" y="1356588"/>
                    <a:pt x="1560076" y="1356588"/>
                  </a:cubicBezTo>
                  <a:lnTo>
                    <a:pt x="135659" y="1356588"/>
                  </a:lnTo>
                  <a:cubicBezTo>
                    <a:pt x="60737" y="1356588"/>
                    <a:pt x="0" y="1295851"/>
                    <a:pt x="0" y="1220929"/>
                  </a:cubicBezTo>
                  <a:lnTo>
                    <a:pt x="0" y="135659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6883" tIns="96883" rIns="96883" bIns="96883" numCol="1" spcCol="1270" anchor="ctr" anchorCtr="0">
              <a:noAutofit/>
            </a:bodyPr>
            <a:lstStyle/>
            <a:p>
              <a:pPr algn="ctr" defTabSz="1333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Dielectric Recovery</a:t>
              </a:r>
              <a:endPara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3" name="上弧形箭头 22"/>
          <p:cNvSpPr/>
          <p:nvPr/>
        </p:nvSpPr>
        <p:spPr>
          <a:xfrm>
            <a:off x="4603210" y="1147157"/>
            <a:ext cx="3416531" cy="789709"/>
          </a:xfrm>
          <a:prstGeom prst="curvedDownArrow">
            <a:avLst/>
          </a:pr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4" name="矩形 23"/>
          <p:cNvSpPr/>
          <p:nvPr/>
        </p:nvSpPr>
        <p:spPr>
          <a:xfrm rot="2240561">
            <a:off x="4620990" y="3662187"/>
            <a:ext cx="1130531" cy="174567"/>
          </a:xfrm>
          <a:prstGeom prst="rect">
            <a:avLst/>
          </a:prstGeom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6883" tIns="96883" rIns="96883" bIns="96883" numCol="1" spcCol="1270" anchor="ctr" anchorCtr="0">
            <a:noAutofit/>
          </a:bodyPr>
          <a:lstStyle/>
          <a:p>
            <a:pPr algn="ctr" defTabSz="1333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000"/>
          </a:p>
        </p:txBody>
      </p:sp>
      <p:sp>
        <p:nvSpPr>
          <p:cNvPr id="25" name="矩形 24"/>
          <p:cNvSpPr/>
          <p:nvPr/>
        </p:nvSpPr>
        <p:spPr>
          <a:xfrm rot="8344695">
            <a:off x="6518167" y="3761939"/>
            <a:ext cx="1130531" cy="174567"/>
          </a:xfrm>
          <a:prstGeom prst="rect">
            <a:avLst/>
          </a:prstGeom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6883" tIns="96883" rIns="96883" bIns="96883" numCol="1" spcCol="1270" anchor="ctr" anchorCtr="0">
            <a:noAutofit/>
          </a:bodyPr>
          <a:lstStyle/>
          <a:p>
            <a:pPr algn="ctr" defTabSz="1333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000"/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68904" y="1303807"/>
            <a:ext cx="2079621" cy="23968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7" name="文本框 26"/>
          <p:cNvSpPr txBox="1"/>
          <p:nvPr/>
        </p:nvSpPr>
        <p:spPr>
          <a:xfrm>
            <a:off x="636534" y="5663847"/>
            <a:ext cx="10911780" cy="40972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>
            <a:noFill/>
            <a:prstDash val="dash"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defPPr>
              <a:defRPr lang="zh-CN"/>
            </a:defPPr>
            <a:lvl1pPr indent="457200" algn="just">
              <a:lnSpc>
                <a:spcPts val="2800"/>
              </a:lnSpc>
              <a:spcBef>
                <a:spcPct val="50000"/>
              </a:spcBef>
              <a:defRPr sz="1600" b="1">
                <a:latin typeface="Times New Roman" pitchFamily="18" charset="0"/>
                <a:ea typeface="宋体" pitchFamily="2" charset="-122"/>
                <a:cs typeface="Times New Roman" panose="02020603050405020304" pitchFamily="18" charset="0"/>
              </a:defRPr>
            </a:lvl1pPr>
            <a:lvl2pPr marL="800100" indent="-342900">
              <a:defRPr>
                <a:latin typeface="Arial" pitchFamily="34" charset="0"/>
                <a:ea typeface="宋体" pitchFamily="2" charset="-122"/>
              </a:defRPr>
            </a:lvl2pPr>
            <a:lvl3pPr marL="1257300" indent="-342900">
              <a:defRPr>
                <a:latin typeface="Arial" pitchFamily="34" charset="0"/>
                <a:ea typeface="宋体" pitchFamily="2" charset="-122"/>
              </a:defRPr>
            </a:lvl3pPr>
            <a:lvl4pPr marL="1714500" indent="-342900">
              <a:defRPr>
                <a:latin typeface="Arial" pitchFamily="34" charset="0"/>
                <a:ea typeface="宋体" pitchFamily="2" charset="-122"/>
              </a:defRPr>
            </a:lvl4pPr>
            <a:lvl5pPr marL="2171700" indent="-342900">
              <a:defRPr>
                <a:latin typeface="Arial" pitchFamily="34" charset="0"/>
                <a:ea typeface="宋体" pitchFamily="2" charset="-122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宋体" pitchFamily="2" charset="-122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宋体" pitchFamily="2" charset="-122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宋体" pitchFamily="2" charset="-122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dirty="0"/>
              <a:t>The dielectric recovery process is important for a successful interruption.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2520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1274"/>
    </mc:Choice>
    <mc:Fallback xmlns="">
      <p:transition advTm="21274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Date Placeholder 3"/>
          <p:cNvSpPr>
            <a:spLocks noGrp="1"/>
          </p:cNvSpPr>
          <p:nvPr>
            <p:ph type="dt" sz="half" idx="10"/>
          </p:nvPr>
        </p:nvSpPr>
        <p:spPr bwMode="auto">
          <a:xfrm>
            <a:off x="833120" y="6481045"/>
            <a:ext cx="2133600" cy="22733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D66C7106-4B75-4276-9AB2-CDE5302B5BAF}" type="datetime3">
              <a:rPr lang="en-US" altLang="zh-CN" sz="1000">
                <a:solidFill>
                  <a:srgbClr val="89898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ctr" eaLnBrk="1" hangingPunct="1"/>
              <a:t>14 September 2019</a:t>
            </a:fld>
            <a:endParaRPr lang="en-US" altLang="zh-CN" sz="1000" dirty="0">
              <a:solidFill>
                <a:srgbClr val="89898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Slide Number Placeholder 4"/>
          <p:cNvSpPr>
            <a:spLocks noGrp="1"/>
          </p:cNvSpPr>
          <p:nvPr>
            <p:ph type="sldNum" sz="quarter" idx="12"/>
          </p:nvPr>
        </p:nvSpPr>
        <p:spPr bwMode="auto">
          <a:xfrm>
            <a:off x="8991600" y="6481045"/>
            <a:ext cx="2133600" cy="22733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47FE4EDD-DD13-401B-A5CE-7D6570047EB0}" type="slidenum">
              <a:rPr lang="en-US" altLang="zh-CN" sz="1000">
                <a:solidFill>
                  <a:srgbClr val="89898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ctr" eaLnBrk="1" hangingPunct="1"/>
              <a:t>30</a:t>
            </a:fld>
            <a:endParaRPr lang="en-US" altLang="zh-CN" sz="1000" dirty="0">
              <a:solidFill>
                <a:srgbClr val="89898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4" name="Picture 2" descr="E:\Hou\信息化建设\web\校徽相关\xjtu.png"/>
          <p:cNvPicPr>
            <a:picLocks noChangeAspect="1" noChangeArrowheads="1"/>
          </p:cNvPicPr>
          <p:nvPr/>
        </p:nvPicPr>
        <p:blipFill rotWithShape="1"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63" t="-1001" r="53439" b="77637"/>
          <a:stretch/>
        </p:blipFill>
        <p:spPr bwMode="auto">
          <a:xfrm>
            <a:off x="9868846" y="299119"/>
            <a:ext cx="2111188" cy="589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6" name="组合 55"/>
          <p:cNvGrpSpPr/>
          <p:nvPr/>
        </p:nvGrpSpPr>
        <p:grpSpPr>
          <a:xfrm>
            <a:off x="242446" y="473622"/>
            <a:ext cx="435327" cy="405245"/>
            <a:chOff x="290945" y="346364"/>
            <a:chExt cx="859090" cy="799725"/>
          </a:xfrm>
        </p:grpSpPr>
        <p:sp>
          <p:nvSpPr>
            <p:cNvPr id="57" name="圆角矩形 56"/>
            <p:cNvSpPr>
              <a:spLocks noChangeAspect="1"/>
            </p:cNvSpPr>
            <p:nvPr/>
          </p:nvSpPr>
          <p:spPr>
            <a:xfrm>
              <a:off x="290945" y="346364"/>
              <a:ext cx="648000" cy="648000"/>
            </a:xfrm>
            <a:prstGeom prst="roundRect">
              <a:avLst/>
            </a:prstGeom>
            <a:noFill/>
            <a:ln w="539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350" dirty="0">
                <a:ea typeface="微软雅黑" panose="020B0503020204020204" pitchFamily="34" charset="-122"/>
              </a:endParaRPr>
            </a:p>
          </p:txBody>
        </p:sp>
        <p:sp useBgFill="1">
          <p:nvSpPr>
            <p:cNvPr id="58" name="圆角矩形 57"/>
            <p:cNvSpPr>
              <a:spLocks noChangeAspect="1"/>
            </p:cNvSpPr>
            <p:nvPr/>
          </p:nvSpPr>
          <p:spPr>
            <a:xfrm>
              <a:off x="528654" y="526125"/>
              <a:ext cx="540000" cy="540000"/>
            </a:xfrm>
            <a:prstGeom prst="roundRect">
              <a:avLst/>
            </a:prstGeom>
            <a:ln w="539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350" dirty="0">
                <a:ea typeface="微软雅黑" panose="020B0503020204020204" pitchFamily="34" charset="-122"/>
              </a:endParaRPr>
            </a:p>
          </p:txBody>
        </p:sp>
        <p:sp>
          <p:nvSpPr>
            <p:cNvPr id="59" name="圆角矩形 58"/>
            <p:cNvSpPr>
              <a:spLocks noChangeAspect="1"/>
            </p:cNvSpPr>
            <p:nvPr/>
          </p:nvSpPr>
          <p:spPr>
            <a:xfrm>
              <a:off x="610035" y="606089"/>
              <a:ext cx="540000" cy="540000"/>
            </a:xfrm>
            <a:prstGeom prst="roundRect">
              <a:avLst/>
            </a:prstGeom>
            <a:solidFill>
              <a:schemeClr val="accent1"/>
            </a:solidFill>
            <a:ln w="539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350" dirty="0">
                <a:solidFill>
                  <a:schemeClr val="accent1"/>
                </a:solidFill>
                <a:ea typeface="微软雅黑" panose="020B0503020204020204" pitchFamily="34" charset="-122"/>
              </a:endParaRPr>
            </a:p>
          </p:txBody>
        </p:sp>
      </p:grpSp>
      <p:cxnSp>
        <p:nvCxnSpPr>
          <p:cNvPr id="60" name="直接连接符 59"/>
          <p:cNvCxnSpPr/>
          <p:nvPr/>
        </p:nvCxnSpPr>
        <p:spPr>
          <a:xfrm flipV="1">
            <a:off x="936725" y="838346"/>
            <a:ext cx="8750374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文本框 60"/>
          <p:cNvSpPr txBox="1"/>
          <p:nvPr/>
        </p:nvSpPr>
        <p:spPr>
          <a:xfrm>
            <a:off x="829616" y="272323"/>
            <a:ext cx="789786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chemeClr val="accent1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04</a:t>
            </a:r>
            <a:r>
              <a:rPr lang="en-US" altLang="zh-CN" sz="3200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. Experimental studies of post-arc current</a:t>
            </a:r>
          </a:p>
          <a:p>
            <a:endParaRPr lang="en-US" altLang="zh-CN" sz="3200" b="1" dirty="0">
              <a:solidFill>
                <a:schemeClr val="accent1"/>
              </a:solidFill>
              <a:latin typeface="Times New Roman" panose="02020603050405020304" pitchFamily="18" charset="0"/>
              <a:ea typeface="微软雅黑" pitchFamily="34" charset="-122"/>
              <a:cs typeface="Times New Roman" panose="02020603050405020304" pitchFamily="18" charset="0"/>
            </a:endParaRPr>
          </a:p>
          <a:p>
            <a:endParaRPr lang="zh-CN" altLang="en-US" sz="3200" b="1" dirty="0">
              <a:solidFill>
                <a:schemeClr val="accent1"/>
              </a:solidFill>
              <a:latin typeface="Times New Roman" panose="02020603050405020304" pitchFamily="18" charset="0"/>
              <a:ea typeface="微软雅黑" pitchFamily="34" charset="-122"/>
              <a:cs typeface="Times New Roman" panose="02020603050405020304" pitchFamily="18" charset="0"/>
            </a:endParaRPr>
          </a:p>
        </p:txBody>
      </p:sp>
      <p:cxnSp>
        <p:nvCxnSpPr>
          <p:cNvPr id="62" name="直接连接符 61"/>
          <p:cNvCxnSpPr/>
          <p:nvPr/>
        </p:nvCxnSpPr>
        <p:spPr>
          <a:xfrm flipH="1">
            <a:off x="643687" y="6251194"/>
            <a:ext cx="10904627" cy="1"/>
          </a:xfrm>
          <a:prstGeom prst="line">
            <a:avLst/>
          </a:prstGeom>
          <a:solidFill>
            <a:schemeClr val="accent1"/>
          </a:solidFill>
          <a:ln w="12700">
            <a:gradFill>
              <a:gsLst>
                <a:gs pos="0">
                  <a:schemeClr val="accent1"/>
                </a:gs>
                <a:gs pos="100000">
                  <a:srgbClr val="81040B"/>
                </a:gs>
              </a:gsLst>
              <a:lin ang="0" scaled="0"/>
            </a:gra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23"/>
          <p:cNvSpPr>
            <a:spLocks noChangeArrowheads="1"/>
          </p:cNvSpPr>
          <p:nvPr/>
        </p:nvSpPr>
        <p:spPr bwMode="auto">
          <a:xfrm>
            <a:off x="677774" y="908720"/>
            <a:ext cx="11514226" cy="50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266700" indent="-266700">
              <a:lnSpc>
                <a:spcPct val="120000"/>
              </a:lnSpc>
              <a:buSzPct val="95000"/>
              <a:buBlip>
                <a:blip r:embed="rId4"/>
              </a:buBlip>
            </a:pPr>
            <a:r>
              <a:rPr lang="zh-CN" altLang="en-US" sz="2400" b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Experimental </a:t>
            </a:r>
            <a:r>
              <a:rPr lang="en-US" altLang="zh-CN" sz="2400" b="1" dirty="0" smtClean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setup</a:t>
            </a:r>
            <a:endParaRPr lang="en-US" altLang="zh-CN" sz="2400" b="1" dirty="0">
              <a:latin typeface="Times New Roman" panose="02020603050405020304" pitchFamily="18" charset="0"/>
              <a:ea typeface="楷体_GB2312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76393" y="1363952"/>
            <a:ext cx="5249338" cy="2880000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677773" y="4501976"/>
            <a:ext cx="8634153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post-arc current is measured by a high-resolution current-zero diagnostic system.</a:t>
            </a:r>
          </a:p>
          <a:p>
            <a:pPr marL="285750" indent="-285750" algn="just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vacuum arc is recorded by a high speed camera (exposure: 2 </a:t>
            </a:r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μs</a:t>
            </a:r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，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frame rate</a:t>
            </a:r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19000 fps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0685" y="1230628"/>
            <a:ext cx="1620000" cy="2160000"/>
          </a:xfrm>
          <a:prstGeom prst="rect">
            <a:avLst/>
          </a:prstGeom>
        </p:spPr>
      </p:pic>
      <p:sp>
        <p:nvSpPr>
          <p:cNvPr id="30" name="矩形 29"/>
          <p:cNvSpPr/>
          <p:nvPr/>
        </p:nvSpPr>
        <p:spPr>
          <a:xfrm>
            <a:off x="9767645" y="3357706"/>
            <a:ext cx="136608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Synthetic circuit</a:t>
            </a:r>
            <a:endParaRPr lang="zh-CN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4413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1274"/>
    </mc:Choice>
    <mc:Fallback xmlns="">
      <p:transition advTm="21274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Date Placeholder 3"/>
          <p:cNvSpPr>
            <a:spLocks noGrp="1"/>
          </p:cNvSpPr>
          <p:nvPr>
            <p:ph type="dt" sz="half" idx="10"/>
          </p:nvPr>
        </p:nvSpPr>
        <p:spPr bwMode="auto">
          <a:xfrm>
            <a:off x="833120" y="6481045"/>
            <a:ext cx="2133600" cy="22733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D66C7106-4B75-4276-9AB2-CDE5302B5BAF}" type="datetime3">
              <a:rPr lang="en-US" altLang="zh-CN" sz="1000">
                <a:solidFill>
                  <a:srgbClr val="89898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ctr" eaLnBrk="1" hangingPunct="1"/>
              <a:t>14 September 2019</a:t>
            </a:fld>
            <a:endParaRPr lang="en-US" altLang="zh-CN" sz="1000" dirty="0">
              <a:solidFill>
                <a:srgbClr val="89898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Slide Number Placeholder 4"/>
          <p:cNvSpPr>
            <a:spLocks noGrp="1"/>
          </p:cNvSpPr>
          <p:nvPr>
            <p:ph type="sldNum" sz="quarter" idx="12"/>
          </p:nvPr>
        </p:nvSpPr>
        <p:spPr bwMode="auto">
          <a:xfrm>
            <a:off x="8991600" y="6481045"/>
            <a:ext cx="2133600" cy="22733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47FE4EDD-DD13-401B-A5CE-7D6570047EB0}" type="slidenum">
              <a:rPr lang="en-US" altLang="zh-CN" sz="1000">
                <a:solidFill>
                  <a:srgbClr val="89898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ctr" eaLnBrk="1" hangingPunct="1"/>
              <a:t>31</a:t>
            </a:fld>
            <a:endParaRPr lang="en-US" altLang="zh-CN" sz="1000" dirty="0">
              <a:solidFill>
                <a:srgbClr val="89898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4" name="Picture 2" descr="E:\Hou\信息化建设\web\校徽相关\xjtu.png"/>
          <p:cNvPicPr>
            <a:picLocks noChangeAspect="1" noChangeArrowheads="1"/>
          </p:cNvPicPr>
          <p:nvPr/>
        </p:nvPicPr>
        <p:blipFill rotWithShape="1"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63" t="-1001" r="53439" b="77637"/>
          <a:stretch/>
        </p:blipFill>
        <p:spPr bwMode="auto">
          <a:xfrm>
            <a:off x="9868846" y="299119"/>
            <a:ext cx="2111188" cy="589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6" name="组合 55"/>
          <p:cNvGrpSpPr/>
          <p:nvPr/>
        </p:nvGrpSpPr>
        <p:grpSpPr>
          <a:xfrm>
            <a:off x="242446" y="473622"/>
            <a:ext cx="435327" cy="405245"/>
            <a:chOff x="290945" y="346364"/>
            <a:chExt cx="859090" cy="799725"/>
          </a:xfrm>
        </p:grpSpPr>
        <p:sp>
          <p:nvSpPr>
            <p:cNvPr id="57" name="圆角矩形 56"/>
            <p:cNvSpPr>
              <a:spLocks noChangeAspect="1"/>
            </p:cNvSpPr>
            <p:nvPr/>
          </p:nvSpPr>
          <p:spPr>
            <a:xfrm>
              <a:off x="290945" y="346364"/>
              <a:ext cx="648000" cy="648000"/>
            </a:xfrm>
            <a:prstGeom prst="roundRect">
              <a:avLst/>
            </a:prstGeom>
            <a:noFill/>
            <a:ln w="539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350" dirty="0">
                <a:ea typeface="微软雅黑" panose="020B0503020204020204" pitchFamily="34" charset="-122"/>
              </a:endParaRPr>
            </a:p>
          </p:txBody>
        </p:sp>
        <p:sp useBgFill="1">
          <p:nvSpPr>
            <p:cNvPr id="58" name="圆角矩形 57"/>
            <p:cNvSpPr>
              <a:spLocks noChangeAspect="1"/>
            </p:cNvSpPr>
            <p:nvPr/>
          </p:nvSpPr>
          <p:spPr>
            <a:xfrm>
              <a:off x="528654" y="526125"/>
              <a:ext cx="540000" cy="540000"/>
            </a:xfrm>
            <a:prstGeom prst="roundRect">
              <a:avLst/>
            </a:prstGeom>
            <a:ln w="539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350" dirty="0">
                <a:ea typeface="微软雅黑" panose="020B0503020204020204" pitchFamily="34" charset="-122"/>
              </a:endParaRPr>
            </a:p>
          </p:txBody>
        </p:sp>
        <p:sp>
          <p:nvSpPr>
            <p:cNvPr id="59" name="圆角矩形 58"/>
            <p:cNvSpPr>
              <a:spLocks noChangeAspect="1"/>
            </p:cNvSpPr>
            <p:nvPr/>
          </p:nvSpPr>
          <p:spPr>
            <a:xfrm>
              <a:off x="610035" y="606089"/>
              <a:ext cx="540000" cy="540000"/>
            </a:xfrm>
            <a:prstGeom prst="roundRect">
              <a:avLst/>
            </a:prstGeom>
            <a:solidFill>
              <a:schemeClr val="accent1"/>
            </a:solidFill>
            <a:ln w="539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350" dirty="0">
                <a:solidFill>
                  <a:schemeClr val="accent1"/>
                </a:solidFill>
                <a:ea typeface="微软雅黑" panose="020B0503020204020204" pitchFamily="34" charset="-122"/>
              </a:endParaRPr>
            </a:p>
          </p:txBody>
        </p:sp>
      </p:grpSp>
      <p:cxnSp>
        <p:nvCxnSpPr>
          <p:cNvPr id="60" name="直接连接符 59"/>
          <p:cNvCxnSpPr/>
          <p:nvPr/>
        </p:nvCxnSpPr>
        <p:spPr>
          <a:xfrm flipV="1">
            <a:off x="936725" y="838346"/>
            <a:ext cx="8750374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文本框 60"/>
          <p:cNvSpPr txBox="1"/>
          <p:nvPr/>
        </p:nvSpPr>
        <p:spPr>
          <a:xfrm>
            <a:off x="829616" y="272323"/>
            <a:ext cx="789786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chemeClr val="accent1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04</a:t>
            </a:r>
            <a:r>
              <a:rPr lang="en-US" altLang="zh-CN" sz="3200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. Experimental studies of post-arc current</a:t>
            </a:r>
          </a:p>
          <a:p>
            <a:endParaRPr lang="en-US" altLang="zh-CN" sz="3200" b="1" dirty="0">
              <a:solidFill>
                <a:schemeClr val="accent1"/>
              </a:solidFill>
              <a:latin typeface="Times New Roman" panose="02020603050405020304" pitchFamily="18" charset="0"/>
              <a:ea typeface="微软雅黑" pitchFamily="34" charset="-122"/>
              <a:cs typeface="Times New Roman" panose="02020603050405020304" pitchFamily="18" charset="0"/>
            </a:endParaRPr>
          </a:p>
          <a:p>
            <a:endParaRPr lang="zh-CN" altLang="en-US" sz="3200" b="1" dirty="0">
              <a:solidFill>
                <a:schemeClr val="accent1"/>
              </a:solidFill>
              <a:latin typeface="Times New Roman" panose="02020603050405020304" pitchFamily="18" charset="0"/>
              <a:ea typeface="微软雅黑" pitchFamily="34" charset="-122"/>
              <a:cs typeface="Times New Roman" panose="02020603050405020304" pitchFamily="18" charset="0"/>
            </a:endParaRPr>
          </a:p>
        </p:txBody>
      </p:sp>
      <p:cxnSp>
        <p:nvCxnSpPr>
          <p:cNvPr id="62" name="直接连接符 61"/>
          <p:cNvCxnSpPr/>
          <p:nvPr/>
        </p:nvCxnSpPr>
        <p:spPr>
          <a:xfrm flipH="1">
            <a:off x="643687" y="6251194"/>
            <a:ext cx="10904627" cy="1"/>
          </a:xfrm>
          <a:prstGeom prst="line">
            <a:avLst/>
          </a:prstGeom>
          <a:solidFill>
            <a:schemeClr val="accent1"/>
          </a:solidFill>
          <a:ln w="12700">
            <a:gradFill>
              <a:gsLst>
                <a:gs pos="0">
                  <a:schemeClr val="accent1"/>
                </a:gs>
                <a:gs pos="100000">
                  <a:srgbClr val="81040B"/>
                </a:gs>
              </a:gsLst>
              <a:lin ang="0" scaled="0"/>
            </a:gra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23"/>
          <p:cNvSpPr>
            <a:spLocks noChangeArrowheads="1"/>
          </p:cNvSpPr>
          <p:nvPr/>
        </p:nvSpPr>
        <p:spPr bwMode="auto">
          <a:xfrm>
            <a:off x="677774" y="908720"/>
            <a:ext cx="11514226" cy="50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266700" indent="-266700">
              <a:lnSpc>
                <a:spcPct val="120000"/>
              </a:lnSpc>
              <a:buSzPct val="95000"/>
              <a:buBlip>
                <a:blip r:embed="rId4"/>
              </a:buBlip>
            </a:pPr>
            <a:r>
              <a:rPr lang="zh-CN" altLang="en-US" sz="2400" b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Experimental </a:t>
            </a:r>
            <a:r>
              <a:rPr lang="en-US" altLang="zh-CN" sz="2400" b="1" dirty="0" smtClean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setup</a:t>
            </a:r>
            <a:endParaRPr lang="en-US" altLang="zh-CN" sz="2400" b="1" dirty="0">
              <a:latin typeface="Times New Roman" panose="02020603050405020304" pitchFamily="18" charset="0"/>
              <a:ea typeface="楷体_GB2312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3983" y="1720440"/>
            <a:ext cx="3966990" cy="36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2" name="组合 21"/>
          <p:cNvGrpSpPr/>
          <p:nvPr/>
        </p:nvGrpSpPr>
        <p:grpSpPr>
          <a:xfrm>
            <a:off x="7184047" y="1342351"/>
            <a:ext cx="3600000" cy="4335861"/>
            <a:chOff x="960584" y="1430563"/>
            <a:chExt cx="3600000" cy="4335861"/>
          </a:xfrm>
        </p:grpSpPr>
        <p:sp>
          <p:nvSpPr>
            <p:cNvPr id="26" name="任意多边形 25"/>
            <p:cNvSpPr/>
            <p:nvPr/>
          </p:nvSpPr>
          <p:spPr>
            <a:xfrm>
              <a:off x="960584" y="3841137"/>
              <a:ext cx="3600000" cy="720000"/>
            </a:xfrm>
            <a:custGeom>
              <a:avLst/>
              <a:gdLst>
                <a:gd name="connsiteX0" fmla="*/ 0 w 1828800"/>
                <a:gd name="connsiteY0" fmla="*/ 101600 h 1016000"/>
                <a:gd name="connsiteX1" fmla="*/ 101600 w 1828800"/>
                <a:gd name="connsiteY1" fmla="*/ 0 h 1016000"/>
                <a:gd name="connsiteX2" fmla="*/ 1727200 w 1828800"/>
                <a:gd name="connsiteY2" fmla="*/ 0 h 1016000"/>
                <a:gd name="connsiteX3" fmla="*/ 1828800 w 1828800"/>
                <a:gd name="connsiteY3" fmla="*/ 101600 h 1016000"/>
                <a:gd name="connsiteX4" fmla="*/ 1828800 w 1828800"/>
                <a:gd name="connsiteY4" fmla="*/ 914400 h 1016000"/>
                <a:gd name="connsiteX5" fmla="*/ 1727200 w 1828800"/>
                <a:gd name="connsiteY5" fmla="*/ 1016000 h 1016000"/>
                <a:gd name="connsiteX6" fmla="*/ 101600 w 1828800"/>
                <a:gd name="connsiteY6" fmla="*/ 1016000 h 1016000"/>
                <a:gd name="connsiteX7" fmla="*/ 0 w 1828800"/>
                <a:gd name="connsiteY7" fmla="*/ 914400 h 1016000"/>
                <a:gd name="connsiteX8" fmla="*/ 0 w 1828800"/>
                <a:gd name="connsiteY8" fmla="*/ 101600 h 1016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28800" h="1016000">
                  <a:moveTo>
                    <a:pt x="0" y="101600"/>
                  </a:moveTo>
                  <a:cubicBezTo>
                    <a:pt x="0" y="45488"/>
                    <a:pt x="45488" y="0"/>
                    <a:pt x="101600" y="0"/>
                  </a:cubicBezTo>
                  <a:lnTo>
                    <a:pt x="1727200" y="0"/>
                  </a:lnTo>
                  <a:cubicBezTo>
                    <a:pt x="1783312" y="0"/>
                    <a:pt x="1828800" y="45488"/>
                    <a:pt x="1828800" y="101600"/>
                  </a:cubicBezTo>
                  <a:lnTo>
                    <a:pt x="1828800" y="914400"/>
                  </a:lnTo>
                  <a:cubicBezTo>
                    <a:pt x="1828800" y="970512"/>
                    <a:pt x="1783312" y="1016000"/>
                    <a:pt x="1727200" y="1016000"/>
                  </a:cubicBezTo>
                  <a:lnTo>
                    <a:pt x="101600" y="1016000"/>
                  </a:lnTo>
                  <a:cubicBezTo>
                    <a:pt x="45488" y="1016000"/>
                    <a:pt x="0" y="970512"/>
                    <a:pt x="0" y="914400"/>
                  </a:cubicBezTo>
                  <a:lnTo>
                    <a:pt x="0" y="10160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02148" tIns="102148" rIns="102148" bIns="102148" numCol="1" spcCol="1270" anchor="ctr" anchorCtr="0">
              <a:noAutofit/>
            </a:bodyPr>
            <a:lstStyle/>
            <a:p>
              <a:pPr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altLang="zh-CN" sz="2400" b="1" i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</a:t>
              </a:r>
              <a:r>
                <a:rPr lang="en-US" altLang="zh-CN" sz="2400" b="1" baseline="-25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r>
                <a:rPr lang="en-US" altLang="zh-CN" sz="19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Reversed current flows through VCB</a:t>
              </a:r>
              <a:endParaRPr lang="zh-CN" altLang="en-US" sz="19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" name="任意多边形 26"/>
            <p:cNvSpPr/>
            <p:nvPr/>
          </p:nvSpPr>
          <p:spPr>
            <a:xfrm>
              <a:off x="960584" y="1430563"/>
              <a:ext cx="3600000" cy="720000"/>
            </a:xfrm>
            <a:custGeom>
              <a:avLst/>
              <a:gdLst>
                <a:gd name="connsiteX0" fmla="*/ 0 w 1828800"/>
                <a:gd name="connsiteY0" fmla="*/ 101600 h 1016000"/>
                <a:gd name="connsiteX1" fmla="*/ 101600 w 1828800"/>
                <a:gd name="connsiteY1" fmla="*/ 0 h 1016000"/>
                <a:gd name="connsiteX2" fmla="*/ 1727200 w 1828800"/>
                <a:gd name="connsiteY2" fmla="*/ 0 h 1016000"/>
                <a:gd name="connsiteX3" fmla="*/ 1828800 w 1828800"/>
                <a:gd name="connsiteY3" fmla="*/ 101600 h 1016000"/>
                <a:gd name="connsiteX4" fmla="*/ 1828800 w 1828800"/>
                <a:gd name="connsiteY4" fmla="*/ 914400 h 1016000"/>
                <a:gd name="connsiteX5" fmla="*/ 1727200 w 1828800"/>
                <a:gd name="connsiteY5" fmla="*/ 1016000 h 1016000"/>
                <a:gd name="connsiteX6" fmla="*/ 101600 w 1828800"/>
                <a:gd name="connsiteY6" fmla="*/ 1016000 h 1016000"/>
                <a:gd name="connsiteX7" fmla="*/ 0 w 1828800"/>
                <a:gd name="connsiteY7" fmla="*/ 914400 h 1016000"/>
                <a:gd name="connsiteX8" fmla="*/ 0 w 1828800"/>
                <a:gd name="connsiteY8" fmla="*/ 101600 h 1016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28800" h="1016000">
                  <a:moveTo>
                    <a:pt x="0" y="101600"/>
                  </a:moveTo>
                  <a:cubicBezTo>
                    <a:pt x="0" y="45488"/>
                    <a:pt x="45488" y="0"/>
                    <a:pt x="101600" y="0"/>
                  </a:cubicBezTo>
                  <a:lnTo>
                    <a:pt x="1727200" y="0"/>
                  </a:lnTo>
                  <a:cubicBezTo>
                    <a:pt x="1783312" y="0"/>
                    <a:pt x="1828800" y="45488"/>
                    <a:pt x="1828800" y="101600"/>
                  </a:cubicBezTo>
                  <a:lnTo>
                    <a:pt x="1828800" y="914400"/>
                  </a:lnTo>
                  <a:cubicBezTo>
                    <a:pt x="1828800" y="970512"/>
                    <a:pt x="1783312" y="1016000"/>
                    <a:pt x="1727200" y="1016000"/>
                  </a:cubicBezTo>
                  <a:lnTo>
                    <a:pt x="101600" y="1016000"/>
                  </a:lnTo>
                  <a:cubicBezTo>
                    <a:pt x="45488" y="1016000"/>
                    <a:pt x="0" y="970512"/>
                    <a:pt x="0" y="914400"/>
                  </a:cubicBezTo>
                  <a:lnTo>
                    <a:pt x="0" y="10160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02148" tIns="102148" rIns="102148" bIns="102148" numCol="1" spcCol="1270" anchor="ctr" anchorCtr="0">
              <a:noAutofit/>
            </a:bodyPr>
            <a:lstStyle/>
            <a:p>
              <a:pPr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altLang="zh-CN" sz="2400" b="1" i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</a:t>
              </a:r>
              <a:r>
                <a:rPr lang="en-US" altLang="zh-CN" sz="2400" b="1" baseline="-25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zh-CN" sz="19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Current flows through VCB</a:t>
              </a:r>
              <a:endParaRPr lang="zh-CN" altLang="en-US" sz="19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" name="任意多边形 27"/>
            <p:cNvSpPr/>
            <p:nvPr/>
          </p:nvSpPr>
          <p:spPr>
            <a:xfrm>
              <a:off x="2531983" y="2232125"/>
              <a:ext cx="457201" cy="381000"/>
            </a:xfrm>
            <a:custGeom>
              <a:avLst/>
              <a:gdLst>
                <a:gd name="connsiteX0" fmla="*/ 0 w 380999"/>
                <a:gd name="connsiteY0" fmla="*/ 91440 h 457200"/>
                <a:gd name="connsiteX1" fmla="*/ 190500 w 380999"/>
                <a:gd name="connsiteY1" fmla="*/ 91440 h 457200"/>
                <a:gd name="connsiteX2" fmla="*/ 190500 w 380999"/>
                <a:gd name="connsiteY2" fmla="*/ 0 h 457200"/>
                <a:gd name="connsiteX3" fmla="*/ 380999 w 380999"/>
                <a:gd name="connsiteY3" fmla="*/ 228600 h 457200"/>
                <a:gd name="connsiteX4" fmla="*/ 190500 w 380999"/>
                <a:gd name="connsiteY4" fmla="*/ 457200 h 457200"/>
                <a:gd name="connsiteX5" fmla="*/ 190500 w 380999"/>
                <a:gd name="connsiteY5" fmla="*/ 365760 h 457200"/>
                <a:gd name="connsiteX6" fmla="*/ 0 w 380999"/>
                <a:gd name="connsiteY6" fmla="*/ 365760 h 457200"/>
                <a:gd name="connsiteX7" fmla="*/ 0 w 380999"/>
                <a:gd name="connsiteY7" fmla="*/ 9144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80999" h="457200">
                  <a:moveTo>
                    <a:pt x="304799" y="1"/>
                  </a:moveTo>
                  <a:lnTo>
                    <a:pt x="304799" y="228601"/>
                  </a:lnTo>
                  <a:lnTo>
                    <a:pt x="380999" y="228601"/>
                  </a:lnTo>
                  <a:lnTo>
                    <a:pt x="190500" y="457199"/>
                  </a:lnTo>
                  <a:lnTo>
                    <a:pt x="0" y="228601"/>
                  </a:lnTo>
                  <a:lnTo>
                    <a:pt x="76200" y="228601"/>
                  </a:lnTo>
                  <a:lnTo>
                    <a:pt x="76200" y="1"/>
                  </a:lnTo>
                  <a:lnTo>
                    <a:pt x="304799" y="1"/>
                  </a:lnTo>
                  <a:close/>
                </a:path>
              </a:pathLst>
            </a:cu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1441" tIns="0" rIns="91440" bIns="114301" numCol="1" spcCol="1270" anchor="ctr" anchorCtr="0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1500"/>
            </a:p>
          </p:txBody>
        </p:sp>
        <p:sp>
          <p:nvSpPr>
            <p:cNvPr id="29" name="任意多边形 28"/>
            <p:cNvSpPr/>
            <p:nvPr/>
          </p:nvSpPr>
          <p:spPr>
            <a:xfrm>
              <a:off x="960584" y="2635850"/>
              <a:ext cx="3600000" cy="720000"/>
            </a:xfrm>
            <a:custGeom>
              <a:avLst/>
              <a:gdLst>
                <a:gd name="connsiteX0" fmla="*/ 0 w 1828800"/>
                <a:gd name="connsiteY0" fmla="*/ 101600 h 1016000"/>
                <a:gd name="connsiteX1" fmla="*/ 101600 w 1828800"/>
                <a:gd name="connsiteY1" fmla="*/ 0 h 1016000"/>
                <a:gd name="connsiteX2" fmla="*/ 1727200 w 1828800"/>
                <a:gd name="connsiteY2" fmla="*/ 0 h 1016000"/>
                <a:gd name="connsiteX3" fmla="*/ 1828800 w 1828800"/>
                <a:gd name="connsiteY3" fmla="*/ 101600 h 1016000"/>
                <a:gd name="connsiteX4" fmla="*/ 1828800 w 1828800"/>
                <a:gd name="connsiteY4" fmla="*/ 914400 h 1016000"/>
                <a:gd name="connsiteX5" fmla="*/ 1727200 w 1828800"/>
                <a:gd name="connsiteY5" fmla="*/ 1016000 h 1016000"/>
                <a:gd name="connsiteX6" fmla="*/ 101600 w 1828800"/>
                <a:gd name="connsiteY6" fmla="*/ 1016000 h 1016000"/>
                <a:gd name="connsiteX7" fmla="*/ 0 w 1828800"/>
                <a:gd name="connsiteY7" fmla="*/ 914400 h 1016000"/>
                <a:gd name="connsiteX8" fmla="*/ 0 w 1828800"/>
                <a:gd name="connsiteY8" fmla="*/ 101600 h 1016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28800" h="1016000">
                  <a:moveTo>
                    <a:pt x="0" y="101600"/>
                  </a:moveTo>
                  <a:cubicBezTo>
                    <a:pt x="0" y="45488"/>
                    <a:pt x="45488" y="0"/>
                    <a:pt x="101600" y="0"/>
                  </a:cubicBezTo>
                  <a:lnTo>
                    <a:pt x="1727200" y="0"/>
                  </a:lnTo>
                  <a:cubicBezTo>
                    <a:pt x="1783312" y="0"/>
                    <a:pt x="1828800" y="45488"/>
                    <a:pt x="1828800" y="101600"/>
                  </a:cubicBezTo>
                  <a:lnTo>
                    <a:pt x="1828800" y="914400"/>
                  </a:lnTo>
                  <a:cubicBezTo>
                    <a:pt x="1828800" y="970512"/>
                    <a:pt x="1783312" y="1016000"/>
                    <a:pt x="1727200" y="1016000"/>
                  </a:cubicBezTo>
                  <a:lnTo>
                    <a:pt x="101600" y="1016000"/>
                  </a:lnTo>
                  <a:cubicBezTo>
                    <a:pt x="45488" y="1016000"/>
                    <a:pt x="0" y="970512"/>
                    <a:pt x="0" y="914400"/>
                  </a:cubicBezTo>
                  <a:lnTo>
                    <a:pt x="0" y="10160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02148" tIns="102148" rIns="102148" bIns="102148" numCol="1" spcCol="1270" anchor="ctr" anchorCtr="0">
              <a:noAutofit/>
            </a:bodyPr>
            <a:lstStyle/>
            <a:p>
              <a:pPr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altLang="zh-CN" sz="2400" b="1" i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</a:t>
              </a:r>
              <a:r>
                <a:rPr lang="en-US" altLang="zh-CN" sz="2400" b="1" baseline="-25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US" altLang="zh-CN" sz="19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VCB begins to open</a:t>
              </a:r>
              <a:endParaRPr lang="zh-CN" altLang="en-US" sz="19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" name="任意多边形 31"/>
            <p:cNvSpPr/>
            <p:nvPr/>
          </p:nvSpPr>
          <p:spPr>
            <a:xfrm>
              <a:off x="2531983" y="3446258"/>
              <a:ext cx="457200" cy="381000"/>
            </a:xfrm>
            <a:custGeom>
              <a:avLst/>
              <a:gdLst>
                <a:gd name="connsiteX0" fmla="*/ 0 w 381000"/>
                <a:gd name="connsiteY0" fmla="*/ 91440 h 457200"/>
                <a:gd name="connsiteX1" fmla="*/ 190500 w 381000"/>
                <a:gd name="connsiteY1" fmla="*/ 91440 h 457200"/>
                <a:gd name="connsiteX2" fmla="*/ 190500 w 381000"/>
                <a:gd name="connsiteY2" fmla="*/ 0 h 457200"/>
                <a:gd name="connsiteX3" fmla="*/ 381000 w 381000"/>
                <a:gd name="connsiteY3" fmla="*/ 228600 h 457200"/>
                <a:gd name="connsiteX4" fmla="*/ 190500 w 381000"/>
                <a:gd name="connsiteY4" fmla="*/ 457200 h 457200"/>
                <a:gd name="connsiteX5" fmla="*/ 190500 w 381000"/>
                <a:gd name="connsiteY5" fmla="*/ 365760 h 457200"/>
                <a:gd name="connsiteX6" fmla="*/ 0 w 381000"/>
                <a:gd name="connsiteY6" fmla="*/ 365760 h 457200"/>
                <a:gd name="connsiteX7" fmla="*/ 0 w 381000"/>
                <a:gd name="connsiteY7" fmla="*/ 9144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81000" h="457200">
                  <a:moveTo>
                    <a:pt x="304800" y="0"/>
                  </a:moveTo>
                  <a:lnTo>
                    <a:pt x="304800" y="228600"/>
                  </a:lnTo>
                  <a:lnTo>
                    <a:pt x="381000" y="228600"/>
                  </a:lnTo>
                  <a:lnTo>
                    <a:pt x="190500" y="457200"/>
                  </a:lnTo>
                  <a:lnTo>
                    <a:pt x="0" y="228600"/>
                  </a:lnTo>
                  <a:lnTo>
                    <a:pt x="76200" y="228600"/>
                  </a:lnTo>
                  <a:lnTo>
                    <a:pt x="76200" y="0"/>
                  </a:lnTo>
                  <a:lnTo>
                    <a:pt x="304800" y="0"/>
                  </a:lnTo>
                  <a:close/>
                </a:path>
              </a:pathLst>
            </a:cu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1440" tIns="0" rIns="91440" bIns="114300" numCol="1" spcCol="1270" anchor="ctr" anchorCtr="0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1500"/>
            </a:p>
          </p:txBody>
        </p:sp>
        <p:sp>
          <p:nvSpPr>
            <p:cNvPr id="33" name="任意多边形 32"/>
            <p:cNvSpPr/>
            <p:nvPr/>
          </p:nvSpPr>
          <p:spPr>
            <a:xfrm>
              <a:off x="960584" y="5046424"/>
              <a:ext cx="3600000" cy="720000"/>
            </a:xfrm>
            <a:custGeom>
              <a:avLst/>
              <a:gdLst>
                <a:gd name="connsiteX0" fmla="*/ 0 w 1828800"/>
                <a:gd name="connsiteY0" fmla="*/ 101600 h 1016000"/>
                <a:gd name="connsiteX1" fmla="*/ 101600 w 1828800"/>
                <a:gd name="connsiteY1" fmla="*/ 0 h 1016000"/>
                <a:gd name="connsiteX2" fmla="*/ 1727200 w 1828800"/>
                <a:gd name="connsiteY2" fmla="*/ 0 h 1016000"/>
                <a:gd name="connsiteX3" fmla="*/ 1828800 w 1828800"/>
                <a:gd name="connsiteY3" fmla="*/ 101600 h 1016000"/>
                <a:gd name="connsiteX4" fmla="*/ 1828800 w 1828800"/>
                <a:gd name="connsiteY4" fmla="*/ 914400 h 1016000"/>
                <a:gd name="connsiteX5" fmla="*/ 1727200 w 1828800"/>
                <a:gd name="connsiteY5" fmla="*/ 1016000 h 1016000"/>
                <a:gd name="connsiteX6" fmla="*/ 101600 w 1828800"/>
                <a:gd name="connsiteY6" fmla="*/ 1016000 h 1016000"/>
                <a:gd name="connsiteX7" fmla="*/ 0 w 1828800"/>
                <a:gd name="connsiteY7" fmla="*/ 914400 h 1016000"/>
                <a:gd name="connsiteX8" fmla="*/ 0 w 1828800"/>
                <a:gd name="connsiteY8" fmla="*/ 101600 h 1016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28800" h="1016000">
                  <a:moveTo>
                    <a:pt x="0" y="101600"/>
                  </a:moveTo>
                  <a:cubicBezTo>
                    <a:pt x="0" y="45488"/>
                    <a:pt x="45488" y="0"/>
                    <a:pt x="101600" y="0"/>
                  </a:cubicBezTo>
                  <a:lnTo>
                    <a:pt x="1727200" y="0"/>
                  </a:lnTo>
                  <a:cubicBezTo>
                    <a:pt x="1783312" y="0"/>
                    <a:pt x="1828800" y="45488"/>
                    <a:pt x="1828800" y="101600"/>
                  </a:cubicBezTo>
                  <a:lnTo>
                    <a:pt x="1828800" y="914400"/>
                  </a:lnTo>
                  <a:cubicBezTo>
                    <a:pt x="1828800" y="970512"/>
                    <a:pt x="1783312" y="1016000"/>
                    <a:pt x="1727200" y="1016000"/>
                  </a:cubicBezTo>
                  <a:lnTo>
                    <a:pt x="101600" y="1016000"/>
                  </a:lnTo>
                  <a:cubicBezTo>
                    <a:pt x="45488" y="1016000"/>
                    <a:pt x="0" y="970512"/>
                    <a:pt x="0" y="914400"/>
                  </a:cubicBezTo>
                  <a:lnTo>
                    <a:pt x="0" y="10160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02148" tIns="102148" rIns="102148" bIns="102148" numCol="1" spcCol="1270" anchor="ctr" anchorCtr="0">
              <a:noAutofit/>
            </a:bodyPr>
            <a:lstStyle/>
            <a:p>
              <a:pPr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altLang="zh-CN" sz="2400" b="1" i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</a:t>
              </a:r>
              <a:r>
                <a:rPr lang="en-US" altLang="zh-CN" sz="2400" b="1" baseline="-25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r>
                <a:rPr lang="en-US" altLang="zh-CN" sz="19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Current decreases to zero</a:t>
              </a:r>
              <a:endParaRPr lang="zh-CN" altLang="en-US" sz="19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" name="任意多边形 33"/>
            <p:cNvSpPr/>
            <p:nvPr/>
          </p:nvSpPr>
          <p:spPr>
            <a:xfrm>
              <a:off x="2531983" y="4651545"/>
              <a:ext cx="457200" cy="381000"/>
            </a:xfrm>
            <a:custGeom>
              <a:avLst/>
              <a:gdLst>
                <a:gd name="connsiteX0" fmla="*/ 0 w 381000"/>
                <a:gd name="connsiteY0" fmla="*/ 91440 h 457200"/>
                <a:gd name="connsiteX1" fmla="*/ 190500 w 381000"/>
                <a:gd name="connsiteY1" fmla="*/ 91440 h 457200"/>
                <a:gd name="connsiteX2" fmla="*/ 190500 w 381000"/>
                <a:gd name="connsiteY2" fmla="*/ 0 h 457200"/>
                <a:gd name="connsiteX3" fmla="*/ 381000 w 381000"/>
                <a:gd name="connsiteY3" fmla="*/ 228600 h 457200"/>
                <a:gd name="connsiteX4" fmla="*/ 190500 w 381000"/>
                <a:gd name="connsiteY4" fmla="*/ 457200 h 457200"/>
                <a:gd name="connsiteX5" fmla="*/ 190500 w 381000"/>
                <a:gd name="connsiteY5" fmla="*/ 365760 h 457200"/>
                <a:gd name="connsiteX6" fmla="*/ 0 w 381000"/>
                <a:gd name="connsiteY6" fmla="*/ 365760 h 457200"/>
                <a:gd name="connsiteX7" fmla="*/ 0 w 381000"/>
                <a:gd name="connsiteY7" fmla="*/ 9144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81000" h="457200">
                  <a:moveTo>
                    <a:pt x="304800" y="0"/>
                  </a:moveTo>
                  <a:lnTo>
                    <a:pt x="304800" y="228600"/>
                  </a:lnTo>
                  <a:lnTo>
                    <a:pt x="381000" y="228600"/>
                  </a:lnTo>
                  <a:lnTo>
                    <a:pt x="190500" y="457200"/>
                  </a:lnTo>
                  <a:lnTo>
                    <a:pt x="0" y="228600"/>
                  </a:lnTo>
                  <a:lnTo>
                    <a:pt x="76200" y="228600"/>
                  </a:lnTo>
                  <a:lnTo>
                    <a:pt x="76200" y="0"/>
                  </a:lnTo>
                  <a:lnTo>
                    <a:pt x="304800" y="0"/>
                  </a:lnTo>
                  <a:close/>
                </a:path>
              </a:pathLst>
            </a:cu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1440" tIns="0" rIns="91440" bIns="114300" numCol="1" spcCol="1270" anchor="ctr" anchorCtr="0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1500"/>
            </a:p>
          </p:txBody>
        </p:sp>
      </p:grpSp>
      <p:sp>
        <p:nvSpPr>
          <p:cNvPr id="35" name="矩形 34"/>
          <p:cNvSpPr/>
          <p:nvPr/>
        </p:nvSpPr>
        <p:spPr>
          <a:xfrm>
            <a:off x="1933984" y="5226707"/>
            <a:ext cx="396699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</a:rPr>
              <a:t>A typical waveform of the current interruption process in a vacuum circuit breaker.</a:t>
            </a:r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485050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1274"/>
    </mc:Choice>
    <mc:Fallback xmlns="">
      <p:transition advTm="21274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Date Placeholder 3"/>
          <p:cNvSpPr>
            <a:spLocks noGrp="1"/>
          </p:cNvSpPr>
          <p:nvPr>
            <p:ph type="dt" sz="half" idx="10"/>
          </p:nvPr>
        </p:nvSpPr>
        <p:spPr bwMode="auto">
          <a:xfrm>
            <a:off x="833120" y="6481045"/>
            <a:ext cx="2133600" cy="22733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D66C7106-4B75-4276-9AB2-CDE5302B5BAF}" type="datetime3">
              <a:rPr lang="en-US" altLang="zh-CN" sz="1000">
                <a:solidFill>
                  <a:srgbClr val="89898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ctr" eaLnBrk="1" hangingPunct="1"/>
              <a:t>14 September 2019</a:t>
            </a:fld>
            <a:endParaRPr lang="en-US" altLang="zh-CN" sz="1000" dirty="0">
              <a:solidFill>
                <a:srgbClr val="89898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Slide Number Placeholder 4"/>
          <p:cNvSpPr>
            <a:spLocks noGrp="1"/>
          </p:cNvSpPr>
          <p:nvPr>
            <p:ph type="sldNum" sz="quarter" idx="12"/>
          </p:nvPr>
        </p:nvSpPr>
        <p:spPr bwMode="auto">
          <a:xfrm>
            <a:off x="8991600" y="6481045"/>
            <a:ext cx="2133600" cy="22733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47FE4EDD-DD13-401B-A5CE-7D6570047EB0}" type="slidenum">
              <a:rPr lang="en-US" altLang="zh-CN" sz="1000">
                <a:solidFill>
                  <a:srgbClr val="89898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ctr" eaLnBrk="1" hangingPunct="1"/>
              <a:t>32</a:t>
            </a:fld>
            <a:endParaRPr lang="en-US" altLang="zh-CN" sz="1000" dirty="0">
              <a:solidFill>
                <a:srgbClr val="89898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4" name="Picture 2" descr="E:\Hou\信息化建设\web\校徽相关\xjtu.png"/>
          <p:cNvPicPr>
            <a:picLocks noChangeAspect="1" noChangeArrowheads="1"/>
          </p:cNvPicPr>
          <p:nvPr/>
        </p:nvPicPr>
        <p:blipFill rotWithShape="1"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63" t="-1001" r="53439" b="77637"/>
          <a:stretch/>
        </p:blipFill>
        <p:spPr bwMode="auto">
          <a:xfrm>
            <a:off x="9868846" y="299119"/>
            <a:ext cx="2111188" cy="589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6" name="组合 55"/>
          <p:cNvGrpSpPr/>
          <p:nvPr/>
        </p:nvGrpSpPr>
        <p:grpSpPr>
          <a:xfrm>
            <a:off x="242446" y="473622"/>
            <a:ext cx="435327" cy="405245"/>
            <a:chOff x="290945" y="346364"/>
            <a:chExt cx="859090" cy="799725"/>
          </a:xfrm>
        </p:grpSpPr>
        <p:sp>
          <p:nvSpPr>
            <p:cNvPr id="57" name="圆角矩形 56"/>
            <p:cNvSpPr>
              <a:spLocks noChangeAspect="1"/>
            </p:cNvSpPr>
            <p:nvPr/>
          </p:nvSpPr>
          <p:spPr>
            <a:xfrm>
              <a:off x="290945" y="346364"/>
              <a:ext cx="648000" cy="648000"/>
            </a:xfrm>
            <a:prstGeom prst="roundRect">
              <a:avLst/>
            </a:prstGeom>
            <a:noFill/>
            <a:ln w="539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350" dirty="0">
                <a:ea typeface="微软雅黑" panose="020B0503020204020204" pitchFamily="34" charset="-122"/>
              </a:endParaRPr>
            </a:p>
          </p:txBody>
        </p:sp>
        <p:sp useBgFill="1">
          <p:nvSpPr>
            <p:cNvPr id="58" name="圆角矩形 57"/>
            <p:cNvSpPr>
              <a:spLocks noChangeAspect="1"/>
            </p:cNvSpPr>
            <p:nvPr/>
          </p:nvSpPr>
          <p:spPr>
            <a:xfrm>
              <a:off x="528654" y="526125"/>
              <a:ext cx="540000" cy="540000"/>
            </a:xfrm>
            <a:prstGeom prst="roundRect">
              <a:avLst/>
            </a:prstGeom>
            <a:ln w="539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350" dirty="0">
                <a:ea typeface="微软雅黑" panose="020B0503020204020204" pitchFamily="34" charset="-122"/>
              </a:endParaRPr>
            </a:p>
          </p:txBody>
        </p:sp>
        <p:sp>
          <p:nvSpPr>
            <p:cNvPr id="59" name="圆角矩形 58"/>
            <p:cNvSpPr>
              <a:spLocks noChangeAspect="1"/>
            </p:cNvSpPr>
            <p:nvPr/>
          </p:nvSpPr>
          <p:spPr>
            <a:xfrm>
              <a:off x="610035" y="606089"/>
              <a:ext cx="540000" cy="540000"/>
            </a:xfrm>
            <a:prstGeom prst="roundRect">
              <a:avLst/>
            </a:prstGeom>
            <a:solidFill>
              <a:schemeClr val="accent1"/>
            </a:solidFill>
            <a:ln w="539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350" dirty="0">
                <a:solidFill>
                  <a:schemeClr val="accent1"/>
                </a:solidFill>
                <a:ea typeface="微软雅黑" panose="020B0503020204020204" pitchFamily="34" charset="-122"/>
              </a:endParaRPr>
            </a:p>
          </p:txBody>
        </p:sp>
      </p:grpSp>
      <p:cxnSp>
        <p:nvCxnSpPr>
          <p:cNvPr id="60" name="直接连接符 59"/>
          <p:cNvCxnSpPr/>
          <p:nvPr/>
        </p:nvCxnSpPr>
        <p:spPr>
          <a:xfrm flipV="1">
            <a:off x="936725" y="838346"/>
            <a:ext cx="8750374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文本框 60"/>
          <p:cNvSpPr txBox="1"/>
          <p:nvPr/>
        </p:nvSpPr>
        <p:spPr>
          <a:xfrm>
            <a:off x="829616" y="272323"/>
            <a:ext cx="789786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chemeClr val="accent1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04</a:t>
            </a:r>
            <a:r>
              <a:rPr lang="en-US" altLang="zh-CN" sz="3200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. Experimental studies of post-arc current</a:t>
            </a:r>
          </a:p>
          <a:p>
            <a:endParaRPr lang="en-US" altLang="zh-CN" sz="3200" b="1" dirty="0">
              <a:solidFill>
                <a:schemeClr val="accent1"/>
              </a:solidFill>
              <a:latin typeface="Times New Roman" panose="02020603050405020304" pitchFamily="18" charset="0"/>
              <a:ea typeface="微软雅黑" pitchFamily="34" charset="-122"/>
              <a:cs typeface="Times New Roman" panose="02020603050405020304" pitchFamily="18" charset="0"/>
            </a:endParaRPr>
          </a:p>
          <a:p>
            <a:endParaRPr lang="zh-CN" altLang="en-US" sz="3200" b="1" dirty="0">
              <a:solidFill>
                <a:schemeClr val="accent1"/>
              </a:solidFill>
              <a:latin typeface="Times New Roman" panose="02020603050405020304" pitchFamily="18" charset="0"/>
              <a:ea typeface="微软雅黑" pitchFamily="34" charset="-122"/>
              <a:cs typeface="Times New Roman" panose="02020603050405020304" pitchFamily="18" charset="0"/>
            </a:endParaRPr>
          </a:p>
        </p:txBody>
      </p:sp>
      <p:cxnSp>
        <p:nvCxnSpPr>
          <p:cNvPr id="62" name="直接连接符 61"/>
          <p:cNvCxnSpPr/>
          <p:nvPr/>
        </p:nvCxnSpPr>
        <p:spPr>
          <a:xfrm flipH="1">
            <a:off x="643687" y="6251194"/>
            <a:ext cx="10904627" cy="1"/>
          </a:xfrm>
          <a:prstGeom prst="line">
            <a:avLst/>
          </a:prstGeom>
          <a:solidFill>
            <a:schemeClr val="accent1"/>
          </a:solidFill>
          <a:ln w="12700">
            <a:gradFill>
              <a:gsLst>
                <a:gs pos="0">
                  <a:schemeClr val="accent1"/>
                </a:gs>
                <a:gs pos="100000">
                  <a:srgbClr val="81040B"/>
                </a:gs>
              </a:gsLst>
              <a:lin ang="0" scaled="0"/>
            </a:gra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23"/>
          <p:cNvSpPr>
            <a:spLocks noChangeArrowheads="1"/>
          </p:cNvSpPr>
          <p:nvPr/>
        </p:nvSpPr>
        <p:spPr bwMode="auto">
          <a:xfrm>
            <a:off x="677774" y="908720"/>
            <a:ext cx="11514226" cy="50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266700" indent="-266700">
              <a:lnSpc>
                <a:spcPct val="120000"/>
              </a:lnSpc>
              <a:buSzPct val="95000"/>
              <a:buBlip>
                <a:blip r:embed="rId4"/>
              </a:buBlip>
            </a:pPr>
            <a:r>
              <a:rPr lang="zh-CN" altLang="en-US" sz="2400" b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Typical post-arc current</a:t>
            </a:r>
          </a:p>
        </p:txBody>
      </p:sp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7663" y="1842360"/>
            <a:ext cx="3966990" cy="36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矩形 23"/>
          <p:cNvSpPr/>
          <p:nvPr/>
        </p:nvSpPr>
        <p:spPr>
          <a:xfrm>
            <a:off x="2167664" y="5348627"/>
            <a:ext cx="396699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</a:rPr>
              <a:t>A typical waveform of the current interruption process in a vacuum circuit breaker.</a:t>
            </a:r>
            <a:endParaRPr lang="zh-CN" altLang="en-US" sz="1200" dirty="0"/>
          </a:p>
        </p:txBody>
      </p:sp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9591" y="1345863"/>
            <a:ext cx="3623947" cy="3600000"/>
          </a:xfrm>
          <a:prstGeom prst="ellipse">
            <a:avLst/>
          </a:prstGeom>
          <a:ln w="34925">
            <a:solidFill>
              <a:srgbClr val="FF0000"/>
            </a:solidFill>
            <a:miter lim="800000"/>
            <a:headEnd/>
            <a:tailEnd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椭圆 29"/>
          <p:cNvSpPr/>
          <p:nvPr/>
        </p:nvSpPr>
        <p:spPr>
          <a:xfrm>
            <a:off x="4267201" y="3252124"/>
            <a:ext cx="286327" cy="390236"/>
          </a:xfrm>
          <a:prstGeom prst="ellipse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1" name="直接箭头连接符 30"/>
          <p:cNvCxnSpPr>
            <a:endCxn id="25" idx="2"/>
          </p:cNvCxnSpPr>
          <p:nvPr/>
        </p:nvCxnSpPr>
        <p:spPr>
          <a:xfrm flipV="1">
            <a:off x="4553528" y="3145863"/>
            <a:ext cx="2066063" cy="28600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 flipV="1">
            <a:off x="7665581" y="2651761"/>
            <a:ext cx="0" cy="125614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/>
          <p:nvPr/>
        </p:nvCxnSpPr>
        <p:spPr>
          <a:xfrm flipV="1">
            <a:off x="9347800" y="2635787"/>
            <a:ext cx="0" cy="1177677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/>
          <p:cNvCxnSpPr/>
          <p:nvPr/>
        </p:nvCxnSpPr>
        <p:spPr>
          <a:xfrm>
            <a:off x="7665582" y="2891906"/>
            <a:ext cx="1682219" cy="9237"/>
          </a:xfrm>
          <a:prstGeom prst="line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文本框 38"/>
          <p:cNvSpPr txBox="1"/>
          <p:nvPr/>
        </p:nvSpPr>
        <p:spPr>
          <a:xfrm>
            <a:off x="8054110" y="2605581"/>
            <a:ext cx="5957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altLang="zh-CN" sz="12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</a:t>
            </a:r>
            <a:endParaRPr lang="zh-CN" altLang="en-US" sz="1200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" name="图片 3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69647" y="5261883"/>
            <a:ext cx="1266825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5479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1274"/>
    </mc:Choice>
    <mc:Fallback xmlns="">
      <p:transition advTm="21274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Date Placeholder 3"/>
          <p:cNvSpPr>
            <a:spLocks noGrp="1"/>
          </p:cNvSpPr>
          <p:nvPr>
            <p:ph type="dt" sz="half" idx="10"/>
          </p:nvPr>
        </p:nvSpPr>
        <p:spPr bwMode="auto">
          <a:xfrm>
            <a:off x="833120" y="6481045"/>
            <a:ext cx="2133600" cy="22733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D66C7106-4B75-4276-9AB2-CDE5302B5BAF}" type="datetime3">
              <a:rPr lang="en-US" altLang="zh-CN" sz="1000">
                <a:solidFill>
                  <a:srgbClr val="89898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ctr" eaLnBrk="1" hangingPunct="1"/>
              <a:t>14 September 2019</a:t>
            </a:fld>
            <a:endParaRPr lang="en-US" altLang="zh-CN" sz="1000" dirty="0">
              <a:solidFill>
                <a:srgbClr val="89898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Slide Number Placeholder 4"/>
          <p:cNvSpPr>
            <a:spLocks noGrp="1"/>
          </p:cNvSpPr>
          <p:nvPr>
            <p:ph type="sldNum" sz="quarter" idx="12"/>
          </p:nvPr>
        </p:nvSpPr>
        <p:spPr bwMode="auto">
          <a:xfrm>
            <a:off x="8991600" y="6481045"/>
            <a:ext cx="2133600" cy="22733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47FE4EDD-DD13-401B-A5CE-7D6570047EB0}" type="slidenum">
              <a:rPr lang="en-US" altLang="zh-CN" sz="1000">
                <a:solidFill>
                  <a:srgbClr val="89898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ctr" eaLnBrk="1" hangingPunct="1"/>
              <a:t>33</a:t>
            </a:fld>
            <a:endParaRPr lang="en-US" altLang="zh-CN" sz="1000" dirty="0">
              <a:solidFill>
                <a:srgbClr val="89898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4" name="Picture 2" descr="E:\Hou\信息化建设\web\校徽相关\xjtu.png"/>
          <p:cNvPicPr>
            <a:picLocks noChangeAspect="1" noChangeArrowheads="1"/>
          </p:cNvPicPr>
          <p:nvPr/>
        </p:nvPicPr>
        <p:blipFill rotWithShape="1"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63" t="-1001" r="53439" b="77637"/>
          <a:stretch/>
        </p:blipFill>
        <p:spPr bwMode="auto">
          <a:xfrm>
            <a:off x="9868846" y="299119"/>
            <a:ext cx="2111188" cy="589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6" name="组合 55"/>
          <p:cNvGrpSpPr/>
          <p:nvPr/>
        </p:nvGrpSpPr>
        <p:grpSpPr>
          <a:xfrm>
            <a:off x="242446" y="473622"/>
            <a:ext cx="435327" cy="405245"/>
            <a:chOff x="290945" y="346364"/>
            <a:chExt cx="859090" cy="799725"/>
          </a:xfrm>
        </p:grpSpPr>
        <p:sp>
          <p:nvSpPr>
            <p:cNvPr id="57" name="圆角矩形 56"/>
            <p:cNvSpPr>
              <a:spLocks noChangeAspect="1"/>
            </p:cNvSpPr>
            <p:nvPr/>
          </p:nvSpPr>
          <p:spPr>
            <a:xfrm>
              <a:off x="290945" y="346364"/>
              <a:ext cx="648000" cy="648000"/>
            </a:xfrm>
            <a:prstGeom prst="roundRect">
              <a:avLst/>
            </a:prstGeom>
            <a:noFill/>
            <a:ln w="539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350" dirty="0">
                <a:ea typeface="微软雅黑" panose="020B0503020204020204" pitchFamily="34" charset="-122"/>
              </a:endParaRPr>
            </a:p>
          </p:txBody>
        </p:sp>
        <p:sp useBgFill="1">
          <p:nvSpPr>
            <p:cNvPr id="58" name="圆角矩形 57"/>
            <p:cNvSpPr>
              <a:spLocks noChangeAspect="1"/>
            </p:cNvSpPr>
            <p:nvPr/>
          </p:nvSpPr>
          <p:spPr>
            <a:xfrm>
              <a:off x="528654" y="526125"/>
              <a:ext cx="540000" cy="540000"/>
            </a:xfrm>
            <a:prstGeom prst="roundRect">
              <a:avLst/>
            </a:prstGeom>
            <a:ln w="539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350" dirty="0">
                <a:ea typeface="微软雅黑" panose="020B0503020204020204" pitchFamily="34" charset="-122"/>
              </a:endParaRPr>
            </a:p>
          </p:txBody>
        </p:sp>
        <p:sp>
          <p:nvSpPr>
            <p:cNvPr id="59" name="圆角矩形 58"/>
            <p:cNvSpPr>
              <a:spLocks noChangeAspect="1"/>
            </p:cNvSpPr>
            <p:nvPr/>
          </p:nvSpPr>
          <p:spPr>
            <a:xfrm>
              <a:off x="610035" y="606089"/>
              <a:ext cx="540000" cy="540000"/>
            </a:xfrm>
            <a:prstGeom prst="roundRect">
              <a:avLst/>
            </a:prstGeom>
            <a:solidFill>
              <a:schemeClr val="accent1"/>
            </a:solidFill>
            <a:ln w="539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350" dirty="0">
                <a:solidFill>
                  <a:schemeClr val="accent1"/>
                </a:solidFill>
                <a:ea typeface="微软雅黑" panose="020B0503020204020204" pitchFamily="34" charset="-122"/>
              </a:endParaRPr>
            </a:p>
          </p:txBody>
        </p:sp>
      </p:grpSp>
      <p:cxnSp>
        <p:nvCxnSpPr>
          <p:cNvPr id="60" name="直接连接符 59"/>
          <p:cNvCxnSpPr/>
          <p:nvPr/>
        </p:nvCxnSpPr>
        <p:spPr>
          <a:xfrm flipV="1">
            <a:off x="936725" y="838346"/>
            <a:ext cx="8750374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文本框 60"/>
          <p:cNvSpPr txBox="1"/>
          <p:nvPr/>
        </p:nvSpPr>
        <p:spPr>
          <a:xfrm>
            <a:off x="829616" y="272323"/>
            <a:ext cx="789786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chemeClr val="accent1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04</a:t>
            </a:r>
            <a:r>
              <a:rPr lang="en-US" altLang="zh-CN" sz="3200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. Experimental studies of post-arc current</a:t>
            </a:r>
          </a:p>
          <a:p>
            <a:endParaRPr lang="en-US" altLang="zh-CN" sz="3200" b="1" dirty="0">
              <a:solidFill>
                <a:schemeClr val="accent1"/>
              </a:solidFill>
              <a:latin typeface="Times New Roman" panose="02020603050405020304" pitchFamily="18" charset="0"/>
              <a:ea typeface="微软雅黑" pitchFamily="34" charset="-122"/>
              <a:cs typeface="Times New Roman" panose="02020603050405020304" pitchFamily="18" charset="0"/>
            </a:endParaRPr>
          </a:p>
          <a:p>
            <a:endParaRPr lang="zh-CN" altLang="en-US" sz="3200" b="1" dirty="0">
              <a:solidFill>
                <a:schemeClr val="accent1"/>
              </a:solidFill>
              <a:latin typeface="Times New Roman" panose="02020603050405020304" pitchFamily="18" charset="0"/>
              <a:ea typeface="微软雅黑" pitchFamily="34" charset="-122"/>
              <a:cs typeface="Times New Roman" panose="02020603050405020304" pitchFamily="18" charset="0"/>
            </a:endParaRPr>
          </a:p>
        </p:txBody>
      </p:sp>
      <p:cxnSp>
        <p:nvCxnSpPr>
          <p:cNvPr id="62" name="直接连接符 61"/>
          <p:cNvCxnSpPr/>
          <p:nvPr/>
        </p:nvCxnSpPr>
        <p:spPr>
          <a:xfrm flipH="1">
            <a:off x="643687" y="6251194"/>
            <a:ext cx="10904627" cy="1"/>
          </a:xfrm>
          <a:prstGeom prst="line">
            <a:avLst/>
          </a:prstGeom>
          <a:solidFill>
            <a:schemeClr val="accent1"/>
          </a:solidFill>
          <a:ln w="12700">
            <a:gradFill>
              <a:gsLst>
                <a:gs pos="0">
                  <a:schemeClr val="accent1"/>
                </a:gs>
                <a:gs pos="100000">
                  <a:srgbClr val="81040B"/>
                </a:gs>
              </a:gsLst>
              <a:lin ang="0" scaled="0"/>
            </a:gra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23"/>
          <p:cNvSpPr>
            <a:spLocks noChangeArrowheads="1"/>
          </p:cNvSpPr>
          <p:nvPr/>
        </p:nvSpPr>
        <p:spPr bwMode="auto">
          <a:xfrm>
            <a:off x="677774" y="908720"/>
            <a:ext cx="11514226" cy="50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266700" indent="-266700">
              <a:lnSpc>
                <a:spcPct val="120000"/>
              </a:lnSpc>
              <a:buSzPct val="95000"/>
              <a:buBlip>
                <a:blip r:embed="rId4"/>
              </a:buBlip>
            </a:pPr>
            <a:r>
              <a:rPr lang="zh-CN" altLang="en-US" sz="2400" b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Contact </a:t>
            </a:r>
            <a:r>
              <a:rPr lang="en-US" altLang="zh-CN" sz="2400" b="1" dirty="0" smtClean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parameters</a:t>
            </a:r>
            <a:endParaRPr lang="en-US" altLang="zh-CN" sz="2400" b="1" dirty="0">
              <a:latin typeface="Times New Roman" panose="02020603050405020304" pitchFamily="18" charset="0"/>
              <a:ea typeface="楷体_GB2312" pitchFamily="49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26" name="表格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0154084"/>
              </p:ext>
            </p:extLst>
          </p:nvPr>
        </p:nvGraphicFramePr>
        <p:xfrm>
          <a:off x="2333485" y="2465747"/>
          <a:ext cx="7886700" cy="16459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15606">
                  <a:extLst>
                    <a:ext uri="{9D8B030D-6E8A-4147-A177-3AD203B41FA5}">
                      <a16:colId xmlns="" xmlns:a16="http://schemas.microsoft.com/office/drawing/2014/main" val="807713278"/>
                    </a:ext>
                  </a:extLst>
                </a:gridCol>
                <a:gridCol w="1976582">
                  <a:extLst>
                    <a:ext uri="{9D8B030D-6E8A-4147-A177-3AD203B41FA5}">
                      <a16:colId xmlns="" xmlns:a16="http://schemas.microsoft.com/office/drawing/2014/main" val="2487801477"/>
                    </a:ext>
                  </a:extLst>
                </a:gridCol>
                <a:gridCol w="1699491">
                  <a:extLst>
                    <a:ext uri="{9D8B030D-6E8A-4147-A177-3AD203B41FA5}">
                      <a16:colId xmlns="" xmlns:a16="http://schemas.microsoft.com/office/drawing/2014/main" val="4071251026"/>
                    </a:ext>
                  </a:extLst>
                </a:gridCol>
                <a:gridCol w="1695021">
                  <a:extLst>
                    <a:ext uri="{9D8B030D-6E8A-4147-A177-3AD203B41FA5}">
                      <a16:colId xmlns="" xmlns:a16="http://schemas.microsoft.com/office/drawing/2014/main" val="157712637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Abbreviations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Diameter(mm)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Materials</a:t>
                      </a:r>
                      <a:endParaRPr lang="zh-CN" sz="18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Structure</a:t>
                      </a:r>
                      <a:endParaRPr lang="zh-CN" sz="18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88418464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30mm-Cu-butt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zh-CN" sz="18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Cu</a:t>
                      </a:r>
                      <a:endParaRPr lang="zh-CN" sz="18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Butt</a:t>
                      </a:r>
                      <a:endParaRPr lang="zh-CN" sz="18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391144204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58mm-Cu-butt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</a:t>
                      </a:r>
                      <a:endParaRPr lang="zh-CN" sz="18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Cu</a:t>
                      </a:r>
                      <a:endParaRPr lang="zh-CN" sz="18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Butt</a:t>
                      </a:r>
                      <a:endParaRPr lang="zh-CN" sz="18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29913868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58mm-Cu-TMF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Cu</a:t>
                      </a:r>
                      <a:endParaRPr lang="zh-CN" sz="18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TMF</a:t>
                      </a:r>
                      <a:endParaRPr lang="zh-CN" sz="18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317440149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58mm-CuCr50-AMF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CuCr50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AMF</a:t>
                      </a:r>
                      <a:endParaRPr lang="zh-CN" sz="18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341674955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58mm-CuCr50-TMF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CuCr50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TMF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318773729"/>
                  </a:ext>
                </a:extLst>
              </a:tr>
            </a:tbl>
          </a:graphicData>
        </a:graphic>
      </p:graphicFrame>
      <p:sp>
        <p:nvSpPr>
          <p:cNvPr id="27" name="文本框 26"/>
          <p:cNvSpPr txBox="1"/>
          <p:nvPr/>
        </p:nvSpPr>
        <p:spPr>
          <a:xfrm>
            <a:off x="4378037" y="1856508"/>
            <a:ext cx="36304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TABLE. 1 Types of different contacts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2333484" y="4572001"/>
            <a:ext cx="78773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altLang="zh-CN" dirty="0">
                <a:solidFill>
                  <a:schemeClr val="tx1"/>
                </a:solidFill>
              </a:rPr>
              <a:t>Five types of contacts are adopted to study the influence of </a:t>
            </a:r>
            <a:r>
              <a:rPr lang="en-US" altLang="zh-CN" b="1" dirty="0">
                <a:solidFill>
                  <a:schemeClr val="tx1"/>
                </a:solidFill>
              </a:rPr>
              <a:t>diameter</a:t>
            </a:r>
            <a:r>
              <a:rPr lang="en-US" altLang="zh-CN" dirty="0">
                <a:solidFill>
                  <a:schemeClr val="tx1"/>
                </a:solidFill>
              </a:rPr>
              <a:t>, </a:t>
            </a:r>
            <a:r>
              <a:rPr lang="en-US" altLang="zh-CN" b="1" dirty="0">
                <a:solidFill>
                  <a:schemeClr val="tx1"/>
                </a:solidFill>
              </a:rPr>
              <a:t>material</a:t>
            </a:r>
            <a:r>
              <a:rPr lang="en-US" altLang="zh-CN" dirty="0">
                <a:solidFill>
                  <a:schemeClr val="tx1"/>
                </a:solidFill>
              </a:rPr>
              <a:t> and </a:t>
            </a:r>
            <a:r>
              <a:rPr lang="en-US" altLang="zh-CN" b="1" dirty="0">
                <a:solidFill>
                  <a:schemeClr val="tx1"/>
                </a:solidFill>
              </a:rPr>
              <a:t>structure</a:t>
            </a:r>
            <a:r>
              <a:rPr lang="en-US" altLang="zh-CN" dirty="0">
                <a:solidFill>
                  <a:schemeClr val="tx1"/>
                </a:solidFill>
              </a:rPr>
              <a:t> on the post-arc current.</a:t>
            </a:r>
            <a:endParaRPr lang="zh-CN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3060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1274"/>
    </mc:Choice>
    <mc:Fallback xmlns="">
      <p:transition advTm="21274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Date Placeholder 3"/>
          <p:cNvSpPr>
            <a:spLocks noGrp="1"/>
          </p:cNvSpPr>
          <p:nvPr>
            <p:ph type="dt" sz="half" idx="10"/>
          </p:nvPr>
        </p:nvSpPr>
        <p:spPr bwMode="auto">
          <a:xfrm>
            <a:off x="833120" y="6481045"/>
            <a:ext cx="2133600" cy="22733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D66C7106-4B75-4276-9AB2-CDE5302B5BAF}" type="datetime3">
              <a:rPr lang="en-US" altLang="zh-CN" sz="1000">
                <a:solidFill>
                  <a:srgbClr val="89898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ctr" eaLnBrk="1" hangingPunct="1"/>
              <a:t>14 September 2019</a:t>
            </a:fld>
            <a:endParaRPr lang="en-US" altLang="zh-CN" sz="1000" dirty="0">
              <a:solidFill>
                <a:srgbClr val="89898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Slide Number Placeholder 4"/>
          <p:cNvSpPr>
            <a:spLocks noGrp="1"/>
          </p:cNvSpPr>
          <p:nvPr>
            <p:ph type="sldNum" sz="quarter" idx="12"/>
          </p:nvPr>
        </p:nvSpPr>
        <p:spPr bwMode="auto">
          <a:xfrm>
            <a:off x="8991600" y="6481045"/>
            <a:ext cx="2133600" cy="22733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47FE4EDD-DD13-401B-A5CE-7D6570047EB0}" type="slidenum">
              <a:rPr lang="en-US" altLang="zh-CN" sz="1000">
                <a:solidFill>
                  <a:srgbClr val="89898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ctr" eaLnBrk="1" hangingPunct="1"/>
              <a:t>34</a:t>
            </a:fld>
            <a:endParaRPr lang="en-US" altLang="zh-CN" sz="1000" dirty="0">
              <a:solidFill>
                <a:srgbClr val="89898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4" name="Picture 2" descr="E:\Hou\信息化建设\web\校徽相关\xjtu.png"/>
          <p:cNvPicPr>
            <a:picLocks noChangeAspect="1" noChangeArrowheads="1"/>
          </p:cNvPicPr>
          <p:nvPr/>
        </p:nvPicPr>
        <p:blipFill rotWithShape="1"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63" t="-1001" r="53439" b="77637"/>
          <a:stretch/>
        </p:blipFill>
        <p:spPr bwMode="auto">
          <a:xfrm>
            <a:off x="9868846" y="299119"/>
            <a:ext cx="2111188" cy="589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6" name="组合 55"/>
          <p:cNvGrpSpPr/>
          <p:nvPr/>
        </p:nvGrpSpPr>
        <p:grpSpPr>
          <a:xfrm>
            <a:off x="242446" y="473622"/>
            <a:ext cx="435327" cy="405245"/>
            <a:chOff x="290945" y="346364"/>
            <a:chExt cx="859090" cy="799725"/>
          </a:xfrm>
        </p:grpSpPr>
        <p:sp>
          <p:nvSpPr>
            <p:cNvPr id="57" name="圆角矩形 56"/>
            <p:cNvSpPr>
              <a:spLocks noChangeAspect="1"/>
            </p:cNvSpPr>
            <p:nvPr/>
          </p:nvSpPr>
          <p:spPr>
            <a:xfrm>
              <a:off x="290945" y="346364"/>
              <a:ext cx="648000" cy="648000"/>
            </a:xfrm>
            <a:prstGeom prst="roundRect">
              <a:avLst/>
            </a:prstGeom>
            <a:noFill/>
            <a:ln w="539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350" dirty="0">
                <a:ea typeface="微软雅黑" panose="020B0503020204020204" pitchFamily="34" charset="-122"/>
              </a:endParaRPr>
            </a:p>
          </p:txBody>
        </p:sp>
        <p:sp useBgFill="1">
          <p:nvSpPr>
            <p:cNvPr id="58" name="圆角矩形 57"/>
            <p:cNvSpPr>
              <a:spLocks noChangeAspect="1"/>
            </p:cNvSpPr>
            <p:nvPr/>
          </p:nvSpPr>
          <p:spPr>
            <a:xfrm>
              <a:off x="528654" y="526125"/>
              <a:ext cx="540000" cy="540000"/>
            </a:xfrm>
            <a:prstGeom prst="roundRect">
              <a:avLst/>
            </a:prstGeom>
            <a:ln w="539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350" dirty="0">
                <a:ea typeface="微软雅黑" panose="020B0503020204020204" pitchFamily="34" charset="-122"/>
              </a:endParaRPr>
            </a:p>
          </p:txBody>
        </p:sp>
        <p:sp>
          <p:nvSpPr>
            <p:cNvPr id="59" name="圆角矩形 58"/>
            <p:cNvSpPr>
              <a:spLocks noChangeAspect="1"/>
            </p:cNvSpPr>
            <p:nvPr/>
          </p:nvSpPr>
          <p:spPr>
            <a:xfrm>
              <a:off x="610035" y="606089"/>
              <a:ext cx="540000" cy="540000"/>
            </a:xfrm>
            <a:prstGeom prst="roundRect">
              <a:avLst/>
            </a:prstGeom>
            <a:solidFill>
              <a:schemeClr val="accent1"/>
            </a:solidFill>
            <a:ln w="539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350" dirty="0">
                <a:solidFill>
                  <a:schemeClr val="accent1"/>
                </a:solidFill>
                <a:ea typeface="微软雅黑" panose="020B0503020204020204" pitchFamily="34" charset="-122"/>
              </a:endParaRPr>
            </a:p>
          </p:txBody>
        </p:sp>
      </p:grpSp>
      <p:cxnSp>
        <p:nvCxnSpPr>
          <p:cNvPr id="60" name="直接连接符 59"/>
          <p:cNvCxnSpPr/>
          <p:nvPr/>
        </p:nvCxnSpPr>
        <p:spPr>
          <a:xfrm flipV="1">
            <a:off x="936725" y="838346"/>
            <a:ext cx="8750374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文本框 60"/>
          <p:cNvSpPr txBox="1"/>
          <p:nvPr/>
        </p:nvSpPr>
        <p:spPr>
          <a:xfrm>
            <a:off x="829616" y="272323"/>
            <a:ext cx="789786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chemeClr val="accent1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04</a:t>
            </a:r>
            <a:r>
              <a:rPr lang="en-US" altLang="zh-CN" sz="3200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. Experimental studies of post-arc current</a:t>
            </a:r>
          </a:p>
          <a:p>
            <a:endParaRPr lang="en-US" altLang="zh-CN" sz="3200" b="1" dirty="0">
              <a:solidFill>
                <a:schemeClr val="accent1"/>
              </a:solidFill>
              <a:latin typeface="Times New Roman" panose="02020603050405020304" pitchFamily="18" charset="0"/>
              <a:ea typeface="微软雅黑" pitchFamily="34" charset="-122"/>
              <a:cs typeface="Times New Roman" panose="02020603050405020304" pitchFamily="18" charset="0"/>
            </a:endParaRPr>
          </a:p>
          <a:p>
            <a:endParaRPr lang="zh-CN" altLang="en-US" sz="3200" b="1" dirty="0">
              <a:solidFill>
                <a:schemeClr val="accent1"/>
              </a:solidFill>
              <a:latin typeface="Times New Roman" panose="02020603050405020304" pitchFamily="18" charset="0"/>
              <a:ea typeface="微软雅黑" pitchFamily="34" charset="-122"/>
              <a:cs typeface="Times New Roman" panose="02020603050405020304" pitchFamily="18" charset="0"/>
            </a:endParaRPr>
          </a:p>
        </p:txBody>
      </p:sp>
      <p:cxnSp>
        <p:nvCxnSpPr>
          <p:cNvPr id="62" name="直接连接符 61"/>
          <p:cNvCxnSpPr/>
          <p:nvPr/>
        </p:nvCxnSpPr>
        <p:spPr>
          <a:xfrm flipH="1">
            <a:off x="643687" y="6251194"/>
            <a:ext cx="10904627" cy="1"/>
          </a:xfrm>
          <a:prstGeom prst="line">
            <a:avLst/>
          </a:prstGeom>
          <a:solidFill>
            <a:schemeClr val="accent1"/>
          </a:solidFill>
          <a:ln w="12700">
            <a:gradFill>
              <a:gsLst>
                <a:gs pos="0">
                  <a:schemeClr val="accent1"/>
                </a:gs>
                <a:gs pos="100000">
                  <a:srgbClr val="81040B"/>
                </a:gs>
              </a:gsLst>
              <a:lin ang="0" scaled="0"/>
            </a:gra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23"/>
          <p:cNvSpPr>
            <a:spLocks noChangeArrowheads="1"/>
          </p:cNvSpPr>
          <p:nvPr/>
        </p:nvSpPr>
        <p:spPr bwMode="auto">
          <a:xfrm>
            <a:off x="677774" y="908720"/>
            <a:ext cx="11514226" cy="50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266700" indent="-266700">
              <a:lnSpc>
                <a:spcPct val="120000"/>
              </a:lnSpc>
              <a:buSzPct val="95000"/>
              <a:buBlip>
                <a:blip r:embed="rId4"/>
              </a:buBlip>
            </a:pPr>
            <a:r>
              <a:rPr lang="zh-CN" altLang="en-US" sz="2400" b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The influence of diameter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698137" y="5582271"/>
            <a:ext cx="108795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285750" indent="-285750" algn="just">
              <a:buFont typeface="Wingdings" panose="05000000000000000000" pitchFamily="2" charset="2"/>
              <a:buChar char="Ø"/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altLang="zh-CN" dirty="0"/>
              <a:t>The </a:t>
            </a:r>
            <a:r>
              <a:rPr lang="en-US" altLang="zh-CN" i="1" dirty="0" err="1"/>
              <a:t>I</a:t>
            </a:r>
            <a:r>
              <a:rPr lang="en-US" altLang="zh-CN" i="1" baseline="-25000" dirty="0" err="1"/>
              <a:t>pa</a:t>
            </a:r>
            <a:r>
              <a:rPr lang="en-US" altLang="zh-CN" dirty="0"/>
              <a:t> , </a:t>
            </a:r>
            <a:r>
              <a:rPr lang="en-US" altLang="zh-CN" i="1" dirty="0"/>
              <a:t>Q</a:t>
            </a:r>
            <a:r>
              <a:rPr lang="en-US" altLang="zh-CN" dirty="0"/>
              <a:t> and </a:t>
            </a:r>
            <a:r>
              <a:rPr lang="en-US" altLang="zh-CN" i="1" dirty="0" err="1"/>
              <a:t>T</a:t>
            </a:r>
            <a:r>
              <a:rPr lang="en-US" altLang="zh-CN" baseline="-25000" dirty="0" err="1"/>
              <a:t>pa</a:t>
            </a:r>
            <a:r>
              <a:rPr lang="en-US" altLang="zh-CN" dirty="0"/>
              <a:t> of 30mm-Cu-butt contact is higher than that of 58mm-Cu-butt contact with the same current.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3348600" y="5031448"/>
            <a:ext cx="549480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</a:rPr>
              <a:t>A comparison of </a:t>
            </a:r>
            <a:r>
              <a:rPr lang="en-US" altLang="zh-CN" sz="1200" i="1" dirty="0" err="1">
                <a:latin typeface="Times New Roman" panose="02020603050405020304" pitchFamily="18" charset="0"/>
                <a:ea typeface="宋体" panose="02010600030101010101" pitchFamily="2" charset="-122"/>
              </a:rPr>
              <a:t>I</a:t>
            </a:r>
            <a:r>
              <a:rPr lang="en-US" altLang="zh-CN" sz="1200" baseline="-25000" dirty="0" err="1">
                <a:latin typeface="Times New Roman" panose="02020603050405020304" pitchFamily="18" charset="0"/>
                <a:ea typeface="宋体" panose="02010600030101010101" pitchFamily="2" charset="-122"/>
              </a:rPr>
              <a:t>pa</a:t>
            </a:r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</a:rPr>
              <a:t> ,</a:t>
            </a:r>
            <a:r>
              <a:rPr lang="en-US" altLang="zh-CN" sz="1200" i="1" dirty="0">
                <a:latin typeface="Times New Roman" panose="02020603050405020304" pitchFamily="18" charset="0"/>
                <a:ea typeface="宋体" panose="02010600030101010101" pitchFamily="2" charset="-122"/>
              </a:rPr>
              <a:t>Q </a:t>
            </a:r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</a:rPr>
              <a:t>and </a:t>
            </a:r>
            <a:r>
              <a:rPr lang="en-US" altLang="zh-CN" sz="1200" i="1" dirty="0" err="1">
                <a:latin typeface="Times New Roman" panose="02020603050405020304" pitchFamily="18" charset="0"/>
                <a:ea typeface="宋体" panose="02010600030101010101" pitchFamily="2" charset="-122"/>
              </a:rPr>
              <a:t>T</a:t>
            </a:r>
            <a:r>
              <a:rPr lang="en-US" altLang="zh-CN" sz="1200" baseline="-25000" dirty="0" err="1">
                <a:latin typeface="Times New Roman" panose="02020603050405020304" pitchFamily="18" charset="0"/>
                <a:ea typeface="宋体" panose="02010600030101010101" pitchFamily="2" charset="-122"/>
              </a:rPr>
              <a:t>pa</a:t>
            </a:r>
            <a:r>
              <a:rPr lang="en-US" altLang="zh-CN" sz="1200" baseline="-25000" dirty="0"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</a:rPr>
              <a:t>with different diameters </a:t>
            </a:r>
            <a:endParaRPr lang="zh-CN" altLang="en-US" sz="1200" dirty="0"/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78207" y="1975495"/>
            <a:ext cx="8221133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266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1274"/>
    </mc:Choice>
    <mc:Fallback xmlns="">
      <p:transition advTm="21274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Date Placeholder 3"/>
          <p:cNvSpPr>
            <a:spLocks noGrp="1"/>
          </p:cNvSpPr>
          <p:nvPr>
            <p:ph type="dt" sz="half" idx="10"/>
          </p:nvPr>
        </p:nvSpPr>
        <p:spPr bwMode="auto">
          <a:xfrm>
            <a:off x="833120" y="6481045"/>
            <a:ext cx="2133600" cy="22733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D66C7106-4B75-4276-9AB2-CDE5302B5BAF}" type="datetime3">
              <a:rPr lang="en-US" altLang="zh-CN" sz="1000">
                <a:solidFill>
                  <a:srgbClr val="89898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ctr" eaLnBrk="1" hangingPunct="1"/>
              <a:t>14 September 2019</a:t>
            </a:fld>
            <a:endParaRPr lang="en-US" altLang="zh-CN" sz="1000" dirty="0">
              <a:solidFill>
                <a:srgbClr val="89898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Slide Number Placeholder 4"/>
          <p:cNvSpPr>
            <a:spLocks noGrp="1"/>
          </p:cNvSpPr>
          <p:nvPr>
            <p:ph type="sldNum" sz="quarter" idx="12"/>
          </p:nvPr>
        </p:nvSpPr>
        <p:spPr bwMode="auto">
          <a:xfrm>
            <a:off x="8991600" y="6481045"/>
            <a:ext cx="2133600" cy="22733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47FE4EDD-DD13-401B-A5CE-7D6570047EB0}" type="slidenum">
              <a:rPr lang="en-US" altLang="zh-CN" sz="1000">
                <a:solidFill>
                  <a:srgbClr val="89898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ctr" eaLnBrk="1" hangingPunct="1"/>
              <a:t>35</a:t>
            </a:fld>
            <a:endParaRPr lang="en-US" altLang="zh-CN" sz="1000" dirty="0">
              <a:solidFill>
                <a:srgbClr val="89898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4" name="Picture 2" descr="E:\Hou\信息化建设\web\校徽相关\xjtu.png"/>
          <p:cNvPicPr>
            <a:picLocks noChangeAspect="1" noChangeArrowheads="1"/>
          </p:cNvPicPr>
          <p:nvPr/>
        </p:nvPicPr>
        <p:blipFill rotWithShape="1"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63" t="-1001" r="53439" b="77637"/>
          <a:stretch/>
        </p:blipFill>
        <p:spPr bwMode="auto">
          <a:xfrm>
            <a:off x="9868846" y="299119"/>
            <a:ext cx="2111188" cy="589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6" name="组合 55"/>
          <p:cNvGrpSpPr/>
          <p:nvPr/>
        </p:nvGrpSpPr>
        <p:grpSpPr>
          <a:xfrm>
            <a:off x="242446" y="473622"/>
            <a:ext cx="435327" cy="405245"/>
            <a:chOff x="290945" y="346364"/>
            <a:chExt cx="859090" cy="799725"/>
          </a:xfrm>
        </p:grpSpPr>
        <p:sp>
          <p:nvSpPr>
            <p:cNvPr id="57" name="圆角矩形 56"/>
            <p:cNvSpPr>
              <a:spLocks noChangeAspect="1"/>
            </p:cNvSpPr>
            <p:nvPr/>
          </p:nvSpPr>
          <p:spPr>
            <a:xfrm>
              <a:off x="290945" y="346364"/>
              <a:ext cx="648000" cy="648000"/>
            </a:xfrm>
            <a:prstGeom prst="roundRect">
              <a:avLst/>
            </a:prstGeom>
            <a:noFill/>
            <a:ln w="539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350" dirty="0">
                <a:ea typeface="微软雅黑" panose="020B0503020204020204" pitchFamily="34" charset="-122"/>
              </a:endParaRPr>
            </a:p>
          </p:txBody>
        </p:sp>
        <p:sp useBgFill="1">
          <p:nvSpPr>
            <p:cNvPr id="58" name="圆角矩形 57"/>
            <p:cNvSpPr>
              <a:spLocks noChangeAspect="1"/>
            </p:cNvSpPr>
            <p:nvPr/>
          </p:nvSpPr>
          <p:spPr>
            <a:xfrm>
              <a:off x="528654" y="526125"/>
              <a:ext cx="540000" cy="540000"/>
            </a:xfrm>
            <a:prstGeom prst="roundRect">
              <a:avLst/>
            </a:prstGeom>
            <a:ln w="539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350" dirty="0">
                <a:ea typeface="微软雅黑" panose="020B0503020204020204" pitchFamily="34" charset="-122"/>
              </a:endParaRPr>
            </a:p>
          </p:txBody>
        </p:sp>
        <p:sp>
          <p:nvSpPr>
            <p:cNvPr id="59" name="圆角矩形 58"/>
            <p:cNvSpPr>
              <a:spLocks noChangeAspect="1"/>
            </p:cNvSpPr>
            <p:nvPr/>
          </p:nvSpPr>
          <p:spPr>
            <a:xfrm>
              <a:off x="610035" y="606089"/>
              <a:ext cx="540000" cy="540000"/>
            </a:xfrm>
            <a:prstGeom prst="roundRect">
              <a:avLst/>
            </a:prstGeom>
            <a:solidFill>
              <a:schemeClr val="accent1"/>
            </a:solidFill>
            <a:ln w="539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350" dirty="0">
                <a:solidFill>
                  <a:schemeClr val="accent1"/>
                </a:solidFill>
                <a:ea typeface="微软雅黑" panose="020B0503020204020204" pitchFamily="34" charset="-122"/>
              </a:endParaRPr>
            </a:p>
          </p:txBody>
        </p:sp>
      </p:grpSp>
      <p:cxnSp>
        <p:nvCxnSpPr>
          <p:cNvPr id="60" name="直接连接符 59"/>
          <p:cNvCxnSpPr/>
          <p:nvPr/>
        </p:nvCxnSpPr>
        <p:spPr>
          <a:xfrm flipV="1">
            <a:off x="936725" y="838346"/>
            <a:ext cx="8750374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文本框 60"/>
          <p:cNvSpPr txBox="1"/>
          <p:nvPr/>
        </p:nvSpPr>
        <p:spPr>
          <a:xfrm>
            <a:off x="829616" y="272323"/>
            <a:ext cx="789786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chemeClr val="accent1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04</a:t>
            </a:r>
            <a:r>
              <a:rPr lang="en-US" altLang="zh-CN" sz="3200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. Experimental studies of post-arc current</a:t>
            </a:r>
          </a:p>
          <a:p>
            <a:endParaRPr lang="en-US" altLang="zh-CN" sz="3200" b="1" dirty="0">
              <a:solidFill>
                <a:schemeClr val="accent1"/>
              </a:solidFill>
              <a:latin typeface="Times New Roman" panose="02020603050405020304" pitchFamily="18" charset="0"/>
              <a:ea typeface="微软雅黑" pitchFamily="34" charset="-122"/>
              <a:cs typeface="Times New Roman" panose="02020603050405020304" pitchFamily="18" charset="0"/>
            </a:endParaRPr>
          </a:p>
          <a:p>
            <a:endParaRPr lang="zh-CN" altLang="en-US" sz="3200" b="1" dirty="0">
              <a:solidFill>
                <a:schemeClr val="accent1"/>
              </a:solidFill>
              <a:latin typeface="Times New Roman" panose="02020603050405020304" pitchFamily="18" charset="0"/>
              <a:ea typeface="微软雅黑" pitchFamily="34" charset="-122"/>
              <a:cs typeface="Times New Roman" panose="02020603050405020304" pitchFamily="18" charset="0"/>
            </a:endParaRPr>
          </a:p>
        </p:txBody>
      </p:sp>
      <p:cxnSp>
        <p:nvCxnSpPr>
          <p:cNvPr id="62" name="直接连接符 61"/>
          <p:cNvCxnSpPr/>
          <p:nvPr/>
        </p:nvCxnSpPr>
        <p:spPr>
          <a:xfrm flipH="1">
            <a:off x="643687" y="6251194"/>
            <a:ext cx="10904627" cy="1"/>
          </a:xfrm>
          <a:prstGeom prst="line">
            <a:avLst/>
          </a:prstGeom>
          <a:solidFill>
            <a:schemeClr val="accent1"/>
          </a:solidFill>
          <a:ln w="12700">
            <a:gradFill>
              <a:gsLst>
                <a:gs pos="0">
                  <a:schemeClr val="accent1"/>
                </a:gs>
                <a:gs pos="100000">
                  <a:srgbClr val="81040B"/>
                </a:gs>
              </a:gsLst>
              <a:lin ang="0" scaled="0"/>
            </a:gra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23"/>
          <p:cNvSpPr>
            <a:spLocks noChangeArrowheads="1"/>
          </p:cNvSpPr>
          <p:nvPr/>
        </p:nvSpPr>
        <p:spPr bwMode="auto">
          <a:xfrm>
            <a:off x="677774" y="908720"/>
            <a:ext cx="11514226" cy="50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266700" indent="-266700">
              <a:lnSpc>
                <a:spcPct val="120000"/>
              </a:lnSpc>
              <a:buSzPct val="95000"/>
              <a:buBlip>
                <a:blip r:embed="rId4"/>
              </a:buBlip>
            </a:pPr>
            <a:r>
              <a:rPr lang="zh-CN" altLang="en-US" sz="2400" b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The influence of </a:t>
            </a:r>
            <a:r>
              <a:rPr lang="en-US" altLang="zh-CN" sz="2400" b="1" dirty="0" smtClean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structure</a:t>
            </a:r>
            <a:endParaRPr lang="en-US" altLang="zh-CN" sz="2400" b="1" dirty="0">
              <a:latin typeface="Times New Roman" panose="02020603050405020304" pitchFamily="18" charset="0"/>
              <a:ea typeface="楷体_GB2312" pitchFamily="49" charset="-122"/>
              <a:cs typeface="Times New Roman" panose="02020603050405020304" pitchFamily="18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570807" y="5489938"/>
            <a:ext cx="109775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285750" indent="-285750" algn="just">
              <a:buFont typeface="Wingdings" panose="05000000000000000000" pitchFamily="2" charset="2"/>
              <a:buChar char="Ø"/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altLang="zh-CN" dirty="0"/>
              <a:t>The </a:t>
            </a:r>
            <a:r>
              <a:rPr lang="en-US" altLang="zh-CN" i="1" dirty="0" err="1"/>
              <a:t>I</a:t>
            </a:r>
            <a:r>
              <a:rPr lang="en-US" altLang="zh-CN" baseline="-25000" dirty="0" err="1"/>
              <a:t>pa</a:t>
            </a:r>
            <a:r>
              <a:rPr lang="en-US" altLang="zh-CN" dirty="0"/>
              <a:t>,</a:t>
            </a:r>
            <a:r>
              <a:rPr lang="en-US" altLang="zh-CN" i="1" dirty="0"/>
              <a:t> Q  </a:t>
            </a:r>
            <a:r>
              <a:rPr lang="en-US" altLang="zh-CN" dirty="0"/>
              <a:t>and </a:t>
            </a:r>
            <a:r>
              <a:rPr lang="en-US" altLang="zh-CN" i="1" dirty="0" err="1"/>
              <a:t>T</a:t>
            </a:r>
            <a:r>
              <a:rPr lang="en-US" altLang="zh-CN" baseline="-25000" dirty="0" err="1"/>
              <a:t>pa</a:t>
            </a:r>
            <a:r>
              <a:rPr lang="en-US" altLang="zh-CN" dirty="0"/>
              <a:t> of 58mm-CuCr50-TMF contact is higher than that of 58mm-CuCr50-AMF contact with the same current.</a:t>
            </a:r>
            <a:endParaRPr lang="zh-CN" altLang="en-US" dirty="0"/>
          </a:p>
        </p:txBody>
      </p:sp>
      <p:sp>
        <p:nvSpPr>
          <p:cNvPr id="21" name="矩形 20"/>
          <p:cNvSpPr/>
          <p:nvPr/>
        </p:nvSpPr>
        <p:spPr>
          <a:xfrm>
            <a:off x="3348600" y="5232955"/>
            <a:ext cx="549480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</a:rPr>
              <a:t>A comparison of </a:t>
            </a:r>
            <a:r>
              <a:rPr lang="en-US" altLang="zh-CN" sz="1200" i="1" dirty="0" err="1">
                <a:latin typeface="Times New Roman" panose="02020603050405020304" pitchFamily="18" charset="0"/>
                <a:ea typeface="宋体" panose="02010600030101010101" pitchFamily="2" charset="-122"/>
              </a:rPr>
              <a:t>I</a:t>
            </a:r>
            <a:r>
              <a:rPr lang="en-US" altLang="zh-CN" sz="1200" baseline="-25000" dirty="0" err="1">
                <a:latin typeface="Times New Roman" panose="02020603050405020304" pitchFamily="18" charset="0"/>
                <a:ea typeface="宋体" panose="02010600030101010101" pitchFamily="2" charset="-122"/>
              </a:rPr>
              <a:t>pa</a:t>
            </a:r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</a:rPr>
              <a:t> ,</a:t>
            </a:r>
            <a:r>
              <a:rPr lang="en-US" altLang="zh-CN" sz="1200" i="1" dirty="0">
                <a:latin typeface="Times New Roman" panose="02020603050405020304" pitchFamily="18" charset="0"/>
                <a:ea typeface="宋体" panose="02010600030101010101" pitchFamily="2" charset="-122"/>
              </a:rPr>
              <a:t>Q </a:t>
            </a:r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</a:rPr>
              <a:t>and </a:t>
            </a:r>
            <a:r>
              <a:rPr lang="en-US" altLang="zh-CN" sz="1200" i="1" dirty="0" err="1">
                <a:latin typeface="Times New Roman" panose="02020603050405020304" pitchFamily="18" charset="0"/>
                <a:ea typeface="宋体" panose="02010600030101010101" pitchFamily="2" charset="-122"/>
              </a:rPr>
              <a:t>T</a:t>
            </a:r>
            <a:r>
              <a:rPr lang="en-US" altLang="zh-CN" sz="1200" baseline="-25000" dirty="0" err="1">
                <a:latin typeface="Times New Roman" panose="02020603050405020304" pitchFamily="18" charset="0"/>
                <a:ea typeface="宋体" panose="02010600030101010101" pitchFamily="2" charset="-122"/>
              </a:rPr>
              <a:t>pa</a:t>
            </a:r>
            <a:r>
              <a:rPr lang="en-US" altLang="zh-CN" sz="1200" baseline="-25000" dirty="0"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</a:rPr>
              <a:t>with different structure </a:t>
            </a:r>
            <a:endParaRPr lang="zh-CN" altLang="en-US" sz="1200" dirty="0"/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39899" y="2119323"/>
            <a:ext cx="7928532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3965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1274"/>
    </mc:Choice>
    <mc:Fallback xmlns="">
      <p:transition advTm="21274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Date Placeholder 3"/>
          <p:cNvSpPr>
            <a:spLocks noGrp="1"/>
          </p:cNvSpPr>
          <p:nvPr>
            <p:ph type="dt" sz="half" idx="10"/>
          </p:nvPr>
        </p:nvSpPr>
        <p:spPr bwMode="auto">
          <a:xfrm>
            <a:off x="833120" y="6481045"/>
            <a:ext cx="2133600" cy="22733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D66C7106-4B75-4276-9AB2-CDE5302B5BAF}" type="datetime3">
              <a:rPr lang="en-US" altLang="zh-CN" sz="1000">
                <a:solidFill>
                  <a:srgbClr val="89898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ctr" eaLnBrk="1" hangingPunct="1"/>
              <a:t>14 September 2019</a:t>
            </a:fld>
            <a:endParaRPr lang="en-US" altLang="zh-CN" sz="1000" dirty="0">
              <a:solidFill>
                <a:srgbClr val="89898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Slide Number Placeholder 4"/>
          <p:cNvSpPr>
            <a:spLocks noGrp="1"/>
          </p:cNvSpPr>
          <p:nvPr>
            <p:ph type="sldNum" sz="quarter" idx="12"/>
          </p:nvPr>
        </p:nvSpPr>
        <p:spPr bwMode="auto">
          <a:xfrm>
            <a:off x="8991600" y="6481045"/>
            <a:ext cx="2133600" cy="22733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47FE4EDD-DD13-401B-A5CE-7D6570047EB0}" type="slidenum">
              <a:rPr lang="en-US" altLang="zh-CN" sz="1000">
                <a:solidFill>
                  <a:srgbClr val="89898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ctr" eaLnBrk="1" hangingPunct="1"/>
              <a:t>36</a:t>
            </a:fld>
            <a:endParaRPr lang="en-US" altLang="zh-CN" sz="1000" dirty="0">
              <a:solidFill>
                <a:srgbClr val="89898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4" name="Picture 2" descr="E:\Hou\信息化建设\web\校徽相关\xjtu.png"/>
          <p:cNvPicPr>
            <a:picLocks noChangeAspect="1" noChangeArrowheads="1"/>
          </p:cNvPicPr>
          <p:nvPr/>
        </p:nvPicPr>
        <p:blipFill rotWithShape="1">
          <a:blip r:embed="rId7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63" t="-1001" r="53439" b="77637"/>
          <a:stretch/>
        </p:blipFill>
        <p:spPr bwMode="auto">
          <a:xfrm>
            <a:off x="9868846" y="299119"/>
            <a:ext cx="2111188" cy="589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6" name="组合 55"/>
          <p:cNvGrpSpPr/>
          <p:nvPr/>
        </p:nvGrpSpPr>
        <p:grpSpPr>
          <a:xfrm>
            <a:off x="242446" y="473622"/>
            <a:ext cx="435327" cy="405245"/>
            <a:chOff x="290945" y="346364"/>
            <a:chExt cx="859090" cy="799725"/>
          </a:xfrm>
        </p:grpSpPr>
        <p:sp>
          <p:nvSpPr>
            <p:cNvPr id="57" name="圆角矩形 56"/>
            <p:cNvSpPr>
              <a:spLocks noChangeAspect="1"/>
            </p:cNvSpPr>
            <p:nvPr/>
          </p:nvSpPr>
          <p:spPr>
            <a:xfrm>
              <a:off x="290945" y="346364"/>
              <a:ext cx="648000" cy="648000"/>
            </a:xfrm>
            <a:prstGeom prst="roundRect">
              <a:avLst/>
            </a:prstGeom>
            <a:noFill/>
            <a:ln w="539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350" dirty="0">
                <a:ea typeface="微软雅黑" panose="020B0503020204020204" pitchFamily="34" charset="-122"/>
              </a:endParaRPr>
            </a:p>
          </p:txBody>
        </p:sp>
        <p:sp useBgFill="1">
          <p:nvSpPr>
            <p:cNvPr id="58" name="圆角矩形 57"/>
            <p:cNvSpPr>
              <a:spLocks noChangeAspect="1"/>
            </p:cNvSpPr>
            <p:nvPr/>
          </p:nvSpPr>
          <p:spPr>
            <a:xfrm>
              <a:off x="528654" y="526125"/>
              <a:ext cx="540000" cy="540000"/>
            </a:xfrm>
            <a:prstGeom prst="roundRect">
              <a:avLst/>
            </a:prstGeom>
            <a:ln w="539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350" dirty="0">
                <a:ea typeface="微软雅黑" panose="020B0503020204020204" pitchFamily="34" charset="-122"/>
              </a:endParaRPr>
            </a:p>
          </p:txBody>
        </p:sp>
        <p:sp>
          <p:nvSpPr>
            <p:cNvPr id="59" name="圆角矩形 58"/>
            <p:cNvSpPr>
              <a:spLocks noChangeAspect="1"/>
            </p:cNvSpPr>
            <p:nvPr/>
          </p:nvSpPr>
          <p:spPr>
            <a:xfrm>
              <a:off x="610035" y="606089"/>
              <a:ext cx="540000" cy="540000"/>
            </a:xfrm>
            <a:prstGeom prst="roundRect">
              <a:avLst/>
            </a:prstGeom>
            <a:solidFill>
              <a:schemeClr val="accent1"/>
            </a:solidFill>
            <a:ln w="539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350" dirty="0">
                <a:solidFill>
                  <a:schemeClr val="accent1"/>
                </a:solidFill>
                <a:ea typeface="微软雅黑" panose="020B0503020204020204" pitchFamily="34" charset="-122"/>
              </a:endParaRPr>
            </a:p>
          </p:txBody>
        </p:sp>
      </p:grpSp>
      <p:cxnSp>
        <p:nvCxnSpPr>
          <p:cNvPr id="60" name="直接连接符 59"/>
          <p:cNvCxnSpPr/>
          <p:nvPr/>
        </p:nvCxnSpPr>
        <p:spPr>
          <a:xfrm flipV="1">
            <a:off x="936725" y="838346"/>
            <a:ext cx="8750374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文本框 60"/>
          <p:cNvSpPr txBox="1"/>
          <p:nvPr/>
        </p:nvSpPr>
        <p:spPr>
          <a:xfrm>
            <a:off x="829616" y="272323"/>
            <a:ext cx="789786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chemeClr val="accent1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04</a:t>
            </a:r>
            <a:r>
              <a:rPr lang="en-US" altLang="zh-CN" sz="3200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. Experimental studies of post-arc current</a:t>
            </a:r>
          </a:p>
          <a:p>
            <a:endParaRPr lang="en-US" altLang="zh-CN" sz="3200" b="1" dirty="0">
              <a:solidFill>
                <a:schemeClr val="accent1"/>
              </a:solidFill>
              <a:latin typeface="Times New Roman" panose="02020603050405020304" pitchFamily="18" charset="0"/>
              <a:ea typeface="微软雅黑" pitchFamily="34" charset="-122"/>
              <a:cs typeface="Times New Roman" panose="02020603050405020304" pitchFamily="18" charset="0"/>
            </a:endParaRPr>
          </a:p>
          <a:p>
            <a:endParaRPr lang="zh-CN" altLang="en-US" sz="3200" b="1" dirty="0">
              <a:solidFill>
                <a:schemeClr val="accent1"/>
              </a:solidFill>
              <a:latin typeface="Times New Roman" panose="02020603050405020304" pitchFamily="18" charset="0"/>
              <a:ea typeface="微软雅黑" pitchFamily="34" charset="-122"/>
              <a:cs typeface="Times New Roman" panose="02020603050405020304" pitchFamily="18" charset="0"/>
            </a:endParaRPr>
          </a:p>
        </p:txBody>
      </p:sp>
      <p:cxnSp>
        <p:nvCxnSpPr>
          <p:cNvPr id="62" name="直接连接符 61"/>
          <p:cNvCxnSpPr/>
          <p:nvPr/>
        </p:nvCxnSpPr>
        <p:spPr>
          <a:xfrm flipH="1">
            <a:off x="643687" y="6251194"/>
            <a:ext cx="10904627" cy="1"/>
          </a:xfrm>
          <a:prstGeom prst="line">
            <a:avLst/>
          </a:prstGeom>
          <a:solidFill>
            <a:schemeClr val="accent1"/>
          </a:solidFill>
          <a:ln w="12700">
            <a:gradFill>
              <a:gsLst>
                <a:gs pos="0">
                  <a:schemeClr val="accent1"/>
                </a:gs>
                <a:gs pos="100000">
                  <a:srgbClr val="81040B"/>
                </a:gs>
              </a:gsLst>
              <a:lin ang="0" scaled="0"/>
            </a:gra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23"/>
          <p:cNvSpPr>
            <a:spLocks noChangeArrowheads="1"/>
          </p:cNvSpPr>
          <p:nvPr/>
        </p:nvSpPr>
        <p:spPr bwMode="auto">
          <a:xfrm>
            <a:off x="677774" y="908720"/>
            <a:ext cx="11514226" cy="50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266700" indent="-266700">
              <a:lnSpc>
                <a:spcPct val="120000"/>
              </a:lnSpc>
              <a:buSzPct val="95000"/>
              <a:buBlip>
                <a:blip r:embed="rId8"/>
              </a:buBlip>
            </a:pPr>
            <a:r>
              <a:rPr lang="zh-CN" altLang="en-US" sz="2400" b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The influence of </a:t>
            </a:r>
            <a:r>
              <a:rPr lang="en-US" altLang="zh-CN" sz="2400" b="1" dirty="0" smtClean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structure</a:t>
            </a:r>
            <a:endParaRPr lang="en-US" altLang="zh-CN" sz="2400" b="1" dirty="0">
              <a:latin typeface="Times New Roman" panose="02020603050405020304" pitchFamily="18" charset="0"/>
              <a:ea typeface="楷体_GB2312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674036" y="975504"/>
            <a:ext cx="3931723" cy="5040000"/>
          </a:xfrm>
          <a:prstGeom prst="rect">
            <a:avLst/>
          </a:prstGeom>
        </p:spPr>
      </p:pic>
      <p:pic>
        <p:nvPicPr>
          <p:cNvPr id="18" name="18-cucr-AMF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1612860" y="2007107"/>
            <a:ext cx="1905883" cy="540000"/>
          </a:xfrm>
          <a:prstGeom prst="rect">
            <a:avLst/>
          </a:prstGeom>
        </p:spPr>
      </p:pic>
      <p:pic>
        <p:nvPicPr>
          <p:cNvPr id="23" name="18-cucr-TMF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3789285" y="2007107"/>
            <a:ext cx="2088000" cy="540000"/>
          </a:xfrm>
          <a:prstGeom prst="rect">
            <a:avLst/>
          </a:prstGeom>
        </p:spPr>
      </p:pic>
      <p:sp>
        <p:nvSpPr>
          <p:cNvPr id="24" name="文本框 23"/>
          <p:cNvSpPr txBox="1"/>
          <p:nvPr/>
        </p:nvSpPr>
        <p:spPr>
          <a:xfrm>
            <a:off x="7208004" y="5954535"/>
            <a:ext cx="10640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AMF 18kA</a:t>
            </a:r>
            <a:endParaRPr lang="zh-CN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9254996" y="5949209"/>
            <a:ext cx="9506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TMF 18kA</a:t>
            </a:r>
            <a:endParaRPr lang="zh-CN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2220822" y="2597406"/>
            <a:ext cx="9881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AMF 18kA</a:t>
            </a:r>
            <a:endParaRPr lang="zh-CN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4488307" y="2597406"/>
            <a:ext cx="9900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TMF 18kA</a:t>
            </a:r>
            <a:endParaRPr lang="zh-CN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1612859" y="3364497"/>
            <a:ext cx="426442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285750" indent="-285750" algn="just">
              <a:buFont typeface="Wingdings" panose="05000000000000000000" pitchFamily="2" charset="2"/>
              <a:buChar char="Ø"/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altLang="zh-CN" dirty="0"/>
              <a:t>The  vacuum arc of TMF contact burns more intensely than that of AMF contact.</a:t>
            </a:r>
          </a:p>
          <a:p>
            <a:r>
              <a:rPr lang="en-US" altLang="zh-CN" dirty="0"/>
              <a:t>The vacuum arc of TMF contact are more unstable.</a:t>
            </a:r>
          </a:p>
          <a:p>
            <a:r>
              <a:rPr lang="en-US" altLang="zh-CN" dirty="0"/>
              <a:t>The more intense vacuum arc of TMF contact results in a higher post-arc current.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3287261" y="2935040"/>
            <a:ext cx="12947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19000fps</a:t>
            </a:r>
            <a:endParaRPr lang="zh-CN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3420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1274"/>
    </mc:Choice>
    <mc:Fallback xmlns="">
      <p:transition advTm="2127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500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950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7900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4" dur="1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9" dur="1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video>
              <p:cMediaNode vol="80000">
                <p:cTn id="20" repeatCount="indefinite" fill="remove" display="0">
                  <p:stCondLst>
                    <p:cond delay="indefinite"/>
                  </p:stCondLst>
                </p:cTn>
                <p:tgtEl>
                  <p:spTgt spid="23"/>
                </p:tgtEl>
              </p:cMediaNode>
            </p:video>
            <p:video>
              <p:cMediaNode vol="80000">
                <p:cTn id="21" repeatCount="indefinite" fill="remove" display="0">
                  <p:stCondLst>
                    <p:cond delay="indefinite"/>
                  </p:stCondLst>
                </p:cTn>
                <p:tgtEl>
                  <p:spTgt spid="18"/>
                </p:tgtEl>
              </p:cMediaNode>
            </p:video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Date Placeholder 3"/>
          <p:cNvSpPr>
            <a:spLocks noGrp="1"/>
          </p:cNvSpPr>
          <p:nvPr>
            <p:ph type="dt" sz="half" idx="10"/>
          </p:nvPr>
        </p:nvSpPr>
        <p:spPr bwMode="auto">
          <a:xfrm>
            <a:off x="833120" y="6481045"/>
            <a:ext cx="2133600" cy="22733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D66C7106-4B75-4276-9AB2-CDE5302B5BAF}" type="datetime3">
              <a:rPr lang="en-US" altLang="zh-CN" sz="1000">
                <a:solidFill>
                  <a:srgbClr val="89898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ctr" eaLnBrk="1" hangingPunct="1"/>
              <a:t>14 September 2019</a:t>
            </a:fld>
            <a:endParaRPr lang="en-US" altLang="zh-CN" sz="1000" dirty="0">
              <a:solidFill>
                <a:srgbClr val="89898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Slide Number Placeholder 4"/>
          <p:cNvSpPr>
            <a:spLocks noGrp="1"/>
          </p:cNvSpPr>
          <p:nvPr>
            <p:ph type="sldNum" sz="quarter" idx="12"/>
          </p:nvPr>
        </p:nvSpPr>
        <p:spPr bwMode="auto">
          <a:xfrm>
            <a:off x="8991600" y="6481045"/>
            <a:ext cx="2133600" cy="22733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47FE4EDD-DD13-401B-A5CE-7D6570047EB0}" type="slidenum">
              <a:rPr lang="en-US" altLang="zh-CN" sz="1000">
                <a:solidFill>
                  <a:srgbClr val="89898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ctr" eaLnBrk="1" hangingPunct="1"/>
              <a:t>37</a:t>
            </a:fld>
            <a:endParaRPr lang="en-US" altLang="zh-CN" sz="1000" dirty="0">
              <a:solidFill>
                <a:srgbClr val="89898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4" name="Picture 2" descr="E:\Hou\信息化建设\web\校徽相关\xjtu.png"/>
          <p:cNvPicPr>
            <a:picLocks noChangeAspect="1" noChangeArrowheads="1"/>
          </p:cNvPicPr>
          <p:nvPr/>
        </p:nvPicPr>
        <p:blipFill rotWithShape="1"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63" t="-1001" r="53439" b="77637"/>
          <a:stretch/>
        </p:blipFill>
        <p:spPr bwMode="auto">
          <a:xfrm>
            <a:off x="9868846" y="299119"/>
            <a:ext cx="2111188" cy="589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6" name="组合 55"/>
          <p:cNvGrpSpPr/>
          <p:nvPr/>
        </p:nvGrpSpPr>
        <p:grpSpPr>
          <a:xfrm>
            <a:off x="242446" y="473622"/>
            <a:ext cx="435327" cy="405245"/>
            <a:chOff x="290945" y="346364"/>
            <a:chExt cx="859090" cy="799725"/>
          </a:xfrm>
        </p:grpSpPr>
        <p:sp>
          <p:nvSpPr>
            <p:cNvPr id="57" name="圆角矩形 56"/>
            <p:cNvSpPr>
              <a:spLocks noChangeAspect="1"/>
            </p:cNvSpPr>
            <p:nvPr/>
          </p:nvSpPr>
          <p:spPr>
            <a:xfrm>
              <a:off x="290945" y="346364"/>
              <a:ext cx="648000" cy="648000"/>
            </a:xfrm>
            <a:prstGeom prst="roundRect">
              <a:avLst/>
            </a:prstGeom>
            <a:noFill/>
            <a:ln w="539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350" dirty="0">
                <a:ea typeface="微软雅黑" panose="020B0503020204020204" pitchFamily="34" charset="-122"/>
              </a:endParaRPr>
            </a:p>
          </p:txBody>
        </p:sp>
        <p:sp useBgFill="1">
          <p:nvSpPr>
            <p:cNvPr id="58" name="圆角矩形 57"/>
            <p:cNvSpPr>
              <a:spLocks noChangeAspect="1"/>
            </p:cNvSpPr>
            <p:nvPr/>
          </p:nvSpPr>
          <p:spPr>
            <a:xfrm>
              <a:off x="528654" y="526125"/>
              <a:ext cx="540000" cy="540000"/>
            </a:xfrm>
            <a:prstGeom prst="roundRect">
              <a:avLst/>
            </a:prstGeom>
            <a:ln w="539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350" dirty="0">
                <a:ea typeface="微软雅黑" panose="020B0503020204020204" pitchFamily="34" charset="-122"/>
              </a:endParaRPr>
            </a:p>
          </p:txBody>
        </p:sp>
        <p:sp>
          <p:nvSpPr>
            <p:cNvPr id="59" name="圆角矩形 58"/>
            <p:cNvSpPr>
              <a:spLocks noChangeAspect="1"/>
            </p:cNvSpPr>
            <p:nvPr/>
          </p:nvSpPr>
          <p:spPr>
            <a:xfrm>
              <a:off x="610035" y="606089"/>
              <a:ext cx="540000" cy="540000"/>
            </a:xfrm>
            <a:prstGeom prst="roundRect">
              <a:avLst/>
            </a:prstGeom>
            <a:solidFill>
              <a:schemeClr val="accent1"/>
            </a:solidFill>
            <a:ln w="539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350" dirty="0">
                <a:solidFill>
                  <a:schemeClr val="accent1"/>
                </a:solidFill>
                <a:ea typeface="微软雅黑" panose="020B0503020204020204" pitchFamily="34" charset="-122"/>
              </a:endParaRPr>
            </a:p>
          </p:txBody>
        </p:sp>
      </p:grpSp>
      <p:cxnSp>
        <p:nvCxnSpPr>
          <p:cNvPr id="60" name="直接连接符 59"/>
          <p:cNvCxnSpPr/>
          <p:nvPr/>
        </p:nvCxnSpPr>
        <p:spPr>
          <a:xfrm flipV="1">
            <a:off x="936725" y="838346"/>
            <a:ext cx="8750374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文本框 60"/>
          <p:cNvSpPr txBox="1"/>
          <p:nvPr/>
        </p:nvSpPr>
        <p:spPr>
          <a:xfrm>
            <a:off x="829616" y="272323"/>
            <a:ext cx="789786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chemeClr val="accent1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04</a:t>
            </a:r>
            <a:r>
              <a:rPr lang="en-US" altLang="zh-CN" sz="3200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. Experimental studies of post-arc current</a:t>
            </a:r>
          </a:p>
          <a:p>
            <a:endParaRPr lang="en-US" altLang="zh-CN" sz="3200" b="1" dirty="0">
              <a:solidFill>
                <a:schemeClr val="accent1"/>
              </a:solidFill>
              <a:latin typeface="Times New Roman" panose="02020603050405020304" pitchFamily="18" charset="0"/>
              <a:ea typeface="微软雅黑" pitchFamily="34" charset="-122"/>
              <a:cs typeface="Times New Roman" panose="02020603050405020304" pitchFamily="18" charset="0"/>
            </a:endParaRPr>
          </a:p>
          <a:p>
            <a:endParaRPr lang="zh-CN" altLang="en-US" sz="3200" b="1" dirty="0">
              <a:solidFill>
                <a:schemeClr val="accent1"/>
              </a:solidFill>
              <a:latin typeface="Times New Roman" panose="02020603050405020304" pitchFamily="18" charset="0"/>
              <a:ea typeface="微软雅黑" pitchFamily="34" charset="-122"/>
              <a:cs typeface="Times New Roman" panose="02020603050405020304" pitchFamily="18" charset="0"/>
            </a:endParaRPr>
          </a:p>
        </p:txBody>
      </p:sp>
      <p:cxnSp>
        <p:nvCxnSpPr>
          <p:cNvPr id="62" name="直接连接符 61"/>
          <p:cNvCxnSpPr/>
          <p:nvPr/>
        </p:nvCxnSpPr>
        <p:spPr>
          <a:xfrm flipH="1">
            <a:off x="643687" y="6251194"/>
            <a:ext cx="10904627" cy="1"/>
          </a:xfrm>
          <a:prstGeom prst="line">
            <a:avLst/>
          </a:prstGeom>
          <a:solidFill>
            <a:schemeClr val="accent1"/>
          </a:solidFill>
          <a:ln w="12700">
            <a:gradFill>
              <a:gsLst>
                <a:gs pos="0">
                  <a:schemeClr val="accent1"/>
                </a:gs>
                <a:gs pos="100000">
                  <a:srgbClr val="81040B"/>
                </a:gs>
              </a:gsLst>
              <a:lin ang="0" scaled="0"/>
            </a:gra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23"/>
          <p:cNvSpPr>
            <a:spLocks noChangeArrowheads="1"/>
          </p:cNvSpPr>
          <p:nvPr/>
        </p:nvSpPr>
        <p:spPr bwMode="auto">
          <a:xfrm>
            <a:off x="677774" y="908720"/>
            <a:ext cx="11514226" cy="50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266700" indent="-266700">
              <a:lnSpc>
                <a:spcPct val="120000"/>
              </a:lnSpc>
              <a:buSzPct val="95000"/>
              <a:buBlip>
                <a:blip r:embed="rId4"/>
              </a:buBlip>
            </a:pPr>
            <a:r>
              <a:rPr lang="zh-CN" altLang="en-US" sz="2400" b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The influence of materials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1537810" y="5676765"/>
            <a:ext cx="9309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285750" indent="-285750" algn="just">
              <a:buFont typeface="Wingdings" panose="05000000000000000000" pitchFamily="2" charset="2"/>
              <a:buChar char="Ø"/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altLang="zh-CN" dirty="0"/>
              <a:t>The </a:t>
            </a:r>
            <a:r>
              <a:rPr lang="en-US" altLang="zh-CN" i="1" dirty="0" err="1"/>
              <a:t>I</a:t>
            </a:r>
            <a:r>
              <a:rPr lang="en-US" altLang="zh-CN" baseline="-25000" dirty="0" err="1"/>
              <a:t>pa</a:t>
            </a:r>
            <a:r>
              <a:rPr lang="en-US" altLang="zh-CN" dirty="0"/>
              <a:t> , </a:t>
            </a:r>
            <a:r>
              <a:rPr lang="en-US" altLang="zh-CN" i="1" dirty="0"/>
              <a:t>Q</a:t>
            </a:r>
            <a:r>
              <a:rPr lang="en-US" altLang="zh-CN" dirty="0"/>
              <a:t> and </a:t>
            </a:r>
            <a:r>
              <a:rPr lang="en-US" altLang="zh-CN" i="1" dirty="0" err="1"/>
              <a:t>T</a:t>
            </a:r>
            <a:r>
              <a:rPr lang="en-US" altLang="zh-CN" baseline="-25000" dirty="0" err="1"/>
              <a:t>pa</a:t>
            </a:r>
            <a:r>
              <a:rPr lang="en-US" altLang="zh-CN" dirty="0"/>
              <a:t> of the Cu contact is higher than that of CuCr50 contact with the same current.</a:t>
            </a:r>
            <a:endParaRPr lang="zh-CN" altLang="en-US" dirty="0"/>
          </a:p>
        </p:txBody>
      </p:sp>
      <p:pic>
        <p:nvPicPr>
          <p:cNvPr id="30" name="图片 2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64980" y="2013809"/>
            <a:ext cx="8018378" cy="2880000"/>
          </a:xfrm>
          <a:prstGeom prst="rect">
            <a:avLst/>
          </a:prstGeom>
        </p:spPr>
      </p:pic>
      <p:sp>
        <p:nvSpPr>
          <p:cNvPr id="31" name="矩形 30"/>
          <p:cNvSpPr/>
          <p:nvPr/>
        </p:nvSpPr>
        <p:spPr>
          <a:xfrm>
            <a:off x="3114920" y="5114511"/>
            <a:ext cx="549480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</a:rPr>
              <a:t>A comparison of </a:t>
            </a:r>
            <a:r>
              <a:rPr lang="en-US" altLang="zh-CN" sz="1200" i="1" dirty="0" err="1">
                <a:latin typeface="Times New Roman" panose="02020603050405020304" pitchFamily="18" charset="0"/>
                <a:ea typeface="宋体" panose="02010600030101010101" pitchFamily="2" charset="-122"/>
              </a:rPr>
              <a:t>I</a:t>
            </a:r>
            <a:r>
              <a:rPr lang="en-US" altLang="zh-CN" sz="1200" baseline="-25000" dirty="0" err="1">
                <a:latin typeface="Times New Roman" panose="02020603050405020304" pitchFamily="18" charset="0"/>
                <a:ea typeface="宋体" panose="02010600030101010101" pitchFamily="2" charset="-122"/>
              </a:rPr>
              <a:t>pa</a:t>
            </a:r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</a:rPr>
              <a:t> ,</a:t>
            </a:r>
            <a:r>
              <a:rPr lang="en-US" altLang="zh-CN" sz="1200" i="1" dirty="0">
                <a:latin typeface="Times New Roman" panose="02020603050405020304" pitchFamily="18" charset="0"/>
                <a:ea typeface="宋体" panose="02010600030101010101" pitchFamily="2" charset="-122"/>
              </a:rPr>
              <a:t>Q </a:t>
            </a:r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</a:rPr>
              <a:t>and </a:t>
            </a:r>
            <a:r>
              <a:rPr lang="en-US" altLang="zh-CN" sz="1200" i="1" dirty="0" err="1">
                <a:latin typeface="Times New Roman" panose="02020603050405020304" pitchFamily="18" charset="0"/>
                <a:ea typeface="宋体" panose="02010600030101010101" pitchFamily="2" charset="-122"/>
              </a:rPr>
              <a:t>T</a:t>
            </a:r>
            <a:r>
              <a:rPr lang="en-US" altLang="zh-CN" sz="1200" baseline="-25000" dirty="0" err="1">
                <a:latin typeface="Times New Roman" panose="02020603050405020304" pitchFamily="18" charset="0"/>
                <a:ea typeface="宋体" panose="02010600030101010101" pitchFamily="2" charset="-122"/>
              </a:rPr>
              <a:t>pa</a:t>
            </a:r>
            <a:r>
              <a:rPr lang="en-US" altLang="zh-CN" sz="1200" baseline="-25000" dirty="0"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</a:rPr>
              <a:t>with different materials </a:t>
            </a:r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129585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1274"/>
    </mc:Choice>
    <mc:Fallback xmlns="">
      <p:transition advTm="21274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Date Placeholder 3"/>
          <p:cNvSpPr>
            <a:spLocks noGrp="1"/>
          </p:cNvSpPr>
          <p:nvPr>
            <p:ph type="dt" sz="half" idx="10"/>
          </p:nvPr>
        </p:nvSpPr>
        <p:spPr bwMode="auto">
          <a:xfrm>
            <a:off x="833120" y="6481045"/>
            <a:ext cx="2133600" cy="22733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D66C7106-4B75-4276-9AB2-CDE5302B5BAF}" type="datetime3">
              <a:rPr lang="en-US" altLang="zh-CN" sz="1000">
                <a:solidFill>
                  <a:srgbClr val="89898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ctr" eaLnBrk="1" hangingPunct="1"/>
              <a:t>14 September 2019</a:t>
            </a:fld>
            <a:endParaRPr lang="en-US" altLang="zh-CN" sz="1000" dirty="0">
              <a:solidFill>
                <a:srgbClr val="89898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Slide Number Placeholder 4"/>
          <p:cNvSpPr>
            <a:spLocks noGrp="1"/>
          </p:cNvSpPr>
          <p:nvPr>
            <p:ph type="sldNum" sz="quarter" idx="12"/>
          </p:nvPr>
        </p:nvSpPr>
        <p:spPr bwMode="auto">
          <a:xfrm>
            <a:off x="8991600" y="6481045"/>
            <a:ext cx="2133600" cy="22733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47FE4EDD-DD13-401B-A5CE-7D6570047EB0}" type="slidenum">
              <a:rPr lang="en-US" altLang="zh-CN" sz="1000">
                <a:solidFill>
                  <a:srgbClr val="89898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ctr" eaLnBrk="1" hangingPunct="1"/>
              <a:t>38</a:t>
            </a:fld>
            <a:endParaRPr lang="en-US" altLang="zh-CN" sz="1000" dirty="0">
              <a:solidFill>
                <a:srgbClr val="89898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4" name="Picture 2" descr="E:\Hou\信息化建设\web\校徽相关\xjtu.png"/>
          <p:cNvPicPr>
            <a:picLocks noChangeAspect="1" noChangeArrowheads="1"/>
          </p:cNvPicPr>
          <p:nvPr/>
        </p:nvPicPr>
        <p:blipFill rotWithShape="1">
          <a:blip r:embed="rId7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63" t="-1001" r="53439" b="77637"/>
          <a:stretch/>
        </p:blipFill>
        <p:spPr bwMode="auto">
          <a:xfrm>
            <a:off x="9868846" y="299119"/>
            <a:ext cx="2111188" cy="589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6" name="组合 55"/>
          <p:cNvGrpSpPr/>
          <p:nvPr/>
        </p:nvGrpSpPr>
        <p:grpSpPr>
          <a:xfrm>
            <a:off x="242446" y="473622"/>
            <a:ext cx="435327" cy="405245"/>
            <a:chOff x="290945" y="346364"/>
            <a:chExt cx="859090" cy="799725"/>
          </a:xfrm>
        </p:grpSpPr>
        <p:sp>
          <p:nvSpPr>
            <p:cNvPr id="57" name="圆角矩形 56"/>
            <p:cNvSpPr>
              <a:spLocks noChangeAspect="1"/>
            </p:cNvSpPr>
            <p:nvPr/>
          </p:nvSpPr>
          <p:spPr>
            <a:xfrm>
              <a:off x="290945" y="346364"/>
              <a:ext cx="648000" cy="648000"/>
            </a:xfrm>
            <a:prstGeom prst="roundRect">
              <a:avLst/>
            </a:prstGeom>
            <a:noFill/>
            <a:ln w="539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350" dirty="0">
                <a:ea typeface="微软雅黑" panose="020B0503020204020204" pitchFamily="34" charset="-122"/>
              </a:endParaRPr>
            </a:p>
          </p:txBody>
        </p:sp>
        <p:sp useBgFill="1">
          <p:nvSpPr>
            <p:cNvPr id="58" name="圆角矩形 57"/>
            <p:cNvSpPr>
              <a:spLocks noChangeAspect="1"/>
            </p:cNvSpPr>
            <p:nvPr/>
          </p:nvSpPr>
          <p:spPr>
            <a:xfrm>
              <a:off x="528654" y="526125"/>
              <a:ext cx="540000" cy="540000"/>
            </a:xfrm>
            <a:prstGeom prst="roundRect">
              <a:avLst/>
            </a:prstGeom>
            <a:ln w="539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350" dirty="0">
                <a:ea typeface="微软雅黑" panose="020B0503020204020204" pitchFamily="34" charset="-122"/>
              </a:endParaRPr>
            </a:p>
          </p:txBody>
        </p:sp>
        <p:sp>
          <p:nvSpPr>
            <p:cNvPr id="59" name="圆角矩形 58"/>
            <p:cNvSpPr>
              <a:spLocks noChangeAspect="1"/>
            </p:cNvSpPr>
            <p:nvPr/>
          </p:nvSpPr>
          <p:spPr>
            <a:xfrm>
              <a:off x="610035" y="606089"/>
              <a:ext cx="540000" cy="540000"/>
            </a:xfrm>
            <a:prstGeom prst="roundRect">
              <a:avLst/>
            </a:prstGeom>
            <a:solidFill>
              <a:schemeClr val="accent1"/>
            </a:solidFill>
            <a:ln w="539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350" dirty="0">
                <a:solidFill>
                  <a:schemeClr val="accent1"/>
                </a:solidFill>
                <a:ea typeface="微软雅黑" panose="020B0503020204020204" pitchFamily="34" charset="-122"/>
              </a:endParaRPr>
            </a:p>
          </p:txBody>
        </p:sp>
      </p:grpSp>
      <p:cxnSp>
        <p:nvCxnSpPr>
          <p:cNvPr id="60" name="直接连接符 59"/>
          <p:cNvCxnSpPr/>
          <p:nvPr/>
        </p:nvCxnSpPr>
        <p:spPr>
          <a:xfrm flipV="1">
            <a:off x="936725" y="838346"/>
            <a:ext cx="8750374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文本框 60"/>
          <p:cNvSpPr txBox="1"/>
          <p:nvPr/>
        </p:nvSpPr>
        <p:spPr>
          <a:xfrm>
            <a:off x="829616" y="272323"/>
            <a:ext cx="789786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chemeClr val="accent1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04</a:t>
            </a:r>
            <a:r>
              <a:rPr lang="en-US" altLang="zh-CN" sz="3200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. Experimental studies of post-arc current</a:t>
            </a:r>
          </a:p>
          <a:p>
            <a:endParaRPr lang="en-US" altLang="zh-CN" sz="3200" b="1" dirty="0">
              <a:solidFill>
                <a:schemeClr val="accent1"/>
              </a:solidFill>
              <a:latin typeface="Times New Roman" panose="02020603050405020304" pitchFamily="18" charset="0"/>
              <a:ea typeface="微软雅黑" pitchFamily="34" charset="-122"/>
              <a:cs typeface="Times New Roman" panose="02020603050405020304" pitchFamily="18" charset="0"/>
            </a:endParaRPr>
          </a:p>
          <a:p>
            <a:endParaRPr lang="zh-CN" altLang="en-US" sz="3200" b="1" dirty="0">
              <a:solidFill>
                <a:schemeClr val="accent1"/>
              </a:solidFill>
              <a:latin typeface="Times New Roman" panose="02020603050405020304" pitchFamily="18" charset="0"/>
              <a:ea typeface="微软雅黑" pitchFamily="34" charset="-122"/>
              <a:cs typeface="Times New Roman" panose="02020603050405020304" pitchFamily="18" charset="0"/>
            </a:endParaRPr>
          </a:p>
        </p:txBody>
      </p:sp>
      <p:cxnSp>
        <p:nvCxnSpPr>
          <p:cNvPr id="62" name="直接连接符 61"/>
          <p:cNvCxnSpPr/>
          <p:nvPr/>
        </p:nvCxnSpPr>
        <p:spPr>
          <a:xfrm flipH="1">
            <a:off x="643687" y="6251194"/>
            <a:ext cx="10904627" cy="1"/>
          </a:xfrm>
          <a:prstGeom prst="line">
            <a:avLst/>
          </a:prstGeom>
          <a:solidFill>
            <a:schemeClr val="accent1"/>
          </a:solidFill>
          <a:ln w="12700">
            <a:gradFill>
              <a:gsLst>
                <a:gs pos="0">
                  <a:schemeClr val="accent1"/>
                </a:gs>
                <a:gs pos="100000">
                  <a:srgbClr val="81040B"/>
                </a:gs>
              </a:gsLst>
              <a:lin ang="0" scaled="0"/>
            </a:gra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23"/>
          <p:cNvSpPr>
            <a:spLocks noChangeArrowheads="1"/>
          </p:cNvSpPr>
          <p:nvPr/>
        </p:nvSpPr>
        <p:spPr bwMode="auto">
          <a:xfrm>
            <a:off x="677774" y="908720"/>
            <a:ext cx="11514226" cy="50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266700" indent="-266700">
              <a:lnSpc>
                <a:spcPct val="120000"/>
              </a:lnSpc>
              <a:buSzPct val="95000"/>
              <a:buBlip>
                <a:blip r:embed="rId8"/>
              </a:buBlip>
            </a:pPr>
            <a:r>
              <a:rPr lang="zh-CN" altLang="en-US" sz="2400" b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The influence of materials</a:t>
            </a: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148694" y="942690"/>
            <a:ext cx="3931723" cy="5040000"/>
          </a:xfrm>
          <a:prstGeom prst="rect">
            <a:avLst/>
          </a:prstGeom>
        </p:spPr>
      </p:pic>
      <p:sp>
        <p:nvSpPr>
          <p:cNvPr id="18" name="文本框 17"/>
          <p:cNvSpPr txBox="1"/>
          <p:nvPr/>
        </p:nvSpPr>
        <p:spPr>
          <a:xfrm>
            <a:off x="7685524" y="5954535"/>
            <a:ext cx="10640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CuCr50 18kA</a:t>
            </a:r>
            <a:endParaRPr lang="zh-CN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9732516" y="5949209"/>
            <a:ext cx="9506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 18kA</a:t>
            </a:r>
            <a:endParaRPr lang="zh-CN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1" name="18-cucr-AMF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1810579" y="2136257"/>
            <a:ext cx="1905882" cy="540000"/>
          </a:xfrm>
          <a:prstGeom prst="rect">
            <a:avLst/>
          </a:prstGeom>
        </p:spPr>
      </p:pic>
      <p:pic>
        <p:nvPicPr>
          <p:cNvPr id="23" name="18-cu-AMF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4046492" y="2155010"/>
            <a:ext cx="1800000" cy="540000"/>
          </a:xfrm>
          <a:prstGeom prst="rect">
            <a:avLst/>
          </a:prstGeom>
        </p:spPr>
      </p:pic>
      <p:sp>
        <p:nvSpPr>
          <p:cNvPr id="24" name="文本框 23"/>
          <p:cNvSpPr txBox="1"/>
          <p:nvPr/>
        </p:nvSpPr>
        <p:spPr>
          <a:xfrm>
            <a:off x="2231506" y="2768375"/>
            <a:ext cx="10640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CuCr50 18kA</a:t>
            </a:r>
            <a:endParaRPr lang="zh-CN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4471151" y="2762853"/>
            <a:ext cx="9506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 18kA</a:t>
            </a:r>
            <a:endParaRPr lang="zh-CN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1785579" y="3440698"/>
            <a:ext cx="426442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285750" indent="-285750" algn="just">
              <a:buFont typeface="Wingdings" panose="05000000000000000000" pitchFamily="2" charset="2"/>
              <a:buChar char="Ø"/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altLang="zh-CN" dirty="0"/>
              <a:t>Droplets occurs between the Cu contact.</a:t>
            </a:r>
          </a:p>
          <a:p>
            <a:r>
              <a:rPr lang="en-US" altLang="zh-CN" dirty="0"/>
              <a:t>The  vacuum arc of Cu contact burns more intensely than that of CuCr50 contact.</a:t>
            </a:r>
          </a:p>
          <a:p>
            <a:r>
              <a:rPr lang="en-US" altLang="zh-CN" dirty="0"/>
              <a:t>The more intense vacuum arc of Cu contact also results in higher post-arc current.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3459981" y="3011241"/>
            <a:ext cx="12947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19000fps</a:t>
            </a:r>
            <a:endParaRPr lang="zh-CN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3022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1274"/>
    </mc:Choice>
    <mc:Fallback xmlns="">
      <p:transition advTm="2127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900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790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5000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4" dur="1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9" dur="1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video>
              <p:cMediaNode vol="80000">
                <p:cTn id="20" repeatCount="indefinite" fill="hold" display="0">
                  <p:stCondLst>
                    <p:cond delay="indefinite"/>
                  </p:stCondLst>
                </p:cTn>
                <p:tgtEl>
                  <p:spTgt spid="21"/>
                </p:tgtEl>
              </p:cMediaNode>
            </p:video>
            <p:video>
              <p:cMediaNode vol="80000">
                <p:cTn id="21" repeatCount="indefinite" fill="hold" display="0">
                  <p:stCondLst>
                    <p:cond delay="indefinite"/>
                  </p:stCondLst>
                </p:cTn>
                <p:tgtEl>
                  <p:spTgt spid="23"/>
                </p:tgtEl>
              </p:cMediaNode>
            </p:video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Date Placeholder 3"/>
          <p:cNvSpPr>
            <a:spLocks noGrp="1"/>
          </p:cNvSpPr>
          <p:nvPr>
            <p:ph type="dt" sz="half" idx="10"/>
          </p:nvPr>
        </p:nvSpPr>
        <p:spPr bwMode="auto">
          <a:xfrm>
            <a:off x="833120" y="6481045"/>
            <a:ext cx="2133600" cy="22733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D66C7106-4B75-4276-9AB2-CDE5302B5BAF}" type="datetime3">
              <a:rPr lang="en-US" altLang="zh-CN" sz="1000">
                <a:solidFill>
                  <a:srgbClr val="89898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ctr" eaLnBrk="1" hangingPunct="1"/>
              <a:t>14 September 2019</a:t>
            </a:fld>
            <a:endParaRPr lang="en-US" altLang="zh-CN" sz="1000" dirty="0">
              <a:solidFill>
                <a:srgbClr val="89898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Slide Number Placeholder 4"/>
          <p:cNvSpPr>
            <a:spLocks noGrp="1"/>
          </p:cNvSpPr>
          <p:nvPr>
            <p:ph type="sldNum" sz="quarter" idx="12"/>
          </p:nvPr>
        </p:nvSpPr>
        <p:spPr bwMode="auto">
          <a:xfrm>
            <a:off x="8991600" y="6481045"/>
            <a:ext cx="2133600" cy="22733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47FE4EDD-DD13-401B-A5CE-7D6570047EB0}" type="slidenum">
              <a:rPr lang="en-US" altLang="zh-CN" sz="1000">
                <a:solidFill>
                  <a:srgbClr val="89898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ctr" eaLnBrk="1" hangingPunct="1"/>
              <a:t>39</a:t>
            </a:fld>
            <a:endParaRPr lang="en-US" altLang="zh-CN" sz="1000" dirty="0">
              <a:solidFill>
                <a:srgbClr val="89898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4" name="Picture 2" descr="E:\Hou\信息化建设\web\校徽相关\xjtu.png"/>
          <p:cNvPicPr>
            <a:picLocks noChangeAspect="1" noChangeArrowheads="1"/>
          </p:cNvPicPr>
          <p:nvPr/>
        </p:nvPicPr>
        <p:blipFill rotWithShape="1"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63" t="-1001" r="53439" b="77637"/>
          <a:stretch/>
        </p:blipFill>
        <p:spPr bwMode="auto">
          <a:xfrm>
            <a:off x="9868846" y="299119"/>
            <a:ext cx="2111188" cy="589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6" name="组合 55"/>
          <p:cNvGrpSpPr/>
          <p:nvPr/>
        </p:nvGrpSpPr>
        <p:grpSpPr>
          <a:xfrm>
            <a:off x="242446" y="473622"/>
            <a:ext cx="435327" cy="405245"/>
            <a:chOff x="290945" y="346364"/>
            <a:chExt cx="859090" cy="799725"/>
          </a:xfrm>
        </p:grpSpPr>
        <p:sp>
          <p:nvSpPr>
            <p:cNvPr id="57" name="圆角矩形 56"/>
            <p:cNvSpPr>
              <a:spLocks noChangeAspect="1"/>
            </p:cNvSpPr>
            <p:nvPr/>
          </p:nvSpPr>
          <p:spPr>
            <a:xfrm>
              <a:off x="290945" y="346364"/>
              <a:ext cx="648000" cy="648000"/>
            </a:xfrm>
            <a:prstGeom prst="roundRect">
              <a:avLst/>
            </a:prstGeom>
            <a:noFill/>
            <a:ln w="539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350" dirty="0">
                <a:ea typeface="微软雅黑" panose="020B0503020204020204" pitchFamily="34" charset="-122"/>
              </a:endParaRPr>
            </a:p>
          </p:txBody>
        </p:sp>
        <p:sp useBgFill="1">
          <p:nvSpPr>
            <p:cNvPr id="58" name="圆角矩形 57"/>
            <p:cNvSpPr>
              <a:spLocks noChangeAspect="1"/>
            </p:cNvSpPr>
            <p:nvPr/>
          </p:nvSpPr>
          <p:spPr>
            <a:xfrm>
              <a:off x="528654" y="526125"/>
              <a:ext cx="540000" cy="540000"/>
            </a:xfrm>
            <a:prstGeom prst="roundRect">
              <a:avLst/>
            </a:prstGeom>
            <a:ln w="539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350" dirty="0">
                <a:ea typeface="微软雅黑" panose="020B0503020204020204" pitchFamily="34" charset="-122"/>
              </a:endParaRPr>
            </a:p>
          </p:txBody>
        </p:sp>
        <p:sp>
          <p:nvSpPr>
            <p:cNvPr id="59" name="圆角矩形 58"/>
            <p:cNvSpPr>
              <a:spLocks noChangeAspect="1"/>
            </p:cNvSpPr>
            <p:nvPr/>
          </p:nvSpPr>
          <p:spPr>
            <a:xfrm>
              <a:off x="610035" y="606089"/>
              <a:ext cx="540000" cy="540000"/>
            </a:xfrm>
            <a:prstGeom prst="roundRect">
              <a:avLst/>
            </a:prstGeom>
            <a:solidFill>
              <a:schemeClr val="accent1"/>
            </a:solidFill>
            <a:ln w="539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350" dirty="0">
                <a:solidFill>
                  <a:schemeClr val="accent1"/>
                </a:solidFill>
                <a:ea typeface="微软雅黑" panose="020B0503020204020204" pitchFamily="34" charset="-122"/>
              </a:endParaRPr>
            </a:p>
          </p:txBody>
        </p:sp>
      </p:grpSp>
      <p:cxnSp>
        <p:nvCxnSpPr>
          <p:cNvPr id="60" name="直接连接符 59"/>
          <p:cNvCxnSpPr/>
          <p:nvPr/>
        </p:nvCxnSpPr>
        <p:spPr>
          <a:xfrm flipV="1">
            <a:off x="936725" y="838346"/>
            <a:ext cx="8750374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文本框 60"/>
          <p:cNvSpPr txBox="1"/>
          <p:nvPr/>
        </p:nvSpPr>
        <p:spPr>
          <a:xfrm>
            <a:off x="829616" y="272323"/>
            <a:ext cx="2531462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chemeClr val="accent1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04</a:t>
            </a:r>
            <a:r>
              <a:rPr lang="en-US" altLang="zh-CN" sz="3200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. Summary</a:t>
            </a:r>
          </a:p>
          <a:p>
            <a:endParaRPr lang="en-US" altLang="zh-CN" sz="3200" b="1" dirty="0">
              <a:solidFill>
                <a:schemeClr val="accent1"/>
              </a:solidFill>
              <a:latin typeface="Times New Roman" panose="02020603050405020304" pitchFamily="18" charset="0"/>
              <a:ea typeface="微软雅黑" pitchFamily="34" charset="-122"/>
              <a:cs typeface="Times New Roman" panose="02020603050405020304" pitchFamily="18" charset="0"/>
            </a:endParaRPr>
          </a:p>
          <a:p>
            <a:endParaRPr lang="en-US" altLang="zh-CN" sz="3200" b="1" dirty="0">
              <a:solidFill>
                <a:schemeClr val="accent1"/>
              </a:solidFill>
              <a:latin typeface="Times New Roman" panose="02020603050405020304" pitchFamily="18" charset="0"/>
              <a:ea typeface="微软雅黑" pitchFamily="34" charset="-122"/>
              <a:cs typeface="Times New Roman" panose="02020603050405020304" pitchFamily="18" charset="0"/>
            </a:endParaRPr>
          </a:p>
          <a:p>
            <a:endParaRPr lang="zh-CN" altLang="en-US" sz="3200" b="1" dirty="0">
              <a:solidFill>
                <a:schemeClr val="accent1"/>
              </a:solidFill>
              <a:latin typeface="Times New Roman" panose="02020603050405020304" pitchFamily="18" charset="0"/>
              <a:ea typeface="微软雅黑" pitchFamily="34" charset="-122"/>
              <a:cs typeface="Times New Roman" panose="02020603050405020304" pitchFamily="18" charset="0"/>
            </a:endParaRPr>
          </a:p>
        </p:txBody>
      </p:sp>
      <p:cxnSp>
        <p:nvCxnSpPr>
          <p:cNvPr id="62" name="直接连接符 61"/>
          <p:cNvCxnSpPr/>
          <p:nvPr/>
        </p:nvCxnSpPr>
        <p:spPr>
          <a:xfrm flipH="1">
            <a:off x="643687" y="6251194"/>
            <a:ext cx="10904627" cy="1"/>
          </a:xfrm>
          <a:prstGeom prst="line">
            <a:avLst/>
          </a:prstGeom>
          <a:solidFill>
            <a:schemeClr val="accent1"/>
          </a:solidFill>
          <a:ln w="12700">
            <a:gradFill>
              <a:gsLst>
                <a:gs pos="0">
                  <a:schemeClr val="accent1"/>
                </a:gs>
                <a:gs pos="100000">
                  <a:srgbClr val="81040B"/>
                </a:gs>
              </a:gsLst>
              <a:lin ang="0" scaled="0"/>
            </a:gra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文本框 31"/>
          <p:cNvSpPr txBox="1"/>
          <p:nvPr/>
        </p:nvSpPr>
        <p:spPr>
          <a:xfrm>
            <a:off x="958733" y="1384126"/>
            <a:ext cx="1024959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285750" indent="-285750" algn="just">
              <a:buFont typeface="Wingdings" panose="05000000000000000000" pitchFamily="2" charset="2"/>
              <a:buChar char="Ø"/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2000" dirty="0" smtClean="0"/>
              <a:t>The plasma temperature, initial plasma drift velocity and plasma radial motion have effect on the post-arc sheath expansion processes and post-arc current. The post-arc sheath expands fast with higher plasma temperature or initial plasma drift velocity.</a:t>
            </a:r>
          </a:p>
          <a:p>
            <a:pPr>
              <a:lnSpc>
                <a:spcPct val="120000"/>
              </a:lnSpc>
            </a:pPr>
            <a:endParaRPr lang="en-US" altLang="zh-CN" sz="2000" dirty="0"/>
          </a:p>
          <a:p>
            <a:pPr>
              <a:lnSpc>
                <a:spcPct val="120000"/>
              </a:lnSpc>
            </a:pPr>
            <a:r>
              <a:rPr lang="en-US" altLang="zh-CN" sz="2000" dirty="0" smtClean="0"/>
              <a:t>The ions absorbed by the post-arc anode </a:t>
            </a:r>
            <a:r>
              <a:rPr lang="en-US" altLang="zh-CN" sz="2000" dirty="0" smtClean="0"/>
              <a:t>has a significant affect on post arc current. </a:t>
            </a:r>
            <a:r>
              <a:rPr lang="en-US" altLang="zh-CN" sz="2000" dirty="0" smtClean="0"/>
              <a:t>The simulations indicate that the residual plasma </a:t>
            </a:r>
            <a:r>
              <a:rPr lang="en-US" altLang="zh-CN" sz="2000" dirty="0" smtClean="0"/>
              <a:t>density, the </a:t>
            </a:r>
            <a:r>
              <a:rPr lang="en-US" altLang="zh-CN" sz="2000" dirty="0" smtClean="0"/>
              <a:t>metal vapor density show relatively obvious influence on </a:t>
            </a:r>
            <a:r>
              <a:rPr lang="en-US" altLang="zh-CN" sz="2000" dirty="0"/>
              <a:t>the ions absorbed by the post-arc </a:t>
            </a:r>
            <a:r>
              <a:rPr lang="en-US" altLang="zh-CN" sz="2000" dirty="0" smtClean="0"/>
              <a:t>anode.</a:t>
            </a:r>
          </a:p>
          <a:p>
            <a:pPr>
              <a:lnSpc>
                <a:spcPct val="120000"/>
              </a:lnSpc>
            </a:pPr>
            <a:endParaRPr lang="en-US" altLang="zh-CN" sz="2000" dirty="0"/>
          </a:p>
          <a:p>
            <a:pPr>
              <a:lnSpc>
                <a:spcPct val="120000"/>
              </a:lnSpc>
            </a:pPr>
            <a:r>
              <a:rPr lang="en-US" altLang="zh-CN" sz="2000" dirty="0" smtClean="0"/>
              <a:t>The experimental results indicates that the vacuum arc </a:t>
            </a:r>
            <a:r>
              <a:rPr lang="en-US" altLang="zh-CN" sz="2000" dirty="0" smtClean="0"/>
              <a:t>modes can influence the </a:t>
            </a:r>
            <a:r>
              <a:rPr lang="en-US" altLang="zh-CN" sz="2000" dirty="0" smtClean="0"/>
              <a:t>post-arc current. The post-arc current </a:t>
            </a:r>
            <a:r>
              <a:rPr lang="en-US" altLang="zh-CN" sz="2000" dirty="0" smtClean="0"/>
              <a:t>value and duration time increase </a:t>
            </a:r>
            <a:r>
              <a:rPr lang="en-US" altLang="zh-CN" sz="2000" dirty="0" smtClean="0"/>
              <a:t>when the vacuum arcs </a:t>
            </a:r>
            <a:r>
              <a:rPr lang="en-US" altLang="zh-CN" sz="2000" dirty="0" smtClean="0"/>
              <a:t>more intense.</a:t>
            </a:r>
            <a:endParaRPr lang="en-US" altLang="zh-CN" sz="2000" dirty="0" smtClean="0"/>
          </a:p>
        </p:txBody>
      </p:sp>
    </p:spTree>
    <p:extLst>
      <p:ext uri="{BB962C8B-B14F-4D97-AF65-F5344CB8AC3E}">
        <p14:creationId xmlns:p14="http://schemas.microsoft.com/office/powerpoint/2010/main" val="1876344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1274"/>
    </mc:Choice>
    <mc:Fallback xmlns="">
      <p:transition advTm="21274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Date Placeholder 3"/>
          <p:cNvSpPr>
            <a:spLocks noGrp="1"/>
          </p:cNvSpPr>
          <p:nvPr>
            <p:ph type="dt" sz="half" idx="10"/>
          </p:nvPr>
        </p:nvSpPr>
        <p:spPr bwMode="auto">
          <a:xfrm>
            <a:off x="833120" y="6481045"/>
            <a:ext cx="2133600" cy="22733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D66C7106-4B75-4276-9AB2-CDE5302B5BAF}" type="datetime3">
              <a:rPr lang="en-US" altLang="zh-CN" sz="1000">
                <a:solidFill>
                  <a:srgbClr val="89898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ctr" eaLnBrk="1" hangingPunct="1"/>
              <a:t>14 September 2019</a:t>
            </a:fld>
            <a:endParaRPr lang="en-US" altLang="zh-CN" sz="1000" dirty="0">
              <a:solidFill>
                <a:srgbClr val="89898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Slide Number Placeholder 4"/>
          <p:cNvSpPr>
            <a:spLocks noGrp="1"/>
          </p:cNvSpPr>
          <p:nvPr>
            <p:ph type="sldNum" sz="quarter" idx="12"/>
          </p:nvPr>
        </p:nvSpPr>
        <p:spPr bwMode="auto">
          <a:xfrm>
            <a:off x="8991600" y="6481045"/>
            <a:ext cx="2133600" cy="22733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47FE4EDD-DD13-401B-A5CE-7D6570047EB0}" type="slidenum">
              <a:rPr lang="en-US" altLang="zh-CN" sz="1000">
                <a:solidFill>
                  <a:srgbClr val="89898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ctr" eaLnBrk="1" hangingPunct="1"/>
              <a:t>4</a:t>
            </a:fld>
            <a:endParaRPr lang="en-US" altLang="zh-CN" sz="1000" dirty="0">
              <a:solidFill>
                <a:srgbClr val="89898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4" name="Picture 2" descr="E:\Hou\信息化建设\web\校徽相关\xjtu.png"/>
          <p:cNvPicPr>
            <a:picLocks noChangeAspect="1" noChangeArrowheads="1"/>
          </p:cNvPicPr>
          <p:nvPr/>
        </p:nvPicPr>
        <p:blipFill rotWithShape="1"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63" t="-1001" r="53439" b="77637"/>
          <a:stretch/>
        </p:blipFill>
        <p:spPr bwMode="auto">
          <a:xfrm>
            <a:off x="9868846" y="299119"/>
            <a:ext cx="2111188" cy="589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6" name="组合 55"/>
          <p:cNvGrpSpPr/>
          <p:nvPr/>
        </p:nvGrpSpPr>
        <p:grpSpPr>
          <a:xfrm>
            <a:off x="242446" y="473622"/>
            <a:ext cx="435327" cy="405245"/>
            <a:chOff x="290945" y="346364"/>
            <a:chExt cx="859090" cy="799725"/>
          </a:xfrm>
        </p:grpSpPr>
        <p:sp>
          <p:nvSpPr>
            <p:cNvPr id="57" name="圆角矩形 56"/>
            <p:cNvSpPr>
              <a:spLocks noChangeAspect="1"/>
            </p:cNvSpPr>
            <p:nvPr/>
          </p:nvSpPr>
          <p:spPr>
            <a:xfrm>
              <a:off x="290945" y="346364"/>
              <a:ext cx="648000" cy="648000"/>
            </a:xfrm>
            <a:prstGeom prst="roundRect">
              <a:avLst/>
            </a:prstGeom>
            <a:noFill/>
            <a:ln w="539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350" dirty="0">
                <a:ea typeface="微软雅黑" panose="020B0503020204020204" pitchFamily="34" charset="-122"/>
              </a:endParaRPr>
            </a:p>
          </p:txBody>
        </p:sp>
        <p:sp useBgFill="1">
          <p:nvSpPr>
            <p:cNvPr id="58" name="圆角矩形 57"/>
            <p:cNvSpPr>
              <a:spLocks noChangeAspect="1"/>
            </p:cNvSpPr>
            <p:nvPr/>
          </p:nvSpPr>
          <p:spPr>
            <a:xfrm>
              <a:off x="528654" y="526125"/>
              <a:ext cx="540000" cy="540000"/>
            </a:xfrm>
            <a:prstGeom prst="roundRect">
              <a:avLst/>
            </a:prstGeom>
            <a:ln w="539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350" dirty="0">
                <a:ea typeface="微软雅黑" panose="020B0503020204020204" pitchFamily="34" charset="-122"/>
              </a:endParaRPr>
            </a:p>
          </p:txBody>
        </p:sp>
        <p:sp>
          <p:nvSpPr>
            <p:cNvPr id="59" name="圆角矩形 58"/>
            <p:cNvSpPr>
              <a:spLocks noChangeAspect="1"/>
            </p:cNvSpPr>
            <p:nvPr/>
          </p:nvSpPr>
          <p:spPr>
            <a:xfrm>
              <a:off x="610035" y="606089"/>
              <a:ext cx="540000" cy="540000"/>
            </a:xfrm>
            <a:prstGeom prst="roundRect">
              <a:avLst/>
            </a:prstGeom>
            <a:solidFill>
              <a:schemeClr val="accent1"/>
            </a:solidFill>
            <a:ln w="539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350" dirty="0">
                <a:solidFill>
                  <a:schemeClr val="accent1"/>
                </a:solidFill>
                <a:ea typeface="微软雅黑" panose="020B0503020204020204" pitchFamily="34" charset="-122"/>
              </a:endParaRPr>
            </a:p>
          </p:txBody>
        </p:sp>
      </p:grpSp>
      <p:cxnSp>
        <p:nvCxnSpPr>
          <p:cNvPr id="60" name="直接连接符 59"/>
          <p:cNvCxnSpPr/>
          <p:nvPr/>
        </p:nvCxnSpPr>
        <p:spPr>
          <a:xfrm flipV="1">
            <a:off x="936725" y="838346"/>
            <a:ext cx="8750374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文本框 60"/>
          <p:cNvSpPr txBox="1"/>
          <p:nvPr/>
        </p:nvSpPr>
        <p:spPr>
          <a:xfrm>
            <a:off x="829616" y="272323"/>
            <a:ext cx="295843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01. Background</a:t>
            </a:r>
          </a:p>
          <a:p>
            <a:endParaRPr lang="zh-CN" altLang="en-US" sz="3200" b="1" dirty="0">
              <a:solidFill>
                <a:schemeClr val="accent1"/>
              </a:solidFill>
              <a:latin typeface="Times New Roman" panose="02020603050405020304" pitchFamily="18" charset="0"/>
              <a:ea typeface="微软雅黑" pitchFamily="34" charset="-122"/>
              <a:cs typeface="Times New Roman" panose="02020603050405020304" pitchFamily="18" charset="0"/>
            </a:endParaRPr>
          </a:p>
        </p:txBody>
      </p:sp>
      <p:cxnSp>
        <p:nvCxnSpPr>
          <p:cNvPr id="62" name="直接连接符 61"/>
          <p:cNvCxnSpPr/>
          <p:nvPr/>
        </p:nvCxnSpPr>
        <p:spPr>
          <a:xfrm flipH="1">
            <a:off x="643687" y="6251194"/>
            <a:ext cx="10904627" cy="1"/>
          </a:xfrm>
          <a:prstGeom prst="line">
            <a:avLst/>
          </a:prstGeom>
          <a:solidFill>
            <a:schemeClr val="accent1"/>
          </a:solidFill>
          <a:ln w="12700">
            <a:gradFill>
              <a:gsLst>
                <a:gs pos="0">
                  <a:schemeClr val="accent1"/>
                </a:gs>
                <a:gs pos="100000">
                  <a:srgbClr val="81040B"/>
                </a:gs>
              </a:gsLst>
              <a:lin ang="0" scaled="0"/>
            </a:gra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 Box 5"/>
          <p:cNvSpPr txBox="1">
            <a:spLocks noChangeArrowheads="1"/>
          </p:cNvSpPr>
          <p:nvPr/>
        </p:nvSpPr>
        <p:spPr bwMode="auto">
          <a:xfrm>
            <a:off x="636534" y="5332765"/>
            <a:ext cx="10911780" cy="81047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>
            <a:noFill/>
            <a:prstDash val="dash"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>
            <a:defPPr>
              <a:defRPr lang="zh-CN"/>
            </a:defPPr>
            <a:lvl1pPr indent="457200" algn="just">
              <a:lnSpc>
                <a:spcPts val="2800"/>
              </a:lnSpc>
              <a:spcBef>
                <a:spcPct val="50000"/>
              </a:spcBef>
              <a:defRPr sz="1600" b="1">
                <a:latin typeface="Times New Roman" pitchFamily="18" charset="0"/>
                <a:ea typeface="宋体" pitchFamily="2" charset="-122"/>
                <a:cs typeface="Times New Roman" panose="02020603050405020304" pitchFamily="18" charset="0"/>
              </a:defRPr>
            </a:lvl1pPr>
            <a:lvl2pPr marL="800100" indent="-342900">
              <a:defRPr>
                <a:latin typeface="Arial" pitchFamily="34" charset="0"/>
                <a:ea typeface="宋体" pitchFamily="2" charset="-122"/>
              </a:defRPr>
            </a:lvl2pPr>
            <a:lvl3pPr marL="1257300" indent="-342900">
              <a:defRPr>
                <a:latin typeface="Arial" pitchFamily="34" charset="0"/>
                <a:ea typeface="宋体" pitchFamily="2" charset="-122"/>
              </a:defRPr>
            </a:lvl3pPr>
            <a:lvl4pPr marL="1714500" indent="-342900">
              <a:defRPr>
                <a:latin typeface="Arial" pitchFamily="34" charset="0"/>
                <a:ea typeface="宋体" pitchFamily="2" charset="-122"/>
              </a:defRPr>
            </a:lvl4pPr>
            <a:lvl5pPr marL="2171700" indent="-342900">
              <a:defRPr>
                <a:latin typeface="Arial" pitchFamily="34" charset="0"/>
                <a:ea typeface="宋体" pitchFamily="2" charset="-122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宋体" pitchFamily="2" charset="-122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宋体" pitchFamily="2" charset="-122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宋体" pitchFamily="2" charset="-122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dirty="0"/>
              <a:t>The dissipation of residual plasma starts immediately after current zero, which is important for the study of dielectric recovery process. </a:t>
            </a:r>
          </a:p>
        </p:txBody>
      </p:sp>
      <p:sp>
        <p:nvSpPr>
          <p:cNvPr id="30" name="Freeform 5"/>
          <p:cNvSpPr>
            <a:spLocks/>
          </p:cNvSpPr>
          <p:nvPr/>
        </p:nvSpPr>
        <p:spPr bwMode="auto">
          <a:xfrm>
            <a:off x="729278" y="4421665"/>
            <a:ext cx="10800000" cy="117475"/>
          </a:xfrm>
          <a:custGeom>
            <a:avLst/>
            <a:gdLst>
              <a:gd name="T0" fmla="*/ 0 w 5998"/>
              <a:gd name="T1" fmla="*/ 0 h 74"/>
              <a:gd name="T2" fmla="*/ 5998 w 5998"/>
              <a:gd name="T3" fmla="*/ 0 h 74"/>
              <a:gd name="T4" fmla="*/ 5998 w 5998"/>
              <a:gd name="T5" fmla="*/ 74 h 74"/>
              <a:gd name="T6" fmla="*/ 0 w 5998"/>
              <a:gd name="T7" fmla="*/ 74 h 74"/>
              <a:gd name="T8" fmla="*/ 0 w 5998"/>
              <a:gd name="T9" fmla="*/ 0 h 74"/>
              <a:gd name="T10" fmla="*/ 0 w 5998"/>
              <a:gd name="T11" fmla="*/ 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998" h="74">
                <a:moveTo>
                  <a:pt x="0" y="0"/>
                </a:moveTo>
                <a:lnTo>
                  <a:pt x="5998" y="0"/>
                </a:lnTo>
                <a:lnTo>
                  <a:pt x="5998" y="74"/>
                </a:lnTo>
                <a:lnTo>
                  <a:pt x="0" y="74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89898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zh-CN" altLang="en-US" kern="0">
              <a:solidFill>
                <a:prstClr val="black"/>
              </a:solidFill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277210" y="4234340"/>
            <a:ext cx="488950" cy="492125"/>
            <a:chOff x="3242410" y="4234340"/>
            <a:chExt cx="488950" cy="492125"/>
          </a:xfrm>
        </p:grpSpPr>
        <p:sp>
          <p:nvSpPr>
            <p:cNvPr id="31" name="Oval 6"/>
            <p:cNvSpPr>
              <a:spLocks noChangeArrowheads="1"/>
            </p:cNvSpPr>
            <p:nvPr/>
          </p:nvSpPr>
          <p:spPr bwMode="auto">
            <a:xfrm>
              <a:off x="3242410" y="4234340"/>
              <a:ext cx="488950" cy="492125"/>
            </a:xfrm>
            <a:prstGeom prst="ellipse">
              <a:avLst/>
            </a:pr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 kern="0">
                <a:solidFill>
                  <a:prstClr val="black"/>
                </a:solidFill>
              </a:endParaRPr>
            </a:p>
          </p:txBody>
        </p:sp>
        <p:sp>
          <p:nvSpPr>
            <p:cNvPr id="32" name="Oval 7"/>
            <p:cNvSpPr>
              <a:spLocks noChangeArrowheads="1"/>
            </p:cNvSpPr>
            <p:nvPr/>
          </p:nvSpPr>
          <p:spPr bwMode="auto">
            <a:xfrm>
              <a:off x="3348774" y="4332764"/>
              <a:ext cx="284163" cy="2857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 kern="0">
                <a:solidFill>
                  <a:prstClr val="black"/>
                </a:solidFill>
              </a:endParaRPr>
            </a:p>
          </p:txBody>
        </p:sp>
        <p:sp>
          <p:nvSpPr>
            <p:cNvPr id="33" name="Oval 8"/>
            <p:cNvSpPr>
              <a:spLocks noChangeArrowheads="1"/>
            </p:cNvSpPr>
            <p:nvPr/>
          </p:nvSpPr>
          <p:spPr bwMode="auto">
            <a:xfrm>
              <a:off x="3388461" y="4381977"/>
              <a:ext cx="195263" cy="196850"/>
            </a:xfrm>
            <a:prstGeom prst="ellipse">
              <a:avLst/>
            </a:prstGeom>
            <a:solidFill>
              <a:srgbClr val="74A7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 kern="0">
                <a:solidFill>
                  <a:prstClr val="black"/>
                </a:solidFill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624276" y="4234340"/>
            <a:ext cx="488950" cy="492125"/>
            <a:chOff x="4826735" y="4234340"/>
            <a:chExt cx="488950" cy="492125"/>
          </a:xfrm>
        </p:grpSpPr>
        <p:sp>
          <p:nvSpPr>
            <p:cNvPr id="34" name="Oval 9"/>
            <p:cNvSpPr>
              <a:spLocks noChangeArrowheads="1"/>
            </p:cNvSpPr>
            <p:nvPr/>
          </p:nvSpPr>
          <p:spPr bwMode="auto">
            <a:xfrm>
              <a:off x="4826735" y="4234340"/>
              <a:ext cx="488950" cy="492125"/>
            </a:xfrm>
            <a:prstGeom prst="ellipse">
              <a:avLst/>
            </a:pr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 kern="0">
                <a:solidFill>
                  <a:prstClr val="black"/>
                </a:solidFill>
              </a:endParaRPr>
            </a:p>
          </p:txBody>
        </p:sp>
        <p:sp>
          <p:nvSpPr>
            <p:cNvPr id="35" name="Oval 10"/>
            <p:cNvSpPr>
              <a:spLocks noChangeArrowheads="1"/>
            </p:cNvSpPr>
            <p:nvPr/>
          </p:nvSpPr>
          <p:spPr bwMode="auto">
            <a:xfrm>
              <a:off x="4925160" y="4332764"/>
              <a:ext cx="293688" cy="2857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 kern="0">
                <a:solidFill>
                  <a:prstClr val="black"/>
                </a:solidFill>
              </a:endParaRPr>
            </a:p>
          </p:txBody>
        </p:sp>
        <p:sp>
          <p:nvSpPr>
            <p:cNvPr id="36" name="Oval 11"/>
            <p:cNvSpPr>
              <a:spLocks noChangeArrowheads="1"/>
            </p:cNvSpPr>
            <p:nvPr/>
          </p:nvSpPr>
          <p:spPr bwMode="auto">
            <a:xfrm>
              <a:off x="4974374" y="4381977"/>
              <a:ext cx="195263" cy="196850"/>
            </a:xfrm>
            <a:prstGeom prst="ellipse">
              <a:avLst/>
            </a:prstGeom>
            <a:solidFill>
              <a:srgbClr val="CCB7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 kern="0">
                <a:solidFill>
                  <a:prstClr val="black"/>
                </a:solidFill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6971342" y="4234340"/>
            <a:ext cx="488950" cy="492125"/>
            <a:chOff x="6412648" y="4234340"/>
            <a:chExt cx="488950" cy="492125"/>
          </a:xfrm>
        </p:grpSpPr>
        <p:sp>
          <p:nvSpPr>
            <p:cNvPr id="37" name="Oval 12"/>
            <p:cNvSpPr>
              <a:spLocks noChangeArrowheads="1"/>
            </p:cNvSpPr>
            <p:nvPr/>
          </p:nvSpPr>
          <p:spPr bwMode="auto">
            <a:xfrm>
              <a:off x="6412648" y="4234340"/>
              <a:ext cx="488950" cy="492125"/>
            </a:xfrm>
            <a:prstGeom prst="ellipse">
              <a:avLst/>
            </a:pr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 kern="0">
                <a:solidFill>
                  <a:prstClr val="black"/>
                </a:solidFill>
              </a:endParaRPr>
            </a:p>
          </p:txBody>
        </p:sp>
        <p:sp>
          <p:nvSpPr>
            <p:cNvPr id="38" name="Oval 13"/>
            <p:cNvSpPr>
              <a:spLocks noChangeArrowheads="1"/>
            </p:cNvSpPr>
            <p:nvPr/>
          </p:nvSpPr>
          <p:spPr bwMode="auto">
            <a:xfrm>
              <a:off x="6511074" y="4332764"/>
              <a:ext cx="282575" cy="2857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 kern="0">
                <a:solidFill>
                  <a:prstClr val="black"/>
                </a:solidFill>
              </a:endParaRPr>
            </a:p>
          </p:txBody>
        </p:sp>
        <p:sp>
          <p:nvSpPr>
            <p:cNvPr id="39" name="Oval 14"/>
            <p:cNvSpPr>
              <a:spLocks noChangeArrowheads="1"/>
            </p:cNvSpPr>
            <p:nvPr/>
          </p:nvSpPr>
          <p:spPr bwMode="auto">
            <a:xfrm>
              <a:off x="6558699" y="4381977"/>
              <a:ext cx="187325" cy="196850"/>
            </a:xfrm>
            <a:prstGeom prst="ellipse">
              <a:avLst/>
            </a:prstGeom>
            <a:solidFill>
              <a:srgbClr val="EA50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 kern="0">
                <a:solidFill>
                  <a:prstClr val="black"/>
                </a:solidFill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9318408" y="4234340"/>
            <a:ext cx="490538" cy="492125"/>
            <a:chOff x="7987448" y="4234340"/>
            <a:chExt cx="490538" cy="492125"/>
          </a:xfrm>
        </p:grpSpPr>
        <p:sp>
          <p:nvSpPr>
            <p:cNvPr id="40" name="Oval 15"/>
            <p:cNvSpPr>
              <a:spLocks noChangeArrowheads="1"/>
            </p:cNvSpPr>
            <p:nvPr/>
          </p:nvSpPr>
          <p:spPr bwMode="auto">
            <a:xfrm>
              <a:off x="7987448" y="4234340"/>
              <a:ext cx="490538" cy="492125"/>
            </a:xfrm>
            <a:prstGeom prst="ellipse">
              <a:avLst/>
            </a:pr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 kern="0">
                <a:solidFill>
                  <a:prstClr val="black"/>
                </a:solidFill>
              </a:endParaRPr>
            </a:p>
          </p:txBody>
        </p:sp>
        <p:sp>
          <p:nvSpPr>
            <p:cNvPr id="42" name="Oval 16"/>
            <p:cNvSpPr>
              <a:spLocks noChangeArrowheads="1"/>
            </p:cNvSpPr>
            <p:nvPr/>
          </p:nvSpPr>
          <p:spPr bwMode="auto">
            <a:xfrm>
              <a:off x="8095399" y="4332764"/>
              <a:ext cx="284163" cy="2857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 kern="0">
                <a:solidFill>
                  <a:prstClr val="black"/>
                </a:solidFill>
              </a:endParaRPr>
            </a:p>
          </p:txBody>
        </p:sp>
        <p:sp>
          <p:nvSpPr>
            <p:cNvPr id="44" name="Oval 17"/>
            <p:cNvSpPr>
              <a:spLocks noChangeArrowheads="1"/>
            </p:cNvSpPr>
            <p:nvPr/>
          </p:nvSpPr>
          <p:spPr bwMode="auto">
            <a:xfrm>
              <a:off x="8135086" y="4381977"/>
              <a:ext cx="195263" cy="196850"/>
            </a:xfrm>
            <a:prstGeom prst="ellipse">
              <a:avLst/>
            </a:prstGeom>
            <a:solidFill>
              <a:srgbClr val="7B60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 kern="0">
                <a:solidFill>
                  <a:prstClr val="black"/>
                </a:solidFill>
              </a:endParaRPr>
            </a:p>
          </p:txBody>
        </p:sp>
      </p:grpSp>
      <p:sp>
        <p:nvSpPr>
          <p:cNvPr id="45" name="Freeform 27"/>
          <p:cNvSpPr>
            <a:spLocks/>
          </p:cNvSpPr>
          <p:nvPr/>
        </p:nvSpPr>
        <p:spPr bwMode="auto">
          <a:xfrm>
            <a:off x="3532924" y="2689703"/>
            <a:ext cx="2701925" cy="1033463"/>
          </a:xfrm>
          <a:custGeom>
            <a:avLst/>
            <a:gdLst>
              <a:gd name="T0" fmla="*/ 0 w 1702"/>
              <a:gd name="T1" fmla="*/ 651 h 651"/>
              <a:gd name="T2" fmla="*/ 1702 w 1702"/>
              <a:gd name="T3" fmla="*/ 651 h 651"/>
              <a:gd name="T4" fmla="*/ 1702 w 1702"/>
              <a:gd name="T5" fmla="*/ 0 h 651"/>
              <a:gd name="T6" fmla="*/ 0 w 1702"/>
              <a:gd name="T7" fmla="*/ 0 h 651"/>
              <a:gd name="T8" fmla="*/ 0 w 1702"/>
              <a:gd name="T9" fmla="*/ 651 h 651"/>
              <a:gd name="T10" fmla="*/ 0 w 1702"/>
              <a:gd name="T11" fmla="*/ 651 h 6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2" h="651">
                <a:moveTo>
                  <a:pt x="0" y="651"/>
                </a:moveTo>
                <a:lnTo>
                  <a:pt x="1702" y="651"/>
                </a:lnTo>
                <a:lnTo>
                  <a:pt x="1702" y="0"/>
                </a:lnTo>
                <a:lnTo>
                  <a:pt x="0" y="0"/>
                </a:lnTo>
                <a:lnTo>
                  <a:pt x="0" y="651"/>
                </a:lnTo>
                <a:lnTo>
                  <a:pt x="0" y="651"/>
                </a:lnTo>
                <a:close/>
              </a:path>
            </a:pathLst>
          </a:custGeom>
          <a:solidFill>
            <a:srgbClr val="CCB7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zh-CN" altLang="en-US" kern="0">
              <a:solidFill>
                <a:prstClr val="black"/>
              </a:solidFill>
            </a:endParaRPr>
          </a:p>
        </p:txBody>
      </p:sp>
      <p:sp>
        <p:nvSpPr>
          <p:cNvPr id="46" name="Freeform 30"/>
          <p:cNvSpPr>
            <a:spLocks/>
          </p:cNvSpPr>
          <p:nvPr/>
        </p:nvSpPr>
        <p:spPr bwMode="auto">
          <a:xfrm>
            <a:off x="8209698" y="2689703"/>
            <a:ext cx="2700338" cy="1033463"/>
          </a:xfrm>
          <a:custGeom>
            <a:avLst/>
            <a:gdLst>
              <a:gd name="T0" fmla="*/ 0 w 1701"/>
              <a:gd name="T1" fmla="*/ 651 h 651"/>
              <a:gd name="T2" fmla="*/ 1701 w 1701"/>
              <a:gd name="T3" fmla="*/ 651 h 651"/>
              <a:gd name="T4" fmla="*/ 1701 w 1701"/>
              <a:gd name="T5" fmla="*/ 0 h 651"/>
              <a:gd name="T6" fmla="*/ 0 w 1701"/>
              <a:gd name="T7" fmla="*/ 0 h 651"/>
              <a:gd name="T8" fmla="*/ 0 w 1701"/>
              <a:gd name="T9" fmla="*/ 651 h 651"/>
              <a:gd name="T10" fmla="*/ 0 w 1701"/>
              <a:gd name="T11" fmla="*/ 651 h 6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1" h="651">
                <a:moveTo>
                  <a:pt x="0" y="651"/>
                </a:moveTo>
                <a:lnTo>
                  <a:pt x="1701" y="651"/>
                </a:lnTo>
                <a:lnTo>
                  <a:pt x="1701" y="0"/>
                </a:lnTo>
                <a:lnTo>
                  <a:pt x="0" y="0"/>
                </a:lnTo>
                <a:lnTo>
                  <a:pt x="0" y="651"/>
                </a:lnTo>
                <a:lnTo>
                  <a:pt x="0" y="651"/>
                </a:lnTo>
                <a:close/>
              </a:path>
            </a:pathLst>
          </a:custGeom>
          <a:solidFill>
            <a:srgbClr val="7B60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zh-CN" altLang="en-US" kern="0">
              <a:solidFill>
                <a:prstClr val="black"/>
              </a:solidFill>
            </a:endParaRPr>
          </a:p>
        </p:txBody>
      </p:sp>
      <p:sp>
        <p:nvSpPr>
          <p:cNvPr id="47" name="Freeform 31"/>
          <p:cNvSpPr>
            <a:spLocks/>
          </p:cNvSpPr>
          <p:nvPr/>
        </p:nvSpPr>
        <p:spPr bwMode="auto">
          <a:xfrm>
            <a:off x="2282293" y="1233964"/>
            <a:ext cx="2709863" cy="1042988"/>
          </a:xfrm>
          <a:custGeom>
            <a:avLst/>
            <a:gdLst>
              <a:gd name="T0" fmla="*/ 0 w 1707"/>
              <a:gd name="T1" fmla="*/ 657 h 657"/>
              <a:gd name="T2" fmla="*/ 1707 w 1707"/>
              <a:gd name="T3" fmla="*/ 657 h 657"/>
              <a:gd name="T4" fmla="*/ 1707 w 1707"/>
              <a:gd name="T5" fmla="*/ 0 h 657"/>
              <a:gd name="T6" fmla="*/ 0 w 1707"/>
              <a:gd name="T7" fmla="*/ 0 h 657"/>
              <a:gd name="T8" fmla="*/ 0 w 1707"/>
              <a:gd name="T9" fmla="*/ 657 h 657"/>
              <a:gd name="T10" fmla="*/ 0 w 1707"/>
              <a:gd name="T11" fmla="*/ 657 h 6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7" h="657">
                <a:moveTo>
                  <a:pt x="0" y="657"/>
                </a:moveTo>
                <a:lnTo>
                  <a:pt x="1707" y="657"/>
                </a:lnTo>
                <a:lnTo>
                  <a:pt x="1707" y="0"/>
                </a:lnTo>
                <a:lnTo>
                  <a:pt x="0" y="0"/>
                </a:lnTo>
                <a:lnTo>
                  <a:pt x="0" y="657"/>
                </a:lnTo>
                <a:lnTo>
                  <a:pt x="0" y="657"/>
                </a:lnTo>
                <a:close/>
              </a:path>
            </a:pathLst>
          </a:custGeom>
          <a:solidFill>
            <a:srgbClr val="74A7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zh-CN" altLang="en-US" kern="0">
              <a:solidFill>
                <a:prstClr val="black"/>
              </a:solidFill>
            </a:endParaRPr>
          </a:p>
        </p:txBody>
      </p:sp>
      <p:sp>
        <p:nvSpPr>
          <p:cNvPr id="48" name="Freeform 33"/>
          <p:cNvSpPr>
            <a:spLocks/>
          </p:cNvSpPr>
          <p:nvPr/>
        </p:nvSpPr>
        <p:spPr bwMode="auto">
          <a:xfrm>
            <a:off x="6884085" y="1233964"/>
            <a:ext cx="2711450" cy="1042988"/>
          </a:xfrm>
          <a:custGeom>
            <a:avLst/>
            <a:gdLst>
              <a:gd name="T0" fmla="*/ 0 w 1708"/>
              <a:gd name="T1" fmla="*/ 657 h 657"/>
              <a:gd name="T2" fmla="*/ 1708 w 1708"/>
              <a:gd name="T3" fmla="*/ 657 h 657"/>
              <a:gd name="T4" fmla="*/ 1708 w 1708"/>
              <a:gd name="T5" fmla="*/ 0 h 657"/>
              <a:gd name="T6" fmla="*/ 0 w 1708"/>
              <a:gd name="T7" fmla="*/ 0 h 657"/>
              <a:gd name="T8" fmla="*/ 0 w 1708"/>
              <a:gd name="T9" fmla="*/ 657 h 657"/>
              <a:gd name="T10" fmla="*/ 0 w 1708"/>
              <a:gd name="T11" fmla="*/ 657 h 6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8" h="657">
                <a:moveTo>
                  <a:pt x="0" y="657"/>
                </a:moveTo>
                <a:lnTo>
                  <a:pt x="1708" y="657"/>
                </a:lnTo>
                <a:lnTo>
                  <a:pt x="1708" y="0"/>
                </a:lnTo>
                <a:lnTo>
                  <a:pt x="0" y="0"/>
                </a:lnTo>
                <a:lnTo>
                  <a:pt x="0" y="657"/>
                </a:lnTo>
                <a:lnTo>
                  <a:pt x="0" y="657"/>
                </a:lnTo>
                <a:close/>
              </a:path>
            </a:pathLst>
          </a:custGeom>
          <a:solidFill>
            <a:srgbClr val="EA50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zh-CN" altLang="en-US" kern="0">
              <a:solidFill>
                <a:prstClr val="black"/>
              </a:solidFill>
            </a:endParaRPr>
          </a:p>
        </p:txBody>
      </p:sp>
      <p:sp>
        <p:nvSpPr>
          <p:cNvPr id="49" name="Freeform 35"/>
          <p:cNvSpPr>
            <a:spLocks/>
          </p:cNvSpPr>
          <p:nvPr/>
        </p:nvSpPr>
        <p:spPr bwMode="auto">
          <a:xfrm>
            <a:off x="9534308" y="3151664"/>
            <a:ext cx="58738" cy="1328738"/>
          </a:xfrm>
          <a:custGeom>
            <a:avLst/>
            <a:gdLst>
              <a:gd name="T0" fmla="*/ 37 w 37"/>
              <a:gd name="T1" fmla="*/ 837 h 837"/>
              <a:gd name="T2" fmla="*/ 0 w 37"/>
              <a:gd name="T3" fmla="*/ 837 h 837"/>
              <a:gd name="T4" fmla="*/ 0 w 37"/>
              <a:gd name="T5" fmla="*/ 0 h 837"/>
              <a:gd name="T6" fmla="*/ 37 w 37"/>
              <a:gd name="T7" fmla="*/ 0 h 837"/>
              <a:gd name="T8" fmla="*/ 37 w 37"/>
              <a:gd name="T9" fmla="*/ 837 h 837"/>
              <a:gd name="T10" fmla="*/ 37 w 37"/>
              <a:gd name="T11" fmla="*/ 837 h 8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7" h="837">
                <a:moveTo>
                  <a:pt x="37" y="837"/>
                </a:moveTo>
                <a:lnTo>
                  <a:pt x="0" y="837"/>
                </a:lnTo>
                <a:lnTo>
                  <a:pt x="0" y="0"/>
                </a:lnTo>
                <a:lnTo>
                  <a:pt x="37" y="0"/>
                </a:lnTo>
                <a:lnTo>
                  <a:pt x="37" y="837"/>
                </a:lnTo>
                <a:lnTo>
                  <a:pt x="37" y="837"/>
                </a:lnTo>
                <a:close/>
              </a:path>
            </a:pathLst>
          </a:custGeom>
          <a:solidFill>
            <a:srgbClr val="7B60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zh-CN" altLang="en-US" kern="0">
              <a:solidFill>
                <a:prstClr val="black"/>
              </a:solidFill>
            </a:endParaRPr>
          </a:p>
        </p:txBody>
      </p:sp>
      <p:sp>
        <p:nvSpPr>
          <p:cNvPr id="50" name="Freeform 36"/>
          <p:cNvSpPr>
            <a:spLocks/>
          </p:cNvSpPr>
          <p:nvPr/>
        </p:nvSpPr>
        <p:spPr bwMode="auto">
          <a:xfrm>
            <a:off x="7180892" y="1794352"/>
            <a:ext cx="69850" cy="2686050"/>
          </a:xfrm>
          <a:custGeom>
            <a:avLst/>
            <a:gdLst>
              <a:gd name="T0" fmla="*/ 44 w 44"/>
              <a:gd name="T1" fmla="*/ 1692 h 1692"/>
              <a:gd name="T2" fmla="*/ 0 w 44"/>
              <a:gd name="T3" fmla="*/ 1692 h 1692"/>
              <a:gd name="T4" fmla="*/ 0 w 44"/>
              <a:gd name="T5" fmla="*/ 0 h 1692"/>
              <a:gd name="T6" fmla="*/ 44 w 44"/>
              <a:gd name="T7" fmla="*/ 0 h 1692"/>
              <a:gd name="T8" fmla="*/ 44 w 44"/>
              <a:gd name="T9" fmla="*/ 1692 h 1692"/>
              <a:gd name="T10" fmla="*/ 44 w 44"/>
              <a:gd name="T11" fmla="*/ 1692 h 16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4" h="1692">
                <a:moveTo>
                  <a:pt x="44" y="1692"/>
                </a:moveTo>
                <a:lnTo>
                  <a:pt x="0" y="1692"/>
                </a:lnTo>
                <a:lnTo>
                  <a:pt x="0" y="0"/>
                </a:lnTo>
                <a:lnTo>
                  <a:pt x="44" y="0"/>
                </a:lnTo>
                <a:lnTo>
                  <a:pt x="44" y="1692"/>
                </a:lnTo>
                <a:lnTo>
                  <a:pt x="44" y="1692"/>
                </a:lnTo>
                <a:close/>
              </a:path>
            </a:pathLst>
          </a:custGeom>
          <a:solidFill>
            <a:srgbClr val="EA50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zh-CN" altLang="en-US" kern="0">
              <a:solidFill>
                <a:prstClr val="black"/>
              </a:solidFill>
            </a:endParaRPr>
          </a:p>
        </p:txBody>
      </p:sp>
      <p:sp>
        <p:nvSpPr>
          <p:cNvPr id="51" name="Freeform 37"/>
          <p:cNvSpPr>
            <a:spLocks/>
          </p:cNvSpPr>
          <p:nvPr/>
        </p:nvSpPr>
        <p:spPr bwMode="auto">
          <a:xfrm>
            <a:off x="4839382" y="2797652"/>
            <a:ext cx="58738" cy="1682750"/>
          </a:xfrm>
          <a:custGeom>
            <a:avLst/>
            <a:gdLst>
              <a:gd name="T0" fmla="*/ 37 w 37"/>
              <a:gd name="T1" fmla="*/ 1060 h 1060"/>
              <a:gd name="T2" fmla="*/ 0 w 37"/>
              <a:gd name="T3" fmla="*/ 1060 h 1060"/>
              <a:gd name="T4" fmla="*/ 0 w 37"/>
              <a:gd name="T5" fmla="*/ 0 h 1060"/>
              <a:gd name="T6" fmla="*/ 37 w 37"/>
              <a:gd name="T7" fmla="*/ 0 h 1060"/>
              <a:gd name="T8" fmla="*/ 37 w 37"/>
              <a:gd name="T9" fmla="*/ 1060 h 1060"/>
              <a:gd name="T10" fmla="*/ 37 w 37"/>
              <a:gd name="T11" fmla="*/ 1060 h 10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7" h="1060">
                <a:moveTo>
                  <a:pt x="37" y="1060"/>
                </a:moveTo>
                <a:lnTo>
                  <a:pt x="0" y="1060"/>
                </a:lnTo>
                <a:lnTo>
                  <a:pt x="0" y="0"/>
                </a:lnTo>
                <a:lnTo>
                  <a:pt x="37" y="0"/>
                </a:lnTo>
                <a:lnTo>
                  <a:pt x="37" y="1060"/>
                </a:lnTo>
                <a:lnTo>
                  <a:pt x="37" y="1060"/>
                </a:lnTo>
                <a:close/>
              </a:path>
            </a:pathLst>
          </a:custGeom>
          <a:solidFill>
            <a:srgbClr val="CCB7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zh-CN" altLang="en-US" kern="0">
              <a:solidFill>
                <a:prstClr val="black"/>
              </a:solidFill>
            </a:endParaRPr>
          </a:p>
        </p:txBody>
      </p:sp>
      <p:sp>
        <p:nvSpPr>
          <p:cNvPr id="52" name="Freeform 38"/>
          <p:cNvSpPr>
            <a:spLocks/>
          </p:cNvSpPr>
          <p:nvPr/>
        </p:nvSpPr>
        <p:spPr bwMode="auto">
          <a:xfrm>
            <a:off x="2496605" y="1440340"/>
            <a:ext cx="58738" cy="3040063"/>
          </a:xfrm>
          <a:custGeom>
            <a:avLst/>
            <a:gdLst>
              <a:gd name="T0" fmla="*/ 37 w 37"/>
              <a:gd name="T1" fmla="*/ 1915 h 1915"/>
              <a:gd name="T2" fmla="*/ 0 w 37"/>
              <a:gd name="T3" fmla="*/ 1915 h 1915"/>
              <a:gd name="T4" fmla="*/ 0 w 37"/>
              <a:gd name="T5" fmla="*/ 0 h 1915"/>
              <a:gd name="T6" fmla="*/ 37 w 37"/>
              <a:gd name="T7" fmla="*/ 0 h 1915"/>
              <a:gd name="T8" fmla="*/ 37 w 37"/>
              <a:gd name="T9" fmla="*/ 1915 h 1915"/>
              <a:gd name="T10" fmla="*/ 37 w 37"/>
              <a:gd name="T11" fmla="*/ 1915 h 19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7" h="1915">
                <a:moveTo>
                  <a:pt x="37" y="1915"/>
                </a:moveTo>
                <a:lnTo>
                  <a:pt x="0" y="1915"/>
                </a:lnTo>
                <a:lnTo>
                  <a:pt x="0" y="0"/>
                </a:lnTo>
                <a:lnTo>
                  <a:pt x="37" y="0"/>
                </a:lnTo>
                <a:lnTo>
                  <a:pt x="37" y="1915"/>
                </a:lnTo>
                <a:lnTo>
                  <a:pt x="37" y="1915"/>
                </a:lnTo>
                <a:close/>
              </a:path>
            </a:pathLst>
          </a:custGeom>
          <a:solidFill>
            <a:srgbClr val="74A7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zh-CN" altLang="en-US" kern="0">
              <a:solidFill>
                <a:prstClr val="black"/>
              </a:solidFill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2404953" y="1526746"/>
            <a:ext cx="23669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prstClr val="white"/>
                </a:solidFill>
                <a:latin typeface="Times New Roman" panose="02020603050405020304" pitchFamily="18" charset="0"/>
                <a:ea typeface="Arial Unicode MS" panose="020B0604020202020204" pitchFamily="34" charset="-122"/>
                <a:cs typeface="Times New Roman" panose="02020603050405020304" pitchFamily="18" charset="0"/>
              </a:rPr>
              <a:t>Current Zero</a:t>
            </a:r>
            <a:endParaRPr lang="zh-CN" altLang="en-US" dirty="0">
              <a:solidFill>
                <a:prstClr val="white"/>
              </a:solidFill>
              <a:latin typeface="Times New Roman" panose="02020603050405020304" pitchFamily="18" charset="0"/>
              <a:ea typeface="Arial Unicode MS" panose="020B0604020202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7033311" y="1440702"/>
            <a:ext cx="23669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prstClr val="white"/>
                </a:solidFill>
                <a:latin typeface="Times New Roman" panose="02020603050405020304" pitchFamily="18" charset="0"/>
                <a:ea typeface="Arial Unicode MS" panose="020B0604020202020204" pitchFamily="34" charset="-122"/>
                <a:cs typeface="Times New Roman" panose="02020603050405020304" pitchFamily="18" charset="0"/>
              </a:rPr>
              <a:t>The dissipation of metal vapor (</a:t>
            </a:r>
            <a:r>
              <a:rPr lang="en-US" altLang="zh-CN" dirty="0" err="1">
                <a:solidFill>
                  <a:prstClr val="white"/>
                </a:solidFill>
                <a:latin typeface="Times New Roman" panose="02020603050405020304" pitchFamily="18" charset="0"/>
                <a:ea typeface="Arial Unicode MS" panose="020B0604020202020204" pitchFamily="34" charset="-122"/>
                <a:cs typeface="Times New Roman" panose="02020603050405020304" pitchFamily="18" charset="0"/>
              </a:rPr>
              <a:t>ms</a:t>
            </a:r>
            <a:r>
              <a:rPr lang="en-US" altLang="zh-CN" dirty="0">
                <a:solidFill>
                  <a:prstClr val="white"/>
                </a:solidFill>
                <a:latin typeface="Times New Roman" panose="02020603050405020304" pitchFamily="18" charset="0"/>
                <a:ea typeface="Arial Unicode MS" panose="020B0604020202020204" pitchFamily="34" charset="-122"/>
                <a:cs typeface="Times New Roman" panose="02020603050405020304" pitchFamily="18" charset="0"/>
              </a:rPr>
              <a:t>)</a:t>
            </a:r>
            <a:endParaRPr lang="zh-CN" altLang="en-US" dirty="0">
              <a:solidFill>
                <a:prstClr val="white"/>
              </a:solidFill>
              <a:latin typeface="Times New Roman" panose="02020603050405020304" pitchFamily="18" charset="0"/>
              <a:ea typeface="Arial Unicode MS" panose="020B0604020202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3877749" y="2898812"/>
            <a:ext cx="23669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prstClr val="white"/>
                </a:solidFill>
                <a:latin typeface="Times New Roman" panose="02020603050405020304" pitchFamily="18" charset="0"/>
                <a:ea typeface="Arial Unicode MS" panose="020B0604020202020204" pitchFamily="34" charset="-122"/>
                <a:cs typeface="Times New Roman" panose="02020603050405020304" pitchFamily="18" charset="0"/>
              </a:rPr>
              <a:t>The dissipation of residual plasma (</a:t>
            </a:r>
            <a:r>
              <a:rPr lang="en-US" altLang="zh-CN" dirty="0" err="1">
                <a:solidFill>
                  <a:prstClr val="white"/>
                </a:solidFill>
                <a:latin typeface="Times New Roman" panose="02020603050405020304" pitchFamily="18" charset="0"/>
                <a:ea typeface="Arial Unicode MS" panose="020B0604020202020204" pitchFamily="34" charset="-122"/>
                <a:cs typeface="Times New Roman" panose="02020603050405020304" pitchFamily="18" charset="0"/>
              </a:rPr>
              <a:t>μs</a:t>
            </a:r>
            <a:r>
              <a:rPr lang="en-US" altLang="zh-CN" dirty="0">
                <a:solidFill>
                  <a:prstClr val="white"/>
                </a:solidFill>
                <a:latin typeface="Times New Roman" panose="02020603050405020304" pitchFamily="18" charset="0"/>
                <a:ea typeface="Arial Unicode MS" panose="020B0604020202020204" pitchFamily="34" charset="-122"/>
                <a:cs typeface="Times New Roman" panose="02020603050405020304" pitchFamily="18" charset="0"/>
              </a:rPr>
              <a:t>)</a:t>
            </a:r>
            <a:endParaRPr lang="zh-CN" altLang="en-US" dirty="0">
              <a:solidFill>
                <a:prstClr val="white"/>
              </a:solidFill>
              <a:latin typeface="Times New Roman" panose="02020603050405020304" pitchFamily="18" charset="0"/>
              <a:ea typeface="Arial Unicode MS" panose="020B0604020202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8397363" y="2898812"/>
            <a:ext cx="23669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prstClr val="white"/>
                </a:solidFill>
                <a:latin typeface="Times New Roman" panose="02020603050405020304" pitchFamily="18" charset="0"/>
                <a:ea typeface="Arial Unicode MS" panose="020B0604020202020204" pitchFamily="34" charset="-122"/>
                <a:cs typeface="Times New Roman" panose="02020603050405020304" pitchFamily="18" charset="0"/>
              </a:rPr>
              <a:t>Recovery of dielectric strength </a:t>
            </a:r>
            <a:endParaRPr lang="zh-CN" altLang="en-US" dirty="0">
              <a:solidFill>
                <a:prstClr val="white"/>
              </a:solidFill>
              <a:latin typeface="Times New Roman" panose="02020603050405020304" pitchFamily="18" charset="0"/>
              <a:ea typeface="Arial Unicode MS" panose="020B0604020202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2243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1274"/>
    </mc:Choice>
    <mc:Fallback xmlns="">
      <p:transition advTm="21274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-6607"/>
            <a:ext cx="12192000" cy="12974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5" name="直接连接符 24"/>
          <p:cNvCxnSpPr/>
          <p:nvPr/>
        </p:nvCxnSpPr>
        <p:spPr>
          <a:xfrm flipH="1" flipV="1">
            <a:off x="126000" y="5907189"/>
            <a:ext cx="1578520" cy="0"/>
          </a:xfrm>
          <a:prstGeom prst="line">
            <a:avLst/>
          </a:prstGeom>
          <a:solidFill>
            <a:schemeClr val="accent1"/>
          </a:solidFill>
          <a:ln w="12700">
            <a:solidFill>
              <a:schemeClr val="accent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flipH="1">
            <a:off x="4248568" y="5907189"/>
            <a:ext cx="7767935" cy="0"/>
          </a:xfrm>
          <a:prstGeom prst="line">
            <a:avLst/>
          </a:prstGeom>
          <a:solidFill>
            <a:schemeClr val="accent1"/>
          </a:solidFill>
          <a:ln w="12700">
            <a:gradFill>
              <a:gsLst>
                <a:gs pos="0">
                  <a:schemeClr val="accent1"/>
                </a:gs>
                <a:gs pos="100000">
                  <a:srgbClr val="81040B"/>
                </a:gs>
              </a:gsLst>
              <a:lin ang="0" scaled="0"/>
            </a:gra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1935725" y="5691189"/>
            <a:ext cx="2083154" cy="432000"/>
            <a:chOff x="1064303" y="5622335"/>
            <a:chExt cx="2083154" cy="432000"/>
          </a:xfrm>
          <a:solidFill>
            <a:schemeClr val="accent1"/>
          </a:solidFill>
        </p:grpSpPr>
        <p:sp>
          <p:nvSpPr>
            <p:cNvPr id="15" name="圆角矩形 14"/>
            <p:cNvSpPr>
              <a:spLocks noChangeAspect="1"/>
            </p:cNvSpPr>
            <p:nvPr/>
          </p:nvSpPr>
          <p:spPr>
            <a:xfrm>
              <a:off x="1614503" y="5622335"/>
              <a:ext cx="432553" cy="432000"/>
            </a:xfrm>
            <a:prstGeom prst="roundRect">
              <a:avLst>
                <a:gd name="adj" fmla="val 50000"/>
              </a:avLst>
            </a:prstGeom>
            <a:grpFill/>
            <a:ln w="12700">
              <a:gradFill>
                <a:gsLst>
                  <a:gs pos="0">
                    <a:schemeClr val="accent1"/>
                  </a:gs>
                  <a:gs pos="100000">
                    <a:srgbClr val="81040B"/>
                  </a:gs>
                </a:gsLst>
                <a:lin ang="5400000" scaled="1"/>
              </a:gradFill>
            </a:ln>
            <a:effectLst>
              <a:outerShdw blurRad="254000" dist="1270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dirty="0">
                  <a:latin typeface="Arial Black" panose="020B0A04020102020204" pitchFamily="34" charset="0"/>
                </a:rPr>
                <a:t>0</a:t>
              </a:r>
              <a:endParaRPr lang="zh-CN" altLang="en-US" sz="2400" dirty="0">
                <a:latin typeface="Arial Black" panose="020B0A04020102020204" pitchFamily="34" charset="0"/>
              </a:endParaRPr>
            </a:p>
          </p:txBody>
        </p:sp>
        <p:sp>
          <p:nvSpPr>
            <p:cNvPr id="30" name="圆角矩形 29"/>
            <p:cNvSpPr>
              <a:spLocks noChangeAspect="1"/>
            </p:cNvSpPr>
            <p:nvPr/>
          </p:nvSpPr>
          <p:spPr>
            <a:xfrm>
              <a:off x="1064303" y="5622335"/>
              <a:ext cx="432553" cy="4320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12700">
              <a:gradFill>
                <a:gsLst>
                  <a:gs pos="0">
                    <a:schemeClr val="accent1"/>
                  </a:gs>
                  <a:gs pos="100000">
                    <a:srgbClr val="81040B"/>
                  </a:gs>
                </a:gsLst>
                <a:lin ang="5400000" scaled="1"/>
              </a:gradFill>
            </a:ln>
            <a:effectLst>
              <a:outerShdw blurRad="254000" dist="1270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dirty="0">
                  <a:latin typeface="Arial Black" panose="020B0A04020102020204" pitchFamily="34" charset="0"/>
                </a:rPr>
                <a:t>2</a:t>
              </a:r>
              <a:endParaRPr lang="zh-CN" altLang="en-US" sz="2400" dirty="0">
                <a:latin typeface="Arial Black" panose="020B0A04020102020204" pitchFamily="34" charset="0"/>
              </a:endParaRPr>
            </a:p>
          </p:txBody>
        </p:sp>
        <p:sp>
          <p:nvSpPr>
            <p:cNvPr id="31" name="圆角矩形 30"/>
            <p:cNvSpPr>
              <a:spLocks noChangeAspect="1"/>
            </p:cNvSpPr>
            <p:nvPr/>
          </p:nvSpPr>
          <p:spPr>
            <a:xfrm>
              <a:off x="2164703" y="5622335"/>
              <a:ext cx="432553" cy="432000"/>
            </a:xfrm>
            <a:prstGeom prst="roundRect">
              <a:avLst>
                <a:gd name="adj" fmla="val 50000"/>
              </a:avLst>
            </a:prstGeom>
            <a:grpFill/>
            <a:ln w="12700">
              <a:gradFill>
                <a:gsLst>
                  <a:gs pos="0">
                    <a:schemeClr val="accent1"/>
                  </a:gs>
                  <a:gs pos="100000">
                    <a:srgbClr val="81040B"/>
                  </a:gs>
                </a:gsLst>
                <a:lin ang="5400000" scaled="1"/>
              </a:gradFill>
            </a:ln>
            <a:effectLst>
              <a:outerShdw blurRad="254000" dist="1270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dirty="0">
                  <a:latin typeface="Arial Black" panose="020B0A04020102020204" pitchFamily="34" charset="0"/>
                </a:rPr>
                <a:t>1</a:t>
              </a:r>
              <a:endParaRPr lang="zh-CN" altLang="en-US" sz="2400" dirty="0">
                <a:latin typeface="Arial Black" panose="020B0A04020102020204" pitchFamily="34" charset="0"/>
              </a:endParaRPr>
            </a:p>
          </p:txBody>
        </p:sp>
        <p:sp>
          <p:nvSpPr>
            <p:cNvPr id="32" name="圆角矩形 31"/>
            <p:cNvSpPr>
              <a:spLocks noChangeAspect="1"/>
            </p:cNvSpPr>
            <p:nvPr/>
          </p:nvSpPr>
          <p:spPr>
            <a:xfrm>
              <a:off x="2714904" y="5622335"/>
              <a:ext cx="432553" cy="432000"/>
            </a:xfrm>
            <a:prstGeom prst="roundRect">
              <a:avLst>
                <a:gd name="adj" fmla="val 50000"/>
              </a:avLst>
            </a:prstGeom>
            <a:grpFill/>
            <a:ln w="12700">
              <a:gradFill>
                <a:gsLst>
                  <a:gs pos="0">
                    <a:schemeClr val="accent1"/>
                  </a:gs>
                  <a:gs pos="100000">
                    <a:srgbClr val="81040B"/>
                  </a:gs>
                </a:gsLst>
                <a:lin ang="5400000" scaled="1"/>
              </a:gradFill>
            </a:ln>
            <a:effectLst>
              <a:outerShdw blurRad="254000" dist="1270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dirty="0">
                  <a:latin typeface="Arial Black" panose="020B0A04020102020204" pitchFamily="34" charset="0"/>
                </a:rPr>
                <a:t>9</a:t>
              </a:r>
              <a:endParaRPr lang="zh-CN" altLang="en-US" sz="2400" dirty="0">
                <a:latin typeface="Arial Black" panose="020B0A04020102020204" pitchFamily="34" charset="0"/>
              </a:endParaRPr>
            </a:p>
          </p:txBody>
        </p:sp>
      </p:grpSp>
      <p:sp>
        <p:nvSpPr>
          <p:cNvPr id="7" name="矩形 6"/>
          <p:cNvSpPr/>
          <p:nvPr/>
        </p:nvSpPr>
        <p:spPr>
          <a:xfrm>
            <a:off x="1537330" y="333223"/>
            <a:ext cx="830863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8th International Workshop on </a:t>
            </a:r>
            <a:r>
              <a:rPr lang="en-US" altLang="zh-CN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Mechanisms of </a:t>
            </a:r>
            <a:r>
              <a:rPr lang="en-US" altLang="zh-CN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Vacuum </a:t>
            </a:r>
            <a:r>
              <a:rPr lang="en-US" altLang="zh-CN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Arcs</a:t>
            </a:r>
          </a:p>
          <a:p>
            <a:pPr algn="ctr"/>
            <a:r>
              <a:rPr lang="en-US" altLang="zh-CN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zh-CN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MeVArc</a:t>
            </a:r>
            <a:r>
              <a:rPr lang="en-US" altLang="zh-CN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2019)</a:t>
            </a:r>
            <a:endParaRPr lang="zh-CN" altLang="en-US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4" name="Picture 2" descr="E:\Hou\信息化建设\web\校徽相关\xjtu.png"/>
          <p:cNvPicPr>
            <a:picLocks noChangeAspect="1" noChangeArrowheads="1"/>
          </p:cNvPicPr>
          <p:nvPr/>
        </p:nvPicPr>
        <p:blipFill rotWithShape="1"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383" r="87582"/>
          <a:stretch/>
        </p:blipFill>
        <p:spPr bwMode="auto">
          <a:xfrm>
            <a:off x="124904" y="16492"/>
            <a:ext cx="1287522" cy="12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6216" y="322492"/>
            <a:ext cx="2070287" cy="648000"/>
          </a:xfrm>
          <a:prstGeom prst="rect">
            <a:avLst/>
          </a:prstGeom>
        </p:spPr>
      </p:pic>
      <p:sp>
        <p:nvSpPr>
          <p:cNvPr id="17" name="文本框 16" descr="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"/>
          <p:cNvSpPr txBox="1"/>
          <p:nvPr/>
        </p:nvSpPr>
        <p:spPr>
          <a:xfrm>
            <a:off x="1412426" y="3060112"/>
            <a:ext cx="8546763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8565">
              <a:defRPr/>
            </a:pPr>
            <a:r>
              <a:rPr lang="en-US" altLang="zh-CN" sz="5000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Thank </a:t>
            </a:r>
            <a:r>
              <a:rPr lang="en-US" altLang="zh-CN" sz="5000" b="1" dirty="0" smtClean="0">
                <a:solidFill>
                  <a:schemeClr val="accent1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you for your attention !</a:t>
            </a:r>
            <a:endParaRPr lang="zh-CN" altLang="en-US" sz="5000" b="1" dirty="0">
              <a:solidFill>
                <a:schemeClr val="accent1"/>
              </a:solidFill>
              <a:latin typeface="Times New Roman" panose="02020603050405020304" pitchFamily="18" charset="0"/>
              <a:ea typeface="微软雅黑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7922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2797"/>
    </mc:Choice>
    <mc:Fallback xmlns="">
      <p:transition advTm="12797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Date Placeholder 3"/>
          <p:cNvSpPr>
            <a:spLocks noGrp="1"/>
          </p:cNvSpPr>
          <p:nvPr>
            <p:ph type="dt" sz="half" idx="10"/>
          </p:nvPr>
        </p:nvSpPr>
        <p:spPr bwMode="auto">
          <a:xfrm>
            <a:off x="833120" y="6481045"/>
            <a:ext cx="2133600" cy="22733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D66C7106-4B75-4276-9AB2-CDE5302B5BAF}" type="datetime3">
              <a:rPr lang="en-US" altLang="zh-CN" sz="1000">
                <a:solidFill>
                  <a:srgbClr val="89898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ctr" eaLnBrk="1" hangingPunct="1"/>
              <a:t>14 September 2019</a:t>
            </a:fld>
            <a:endParaRPr lang="en-US" altLang="zh-CN" sz="1000" dirty="0">
              <a:solidFill>
                <a:srgbClr val="89898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Slide Number Placeholder 4"/>
          <p:cNvSpPr>
            <a:spLocks noGrp="1"/>
          </p:cNvSpPr>
          <p:nvPr>
            <p:ph type="sldNum" sz="quarter" idx="12"/>
          </p:nvPr>
        </p:nvSpPr>
        <p:spPr bwMode="auto">
          <a:xfrm>
            <a:off x="8991600" y="6481045"/>
            <a:ext cx="2133600" cy="22733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47FE4EDD-DD13-401B-A5CE-7D6570047EB0}" type="slidenum">
              <a:rPr lang="en-US" altLang="zh-CN" sz="1000">
                <a:solidFill>
                  <a:srgbClr val="89898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ctr" eaLnBrk="1" hangingPunct="1"/>
              <a:t>5</a:t>
            </a:fld>
            <a:endParaRPr lang="en-US" altLang="zh-CN" sz="1000" dirty="0">
              <a:solidFill>
                <a:srgbClr val="89898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4" name="Picture 2" descr="E:\Hou\信息化建设\web\校徽相关\xjtu.png"/>
          <p:cNvPicPr>
            <a:picLocks noChangeAspect="1" noChangeArrowheads="1"/>
          </p:cNvPicPr>
          <p:nvPr/>
        </p:nvPicPr>
        <p:blipFill rotWithShape="1"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63" t="-1001" r="53439" b="77637"/>
          <a:stretch/>
        </p:blipFill>
        <p:spPr bwMode="auto">
          <a:xfrm>
            <a:off x="9868846" y="299119"/>
            <a:ext cx="2111188" cy="589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6" name="组合 55"/>
          <p:cNvGrpSpPr/>
          <p:nvPr/>
        </p:nvGrpSpPr>
        <p:grpSpPr>
          <a:xfrm>
            <a:off x="242446" y="473622"/>
            <a:ext cx="435327" cy="405245"/>
            <a:chOff x="290945" y="346364"/>
            <a:chExt cx="859090" cy="799725"/>
          </a:xfrm>
        </p:grpSpPr>
        <p:sp>
          <p:nvSpPr>
            <p:cNvPr id="57" name="圆角矩形 56"/>
            <p:cNvSpPr>
              <a:spLocks noChangeAspect="1"/>
            </p:cNvSpPr>
            <p:nvPr/>
          </p:nvSpPr>
          <p:spPr>
            <a:xfrm>
              <a:off x="290945" y="346364"/>
              <a:ext cx="648000" cy="648000"/>
            </a:xfrm>
            <a:prstGeom prst="roundRect">
              <a:avLst/>
            </a:prstGeom>
            <a:noFill/>
            <a:ln w="539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350" dirty="0">
                <a:ea typeface="微软雅黑" panose="020B0503020204020204" pitchFamily="34" charset="-122"/>
              </a:endParaRPr>
            </a:p>
          </p:txBody>
        </p:sp>
        <p:sp useBgFill="1">
          <p:nvSpPr>
            <p:cNvPr id="58" name="圆角矩形 57"/>
            <p:cNvSpPr>
              <a:spLocks noChangeAspect="1"/>
            </p:cNvSpPr>
            <p:nvPr/>
          </p:nvSpPr>
          <p:spPr>
            <a:xfrm>
              <a:off x="528654" y="526125"/>
              <a:ext cx="540000" cy="540000"/>
            </a:xfrm>
            <a:prstGeom prst="roundRect">
              <a:avLst/>
            </a:prstGeom>
            <a:ln w="539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350" dirty="0">
                <a:ea typeface="微软雅黑" panose="020B0503020204020204" pitchFamily="34" charset="-122"/>
              </a:endParaRPr>
            </a:p>
          </p:txBody>
        </p:sp>
        <p:sp>
          <p:nvSpPr>
            <p:cNvPr id="59" name="圆角矩形 58"/>
            <p:cNvSpPr>
              <a:spLocks noChangeAspect="1"/>
            </p:cNvSpPr>
            <p:nvPr/>
          </p:nvSpPr>
          <p:spPr>
            <a:xfrm>
              <a:off x="610035" y="606089"/>
              <a:ext cx="540000" cy="540000"/>
            </a:xfrm>
            <a:prstGeom prst="roundRect">
              <a:avLst/>
            </a:prstGeom>
            <a:solidFill>
              <a:schemeClr val="accent1"/>
            </a:solidFill>
            <a:ln w="539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350" dirty="0">
                <a:solidFill>
                  <a:schemeClr val="accent1"/>
                </a:solidFill>
                <a:ea typeface="微软雅黑" panose="020B0503020204020204" pitchFamily="34" charset="-122"/>
              </a:endParaRPr>
            </a:p>
          </p:txBody>
        </p:sp>
      </p:grpSp>
      <p:cxnSp>
        <p:nvCxnSpPr>
          <p:cNvPr id="60" name="直接连接符 59"/>
          <p:cNvCxnSpPr/>
          <p:nvPr/>
        </p:nvCxnSpPr>
        <p:spPr>
          <a:xfrm flipV="1">
            <a:off x="936725" y="838346"/>
            <a:ext cx="8750374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文本框 60"/>
          <p:cNvSpPr txBox="1"/>
          <p:nvPr/>
        </p:nvSpPr>
        <p:spPr>
          <a:xfrm>
            <a:off x="829616" y="272323"/>
            <a:ext cx="295843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01. Background</a:t>
            </a:r>
          </a:p>
          <a:p>
            <a:endParaRPr lang="zh-CN" altLang="en-US" sz="3200" b="1" dirty="0">
              <a:solidFill>
                <a:schemeClr val="accent1"/>
              </a:solidFill>
              <a:latin typeface="Times New Roman" panose="02020603050405020304" pitchFamily="18" charset="0"/>
              <a:ea typeface="微软雅黑" pitchFamily="34" charset="-122"/>
              <a:cs typeface="Times New Roman" panose="02020603050405020304" pitchFamily="18" charset="0"/>
            </a:endParaRPr>
          </a:p>
        </p:txBody>
      </p:sp>
      <p:cxnSp>
        <p:nvCxnSpPr>
          <p:cNvPr id="62" name="直接连接符 61"/>
          <p:cNvCxnSpPr/>
          <p:nvPr/>
        </p:nvCxnSpPr>
        <p:spPr>
          <a:xfrm flipH="1">
            <a:off x="643687" y="6251194"/>
            <a:ext cx="10904627" cy="1"/>
          </a:xfrm>
          <a:prstGeom prst="line">
            <a:avLst/>
          </a:prstGeom>
          <a:solidFill>
            <a:schemeClr val="accent1"/>
          </a:solidFill>
          <a:ln w="12700">
            <a:gradFill>
              <a:gsLst>
                <a:gs pos="0">
                  <a:schemeClr val="accent1"/>
                </a:gs>
                <a:gs pos="100000">
                  <a:srgbClr val="81040B"/>
                </a:gs>
              </a:gsLst>
              <a:lin ang="0" scaled="0"/>
            </a:gra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6" name="图片 6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69052" y="2020793"/>
            <a:ext cx="2331952" cy="2360757"/>
          </a:xfrm>
          <a:prstGeom prst="rect">
            <a:avLst/>
          </a:prstGeom>
        </p:spPr>
      </p:pic>
      <p:sp>
        <p:nvSpPr>
          <p:cNvPr id="67" name="文本框 66"/>
          <p:cNvSpPr txBox="1"/>
          <p:nvPr/>
        </p:nvSpPr>
        <p:spPr>
          <a:xfrm>
            <a:off x="2041392" y="4507295"/>
            <a:ext cx="32188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dissipation of residual plasma</a:t>
            </a:r>
            <a:endParaRPr lang="zh-CN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8" name="右箭头 67"/>
          <p:cNvSpPr/>
          <p:nvPr/>
        </p:nvSpPr>
        <p:spPr>
          <a:xfrm>
            <a:off x="5109901" y="3150216"/>
            <a:ext cx="1542473" cy="64654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矩形 68"/>
          <p:cNvSpPr/>
          <p:nvPr/>
        </p:nvSpPr>
        <p:spPr>
          <a:xfrm>
            <a:off x="6636774" y="1212880"/>
            <a:ext cx="279435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32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Post-arc current</a:t>
            </a:r>
            <a:endParaRPr lang="zh-CN" altLang="en-US" sz="32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643686" y="5362032"/>
            <a:ext cx="10904627" cy="81047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>
            <a:noFill/>
            <a:prstDash val="dash"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defPPr>
              <a:defRPr lang="zh-CN"/>
            </a:defPPr>
            <a:lvl1pPr indent="457200" algn="just">
              <a:lnSpc>
                <a:spcPts val="2800"/>
              </a:lnSpc>
              <a:spcBef>
                <a:spcPct val="50000"/>
              </a:spcBef>
              <a:defRPr sz="1600" b="1">
                <a:latin typeface="Times New Roman" pitchFamily="18" charset="0"/>
                <a:ea typeface="宋体" pitchFamily="2" charset="-122"/>
                <a:cs typeface="Times New Roman" panose="02020603050405020304" pitchFamily="18" charset="0"/>
              </a:defRPr>
            </a:lvl1pPr>
            <a:lvl2pPr marL="800100" indent="-342900">
              <a:defRPr>
                <a:latin typeface="Arial" pitchFamily="34" charset="0"/>
                <a:ea typeface="宋体" pitchFamily="2" charset="-122"/>
              </a:defRPr>
            </a:lvl2pPr>
            <a:lvl3pPr marL="1257300" indent="-342900">
              <a:defRPr>
                <a:latin typeface="Arial" pitchFamily="34" charset="0"/>
                <a:ea typeface="宋体" pitchFamily="2" charset="-122"/>
              </a:defRPr>
            </a:lvl3pPr>
            <a:lvl4pPr marL="1714500" indent="-342900">
              <a:defRPr>
                <a:latin typeface="Arial" pitchFamily="34" charset="0"/>
                <a:ea typeface="宋体" pitchFamily="2" charset="-122"/>
              </a:defRPr>
            </a:lvl4pPr>
            <a:lvl5pPr marL="2171700" indent="-342900">
              <a:defRPr>
                <a:latin typeface="Arial" pitchFamily="34" charset="0"/>
                <a:ea typeface="宋体" pitchFamily="2" charset="-122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宋体" pitchFamily="2" charset="-122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宋体" pitchFamily="2" charset="-122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宋体" pitchFamily="2" charset="-122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dirty="0"/>
              <a:t>The post-arc sheath forms under the effect of transient recovery voltage. Meanwhile, the post-arc current forms when the charged particle are absorbed by the electrodes.</a:t>
            </a:r>
            <a:endParaRPr lang="zh-CN" altLang="en-US" dirty="0"/>
          </a:p>
        </p:txBody>
      </p:sp>
      <p:grpSp>
        <p:nvGrpSpPr>
          <p:cNvPr id="17" name="组合 183"/>
          <p:cNvGrpSpPr>
            <a:grpSpLocks noChangeAspect="1"/>
          </p:cNvGrpSpPr>
          <p:nvPr/>
        </p:nvGrpSpPr>
        <p:grpSpPr bwMode="auto">
          <a:xfrm>
            <a:off x="6495122" y="1926911"/>
            <a:ext cx="3419342" cy="2081651"/>
            <a:chOff x="5437269" y="2800181"/>
            <a:chExt cx="3362571" cy="2046251"/>
          </a:xfrm>
        </p:grpSpPr>
        <p:pic>
          <p:nvPicPr>
            <p:cNvPr id="18" name="图片 184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724" t="8604" r="6442" b="3793"/>
            <a:stretch>
              <a:fillRect/>
            </a:stretch>
          </p:blipFill>
          <p:spPr bwMode="auto">
            <a:xfrm>
              <a:off x="5939039" y="2800181"/>
              <a:ext cx="2860801" cy="180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" name="矩形 191"/>
            <p:cNvSpPr>
              <a:spLocks noChangeArrowheads="1"/>
            </p:cNvSpPr>
            <p:nvPr/>
          </p:nvSpPr>
          <p:spPr bwMode="auto">
            <a:xfrm>
              <a:off x="5437269" y="3692174"/>
              <a:ext cx="1107996" cy="3567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400" b="1" dirty="0" smtClean="0">
                  <a:solidFill>
                    <a:schemeClr val="accent2"/>
                  </a:solidFill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Current</a:t>
              </a:r>
              <a:endParaRPr lang="zh-CN" altLang="en-US" sz="1400" b="1" dirty="0">
                <a:solidFill>
                  <a:schemeClr val="accent2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20" name="矩形 193"/>
            <p:cNvSpPr>
              <a:spLocks noChangeArrowheads="1"/>
            </p:cNvSpPr>
            <p:nvPr/>
          </p:nvSpPr>
          <p:spPr bwMode="auto">
            <a:xfrm>
              <a:off x="5647147" y="2875698"/>
              <a:ext cx="1107996" cy="3567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400" b="1" dirty="0" smtClean="0">
                  <a:solidFill>
                    <a:srgbClr val="0070C0"/>
                  </a:solidFill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Voltage</a:t>
              </a:r>
              <a:endParaRPr lang="zh-CN" altLang="en-US" sz="1400" b="1" dirty="0">
                <a:solidFill>
                  <a:srgbClr val="0070C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21" name="矩形 195"/>
            <p:cNvSpPr>
              <a:spLocks noChangeArrowheads="1"/>
            </p:cNvSpPr>
            <p:nvPr/>
          </p:nvSpPr>
          <p:spPr bwMode="auto">
            <a:xfrm>
              <a:off x="7239490" y="4538655"/>
              <a:ext cx="1107996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400" b="1">
                  <a:solidFill>
                    <a:schemeClr val="accent1"/>
                  </a:solidFill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TRV</a:t>
              </a:r>
              <a:endParaRPr lang="zh-CN" altLang="en-US" sz="1400" b="1">
                <a:solidFill>
                  <a:schemeClr val="accent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  <p:pic>
        <p:nvPicPr>
          <p:cNvPr id="57350" name="Picture 6" descr="https://timgsa.baidu.com/timg?image&amp;quality=80&amp;size=b9999_10000&amp;sec=1568289801177&amp;di=d3acfd615d167ea75ba040489e976f05&amp;imgtype=0&amp;src=http%3A%2F%2Fgss0.baidu.com%2F-4o3dSag_xI4khGko9WTAnF6hhy%2Fzhidao%2Fpic%2Fitem%2Fcefc1e178a82b901060b447d768da9773812efde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39" r="9876" b="12207"/>
          <a:stretch/>
        </p:blipFill>
        <p:spPr bwMode="auto">
          <a:xfrm>
            <a:off x="307712" y="2732299"/>
            <a:ext cx="2346960" cy="144567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直接连接符 2"/>
          <p:cNvCxnSpPr/>
          <p:nvPr/>
        </p:nvCxnSpPr>
        <p:spPr>
          <a:xfrm flipV="1">
            <a:off x="8633439" y="2447830"/>
            <a:ext cx="644502" cy="1106843"/>
          </a:xfrm>
          <a:prstGeom prst="line">
            <a:avLst/>
          </a:prstGeom>
          <a:ln w="6350" cmpd="sng">
            <a:solidFill>
              <a:srgbClr val="FF0000"/>
            </a:solidFill>
            <a:prstDash val="dashDot"/>
            <a:miter lim="800000"/>
            <a:headEnd/>
            <a:tailEnd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图片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596514" y="3053597"/>
            <a:ext cx="2383520" cy="1469614"/>
          </a:xfrm>
          <a:prstGeom prst="rect">
            <a:avLst/>
          </a:prstGeom>
        </p:spPr>
      </p:pic>
      <p:sp>
        <p:nvSpPr>
          <p:cNvPr id="10" name="椭圆 9"/>
          <p:cNvSpPr/>
          <p:nvPr/>
        </p:nvSpPr>
        <p:spPr>
          <a:xfrm>
            <a:off x="8633439" y="2447830"/>
            <a:ext cx="158869" cy="459493"/>
          </a:xfrm>
          <a:prstGeom prst="ellipse">
            <a:avLst/>
          </a:prstGeom>
          <a:solidFill>
            <a:schemeClr val="accent1">
              <a:lumMod val="20000"/>
              <a:lumOff val="80000"/>
              <a:alpha val="4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642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1274"/>
    </mc:Choice>
    <mc:Fallback xmlns="">
      <p:transition advTm="21274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Date Placeholder 3"/>
          <p:cNvSpPr>
            <a:spLocks noGrp="1"/>
          </p:cNvSpPr>
          <p:nvPr>
            <p:ph type="dt" sz="half" idx="10"/>
          </p:nvPr>
        </p:nvSpPr>
        <p:spPr bwMode="auto">
          <a:xfrm>
            <a:off x="833120" y="6481045"/>
            <a:ext cx="2133600" cy="22733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D66C7106-4B75-4276-9AB2-CDE5302B5BAF}" type="datetime3">
              <a:rPr lang="en-US" altLang="zh-CN" sz="1000">
                <a:solidFill>
                  <a:srgbClr val="89898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ctr" eaLnBrk="1" hangingPunct="1"/>
              <a:t>14 September 2019</a:t>
            </a:fld>
            <a:endParaRPr lang="en-US" altLang="zh-CN" sz="1000" dirty="0">
              <a:solidFill>
                <a:srgbClr val="89898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Slide Number Placeholder 4"/>
          <p:cNvSpPr>
            <a:spLocks noGrp="1"/>
          </p:cNvSpPr>
          <p:nvPr>
            <p:ph type="sldNum" sz="quarter" idx="12"/>
          </p:nvPr>
        </p:nvSpPr>
        <p:spPr bwMode="auto">
          <a:xfrm>
            <a:off x="8991600" y="6481045"/>
            <a:ext cx="2133600" cy="22733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47FE4EDD-DD13-401B-A5CE-7D6570047EB0}" type="slidenum">
              <a:rPr lang="en-US" altLang="zh-CN" sz="1000">
                <a:solidFill>
                  <a:srgbClr val="89898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ctr" eaLnBrk="1" hangingPunct="1"/>
              <a:t>6</a:t>
            </a:fld>
            <a:endParaRPr lang="en-US" altLang="zh-CN" sz="1000" dirty="0">
              <a:solidFill>
                <a:srgbClr val="89898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4" name="Picture 2" descr="E:\Hou\信息化建设\web\校徽相关\xjtu.png"/>
          <p:cNvPicPr>
            <a:picLocks noChangeAspect="1" noChangeArrowheads="1"/>
          </p:cNvPicPr>
          <p:nvPr/>
        </p:nvPicPr>
        <p:blipFill rotWithShape="1"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63" t="-1001" r="53439" b="77637"/>
          <a:stretch/>
        </p:blipFill>
        <p:spPr bwMode="auto">
          <a:xfrm>
            <a:off x="9868846" y="299119"/>
            <a:ext cx="2111188" cy="589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6" name="组合 55"/>
          <p:cNvGrpSpPr/>
          <p:nvPr/>
        </p:nvGrpSpPr>
        <p:grpSpPr>
          <a:xfrm>
            <a:off x="242446" y="473622"/>
            <a:ext cx="435327" cy="405245"/>
            <a:chOff x="290945" y="346364"/>
            <a:chExt cx="859090" cy="799725"/>
          </a:xfrm>
        </p:grpSpPr>
        <p:sp>
          <p:nvSpPr>
            <p:cNvPr id="57" name="圆角矩形 56"/>
            <p:cNvSpPr>
              <a:spLocks noChangeAspect="1"/>
            </p:cNvSpPr>
            <p:nvPr/>
          </p:nvSpPr>
          <p:spPr>
            <a:xfrm>
              <a:off x="290945" y="346364"/>
              <a:ext cx="648000" cy="648000"/>
            </a:xfrm>
            <a:prstGeom prst="roundRect">
              <a:avLst/>
            </a:prstGeom>
            <a:noFill/>
            <a:ln w="539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350" dirty="0">
                <a:ea typeface="微软雅黑" panose="020B0503020204020204" pitchFamily="34" charset="-122"/>
              </a:endParaRPr>
            </a:p>
          </p:txBody>
        </p:sp>
        <p:sp useBgFill="1">
          <p:nvSpPr>
            <p:cNvPr id="58" name="圆角矩形 57"/>
            <p:cNvSpPr>
              <a:spLocks noChangeAspect="1"/>
            </p:cNvSpPr>
            <p:nvPr/>
          </p:nvSpPr>
          <p:spPr>
            <a:xfrm>
              <a:off x="528654" y="526125"/>
              <a:ext cx="540000" cy="540000"/>
            </a:xfrm>
            <a:prstGeom prst="roundRect">
              <a:avLst/>
            </a:prstGeom>
            <a:ln w="539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350" dirty="0">
                <a:ea typeface="微软雅黑" panose="020B0503020204020204" pitchFamily="34" charset="-122"/>
              </a:endParaRPr>
            </a:p>
          </p:txBody>
        </p:sp>
        <p:sp>
          <p:nvSpPr>
            <p:cNvPr id="59" name="圆角矩形 58"/>
            <p:cNvSpPr>
              <a:spLocks noChangeAspect="1"/>
            </p:cNvSpPr>
            <p:nvPr/>
          </p:nvSpPr>
          <p:spPr>
            <a:xfrm>
              <a:off x="610035" y="606089"/>
              <a:ext cx="540000" cy="540000"/>
            </a:xfrm>
            <a:prstGeom prst="roundRect">
              <a:avLst/>
            </a:prstGeom>
            <a:solidFill>
              <a:schemeClr val="accent1"/>
            </a:solidFill>
            <a:ln w="539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350" dirty="0">
                <a:solidFill>
                  <a:schemeClr val="accent1"/>
                </a:solidFill>
                <a:ea typeface="微软雅黑" panose="020B0503020204020204" pitchFamily="34" charset="-122"/>
              </a:endParaRPr>
            </a:p>
          </p:txBody>
        </p:sp>
      </p:grpSp>
      <p:cxnSp>
        <p:nvCxnSpPr>
          <p:cNvPr id="60" name="直接连接符 59"/>
          <p:cNvCxnSpPr/>
          <p:nvPr/>
        </p:nvCxnSpPr>
        <p:spPr>
          <a:xfrm flipV="1">
            <a:off x="936725" y="838346"/>
            <a:ext cx="8750374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文本框 60"/>
          <p:cNvSpPr txBox="1"/>
          <p:nvPr/>
        </p:nvSpPr>
        <p:spPr>
          <a:xfrm>
            <a:off x="829616" y="272323"/>
            <a:ext cx="295843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01. Background</a:t>
            </a:r>
          </a:p>
          <a:p>
            <a:endParaRPr lang="zh-CN" altLang="en-US" sz="3200" b="1" dirty="0">
              <a:solidFill>
                <a:schemeClr val="accent1"/>
              </a:solidFill>
              <a:latin typeface="Times New Roman" panose="02020603050405020304" pitchFamily="18" charset="0"/>
              <a:ea typeface="微软雅黑" pitchFamily="34" charset="-122"/>
              <a:cs typeface="Times New Roman" panose="02020603050405020304" pitchFamily="18" charset="0"/>
            </a:endParaRPr>
          </a:p>
        </p:txBody>
      </p:sp>
      <p:cxnSp>
        <p:nvCxnSpPr>
          <p:cNvPr id="62" name="直接连接符 61"/>
          <p:cNvCxnSpPr/>
          <p:nvPr/>
        </p:nvCxnSpPr>
        <p:spPr>
          <a:xfrm flipH="1">
            <a:off x="643687" y="6251194"/>
            <a:ext cx="10904627" cy="1"/>
          </a:xfrm>
          <a:prstGeom prst="line">
            <a:avLst/>
          </a:prstGeom>
          <a:solidFill>
            <a:schemeClr val="accent1"/>
          </a:solidFill>
          <a:ln w="12700">
            <a:gradFill>
              <a:gsLst>
                <a:gs pos="0">
                  <a:schemeClr val="accent1"/>
                </a:gs>
                <a:gs pos="100000">
                  <a:srgbClr val="81040B"/>
                </a:gs>
              </a:gsLst>
              <a:lin ang="0" scaled="0"/>
            </a:gra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6"/>
          <p:cNvSpPr txBox="1">
            <a:spLocks noChangeArrowheads="1"/>
          </p:cNvSpPr>
          <p:nvPr/>
        </p:nvSpPr>
        <p:spPr bwMode="auto">
          <a:xfrm>
            <a:off x="829616" y="1878752"/>
            <a:ext cx="7412882" cy="3185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95000"/>
              <a:buFont typeface="Wingdings" panose="05000000000000000000" pitchFamily="2" charset="2"/>
              <a:buChar char="¬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342900" indent="-342900" algn="just">
              <a:lnSpc>
                <a:spcPct val="150000"/>
              </a:lnSpc>
              <a:spcBef>
                <a:spcPct val="0"/>
              </a:spcBef>
              <a:buClr>
                <a:srgbClr val="0000FF"/>
              </a:buClr>
              <a:buSzTx/>
              <a:buFont typeface="Wingdings" pitchFamily="2" charset="2"/>
              <a:buChar char="n"/>
            </a:pPr>
            <a:r>
              <a:rPr lang="en-US" altLang="zh-CN" sz="2000" b="1" dirty="0" smtClean="0">
                <a:cs typeface="Times New Roman" panose="02020603050405020304" pitchFamily="18" charset="0"/>
              </a:rPr>
              <a:t>Modeling &amp; Simulations</a:t>
            </a:r>
            <a:endParaRPr lang="en-US" altLang="zh-CN" sz="1800" b="1" dirty="0" smtClean="0">
              <a:cs typeface="Times New Roman" panose="02020603050405020304" pitchFamily="18" charset="0"/>
            </a:endParaRPr>
          </a:p>
          <a:p>
            <a:pPr marL="1085850" lvl="1" indent="-342900" algn="just">
              <a:lnSpc>
                <a:spcPct val="150000"/>
              </a:lnSpc>
              <a:spcBef>
                <a:spcPct val="0"/>
              </a:spcBef>
              <a:buClr>
                <a:srgbClr val="0000FF"/>
              </a:buClr>
              <a:buFont typeface="Wingdings" pitchFamily="2" charset="2"/>
              <a:buChar char="Ø"/>
            </a:pPr>
            <a:r>
              <a:rPr lang="en-US" altLang="zh-CN" sz="1800" b="1" dirty="0" smtClean="0">
                <a:cs typeface="Times New Roman" panose="02020603050405020304" pitchFamily="18" charset="0"/>
              </a:rPr>
              <a:t>Continuous transition model (CTM)</a:t>
            </a:r>
          </a:p>
          <a:p>
            <a:pPr marL="1485900" lvl="2" indent="-342900" algn="just">
              <a:lnSpc>
                <a:spcPct val="150000"/>
              </a:lnSpc>
              <a:spcBef>
                <a:spcPct val="0"/>
              </a:spcBef>
              <a:buClr>
                <a:srgbClr val="0000FF"/>
              </a:buClr>
              <a:buFont typeface="Arial" panose="020B0604020202020204" pitchFamily="34" charset="0"/>
              <a:buChar char="•"/>
            </a:pPr>
            <a:r>
              <a:rPr lang="en-US" altLang="zh-CN" sz="1600" b="1" dirty="0" smtClean="0">
                <a:cs typeface="Times New Roman" panose="02020603050405020304" pitchFamily="18" charset="0"/>
              </a:rPr>
              <a:t>The derivation of this model is based on </a:t>
            </a:r>
            <a:r>
              <a:rPr lang="en-US" altLang="zh-CN" sz="1600" b="1" dirty="0">
                <a:cs typeface="Times New Roman" panose="02020603050405020304" pitchFamily="18" charset="0"/>
              </a:rPr>
              <a:t>a </a:t>
            </a:r>
            <a:r>
              <a:rPr lang="en-US" altLang="zh-CN" sz="1600" b="1" dirty="0" smtClean="0">
                <a:cs typeface="Times New Roman" panose="02020603050405020304" pitchFamily="18" charset="0"/>
              </a:rPr>
              <a:t>semi-infinite </a:t>
            </a:r>
            <a:r>
              <a:rPr lang="en-US" altLang="zh-CN" sz="1600" b="1" dirty="0" err="1" smtClean="0">
                <a:cs typeface="Times New Roman" panose="02020603050405020304" pitchFamily="18" charset="0"/>
              </a:rPr>
              <a:t>collisionless</a:t>
            </a:r>
            <a:r>
              <a:rPr lang="en-US" altLang="zh-CN" sz="1600" b="1" dirty="0" smtClean="0">
                <a:cs typeface="Times New Roman" panose="02020603050405020304" pitchFamily="18" charset="0"/>
              </a:rPr>
              <a:t> </a:t>
            </a:r>
            <a:r>
              <a:rPr lang="en-US" altLang="zh-CN" sz="1600" b="1" dirty="0" smtClean="0">
                <a:cs typeface="Times New Roman" panose="02020603050405020304" pitchFamily="18" charset="0"/>
              </a:rPr>
              <a:t>plasma.</a:t>
            </a:r>
          </a:p>
          <a:p>
            <a:pPr marL="1485900" lvl="2" indent="-342900" algn="just">
              <a:lnSpc>
                <a:spcPct val="150000"/>
              </a:lnSpc>
              <a:spcBef>
                <a:spcPct val="0"/>
              </a:spcBef>
              <a:buClr>
                <a:srgbClr val="0000FF"/>
              </a:buClr>
              <a:buFont typeface="Arial" panose="020B0604020202020204" pitchFamily="34" charset="0"/>
              <a:buChar char="•"/>
            </a:pPr>
            <a:r>
              <a:rPr lang="en-US" altLang="zh-CN" sz="1600" b="1" dirty="0">
                <a:cs typeface="Times New Roman" panose="02020603050405020304" pitchFamily="18" charset="0"/>
              </a:rPr>
              <a:t>I</a:t>
            </a:r>
            <a:r>
              <a:rPr lang="en-US" altLang="zh-CN" sz="1600" b="1" dirty="0" smtClean="0">
                <a:cs typeface="Times New Roman" panose="02020603050405020304" pitchFamily="18" charset="0"/>
              </a:rPr>
              <a:t>t </a:t>
            </a:r>
            <a:r>
              <a:rPr lang="en-US" altLang="zh-CN" sz="1600" b="1" dirty="0">
                <a:cs typeface="Times New Roman" panose="02020603050405020304" pitchFamily="18" charset="0"/>
              </a:rPr>
              <a:t>is numerically </a:t>
            </a:r>
            <a:r>
              <a:rPr lang="en-US" altLang="zh-CN" sz="1600" b="1" dirty="0" smtClean="0">
                <a:cs typeface="Times New Roman" panose="02020603050405020304" pitchFamily="18" charset="0"/>
              </a:rPr>
              <a:t>instable and not so self-consist</a:t>
            </a:r>
          </a:p>
          <a:p>
            <a:pPr marL="1485900" lvl="2" indent="-342900" algn="just">
              <a:lnSpc>
                <a:spcPct val="150000"/>
              </a:lnSpc>
              <a:spcBef>
                <a:spcPct val="0"/>
              </a:spcBef>
              <a:buClr>
                <a:srgbClr val="0000FF"/>
              </a:buClr>
              <a:buFont typeface="Arial" panose="020B0604020202020204" pitchFamily="34" charset="0"/>
              <a:buChar char="•"/>
            </a:pPr>
            <a:r>
              <a:rPr lang="en-US" altLang="zh-CN" sz="1600" b="1" dirty="0" smtClean="0">
                <a:cs typeface="Times New Roman" panose="02020603050405020304" pitchFamily="18" charset="0"/>
              </a:rPr>
              <a:t>It requires little </a:t>
            </a:r>
            <a:r>
              <a:rPr lang="en-US" altLang="zh-CN" sz="1600" b="1" dirty="0">
                <a:cs typeface="Times New Roman" panose="02020603050405020304" pitchFamily="18" charset="0"/>
              </a:rPr>
              <a:t>computational </a:t>
            </a:r>
            <a:r>
              <a:rPr lang="en-US" altLang="zh-CN" sz="1600" b="1" dirty="0" smtClean="0">
                <a:cs typeface="Times New Roman" panose="02020603050405020304" pitchFamily="18" charset="0"/>
              </a:rPr>
              <a:t>time</a:t>
            </a:r>
          </a:p>
          <a:p>
            <a:pPr marL="1485900" lvl="2" indent="-342900" algn="just">
              <a:lnSpc>
                <a:spcPct val="150000"/>
              </a:lnSpc>
              <a:spcBef>
                <a:spcPct val="0"/>
              </a:spcBef>
              <a:buClr>
                <a:srgbClr val="0000FF"/>
              </a:buClr>
              <a:buFont typeface="Arial" panose="020B0604020202020204" pitchFamily="34" charset="0"/>
              <a:buChar char="•"/>
            </a:pPr>
            <a:r>
              <a:rPr lang="en-US" altLang="zh-CN" sz="1600" b="1" dirty="0" smtClean="0">
                <a:cs typeface="Times New Roman" panose="02020603050405020304" pitchFamily="18" charset="0"/>
              </a:rPr>
              <a:t>The </a:t>
            </a:r>
            <a:r>
              <a:rPr lang="en-US" altLang="zh-CN" sz="1600" b="1" dirty="0">
                <a:cs typeface="Times New Roman" panose="02020603050405020304" pitchFamily="18" charset="0"/>
              </a:rPr>
              <a:t>simulations with CTM agree well with the post-arc current obtain with </a:t>
            </a:r>
            <a:r>
              <a:rPr lang="en-US" altLang="zh-CN" sz="1600" b="1" dirty="0" smtClean="0">
                <a:cs typeface="Times New Roman" panose="02020603050405020304" pitchFamily="18" charset="0"/>
              </a:rPr>
              <a:t>experiments in relatively low current interruptions</a:t>
            </a:r>
          </a:p>
        </p:txBody>
      </p:sp>
      <p:sp>
        <p:nvSpPr>
          <p:cNvPr id="19" name="矩形 23"/>
          <p:cNvSpPr>
            <a:spLocks noChangeArrowheads="1"/>
          </p:cNvSpPr>
          <p:nvPr/>
        </p:nvSpPr>
        <p:spPr bwMode="auto">
          <a:xfrm>
            <a:off x="860393" y="908720"/>
            <a:ext cx="5055132" cy="50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266700" indent="-266700">
              <a:lnSpc>
                <a:spcPct val="120000"/>
              </a:lnSpc>
              <a:buSzPct val="95000"/>
              <a:buBlip>
                <a:blip r:embed="rId4"/>
              </a:buBlip>
            </a:pPr>
            <a:r>
              <a:rPr lang="zh-CN" altLang="en-US" sz="2400" b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Researches on post-arc current</a:t>
            </a:r>
            <a:endParaRPr lang="zh-CN" altLang="en-US" sz="2400" b="1" dirty="0">
              <a:latin typeface="Times New Roman" panose="02020603050405020304" pitchFamily="18" charset="0"/>
              <a:ea typeface="楷体_GB2312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58166" y="1724316"/>
            <a:ext cx="3200467" cy="324000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352765" y="5593451"/>
            <a:ext cx="11305868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altLang="zh-CN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J. G. Andrews and R. H. </a:t>
            </a:r>
            <a:r>
              <a:rPr lang="en-US" altLang="zh-CN" sz="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Varey</a:t>
            </a:r>
            <a:r>
              <a:rPr lang="en-US" altLang="zh-CN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"Sheath Growth in a Low Pressure Plasma," Physics of Fluids, vol. 14, no. 2, pp. 339-343, 1971.</a:t>
            </a:r>
          </a:p>
          <a:p>
            <a:pPr marL="342900" indent="-342900">
              <a:buFont typeface="+mj-lt"/>
              <a:buAutoNum type="arabicPeriod"/>
            </a:pPr>
            <a:r>
              <a:rPr lang="en-US" altLang="zh-CN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altLang="zh-CN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Holmes and S. </a:t>
            </a:r>
            <a:r>
              <a:rPr lang="en-US" altLang="zh-CN" sz="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Yanabu</a:t>
            </a:r>
            <a:r>
              <a:rPr lang="en-US" altLang="zh-CN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"Post-arc current mechanism in vacuum interrupters," Journal of Physics D: Applied Physics, vol. 6, no. 10, p. 1217, 1973.</a:t>
            </a:r>
          </a:p>
          <a:p>
            <a:pPr marL="342900" indent="-342900">
              <a:buFont typeface="+mj-lt"/>
              <a:buAutoNum type="arabicPeriod"/>
            </a:pPr>
            <a:r>
              <a:rPr lang="en-US" altLang="zh-CN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en-US" altLang="zh-CN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altLang="zh-CN" sz="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Kaumanns</a:t>
            </a:r>
            <a:r>
              <a:rPr lang="en-US" altLang="zh-CN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"Measurements and modeling in the current zero region of vacuum circuit breakers for high current interruption," IEEE Transactions on Plasma Science, vol. 25, no. 4, pp. 632-636, 1997.</a:t>
            </a:r>
          </a:p>
        </p:txBody>
      </p:sp>
    </p:spTree>
    <p:extLst>
      <p:ext uri="{BB962C8B-B14F-4D97-AF65-F5344CB8AC3E}">
        <p14:creationId xmlns:p14="http://schemas.microsoft.com/office/powerpoint/2010/main" val="3707732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1274"/>
    </mc:Choice>
    <mc:Fallback xmlns="">
      <p:transition advTm="21274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Date Placeholder 3"/>
          <p:cNvSpPr>
            <a:spLocks noGrp="1"/>
          </p:cNvSpPr>
          <p:nvPr>
            <p:ph type="dt" sz="half" idx="10"/>
          </p:nvPr>
        </p:nvSpPr>
        <p:spPr bwMode="auto">
          <a:xfrm>
            <a:off x="833120" y="6481045"/>
            <a:ext cx="2133600" cy="22733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D66C7106-4B75-4276-9AB2-CDE5302B5BAF}" type="datetime3">
              <a:rPr lang="en-US" altLang="zh-CN" sz="1000">
                <a:solidFill>
                  <a:srgbClr val="89898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ctr" eaLnBrk="1" hangingPunct="1"/>
              <a:t>14 September 2019</a:t>
            </a:fld>
            <a:endParaRPr lang="en-US" altLang="zh-CN" sz="1000" dirty="0">
              <a:solidFill>
                <a:srgbClr val="89898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Slide Number Placeholder 4"/>
          <p:cNvSpPr>
            <a:spLocks noGrp="1"/>
          </p:cNvSpPr>
          <p:nvPr>
            <p:ph type="sldNum" sz="quarter" idx="12"/>
          </p:nvPr>
        </p:nvSpPr>
        <p:spPr bwMode="auto">
          <a:xfrm>
            <a:off x="8991600" y="6481045"/>
            <a:ext cx="2133600" cy="22733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47FE4EDD-DD13-401B-A5CE-7D6570047EB0}" type="slidenum">
              <a:rPr lang="en-US" altLang="zh-CN" sz="1000">
                <a:solidFill>
                  <a:srgbClr val="89898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ctr" eaLnBrk="1" hangingPunct="1"/>
              <a:t>7</a:t>
            </a:fld>
            <a:endParaRPr lang="en-US" altLang="zh-CN" sz="1000" dirty="0">
              <a:solidFill>
                <a:srgbClr val="89898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4" name="Picture 2" descr="E:\Hou\信息化建设\web\校徽相关\xjtu.png"/>
          <p:cNvPicPr>
            <a:picLocks noChangeAspect="1" noChangeArrowheads="1"/>
          </p:cNvPicPr>
          <p:nvPr/>
        </p:nvPicPr>
        <p:blipFill rotWithShape="1"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63" t="-1001" r="53439" b="77637"/>
          <a:stretch/>
        </p:blipFill>
        <p:spPr bwMode="auto">
          <a:xfrm>
            <a:off x="9868846" y="299119"/>
            <a:ext cx="2111188" cy="589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6" name="组合 55"/>
          <p:cNvGrpSpPr/>
          <p:nvPr/>
        </p:nvGrpSpPr>
        <p:grpSpPr>
          <a:xfrm>
            <a:off x="242446" y="473622"/>
            <a:ext cx="435327" cy="405245"/>
            <a:chOff x="290945" y="346364"/>
            <a:chExt cx="859090" cy="799725"/>
          </a:xfrm>
        </p:grpSpPr>
        <p:sp>
          <p:nvSpPr>
            <p:cNvPr id="57" name="圆角矩形 56"/>
            <p:cNvSpPr>
              <a:spLocks noChangeAspect="1"/>
            </p:cNvSpPr>
            <p:nvPr/>
          </p:nvSpPr>
          <p:spPr>
            <a:xfrm>
              <a:off x="290945" y="346364"/>
              <a:ext cx="648000" cy="648000"/>
            </a:xfrm>
            <a:prstGeom prst="roundRect">
              <a:avLst/>
            </a:prstGeom>
            <a:noFill/>
            <a:ln w="539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350" dirty="0">
                <a:ea typeface="微软雅黑" panose="020B0503020204020204" pitchFamily="34" charset="-122"/>
              </a:endParaRPr>
            </a:p>
          </p:txBody>
        </p:sp>
        <p:sp useBgFill="1">
          <p:nvSpPr>
            <p:cNvPr id="58" name="圆角矩形 57"/>
            <p:cNvSpPr>
              <a:spLocks noChangeAspect="1"/>
            </p:cNvSpPr>
            <p:nvPr/>
          </p:nvSpPr>
          <p:spPr>
            <a:xfrm>
              <a:off x="528654" y="526125"/>
              <a:ext cx="540000" cy="540000"/>
            </a:xfrm>
            <a:prstGeom prst="roundRect">
              <a:avLst/>
            </a:prstGeom>
            <a:ln w="539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350" dirty="0">
                <a:ea typeface="微软雅黑" panose="020B0503020204020204" pitchFamily="34" charset="-122"/>
              </a:endParaRPr>
            </a:p>
          </p:txBody>
        </p:sp>
        <p:sp>
          <p:nvSpPr>
            <p:cNvPr id="59" name="圆角矩形 58"/>
            <p:cNvSpPr>
              <a:spLocks noChangeAspect="1"/>
            </p:cNvSpPr>
            <p:nvPr/>
          </p:nvSpPr>
          <p:spPr>
            <a:xfrm>
              <a:off x="610035" y="606089"/>
              <a:ext cx="540000" cy="540000"/>
            </a:xfrm>
            <a:prstGeom prst="roundRect">
              <a:avLst/>
            </a:prstGeom>
            <a:solidFill>
              <a:schemeClr val="accent1"/>
            </a:solidFill>
            <a:ln w="539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350" dirty="0">
                <a:solidFill>
                  <a:schemeClr val="accent1"/>
                </a:solidFill>
                <a:ea typeface="微软雅黑" panose="020B0503020204020204" pitchFamily="34" charset="-122"/>
              </a:endParaRPr>
            </a:p>
          </p:txBody>
        </p:sp>
      </p:grpSp>
      <p:cxnSp>
        <p:nvCxnSpPr>
          <p:cNvPr id="60" name="直接连接符 59"/>
          <p:cNvCxnSpPr/>
          <p:nvPr/>
        </p:nvCxnSpPr>
        <p:spPr>
          <a:xfrm flipV="1">
            <a:off x="936725" y="838346"/>
            <a:ext cx="8750374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文本框 60"/>
          <p:cNvSpPr txBox="1"/>
          <p:nvPr/>
        </p:nvSpPr>
        <p:spPr>
          <a:xfrm>
            <a:off x="829616" y="272323"/>
            <a:ext cx="295843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01. Background</a:t>
            </a:r>
          </a:p>
          <a:p>
            <a:endParaRPr lang="zh-CN" altLang="en-US" sz="3200" b="1" dirty="0">
              <a:solidFill>
                <a:schemeClr val="accent1"/>
              </a:solidFill>
              <a:latin typeface="Times New Roman" panose="02020603050405020304" pitchFamily="18" charset="0"/>
              <a:ea typeface="微软雅黑" pitchFamily="34" charset="-122"/>
              <a:cs typeface="Times New Roman" panose="02020603050405020304" pitchFamily="18" charset="0"/>
            </a:endParaRPr>
          </a:p>
        </p:txBody>
      </p:sp>
      <p:cxnSp>
        <p:nvCxnSpPr>
          <p:cNvPr id="62" name="直接连接符 61"/>
          <p:cNvCxnSpPr/>
          <p:nvPr/>
        </p:nvCxnSpPr>
        <p:spPr>
          <a:xfrm flipH="1">
            <a:off x="643687" y="6251194"/>
            <a:ext cx="10904627" cy="1"/>
          </a:xfrm>
          <a:prstGeom prst="line">
            <a:avLst/>
          </a:prstGeom>
          <a:solidFill>
            <a:schemeClr val="accent1"/>
          </a:solidFill>
          <a:ln w="12700">
            <a:gradFill>
              <a:gsLst>
                <a:gs pos="0">
                  <a:schemeClr val="accent1"/>
                </a:gs>
                <a:gs pos="100000">
                  <a:srgbClr val="81040B"/>
                </a:gs>
              </a:gsLst>
              <a:lin ang="0" scaled="0"/>
            </a:gra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6"/>
          <p:cNvSpPr txBox="1">
            <a:spLocks noChangeArrowheads="1"/>
          </p:cNvSpPr>
          <p:nvPr/>
        </p:nvSpPr>
        <p:spPr bwMode="auto">
          <a:xfrm>
            <a:off x="829616" y="1713690"/>
            <a:ext cx="7412882" cy="35548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95000"/>
              <a:buFont typeface="Wingdings" panose="05000000000000000000" pitchFamily="2" charset="2"/>
              <a:buChar char="¬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342900" indent="-342900" algn="just">
              <a:lnSpc>
                <a:spcPct val="150000"/>
              </a:lnSpc>
              <a:spcBef>
                <a:spcPct val="0"/>
              </a:spcBef>
              <a:buClr>
                <a:srgbClr val="0000FF"/>
              </a:buClr>
              <a:buSzTx/>
              <a:buFont typeface="Wingdings" pitchFamily="2" charset="2"/>
              <a:buChar char="n"/>
            </a:pPr>
            <a:r>
              <a:rPr lang="en-US" altLang="zh-CN" sz="2000" b="1" dirty="0" smtClean="0">
                <a:cs typeface="Times New Roman" panose="02020603050405020304" pitchFamily="18" charset="0"/>
              </a:rPr>
              <a:t>Modeling &amp; </a:t>
            </a:r>
            <a:r>
              <a:rPr lang="en-US" altLang="zh-CN" sz="2000" b="1" dirty="0" smtClean="0">
                <a:cs typeface="Times New Roman" panose="02020603050405020304" pitchFamily="18" charset="0"/>
              </a:rPr>
              <a:t>Simulations</a:t>
            </a:r>
            <a:endParaRPr lang="en-US" altLang="zh-CN" sz="1800" b="1" dirty="0" smtClean="0">
              <a:cs typeface="Times New Roman" panose="02020603050405020304" pitchFamily="18" charset="0"/>
            </a:endParaRPr>
          </a:p>
          <a:p>
            <a:pPr marL="1028700" lvl="1" algn="just">
              <a:lnSpc>
                <a:spcPct val="150000"/>
              </a:lnSpc>
              <a:spcBef>
                <a:spcPct val="0"/>
              </a:spcBef>
              <a:buClr>
                <a:srgbClr val="0000FF"/>
              </a:buClr>
              <a:buFont typeface="Wingdings" panose="05000000000000000000" pitchFamily="2" charset="2"/>
              <a:buChar char="Ø"/>
            </a:pPr>
            <a:r>
              <a:rPr lang="en-US" altLang="zh-CN" sz="1800" b="1" dirty="0" smtClean="0">
                <a:cs typeface="Times New Roman" panose="02020603050405020304" pitchFamily="18" charset="0"/>
              </a:rPr>
              <a:t>Hybrid </a:t>
            </a:r>
            <a:r>
              <a:rPr lang="en-US" altLang="zh-CN" sz="1800" b="1" dirty="0">
                <a:cs typeface="Times New Roman" panose="02020603050405020304" pitchFamily="18" charset="0"/>
              </a:rPr>
              <a:t>Maxwell-Boltzmann </a:t>
            </a:r>
            <a:r>
              <a:rPr lang="en-US" altLang="zh-CN" sz="1800" b="1" dirty="0" smtClean="0">
                <a:cs typeface="Times New Roman" panose="02020603050405020304" pitchFamily="18" charset="0"/>
              </a:rPr>
              <a:t>model (Hybrid-MB model)</a:t>
            </a:r>
          </a:p>
          <a:p>
            <a:pPr marL="1428750" lvl="2" algn="just">
              <a:lnSpc>
                <a:spcPct val="150000"/>
              </a:lnSpc>
              <a:spcBef>
                <a:spcPct val="0"/>
              </a:spcBef>
              <a:buClr>
                <a:srgbClr val="0000FF"/>
              </a:buClr>
              <a:buFont typeface="Arial" panose="020B0604020202020204" pitchFamily="34" charset="0"/>
              <a:buChar char="•"/>
            </a:pPr>
            <a:r>
              <a:rPr lang="en-US" altLang="zh-CN" sz="1600" b="1" dirty="0" smtClean="0">
                <a:cs typeface="Times New Roman" panose="02020603050405020304" pitchFamily="18" charset="0"/>
              </a:rPr>
              <a:t>The </a:t>
            </a:r>
            <a:r>
              <a:rPr lang="en-US" altLang="zh-CN" sz="1600" b="1" dirty="0">
                <a:cs typeface="Times New Roman" panose="02020603050405020304" pitchFamily="18" charset="0"/>
              </a:rPr>
              <a:t>electron density is obtained from Maxwell-Boltzmann relation</a:t>
            </a:r>
          </a:p>
          <a:p>
            <a:pPr marL="1428750" lvl="2" algn="just">
              <a:lnSpc>
                <a:spcPct val="150000"/>
              </a:lnSpc>
              <a:spcBef>
                <a:spcPct val="0"/>
              </a:spcBef>
              <a:buClr>
                <a:srgbClr val="0000FF"/>
              </a:buClr>
              <a:buFont typeface="Arial" panose="020B0604020202020204" pitchFamily="34" charset="0"/>
              <a:buChar char="•"/>
            </a:pPr>
            <a:r>
              <a:rPr lang="en-US" altLang="zh-CN" sz="1600" b="1" dirty="0">
                <a:cs typeface="Times New Roman" panose="02020603050405020304" pitchFamily="18" charset="0"/>
              </a:rPr>
              <a:t>The ions are treated as </a:t>
            </a:r>
            <a:r>
              <a:rPr lang="en-US" altLang="zh-CN" sz="1600" b="1" dirty="0" smtClean="0">
                <a:cs typeface="Times New Roman" panose="02020603050405020304" pitchFamily="18" charset="0"/>
              </a:rPr>
              <a:t>particles</a:t>
            </a:r>
            <a:endParaRPr lang="en-US" altLang="zh-CN" sz="1600" b="1" dirty="0" smtClean="0">
              <a:cs typeface="Times New Roman" panose="02020603050405020304" pitchFamily="18" charset="0"/>
            </a:endParaRPr>
          </a:p>
          <a:p>
            <a:pPr marL="1428750" lvl="2" algn="just">
              <a:lnSpc>
                <a:spcPct val="150000"/>
              </a:lnSpc>
              <a:spcBef>
                <a:spcPct val="0"/>
              </a:spcBef>
              <a:buClr>
                <a:srgbClr val="0000FF"/>
              </a:buClr>
              <a:buFont typeface="Arial" panose="020B0604020202020204" pitchFamily="34" charset="0"/>
              <a:buChar char="•"/>
            </a:pPr>
            <a:r>
              <a:rPr lang="en-US" altLang="zh-CN" sz="1600" b="1" dirty="0">
                <a:cs typeface="Times New Roman" panose="02020603050405020304" pitchFamily="18" charset="0"/>
              </a:rPr>
              <a:t>It requires less computational </a:t>
            </a:r>
            <a:r>
              <a:rPr lang="en-US" altLang="zh-CN" sz="1600" b="1" dirty="0" smtClean="0">
                <a:cs typeface="Times New Roman" panose="02020603050405020304" pitchFamily="18" charset="0"/>
              </a:rPr>
              <a:t>time</a:t>
            </a:r>
          </a:p>
          <a:p>
            <a:pPr marL="1428750" lvl="2" algn="just">
              <a:lnSpc>
                <a:spcPct val="150000"/>
              </a:lnSpc>
              <a:spcBef>
                <a:spcPct val="0"/>
              </a:spcBef>
              <a:buClr>
                <a:srgbClr val="0000FF"/>
              </a:buClr>
              <a:buFont typeface="Arial" panose="020B0604020202020204" pitchFamily="34" charset="0"/>
              <a:buChar char="•"/>
            </a:pPr>
            <a:r>
              <a:rPr lang="en-US" altLang="zh-CN" sz="1600" b="1" dirty="0">
                <a:cs typeface="Times New Roman" panose="02020603050405020304" pitchFamily="18" charset="0"/>
              </a:rPr>
              <a:t>The influences of plasma density, the rising rate of transient recovery voltage, metal vapor, evaporation of electrodes, polarity effect on the post-arc sheath</a:t>
            </a:r>
          </a:p>
          <a:p>
            <a:pPr marL="1428750" lvl="2" algn="just">
              <a:lnSpc>
                <a:spcPct val="150000"/>
              </a:lnSpc>
              <a:spcBef>
                <a:spcPct val="0"/>
              </a:spcBef>
              <a:buClr>
                <a:srgbClr val="0000FF"/>
              </a:buClr>
              <a:buFont typeface="Arial" panose="020B0604020202020204" pitchFamily="34" charset="0"/>
              <a:buChar char="•"/>
            </a:pPr>
            <a:endParaRPr lang="en-US" altLang="zh-CN" sz="1600" b="1" dirty="0">
              <a:cs typeface="Times New Roman" panose="02020603050405020304" pitchFamily="18" charset="0"/>
            </a:endParaRPr>
          </a:p>
        </p:txBody>
      </p:sp>
      <p:sp>
        <p:nvSpPr>
          <p:cNvPr id="19" name="矩形 23"/>
          <p:cNvSpPr>
            <a:spLocks noChangeArrowheads="1"/>
          </p:cNvSpPr>
          <p:nvPr/>
        </p:nvSpPr>
        <p:spPr bwMode="auto">
          <a:xfrm>
            <a:off x="860393" y="908720"/>
            <a:ext cx="5055132" cy="50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266700" indent="-266700">
              <a:lnSpc>
                <a:spcPct val="120000"/>
              </a:lnSpc>
              <a:buSzPct val="95000"/>
              <a:buBlip>
                <a:blip r:embed="rId4"/>
              </a:buBlip>
            </a:pPr>
            <a:r>
              <a:rPr lang="zh-CN" altLang="en-US" sz="2400" b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Researches on post-arc current</a:t>
            </a:r>
            <a:endParaRPr lang="zh-CN" altLang="en-US" sz="2400" b="1" dirty="0">
              <a:latin typeface="Times New Roman" panose="02020603050405020304" pitchFamily="18" charset="0"/>
              <a:ea typeface="楷体_GB2312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58166" y="1791693"/>
            <a:ext cx="3200467" cy="324000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571038" y="5505326"/>
            <a:ext cx="110499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spcAft>
                <a:spcPts val="0"/>
              </a:spcAft>
              <a:buFont typeface="+mj-lt"/>
              <a:buAutoNum type="arabicPeriod"/>
            </a:pPr>
            <a:r>
              <a:rPr lang="en-US" altLang="zh-CN" sz="9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P. </a:t>
            </a:r>
            <a:r>
              <a:rPr lang="en-US" altLang="zh-CN" sz="900" kern="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Sarrailh</a:t>
            </a:r>
            <a:r>
              <a:rPr lang="en-US" altLang="zh-CN" sz="9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L. </a:t>
            </a:r>
            <a:r>
              <a:rPr lang="en-US" altLang="zh-CN" sz="900" kern="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Garrigues</a:t>
            </a:r>
            <a:r>
              <a:rPr lang="en-US" altLang="zh-CN" sz="9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G. J. M. </a:t>
            </a:r>
            <a:r>
              <a:rPr lang="en-US" altLang="zh-CN" sz="900" kern="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Hagelaar</a:t>
            </a:r>
            <a:r>
              <a:rPr lang="en-US" altLang="zh-CN" sz="9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J. P. Boeuf, G. </a:t>
            </a:r>
            <a:r>
              <a:rPr lang="en-US" altLang="zh-CN" sz="900" kern="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Sandolache</a:t>
            </a:r>
            <a:r>
              <a:rPr lang="en-US" altLang="zh-CN" sz="9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and S. Rowe, "Sheath expansion and plasma dynamics in the presence of electrode evaporation: Application to a vacuum circuit breaker," </a:t>
            </a:r>
            <a:r>
              <a:rPr lang="en-US" altLang="zh-CN" sz="900" i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Journal of Applied Physics, </a:t>
            </a:r>
            <a:r>
              <a:rPr lang="en-US" altLang="zh-CN" sz="9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vol. 106, no. 5, pp. 053305-053305-12, 2009.</a:t>
            </a:r>
            <a:endParaRPr lang="zh-CN" altLang="zh-CN" sz="900" kern="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spcAft>
                <a:spcPts val="0"/>
              </a:spcAft>
              <a:buFont typeface="+mj-lt"/>
              <a:buAutoNum type="arabicPeriod"/>
            </a:pPr>
            <a:r>
              <a:rPr lang="en-US" altLang="zh-CN" sz="900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altLang="zh-CN" sz="9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altLang="zh-CN" sz="900" kern="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Sarrailh</a:t>
            </a:r>
            <a:r>
              <a:rPr lang="en-US" altLang="zh-CN" sz="900" i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et al.</a:t>
            </a:r>
            <a:r>
              <a:rPr lang="en-US" altLang="zh-CN" sz="9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"Expanding sheath in a bounded plasma in the context of the post-arc phase of a vacuum arc," </a:t>
            </a:r>
            <a:r>
              <a:rPr lang="en-US" altLang="zh-CN" sz="900" i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Journal of Physics D: Applied Physics, </a:t>
            </a:r>
            <a:r>
              <a:rPr lang="en-US" altLang="zh-CN" sz="9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vol. 41, no. 1, p. 015203, 2008.</a:t>
            </a:r>
            <a:endParaRPr lang="zh-CN" altLang="zh-CN" sz="900" kern="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spcAft>
                <a:spcPts val="0"/>
              </a:spcAft>
              <a:buFont typeface="+mj-lt"/>
              <a:buAutoNum type="arabicPeriod"/>
            </a:pPr>
            <a:r>
              <a:rPr lang="en-US" altLang="zh-CN" sz="900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altLang="zh-CN" sz="9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altLang="zh-CN" sz="900" kern="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Sarrailh</a:t>
            </a:r>
            <a:r>
              <a:rPr lang="en-US" altLang="zh-CN" sz="900" i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et al.</a:t>
            </a:r>
            <a:r>
              <a:rPr lang="en-US" altLang="zh-CN" sz="9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"Two-Dimensional Simulation of the Post-Arc Phase of a Vacuum Circuit Breaker," </a:t>
            </a:r>
            <a:r>
              <a:rPr lang="en-US" altLang="zh-CN" sz="900" i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IEEE Transactions on Plasma Science, </a:t>
            </a:r>
            <a:r>
              <a:rPr lang="en-US" altLang="zh-CN" sz="9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vol. 36, no. 4, pp. 1046-1047, 2008.</a:t>
            </a:r>
            <a:endParaRPr lang="zh-CN" altLang="zh-CN" sz="900" kern="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5025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1274"/>
    </mc:Choice>
    <mc:Fallback xmlns="">
      <p:transition advTm="21274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Date Placeholder 3"/>
          <p:cNvSpPr>
            <a:spLocks noGrp="1"/>
          </p:cNvSpPr>
          <p:nvPr>
            <p:ph type="dt" sz="half" idx="10"/>
          </p:nvPr>
        </p:nvSpPr>
        <p:spPr bwMode="auto">
          <a:xfrm>
            <a:off x="833120" y="6481045"/>
            <a:ext cx="2133600" cy="22733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D66C7106-4B75-4276-9AB2-CDE5302B5BAF}" type="datetime3">
              <a:rPr lang="en-US" altLang="zh-CN" sz="1000">
                <a:solidFill>
                  <a:srgbClr val="89898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ctr" eaLnBrk="1" hangingPunct="1"/>
              <a:t>14 September 2019</a:t>
            </a:fld>
            <a:endParaRPr lang="en-US" altLang="zh-CN" sz="1000" dirty="0">
              <a:solidFill>
                <a:srgbClr val="89898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Slide Number Placeholder 4"/>
          <p:cNvSpPr>
            <a:spLocks noGrp="1"/>
          </p:cNvSpPr>
          <p:nvPr>
            <p:ph type="sldNum" sz="quarter" idx="12"/>
          </p:nvPr>
        </p:nvSpPr>
        <p:spPr bwMode="auto">
          <a:xfrm>
            <a:off x="8991600" y="6481045"/>
            <a:ext cx="2133600" cy="22733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47FE4EDD-DD13-401B-A5CE-7D6570047EB0}" type="slidenum">
              <a:rPr lang="en-US" altLang="zh-CN" sz="1000">
                <a:solidFill>
                  <a:srgbClr val="89898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ctr" eaLnBrk="1" hangingPunct="1"/>
              <a:t>8</a:t>
            </a:fld>
            <a:endParaRPr lang="en-US" altLang="zh-CN" sz="1000" dirty="0">
              <a:solidFill>
                <a:srgbClr val="89898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4" name="Picture 2" descr="E:\Hou\信息化建设\web\校徽相关\xjtu.png"/>
          <p:cNvPicPr>
            <a:picLocks noChangeAspect="1" noChangeArrowheads="1"/>
          </p:cNvPicPr>
          <p:nvPr/>
        </p:nvPicPr>
        <p:blipFill rotWithShape="1"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63" t="-1001" r="53439" b="77637"/>
          <a:stretch/>
        </p:blipFill>
        <p:spPr bwMode="auto">
          <a:xfrm>
            <a:off x="9868846" y="299119"/>
            <a:ext cx="2111188" cy="589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6" name="组合 55"/>
          <p:cNvGrpSpPr/>
          <p:nvPr/>
        </p:nvGrpSpPr>
        <p:grpSpPr>
          <a:xfrm>
            <a:off x="242446" y="473622"/>
            <a:ext cx="435327" cy="405245"/>
            <a:chOff x="290945" y="346364"/>
            <a:chExt cx="859090" cy="799725"/>
          </a:xfrm>
        </p:grpSpPr>
        <p:sp>
          <p:nvSpPr>
            <p:cNvPr id="57" name="圆角矩形 56"/>
            <p:cNvSpPr>
              <a:spLocks noChangeAspect="1"/>
            </p:cNvSpPr>
            <p:nvPr/>
          </p:nvSpPr>
          <p:spPr>
            <a:xfrm>
              <a:off x="290945" y="346364"/>
              <a:ext cx="648000" cy="648000"/>
            </a:xfrm>
            <a:prstGeom prst="roundRect">
              <a:avLst/>
            </a:prstGeom>
            <a:noFill/>
            <a:ln w="539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350" dirty="0">
                <a:ea typeface="微软雅黑" panose="020B0503020204020204" pitchFamily="34" charset="-122"/>
              </a:endParaRPr>
            </a:p>
          </p:txBody>
        </p:sp>
        <p:sp useBgFill="1">
          <p:nvSpPr>
            <p:cNvPr id="58" name="圆角矩形 57"/>
            <p:cNvSpPr>
              <a:spLocks noChangeAspect="1"/>
            </p:cNvSpPr>
            <p:nvPr/>
          </p:nvSpPr>
          <p:spPr>
            <a:xfrm>
              <a:off x="528654" y="526125"/>
              <a:ext cx="540000" cy="540000"/>
            </a:xfrm>
            <a:prstGeom prst="roundRect">
              <a:avLst/>
            </a:prstGeom>
            <a:ln w="539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350" dirty="0">
                <a:ea typeface="微软雅黑" panose="020B0503020204020204" pitchFamily="34" charset="-122"/>
              </a:endParaRPr>
            </a:p>
          </p:txBody>
        </p:sp>
        <p:sp>
          <p:nvSpPr>
            <p:cNvPr id="59" name="圆角矩形 58"/>
            <p:cNvSpPr>
              <a:spLocks noChangeAspect="1"/>
            </p:cNvSpPr>
            <p:nvPr/>
          </p:nvSpPr>
          <p:spPr>
            <a:xfrm>
              <a:off x="610035" y="606089"/>
              <a:ext cx="540000" cy="540000"/>
            </a:xfrm>
            <a:prstGeom prst="roundRect">
              <a:avLst/>
            </a:prstGeom>
            <a:solidFill>
              <a:schemeClr val="accent1"/>
            </a:solidFill>
            <a:ln w="539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350" dirty="0">
                <a:solidFill>
                  <a:schemeClr val="accent1"/>
                </a:solidFill>
                <a:ea typeface="微软雅黑" panose="020B0503020204020204" pitchFamily="34" charset="-122"/>
              </a:endParaRPr>
            </a:p>
          </p:txBody>
        </p:sp>
      </p:grpSp>
      <p:cxnSp>
        <p:nvCxnSpPr>
          <p:cNvPr id="60" name="直接连接符 59"/>
          <p:cNvCxnSpPr/>
          <p:nvPr/>
        </p:nvCxnSpPr>
        <p:spPr>
          <a:xfrm flipV="1">
            <a:off x="936725" y="838346"/>
            <a:ext cx="8750374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文本框 60"/>
          <p:cNvSpPr txBox="1"/>
          <p:nvPr/>
        </p:nvSpPr>
        <p:spPr>
          <a:xfrm>
            <a:off x="829616" y="272323"/>
            <a:ext cx="295843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01. Background</a:t>
            </a:r>
          </a:p>
          <a:p>
            <a:endParaRPr lang="zh-CN" altLang="en-US" sz="3200" b="1" dirty="0">
              <a:solidFill>
                <a:schemeClr val="accent1"/>
              </a:solidFill>
              <a:latin typeface="Times New Roman" panose="02020603050405020304" pitchFamily="18" charset="0"/>
              <a:ea typeface="微软雅黑" pitchFamily="34" charset="-122"/>
              <a:cs typeface="Times New Roman" panose="02020603050405020304" pitchFamily="18" charset="0"/>
            </a:endParaRPr>
          </a:p>
        </p:txBody>
      </p:sp>
      <p:cxnSp>
        <p:nvCxnSpPr>
          <p:cNvPr id="62" name="直接连接符 61"/>
          <p:cNvCxnSpPr/>
          <p:nvPr/>
        </p:nvCxnSpPr>
        <p:spPr>
          <a:xfrm flipH="1">
            <a:off x="643687" y="6251194"/>
            <a:ext cx="10904627" cy="1"/>
          </a:xfrm>
          <a:prstGeom prst="line">
            <a:avLst/>
          </a:prstGeom>
          <a:solidFill>
            <a:schemeClr val="accent1"/>
          </a:solidFill>
          <a:ln w="12700">
            <a:gradFill>
              <a:gsLst>
                <a:gs pos="0">
                  <a:schemeClr val="accent1"/>
                </a:gs>
                <a:gs pos="100000">
                  <a:srgbClr val="81040B"/>
                </a:gs>
              </a:gsLst>
              <a:lin ang="0" scaled="0"/>
            </a:gra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6"/>
          <p:cNvSpPr txBox="1">
            <a:spLocks noChangeArrowheads="1"/>
          </p:cNvSpPr>
          <p:nvPr/>
        </p:nvSpPr>
        <p:spPr bwMode="auto">
          <a:xfrm>
            <a:off x="1115101" y="1757597"/>
            <a:ext cx="7181876" cy="3185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95000"/>
              <a:buFont typeface="Wingdings" panose="05000000000000000000" pitchFamily="2" charset="2"/>
              <a:buChar char="¬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342900" indent="-342900" algn="just">
              <a:lnSpc>
                <a:spcPct val="150000"/>
              </a:lnSpc>
              <a:spcBef>
                <a:spcPct val="0"/>
              </a:spcBef>
              <a:buClr>
                <a:srgbClr val="0000FF"/>
              </a:buClr>
              <a:buSzTx/>
              <a:buFont typeface="Wingdings" pitchFamily="2" charset="2"/>
              <a:buChar char="n"/>
            </a:pPr>
            <a:r>
              <a:rPr lang="en-US" altLang="zh-CN" sz="2000" b="1" dirty="0" smtClean="0">
                <a:cs typeface="Times New Roman" panose="02020603050405020304" pitchFamily="18" charset="0"/>
              </a:rPr>
              <a:t>Modeling &amp; Simulations</a:t>
            </a:r>
            <a:endParaRPr lang="en-US" altLang="zh-CN" sz="1800" b="1" dirty="0" smtClean="0">
              <a:cs typeface="Times New Roman" panose="02020603050405020304" pitchFamily="18" charset="0"/>
            </a:endParaRPr>
          </a:p>
          <a:p>
            <a:pPr marL="1085850" lvl="1" algn="just">
              <a:lnSpc>
                <a:spcPct val="150000"/>
              </a:lnSpc>
              <a:spcBef>
                <a:spcPct val="0"/>
              </a:spcBef>
              <a:buClr>
                <a:srgbClr val="0000FF"/>
              </a:buClr>
              <a:buFont typeface="Wingdings" panose="05000000000000000000" pitchFamily="2" charset="2"/>
              <a:buChar char="Ø"/>
            </a:pPr>
            <a:r>
              <a:rPr lang="en-US" altLang="zh-CN" sz="1800" b="1" dirty="0" smtClean="0">
                <a:cs typeface="Times New Roman" panose="02020603050405020304" pitchFamily="18" charset="0"/>
              </a:rPr>
              <a:t>PIC </a:t>
            </a:r>
            <a:r>
              <a:rPr lang="en-US" altLang="zh-CN" sz="1800" b="1" dirty="0" smtClean="0">
                <a:cs typeface="Times New Roman" panose="02020603050405020304" pitchFamily="18" charset="0"/>
              </a:rPr>
              <a:t>model</a:t>
            </a:r>
          </a:p>
          <a:p>
            <a:pPr marL="1485900" lvl="2" algn="just">
              <a:lnSpc>
                <a:spcPct val="150000"/>
              </a:lnSpc>
              <a:spcBef>
                <a:spcPct val="0"/>
              </a:spcBef>
              <a:buClr>
                <a:srgbClr val="0000FF"/>
              </a:buClr>
              <a:buFont typeface="Arial" panose="020B0604020202020204" pitchFamily="34" charset="0"/>
              <a:buChar char="•"/>
            </a:pPr>
            <a:r>
              <a:rPr lang="en-US" altLang="zh-CN" sz="1600" b="1" dirty="0">
                <a:cs typeface="Times New Roman" panose="02020603050405020304" pitchFamily="18" charset="0"/>
              </a:rPr>
              <a:t>Both the electrons and ions are </a:t>
            </a:r>
            <a:r>
              <a:rPr lang="en-US" altLang="zh-CN" sz="1600" b="1" dirty="0" smtClean="0">
                <a:cs typeface="Times New Roman" panose="02020603050405020304" pitchFamily="18" charset="0"/>
              </a:rPr>
              <a:t>treated as </a:t>
            </a:r>
            <a:r>
              <a:rPr lang="en-US" altLang="zh-CN" sz="1600" b="1" dirty="0" smtClean="0">
                <a:cs typeface="Times New Roman" panose="02020603050405020304" pitchFamily="18" charset="0"/>
              </a:rPr>
              <a:t>particles</a:t>
            </a:r>
            <a:endParaRPr lang="en-US" altLang="zh-CN" sz="1600" b="1" dirty="0" smtClean="0">
              <a:cs typeface="Times New Roman" panose="02020603050405020304" pitchFamily="18" charset="0"/>
            </a:endParaRPr>
          </a:p>
          <a:p>
            <a:pPr marL="1485900" lvl="2" algn="just">
              <a:lnSpc>
                <a:spcPct val="150000"/>
              </a:lnSpc>
              <a:spcBef>
                <a:spcPct val="0"/>
              </a:spcBef>
              <a:buClr>
                <a:srgbClr val="0000FF"/>
              </a:buClr>
              <a:buFont typeface="Arial" panose="020B0604020202020204" pitchFamily="34" charset="0"/>
              <a:buChar char="•"/>
            </a:pPr>
            <a:r>
              <a:rPr lang="en-US" altLang="zh-CN" sz="1600" b="1" dirty="0" smtClean="0">
                <a:cs typeface="Times New Roman" panose="02020603050405020304" pitchFamily="18" charset="0"/>
              </a:rPr>
              <a:t>It is more self-consistent and costs more computational time than the hybrid Maxwell-Boltzmann model</a:t>
            </a:r>
          </a:p>
          <a:p>
            <a:pPr marL="1485900" lvl="2" algn="just">
              <a:lnSpc>
                <a:spcPct val="150000"/>
              </a:lnSpc>
              <a:spcBef>
                <a:spcPct val="0"/>
              </a:spcBef>
              <a:buClr>
                <a:srgbClr val="0000FF"/>
              </a:buClr>
              <a:buFont typeface="Arial" panose="020B0604020202020204" pitchFamily="34" charset="0"/>
              <a:buChar char="•"/>
            </a:pPr>
            <a:r>
              <a:rPr lang="en-US" altLang="zh-CN" sz="1600" b="1" dirty="0" smtClean="0">
                <a:cs typeface="Times New Roman" panose="02020603050405020304" pitchFamily="18" charset="0"/>
              </a:rPr>
              <a:t>The PIC model has been applied to the study of post-arc sheath  in recent years. The influence of metal vapor on post-arc sheath and post-arc breakdown has been studied.</a:t>
            </a:r>
            <a:endParaRPr lang="en-US" altLang="zh-CN" sz="1600" b="1" dirty="0">
              <a:cs typeface="Times New Roman" panose="02020603050405020304" pitchFamily="18" charset="0"/>
            </a:endParaRPr>
          </a:p>
        </p:txBody>
      </p:sp>
      <p:sp>
        <p:nvSpPr>
          <p:cNvPr id="19" name="矩形 23"/>
          <p:cNvSpPr>
            <a:spLocks noChangeArrowheads="1"/>
          </p:cNvSpPr>
          <p:nvPr/>
        </p:nvSpPr>
        <p:spPr bwMode="auto">
          <a:xfrm>
            <a:off x="860393" y="908720"/>
            <a:ext cx="5055132" cy="50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266700" indent="-266700">
              <a:lnSpc>
                <a:spcPct val="120000"/>
              </a:lnSpc>
              <a:buSzPct val="95000"/>
              <a:buBlip>
                <a:blip r:embed="rId4"/>
              </a:buBlip>
            </a:pPr>
            <a:r>
              <a:rPr lang="zh-CN" altLang="en-US" sz="2400" b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Researches on post-arc current</a:t>
            </a:r>
            <a:endParaRPr lang="zh-CN" altLang="en-US" sz="2400" b="1" dirty="0">
              <a:latin typeface="Times New Roman" panose="02020603050405020304" pitchFamily="18" charset="0"/>
              <a:ea typeface="楷体_GB2312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58166" y="1608812"/>
            <a:ext cx="3200467" cy="324000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540956" y="5487865"/>
            <a:ext cx="10977507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altLang="zh-CN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altLang="zh-CN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altLang="zh-CN" sz="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Jia</a:t>
            </a:r>
            <a:r>
              <a:rPr lang="en-US" altLang="zh-CN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Y. Mo, Z. Shi, J. Li, and L. Wang, "Post-arc current simulation based on measurement in vacuum circuit breaker with a one-dimensional particle-in-cell model," Physics of Plasmas, vol. 24, no. 10, p. 103511, 2017.</a:t>
            </a:r>
          </a:p>
          <a:p>
            <a:pPr marL="342900" indent="-342900">
              <a:buFont typeface="+mj-lt"/>
              <a:buAutoNum type="arabicPeriod"/>
            </a:pPr>
            <a:r>
              <a:rPr lang="en-US" altLang="zh-CN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altLang="zh-CN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P. Mo, Z. Q. Shi, Z. B. Bai, S. L. </a:t>
            </a:r>
            <a:r>
              <a:rPr lang="en-US" altLang="zh-CN" sz="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Jia</a:t>
            </a:r>
            <a:r>
              <a:rPr lang="en-US" altLang="zh-CN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and L. J. Wang, "Influence of residual plasma drift velocity on the post-arc sheath expansion of vacuum circuit breakers," Physics of Plasmas, vol. 23, no. 5, p. 053506, 2016.</a:t>
            </a:r>
          </a:p>
          <a:p>
            <a:pPr marL="342900" indent="-342900">
              <a:buFont typeface="+mj-lt"/>
              <a:buAutoNum type="arabicPeriod"/>
            </a:pPr>
            <a:r>
              <a:rPr lang="en-US" altLang="zh-CN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altLang="zh-CN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P. Mo, Z. Q. Shi, S. L. </a:t>
            </a:r>
            <a:r>
              <a:rPr lang="en-US" altLang="zh-CN" sz="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Jia</a:t>
            </a:r>
            <a:r>
              <a:rPr lang="en-US" altLang="zh-CN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and L. J. Wang, "One-dimensional particle-in-cell simulation on the influence of electron and ion temperature on the sheath expansion process in the post-arc stage of vacuum circuit breaker," Physics of Plasmas, vol. 22, no. 2, p. 023511, 2015.</a:t>
            </a:r>
          </a:p>
          <a:p>
            <a:pPr marL="342900" indent="-342900">
              <a:buFont typeface="+mj-lt"/>
              <a:buAutoNum type="arabicPeriod"/>
            </a:pPr>
            <a:r>
              <a:rPr lang="en-US" altLang="zh-CN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altLang="zh-CN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Mo, Z. Shi, S. </a:t>
            </a:r>
            <a:r>
              <a:rPr lang="en-US" altLang="zh-CN" sz="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Jia</a:t>
            </a:r>
            <a:r>
              <a:rPr lang="en-US" altLang="zh-CN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and J. Li, "Experimental Investigation on the </a:t>
            </a:r>
            <a:r>
              <a:rPr lang="en-US" altLang="zh-CN" sz="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Postarc</a:t>
            </a:r>
            <a:r>
              <a:rPr lang="en-US" altLang="zh-CN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Current in Vacuum Circuit Breakers and the Influence of Arcing Memory Effect," IEEE Transactions on Plasma Science, pp. 1-8, 2019</a:t>
            </a:r>
            <a:r>
              <a:rPr lang="en-US" altLang="zh-CN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altLang="zh-CN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3537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1274"/>
    </mc:Choice>
    <mc:Fallback xmlns="">
      <p:transition advTm="21274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Date Placeholder 3"/>
          <p:cNvSpPr>
            <a:spLocks noGrp="1"/>
          </p:cNvSpPr>
          <p:nvPr>
            <p:ph type="dt" sz="half" idx="10"/>
          </p:nvPr>
        </p:nvSpPr>
        <p:spPr bwMode="auto">
          <a:xfrm>
            <a:off x="833120" y="6481045"/>
            <a:ext cx="2133600" cy="22733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D66C7106-4B75-4276-9AB2-CDE5302B5BAF}" type="datetime3">
              <a:rPr lang="en-US" altLang="zh-CN" sz="1000">
                <a:solidFill>
                  <a:srgbClr val="89898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ctr" eaLnBrk="1" hangingPunct="1"/>
              <a:t>14 September 2019</a:t>
            </a:fld>
            <a:endParaRPr lang="en-US" altLang="zh-CN" sz="1000" dirty="0">
              <a:solidFill>
                <a:srgbClr val="89898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Slide Number Placeholder 4"/>
          <p:cNvSpPr>
            <a:spLocks noGrp="1"/>
          </p:cNvSpPr>
          <p:nvPr>
            <p:ph type="sldNum" sz="quarter" idx="12"/>
          </p:nvPr>
        </p:nvSpPr>
        <p:spPr bwMode="auto">
          <a:xfrm>
            <a:off x="8991600" y="6481045"/>
            <a:ext cx="2133600" cy="22733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47FE4EDD-DD13-401B-A5CE-7D6570047EB0}" type="slidenum">
              <a:rPr lang="en-US" altLang="zh-CN" sz="1000">
                <a:solidFill>
                  <a:srgbClr val="89898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ctr" eaLnBrk="1" hangingPunct="1"/>
              <a:t>9</a:t>
            </a:fld>
            <a:endParaRPr lang="en-US" altLang="zh-CN" sz="1000" dirty="0">
              <a:solidFill>
                <a:srgbClr val="89898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4" name="Picture 2" descr="E:\Hou\信息化建设\web\校徽相关\xjtu.png"/>
          <p:cNvPicPr>
            <a:picLocks noChangeAspect="1" noChangeArrowheads="1"/>
          </p:cNvPicPr>
          <p:nvPr/>
        </p:nvPicPr>
        <p:blipFill rotWithShape="1"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63" t="-1001" r="53439" b="77637"/>
          <a:stretch/>
        </p:blipFill>
        <p:spPr bwMode="auto">
          <a:xfrm>
            <a:off x="9868846" y="299119"/>
            <a:ext cx="2111188" cy="589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6" name="组合 55"/>
          <p:cNvGrpSpPr/>
          <p:nvPr/>
        </p:nvGrpSpPr>
        <p:grpSpPr>
          <a:xfrm>
            <a:off x="242446" y="473622"/>
            <a:ext cx="435327" cy="405245"/>
            <a:chOff x="290945" y="346364"/>
            <a:chExt cx="859090" cy="799725"/>
          </a:xfrm>
        </p:grpSpPr>
        <p:sp>
          <p:nvSpPr>
            <p:cNvPr id="57" name="圆角矩形 56"/>
            <p:cNvSpPr>
              <a:spLocks noChangeAspect="1"/>
            </p:cNvSpPr>
            <p:nvPr/>
          </p:nvSpPr>
          <p:spPr>
            <a:xfrm>
              <a:off x="290945" y="346364"/>
              <a:ext cx="648000" cy="648000"/>
            </a:xfrm>
            <a:prstGeom prst="roundRect">
              <a:avLst/>
            </a:prstGeom>
            <a:noFill/>
            <a:ln w="539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350" dirty="0">
                <a:ea typeface="微软雅黑" panose="020B0503020204020204" pitchFamily="34" charset="-122"/>
              </a:endParaRPr>
            </a:p>
          </p:txBody>
        </p:sp>
        <p:sp useBgFill="1">
          <p:nvSpPr>
            <p:cNvPr id="58" name="圆角矩形 57"/>
            <p:cNvSpPr>
              <a:spLocks noChangeAspect="1"/>
            </p:cNvSpPr>
            <p:nvPr/>
          </p:nvSpPr>
          <p:spPr>
            <a:xfrm>
              <a:off x="528654" y="526125"/>
              <a:ext cx="540000" cy="540000"/>
            </a:xfrm>
            <a:prstGeom prst="roundRect">
              <a:avLst/>
            </a:prstGeom>
            <a:ln w="539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350" dirty="0">
                <a:ea typeface="微软雅黑" panose="020B0503020204020204" pitchFamily="34" charset="-122"/>
              </a:endParaRPr>
            </a:p>
          </p:txBody>
        </p:sp>
        <p:sp>
          <p:nvSpPr>
            <p:cNvPr id="59" name="圆角矩形 58"/>
            <p:cNvSpPr>
              <a:spLocks noChangeAspect="1"/>
            </p:cNvSpPr>
            <p:nvPr/>
          </p:nvSpPr>
          <p:spPr>
            <a:xfrm>
              <a:off x="610035" y="606089"/>
              <a:ext cx="540000" cy="540000"/>
            </a:xfrm>
            <a:prstGeom prst="roundRect">
              <a:avLst/>
            </a:prstGeom>
            <a:solidFill>
              <a:schemeClr val="accent1"/>
            </a:solidFill>
            <a:ln w="539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350" dirty="0">
                <a:solidFill>
                  <a:schemeClr val="accent1"/>
                </a:solidFill>
                <a:ea typeface="微软雅黑" panose="020B0503020204020204" pitchFamily="34" charset="-122"/>
              </a:endParaRPr>
            </a:p>
          </p:txBody>
        </p:sp>
      </p:grpSp>
      <p:cxnSp>
        <p:nvCxnSpPr>
          <p:cNvPr id="60" name="直接连接符 59"/>
          <p:cNvCxnSpPr/>
          <p:nvPr/>
        </p:nvCxnSpPr>
        <p:spPr>
          <a:xfrm flipV="1">
            <a:off x="936725" y="838346"/>
            <a:ext cx="8750374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文本框 60"/>
          <p:cNvSpPr txBox="1"/>
          <p:nvPr/>
        </p:nvSpPr>
        <p:spPr>
          <a:xfrm>
            <a:off x="829616" y="272323"/>
            <a:ext cx="295843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01. Background</a:t>
            </a:r>
          </a:p>
          <a:p>
            <a:endParaRPr lang="zh-CN" altLang="en-US" sz="3200" b="1" dirty="0">
              <a:solidFill>
                <a:schemeClr val="accent1"/>
              </a:solidFill>
              <a:latin typeface="Times New Roman" panose="02020603050405020304" pitchFamily="18" charset="0"/>
              <a:ea typeface="微软雅黑" pitchFamily="34" charset="-122"/>
              <a:cs typeface="Times New Roman" panose="02020603050405020304" pitchFamily="18" charset="0"/>
            </a:endParaRPr>
          </a:p>
        </p:txBody>
      </p:sp>
      <p:cxnSp>
        <p:nvCxnSpPr>
          <p:cNvPr id="62" name="直接连接符 61"/>
          <p:cNvCxnSpPr/>
          <p:nvPr/>
        </p:nvCxnSpPr>
        <p:spPr>
          <a:xfrm flipH="1">
            <a:off x="643687" y="6251194"/>
            <a:ext cx="10904627" cy="1"/>
          </a:xfrm>
          <a:prstGeom prst="line">
            <a:avLst/>
          </a:prstGeom>
          <a:solidFill>
            <a:schemeClr val="accent1"/>
          </a:solidFill>
          <a:ln w="12700">
            <a:gradFill>
              <a:gsLst>
                <a:gs pos="0">
                  <a:schemeClr val="accent1"/>
                </a:gs>
                <a:gs pos="100000">
                  <a:srgbClr val="81040B"/>
                </a:gs>
              </a:gsLst>
              <a:lin ang="0" scaled="0"/>
            </a:gra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6"/>
          <p:cNvSpPr txBox="1">
            <a:spLocks noChangeArrowheads="1"/>
          </p:cNvSpPr>
          <p:nvPr/>
        </p:nvSpPr>
        <p:spPr bwMode="auto">
          <a:xfrm>
            <a:off x="936725" y="1892992"/>
            <a:ext cx="7181876" cy="3877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95000"/>
              <a:buFont typeface="Wingdings" panose="05000000000000000000" pitchFamily="2" charset="2"/>
              <a:buChar char="¬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342900" indent="-342900" algn="just">
              <a:lnSpc>
                <a:spcPct val="150000"/>
              </a:lnSpc>
              <a:spcBef>
                <a:spcPct val="0"/>
              </a:spcBef>
              <a:buClr>
                <a:srgbClr val="0000FF"/>
              </a:buClr>
              <a:buSzTx/>
              <a:buFont typeface="Wingdings" pitchFamily="2" charset="2"/>
              <a:buChar char="n"/>
            </a:pPr>
            <a:r>
              <a:rPr lang="en-US" altLang="zh-CN" sz="2000" b="1" dirty="0" smtClean="0">
                <a:cs typeface="Times New Roman" panose="02020603050405020304" pitchFamily="18" charset="0"/>
              </a:rPr>
              <a:t>Some questions</a:t>
            </a:r>
            <a:endParaRPr lang="en-US" altLang="zh-CN" sz="1800" b="1" dirty="0" smtClean="0">
              <a:cs typeface="Times New Roman" panose="02020603050405020304" pitchFamily="18" charset="0"/>
            </a:endParaRPr>
          </a:p>
          <a:p>
            <a:pPr marL="1028700" lvl="1" algn="just">
              <a:lnSpc>
                <a:spcPct val="150000"/>
              </a:lnSpc>
              <a:spcBef>
                <a:spcPct val="0"/>
              </a:spcBef>
              <a:buClr>
                <a:srgbClr val="0000FF"/>
              </a:buClr>
              <a:buFont typeface="Wingdings" panose="05000000000000000000" pitchFamily="2" charset="2"/>
              <a:buChar char="Ø"/>
            </a:pPr>
            <a:r>
              <a:rPr lang="en-US" altLang="zh-CN" sz="1800" b="1" dirty="0" smtClean="0">
                <a:cs typeface="Times New Roman" panose="02020603050405020304" pitchFamily="18" charset="0"/>
              </a:rPr>
              <a:t>How do the vacuum arc influence the formation of post-arc current </a:t>
            </a:r>
            <a:r>
              <a:rPr lang="en-US" altLang="zh-CN" sz="1800" b="1" dirty="0">
                <a:cs typeface="Times New Roman" panose="02020603050405020304" pitchFamily="18" charset="0"/>
              </a:rPr>
              <a:t>still remains </a:t>
            </a:r>
            <a:r>
              <a:rPr lang="en-US" altLang="zh-CN" sz="1800" b="1" dirty="0" smtClean="0">
                <a:cs typeface="Times New Roman" panose="02020603050405020304" pitchFamily="18" charset="0"/>
              </a:rPr>
              <a:t>controversial in vacuum circuit breakers?</a:t>
            </a:r>
          </a:p>
          <a:p>
            <a:pPr marL="1028700" lvl="1" algn="just">
              <a:lnSpc>
                <a:spcPct val="150000"/>
              </a:lnSpc>
              <a:spcBef>
                <a:spcPct val="0"/>
              </a:spcBef>
              <a:buClr>
                <a:srgbClr val="0000FF"/>
              </a:buClr>
              <a:buFont typeface="Wingdings" panose="05000000000000000000" pitchFamily="2" charset="2"/>
              <a:buChar char="Ø"/>
            </a:pPr>
            <a:endParaRPr lang="en-US" altLang="zh-CN" sz="1800" b="1" dirty="0" smtClean="0">
              <a:cs typeface="Times New Roman" panose="02020603050405020304" pitchFamily="18" charset="0"/>
            </a:endParaRPr>
          </a:p>
          <a:p>
            <a:pPr marL="1028700" lvl="1" algn="just">
              <a:lnSpc>
                <a:spcPct val="150000"/>
              </a:lnSpc>
              <a:spcBef>
                <a:spcPct val="0"/>
              </a:spcBef>
              <a:buClr>
                <a:srgbClr val="0000FF"/>
              </a:buClr>
              <a:buFont typeface="Wingdings" panose="05000000000000000000" pitchFamily="2" charset="2"/>
              <a:buChar char="Ø"/>
            </a:pPr>
            <a:r>
              <a:rPr lang="en-US" altLang="zh-CN" sz="1800" b="1" dirty="0" smtClean="0">
                <a:cs typeface="Times New Roman" panose="02020603050405020304" pitchFamily="18" charset="0"/>
              </a:rPr>
              <a:t>How do the residual </a:t>
            </a:r>
            <a:r>
              <a:rPr lang="en-US" altLang="zh-CN" sz="1800" b="1" dirty="0" smtClean="0">
                <a:cs typeface="Times New Roman" panose="02020603050405020304" pitchFamily="18" charset="0"/>
              </a:rPr>
              <a:t>plasma </a:t>
            </a:r>
            <a:r>
              <a:rPr lang="en-US" altLang="zh-CN" sz="1800" b="1" dirty="0" smtClean="0">
                <a:cs typeface="Times New Roman" panose="02020603050405020304" pitchFamily="18" charset="0"/>
              </a:rPr>
              <a:t>influence the post-arc sheath expansion process are not very clear in vacuum circuit breakers ?</a:t>
            </a:r>
          </a:p>
          <a:p>
            <a:pPr lvl="1" indent="0" algn="just">
              <a:lnSpc>
                <a:spcPct val="150000"/>
              </a:lnSpc>
              <a:spcBef>
                <a:spcPct val="0"/>
              </a:spcBef>
              <a:buClr>
                <a:srgbClr val="0000FF"/>
              </a:buClr>
              <a:buNone/>
            </a:pPr>
            <a:endParaRPr lang="en-US" altLang="zh-CN" sz="1800" b="1" dirty="0" smtClean="0">
              <a:cs typeface="Times New Roman" panose="02020603050405020304" pitchFamily="18" charset="0"/>
            </a:endParaRPr>
          </a:p>
        </p:txBody>
      </p:sp>
      <p:sp>
        <p:nvSpPr>
          <p:cNvPr id="19" name="矩形 23"/>
          <p:cNvSpPr>
            <a:spLocks noChangeArrowheads="1"/>
          </p:cNvSpPr>
          <p:nvPr/>
        </p:nvSpPr>
        <p:spPr bwMode="auto">
          <a:xfrm>
            <a:off x="860392" y="908720"/>
            <a:ext cx="6483683" cy="50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266700" indent="-266700">
              <a:lnSpc>
                <a:spcPct val="120000"/>
              </a:lnSpc>
              <a:buSzPct val="95000"/>
              <a:buBlip>
                <a:blip r:embed="rId4"/>
              </a:buBlip>
            </a:pPr>
            <a:r>
              <a:rPr lang="zh-CN" altLang="en-US" sz="2400" b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 smtClean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Further study about post-arc </a:t>
            </a:r>
            <a:r>
              <a:rPr lang="en-US" altLang="zh-CN" sz="2400" b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current</a:t>
            </a:r>
            <a:endParaRPr lang="zh-CN" altLang="en-US" sz="2400" b="1" dirty="0">
              <a:latin typeface="Times New Roman" panose="02020603050405020304" pitchFamily="18" charset="0"/>
              <a:ea typeface="楷体_GB2312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58166" y="1945031"/>
            <a:ext cx="3200467" cy="3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383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1274"/>
    </mc:Choice>
    <mc:Fallback xmlns="">
      <p:transition advTm="21274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红色微粒体工作述职报告ppt模板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2">
      <a:majorFont>
        <a:latin typeface="Microsoft Sans Serif"/>
        <a:ea typeface="微软雅黑"/>
        <a:cs typeface="Heiti SC Light"/>
      </a:majorFont>
      <a:minorFont>
        <a:latin typeface="Calibri"/>
        <a:ea typeface="微软雅黑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15875" cmpd="sng">
          <a:solidFill>
            <a:srgbClr val="FF0000"/>
          </a:solidFill>
          <a:prstDash val="sysDash"/>
          <a:miter lim="800000"/>
          <a:headEnd/>
          <a:tailEnd/>
        </a:ln>
        <a:effectLst>
          <a:outerShdw blurRad="381000" dist="292100" dir="5400000" sx="-80000" sy="-18000" rotWithShape="0">
            <a:srgbClr val="000000">
              <a:alpha val="22000"/>
            </a:srgbClr>
          </a:outerShdw>
        </a:effectLst>
        <a:scene3d>
          <a:camera prst="orthographicFront"/>
          <a:lightRig rig="contrasting" dir="t">
            <a:rot lat="0" lon="0" rev="3000000"/>
          </a:lightRig>
        </a:scene3d>
        <a:sp3d contourW="7620">
          <a:bevelT w="95250" h="31750"/>
          <a:contourClr>
            <a:srgbClr val="333333"/>
          </a:contourClr>
        </a:sp3d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2841</Words>
  <Application>Microsoft Office PowerPoint</Application>
  <PresentationFormat>宽屏</PresentationFormat>
  <Paragraphs>429</Paragraphs>
  <Slides>40</Slides>
  <Notes>40</Notes>
  <HiddenSlides>0</HiddenSlides>
  <MMClips>4</MMClips>
  <ScaleCrop>false</ScaleCrop>
  <HeadingPairs>
    <vt:vector size="8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40</vt:i4>
      </vt:variant>
    </vt:vector>
  </HeadingPairs>
  <TitlesOfParts>
    <vt:vector size="60" baseType="lpstr">
      <vt:lpstr>Arial Unicode MS</vt:lpstr>
      <vt:lpstr>Heiti SC Light</vt:lpstr>
      <vt:lpstr>等线</vt:lpstr>
      <vt:lpstr>等线 Light</vt:lpstr>
      <vt:lpstr>黑体</vt:lpstr>
      <vt:lpstr>楷体_GB2312</vt:lpstr>
      <vt:lpstr>宋体</vt:lpstr>
      <vt:lpstr>微软雅黑</vt:lpstr>
      <vt:lpstr>Arial</vt:lpstr>
      <vt:lpstr>Arial Black</vt:lpstr>
      <vt:lpstr>Calibri</vt:lpstr>
      <vt:lpstr>Calibri Light</vt:lpstr>
      <vt:lpstr>Cambria Math</vt:lpstr>
      <vt:lpstr>Microsoft Sans Serif</vt:lpstr>
      <vt:lpstr>Times New Roman</vt:lpstr>
      <vt:lpstr>Wingdings</vt:lpstr>
      <vt:lpstr>Office 主题</vt:lpstr>
      <vt:lpstr>1_Office 主题</vt:lpstr>
      <vt:lpstr>Equation</vt:lpstr>
      <vt:lpstr>Graph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红色微粒体工作述职报告ppt模板</dc:title>
  <dc:creator/>
  <cp:lastModifiedBy/>
  <cp:revision>1</cp:revision>
  <dcterms:created xsi:type="dcterms:W3CDTF">2017-02-16T14:15:20Z</dcterms:created>
  <dcterms:modified xsi:type="dcterms:W3CDTF">2019-09-17T23:37:21Z</dcterms:modified>
</cp:coreProperties>
</file>