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308" r:id="rId3"/>
    <p:sldId id="309" r:id="rId4"/>
    <p:sldId id="324" r:id="rId5"/>
    <p:sldId id="310" r:id="rId6"/>
    <p:sldId id="317" r:id="rId7"/>
    <p:sldId id="319" r:id="rId8"/>
    <p:sldId id="314" r:id="rId9"/>
    <p:sldId id="320" r:id="rId10"/>
    <p:sldId id="312" r:id="rId11"/>
    <p:sldId id="321" r:id="rId12"/>
    <p:sldId id="322" r:id="rId13"/>
    <p:sldId id="315" r:id="rId14"/>
    <p:sldId id="323" r:id="rId15"/>
    <p:sldId id="313" r:id="rId16"/>
    <p:sldId id="32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1" autoAdjust="0"/>
    <p:restoredTop sz="94660"/>
  </p:normalViewPr>
  <p:slideViewPr>
    <p:cSldViewPr snapToGrid="0">
      <p:cViewPr varScale="1">
        <p:scale>
          <a:sx n="69" d="100"/>
          <a:sy n="69" d="100"/>
        </p:scale>
        <p:origin x="408" y="32"/>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EE455E-2F4E-4BD7-B324-0E51894540A7}" type="datetimeFigureOut">
              <a:rPr lang="en-GB" smtClean="0"/>
              <a:t>14/09/2019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59ACA0-396A-458C-B318-208790FD3775}" type="slidenum">
              <a:rPr lang="en-GB" smtClean="0"/>
              <a:t>‹#›</a:t>
            </a:fld>
            <a:endParaRPr lang="en-GB"/>
          </a:p>
        </p:txBody>
      </p:sp>
    </p:spTree>
    <p:extLst>
      <p:ext uri="{BB962C8B-B14F-4D97-AF65-F5344CB8AC3E}">
        <p14:creationId xmlns:p14="http://schemas.microsoft.com/office/powerpoint/2010/main" val="248720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14/09/2019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335769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14/09/2019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32614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14/09/2019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1075889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D8CE144-4A67-4739-B5BE-AF6FCACA10CC}" type="datetimeFigureOut">
              <a:rPr lang="en-GB" smtClean="0"/>
              <a:t>14/09/2019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172308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D8CE144-4A67-4739-B5BE-AF6FCACA10CC}" type="datetimeFigureOut">
              <a:rPr lang="en-GB" smtClean="0"/>
              <a:t>14/09/2019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559335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D8CE144-4A67-4739-B5BE-AF6FCACA10CC}" type="datetimeFigureOut">
              <a:rPr lang="en-GB" smtClean="0"/>
              <a:t>14/09/2019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083705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D8CE144-4A67-4739-B5BE-AF6FCACA10CC}" type="datetimeFigureOut">
              <a:rPr lang="en-GB" smtClean="0"/>
              <a:t>14/09/2019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691935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D8CE144-4A67-4739-B5BE-AF6FCACA10CC}" type="datetimeFigureOut">
              <a:rPr lang="en-GB" smtClean="0"/>
              <a:t>14/09/2019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2958115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CE144-4A67-4739-B5BE-AF6FCACA10CC}" type="datetimeFigureOut">
              <a:rPr lang="en-GB" smtClean="0"/>
              <a:t>14/09/2019</a:t>
            </a:fld>
            <a:endParaRPr lang="en-GB"/>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244A79AE-CB97-44E0-A9FB-D08BB7378F1D}" type="slidenum">
              <a:rPr lang="en-GB" smtClean="0"/>
              <a:t>‹#›</a:t>
            </a:fld>
            <a:endParaRPr lang="en-GB"/>
          </a:p>
        </p:txBody>
      </p:sp>
      <p:sp>
        <p:nvSpPr>
          <p:cNvPr id="5" name="Rectangle 4"/>
          <p:cNvSpPr/>
          <p:nvPr userDrawn="1"/>
        </p:nvSpPr>
        <p:spPr>
          <a:xfrm>
            <a:off x="0" y="6578583"/>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i="0" dirty="0">
              <a:solidFill>
                <a:schemeClr val="bg1"/>
              </a:solidFill>
              <a:latin typeface="Avenir Book" charset="0"/>
              <a:ea typeface="Avenir Book" charset="0"/>
              <a:cs typeface="Avenir Book" charset="0"/>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1031"/>
            <a:ext cx="1100022" cy="1100022"/>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279358" y="230069"/>
            <a:ext cx="721946" cy="721946"/>
          </a:xfrm>
          <a:prstGeom prst="rect">
            <a:avLst/>
          </a:prstGeom>
        </p:spPr>
      </p:pic>
      <p:sp>
        <p:nvSpPr>
          <p:cNvPr id="8" name="Footer Placeholder 4"/>
          <p:cNvSpPr txBox="1">
            <a:spLocks/>
          </p:cNvSpPr>
          <p:nvPr userDrawn="1"/>
        </p:nvSpPr>
        <p:spPr>
          <a:xfrm>
            <a:off x="3317468" y="6535728"/>
            <a:ext cx="4339856" cy="365125"/>
          </a:xfrm>
          <a:prstGeom prst="rect">
            <a:avLst/>
          </a:prstGeom>
        </p:spPr>
        <p:txBody>
          <a:bodyPr vert="horz" lIns="91440" tIns="45720" rIns="91440" bIns="45720" rtlCol="0" anchor="ctr" anchorCtr="0"/>
          <a:lstStyle>
            <a:defPPr>
              <a:defRPr lang="en-US"/>
            </a:defPPr>
            <a:lvl1pPr marL="0" algn="ct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MeVArc2019</a:t>
            </a:r>
            <a:r>
              <a:rPr lang="en-GB" baseline="0" dirty="0" smtClean="0"/>
              <a:t>, </a:t>
            </a:r>
            <a:r>
              <a:rPr lang="en-GB" baseline="0" dirty="0" err="1" smtClean="0"/>
              <a:t>Padova</a:t>
            </a:r>
            <a:endParaRPr lang="en-US" dirty="0"/>
          </a:p>
        </p:txBody>
      </p:sp>
      <p:sp>
        <p:nvSpPr>
          <p:cNvPr id="9" name="Slide Number Placeholder 5"/>
          <p:cNvSpPr txBox="1">
            <a:spLocks/>
          </p:cNvSpPr>
          <p:nvPr userDrawn="1"/>
        </p:nvSpPr>
        <p:spPr>
          <a:xfrm>
            <a:off x="9460992" y="6538857"/>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EF62AA5-A9F9-344C-9738-C68EB5A8EDFF}" type="slidenum">
              <a:rPr lang="en-US" smtClean="0"/>
              <a:pPr/>
              <a:t>‹#›</a:t>
            </a:fld>
            <a:endParaRPr lang="en-US" dirty="0"/>
          </a:p>
        </p:txBody>
      </p:sp>
      <p:sp>
        <p:nvSpPr>
          <p:cNvPr id="10" name="Date Placeholder 19"/>
          <p:cNvSpPr txBox="1">
            <a:spLocks/>
          </p:cNvSpPr>
          <p:nvPr userDrawn="1"/>
        </p:nvSpPr>
        <p:spPr>
          <a:xfrm>
            <a:off x="21336" y="6539232"/>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16 to 19 September 2019</a:t>
            </a:r>
            <a:endParaRPr lang="en-US" dirty="0"/>
          </a:p>
        </p:txBody>
      </p:sp>
      <p:sp>
        <p:nvSpPr>
          <p:cNvPr id="11" name="Footer Placeholder 4"/>
          <p:cNvSpPr txBox="1">
            <a:spLocks/>
          </p:cNvSpPr>
          <p:nvPr userDrawn="1"/>
        </p:nvSpPr>
        <p:spPr>
          <a:xfrm>
            <a:off x="7363014" y="6529350"/>
            <a:ext cx="4339856" cy="365125"/>
          </a:xfrm>
          <a:prstGeom prst="rect">
            <a:avLst/>
          </a:prstGeom>
        </p:spPr>
        <p:txBody>
          <a:bodyPr vert="horz" lIns="91440" tIns="45720" rIns="91440" bIns="45720" rtlCol="0" anchor="ctr" anchorCtr="0"/>
          <a:lstStyle>
            <a:defPPr>
              <a:defRPr lang="en-US"/>
            </a:defPPr>
            <a:lvl1pPr marL="0" algn="ctr" defTabSz="914400" rtl="0" eaLnBrk="1" latinLnBrk="0" hangingPunct="1">
              <a:defRPr sz="1200" b="0" i="0" kern="1200">
                <a:solidFill>
                  <a:schemeClr val="bg1"/>
                </a:solidFill>
                <a:latin typeface="Avenir Book" charset="0"/>
                <a:ea typeface="Avenir Book" charset="0"/>
                <a:cs typeface="Avenir Book"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t>W. Wuensch, CERN</a:t>
            </a:r>
            <a:endParaRPr lang="en-US" dirty="0"/>
          </a:p>
        </p:txBody>
      </p:sp>
    </p:spTree>
    <p:extLst>
      <p:ext uri="{BB962C8B-B14F-4D97-AF65-F5344CB8AC3E}">
        <p14:creationId xmlns:p14="http://schemas.microsoft.com/office/powerpoint/2010/main" val="865586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D8CE144-4A67-4739-B5BE-AF6FCACA10CC}" type="datetimeFigureOut">
              <a:rPr lang="en-GB" smtClean="0"/>
              <a:t>14/09/2019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673066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D8CE144-4A67-4739-B5BE-AF6FCACA10CC}" type="datetimeFigureOut">
              <a:rPr lang="en-GB" smtClean="0"/>
              <a:t>14/09/2019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44A79AE-CB97-44E0-A9FB-D08BB7378F1D}" type="slidenum">
              <a:rPr lang="en-GB" smtClean="0"/>
              <a:t>‹#›</a:t>
            </a:fld>
            <a:endParaRPr lang="en-GB"/>
          </a:p>
        </p:txBody>
      </p:sp>
    </p:spTree>
    <p:extLst>
      <p:ext uri="{BB962C8B-B14F-4D97-AF65-F5344CB8AC3E}">
        <p14:creationId xmlns:p14="http://schemas.microsoft.com/office/powerpoint/2010/main" val="37647393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8CE144-4A67-4739-B5BE-AF6FCACA10CC}" type="datetimeFigureOut">
              <a:rPr lang="en-GB" smtClean="0"/>
              <a:t>14/09/2019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4A79AE-CB97-44E0-A9FB-D08BB7378F1D}" type="slidenum">
              <a:rPr lang="en-GB" smtClean="0"/>
              <a:t>‹#›</a:t>
            </a:fld>
            <a:endParaRPr lang="en-GB"/>
          </a:p>
        </p:txBody>
      </p:sp>
    </p:spTree>
    <p:extLst>
      <p:ext uri="{BB962C8B-B14F-4D97-AF65-F5344CB8AC3E}">
        <p14:creationId xmlns:p14="http://schemas.microsoft.com/office/powerpoint/2010/main" val="2182769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62754" y="2258171"/>
            <a:ext cx="7760473" cy="1200329"/>
          </a:xfrm>
          <a:prstGeom prst="rect">
            <a:avLst/>
          </a:prstGeom>
          <a:noFill/>
        </p:spPr>
        <p:txBody>
          <a:bodyPr wrap="square" rtlCol="0">
            <a:spAutoFit/>
          </a:bodyPr>
          <a:lstStyle/>
          <a:p>
            <a:pPr algn="ctr"/>
            <a:r>
              <a:rPr lang="en-US" sz="3600" dirty="0" smtClean="0"/>
              <a:t>A possible mechanism for enhanced field emission</a:t>
            </a:r>
            <a:endParaRPr lang="en-GB" sz="3600" dirty="0"/>
          </a:p>
        </p:txBody>
      </p:sp>
      <p:sp>
        <p:nvSpPr>
          <p:cNvPr id="2" name="TextBox 1"/>
          <p:cNvSpPr txBox="1"/>
          <p:nvPr/>
        </p:nvSpPr>
        <p:spPr>
          <a:xfrm>
            <a:off x="5260255" y="5682985"/>
            <a:ext cx="6757363" cy="400110"/>
          </a:xfrm>
          <a:prstGeom prst="rect">
            <a:avLst/>
          </a:prstGeom>
          <a:noFill/>
        </p:spPr>
        <p:txBody>
          <a:bodyPr wrap="none" rtlCol="0">
            <a:spAutoFit/>
          </a:bodyPr>
          <a:lstStyle/>
          <a:p>
            <a:r>
              <a:rPr lang="en-US" sz="2000" dirty="0" smtClean="0"/>
              <a:t>with essential input from Yinon Ashkenazy and Jan Paszkiewicz</a:t>
            </a:r>
            <a:endParaRPr lang="en-GB" sz="2000" dirty="0"/>
          </a:p>
        </p:txBody>
      </p:sp>
    </p:spTree>
    <p:extLst>
      <p:ext uri="{BB962C8B-B14F-4D97-AF65-F5344CB8AC3E}">
        <p14:creationId xmlns:p14="http://schemas.microsoft.com/office/powerpoint/2010/main" val="18327050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310858" y="1780355"/>
            <a:ext cx="3803467" cy="3113438"/>
          </a:xfrm>
          <a:prstGeom prst="rect">
            <a:avLst/>
          </a:prstGeom>
        </p:spPr>
      </p:pic>
      <p:sp>
        <p:nvSpPr>
          <p:cNvPr id="4" name="TextBox 3"/>
          <p:cNvSpPr txBox="1"/>
          <p:nvPr/>
        </p:nvSpPr>
        <p:spPr>
          <a:xfrm>
            <a:off x="4337301" y="4822336"/>
            <a:ext cx="2374176" cy="338554"/>
          </a:xfrm>
          <a:prstGeom prst="rect">
            <a:avLst/>
          </a:prstGeom>
          <a:noFill/>
        </p:spPr>
        <p:txBody>
          <a:bodyPr wrap="none" rtlCol="0">
            <a:spAutoFit/>
          </a:bodyPr>
          <a:lstStyle/>
          <a:p>
            <a:r>
              <a:rPr lang="en-US" sz="1600" dirty="0" smtClean="0"/>
              <a:t>PhD thesis Jan Kovermann</a:t>
            </a:r>
            <a:endParaRPr lang="en-GB" sz="1600" dirty="0"/>
          </a:p>
        </p:txBody>
      </p:sp>
      <p:sp>
        <p:nvSpPr>
          <p:cNvPr id="5" name="TextBox 4"/>
          <p:cNvSpPr txBox="1"/>
          <p:nvPr/>
        </p:nvSpPr>
        <p:spPr>
          <a:xfrm>
            <a:off x="1310858" y="257177"/>
            <a:ext cx="9473184" cy="523220"/>
          </a:xfrm>
          <a:prstGeom prst="rect">
            <a:avLst/>
          </a:prstGeom>
          <a:noFill/>
        </p:spPr>
        <p:txBody>
          <a:bodyPr wrap="square" rtlCol="0">
            <a:spAutoFit/>
          </a:bodyPr>
          <a:lstStyle/>
          <a:p>
            <a:pPr algn="ctr"/>
            <a:r>
              <a:rPr lang="en-US" sz="2800" dirty="0" err="1" smtClean="0"/>
              <a:t>Plasmons</a:t>
            </a:r>
            <a:r>
              <a:rPr lang="en-US" sz="2800" dirty="0" smtClean="0"/>
              <a:t>, optical transition radiation and electron beams</a:t>
            </a:r>
            <a:endParaRPr lang="en-GB" sz="2800" dirty="0"/>
          </a:p>
        </p:txBody>
      </p:sp>
      <p:sp>
        <p:nvSpPr>
          <p:cNvPr id="6" name="TextBox 5"/>
          <p:cNvSpPr txBox="1"/>
          <p:nvPr/>
        </p:nvSpPr>
        <p:spPr>
          <a:xfrm>
            <a:off x="727918" y="5212403"/>
            <a:ext cx="5758225" cy="923330"/>
          </a:xfrm>
          <a:prstGeom prst="rect">
            <a:avLst/>
          </a:prstGeom>
          <a:noFill/>
        </p:spPr>
        <p:txBody>
          <a:bodyPr wrap="square" rtlCol="0">
            <a:spAutoFit/>
          </a:bodyPr>
          <a:lstStyle/>
          <a:p>
            <a:r>
              <a:rPr lang="en-US" dirty="0" smtClean="0"/>
              <a:t>CERN dc system a few years back, light spectrum generated during field emission, copper electrodes. Attributed to OTR (Optical </a:t>
            </a:r>
            <a:r>
              <a:rPr lang="en-US" dirty="0"/>
              <a:t>T</a:t>
            </a:r>
            <a:r>
              <a:rPr lang="en-US" dirty="0" smtClean="0"/>
              <a:t>ransition Radiation).</a:t>
            </a:r>
            <a:endParaRPr lang="en-GB" dirty="0"/>
          </a:p>
        </p:txBody>
      </p:sp>
      <p:pic>
        <p:nvPicPr>
          <p:cNvPr id="7" name="Picture 6"/>
          <p:cNvPicPr>
            <a:picLocks noChangeAspect="1"/>
          </p:cNvPicPr>
          <p:nvPr/>
        </p:nvPicPr>
        <p:blipFill>
          <a:blip r:embed="rId3"/>
          <a:stretch>
            <a:fillRect/>
          </a:stretch>
        </p:blipFill>
        <p:spPr>
          <a:xfrm>
            <a:off x="5672258" y="1292980"/>
            <a:ext cx="2648781" cy="2103577"/>
          </a:xfrm>
          <a:prstGeom prst="rect">
            <a:avLst/>
          </a:prstGeom>
        </p:spPr>
      </p:pic>
      <p:pic>
        <p:nvPicPr>
          <p:cNvPr id="2" name="Picture 1"/>
          <p:cNvPicPr>
            <a:picLocks noChangeAspect="1"/>
          </p:cNvPicPr>
          <p:nvPr/>
        </p:nvPicPr>
        <p:blipFill>
          <a:blip r:embed="rId4"/>
          <a:stretch>
            <a:fillRect/>
          </a:stretch>
        </p:blipFill>
        <p:spPr>
          <a:xfrm>
            <a:off x="8645077" y="1201312"/>
            <a:ext cx="3251882" cy="2377355"/>
          </a:xfrm>
          <a:prstGeom prst="rect">
            <a:avLst/>
          </a:prstGeom>
        </p:spPr>
      </p:pic>
      <p:pic>
        <p:nvPicPr>
          <p:cNvPr id="8" name="Picture 7"/>
          <p:cNvPicPr>
            <a:picLocks noChangeAspect="1"/>
          </p:cNvPicPr>
          <p:nvPr/>
        </p:nvPicPr>
        <p:blipFill>
          <a:blip r:embed="rId5"/>
          <a:stretch>
            <a:fillRect/>
          </a:stretch>
        </p:blipFill>
        <p:spPr>
          <a:xfrm>
            <a:off x="7264997" y="3634301"/>
            <a:ext cx="3471789" cy="2911128"/>
          </a:xfrm>
          <a:prstGeom prst="rect">
            <a:avLst/>
          </a:prstGeom>
        </p:spPr>
      </p:pic>
      <p:sp>
        <p:nvSpPr>
          <p:cNvPr id="10" name="TextBox 9"/>
          <p:cNvSpPr txBox="1"/>
          <p:nvPr/>
        </p:nvSpPr>
        <p:spPr>
          <a:xfrm>
            <a:off x="2066452" y="1461745"/>
            <a:ext cx="814647" cy="338554"/>
          </a:xfrm>
          <a:prstGeom prst="rect">
            <a:avLst/>
          </a:prstGeom>
          <a:noFill/>
        </p:spPr>
        <p:txBody>
          <a:bodyPr wrap="none" rtlCol="0">
            <a:spAutoFit/>
          </a:bodyPr>
          <a:lstStyle/>
          <a:p>
            <a:r>
              <a:rPr lang="en-US" sz="1600" dirty="0" smtClean="0"/>
              <a:t>620 nm</a:t>
            </a:r>
            <a:endParaRPr lang="en-GB" sz="1600" dirty="0"/>
          </a:p>
        </p:txBody>
      </p:sp>
    </p:spTree>
    <p:extLst>
      <p:ext uri="{BB962C8B-B14F-4D97-AF65-F5344CB8AC3E}">
        <p14:creationId xmlns:p14="http://schemas.microsoft.com/office/powerpoint/2010/main" val="14362229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44368" y="247205"/>
            <a:ext cx="6317613" cy="954107"/>
          </a:xfrm>
          <a:prstGeom prst="rect">
            <a:avLst/>
          </a:prstGeom>
          <a:noFill/>
        </p:spPr>
        <p:txBody>
          <a:bodyPr wrap="square" rtlCol="0">
            <a:spAutoFit/>
          </a:bodyPr>
          <a:lstStyle/>
          <a:p>
            <a:pPr algn="ctr"/>
            <a:r>
              <a:rPr lang="en-US" sz="2800" dirty="0" err="1" smtClean="0"/>
              <a:t>Plasmons</a:t>
            </a:r>
            <a:r>
              <a:rPr lang="en-US" sz="2800" dirty="0" smtClean="0"/>
              <a:t>, optical transition radiation and electron beams</a:t>
            </a:r>
            <a:endParaRPr lang="en-GB" sz="2800" dirty="0"/>
          </a:p>
        </p:txBody>
      </p:sp>
      <p:sp>
        <p:nvSpPr>
          <p:cNvPr id="4" name="TextBox 3"/>
          <p:cNvSpPr txBox="1"/>
          <p:nvPr/>
        </p:nvSpPr>
        <p:spPr>
          <a:xfrm>
            <a:off x="6979920" y="5919216"/>
            <a:ext cx="3042500" cy="369332"/>
          </a:xfrm>
          <a:prstGeom prst="rect">
            <a:avLst/>
          </a:prstGeom>
          <a:noFill/>
        </p:spPr>
        <p:txBody>
          <a:bodyPr wrap="none" rtlCol="0">
            <a:spAutoFit/>
          </a:bodyPr>
          <a:lstStyle/>
          <a:p>
            <a:r>
              <a:rPr lang="en-US" dirty="0" smtClean="0"/>
              <a:t>Simulation by Jan Paszkiewicz</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8984" y="1201312"/>
            <a:ext cx="10022420" cy="4640924"/>
          </a:xfrm>
          <a:prstGeom prst="rect">
            <a:avLst/>
          </a:prstGeom>
        </p:spPr>
      </p:pic>
      <p:sp>
        <p:nvSpPr>
          <p:cNvPr id="6" name="TextBox 5"/>
          <p:cNvSpPr txBox="1"/>
          <p:nvPr/>
        </p:nvSpPr>
        <p:spPr>
          <a:xfrm>
            <a:off x="1005840" y="3521774"/>
            <a:ext cx="939681" cy="369332"/>
          </a:xfrm>
          <a:prstGeom prst="rect">
            <a:avLst/>
          </a:prstGeom>
          <a:noFill/>
        </p:spPr>
        <p:txBody>
          <a:bodyPr wrap="none" rtlCol="0">
            <a:spAutoFit/>
          </a:bodyPr>
          <a:lstStyle/>
          <a:p>
            <a:r>
              <a:rPr lang="en-US" dirty="0" smtClean="0"/>
              <a:t>Vacuum</a:t>
            </a:r>
            <a:endParaRPr lang="en-GB" dirty="0"/>
          </a:p>
        </p:txBody>
      </p:sp>
      <p:sp>
        <p:nvSpPr>
          <p:cNvPr id="7" name="TextBox 6"/>
          <p:cNvSpPr txBox="1"/>
          <p:nvPr/>
        </p:nvSpPr>
        <p:spPr>
          <a:xfrm>
            <a:off x="2706624" y="5900928"/>
            <a:ext cx="2294218" cy="369332"/>
          </a:xfrm>
          <a:prstGeom prst="rect">
            <a:avLst/>
          </a:prstGeom>
          <a:noFill/>
        </p:spPr>
        <p:txBody>
          <a:bodyPr wrap="none" rtlCol="0">
            <a:spAutoFit/>
          </a:bodyPr>
          <a:lstStyle/>
          <a:p>
            <a:r>
              <a:rPr lang="en-US" dirty="0" smtClean="0"/>
              <a:t>Copper (</a:t>
            </a:r>
            <a:r>
              <a:rPr lang="en-US" dirty="0" err="1" smtClean="0"/>
              <a:t>Drude</a:t>
            </a:r>
            <a:r>
              <a:rPr lang="en-US" dirty="0" smtClean="0"/>
              <a:t> model)</a:t>
            </a:r>
            <a:endParaRPr lang="en-GB" dirty="0"/>
          </a:p>
        </p:txBody>
      </p:sp>
      <p:cxnSp>
        <p:nvCxnSpPr>
          <p:cNvPr id="9" name="Straight Arrow Connector 8"/>
          <p:cNvCxnSpPr/>
          <p:nvPr/>
        </p:nvCxnSpPr>
        <p:spPr>
          <a:xfrm flipH="1" flipV="1">
            <a:off x="3913632" y="2450592"/>
            <a:ext cx="1255776" cy="1188792"/>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709504" y="2557570"/>
            <a:ext cx="567976" cy="369332"/>
          </a:xfrm>
          <a:prstGeom prst="rect">
            <a:avLst/>
          </a:prstGeom>
          <a:noFill/>
        </p:spPr>
        <p:txBody>
          <a:bodyPr wrap="none" rtlCol="0">
            <a:spAutoFit/>
          </a:bodyPr>
          <a:lstStyle/>
          <a:p>
            <a:r>
              <a:rPr lang="en-US" dirty="0" smtClean="0"/>
              <a:t>OTR</a:t>
            </a:r>
            <a:endParaRPr lang="en-GB" dirty="0"/>
          </a:p>
        </p:txBody>
      </p:sp>
      <p:cxnSp>
        <p:nvCxnSpPr>
          <p:cNvPr id="11" name="Straight Arrow Connector 10"/>
          <p:cNvCxnSpPr/>
          <p:nvPr/>
        </p:nvCxnSpPr>
        <p:spPr>
          <a:xfrm flipH="1" flipV="1">
            <a:off x="3636974" y="4798881"/>
            <a:ext cx="1403195" cy="6680"/>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913632" y="4269492"/>
            <a:ext cx="984565" cy="369332"/>
          </a:xfrm>
          <a:prstGeom prst="rect">
            <a:avLst/>
          </a:prstGeom>
          <a:noFill/>
        </p:spPr>
        <p:txBody>
          <a:bodyPr wrap="none" rtlCol="0">
            <a:spAutoFit/>
          </a:bodyPr>
          <a:lstStyle/>
          <a:p>
            <a:r>
              <a:rPr lang="en-US" dirty="0" smtClean="0"/>
              <a:t>Plasmon</a:t>
            </a:r>
            <a:endParaRPr lang="en-GB" dirty="0"/>
          </a:p>
        </p:txBody>
      </p:sp>
      <p:sp>
        <p:nvSpPr>
          <p:cNvPr id="14" name="TextBox 13"/>
          <p:cNvSpPr txBox="1"/>
          <p:nvPr/>
        </p:nvSpPr>
        <p:spPr>
          <a:xfrm>
            <a:off x="6512510" y="4454158"/>
            <a:ext cx="1428276" cy="369332"/>
          </a:xfrm>
          <a:prstGeom prst="rect">
            <a:avLst/>
          </a:prstGeom>
          <a:noFill/>
        </p:spPr>
        <p:txBody>
          <a:bodyPr wrap="none" rtlCol="0">
            <a:spAutoFit/>
          </a:bodyPr>
          <a:lstStyle/>
          <a:p>
            <a:r>
              <a:rPr lang="en-US" dirty="0" smtClean="0"/>
              <a:t>current pulse</a:t>
            </a:r>
            <a:endParaRPr lang="en-GB" dirty="0"/>
          </a:p>
        </p:txBody>
      </p:sp>
    </p:spTree>
    <p:extLst>
      <p:ext uri="{BB962C8B-B14F-4D97-AF65-F5344CB8AC3E}">
        <p14:creationId xmlns:p14="http://schemas.microsoft.com/office/powerpoint/2010/main" val="26908272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43533" y="474388"/>
            <a:ext cx="3444404" cy="584775"/>
          </a:xfrm>
          <a:prstGeom prst="rect">
            <a:avLst/>
          </a:prstGeom>
          <a:noFill/>
        </p:spPr>
        <p:txBody>
          <a:bodyPr wrap="none" rtlCol="0">
            <a:spAutoFit/>
          </a:bodyPr>
          <a:lstStyle/>
          <a:p>
            <a:pPr algn="ctr"/>
            <a:r>
              <a:rPr lang="en-US" sz="3200" dirty="0" smtClean="0"/>
              <a:t>Anode and cathode</a:t>
            </a:r>
            <a:endParaRPr lang="en-GB" sz="3200" dirty="0"/>
          </a:p>
        </p:txBody>
      </p:sp>
      <p:pic>
        <p:nvPicPr>
          <p:cNvPr id="3" name="Picture 2"/>
          <p:cNvPicPr>
            <a:picLocks noChangeAspect="1"/>
          </p:cNvPicPr>
          <p:nvPr/>
        </p:nvPicPr>
        <p:blipFill>
          <a:blip r:embed="rId2"/>
          <a:stretch>
            <a:fillRect/>
          </a:stretch>
        </p:blipFill>
        <p:spPr>
          <a:xfrm>
            <a:off x="230628" y="1517448"/>
            <a:ext cx="3470883" cy="2841192"/>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7937" y="1844058"/>
            <a:ext cx="4725087" cy="2187972"/>
          </a:xfrm>
          <a:prstGeom prst="rect">
            <a:avLst/>
          </a:prstGeom>
        </p:spPr>
      </p:pic>
      <p:sp>
        <p:nvSpPr>
          <p:cNvPr id="5" name="TextBox 4"/>
          <p:cNvSpPr txBox="1"/>
          <p:nvPr/>
        </p:nvSpPr>
        <p:spPr>
          <a:xfrm>
            <a:off x="230628" y="5354213"/>
            <a:ext cx="11717532" cy="646331"/>
          </a:xfrm>
          <a:prstGeom prst="rect">
            <a:avLst/>
          </a:prstGeom>
          <a:noFill/>
        </p:spPr>
        <p:txBody>
          <a:bodyPr wrap="square" rtlCol="0">
            <a:spAutoFit/>
          </a:bodyPr>
          <a:lstStyle/>
          <a:p>
            <a:r>
              <a:rPr lang="en-US" dirty="0" smtClean="0"/>
              <a:t>OTR spectrum depends on electron beam energy so what we saw was most likely dominated by anode. But because plasmon is localized to metal surface, it doesn’t care if current goes in or out so excited on both anode and cathode.</a:t>
            </a:r>
            <a:endParaRPr lang="en-GB" dirty="0"/>
          </a:p>
        </p:txBody>
      </p:sp>
      <p:pic>
        <p:nvPicPr>
          <p:cNvPr id="6" name="Picture 5"/>
          <p:cNvPicPr>
            <a:picLocks noChangeAspect="1"/>
          </p:cNvPicPr>
          <p:nvPr/>
        </p:nvPicPr>
        <p:blipFill>
          <a:blip r:embed="rId4"/>
          <a:stretch>
            <a:fillRect/>
          </a:stretch>
        </p:blipFill>
        <p:spPr>
          <a:xfrm>
            <a:off x="8639450" y="1775898"/>
            <a:ext cx="3471789" cy="2911128"/>
          </a:xfrm>
          <a:prstGeom prst="rect">
            <a:avLst/>
          </a:prstGeom>
        </p:spPr>
      </p:pic>
      <p:sp>
        <p:nvSpPr>
          <p:cNvPr id="7" name="Right Arrow 6"/>
          <p:cNvSpPr/>
          <p:nvPr/>
        </p:nvSpPr>
        <p:spPr>
          <a:xfrm rot="15693368">
            <a:off x="10637519" y="4275713"/>
            <a:ext cx="944880" cy="5242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939447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4368" y="277082"/>
            <a:ext cx="6317613" cy="954107"/>
          </a:xfrm>
          <a:prstGeom prst="rect">
            <a:avLst/>
          </a:prstGeom>
          <a:noFill/>
        </p:spPr>
        <p:txBody>
          <a:bodyPr wrap="square" rtlCol="0">
            <a:spAutoFit/>
          </a:bodyPr>
          <a:lstStyle/>
          <a:p>
            <a:pPr algn="ctr"/>
            <a:r>
              <a:rPr lang="en-US" sz="2800" dirty="0" smtClean="0"/>
              <a:t>The big question: are </a:t>
            </a:r>
            <a:r>
              <a:rPr lang="en-US" sz="2800" dirty="0" err="1" smtClean="0"/>
              <a:t>plasmons</a:t>
            </a:r>
            <a:r>
              <a:rPr lang="en-US" sz="2800" dirty="0" smtClean="0"/>
              <a:t> playing an </a:t>
            </a:r>
            <a:r>
              <a:rPr lang="en-US" sz="2800" i="1" dirty="0" smtClean="0"/>
              <a:t>important</a:t>
            </a:r>
            <a:r>
              <a:rPr lang="en-US" sz="2800" dirty="0" smtClean="0"/>
              <a:t> role in field emission?</a:t>
            </a:r>
            <a:endParaRPr lang="en-GB" sz="2800" dirty="0"/>
          </a:p>
        </p:txBody>
      </p:sp>
      <p:pic>
        <p:nvPicPr>
          <p:cNvPr id="3" name="Picture 2"/>
          <p:cNvPicPr>
            <a:picLocks noChangeAspect="1"/>
          </p:cNvPicPr>
          <p:nvPr/>
        </p:nvPicPr>
        <p:blipFill>
          <a:blip r:embed="rId2"/>
          <a:stretch>
            <a:fillRect/>
          </a:stretch>
        </p:blipFill>
        <p:spPr>
          <a:xfrm>
            <a:off x="4177283" y="1195049"/>
            <a:ext cx="3575713" cy="2331418"/>
          </a:xfrm>
          <a:prstGeom prst="rect">
            <a:avLst/>
          </a:prstGeom>
        </p:spPr>
      </p:pic>
      <p:cxnSp>
        <p:nvCxnSpPr>
          <p:cNvPr id="5" name="Straight Arrow Connector 4"/>
          <p:cNvCxnSpPr/>
          <p:nvPr/>
        </p:nvCxnSpPr>
        <p:spPr>
          <a:xfrm flipV="1">
            <a:off x="4800485" y="3982063"/>
            <a:ext cx="0" cy="1655591"/>
          </a:xfrm>
          <a:prstGeom prst="straightConnector1">
            <a:avLst/>
          </a:prstGeom>
          <a:ln w="222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296644" y="3982062"/>
            <a:ext cx="0" cy="1655591"/>
          </a:xfrm>
          <a:prstGeom prst="straightConnector1">
            <a:avLst/>
          </a:prstGeom>
          <a:ln w="222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772178" y="3982063"/>
            <a:ext cx="0" cy="1655591"/>
          </a:xfrm>
          <a:prstGeom prst="straightConnector1">
            <a:avLst/>
          </a:prstGeom>
          <a:ln w="222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6316464" y="3982063"/>
            <a:ext cx="0" cy="1655591"/>
          </a:xfrm>
          <a:prstGeom prst="straightConnector1">
            <a:avLst/>
          </a:prstGeom>
          <a:ln w="222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6895126" y="3982063"/>
            <a:ext cx="0" cy="1655591"/>
          </a:xfrm>
          <a:prstGeom prst="straightConnector1">
            <a:avLst/>
          </a:prstGeom>
          <a:ln w="222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501905" y="3231045"/>
            <a:ext cx="436338" cy="523220"/>
          </a:xfrm>
          <a:prstGeom prst="rect">
            <a:avLst/>
          </a:prstGeom>
          <a:noFill/>
        </p:spPr>
        <p:txBody>
          <a:bodyPr wrap="none" rtlCol="0">
            <a:spAutoFit/>
          </a:bodyPr>
          <a:lstStyle/>
          <a:p>
            <a:r>
              <a:rPr lang="en-US" sz="2800" dirty="0" smtClean="0">
                <a:solidFill>
                  <a:srgbClr val="00B050"/>
                </a:solidFill>
              </a:rPr>
              <a:t>e</a:t>
            </a:r>
            <a:r>
              <a:rPr lang="en-US" sz="2800" baseline="30000" dirty="0" smtClean="0">
                <a:solidFill>
                  <a:srgbClr val="00B050"/>
                </a:solidFill>
              </a:rPr>
              <a:t>-</a:t>
            </a:r>
            <a:endParaRPr lang="en-GB" sz="2800" baseline="30000" dirty="0">
              <a:solidFill>
                <a:srgbClr val="00B050"/>
              </a:solidFill>
            </a:endParaRPr>
          </a:p>
        </p:txBody>
      </p:sp>
      <p:sp>
        <p:nvSpPr>
          <p:cNvPr id="16" name="TextBox 15"/>
          <p:cNvSpPr txBox="1"/>
          <p:nvPr/>
        </p:nvSpPr>
        <p:spPr>
          <a:xfrm>
            <a:off x="4839594" y="3231045"/>
            <a:ext cx="436338" cy="523220"/>
          </a:xfrm>
          <a:prstGeom prst="rect">
            <a:avLst/>
          </a:prstGeom>
          <a:noFill/>
        </p:spPr>
        <p:txBody>
          <a:bodyPr wrap="none" rtlCol="0">
            <a:spAutoFit/>
          </a:bodyPr>
          <a:lstStyle/>
          <a:p>
            <a:r>
              <a:rPr lang="en-US" sz="2800" dirty="0" smtClean="0">
                <a:solidFill>
                  <a:srgbClr val="00B050"/>
                </a:solidFill>
              </a:rPr>
              <a:t>e</a:t>
            </a:r>
            <a:r>
              <a:rPr lang="en-US" sz="2800" baseline="30000" dirty="0" smtClean="0">
                <a:solidFill>
                  <a:srgbClr val="00B050"/>
                </a:solidFill>
              </a:rPr>
              <a:t>-</a:t>
            </a:r>
            <a:endParaRPr lang="en-GB" sz="2800" baseline="30000" dirty="0">
              <a:solidFill>
                <a:srgbClr val="00B050"/>
              </a:solidFill>
            </a:endParaRPr>
          </a:p>
        </p:txBody>
      </p:sp>
      <p:sp>
        <p:nvSpPr>
          <p:cNvPr id="17" name="TextBox 16"/>
          <p:cNvSpPr txBox="1"/>
          <p:nvPr/>
        </p:nvSpPr>
        <p:spPr>
          <a:xfrm>
            <a:off x="6884837" y="3231045"/>
            <a:ext cx="436338" cy="523220"/>
          </a:xfrm>
          <a:prstGeom prst="rect">
            <a:avLst/>
          </a:prstGeom>
          <a:noFill/>
        </p:spPr>
        <p:txBody>
          <a:bodyPr wrap="none" rtlCol="0">
            <a:spAutoFit/>
          </a:bodyPr>
          <a:lstStyle/>
          <a:p>
            <a:r>
              <a:rPr lang="en-US" sz="2800" dirty="0" smtClean="0">
                <a:solidFill>
                  <a:srgbClr val="00B050"/>
                </a:solidFill>
              </a:rPr>
              <a:t>e</a:t>
            </a:r>
            <a:r>
              <a:rPr lang="en-US" sz="2800" baseline="30000" dirty="0" smtClean="0">
                <a:solidFill>
                  <a:srgbClr val="00B050"/>
                </a:solidFill>
              </a:rPr>
              <a:t>-</a:t>
            </a:r>
            <a:endParaRPr lang="en-GB" sz="2800" baseline="30000" dirty="0">
              <a:solidFill>
                <a:srgbClr val="00B050"/>
              </a:solidFill>
            </a:endParaRPr>
          </a:p>
        </p:txBody>
      </p:sp>
      <p:sp>
        <p:nvSpPr>
          <p:cNvPr id="18" name="TextBox 17"/>
          <p:cNvSpPr txBox="1"/>
          <p:nvPr/>
        </p:nvSpPr>
        <p:spPr>
          <a:xfrm>
            <a:off x="6193371" y="3231045"/>
            <a:ext cx="436338" cy="523220"/>
          </a:xfrm>
          <a:prstGeom prst="rect">
            <a:avLst/>
          </a:prstGeom>
          <a:noFill/>
        </p:spPr>
        <p:txBody>
          <a:bodyPr wrap="none" rtlCol="0">
            <a:spAutoFit/>
          </a:bodyPr>
          <a:lstStyle/>
          <a:p>
            <a:r>
              <a:rPr lang="en-US" sz="2800" dirty="0" smtClean="0">
                <a:solidFill>
                  <a:srgbClr val="00B050"/>
                </a:solidFill>
              </a:rPr>
              <a:t>e</a:t>
            </a:r>
            <a:r>
              <a:rPr lang="en-US" sz="2800" baseline="30000" dirty="0" smtClean="0">
                <a:solidFill>
                  <a:srgbClr val="00B050"/>
                </a:solidFill>
              </a:rPr>
              <a:t>-</a:t>
            </a:r>
            <a:endParaRPr lang="en-GB" sz="2800" baseline="30000" dirty="0">
              <a:solidFill>
                <a:srgbClr val="00B050"/>
              </a:solidFill>
            </a:endParaRPr>
          </a:p>
        </p:txBody>
      </p:sp>
      <p:sp>
        <p:nvSpPr>
          <p:cNvPr id="19" name="TextBox 18"/>
          <p:cNvSpPr txBox="1"/>
          <p:nvPr/>
        </p:nvSpPr>
        <p:spPr>
          <a:xfrm>
            <a:off x="8000618" y="4496373"/>
            <a:ext cx="2817566" cy="461665"/>
          </a:xfrm>
          <a:prstGeom prst="rect">
            <a:avLst/>
          </a:prstGeom>
          <a:noFill/>
        </p:spPr>
        <p:txBody>
          <a:bodyPr wrap="none" rtlCol="0">
            <a:spAutoFit/>
          </a:bodyPr>
          <a:lstStyle/>
          <a:p>
            <a:r>
              <a:rPr lang="en-US" sz="2400" dirty="0" smtClean="0">
                <a:solidFill>
                  <a:srgbClr val="FF0000"/>
                </a:solidFill>
              </a:rPr>
              <a:t>External electric field</a:t>
            </a:r>
            <a:endParaRPr lang="en-GB" sz="2400" dirty="0">
              <a:solidFill>
                <a:srgbClr val="FF0000"/>
              </a:solidFill>
            </a:endParaRPr>
          </a:p>
        </p:txBody>
      </p:sp>
      <p:sp>
        <p:nvSpPr>
          <p:cNvPr id="20" name="TextBox 19"/>
          <p:cNvSpPr txBox="1"/>
          <p:nvPr/>
        </p:nvSpPr>
        <p:spPr>
          <a:xfrm>
            <a:off x="8000618" y="3261822"/>
            <a:ext cx="3060646" cy="461665"/>
          </a:xfrm>
          <a:prstGeom prst="rect">
            <a:avLst/>
          </a:prstGeom>
          <a:noFill/>
        </p:spPr>
        <p:txBody>
          <a:bodyPr wrap="none" rtlCol="0">
            <a:spAutoFit/>
          </a:bodyPr>
          <a:lstStyle/>
          <a:p>
            <a:r>
              <a:rPr lang="en-US" sz="2400" dirty="0" smtClean="0">
                <a:solidFill>
                  <a:srgbClr val="00B050"/>
                </a:solidFill>
              </a:rPr>
              <a:t>Field emitted electrons</a:t>
            </a:r>
            <a:endParaRPr lang="en-GB" sz="2400" dirty="0">
              <a:solidFill>
                <a:srgbClr val="00B050"/>
              </a:solidFill>
            </a:endParaRPr>
          </a:p>
        </p:txBody>
      </p:sp>
      <p:sp>
        <p:nvSpPr>
          <p:cNvPr id="21" name="TextBox 20"/>
          <p:cNvSpPr txBox="1"/>
          <p:nvPr/>
        </p:nvSpPr>
        <p:spPr>
          <a:xfrm>
            <a:off x="8000618" y="2027271"/>
            <a:ext cx="1370888" cy="461665"/>
          </a:xfrm>
          <a:prstGeom prst="rect">
            <a:avLst/>
          </a:prstGeom>
          <a:noFill/>
        </p:spPr>
        <p:txBody>
          <a:bodyPr wrap="none" rtlCol="0">
            <a:spAutoFit/>
          </a:bodyPr>
          <a:lstStyle/>
          <a:p>
            <a:r>
              <a:rPr lang="en-US" sz="2400" dirty="0" err="1" smtClean="0">
                <a:solidFill>
                  <a:srgbClr val="7030A0"/>
                </a:solidFill>
              </a:rPr>
              <a:t>Plasmons</a:t>
            </a:r>
            <a:endParaRPr lang="en-GB" sz="2400" dirty="0">
              <a:solidFill>
                <a:srgbClr val="7030A0"/>
              </a:solidFill>
            </a:endParaRPr>
          </a:p>
        </p:txBody>
      </p:sp>
      <p:sp>
        <p:nvSpPr>
          <p:cNvPr id="22" name="TextBox 21"/>
          <p:cNvSpPr txBox="1"/>
          <p:nvPr/>
        </p:nvSpPr>
        <p:spPr>
          <a:xfrm>
            <a:off x="285869" y="1663796"/>
            <a:ext cx="3767603" cy="3785652"/>
          </a:xfrm>
          <a:prstGeom prst="rect">
            <a:avLst/>
          </a:prstGeom>
          <a:noFill/>
        </p:spPr>
        <p:txBody>
          <a:bodyPr wrap="square" rtlCol="0">
            <a:spAutoFit/>
          </a:bodyPr>
          <a:lstStyle/>
          <a:p>
            <a:r>
              <a:rPr lang="en-US" sz="2000" dirty="0" smtClean="0"/>
              <a:t>Do these elements interact?</a:t>
            </a:r>
          </a:p>
          <a:p>
            <a:endParaRPr lang="en-US" sz="2000" dirty="0"/>
          </a:p>
          <a:p>
            <a:r>
              <a:rPr lang="en-US" sz="2000" dirty="0" smtClean="0"/>
              <a:t>Significantly?</a:t>
            </a:r>
          </a:p>
          <a:p>
            <a:endParaRPr lang="en-US" sz="2000" dirty="0"/>
          </a:p>
          <a:p>
            <a:r>
              <a:rPr lang="en-US" sz="2000" dirty="0" smtClean="0"/>
              <a:t>Enough to modify expected field emission? </a:t>
            </a:r>
          </a:p>
          <a:p>
            <a:endParaRPr lang="en-US" sz="2000" dirty="0" smtClean="0"/>
          </a:p>
          <a:p>
            <a:r>
              <a:rPr lang="en-US" sz="2000" dirty="0" smtClean="0"/>
              <a:t>It’s far from proven, but I propose that the correction to Fowler </a:t>
            </a:r>
            <a:r>
              <a:rPr lang="en-US" sz="2000" dirty="0" err="1" smtClean="0"/>
              <a:t>Nordheim</a:t>
            </a:r>
            <a:r>
              <a:rPr lang="en-US" sz="2000" dirty="0" smtClean="0"/>
              <a:t> field emission in intrinsic-dominated systems is caused by </a:t>
            </a:r>
            <a:r>
              <a:rPr lang="en-US" sz="2000" b="1" dirty="0" smtClean="0">
                <a:solidFill>
                  <a:srgbClr val="FF0000"/>
                </a:solidFill>
              </a:rPr>
              <a:t>plasmon resonances</a:t>
            </a:r>
            <a:r>
              <a:rPr lang="en-US" sz="2000" dirty="0" smtClean="0"/>
              <a:t>.</a:t>
            </a:r>
            <a:endParaRPr lang="en-GB" sz="2000" dirty="0"/>
          </a:p>
        </p:txBody>
      </p:sp>
    </p:spTree>
    <p:extLst>
      <p:ext uri="{BB962C8B-B14F-4D97-AF65-F5344CB8AC3E}">
        <p14:creationId xmlns:p14="http://schemas.microsoft.com/office/powerpoint/2010/main" val="27363333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1309" y="282814"/>
            <a:ext cx="7859994" cy="523220"/>
          </a:xfrm>
          <a:prstGeom prst="rect">
            <a:avLst/>
          </a:prstGeom>
          <a:noFill/>
        </p:spPr>
        <p:txBody>
          <a:bodyPr wrap="square" rtlCol="0">
            <a:spAutoFit/>
          </a:bodyPr>
          <a:lstStyle/>
          <a:p>
            <a:pPr algn="ctr"/>
            <a:r>
              <a:rPr lang="en-US" sz="2800" dirty="0" smtClean="0"/>
              <a:t>How might </a:t>
            </a:r>
            <a:r>
              <a:rPr lang="en-US" sz="2800" dirty="0" err="1" smtClean="0"/>
              <a:t>plasmons</a:t>
            </a:r>
            <a:r>
              <a:rPr lang="en-US" sz="2800" dirty="0" smtClean="0"/>
              <a:t> result in enhanced emission?</a:t>
            </a:r>
            <a:endParaRPr lang="en-GB" sz="2800" dirty="0"/>
          </a:p>
        </p:txBody>
      </p:sp>
      <p:pic>
        <p:nvPicPr>
          <p:cNvPr id="3" name="Picture 2"/>
          <p:cNvPicPr>
            <a:picLocks noChangeAspect="1"/>
          </p:cNvPicPr>
          <p:nvPr/>
        </p:nvPicPr>
        <p:blipFill>
          <a:blip r:embed="rId2"/>
          <a:stretch>
            <a:fillRect/>
          </a:stretch>
        </p:blipFill>
        <p:spPr>
          <a:xfrm>
            <a:off x="5532840" y="873432"/>
            <a:ext cx="3575713" cy="2331418"/>
          </a:xfrm>
          <a:prstGeom prst="rect">
            <a:avLst/>
          </a:prstGeom>
        </p:spPr>
      </p:pic>
      <p:cxnSp>
        <p:nvCxnSpPr>
          <p:cNvPr id="5" name="Straight Arrow Connector 4"/>
          <p:cNvCxnSpPr/>
          <p:nvPr/>
        </p:nvCxnSpPr>
        <p:spPr>
          <a:xfrm flipV="1">
            <a:off x="6156042" y="3660446"/>
            <a:ext cx="0" cy="1655591"/>
          </a:xfrm>
          <a:prstGeom prst="straightConnector1">
            <a:avLst/>
          </a:prstGeom>
          <a:ln w="222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6652201" y="3660445"/>
            <a:ext cx="0" cy="1655591"/>
          </a:xfrm>
          <a:prstGeom prst="straightConnector1">
            <a:avLst/>
          </a:prstGeom>
          <a:ln w="222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7127735" y="3660446"/>
            <a:ext cx="0" cy="1655591"/>
          </a:xfrm>
          <a:prstGeom prst="straightConnector1">
            <a:avLst/>
          </a:prstGeom>
          <a:ln w="222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7672021" y="3660446"/>
            <a:ext cx="0" cy="1655591"/>
          </a:xfrm>
          <a:prstGeom prst="straightConnector1">
            <a:avLst/>
          </a:prstGeom>
          <a:ln w="222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8250683" y="3660446"/>
            <a:ext cx="0" cy="1655591"/>
          </a:xfrm>
          <a:prstGeom prst="straightConnector1">
            <a:avLst/>
          </a:prstGeom>
          <a:ln w="222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857462" y="2909428"/>
            <a:ext cx="436338" cy="523220"/>
          </a:xfrm>
          <a:prstGeom prst="rect">
            <a:avLst/>
          </a:prstGeom>
          <a:noFill/>
        </p:spPr>
        <p:txBody>
          <a:bodyPr wrap="none" rtlCol="0">
            <a:spAutoFit/>
          </a:bodyPr>
          <a:lstStyle/>
          <a:p>
            <a:r>
              <a:rPr lang="en-US" sz="2800" dirty="0" smtClean="0">
                <a:solidFill>
                  <a:srgbClr val="00B050"/>
                </a:solidFill>
              </a:rPr>
              <a:t>e</a:t>
            </a:r>
            <a:r>
              <a:rPr lang="en-US" sz="2800" baseline="30000" dirty="0" smtClean="0">
                <a:solidFill>
                  <a:srgbClr val="00B050"/>
                </a:solidFill>
              </a:rPr>
              <a:t>-</a:t>
            </a:r>
            <a:endParaRPr lang="en-GB" sz="2800" baseline="30000" dirty="0">
              <a:solidFill>
                <a:srgbClr val="00B050"/>
              </a:solidFill>
            </a:endParaRPr>
          </a:p>
        </p:txBody>
      </p:sp>
      <p:sp>
        <p:nvSpPr>
          <p:cNvPr id="16" name="TextBox 15"/>
          <p:cNvSpPr txBox="1"/>
          <p:nvPr/>
        </p:nvSpPr>
        <p:spPr>
          <a:xfrm>
            <a:off x="6195151" y="2909428"/>
            <a:ext cx="436338" cy="523220"/>
          </a:xfrm>
          <a:prstGeom prst="rect">
            <a:avLst/>
          </a:prstGeom>
          <a:noFill/>
        </p:spPr>
        <p:txBody>
          <a:bodyPr wrap="none" rtlCol="0">
            <a:spAutoFit/>
          </a:bodyPr>
          <a:lstStyle/>
          <a:p>
            <a:r>
              <a:rPr lang="en-US" sz="2800" dirty="0" smtClean="0">
                <a:solidFill>
                  <a:srgbClr val="00B050"/>
                </a:solidFill>
              </a:rPr>
              <a:t>e</a:t>
            </a:r>
            <a:r>
              <a:rPr lang="en-US" sz="2800" baseline="30000" dirty="0" smtClean="0">
                <a:solidFill>
                  <a:srgbClr val="00B050"/>
                </a:solidFill>
              </a:rPr>
              <a:t>-</a:t>
            </a:r>
            <a:endParaRPr lang="en-GB" sz="2800" baseline="30000" dirty="0">
              <a:solidFill>
                <a:srgbClr val="00B050"/>
              </a:solidFill>
            </a:endParaRPr>
          </a:p>
        </p:txBody>
      </p:sp>
      <p:sp>
        <p:nvSpPr>
          <p:cNvPr id="17" name="TextBox 16"/>
          <p:cNvSpPr txBox="1"/>
          <p:nvPr/>
        </p:nvSpPr>
        <p:spPr>
          <a:xfrm>
            <a:off x="8240394" y="2909428"/>
            <a:ext cx="436338" cy="523220"/>
          </a:xfrm>
          <a:prstGeom prst="rect">
            <a:avLst/>
          </a:prstGeom>
          <a:noFill/>
        </p:spPr>
        <p:txBody>
          <a:bodyPr wrap="none" rtlCol="0">
            <a:spAutoFit/>
          </a:bodyPr>
          <a:lstStyle/>
          <a:p>
            <a:r>
              <a:rPr lang="en-US" sz="2800" dirty="0" smtClean="0">
                <a:solidFill>
                  <a:srgbClr val="00B050"/>
                </a:solidFill>
              </a:rPr>
              <a:t>e</a:t>
            </a:r>
            <a:r>
              <a:rPr lang="en-US" sz="2800" baseline="30000" dirty="0" smtClean="0">
                <a:solidFill>
                  <a:srgbClr val="00B050"/>
                </a:solidFill>
              </a:rPr>
              <a:t>-</a:t>
            </a:r>
            <a:endParaRPr lang="en-GB" sz="2800" baseline="30000" dirty="0">
              <a:solidFill>
                <a:srgbClr val="00B050"/>
              </a:solidFill>
            </a:endParaRPr>
          </a:p>
        </p:txBody>
      </p:sp>
      <p:sp>
        <p:nvSpPr>
          <p:cNvPr id="18" name="TextBox 17"/>
          <p:cNvSpPr txBox="1"/>
          <p:nvPr/>
        </p:nvSpPr>
        <p:spPr>
          <a:xfrm>
            <a:off x="7548928" y="2909428"/>
            <a:ext cx="436338" cy="523220"/>
          </a:xfrm>
          <a:prstGeom prst="rect">
            <a:avLst/>
          </a:prstGeom>
          <a:noFill/>
        </p:spPr>
        <p:txBody>
          <a:bodyPr wrap="none" rtlCol="0">
            <a:spAutoFit/>
          </a:bodyPr>
          <a:lstStyle/>
          <a:p>
            <a:r>
              <a:rPr lang="en-US" sz="2800" dirty="0" smtClean="0">
                <a:solidFill>
                  <a:srgbClr val="00B050"/>
                </a:solidFill>
              </a:rPr>
              <a:t>e</a:t>
            </a:r>
            <a:r>
              <a:rPr lang="en-US" sz="2800" baseline="30000" dirty="0" smtClean="0">
                <a:solidFill>
                  <a:srgbClr val="00B050"/>
                </a:solidFill>
              </a:rPr>
              <a:t>-</a:t>
            </a:r>
            <a:endParaRPr lang="en-GB" sz="2800" baseline="30000" dirty="0">
              <a:solidFill>
                <a:srgbClr val="00B050"/>
              </a:solidFill>
            </a:endParaRPr>
          </a:p>
        </p:txBody>
      </p:sp>
      <p:sp>
        <p:nvSpPr>
          <p:cNvPr id="19" name="TextBox 18"/>
          <p:cNvSpPr txBox="1"/>
          <p:nvPr/>
        </p:nvSpPr>
        <p:spPr>
          <a:xfrm>
            <a:off x="9108553" y="4205534"/>
            <a:ext cx="2817566" cy="461665"/>
          </a:xfrm>
          <a:prstGeom prst="rect">
            <a:avLst/>
          </a:prstGeom>
          <a:noFill/>
        </p:spPr>
        <p:txBody>
          <a:bodyPr wrap="none" rtlCol="0">
            <a:spAutoFit/>
          </a:bodyPr>
          <a:lstStyle/>
          <a:p>
            <a:r>
              <a:rPr lang="en-US" sz="2400" dirty="0" smtClean="0">
                <a:solidFill>
                  <a:srgbClr val="FF0000"/>
                </a:solidFill>
              </a:rPr>
              <a:t>External electric field</a:t>
            </a:r>
            <a:endParaRPr lang="en-GB" sz="2400" dirty="0">
              <a:solidFill>
                <a:srgbClr val="FF0000"/>
              </a:solidFill>
            </a:endParaRPr>
          </a:p>
        </p:txBody>
      </p:sp>
      <p:sp>
        <p:nvSpPr>
          <p:cNvPr id="20" name="TextBox 19"/>
          <p:cNvSpPr txBox="1"/>
          <p:nvPr/>
        </p:nvSpPr>
        <p:spPr>
          <a:xfrm>
            <a:off x="9108553" y="2970983"/>
            <a:ext cx="3060646" cy="461665"/>
          </a:xfrm>
          <a:prstGeom prst="rect">
            <a:avLst/>
          </a:prstGeom>
          <a:noFill/>
        </p:spPr>
        <p:txBody>
          <a:bodyPr wrap="none" rtlCol="0">
            <a:spAutoFit/>
          </a:bodyPr>
          <a:lstStyle/>
          <a:p>
            <a:r>
              <a:rPr lang="en-US" sz="2400" dirty="0" smtClean="0">
                <a:solidFill>
                  <a:srgbClr val="00B050"/>
                </a:solidFill>
              </a:rPr>
              <a:t>Field emitted electrons</a:t>
            </a:r>
            <a:endParaRPr lang="en-GB" sz="2400" dirty="0">
              <a:solidFill>
                <a:srgbClr val="00B050"/>
              </a:solidFill>
            </a:endParaRPr>
          </a:p>
        </p:txBody>
      </p:sp>
      <p:sp>
        <p:nvSpPr>
          <p:cNvPr id="21" name="TextBox 20"/>
          <p:cNvSpPr txBox="1"/>
          <p:nvPr/>
        </p:nvSpPr>
        <p:spPr>
          <a:xfrm>
            <a:off x="9108553" y="1736432"/>
            <a:ext cx="1370888" cy="461665"/>
          </a:xfrm>
          <a:prstGeom prst="rect">
            <a:avLst/>
          </a:prstGeom>
          <a:noFill/>
        </p:spPr>
        <p:txBody>
          <a:bodyPr wrap="none" rtlCol="0">
            <a:spAutoFit/>
          </a:bodyPr>
          <a:lstStyle/>
          <a:p>
            <a:r>
              <a:rPr lang="en-US" sz="2400" dirty="0" err="1" smtClean="0">
                <a:solidFill>
                  <a:srgbClr val="7030A0"/>
                </a:solidFill>
              </a:rPr>
              <a:t>Plasmons</a:t>
            </a:r>
            <a:endParaRPr lang="en-GB" sz="2400" dirty="0">
              <a:solidFill>
                <a:srgbClr val="7030A0"/>
              </a:solidFill>
            </a:endParaRPr>
          </a:p>
        </p:txBody>
      </p:sp>
      <p:sp>
        <p:nvSpPr>
          <p:cNvPr id="6" name="TextBox 5"/>
          <p:cNvSpPr txBox="1"/>
          <p:nvPr/>
        </p:nvSpPr>
        <p:spPr>
          <a:xfrm>
            <a:off x="197775" y="1237534"/>
            <a:ext cx="4874624" cy="2585323"/>
          </a:xfrm>
          <a:prstGeom prst="rect">
            <a:avLst/>
          </a:prstGeom>
          <a:noFill/>
        </p:spPr>
        <p:txBody>
          <a:bodyPr wrap="square" rtlCol="0">
            <a:spAutoFit/>
          </a:bodyPr>
          <a:lstStyle/>
          <a:p>
            <a:pPr marL="342900" indent="-342900">
              <a:buFont typeface="+mj-lt"/>
              <a:buAutoNum type="arabicPeriod"/>
            </a:pPr>
            <a:r>
              <a:rPr lang="en-US" dirty="0" smtClean="0"/>
              <a:t>Spontaneous (thermally driven?) emission excites initial </a:t>
            </a:r>
            <a:r>
              <a:rPr lang="en-US" dirty="0" err="1" smtClean="0"/>
              <a:t>plasmons</a:t>
            </a:r>
            <a:endParaRPr lang="en-US" dirty="0" smtClean="0"/>
          </a:p>
          <a:p>
            <a:pPr marL="342900" indent="-342900">
              <a:buFont typeface="+mj-lt"/>
              <a:buAutoNum type="arabicPeriod"/>
            </a:pPr>
            <a:r>
              <a:rPr lang="en-US" dirty="0" smtClean="0"/>
              <a:t>Plasmon causes local increase in charge density, leading to increased field emission.</a:t>
            </a:r>
          </a:p>
          <a:p>
            <a:pPr marL="342900" indent="-342900">
              <a:buFont typeface="+mj-lt"/>
              <a:buAutoNum type="arabicPeriod"/>
            </a:pPr>
            <a:r>
              <a:rPr lang="en-US" dirty="0"/>
              <a:t>E</a:t>
            </a:r>
            <a:r>
              <a:rPr lang="en-US" dirty="0" smtClean="0"/>
              <a:t>tc. </a:t>
            </a:r>
            <a:r>
              <a:rPr lang="en-US" dirty="0" smtClean="0">
                <a:solidFill>
                  <a:srgbClr val="FF0000"/>
                </a:solidFill>
              </a:rPr>
              <a:t>Requires mechanism for positive feedback, this is tricky.</a:t>
            </a:r>
          </a:p>
          <a:p>
            <a:pPr marL="342900" indent="-342900">
              <a:buFont typeface="+mj-lt"/>
              <a:buAutoNum type="arabicPeriod"/>
            </a:pPr>
            <a:r>
              <a:rPr lang="en-US" dirty="0"/>
              <a:t>E</a:t>
            </a:r>
            <a:r>
              <a:rPr lang="en-US" dirty="0" smtClean="0"/>
              <a:t>xcitation grows to steady state value given by Q of plasmon resonance, and giving observed enhanced emission.</a:t>
            </a:r>
            <a:endParaRPr lang="en-GB" dirty="0"/>
          </a:p>
        </p:txBody>
      </p:sp>
      <p:pic>
        <p:nvPicPr>
          <p:cNvPr id="23" name="Picture 2"/>
          <p:cNvPicPr>
            <a:picLocks noChangeAspect="1" noChangeArrowheads="1"/>
          </p:cNvPicPr>
          <p:nvPr/>
        </p:nvPicPr>
        <p:blipFill rotWithShape="1">
          <a:blip r:embed="rId3" cstate="print"/>
          <a:srcRect l="15532" r="12604"/>
          <a:stretch/>
        </p:blipFill>
        <p:spPr bwMode="auto">
          <a:xfrm>
            <a:off x="1325505" y="4278612"/>
            <a:ext cx="2208342" cy="2157584"/>
          </a:xfrm>
          <a:prstGeom prst="rect">
            <a:avLst/>
          </a:prstGeom>
          <a:noFill/>
          <a:ln w="9525">
            <a:noFill/>
            <a:miter lim="800000"/>
            <a:headEnd/>
            <a:tailEnd/>
          </a:ln>
        </p:spPr>
      </p:pic>
      <p:sp>
        <p:nvSpPr>
          <p:cNvPr id="4" name="TextBox 3"/>
          <p:cNvSpPr txBox="1"/>
          <p:nvPr/>
        </p:nvSpPr>
        <p:spPr>
          <a:xfrm>
            <a:off x="3810793" y="5455472"/>
            <a:ext cx="7912608" cy="923330"/>
          </a:xfrm>
          <a:prstGeom prst="rect">
            <a:avLst/>
          </a:prstGeom>
          <a:noFill/>
        </p:spPr>
        <p:txBody>
          <a:bodyPr wrap="square" rtlCol="0">
            <a:spAutoFit/>
          </a:bodyPr>
          <a:lstStyle/>
          <a:p>
            <a:r>
              <a:rPr lang="en-US" dirty="0" smtClean="0"/>
              <a:t>Generally – </a:t>
            </a:r>
            <a:r>
              <a:rPr lang="en-US" dirty="0" err="1" smtClean="0"/>
              <a:t>plasmons</a:t>
            </a:r>
            <a:r>
              <a:rPr lang="en-US" dirty="0" smtClean="0"/>
              <a:t> mean that the source of electrons for field emission is not an ideal current source, but rather one </a:t>
            </a:r>
            <a:r>
              <a:rPr lang="en-US" dirty="0" smtClean="0"/>
              <a:t>like a transmission line, </a:t>
            </a:r>
            <a:r>
              <a:rPr lang="en-US" dirty="0" smtClean="0"/>
              <a:t>or alternatively an effective inductance and capacitance. This means there are resonances.</a:t>
            </a:r>
            <a:endParaRPr lang="en-GB" dirty="0"/>
          </a:p>
        </p:txBody>
      </p:sp>
    </p:spTree>
    <p:extLst>
      <p:ext uri="{BB962C8B-B14F-4D97-AF65-F5344CB8AC3E}">
        <p14:creationId xmlns:p14="http://schemas.microsoft.com/office/powerpoint/2010/main" val="42482952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31309" y="282814"/>
            <a:ext cx="7859994" cy="523220"/>
          </a:xfrm>
          <a:prstGeom prst="rect">
            <a:avLst/>
          </a:prstGeom>
          <a:noFill/>
        </p:spPr>
        <p:txBody>
          <a:bodyPr wrap="square" rtlCol="0">
            <a:spAutoFit/>
          </a:bodyPr>
          <a:lstStyle/>
          <a:p>
            <a:pPr algn="ctr"/>
            <a:r>
              <a:rPr lang="en-US" sz="2800" dirty="0" smtClean="0"/>
              <a:t>How we will proceed</a:t>
            </a:r>
            <a:endParaRPr lang="en-GB" sz="2800" dirty="0"/>
          </a:p>
        </p:txBody>
      </p:sp>
      <p:sp>
        <p:nvSpPr>
          <p:cNvPr id="2" name="TextBox 1"/>
          <p:cNvSpPr txBox="1"/>
          <p:nvPr/>
        </p:nvSpPr>
        <p:spPr>
          <a:xfrm>
            <a:off x="347472" y="2785872"/>
            <a:ext cx="4919472" cy="3139321"/>
          </a:xfrm>
          <a:prstGeom prst="rect">
            <a:avLst/>
          </a:prstGeom>
          <a:noFill/>
        </p:spPr>
        <p:txBody>
          <a:bodyPr wrap="square" rtlCol="0">
            <a:spAutoFit/>
          </a:bodyPr>
          <a:lstStyle/>
          <a:p>
            <a:r>
              <a:rPr lang="en-US" dirty="0" smtClean="0"/>
              <a:t>Experimental:</a:t>
            </a:r>
          </a:p>
          <a:p>
            <a:endParaRPr lang="en-US" dirty="0" smtClean="0"/>
          </a:p>
          <a:p>
            <a:pPr marL="285750" indent="-285750">
              <a:buFont typeface="Arial" panose="020B0604020202020204" pitchFamily="34" charset="0"/>
              <a:buChar char="•"/>
            </a:pPr>
            <a:r>
              <a:rPr lang="en-US" dirty="0" smtClean="0"/>
              <a:t>Implement interferometric techniques to excite and detect </a:t>
            </a:r>
            <a:r>
              <a:rPr lang="en-US" dirty="0" err="1" smtClean="0"/>
              <a:t>plasmons</a:t>
            </a:r>
            <a:r>
              <a:rPr lang="en-US" dirty="0" smtClean="0"/>
              <a:t> in our samples. First just as samples and later under high fields. </a:t>
            </a:r>
            <a:r>
              <a:rPr lang="en-US" dirty="0" smtClean="0">
                <a:solidFill>
                  <a:srgbClr val="7030A0"/>
                </a:solidFill>
              </a:rPr>
              <a:t>Yinon and colleagues at the University of Jerusalem.</a:t>
            </a:r>
          </a:p>
          <a:p>
            <a:pPr marL="285750" indent="-285750">
              <a:buFont typeface="Arial" panose="020B0604020202020204" pitchFamily="34" charset="0"/>
              <a:buChar char="•"/>
            </a:pPr>
            <a:r>
              <a:rPr lang="en-US" dirty="0" smtClean="0"/>
              <a:t>Measure light emission from pulsed dc system at CERN with new focus. Two metal anode/cathode pairs, voltage vs field dependencies etc. </a:t>
            </a:r>
            <a:r>
              <a:rPr lang="en-US" dirty="0" smtClean="0">
                <a:solidFill>
                  <a:srgbClr val="7030A0"/>
                </a:solidFill>
              </a:rPr>
              <a:t>Part of Ruth Peacock’s PhD.</a:t>
            </a:r>
          </a:p>
          <a:p>
            <a:pPr marL="285750" indent="-285750">
              <a:buFont typeface="Arial" panose="020B0604020202020204" pitchFamily="34" charset="0"/>
              <a:buChar char="•"/>
            </a:pPr>
            <a:r>
              <a:rPr lang="en-US" dirty="0" smtClean="0">
                <a:solidFill>
                  <a:srgbClr val="7030A0"/>
                </a:solidFill>
              </a:rPr>
              <a:t>etc.</a:t>
            </a:r>
            <a:endParaRPr lang="en-GB" dirty="0">
              <a:solidFill>
                <a:srgbClr val="7030A0"/>
              </a:solidFill>
            </a:endParaRPr>
          </a:p>
        </p:txBody>
      </p:sp>
      <p:sp>
        <p:nvSpPr>
          <p:cNvPr id="4" name="TextBox 3"/>
          <p:cNvSpPr txBox="1"/>
          <p:nvPr/>
        </p:nvSpPr>
        <p:spPr>
          <a:xfrm>
            <a:off x="6071616" y="2785871"/>
            <a:ext cx="4919472" cy="2585323"/>
          </a:xfrm>
          <a:prstGeom prst="rect">
            <a:avLst/>
          </a:prstGeom>
          <a:noFill/>
        </p:spPr>
        <p:txBody>
          <a:bodyPr wrap="square" rtlCol="0">
            <a:spAutoFit/>
          </a:bodyPr>
          <a:lstStyle/>
          <a:p>
            <a:r>
              <a:rPr lang="en-US" dirty="0" smtClean="0"/>
              <a:t>Theoretical:</a:t>
            </a:r>
          </a:p>
          <a:p>
            <a:endParaRPr lang="en-US" dirty="0" smtClean="0"/>
          </a:p>
          <a:p>
            <a:pPr marL="285750" indent="-285750">
              <a:buFont typeface="Arial" panose="020B0604020202020204" pitchFamily="34" charset="0"/>
              <a:buChar char="•"/>
            </a:pPr>
            <a:r>
              <a:rPr lang="en-US" dirty="0" smtClean="0"/>
              <a:t>Mathematical model for field emission to plasmon coupling to investigate positive feedback mechanism.</a:t>
            </a:r>
          </a:p>
          <a:p>
            <a:pPr marL="285750" indent="-285750">
              <a:buFont typeface="Arial" panose="020B0604020202020204" pitchFamily="34" charset="0"/>
              <a:buChar char="•"/>
            </a:pPr>
            <a:r>
              <a:rPr lang="en-US" dirty="0" smtClean="0"/>
              <a:t>Clarify how increased charge density affects field emission, try to make a quantitative estimate of level of emission enhancement.</a:t>
            </a:r>
          </a:p>
          <a:p>
            <a:pPr marL="285750" indent="-285750">
              <a:buFont typeface="Arial" panose="020B0604020202020204" pitchFamily="34" charset="0"/>
              <a:buChar char="•"/>
            </a:pPr>
            <a:r>
              <a:rPr lang="en-US" dirty="0" smtClean="0"/>
              <a:t>etc.</a:t>
            </a:r>
            <a:endParaRPr lang="en-GB" dirty="0"/>
          </a:p>
        </p:txBody>
      </p:sp>
      <p:sp>
        <p:nvSpPr>
          <p:cNvPr id="5" name="TextBox 4"/>
          <p:cNvSpPr txBox="1"/>
          <p:nvPr/>
        </p:nvSpPr>
        <p:spPr>
          <a:xfrm>
            <a:off x="274320" y="1158240"/>
            <a:ext cx="11698224" cy="1477328"/>
          </a:xfrm>
          <a:prstGeom prst="rect">
            <a:avLst/>
          </a:prstGeom>
          <a:noFill/>
        </p:spPr>
        <p:txBody>
          <a:bodyPr wrap="square" rtlCol="0">
            <a:spAutoFit/>
          </a:bodyPr>
          <a:lstStyle/>
          <a:p>
            <a:pPr marL="285750" indent="-285750">
              <a:buFont typeface="Arial" panose="020B0604020202020204" pitchFamily="34" charset="0"/>
              <a:buChar char="•"/>
            </a:pPr>
            <a:r>
              <a:rPr lang="en-US" dirty="0" err="1" smtClean="0"/>
              <a:t>Plasmons</a:t>
            </a:r>
            <a:r>
              <a:rPr lang="en-US" dirty="0" smtClean="0"/>
              <a:t> may provide a very high resolution diagnostic tool for investigating our high-field surfaces. We would like to learn how to measure them and manipulate them.</a:t>
            </a:r>
          </a:p>
          <a:p>
            <a:pPr marL="285750" indent="-285750">
              <a:buFont typeface="Arial" panose="020B0604020202020204" pitchFamily="34" charset="0"/>
              <a:buChar char="•"/>
            </a:pPr>
            <a:r>
              <a:rPr lang="en-US" dirty="0" err="1" smtClean="0"/>
              <a:t>Plasmons</a:t>
            </a:r>
            <a:r>
              <a:rPr lang="en-US" dirty="0" smtClean="0"/>
              <a:t> must be excited in our field emitting systems. We will investigate this experimentally. </a:t>
            </a:r>
          </a:p>
          <a:p>
            <a:pPr marL="285750" indent="-285750">
              <a:buFont typeface="Arial" panose="020B0604020202020204" pitchFamily="34" charset="0"/>
              <a:buChar char="•"/>
            </a:pPr>
            <a:r>
              <a:rPr lang="en-US" dirty="0" err="1" smtClean="0"/>
              <a:t>Plasmons</a:t>
            </a:r>
            <a:r>
              <a:rPr lang="en-US" dirty="0" smtClean="0"/>
              <a:t> may contribute to enhanced field emission. Investigating the first two points are essential steps to addressing this question.</a:t>
            </a:r>
            <a:endParaRPr lang="en-GB" dirty="0"/>
          </a:p>
        </p:txBody>
      </p:sp>
    </p:spTree>
    <p:extLst>
      <p:ext uri="{BB962C8B-B14F-4D97-AF65-F5344CB8AC3E}">
        <p14:creationId xmlns:p14="http://schemas.microsoft.com/office/powerpoint/2010/main" val="3005277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4064" y="2426208"/>
            <a:ext cx="9619488" cy="769441"/>
          </a:xfrm>
          <a:prstGeom prst="rect">
            <a:avLst/>
          </a:prstGeom>
          <a:noFill/>
        </p:spPr>
        <p:txBody>
          <a:bodyPr wrap="square" rtlCol="0">
            <a:spAutoFit/>
          </a:bodyPr>
          <a:lstStyle/>
          <a:p>
            <a:pPr algn="ctr"/>
            <a:r>
              <a:rPr lang="en-US" sz="4400" dirty="0" smtClean="0"/>
              <a:t>Thanks for your attention!</a:t>
            </a:r>
            <a:endParaRPr lang="en-GB" sz="4400" dirty="0"/>
          </a:p>
        </p:txBody>
      </p:sp>
    </p:spTree>
    <p:extLst>
      <p:ext uri="{BB962C8B-B14F-4D97-AF65-F5344CB8AC3E}">
        <p14:creationId xmlns:p14="http://schemas.microsoft.com/office/powerpoint/2010/main" val="262841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4368" y="277082"/>
            <a:ext cx="6317613" cy="523220"/>
          </a:xfrm>
          <a:prstGeom prst="rect">
            <a:avLst/>
          </a:prstGeom>
          <a:noFill/>
        </p:spPr>
        <p:txBody>
          <a:bodyPr wrap="square" rtlCol="0">
            <a:spAutoFit/>
          </a:bodyPr>
          <a:lstStyle/>
          <a:p>
            <a:pPr algn="ctr"/>
            <a:r>
              <a:rPr lang="en-US" sz="2800" dirty="0" smtClean="0"/>
              <a:t>Background</a:t>
            </a:r>
            <a:endParaRPr lang="en-GB" sz="2800" dirty="0"/>
          </a:p>
        </p:txBody>
      </p:sp>
      <p:sp>
        <p:nvSpPr>
          <p:cNvPr id="4" name="TextBox 3"/>
          <p:cNvSpPr txBox="1"/>
          <p:nvPr/>
        </p:nvSpPr>
        <p:spPr>
          <a:xfrm>
            <a:off x="633984" y="1432560"/>
            <a:ext cx="11216640" cy="1200329"/>
          </a:xfrm>
          <a:prstGeom prst="rect">
            <a:avLst/>
          </a:prstGeom>
          <a:noFill/>
        </p:spPr>
        <p:txBody>
          <a:bodyPr wrap="square" rtlCol="0">
            <a:spAutoFit/>
          </a:bodyPr>
          <a:lstStyle/>
          <a:p>
            <a:r>
              <a:rPr lang="en-US" sz="2400" dirty="0" smtClean="0"/>
              <a:t>As far as I know, everyone who makes field emission measurements on a macroscopic system needs a large – 30, 100 or more – correction factor to get I vs V data to fit to Fowler-</a:t>
            </a:r>
            <a:r>
              <a:rPr lang="en-US" sz="2400" dirty="0" err="1" smtClean="0"/>
              <a:t>Nordheim</a:t>
            </a:r>
            <a:r>
              <a:rPr lang="en-US" sz="2400" dirty="0" smtClean="0"/>
              <a:t>.  We certainly do.</a:t>
            </a:r>
            <a:endParaRPr lang="en-GB" sz="2400" dirty="0"/>
          </a:p>
        </p:txBody>
      </p:sp>
      <p:sp>
        <p:nvSpPr>
          <p:cNvPr id="6" name="TextBox 5"/>
          <p:cNvSpPr txBox="1"/>
          <p:nvPr/>
        </p:nvSpPr>
        <p:spPr>
          <a:xfrm>
            <a:off x="633984" y="4610458"/>
            <a:ext cx="11216640" cy="830997"/>
          </a:xfrm>
          <a:prstGeom prst="rect">
            <a:avLst/>
          </a:prstGeom>
          <a:noFill/>
        </p:spPr>
        <p:txBody>
          <a:bodyPr wrap="square" rtlCol="0">
            <a:spAutoFit/>
          </a:bodyPr>
          <a:lstStyle/>
          <a:p>
            <a:r>
              <a:rPr lang="en-US" sz="2400" dirty="0" smtClean="0"/>
              <a:t>I propose a mechanism for observed enhanced field emission which I believe dominates in our high field systems. </a:t>
            </a:r>
          </a:p>
        </p:txBody>
      </p:sp>
      <p:sp>
        <p:nvSpPr>
          <p:cNvPr id="5" name="TextBox 4"/>
          <p:cNvSpPr txBox="1"/>
          <p:nvPr/>
        </p:nvSpPr>
        <p:spPr>
          <a:xfrm>
            <a:off x="633984" y="2923973"/>
            <a:ext cx="11216640" cy="1200329"/>
          </a:xfrm>
          <a:prstGeom prst="rect">
            <a:avLst/>
          </a:prstGeom>
          <a:noFill/>
        </p:spPr>
        <p:txBody>
          <a:bodyPr wrap="square" rtlCol="0">
            <a:spAutoFit/>
          </a:bodyPr>
          <a:lstStyle/>
          <a:p>
            <a:r>
              <a:rPr lang="en-US" sz="2400" dirty="0" smtClean="0"/>
              <a:t>There are quite a lot of ideas about how this enhanced emission comes about</a:t>
            </a:r>
            <a:r>
              <a:rPr lang="en-US" sz="2400" dirty="0"/>
              <a:t>. </a:t>
            </a:r>
            <a:r>
              <a:rPr lang="en-US" sz="2400" dirty="0" smtClean="0"/>
              <a:t>Tips, oxides, carbon and dust, and these may indeed dominate most systems </a:t>
            </a:r>
            <a:r>
              <a:rPr lang="en-US" sz="2400" dirty="0"/>
              <a:t>- </a:t>
            </a:r>
            <a:r>
              <a:rPr lang="en-US" sz="2400" dirty="0" smtClean="0"/>
              <a:t>you </a:t>
            </a:r>
            <a:r>
              <a:rPr lang="en-US" sz="2400" dirty="0"/>
              <a:t>know your systems better than I do</a:t>
            </a:r>
            <a:r>
              <a:rPr lang="en-US" sz="2400" dirty="0" smtClean="0"/>
              <a:t>!</a:t>
            </a:r>
          </a:p>
        </p:txBody>
      </p:sp>
    </p:spTree>
    <p:extLst>
      <p:ext uri="{BB962C8B-B14F-4D97-AF65-F5344CB8AC3E}">
        <p14:creationId xmlns:p14="http://schemas.microsoft.com/office/powerpoint/2010/main" val="3046749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4368" y="277082"/>
            <a:ext cx="6317613" cy="523220"/>
          </a:xfrm>
          <a:prstGeom prst="rect">
            <a:avLst/>
          </a:prstGeom>
          <a:noFill/>
        </p:spPr>
        <p:txBody>
          <a:bodyPr wrap="square" rtlCol="0">
            <a:spAutoFit/>
          </a:bodyPr>
          <a:lstStyle/>
          <a:p>
            <a:pPr algn="ctr"/>
            <a:r>
              <a:rPr lang="en-US" sz="2800" dirty="0" smtClean="0"/>
              <a:t>Introduction</a:t>
            </a:r>
            <a:endParaRPr lang="en-GB" sz="2800" dirty="0"/>
          </a:p>
        </p:txBody>
      </p:sp>
      <p:sp>
        <p:nvSpPr>
          <p:cNvPr id="7" name="TextBox 6"/>
          <p:cNvSpPr txBox="1"/>
          <p:nvPr/>
        </p:nvSpPr>
        <p:spPr>
          <a:xfrm>
            <a:off x="321864" y="984968"/>
            <a:ext cx="11216640" cy="400110"/>
          </a:xfrm>
          <a:prstGeom prst="rect">
            <a:avLst/>
          </a:prstGeom>
          <a:noFill/>
        </p:spPr>
        <p:txBody>
          <a:bodyPr wrap="square" rtlCol="0">
            <a:spAutoFit/>
          </a:bodyPr>
          <a:lstStyle/>
          <a:p>
            <a:r>
              <a:rPr lang="en-US" sz="2000" dirty="0" smtClean="0"/>
              <a:t>CLIC 12 GHz high-gradient accelerating structures and associated dc systems have particular conditions:</a:t>
            </a:r>
          </a:p>
        </p:txBody>
      </p:sp>
      <p:sp>
        <p:nvSpPr>
          <p:cNvPr id="8" name="TextBox 7"/>
          <p:cNvSpPr txBox="1"/>
          <p:nvPr/>
        </p:nvSpPr>
        <p:spPr>
          <a:xfrm>
            <a:off x="387118" y="5003514"/>
            <a:ext cx="11534457" cy="1015663"/>
          </a:xfrm>
          <a:prstGeom prst="rect">
            <a:avLst/>
          </a:prstGeom>
          <a:noFill/>
        </p:spPr>
        <p:txBody>
          <a:bodyPr wrap="square" rtlCol="0">
            <a:spAutoFit/>
          </a:bodyPr>
          <a:lstStyle/>
          <a:p>
            <a:r>
              <a:rPr lang="en-US" sz="2000" dirty="0" smtClean="0"/>
              <a:t>All of which taken together, leads us to believe that we are working in a regime where the limiting surface field, and consequently the electron field emission mechanism, is given by the </a:t>
            </a:r>
            <a:r>
              <a:rPr lang="en-US" sz="2000" b="1" dirty="0" smtClean="0">
                <a:solidFill>
                  <a:srgbClr val="FF0000"/>
                </a:solidFill>
              </a:rPr>
              <a:t>intrinsic characteristics of copper</a:t>
            </a:r>
            <a:r>
              <a:rPr lang="en-US" sz="2000" dirty="0" smtClean="0"/>
              <a:t>.</a:t>
            </a:r>
            <a:endParaRPr lang="en-GB" sz="2000"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67073" y="1550463"/>
            <a:ext cx="4271431" cy="2313692"/>
          </a:xfrm>
          <a:prstGeom prst="rect">
            <a:avLst/>
          </a:prstGeom>
        </p:spPr>
      </p:pic>
      <p:sp>
        <p:nvSpPr>
          <p:cNvPr id="4" name="Rectangle 3"/>
          <p:cNvSpPr/>
          <p:nvPr/>
        </p:nvSpPr>
        <p:spPr>
          <a:xfrm>
            <a:off x="-97774" y="1677452"/>
            <a:ext cx="7108174" cy="2862322"/>
          </a:xfrm>
          <a:prstGeom prst="rect">
            <a:avLst/>
          </a:prstGeom>
        </p:spPr>
        <p:txBody>
          <a:bodyPr wrap="square">
            <a:spAutoFit/>
          </a:bodyPr>
          <a:lstStyle/>
          <a:p>
            <a:pPr marL="742950" lvl="1" indent="-285750">
              <a:buFont typeface="Arial" panose="020B0604020202020204" pitchFamily="34" charset="0"/>
              <a:buChar char="•"/>
            </a:pPr>
            <a:r>
              <a:rPr lang="en-US" sz="2000" dirty="0"/>
              <a:t>Surface electric fields in excess of 250 MV/m</a:t>
            </a:r>
          </a:p>
          <a:p>
            <a:pPr marL="742950" lvl="1" indent="-285750">
              <a:buFont typeface="Arial" panose="020B0604020202020204" pitchFamily="34" charset="0"/>
              <a:buChar char="•"/>
            </a:pPr>
            <a:r>
              <a:rPr lang="en-US" sz="2000" dirty="0" smtClean="0"/>
              <a:t>Over 50 structures and electrode sets tested</a:t>
            </a:r>
            <a:endParaRPr lang="en-US" sz="2000" dirty="0"/>
          </a:p>
          <a:p>
            <a:pPr marL="742950" lvl="1" indent="-285750">
              <a:buFont typeface="Arial" panose="020B0604020202020204" pitchFamily="34" charset="0"/>
              <a:buChar char="•"/>
            </a:pPr>
            <a:r>
              <a:rPr lang="en-US" sz="2000" dirty="0"/>
              <a:t>Hundreds of millions of pulses per test, </a:t>
            </a:r>
            <a:r>
              <a:rPr lang="en-US" sz="2000" dirty="0" smtClean="0"/>
              <a:t>sometimes even </a:t>
            </a:r>
            <a:r>
              <a:rPr lang="en-US" sz="2000" dirty="0"/>
              <a:t>billions</a:t>
            </a:r>
          </a:p>
          <a:p>
            <a:pPr marL="742950" lvl="1" indent="-285750">
              <a:buFont typeface="Arial" panose="020B0604020202020204" pitchFamily="34" charset="0"/>
              <a:buChar char="•"/>
            </a:pPr>
            <a:r>
              <a:rPr lang="en-US" sz="2000" dirty="0"/>
              <a:t>Ultra-high vacuum</a:t>
            </a:r>
          </a:p>
          <a:p>
            <a:pPr marL="742950" lvl="1" indent="-285750">
              <a:buFont typeface="Arial" panose="020B0604020202020204" pitchFamily="34" charset="0"/>
              <a:buChar char="•"/>
            </a:pPr>
            <a:r>
              <a:rPr lang="en-US" sz="2000" dirty="0"/>
              <a:t>Reproducible conditioning behavior</a:t>
            </a:r>
          </a:p>
          <a:p>
            <a:pPr marL="742950" lvl="1" indent="-285750">
              <a:buFont typeface="Arial" panose="020B0604020202020204" pitchFamily="34" charset="0"/>
              <a:buChar char="•"/>
            </a:pPr>
            <a:r>
              <a:rPr lang="en-US" sz="2000" dirty="0"/>
              <a:t>Highly repeatable </a:t>
            </a:r>
            <a:r>
              <a:rPr lang="en-US" sz="2000" dirty="0" smtClean="0"/>
              <a:t>results – for example </a:t>
            </a:r>
            <a:r>
              <a:rPr lang="el-GR" sz="2000" dirty="0" smtClean="0"/>
              <a:t>β</a:t>
            </a:r>
            <a:r>
              <a:rPr lang="en-US" sz="2000" dirty="0" smtClean="0"/>
              <a:t> around 30 every time in accelerating structures!</a:t>
            </a:r>
            <a:endParaRPr lang="en-US" sz="2000" dirty="0"/>
          </a:p>
          <a:p>
            <a:pPr marL="742950" lvl="1" indent="-285750">
              <a:buFont typeface="Arial" panose="020B0604020202020204" pitchFamily="34" charset="0"/>
              <a:buChar char="•"/>
            </a:pPr>
            <a:r>
              <a:rPr lang="en-US" sz="2000" dirty="0"/>
              <a:t>Extensive microscopy</a:t>
            </a:r>
            <a:endParaRPr lang="en-GB" sz="2000" dirty="0"/>
          </a:p>
        </p:txBody>
      </p:sp>
      <p:sp>
        <p:nvSpPr>
          <p:cNvPr id="5" name="TextBox 4"/>
          <p:cNvSpPr txBox="1"/>
          <p:nvPr/>
        </p:nvSpPr>
        <p:spPr>
          <a:xfrm>
            <a:off x="6906255" y="4048600"/>
            <a:ext cx="5139971" cy="646331"/>
          </a:xfrm>
          <a:prstGeom prst="rect">
            <a:avLst/>
          </a:prstGeom>
          <a:noFill/>
        </p:spPr>
        <p:txBody>
          <a:bodyPr wrap="square" rtlCol="0">
            <a:spAutoFit/>
          </a:bodyPr>
          <a:lstStyle/>
          <a:p>
            <a:r>
              <a:rPr lang="en-US" dirty="0" smtClean="0"/>
              <a:t>Presentations at MeVArc: D. Banon, J. Paszkiewicz, I. Profatilova, M. Jacewicz, A. Saressalo, L. Millar</a:t>
            </a:r>
            <a:endParaRPr lang="en-GB" dirty="0"/>
          </a:p>
        </p:txBody>
      </p:sp>
    </p:spTree>
    <p:extLst>
      <p:ext uri="{BB962C8B-B14F-4D97-AF65-F5344CB8AC3E}">
        <p14:creationId xmlns:p14="http://schemas.microsoft.com/office/powerpoint/2010/main" val="24355883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4368" y="277082"/>
            <a:ext cx="6317613" cy="523220"/>
          </a:xfrm>
          <a:prstGeom prst="rect">
            <a:avLst/>
          </a:prstGeom>
          <a:noFill/>
        </p:spPr>
        <p:txBody>
          <a:bodyPr wrap="square" rtlCol="0">
            <a:spAutoFit/>
          </a:bodyPr>
          <a:lstStyle/>
          <a:p>
            <a:pPr algn="ctr"/>
            <a:r>
              <a:rPr lang="en-US" sz="2800" dirty="0" smtClean="0"/>
              <a:t>State-of-the-explanation</a:t>
            </a:r>
            <a:endParaRPr lang="en-GB" sz="2800" dirty="0"/>
          </a:p>
        </p:txBody>
      </p:sp>
      <p:sp>
        <p:nvSpPr>
          <p:cNvPr id="3" name="TextBox 2"/>
          <p:cNvSpPr txBox="1"/>
          <p:nvPr/>
        </p:nvSpPr>
        <p:spPr>
          <a:xfrm>
            <a:off x="676656" y="2315314"/>
            <a:ext cx="11216640" cy="461665"/>
          </a:xfrm>
          <a:prstGeom prst="rect">
            <a:avLst/>
          </a:prstGeom>
          <a:noFill/>
        </p:spPr>
        <p:txBody>
          <a:bodyPr wrap="square" rtlCol="0">
            <a:spAutoFit/>
          </a:bodyPr>
          <a:lstStyle/>
          <a:p>
            <a:r>
              <a:rPr lang="en-US" sz="2400" dirty="0" smtClean="0"/>
              <a:t>So if </a:t>
            </a:r>
            <a:r>
              <a:rPr lang="en-US" sz="2400" b="1" dirty="0" smtClean="0">
                <a:solidFill>
                  <a:srgbClr val="FF0000"/>
                </a:solidFill>
              </a:rPr>
              <a:t>intrinsic</a:t>
            </a:r>
            <a:r>
              <a:rPr lang="en-US" sz="2400" dirty="0" smtClean="0"/>
              <a:t>, what can give enhanced field emission?</a:t>
            </a:r>
          </a:p>
        </p:txBody>
      </p:sp>
      <p:sp>
        <p:nvSpPr>
          <p:cNvPr id="4" name="TextBox 3"/>
          <p:cNvSpPr txBox="1"/>
          <p:nvPr/>
        </p:nvSpPr>
        <p:spPr>
          <a:xfrm>
            <a:off x="676656" y="2983117"/>
            <a:ext cx="11216640" cy="461665"/>
          </a:xfrm>
          <a:prstGeom prst="rect">
            <a:avLst/>
          </a:prstGeom>
          <a:noFill/>
        </p:spPr>
        <p:txBody>
          <a:bodyPr wrap="square" rtlCol="0">
            <a:spAutoFit/>
          </a:bodyPr>
          <a:lstStyle/>
          <a:p>
            <a:r>
              <a:rPr lang="en-US" sz="2400" dirty="0" smtClean="0"/>
              <a:t>Two possibilities are </a:t>
            </a:r>
            <a:r>
              <a:rPr lang="en-US" sz="2400" b="1" dirty="0" smtClean="0">
                <a:solidFill>
                  <a:srgbClr val="FF0000"/>
                </a:solidFill>
              </a:rPr>
              <a:t>geometrical “tips” </a:t>
            </a:r>
            <a:r>
              <a:rPr lang="en-US" sz="2400" dirty="0" smtClean="0"/>
              <a:t>and </a:t>
            </a:r>
            <a:r>
              <a:rPr lang="en-US" sz="2400" b="1" dirty="0" smtClean="0">
                <a:solidFill>
                  <a:srgbClr val="FF0000"/>
                </a:solidFill>
              </a:rPr>
              <a:t>suppressed work function</a:t>
            </a:r>
            <a:r>
              <a:rPr lang="en-US" sz="2400" dirty="0" smtClean="0"/>
              <a:t>. </a:t>
            </a:r>
          </a:p>
        </p:txBody>
      </p:sp>
    </p:spTree>
    <p:extLst>
      <p:ext uri="{BB962C8B-B14F-4D97-AF65-F5344CB8AC3E}">
        <p14:creationId xmlns:p14="http://schemas.microsoft.com/office/powerpoint/2010/main" val="14944717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4368" y="277082"/>
            <a:ext cx="6317613" cy="523220"/>
          </a:xfrm>
          <a:prstGeom prst="rect">
            <a:avLst/>
          </a:prstGeom>
          <a:noFill/>
        </p:spPr>
        <p:txBody>
          <a:bodyPr wrap="square" rtlCol="0">
            <a:spAutoFit/>
          </a:bodyPr>
          <a:lstStyle/>
          <a:p>
            <a:pPr algn="ctr"/>
            <a:r>
              <a:rPr lang="en-US" sz="2800" dirty="0" smtClean="0"/>
              <a:t>State-of-the-explanation</a:t>
            </a:r>
            <a:endParaRPr lang="en-GB" sz="2800" dirty="0"/>
          </a:p>
        </p:txBody>
      </p:sp>
      <p:sp>
        <p:nvSpPr>
          <p:cNvPr id="7" name="TextBox 6"/>
          <p:cNvSpPr txBox="1"/>
          <p:nvPr/>
        </p:nvSpPr>
        <p:spPr>
          <a:xfrm>
            <a:off x="682752" y="1467970"/>
            <a:ext cx="11216640" cy="461665"/>
          </a:xfrm>
          <a:prstGeom prst="rect">
            <a:avLst/>
          </a:prstGeom>
          <a:noFill/>
        </p:spPr>
        <p:txBody>
          <a:bodyPr wrap="square" rtlCol="0">
            <a:spAutoFit/>
          </a:bodyPr>
          <a:lstStyle/>
          <a:p>
            <a:r>
              <a:rPr lang="en-US" sz="2400" dirty="0" smtClean="0"/>
              <a:t>So if </a:t>
            </a:r>
            <a:r>
              <a:rPr lang="en-US" sz="2400" b="1" dirty="0" smtClean="0">
                <a:solidFill>
                  <a:srgbClr val="FF0000"/>
                </a:solidFill>
              </a:rPr>
              <a:t>intrinsic</a:t>
            </a:r>
            <a:r>
              <a:rPr lang="en-US" sz="2400" dirty="0" smtClean="0"/>
              <a:t>, what can give enhanced field emission?</a:t>
            </a:r>
          </a:p>
        </p:txBody>
      </p:sp>
      <p:sp>
        <p:nvSpPr>
          <p:cNvPr id="5" name="TextBox 4"/>
          <p:cNvSpPr txBox="1"/>
          <p:nvPr/>
        </p:nvSpPr>
        <p:spPr>
          <a:xfrm>
            <a:off x="682752" y="2135773"/>
            <a:ext cx="11216640" cy="461665"/>
          </a:xfrm>
          <a:prstGeom prst="rect">
            <a:avLst/>
          </a:prstGeom>
          <a:noFill/>
        </p:spPr>
        <p:txBody>
          <a:bodyPr wrap="square" rtlCol="0">
            <a:spAutoFit/>
          </a:bodyPr>
          <a:lstStyle/>
          <a:p>
            <a:r>
              <a:rPr lang="en-US" sz="2400" dirty="0" smtClean="0"/>
              <a:t>Two possibilities are </a:t>
            </a:r>
            <a:r>
              <a:rPr lang="en-US" sz="2400" b="1" dirty="0" smtClean="0">
                <a:solidFill>
                  <a:srgbClr val="FF0000"/>
                </a:solidFill>
              </a:rPr>
              <a:t>geometrical “tips”</a:t>
            </a:r>
            <a:r>
              <a:rPr lang="en-US" sz="2400" dirty="0" smtClean="0"/>
              <a:t> and suppressed work function. </a:t>
            </a:r>
          </a:p>
        </p:txBody>
      </p:sp>
      <p:sp>
        <p:nvSpPr>
          <p:cNvPr id="6" name="TextBox 5"/>
          <p:cNvSpPr txBox="1"/>
          <p:nvPr/>
        </p:nvSpPr>
        <p:spPr>
          <a:xfrm>
            <a:off x="682752" y="3040769"/>
            <a:ext cx="11216640" cy="830997"/>
          </a:xfrm>
          <a:prstGeom prst="rect">
            <a:avLst/>
          </a:prstGeom>
          <a:noFill/>
        </p:spPr>
        <p:txBody>
          <a:bodyPr wrap="square" rtlCol="0">
            <a:spAutoFit/>
          </a:bodyPr>
          <a:lstStyle/>
          <a:p>
            <a:r>
              <a:rPr lang="en-US" sz="2400" dirty="0" smtClean="0"/>
              <a:t>But we never see tips. From SEM</a:t>
            </a:r>
            <a:r>
              <a:rPr lang="en-US" sz="2400" dirty="0"/>
              <a:t> </a:t>
            </a:r>
            <a:r>
              <a:rPr lang="en-US" sz="2400" dirty="0" smtClean="0"/>
              <a:t>we are sure they would have to be smaller than 100 nm. But they are thermodynamically unstable below 20 nm or so. Narrow window…</a:t>
            </a:r>
          </a:p>
        </p:txBody>
      </p:sp>
      <p:sp>
        <p:nvSpPr>
          <p:cNvPr id="9" name="TextBox 8"/>
          <p:cNvSpPr txBox="1"/>
          <p:nvPr/>
        </p:nvSpPr>
        <p:spPr>
          <a:xfrm>
            <a:off x="682752" y="4315098"/>
            <a:ext cx="11216640" cy="830997"/>
          </a:xfrm>
          <a:prstGeom prst="rect">
            <a:avLst/>
          </a:prstGeom>
          <a:noFill/>
        </p:spPr>
        <p:txBody>
          <a:bodyPr wrap="square" rtlCol="0">
            <a:spAutoFit/>
          </a:bodyPr>
          <a:lstStyle/>
          <a:p>
            <a:r>
              <a:rPr lang="en-US" sz="2400" dirty="0" smtClean="0"/>
              <a:t>They might be built up dynamically. </a:t>
            </a:r>
            <a:r>
              <a:rPr lang="en-US" sz="2400" dirty="0"/>
              <a:t>T</a:t>
            </a:r>
            <a:r>
              <a:rPr lang="en-US" sz="2400" dirty="0" smtClean="0"/>
              <a:t>imescale is then less than 5 ns and the process would have to be very reproducible and evolve as conditioning proceeds. Hmmm.</a:t>
            </a:r>
          </a:p>
        </p:txBody>
      </p:sp>
      <p:sp>
        <p:nvSpPr>
          <p:cNvPr id="10" name="TextBox 9"/>
          <p:cNvSpPr txBox="1"/>
          <p:nvPr/>
        </p:nvSpPr>
        <p:spPr>
          <a:xfrm>
            <a:off x="682752" y="5435365"/>
            <a:ext cx="11216640" cy="461665"/>
          </a:xfrm>
          <a:prstGeom prst="rect">
            <a:avLst/>
          </a:prstGeom>
          <a:noFill/>
        </p:spPr>
        <p:txBody>
          <a:bodyPr wrap="square" rtlCol="0">
            <a:spAutoFit/>
          </a:bodyPr>
          <a:lstStyle/>
          <a:p>
            <a:r>
              <a:rPr lang="en-US" sz="2400" dirty="0" smtClean="0"/>
              <a:t>Excellent work on tips being done. But I’m not convinced they’re there…</a:t>
            </a:r>
          </a:p>
        </p:txBody>
      </p:sp>
    </p:spTree>
    <p:extLst>
      <p:ext uri="{BB962C8B-B14F-4D97-AF65-F5344CB8AC3E}">
        <p14:creationId xmlns:p14="http://schemas.microsoft.com/office/powerpoint/2010/main" val="32463732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4368" y="277082"/>
            <a:ext cx="6317613" cy="523220"/>
          </a:xfrm>
          <a:prstGeom prst="rect">
            <a:avLst/>
          </a:prstGeom>
          <a:noFill/>
        </p:spPr>
        <p:txBody>
          <a:bodyPr wrap="square" rtlCol="0">
            <a:spAutoFit/>
          </a:bodyPr>
          <a:lstStyle/>
          <a:p>
            <a:pPr algn="ctr"/>
            <a:r>
              <a:rPr lang="en-US" sz="2800" dirty="0" smtClean="0"/>
              <a:t>State-of-the-explanation</a:t>
            </a:r>
            <a:endParaRPr lang="en-GB" sz="2800" dirty="0"/>
          </a:p>
        </p:txBody>
      </p:sp>
      <p:sp>
        <p:nvSpPr>
          <p:cNvPr id="7" name="TextBox 6"/>
          <p:cNvSpPr txBox="1"/>
          <p:nvPr/>
        </p:nvSpPr>
        <p:spPr>
          <a:xfrm>
            <a:off x="682752" y="1467970"/>
            <a:ext cx="11216640" cy="461665"/>
          </a:xfrm>
          <a:prstGeom prst="rect">
            <a:avLst/>
          </a:prstGeom>
          <a:noFill/>
        </p:spPr>
        <p:txBody>
          <a:bodyPr wrap="square" rtlCol="0">
            <a:spAutoFit/>
          </a:bodyPr>
          <a:lstStyle/>
          <a:p>
            <a:r>
              <a:rPr lang="en-US" sz="2400" dirty="0" smtClean="0"/>
              <a:t>So if </a:t>
            </a:r>
            <a:r>
              <a:rPr lang="en-US" sz="2400" b="1" dirty="0" smtClean="0">
                <a:solidFill>
                  <a:srgbClr val="FF0000"/>
                </a:solidFill>
              </a:rPr>
              <a:t>intrinsic</a:t>
            </a:r>
            <a:r>
              <a:rPr lang="en-US" sz="2400" dirty="0" smtClean="0"/>
              <a:t>, what can give enhanced field emission?</a:t>
            </a:r>
          </a:p>
        </p:txBody>
      </p:sp>
      <p:sp>
        <p:nvSpPr>
          <p:cNvPr id="5" name="TextBox 4"/>
          <p:cNvSpPr txBox="1"/>
          <p:nvPr/>
        </p:nvSpPr>
        <p:spPr>
          <a:xfrm>
            <a:off x="682752" y="2135773"/>
            <a:ext cx="11216640" cy="461665"/>
          </a:xfrm>
          <a:prstGeom prst="rect">
            <a:avLst/>
          </a:prstGeom>
          <a:noFill/>
        </p:spPr>
        <p:txBody>
          <a:bodyPr wrap="square" rtlCol="0">
            <a:spAutoFit/>
          </a:bodyPr>
          <a:lstStyle/>
          <a:p>
            <a:r>
              <a:rPr lang="en-US" sz="2400" dirty="0"/>
              <a:t>Two possibilities are geometrical “tips” and </a:t>
            </a:r>
            <a:r>
              <a:rPr lang="en-US" sz="2400" b="1" dirty="0">
                <a:solidFill>
                  <a:srgbClr val="FF0000"/>
                </a:solidFill>
              </a:rPr>
              <a:t>suppressed work function</a:t>
            </a:r>
            <a:r>
              <a:rPr lang="en-US" sz="2400" dirty="0"/>
              <a:t>. </a:t>
            </a:r>
          </a:p>
        </p:txBody>
      </p:sp>
      <p:sp>
        <p:nvSpPr>
          <p:cNvPr id="6" name="TextBox 5"/>
          <p:cNvSpPr txBox="1"/>
          <p:nvPr/>
        </p:nvSpPr>
        <p:spPr>
          <a:xfrm>
            <a:off x="634625" y="2947954"/>
            <a:ext cx="11216640" cy="461665"/>
          </a:xfrm>
          <a:prstGeom prst="rect">
            <a:avLst/>
          </a:prstGeom>
          <a:noFill/>
        </p:spPr>
        <p:txBody>
          <a:bodyPr wrap="square" rtlCol="0">
            <a:spAutoFit/>
          </a:bodyPr>
          <a:lstStyle/>
          <a:p>
            <a:r>
              <a:rPr lang="en-US" sz="2400" dirty="0" smtClean="0"/>
              <a:t>Suppressed work function can come from lattice defects, add-atoms and so on. </a:t>
            </a:r>
          </a:p>
        </p:txBody>
      </p:sp>
      <p:sp>
        <p:nvSpPr>
          <p:cNvPr id="9" name="TextBox 8"/>
          <p:cNvSpPr txBox="1"/>
          <p:nvPr/>
        </p:nvSpPr>
        <p:spPr>
          <a:xfrm>
            <a:off x="634625" y="3610192"/>
            <a:ext cx="11216640" cy="461665"/>
          </a:xfrm>
          <a:prstGeom prst="rect">
            <a:avLst/>
          </a:prstGeom>
          <a:noFill/>
        </p:spPr>
        <p:txBody>
          <a:bodyPr wrap="square" rtlCol="0">
            <a:spAutoFit/>
          </a:bodyPr>
          <a:lstStyle/>
          <a:p>
            <a:r>
              <a:rPr lang="en-US" sz="2400" dirty="0" smtClean="0"/>
              <a:t>Experiments show effect around 0.5 eV</a:t>
            </a:r>
          </a:p>
        </p:txBody>
      </p:sp>
      <p:sp>
        <p:nvSpPr>
          <p:cNvPr id="10" name="TextBox 9"/>
          <p:cNvSpPr txBox="1"/>
          <p:nvPr/>
        </p:nvSpPr>
        <p:spPr>
          <a:xfrm>
            <a:off x="634625" y="4603467"/>
            <a:ext cx="11216640" cy="461665"/>
          </a:xfrm>
          <a:prstGeom prst="rect">
            <a:avLst/>
          </a:prstGeom>
          <a:noFill/>
        </p:spPr>
        <p:txBody>
          <a:bodyPr wrap="square" rtlCol="0">
            <a:spAutoFit/>
          </a:bodyPr>
          <a:lstStyle/>
          <a:p>
            <a:r>
              <a:rPr lang="en-US" sz="2400" dirty="0" smtClean="0"/>
              <a:t>Theory also shows around 0.5 eV</a:t>
            </a:r>
          </a:p>
        </p:txBody>
      </p:sp>
      <p:sp>
        <p:nvSpPr>
          <p:cNvPr id="3" name="Rectangle 2"/>
          <p:cNvSpPr/>
          <p:nvPr/>
        </p:nvSpPr>
        <p:spPr>
          <a:xfrm>
            <a:off x="6387782" y="3659215"/>
            <a:ext cx="5410041" cy="738664"/>
          </a:xfrm>
          <a:prstGeom prst="rect">
            <a:avLst/>
          </a:prstGeom>
        </p:spPr>
        <p:txBody>
          <a:bodyPr wrap="square">
            <a:spAutoFit/>
          </a:bodyPr>
          <a:lstStyle/>
          <a:p>
            <a:r>
              <a:rPr lang="en-GB" sz="1050" dirty="0" smtClean="0"/>
              <a:t>H</a:t>
            </a:r>
            <a:r>
              <a:rPr lang="en-GB" sz="1050" dirty="0"/>
              <a:t>. Chen, Y. Du, W. </a:t>
            </a:r>
            <a:r>
              <a:rPr lang="en-GB" sz="1050" dirty="0" err="1"/>
              <a:t>Gai</a:t>
            </a:r>
            <a:r>
              <a:rPr lang="en-GB" sz="1050" dirty="0"/>
              <a:t>, A. Grudiev, J. Hua, W. Huang, J. G. Power, E. E. Wisniewski, W. Wuensch, C. Tang, L. Yan, and Y. You, Surface-Emission Studies in a High-Field RF Gun based on Measurements of Field Emission and </a:t>
            </a:r>
            <a:r>
              <a:rPr lang="en-GB" sz="1050" dirty="0" err="1"/>
              <a:t>Schottky</a:t>
            </a:r>
            <a:r>
              <a:rPr lang="en-GB" sz="1050" dirty="0"/>
              <a:t>-Enabled Photoemission, Phys. Rev. Lett. 109, 204802 (2012).</a:t>
            </a:r>
          </a:p>
        </p:txBody>
      </p:sp>
      <p:sp>
        <p:nvSpPr>
          <p:cNvPr id="11" name="TextBox 10"/>
          <p:cNvSpPr txBox="1"/>
          <p:nvPr/>
        </p:nvSpPr>
        <p:spPr>
          <a:xfrm>
            <a:off x="634625" y="5483561"/>
            <a:ext cx="11216640" cy="461665"/>
          </a:xfrm>
          <a:prstGeom prst="rect">
            <a:avLst/>
          </a:prstGeom>
          <a:noFill/>
        </p:spPr>
        <p:txBody>
          <a:bodyPr wrap="square" rtlCol="0">
            <a:spAutoFit/>
          </a:bodyPr>
          <a:lstStyle/>
          <a:p>
            <a:r>
              <a:rPr lang="en-US" sz="2400" dirty="0" smtClean="0"/>
              <a:t>Compared to 4.5 eV - not enough for corrections of 30 to 100 and more!</a:t>
            </a:r>
          </a:p>
        </p:txBody>
      </p:sp>
      <p:sp>
        <p:nvSpPr>
          <p:cNvPr id="4" name="TextBox 3"/>
          <p:cNvSpPr txBox="1"/>
          <p:nvPr/>
        </p:nvSpPr>
        <p:spPr>
          <a:xfrm>
            <a:off x="6387781" y="4603467"/>
            <a:ext cx="5410041" cy="600164"/>
          </a:xfrm>
          <a:prstGeom prst="rect">
            <a:avLst/>
          </a:prstGeom>
          <a:noFill/>
        </p:spPr>
        <p:txBody>
          <a:bodyPr wrap="square" rtlCol="0">
            <a:spAutoFit/>
          </a:bodyPr>
          <a:lstStyle/>
          <a:p>
            <a:r>
              <a:rPr lang="en-GB" sz="1100" dirty="0" err="1"/>
              <a:t>Heikki</a:t>
            </a:r>
            <a:r>
              <a:rPr lang="en-GB" sz="1100" dirty="0"/>
              <a:t> </a:t>
            </a:r>
            <a:r>
              <a:rPr lang="en-GB" sz="1100" dirty="0" err="1"/>
              <a:t>Toijala</a:t>
            </a:r>
            <a:r>
              <a:rPr lang="en-GB" sz="1100" dirty="0"/>
              <a:t>, </a:t>
            </a:r>
            <a:r>
              <a:rPr lang="en-GB" sz="1100" dirty="0" err="1"/>
              <a:t>Kristjan</a:t>
            </a:r>
            <a:r>
              <a:rPr lang="en-GB" sz="1100" dirty="0"/>
              <a:t> </a:t>
            </a:r>
            <a:r>
              <a:rPr lang="en-GB" sz="1100" dirty="0" err="1"/>
              <a:t>Eimre</a:t>
            </a:r>
            <a:r>
              <a:rPr lang="en-GB" sz="1100" dirty="0"/>
              <a:t>, Andreas Kyritsakis, Vahur Zadin, Flyura </a:t>
            </a:r>
            <a:r>
              <a:rPr lang="en-GB" sz="1100" dirty="0" smtClean="0"/>
              <a:t>Djurabekova, Ab </a:t>
            </a:r>
            <a:r>
              <a:rPr lang="en-GB" sz="1100" dirty="0"/>
              <a:t>Initio calculation of field emission from metal surfaces with atomic--scale </a:t>
            </a:r>
            <a:r>
              <a:rPr lang="en-GB" sz="1100" dirty="0" smtClean="0"/>
              <a:t>defects</a:t>
            </a:r>
            <a:r>
              <a:rPr lang="en-GB" sz="1100" dirty="0"/>
              <a:t>, </a:t>
            </a:r>
            <a:r>
              <a:rPr lang="en-GB" sz="1100" dirty="0" smtClean="0"/>
              <a:t>arXiv:1907.12903</a:t>
            </a:r>
            <a:endParaRPr lang="en-GB" sz="1100" dirty="0"/>
          </a:p>
        </p:txBody>
      </p:sp>
    </p:spTree>
    <p:extLst>
      <p:ext uri="{BB962C8B-B14F-4D97-AF65-F5344CB8AC3E}">
        <p14:creationId xmlns:p14="http://schemas.microsoft.com/office/powerpoint/2010/main" val="42374147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94404" y="2075932"/>
            <a:ext cx="6317613" cy="646331"/>
          </a:xfrm>
          <a:prstGeom prst="rect">
            <a:avLst/>
          </a:prstGeom>
          <a:noFill/>
        </p:spPr>
        <p:txBody>
          <a:bodyPr wrap="square" rtlCol="0">
            <a:spAutoFit/>
          </a:bodyPr>
          <a:lstStyle/>
          <a:p>
            <a:pPr algn="ctr"/>
            <a:r>
              <a:rPr lang="en-US" sz="3600" dirty="0" smtClean="0"/>
              <a:t>Have we missed an effect?</a:t>
            </a:r>
            <a:endParaRPr lang="en-GB" sz="3600" dirty="0"/>
          </a:p>
        </p:txBody>
      </p:sp>
    </p:spTree>
    <p:extLst>
      <p:ext uri="{BB962C8B-B14F-4D97-AF65-F5344CB8AC3E}">
        <p14:creationId xmlns:p14="http://schemas.microsoft.com/office/powerpoint/2010/main" val="30261526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4368" y="277082"/>
            <a:ext cx="6317613" cy="523220"/>
          </a:xfrm>
          <a:prstGeom prst="rect">
            <a:avLst/>
          </a:prstGeom>
          <a:noFill/>
        </p:spPr>
        <p:txBody>
          <a:bodyPr wrap="square" rtlCol="0">
            <a:spAutoFit/>
          </a:bodyPr>
          <a:lstStyle/>
          <a:p>
            <a:pPr algn="ctr"/>
            <a:r>
              <a:rPr lang="en-US" sz="2800" dirty="0" smtClean="0"/>
              <a:t>Surface Plasmon </a:t>
            </a:r>
            <a:r>
              <a:rPr lang="en-US" sz="2800" dirty="0" err="1"/>
              <a:t>P</a:t>
            </a:r>
            <a:r>
              <a:rPr lang="en-US" sz="2800" dirty="0" err="1" smtClean="0"/>
              <a:t>olaritrons</a:t>
            </a:r>
            <a:endParaRPr lang="en-GB" sz="2800" dirty="0"/>
          </a:p>
        </p:txBody>
      </p:sp>
      <p:pic>
        <p:nvPicPr>
          <p:cNvPr id="3" name="Picture 2"/>
          <p:cNvPicPr>
            <a:picLocks noChangeAspect="1"/>
          </p:cNvPicPr>
          <p:nvPr/>
        </p:nvPicPr>
        <p:blipFill>
          <a:blip r:embed="rId2"/>
          <a:stretch>
            <a:fillRect/>
          </a:stretch>
        </p:blipFill>
        <p:spPr>
          <a:xfrm>
            <a:off x="395568" y="1316362"/>
            <a:ext cx="3537024" cy="3140187"/>
          </a:xfrm>
          <a:prstGeom prst="rect">
            <a:avLst/>
          </a:prstGeom>
        </p:spPr>
      </p:pic>
      <p:pic>
        <p:nvPicPr>
          <p:cNvPr id="4" name="Picture 3"/>
          <p:cNvPicPr>
            <a:picLocks noChangeAspect="1"/>
          </p:cNvPicPr>
          <p:nvPr/>
        </p:nvPicPr>
        <p:blipFill>
          <a:blip r:embed="rId3"/>
          <a:stretch>
            <a:fillRect/>
          </a:stretch>
        </p:blipFill>
        <p:spPr>
          <a:xfrm>
            <a:off x="4577053" y="1204262"/>
            <a:ext cx="2977345" cy="1941273"/>
          </a:xfrm>
          <a:prstGeom prst="rect">
            <a:avLst/>
          </a:prstGeom>
        </p:spPr>
      </p:pic>
      <p:pic>
        <p:nvPicPr>
          <p:cNvPr id="5" name="Picture 4"/>
          <p:cNvPicPr>
            <a:picLocks noChangeAspect="1"/>
          </p:cNvPicPr>
          <p:nvPr/>
        </p:nvPicPr>
        <p:blipFill>
          <a:blip r:embed="rId4"/>
          <a:stretch>
            <a:fillRect/>
          </a:stretch>
        </p:blipFill>
        <p:spPr>
          <a:xfrm>
            <a:off x="4387192" y="3549495"/>
            <a:ext cx="3167206" cy="2073475"/>
          </a:xfrm>
          <a:prstGeom prst="rect">
            <a:avLst/>
          </a:prstGeom>
        </p:spPr>
      </p:pic>
      <p:pic>
        <p:nvPicPr>
          <p:cNvPr id="6" name="Picture 5"/>
          <p:cNvPicPr>
            <a:picLocks noChangeAspect="1"/>
          </p:cNvPicPr>
          <p:nvPr/>
        </p:nvPicPr>
        <p:blipFill>
          <a:blip r:embed="rId5"/>
          <a:stretch>
            <a:fillRect/>
          </a:stretch>
        </p:blipFill>
        <p:spPr>
          <a:xfrm>
            <a:off x="696668" y="5111976"/>
            <a:ext cx="2621853" cy="1021987"/>
          </a:xfrm>
          <a:prstGeom prst="rect">
            <a:avLst/>
          </a:prstGeom>
        </p:spPr>
      </p:pic>
      <p:sp>
        <p:nvSpPr>
          <p:cNvPr id="7" name="TextBox 6"/>
          <p:cNvSpPr txBox="1"/>
          <p:nvPr/>
        </p:nvSpPr>
        <p:spPr>
          <a:xfrm>
            <a:off x="225552" y="4663440"/>
            <a:ext cx="735586" cy="369332"/>
          </a:xfrm>
          <a:prstGeom prst="rect">
            <a:avLst/>
          </a:prstGeom>
          <a:noFill/>
        </p:spPr>
        <p:txBody>
          <a:bodyPr wrap="none" rtlCol="0">
            <a:spAutoFit/>
          </a:bodyPr>
          <a:lstStyle/>
          <a:p>
            <a:r>
              <a:rPr lang="en-US" dirty="0" smtClean="0"/>
              <a:t>From:</a:t>
            </a:r>
            <a:endParaRPr lang="en-GB" dirty="0"/>
          </a:p>
        </p:txBody>
      </p:sp>
      <p:pic>
        <p:nvPicPr>
          <p:cNvPr id="8" name="Picture 7"/>
          <p:cNvPicPr>
            <a:picLocks noChangeAspect="1"/>
          </p:cNvPicPr>
          <p:nvPr/>
        </p:nvPicPr>
        <p:blipFill>
          <a:blip r:embed="rId6"/>
          <a:stretch>
            <a:fillRect/>
          </a:stretch>
        </p:blipFill>
        <p:spPr>
          <a:xfrm>
            <a:off x="8103444" y="1451814"/>
            <a:ext cx="3439660" cy="2744779"/>
          </a:xfrm>
          <a:prstGeom prst="rect">
            <a:avLst/>
          </a:prstGeom>
        </p:spPr>
      </p:pic>
      <p:sp>
        <p:nvSpPr>
          <p:cNvPr id="9" name="TextBox 8"/>
          <p:cNvSpPr txBox="1"/>
          <p:nvPr/>
        </p:nvSpPr>
        <p:spPr>
          <a:xfrm>
            <a:off x="7554398" y="4514151"/>
            <a:ext cx="4245338" cy="923330"/>
          </a:xfrm>
          <a:prstGeom prst="rect">
            <a:avLst/>
          </a:prstGeom>
          <a:noFill/>
        </p:spPr>
        <p:txBody>
          <a:bodyPr wrap="square" rtlCol="0">
            <a:spAutoFit/>
          </a:bodyPr>
          <a:lstStyle/>
          <a:p>
            <a:r>
              <a:rPr lang="en-US" dirty="0" err="1" smtClean="0"/>
              <a:t>Plasmons</a:t>
            </a:r>
            <a:r>
              <a:rPr lang="en-US" dirty="0" smtClean="0"/>
              <a:t> are waves confined to the metal surface. They wavelength of the order of 100 nm at optical frequencies.</a:t>
            </a:r>
            <a:endParaRPr lang="en-GB" dirty="0"/>
          </a:p>
        </p:txBody>
      </p:sp>
    </p:spTree>
    <p:extLst>
      <p:ext uri="{BB962C8B-B14F-4D97-AF65-F5344CB8AC3E}">
        <p14:creationId xmlns:p14="http://schemas.microsoft.com/office/powerpoint/2010/main" val="1140964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91145" y="292984"/>
            <a:ext cx="6317613" cy="646331"/>
          </a:xfrm>
          <a:prstGeom prst="rect">
            <a:avLst/>
          </a:prstGeom>
          <a:noFill/>
        </p:spPr>
        <p:txBody>
          <a:bodyPr wrap="square" rtlCol="0">
            <a:spAutoFit/>
          </a:bodyPr>
          <a:lstStyle/>
          <a:p>
            <a:pPr algn="ctr"/>
            <a:r>
              <a:rPr lang="en-US" sz="3600" dirty="0" err="1" smtClean="0"/>
              <a:t>Plasmons</a:t>
            </a:r>
            <a:r>
              <a:rPr lang="en-US" sz="3600" dirty="0"/>
              <a:t> </a:t>
            </a:r>
            <a:r>
              <a:rPr lang="en-US" sz="3600" dirty="0" smtClean="0"/>
              <a:t>generally</a:t>
            </a:r>
            <a:endParaRPr lang="en-GB" sz="3600" dirty="0"/>
          </a:p>
        </p:txBody>
      </p:sp>
      <p:sp>
        <p:nvSpPr>
          <p:cNvPr id="3" name="TextBox 2"/>
          <p:cNvSpPr txBox="1"/>
          <p:nvPr/>
        </p:nvSpPr>
        <p:spPr>
          <a:xfrm>
            <a:off x="858742" y="1598212"/>
            <a:ext cx="10026594" cy="3539430"/>
          </a:xfrm>
          <a:prstGeom prst="rect">
            <a:avLst/>
          </a:prstGeom>
          <a:noFill/>
        </p:spPr>
        <p:txBody>
          <a:bodyPr wrap="square" rtlCol="0">
            <a:spAutoFit/>
          </a:bodyPr>
          <a:lstStyle/>
          <a:p>
            <a:pPr marL="285750" indent="-285750">
              <a:buFont typeface="Arial" panose="020B0604020202020204" pitchFamily="34" charset="0"/>
              <a:buChar char="•"/>
            </a:pPr>
            <a:r>
              <a:rPr lang="en-US" sz="2800" dirty="0" err="1" smtClean="0"/>
              <a:t>Plasmons</a:t>
            </a:r>
            <a:r>
              <a:rPr lang="en-US" sz="2800" dirty="0" smtClean="0"/>
              <a:t> exist, and there is a whole field studying them and using them.</a:t>
            </a:r>
          </a:p>
          <a:p>
            <a:pPr marL="285750" indent="-285750">
              <a:buFont typeface="Arial" panose="020B0604020202020204" pitchFamily="34" charset="0"/>
              <a:buChar char="•"/>
            </a:pPr>
            <a:r>
              <a:rPr lang="en-US" sz="2800" dirty="0" smtClean="0"/>
              <a:t>They have a dimension scale, wavelength order 100 nm, so similar to ours.</a:t>
            </a:r>
          </a:p>
          <a:p>
            <a:pPr marL="285750" indent="-285750">
              <a:buFont typeface="Arial" panose="020B0604020202020204" pitchFamily="34" charset="0"/>
              <a:buChar char="•"/>
            </a:pPr>
            <a:r>
              <a:rPr lang="en-US" sz="2800" dirty="0" smtClean="0"/>
              <a:t>They are notoriously difficult to observe due to the wavelength mismatch with light, so easy to miss.</a:t>
            </a:r>
          </a:p>
          <a:p>
            <a:pPr marL="285750" indent="-285750">
              <a:buFont typeface="Arial" panose="020B0604020202020204" pitchFamily="34" charset="0"/>
              <a:buChar char="•"/>
            </a:pPr>
            <a:r>
              <a:rPr lang="en-US" sz="2800" dirty="0" smtClean="0"/>
              <a:t>Turns out that excitation with electron beams is a standard technique!</a:t>
            </a:r>
            <a:endParaRPr lang="en-GB" sz="2800" dirty="0"/>
          </a:p>
        </p:txBody>
      </p:sp>
    </p:spTree>
    <p:extLst>
      <p:ext uri="{BB962C8B-B14F-4D97-AF65-F5344CB8AC3E}">
        <p14:creationId xmlns:p14="http://schemas.microsoft.com/office/powerpoint/2010/main" val="12474150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1523</TotalTime>
  <Words>1117</Words>
  <Application>Microsoft Office PowerPoint</Application>
  <PresentationFormat>Widescreen</PresentationFormat>
  <Paragraphs>100</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Avenir Book</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Walter Wuensch</dc:creator>
  <cp:lastModifiedBy>Walter Wuensch</cp:lastModifiedBy>
  <cp:revision>257</cp:revision>
  <dcterms:created xsi:type="dcterms:W3CDTF">2018-07-06T10:50:05Z</dcterms:created>
  <dcterms:modified xsi:type="dcterms:W3CDTF">2019-09-14T14:46:25Z</dcterms:modified>
</cp:coreProperties>
</file>