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Default Extension="wmv" ContentType="video/x-ms-wm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40" r:id="rId2"/>
    <p:sldId id="341" r:id="rId3"/>
    <p:sldId id="342" r:id="rId4"/>
    <p:sldId id="389" r:id="rId5"/>
    <p:sldId id="388" r:id="rId6"/>
    <p:sldId id="344" r:id="rId7"/>
    <p:sldId id="401" r:id="rId8"/>
    <p:sldId id="402" r:id="rId9"/>
    <p:sldId id="390" r:id="rId10"/>
    <p:sldId id="365" r:id="rId11"/>
    <p:sldId id="395" r:id="rId12"/>
    <p:sldId id="396" r:id="rId13"/>
    <p:sldId id="348" r:id="rId14"/>
    <p:sldId id="362" r:id="rId15"/>
    <p:sldId id="363" r:id="rId16"/>
    <p:sldId id="347" r:id="rId17"/>
    <p:sldId id="360" r:id="rId18"/>
    <p:sldId id="349" r:id="rId19"/>
    <p:sldId id="350" r:id="rId20"/>
    <p:sldId id="355" r:id="rId21"/>
    <p:sldId id="319" r:id="rId22"/>
    <p:sldId id="369" r:id="rId23"/>
    <p:sldId id="298" r:id="rId24"/>
    <p:sldId id="403" r:id="rId25"/>
    <p:sldId id="373" r:id="rId26"/>
    <p:sldId id="351" r:id="rId27"/>
    <p:sldId id="374" r:id="rId28"/>
    <p:sldId id="353" r:id="rId29"/>
    <p:sldId id="352" r:id="rId30"/>
    <p:sldId id="354" r:id="rId31"/>
    <p:sldId id="370" r:id="rId32"/>
    <p:sldId id="398" r:id="rId33"/>
    <p:sldId id="381" r:id="rId34"/>
    <p:sldId id="399" r:id="rId35"/>
    <p:sldId id="377" r:id="rId36"/>
    <p:sldId id="379" r:id="rId37"/>
    <p:sldId id="400" r:id="rId38"/>
    <p:sldId id="392" r:id="rId39"/>
    <p:sldId id="378" r:id="rId40"/>
    <p:sldId id="376" r:id="rId41"/>
    <p:sldId id="382" r:id="rId42"/>
    <p:sldId id="380" r:id="rId43"/>
    <p:sldId id="391" r:id="rId44"/>
    <p:sldId id="357" r:id="rId45"/>
    <p:sldId id="358" r:id="rId46"/>
    <p:sldId id="372" r:id="rId47"/>
    <p:sldId id="345" r:id="rId48"/>
    <p:sldId id="375" r:id="rId49"/>
    <p:sldId id="359" r:id="rId50"/>
    <p:sldId id="366" r:id="rId51"/>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66"/>
    <a:srgbClr val="FFFFFF"/>
    <a:srgbClr val="FFFFCC"/>
    <a:srgbClr val="CCFF66"/>
    <a:srgbClr val="993366"/>
    <a:srgbClr val="660033"/>
    <a:srgbClr val="CCFF99"/>
    <a:srgbClr val="FFCCFF"/>
    <a:srgbClr val="660066"/>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9238" autoAdjust="0"/>
    <p:restoredTop sz="96403" autoAdjust="0"/>
  </p:normalViewPr>
  <p:slideViewPr>
    <p:cSldViewPr>
      <p:cViewPr varScale="1">
        <p:scale>
          <a:sx n="70" d="100"/>
          <a:sy n="70" d="100"/>
        </p:scale>
        <p:origin x="1644" y="3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image" Target="../media/image9.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32.wmf"/><Relationship Id="rId1" Type="http://schemas.openxmlformats.org/officeDocument/2006/relationships/image" Target="../media/image31.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38.wmf"/><Relationship Id="rId2" Type="http://schemas.openxmlformats.org/officeDocument/2006/relationships/image" Target="../media/image37.wmf"/><Relationship Id="rId1" Type="http://schemas.openxmlformats.org/officeDocument/2006/relationships/image" Target="../media/image36.wmf"/><Relationship Id="rId4" Type="http://schemas.openxmlformats.org/officeDocument/2006/relationships/image" Target="../media/image39.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2.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73.wmf"/><Relationship Id="rId1" Type="http://schemas.openxmlformats.org/officeDocument/2006/relationships/image" Target="../media/image72.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72.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98.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CEA8DE6F-293B-4E65-A748-0ACD49B2A992}" type="datetimeFigureOut">
              <a:rPr lang="de-DE" smtClean="0"/>
              <a:pPr/>
              <a:t>15.09.2019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F4D7D3FC-4448-4FBA-A476-DD58B0B7A024}" type="slidenum">
              <a:rPr lang="de-DE" smtClean="0"/>
              <a:pPr/>
              <a:t>‹Nr.›</a:t>
            </a:fld>
            <a:endParaRPr lang="de-DE"/>
          </a:p>
        </p:txBody>
      </p:sp>
    </p:spTree>
    <p:extLst>
      <p:ext uri="{BB962C8B-B14F-4D97-AF65-F5344CB8AC3E}">
        <p14:creationId xmlns:p14="http://schemas.microsoft.com/office/powerpoint/2010/main" val="32096353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CEA8DE6F-293B-4E65-A748-0ACD49B2A992}" type="datetimeFigureOut">
              <a:rPr lang="de-DE" smtClean="0"/>
              <a:pPr/>
              <a:t>15.09.2019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F4D7D3FC-4448-4FBA-A476-DD58B0B7A024}" type="slidenum">
              <a:rPr lang="de-DE" smtClean="0"/>
              <a:pPr/>
              <a:t>‹Nr.›</a:t>
            </a:fld>
            <a:endParaRPr lang="de-DE"/>
          </a:p>
        </p:txBody>
      </p:sp>
    </p:spTree>
    <p:extLst>
      <p:ext uri="{BB962C8B-B14F-4D97-AF65-F5344CB8AC3E}">
        <p14:creationId xmlns:p14="http://schemas.microsoft.com/office/powerpoint/2010/main" val="32243411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CEA8DE6F-293B-4E65-A748-0ACD49B2A992}" type="datetimeFigureOut">
              <a:rPr lang="de-DE" smtClean="0"/>
              <a:pPr/>
              <a:t>15.09.2019</a:t>
            </a:fld>
            <a:endParaRPr lang="de-DE"/>
          </a:p>
        </p:txBody>
      </p:sp>
      <p:sp>
        <p:nvSpPr>
          <p:cNvPr id="5" name="Fußzeilenplatzhalter 4"/>
          <p:cNvSpPr>
            <a:spLocks noGrp="1"/>
          </p:cNvSpPr>
          <p:nvPr>
            <p:ph type="ftr" sz="quarter" idx="11"/>
          </p:nvPr>
        </p:nvSpPr>
        <p:spPr/>
        <p:txBody>
          <a:bodyPr/>
          <a:lstStyle/>
          <a:p>
            <a:endParaRPr lang="de-DE" dirty="0"/>
          </a:p>
        </p:txBody>
      </p:sp>
      <p:sp>
        <p:nvSpPr>
          <p:cNvPr id="6" name="Foliennummernplatzhalter 5"/>
          <p:cNvSpPr>
            <a:spLocks noGrp="1"/>
          </p:cNvSpPr>
          <p:nvPr>
            <p:ph type="sldNum" sz="quarter" idx="12"/>
          </p:nvPr>
        </p:nvSpPr>
        <p:spPr/>
        <p:txBody>
          <a:bodyPr/>
          <a:lstStyle/>
          <a:p>
            <a:fld id="{F4D7D3FC-4448-4FBA-A476-DD58B0B7A024}" type="slidenum">
              <a:rPr lang="de-DE" smtClean="0"/>
              <a:pPr/>
              <a:t>‹Nr.›</a:t>
            </a:fld>
            <a:endParaRPr lang="de-DE"/>
          </a:p>
        </p:txBody>
      </p:sp>
    </p:spTree>
    <p:extLst>
      <p:ext uri="{BB962C8B-B14F-4D97-AF65-F5344CB8AC3E}">
        <p14:creationId xmlns:p14="http://schemas.microsoft.com/office/powerpoint/2010/main" val="9372203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CEA8DE6F-293B-4E65-A748-0ACD49B2A992}" type="datetimeFigureOut">
              <a:rPr lang="de-DE" smtClean="0"/>
              <a:pPr/>
              <a:t>15.09.2019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F4D7D3FC-4448-4FBA-A476-DD58B0B7A024}" type="slidenum">
              <a:rPr lang="de-DE" smtClean="0"/>
              <a:pPr/>
              <a:t>‹Nr.›</a:t>
            </a:fld>
            <a:endParaRPr lang="de-DE"/>
          </a:p>
        </p:txBody>
      </p:sp>
    </p:spTree>
    <p:extLst>
      <p:ext uri="{BB962C8B-B14F-4D97-AF65-F5344CB8AC3E}">
        <p14:creationId xmlns:p14="http://schemas.microsoft.com/office/powerpoint/2010/main" val="37971681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dirty="0" smtClean="0"/>
              <a:t>Titelmasterformat durch Klicken bearbeiten</a:t>
            </a:r>
            <a:endParaRPr lang="de-DE" dirty="0"/>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dirty="0" smtClean="0"/>
              <a:t>Textmasterformat bearbeiten</a:t>
            </a:r>
          </a:p>
        </p:txBody>
      </p:sp>
      <p:sp>
        <p:nvSpPr>
          <p:cNvPr id="4" name="Datumsplatzhalter 3"/>
          <p:cNvSpPr>
            <a:spLocks noGrp="1"/>
          </p:cNvSpPr>
          <p:nvPr>
            <p:ph type="dt" sz="half" idx="10"/>
          </p:nvPr>
        </p:nvSpPr>
        <p:spPr/>
        <p:txBody>
          <a:bodyPr/>
          <a:lstStyle/>
          <a:p>
            <a:fld id="{CEA8DE6F-293B-4E65-A748-0ACD49B2A992}" type="datetimeFigureOut">
              <a:rPr lang="de-DE" smtClean="0"/>
              <a:pPr/>
              <a:t>15.09.2019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F4D7D3FC-4448-4FBA-A476-DD58B0B7A024}" type="slidenum">
              <a:rPr lang="de-DE" smtClean="0"/>
              <a:pPr/>
              <a:t>‹Nr.›</a:t>
            </a:fld>
            <a:endParaRPr lang="de-DE"/>
          </a:p>
        </p:txBody>
      </p:sp>
    </p:spTree>
    <p:extLst>
      <p:ext uri="{BB962C8B-B14F-4D97-AF65-F5344CB8AC3E}">
        <p14:creationId xmlns:p14="http://schemas.microsoft.com/office/powerpoint/2010/main" val="7720170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CEA8DE6F-293B-4E65-A748-0ACD49B2A992}" type="datetimeFigureOut">
              <a:rPr lang="de-DE" smtClean="0"/>
              <a:pPr/>
              <a:t>15.09.2019</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F4D7D3FC-4448-4FBA-A476-DD58B0B7A024}" type="slidenum">
              <a:rPr lang="de-DE" smtClean="0"/>
              <a:pPr/>
              <a:t>‹Nr.›</a:t>
            </a:fld>
            <a:endParaRPr lang="de-DE"/>
          </a:p>
        </p:txBody>
      </p:sp>
    </p:spTree>
    <p:extLst>
      <p:ext uri="{BB962C8B-B14F-4D97-AF65-F5344CB8AC3E}">
        <p14:creationId xmlns:p14="http://schemas.microsoft.com/office/powerpoint/2010/main" val="517905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CEA8DE6F-293B-4E65-A748-0ACD49B2A992}" type="datetimeFigureOut">
              <a:rPr lang="de-DE" smtClean="0"/>
              <a:pPr/>
              <a:t>15.09.2019</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F4D7D3FC-4448-4FBA-A476-DD58B0B7A024}" type="slidenum">
              <a:rPr lang="de-DE" smtClean="0"/>
              <a:pPr/>
              <a:t>‹Nr.›</a:t>
            </a:fld>
            <a:endParaRPr lang="de-DE"/>
          </a:p>
        </p:txBody>
      </p:sp>
    </p:spTree>
    <p:extLst>
      <p:ext uri="{BB962C8B-B14F-4D97-AF65-F5344CB8AC3E}">
        <p14:creationId xmlns:p14="http://schemas.microsoft.com/office/powerpoint/2010/main" val="20745862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fld id="{CEA8DE6F-293B-4E65-A748-0ACD49B2A992}" type="datetimeFigureOut">
              <a:rPr lang="de-DE" smtClean="0"/>
              <a:pPr/>
              <a:t>15.09.2019</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F4D7D3FC-4448-4FBA-A476-DD58B0B7A024}" type="slidenum">
              <a:rPr lang="de-DE" smtClean="0"/>
              <a:pPr/>
              <a:t>‹Nr.›</a:t>
            </a:fld>
            <a:endParaRPr lang="de-DE"/>
          </a:p>
        </p:txBody>
      </p:sp>
    </p:spTree>
    <p:extLst>
      <p:ext uri="{BB962C8B-B14F-4D97-AF65-F5344CB8AC3E}">
        <p14:creationId xmlns:p14="http://schemas.microsoft.com/office/powerpoint/2010/main" val="34172521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CEA8DE6F-293B-4E65-A748-0ACD49B2A992}" type="datetimeFigureOut">
              <a:rPr lang="de-DE" smtClean="0"/>
              <a:pPr/>
              <a:t>15.09.2019</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F4D7D3FC-4448-4FBA-A476-DD58B0B7A024}" type="slidenum">
              <a:rPr lang="de-DE" smtClean="0"/>
              <a:pPr/>
              <a:t>‹Nr.›</a:t>
            </a:fld>
            <a:endParaRPr lang="de-DE"/>
          </a:p>
        </p:txBody>
      </p:sp>
    </p:spTree>
    <p:extLst>
      <p:ext uri="{BB962C8B-B14F-4D97-AF65-F5344CB8AC3E}">
        <p14:creationId xmlns:p14="http://schemas.microsoft.com/office/powerpoint/2010/main" val="30965692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fld id="{CEA8DE6F-293B-4E65-A748-0ACD49B2A992}" type="datetimeFigureOut">
              <a:rPr lang="de-DE" smtClean="0"/>
              <a:pPr/>
              <a:t>15.09.2019</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F4D7D3FC-4448-4FBA-A476-DD58B0B7A024}" type="slidenum">
              <a:rPr lang="de-DE" smtClean="0"/>
              <a:pPr/>
              <a:t>‹Nr.›</a:t>
            </a:fld>
            <a:endParaRPr lang="de-DE"/>
          </a:p>
        </p:txBody>
      </p:sp>
    </p:spTree>
    <p:extLst>
      <p:ext uri="{BB962C8B-B14F-4D97-AF65-F5344CB8AC3E}">
        <p14:creationId xmlns:p14="http://schemas.microsoft.com/office/powerpoint/2010/main" val="14024554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fld id="{CEA8DE6F-293B-4E65-A748-0ACD49B2A992}" type="datetimeFigureOut">
              <a:rPr lang="de-DE" smtClean="0"/>
              <a:pPr/>
              <a:t>15.09.2019</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F4D7D3FC-4448-4FBA-A476-DD58B0B7A024}" type="slidenum">
              <a:rPr lang="de-DE" smtClean="0"/>
              <a:pPr/>
              <a:t>‹Nr.›</a:t>
            </a:fld>
            <a:endParaRPr lang="de-DE"/>
          </a:p>
        </p:txBody>
      </p:sp>
    </p:spTree>
    <p:extLst>
      <p:ext uri="{BB962C8B-B14F-4D97-AF65-F5344CB8AC3E}">
        <p14:creationId xmlns:p14="http://schemas.microsoft.com/office/powerpoint/2010/main" val="13985162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CC">
            <a:alpha val="66000"/>
          </a:srgbClr>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A8DE6F-293B-4E65-A748-0ACD49B2A992}" type="datetimeFigureOut">
              <a:rPr lang="de-DE" smtClean="0"/>
              <a:pPr/>
              <a:t>15.09.2019</a:t>
            </a:fld>
            <a:endParaRPr lang="de-DE" dirty="0"/>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dirty="0"/>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D7D3FC-4448-4FBA-A476-DD58B0B7A024}" type="slidenum">
              <a:rPr lang="de-DE" smtClean="0"/>
              <a:pPr/>
              <a:t>‹Nr.›</a:t>
            </a:fld>
            <a:endParaRPr lang="de-DE"/>
          </a:p>
        </p:txBody>
      </p:sp>
    </p:spTree>
    <p:extLst>
      <p:ext uri="{BB962C8B-B14F-4D97-AF65-F5344CB8AC3E}">
        <p14:creationId xmlns:p14="http://schemas.microsoft.com/office/powerpoint/2010/main" val="12418683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6.jpeg"/><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7.jpeg"/><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8.jpeg"/><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9.png"/><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1.wmv"/><Relationship Id="rId1" Type="http://schemas.microsoft.com/office/2007/relationships/media" Target="../media/media1.wmv"/><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30.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2.wmv"/><Relationship Id="rId1" Type="http://schemas.microsoft.com/office/2007/relationships/media" Target="../media/media2.wmv"/><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30.png"/></Relationships>
</file>

<file path=ppt/slides/_rels/slide16.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oleObject" Target="../embeddings/oleObject5.bin"/><Relationship Id="rId7"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image" Target="../media/image32.wmf"/><Relationship Id="rId5" Type="http://schemas.openxmlformats.org/officeDocument/2006/relationships/oleObject" Target="../embeddings/oleObject6.bin"/><Relationship Id="rId4" Type="http://schemas.openxmlformats.org/officeDocument/2006/relationships/image" Target="../media/image31.wmf"/></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7.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35.png"/></Relationships>
</file>

<file path=ppt/slides/_rels/slide18.xml.rels><?xml version="1.0" encoding="UTF-8" standalone="yes"?>
<Relationships xmlns="http://schemas.openxmlformats.org/package/2006/relationships"><Relationship Id="rId8" Type="http://schemas.openxmlformats.org/officeDocument/2006/relationships/image" Target="../media/image38.wmf"/><Relationship Id="rId3" Type="http://schemas.openxmlformats.org/officeDocument/2006/relationships/oleObject" Target="../embeddings/oleObject7.bin"/><Relationship Id="rId7" Type="http://schemas.openxmlformats.org/officeDocument/2006/relationships/oleObject" Target="../embeddings/oleObject9.bin"/><Relationship Id="rId12" Type="http://schemas.openxmlformats.org/officeDocument/2006/relationships/image" Target="../media/image2.png"/><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image" Target="../media/image37.wmf"/><Relationship Id="rId11" Type="http://schemas.openxmlformats.org/officeDocument/2006/relationships/image" Target="../media/image1.png"/><Relationship Id="rId5" Type="http://schemas.openxmlformats.org/officeDocument/2006/relationships/oleObject" Target="../embeddings/oleObject8.bin"/><Relationship Id="rId10" Type="http://schemas.openxmlformats.org/officeDocument/2006/relationships/image" Target="../media/image39.wmf"/><Relationship Id="rId4" Type="http://schemas.openxmlformats.org/officeDocument/2006/relationships/image" Target="../media/image36.wmf"/><Relationship Id="rId9" Type="http://schemas.openxmlformats.org/officeDocument/2006/relationships/oleObject" Target="../embeddings/oleObject10.bin"/></Relationships>
</file>

<file path=ppt/slides/_rels/slide19.xml.rels><?xml version="1.0" encoding="UTF-8" standalone="yes"?>
<Relationships xmlns="http://schemas.openxmlformats.org/package/2006/relationships"><Relationship Id="rId8" Type="http://schemas.openxmlformats.org/officeDocument/2006/relationships/image" Target="../media/image2.png"/><Relationship Id="rId7" Type="http://schemas.openxmlformats.org/officeDocument/2006/relationships/image" Target="../media/image1.png"/><Relationship Id="rId2" Type="http://schemas.openxmlformats.org/officeDocument/2006/relationships/image" Target="../media/image40.png"/><Relationship Id="rId1" Type="http://schemas.openxmlformats.org/officeDocument/2006/relationships/slideLayout" Target="../slideLayouts/slideLayout7.xml"/><Relationship Id="rId6" Type="http://schemas.openxmlformats.org/officeDocument/2006/relationships/image" Target="../media/image41.png"/><Relationship Id="rId5" Type="http://schemas.openxmlformats.org/officeDocument/2006/relationships/image" Target="../media/image410.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33.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21.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22.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46.jpeg"/><Relationship Id="rId7" Type="http://schemas.openxmlformats.org/officeDocument/2006/relationships/image" Target="../media/image50.jpeg"/><Relationship Id="rId2" Type="http://schemas.openxmlformats.org/officeDocument/2006/relationships/image" Target="../media/image45.jpeg"/><Relationship Id="rId1" Type="http://schemas.openxmlformats.org/officeDocument/2006/relationships/slideLayout" Target="../slideLayouts/slideLayout7.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jpeg"/><Relationship Id="rId9" Type="http://schemas.openxmlformats.org/officeDocument/2006/relationships/image" Target="../media/image2.png"/></Relationships>
</file>

<file path=ppt/slides/_rels/slide23.xml.rels><?xml version="1.0" encoding="UTF-8" standalone="yes"?>
<Relationships xmlns="http://schemas.openxmlformats.org/package/2006/relationships"><Relationship Id="rId8" Type="http://schemas.openxmlformats.org/officeDocument/2006/relationships/image" Target="../media/image57.jpeg"/><Relationship Id="rId13" Type="http://schemas.openxmlformats.org/officeDocument/2006/relationships/image" Target="../media/image61.jpeg"/><Relationship Id="rId3" Type="http://schemas.openxmlformats.org/officeDocument/2006/relationships/image" Target="../media/image52.jpeg"/><Relationship Id="rId7" Type="http://schemas.openxmlformats.org/officeDocument/2006/relationships/image" Target="../media/image56.jpeg"/><Relationship Id="rId12" Type="http://schemas.openxmlformats.org/officeDocument/2006/relationships/image" Target="../media/image60.jpeg"/><Relationship Id="rId2" Type="http://schemas.openxmlformats.org/officeDocument/2006/relationships/image" Target="../media/image51.jpeg"/><Relationship Id="rId1" Type="http://schemas.openxmlformats.org/officeDocument/2006/relationships/slideLayout" Target="../slideLayouts/slideLayout2.xml"/><Relationship Id="rId6" Type="http://schemas.openxmlformats.org/officeDocument/2006/relationships/image" Target="../media/image55.jpeg"/><Relationship Id="rId11" Type="http://schemas.openxmlformats.org/officeDocument/2006/relationships/image" Target="../media/image59.jpeg"/><Relationship Id="rId5" Type="http://schemas.openxmlformats.org/officeDocument/2006/relationships/image" Target="../media/image54.jpeg"/><Relationship Id="rId10" Type="http://schemas.openxmlformats.org/officeDocument/2006/relationships/image" Target="../media/image50.jpeg"/><Relationship Id="rId4" Type="http://schemas.openxmlformats.org/officeDocument/2006/relationships/image" Target="../media/image53.jpeg"/><Relationship Id="rId9" Type="http://schemas.openxmlformats.org/officeDocument/2006/relationships/image" Target="../media/image58.jpeg"/><Relationship Id="rId14" Type="http://schemas.openxmlformats.org/officeDocument/2006/relationships/image" Target="../media/image62.jpe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63.png"/></Relationships>
</file>

<file path=ppt/slides/_rels/slide25.xml.rels><?xml version="1.0" encoding="UTF-8" standalone="yes"?>
<Relationships xmlns="http://schemas.openxmlformats.org/package/2006/relationships"><Relationship Id="rId3" Type="http://schemas.openxmlformats.org/officeDocument/2006/relationships/image" Target="../media/image65.png"/><Relationship Id="rId7" Type="http://schemas.openxmlformats.org/officeDocument/2006/relationships/image" Target="../media/image2.png"/><Relationship Id="rId2" Type="http://schemas.openxmlformats.org/officeDocument/2006/relationships/image" Target="../media/image64.png"/><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image" Target="../media/image67.emf"/><Relationship Id="rId4" Type="http://schemas.openxmlformats.org/officeDocument/2006/relationships/image" Target="../media/image66.png"/></Relationships>
</file>

<file path=ppt/slides/_rels/slide26.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27.xml.rels><?xml version="1.0" encoding="UTF-8" standalone="yes"?>
<Relationships xmlns="http://schemas.openxmlformats.org/package/2006/relationships"><Relationship Id="rId3" Type="http://schemas.openxmlformats.org/officeDocument/2006/relationships/image" Target="../media/image71.emf"/><Relationship Id="rId2" Type="http://schemas.openxmlformats.org/officeDocument/2006/relationships/image" Target="../media/image70.emf"/><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72.wmf"/></Relationships>
</file>

<file path=ppt/slides/_rels/slide29.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oleObject" Target="../embeddings/oleObject12.bin"/><Relationship Id="rId7"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image" Target="../media/image73.wmf"/><Relationship Id="rId5" Type="http://schemas.openxmlformats.org/officeDocument/2006/relationships/oleObject" Target="../embeddings/oleObject13.bin"/><Relationship Id="rId4" Type="http://schemas.openxmlformats.org/officeDocument/2006/relationships/image" Target="../media/image72.wmf"/></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14.bin"/><Relationship Id="rId7" Type="http://schemas.openxmlformats.org/officeDocument/2006/relationships/image" Target="../media/image2.png"/><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image" Target="../media/image1.png"/><Relationship Id="rId5" Type="http://schemas.openxmlformats.org/officeDocument/2006/relationships/image" Target="../media/image74.png"/><Relationship Id="rId4" Type="http://schemas.openxmlformats.org/officeDocument/2006/relationships/image" Target="../media/image72.wmf"/></Relationships>
</file>

<file path=ppt/slides/_rels/slide3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76.png"/><Relationship Id="rId7" Type="http://schemas.openxmlformats.org/officeDocument/2006/relationships/image" Target="../media/image77.png"/><Relationship Id="rId2" Type="http://schemas.openxmlformats.org/officeDocument/2006/relationships/image" Target="../media/image75.emf"/><Relationship Id="rId1" Type="http://schemas.openxmlformats.org/officeDocument/2006/relationships/slideLayout" Target="../slideLayouts/slideLayout7.xml"/><Relationship Id="rId6" Type="http://schemas.openxmlformats.org/officeDocument/2006/relationships/image" Target="../media/image520.png"/><Relationship Id="rId9" Type="http://schemas.openxmlformats.org/officeDocument/2006/relationships/image" Target="../media/image2.png"/></Relationships>
</file>

<file path=ppt/slides/_rels/slide32.xml.rels><?xml version="1.0" encoding="UTF-8" standalone="yes"?>
<Relationships xmlns="http://schemas.openxmlformats.org/package/2006/relationships"><Relationship Id="rId7" Type="http://schemas.openxmlformats.org/officeDocument/2006/relationships/image" Target="../media/image2.png"/><Relationship Id="rId2" Type="http://schemas.openxmlformats.org/officeDocument/2006/relationships/image" Target="../media/image75.emf"/><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image" Target="../media/image660.png"/></Relationships>
</file>

<file path=ppt/slides/_rels/slide33.xml.rels><?xml version="1.0" encoding="UTF-8" standalone="yes"?>
<Relationships xmlns="http://schemas.openxmlformats.org/package/2006/relationships"><Relationship Id="rId3" Type="http://schemas.openxmlformats.org/officeDocument/2006/relationships/image" Target="../media/image79.emf"/><Relationship Id="rId2" Type="http://schemas.openxmlformats.org/officeDocument/2006/relationships/image" Target="../media/image78.emf"/><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34.xml.rels><?xml version="1.0" encoding="UTF-8" standalone="yes"?>
<Relationships xmlns="http://schemas.openxmlformats.org/package/2006/relationships"><Relationship Id="rId8" Type="http://schemas.openxmlformats.org/officeDocument/2006/relationships/image" Target="../media/image2.png"/><Relationship Id="rId7"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81.emf"/><Relationship Id="rId5" Type="http://schemas.openxmlformats.org/officeDocument/2006/relationships/image" Target="../media/image80.emf"/><Relationship Id="rId4" Type="http://schemas.openxmlformats.org/officeDocument/2006/relationships/image" Target="../media/image670.png"/></Relationships>
</file>

<file path=ppt/slides/_rels/slide35.xml.rels><?xml version="1.0" encoding="UTF-8" standalone="yes"?>
<Relationships xmlns="http://schemas.openxmlformats.org/package/2006/relationships"><Relationship Id="rId3" Type="http://schemas.openxmlformats.org/officeDocument/2006/relationships/image" Target="../media/image83.emf"/><Relationship Id="rId2" Type="http://schemas.openxmlformats.org/officeDocument/2006/relationships/image" Target="../media/image82.emf"/><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36.xml.rels><?xml version="1.0" encoding="UTF-8" standalone="yes"?>
<Relationships xmlns="http://schemas.openxmlformats.org/package/2006/relationships"><Relationship Id="rId8" Type="http://schemas.openxmlformats.org/officeDocument/2006/relationships/image" Target="../media/image1.png"/><Relationship Id="rId7" Type="http://schemas.openxmlformats.org/officeDocument/2006/relationships/image" Target="../media/image86.emf"/><Relationship Id="rId1" Type="http://schemas.openxmlformats.org/officeDocument/2006/relationships/slideLayout" Target="../slideLayouts/slideLayout7.xml"/><Relationship Id="rId6" Type="http://schemas.openxmlformats.org/officeDocument/2006/relationships/image" Target="../media/image85.emf"/><Relationship Id="rId5" Type="http://schemas.openxmlformats.org/officeDocument/2006/relationships/image" Target="../media/image84.emf"/><Relationship Id="rId4" Type="http://schemas.openxmlformats.org/officeDocument/2006/relationships/image" Target="../media/image590.png"/><Relationship Id="rId9" Type="http://schemas.openxmlformats.org/officeDocument/2006/relationships/image" Target="../media/image2.png"/></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7.emf"/><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38.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41.png"/><Relationship Id="rId7" Type="http://schemas.openxmlformats.org/officeDocument/2006/relationships/image" Target="../media/image1.png"/><Relationship Id="rId2" Type="http://schemas.openxmlformats.org/officeDocument/2006/relationships/image" Target="../media/image88.png"/><Relationship Id="rId1" Type="http://schemas.openxmlformats.org/officeDocument/2006/relationships/slideLayout" Target="../slideLayouts/slideLayout7.xml"/><Relationship Id="rId6" Type="http://schemas.openxmlformats.org/officeDocument/2006/relationships/image" Target="../media/image440.png"/></Relationships>
</file>

<file path=ppt/slides/_rels/slide39.xml.rels><?xml version="1.0" encoding="UTF-8" standalone="yes"?>
<Relationships xmlns="http://schemas.openxmlformats.org/package/2006/relationships"><Relationship Id="rId3" Type="http://schemas.openxmlformats.org/officeDocument/2006/relationships/image" Target="../media/image90.emf"/><Relationship Id="rId2" Type="http://schemas.openxmlformats.org/officeDocument/2006/relationships/image" Target="../media/image89.emf"/><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jpg"/><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40.xml.rels><?xml version="1.0" encoding="UTF-8" standalone="yes"?>
<Relationships xmlns="http://schemas.openxmlformats.org/package/2006/relationships"><Relationship Id="rId3" Type="http://schemas.openxmlformats.org/officeDocument/2006/relationships/image" Target="../media/image92.emf"/><Relationship Id="rId2" Type="http://schemas.openxmlformats.org/officeDocument/2006/relationships/image" Target="../media/image91.emf"/><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3.png"/><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3.wmv"/><Relationship Id="rId1" Type="http://schemas.microsoft.com/office/2007/relationships/media" Target="../media/media3.wmv"/><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94.png"/></Relationships>
</file>

<file path=ppt/slides/_rels/slide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5.jpeg"/><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6.png"/><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7.png"/><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15.bin"/><Relationship Id="rId7" Type="http://schemas.openxmlformats.org/officeDocument/2006/relationships/image" Target="../media/image2.png"/><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image" Target="../media/image1.png"/><Relationship Id="rId5" Type="http://schemas.openxmlformats.org/officeDocument/2006/relationships/image" Target="../media/image99.png"/><Relationship Id="rId4" Type="http://schemas.openxmlformats.org/officeDocument/2006/relationships/image" Target="../media/image98.wmf"/></Relationships>
</file>

<file path=ppt/slides/_rels/slide47.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0.png"/><Relationship Id="rId1" Type="http://schemas.openxmlformats.org/officeDocument/2006/relationships/slideLayout" Target="../slideLayouts/slideLayout7.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102.png"/></Relationships>
</file>

<file path=ppt/slides/_rels/slide48.xml.rels><?xml version="1.0" encoding="UTF-8" standalone="yes"?>
<Relationships xmlns="http://schemas.openxmlformats.org/package/2006/relationships"><Relationship Id="rId3" Type="http://schemas.openxmlformats.org/officeDocument/2006/relationships/image" Target="../media/image104.png"/><Relationship Id="rId7" Type="http://schemas.openxmlformats.org/officeDocument/2006/relationships/image" Target="../media/image2.png"/><Relationship Id="rId2" Type="http://schemas.openxmlformats.org/officeDocument/2006/relationships/image" Target="../media/image103.png"/><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image" Target="../media/image106.png"/><Relationship Id="rId4" Type="http://schemas.openxmlformats.org/officeDocument/2006/relationships/image" Target="../media/image105.png"/></Relationships>
</file>

<file path=ppt/slides/_rels/slide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2.png"/></Relationships>
</file>

<file path=ppt/slides/_rels/slide5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7.jpeg"/><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8.wmf"/></Relationships>
</file>

<file path=ppt/slides/_rels/slide7.xml.rels><?xml version="1.0" encoding="UTF-8" standalone="yes"?>
<Relationships xmlns="http://schemas.openxmlformats.org/package/2006/relationships"><Relationship Id="rId8" Type="http://schemas.openxmlformats.org/officeDocument/2006/relationships/image" Target="../media/image10.wmf"/><Relationship Id="rId13" Type="http://schemas.openxmlformats.org/officeDocument/2006/relationships/image" Target="../media/image14.png"/><Relationship Id="rId3" Type="http://schemas.openxmlformats.org/officeDocument/2006/relationships/image" Target="../media/image1.png"/><Relationship Id="rId7" Type="http://schemas.openxmlformats.org/officeDocument/2006/relationships/oleObject" Target="../embeddings/oleObject3.bin"/><Relationship Id="rId12" Type="http://schemas.openxmlformats.org/officeDocument/2006/relationships/image" Target="../media/image13.png"/><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9.wmf"/><Relationship Id="rId11" Type="http://schemas.openxmlformats.org/officeDocument/2006/relationships/image" Target="../media/image12.png"/><Relationship Id="rId5" Type="http://schemas.openxmlformats.org/officeDocument/2006/relationships/oleObject" Target="../embeddings/oleObject2.bin"/><Relationship Id="rId10" Type="http://schemas.openxmlformats.org/officeDocument/2006/relationships/image" Target="../media/image11.wmf"/><Relationship Id="rId4" Type="http://schemas.openxmlformats.org/officeDocument/2006/relationships/image" Target="../media/image2.png"/><Relationship Id="rId9" Type="http://schemas.openxmlformats.org/officeDocument/2006/relationships/oleObject" Target="../embeddings/oleObject4.bin"/><Relationship Id="rId14" Type="http://schemas.openxmlformats.org/officeDocument/2006/relationships/image" Target="../media/image15.png"/></Relationships>
</file>

<file path=ppt/slides/_rels/slide8.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image" Target="../media/image2.png"/><Relationship Id="rId7" Type="http://schemas.openxmlformats.org/officeDocument/2006/relationships/image" Target="../media/image19.jpe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 Id="rId9" Type="http://schemas.openxmlformats.org/officeDocument/2006/relationships/image" Target="../media/image21.jpeg"/></Relationships>
</file>

<file path=ppt/slides/_rels/slide9.xml.rels><?xml version="1.0" encoding="UTF-8" standalone="yes"?>
<Relationships xmlns="http://schemas.openxmlformats.org/package/2006/relationships"><Relationship Id="rId3" Type="http://schemas.openxmlformats.org/officeDocument/2006/relationships/image" Target="../media/image23.jpeg"/><Relationship Id="rId7" Type="http://schemas.openxmlformats.org/officeDocument/2006/relationships/image" Target="../media/image2.png"/><Relationship Id="rId2" Type="http://schemas.openxmlformats.org/officeDocument/2006/relationships/image" Target="../media/image22.jpeg"/><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image" Target="../media/image25.jpeg"/><Relationship Id="rId4" Type="http://schemas.openxmlformats.org/officeDocument/2006/relationships/image" Target="../media/image2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a:xfrm>
            <a:off x="0" y="6122762"/>
            <a:ext cx="9144000" cy="877163"/>
          </a:xfrm>
          <a:prstGeom prst="rect">
            <a:avLst/>
          </a:prstGeom>
          <a:solidFill>
            <a:srgbClr val="660033"/>
          </a:solidFill>
        </p:spPr>
        <p:txBody>
          <a:bodyPr wrap="square">
            <a:spAutoFit/>
          </a:bodyPr>
          <a:lstStyle/>
          <a:p>
            <a:r>
              <a:rPr lang="en-US" sz="1100" dirty="0" smtClean="0">
                <a:solidFill>
                  <a:prstClr val="white"/>
                </a:solidFill>
              </a:rPr>
              <a:t>          		</a:t>
            </a:r>
            <a:r>
              <a:rPr lang="en-US" sz="1000" dirty="0" smtClean="0">
                <a:solidFill>
                  <a:prstClr val="white"/>
                </a:solidFill>
              </a:rPr>
              <a:t>           Wolfram Knapp</a:t>
            </a:r>
          </a:p>
          <a:p>
            <a:r>
              <a:rPr lang="en-US" sz="1000" dirty="0">
                <a:solidFill>
                  <a:prstClr val="white"/>
                </a:solidFill>
              </a:rPr>
              <a:t> </a:t>
            </a:r>
            <a:r>
              <a:rPr lang="en-US" sz="1000" dirty="0" smtClean="0">
                <a:solidFill>
                  <a:prstClr val="white"/>
                </a:solidFill>
              </a:rPr>
              <a:t>                                                                          „</a:t>
            </a:r>
            <a:r>
              <a:rPr lang="en-US" sz="1000" b="1" dirty="0" smtClean="0">
                <a:solidFill>
                  <a:prstClr val="white"/>
                </a:solidFill>
              </a:rPr>
              <a:t>Investigations of the transition </a:t>
            </a:r>
            <a:r>
              <a:rPr lang="en-US" sz="1000" b="1" dirty="0">
                <a:solidFill>
                  <a:prstClr val="white"/>
                </a:solidFill>
              </a:rPr>
              <a:t>from </a:t>
            </a:r>
            <a:r>
              <a:rPr lang="en-US" sz="1000" b="1" dirty="0" smtClean="0">
                <a:solidFill>
                  <a:prstClr val="white"/>
                </a:solidFill>
              </a:rPr>
              <a:t>electron field </a:t>
            </a:r>
            <a:r>
              <a:rPr lang="en-US" sz="1000" b="1" dirty="0">
                <a:solidFill>
                  <a:prstClr val="white"/>
                </a:solidFill>
              </a:rPr>
              <a:t>emission to </a:t>
            </a:r>
            <a:r>
              <a:rPr lang="en-US" sz="1000" b="1" dirty="0" smtClean="0">
                <a:solidFill>
                  <a:prstClr val="white"/>
                </a:solidFill>
              </a:rPr>
              <a:t> plasma discharges</a:t>
            </a:r>
          </a:p>
          <a:p>
            <a:r>
              <a:rPr lang="en-US" sz="1000" b="1" dirty="0">
                <a:solidFill>
                  <a:prstClr val="white"/>
                </a:solidFill>
              </a:rPr>
              <a:t> </a:t>
            </a:r>
            <a:r>
              <a:rPr lang="en-US" sz="1000" b="1" dirty="0" smtClean="0">
                <a:solidFill>
                  <a:prstClr val="white"/>
                </a:solidFill>
              </a:rPr>
              <a:t>                                                                            (glow discharge and micro-arcs) with extended use of Fowler-</a:t>
            </a:r>
            <a:r>
              <a:rPr lang="en-US" sz="1000" b="1" dirty="0" err="1" smtClean="0">
                <a:solidFill>
                  <a:prstClr val="white"/>
                </a:solidFill>
              </a:rPr>
              <a:t>Nordheim</a:t>
            </a:r>
            <a:r>
              <a:rPr lang="en-US" sz="1000" b="1" dirty="0" smtClean="0">
                <a:solidFill>
                  <a:prstClr val="white"/>
                </a:solidFill>
              </a:rPr>
              <a:t> plot</a:t>
            </a:r>
            <a:r>
              <a:rPr lang="en-US" sz="1000" dirty="0" smtClean="0">
                <a:solidFill>
                  <a:prstClr val="white"/>
                </a:solidFill>
              </a:rPr>
              <a:t>”</a:t>
            </a:r>
          </a:p>
          <a:p>
            <a:r>
              <a:rPr lang="en-US" sz="1000" dirty="0">
                <a:solidFill>
                  <a:prstClr val="white"/>
                </a:solidFill>
              </a:rPr>
              <a:t> </a:t>
            </a:r>
            <a:r>
              <a:rPr lang="en-US" sz="1000" dirty="0" smtClean="0">
                <a:solidFill>
                  <a:prstClr val="white"/>
                </a:solidFill>
              </a:rPr>
              <a:t>                                                                           8</a:t>
            </a:r>
            <a:r>
              <a:rPr lang="en-US" sz="1000" baseline="30000" dirty="0" smtClean="0">
                <a:solidFill>
                  <a:prstClr val="white"/>
                </a:solidFill>
              </a:rPr>
              <a:t>th</a:t>
            </a:r>
            <a:r>
              <a:rPr lang="en-US" sz="1000" dirty="0" smtClean="0">
                <a:solidFill>
                  <a:prstClr val="white"/>
                </a:solidFill>
              </a:rPr>
              <a:t> International Workshop on Mechanisms on </a:t>
            </a:r>
            <a:r>
              <a:rPr lang="en-US" sz="1000" dirty="0" err="1" smtClean="0">
                <a:solidFill>
                  <a:prstClr val="white"/>
                </a:solidFill>
              </a:rPr>
              <a:t>Varcuum</a:t>
            </a:r>
            <a:r>
              <a:rPr lang="en-US" sz="1000" dirty="0" smtClean="0">
                <a:solidFill>
                  <a:prstClr val="white"/>
                </a:solidFill>
              </a:rPr>
              <a:t> Arcs, </a:t>
            </a:r>
            <a:r>
              <a:rPr lang="en-US" sz="1000" dirty="0" err="1" smtClean="0">
                <a:solidFill>
                  <a:prstClr val="white"/>
                </a:solidFill>
              </a:rPr>
              <a:t>Padova</a:t>
            </a:r>
            <a:r>
              <a:rPr lang="en-US" sz="1000" dirty="0" smtClean="0">
                <a:solidFill>
                  <a:prstClr val="white"/>
                </a:solidFill>
              </a:rPr>
              <a:t> , 15-19 Sept. 2019			</a:t>
            </a:r>
            <a:r>
              <a:rPr lang="en-US" sz="1000" dirty="0">
                <a:solidFill>
                  <a:prstClr val="white"/>
                </a:solidFill>
              </a:rPr>
              <a:t> </a:t>
            </a:r>
            <a:r>
              <a:rPr lang="en-US" sz="1000" dirty="0" smtClean="0">
                <a:solidFill>
                  <a:prstClr val="white"/>
                </a:solidFill>
              </a:rPr>
              <a:t>                                           </a:t>
            </a:r>
            <a:endParaRPr lang="de-DE" sz="1000" dirty="0">
              <a:solidFill>
                <a:prstClr val="white"/>
              </a:solidFill>
            </a:endParaRPr>
          </a:p>
        </p:txBody>
      </p:sp>
      <p:sp>
        <p:nvSpPr>
          <p:cNvPr id="3" name="Rechteck 2"/>
          <p:cNvSpPr/>
          <p:nvPr/>
        </p:nvSpPr>
        <p:spPr>
          <a:xfrm>
            <a:off x="8845258" y="6427113"/>
            <a:ext cx="184731" cy="369332"/>
          </a:xfrm>
          <a:prstGeom prst="rect">
            <a:avLst/>
          </a:prstGeom>
        </p:spPr>
        <p:txBody>
          <a:bodyPr wrap="none">
            <a:spAutoFit/>
          </a:bodyPr>
          <a:lstStyle/>
          <a:p>
            <a:endParaRPr lang="de-DE" dirty="0">
              <a:solidFill>
                <a:schemeClr val="bg1"/>
              </a:solidFill>
            </a:endParaRPr>
          </a:p>
        </p:txBody>
      </p:sp>
      <p:sp>
        <p:nvSpPr>
          <p:cNvPr id="11" name="Rechteck 10"/>
          <p:cNvSpPr/>
          <p:nvPr/>
        </p:nvSpPr>
        <p:spPr>
          <a:xfrm>
            <a:off x="1086561" y="4959163"/>
            <a:ext cx="6970878" cy="307777"/>
          </a:xfrm>
          <a:prstGeom prst="rect">
            <a:avLst/>
          </a:prstGeom>
        </p:spPr>
        <p:txBody>
          <a:bodyPr wrap="square">
            <a:spAutoFit/>
          </a:bodyPr>
          <a:lstStyle/>
          <a:p>
            <a:r>
              <a:rPr lang="en-US" sz="1400" dirty="0" smtClean="0"/>
              <a:t>           </a:t>
            </a:r>
            <a:endParaRPr lang="de-DE" sz="1400" dirty="0"/>
          </a:p>
        </p:txBody>
      </p:sp>
      <p:pic>
        <p:nvPicPr>
          <p:cNvPr id="13" name="Grafik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58" y="6106612"/>
            <a:ext cx="2160239" cy="751388"/>
          </a:xfrm>
          <a:prstGeom prst="rect">
            <a:avLst/>
          </a:prstGeom>
        </p:spPr>
      </p:pic>
      <p:sp>
        <p:nvSpPr>
          <p:cNvPr id="2" name="Rechteck 1"/>
          <p:cNvSpPr/>
          <p:nvPr/>
        </p:nvSpPr>
        <p:spPr>
          <a:xfrm>
            <a:off x="431540" y="764704"/>
            <a:ext cx="8280920" cy="4739759"/>
          </a:xfrm>
          <a:prstGeom prst="rect">
            <a:avLst/>
          </a:prstGeom>
          <a:effectLst>
            <a:glow rad="101600">
              <a:schemeClr val="accent4">
                <a:satMod val="175000"/>
                <a:alpha val="40000"/>
              </a:schemeClr>
            </a:glow>
          </a:effectLst>
        </p:spPr>
        <p:txBody>
          <a:bodyPr wrap="square" anchor="t">
            <a:spAutoFit/>
          </a:bodyPr>
          <a:lstStyle/>
          <a:p>
            <a:pPr algn="ctr"/>
            <a:r>
              <a:rPr lang="en-US" sz="2400" b="1" dirty="0">
                <a:solidFill>
                  <a:schemeClr val="accent2"/>
                </a:solidFill>
                <a:effectLst>
                  <a:outerShdw blurRad="38100" dist="38100" dir="2700000" algn="tl">
                    <a:srgbClr val="000000">
                      <a:alpha val="43137"/>
                    </a:srgbClr>
                  </a:outerShdw>
                </a:effectLst>
                <a:latin typeface="+mj-lt"/>
              </a:rPr>
              <a:t>Investigations of the transition from field electron </a:t>
            </a:r>
            <a:r>
              <a:rPr lang="en-US" sz="2400" b="1" dirty="0" smtClean="0">
                <a:solidFill>
                  <a:schemeClr val="accent2"/>
                </a:solidFill>
                <a:effectLst>
                  <a:outerShdw blurRad="38100" dist="38100" dir="2700000" algn="tl">
                    <a:srgbClr val="000000">
                      <a:alpha val="43137"/>
                    </a:srgbClr>
                  </a:outerShdw>
                </a:effectLst>
                <a:latin typeface="+mj-lt"/>
              </a:rPr>
              <a:t>emission</a:t>
            </a:r>
          </a:p>
          <a:p>
            <a:pPr algn="ctr"/>
            <a:r>
              <a:rPr lang="en-US" sz="2400" b="1" dirty="0" smtClean="0">
                <a:solidFill>
                  <a:schemeClr val="accent2"/>
                </a:solidFill>
                <a:effectLst>
                  <a:outerShdw blurRad="38100" dist="38100" dir="2700000" algn="tl">
                    <a:srgbClr val="000000">
                      <a:alpha val="43137"/>
                    </a:srgbClr>
                  </a:outerShdw>
                </a:effectLst>
                <a:latin typeface="+mj-lt"/>
              </a:rPr>
              <a:t>to plasma </a:t>
            </a:r>
            <a:r>
              <a:rPr lang="en-US" sz="2400" b="1" dirty="0">
                <a:solidFill>
                  <a:schemeClr val="accent2"/>
                </a:solidFill>
                <a:effectLst>
                  <a:outerShdw blurRad="38100" dist="38100" dir="2700000" algn="tl">
                    <a:srgbClr val="000000">
                      <a:alpha val="43137"/>
                    </a:srgbClr>
                  </a:outerShdw>
                </a:effectLst>
                <a:latin typeface="+mj-lt"/>
              </a:rPr>
              <a:t>discharges (glow discharges and micro-arcs) </a:t>
            </a:r>
          </a:p>
          <a:p>
            <a:pPr algn="ctr"/>
            <a:r>
              <a:rPr lang="en-US" sz="2400" b="1" dirty="0">
                <a:solidFill>
                  <a:schemeClr val="accent2"/>
                </a:solidFill>
                <a:effectLst>
                  <a:outerShdw blurRad="38100" dist="38100" dir="2700000" algn="tl">
                    <a:srgbClr val="000000">
                      <a:alpha val="43137"/>
                    </a:srgbClr>
                  </a:outerShdw>
                </a:effectLst>
                <a:latin typeface="+mj-lt"/>
              </a:rPr>
              <a:t>with extended use of the Fowler-</a:t>
            </a:r>
            <a:r>
              <a:rPr lang="en-US" sz="2400" b="1" dirty="0" err="1">
                <a:solidFill>
                  <a:schemeClr val="accent2"/>
                </a:solidFill>
                <a:effectLst>
                  <a:outerShdw blurRad="38100" dist="38100" dir="2700000" algn="tl">
                    <a:srgbClr val="000000">
                      <a:alpha val="43137"/>
                    </a:srgbClr>
                  </a:outerShdw>
                </a:effectLst>
                <a:latin typeface="+mj-lt"/>
              </a:rPr>
              <a:t>Nordheim</a:t>
            </a:r>
            <a:r>
              <a:rPr lang="en-US" sz="2400" b="1" dirty="0">
                <a:solidFill>
                  <a:schemeClr val="accent2"/>
                </a:solidFill>
                <a:effectLst>
                  <a:outerShdw blurRad="38100" dist="38100" dir="2700000" algn="tl">
                    <a:srgbClr val="000000">
                      <a:alpha val="43137"/>
                    </a:srgbClr>
                  </a:outerShdw>
                </a:effectLst>
                <a:latin typeface="+mj-lt"/>
              </a:rPr>
              <a:t> plot</a:t>
            </a:r>
          </a:p>
          <a:p>
            <a:pPr algn="ctr"/>
            <a:r>
              <a:rPr lang="en-US" sz="1600" dirty="0">
                <a:solidFill>
                  <a:schemeClr val="accent2"/>
                </a:solidFill>
                <a:latin typeface="+mj-lt"/>
              </a:rPr>
              <a:t>(Abstract ID: 110</a:t>
            </a:r>
            <a:r>
              <a:rPr lang="en-US" sz="1600" i="1" dirty="0">
                <a:solidFill>
                  <a:schemeClr val="accent2"/>
                </a:solidFill>
                <a:latin typeface="+mj-lt"/>
              </a:rPr>
              <a:t>)</a:t>
            </a:r>
          </a:p>
          <a:p>
            <a:pPr algn="ctr"/>
            <a:endParaRPr lang="en-US" sz="4000" b="1" dirty="0">
              <a:solidFill>
                <a:schemeClr val="accent2"/>
              </a:solidFill>
              <a:effectLst>
                <a:outerShdw blurRad="38100" dist="38100" dir="2700000" algn="tl">
                  <a:srgbClr val="000000">
                    <a:alpha val="43137"/>
                  </a:srgbClr>
                </a:outerShdw>
              </a:effectLst>
              <a:latin typeface="+mj-lt"/>
            </a:endParaRPr>
          </a:p>
          <a:p>
            <a:pPr algn="ctr"/>
            <a:r>
              <a:rPr lang="en-US" b="1" dirty="0">
                <a:latin typeface="+mj-lt"/>
              </a:rPr>
              <a:t>Wolfram Knapp</a:t>
            </a:r>
            <a:r>
              <a:rPr lang="en-US" baseline="30000" dirty="0" smtClean="0">
                <a:latin typeface="+mj-lt"/>
              </a:rPr>
              <a:t>#*</a:t>
            </a:r>
          </a:p>
          <a:p>
            <a:pPr algn="ctr"/>
            <a:endParaRPr lang="en-US" baseline="30000" dirty="0">
              <a:latin typeface="+mj-lt"/>
            </a:endParaRPr>
          </a:p>
          <a:p>
            <a:pPr algn="ctr"/>
            <a:r>
              <a:rPr lang="en-US" sz="1600" baseline="30000" dirty="0">
                <a:latin typeface="+mj-lt"/>
              </a:rPr>
              <a:t>#</a:t>
            </a:r>
            <a:r>
              <a:rPr lang="en-US" sz="1600" b="1" dirty="0" smtClean="0">
                <a:latin typeface="+mj-lt"/>
              </a:rPr>
              <a:t>Otto-von-Guericke-</a:t>
            </a:r>
            <a:r>
              <a:rPr lang="en-US" sz="1600" b="1" dirty="0" err="1" smtClean="0">
                <a:latin typeface="+mj-lt"/>
              </a:rPr>
              <a:t>Universität</a:t>
            </a:r>
            <a:r>
              <a:rPr lang="en-US" sz="1600" b="1" dirty="0" smtClean="0">
                <a:latin typeface="+mj-lt"/>
              </a:rPr>
              <a:t> </a:t>
            </a:r>
            <a:r>
              <a:rPr lang="en-US" sz="1600" b="1" dirty="0">
                <a:latin typeface="+mj-lt"/>
              </a:rPr>
              <a:t>Magdeburg, </a:t>
            </a:r>
            <a:r>
              <a:rPr lang="en-US" sz="1600" b="1" dirty="0" err="1">
                <a:latin typeface="+mj-lt"/>
              </a:rPr>
              <a:t>Universitätsplatz</a:t>
            </a:r>
            <a:r>
              <a:rPr lang="en-US" sz="1600" b="1" dirty="0">
                <a:latin typeface="+mj-lt"/>
              </a:rPr>
              <a:t> 2, D-39106 Magdeburg, Germany</a:t>
            </a:r>
          </a:p>
          <a:p>
            <a:pPr algn="ctr"/>
            <a:r>
              <a:rPr lang="en-US" sz="1600" baseline="30000" dirty="0">
                <a:latin typeface="+mj-lt"/>
              </a:rPr>
              <a:t>*</a:t>
            </a:r>
            <a:r>
              <a:rPr lang="en-US" sz="1600" b="1" dirty="0" err="1">
                <a:latin typeface="+mj-lt"/>
              </a:rPr>
              <a:t>Knapptron</a:t>
            </a:r>
            <a:r>
              <a:rPr lang="en-US" sz="1600" b="1" dirty="0">
                <a:latin typeface="+mj-lt"/>
              </a:rPr>
              <a:t> GmbH - Vacuum Electronics, </a:t>
            </a:r>
            <a:r>
              <a:rPr lang="en-US" sz="1600" b="1" dirty="0" err="1">
                <a:latin typeface="+mj-lt"/>
              </a:rPr>
              <a:t>Privatweg</a:t>
            </a:r>
            <a:r>
              <a:rPr lang="en-US" sz="1600" b="1" dirty="0">
                <a:latin typeface="+mj-lt"/>
              </a:rPr>
              <a:t> 3, D-39291 </a:t>
            </a:r>
            <a:r>
              <a:rPr lang="en-US" sz="1600" b="1" dirty="0" err="1">
                <a:latin typeface="+mj-lt"/>
              </a:rPr>
              <a:t>Möser</a:t>
            </a:r>
            <a:r>
              <a:rPr lang="en-US" sz="1600" b="1" dirty="0">
                <a:latin typeface="+mj-lt"/>
              </a:rPr>
              <a:t>, Germany</a:t>
            </a:r>
          </a:p>
          <a:p>
            <a:pPr algn="ctr"/>
            <a:endParaRPr lang="en-US" sz="1400" b="1" dirty="0" smtClean="0">
              <a:solidFill>
                <a:schemeClr val="accent2"/>
              </a:solidFill>
              <a:latin typeface="+mj-lt"/>
            </a:endParaRPr>
          </a:p>
          <a:p>
            <a:pPr algn="ctr"/>
            <a:r>
              <a:rPr lang="en-US" sz="1600" dirty="0" smtClean="0">
                <a:latin typeface="+mj-lt"/>
              </a:rPr>
              <a:t>E-mail </a:t>
            </a:r>
            <a:r>
              <a:rPr lang="en-US" sz="1600" dirty="0">
                <a:latin typeface="+mj-lt"/>
              </a:rPr>
              <a:t>contacts: </a:t>
            </a:r>
            <a:r>
              <a:rPr lang="en-US" sz="1600" baseline="30000" dirty="0">
                <a:latin typeface="+mj-lt"/>
              </a:rPr>
              <a:t>#</a:t>
            </a:r>
            <a:r>
              <a:rPr lang="en-US" sz="1600" dirty="0" smtClean="0">
                <a:latin typeface="+mj-lt"/>
              </a:rPr>
              <a:t>wolfram.knapp@ovgu.de  </a:t>
            </a:r>
            <a:r>
              <a:rPr lang="en-US" sz="1600" i="1" dirty="0">
                <a:latin typeface="+mj-lt"/>
              </a:rPr>
              <a:t>or</a:t>
            </a:r>
            <a:r>
              <a:rPr lang="en-US" sz="1600" dirty="0">
                <a:latin typeface="+mj-lt"/>
              </a:rPr>
              <a:t> </a:t>
            </a:r>
            <a:r>
              <a:rPr lang="en-US" sz="1600" baseline="30000" dirty="0">
                <a:latin typeface="+mj-lt"/>
              </a:rPr>
              <a:t>*</a:t>
            </a:r>
            <a:r>
              <a:rPr lang="en-US" sz="1600" dirty="0" smtClean="0">
                <a:latin typeface="+mj-lt"/>
              </a:rPr>
              <a:t>dr.who.knapp@t-online.de</a:t>
            </a:r>
          </a:p>
          <a:p>
            <a:pPr algn="ctr"/>
            <a:endParaRPr lang="en-US" sz="1600" dirty="0" smtClean="0">
              <a:latin typeface="+mj-lt"/>
            </a:endParaRPr>
          </a:p>
          <a:p>
            <a:pPr algn="ctr"/>
            <a:endParaRPr lang="en-US" sz="1600" dirty="0">
              <a:latin typeface="+mj-lt"/>
            </a:endParaRPr>
          </a:p>
          <a:p>
            <a:pPr algn="ctr"/>
            <a:r>
              <a:rPr lang="en-US" sz="1600" dirty="0" smtClean="0">
                <a:latin typeface="+mj-lt"/>
              </a:rPr>
              <a:t>-&gt; </a:t>
            </a:r>
            <a:r>
              <a:rPr lang="en-US" sz="1600" b="1" dirty="0" smtClean="0">
                <a:latin typeface="+mj-lt"/>
              </a:rPr>
              <a:t>Posters with abstract </a:t>
            </a:r>
            <a:r>
              <a:rPr lang="en-US" sz="1600" b="1" u="sng" dirty="0" smtClean="0">
                <a:latin typeface="+mj-lt"/>
              </a:rPr>
              <a:t>ID 110</a:t>
            </a:r>
            <a:r>
              <a:rPr lang="en-US" sz="1600" b="1" dirty="0" smtClean="0">
                <a:latin typeface="+mj-lt"/>
              </a:rPr>
              <a:t>, 111 and 116</a:t>
            </a:r>
            <a:endParaRPr lang="en-US" sz="1600" b="1" dirty="0">
              <a:latin typeface="+mj-lt"/>
            </a:endParaRPr>
          </a:p>
          <a:p>
            <a:pPr algn="ctr"/>
            <a:endParaRPr lang="en-US" sz="1600" dirty="0" smtClean="0">
              <a:latin typeface="+mj-lt"/>
            </a:endParaRPr>
          </a:p>
          <a:p>
            <a:pPr algn="ctr"/>
            <a:endParaRPr lang="de-DE" sz="2000" dirty="0"/>
          </a:p>
        </p:txBody>
      </p:sp>
      <p:pic>
        <p:nvPicPr>
          <p:cNvPr id="8" name="Grafik 4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40043" y="6121774"/>
            <a:ext cx="2339752" cy="76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166816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Rechteck 2"/>
          <p:cNvSpPr/>
          <p:nvPr/>
        </p:nvSpPr>
        <p:spPr>
          <a:xfrm>
            <a:off x="8845258" y="6427113"/>
            <a:ext cx="184731" cy="369332"/>
          </a:xfrm>
          <a:prstGeom prst="rect">
            <a:avLst/>
          </a:prstGeom>
        </p:spPr>
        <p:txBody>
          <a:bodyPr wrap="none">
            <a:spAutoFit/>
          </a:bodyPr>
          <a:lstStyle/>
          <a:p>
            <a:endParaRPr lang="de-DE" dirty="0">
              <a:solidFill>
                <a:schemeClr val="bg1"/>
              </a:solidFill>
            </a:endParaRPr>
          </a:p>
        </p:txBody>
      </p:sp>
      <p:sp>
        <p:nvSpPr>
          <p:cNvPr id="11" name="Rechteck 10"/>
          <p:cNvSpPr/>
          <p:nvPr/>
        </p:nvSpPr>
        <p:spPr>
          <a:xfrm>
            <a:off x="1086561" y="4959163"/>
            <a:ext cx="6970878" cy="307777"/>
          </a:xfrm>
          <a:prstGeom prst="rect">
            <a:avLst/>
          </a:prstGeom>
        </p:spPr>
        <p:txBody>
          <a:bodyPr wrap="square">
            <a:spAutoFit/>
          </a:bodyPr>
          <a:lstStyle/>
          <a:p>
            <a:r>
              <a:rPr lang="en-US" sz="1400" dirty="0" smtClean="0"/>
              <a:t>           </a:t>
            </a:r>
            <a:endParaRPr lang="de-DE" sz="1400" dirty="0"/>
          </a:p>
        </p:txBody>
      </p:sp>
      <p:sp>
        <p:nvSpPr>
          <p:cNvPr id="2" name="Rechteck 1"/>
          <p:cNvSpPr/>
          <p:nvPr/>
        </p:nvSpPr>
        <p:spPr>
          <a:xfrm>
            <a:off x="541874" y="202351"/>
            <a:ext cx="8060251" cy="400110"/>
          </a:xfrm>
          <a:prstGeom prst="rect">
            <a:avLst/>
          </a:prstGeom>
        </p:spPr>
        <p:txBody>
          <a:bodyPr wrap="square">
            <a:spAutoFit/>
          </a:bodyPr>
          <a:lstStyle/>
          <a:p>
            <a:pPr lvl="0"/>
            <a:r>
              <a:rPr lang="en-US" sz="2000" b="1" dirty="0">
                <a:solidFill>
                  <a:schemeClr val="accent2"/>
                </a:solidFill>
                <a:effectLst>
                  <a:outerShdw blurRad="38100" dist="38100" dir="2700000" algn="tl">
                    <a:srgbClr val="000000">
                      <a:alpha val="43137"/>
                    </a:srgbClr>
                  </a:outerShdw>
                </a:effectLst>
              </a:rPr>
              <a:t>1. </a:t>
            </a:r>
            <a:r>
              <a:rPr lang="en-US" sz="2000" b="1" dirty="0" smtClean="0">
                <a:solidFill>
                  <a:schemeClr val="accent2"/>
                </a:solidFill>
                <a:effectLst>
                  <a:outerShdw blurRad="38100" dist="38100" dir="2700000" algn="tl">
                    <a:srgbClr val="000000">
                      <a:alpha val="43137"/>
                    </a:srgbClr>
                  </a:outerShdw>
                </a:effectLst>
              </a:rPr>
              <a:t>Introductions     </a:t>
            </a:r>
            <a:r>
              <a:rPr lang="en-US" sz="2000" b="1" dirty="0" smtClean="0">
                <a:solidFill>
                  <a:schemeClr val="accent2"/>
                </a:solidFill>
              </a:rPr>
              <a:t>IVNC 2017, July 10 – 14, 2017 in Regensburg, Germany</a:t>
            </a:r>
            <a:endParaRPr lang="de-DE" sz="2000" b="1" dirty="0">
              <a:solidFill>
                <a:schemeClr val="accent2"/>
              </a:solidFill>
            </a:endParaRPr>
          </a:p>
        </p:txBody>
      </p:sp>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193" y="772151"/>
            <a:ext cx="9170384" cy="5158341"/>
          </a:xfrm>
          <a:prstGeom prst="rect">
            <a:avLst/>
          </a:prstGeom>
        </p:spPr>
      </p:pic>
      <p:sp>
        <p:nvSpPr>
          <p:cNvPr id="10" name="Rechteck 9"/>
          <p:cNvSpPr/>
          <p:nvPr/>
        </p:nvSpPr>
        <p:spPr>
          <a:xfrm>
            <a:off x="0" y="6122762"/>
            <a:ext cx="9144000" cy="877163"/>
          </a:xfrm>
          <a:prstGeom prst="rect">
            <a:avLst/>
          </a:prstGeom>
          <a:solidFill>
            <a:srgbClr val="660033"/>
          </a:solidFill>
        </p:spPr>
        <p:txBody>
          <a:bodyPr wrap="square">
            <a:spAutoFit/>
          </a:bodyPr>
          <a:lstStyle/>
          <a:p>
            <a:r>
              <a:rPr lang="en-US" sz="1100" dirty="0" smtClean="0">
                <a:solidFill>
                  <a:prstClr val="white"/>
                </a:solidFill>
              </a:rPr>
              <a:t>          		</a:t>
            </a:r>
            <a:r>
              <a:rPr lang="en-US" sz="1000" dirty="0" smtClean="0">
                <a:solidFill>
                  <a:prstClr val="white"/>
                </a:solidFill>
              </a:rPr>
              <a:t>           Wolfram Knapp</a:t>
            </a:r>
          </a:p>
          <a:p>
            <a:r>
              <a:rPr lang="en-US" sz="1000" dirty="0">
                <a:solidFill>
                  <a:prstClr val="white"/>
                </a:solidFill>
              </a:rPr>
              <a:t> </a:t>
            </a:r>
            <a:r>
              <a:rPr lang="en-US" sz="1000" dirty="0" smtClean="0">
                <a:solidFill>
                  <a:prstClr val="white"/>
                </a:solidFill>
              </a:rPr>
              <a:t>                                                                          „</a:t>
            </a:r>
            <a:r>
              <a:rPr lang="en-US" sz="1000" b="1" dirty="0" smtClean="0">
                <a:solidFill>
                  <a:prstClr val="white"/>
                </a:solidFill>
              </a:rPr>
              <a:t>Investigations of the transition </a:t>
            </a:r>
            <a:r>
              <a:rPr lang="en-US" sz="1000" b="1" dirty="0">
                <a:solidFill>
                  <a:prstClr val="white"/>
                </a:solidFill>
              </a:rPr>
              <a:t>from </a:t>
            </a:r>
            <a:r>
              <a:rPr lang="en-US" sz="1000" b="1" dirty="0" smtClean="0">
                <a:solidFill>
                  <a:prstClr val="white"/>
                </a:solidFill>
              </a:rPr>
              <a:t>electron field </a:t>
            </a:r>
            <a:r>
              <a:rPr lang="en-US" sz="1000" b="1" dirty="0">
                <a:solidFill>
                  <a:prstClr val="white"/>
                </a:solidFill>
              </a:rPr>
              <a:t>emission to </a:t>
            </a:r>
            <a:r>
              <a:rPr lang="en-US" sz="1000" b="1" dirty="0" smtClean="0">
                <a:solidFill>
                  <a:prstClr val="white"/>
                </a:solidFill>
              </a:rPr>
              <a:t> plasma discharges</a:t>
            </a:r>
          </a:p>
          <a:p>
            <a:r>
              <a:rPr lang="en-US" sz="1000" b="1" dirty="0">
                <a:solidFill>
                  <a:prstClr val="white"/>
                </a:solidFill>
              </a:rPr>
              <a:t> </a:t>
            </a:r>
            <a:r>
              <a:rPr lang="en-US" sz="1000" b="1" dirty="0" smtClean="0">
                <a:solidFill>
                  <a:prstClr val="white"/>
                </a:solidFill>
              </a:rPr>
              <a:t>                                                                            (glow discharge and micro-arcs) with extended use of Fowler-</a:t>
            </a:r>
            <a:r>
              <a:rPr lang="en-US" sz="1000" b="1" dirty="0" err="1" smtClean="0">
                <a:solidFill>
                  <a:prstClr val="white"/>
                </a:solidFill>
              </a:rPr>
              <a:t>Nordheim</a:t>
            </a:r>
            <a:r>
              <a:rPr lang="en-US" sz="1000" b="1" dirty="0" smtClean="0">
                <a:solidFill>
                  <a:prstClr val="white"/>
                </a:solidFill>
              </a:rPr>
              <a:t> plot</a:t>
            </a:r>
            <a:r>
              <a:rPr lang="en-US" sz="1000" dirty="0" smtClean="0">
                <a:solidFill>
                  <a:prstClr val="white"/>
                </a:solidFill>
              </a:rPr>
              <a:t>”</a:t>
            </a:r>
          </a:p>
          <a:p>
            <a:r>
              <a:rPr lang="en-US" sz="1000" dirty="0">
                <a:solidFill>
                  <a:prstClr val="white"/>
                </a:solidFill>
              </a:rPr>
              <a:t> </a:t>
            </a:r>
            <a:r>
              <a:rPr lang="en-US" sz="1000" dirty="0" smtClean="0">
                <a:solidFill>
                  <a:prstClr val="white"/>
                </a:solidFill>
              </a:rPr>
              <a:t>                                                                           8</a:t>
            </a:r>
            <a:r>
              <a:rPr lang="en-US" sz="1000" baseline="30000" dirty="0" smtClean="0">
                <a:solidFill>
                  <a:prstClr val="white"/>
                </a:solidFill>
              </a:rPr>
              <a:t>th</a:t>
            </a:r>
            <a:r>
              <a:rPr lang="en-US" sz="1000" dirty="0" smtClean="0">
                <a:solidFill>
                  <a:prstClr val="white"/>
                </a:solidFill>
              </a:rPr>
              <a:t> International Workshop on Mechanisms on </a:t>
            </a:r>
            <a:r>
              <a:rPr lang="en-US" sz="1000" dirty="0" err="1" smtClean="0">
                <a:solidFill>
                  <a:prstClr val="white"/>
                </a:solidFill>
              </a:rPr>
              <a:t>Varcuum</a:t>
            </a:r>
            <a:r>
              <a:rPr lang="en-US" sz="1000" dirty="0" smtClean="0">
                <a:solidFill>
                  <a:prstClr val="white"/>
                </a:solidFill>
              </a:rPr>
              <a:t> Arcs, </a:t>
            </a:r>
            <a:r>
              <a:rPr lang="en-US" sz="1000" dirty="0" err="1" smtClean="0">
                <a:solidFill>
                  <a:prstClr val="white"/>
                </a:solidFill>
              </a:rPr>
              <a:t>Padova</a:t>
            </a:r>
            <a:r>
              <a:rPr lang="en-US" sz="1000" dirty="0" smtClean="0">
                <a:solidFill>
                  <a:prstClr val="white"/>
                </a:solidFill>
              </a:rPr>
              <a:t> , 15-19 Sept. 2019			</a:t>
            </a:r>
            <a:r>
              <a:rPr lang="en-US" sz="1000" dirty="0">
                <a:solidFill>
                  <a:prstClr val="white"/>
                </a:solidFill>
              </a:rPr>
              <a:t> </a:t>
            </a:r>
            <a:r>
              <a:rPr lang="en-US" sz="1000" dirty="0" smtClean="0">
                <a:solidFill>
                  <a:prstClr val="white"/>
                </a:solidFill>
              </a:rPr>
              <a:t>                                           </a:t>
            </a:r>
            <a:endParaRPr lang="de-DE" sz="1000" dirty="0">
              <a:solidFill>
                <a:prstClr val="white"/>
              </a:solidFill>
            </a:endParaRPr>
          </a:p>
        </p:txBody>
      </p:sp>
      <p:pic>
        <p:nvPicPr>
          <p:cNvPr id="12" name="Grafik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58" y="6106612"/>
            <a:ext cx="2160239" cy="751388"/>
          </a:xfrm>
          <a:prstGeom prst="rect">
            <a:avLst/>
          </a:prstGeom>
        </p:spPr>
      </p:pic>
      <p:pic>
        <p:nvPicPr>
          <p:cNvPr id="14" name="Grafik 4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40043" y="6121774"/>
            <a:ext cx="2339752" cy="76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128789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Rechteck 2"/>
          <p:cNvSpPr/>
          <p:nvPr/>
        </p:nvSpPr>
        <p:spPr>
          <a:xfrm>
            <a:off x="8845258" y="6427113"/>
            <a:ext cx="184731" cy="369332"/>
          </a:xfrm>
          <a:prstGeom prst="rect">
            <a:avLst/>
          </a:prstGeom>
        </p:spPr>
        <p:txBody>
          <a:bodyPr wrap="none">
            <a:spAutoFit/>
          </a:bodyPr>
          <a:lstStyle/>
          <a:p>
            <a:endParaRPr lang="de-DE" dirty="0">
              <a:solidFill>
                <a:schemeClr val="bg1"/>
              </a:solidFill>
            </a:endParaRPr>
          </a:p>
        </p:txBody>
      </p:sp>
      <p:sp>
        <p:nvSpPr>
          <p:cNvPr id="11" name="Rechteck 10"/>
          <p:cNvSpPr/>
          <p:nvPr/>
        </p:nvSpPr>
        <p:spPr>
          <a:xfrm>
            <a:off x="1086561" y="4959163"/>
            <a:ext cx="6970878" cy="307777"/>
          </a:xfrm>
          <a:prstGeom prst="rect">
            <a:avLst/>
          </a:prstGeom>
        </p:spPr>
        <p:txBody>
          <a:bodyPr wrap="square">
            <a:spAutoFit/>
          </a:bodyPr>
          <a:lstStyle/>
          <a:p>
            <a:r>
              <a:rPr lang="en-US" sz="1400" dirty="0" smtClean="0"/>
              <a:t>           </a:t>
            </a:r>
            <a:endParaRPr lang="de-DE" sz="1400" dirty="0"/>
          </a:p>
        </p:txBody>
      </p:sp>
      <p:sp>
        <p:nvSpPr>
          <p:cNvPr id="2" name="Rechteck 1"/>
          <p:cNvSpPr/>
          <p:nvPr/>
        </p:nvSpPr>
        <p:spPr>
          <a:xfrm>
            <a:off x="541874" y="202351"/>
            <a:ext cx="8060251" cy="400110"/>
          </a:xfrm>
          <a:prstGeom prst="rect">
            <a:avLst/>
          </a:prstGeom>
        </p:spPr>
        <p:txBody>
          <a:bodyPr wrap="square">
            <a:spAutoFit/>
          </a:bodyPr>
          <a:lstStyle/>
          <a:p>
            <a:pPr lvl="0"/>
            <a:r>
              <a:rPr lang="en-US" sz="2000" b="1" dirty="0">
                <a:solidFill>
                  <a:schemeClr val="accent2"/>
                </a:solidFill>
                <a:effectLst>
                  <a:outerShdw blurRad="38100" dist="38100" dir="2700000" algn="tl">
                    <a:srgbClr val="000000">
                      <a:alpha val="43137"/>
                    </a:srgbClr>
                  </a:outerShdw>
                </a:effectLst>
              </a:rPr>
              <a:t>1. </a:t>
            </a:r>
            <a:r>
              <a:rPr lang="en-US" sz="2000" b="1" dirty="0" smtClean="0">
                <a:solidFill>
                  <a:schemeClr val="accent2"/>
                </a:solidFill>
                <a:effectLst>
                  <a:outerShdw blurRad="38100" dist="38100" dir="2700000" algn="tl">
                    <a:srgbClr val="000000">
                      <a:alpha val="43137"/>
                    </a:srgbClr>
                  </a:outerShdw>
                </a:effectLst>
              </a:rPr>
              <a:t>Introductions     </a:t>
            </a:r>
            <a:r>
              <a:rPr lang="en-US" sz="2000" b="1" dirty="0" smtClean="0">
                <a:solidFill>
                  <a:schemeClr val="accent2"/>
                </a:solidFill>
              </a:rPr>
              <a:t>IVNC 2017, July 10 – 14, 2017 in Regensburg, Germany</a:t>
            </a:r>
            <a:endParaRPr lang="de-DE" sz="2000" b="1" dirty="0">
              <a:solidFill>
                <a:schemeClr val="accent2"/>
              </a:solidFill>
            </a:endParaRPr>
          </a:p>
        </p:txBody>
      </p:sp>
      <p:pic>
        <p:nvPicPr>
          <p:cNvPr id="5" name="Grafik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20405"/>
            <a:ext cx="9143999" cy="5143500"/>
          </a:xfrm>
          <a:prstGeom prst="rect">
            <a:avLst/>
          </a:prstGeom>
        </p:spPr>
      </p:pic>
      <p:sp>
        <p:nvSpPr>
          <p:cNvPr id="8" name="Rechteck 7"/>
          <p:cNvSpPr/>
          <p:nvPr/>
        </p:nvSpPr>
        <p:spPr>
          <a:xfrm>
            <a:off x="0" y="6122762"/>
            <a:ext cx="9144000" cy="877163"/>
          </a:xfrm>
          <a:prstGeom prst="rect">
            <a:avLst/>
          </a:prstGeom>
          <a:solidFill>
            <a:srgbClr val="660033"/>
          </a:solidFill>
        </p:spPr>
        <p:txBody>
          <a:bodyPr wrap="square">
            <a:spAutoFit/>
          </a:bodyPr>
          <a:lstStyle/>
          <a:p>
            <a:r>
              <a:rPr lang="en-US" sz="1100" dirty="0" smtClean="0">
                <a:solidFill>
                  <a:prstClr val="white"/>
                </a:solidFill>
              </a:rPr>
              <a:t>          		</a:t>
            </a:r>
            <a:r>
              <a:rPr lang="en-US" sz="1000" dirty="0" smtClean="0">
                <a:solidFill>
                  <a:prstClr val="white"/>
                </a:solidFill>
              </a:rPr>
              <a:t>           Wolfram Knapp</a:t>
            </a:r>
          </a:p>
          <a:p>
            <a:r>
              <a:rPr lang="en-US" sz="1000" dirty="0">
                <a:solidFill>
                  <a:prstClr val="white"/>
                </a:solidFill>
              </a:rPr>
              <a:t> </a:t>
            </a:r>
            <a:r>
              <a:rPr lang="en-US" sz="1000" dirty="0" smtClean="0">
                <a:solidFill>
                  <a:prstClr val="white"/>
                </a:solidFill>
              </a:rPr>
              <a:t>                                                                          „</a:t>
            </a:r>
            <a:r>
              <a:rPr lang="en-US" sz="1000" b="1" dirty="0" smtClean="0">
                <a:solidFill>
                  <a:prstClr val="white"/>
                </a:solidFill>
              </a:rPr>
              <a:t>Investigations of the transition </a:t>
            </a:r>
            <a:r>
              <a:rPr lang="en-US" sz="1000" b="1" dirty="0">
                <a:solidFill>
                  <a:prstClr val="white"/>
                </a:solidFill>
              </a:rPr>
              <a:t>from </a:t>
            </a:r>
            <a:r>
              <a:rPr lang="en-US" sz="1000" b="1" dirty="0" smtClean="0">
                <a:solidFill>
                  <a:prstClr val="white"/>
                </a:solidFill>
              </a:rPr>
              <a:t>electron field </a:t>
            </a:r>
            <a:r>
              <a:rPr lang="en-US" sz="1000" b="1" dirty="0">
                <a:solidFill>
                  <a:prstClr val="white"/>
                </a:solidFill>
              </a:rPr>
              <a:t>emission to </a:t>
            </a:r>
            <a:r>
              <a:rPr lang="en-US" sz="1000" b="1" dirty="0" smtClean="0">
                <a:solidFill>
                  <a:prstClr val="white"/>
                </a:solidFill>
              </a:rPr>
              <a:t> plasma discharges</a:t>
            </a:r>
          </a:p>
          <a:p>
            <a:r>
              <a:rPr lang="en-US" sz="1000" b="1" dirty="0">
                <a:solidFill>
                  <a:prstClr val="white"/>
                </a:solidFill>
              </a:rPr>
              <a:t> </a:t>
            </a:r>
            <a:r>
              <a:rPr lang="en-US" sz="1000" b="1" dirty="0" smtClean="0">
                <a:solidFill>
                  <a:prstClr val="white"/>
                </a:solidFill>
              </a:rPr>
              <a:t>                                                                            (glow discharge and micro-arcs) with extended use of Fowler-</a:t>
            </a:r>
            <a:r>
              <a:rPr lang="en-US" sz="1000" b="1" dirty="0" err="1" smtClean="0">
                <a:solidFill>
                  <a:prstClr val="white"/>
                </a:solidFill>
              </a:rPr>
              <a:t>Nordheim</a:t>
            </a:r>
            <a:r>
              <a:rPr lang="en-US" sz="1000" b="1" dirty="0" smtClean="0">
                <a:solidFill>
                  <a:prstClr val="white"/>
                </a:solidFill>
              </a:rPr>
              <a:t> plot</a:t>
            </a:r>
            <a:r>
              <a:rPr lang="en-US" sz="1000" dirty="0" smtClean="0">
                <a:solidFill>
                  <a:prstClr val="white"/>
                </a:solidFill>
              </a:rPr>
              <a:t>”</a:t>
            </a:r>
          </a:p>
          <a:p>
            <a:r>
              <a:rPr lang="en-US" sz="1000" dirty="0">
                <a:solidFill>
                  <a:prstClr val="white"/>
                </a:solidFill>
              </a:rPr>
              <a:t> </a:t>
            </a:r>
            <a:r>
              <a:rPr lang="en-US" sz="1000" dirty="0" smtClean="0">
                <a:solidFill>
                  <a:prstClr val="white"/>
                </a:solidFill>
              </a:rPr>
              <a:t>                                                                           8</a:t>
            </a:r>
            <a:r>
              <a:rPr lang="en-US" sz="1000" baseline="30000" dirty="0" smtClean="0">
                <a:solidFill>
                  <a:prstClr val="white"/>
                </a:solidFill>
              </a:rPr>
              <a:t>th</a:t>
            </a:r>
            <a:r>
              <a:rPr lang="en-US" sz="1000" dirty="0" smtClean="0">
                <a:solidFill>
                  <a:prstClr val="white"/>
                </a:solidFill>
              </a:rPr>
              <a:t> International Workshop on Mechanisms on </a:t>
            </a:r>
            <a:r>
              <a:rPr lang="en-US" sz="1000" dirty="0" err="1" smtClean="0">
                <a:solidFill>
                  <a:prstClr val="white"/>
                </a:solidFill>
              </a:rPr>
              <a:t>Varcuum</a:t>
            </a:r>
            <a:r>
              <a:rPr lang="en-US" sz="1000" dirty="0" smtClean="0">
                <a:solidFill>
                  <a:prstClr val="white"/>
                </a:solidFill>
              </a:rPr>
              <a:t> Arcs, </a:t>
            </a:r>
            <a:r>
              <a:rPr lang="en-US" sz="1000" dirty="0" err="1" smtClean="0">
                <a:solidFill>
                  <a:prstClr val="white"/>
                </a:solidFill>
              </a:rPr>
              <a:t>Padova</a:t>
            </a:r>
            <a:r>
              <a:rPr lang="en-US" sz="1000" dirty="0" smtClean="0">
                <a:solidFill>
                  <a:prstClr val="white"/>
                </a:solidFill>
              </a:rPr>
              <a:t> , 15-19 Sept. 2019			</a:t>
            </a:r>
            <a:r>
              <a:rPr lang="en-US" sz="1000" dirty="0">
                <a:solidFill>
                  <a:prstClr val="white"/>
                </a:solidFill>
              </a:rPr>
              <a:t> </a:t>
            </a:r>
            <a:r>
              <a:rPr lang="en-US" sz="1000" dirty="0" smtClean="0">
                <a:solidFill>
                  <a:prstClr val="white"/>
                </a:solidFill>
              </a:rPr>
              <a:t>                                           </a:t>
            </a:r>
            <a:endParaRPr lang="de-DE" sz="1000" dirty="0">
              <a:solidFill>
                <a:prstClr val="white"/>
              </a:solidFill>
            </a:endParaRPr>
          </a:p>
        </p:txBody>
      </p:sp>
      <p:pic>
        <p:nvPicPr>
          <p:cNvPr id="9" name="Grafik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58" y="6106612"/>
            <a:ext cx="2160239" cy="751388"/>
          </a:xfrm>
          <a:prstGeom prst="rect">
            <a:avLst/>
          </a:prstGeom>
        </p:spPr>
      </p:pic>
      <p:pic>
        <p:nvPicPr>
          <p:cNvPr id="10" name="Grafik 4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40043" y="6121774"/>
            <a:ext cx="2339752" cy="76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656150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Rechteck 2"/>
          <p:cNvSpPr/>
          <p:nvPr/>
        </p:nvSpPr>
        <p:spPr>
          <a:xfrm>
            <a:off x="8845258" y="6427113"/>
            <a:ext cx="184731" cy="369332"/>
          </a:xfrm>
          <a:prstGeom prst="rect">
            <a:avLst/>
          </a:prstGeom>
        </p:spPr>
        <p:txBody>
          <a:bodyPr wrap="none">
            <a:spAutoFit/>
          </a:bodyPr>
          <a:lstStyle/>
          <a:p>
            <a:endParaRPr lang="de-DE" dirty="0">
              <a:solidFill>
                <a:schemeClr val="bg1"/>
              </a:solidFill>
            </a:endParaRPr>
          </a:p>
        </p:txBody>
      </p:sp>
      <p:sp>
        <p:nvSpPr>
          <p:cNvPr id="11" name="Rechteck 10"/>
          <p:cNvSpPr/>
          <p:nvPr/>
        </p:nvSpPr>
        <p:spPr>
          <a:xfrm>
            <a:off x="1086561" y="4959163"/>
            <a:ext cx="6970878" cy="307777"/>
          </a:xfrm>
          <a:prstGeom prst="rect">
            <a:avLst/>
          </a:prstGeom>
        </p:spPr>
        <p:txBody>
          <a:bodyPr wrap="square">
            <a:spAutoFit/>
          </a:bodyPr>
          <a:lstStyle/>
          <a:p>
            <a:r>
              <a:rPr lang="en-US" sz="1400" dirty="0" smtClean="0"/>
              <a:t>           </a:t>
            </a:r>
            <a:endParaRPr lang="de-DE" sz="1400" dirty="0"/>
          </a:p>
        </p:txBody>
      </p:sp>
      <p:sp>
        <p:nvSpPr>
          <p:cNvPr id="2" name="Rechteck 1"/>
          <p:cNvSpPr/>
          <p:nvPr/>
        </p:nvSpPr>
        <p:spPr>
          <a:xfrm>
            <a:off x="541874" y="202351"/>
            <a:ext cx="8060251" cy="400110"/>
          </a:xfrm>
          <a:prstGeom prst="rect">
            <a:avLst/>
          </a:prstGeom>
        </p:spPr>
        <p:txBody>
          <a:bodyPr wrap="square">
            <a:spAutoFit/>
          </a:bodyPr>
          <a:lstStyle/>
          <a:p>
            <a:pPr lvl="0"/>
            <a:r>
              <a:rPr lang="en-US" sz="2000" b="1" dirty="0">
                <a:solidFill>
                  <a:schemeClr val="accent2"/>
                </a:solidFill>
                <a:effectLst>
                  <a:outerShdw blurRad="38100" dist="38100" dir="2700000" algn="tl">
                    <a:srgbClr val="000000">
                      <a:alpha val="43137"/>
                    </a:srgbClr>
                  </a:outerShdw>
                </a:effectLst>
              </a:rPr>
              <a:t>1. </a:t>
            </a:r>
            <a:r>
              <a:rPr lang="en-US" sz="2000" b="1" dirty="0" smtClean="0">
                <a:solidFill>
                  <a:schemeClr val="accent2"/>
                </a:solidFill>
                <a:effectLst>
                  <a:outerShdw blurRad="38100" dist="38100" dir="2700000" algn="tl">
                    <a:srgbClr val="000000">
                      <a:alpha val="43137"/>
                    </a:srgbClr>
                  </a:outerShdw>
                </a:effectLst>
              </a:rPr>
              <a:t>Introductions     </a:t>
            </a:r>
            <a:r>
              <a:rPr lang="en-US" sz="2000" b="1" dirty="0" smtClean="0">
                <a:solidFill>
                  <a:schemeClr val="accent2"/>
                </a:solidFill>
              </a:rPr>
              <a:t>IVNC 2017, July 10 – 14, 2017 in Regensburg, Germany</a:t>
            </a:r>
            <a:endParaRPr lang="de-DE" sz="2000" b="1" dirty="0">
              <a:solidFill>
                <a:schemeClr val="accent2"/>
              </a:solidFill>
            </a:endParaRPr>
          </a:p>
        </p:txBody>
      </p:sp>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785243"/>
            <a:ext cx="9143999" cy="5143500"/>
          </a:xfrm>
          <a:prstGeom prst="rect">
            <a:avLst/>
          </a:prstGeom>
        </p:spPr>
      </p:pic>
      <p:sp>
        <p:nvSpPr>
          <p:cNvPr id="14" name="Rechteck 13"/>
          <p:cNvSpPr/>
          <p:nvPr/>
        </p:nvSpPr>
        <p:spPr>
          <a:xfrm>
            <a:off x="0" y="6122762"/>
            <a:ext cx="9144000" cy="877163"/>
          </a:xfrm>
          <a:prstGeom prst="rect">
            <a:avLst/>
          </a:prstGeom>
          <a:solidFill>
            <a:srgbClr val="660033"/>
          </a:solidFill>
        </p:spPr>
        <p:txBody>
          <a:bodyPr wrap="square">
            <a:spAutoFit/>
          </a:bodyPr>
          <a:lstStyle/>
          <a:p>
            <a:r>
              <a:rPr lang="en-US" sz="1100" dirty="0" smtClean="0">
                <a:solidFill>
                  <a:prstClr val="white"/>
                </a:solidFill>
              </a:rPr>
              <a:t>          		</a:t>
            </a:r>
            <a:r>
              <a:rPr lang="en-US" sz="1000" dirty="0" smtClean="0">
                <a:solidFill>
                  <a:prstClr val="white"/>
                </a:solidFill>
              </a:rPr>
              <a:t>           Wolfram Knapp</a:t>
            </a:r>
          </a:p>
          <a:p>
            <a:r>
              <a:rPr lang="en-US" sz="1000" dirty="0">
                <a:solidFill>
                  <a:prstClr val="white"/>
                </a:solidFill>
              </a:rPr>
              <a:t> </a:t>
            </a:r>
            <a:r>
              <a:rPr lang="en-US" sz="1000" dirty="0" smtClean="0">
                <a:solidFill>
                  <a:prstClr val="white"/>
                </a:solidFill>
              </a:rPr>
              <a:t>                                                                          „</a:t>
            </a:r>
            <a:r>
              <a:rPr lang="en-US" sz="1000" b="1" dirty="0" smtClean="0">
                <a:solidFill>
                  <a:prstClr val="white"/>
                </a:solidFill>
              </a:rPr>
              <a:t>Investigations of the transition </a:t>
            </a:r>
            <a:r>
              <a:rPr lang="en-US" sz="1000" b="1" dirty="0">
                <a:solidFill>
                  <a:prstClr val="white"/>
                </a:solidFill>
              </a:rPr>
              <a:t>from </a:t>
            </a:r>
            <a:r>
              <a:rPr lang="en-US" sz="1000" b="1" dirty="0" smtClean="0">
                <a:solidFill>
                  <a:prstClr val="white"/>
                </a:solidFill>
              </a:rPr>
              <a:t>electron field </a:t>
            </a:r>
            <a:r>
              <a:rPr lang="en-US" sz="1000" b="1" dirty="0">
                <a:solidFill>
                  <a:prstClr val="white"/>
                </a:solidFill>
              </a:rPr>
              <a:t>emission to </a:t>
            </a:r>
            <a:r>
              <a:rPr lang="en-US" sz="1000" b="1" dirty="0" smtClean="0">
                <a:solidFill>
                  <a:prstClr val="white"/>
                </a:solidFill>
              </a:rPr>
              <a:t> plasma discharges</a:t>
            </a:r>
          </a:p>
          <a:p>
            <a:r>
              <a:rPr lang="en-US" sz="1000" b="1" dirty="0">
                <a:solidFill>
                  <a:prstClr val="white"/>
                </a:solidFill>
              </a:rPr>
              <a:t> </a:t>
            </a:r>
            <a:r>
              <a:rPr lang="en-US" sz="1000" b="1" dirty="0" smtClean="0">
                <a:solidFill>
                  <a:prstClr val="white"/>
                </a:solidFill>
              </a:rPr>
              <a:t>                                                                            (glow discharge and micro-arcs) with extended use of Fowler-</a:t>
            </a:r>
            <a:r>
              <a:rPr lang="en-US" sz="1000" b="1" dirty="0" err="1" smtClean="0">
                <a:solidFill>
                  <a:prstClr val="white"/>
                </a:solidFill>
              </a:rPr>
              <a:t>Nordheim</a:t>
            </a:r>
            <a:r>
              <a:rPr lang="en-US" sz="1000" b="1" dirty="0" smtClean="0">
                <a:solidFill>
                  <a:prstClr val="white"/>
                </a:solidFill>
              </a:rPr>
              <a:t> plot</a:t>
            </a:r>
            <a:r>
              <a:rPr lang="en-US" sz="1000" dirty="0" smtClean="0">
                <a:solidFill>
                  <a:prstClr val="white"/>
                </a:solidFill>
              </a:rPr>
              <a:t>”</a:t>
            </a:r>
          </a:p>
          <a:p>
            <a:r>
              <a:rPr lang="en-US" sz="1000" dirty="0">
                <a:solidFill>
                  <a:prstClr val="white"/>
                </a:solidFill>
              </a:rPr>
              <a:t> </a:t>
            </a:r>
            <a:r>
              <a:rPr lang="en-US" sz="1000" dirty="0" smtClean="0">
                <a:solidFill>
                  <a:prstClr val="white"/>
                </a:solidFill>
              </a:rPr>
              <a:t>                                                                           8</a:t>
            </a:r>
            <a:r>
              <a:rPr lang="en-US" sz="1000" baseline="30000" dirty="0" smtClean="0">
                <a:solidFill>
                  <a:prstClr val="white"/>
                </a:solidFill>
              </a:rPr>
              <a:t>th</a:t>
            </a:r>
            <a:r>
              <a:rPr lang="en-US" sz="1000" dirty="0" smtClean="0">
                <a:solidFill>
                  <a:prstClr val="white"/>
                </a:solidFill>
              </a:rPr>
              <a:t> International Workshop on Mechanisms on </a:t>
            </a:r>
            <a:r>
              <a:rPr lang="en-US" sz="1000" dirty="0" err="1" smtClean="0">
                <a:solidFill>
                  <a:prstClr val="white"/>
                </a:solidFill>
              </a:rPr>
              <a:t>Varcuum</a:t>
            </a:r>
            <a:r>
              <a:rPr lang="en-US" sz="1000" dirty="0" smtClean="0">
                <a:solidFill>
                  <a:prstClr val="white"/>
                </a:solidFill>
              </a:rPr>
              <a:t> Arcs, </a:t>
            </a:r>
            <a:r>
              <a:rPr lang="en-US" sz="1000" dirty="0" err="1" smtClean="0">
                <a:solidFill>
                  <a:prstClr val="white"/>
                </a:solidFill>
              </a:rPr>
              <a:t>Padova</a:t>
            </a:r>
            <a:r>
              <a:rPr lang="en-US" sz="1000" dirty="0" smtClean="0">
                <a:solidFill>
                  <a:prstClr val="white"/>
                </a:solidFill>
              </a:rPr>
              <a:t> , 15-19 Sept. 2019			</a:t>
            </a:r>
            <a:r>
              <a:rPr lang="en-US" sz="1000" dirty="0">
                <a:solidFill>
                  <a:prstClr val="white"/>
                </a:solidFill>
              </a:rPr>
              <a:t> </a:t>
            </a:r>
            <a:r>
              <a:rPr lang="en-US" sz="1000" dirty="0" smtClean="0">
                <a:solidFill>
                  <a:prstClr val="white"/>
                </a:solidFill>
              </a:rPr>
              <a:t>                                           </a:t>
            </a:r>
            <a:endParaRPr lang="de-DE" sz="1000" dirty="0">
              <a:solidFill>
                <a:prstClr val="white"/>
              </a:solidFill>
            </a:endParaRPr>
          </a:p>
        </p:txBody>
      </p:sp>
      <p:pic>
        <p:nvPicPr>
          <p:cNvPr id="16" name="Grafik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58" y="6106612"/>
            <a:ext cx="2160239" cy="751388"/>
          </a:xfrm>
          <a:prstGeom prst="rect">
            <a:avLst/>
          </a:prstGeom>
        </p:spPr>
      </p:pic>
      <p:pic>
        <p:nvPicPr>
          <p:cNvPr id="17" name="Grafik 4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40043" y="6121774"/>
            <a:ext cx="2339752" cy="76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274349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8845258" y="6427113"/>
            <a:ext cx="184731" cy="369332"/>
          </a:xfrm>
          <a:prstGeom prst="rect">
            <a:avLst/>
          </a:prstGeom>
        </p:spPr>
        <p:txBody>
          <a:bodyPr wrap="none">
            <a:spAutoFit/>
          </a:bodyPr>
          <a:lstStyle/>
          <a:p>
            <a:endParaRPr lang="de-DE" dirty="0">
              <a:solidFill>
                <a:schemeClr val="bg1"/>
              </a:solidFill>
            </a:endParaRPr>
          </a:p>
        </p:txBody>
      </p:sp>
      <p:sp>
        <p:nvSpPr>
          <p:cNvPr id="11" name="Rechteck 10"/>
          <p:cNvSpPr/>
          <p:nvPr/>
        </p:nvSpPr>
        <p:spPr>
          <a:xfrm>
            <a:off x="1086561" y="4959163"/>
            <a:ext cx="6970878" cy="307777"/>
          </a:xfrm>
          <a:prstGeom prst="rect">
            <a:avLst/>
          </a:prstGeom>
        </p:spPr>
        <p:txBody>
          <a:bodyPr wrap="square">
            <a:spAutoFit/>
          </a:bodyPr>
          <a:lstStyle/>
          <a:p>
            <a:r>
              <a:rPr lang="en-US" sz="1400" dirty="0" smtClean="0"/>
              <a:t>           </a:t>
            </a:r>
            <a:endParaRPr lang="de-DE" sz="1400" dirty="0"/>
          </a:p>
        </p:txBody>
      </p:sp>
      <p:sp>
        <p:nvSpPr>
          <p:cNvPr id="2" name="Rechteck 1"/>
          <p:cNvSpPr/>
          <p:nvPr/>
        </p:nvSpPr>
        <p:spPr>
          <a:xfrm>
            <a:off x="395536" y="202351"/>
            <a:ext cx="8634453" cy="400110"/>
          </a:xfrm>
          <a:prstGeom prst="rect">
            <a:avLst/>
          </a:prstGeom>
        </p:spPr>
        <p:txBody>
          <a:bodyPr wrap="square">
            <a:spAutoFit/>
          </a:bodyPr>
          <a:lstStyle/>
          <a:p>
            <a:pPr lvl="0"/>
            <a:r>
              <a:rPr lang="en-US" sz="2000" b="1" dirty="0" smtClean="0">
                <a:solidFill>
                  <a:schemeClr val="accent2"/>
                </a:solidFill>
                <a:effectLst>
                  <a:outerShdw blurRad="38100" dist="38100" dir="2700000" algn="tl">
                    <a:srgbClr val="000000">
                      <a:alpha val="43137"/>
                    </a:srgbClr>
                  </a:outerShdw>
                </a:effectLst>
              </a:rPr>
              <a:t>3. </a:t>
            </a:r>
            <a:r>
              <a:rPr lang="en-US" sz="2000" b="1" dirty="0" smtClean="0">
                <a:solidFill>
                  <a:srgbClr val="C00000"/>
                </a:solidFill>
                <a:effectLst>
                  <a:outerShdw blurRad="38100" dist="38100" dir="2700000" algn="tl">
                    <a:srgbClr val="000000">
                      <a:alpha val="43137"/>
                    </a:srgbClr>
                  </a:outerShdw>
                </a:effectLst>
              </a:rPr>
              <a:t>Transitions </a:t>
            </a:r>
            <a:r>
              <a:rPr lang="en-US" sz="2000" b="1" dirty="0">
                <a:solidFill>
                  <a:srgbClr val="C00000"/>
                </a:solidFill>
                <a:effectLst>
                  <a:outerShdw blurRad="38100" dist="38100" dir="2700000" algn="tl">
                    <a:srgbClr val="000000">
                      <a:alpha val="43137"/>
                    </a:srgbClr>
                  </a:outerShdw>
                </a:effectLst>
              </a:rPr>
              <a:t>from FE to plasma discharges </a:t>
            </a:r>
            <a:r>
              <a:rPr lang="en-US" sz="2000" b="1" dirty="0" smtClean="0">
                <a:solidFill>
                  <a:srgbClr val="C00000"/>
                </a:solidFill>
                <a:effectLst>
                  <a:outerShdw blurRad="38100" dist="38100" dir="2700000" algn="tl">
                    <a:srgbClr val="000000">
                      <a:alpha val="43137"/>
                    </a:srgbClr>
                  </a:outerShdw>
                </a:effectLst>
              </a:rPr>
              <a:t> </a:t>
            </a:r>
            <a:r>
              <a:rPr lang="en-US" sz="2000" b="1" dirty="0" smtClean="0">
                <a:solidFill>
                  <a:schemeClr val="accent2"/>
                </a:solidFill>
              </a:rPr>
              <a:t>3 types of stable plasma discharges</a:t>
            </a:r>
            <a:endParaRPr lang="de-DE" sz="2000" b="1" dirty="0">
              <a:solidFill>
                <a:schemeClr val="accent2"/>
              </a:solidFill>
            </a:endParaRPr>
          </a:p>
        </p:txBody>
      </p:sp>
      <p:sp>
        <p:nvSpPr>
          <p:cNvPr id="9" name="Rechteck 8"/>
          <p:cNvSpPr/>
          <p:nvPr/>
        </p:nvSpPr>
        <p:spPr>
          <a:xfrm>
            <a:off x="626357" y="5373216"/>
            <a:ext cx="7456469" cy="492443"/>
          </a:xfrm>
          <a:prstGeom prst="rect">
            <a:avLst/>
          </a:prstGeom>
        </p:spPr>
        <p:txBody>
          <a:bodyPr wrap="square">
            <a:spAutoFit/>
          </a:bodyPr>
          <a:lstStyle/>
          <a:p>
            <a:r>
              <a:rPr lang="en-US" sz="1200" dirty="0"/>
              <a:t> </a:t>
            </a:r>
            <a:r>
              <a:rPr lang="en-US" sz="1200" dirty="0" smtClean="0"/>
              <a:t>                       </a:t>
            </a:r>
            <a:r>
              <a:rPr lang="en-US" sz="1400" b="1" dirty="0" smtClean="0">
                <a:solidFill>
                  <a:srgbClr val="FF0000"/>
                </a:solidFill>
              </a:rPr>
              <a:t>1. corona discharge</a:t>
            </a:r>
            <a:r>
              <a:rPr lang="en-US" sz="1400" b="1" dirty="0">
                <a:solidFill>
                  <a:srgbClr val="FF0000"/>
                </a:solidFill>
              </a:rPr>
              <a:t> </a:t>
            </a:r>
            <a:r>
              <a:rPr lang="en-US" sz="1400" b="1" dirty="0" smtClean="0">
                <a:solidFill>
                  <a:srgbClr val="FF0000"/>
                </a:solidFill>
              </a:rPr>
              <a:t>       2. normal glow discharge               3. arc discharge</a:t>
            </a:r>
          </a:p>
          <a:p>
            <a:r>
              <a:rPr lang="en-US" sz="1200" dirty="0" smtClean="0"/>
              <a:t> 			</a:t>
            </a:r>
            <a:r>
              <a:rPr lang="en-US" sz="1200" dirty="0"/>
              <a:t> </a:t>
            </a:r>
            <a:r>
              <a:rPr lang="en-US" sz="1200" dirty="0" smtClean="0"/>
              <a:t>		</a:t>
            </a:r>
            <a:r>
              <a:rPr lang="en-US" sz="1200" b="1" dirty="0" smtClean="0"/>
              <a:t>                   (I &lt; 1 A: micro-arc discharge)</a:t>
            </a:r>
            <a:endParaRPr lang="de-DE" sz="1200" b="1" dirty="0"/>
          </a:p>
        </p:txBody>
      </p:sp>
      <p:sp>
        <p:nvSpPr>
          <p:cNvPr id="10" name="Rechteck 9"/>
          <p:cNvSpPr/>
          <p:nvPr/>
        </p:nvSpPr>
        <p:spPr>
          <a:xfrm>
            <a:off x="1533752" y="5845762"/>
            <a:ext cx="7377786" cy="276999"/>
          </a:xfrm>
          <a:prstGeom prst="rect">
            <a:avLst/>
          </a:prstGeom>
        </p:spPr>
        <p:txBody>
          <a:bodyPr wrap="square">
            <a:spAutoFit/>
          </a:bodyPr>
          <a:lstStyle/>
          <a:p>
            <a:r>
              <a:rPr lang="de-DE" sz="1200" dirty="0" smtClean="0"/>
              <a:t>[1] https</a:t>
            </a:r>
            <a:r>
              <a:rPr lang="de-DE" sz="1200" dirty="0"/>
              <a:t>://www.plasma-universe.com/Electric_glow_discharge</a:t>
            </a:r>
          </a:p>
        </p:txBody>
      </p:sp>
      <p:pic>
        <p:nvPicPr>
          <p:cNvPr id="225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830229"/>
            <a:ext cx="7458075" cy="4533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hteck 13"/>
          <p:cNvSpPr/>
          <p:nvPr/>
        </p:nvSpPr>
        <p:spPr>
          <a:xfrm>
            <a:off x="0" y="6122762"/>
            <a:ext cx="9144000" cy="877163"/>
          </a:xfrm>
          <a:prstGeom prst="rect">
            <a:avLst/>
          </a:prstGeom>
          <a:solidFill>
            <a:srgbClr val="660033"/>
          </a:solidFill>
        </p:spPr>
        <p:txBody>
          <a:bodyPr wrap="square">
            <a:spAutoFit/>
          </a:bodyPr>
          <a:lstStyle/>
          <a:p>
            <a:r>
              <a:rPr lang="en-US" sz="1100" dirty="0" smtClean="0">
                <a:solidFill>
                  <a:prstClr val="white"/>
                </a:solidFill>
              </a:rPr>
              <a:t>          		</a:t>
            </a:r>
            <a:r>
              <a:rPr lang="en-US" sz="1000" dirty="0" smtClean="0">
                <a:solidFill>
                  <a:prstClr val="white"/>
                </a:solidFill>
              </a:rPr>
              <a:t>           Wolfram Knapp</a:t>
            </a:r>
          </a:p>
          <a:p>
            <a:r>
              <a:rPr lang="en-US" sz="1000" dirty="0">
                <a:solidFill>
                  <a:prstClr val="white"/>
                </a:solidFill>
              </a:rPr>
              <a:t> </a:t>
            </a:r>
            <a:r>
              <a:rPr lang="en-US" sz="1000" dirty="0" smtClean="0">
                <a:solidFill>
                  <a:prstClr val="white"/>
                </a:solidFill>
              </a:rPr>
              <a:t>                                                                          „</a:t>
            </a:r>
            <a:r>
              <a:rPr lang="en-US" sz="1000" b="1" dirty="0" smtClean="0">
                <a:solidFill>
                  <a:prstClr val="white"/>
                </a:solidFill>
              </a:rPr>
              <a:t>Investigations of the transition </a:t>
            </a:r>
            <a:r>
              <a:rPr lang="en-US" sz="1000" b="1" dirty="0">
                <a:solidFill>
                  <a:prstClr val="white"/>
                </a:solidFill>
              </a:rPr>
              <a:t>from </a:t>
            </a:r>
            <a:r>
              <a:rPr lang="en-US" sz="1000" b="1" dirty="0" smtClean="0">
                <a:solidFill>
                  <a:prstClr val="white"/>
                </a:solidFill>
              </a:rPr>
              <a:t>electron field </a:t>
            </a:r>
            <a:r>
              <a:rPr lang="en-US" sz="1000" b="1" dirty="0">
                <a:solidFill>
                  <a:prstClr val="white"/>
                </a:solidFill>
              </a:rPr>
              <a:t>emission to </a:t>
            </a:r>
            <a:r>
              <a:rPr lang="en-US" sz="1000" b="1" dirty="0" smtClean="0">
                <a:solidFill>
                  <a:prstClr val="white"/>
                </a:solidFill>
              </a:rPr>
              <a:t> plasma discharges</a:t>
            </a:r>
          </a:p>
          <a:p>
            <a:r>
              <a:rPr lang="en-US" sz="1000" b="1" dirty="0">
                <a:solidFill>
                  <a:prstClr val="white"/>
                </a:solidFill>
              </a:rPr>
              <a:t> </a:t>
            </a:r>
            <a:r>
              <a:rPr lang="en-US" sz="1000" b="1" dirty="0" smtClean="0">
                <a:solidFill>
                  <a:prstClr val="white"/>
                </a:solidFill>
              </a:rPr>
              <a:t>                                                                            (glow discharge and micro-arcs) with extended use of Fowler-</a:t>
            </a:r>
            <a:r>
              <a:rPr lang="en-US" sz="1000" b="1" dirty="0" err="1" smtClean="0">
                <a:solidFill>
                  <a:prstClr val="white"/>
                </a:solidFill>
              </a:rPr>
              <a:t>Nordheim</a:t>
            </a:r>
            <a:r>
              <a:rPr lang="en-US" sz="1000" b="1" dirty="0" smtClean="0">
                <a:solidFill>
                  <a:prstClr val="white"/>
                </a:solidFill>
              </a:rPr>
              <a:t> plot</a:t>
            </a:r>
            <a:r>
              <a:rPr lang="en-US" sz="1000" dirty="0" smtClean="0">
                <a:solidFill>
                  <a:prstClr val="white"/>
                </a:solidFill>
              </a:rPr>
              <a:t>”</a:t>
            </a:r>
          </a:p>
          <a:p>
            <a:r>
              <a:rPr lang="en-US" sz="1000" dirty="0">
                <a:solidFill>
                  <a:prstClr val="white"/>
                </a:solidFill>
              </a:rPr>
              <a:t> </a:t>
            </a:r>
            <a:r>
              <a:rPr lang="en-US" sz="1000" dirty="0" smtClean="0">
                <a:solidFill>
                  <a:prstClr val="white"/>
                </a:solidFill>
              </a:rPr>
              <a:t>                                                                           8</a:t>
            </a:r>
            <a:r>
              <a:rPr lang="en-US" sz="1000" baseline="30000" dirty="0" smtClean="0">
                <a:solidFill>
                  <a:prstClr val="white"/>
                </a:solidFill>
              </a:rPr>
              <a:t>th</a:t>
            </a:r>
            <a:r>
              <a:rPr lang="en-US" sz="1000" dirty="0" smtClean="0">
                <a:solidFill>
                  <a:prstClr val="white"/>
                </a:solidFill>
              </a:rPr>
              <a:t> International Workshop on Mechanisms on </a:t>
            </a:r>
            <a:r>
              <a:rPr lang="en-US" sz="1000" dirty="0" err="1" smtClean="0">
                <a:solidFill>
                  <a:prstClr val="white"/>
                </a:solidFill>
              </a:rPr>
              <a:t>Varcuum</a:t>
            </a:r>
            <a:r>
              <a:rPr lang="en-US" sz="1000" dirty="0" smtClean="0">
                <a:solidFill>
                  <a:prstClr val="white"/>
                </a:solidFill>
              </a:rPr>
              <a:t> Arcs, </a:t>
            </a:r>
            <a:r>
              <a:rPr lang="en-US" sz="1000" dirty="0" err="1" smtClean="0">
                <a:solidFill>
                  <a:prstClr val="white"/>
                </a:solidFill>
              </a:rPr>
              <a:t>Padova</a:t>
            </a:r>
            <a:r>
              <a:rPr lang="en-US" sz="1000" dirty="0" smtClean="0">
                <a:solidFill>
                  <a:prstClr val="white"/>
                </a:solidFill>
              </a:rPr>
              <a:t> , 15-19 Sept. 2019			</a:t>
            </a:r>
            <a:r>
              <a:rPr lang="en-US" sz="1000" dirty="0">
                <a:solidFill>
                  <a:prstClr val="white"/>
                </a:solidFill>
              </a:rPr>
              <a:t> </a:t>
            </a:r>
            <a:r>
              <a:rPr lang="en-US" sz="1000" dirty="0" smtClean="0">
                <a:solidFill>
                  <a:prstClr val="white"/>
                </a:solidFill>
              </a:rPr>
              <a:t>                                           </a:t>
            </a:r>
            <a:endParaRPr lang="de-DE" sz="1000" dirty="0">
              <a:solidFill>
                <a:prstClr val="white"/>
              </a:solidFill>
            </a:endParaRPr>
          </a:p>
        </p:txBody>
      </p:sp>
      <p:pic>
        <p:nvPicPr>
          <p:cNvPr id="15" name="Grafik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58" y="6106612"/>
            <a:ext cx="2160239" cy="751388"/>
          </a:xfrm>
          <a:prstGeom prst="rect">
            <a:avLst/>
          </a:prstGeom>
        </p:spPr>
      </p:pic>
      <p:pic>
        <p:nvPicPr>
          <p:cNvPr id="16" name="Grafik 4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40043" y="6121774"/>
            <a:ext cx="2339752" cy="76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281165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8845258" y="6427113"/>
            <a:ext cx="184731" cy="369332"/>
          </a:xfrm>
          <a:prstGeom prst="rect">
            <a:avLst/>
          </a:prstGeom>
        </p:spPr>
        <p:txBody>
          <a:bodyPr wrap="none">
            <a:spAutoFit/>
          </a:bodyPr>
          <a:lstStyle/>
          <a:p>
            <a:endParaRPr lang="de-DE" dirty="0">
              <a:solidFill>
                <a:schemeClr val="bg1"/>
              </a:solidFill>
            </a:endParaRPr>
          </a:p>
        </p:txBody>
      </p:sp>
      <p:sp>
        <p:nvSpPr>
          <p:cNvPr id="11" name="Rechteck 10"/>
          <p:cNvSpPr/>
          <p:nvPr/>
        </p:nvSpPr>
        <p:spPr>
          <a:xfrm>
            <a:off x="1086561" y="4959163"/>
            <a:ext cx="6970878" cy="307777"/>
          </a:xfrm>
          <a:prstGeom prst="rect">
            <a:avLst/>
          </a:prstGeom>
        </p:spPr>
        <p:txBody>
          <a:bodyPr wrap="square">
            <a:spAutoFit/>
          </a:bodyPr>
          <a:lstStyle/>
          <a:p>
            <a:r>
              <a:rPr lang="en-US" sz="1400" dirty="0" smtClean="0"/>
              <a:t>           </a:t>
            </a:r>
            <a:endParaRPr lang="de-DE" sz="1400" dirty="0"/>
          </a:p>
        </p:txBody>
      </p:sp>
      <p:pic>
        <p:nvPicPr>
          <p:cNvPr id="4" name="Druckanstieg Durchschlag.wm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504825" y="980728"/>
            <a:ext cx="8134350" cy="4572000"/>
          </a:xfrm>
          <a:prstGeom prst="rect">
            <a:avLst/>
          </a:prstGeom>
        </p:spPr>
      </p:pic>
      <p:sp>
        <p:nvSpPr>
          <p:cNvPr id="12" name="Rechteck 11"/>
          <p:cNvSpPr/>
          <p:nvPr/>
        </p:nvSpPr>
        <p:spPr>
          <a:xfrm>
            <a:off x="395536" y="202351"/>
            <a:ext cx="8542087" cy="707886"/>
          </a:xfrm>
          <a:prstGeom prst="rect">
            <a:avLst/>
          </a:prstGeom>
        </p:spPr>
        <p:txBody>
          <a:bodyPr wrap="square">
            <a:spAutoFit/>
          </a:bodyPr>
          <a:lstStyle/>
          <a:p>
            <a:pPr lvl="0"/>
            <a:r>
              <a:rPr lang="en-US" sz="2000" b="1" dirty="0" smtClean="0">
                <a:solidFill>
                  <a:schemeClr val="accent2"/>
                </a:solidFill>
                <a:effectLst>
                  <a:outerShdw blurRad="38100" dist="38100" dir="2700000" algn="tl">
                    <a:srgbClr val="000000">
                      <a:alpha val="43137"/>
                    </a:srgbClr>
                  </a:outerShdw>
                </a:effectLst>
              </a:rPr>
              <a:t>3</a:t>
            </a:r>
            <a:r>
              <a:rPr lang="en-US" sz="2000" b="1" dirty="0">
                <a:solidFill>
                  <a:schemeClr val="accent2"/>
                </a:solidFill>
                <a:effectLst>
                  <a:outerShdw blurRad="38100" dist="38100" dir="2700000" algn="tl">
                    <a:srgbClr val="000000">
                      <a:alpha val="43137"/>
                    </a:srgbClr>
                  </a:outerShdw>
                </a:effectLst>
              </a:rPr>
              <a:t>. Transitions from FE to plasma </a:t>
            </a:r>
            <a:r>
              <a:rPr lang="en-US" sz="2000" b="1" dirty="0" smtClean="0">
                <a:solidFill>
                  <a:schemeClr val="accent2"/>
                </a:solidFill>
                <a:effectLst>
                  <a:outerShdw blurRad="38100" dist="38100" dir="2700000" algn="tl">
                    <a:srgbClr val="000000">
                      <a:alpha val="43137"/>
                    </a:srgbClr>
                  </a:outerShdw>
                </a:effectLst>
              </a:rPr>
              <a:t>discharges (video): </a:t>
            </a:r>
          </a:p>
          <a:p>
            <a:pPr lvl="0"/>
            <a:r>
              <a:rPr lang="en-US" sz="2000" b="1" dirty="0">
                <a:solidFill>
                  <a:schemeClr val="accent2"/>
                </a:solidFill>
                <a:effectLst>
                  <a:outerShdw blurRad="38100" dist="38100" dir="2700000" algn="tl">
                    <a:srgbClr val="000000">
                      <a:alpha val="43137"/>
                    </a:srgbClr>
                  </a:outerShdw>
                </a:effectLst>
              </a:rPr>
              <a:t> </a:t>
            </a:r>
            <a:r>
              <a:rPr lang="en-US" sz="2000" b="1" dirty="0" smtClean="0">
                <a:solidFill>
                  <a:schemeClr val="accent2"/>
                </a:solidFill>
                <a:effectLst>
                  <a:outerShdw blurRad="38100" dist="38100" dir="2700000" algn="tl">
                    <a:srgbClr val="000000">
                      <a:alpha val="43137"/>
                    </a:srgbClr>
                  </a:outerShdw>
                </a:effectLst>
              </a:rPr>
              <a:t>    </a:t>
            </a:r>
            <a:r>
              <a:rPr lang="en-US" sz="2000" b="1" dirty="0" smtClean="0">
                <a:solidFill>
                  <a:schemeClr val="accent2"/>
                </a:solidFill>
              </a:rPr>
              <a:t>Types </a:t>
            </a:r>
            <a:r>
              <a:rPr lang="en-US" sz="2000" b="1" dirty="0">
                <a:solidFill>
                  <a:schemeClr val="accent2"/>
                </a:solidFill>
              </a:rPr>
              <a:t>of stable plasma </a:t>
            </a:r>
            <a:r>
              <a:rPr lang="en-US" sz="2000" b="1" dirty="0" smtClean="0">
                <a:solidFill>
                  <a:schemeClr val="accent2"/>
                </a:solidFill>
              </a:rPr>
              <a:t>discharges: corona, glow and micro-arc discharges </a:t>
            </a:r>
            <a:r>
              <a:rPr lang="en-US" sz="1000" dirty="0" smtClean="0">
                <a:solidFill>
                  <a:schemeClr val="accent2"/>
                </a:solidFill>
              </a:rPr>
              <a:t>(2)</a:t>
            </a:r>
            <a:endParaRPr lang="de-DE" sz="1000" dirty="0">
              <a:solidFill>
                <a:schemeClr val="accent2"/>
              </a:solidFill>
              <a:effectLst>
                <a:outerShdw blurRad="38100" dist="38100" dir="2700000" algn="tl">
                  <a:srgbClr val="000000">
                    <a:alpha val="43137"/>
                  </a:srgbClr>
                </a:outerShdw>
              </a:effectLst>
            </a:endParaRPr>
          </a:p>
        </p:txBody>
      </p:sp>
      <p:sp>
        <p:nvSpPr>
          <p:cNvPr id="8" name="Rechteck 7"/>
          <p:cNvSpPr/>
          <p:nvPr/>
        </p:nvSpPr>
        <p:spPr>
          <a:xfrm>
            <a:off x="0" y="6122762"/>
            <a:ext cx="9144000" cy="877163"/>
          </a:xfrm>
          <a:prstGeom prst="rect">
            <a:avLst/>
          </a:prstGeom>
          <a:solidFill>
            <a:srgbClr val="660033"/>
          </a:solidFill>
        </p:spPr>
        <p:txBody>
          <a:bodyPr wrap="square">
            <a:spAutoFit/>
          </a:bodyPr>
          <a:lstStyle/>
          <a:p>
            <a:r>
              <a:rPr lang="en-US" sz="1100" dirty="0" smtClean="0">
                <a:solidFill>
                  <a:prstClr val="white"/>
                </a:solidFill>
              </a:rPr>
              <a:t>          		</a:t>
            </a:r>
            <a:r>
              <a:rPr lang="en-US" sz="1000" dirty="0" smtClean="0">
                <a:solidFill>
                  <a:prstClr val="white"/>
                </a:solidFill>
              </a:rPr>
              <a:t>           Wolfram Knapp</a:t>
            </a:r>
          </a:p>
          <a:p>
            <a:r>
              <a:rPr lang="en-US" sz="1000" dirty="0">
                <a:solidFill>
                  <a:prstClr val="white"/>
                </a:solidFill>
              </a:rPr>
              <a:t> </a:t>
            </a:r>
            <a:r>
              <a:rPr lang="en-US" sz="1000" dirty="0" smtClean="0">
                <a:solidFill>
                  <a:prstClr val="white"/>
                </a:solidFill>
              </a:rPr>
              <a:t>                                                                          „</a:t>
            </a:r>
            <a:r>
              <a:rPr lang="en-US" sz="1000" b="1" dirty="0" smtClean="0">
                <a:solidFill>
                  <a:prstClr val="white"/>
                </a:solidFill>
              </a:rPr>
              <a:t>Investigations of the transition </a:t>
            </a:r>
            <a:r>
              <a:rPr lang="en-US" sz="1000" b="1" dirty="0">
                <a:solidFill>
                  <a:prstClr val="white"/>
                </a:solidFill>
              </a:rPr>
              <a:t>from </a:t>
            </a:r>
            <a:r>
              <a:rPr lang="en-US" sz="1000" b="1" dirty="0" smtClean="0">
                <a:solidFill>
                  <a:prstClr val="white"/>
                </a:solidFill>
              </a:rPr>
              <a:t>electron field </a:t>
            </a:r>
            <a:r>
              <a:rPr lang="en-US" sz="1000" b="1" dirty="0">
                <a:solidFill>
                  <a:prstClr val="white"/>
                </a:solidFill>
              </a:rPr>
              <a:t>emission to </a:t>
            </a:r>
            <a:r>
              <a:rPr lang="en-US" sz="1000" b="1" dirty="0" smtClean="0">
                <a:solidFill>
                  <a:prstClr val="white"/>
                </a:solidFill>
              </a:rPr>
              <a:t> plasma discharges</a:t>
            </a:r>
          </a:p>
          <a:p>
            <a:r>
              <a:rPr lang="en-US" sz="1000" b="1" dirty="0">
                <a:solidFill>
                  <a:prstClr val="white"/>
                </a:solidFill>
              </a:rPr>
              <a:t> </a:t>
            </a:r>
            <a:r>
              <a:rPr lang="en-US" sz="1000" b="1" dirty="0" smtClean="0">
                <a:solidFill>
                  <a:prstClr val="white"/>
                </a:solidFill>
              </a:rPr>
              <a:t>                                                                            (glow discharge and micro-arcs) with extended use of Fowler-</a:t>
            </a:r>
            <a:r>
              <a:rPr lang="en-US" sz="1000" b="1" dirty="0" err="1" smtClean="0">
                <a:solidFill>
                  <a:prstClr val="white"/>
                </a:solidFill>
              </a:rPr>
              <a:t>Nordheim</a:t>
            </a:r>
            <a:r>
              <a:rPr lang="en-US" sz="1000" b="1" dirty="0" smtClean="0">
                <a:solidFill>
                  <a:prstClr val="white"/>
                </a:solidFill>
              </a:rPr>
              <a:t> plot</a:t>
            </a:r>
            <a:r>
              <a:rPr lang="en-US" sz="1000" dirty="0" smtClean="0">
                <a:solidFill>
                  <a:prstClr val="white"/>
                </a:solidFill>
              </a:rPr>
              <a:t>”</a:t>
            </a:r>
          </a:p>
          <a:p>
            <a:r>
              <a:rPr lang="en-US" sz="1000" dirty="0">
                <a:solidFill>
                  <a:prstClr val="white"/>
                </a:solidFill>
              </a:rPr>
              <a:t> </a:t>
            </a:r>
            <a:r>
              <a:rPr lang="en-US" sz="1000" dirty="0" smtClean="0">
                <a:solidFill>
                  <a:prstClr val="white"/>
                </a:solidFill>
              </a:rPr>
              <a:t>                                                                           8</a:t>
            </a:r>
            <a:r>
              <a:rPr lang="en-US" sz="1000" baseline="30000" dirty="0" smtClean="0">
                <a:solidFill>
                  <a:prstClr val="white"/>
                </a:solidFill>
              </a:rPr>
              <a:t>th</a:t>
            </a:r>
            <a:r>
              <a:rPr lang="en-US" sz="1000" dirty="0" smtClean="0">
                <a:solidFill>
                  <a:prstClr val="white"/>
                </a:solidFill>
              </a:rPr>
              <a:t> International Workshop on Mechanisms on </a:t>
            </a:r>
            <a:r>
              <a:rPr lang="en-US" sz="1000" dirty="0" err="1" smtClean="0">
                <a:solidFill>
                  <a:prstClr val="white"/>
                </a:solidFill>
              </a:rPr>
              <a:t>Varcuum</a:t>
            </a:r>
            <a:r>
              <a:rPr lang="en-US" sz="1000" dirty="0" smtClean="0">
                <a:solidFill>
                  <a:prstClr val="white"/>
                </a:solidFill>
              </a:rPr>
              <a:t> Arcs, </a:t>
            </a:r>
            <a:r>
              <a:rPr lang="en-US" sz="1000" dirty="0" err="1" smtClean="0">
                <a:solidFill>
                  <a:prstClr val="white"/>
                </a:solidFill>
              </a:rPr>
              <a:t>Padova</a:t>
            </a:r>
            <a:r>
              <a:rPr lang="en-US" sz="1000" dirty="0" smtClean="0">
                <a:solidFill>
                  <a:prstClr val="white"/>
                </a:solidFill>
              </a:rPr>
              <a:t> , 15-19 Sept. 2019			</a:t>
            </a:r>
            <a:r>
              <a:rPr lang="en-US" sz="1000" dirty="0">
                <a:solidFill>
                  <a:prstClr val="white"/>
                </a:solidFill>
              </a:rPr>
              <a:t> </a:t>
            </a:r>
            <a:r>
              <a:rPr lang="en-US" sz="1000" dirty="0" smtClean="0">
                <a:solidFill>
                  <a:prstClr val="white"/>
                </a:solidFill>
              </a:rPr>
              <a:t>                                           </a:t>
            </a:r>
            <a:endParaRPr lang="de-DE" sz="1000" dirty="0">
              <a:solidFill>
                <a:prstClr val="white"/>
              </a:solidFill>
            </a:endParaRPr>
          </a:p>
        </p:txBody>
      </p:sp>
      <p:pic>
        <p:nvPicPr>
          <p:cNvPr id="9" name="Grafik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158" y="6106612"/>
            <a:ext cx="2160239" cy="751388"/>
          </a:xfrm>
          <a:prstGeom prst="rect">
            <a:avLst/>
          </a:prstGeom>
        </p:spPr>
      </p:pic>
      <p:pic>
        <p:nvPicPr>
          <p:cNvPr id="10" name="Grafik 4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840043" y="6121774"/>
            <a:ext cx="2339752" cy="76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8236040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8845258" y="6427113"/>
            <a:ext cx="184731" cy="369332"/>
          </a:xfrm>
          <a:prstGeom prst="rect">
            <a:avLst/>
          </a:prstGeom>
        </p:spPr>
        <p:txBody>
          <a:bodyPr wrap="none">
            <a:spAutoFit/>
          </a:bodyPr>
          <a:lstStyle/>
          <a:p>
            <a:endParaRPr lang="de-DE" dirty="0">
              <a:solidFill>
                <a:schemeClr val="bg1"/>
              </a:solidFill>
            </a:endParaRPr>
          </a:p>
        </p:txBody>
      </p:sp>
      <p:sp>
        <p:nvSpPr>
          <p:cNvPr id="11" name="Rechteck 10"/>
          <p:cNvSpPr/>
          <p:nvPr/>
        </p:nvSpPr>
        <p:spPr>
          <a:xfrm>
            <a:off x="1086561" y="4959163"/>
            <a:ext cx="6970878" cy="307777"/>
          </a:xfrm>
          <a:prstGeom prst="rect">
            <a:avLst/>
          </a:prstGeom>
        </p:spPr>
        <p:txBody>
          <a:bodyPr wrap="square">
            <a:spAutoFit/>
          </a:bodyPr>
          <a:lstStyle/>
          <a:p>
            <a:r>
              <a:rPr lang="en-US" sz="1400" dirty="0" smtClean="0"/>
              <a:t>           </a:t>
            </a:r>
            <a:endParaRPr lang="de-DE" sz="1400" dirty="0"/>
          </a:p>
        </p:txBody>
      </p:sp>
      <p:sp>
        <p:nvSpPr>
          <p:cNvPr id="2" name="Rechteck 1"/>
          <p:cNvSpPr/>
          <p:nvPr/>
        </p:nvSpPr>
        <p:spPr>
          <a:xfrm>
            <a:off x="395535" y="202351"/>
            <a:ext cx="8634453" cy="707886"/>
          </a:xfrm>
          <a:prstGeom prst="rect">
            <a:avLst/>
          </a:prstGeom>
        </p:spPr>
        <p:txBody>
          <a:bodyPr wrap="square">
            <a:spAutoFit/>
          </a:bodyPr>
          <a:lstStyle/>
          <a:p>
            <a:pPr lvl="0"/>
            <a:r>
              <a:rPr lang="en-US" sz="2000" b="1" dirty="0" smtClean="0">
                <a:solidFill>
                  <a:schemeClr val="accent2"/>
                </a:solidFill>
                <a:effectLst>
                  <a:outerShdw blurRad="38100" dist="38100" dir="2700000" algn="tl">
                    <a:srgbClr val="000000">
                      <a:alpha val="43137"/>
                    </a:srgbClr>
                  </a:outerShdw>
                </a:effectLst>
              </a:rPr>
              <a:t>3</a:t>
            </a:r>
            <a:r>
              <a:rPr lang="en-US" sz="2000" b="1" dirty="0">
                <a:solidFill>
                  <a:schemeClr val="accent2"/>
                </a:solidFill>
                <a:effectLst>
                  <a:outerShdw blurRad="38100" dist="38100" dir="2700000" algn="tl">
                    <a:srgbClr val="000000">
                      <a:alpha val="43137"/>
                    </a:srgbClr>
                  </a:outerShdw>
                </a:effectLst>
              </a:rPr>
              <a:t>. Transitions from FE to plasma </a:t>
            </a:r>
            <a:r>
              <a:rPr lang="en-US" sz="2000" b="1" smtClean="0">
                <a:solidFill>
                  <a:schemeClr val="accent2"/>
                </a:solidFill>
                <a:effectLst>
                  <a:outerShdw blurRad="38100" dist="38100" dir="2700000" algn="tl">
                    <a:srgbClr val="000000">
                      <a:alpha val="43137"/>
                    </a:srgbClr>
                  </a:outerShdw>
                </a:effectLst>
              </a:rPr>
              <a:t>discharges </a:t>
            </a:r>
            <a:r>
              <a:rPr lang="en-US" sz="2000" b="1">
                <a:solidFill>
                  <a:schemeClr val="accent2"/>
                </a:solidFill>
                <a:effectLst>
                  <a:outerShdw blurRad="38100" dist="38100" dir="2700000" algn="tl">
                    <a:srgbClr val="000000">
                      <a:alpha val="43137"/>
                    </a:srgbClr>
                  </a:outerShdw>
                </a:effectLst>
              </a:rPr>
              <a:t>(</a:t>
            </a:r>
            <a:r>
              <a:rPr lang="en-US" sz="2000" b="1" smtClean="0">
                <a:solidFill>
                  <a:schemeClr val="accent2"/>
                </a:solidFill>
                <a:effectLst>
                  <a:outerShdw blurRad="38100" dist="38100" dir="2700000" algn="tl">
                    <a:srgbClr val="000000">
                      <a:alpha val="43137"/>
                    </a:srgbClr>
                  </a:outerShdw>
                </a:effectLst>
              </a:rPr>
              <a:t>video):</a:t>
            </a:r>
            <a:endParaRPr lang="en-US" sz="2000" b="1" dirty="0" smtClean="0">
              <a:solidFill>
                <a:schemeClr val="accent2"/>
              </a:solidFill>
              <a:effectLst>
                <a:outerShdw blurRad="38100" dist="38100" dir="2700000" algn="tl">
                  <a:srgbClr val="000000">
                    <a:alpha val="43137"/>
                  </a:srgbClr>
                </a:outerShdw>
              </a:effectLst>
            </a:endParaRPr>
          </a:p>
          <a:p>
            <a:pPr lvl="0"/>
            <a:r>
              <a:rPr lang="en-US" sz="2000" b="1" dirty="0">
                <a:solidFill>
                  <a:schemeClr val="accent2"/>
                </a:solidFill>
                <a:effectLst>
                  <a:outerShdw blurRad="38100" dist="38100" dir="2700000" algn="tl">
                    <a:srgbClr val="000000">
                      <a:alpha val="43137"/>
                    </a:srgbClr>
                  </a:outerShdw>
                </a:effectLst>
              </a:rPr>
              <a:t> </a:t>
            </a:r>
            <a:r>
              <a:rPr lang="en-US" sz="2000" b="1" dirty="0" smtClean="0">
                <a:solidFill>
                  <a:schemeClr val="accent2"/>
                </a:solidFill>
                <a:effectLst>
                  <a:outerShdw blurRad="38100" dist="38100" dir="2700000" algn="tl">
                    <a:srgbClr val="000000">
                      <a:alpha val="43137"/>
                    </a:srgbClr>
                  </a:outerShdw>
                </a:effectLst>
              </a:rPr>
              <a:t>    </a:t>
            </a:r>
            <a:r>
              <a:rPr lang="en-US" sz="2000" b="1" dirty="0" smtClean="0">
                <a:solidFill>
                  <a:schemeClr val="accent2"/>
                </a:solidFill>
              </a:rPr>
              <a:t>Types </a:t>
            </a:r>
            <a:r>
              <a:rPr lang="en-US" sz="2000" b="1" dirty="0">
                <a:solidFill>
                  <a:schemeClr val="accent2"/>
                </a:solidFill>
              </a:rPr>
              <a:t>of stable plasma </a:t>
            </a:r>
            <a:r>
              <a:rPr lang="en-US" sz="2000" b="1" dirty="0" smtClean="0">
                <a:solidFill>
                  <a:schemeClr val="accent2"/>
                </a:solidFill>
              </a:rPr>
              <a:t>discharges: corona, glow and micro-arc discharges </a:t>
            </a:r>
            <a:r>
              <a:rPr lang="en-US" sz="1000" dirty="0" smtClean="0">
                <a:solidFill>
                  <a:schemeClr val="accent2"/>
                </a:solidFill>
              </a:rPr>
              <a:t>(1)</a:t>
            </a:r>
            <a:endParaRPr lang="de-DE" sz="1000" dirty="0">
              <a:solidFill>
                <a:schemeClr val="accent2"/>
              </a:solidFill>
              <a:effectLst>
                <a:outerShdw blurRad="38100" dist="38100" dir="2700000" algn="tl">
                  <a:srgbClr val="000000">
                    <a:alpha val="43137"/>
                  </a:srgbClr>
                </a:outerShdw>
              </a:effectLst>
            </a:endParaRPr>
          </a:p>
        </p:txBody>
      </p:sp>
      <p:pic>
        <p:nvPicPr>
          <p:cNvPr id="4" name="Video 2 Durchschlagsserie.wm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504825" y="980728"/>
            <a:ext cx="8134350" cy="4572000"/>
          </a:xfrm>
          <a:prstGeom prst="rect">
            <a:avLst/>
          </a:prstGeom>
        </p:spPr>
      </p:pic>
      <p:sp>
        <p:nvSpPr>
          <p:cNvPr id="8" name="Rechteck 7"/>
          <p:cNvSpPr/>
          <p:nvPr/>
        </p:nvSpPr>
        <p:spPr>
          <a:xfrm>
            <a:off x="0" y="6122762"/>
            <a:ext cx="9144000" cy="877163"/>
          </a:xfrm>
          <a:prstGeom prst="rect">
            <a:avLst/>
          </a:prstGeom>
          <a:solidFill>
            <a:srgbClr val="660033"/>
          </a:solidFill>
        </p:spPr>
        <p:txBody>
          <a:bodyPr wrap="square">
            <a:spAutoFit/>
          </a:bodyPr>
          <a:lstStyle/>
          <a:p>
            <a:r>
              <a:rPr lang="en-US" sz="1100" dirty="0" smtClean="0">
                <a:solidFill>
                  <a:prstClr val="white"/>
                </a:solidFill>
              </a:rPr>
              <a:t>          		</a:t>
            </a:r>
            <a:r>
              <a:rPr lang="en-US" sz="1000" dirty="0" smtClean="0">
                <a:solidFill>
                  <a:prstClr val="white"/>
                </a:solidFill>
              </a:rPr>
              <a:t>           Wolfram Knapp</a:t>
            </a:r>
          </a:p>
          <a:p>
            <a:r>
              <a:rPr lang="en-US" sz="1000" dirty="0">
                <a:solidFill>
                  <a:prstClr val="white"/>
                </a:solidFill>
              </a:rPr>
              <a:t> </a:t>
            </a:r>
            <a:r>
              <a:rPr lang="en-US" sz="1000" dirty="0" smtClean="0">
                <a:solidFill>
                  <a:prstClr val="white"/>
                </a:solidFill>
              </a:rPr>
              <a:t>                                                                          „</a:t>
            </a:r>
            <a:r>
              <a:rPr lang="en-US" sz="1000" b="1" dirty="0" smtClean="0">
                <a:solidFill>
                  <a:prstClr val="white"/>
                </a:solidFill>
              </a:rPr>
              <a:t>Investigations of the transition </a:t>
            </a:r>
            <a:r>
              <a:rPr lang="en-US" sz="1000" b="1" dirty="0">
                <a:solidFill>
                  <a:prstClr val="white"/>
                </a:solidFill>
              </a:rPr>
              <a:t>from </a:t>
            </a:r>
            <a:r>
              <a:rPr lang="en-US" sz="1000" b="1" dirty="0" smtClean="0">
                <a:solidFill>
                  <a:prstClr val="white"/>
                </a:solidFill>
              </a:rPr>
              <a:t>electron field </a:t>
            </a:r>
            <a:r>
              <a:rPr lang="en-US" sz="1000" b="1" dirty="0">
                <a:solidFill>
                  <a:prstClr val="white"/>
                </a:solidFill>
              </a:rPr>
              <a:t>emission to </a:t>
            </a:r>
            <a:r>
              <a:rPr lang="en-US" sz="1000" b="1" dirty="0" smtClean="0">
                <a:solidFill>
                  <a:prstClr val="white"/>
                </a:solidFill>
              </a:rPr>
              <a:t> plasma discharges</a:t>
            </a:r>
          </a:p>
          <a:p>
            <a:r>
              <a:rPr lang="en-US" sz="1000" b="1" dirty="0">
                <a:solidFill>
                  <a:prstClr val="white"/>
                </a:solidFill>
              </a:rPr>
              <a:t> </a:t>
            </a:r>
            <a:r>
              <a:rPr lang="en-US" sz="1000" b="1" dirty="0" smtClean="0">
                <a:solidFill>
                  <a:prstClr val="white"/>
                </a:solidFill>
              </a:rPr>
              <a:t>                                                                            (glow discharge and micro-arcs) with extended use of Fowler-</a:t>
            </a:r>
            <a:r>
              <a:rPr lang="en-US" sz="1000" b="1" dirty="0" err="1" smtClean="0">
                <a:solidFill>
                  <a:prstClr val="white"/>
                </a:solidFill>
              </a:rPr>
              <a:t>Nordheim</a:t>
            </a:r>
            <a:r>
              <a:rPr lang="en-US" sz="1000" b="1" dirty="0" smtClean="0">
                <a:solidFill>
                  <a:prstClr val="white"/>
                </a:solidFill>
              </a:rPr>
              <a:t> plot</a:t>
            </a:r>
            <a:r>
              <a:rPr lang="en-US" sz="1000" dirty="0" smtClean="0">
                <a:solidFill>
                  <a:prstClr val="white"/>
                </a:solidFill>
              </a:rPr>
              <a:t>”</a:t>
            </a:r>
          </a:p>
          <a:p>
            <a:r>
              <a:rPr lang="en-US" sz="1000" dirty="0">
                <a:solidFill>
                  <a:prstClr val="white"/>
                </a:solidFill>
              </a:rPr>
              <a:t> </a:t>
            </a:r>
            <a:r>
              <a:rPr lang="en-US" sz="1000" dirty="0" smtClean="0">
                <a:solidFill>
                  <a:prstClr val="white"/>
                </a:solidFill>
              </a:rPr>
              <a:t>                                                                           8</a:t>
            </a:r>
            <a:r>
              <a:rPr lang="en-US" sz="1000" baseline="30000" dirty="0" smtClean="0">
                <a:solidFill>
                  <a:prstClr val="white"/>
                </a:solidFill>
              </a:rPr>
              <a:t>th</a:t>
            </a:r>
            <a:r>
              <a:rPr lang="en-US" sz="1000" dirty="0" smtClean="0">
                <a:solidFill>
                  <a:prstClr val="white"/>
                </a:solidFill>
              </a:rPr>
              <a:t> International Workshop on Mechanisms on </a:t>
            </a:r>
            <a:r>
              <a:rPr lang="en-US" sz="1000" dirty="0" err="1" smtClean="0">
                <a:solidFill>
                  <a:prstClr val="white"/>
                </a:solidFill>
              </a:rPr>
              <a:t>Varcuum</a:t>
            </a:r>
            <a:r>
              <a:rPr lang="en-US" sz="1000" dirty="0" smtClean="0">
                <a:solidFill>
                  <a:prstClr val="white"/>
                </a:solidFill>
              </a:rPr>
              <a:t> Arcs, </a:t>
            </a:r>
            <a:r>
              <a:rPr lang="en-US" sz="1000" dirty="0" err="1" smtClean="0">
                <a:solidFill>
                  <a:prstClr val="white"/>
                </a:solidFill>
              </a:rPr>
              <a:t>Padova</a:t>
            </a:r>
            <a:r>
              <a:rPr lang="en-US" sz="1000" dirty="0" smtClean="0">
                <a:solidFill>
                  <a:prstClr val="white"/>
                </a:solidFill>
              </a:rPr>
              <a:t> , 15-19 Sept. 2019			</a:t>
            </a:r>
            <a:r>
              <a:rPr lang="en-US" sz="1000" dirty="0">
                <a:solidFill>
                  <a:prstClr val="white"/>
                </a:solidFill>
              </a:rPr>
              <a:t> </a:t>
            </a:r>
            <a:r>
              <a:rPr lang="en-US" sz="1000" dirty="0" smtClean="0">
                <a:solidFill>
                  <a:prstClr val="white"/>
                </a:solidFill>
              </a:rPr>
              <a:t>                                           </a:t>
            </a:r>
            <a:endParaRPr lang="de-DE" sz="1000" dirty="0">
              <a:solidFill>
                <a:prstClr val="white"/>
              </a:solidFill>
            </a:endParaRPr>
          </a:p>
        </p:txBody>
      </p:sp>
      <p:pic>
        <p:nvPicPr>
          <p:cNvPr id="9" name="Grafik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158" y="6106612"/>
            <a:ext cx="2160239" cy="751388"/>
          </a:xfrm>
          <a:prstGeom prst="rect">
            <a:avLst/>
          </a:prstGeom>
        </p:spPr>
      </p:pic>
      <p:pic>
        <p:nvPicPr>
          <p:cNvPr id="10" name="Grafik 4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840043" y="6121774"/>
            <a:ext cx="2339752" cy="76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8236040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8845258" y="6427113"/>
            <a:ext cx="184731" cy="369332"/>
          </a:xfrm>
          <a:prstGeom prst="rect">
            <a:avLst/>
          </a:prstGeom>
        </p:spPr>
        <p:txBody>
          <a:bodyPr wrap="none">
            <a:spAutoFit/>
          </a:bodyPr>
          <a:lstStyle/>
          <a:p>
            <a:endParaRPr lang="de-DE" dirty="0">
              <a:solidFill>
                <a:schemeClr val="bg1"/>
              </a:solidFill>
            </a:endParaRPr>
          </a:p>
        </p:txBody>
      </p:sp>
      <p:sp>
        <p:nvSpPr>
          <p:cNvPr id="11" name="Rechteck 10"/>
          <p:cNvSpPr/>
          <p:nvPr/>
        </p:nvSpPr>
        <p:spPr>
          <a:xfrm>
            <a:off x="1086561" y="4959163"/>
            <a:ext cx="6970878" cy="307777"/>
          </a:xfrm>
          <a:prstGeom prst="rect">
            <a:avLst/>
          </a:prstGeom>
        </p:spPr>
        <p:txBody>
          <a:bodyPr wrap="square">
            <a:spAutoFit/>
          </a:bodyPr>
          <a:lstStyle/>
          <a:p>
            <a:r>
              <a:rPr lang="en-US" sz="1400" dirty="0" smtClean="0"/>
              <a:t>           </a:t>
            </a:r>
            <a:endParaRPr lang="de-DE" sz="1400" dirty="0"/>
          </a:p>
        </p:txBody>
      </p:sp>
      <p:sp>
        <p:nvSpPr>
          <p:cNvPr id="12" name="Rechteck 11"/>
          <p:cNvSpPr/>
          <p:nvPr/>
        </p:nvSpPr>
        <p:spPr>
          <a:xfrm>
            <a:off x="15455" y="5541007"/>
            <a:ext cx="9144000" cy="461665"/>
          </a:xfrm>
          <a:prstGeom prst="rect">
            <a:avLst/>
          </a:prstGeom>
        </p:spPr>
        <p:txBody>
          <a:bodyPr wrap="square">
            <a:spAutoFit/>
          </a:bodyPr>
          <a:lstStyle/>
          <a:p>
            <a:r>
              <a:rPr lang="en-US" sz="1200" dirty="0" smtClean="0"/>
              <a:t>   [1] W. Knapp, “Field-emission </a:t>
            </a:r>
            <a:r>
              <a:rPr lang="en-US" sz="1200" dirty="0"/>
              <a:t>investigations of micro-structured stainless steel 1.4301 (ASTM 304)  </a:t>
            </a:r>
            <a:r>
              <a:rPr lang="en-US" sz="1200" dirty="0" smtClean="0"/>
              <a:t>for </a:t>
            </a:r>
            <a:r>
              <a:rPr lang="en-US" sz="1200" dirty="0"/>
              <a:t>extended use of vacuum components </a:t>
            </a:r>
            <a:endParaRPr lang="en-US" sz="1200" dirty="0" smtClean="0"/>
          </a:p>
          <a:p>
            <a:r>
              <a:rPr lang="en-US" sz="1200" dirty="0"/>
              <a:t> </a:t>
            </a:r>
            <a:r>
              <a:rPr lang="en-US" sz="1200" dirty="0" smtClean="0"/>
              <a:t>                            as  very </a:t>
            </a:r>
            <a:r>
              <a:rPr lang="en-US" sz="1200" dirty="0"/>
              <a:t>large FE cathode arrays.” Poster contribution IVNC 2017. </a:t>
            </a:r>
            <a:endParaRPr lang="de-DE" sz="1200" dirty="0"/>
          </a:p>
        </p:txBody>
      </p:sp>
      <p:graphicFrame>
        <p:nvGraphicFramePr>
          <p:cNvPr id="5" name="Objekt 4"/>
          <p:cNvGraphicFramePr>
            <a:graphicFrameLocks noChangeAspect="1"/>
          </p:cNvGraphicFramePr>
          <p:nvPr>
            <p:extLst>
              <p:ext uri="{D42A27DB-BD31-4B8C-83A1-F6EECF244321}">
                <p14:modId xmlns:p14="http://schemas.microsoft.com/office/powerpoint/2010/main" val="3442103223"/>
              </p:ext>
            </p:extLst>
          </p:nvPr>
        </p:nvGraphicFramePr>
        <p:xfrm>
          <a:off x="-108520" y="692696"/>
          <a:ext cx="5118100" cy="3455987"/>
        </p:xfrm>
        <a:graphic>
          <a:graphicData uri="http://schemas.openxmlformats.org/presentationml/2006/ole">
            <mc:AlternateContent xmlns:mc="http://schemas.openxmlformats.org/markup-compatibility/2006">
              <mc:Choice xmlns:v="urn:schemas-microsoft-com:vml" Requires="v">
                <p:oleObj spid="_x0000_s17706" name="Graph" r:id="rId3" imgW="4187520" imgH="2826720" progId="Origin50.Graph">
                  <p:embed/>
                </p:oleObj>
              </mc:Choice>
              <mc:Fallback>
                <p:oleObj name="Graph" r:id="rId3" imgW="4187520" imgH="2826720" progId="Origin50.Graph">
                  <p:embed/>
                  <p:pic>
                    <p:nvPicPr>
                      <p:cNvPr id="0" name="Objek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8520" y="692696"/>
                        <a:ext cx="5118100" cy="345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 name="Objekt 6"/>
          <p:cNvGraphicFramePr>
            <a:graphicFrameLocks noChangeAspect="1"/>
          </p:cNvGraphicFramePr>
          <p:nvPr>
            <p:extLst>
              <p:ext uri="{D42A27DB-BD31-4B8C-83A1-F6EECF244321}">
                <p14:modId xmlns:p14="http://schemas.microsoft.com/office/powerpoint/2010/main" val="2043747398"/>
              </p:ext>
            </p:extLst>
          </p:nvPr>
        </p:nvGraphicFramePr>
        <p:xfrm>
          <a:off x="4572000" y="764704"/>
          <a:ext cx="4537075" cy="3327400"/>
        </p:xfrm>
        <a:graphic>
          <a:graphicData uri="http://schemas.openxmlformats.org/presentationml/2006/ole">
            <mc:AlternateContent xmlns:mc="http://schemas.openxmlformats.org/markup-compatibility/2006">
              <mc:Choice xmlns:v="urn:schemas-microsoft-com:vml" Requires="v">
                <p:oleObj spid="_x0000_s17707" name="Graph" r:id="rId5" imgW="4320000" imgH="3169440" progId="Origin50.Graph">
                  <p:embed/>
                </p:oleObj>
              </mc:Choice>
              <mc:Fallback>
                <p:oleObj name="Graph" r:id="rId5" imgW="4320000" imgH="3169440" progId="Origin50.Graph">
                  <p:embed/>
                  <p:pic>
                    <p:nvPicPr>
                      <p:cNvPr id="0" name="Objekt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2000" y="764704"/>
                        <a:ext cx="4537075" cy="332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4" name="Rechteck 13"/>
          <p:cNvSpPr/>
          <p:nvPr/>
        </p:nvSpPr>
        <p:spPr>
          <a:xfrm>
            <a:off x="454843" y="4385255"/>
            <a:ext cx="4283968" cy="461665"/>
          </a:xfrm>
          <a:prstGeom prst="rect">
            <a:avLst/>
          </a:prstGeom>
        </p:spPr>
        <p:txBody>
          <a:bodyPr wrap="square">
            <a:spAutoFit/>
          </a:bodyPr>
          <a:lstStyle/>
          <a:p>
            <a:r>
              <a:rPr lang="en-US" sz="1200" dirty="0"/>
              <a:t>Fig. </a:t>
            </a:r>
            <a:r>
              <a:rPr lang="en-US" sz="1200" dirty="0" smtClean="0"/>
              <a:t>1.     Field-emission characterization: </a:t>
            </a:r>
            <a:r>
              <a:rPr lang="en-US" sz="1200" b="1" dirty="0" smtClean="0"/>
              <a:t>I</a:t>
            </a:r>
            <a:r>
              <a:rPr lang="en-US" sz="1200" b="1" baseline="-25000" dirty="0" smtClean="0"/>
              <a:t>E</a:t>
            </a:r>
            <a:r>
              <a:rPr lang="en-US" sz="1200" b="1" dirty="0" smtClean="0"/>
              <a:t> = f(U) diagram </a:t>
            </a:r>
            <a:r>
              <a:rPr lang="en-US" sz="1200" dirty="0" smtClean="0"/>
              <a:t>with</a:t>
            </a:r>
          </a:p>
          <a:p>
            <a:r>
              <a:rPr lang="en-US" sz="1200" dirty="0" smtClean="0"/>
              <a:t>                a voltage reduction for currents &gt; 1.5 mA [1].</a:t>
            </a:r>
            <a:endParaRPr lang="de-DE" sz="1200" dirty="0"/>
          </a:p>
        </p:txBody>
      </p:sp>
      <p:sp>
        <p:nvSpPr>
          <p:cNvPr id="20" name="Rechteck 19"/>
          <p:cNvSpPr/>
          <p:nvPr/>
        </p:nvSpPr>
        <p:spPr>
          <a:xfrm>
            <a:off x="4860032" y="4356504"/>
            <a:ext cx="4283968" cy="461665"/>
          </a:xfrm>
          <a:prstGeom prst="rect">
            <a:avLst/>
          </a:prstGeom>
        </p:spPr>
        <p:txBody>
          <a:bodyPr wrap="square">
            <a:spAutoFit/>
          </a:bodyPr>
          <a:lstStyle/>
          <a:p>
            <a:r>
              <a:rPr lang="en-US" sz="1200" dirty="0"/>
              <a:t>Fig. </a:t>
            </a:r>
            <a:r>
              <a:rPr lang="en-US" sz="1200" dirty="0" smtClean="0"/>
              <a:t>2.     Field-emission characterization: </a:t>
            </a:r>
            <a:r>
              <a:rPr lang="en-US" sz="1200" b="1" dirty="0" smtClean="0"/>
              <a:t>I</a:t>
            </a:r>
            <a:r>
              <a:rPr lang="en-US" sz="1200" b="1" baseline="-25000" dirty="0" smtClean="0"/>
              <a:t>E</a:t>
            </a:r>
            <a:r>
              <a:rPr lang="en-US" sz="1200" b="1" dirty="0" smtClean="0"/>
              <a:t> = f(t) diagram </a:t>
            </a:r>
            <a:r>
              <a:rPr lang="en-US" sz="1200" dirty="0" smtClean="0"/>
              <a:t>with</a:t>
            </a:r>
          </a:p>
          <a:p>
            <a:r>
              <a:rPr lang="en-US" sz="1200" dirty="0" smtClean="0"/>
              <a:t>                corresponding </a:t>
            </a:r>
            <a:r>
              <a:rPr lang="en-US" sz="1200" dirty="0"/>
              <a:t>vacuum pressure curve p = f(t).</a:t>
            </a:r>
            <a:endParaRPr lang="de-DE" sz="1200" dirty="0"/>
          </a:p>
        </p:txBody>
      </p:sp>
      <p:sp>
        <p:nvSpPr>
          <p:cNvPr id="16" name="Rechteck 15"/>
          <p:cNvSpPr/>
          <p:nvPr/>
        </p:nvSpPr>
        <p:spPr>
          <a:xfrm>
            <a:off x="323529" y="202351"/>
            <a:ext cx="8706460" cy="707886"/>
          </a:xfrm>
          <a:prstGeom prst="rect">
            <a:avLst/>
          </a:prstGeom>
        </p:spPr>
        <p:txBody>
          <a:bodyPr wrap="square">
            <a:spAutoFit/>
          </a:bodyPr>
          <a:lstStyle/>
          <a:p>
            <a:pPr lvl="0"/>
            <a:r>
              <a:rPr lang="en-US" sz="2000" b="1" dirty="0" smtClean="0">
                <a:solidFill>
                  <a:schemeClr val="accent2"/>
                </a:solidFill>
                <a:effectLst>
                  <a:outerShdw blurRad="38100" dist="38100" dir="2700000" algn="tl">
                    <a:srgbClr val="000000">
                      <a:alpha val="43137"/>
                    </a:srgbClr>
                  </a:outerShdw>
                </a:effectLst>
              </a:rPr>
              <a:t>3. </a:t>
            </a:r>
            <a:r>
              <a:rPr lang="en-US" sz="2000" b="1" dirty="0" smtClean="0">
                <a:solidFill>
                  <a:srgbClr val="C00000"/>
                </a:solidFill>
                <a:effectLst>
                  <a:outerShdw blurRad="38100" dist="38100" dir="2700000" algn="tl">
                    <a:srgbClr val="000000">
                      <a:alpha val="43137"/>
                    </a:srgbClr>
                  </a:outerShdw>
                </a:effectLst>
              </a:rPr>
              <a:t>Transitions </a:t>
            </a:r>
            <a:r>
              <a:rPr lang="en-US" sz="2000" b="1" dirty="0">
                <a:solidFill>
                  <a:srgbClr val="C00000"/>
                </a:solidFill>
                <a:effectLst>
                  <a:outerShdw blurRad="38100" dist="38100" dir="2700000" algn="tl">
                    <a:srgbClr val="000000">
                      <a:alpha val="43137"/>
                    </a:srgbClr>
                  </a:outerShdw>
                </a:effectLst>
              </a:rPr>
              <a:t>from FE to </a:t>
            </a:r>
            <a:r>
              <a:rPr lang="en-US" sz="2000" b="1" u="sng" dirty="0" smtClean="0">
                <a:solidFill>
                  <a:srgbClr val="C00000"/>
                </a:solidFill>
                <a:effectLst>
                  <a:outerShdw blurRad="38100" dist="38100" dir="2700000" algn="tl">
                    <a:srgbClr val="000000">
                      <a:alpha val="43137"/>
                    </a:srgbClr>
                  </a:outerShdw>
                </a:effectLst>
              </a:rPr>
              <a:t>stable</a:t>
            </a:r>
            <a:r>
              <a:rPr lang="en-US" sz="2000" b="1" dirty="0" smtClean="0">
                <a:solidFill>
                  <a:srgbClr val="C00000"/>
                </a:solidFill>
                <a:effectLst>
                  <a:outerShdw blurRad="38100" dist="38100" dir="2700000" algn="tl">
                    <a:srgbClr val="000000">
                      <a:alpha val="43137"/>
                    </a:srgbClr>
                  </a:outerShdw>
                </a:effectLst>
              </a:rPr>
              <a:t> plasma discharges:</a:t>
            </a:r>
          </a:p>
          <a:p>
            <a:pPr lvl="0"/>
            <a:r>
              <a:rPr lang="en-US" sz="2000" b="1" dirty="0" smtClean="0">
                <a:solidFill>
                  <a:srgbClr val="C00000"/>
                </a:solidFill>
              </a:rPr>
              <a:t>     Example for DC operation with smooth transition </a:t>
            </a:r>
            <a:endParaRPr lang="de-DE" sz="2000" b="1" u="sng" dirty="0">
              <a:solidFill>
                <a:schemeClr val="accent2"/>
              </a:solidFill>
            </a:endParaRPr>
          </a:p>
        </p:txBody>
      </p:sp>
      <p:sp>
        <p:nvSpPr>
          <p:cNvPr id="15" name="Rechteck 14"/>
          <p:cNvSpPr/>
          <p:nvPr/>
        </p:nvSpPr>
        <p:spPr>
          <a:xfrm>
            <a:off x="0" y="6122762"/>
            <a:ext cx="9144000" cy="877163"/>
          </a:xfrm>
          <a:prstGeom prst="rect">
            <a:avLst/>
          </a:prstGeom>
          <a:solidFill>
            <a:srgbClr val="660033"/>
          </a:solidFill>
        </p:spPr>
        <p:txBody>
          <a:bodyPr wrap="square">
            <a:spAutoFit/>
          </a:bodyPr>
          <a:lstStyle/>
          <a:p>
            <a:r>
              <a:rPr lang="en-US" sz="1100" dirty="0" smtClean="0">
                <a:solidFill>
                  <a:prstClr val="white"/>
                </a:solidFill>
              </a:rPr>
              <a:t>          		</a:t>
            </a:r>
            <a:r>
              <a:rPr lang="en-US" sz="1000" dirty="0" smtClean="0">
                <a:solidFill>
                  <a:prstClr val="white"/>
                </a:solidFill>
              </a:rPr>
              <a:t>           Wolfram Knapp</a:t>
            </a:r>
          </a:p>
          <a:p>
            <a:r>
              <a:rPr lang="en-US" sz="1000" dirty="0">
                <a:solidFill>
                  <a:prstClr val="white"/>
                </a:solidFill>
              </a:rPr>
              <a:t> </a:t>
            </a:r>
            <a:r>
              <a:rPr lang="en-US" sz="1000" dirty="0" smtClean="0">
                <a:solidFill>
                  <a:prstClr val="white"/>
                </a:solidFill>
              </a:rPr>
              <a:t>                                                                          „</a:t>
            </a:r>
            <a:r>
              <a:rPr lang="en-US" sz="1000" b="1" dirty="0" smtClean="0">
                <a:solidFill>
                  <a:prstClr val="white"/>
                </a:solidFill>
              </a:rPr>
              <a:t>Investigations of the transition </a:t>
            </a:r>
            <a:r>
              <a:rPr lang="en-US" sz="1000" b="1" dirty="0">
                <a:solidFill>
                  <a:prstClr val="white"/>
                </a:solidFill>
              </a:rPr>
              <a:t>from </a:t>
            </a:r>
            <a:r>
              <a:rPr lang="en-US" sz="1000" b="1" dirty="0" smtClean="0">
                <a:solidFill>
                  <a:prstClr val="white"/>
                </a:solidFill>
              </a:rPr>
              <a:t>electron field </a:t>
            </a:r>
            <a:r>
              <a:rPr lang="en-US" sz="1000" b="1" dirty="0">
                <a:solidFill>
                  <a:prstClr val="white"/>
                </a:solidFill>
              </a:rPr>
              <a:t>emission to </a:t>
            </a:r>
            <a:r>
              <a:rPr lang="en-US" sz="1000" b="1" dirty="0" smtClean="0">
                <a:solidFill>
                  <a:prstClr val="white"/>
                </a:solidFill>
              </a:rPr>
              <a:t> plasma discharges</a:t>
            </a:r>
          </a:p>
          <a:p>
            <a:r>
              <a:rPr lang="en-US" sz="1000" b="1" dirty="0">
                <a:solidFill>
                  <a:prstClr val="white"/>
                </a:solidFill>
              </a:rPr>
              <a:t> </a:t>
            </a:r>
            <a:r>
              <a:rPr lang="en-US" sz="1000" b="1" dirty="0" smtClean="0">
                <a:solidFill>
                  <a:prstClr val="white"/>
                </a:solidFill>
              </a:rPr>
              <a:t>                                                                            (glow discharge and micro-arcs) with extended use of Fowler-</a:t>
            </a:r>
            <a:r>
              <a:rPr lang="en-US" sz="1000" b="1" dirty="0" err="1" smtClean="0">
                <a:solidFill>
                  <a:prstClr val="white"/>
                </a:solidFill>
              </a:rPr>
              <a:t>Nordheim</a:t>
            </a:r>
            <a:r>
              <a:rPr lang="en-US" sz="1000" b="1" dirty="0" smtClean="0">
                <a:solidFill>
                  <a:prstClr val="white"/>
                </a:solidFill>
              </a:rPr>
              <a:t> plot</a:t>
            </a:r>
            <a:r>
              <a:rPr lang="en-US" sz="1000" dirty="0" smtClean="0">
                <a:solidFill>
                  <a:prstClr val="white"/>
                </a:solidFill>
              </a:rPr>
              <a:t>”</a:t>
            </a:r>
          </a:p>
          <a:p>
            <a:r>
              <a:rPr lang="en-US" sz="1000" dirty="0">
                <a:solidFill>
                  <a:prstClr val="white"/>
                </a:solidFill>
              </a:rPr>
              <a:t> </a:t>
            </a:r>
            <a:r>
              <a:rPr lang="en-US" sz="1000" dirty="0" smtClean="0">
                <a:solidFill>
                  <a:prstClr val="white"/>
                </a:solidFill>
              </a:rPr>
              <a:t>                                                                           8</a:t>
            </a:r>
            <a:r>
              <a:rPr lang="en-US" sz="1000" baseline="30000" dirty="0" smtClean="0">
                <a:solidFill>
                  <a:prstClr val="white"/>
                </a:solidFill>
              </a:rPr>
              <a:t>th</a:t>
            </a:r>
            <a:r>
              <a:rPr lang="en-US" sz="1000" dirty="0" smtClean="0">
                <a:solidFill>
                  <a:prstClr val="white"/>
                </a:solidFill>
              </a:rPr>
              <a:t> International Workshop on Mechanisms on </a:t>
            </a:r>
            <a:r>
              <a:rPr lang="en-US" sz="1000" dirty="0" err="1" smtClean="0">
                <a:solidFill>
                  <a:prstClr val="white"/>
                </a:solidFill>
              </a:rPr>
              <a:t>Varcuum</a:t>
            </a:r>
            <a:r>
              <a:rPr lang="en-US" sz="1000" dirty="0" smtClean="0">
                <a:solidFill>
                  <a:prstClr val="white"/>
                </a:solidFill>
              </a:rPr>
              <a:t> Arcs, </a:t>
            </a:r>
            <a:r>
              <a:rPr lang="en-US" sz="1000" dirty="0" err="1" smtClean="0">
                <a:solidFill>
                  <a:prstClr val="white"/>
                </a:solidFill>
              </a:rPr>
              <a:t>Padova</a:t>
            </a:r>
            <a:r>
              <a:rPr lang="en-US" sz="1000" dirty="0" smtClean="0">
                <a:solidFill>
                  <a:prstClr val="white"/>
                </a:solidFill>
              </a:rPr>
              <a:t> , 15-19 Sept. 2019			</a:t>
            </a:r>
            <a:r>
              <a:rPr lang="en-US" sz="1000" dirty="0">
                <a:solidFill>
                  <a:prstClr val="white"/>
                </a:solidFill>
              </a:rPr>
              <a:t> </a:t>
            </a:r>
            <a:r>
              <a:rPr lang="en-US" sz="1000" dirty="0" smtClean="0">
                <a:solidFill>
                  <a:prstClr val="white"/>
                </a:solidFill>
              </a:rPr>
              <a:t>                                           </a:t>
            </a:r>
            <a:endParaRPr lang="de-DE" sz="1000" dirty="0">
              <a:solidFill>
                <a:prstClr val="white"/>
              </a:solidFill>
            </a:endParaRPr>
          </a:p>
        </p:txBody>
      </p:sp>
      <p:pic>
        <p:nvPicPr>
          <p:cNvPr id="17" name="Grafik 1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158" y="6106612"/>
            <a:ext cx="2160239" cy="751388"/>
          </a:xfrm>
          <a:prstGeom prst="rect">
            <a:avLst/>
          </a:prstGeom>
        </p:spPr>
      </p:pic>
      <p:pic>
        <p:nvPicPr>
          <p:cNvPr id="18" name="Grafik 44"/>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840043" y="6121774"/>
            <a:ext cx="2339752" cy="76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623686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Rechteck 2"/>
          <p:cNvSpPr/>
          <p:nvPr/>
        </p:nvSpPr>
        <p:spPr>
          <a:xfrm>
            <a:off x="8845258" y="6427113"/>
            <a:ext cx="184731" cy="369332"/>
          </a:xfrm>
          <a:prstGeom prst="rect">
            <a:avLst/>
          </a:prstGeom>
        </p:spPr>
        <p:txBody>
          <a:bodyPr wrap="none">
            <a:spAutoFit/>
          </a:bodyPr>
          <a:lstStyle/>
          <a:p>
            <a:endParaRPr lang="de-DE" dirty="0">
              <a:solidFill>
                <a:schemeClr val="bg1"/>
              </a:solidFill>
            </a:endParaRPr>
          </a:p>
        </p:txBody>
      </p:sp>
      <p:sp>
        <p:nvSpPr>
          <p:cNvPr id="11" name="Rechteck 10"/>
          <p:cNvSpPr/>
          <p:nvPr/>
        </p:nvSpPr>
        <p:spPr>
          <a:xfrm>
            <a:off x="134959" y="4848416"/>
            <a:ext cx="8525648" cy="338554"/>
          </a:xfrm>
          <a:prstGeom prst="rect">
            <a:avLst/>
          </a:prstGeom>
        </p:spPr>
        <p:txBody>
          <a:bodyPr wrap="square">
            <a:spAutoFit/>
          </a:bodyPr>
          <a:lstStyle/>
          <a:p>
            <a:r>
              <a:rPr lang="en-US" sz="1400" dirty="0" smtClean="0"/>
              <a:t>           </a:t>
            </a:r>
            <a:r>
              <a:rPr lang="en-US" sz="1600" b="1" dirty="0" smtClean="0"/>
              <a:t>The Fowler </a:t>
            </a:r>
            <a:r>
              <a:rPr lang="en-US" sz="1600" b="1" dirty="0" err="1" smtClean="0"/>
              <a:t>Nordheim</a:t>
            </a:r>
            <a:r>
              <a:rPr lang="en-US" sz="1600" b="1" dirty="0" smtClean="0"/>
              <a:t> equation:                                                                    is non-linear!</a:t>
            </a:r>
            <a:endParaRPr lang="de-DE" sz="1600" b="1" dirty="0"/>
          </a:p>
        </p:txBody>
      </p:sp>
      <p:sp>
        <p:nvSpPr>
          <p:cNvPr id="16" name="Rechteck 15"/>
          <p:cNvSpPr/>
          <p:nvPr/>
        </p:nvSpPr>
        <p:spPr>
          <a:xfrm>
            <a:off x="323529" y="202351"/>
            <a:ext cx="8706460" cy="400110"/>
          </a:xfrm>
          <a:prstGeom prst="rect">
            <a:avLst/>
          </a:prstGeom>
        </p:spPr>
        <p:txBody>
          <a:bodyPr wrap="square">
            <a:spAutoFit/>
          </a:bodyPr>
          <a:lstStyle/>
          <a:p>
            <a:pPr lvl="0"/>
            <a:r>
              <a:rPr lang="en-US" sz="2000" b="1" dirty="0" smtClean="0">
                <a:solidFill>
                  <a:schemeClr val="accent2"/>
                </a:solidFill>
                <a:effectLst>
                  <a:outerShdw blurRad="38100" dist="38100" dir="2700000" algn="tl">
                    <a:srgbClr val="000000">
                      <a:alpha val="43137"/>
                    </a:srgbClr>
                  </a:outerShdw>
                </a:effectLst>
              </a:rPr>
              <a:t>3. </a:t>
            </a:r>
            <a:r>
              <a:rPr lang="en-US" sz="2000" b="1" dirty="0" smtClean="0">
                <a:solidFill>
                  <a:srgbClr val="C00000"/>
                </a:solidFill>
                <a:effectLst>
                  <a:outerShdw blurRad="38100" dist="38100" dir="2700000" algn="tl">
                    <a:srgbClr val="000000">
                      <a:alpha val="43137"/>
                    </a:srgbClr>
                  </a:outerShdw>
                </a:effectLst>
              </a:rPr>
              <a:t>Transitions </a:t>
            </a:r>
            <a:r>
              <a:rPr lang="en-US" sz="2000" b="1" dirty="0">
                <a:solidFill>
                  <a:srgbClr val="C00000"/>
                </a:solidFill>
                <a:effectLst>
                  <a:outerShdw blurRad="38100" dist="38100" dir="2700000" algn="tl">
                    <a:srgbClr val="000000">
                      <a:alpha val="43137"/>
                    </a:srgbClr>
                  </a:outerShdw>
                </a:effectLst>
              </a:rPr>
              <a:t>from FE to </a:t>
            </a:r>
            <a:r>
              <a:rPr lang="en-US" sz="2000" b="1" u="sng" dirty="0" smtClean="0">
                <a:solidFill>
                  <a:srgbClr val="C00000"/>
                </a:solidFill>
                <a:effectLst>
                  <a:outerShdw blurRad="38100" dist="38100" dir="2700000" algn="tl">
                    <a:srgbClr val="000000">
                      <a:alpha val="43137"/>
                    </a:srgbClr>
                  </a:outerShdw>
                </a:effectLst>
              </a:rPr>
              <a:t>stable</a:t>
            </a:r>
            <a:r>
              <a:rPr lang="en-US" sz="2000" b="1" dirty="0" smtClean="0">
                <a:solidFill>
                  <a:srgbClr val="C00000"/>
                </a:solidFill>
                <a:effectLst>
                  <a:outerShdw blurRad="38100" dist="38100" dir="2700000" algn="tl">
                    <a:srgbClr val="000000">
                      <a:alpha val="43137"/>
                    </a:srgbClr>
                  </a:outerShdw>
                </a:effectLst>
              </a:rPr>
              <a:t> plasma discharges: </a:t>
            </a:r>
            <a:r>
              <a:rPr lang="en-US" sz="2000" b="1" dirty="0" smtClean="0">
                <a:solidFill>
                  <a:srgbClr val="C00000"/>
                </a:solidFill>
              </a:rPr>
              <a:t>Example for pulse operation </a:t>
            </a:r>
            <a:endParaRPr lang="de-DE" sz="2000" b="1" u="sng" dirty="0">
              <a:solidFill>
                <a:schemeClr val="accent2"/>
              </a:solidFill>
            </a:endParaRPr>
          </a:p>
        </p:txBody>
      </p:sp>
      <p:sp>
        <p:nvSpPr>
          <p:cNvPr id="19" name="Rechteck 18"/>
          <p:cNvSpPr/>
          <p:nvPr/>
        </p:nvSpPr>
        <p:spPr>
          <a:xfrm>
            <a:off x="600485" y="5589240"/>
            <a:ext cx="7632848" cy="446276"/>
          </a:xfrm>
          <a:prstGeom prst="rect">
            <a:avLst/>
          </a:prstGeom>
        </p:spPr>
        <p:txBody>
          <a:bodyPr wrap="square">
            <a:spAutoFit/>
          </a:bodyPr>
          <a:lstStyle/>
          <a:p>
            <a:r>
              <a:rPr lang="en-US" sz="1200" dirty="0" smtClean="0"/>
              <a:t>[</a:t>
            </a:r>
            <a:r>
              <a:rPr lang="en-US" sz="1100" dirty="0" smtClean="0"/>
              <a:t>1] </a:t>
            </a:r>
            <a:r>
              <a:rPr lang="en-US" sz="1100" dirty="0"/>
              <a:t>D. Wenger, W. Knapp, B. Hensel, </a:t>
            </a:r>
            <a:r>
              <a:rPr lang="en-US" sz="1100" dirty="0" smtClean="0"/>
              <a:t>S. </a:t>
            </a:r>
            <a:r>
              <a:rPr lang="en-US" sz="1100" dirty="0" err="1" smtClean="0"/>
              <a:t>Tedde</a:t>
            </a:r>
            <a:r>
              <a:rPr lang="en-US" sz="1100" dirty="0"/>
              <a:t>, „Transition of Electron </a:t>
            </a:r>
            <a:r>
              <a:rPr lang="en-US" sz="1100" dirty="0" smtClean="0"/>
              <a:t>Field </a:t>
            </a:r>
            <a:r>
              <a:rPr lang="en-US" sz="1100" dirty="0"/>
              <a:t>Emission to Normal Glow Discharge</a:t>
            </a:r>
            <a:r>
              <a:rPr lang="en-US" sz="1100" dirty="0" smtClean="0"/>
              <a:t>“,</a:t>
            </a:r>
          </a:p>
          <a:p>
            <a:r>
              <a:rPr lang="en-US" sz="1100" dirty="0" smtClean="0"/>
              <a:t>      IEEE Transaction on Electron Devices 61 (11), p. 3864 (2014).</a:t>
            </a:r>
            <a:endParaRPr lang="de-DE" sz="1100" dirty="0"/>
          </a:p>
        </p:txBody>
      </p:sp>
      <p:pic>
        <p:nvPicPr>
          <p:cNvPr id="20"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39134" y="775443"/>
            <a:ext cx="4590855" cy="33987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86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4959" y="775443"/>
            <a:ext cx="4060875" cy="36364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 name="Grafik 1"/>
          <p:cNvPicPr>
            <a:picLocks noChangeAspect="1"/>
          </p:cNvPicPr>
          <p:nvPr/>
        </p:nvPicPr>
        <p:blipFill>
          <a:blip r:embed="rId4"/>
          <a:stretch>
            <a:fillRect/>
          </a:stretch>
        </p:blipFill>
        <p:spPr>
          <a:xfrm>
            <a:off x="3563888" y="4584840"/>
            <a:ext cx="2792210" cy="865707"/>
          </a:xfrm>
          <a:prstGeom prst="rect">
            <a:avLst/>
          </a:prstGeom>
        </p:spPr>
      </p:pic>
      <p:sp>
        <p:nvSpPr>
          <p:cNvPr id="12" name="Rechteck 11"/>
          <p:cNvSpPr/>
          <p:nvPr/>
        </p:nvSpPr>
        <p:spPr>
          <a:xfrm>
            <a:off x="0" y="6122762"/>
            <a:ext cx="9144000" cy="877163"/>
          </a:xfrm>
          <a:prstGeom prst="rect">
            <a:avLst/>
          </a:prstGeom>
          <a:solidFill>
            <a:srgbClr val="660033"/>
          </a:solidFill>
        </p:spPr>
        <p:txBody>
          <a:bodyPr wrap="square">
            <a:spAutoFit/>
          </a:bodyPr>
          <a:lstStyle/>
          <a:p>
            <a:r>
              <a:rPr lang="en-US" sz="1100" dirty="0" smtClean="0">
                <a:solidFill>
                  <a:prstClr val="white"/>
                </a:solidFill>
              </a:rPr>
              <a:t>          		</a:t>
            </a:r>
            <a:r>
              <a:rPr lang="en-US" sz="1000" dirty="0" smtClean="0">
                <a:solidFill>
                  <a:prstClr val="white"/>
                </a:solidFill>
              </a:rPr>
              <a:t>           Wolfram Knapp</a:t>
            </a:r>
          </a:p>
          <a:p>
            <a:r>
              <a:rPr lang="en-US" sz="1000" dirty="0">
                <a:solidFill>
                  <a:prstClr val="white"/>
                </a:solidFill>
              </a:rPr>
              <a:t> </a:t>
            </a:r>
            <a:r>
              <a:rPr lang="en-US" sz="1000" dirty="0" smtClean="0">
                <a:solidFill>
                  <a:prstClr val="white"/>
                </a:solidFill>
              </a:rPr>
              <a:t>                                                                          „</a:t>
            </a:r>
            <a:r>
              <a:rPr lang="en-US" sz="1000" b="1" dirty="0" smtClean="0">
                <a:solidFill>
                  <a:prstClr val="white"/>
                </a:solidFill>
              </a:rPr>
              <a:t>Investigations of the transition </a:t>
            </a:r>
            <a:r>
              <a:rPr lang="en-US" sz="1000" b="1" dirty="0">
                <a:solidFill>
                  <a:prstClr val="white"/>
                </a:solidFill>
              </a:rPr>
              <a:t>from </a:t>
            </a:r>
            <a:r>
              <a:rPr lang="en-US" sz="1000" b="1" dirty="0" smtClean="0">
                <a:solidFill>
                  <a:prstClr val="white"/>
                </a:solidFill>
              </a:rPr>
              <a:t>electron field </a:t>
            </a:r>
            <a:r>
              <a:rPr lang="en-US" sz="1000" b="1" dirty="0">
                <a:solidFill>
                  <a:prstClr val="white"/>
                </a:solidFill>
              </a:rPr>
              <a:t>emission to </a:t>
            </a:r>
            <a:r>
              <a:rPr lang="en-US" sz="1000" b="1" dirty="0" smtClean="0">
                <a:solidFill>
                  <a:prstClr val="white"/>
                </a:solidFill>
              </a:rPr>
              <a:t> plasma discharges</a:t>
            </a:r>
          </a:p>
          <a:p>
            <a:r>
              <a:rPr lang="en-US" sz="1000" b="1" dirty="0">
                <a:solidFill>
                  <a:prstClr val="white"/>
                </a:solidFill>
              </a:rPr>
              <a:t> </a:t>
            </a:r>
            <a:r>
              <a:rPr lang="en-US" sz="1000" b="1" dirty="0" smtClean="0">
                <a:solidFill>
                  <a:prstClr val="white"/>
                </a:solidFill>
              </a:rPr>
              <a:t>                                                                            (glow discharge and micro-arcs) with extended use of Fowler-</a:t>
            </a:r>
            <a:r>
              <a:rPr lang="en-US" sz="1000" b="1" dirty="0" err="1" smtClean="0">
                <a:solidFill>
                  <a:prstClr val="white"/>
                </a:solidFill>
              </a:rPr>
              <a:t>Nordheim</a:t>
            </a:r>
            <a:r>
              <a:rPr lang="en-US" sz="1000" b="1" dirty="0" smtClean="0">
                <a:solidFill>
                  <a:prstClr val="white"/>
                </a:solidFill>
              </a:rPr>
              <a:t> plot</a:t>
            </a:r>
            <a:r>
              <a:rPr lang="en-US" sz="1000" dirty="0" smtClean="0">
                <a:solidFill>
                  <a:prstClr val="white"/>
                </a:solidFill>
              </a:rPr>
              <a:t>”</a:t>
            </a:r>
          </a:p>
          <a:p>
            <a:r>
              <a:rPr lang="en-US" sz="1000" dirty="0">
                <a:solidFill>
                  <a:prstClr val="white"/>
                </a:solidFill>
              </a:rPr>
              <a:t> </a:t>
            </a:r>
            <a:r>
              <a:rPr lang="en-US" sz="1000" dirty="0" smtClean="0">
                <a:solidFill>
                  <a:prstClr val="white"/>
                </a:solidFill>
              </a:rPr>
              <a:t>                                                                           8</a:t>
            </a:r>
            <a:r>
              <a:rPr lang="en-US" sz="1000" baseline="30000" dirty="0" smtClean="0">
                <a:solidFill>
                  <a:prstClr val="white"/>
                </a:solidFill>
              </a:rPr>
              <a:t>th</a:t>
            </a:r>
            <a:r>
              <a:rPr lang="en-US" sz="1000" dirty="0" smtClean="0">
                <a:solidFill>
                  <a:prstClr val="white"/>
                </a:solidFill>
              </a:rPr>
              <a:t> International Workshop on Mechanisms on </a:t>
            </a:r>
            <a:r>
              <a:rPr lang="en-US" sz="1000" dirty="0" err="1" smtClean="0">
                <a:solidFill>
                  <a:prstClr val="white"/>
                </a:solidFill>
              </a:rPr>
              <a:t>Varcuum</a:t>
            </a:r>
            <a:r>
              <a:rPr lang="en-US" sz="1000" dirty="0" smtClean="0">
                <a:solidFill>
                  <a:prstClr val="white"/>
                </a:solidFill>
              </a:rPr>
              <a:t> Arcs, </a:t>
            </a:r>
            <a:r>
              <a:rPr lang="en-US" sz="1000" dirty="0" err="1" smtClean="0">
                <a:solidFill>
                  <a:prstClr val="white"/>
                </a:solidFill>
              </a:rPr>
              <a:t>Padova</a:t>
            </a:r>
            <a:r>
              <a:rPr lang="en-US" sz="1000" dirty="0" smtClean="0">
                <a:solidFill>
                  <a:prstClr val="white"/>
                </a:solidFill>
              </a:rPr>
              <a:t> , 15-19 Sept. 2019			</a:t>
            </a:r>
            <a:r>
              <a:rPr lang="en-US" sz="1000" dirty="0">
                <a:solidFill>
                  <a:prstClr val="white"/>
                </a:solidFill>
              </a:rPr>
              <a:t> </a:t>
            </a:r>
            <a:r>
              <a:rPr lang="en-US" sz="1000" dirty="0" smtClean="0">
                <a:solidFill>
                  <a:prstClr val="white"/>
                </a:solidFill>
              </a:rPr>
              <a:t>                                           </a:t>
            </a:r>
            <a:endParaRPr lang="de-DE" sz="1000" dirty="0">
              <a:solidFill>
                <a:prstClr val="white"/>
              </a:solidFill>
            </a:endParaRPr>
          </a:p>
        </p:txBody>
      </p:sp>
      <p:pic>
        <p:nvPicPr>
          <p:cNvPr id="14" name="Grafik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158" y="6106612"/>
            <a:ext cx="2160239" cy="751388"/>
          </a:xfrm>
          <a:prstGeom prst="rect">
            <a:avLst/>
          </a:prstGeom>
        </p:spPr>
      </p:pic>
      <p:pic>
        <p:nvPicPr>
          <p:cNvPr id="17" name="Grafik 4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840043" y="6121774"/>
            <a:ext cx="2339752" cy="76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847221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8845258" y="6427113"/>
            <a:ext cx="184731" cy="369332"/>
          </a:xfrm>
          <a:prstGeom prst="rect">
            <a:avLst/>
          </a:prstGeom>
        </p:spPr>
        <p:txBody>
          <a:bodyPr wrap="none">
            <a:spAutoFit/>
          </a:bodyPr>
          <a:lstStyle/>
          <a:p>
            <a:endParaRPr lang="de-DE" dirty="0">
              <a:solidFill>
                <a:schemeClr val="bg1"/>
              </a:solidFill>
            </a:endParaRPr>
          </a:p>
        </p:txBody>
      </p:sp>
      <p:sp>
        <p:nvSpPr>
          <p:cNvPr id="11" name="Rechteck 10"/>
          <p:cNvSpPr/>
          <p:nvPr/>
        </p:nvSpPr>
        <p:spPr>
          <a:xfrm>
            <a:off x="1086561" y="4959163"/>
            <a:ext cx="6970878" cy="307777"/>
          </a:xfrm>
          <a:prstGeom prst="rect">
            <a:avLst/>
          </a:prstGeom>
        </p:spPr>
        <p:txBody>
          <a:bodyPr wrap="square">
            <a:spAutoFit/>
          </a:bodyPr>
          <a:lstStyle/>
          <a:p>
            <a:r>
              <a:rPr lang="en-US" sz="1400" dirty="0" smtClean="0"/>
              <a:t>           </a:t>
            </a:r>
            <a:endParaRPr lang="de-DE" sz="1400" dirty="0"/>
          </a:p>
        </p:txBody>
      </p:sp>
      <p:sp>
        <p:nvSpPr>
          <p:cNvPr id="2" name="Rechteck 1"/>
          <p:cNvSpPr/>
          <p:nvPr/>
        </p:nvSpPr>
        <p:spPr>
          <a:xfrm>
            <a:off x="323529" y="202351"/>
            <a:ext cx="8706460" cy="400110"/>
          </a:xfrm>
          <a:prstGeom prst="rect">
            <a:avLst/>
          </a:prstGeom>
        </p:spPr>
        <p:txBody>
          <a:bodyPr wrap="square">
            <a:spAutoFit/>
          </a:bodyPr>
          <a:lstStyle/>
          <a:p>
            <a:pPr lvl="0"/>
            <a:r>
              <a:rPr lang="en-US" sz="2000" b="1" dirty="0" smtClean="0">
                <a:solidFill>
                  <a:schemeClr val="accent2"/>
                </a:solidFill>
                <a:effectLst>
                  <a:outerShdw blurRad="38100" dist="38100" dir="2700000" algn="tl">
                    <a:srgbClr val="000000">
                      <a:alpha val="43137"/>
                    </a:srgbClr>
                  </a:outerShdw>
                </a:effectLst>
              </a:rPr>
              <a:t>3. </a:t>
            </a:r>
            <a:r>
              <a:rPr lang="en-US" sz="2000" b="1" dirty="0" smtClean="0">
                <a:solidFill>
                  <a:srgbClr val="C00000"/>
                </a:solidFill>
                <a:effectLst>
                  <a:outerShdw blurRad="38100" dist="38100" dir="2700000" algn="tl">
                    <a:srgbClr val="000000">
                      <a:alpha val="43137"/>
                    </a:srgbClr>
                  </a:outerShdw>
                </a:effectLst>
              </a:rPr>
              <a:t>Transitions </a:t>
            </a:r>
            <a:r>
              <a:rPr lang="en-US" sz="2000" b="1" dirty="0">
                <a:solidFill>
                  <a:srgbClr val="C00000"/>
                </a:solidFill>
                <a:effectLst>
                  <a:outerShdw blurRad="38100" dist="38100" dir="2700000" algn="tl">
                    <a:srgbClr val="000000">
                      <a:alpha val="43137"/>
                    </a:srgbClr>
                  </a:outerShdw>
                </a:effectLst>
              </a:rPr>
              <a:t>from FE to plasma </a:t>
            </a:r>
            <a:r>
              <a:rPr lang="en-US" sz="2000" b="1" dirty="0" smtClean="0">
                <a:solidFill>
                  <a:srgbClr val="C00000"/>
                </a:solidFill>
                <a:effectLst>
                  <a:outerShdw blurRad="38100" dist="38100" dir="2700000" algn="tl">
                    <a:srgbClr val="000000">
                      <a:alpha val="43137"/>
                    </a:srgbClr>
                  </a:outerShdw>
                </a:effectLst>
              </a:rPr>
              <a:t>discharges </a:t>
            </a:r>
            <a:r>
              <a:rPr lang="en-US" sz="2000" b="1" dirty="0" smtClean="0">
                <a:solidFill>
                  <a:schemeClr val="accent2"/>
                </a:solidFill>
              </a:rPr>
              <a:t>Graphical evaluation method: </a:t>
            </a:r>
            <a:r>
              <a:rPr lang="en-US" sz="2000" b="1" u="sng" dirty="0" smtClean="0">
                <a:solidFill>
                  <a:schemeClr val="accent2"/>
                </a:solidFill>
              </a:rPr>
              <a:t>4 steps</a:t>
            </a:r>
            <a:endParaRPr lang="de-DE" sz="2000" b="1" u="sng" dirty="0">
              <a:solidFill>
                <a:schemeClr val="accent2"/>
              </a:solidFill>
            </a:endParaRPr>
          </a:p>
        </p:txBody>
      </p:sp>
      <p:graphicFrame>
        <p:nvGraphicFramePr>
          <p:cNvPr id="4" name="Objekt 3"/>
          <p:cNvGraphicFramePr>
            <a:graphicFrameLocks noChangeAspect="1"/>
          </p:cNvGraphicFramePr>
          <p:nvPr>
            <p:extLst>
              <p:ext uri="{D42A27DB-BD31-4B8C-83A1-F6EECF244321}">
                <p14:modId xmlns:p14="http://schemas.microsoft.com/office/powerpoint/2010/main" val="1922047654"/>
              </p:ext>
            </p:extLst>
          </p:nvPr>
        </p:nvGraphicFramePr>
        <p:xfrm>
          <a:off x="179512" y="846584"/>
          <a:ext cx="3746500" cy="2533650"/>
        </p:xfrm>
        <a:graphic>
          <a:graphicData uri="http://schemas.openxmlformats.org/presentationml/2006/ole">
            <mc:AlternateContent xmlns:mc="http://schemas.openxmlformats.org/markup-compatibility/2006">
              <mc:Choice xmlns:v="urn:schemas-microsoft-com:vml" Requires="v">
                <p:oleObj spid="_x0000_s19002" name="Graph" r:id="rId3" imgW="4217760" imgH="2852640" progId="Origin50.Graph">
                  <p:embed/>
                </p:oleObj>
              </mc:Choice>
              <mc:Fallback>
                <p:oleObj name="Graph" r:id="rId3" imgW="4217760" imgH="2852640" progId="Origin50.Graph">
                  <p:embed/>
                  <p:pic>
                    <p:nvPicPr>
                      <p:cNvPr id="0" name="Objekt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512" y="846584"/>
                        <a:ext cx="3746500" cy="2533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 name="Objekt 4"/>
          <p:cNvGraphicFramePr>
            <a:graphicFrameLocks noChangeAspect="1"/>
          </p:cNvGraphicFramePr>
          <p:nvPr>
            <p:extLst>
              <p:ext uri="{D42A27DB-BD31-4B8C-83A1-F6EECF244321}">
                <p14:modId xmlns:p14="http://schemas.microsoft.com/office/powerpoint/2010/main" val="3246635858"/>
              </p:ext>
            </p:extLst>
          </p:nvPr>
        </p:nvGraphicFramePr>
        <p:xfrm>
          <a:off x="5148064" y="812172"/>
          <a:ext cx="3389312" cy="2617787"/>
        </p:xfrm>
        <a:graphic>
          <a:graphicData uri="http://schemas.openxmlformats.org/presentationml/2006/ole">
            <mc:AlternateContent xmlns:mc="http://schemas.openxmlformats.org/markup-compatibility/2006">
              <mc:Choice xmlns:v="urn:schemas-microsoft-com:vml" Requires="v">
                <p:oleObj spid="_x0000_s19003" name="Graph" r:id="rId5" imgW="4104000" imgH="3169440" progId="Origin50.Graph">
                  <p:embed/>
                </p:oleObj>
              </mc:Choice>
              <mc:Fallback>
                <p:oleObj name="Graph" r:id="rId5" imgW="4104000" imgH="3169440" progId="Origin50.Graph">
                  <p:embed/>
                  <p:pic>
                    <p:nvPicPr>
                      <p:cNvPr id="0" name="Objekt 1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48064" y="812172"/>
                        <a:ext cx="3389312" cy="2617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 name="Objekt 6"/>
          <p:cNvGraphicFramePr>
            <a:graphicFrameLocks noChangeAspect="1"/>
          </p:cNvGraphicFramePr>
          <p:nvPr>
            <p:extLst>
              <p:ext uri="{D42A27DB-BD31-4B8C-83A1-F6EECF244321}">
                <p14:modId xmlns:p14="http://schemas.microsoft.com/office/powerpoint/2010/main" val="3580062099"/>
              </p:ext>
            </p:extLst>
          </p:nvPr>
        </p:nvGraphicFramePr>
        <p:xfrm>
          <a:off x="348640" y="3283414"/>
          <a:ext cx="3452813" cy="2782887"/>
        </p:xfrm>
        <a:graphic>
          <a:graphicData uri="http://schemas.openxmlformats.org/presentationml/2006/ole">
            <mc:AlternateContent xmlns:mc="http://schemas.openxmlformats.org/markup-compatibility/2006">
              <mc:Choice xmlns:v="urn:schemas-microsoft-com:vml" Requires="v">
                <p:oleObj spid="_x0000_s19004" name="Graph" r:id="rId7" imgW="3932640" imgH="3169440" progId="Origin50.Graph">
                  <p:embed/>
                </p:oleObj>
              </mc:Choice>
              <mc:Fallback>
                <p:oleObj name="Graph" r:id="rId7" imgW="3932640" imgH="3169440" progId="Origin50.Graph">
                  <p:embed/>
                  <p:pic>
                    <p:nvPicPr>
                      <p:cNvPr id="0" name="Objekt 1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8640" y="3283414"/>
                        <a:ext cx="3452813" cy="2782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 name="Objekt 7"/>
          <p:cNvGraphicFramePr>
            <a:graphicFrameLocks noChangeAspect="1"/>
          </p:cNvGraphicFramePr>
          <p:nvPr>
            <p:extLst>
              <p:ext uri="{D42A27DB-BD31-4B8C-83A1-F6EECF244321}">
                <p14:modId xmlns:p14="http://schemas.microsoft.com/office/powerpoint/2010/main" val="3835911242"/>
              </p:ext>
            </p:extLst>
          </p:nvPr>
        </p:nvGraphicFramePr>
        <p:xfrm>
          <a:off x="5220072" y="3276071"/>
          <a:ext cx="3538537" cy="2784475"/>
        </p:xfrm>
        <a:graphic>
          <a:graphicData uri="http://schemas.openxmlformats.org/presentationml/2006/ole">
            <mc:AlternateContent xmlns:mc="http://schemas.openxmlformats.org/markup-compatibility/2006">
              <mc:Choice xmlns:v="urn:schemas-microsoft-com:vml" Requires="v">
                <p:oleObj spid="_x0000_s19005" name="Graph" r:id="rId9" imgW="4027680" imgH="3169440" progId="Origin50.Graph">
                  <p:embed/>
                </p:oleObj>
              </mc:Choice>
              <mc:Fallback>
                <p:oleObj name="Graph" r:id="rId9" imgW="4027680" imgH="3169440" progId="Origin50.Graph">
                  <p:embed/>
                  <p:pic>
                    <p:nvPicPr>
                      <p:cNvPr id="0" name="Objekt 2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220072" y="3276071"/>
                        <a:ext cx="3538537" cy="278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4" name="Rechteck 13"/>
          <p:cNvSpPr/>
          <p:nvPr/>
        </p:nvSpPr>
        <p:spPr>
          <a:xfrm>
            <a:off x="467544" y="692696"/>
            <a:ext cx="8640958" cy="307777"/>
          </a:xfrm>
          <a:prstGeom prst="rect">
            <a:avLst/>
          </a:prstGeom>
        </p:spPr>
        <p:txBody>
          <a:bodyPr wrap="square">
            <a:spAutoFit/>
          </a:bodyPr>
          <a:lstStyle/>
          <a:p>
            <a:r>
              <a:rPr lang="en-US" sz="1400" u="sng" dirty="0" smtClean="0"/>
              <a:t>1</a:t>
            </a:r>
            <a:r>
              <a:rPr lang="en-US" sz="1400" u="sng" baseline="30000" dirty="0" smtClean="0"/>
              <a:t>st</a:t>
            </a:r>
            <a:r>
              <a:rPr lang="en-US" sz="1400" u="sng" dirty="0" smtClean="0"/>
              <a:t> step</a:t>
            </a:r>
            <a:r>
              <a:rPr lang="en-US" sz="1400" dirty="0" smtClean="0"/>
              <a:t>: IU </a:t>
            </a:r>
            <a:r>
              <a:rPr lang="de-DE" sz="1400" dirty="0" smtClean="0"/>
              <a:t>semi-</a:t>
            </a:r>
            <a:r>
              <a:rPr lang="de-DE" sz="1400" dirty="0" err="1" smtClean="0"/>
              <a:t>logarithmic</a:t>
            </a:r>
            <a:r>
              <a:rPr lang="de-DE" sz="1400" dirty="0" smtClean="0"/>
              <a:t> </a:t>
            </a:r>
            <a:r>
              <a:rPr lang="en-US" sz="1400" dirty="0" smtClean="0"/>
              <a:t>diagram (FE diagram)              </a:t>
            </a:r>
            <a:r>
              <a:rPr lang="en-US" sz="1400" u="sng" dirty="0" smtClean="0"/>
              <a:t>2</a:t>
            </a:r>
            <a:r>
              <a:rPr lang="en-US" sz="1400" u="sng" baseline="30000" dirty="0" smtClean="0"/>
              <a:t>nd</a:t>
            </a:r>
            <a:r>
              <a:rPr lang="en-US" sz="1400" u="sng" dirty="0" smtClean="0"/>
              <a:t> step</a:t>
            </a:r>
            <a:r>
              <a:rPr lang="en-US" sz="1400" dirty="0"/>
              <a:t>: IU </a:t>
            </a:r>
            <a:r>
              <a:rPr lang="en-US" sz="1400" dirty="0" smtClean="0"/>
              <a:t>linear diagram with linearity test for U</a:t>
            </a:r>
            <a:r>
              <a:rPr lang="en-US" sz="1400" baseline="-25000" dirty="0" smtClean="0"/>
              <a:t>GD</a:t>
            </a:r>
            <a:r>
              <a:rPr lang="en-US" sz="1400" dirty="0" smtClean="0"/>
              <a:t> and R</a:t>
            </a:r>
            <a:r>
              <a:rPr lang="en-US" sz="1400" baseline="-25000" dirty="0" smtClean="0"/>
              <a:t>S</a:t>
            </a:r>
            <a:endParaRPr lang="de-DE" sz="1400" dirty="0"/>
          </a:p>
        </p:txBody>
      </p:sp>
      <p:sp>
        <p:nvSpPr>
          <p:cNvPr id="16" name="Rechteck 15"/>
          <p:cNvSpPr/>
          <p:nvPr/>
        </p:nvSpPr>
        <p:spPr>
          <a:xfrm>
            <a:off x="467544" y="3276071"/>
            <a:ext cx="8676456" cy="307777"/>
          </a:xfrm>
          <a:prstGeom prst="rect">
            <a:avLst/>
          </a:prstGeom>
        </p:spPr>
        <p:txBody>
          <a:bodyPr wrap="square">
            <a:spAutoFit/>
          </a:bodyPr>
          <a:lstStyle/>
          <a:p>
            <a:r>
              <a:rPr lang="en-US" sz="1400" u="sng" dirty="0" smtClean="0"/>
              <a:t>3</a:t>
            </a:r>
            <a:r>
              <a:rPr lang="en-US" sz="1400" u="sng" baseline="30000" dirty="0" smtClean="0"/>
              <a:t>rd</a:t>
            </a:r>
            <a:r>
              <a:rPr lang="en-US" sz="1400" u="sng" dirty="0" smtClean="0"/>
              <a:t> step</a:t>
            </a:r>
            <a:r>
              <a:rPr lang="en-US" sz="1400" dirty="0" smtClean="0"/>
              <a:t>: IU </a:t>
            </a:r>
            <a:r>
              <a:rPr lang="de-DE" sz="1400" dirty="0" smtClean="0"/>
              <a:t>linear </a:t>
            </a:r>
            <a:r>
              <a:rPr lang="de-DE" sz="1400" dirty="0" err="1" smtClean="0"/>
              <a:t>diagram</a:t>
            </a:r>
            <a:r>
              <a:rPr lang="de-DE" sz="1400" dirty="0" smtClean="0"/>
              <a:t> </a:t>
            </a:r>
            <a:r>
              <a:rPr lang="de-DE" sz="1400" dirty="0" err="1" smtClean="0"/>
              <a:t>with</a:t>
            </a:r>
            <a:r>
              <a:rPr lang="de-DE" sz="1400" dirty="0" smtClean="0"/>
              <a:t> </a:t>
            </a:r>
            <a:r>
              <a:rPr lang="en-US" sz="1400" dirty="0" smtClean="0"/>
              <a:t>V</a:t>
            </a:r>
            <a:r>
              <a:rPr lang="en-US" sz="1400" baseline="-25000" dirty="0" smtClean="0"/>
              <a:t>RS</a:t>
            </a:r>
            <a:r>
              <a:rPr lang="en-US" sz="1400" dirty="0" smtClean="0"/>
              <a:t> correction                                     </a:t>
            </a:r>
            <a:r>
              <a:rPr lang="en-US" sz="1400" u="sng" dirty="0" smtClean="0"/>
              <a:t>4</a:t>
            </a:r>
            <a:r>
              <a:rPr lang="en-US" sz="1400" u="sng" baseline="30000" dirty="0" smtClean="0"/>
              <a:t>th</a:t>
            </a:r>
            <a:r>
              <a:rPr lang="en-US" sz="1400" u="sng" dirty="0" smtClean="0"/>
              <a:t> step</a:t>
            </a:r>
            <a:r>
              <a:rPr lang="en-US" sz="1400" dirty="0"/>
              <a:t>: </a:t>
            </a:r>
            <a:r>
              <a:rPr lang="en-US" sz="1400" dirty="0" smtClean="0"/>
              <a:t>UI diagram (plasma physics) </a:t>
            </a:r>
            <a:endParaRPr lang="de-DE" sz="1400" dirty="0"/>
          </a:p>
        </p:txBody>
      </p:sp>
      <p:sp>
        <p:nvSpPr>
          <p:cNvPr id="17" name="Rechteck 16"/>
          <p:cNvSpPr/>
          <p:nvPr/>
        </p:nvSpPr>
        <p:spPr>
          <a:xfrm>
            <a:off x="3751184" y="1196752"/>
            <a:ext cx="1503553" cy="523220"/>
          </a:xfrm>
          <a:prstGeom prst="rect">
            <a:avLst/>
          </a:prstGeom>
        </p:spPr>
        <p:txBody>
          <a:bodyPr wrap="none">
            <a:spAutoFit/>
          </a:bodyPr>
          <a:lstStyle/>
          <a:p>
            <a:r>
              <a:rPr lang="de-DE" sz="1400" dirty="0" smtClean="0">
                <a:solidFill>
                  <a:srgbClr val="FF0000"/>
                </a:solidFill>
              </a:rPr>
              <a:t>1</a:t>
            </a:r>
            <a:r>
              <a:rPr lang="de-DE" sz="1400" baseline="30000" dirty="0" smtClean="0">
                <a:solidFill>
                  <a:srgbClr val="FF0000"/>
                </a:solidFill>
              </a:rPr>
              <a:t>st</a:t>
            </a:r>
            <a:r>
              <a:rPr lang="de-DE" sz="1400" dirty="0" smtClean="0">
                <a:solidFill>
                  <a:srgbClr val="FF0000"/>
                </a:solidFill>
              </a:rPr>
              <a:t> </a:t>
            </a:r>
            <a:r>
              <a:rPr lang="de-DE" sz="1400" dirty="0" err="1" smtClean="0">
                <a:solidFill>
                  <a:srgbClr val="FF0000"/>
                </a:solidFill>
              </a:rPr>
              <a:t>example</a:t>
            </a:r>
            <a:r>
              <a:rPr lang="de-DE" sz="1400" dirty="0" smtClean="0">
                <a:solidFill>
                  <a:srgbClr val="FF0000"/>
                </a:solidFill>
              </a:rPr>
              <a:t>:</a:t>
            </a:r>
          </a:p>
          <a:p>
            <a:r>
              <a:rPr lang="de-DE" sz="1400" b="1" dirty="0" smtClean="0">
                <a:solidFill>
                  <a:srgbClr val="FF0000"/>
                </a:solidFill>
              </a:rPr>
              <a:t>smooth </a:t>
            </a:r>
            <a:r>
              <a:rPr lang="de-DE" sz="1400" b="1" dirty="0" err="1" smtClean="0">
                <a:solidFill>
                  <a:srgbClr val="FF0000"/>
                </a:solidFill>
              </a:rPr>
              <a:t>transition</a:t>
            </a:r>
            <a:endParaRPr lang="de-DE" sz="1400" b="1" dirty="0">
              <a:solidFill>
                <a:srgbClr val="FF0000"/>
              </a:solidFill>
            </a:endParaRPr>
          </a:p>
        </p:txBody>
      </p:sp>
      <p:sp>
        <p:nvSpPr>
          <p:cNvPr id="18" name="Pfeil nach rechts 17"/>
          <p:cNvSpPr/>
          <p:nvPr/>
        </p:nvSpPr>
        <p:spPr>
          <a:xfrm>
            <a:off x="3818884" y="2060848"/>
            <a:ext cx="1368152" cy="98889"/>
          </a:xfrm>
          <a:prstGeom prst="rightArrow">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Pfeil nach rechts 18"/>
          <p:cNvSpPr/>
          <p:nvPr/>
        </p:nvSpPr>
        <p:spPr>
          <a:xfrm rot="9693654">
            <a:off x="3867640" y="3313793"/>
            <a:ext cx="1441825" cy="114623"/>
          </a:xfrm>
          <a:prstGeom prst="rightArrow">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 name="Pfeil nach rechts 19"/>
          <p:cNvSpPr/>
          <p:nvPr/>
        </p:nvSpPr>
        <p:spPr>
          <a:xfrm>
            <a:off x="3818884" y="4725144"/>
            <a:ext cx="1368152" cy="98889"/>
          </a:xfrm>
          <a:prstGeom prst="rightArrow">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 name="Rechteck 20"/>
          <p:cNvSpPr/>
          <p:nvPr/>
        </p:nvSpPr>
        <p:spPr>
          <a:xfrm>
            <a:off x="0" y="6122762"/>
            <a:ext cx="9144000" cy="877163"/>
          </a:xfrm>
          <a:prstGeom prst="rect">
            <a:avLst/>
          </a:prstGeom>
          <a:solidFill>
            <a:srgbClr val="660033"/>
          </a:solidFill>
        </p:spPr>
        <p:txBody>
          <a:bodyPr wrap="square">
            <a:spAutoFit/>
          </a:bodyPr>
          <a:lstStyle/>
          <a:p>
            <a:r>
              <a:rPr lang="en-US" sz="1100" dirty="0" smtClean="0">
                <a:solidFill>
                  <a:prstClr val="white"/>
                </a:solidFill>
              </a:rPr>
              <a:t>          		</a:t>
            </a:r>
            <a:r>
              <a:rPr lang="en-US" sz="1000" dirty="0" smtClean="0">
                <a:solidFill>
                  <a:prstClr val="white"/>
                </a:solidFill>
              </a:rPr>
              <a:t>           Wolfram Knapp</a:t>
            </a:r>
          </a:p>
          <a:p>
            <a:r>
              <a:rPr lang="en-US" sz="1000" dirty="0">
                <a:solidFill>
                  <a:prstClr val="white"/>
                </a:solidFill>
              </a:rPr>
              <a:t> </a:t>
            </a:r>
            <a:r>
              <a:rPr lang="en-US" sz="1000" dirty="0" smtClean="0">
                <a:solidFill>
                  <a:prstClr val="white"/>
                </a:solidFill>
              </a:rPr>
              <a:t>                                                                          „</a:t>
            </a:r>
            <a:r>
              <a:rPr lang="en-US" sz="1000" b="1" dirty="0" smtClean="0">
                <a:solidFill>
                  <a:prstClr val="white"/>
                </a:solidFill>
              </a:rPr>
              <a:t>Investigations of the transition </a:t>
            </a:r>
            <a:r>
              <a:rPr lang="en-US" sz="1000" b="1" dirty="0">
                <a:solidFill>
                  <a:prstClr val="white"/>
                </a:solidFill>
              </a:rPr>
              <a:t>from </a:t>
            </a:r>
            <a:r>
              <a:rPr lang="en-US" sz="1000" b="1" dirty="0" smtClean="0">
                <a:solidFill>
                  <a:prstClr val="white"/>
                </a:solidFill>
              </a:rPr>
              <a:t>electron field </a:t>
            </a:r>
            <a:r>
              <a:rPr lang="en-US" sz="1000" b="1" dirty="0">
                <a:solidFill>
                  <a:prstClr val="white"/>
                </a:solidFill>
              </a:rPr>
              <a:t>emission to </a:t>
            </a:r>
            <a:r>
              <a:rPr lang="en-US" sz="1000" b="1" dirty="0" smtClean="0">
                <a:solidFill>
                  <a:prstClr val="white"/>
                </a:solidFill>
              </a:rPr>
              <a:t> plasma discharges</a:t>
            </a:r>
          </a:p>
          <a:p>
            <a:r>
              <a:rPr lang="en-US" sz="1000" b="1" dirty="0">
                <a:solidFill>
                  <a:prstClr val="white"/>
                </a:solidFill>
              </a:rPr>
              <a:t> </a:t>
            </a:r>
            <a:r>
              <a:rPr lang="en-US" sz="1000" b="1" dirty="0" smtClean="0">
                <a:solidFill>
                  <a:prstClr val="white"/>
                </a:solidFill>
              </a:rPr>
              <a:t>                                                                            (glow discharge and micro-arcs) with extended use of Fowler-</a:t>
            </a:r>
            <a:r>
              <a:rPr lang="en-US" sz="1000" b="1" dirty="0" err="1" smtClean="0">
                <a:solidFill>
                  <a:prstClr val="white"/>
                </a:solidFill>
              </a:rPr>
              <a:t>Nordheim</a:t>
            </a:r>
            <a:r>
              <a:rPr lang="en-US" sz="1000" b="1" dirty="0" smtClean="0">
                <a:solidFill>
                  <a:prstClr val="white"/>
                </a:solidFill>
              </a:rPr>
              <a:t> plot</a:t>
            </a:r>
            <a:r>
              <a:rPr lang="en-US" sz="1000" dirty="0" smtClean="0">
                <a:solidFill>
                  <a:prstClr val="white"/>
                </a:solidFill>
              </a:rPr>
              <a:t>”</a:t>
            </a:r>
          </a:p>
          <a:p>
            <a:r>
              <a:rPr lang="en-US" sz="1000" dirty="0">
                <a:solidFill>
                  <a:prstClr val="white"/>
                </a:solidFill>
              </a:rPr>
              <a:t> </a:t>
            </a:r>
            <a:r>
              <a:rPr lang="en-US" sz="1000" dirty="0" smtClean="0">
                <a:solidFill>
                  <a:prstClr val="white"/>
                </a:solidFill>
              </a:rPr>
              <a:t>                                                                           8</a:t>
            </a:r>
            <a:r>
              <a:rPr lang="en-US" sz="1000" baseline="30000" dirty="0" smtClean="0">
                <a:solidFill>
                  <a:prstClr val="white"/>
                </a:solidFill>
              </a:rPr>
              <a:t>th</a:t>
            </a:r>
            <a:r>
              <a:rPr lang="en-US" sz="1000" dirty="0" smtClean="0">
                <a:solidFill>
                  <a:prstClr val="white"/>
                </a:solidFill>
              </a:rPr>
              <a:t> International Workshop on Mechanisms on </a:t>
            </a:r>
            <a:r>
              <a:rPr lang="en-US" sz="1000" dirty="0" err="1" smtClean="0">
                <a:solidFill>
                  <a:prstClr val="white"/>
                </a:solidFill>
              </a:rPr>
              <a:t>Varcuum</a:t>
            </a:r>
            <a:r>
              <a:rPr lang="en-US" sz="1000" dirty="0" smtClean="0">
                <a:solidFill>
                  <a:prstClr val="white"/>
                </a:solidFill>
              </a:rPr>
              <a:t> Arcs, </a:t>
            </a:r>
            <a:r>
              <a:rPr lang="en-US" sz="1000" dirty="0" err="1" smtClean="0">
                <a:solidFill>
                  <a:prstClr val="white"/>
                </a:solidFill>
              </a:rPr>
              <a:t>Padova</a:t>
            </a:r>
            <a:r>
              <a:rPr lang="en-US" sz="1000" dirty="0" smtClean="0">
                <a:solidFill>
                  <a:prstClr val="white"/>
                </a:solidFill>
              </a:rPr>
              <a:t> , 15-19 Sept. 2019			</a:t>
            </a:r>
            <a:r>
              <a:rPr lang="en-US" sz="1000" dirty="0">
                <a:solidFill>
                  <a:prstClr val="white"/>
                </a:solidFill>
              </a:rPr>
              <a:t> </a:t>
            </a:r>
            <a:r>
              <a:rPr lang="en-US" sz="1000" dirty="0" smtClean="0">
                <a:solidFill>
                  <a:prstClr val="white"/>
                </a:solidFill>
              </a:rPr>
              <a:t>                                           </a:t>
            </a:r>
            <a:endParaRPr lang="de-DE" sz="1000" dirty="0">
              <a:solidFill>
                <a:prstClr val="white"/>
              </a:solidFill>
            </a:endParaRPr>
          </a:p>
        </p:txBody>
      </p:sp>
      <p:pic>
        <p:nvPicPr>
          <p:cNvPr id="22" name="Grafik 21"/>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5158" y="6106612"/>
            <a:ext cx="2160239" cy="751388"/>
          </a:xfrm>
          <a:prstGeom prst="rect">
            <a:avLst/>
          </a:prstGeom>
        </p:spPr>
      </p:pic>
      <p:pic>
        <p:nvPicPr>
          <p:cNvPr id="23" name="Grafik 44"/>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6840043" y="6121774"/>
            <a:ext cx="2339752" cy="76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2981179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8845258" y="6427113"/>
            <a:ext cx="184731" cy="369332"/>
          </a:xfrm>
          <a:prstGeom prst="rect">
            <a:avLst/>
          </a:prstGeom>
        </p:spPr>
        <p:txBody>
          <a:bodyPr wrap="none">
            <a:spAutoFit/>
          </a:bodyPr>
          <a:lstStyle/>
          <a:p>
            <a:endParaRPr lang="de-DE" dirty="0">
              <a:solidFill>
                <a:schemeClr val="bg1"/>
              </a:solidFill>
            </a:endParaRPr>
          </a:p>
        </p:txBody>
      </p:sp>
      <p:sp>
        <p:nvSpPr>
          <p:cNvPr id="11" name="Rechteck 10"/>
          <p:cNvSpPr/>
          <p:nvPr/>
        </p:nvSpPr>
        <p:spPr>
          <a:xfrm>
            <a:off x="1086561" y="4959163"/>
            <a:ext cx="6970878" cy="307777"/>
          </a:xfrm>
          <a:prstGeom prst="rect">
            <a:avLst/>
          </a:prstGeom>
        </p:spPr>
        <p:txBody>
          <a:bodyPr wrap="square">
            <a:spAutoFit/>
          </a:bodyPr>
          <a:lstStyle/>
          <a:p>
            <a:r>
              <a:rPr lang="en-US" sz="1400" dirty="0" smtClean="0"/>
              <a:t>           </a:t>
            </a:r>
            <a:endParaRPr lang="de-DE" sz="1400" dirty="0"/>
          </a:p>
        </p:txBody>
      </p:sp>
      <p:sp>
        <p:nvSpPr>
          <p:cNvPr id="2" name="Rechteck 1"/>
          <p:cNvSpPr/>
          <p:nvPr/>
        </p:nvSpPr>
        <p:spPr>
          <a:xfrm>
            <a:off x="395536" y="202351"/>
            <a:ext cx="8634453" cy="707886"/>
          </a:xfrm>
          <a:prstGeom prst="rect">
            <a:avLst/>
          </a:prstGeom>
        </p:spPr>
        <p:txBody>
          <a:bodyPr wrap="square">
            <a:spAutoFit/>
          </a:bodyPr>
          <a:lstStyle/>
          <a:p>
            <a:pPr lvl="0"/>
            <a:r>
              <a:rPr lang="en-US" sz="2000" b="1" dirty="0" smtClean="0">
                <a:solidFill>
                  <a:schemeClr val="accent2"/>
                </a:solidFill>
                <a:effectLst>
                  <a:outerShdw blurRad="38100" dist="38100" dir="2700000" algn="tl">
                    <a:srgbClr val="000000">
                      <a:alpha val="43137"/>
                    </a:srgbClr>
                  </a:outerShdw>
                </a:effectLst>
              </a:rPr>
              <a:t>3. </a:t>
            </a:r>
            <a:r>
              <a:rPr lang="en-US" sz="2000" b="1" dirty="0" smtClean="0">
                <a:solidFill>
                  <a:srgbClr val="C00000"/>
                </a:solidFill>
                <a:effectLst>
                  <a:outerShdw blurRad="38100" dist="38100" dir="2700000" algn="tl">
                    <a:srgbClr val="000000">
                      <a:alpha val="43137"/>
                    </a:srgbClr>
                  </a:outerShdw>
                </a:effectLst>
              </a:rPr>
              <a:t>Transitions </a:t>
            </a:r>
            <a:r>
              <a:rPr lang="en-US" sz="2000" b="1" dirty="0">
                <a:solidFill>
                  <a:srgbClr val="C00000"/>
                </a:solidFill>
                <a:effectLst>
                  <a:outerShdw blurRad="38100" dist="38100" dir="2700000" algn="tl">
                    <a:srgbClr val="000000">
                      <a:alpha val="43137"/>
                    </a:srgbClr>
                  </a:outerShdw>
                </a:effectLst>
              </a:rPr>
              <a:t>from FE to plasma discharges </a:t>
            </a:r>
            <a:r>
              <a:rPr lang="en-US" sz="2000" b="1" dirty="0" smtClean="0">
                <a:solidFill>
                  <a:srgbClr val="C00000"/>
                </a:solidFill>
                <a:effectLst>
                  <a:outerShdw blurRad="38100" dist="38100" dir="2700000" algn="tl">
                    <a:srgbClr val="000000">
                      <a:alpha val="43137"/>
                    </a:srgbClr>
                  </a:outerShdw>
                </a:effectLst>
              </a:rPr>
              <a:t> </a:t>
            </a:r>
          </a:p>
          <a:p>
            <a:pPr lvl="0"/>
            <a:r>
              <a:rPr lang="en-US" sz="2000" b="1" dirty="0">
                <a:solidFill>
                  <a:srgbClr val="C00000"/>
                </a:solidFill>
              </a:rPr>
              <a:t> </a:t>
            </a:r>
            <a:r>
              <a:rPr lang="en-US" sz="2000" b="1" dirty="0" smtClean="0">
                <a:solidFill>
                  <a:srgbClr val="C00000"/>
                </a:solidFill>
              </a:rPr>
              <a:t>    </a:t>
            </a:r>
            <a:r>
              <a:rPr lang="en-US" sz="2000" b="1" dirty="0" smtClean="0">
                <a:solidFill>
                  <a:srgbClr val="C00000"/>
                </a:solidFill>
              </a:rPr>
              <a:t>Smooth </a:t>
            </a:r>
            <a:r>
              <a:rPr lang="en-US" sz="2000" b="1" dirty="0" smtClean="0">
                <a:solidFill>
                  <a:srgbClr val="C00000"/>
                </a:solidFill>
              </a:rPr>
              <a:t>transition from field emission to glow </a:t>
            </a:r>
            <a:r>
              <a:rPr lang="en-US" sz="2000" b="1" dirty="0" smtClean="0">
                <a:solidFill>
                  <a:srgbClr val="C00000"/>
                </a:solidFill>
              </a:rPr>
              <a:t>discharge!</a:t>
            </a:r>
            <a:endParaRPr lang="de-DE" sz="2000" dirty="0">
              <a:solidFill>
                <a:schemeClr val="accent2"/>
              </a:solidFill>
            </a:endParaRPr>
          </a:p>
        </p:txBody>
      </p:sp>
      <p:pic>
        <p:nvPicPr>
          <p:cNvPr id="12" name="Grafik 11"/>
          <p:cNvPicPr/>
          <p:nvPr/>
        </p:nvPicPr>
        <p:blipFill>
          <a:blip r:embed="rId2"/>
          <a:stretch>
            <a:fillRect/>
          </a:stretch>
        </p:blipFill>
        <p:spPr>
          <a:xfrm>
            <a:off x="223827" y="926991"/>
            <a:ext cx="4248471" cy="3108929"/>
          </a:xfrm>
          <a:prstGeom prst="rect">
            <a:avLst/>
          </a:prstGeom>
        </p:spPr>
      </p:pic>
      <mc:AlternateContent xmlns:mc="http://schemas.openxmlformats.org/markup-compatibility/2006" xmlns:a14="http://schemas.microsoft.com/office/drawing/2010/main">
        <mc:Choice Requires="a14">
          <p:sp>
            <p:nvSpPr>
              <p:cNvPr id="14" name="Rechteck 13"/>
              <p:cNvSpPr/>
              <p:nvPr/>
            </p:nvSpPr>
            <p:spPr>
              <a:xfrm>
                <a:off x="4932040" y="910237"/>
                <a:ext cx="3913218" cy="2964914"/>
              </a:xfrm>
              <a:prstGeom prst="rect">
                <a:avLst/>
              </a:prstGeom>
            </p:spPr>
            <p:txBody>
              <a:bodyPr wrap="square">
                <a:spAutoFit/>
              </a:bodyPr>
              <a:lstStyle/>
              <a:p>
                <a:r>
                  <a:rPr lang="de-DE" sz="1400" dirty="0" smtClean="0"/>
                  <a:t>1. Breakdown </a:t>
                </a:r>
                <a:r>
                  <a:rPr lang="de-DE" sz="1400" dirty="0" err="1" smtClean="0"/>
                  <a:t>voltage</a:t>
                </a:r>
                <a:r>
                  <a:rPr lang="de-DE" sz="1400" dirty="0" smtClean="0"/>
                  <a:t> </a:t>
                </a:r>
                <a14:m>
                  <m:oMath xmlns:m="http://schemas.openxmlformats.org/officeDocument/2006/math">
                    <m:sSub>
                      <m:sSubPr>
                        <m:ctrlPr>
                          <a:rPr lang="de-DE" sz="1400" i="1" smtClean="0">
                            <a:latin typeface="Cambria Math" panose="02040503050406030204" pitchFamily="18" charset="0"/>
                          </a:rPr>
                        </m:ctrlPr>
                      </m:sSubPr>
                      <m:e>
                        <m:r>
                          <a:rPr lang="de-DE" sz="1400" b="0" i="1" smtClean="0">
                            <a:latin typeface="Cambria Math"/>
                          </a:rPr>
                          <m:t>𝑈</m:t>
                        </m:r>
                      </m:e>
                      <m:sub>
                        <m:r>
                          <a:rPr lang="de-DE" sz="1400" b="0" i="1" smtClean="0">
                            <a:latin typeface="Cambria Math"/>
                          </a:rPr>
                          <m:t>𝑏</m:t>
                        </m:r>
                      </m:sub>
                    </m:sSub>
                  </m:oMath>
                </a14:m>
                <a:r>
                  <a:rPr lang="de-DE" sz="1400" dirty="0" smtClean="0"/>
                  <a:t>:</a:t>
                </a:r>
              </a:p>
              <a:p>
                <a:r>
                  <a:rPr lang="de-DE" sz="1400" dirty="0" smtClean="0"/>
                  <a:t>    </a:t>
                </a:r>
                <a14:m>
                  <m:oMath xmlns:m="http://schemas.openxmlformats.org/officeDocument/2006/math">
                    <m:sSub>
                      <m:sSubPr>
                        <m:ctrlPr>
                          <a:rPr lang="de-DE" sz="1400" b="1" i="1" smtClean="0">
                            <a:latin typeface="Cambria Math" panose="02040503050406030204" pitchFamily="18" charset="0"/>
                          </a:rPr>
                        </m:ctrlPr>
                      </m:sSubPr>
                      <m:e>
                        <m:r>
                          <a:rPr lang="de-DE" sz="1400" b="1" i="1" smtClean="0">
                            <a:latin typeface="Cambria Math"/>
                          </a:rPr>
                          <m:t>𝑼</m:t>
                        </m:r>
                      </m:e>
                      <m:sub>
                        <m:r>
                          <a:rPr lang="de-DE" sz="1400" b="1" i="1" smtClean="0">
                            <a:latin typeface="Cambria Math"/>
                          </a:rPr>
                          <m:t>𝒃</m:t>
                        </m:r>
                      </m:sub>
                    </m:sSub>
                    <m:r>
                      <a:rPr lang="de-DE" sz="1400" b="1" i="1" smtClean="0">
                        <a:latin typeface="Cambria Math"/>
                      </a:rPr>
                      <m:t>= </m:t>
                    </m:r>
                    <m:sSub>
                      <m:sSubPr>
                        <m:ctrlPr>
                          <a:rPr lang="de-DE" sz="1400" b="1" i="1" smtClean="0">
                            <a:latin typeface="Cambria Math" panose="02040503050406030204" pitchFamily="18" charset="0"/>
                          </a:rPr>
                        </m:ctrlPr>
                      </m:sSubPr>
                      <m:e>
                        <m:r>
                          <a:rPr lang="de-DE" sz="1400" b="1" i="1" smtClean="0">
                            <a:latin typeface="Cambria Math"/>
                          </a:rPr>
                          <m:t>𝑭</m:t>
                        </m:r>
                      </m:e>
                      <m:sub>
                        <m:r>
                          <a:rPr lang="de-DE" sz="1400" b="1" i="1" smtClean="0">
                            <a:latin typeface="Cambria Math"/>
                          </a:rPr>
                          <m:t>𝒄</m:t>
                        </m:r>
                      </m:sub>
                    </m:sSub>
                    <m:r>
                      <a:rPr lang="de-DE" sz="1400" b="1" i="1" smtClean="0">
                        <a:latin typeface="Cambria Math"/>
                        <a:ea typeface="Cambria Math"/>
                      </a:rPr>
                      <m:t>∙</m:t>
                    </m:r>
                    <m:r>
                      <a:rPr lang="de-DE" sz="1400" b="1" i="1" smtClean="0">
                        <a:latin typeface="Cambria Math"/>
                        <a:ea typeface="Cambria Math"/>
                      </a:rPr>
                      <m:t>𝒅</m:t>
                    </m:r>
                  </m:oMath>
                </a14:m>
                <a:r>
                  <a:rPr lang="de-DE" sz="1400" dirty="0" smtClean="0"/>
                  <a:t>		           (1)</a:t>
                </a:r>
              </a:p>
              <a:p>
                <a:r>
                  <a:rPr lang="de-DE" sz="1400" dirty="0" smtClean="0"/>
                  <a:t>    (</a:t>
                </a:r>
                <a14:m>
                  <m:oMath xmlns:m="http://schemas.openxmlformats.org/officeDocument/2006/math">
                    <m:sSub>
                      <m:sSubPr>
                        <m:ctrlPr>
                          <a:rPr lang="de-DE" sz="1400" i="1" smtClean="0">
                            <a:latin typeface="Cambria Math" panose="02040503050406030204" pitchFamily="18" charset="0"/>
                          </a:rPr>
                        </m:ctrlPr>
                      </m:sSubPr>
                      <m:e>
                        <m:r>
                          <a:rPr lang="de-DE" sz="1400" b="0" i="1" smtClean="0">
                            <a:latin typeface="Cambria Math"/>
                          </a:rPr>
                          <m:t>𝐹</m:t>
                        </m:r>
                      </m:e>
                      <m:sub>
                        <m:r>
                          <a:rPr lang="de-DE" sz="1400" b="0" i="1" smtClean="0">
                            <a:latin typeface="Cambria Math"/>
                          </a:rPr>
                          <m:t>𝑐</m:t>
                        </m:r>
                      </m:sub>
                    </m:sSub>
                  </m:oMath>
                </a14:m>
                <a:r>
                  <a:rPr lang="de-DE" sz="1400" dirty="0" smtClean="0"/>
                  <a:t> - </a:t>
                </a:r>
                <a:r>
                  <a:rPr lang="de-DE" sz="1400" dirty="0" err="1" smtClean="0"/>
                  <a:t>critical</a:t>
                </a:r>
                <a:r>
                  <a:rPr lang="de-DE" sz="1400" dirty="0" smtClean="0"/>
                  <a:t> </a:t>
                </a:r>
                <a:r>
                  <a:rPr lang="de-DE" sz="1400" dirty="0" err="1" smtClean="0"/>
                  <a:t>field</a:t>
                </a:r>
                <a:r>
                  <a:rPr lang="de-DE" sz="1400" dirty="0" smtClean="0"/>
                  <a:t>, </a:t>
                </a:r>
                <a14:m>
                  <m:oMath xmlns:m="http://schemas.openxmlformats.org/officeDocument/2006/math">
                    <m:r>
                      <a:rPr lang="de-DE" sz="1400" b="0" i="1" smtClean="0">
                        <a:latin typeface="Cambria Math"/>
                      </a:rPr>
                      <m:t>𝑑</m:t>
                    </m:r>
                  </m:oMath>
                </a14:m>
                <a:r>
                  <a:rPr lang="de-DE" sz="1400" dirty="0" smtClean="0"/>
                  <a:t> – distance </a:t>
                </a:r>
                <a:r>
                  <a:rPr lang="de-DE" sz="1400" dirty="0" err="1" smtClean="0"/>
                  <a:t>of</a:t>
                </a:r>
                <a:r>
                  <a:rPr lang="de-DE" sz="1400" dirty="0" smtClean="0"/>
                  <a:t> </a:t>
                </a:r>
                <a:r>
                  <a:rPr lang="de-DE" sz="1400" dirty="0" err="1" smtClean="0"/>
                  <a:t>electrodes</a:t>
                </a:r>
                <a:r>
                  <a:rPr lang="de-DE" sz="1400" dirty="0" smtClean="0"/>
                  <a:t>)</a:t>
                </a:r>
              </a:p>
              <a:p>
                <a:endParaRPr lang="de-DE" sz="1400" dirty="0" smtClean="0"/>
              </a:p>
              <a:p>
                <a:r>
                  <a:rPr lang="de-DE" sz="1400" dirty="0" smtClean="0"/>
                  <a:t>2. </a:t>
                </a:r>
                <a:r>
                  <a:rPr lang="de-DE" sz="1400" dirty="0" err="1" smtClean="0"/>
                  <a:t>Reduced</a:t>
                </a:r>
                <a:r>
                  <a:rPr lang="de-DE" sz="1400" dirty="0" smtClean="0"/>
                  <a:t> breakdown </a:t>
                </a:r>
                <a:r>
                  <a:rPr lang="de-DE" sz="1400" dirty="0" err="1" smtClean="0"/>
                  <a:t>voltage</a:t>
                </a:r>
                <a:r>
                  <a:rPr lang="de-DE" sz="1400" dirty="0" smtClean="0"/>
                  <a:t> </a:t>
                </a:r>
                <a14:m>
                  <m:oMath xmlns:m="http://schemas.openxmlformats.org/officeDocument/2006/math">
                    <m:sSubSup>
                      <m:sSubSupPr>
                        <m:ctrlPr>
                          <a:rPr lang="de-DE" sz="1400" i="1" smtClean="0">
                            <a:latin typeface="Cambria Math" panose="02040503050406030204" pitchFamily="18" charset="0"/>
                          </a:rPr>
                        </m:ctrlPr>
                      </m:sSubSupPr>
                      <m:e>
                        <m:r>
                          <a:rPr lang="de-DE" sz="1400" b="0" i="1" smtClean="0">
                            <a:latin typeface="Cambria Math"/>
                          </a:rPr>
                          <m:t>𝑈</m:t>
                        </m:r>
                      </m:e>
                      <m:sub>
                        <m:r>
                          <a:rPr lang="de-DE" sz="1400" b="0" i="1" smtClean="0">
                            <a:latin typeface="Cambria Math"/>
                          </a:rPr>
                          <m:t>𝑏</m:t>
                        </m:r>
                      </m:sub>
                      <m:sup>
                        <m:r>
                          <a:rPr lang="de-DE" sz="1400" b="0" i="1" smtClean="0">
                            <a:latin typeface="Cambria Math"/>
                          </a:rPr>
                          <m:t>´ </m:t>
                        </m:r>
                      </m:sup>
                    </m:sSubSup>
                    <m:r>
                      <a:rPr lang="de-DE" sz="1400" b="0" i="1" smtClean="0">
                        <a:latin typeface="Cambria Math"/>
                      </a:rPr>
                      <m:t> </m:t>
                    </m:r>
                  </m:oMath>
                </a14:m>
                <a:r>
                  <a:rPr lang="de-DE" sz="1400" dirty="0" smtClean="0"/>
                  <a:t>(</a:t>
                </a:r>
                <a:r>
                  <a:rPr lang="de-DE" sz="1400" dirty="0" err="1" smtClean="0"/>
                  <a:t>with</a:t>
                </a:r>
                <a:r>
                  <a:rPr lang="de-DE" sz="1400" dirty="0" smtClean="0"/>
                  <a:t> FE):</a:t>
                </a:r>
              </a:p>
              <a:p>
                <a:r>
                  <a:rPr lang="de-DE" sz="1400" dirty="0" smtClean="0"/>
                  <a:t>    </a:t>
                </a:r>
                <a14:m>
                  <m:oMath xmlns:m="http://schemas.openxmlformats.org/officeDocument/2006/math">
                    <m:sSubSup>
                      <m:sSubSupPr>
                        <m:ctrlPr>
                          <a:rPr lang="de-DE" sz="1400" b="1" i="1">
                            <a:latin typeface="Cambria Math" panose="02040503050406030204" pitchFamily="18" charset="0"/>
                          </a:rPr>
                        </m:ctrlPr>
                      </m:sSubSupPr>
                      <m:e>
                        <m:r>
                          <a:rPr lang="de-DE" sz="1400" b="1" i="1">
                            <a:latin typeface="Cambria Math"/>
                          </a:rPr>
                          <m:t>𝑼</m:t>
                        </m:r>
                      </m:e>
                      <m:sub>
                        <m:r>
                          <a:rPr lang="de-DE" sz="1400" b="1" i="1">
                            <a:latin typeface="Cambria Math"/>
                          </a:rPr>
                          <m:t>𝒃</m:t>
                        </m:r>
                      </m:sub>
                      <m:sup>
                        <m:r>
                          <a:rPr lang="de-DE" sz="1400" b="1" i="1">
                            <a:latin typeface="Cambria Math"/>
                          </a:rPr>
                          <m:t>´ </m:t>
                        </m:r>
                      </m:sup>
                    </m:sSubSup>
                    <m:r>
                      <a:rPr lang="de-DE" sz="1400" b="1" i="1" smtClean="0">
                        <a:latin typeface="Cambria Math"/>
                      </a:rPr>
                      <m:t>=</m:t>
                    </m:r>
                    <m:f>
                      <m:fPr>
                        <m:type m:val="lin"/>
                        <m:ctrlPr>
                          <a:rPr lang="de-DE" sz="1400" b="1" i="1" smtClean="0">
                            <a:latin typeface="Cambria Math" panose="02040503050406030204" pitchFamily="18" charset="0"/>
                          </a:rPr>
                        </m:ctrlPr>
                      </m:fPr>
                      <m:num>
                        <m:sSub>
                          <m:sSubPr>
                            <m:ctrlPr>
                              <a:rPr lang="de-DE" sz="1400" b="1" i="1" smtClean="0">
                                <a:latin typeface="Cambria Math" panose="02040503050406030204" pitchFamily="18" charset="0"/>
                              </a:rPr>
                            </m:ctrlPr>
                          </m:sSubPr>
                          <m:e>
                            <m:r>
                              <a:rPr lang="de-DE" sz="1400" b="1" i="1" smtClean="0">
                                <a:latin typeface="Cambria Math"/>
                              </a:rPr>
                              <m:t>𝑼</m:t>
                            </m:r>
                          </m:e>
                          <m:sub>
                            <m:r>
                              <a:rPr lang="de-DE" sz="1400" b="1" i="1" smtClean="0">
                                <a:latin typeface="Cambria Math"/>
                              </a:rPr>
                              <m:t>𝒃</m:t>
                            </m:r>
                          </m:sub>
                        </m:sSub>
                      </m:num>
                      <m:den>
                        <m:r>
                          <a:rPr lang="de-DE" sz="1400" b="1" i="1">
                            <a:latin typeface="Cambria Math"/>
                            <a:ea typeface="Cambria Math"/>
                          </a:rPr>
                          <m:t>𝜷</m:t>
                        </m:r>
                      </m:den>
                    </m:f>
                  </m:oMath>
                </a14:m>
                <a:r>
                  <a:rPr lang="de-DE" sz="1400" b="0" dirty="0" smtClean="0"/>
                  <a:t>		           (2)</a:t>
                </a:r>
              </a:p>
              <a:p>
                <a:r>
                  <a:rPr lang="de-DE" sz="1400" dirty="0" smtClean="0"/>
                  <a:t>    (</a:t>
                </a:r>
                <a14:m>
                  <m:oMath xmlns:m="http://schemas.openxmlformats.org/officeDocument/2006/math">
                    <m:r>
                      <a:rPr lang="de-DE" sz="1400" i="1" smtClean="0">
                        <a:latin typeface="Cambria Math"/>
                        <a:ea typeface="Cambria Math"/>
                      </a:rPr>
                      <m:t>𝛽</m:t>
                    </m:r>
                  </m:oMath>
                </a14:m>
                <a:r>
                  <a:rPr lang="de-DE" sz="1400" dirty="0" smtClean="0"/>
                  <a:t> – </a:t>
                </a:r>
                <a:r>
                  <a:rPr lang="de-DE" sz="1400" dirty="0" err="1" smtClean="0"/>
                  <a:t>tip</a:t>
                </a:r>
                <a:r>
                  <a:rPr lang="de-DE" sz="1400" dirty="0" smtClean="0"/>
                  <a:t> </a:t>
                </a:r>
                <a:r>
                  <a:rPr lang="de-DE" sz="1400" dirty="0" err="1" smtClean="0"/>
                  <a:t>field</a:t>
                </a:r>
                <a:r>
                  <a:rPr lang="de-DE" sz="1400" dirty="0" smtClean="0"/>
                  <a:t> </a:t>
                </a:r>
                <a:r>
                  <a:rPr lang="de-DE" sz="1400" dirty="0" err="1" smtClean="0"/>
                  <a:t>enhancement</a:t>
                </a:r>
                <a:r>
                  <a:rPr lang="de-DE" sz="1400" dirty="0" smtClean="0"/>
                  <a:t> </a:t>
                </a:r>
                <a:r>
                  <a:rPr lang="de-DE" sz="1400" dirty="0" err="1" smtClean="0"/>
                  <a:t>factor</a:t>
                </a:r>
                <a:r>
                  <a:rPr lang="de-DE" sz="1400" dirty="0" smtClean="0"/>
                  <a:t> </a:t>
                </a:r>
                <a:r>
                  <a:rPr lang="de-DE" sz="1400" dirty="0" err="1" smtClean="0"/>
                  <a:t>of</a:t>
                </a:r>
                <a:r>
                  <a:rPr lang="de-DE" sz="1400" dirty="0" smtClean="0"/>
                  <a:t> FE </a:t>
                </a:r>
                <a:r>
                  <a:rPr lang="de-DE" sz="1400" dirty="0" err="1" smtClean="0"/>
                  <a:t>cathode</a:t>
                </a:r>
                <a:r>
                  <a:rPr lang="de-DE" sz="1400" dirty="0" smtClean="0"/>
                  <a:t>)</a:t>
                </a:r>
              </a:p>
              <a:p>
                <a:endParaRPr lang="de-DE" sz="1400" dirty="0"/>
              </a:p>
              <a:p>
                <a:r>
                  <a:rPr lang="de-DE" sz="1400" dirty="0" smtClean="0"/>
                  <a:t>    </a:t>
                </a:r>
                <a14:m>
                  <m:oMath xmlns:m="http://schemas.openxmlformats.org/officeDocument/2006/math">
                    <m:sSubSup>
                      <m:sSubSupPr>
                        <m:ctrlPr>
                          <a:rPr lang="de-DE" sz="1400" b="1" i="1">
                            <a:latin typeface="Cambria Math" panose="02040503050406030204" pitchFamily="18" charset="0"/>
                          </a:rPr>
                        </m:ctrlPr>
                      </m:sSubSupPr>
                      <m:e>
                        <m:r>
                          <a:rPr lang="de-DE" sz="1400" b="1" i="1" smtClean="0">
                            <a:latin typeface="Cambria Math"/>
                          </a:rPr>
                          <m:t> </m:t>
                        </m:r>
                        <m:r>
                          <a:rPr lang="de-DE" sz="1400" b="1" i="1">
                            <a:latin typeface="Cambria Math"/>
                          </a:rPr>
                          <m:t>𝑼</m:t>
                        </m:r>
                      </m:e>
                      <m:sub>
                        <m:r>
                          <a:rPr lang="de-DE" sz="1400" b="1" i="1">
                            <a:latin typeface="Cambria Math"/>
                          </a:rPr>
                          <m:t>𝒃</m:t>
                        </m:r>
                      </m:sub>
                      <m:sup>
                        <m:r>
                          <a:rPr lang="de-DE" sz="1400" b="1" i="1">
                            <a:latin typeface="Cambria Math"/>
                          </a:rPr>
                          <m:t>´ </m:t>
                        </m:r>
                      </m:sup>
                    </m:sSubSup>
                    <m:r>
                      <a:rPr lang="de-DE" sz="1400" b="1" i="1" smtClean="0">
                        <a:latin typeface="Cambria Math"/>
                      </a:rPr>
                      <m:t> </m:t>
                    </m:r>
                    <m:r>
                      <a:rPr lang="de-DE" sz="1400" b="1" i="1" smtClean="0">
                        <a:latin typeface="Cambria Math"/>
                        <a:ea typeface="Cambria Math"/>
                      </a:rPr>
                      <m:t>&gt; </m:t>
                    </m:r>
                    <m:sSub>
                      <m:sSubPr>
                        <m:ctrlPr>
                          <a:rPr lang="de-DE" sz="1400" b="1" i="1" smtClean="0">
                            <a:latin typeface="Cambria Math" panose="02040503050406030204" pitchFamily="18" charset="0"/>
                            <a:ea typeface="Cambria Math"/>
                          </a:rPr>
                        </m:ctrlPr>
                      </m:sSubPr>
                      <m:e>
                        <m:r>
                          <a:rPr lang="de-DE" sz="1400" b="1" i="1" smtClean="0">
                            <a:latin typeface="Cambria Math"/>
                            <a:ea typeface="Cambria Math"/>
                          </a:rPr>
                          <m:t>𝑼</m:t>
                        </m:r>
                      </m:e>
                      <m:sub>
                        <m:r>
                          <a:rPr lang="de-DE" sz="1400" b="1" i="1" smtClean="0">
                            <a:latin typeface="Cambria Math"/>
                            <a:ea typeface="Cambria Math"/>
                          </a:rPr>
                          <m:t>𝑮𝑫</m:t>
                        </m:r>
                      </m:sub>
                    </m:sSub>
                  </m:oMath>
                </a14:m>
                <a:r>
                  <a:rPr lang="de-DE" sz="1400" b="1" dirty="0" smtClean="0"/>
                  <a:t>  </a:t>
                </a:r>
                <a14:m>
                  <m:oMath xmlns:m="http://schemas.openxmlformats.org/officeDocument/2006/math">
                    <m:r>
                      <a:rPr lang="de-DE" sz="1400" b="1" i="1" dirty="0" smtClean="0">
                        <a:latin typeface="Cambria Math"/>
                        <a:ea typeface="Cambria Math"/>
                      </a:rPr>
                      <m:t>→</m:t>
                    </m:r>
                  </m:oMath>
                </a14:m>
                <a:r>
                  <a:rPr lang="de-DE" sz="1400" b="1" dirty="0" smtClean="0"/>
                  <a:t>   breakdown (</a:t>
                </a:r>
                <a:r>
                  <a:rPr lang="de-DE" sz="1400" b="1" dirty="0" err="1" smtClean="0"/>
                  <a:t>sudden</a:t>
                </a:r>
                <a:r>
                  <a:rPr lang="de-DE" sz="1400" b="1" dirty="0" smtClean="0"/>
                  <a:t> </a:t>
                </a:r>
                <a:r>
                  <a:rPr lang="de-DE" sz="1400" b="1" dirty="0" err="1" smtClean="0"/>
                  <a:t>transition</a:t>
                </a:r>
                <a:r>
                  <a:rPr lang="de-DE" sz="1400" b="1" dirty="0" smtClean="0"/>
                  <a:t>)</a:t>
                </a:r>
              </a:p>
              <a:p>
                <a:endParaRPr lang="de-DE" sz="1400" b="1" dirty="0"/>
              </a:p>
              <a:p>
                <a:r>
                  <a:rPr lang="de-DE" sz="1400" b="1" dirty="0" smtClean="0"/>
                  <a:t>     </a:t>
                </a:r>
                <a14:m>
                  <m:oMath xmlns:m="http://schemas.openxmlformats.org/officeDocument/2006/math">
                    <m:sSubSup>
                      <m:sSubSupPr>
                        <m:ctrlPr>
                          <a:rPr lang="de-DE" sz="1400" b="1" i="1">
                            <a:latin typeface="Cambria Math" panose="02040503050406030204" pitchFamily="18" charset="0"/>
                          </a:rPr>
                        </m:ctrlPr>
                      </m:sSubSupPr>
                      <m:e>
                        <m:r>
                          <a:rPr lang="de-DE" sz="1400" b="1" i="1">
                            <a:latin typeface="Cambria Math"/>
                          </a:rPr>
                          <m:t>𝑼</m:t>
                        </m:r>
                      </m:e>
                      <m:sub>
                        <m:r>
                          <a:rPr lang="de-DE" sz="1400" b="1" i="1">
                            <a:latin typeface="Cambria Math"/>
                          </a:rPr>
                          <m:t>𝒃</m:t>
                        </m:r>
                      </m:sub>
                      <m:sup>
                        <m:r>
                          <a:rPr lang="de-DE" sz="1400" b="1" i="1">
                            <a:latin typeface="Cambria Math"/>
                          </a:rPr>
                          <m:t>´ </m:t>
                        </m:r>
                      </m:sup>
                    </m:sSubSup>
                    <m:r>
                      <a:rPr lang="de-DE" sz="1400" b="1" i="1" smtClean="0">
                        <a:latin typeface="Cambria Math"/>
                      </a:rPr>
                      <m:t>&lt;</m:t>
                    </m:r>
                    <m:r>
                      <a:rPr lang="de-DE" sz="1400" b="1" i="1">
                        <a:latin typeface="Cambria Math"/>
                        <a:ea typeface="Cambria Math"/>
                      </a:rPr>
                      <m:t> </m:t>
                    </m:r>
                    <m:sSub>
                      <m:sSubPr>
                        <m:ctrlPr>
                          <a:rPr lang="de-DE" sz="1400" b="1" i="1">
                            <a:latin typeface="Cambria Math" panose="02040503050406030204" pitchFamily="18" charset="0"/>
                            <a:ea typeface="Cambria Math"/>
                          </a:rPr>
                        </m:ctrlPr>
                      </m:sSubPr>
                      <m:e>
                        <m:r>
                          <a:rPr lang="de-DE" sz="1400" b="1" i="1">
                            <a:latin typeface="Cambria Math"/>
                            <a:ea typeface="Cambria Math"/>
                          </a:rPr>
                          <m:t>𝑼</m:t>
                        </m:r>
                      </m:e>
                      <m:sub>
                        <m:r>
                          <a:rPr lang="de-DE" sz="1400" b="1" i="1">
                            <a:latin typeface="Cambria Math"/>
                            <a:ea typeface="Cambria Math"/>
                          </a:rPr>
                          <m:t>𝑮𝑫</m:t>
                        </m:r>
                      </m:sub>
                    </m:sSub>
                  </m:oMath>
                </a14:m>
                <a:r>
                  <a:rPr lang="de-DE" sz="1400" b="1" dirty="0"/>
                  <a:t>  </a:t>
                </a:r>
                <a14:m>
                  <m:oMath xmlns:m="http://schemas.openxmlformats.org/officeDocument/2006/math">
                    <m:r>
                      <a:rPr lang="de-DE" sz="1400" b="1" i="1" dirty="0">
                        <a:latin typeface="Cambria Math"/>
                        <a:ea typeface="Cambria Math"/>
                      </a:rPr>
                      <m:t>→</m:t>
                    </m:r>
                  </m:oMath>
                </a14:m>
                <a:r>
                  <a:rPr lang="de-DE" sz="1400" b="1" dirty="0"/>
                  <a:t>  </a:t>
                </a:r>
                <a:r>
                  <a:rPr lang="de-DE" sz="1400" b="1" dirty="0" smtClean="0"/>
                  <a:t> smooth </a:t>
                </a:r>
                <a:r>
                  <a:rPr lang="de-DE" sz="1400" b="1" dirty="0" err="1"/>
                  <a:t>transition</a:t>
                </a:r>
                <a:endParaRPr lang="de-DE" sz="1400" b="1" dirty="0" smtClean="0"/>
              </a:p>
              <a:p>
                <a:endParaRPr lang="de-DE" sz="1400" dirty="0" smtClean="0"/>
              </a:p>
              <a:p>
                <a:endParaRPr lang="de-DE" sz="1400" dirty="0"/>
              </a:p>
            </p:txBody>
          </p:sp>
        </mc:Choice>
        <mc:Fallback xmlns="">
          <p:sp>
            <p:nvSpPr>
              <p:cNvPr id="14" name="Rechteck 13"/>
              <p:cNvSpPr>
                <a:spLocks noRot="1" noChangeAspect="1" noMove="1" noResize="1" noEditPoints="1" noAdjustHandles="1" noChangeArrowheads="1" noChangeShapeType="1" noTextEdit="1"/>
              </p:cNvSpPr>
              <p:nvPr/>
            </p:nvSpPr>
            <p:spPr>
              <a:xfrm>
                <a:off x="4932040" y="910237"/>
                <a:ext cx="3913218" cy="2964914"/>
              </a:xfrm>
              <a:prstGeom prst="rect">
                <a:avLst/>
              </a:prstGeom>
              <a:blipFill rotWithShape="1">
                <a:blip r:embed="rId5"/>
                <a:stretch>
                  <a:fillRect l="-312" t="-205"/>
                </a:stretch>
              </a:blipFill>
            </p:spPr>
            <p:txBody>
              <a:bodyPr/>
              <a:lstStyle/>
              <a:p>
                <a:r>
                  <a:rPr lang="de-DE">
                    <a:noFill/>
                  </a:rPr>
                  <a:t> </a:t>
                </a:r>
              </a:p>
            </p:txBody>
          </p:sp>
        </mc:Fallback>
      </mc:AlternateContent>
      <p:sp>
        <p:nvSpPr>
          <p:cNvPr id="16" name="Pfeil nach rechts 15"/>
          <p:cNvSpPr/>
          <p:nvPr/>
        </p:nvSpPr>
        <p:spPr>
          <a:xfrm>
            <a:off x="4275308" y="2481455"/>
            <a:ext cx="684076" cy="85784"/>
          </a:xfrm>
          <a:prstGeom prst="rightArrow">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prstClr val="white"/>
              </a:solidFill>
            </a:endParaRPr>
          </a:p>
        </p:txBody>
      </p:sp>
      <p:pic>
        <p:nvPicPr>
          <p:cNvPr id="18" name="Grafik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234276" y="3937013"/>
            <a:ext cx="3679574" cy="1860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Rechteck 18"/>
          <p:cNvSpPr/>
          <p:nvPr/>
        </p:nvSpPr>
        <p:spPr>
          <a:xfrm>
            <a:off x="223827" y="4114396"/>
            <a:ext cx="4708213" cy="461665"/>
          </a:xfrm>
          <a:prstGeom prst="rect">
            <a:avLst/>
          </a:prstGeom>
        </p:spPr>
        <p:txBody>
          <a:bodyPr wrap="square">
            <a:spAutoFit/>
          </a:bodyPr>
          <a:lstStyle/>
          <a:p>
            <a:r>
              <a:rPr lang="en-US" sz="1200" dirty="0" smtClean="0">
                <a:solidFill>
                  <a:prstClr val="black"/>
                </a:solidFill>
              </a:rPr>
              <a:t>Fig. 1. U-I characteristic with smooth transition and corresponding</a:t>
            </a:r>
          </a:p>
          <a:p>
            <a:r>
              <a:rPr lang="en-US" sz="1200" dirty="0">
                <a:solidFill>
                  <a:prstClr val="black"/>
                </a:solidFill>
              </a:rPr>
              <a:t> </a:t>
            </a:r>
            <a:r>
              <a:rPr lang="en-US" sz="1200" dirty="0" smtClean="0">
                <a:solidFill>
                  <a:prstClr val="black"/>
                </a:solidFill>
              </a:rPr>
              <a:t>          schema of gas discharge</a:t>
            </a:r>
            <a:endParaRPr lang="de-DE" sz="1200" dirty="0">
              <a:solidFill>
                <a:prstClr val="black"/>
              </a:solidFill>
            </a:endParaRPr>
          </a:p>
        </p:txBody>
      </p:sp>
      <p:sp>
        <p:nvSpPr>
          <p:cNvPr id="20" name="Rechteck 19"/>
          <p:cNvSpPr/>
          <p:nvPr/>
        </p:nvSpPr>
        <p:spPr>
          <a:xfrm>
            <a:off x="827584" y="4868032"/>
            <a:ext cx="4571314" cy="1015663"/>
          </a:xfrm>
          <a:prstGeom prst="rect">
            <a:avLst/>
          </a:prstGeom>
        </p:spPr>
        <p:txBody>
          <a:bodyPr wrap="square">
            <a:spAutoFit/>
          </a:bodyPr>
          <a:lstStyle/>
          <a:p>
            <a:pPr lvl="0"/>
            <a:r>
              <a:rPr lang="en-US" sz="1200" dirty="0" smtClean="0"/>
              <a:t>Fig. 2.  Equivalent </a:t>
            </a:r>
            <a:r>
              <a:rPr lang="en-US" sz="1200" dirty="0"/>
              <a:t>circuit diagram for </a:t>
            </a:r>
            <a:r>
              <a:rPr lang="en-US" sz="1200" dirty="0" smtClean="0"/>
              <a:t>different </a:t>
            </a:r>
            <a:r>
              <a:rPr lang="en-US" sz="1200" dirty="0"/>
              <a:t>stationary conditions:           </a:t>
            </a:r>
            <a:r>
              <a:rPr lang="en-US" sz="1200" b="1" dirty="0" smtClean="0">
                <a:solidFill>
                  <a:srgbClr val="FF0000"/>
                </a:solidFill>
              </a:rPr>
              <a:t>1 </a:t>
            </a:r>
            <a:r>
              <a:rPr lang="en-US" sz="1200" dirty="0"/>
              <a:t>-</a:t>
            </a:r>
            <a:r>
              <a:rPr lang="en-US" sz="1200" dirty="0" smtClean="0"/>
              <a:t> </a:t>
            </a:r>
            <a:r>
              <a:rPr lang="en-US" sz="1200" dirty="0"/>
              <a:t>leakage (e.g. insulation resistance), </a:t>
            </a:r>
            <a:endParaRPr lang="en-US" sz="1200" dirty="0" smtClean="0"/>
          </a:p>
          <a:p>
            <a:pPr lvl="0"/>
            <a:r>
              <a:rPr lang="en-US" sz="1200" b="1" dirty="0" smtClean="0">
                <a:solidFill>
                  <a:srgbClr val="FF0000"/>
                </a:solidFill>
              </a:rPr>
              <a:t>2</a:t>
            </a:r>
            <a:r>
              <a:rPr lang="en-US" sz="1200" dirty="0" smtClean="0"/>
              <a:t> - field </a:t>
            </a:r>
            <a:r>
              <a:rPr lang="en-US" sz="1200" dirty="0"/>
              <a:t>electron emission, </a:t>
            </a:r>
            <a:endParaRPr lang="en-US" sz="1200" dirty="0" smtClean="0"/>
          </a:p>
          <a:p>
            <a:pPr lvl="0"/>
            <a:r>
              <a:rPr lang="en-US" sz="1200" b="1" dirty="0" smtClean="0">
                <a:solidFill>
                  <a:srgbClr val="FF0000"/>
                </a:solidFill>
              </a:rPr>
              <a:t>3</a:t>
            </a:r>
            <a:r>
              <a:rPr lang="en-US" sz="1200" dirty="0" smtClean="0"/>
              <a:t> - normal </a:t>
            </a:r>
            <a:r>
              <a:rPr lang="en-US" sz="1200" dirty="0"/>
              <a:t>glow discharge with constant voltage characteristic, </a:t>
            </a:r>
            <a:endParaRPr lang="en-US" sz="1200" dirty="0" smtClean="0"/>
          </a:p>
          <a:p>
            <a:pPr lvl="0"/>
            <a:r>
              <a:rPr lang="en-US" sz="1200" b="1" dirty="0" smtClean="0">
                <a:solidFill>
                  <a:srgbClr val="FF0000"/>
                </a:solidFill>
              </a:rPr>
              <a:t>4</a:t>
            </a:r>
            <a:r>
              <a:rPr lang="en-US" sz="1200" dirty="0" smtClean="0"/>
              <a:t> - micro-arc discharge (for currents I &gt; 1A).</a:t>
            </a:r>
            <a:endParaRPr lang="de-DE" sz="1200" dirty="0"/>
          </a:p>
        </p:txBody>
      </p:sp>
      <p:sp>
        <p:nvSpPr>
          <p:cNvPr id="15" name="Rechteck 14"/>
          <p:cNvSpPr/>
          <p:nvPr/>
        </p:nvSpPr>
        <p:spPr>
          <a:xfrm>
            <a:off x="0" y="6122762"/>
            <a:ext cx="9144000" cy="877163"/>
          </a:xfrm>
          <a:prstGeom prst="rect">
            <a:avLst/>
          </a:prstGeom>
          <a:solidFill>
            <a:srgbClr val="660033"/>
          </a:solidFill>
        </p:spPr>
        <p:txBody>
          <a:bodyPr wrap="square">
            <a:spAutoFit/>
          </a:bodyPr>
          <a:lstStyle/>
          <a:p>
            <a:r>
              <a:rPr lang="en-US" sz="1100" dirty="0" smtClean="0">
                <a:solidFill>
                  <a:prstClr val="white"/>
                </a:solidFill>
              </a:rPr>
              <a:t>          		</a:t>
            </a:r>
            <a:r>
              <a:rPr lang="en-US" sz="1000" dirty="0" smtClean="0">
                <a:solidFill>
                  <a:prstClr val="white"/>
                </a:solidFill>
              </a:rPr>
              <a:t>           Wolfram Knapp</a:t>
            </a:r>
          </a:p>
          <a:p>
            <a:r>
              <a:rPr lang="en-US" sz="1000" dirty="0">
                <a:solidFill>
                  <a:prstClr val="white"/>
                </a:solidFill>
              </a:rPr>
              <a:t> </a:t>
            </a:r>
            <a:r>
              <a:rPr lang="en-US" sz="1000" dirty="0" smtClean="0">
                <a:solidFill>
                  <a:prstClr val="white"/>
                </a:solidFill>
              </a:rPr>
              <a:t>                                                                          „</a:t>
            </a:r>
            <a:r>
              <a:rPr lang="en-US" sz="1000" b="1" dirty="0" smtClean="0">
                <a:solidFill>
                  <a:prstClr val="white"/>
                </a:solidFill>
              </a:rPr>
              <a:t>Investigations of the transition </a:t>
            </a:r>
            <a:r>
              <a:rPr lang="en-US" sz="1000" b="1" dirty="0">
                <a:solidFill>
                  <a:prstClr val="white"/>
                </a:solidFill>
              </a:rPr>
              <a:t>from </a:t>
            </a:r>
            <a:r>
              <a:rPr lang="en-US" sz="1000" b="1" dirty="0" smtClean="0">
                <a:solidFill>
                  <a:prstClr val="white"/>
                </a:solidFill>
              </a:rPr>
              <a:t>electron field </a:t>
            </a:r>
            <a:r>
              <a:rPr lang="en-US" sz="1000" b="1" dirty="0">
                <a:solidFill>
                  <a:prstClr val="white"/>
                </a:solidFill>
              </a:rPr>
              <a:t>emission to </a:t>
            </a:r>
            <a:r>
              <a:rPr lang="en-US" sz="1000" b="1" dirty="0" smtClean="0">
                <a:solidFill>
                  <a:prstClr val="white"/>
                </a:solidFill>
              </a:rPr>
              <a:t> plasma discharges</a:t>
            </a:r>
          </a:p>
          <a:p>
            <a:r>
              <a:rPr lang="en-US" sz="1000" b="1" dirty="0">
                <a:solidFill>
                  <a:prstClr val="white"/>
                </a:solidFill>
              </a:rPr>
              <a:t> </a:t>
            </a:r>
            <a:r>
              <a:rPr lang="en-US" sz="1000" b="1" dirty="0" smtClean="0">
                <a:solidFill>
                  <a:prstClr val="white"/>
                </a:solidFill>
              </a:rPr>
              <a:t>                                                                            (glow discharge and micro-arcs) with extended use of Fowler-</a:t>
            </a:r>
            <a:r>
              <a:rPr lang="en-US" sz="1000" b="1" dirty="0" err="1" smtClean="0">
                <a:solidFill>
                  <a:prstClr val="white"/>
                </a:solidFill>
              </a:rPr>
              <a:t>Nordheim</a:t>
            </a:r>
            <a:r>
              <a:rPr lang="en-US" sz="1000" b="1" dirty="0" smtClean="0">
                <a:solidFill>
                  <a:prstClr val="white"/>
                </a:solidFill>
              </a:rPr>
              <a:t> plot</a:t>
            </a:r>
            <a:r>
              <a:rPr lang="en-US" sz="1000" dirty="0" smtClean="0">
                <a:solidFill>
                  <a:prstClr val="white"/>
                </a:solidFill>
              </a:rPr>
              <a:t>”</a:t>
            </a:r>
          </a:p>
          <a:p>
            <a:r>
              <a:rPr lang="en-US" sz="1000" dirty="0">
                <a:solidFill>
                  <a:prstClr val="white"/>
                </a:solidFill>
              </a:rPr>
              <a:t> </a:t>
            </a:r>
            <a:r>
              <a:rPr lang="en-US" sz="1000" dirty="0" smtClean="0">
                <a:solidFill>
                  <a:prstClr val="white"/>
                </a:solidFill>
              </a:rPr>
              <a:t>                                                                           8</a:t>
            </a:r>
            <a:r>
              <a:rPr lang="en-US" sz="1000" baseline="30000" dirty="0" smtClean="0">
                <a:solidFill>
                  <a:prstClr val="white"/>
                </a:solidFill>
              </a:rPr>
              <a:t>th</a:t>
            </a:r>
            <a:r>
              <a:rPr lang="en-US" sz="1000" dirty="0" smtClean="0">
                <a:solidFill>
                  <a:prstClr val="white"/>
                </a:solidFill>
              </a:rPr>
              <a:t> International Workshop on Mechanisms on </a:t>
            </a:r>
            <a:r>
              <a:rPr lang="en-US" sz="1000" dirty="0" err="1" smtClean="0">
                <a:solidFill>
                  <a:prstClr val="white"/>
                </a:solidFill>
              </a:rPr>
              <a:t>Varcuum</a:t>
            </a:r>
            <a:r>
              <a:rPr lang="en-US" sz="1000" dirty="0" smtClean="0">
                <a:solidFill>
                  <a:prstClr val="white"/>
                </a:solidFill>
              </a:rPr>
              <a:t> Arcs, </a:t>
            </a:r>
            <a:r>
              <a:rPr lang="en-US" sz="1000" dirty="0" err="1" smtClean="0">
                <a:solidFill>
                  <a:prstClr val="white"/>
                </a:solidFill>
              </a:rPr>
              <a:t>Padova</a:t>
            </a:r>
            <a:r>
              <a:rPr lang="en-US" sz="1000" dirty="0" smtClean="0">
                <a:solidFill>
                  <a:prstClr val="white"/>
                </a:solidFill>
              </a:rPr>
              <a:t> , 15-19 Sept. 2019			</a:t>
            </a:r>
            <a:r>
              <a:rPr lang="en-US" sz="1000" dirty="0">
                <a:solidFill>
                  <a:prstClr val="white"/>
                </a:solidFill>
              </a:rPr>
              <a:t> </a:t>
            </a:r>
            <a:r>
              <a:rPr lang="en-US" sz="1000" dirty="0" smtClean="0">
                <a:solidFill>
                  <a:prstClr val="white"/>
                </a:solidFill>
              </a:rPr>
              <a:t>                                           </a:t>
            </a:r>
            <a:endParaRPr lang="de-DE" sz="1000" dirty="0">
              <a:solidFill>
                <a:prstClr val="white"/>
              </a:solidFill>
            </a:endParaRPr>
          </a:p>
        </p:txBody>
      </p:sp>
      <p:pic>
        <p:nvPicPr>
          <p:cNvPr id="17" name="Grafik 1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158" y="6106612"/>
            <a:ext cx="2160239" cy="751388"/>
          </a:xfrm>
          <a:prstGeom prst="rect">
            <a:avLst/>
          </a:prstGeom>
        </p:spPr>
      </p:pic>
      <p:pic>
        <p:nvPicPr>
          <p:cNvPr id="21" name="Grafik 44"/>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840043" y="6121774"/>
            <a:ext cx="2339752" cy="76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374911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8845258" y="6427113"/>
            <a:ext cx="184731" cy="369332"/>
          </a:xfrm>
          <a:prstGeom prst="rect">
            <a:avLst/>
          </a:prstGeom>
        </p:spPr>
        <p:txBody>
          <a:bodyPr wrap="none">
            <a:spAutoFit/>
          </a:bodyPr>
          <a:lstStyle/>
          <a:p>
            <a:endParaRPr lang="de-DE" dirty="0">
              <a:solidFill>
                <a:schemeClr val="bg1"/>
              </a:solidFill>
            </a:endParaRPr>
          </a:p>
        </p:txBody>
      </p:sp>
      <p:sp>
        <p:nvSpPr>
          <p:cNvPr id="11" name="Rechteck 10"/>
          <p:cNvSpPr/>
          <p:nvPr/>
        </p:nvSpPr>
        <p:spPr>
          <a:xfrm>
            <a:off x="1086561" y="4959163"/>
            <a:ext cx="6970878" cy="307777"/>
          </a:xfrm>
          <a:prstGeom prst="rect">
            <a:avLst/>
          </a:prstGeom>
        </p:spPr>
        <p:txBody>
          <a:bodyPr wrap="square">
            <a:spAutoFit/>
          </a:bodyPr>
          <a:lstStyle/>
          <a:p>
            <a:r>
              <a:rPr lang="en-US" sz="1400" dirty="0" smtClean="0"/>
              <a:t>           </a:t>
            </a:r>
            <a:endParaRPr lang="de-DE" sz="1400" dirty="0"/>
          </a:p>
        </p:txBody>
      </p:sp>
      <mc:AlternateContent xmlns:mc="http://schemas.openxmlformats.org/markup-compatibility/2006" xmlns:a14="http://schemas.microsoft.com/office/drawing/2010/main">
        <mc:Choice Requires="a14">
          <p:sp>
            <p:nvSpPr>
              <p:cNvPr id="4" name="Rechteck 3"/>
              <p:cNvSpPr/>
              <p:nvPr/>
            </p:nvSpPr>
            <p:spPr>
              <a:xfrm>
                <a:off x="899592" y="655401"/>
                <a:ext cx="7685746" cy="4739759"/>
              </a:xfrm>
              <a:prstGeom prst="rect">
                <a:avLst/>
              </a:prstGeom>
            </p:spPr>
            <p:txBody>
              <a:bodyPr wrap="square">
                <a:spAutoFit/>
              </a:bodyPr>
              <a:lstStyle/>
              <a:p>
                <a:r>
                  <a:rPr lang="en-US" sz="2400" b="1" dirty="0" smtClean="0">
                    <a:solidFill>
                      <a:schemeClr val="accent2"/>
                    </a:solidFill>
                    <a:effectLst>
                      <a:outerShdw blurRad="38100" dist="38100" dir="2700000" algn="tl">
                        <a:srgbClr val="000000">
                          <a:alpha val="43137"/>
                        </a:srgbClr>
                      </a:outerShdw>
                    </a:effectLst>
                  </a:rPr>
                  <a:t>OUTLINE:</a:t>
                </a:r>
              </a:p>
              <a:p>
                <a:endParaRPr lang="de-DE" sz="2000" dirty="0">
                  <a:solidFill>
                    <a:schemeClr val="accent2"/>
                  </a:solidFill>
                </a:endParaRPr>
              </a:p>
              <a:p>
                <a:pPr lvl="0"/>
                <a:r>
                  <a:rPr lang="en-US" sz="2000" b="1" dirty="0" smtClean="0">
                    <a:solidFill>
                      <a:schemeClr val="accent2"/>
                    </a:solidFill>
                  </a:rPr>
                  <a:t>1. Introduction</a:t>
                </a:r>
              </a:p>
              <a:p>
                <a:pPr marL="457200" lvl="0" indent="-457200">
                  <a:buAutoNum type="arabicPeriod"/>
                </a:pPr>
                <a:endParaRPr lang="de-DE" sz="400" b="1" dirty="0">
                  <a:solidFill>
                    <a:schemeClr val="accent2"/>
                  </a:solidFill>
                </a:endParaRPr>
              </a:p>
              <a:p>
                <a:pPr lvl="0"/>
                <a:r>
                  <a:rPr lang="en-US" sz="2000" b="1" dirty="0" smtClean="0">
                    <a:solidFill>
                      <a:schemeClr val="accent2"/>
                    </a:solidFill>
                  </a:rPr>
                  <a:t>2. Electron </a:t>
                </a:r>
                <a:r>
                  <a:rPr lang="en-US" sz="2000" b="1" dirty="0">
                    <a:solidFill>
                      <a:schemeClr val="accent2"/>
                    </a:solidFill>
                  </a:rPr>
                  <a:t>field emission with </a:t>
                </a:r>
                <a:r>
                  <a:rPr lang="en-US" sz="2000" b="1" dirty="0" smtClean="0">
                    <a:solidFill>
                      <a:schemeClr val="accent2"/>
                    </a:solidFill>
                  </a:rPr>
                  <a:t>micro-arc discharges</a:t>
                </a:r>
              </a:p>
              <a:p>
                <a:pPr lvl="0"/>
                <a:endParaRPr lang="de-DE" sz="400" b="1" dirty="0">
                  <a:solidFill>
                    <a:schemeClr val="accent2"/>
                  </a:solidFill>
                </a:endParaRPr>
              </a:p>
              <a:p>
                <a:pPr lvl="0"/>
                <a:r>
                  <a:rPr lang="en-US" sz="2000" b="1" dirty="0" smtClean="0">
                    <a:solidFill>
                      <a:schemeClr val="accent2"/>
                    </a:solidFill>
                  </a:rPr>
                  <a:t>3. Transitions </a:t>
                </a:r>
                <a:r>
                  <a:rPr lang="en-US" sz="2000" b="1" dirty="0">
                    <a:solidFill>
                      <a:schemeClr val="accent2"/>
                    </a:solidFill>
                  </a:rPr>
                  <a:t>from electron field emission </a:t>
                </a:r>
                <a:r>
                  <a:rPr lang="en-US" sz="2000" b="1" dirty="0" smtClean="0">
                    <a:solidFill>
                      <a:schemeClr val="accent2"/>
                    </a:solidFill>
                  </a:rPr>
                  <a:t>to </a:t>
                </a:r>
                <a:r>
                  <a:rPr lang="en-US" sz="2000" b="1" dirty="0">
                    <a:solidFill>
                      <a:schemeClr val="accent2"/>
                    </a:solidFill>
                  </a:rPr>
                  <a:t>plasma </a:t>
                </a:r>
                <a:r>
                  <a:rPr lang="en-US" sz="2000" b="1" dirty="0" smtClean="0">
                    <a:solidFill>
                      <a:schemeClr val="accent2"/>
                    </a:solidFill>
                  </a:rPr>
                  <a:t>discharges</a:t>
                </a:r>
              </a:p>
              <a:p>
                <a:pPr lvl="0"/>
                <a:endParaRPr lang="de-DE" sz="800" b="1" dirty="0">
                  <a:solidFill>
                    <a:schemeClr val="accent2"/>
                  </a:solidFill>
                </a:endParaRPr>
              </a:p>
              <a:p>
                <a:pPr lvl="1"/>
                <a:r>
                  <a:rPr lang="en-US" sz="2000" dirty="0" smtClean="0">
                    <a:solidFill>
                      <a:schemeClr val="accent2"/>
                    </a:solidFill>
                  </a:rPr>
                  <a:t>- Types </a:t>
                </a:r>
                <a:r>
                  <a:rPr lang="en-US" sz="2000" dirty="0">
                    <a:solidFill>
                      <a:schemeClr val="accent2"/>
                    </a:solidFill>
                  </a:rPr>
                  <a:t>of stable plasma </a:t>
                </a:r>
                <a:r>
                  <a:rPr lang="en-US" sz="2000" dirty="0" smtClean="0">
                    <a:solidFill>
                      <a:schemeClr val="accent2"/>
                    </a:solidFill>
                  </a:rPr>
                  <a:t>discharges: glow and micro-arc discharges</a:t>
                </a:r>
              </a:p>
              <a:p>
                <a:pPr marL="800100" lvl="1" indent="-342900">
                  <a:buFontTx/>
                  <a:buChar char="-"/>
                </a:pPr>
                <a:endParaRPr lang="de-DE" sz="800" dirty="0">
                  <a:solidFill>
                    <a:schemeClr val="accent2"/>
                  </a:solidFill>
                </a:endParaRPr>
              </a:p>
              <a:p>
                <a:pPr lvl="1"/>
                <a:r>
                  <a:rPr lang="en-US" sz="2000" dirty="0" smtClean="0">
                    <a:solidFill>
                      <a:schemeClr val="accent2"/>
                    </a:solidFill>
                  </a:rPr>
                  <a:t>- Smooth </a:t>
                </a:r>
                <a:r>
                  <a:rPr lang="en-US" sz="2000" dirty="0">
                    <a:solidFill>
                      <a:schemeClr val="accent2"/>
                    </a:solidFill>
                  </a:rPr>
                  <a:t>transition </a:t>
                </a:r>
                <a:r>
                  <a:rPr lang="en-US" sz="2000" dirty="0" smtClean="0">
                    <a:solidFill>
                      <a:schemeClr val="accent2"/>
                    </a:solidFill>
                  </a:rPr>
                  <a:t>(electron field </a:t>
                </a:r>
                <a:r>
                  <a:rPr lang="en-US" sz="2000" dirty="0">
                    <a:solidFill>
                      <a:schemeClr val="accent2"/>
                    </a:solidFill>
                  </a:rPr>
                  <a:t>emission </a:t>
                </a:r>
                <a14:m>
                  <m:oMath xmlns:m="http://schemas.openxmlformats.org/officeDocument/2006/math">
                    <m:r>
                      <a:rPr lang="en-US" sz="2000" i="1" smtClean="0">
                        <a:solidFill>
                          <a:schemeClr val="accent2"/>
                        </a:solidFill>
                        <a:latin typeface="Cambria Math"/>
                        <a:ea typeface="Cambria Math"/>
                      </a:rPr>
                      <m:t>→</m:t>
                    </m:r>
                  </m:oMath>
                </a14:m>
                <a:r>
                  <a:rPr lang="en-US" sz="2000" dirty="0" smtClean="0">
                    <a:solidFill>
                      <a:schemeClr val="accent2"/>
                    </a:solidFill>
                  </a:rPr>
                  <a:t> </a:t>
                </a:r>
                <a:r>
                  <a:rPr lang="en-US" sz="2000" dirty="0">
                    <a:solidFill>
                      <a:schemeClr val="accent2"/>
                    </a:solidFill>
                  </a:rPr>
                  <a:t>glow </a:t>
                </a:r>
                <a:r>
                  <a:rPr lang="en-US" sz="2000" dirty="0" smtClean="0">
                    <a:solidFill>
                      <a:schemeClr val="accent2"/>
                    </a:solidFill>
                  </a:rPr>
                  <a:t>discharge)</a:t>
                </a:r>
              </a:p>
              <a:p>
                <a:pPr marL="800100" lvl="1" indent="-342900">
                  <a:buFontTx/>
                  <a:buChar char="-"/>
                </a:pPr>
                <a:endParaRPr lang="de-DE" sz="1000" dirty="0">
                  <a:solidFill>
                    <a:schemeClr val="accent2"/>
                  </a:solidFill>
                </a:endParaRPr>
              </a:p>
              <a:p>
                <a:pPr lvl="1"/>
                <a:r>
                  <a:rPr lang="en-US" sz="2000" dirty="0" smtClean="0">
                    <a:solidFill>
                      <a:schemeClr val="accent2"/>
                    </a:solidFill>
                  </a:rPr>
                  <a:t>- Sudden </a:t>
                </a:r>
                <a:r>
                  <a:rPr lang="en-US" sz="2000" dirty="0">
                    <a:solidFill>
                      <a:schemeClr val="accent2"/>
                    </a:solidFill>
                  </a:rPr>
                  <a:t>transition </a:t>
                </a:r>
                <a:r>
                  <a:rPr lang="en-US" sz="2000" dirty="0" smtClean="0">
                    <a:solidFill>
                      <a:schemeClr val="accent2"/>
                    </a:solidFill>
                  </a:rPr>
                  <a:t>(electron field </a:t>
                </a:r>
                <a:r>
                  <a:rPr lang="en-US" sz="2000" dirty="0">
                    <a:solidFill>
                      <a:schemeClr val="accent2"/>
                    </a:solidFill>
                  </a:rPr>
                  <a:t>emission </a:t>
                </a:r>
                <a14:m>
                  <m:oMath xmlns:m="http://schemas.openxmlformats.org/officeDocument/2006/math">
                    <m:r>
                      <a:rPr lang="en-US" sz="2000" i="1" smtClean="0">
                        <a:solidFill>
                          <a:schemeClr val="accent2"/>
                        </a:solidFill>
                        <a:latin typeface="Cambria Math"/>
                        <a:ea typeface="Cambria Math"/>
                      </a:rPr>
                      <m:t>→</m:t>
                    </m:r>
                  </m:oMath>
                </a14:m>
                <a:r>
                  <a:rPr lang="en-US" sz="2000" dirty="0" smtClean="0">
                    <a:solidFill>
                      <a:schemeClr val="accent2"/>
                    </a:solidFill>
                  </a:rPr>
                  <a:t> </a:t>
                </a:r>
                <a:r>
                  <a:rPr lang="en-US" sz="2000" dirty="0">
                    <a:solidFill>
                      <a:schemeClr val="accent2"/>
                    </a:solidFill>
                  </a:rPr>
                  <a:t>micro-arc </a:t>
                </a:r>
                <a:r>
                  <a:rPr lang="en-US" sz="2000" dirty="0" smtClean="0">
                    <a:solidFill>
                      <a:schemeClr val="accent2"/>
                    </a:solidFill>
                  </a:rPr>
                  <a:t>discharge)</a:t>
                </a:r>
              </a:p>
              <a:p>
                <a:pPr marL="800100" lvl="1" indent="-342900">
                  <a:buFontTx/>
                  <a:buChar char="-"/>
                </a:pPr>
                <a:endParaRPr lang="de-DE" sz="800" dirty="0">
                  <a:solidFill>
                    <a:schemeClr val="accent2"/>
                  </a:solidFill>
                </a:endParaRPr>
              </a:p>
              <a:p>
                <a:pPr lvl="1"/>
                <a:r>
                  <a:rPr lang="en-US" sz="2000" dirty="0" smtClean="0">
                    <a:solidFill>
                      <a:schemeClr val="accent2"/>
                    </a:solidFill>
                  </a:rPr>
                  <a:t>- Graphical </a:t>
                </a:r>
                <a:r>
                  <a:rPr lang="en-US" sz="2000" dirty="0">
                    <a:solidFill>
                      <a:schemeClr val="accent2"/>
                    </a:solidFill>
                  </a:rPr>
                  <a:t>evaluation </a:t>
                </a:r>
                <a:r>
                  <a:rPr lang="en-US" sz="2000" dirty="0" smtClean="0">
                    <a:solidFill>
                      <a:schemeClr val="accent2"/>
                    </a:solidFill>
                  </a:rPr>
                  <a:t>method</a:t>
                </a:r>
              </a:p>
              <a:p>
                <a:pPr marL="800100" lvl="1" indent="-342900">
                  <a:buFontTx/>
                  <a:buChar char="-"/>
                </a:pPr>
                <a:endParaRPr lang="de-DE" sz="800" b="1" dirty="0">
                  <a:solidFill>
                    <a:schemeClr val="accent2"/>
                  </a:solidFill>
                </a:endParaRPr>
              </a:p>
              <a:p>
                <a:pPr lvl="0"/>
                <a:r>
                  <a:rPr lang="en-US" sz="2000" b="1" dirty="0" smtClean="0">
                    <a:solidFill>
                      <a:schemeClr val="accent2"/>
                    </a:solidFill>
                  </a:rPr>
                  <a:t>4. Extended </a:t>
                </a:r>
                <a:r>
                  <a:rPr lang="en-US" sz="2000" b="1" dirty="0">
                    <a:solidFill>
                      <a:schemeClr val="accent2"/>
                    </a:solidFill>
                  </a:rPr>
                  <a:t>use of the Fowler </a:t>
                </a:r>
                <a:r>
                  <a:rPr lang="en-US" sz="2000" b="1" dirty="0" err="1">
                    <a:solidFill>
                      <a:schemeClr val="accent2"/>
                    </a:solidFill>
                  </a:rPr>
                  <a:t>Nordheim</a:t>
                </a:r>
                <a:r>
                  <a:rPr lang="en-US" sz="2000" b="1" dirty="0">
                    <a:solidFill>
                      <a:schemeClr val="accent2"/>
                    </a:solidFill>
                  </a:rPr>
                  <a:t> plot for energetic </a:t>
                </a:r>
                <a:r>
                  <a:rPr lang="en-US" sz="2000" b="1" dirty="0" smtClean="0">
                    <a:solidFill>
                      <a:schemeClr val="accent2"/>
                    </a:solidFill>
                  </a:rPr>
                  <a:t>evaluation</a:t>
                </a:r>
              </a:p>
              <a:p>
                <a:pPr lvl="0"/>
                <a:endParaRPr lang="de-DE" sz="400" b="1" dirty="0">
                  <a:solidFill>
                    <a:schemeClr val="accent2"/>
                  </a:solidFill>
                </a:endParaRPr>
              </a:p>
              <a:p>
                <a:pPr lvl="0"/>
                <a:r>
                  <a:rPr lang="en-US" sz="2000" b="1" dirty="0" smtClean="0">
                    <a:solidFill>
                      <a:schemeClr val="accent2"/>
                    </a:solidFill>
                  </a:rPr>
                  <a:t>5. Plasma-physical approach</a:t>
                </a:r>
              </a:p>
              <a:p>
                <a:pPr lvl="0"/>
                <a:endParaRPr lang="de-DE" sz="400" b="1" dirty="0">
                  <a:solidFill>
                    <a:schemeClr val="accent2"/>
                  </a:solidFill>
                </a:endParaRPr>
              </a:p>
              <a:p>
                <a:pPr lvl="0"/>
                <a:r>
                  <a:rPr lang="en-US" sz="2000" b="1" dirty="0" smtClean="0">
                    <a:solidFill>
                      <a:schemeClr val="accent2"/>
                    </a:solidFill>
                  </a:rPr>
                  <a:t>6. Conclusion </a:t>
                </a:r>
                <a:r>
                  <a:rPr lang="en-US" sz="2000" b="1" dirty="0">
                    <a:solidFill>
                      <a:schemeClr val="accent2"/>
                    </a:solidFill>
                  </a:rPr>
                  <a:t>and outlook </a:t>
                </a:r>
                <a:endParaRPr lang="de-DE" sz="2000" b="1" dirty="0">
                  <a:solidFill>
                    <a:schemeClr val="accent2"/>
                  </a:solidFill>
                </a:endParaRPr>
              </a:p>
            </p:txBody>
          </p:sp>
        </mc:Choice>
        <mc:Fallback xmlns="">
          <p:sp>
            <p:nvSpPr>
              <p:cNvPr id="4" name="Rechteck 3"/>
              <p:cNvSpPr>
                <a:spLocks noRot="1" noChangeAspect="1" noMove="1" noResize="1" noEditPoints="1" noAdjustHandles="1" noChangeArrowheads="1" noChangeShapeType="1" noTextEdit="1"/>
              </p:cNvSpPr>
              <p:nvPr/>
            </p:nvSpPr>
            <p:spPr>
              <a:xfrm>
                <a:off x="899592" y="655401"/>
                <a:ext cx="7685746" cy="4739759"/>
              </a:xfrm>
              <a:prstGeom prst="rect">
                <a:avLst/>
              </a:prstGeom>
              <a:blipFill rotWithShape="0">
                <a:blip r:embed="rId2"/>
                <a:stretch>
                  <a:fillRect l="-1349" t="-1158" b="-1416"/>
                </a:stretch>
              </a:blipFill>
            </p:spPr>
            <p:txBody>
              <a:bodyPr/>
              <a:lstStyle/>
              <a:p>
                <a:r>
                  <a:rPr lang="de-DE">
                    <a:noFill/>
                  </a:rPr>
                  <a:t> </a:t>
                </a:r>
              </a:p>
            </p:txBody>
          </p:sp>
        </mc:Fallback>
      </mc:AlternateContent>
      <p:sp>
        <p:nvSpPr>
          <p:cNvPr id="6" name="Rechteck 5"/>
          <p:cNvSpPr/>
          <p:nvPr/>
        </p:nvSpPr>
        <p:spPr>
          <a:xfrm>
            <a:off x="0" y="6122762"/>
            <a:ext cx="9144000" cy="877163"/>
          </a:xfrm>
          <a:prstGeom prst="rect">
            <a:avLst/>
          </a:prstGeom>
          <a:solidFill>
            <a:srgbClr val="660033"/>
          </a:solidFill>
        </p:spPr>
        <p:txBody>
          <a:bodyPr wrap="square">
            <a:spAutoFit/>
          </a:bodyPr>
          <a:lstStyle/>
          <a:p>
            <a:r>
              <a:rPr lang="en-US" sz="1100" dirty="0" smtClean="0">
                <a:solidFill>
                  <a:prstClr val="white"/>
                </a:solidFill>
              </a:rPr>
              <a:t>          		</a:t>
            </a:r>
            <a:r>
              <a:rPr lang="en-US" sz="1000" dirty="0" smtClean="0">
                <a:solidFill>
                  <a:prstClr val="white"/>
                </a:solidFill>
              </a:rPr>
              <a:t>           Wolfram Knapp</a:t>
            </a:r>
          </a:p>
          <a:p>
            <a:r>
              <a:rPr lang="en-US" sz="1000" dirty="0">
                <a:solidFill>
                  <a:prstClr val="white"/>
                </a:solidFill>
              </a:rPr>
              <a:t> </a:t>
            </a:r>
            <a:r>
              <a:rPr lang="en-US" sz="1000" dirty="0" smtClean="0">
                <a:solidFill>
                  <a:prstClr val="white"/>
                </a:solidFill>
              </a:rPr>
              <a:t>                                                                          „</a:t>
            </a:r>
            <a:r>
              <a:rPr lang="en-US" sz="1000" b="1" dirty="0" smtClean="0">
                <a:solidFill>
                  <a:prstClr val="white"/>
                </a:solidFill>
              </a:rPr>
              <a:t>Investigations of the transition </a:t>
            </a:r>
            <a:r>
              <a:rPr lang="en-US" sz="1000" b="1" dirty="0">
                <a:solidFill>
                  <a:prstClr val="white"/>
                </a:solidFill>
              </a:rPr>
              <a:t>from </a:t>
            </a:r>
            <a:r>
              <a:rPr lang="en-US" sz="1000" b="1" dirty="0" smtClean="0">
                <a:solidFill>
                  <a:prstClr val="white"/>
                </a:solidFill>
              </a:rPr>
              <a:t>electron field </a:t>
            </a:r>
            <a:r>
              <a:rPr lang="en-US" sz="1000" b="1" dirty="0">
                <a:solidFill>
                  <a:prstClr val="white"/>
                </a:solidFill>
              </a:rPr>
              <a:t>emission to </a:t>
            </a:r>
            <a:r>
              <a:rPr lang="en-US" sz="1000" b="1" dirty="0" smtClean="0">
                <a:solidFill>
                  <a:prstClr val="white"/>
                </a:solidFill>
              </a:rPr>
              <a:t> plasma discharges</a:t>
            </a:r>
          </a:p>
          <a:p>
            <a:r>
              <a:rPr lang="en-US" sz="1000" b="1" dirty="0">
                <a:solidFill>
                  <a:prstClr val="white"/>
                </a:solidFill>
              </a:rPr>
              <a:t> </a:t>
            </a:r>
            <a:r>
              <a:rPr lang="en-US" sz="1000" b="1" dirty="0" smtClean="0">
                <a:solidFill>
                  <a:prstClr val="white"/>
                </a:solidFill>
              </a:rPr>
              <a:t>                                                                            (glow discharge and micro-arcs) with extended use of Fowler-</a:t>
            </a:r>
            <a:r>
              <a:rPr lang="en-US" sz="1000" b="1" dirty="0" err="1" smtClean="0">
                <a:solidFill>
                  <a:prstClr val="white"/>
                </a:solidFill>
              </a:rPr>
              <a:t>Nordheim</a:t>
            </a:r>
            <a:r>
              <a:rPr lang="en-US" sz="1000" b="1" dirty="0" smtClean="0">
                <a:solidFill>
                  <a:prstClr val="white"/>
                </a:solidFill>
              </a:rPr>
              <a:t> plot</a:t>
            </a:r>
            <a:r>
              <a:rPr lang="en-US" sz="1000" dirty="0" smtClean="0">
                <a:solidFill>
                  <a:prstClr val="white"/>
                </a:solidFill>
              </a:rPr>
              <a:t>”</a:t>
            </a:r>
          </a:p>
          <a:p>
            <a:r>
              <a:rPr lang="en-US" sz="1000" dirty="0">
                <a:solidFill>
                  <a:prstClr val="white"/>
                </a:solidFill>
              </a:rPr>
              <a:t> </a:t>
            </a:r>
            <a:r>
              <a:rPr lang="en-US" sz="1000" dirty="0" smtClean="0">
                <a:solidFill>
                  <a:prstClr val="white"/>
                </a:solidFill>
              </a:rPr>
              <a:t>                                                                           8</a:t>
            </a:r>
            <a:r>
              <a:rPr lang="en-US" sz="1000" baseline="30000" dirty="0" smtClean="0">
                <a:solidFill>
                  <a:prstClr val="white"/>
                </a:solidFill>
              </a:rPr>
              <a:t>th</a:t>
            </a:r>
            <a:r>
              <a:rPr lang="en-US" sz="1000" dirty="0" smtClean="0">
                <a:solidFill>
                  <a:prstClr val="white"/>
                </a:solidFill>
              </a:rPr>
              <a:t> International Workshop on Mechanisms on </a:t>
            </a:r>
            <a:r>
              <a:rPr lang="en-US" sz="1000" dirty="0" err="1" smtClean="0">
                <a:solidFill>
                  <a:prstClr val="white"/>
                </a:solidFill>
              </a:rPr>
              <a:t>Varcuum</a:t>
            </a:r>
            <a:r>
              <a:rPr lang="en-US" sz="1000" dirty="0" smtClean="0">
                <a:solidFill>
                  <a:prstClr val="white"/>
                </a:solidFill>
              </a:rPr>
              <a:t> Arcs, </a:t>
            </a:r>
            <a:r>
              <a:rPr lang="en-US" sz="1000" dirty="0" err="1" smtClean="0">
                <a:solidFill>
                  <a:prstClr val="white"/>
                </a:solidFill>
              </a:rPr>
              <a:t>Padova</a:t>
            </a:r>
            <a:r>
              <a:rPr lang="en-US" sz="1000" dirty="0" smtClean="0">
                <a:solidFill>
                  <a:prstClr val="white"/>
                </a:solidFill>
              </a:rPr>
              <a:t> , 15-19 Sept. 2019			</a:t>
            </a:r>
            <a:r>
              <a:rPr lang="en-US" sz="1000" dirty="0">
                <a:solidFill>
                  <a:prstClr val="white"/>
                </a:solidFill>
              </a:rPr>
              <a:t> </a:t>
            </a:r>
            <a:r>
              <a:rPr lang="en-US" sz="1000" dirty="0" smtClean="0">
                <a:solidFill>
                  <a:prstClr val="white"/>
                </a:solidFill>
              </a:rPr>
              <a:t>                                           </a:t>
            </a:r>
            <a:endParaRPr lang="de-DE" sz="1000" dirty="0">
              <a:solidFill>
                <a:prstClr val="white"/>
              </a:solidFill>
            </a:endParaRPr>
          </a:p>
        </p:txBody>
      </p:sp>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58" y="6106612"/>
            <a:ext cx="2160239" cy="751388"/>
          </a:xfrm>
          <a:prstGeom prst="rect">
            <a:avLst/>
          </a:prstGeom>
        </p:spPr>
      </p:pic>
      <p:pic>
        <p:nvPicPr>
          <p:cNvPr id="8" name="Grafik 4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40043" y="6121774"/>
            <a:ext cx="2339752" cy="76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460580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Rechteck 2"/>
          <p:cNvSpPr/>
          <p:nvPr/>
        </p:nvSpPr>
        <p:spPr>
          <a:xfrm>
            <a:off x="8845258" y="6427113"/>
            <a:ext cx="184731" cy="369332"/>
          </a:xfrm>
          <a:prstGeom prst="rect">
            <a:avLst/>
          </a:prstGeom>
        </p:spPr>
        <p:txBody>
          <a:bodyPr wrap="none">
            <a:spAutoFit/>
          </a:bodyPr>
          <a:lstStyle/>
          <a:p>
            <a:endParaRPr lang="de-DE" dirty="0">
              <a:solidFill>
                <a:schemeClr val="bg1"/>
              </a:solidFill>
            </a:endParaRPr>
          </a:p>
        </p:txBody>
      </p:sp>
      <p:sp>
        <p:nvSpPr>
          <p:cNvPr id="11" name="Rechteck 10"/>
          <p:cNvSpPr/>
          <p:nvPr/>
        </p:nvSpPr>
        <p:spPr>
          <a:xfrm>
            <a:off x="1086561" y="4959163"/>
            <a:ext cx="6970878" cy="307777"/>
          </a:xfrm>
          <a:prstGeom prst="rect">
            <a:avLst/>
          </a:prstGeom>
        </p:spPr>
        <p:txBody>
          <a:bodyPr wrap="square">
            <a:spAutoFit/>
          </a:bodyPr>
          <a:lstStyle/>
          <a:p>
            <a:r>
              <a:rPr lang="en-US" sz="1400" dirty="0" smtClean="0"/>
              <a:t>           </a:t>
            </a:r>
            <a:endParaRPr lang="de-DE" sz="1400" dirty="0"/>
          </a:p>
        </p:txBody>
      </p:sp>
      <p:sp>
        <p:nvSpPr>
          <p:cNvPr id="16" name="Rechteck 15"/>
          <p:cNvSpPr/>
          <p:nvPr/>
        </p:nvSpPr>
        <p:spPr>
          <a:xfrm>
            <a:off x="323529" y="202351"/>
            <a:ext cx="8706460" cy="400110"/>
          </a:xfrm>
          <a:prstGeom prst="rect">
            <a:avLst/>
          </a:prstGeom>
        </p:spPr>
        <p:txBody>
          <a:bodyPr wrap="square">
            <a:spAutoFit/>
          </a:bodyPr>
          <a:lstStyle/>
          <a:p>
            <a:pPr lvl="0"/>
            <a:r>
              <a:rPr lang="en-US" sz="2000" b="1" dirty="0" smtClean="0">
                <a:solidFill>
                  <a:schemeClr val="accent2"/>
                </a:solidFill>
                <a:effectLst>
                  <a:outerShdw blurRad="38100" dist="38100" dir="2700000" algn="tl">
                    <a:srgbClr val="000000">
                      <a:alpha val="43137"/>
                    </a:srgbClr>
                  </a:outerShdw>
                </a:effectLst>
              </a:rPr>
              <a:t>3. </a:t>
            </a:r>
            <a:r>
              <a:rPr lang="en-US" sz="2000" b="1" dirty="0" smtClean="0">
                <a:solidFill>
                  <a:srgbClr val="C00000"/>
                </a:solidFill>
                <a:effectLst>
                  <a:outerShdw blurRad="38100" dist="38100" dir="2700000" algn="tl">
                    <a:srgbClr val="000000">
                      <a:alpha val="43137"/>
                    </a:srgbClr>
                  </a:outerShdw>
                </a:effectLst>
              </a:rPr>
              <a:t>Transitions </a:t>
            </a:r>
            <a:r>
              <a:rPr lang="en-US" sz="2000" b="1" dirty="0">
                <a:solidFill>
                  <a:srgbClr val="C00000"/>
                </a:solidFill>
                <a:effectLst>
                  <a:outerShdw blurRad="38100" dist="38100" dir="2700000" algn="tl">
                    <a:srgbClr val="000000">
                      <a:alpha val="43137"/>
                    </a:srgbClr>
                  </a:outerShdw>
                </a:effectLst>
              </a:rPr>
              <a:t>from FE to </a:t>
            </a:r>
            <a:r>
              <a:rPr lang="en-US" sz="2000" b="1" u="sng" dirty="0" smtClean="0">
                <a:solidFill>
                  <a:srgbClr val="C00000"/>
                </a:solidFill>
                <a:effectLst>
                  <a:outerShdw blurRad="38100" dist="38100" dir="2700000" algn="tl">
                    <a:srgbClr val="000000">
                      <a:alpha val="43137"/>
                    </a:srgbClr>
                  </a:outerShdw>
                </a:effectLst>
              </a:rPr>
              <a:t>stable</a:t>
            </a:r>
            <a:r>
              <a:rPr lang="en-US" sz="2000" b="1" dirty="0" smtClean="0">
                <a:solidFill>
                  <a:srgbClr val="C00000"/>
                </a:solidFill>
                <a:effectLst>
                  <a:outerShdw blurRad="38100" dist="38100" dir="2700000" algn="tl">
                    <a:srgbClr val="000000">
                      <a:alpha val="43137"/>
                    </a:srgbClr>
                  </a:outerShdw>
                </a:effectLst>
              </a:rPr>
              <a:t> plasma discharges: </a:t>
            </a:r>
            <a:r>
              <a:rPr lang="en-US" sz="2000" b="1" dirty="0" smtClean="0">
                <a:solidFill>
                  <a:srgbClr val="C00000"/>
                </a:solidFill>
              </a:rPr>
              <a:t>Example for pulse operation </a:t>
            </a:r>
            <a:endParaRPr lang="de-DE" sz="2000" b="1" u="sng" dirty="0">
              <a:solidFill>
                <a:schemeClr val="accent2"/>
              </a:solidFill>
            </a:endParaRPr>
          </a:p>
        </p:txBody>
      </p:sp>
      <p:pic>
        <p:nvPicPr>
          <p:cNvPr id="1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462" y="1052736"/>
            <a:ext cx="4392489" cy="32519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6759" y="1052736"/>
            <a:ext cx="4266915" cy="32519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Rechteck 18"/>
          <p:cNvSpPr/>
          <p:nvPr/>
        </p:nvSpPr>
        <p:spPr>
          <a:xfrm>
            <a:off x="600485" y="5589240"/>
            <a:ext cx="7632848" cy="446276"/>
          </a:xfrm>
          <a:prstGeom prst="rect">
            <a:avLst/>
          </a:prstGeom>
        </p:spPr>
        <p:txBody>
          <a:bodyPr wrap="square">
            <a:spAutoFit/>
          </a:bodyPr>
          <a:lstStyle/>
          <a:p>
            <a:r>
              <a:rPr lang="en-US" sz="1200" dirty="0" smtClean="0"/>
              <a:t>[</a:t>
            </a:r>
            <a:r>
              <a:rPr lang="en-US" sz="1100" dirty="0" smtClean="0"/>
              <a:t>1] </a:t>
            </a:r>
            <a:r>
              <a:rPr lang="en-US" sz="1100" dirty="0"/>
              <a:t>D. Wenger, W. Knapp, B. Hensel, </a:t>
            </a:r>
            <a:r>
              <a:rPr lang="en-US" sz="1100" dirty="0" smtClean="0"/>
              <a:t>S. </a:t>
            </a:r>
            <a:r>
              <a:rPr lang="en-US" sz="1100" dirty="0" err="1" smtClean="0"/>
              <a:t>Tedde</a:t>
            </a:r>
            <a:r>
              <a:rPr lang="en-US" sz="1100" dirty="0"/>
              <a:t>, „Transition of Electron </a:t>
            </a:r>
            <a:r>
              <a:rPr lang="en-US" sz="1100" dirty="0" smtClean="0"/>
              <a:t>Field </a:t>
            </a:r>
            <a:r>
              <a:rPr lang="en-US" sz="1100" dirty="0"/>
              <a:t>Emission to Normal Glow Discharge</a:t>
            </a:r>
            <a:r>
              <a:rPr lang="en-US" sz="1100" dirty="0" smtClean="0"/>
              <a:t>“,</a:t>
            </a:r>
          </a:p>
          <a:p>
            <a:r>
              <a:rPr lang="en-US" sz="1100" dirty="0" smtClean="0"/>
              <a:t>      IEEE Transaction on Electron Devices 61 (11), p. 3864 (2014).</a:t>
            </a:r>
            <a:endParaRPr lang="de-DE" sz="1100" dirty="0"/>
          </a:p>
        </p:txBody>
      </p:sp>
      <p:sp>
        <p:nvSpPr>
          <p:cNvPr id="9" name="Rechteck 8"/>
          <p:cNvSpPr/>
          <p:nvPr/>
        </p:nvSpPr>
        <p:spPr>
          <a:xfrm>
            <a:off x="0" y="6122762"/>
            <a:ext cx="9144000" cy="877163"/>
          </a:xfrm>
          <a:prstGeom prst="rect">
            <a:avLst/>
          </a:prstGeom>
          <a:solidFill>
            <a:srgbClr val="660033"/>
          </a:solidFill>
        </p:spPr>
        <p:txBody>
          <a:bodyPr wrap="square">
            <a:spAutoFit/>
          </a:bodyPr>
          <a:lstStyle/>
          <a:p>
            <a:r>
              <a:rPr lang="en-US" sz="1100" dirty="0" smtClean="0">
                <a:solidFill>
                  <a:prstClr val="white"/>
                </a:solidFill>
              </a:rPr>
              <a:t>          		</a:t>
            </a:r>
            <a:r>
              <a:rPr lang="en-US" sz="1000" dirty="0" smtClean="0">
                <a:solidFill>
                  <a:prstClr val="white"/>
                </a:solidFill>
              </a:rPr>
              <a:t>           Wolfram Knapp</a:t>
            </a:r>
          </a:p>
          <a:p>
            <a:r>
              <a:rPr lang="en-US" sz="1000" dirty="0">
                <a:solidFill>
                  <a:prstClr val="white"/>
                </a:solidFill>
              </a:rPr>
              <a:t> </a:t>
            </a:r>
            <a:r>
              <a:rPr lang="en-US" sz="1000" dirty="0" smtClean="0">
                <a:solidFill>
                  <a:prstClr val="white"/>
                </a:solidFill>
              </a:rPr>
              <a:t>                                                                          „</a:t>
            </a:r>
            <a:r>
              <a:rPr lang="en-US" sz="1000" b="1" dirty="0" smtClean="0">
                <a:solidFill>
                  <a:prstClr val="white"/>
                </a:solidFill>
              </a:rPr>
              <a:t>Investigations of the transition </a:t>
            </a:r>
            <a:r>
              <a:rPr lang="en-US" sz="1000" b="1" dirty="0">
                <a:solidFill>
                  <a:prstClr val="white"/>
                </a:solidFill>
              </a:rPr>
              <a:t>from </a:t>
            </a:r>
            <a:r>
              <a:rPr lang="en-US" sz="1000" b="1" dirty="0" smtClean="0">
                <a:solidFill>
                  <a:prstClr val="white"/>
                </a:solidFill>
              </a:rPr>
              <a:t>electron field </a:t>
            </a:r>
            <a:r>
              <a:rPr lang="en-US" sz="1000" b="1" dirty="0">
                <a:solidFill>
                  <a:prstClr val="white"/>
                </a:solidFill>
              </a:rPr>
              <a:t>emission to </a:t>
            </a:r>
            <a:r>
              <a:rPr lang="en-US" sz="1000" b="1" dirty="0" smtClean="0">
                <a:solidFill>
                  <a:prstClr val="white"/>
                </a:solidFill>
              </a:rPr>
              <a:t> plasma discharges</a:t>
            </a:r>
          </a:p>
          <a:p>
            <a:r>
              <a:rPr lang="en-US" sz="1000" b="1" dirty="0">
                <a:solidFill>
                  <a:prstClr val="white"/>
                </a:solidFill>
              </a:rPr>
              <a:t> </a:t>
            </a:r>
            <a:r>
              <a:rPr lang="en-US" sz="1000" b="1" dirty="0" smtClean="0">
                <a:solidFill>
                  <a:prstClr val="white"/>
                </a:solidFill>
              </a:rPr>
              <a:t>                                                                            (glow discharge and micro-arcs) with extended use of Fowler-</a:t>
            </a:r>
            <a:r>
              <a:rPr lang="en-US" sz="1000" b="1" dirty="0" err="1" smtClean="0">
                <a:solidFill>
                  <a:prstClr val="white"/>
                </a:solidFill>
              </a:rPr>
              <a:t>Nordheim</a:t>
            </a:r>
            <a:r>
              <a:rPr lang="en-US" sz="1000" b="1" dirty="0" smtClean="0">
                <a:solidFill>
                  <a:prstClr val="white"/>
                </a:solidFill>
              </a:rPr>
              <a:t> plot</a:t>
            </a:r>
            <a:r>
              <a:rPr lang="en-US" sz="1000" dirty="0" smtClean="0">
                <a:solidFill>
                  <a:prstClr val="white"/>
                </a:solidFill>
              </a:rPr>
              <a:t>”</a:t>
            </a:r>
          </a:p>
          <a:p>
            <a:r>
              <a:rPr lang="en-US" sz="1000" dirty="0">
                <a:solidFill>
                  <a:prstClr val="white"/>
                </a:solidFill>
              </a:rPr>
              <a:t> </a:t>
            </a:r>
            <a:r>
              <a:rPr lang="en-US" sz="1000" dirty="0" smtClean="0">
                <a:solidFill>
                  <a:prstClr val="white"/>
                </a:solidFill>
              </a:rPr>
              <a:t>                                                                           8</a:t>
            </a:r>
            <a:r>
              <a:rPr lang="en-US" sz="1000" baseline="30000" dirty="0" smtClean="0">
                <a:solidFill>
                  <a:prstClr val="white"/>
                </a:solidFill>
              </a:rPr>
              <a:t>th</a:t>
            </a:r>
            <a:r>
              <a:rPr lang="en-US" sz="1000" dirty="0" smtClean="0">
                <a:solidFill>
                  <a:prstClr val="white"/>
                </a:solidFill>
              </a:rPr>
              <a:t> International Workshop on Mechanisms on </a:t>
            </a:r>
            <a:r>
              <a:rPr lang="en-US" sz="1000" dirty="0" err="1" smtClean="0">
                <a:solidFill>
                  <a:prstClr val="white"/>
                </a:solidFill>
              </a:rPr>
              <a:t>Varcuum</a:t>
            </a:r>
            <a:r>
              <a:rPr lang="en-US" sz="1000" dirty="0" smtClean="0">
                <a:solidFill>
                  <a:prstClr val="white"/>
                </a:solidFill>
              </a:rPr>
              <a:t> Arcs, </a:t>
            </a:r>
            <a:r>
              <a:rPr lang="en-US" sz="1000" dirty="0" err="1" smtClean="0">
                <a:solidFill>
                  <a:prstClr val="white"/>
                </a:solidFill>
              </a:rPr>
              <a:t>Padova</a:t>
            </a:r>
            <a:r>
              <a:rPr lang="en-US" sz="1000" dirty="0" smtClean="0">
                <a:solidFill>
                  <a:prstClr val="white"/>
                </a:solidFill>
              </a:rPr>
              <a:t> , 15-19 Sept. 2019			</a:t>
            </a:r>
            <a:r>
              <a:rPr lang="en-US" sz="1000" dirty="0">
                <a:solidFill>
                  <a:prstClr val="white"/>
                </a:solidFill>
              </a:rPr>
              <a:t> </a:t>
            </a:r>
            <a:r>
              <a:rPr lang="en-US" sz="1000" dirty="0" smtClean="0">
                <a:solidFill>
                  <a:prstClr val="white"/>
                </a:solidFill>
              </a:rPr>
              <a:t>                                           </a:t>
            </a:r>
            <a:endParaRPr lang="de-DE" sz="1000" dirty="0">
              <a:solidFill>
                <a:prstClr val="white"/>
              </a:solidFill>
            </a:endParaRPr>
          </a:p>
        </p:txBody>
      </p:sp>
      <p:pic>
        <p:nvPicPr>
          <p:cNvPr id="10" name="Grafik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58" y="6106612"/>
            <a:ext cx="2160239" cy="751388"/>
          </a:xfrm>
          <a:prstGeom prst="rect">
            <a:avLst/>
          </a:prstGeom>
        </p:spPr>
      </p:pic>
      <p:pic>
        <p:nvPicPr>
          <p:cNvPr id="12" name="Grafik 4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40043" y="6121774"/>
            <a:ext cx="2339752" cy="76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85315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8845258" y="6427113"/>
            <a:ext cx="184731" cy="369332"/>
          </a:xfrm>
          <a:prstGeom prst="rect">
            <a:avLst/>
          </a:prstGeom>
        </p:spPr>
        <p:txBody>
          <a:bodyPr wrap="none">
            <a:spAutoFit/>
          </a:bodyPr>
          <a:lstStyle/>
          <a:p>
            <a:endParaRPr lang="de-DE" dirty="0">
              <a:solidFill>
                <a:schemeClr val="bg1"/>
              </a:solidFill>
            </a:endParaRPr>
          </a:p>
        </p:txBody>
      </p:sp>
      <p:graphicFrame>
        <p:nvGraphicFramePr>
          <p:cNvPr id="7" name="Group 1830"/>
          <p:cNvGraphicFramePr>
            <a:graphicFrameLocks/>
          </p:cNvGraphicFramePr>
          <p:nvPr>
            <p:extLst>
              <p:ext uri="{D42A27DB-BD31-4B8C-83A1-F6EECF244321}">
                <p14:modId xmlns:p14="http://schemas.microsoft.com/office/powerpoint/2010/main" val="2716285212"/>
              </p:ext>
            </p:extLst>
          </p:nvPr>
        </p:nvGraphicFramePr>
        <p:xfrm>
          <a:off x="106906" y="4149080"/>
          <a:ext cx="8820981" cy="1833560"/>
        </p:xfrm>
        <a:graphic>
          <a:graphicData uri="http://schemas.openxmlformats.org/drawingml/2006/table">
            <a:tbl>
              <a:tblPr/>
              <a:tblGrid>
                <a:gridCol w="1226815">
                  <a:extLst>
                    <a:ext uri="{9D8B030D-6E8A-4147-A177-3AD203B41FA5}">
                      <a16:colId xmlns:a16="http://schemas.microsoft.com/office/drawing/2014/main" xmlns="" val="20000"/>
                    </a:ext>
                  </a:extLst>
                </a:gridCol>
                <a:gridCol w="1340050">
                  <a:extLst>
                    <a:ext uri="{9D8B030D-6E8A-4147-A177-3AD203B41FA5}">
                      <a16:colId xmlns:a16="http://schemas.microsoft.com/office/drawing/2014/main" xmlns="" val="20001"/>
                    </a:ext>
                  </a:extLst>
                </a:gridCol>
                <a:gridCol w="1340050">
                  <a:extLst>
                    <a:ext uri="{9D8B030D-6E8A-4147-A177-3AD203B41FA5}">
                      <a16:colId xmlns:a16="http://schemas.microsoft.com/office/drawing/2014/main" xmlns="" val="20002"/>
                    </a:ext>
                  </a:extLst>
                </a:gridCol>
                <a:gridCol w="1396040">
                  <a:extLst>
                    <a:ext uri="{9D8B030D-6E8A-4147-A177-3AD203B41FA5}">
                      <a16:colId xmlns:a16="http://schemas.microsoft.com/office/drawing/2014/main" xmlns="" val="20003"/>
                    </a:ext>
                  </a:extLst>
                </a:gridCol>
                <a:gridCol w="1563566">
                  <a:extLst>
                    <a:ext uri="{9D8B030D-6E8A-4147-A177-3AD203B41FA5}">
                      <a16:colId xmlns:a16="http://schemas.microsoft.com/office/drawing/2014/main" xmlns="" val="20004"/>
                    </a:ext>
                  </a:extLst>
                </a:gridCol>
                <a:gridCol w="977230">
                  <a:extLst>
                    <a:ext uri="{9D8B030D-6E8A-4147-A177-3AD203B41FA5}">
                      <a16:colId xmlns:a16="http://schemas.microsoft.com/office/drawing/2014/main" xmlns="" val="20005"/>
                    </a:ext>
                  </a:extLst>
                </a:gridCol>
                <a:gridCol w="977230">
                  <a:extLst>
                    <a:ext uri="{9D8B030D-6E8A-4147-A177-3AD203B41FA5}">
                      <a16:colId xmlns:a16="http://schemas.microsoft.com/office/drawing/2014/main" xmlns="" val="20006"/>
                    </a:ext>
                  </a:extLst>
                </a:gridCol>
              </a:tblGrid>
              <a:tr h="366712">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pPr>
                      <a:r>
                        <a:rPr kumimoji="0" lang="de-DE" sz="1200" b="0" i="0" u="none" strike="noStrike" cap="none" normalizeH="0" baseline="0" dirty="0" smtClean="0">
                          <a:ln>
                            <a:noFill/>
                          </a:ln>
                          <a:solidFill>
                            <a:schemeClr val="bg1"/>
                          </a:solidFill>
                          <a:effectLst/>
                          <a:latin typeface="Arial" charset="0"/>
                        </a:rPr>
                        <a:t>Sample ID</a:t>
                      </a:r>
                      <a:endParaRPr kumimoji="0" lang="en-US" sz="1200" b="0" i="0" u="none" strike="noStrike" cap="none" normalizeH="0" baseline="0" dirty="0" smtClean="0">
                        <a:ln>
                          <a:noFill/>
                        </a:ln>
                        <a:solidFill>
                          <a:schemeClr val="bg1"/>
                        </a:solidFill>
                        <a:effectLst/>
                        <a:latin typeface="Arial" charset="0"/>
                      </a:endParaRP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bg2"/>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pPr>
                      <a:r>
                        <a:rPr kumimoji="0" lang="de-DE" sz="1200" b="0" i="0" u="none" strike="noStrike" cap="none" normalizeH="0" baseline="0" dirty="0" smtClean="0">
                          <a:ln>
                            <a:noFill/>
                          </a:ln>
                          <a:solidFill>
                            <a:schemeClr val="bg1"/>
                          </a:solidFill>
                          <a:effectLst/>
                          <a:latin typeface="Arial" charset="0"/>
                        </a:rPr>
                        <a:t>Substrate</a:t>
                      </a:r>
                      <a:endParaRPr kumimoji="0" lang="en-US" sz="1200" b="0" i="0" u="none" strike="noStrike" cap="none" normalizeH="0" baseline="0" dirty="0" smtClean="0">
                        <a:ln>
                          <a:noFill/>
                        </a:ln>
                        <a:solidFill>
                          <a:schemeClr val="bg1"/>
                        </a:solidFill>
                        <a:effectLst/>
                        <a:latin typeface="Arial" charset="0"/>
                      </a:endParaRPr>
                    </a:p>
                  </a:txBody>
                  <a:tcPr marL="0" marR="0" marT="0" marB="0" anchor="ctr"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pPr>
                      <a:r>
                        <a:rPr kumimoji="0" lang="de-DE" sz="1200" b="0" i="0" u="none" strike="noStrike" cap="none" normalizeH="0" baseline="0" dirty="0" smtClean="0">
                          <a:ln>
                            <a:noFill/>
                          </a:ln>
                          <a:solidFill>
                            <a:schemeClr val="bg1"/>
                          </a:solidFill>
                          <a:effectLst/>
                          <a:latin typeface="Arial" charset="0"/>
                        </a:rPr>
                        <a:t>Area [mm²]</a:t>
                      </a:r>
                      <a:endParaRPr kumimoji="0" lang="en-US" sz="1200" b="0" i="0" u="none" strike="noStrike" cap="none" normalizeH="0" baseline="0" dirty="0" smtClean="0">
                        <a:ln>
                          <a:noFill/>
                        </a:ln>
                        <a:solidFill>
                          <a:schemeClr val="bg1"/>
                        </a:solidFill>
                        <a:effectLst/>
                        <a:latin typeface="Arial" charset="0"/>
                      </a:endParaRPr>
                    </a:p>
                  </a:txBody>
                  <a:tcPr marL="0" marR="0" marT="0" marB="0" anchor="ctr"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pPr>
                      <a:r>
                        <a:rPr kumimoji="0" lang="de-DE" sz="1200" b="0" i="0" u="none" strike="noStrike" cap="none" normalizeH="0" baseline="0" dirty="0" smtClean="0">
                          <a:ln>
                            <a:noFill/>
                          </a:ln>
                          <a:solidFill>
                            <a:schemeClr val="bg1"/>
                          </a:solidFill>
                          <a:effectLst/>
                          <a:latin typeface="Arial" charset="0"/>
                        </a:rPr>
                        <a:t>Maximum </a:t>
                      </a:r>
                      <a:r>
                        <a:rPr kumimoji="0" lang="de-DE" sz="1200" b="0" i="0" u="none" strike="noStrike" cap="none" normalizeH="0" baseline="0" dirty="0" err="1" smtClean="0">
                          <a:ln>
                            <a:noFill/>
                          </a:ln>
                          <a:solidFill>
                            <a:schemeClr val="bg1"/>
                          </a:solidFill>
                          <a:effectLst/>
                          <a:latin typeface="Arial" charset="0"/>
                        </a:rPr>
                        <a:t>current</a:t>
                      </a:r>
                      <a:r>
                        <a:rPr kumimoji="0" lang="de-DE" sz="1200" b="0" i="0" u="none" strike="noStrike" cap="none" normalizeH="0" baseline="0" dirty="0" smtClean="0">
                          <a:ln>
                            <a:noFill/>
                          </a:ln>
                          <a:solidFill>
                            <a:schemeClr val="bg1"/>
                          </a:solidFill>
                          <a:effectLst/>
                          <a:latin typeface="Arial" charset="0"/>
                        </a:rPr>
                        <a:t> [mA]</a:t>
                      </a:r>
                      <a:endParaRPr kumimoji="0" lang="en-US" sz="1200" b="0" i="0" u="none" strike="noStrike" cap="none" normalizeH="0" baseline="0" dirty="0" smtClean="0">
                        <a:ln>
                          <a:noFill/>
                        </a:ln>
                        <a:solidFill>
                          <a:schemeClr val="bg1"/>
                        </a:solidFill>
                        <a:effectLst/>
                        <a:latin typeface="Arial" charset="0"/>
                      </a:endParaRPr>
                    </a:p>
                  </a:txBody>
                  <a:tcPr marL="0" marR="0" marT="0" marB="0" anchor="ctr"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pPr>
                      <a:r>
                        <a:rPr kumimoji="0" lang="de-DE" sz="1200" b="0" i="0" u="none" strike="noStrike" cap="none" normalizeH="0" baseline="0" dirty="0" smtClean="0">
                          <a:ln>
                            <a:noFill/>
                          </a:ln>
                          <a:solidFill>
                            <a:schemeClr val="bg1"/>
                          </a:solidFill>
                          <a:effectLst/>
                          <a:latin typeface="Arial" charset="0"/>
                        </a:rPr>
                        <a:t>Maximum </a:t>
                      </a:r>
                      <a:r>
                        <a:rPr kumimoji="0" lang="de-DE" sz="1200" b="0" i="0" u="none" strike="noStrike" cap="none" normalizeH="0" baseline="0" dirty="0" err="1" smtClean="0">
                          <a:ln>
                            <a:noFill/>
                          </a:ln>
                          <a:solidFill>
                            <a:schemeClr val="bg1"/>
                          </a:solidFill>
                          <a:effectLst/>
                          <a:latin typeface="Arial" charset="0"/>
                        </a:rPr>
                        <a:t>current</a:t>
                      </a:r>
                      <a:r>
                        <a:rPr kumimoji="0" lang="de-DE" sz="1200" b="0" i="0" u="none" strike="noStrike" cap="none" normalizeH="0" baseline="0" dirty="0" smtClean="0">
                          <a:ln>
                            <a:noFill/>
                          </a:ln>
                          <a:solidFill>
                            <a:schemeClr val="bg1"/>
                          </a:solidFill>
                          <a:effectLst/>
                          <a:latin typeface="Arial" charset="0"/>
                        </a:rPr>
                        <a:t> </a:t>
                      </a:r>
                      <a:r>
                        <a:rPr kumimoji="0" lang="de-DE" sz="1200" b="0" i="0" u="none" strike="noStrike" cap="none" normalizeH="0" baseline="0" dirty="0" err="1" smtClean="0">
                          <a:ln>
                            <a:noFill/>
                          </a:ln>
                          <a:solidFill>
                            <a:schemeClr val="bg1"/>
                          </a:solidFill>
                          <a:effectLst/>
                          <a:latin typeface="Arial" charset="0"/>
                        </a:rPr>
                        <a:t>density</a:t>
                      </a:r>
                      <a:r>
                        <a:rPr kumimoji="0" lang="de-DE" sz="1200" b="0" i="0" u="none" strike="noStrike" cap="none" normalizeH="0" baseline="0" dirty="0" smtClean="0">
                          <a:ln>
                            <a:noFill/>
                          </a:ln>
                          <a:solidFill>
                            <a:schemeClr val="bg1"/>
                          </a:solidFill>
                          <a:effectLst/>
                          <a:latin typeface="Arial" charset="0"/>
                        </a:rPr>
                        <a:t> [A/cm²]</a:t>
                      </a:r>
                      <a:endParaRPr kumimoji="0" lang="en-US" sz="1200" b="0" i="0" u="none" strike="noStrike" cap="none" normalizeH="0" baseline="0" dirty="0" smtClean="0">
                        <a:ln>
                          <a:noFill/>
                        </a:ln>
                        <a:solidFill>
                          <a:schemeClr val="bg1"/>
                        </a:solidFill>
                        <a:effectLst/>
                        <a:latin typeface="Arial" charset="0"/>
                      </a:endParaRPr>
                    </a:p>
                  </a:txBody>
                  <a:tcPr marL="0" marR="0" marT="0" marB="0" anchor="ctr"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pPr>
                      <a:r>
                        <a:rPr kumimoji="0" lang="de-DE" sz="1200" b="0" i="0" u="none" strike="noStrike" cap="none" normalizeH="0" baseline="0" dirty="0" err="1" smtClean="0">
                          <a:ln>
                            <a:noFill/>
                          </a:ln>
                          <a:solidFill>
                            <a:schemeClr val="bg1"/>
                          </a:solidFill>
                          <a:effectLst/>
                          <a:latin typeface="Arial" charset="0"/>
                        </a:rPr>
                        <a:t>Threshold</a:t>
                      </a:r>
                      <a:r>
                        <a:rPr kumimoji="0" lang="de-DE" sz="1200" b="0" i="0" u="none" strike="noStrike" cap="none" normalizeH="0" baseline="0" dirty="0" smtClean="0">
                          <a:ln>
                            <a:noFill/>
                          </a:ln>
                          <a:solidFill>
                            <a:schemeClr val="bg1"/>
                          </a:solidFill>
                          <a:effectLst/>
                          <a:latin typeface="Arial" charset="0"/>
                        </a:rPr>
                        <a:t> </a:t>
                      </a:r>
                      <a:r>
                        <a:rPr kumimoji="0" lang="de-DE" sz="1200" b="0" i="0" u="none" strike="noStrike" cap="none" normalizeH="0" baseline="0" dirty="0" err="1" smtClean="0">
                          <a:ln>
                            <a:noFill/>
                          </a:ln>
                          <a:solidFill>
                            <a:schemeClr val="bg1"/>
                          </a:solidFill>
                          <a:effectLst/>
                          <a:latin typeface="Arial" charset="0"/>
                        </a:rPr>
                        <a:t>field</a:t>
                      </a:r>
                      <a:r>
                        <a:rPr kumimoji="0" lang="de-DE" sz="1200" b="0" i="0" u="none" strike="noStrike" cap="none" normalizeH="0" baseline="0" dirty="0" smtClean="0">
                          <a:ln>
                            <a:noFill/>
                          </a:ln>
                          <a:solidFill>
                            <a:schemeClr val="bg1"/>
                          </a:solidFill>
                          <a:effectLst/>
                          <a:latin typeface="Arial" charset="0"/>
                        </a:rPr>
                        <a:t> </a:t>
                      </a:r>
                    </a:p>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pPr>
                      <a:r>
                        <a:rPr kumimoji="0" lang="de-DE" sz="1200" b="0" i="0" u="none" strike="noStrike" cap="none" normalizeH="0" baseline="0" dirty="0" err="1" smtClean="0">
                          <a:ln>
                            <a:noFill/>
                          </a:ln>
                          <a:solidFill>
                            <a:schemeClr val="bg1"/>
                          </a:solidFill>
                          <a:effectLst/>
                          <a:latin typeface="Arial" charset="0"/>
                        </a:rPr>
                        <a:t>for</a:t>
                      </a:r>
                      <a:r>
                        <a:rPr kumimoji="0" lang="de-DE" sz="1200" b="0" i="0" u="none" strike="noStrike" cap="none" normalizeH="0" baseline="0" dirty="0" smtClean="0">
                          <a:ln>
                            <a:noFill/>
                          </a:ln>
                          <a:solidFill>
                            <a:schemeClr val="bg1"/>
                          </a:solidFill>
                          <a:effectLst/>
                          <a:latin typeface="Arial" charset="0"/>
                        </a:rPr>
                        <a:t>  10  / 100 mA/cm²  [V/µm]</a:t>
                      </a:r>
                      <a:endParaRPr kumimoji="0" lang="en-US" sz="1200" b="0" i="0" u="none" strike="noStrike" cap="none" normalizeH="0" baseline="0" dirty="0" smtClean="0">
                        <a:ln>
                          <a:noFill/>
                        </a:ln>
                        <a:solidFill>
                          <a:schemeClr val="bg1"/>
                        </a:solidFill>
                        <a:effectLst/>
                        <a:latin typeface="Arial" charset="0"/>
                      </a:endParaRPr>
                    </a:p>
                  </a:txBody>
                  <a:tcPr marL="0" marR="0" marT="0" marB="0" anchor="ctr" horzOverflow="overflow">
                    <a:lnL w="12700" cap="flat" cmpd="sng" algn="ctr">
                      <a:solidFill>
                        <a:schemeClr val="bg2"/>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hMerge="1">
                  <a:txBody>
                    <a:bodyPr/>
                    <a:lstStyle/>
                    <a:p>
                      <a:endParaRPr lang="en-US"/>
                    </a:p>
                  </a:txBody>
                  <a:tcPr/>
                </a:tc>
                <a:extLst>
                  <a:ext uri="{0D108BD9-81ED-4DB2-BD59-A6C34878D82A}">
                    <a16:rowId xmlns:a16="http://schemas.microsoft.com/office/drawing/2014/main" xmlns="" val="10000"/>
                  </a:ext>
                </a:extLst>
              </a:tr>
              <a:tr h="183356">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r>
                        <a:rPr kumimoji="0" lang="de-DE" sz="1200" b="0" i="0" u="none" strike="noStrike" cap="none" normalizeH="0" baseline="0" dirty="0" smtClean="0">
                          <a:ln>
                            <a:noFill/>
                          </a:ln>
                          <a:solidFill>
                            <a:schemeClr val="tx1"/>
                          </a:solidFill>
                          <a:effectLst/>
                          <a:latin typeface="Arial" charset="0"/>
                        </a:rPr>
                        <a:t>SIE 245</a:t>
                      </a:r>
                      <a:endParaRPr kumimoji="0" lang="en-US" sz="1200" b="0" i="0" u="none" strike="noStrike" cap="none" normalizeH="0" baseline="0" dirty="0" smtClean="0">
                        <a:ln>
                          <a:noFill/>
                        </a:ln>
                        <a:solidFill>
                          <a:schemeClr val="tx1"/>
                        </a:solidFill>
                        <a:effectLst/>
                        <a:latin typeface="Arial" charset="0"/>
                      </a:endParaRP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8BCC44"/>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r>
                        <a:rPr kumimoji="0" lang="de-DE" sz="1200" b="0" i="0" u="none" strike="noStrike" cap="none" normalizeH="0" baseline="0" dirty="0" smtClean="0">
                          <a:ln>
                            <a:noFill/>
                          </a:ln>
                          <a:solidFill>
                            <a:schemeClr val="tx1"/>
                          </a:solidFill>
                          <a:effectLst/>
                          <a:latin typeface="Arial" charset="0"/>
                        </a:rPr>
                        <a:t>Silicon</a:t>
                      </a:r>
                      <a:endParaRPr kumimoji="0" lang="en-US" sz="1200" b="0" i="0" u="none" strike="noStrike" cap="none" normalizeH="0" baseline="0" dirty="0" smtClean="0">
                        <a:ln>
                          <a:noFill/>
                        </a:ln>
                        <a:solidFill>
                          <a:schemeClr val="tx1"/>
                        </a:solidFill>
                        <a:effectLst/>
                        <a:latin typeface="Arial" charset="0"/>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pPr>
                      <a:r>
                        <a:rPr kumimoji="0" lang="de-DE" sz="1200" b="0" i="0" u="none" strike="noStrike" cap="none" normalizeH="0" baseline="0" dirty="0" smtClean="0">
                          <a:ln>
                            <a:noFill/>
                          </a:ln>
                          <a:solidFill>
                            <a:schemeClr val="tx1"/>
                          </a:solidFill>
                          <a:effectLst/>
                          <a:latin typeface="Arial" charset="0"/>
                        </a:rPr>
                        <a:t>51</a:t>
                      </a:r>
                      <a:endParaRPr kumimoji="0" lang="en-US" sz="1200" b="0" i="0" u="none" strike="noStrike" cap="none" normalizeH="0" baseline="0" dirty="0" smtClean="0">
                        <a:ln>
                          <a:noFill/>
                        </a:ln>
                        <a:solidFill>
                          <a:schemeClr val="tx1"/>
                        </a:solidFill>
                        <a:effectLst/>
                        <a:latin typeface="Arial" charset="0"/>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pPr>
                      <a:r>
                        <a:rPr kumimoji="0" lang="de-DE" sz="1200" b="0" i="0" u="none" strike="noStrike" cap="none" normalizeH="0" baseline="0" dirty="0" smtClean="0">
                          <a:ln>
                            <a:noFill/>
                          </a:ln>
                          <a:solidFill>
                            <a:schemeClr val="tx1"/>
                          </a:solidFill>
                          <a:effectLst/>
                          <a:latin typeface="Arial" charset="0"/>
                        </a:rPr>
                        <a:t>371</a:t>
                      </a:r>
                      <a:endParaRPr kumimoji="0" lang="en-US" sz="1200" b="0" i="0" u="none" strike="noStrike" cap="none" normalizeH="0" baseline="0" dirty="0" smtClean="0">
                        <a:ln>
                          <a:noFill/>
                        </a:ln>
                        <a:solidFill>
                          <a:schemeClr val="tx1"/>
                        </a:solidFill>
                        <a:effectLst/>
                        <a:latin typeface="Arial" charset="0"/>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8BCC44"/>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pPr>
                      <a:r>
                        <a:rPr kumimoji="0" lang="de-DE" sz="1200" b="0" i="0" u="none" strike="noStrike" cap="none" normalizeH="0" baseline="0" dirty="0" smtClean="0">
                          <a:ln>
                            <a:noFill/>
                          </a:ln>
                          <a:solidFill>
                            <a:schemeClr val="tx1"/>
                          </a:solidFill>
                          <a:effectLst/>
                          <a:latin typeface="Arial" charset="0"/>
                        </a:rPr>
                        <a:t>0.73</a:t>
                      </a:r>
                      <a:endParaRPr kumimoji="0" lang="en-US" sz="1200" b="0" i="0" u="none" strike="noStrike" cap="none" normalizeH="0" baseline="0" dirty="0" smtClean="0">
                        <a:ln>
                          <a:noFill/>
                        </a:ln>
                        <a:solidFill>
                          <a:schemeClr val="tx1"/>
                        </a:solidFill>
                        <a:effectLst/>
                        <a:latin typeface="Arial" charset="0"/>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FF1CB"/>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pPr>
                      <a:r>
                        <a:rPr kumimoji="0" lang="de-DE" sz="1200" b="0" i="0" u="none" strike="noStrike" cap="none" normalizeH="0" baseline="0" dirty="0" smtClean="0">
                          <a:ln>
                            <a:noFill/>
                          </a:ln>
                          <a:solidFill>
                            <a:schemeClr val="tx1"/>
                          </a:solidFill>
                          <a:effectLst/>
                          <a:latin typeface="Arial" charset="0"/>
                        </a:rPr>
                        <a:t>9.0</a:t>
                      </a:r>
                      <a:endParaRPr kumimoji="0" lang="en-US" sz="1200" b="0" i="0" u="none" strike="noStrike" cap="none" normalizeH="0" baseline="0" dirty="0" smtClean="0">
                        <a:ln>
                          <a:noFill/>
                        </a:ln>
                        <a:solidFill>
                          <a:schemeClr val="tx1"/>
                        </a:solidFill>
                        <a:effectLst/>
                        <a:latin typeface="Arial" charset="0"/>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pPr>
                      <a:r>
                        <a:rPr kumimoji="0" lang="de-DE" sz="1200" b="0" i="0" u="none" strike="noStrike" cap="none" normalizeH="0" baseline="0" dirty="0" smtClean="0">
                          <a:ln>
                            <a:noFill/>
                          </a:ln>
                          <a:solidFill>
                            <a:schemeClr val="tx1"/>
                          </a:solidFill>
                          <a:effectLst/>
                          <a:latin typeface="Arial" charset="0"/>
                        </a:rPr>
                        <a:t>11.1</a:t>
                      </a:r>
                      <a:endParaRPr kumimoji="0" lang="en-US" sz="1200" b="0" i="0" u="none" strike="noStrike" cap="none" normalizeH="0" baseline="0" dirty="0" smtClean="0">
                        <a:ln>
                          <a:noFill/>
                        </a:ln>
                        <a:solidFill>
                          <a:schemeClr val="tx1"/>
                        </a:solidFill>
                        <a:effectLst/>
                        <a:latin typeface="Arial" charset="0"/>
                      </a:endParaRP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xmlns="" val="10001"/>
                  </a:ext>
                </a:extLst>
              </a:tr>
              <a:tr h="183356">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r>
                        <a:rPr kumimoji="0" lang="de-DE" sz="1200" b="0" i="0" u="none" strike="noStrike" cap="none" normalizeH="0" baseline="0" smtClean="0">
                          <a:ln>
                            <a:noFill/>
                          </a:ln>
                          <a:solidFill>
                            <a:schemeClr val="tx1"/>
                          </a:solidFill>
                          <a:effectLst/>
                          <a:latin typeface="Arial" charset="0"/>
                        </a:rPr>
                        <a:t>SIE 246</a:t>
                      </a:r>
                      <a:endParaRPr kumimoji="0" lang="en-US" sz="1200" b="0" i="0" u="none" strike="noStrike" cap="none" normalizeH="0" baseline="0" smtClean="0">
                        <a:ln>
                          <a:noFill/>
                        </a:ln>
                        <a:solidFill>
                          <a:schemeClr val="tx1"/>
                        </a:solidFill>
                        <a:effectLst/>
                        <a:latin typeface="Arial" charset="0"/>
                      </a:endParaRP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2E49C"/>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r>
                        <a:rPr kumimoji="0" lang="de-DE" sz="1200" b="0" i="0" u="none" strike="noStrike" cap="none" normalizeH="0" baseline="0" dirty="0" smtClean="0">
                          <a:ln>
                            <a:noFill/>
                          </a:ln>
                          <a:solidFill>
                            <a:schemeClr val="tx1"/>
                          </a:solidFill>
                          <a:effectLst/>
                          <a:latin typeface="Arial" charset="0"/>
                        </a:rPr>
                        <a:t>Silicon</a:t>
                      </a:r>
                      <a:endParaRPr kumimoji="0" lang="en-US" sz="1200" b="0" i="0" u="none" strike="noStrike" cap="none" normalizeH="0" baseline="0" dirty="0" smtClean="0">
                        <a:ln>
                          <a:noFill/>
                        </a:ln>
                        <a:solidFill>
                          <a:schemeClr val="tx1"/>
                        </a:solidFill>
                        <a:effectLst/>
                        <a:latin typeface="Arial" charset="0"/>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pPr>
                      <a:r>
                        <a:rPr kumimoji="0" lang="de-DE" sz="1200" b="0" i="0" u="none" strike="noStrike" kern="1200" cap="none" normalizeH="0" baseline="0" smtClean="0">
                          <a:ln>
                            <a:noFill/>
                          </a:ln>
                          <a:solidFill>
                            <a:schemeClr val="tx1"/>
                          </a:solidFill>
                          <a:effectLst/>
                          <a:latin typeface="Arial" charset="0"/>
                          <a:ea typeface="+mn-ea"/>
                          <a:cs typeface="+mn-cs"/>
                        </a:rPr>
                        <a:t>51</a:t>
                      </a:r>
                      <a:endParaRPr kumimoji="0" lang="en-US" sz="1200" b="0" i="0" u="none" strike="noStrike" kern="1200" cap="none" normalizeH="0" baseline="0" smtClean="0">
                        <a:ln>
                          <a:noFill/>
                        </a:ln>
                        <a:solidFill>
                          <a:schemeClr val="tx1"/>
                        </a:solidFill>
                        <a:effectLst/>
                        <a:latin typeface="Arial" charset="0"/>
                        <a:ea typeface="+mn-ea"/>
                        <a:cs typeface="+mn-cs"/>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pPr>
                      <a:r>
                        <a:rPr kumimoji="0" lang="en-US" sz="1200" b="0" i="0" u="none" strike="noStrike" kern="1200" cap="none" normalizeH="0" baseline="0" dirty="0" smtClean="0">
                          <a:ln>
                            <a:noFill/>
                          </a:ln>
                          <a:solidFill>
                            <a:schemeClr val="tx1"/>
                          </a:solidFill>
                          <a:effectLst/>
                          <a:latin typeface="Arial" charset="0"/>
                          <a:ea typeface="+mn-ea"/>
                          <a:cs typeface="+mn-cs"/>
                        </a:rPr>
                        <a:t>285</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2E49C"/>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pPr>
                      <a:r>
                        <a:rPr kumimoji="0" lang="en-US" sz="1200" b="0" i="0" u="none" strike="noStrike" kern="1200" cap="none" normalizeH="0" baseline="0" dirty="0" smtClean="0">
                          <a:ln>
                            <a:noFill/>
                          </a:ln>
                          <a:solidFill>
                            <a:schemeClr val="tx1"/>
                          </a:solidFill>
                          <a:effectLst/>
                          <a:latin typeface="Arial" charset="0"/>
                          <a:ea typeface="+mn-ea"/>
                          <a:cs typeface="+mn-cs"/>
                        </a:rPr>
                        <a:t>0.56</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FF1CB"/>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pPr>
                      <a:r>
                        <a:rPr kumimoji="0" lang="en-US" sz="1200" b="0" i="0" u="none" strike="noStrike" kern="1200" cap="none" normalizeH="0" baseline="0" dirty="0" smtClean="0">
                          <a:ln>
                            <a:noFill/>
                          </a:ln>
                          <a:solidFill>
                            <a:schemeClr val="tx1"/>
                          </a:solidFill>
                          <a:effectLst/>
                          <a:latin typeface="Arial" charset="0"/>
                          <a:ea typeface="+mn-ea"/>
                          <a:cs typeface="+mn-cs"/>
                        </a:rPr>
                        <a:t>8.4</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pPr>
                      <a:r>
                        <a:rPr kumimoji="0" lang="en-US" sz="1200" b="0" i="0" u="none" strike="noStrike" kern="1200" cap="none" normalizeH="0" baseline="0" dirty="0" smtClean="0">
                          <a:ln>
                            <a:noFill/>
                          </a:ln>
                          <a:solidFill>
                            <a:schemeClr val="tx1"/>
                          </a:solidFill>
                          <a:effectLst/>
                          <a:latin typeface="Arial" charset="0"/>
                          <a:ea typeface="+mn-ea"/>
                          <a:cs typeface="+mn-cs"/>
                        </a:rPr>
                        <a:t>10.5</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xmlns="" val="10002"/>
                  </a:ext>
                </a:extLst>
              </a:tr>
              <a:tr h="183356">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pPr>
                      <a:r>
                        <a:rPr kumimoji="0" lang="de-DE" sz="1200" b="0" i="0" u="none" strike="noStrike" cap="none" normalizeH="0" baseline="0" dirty="0" smtClean="0">
                          <a:ln>
                            <a:noFill/>
                          </a:ln>
                          <a:solidFill>
                            <a:schemeClr val="tx1"/>
                          </a:solidFill>
                          <a:effectLst/>
                          <a:latin typeface="Arial" charset="0"/>
                        </a:rPr>
                        <a:t>SIE 249</a:t>
                      </a:r>
                      <a:endParaRPr kumimoji="0" lang="en-US" sz="1200" b="0" i="0" u="none" strike="noStrike" cap="none" normalizeH="0" baseline="0" dirty="0" smtClean="0">
                        <a:ln>
                          <a:noFill/>
                        </a:ln>
                        <a:solidFill>
                          <a:schemeClr val="tx1"/>
                        </a:solidFill>
                        <a:effectLst/>
                        <a:latin typeface="Arial" charset="0"/>
                      </a:endParaRP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2E49C"/>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r>
                        <a:rPr kumimoji="0" lang="de-DE" sz="1200" b="0" i="0" u="none" strike="noStrike" cap="none" normalizeH="0" baseline="0" dirty="0" smtClean="0">
                          <a:ln>
                            <a:noFill/>
                          </a:ln>
                          <a:solidFill>
                            <a:schemeClr val="tx1"/>
                          </a:solidFill>
                          <a:effectLst/>
                          <a:latin typeface="Arial" charset="0"/>
                        </a:rPr>
                        <a:t>Silicon</a:t>
                      </a:r>
                      <a:endParaRPr kumimoji="0" lang="en-US" sz="1200" b="0" i="0" u="none" strike="noStrike" cap="none" normalizeH="0" baseline="0" dirty="0" smtClean="0">
                        <a:ln>
                          <a:noFill/>
                        </a:ln>
                        <a:solidFill>
                          <a:schemeClr val="tx1"/>
                        </a:solidFill>
                        <a:effectLst/>
                        <a:latin typeface="Arial" charset="0"/>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pPr>
                      <a:r>
                        <a:rPr kumimoji="0" lang="de-DE" sz="1200" b="0" i="0" u="none" strike="noStrike" cap="none" normalizeH="0" baseline="0" smtClean="0">
                          <a:ln>
                            <a:noFill/>
                          </a:ln>
                          <a:solidFill>
                            <a:schemeClr val="tx1"/>
                          </a:solidFill>
                          <a:effectLst/>
                          <a:latin typeface="Arial" charset="0"/>
                        </a:rPr>
                        <a:t>28.3 (51)</a:t>
                      </a:r>
                      <a:endParaRPr kumimoji="0" lang="en-US" sz="1200" b="0" i="0" u="none" strike="noStrike" cap="none" normalizeH="0" baseline="0" smtClean="0">
                        <a:ln>
                          <a:noFill/>
                        </a:ln>
                        <a:solidFill>
                          <a:schemeClr val="tx1"/>
                        </a:solidFill>
                        <a:effectLst/>
                        <a:latin typeface="Arial" charset="0"/>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pPr>
                      <a:r>
                        <a:rPr kumimoji="0" lang="de-DE" sz="1200" b="0" i="0" u="none" strike="noStrike" cap="none" normalizeH="0" baseline="0" smtClean="0">
                          <a:ln>
                            <a:noFill/>
                          </a:ln>
                          <a:solidFill>
                            <a:schemeClr val="tx1"/>
                          </a:solidFill>
                          <a:effectLst/>
                          <a:latin typeface="Arial" charset="0"/>
                        </a:rPr>
                        <a:t>273</a:t>
                      </a:r>
                      <a:endParaRPr kumimoji="0" lang="en-US" sz="1200" b="0" i="0" u="none" strike="noStrike" cap="none" normalizeH="0" baseline="0" smtClean="0">
                        <a:ln>
                          <a:noFill/>
                        </a:ln>
                        <a:solidFill>
                          <a:schemeClr val="tx1"/>
                        </a:solidFill>
                        <a:effectLst/>
                        <a:latin typeface="Arial" charset="0"/>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2E49C"/>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pPr>
                      <a:r>
                        <a:rPr kumimoji="0" lang="de-DE" sz="1200" b="0" i="0" u="none" strike="noStrike" cap="none" normalizeH="0" baseline="0" dirty="0" smtClean="0">
                          <a:ln>
                            <a:noFill/>
                          </a:ln>
                          <a:solidFill>
                            <a:schemeClr val="tx1"/>
                          </a:solidFill>
                          <a:effectLst/>
                          <a:latin typeface="Arial" charset="0"/>
                        </a:rPr>
                        <a:t>0.97</a:t>
                      </a:r>
                      <a:endParaRPr kumimoji="0" lang="en-US" sz="1200" b="0" i="0" u="none" strike="noStrike" cap="none" normalizeH="0" baseline="0" dirty="0" smtClean="0">
                        <a:ln>
                          <a:noFill/>
                        </a:ln>
                        <a:solidFill>
                          <a:schemeClr val="tx1"/>
                        </a:solidFill>
                        <a:effectLst/>
                        <a:latin typeface="Arial" charset="0"/>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2E49C"/>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pPr>
                      <a:r>
                        <a:rPr kumimoji="0" lang="de-DE" sz="1200" b="0" i="0" u="none" strike="noStrike" cap="none" normalizeH="0" baseline="0" smtClean="0">
                          <a:ln>
                            <a:noFill/>
                          </a:ln>
                          <a:solidFill>
                            <a:schemeClr val="tx1"/>
                          </a:solidFill>
                          <a:effectLst/>
                          <a:latin typeface="Arial" charset="0"/>
                        </a:rPr>
                        <a:t>8.2</a:t>
                      </a:r>
                      <a:endParaRPr kumimoji="0" lang="en-US" sz="1200" b="0" i="0" u="none" strike="noStrike" cap="none" normalizeH="0" baseline="0" smtClean="0">
                        <a:ln>
                          <a:noFill/>
                        </a:ln>
                        <a:solidFill>
                          <a:schemeClr val="tx1"/>
                        </a:solidFill>
                        <a:effectLst/>
                        <a:latin typeface="Arial" charset="0"/>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pPr>
                      <a:r>
                        <a:rPr kumimoji="0" lang="de-DE" sz="1200" b="0" i="0" u="none" strike="noStrike" cap="none" normalizeH="0" baseline="0" dirty="0" smtClean="0">
                          <a:ln>
                            <a:noFill/>
                          </a:ln>
                          <a:solidFill>
                            <a:schemeClr val="tx1"/>
                          </a:solidFill>
                          <a:effectLst/>
                          <a:latin typeface="Arial" charset="0"/>
                        </a:rPr>
                        <a:t>10.0</a:t>
                      </a:r>
                      <a:endParaRPr kumimoji="0" lang="en-US" sz="1200" b="0" i="0" u="none" strike="noStrike" cap="none" normalizeH="0" baseline="0" dirty="0" smtClean="0">
                        <a:ln>
                          <a:noFill/>
                        </a:ln>
                        <a:solidFill>
                          <a:schemeClr val="tx1"/>
                        </a:solidFill>
                        <a:effectLst/>
                        <a:latin typeface="Arial" charset="0"/>
                      </a:endParaRP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xmlns="" val="10003"/>
                  </a:ext>
                </a:extLst>
              </a:tr>
              <a:tr h="183356">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r>
                        <a:rPr kumimoji="0" lang="de-DE" sz="1200" b="0" i="0" u="none" strike="noStrike" cap="none" normalizeH="0" baseline="0" smtClean="0">
                          <a:ln>
                            <a:noFill/>
                          </a:ln>
                          <a:solidFill>
                            <a:schemeClr val="tx1"/>
                          </a:solidFill>
                          <a:effectLst/>
                          <a:latin typeface="Arial" charset="0"/>
                        </a:rPr>
                        <a:t>SIE 250</a:t>
                      </a:r>
                      <a:endParaRPr kumimoji="0" lang="en-US" sz="1200" b="0" i="0" u="none" strike="noStrike" cap="none" normalizeH="0" baseline="0" smtClean="0">
                        <a:ln>
                          <a:noFill/>
                        </a:ln>
                        <a:solidFill>
                          <a:schemeClr val="tx1"/>
                        </a:solidFill>
                        <a:effectLst/>
                        <a:latin typeface="Arial" charset="0"/>
                      </a:endParaRP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8BCC44"/>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r>
                        <a:rPr kumimoji="0" lang="de-DE" sz="1200" b="0" i="0" u="none" strike="noStrike" cap="none" normalizeH="0" baseline="0" dirty="0" smtClean="0">
                          <a:ln>
                            <a:noFill/>
                          </a:ln>
                          <a:solidFill>
                            <a:schemeClr val="tx1"/>
                          </a:solidFill>
                          <a:effectLst/>
                          <a:latin typeface="Arial" charset="0"/>
                        </a:rPr>
                        <a:t>Silicon</a:t>
                      </a:r>
                      <a:endParaRPr kumimoji="0" lang="en-US" sz="1200" b="0" i="0" u="none" strike="noStrike" cap="none" normalizeH="0" baseline="0" dirty="0" smtClean="0">
                        <a:ln>
                          <a:noFill/>
                        </a:ln>
                        <a:solidFill>
                          <a:schemeClr val="tx1"/>
                        </a:solidFill>
                        <a:effectLst/>
                        <a:latin typeface="Arial" charset="0"/>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pPr>
                      <a:r>
                        <a:rPr kumimoji="0" lang="de-DE" sz="1200" b="0" i="0" u="none" strike="noStrike" cap="none" normalizeH="0" baseline="0" smtClean="0">
                          <a:ln>
                            <a:noFill/>
                          </a:ln>
                          <a:solidFill>
                            <a:schemeClr val="tx1"/>
                          </a:solidFill>
                          <a:effectLst/>
                          <a:latin typeface="Arial" charset="0"/>
                        </a:rPr>
                        <a:t>12.6 (51)</a:t>
                      </a:r>
                      <a:endParaRPr kumimoji="0" lang="en-US" sz="1200" b="0" i="0" u="none" strike="noStrike" cap="none" normalizeH="0" baseline="0" smtClean="0">
                        <a:ln>
                          <a:noFill/>
                        </a:ln>
                        <a:solidFill>
                          <a:schemeClr val="tx1"/>
                        </a:solidFill>
                        <a:effectLst/>
                        <a:latin typeface="Arial" charset="0"/>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pPr>
                      <a:r>
                        <a:rPr kumimoji="0" lang="de-DE" sz="1200" b="0" i="0" u="none" strike="noStrike" cap="none" normalizeH="0" baseline="0" smtClean="0">
                          <a:ln>
                            <a:noFill/>
                          </a:ln>
                          <a:solidFill>
                            <a:schemeClr val="tx1"/>
                          </a:solidFill>
                          <a:effectLst/>
                          <a:latin typeface="Arial" charset="0"/>
                        </a:rPr>
                        <a:t>215</a:t>
                      </a:r>
                      <a:endParaRPr kumimoji="0" lang="en-US" sz="1200" b="0" i="0" u="none" strike="noStrike" cap="none" normalizeH="0" baseline="0" smtClean="0">
                        <a:ln>
                          <a:noFill/>
                        </a:ln>
                        <a:solidFill>
                          <a:schemeClr val="tx1"/>
                        </a:solidFill>
                        <a:effectLst/>
                        <a:latin typeface="Arial" charset="0"/>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2E49C"/>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pPr>
                      <a:r>
                        <a:rPr kumimoji="0" lang="de-DE" sz="1200" b="0" i="0" u="none" strike="noStrike" cap="none" normalizeH="0" baseline="0" smtClean="0">
                          <a:ln>
                            <a:noFill/>
                          </a:ln>
                          <a:solidFill>
                            <a:schemeClr val="tx1"/>
                          </a:solidFill>
                          <a:effectLst/>
                          <a:latin typeface="Arial" charset="0"/>
                        </a:rPr>
                        <a:t>1.70</a:t>
                      </a:r>
                      <a:endParaRPr kumimoji="0" lang="en-US" sz="1200" b="0" i="0" u="none" strike="noStrike" cap="none" normalizeH="0" baseline="0" smtClean="0">
                        <a:ln>
                          <a:noFill/>
                        </a:ln>
                        <a:solidFill>
                          <a:schemeClr val="tx1"/>
                        </a:solidFill>
                        <a:effectLst/>
                        <a:latin typeface="Arial" charset="0"/>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8BCC44"/>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pPr>
                      <a:r>
                        <a:rPr kumimoji="0" lang="de-DE" sz="1200" b="0" i="0" u="none" strike="noStrike" cap="none" normalizeH="0" baseline="0" smtClean="0">
                          <a:ln>
                            <a:noFill/>
                          </a:ln>
                          <a:solidFill>
                            <a:schemeClr val="tx1"/>
                          </a:solidFill>
                          <a:effectLst/>
                          <a:latin typeface="Arial" charset="0"/>
                        </a:rPr>
                        <a:t>7.8</a:t>
                      </a:r>
                      <a:endParaRPr kumimoji="0" lang="en-US" sz="1200" b="0" i="0" u="none" strike="noStrike" cap="none" normalizeH="0" baseline="0" smtClean="0">
                        <a:ln>
                          <a:noFill/>
                        </a:ln>
                        <a:solidFill>
                          <a:schemeClr val="tx1"/>
                        </a:solidFill>
                        <a:effectLst/>
                        <a:latin typeface="Arial" charset="0"/>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pPr>
                      <a:r>
                        <a:rPr kumimoji="0" lang="de-DE" sz="1200" b="0" i="0" u="none" strike="noStrike" cap="none" normalizeH="0" baseline="0" dirty="0" smtClean="0">
                          <a:ln>
                            <a:noFill/>
                          </a:ln>
                          <a:solidFill>
                            <a:schemeClr val="tx1"/>
                          </a:solidFill>
                          <a:effectLst/>
                          <a:latin typeface="Arial" charset="0"/>
                        </a:rPr>
                        <a:t>9.3</a:t>
                      </a:r>
                      <a:endParaRPr kumimoji="0" lang="en-US" sz="1200" b="0" i="0" u="none" strike="noStrike" cap="none" normalizeH="0" baseline="0" dirty="0" smtClean="0">
                        <a:ln>
                          <a:noFill/>
                        </a:ln>
                        <a:solidFill>
                          <a:schemeClr val="tx1"/>
                        </a:solidFill>
                        <a:effectLst/>
                        <a:latin typeface="Arial" charset="0"/>
                      </a:endParaRP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xmlns="" val="10004"/>
                  </a:ext>
                </a:extLst>
              </a:tr>
              <a:tr h="183356">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r>
                        <a:rPr kumimoji="0" lang="de-DE" sz="1200" b="0" i="0" u="none" strike="noStrike" cap="none" normalizeH="0" baseline="0" smtClean="0">
                          <a:ln>
                            <a:noFill/>
                          </a:ln>
                          <a:solidFill>
                            <a:schemeClr val="tx1"/>
                          </a:solidFill>
                          <a:effectLst/>
                          <a:latin typeface="Arial" charset="0"/>
                        </a:rPr>
                        <a:t>SIE 251</a:t>
                      </a:r>
                      <a:endParaRPr kumimoji="0" lang="en-US" sz="1200" b="0" i="0" u="none" strike="noStrike" cap="none" normalizeH="0" baseline="0" smtClean="0">
                        <a:ln>
                          <a:noFill/>
                        </a:ln>
                        <a:solidFill>
                          <a:schemeClr val="tx1"/>
                        </a:solidFill>
                        <a:effectLst/>
                        <a:latin typeface="Arial" charset="0"/>
                      </a:endParaRP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8BCC44"/>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r>
                        <a:rPr kumimoji="0" lang="de-DE" sz="1200" b="0" i="0" u="none" strike="noStrike" cap="none" normalizeH="0" baseline="0" dirty="0" smtClean="0">
                          <a:ln>
                            <a:noFill/>
                          </a:ln>
                          <a:solidFill>
                            <a:schemeClr val="tx1"/>
                          </a:solidFill>
                          <a:effectLst/>
                          <a:latin typeface="Arial" charset="0"/>
                        </a:rPr>
                        <a:t>Silicon</a:t>
                      </a:r>
                      <a:endParaRPr kumimoji="0" lang="en-US" sz="1200" b="0" i="0" u="none" strike="noStrike" cap="none" normalizeH="0" baseline="0" dirty="0" smtClean="0">
                        <a:ln>
                          <a:noFill/>
                        </a:ln>
                        <a:solidFill>
                          <a:schemeClr val="tx1"/>
                        </a:solidFill>
                        <a:effectLst/>
                        <a:latin typeface="Arial" charset="0"/>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pPr>
                      <a:r>
                        <a:rPr kumimoji="0" lang="de-DE" sz="1200" b="0" i="0" u="none" strike="noStrike" kern="1200" cap="none" normalizeH="0" baseline="0" dirty="0" smtClean="0">
                          <a:ln>
                            <a:noFill/>
                          </a:ln>
                          <a:solidFill>
                            <a:schemeClr val="tx1"/>
                          </a:solidFill>
                          <a:effectLst/>
                          <a:latin typeface="Arial" charset="0"/>
                          <a:ea typeface="+mn-ea"/>
                          <a:cs typeface="+mn-cs"/>
                        </a:rPr>
                        <a:t>3.1 (51)</a:t>
                      </a:r>
                      <a:endParaRPr kumimoji="0" lang="en-US" sz="1200" b="0" i="0" u="none" strike="noStrike" kern="1200" cap="none" normalizeH="0" baseline="0" dirty="0" smtClean="0">
                        <a:ln>
                          <a:noFill/>
                        </a:ln>
                        <a:solidFill>
                          <a:schemeClr val="tx1"/>
                        </a:solidFill>
                        <a:effectLst/>
                        <a:latin typeface="Arial" charset="0"/>
                        <a:ea typeface="+mn-ea"/>
                        <a:cs typeface="+mn-cs"/>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pPr>
                      <a:r>
                        <a:rPr kumimoji="0" lang="de-DE" sz="1200" b="0" i="0" u="none" strike="noStrike" kern="1200" cap="none" normalizeH="0" baseline="0" dirty="0" smtClean="0">
                          <a:ln>
                            <a:noFill/>
                          </a:ln>
                          <a:solidFill>
                            <a:schemeClr val="tx1"/>
                          </a:solidFill>
                          <a:effectLst/>
                          <a:latin typeface="Arial" charset="0"/>
                          <a:ea typeface="+mn-ea"/>
                          <a:cs typeface="+mn-cs"/>
                        </a:rPr>
                        <a:t>57</a:t>
                      </a:r>
                      <a:endParaRPr kumimoji="0" lang="en-US" sz="1200" b="0" i="0" u="none" strike="noStrike" kern="1200" cap="none" normalizeH="0" baseline="0" dirty="0" smtClean="0">
                        <a:ln>
                          <a:noFill/>
                        </a:ln>
                        <a:solidFill>
                          <a:schemeClr val="tx1"/>
                        </a:solidFill>
                        <a:effectLst/>
                        <a:latin typeface="Arial" charset="0"/>
                        <a:ea typeface="+mn-ea"/>
                        <a:cs typeface="+mn-cs"/>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pPr>
                      <a:r>
                        <a:rPr kumimoji="0" lang="de-DE" sz="1200" b="0" i="0" u="none" strike="noStrike" kern="1200" cap="none" normalizeH="0" baseline="0" smtClean="0">
                          <a:ln>
                            <a:noFill/>
                          </a:ln>
                          <a:solidFill>
                            <a:schemeClr val="tx1"/>
                          </a:solidFill>
                          <a:effectLst/>
                          <a:latin typeface="Arial" charset="0"/>
                          <a:ea typeface="+mn-ea"/>
                          <a:cs typeface="+mn-cs"/>
                        </a:rPr>
                        <a:t>1.85</a:t>
                      </a:r>
                      <a:endParaRPr kumimoji="0" lang="en-US" sz="1200" b="0" i="0" u="none" strike="noStrike" kern="1200" cap="none" normalizeH="0" baseline="0" smtClean="0">
                        <a:ln>
                          <a:noFill/>
                        </a:ln>
                        <a:solidFill>
                          <a:schemeClr val="tx1"/>
                        </a:solidFill>
                        <a:effectLst/>
                        <a:latin typeface="Arial" charset="0"/>
                        <a:ea typeface="+mn-ea"/>
                        <a:cs typeface="+mn-cs"/>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8BCC44"/>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pPr>
                      <a:r>
                        <a:rPr kumimoji="0" lang="de-DE" sz="1200" b="0" i="0" u="none" strike="noStrike" kern="1200" cap="none" normalizeH="0" baseline="0" smtClean="0">
                          <a:ln>
                            <a:noFill/>
                          </a:ln>
                          <a:solidFill>
                            <a:schemeClr val="tx1"/>
                          </a:solidFill>
                          <a:effectLst/>
                          <a:latin typeface="Arial" charset="0"/>
                          <a:ea typeface="+mn-ea"/>
                          <a:cs typeface="+mn-cs"/>
                        </a:rPr>
                        <a:t>9.9</a:t>
                      </a:r>
                      <a:endParaRPr kumimoji="0" lang="en-US" sz="1200" b="0" i="0" u="none" strike="noStrike" kern="1200" cap="none" normalizeH="0" baseline="0" smtClean="0">
                        <a:ln>
                          <a:noFill/>
                        </a:ln>
                        <a:solidFill>
                          <a:schemeClr val="tx1"/>
                        </a:solidFill>
                        <a:effectLst/>
                        <a:latin typeface="Arial" charset="0"/>
                        <a:ea typeface="+mn-ea"/>
                        <a:cs typeface="+mn-cs"/>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pPr>
                      <a:r>
                        <a:rPr kumimoji="0" lang="de-DE" sz="1200" b="0" i="0" u="none" strike="noStrike" kern="1200" cap="none" normalizeH="0" baseline="0" dirty="0" smtClean="0">
                          <a:ln>
                            <a:noFill/>
                          </a:ln>
                          <a:solidFill>
                            <a:schemeClr val="tx1"/>
                          </a:solidFill>
                          <a:effectLst/>
                          <a:latin typeface="Arial" charset="0"/>
                          <a:ea typeface="+mn-ea"/>
                          <a:cs typeface="+mn-cs"/>
                        </a:rPr>
                        <a:t>13.0</a:t>
                      </a:r>
                      <a:endParaRPr kumimoji="0" lang="en-US" sz="1200" b="0" i="0" u="none" strike="noStrike" kern="1200" cap="none" normalizeH="0" baseline="0" dirty="0" smtClean="0">
                        <a:ln>
                          <a:noFill/>
                        </a:ln>
                        <a:solidFill>
                          <a:schemeClr val="tx1"/>
                        </a:solidFill>
                        <a:effectLst/>
                        <a:latin typeface="Arial" charset="0"/>
                        <a:ea typeface="+mn-ea"/>
                        <a:cs typeface="+mn-cs"/>
                      </a:endParaRP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xmlns="" val="10005"/>
                  </a:ext>
                </a:extLst>
              </a:tr>
              <a:tr h="183356">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r>
                        <a:rPr kumimoji="0" lang="de-DE" sz="1200" b="0" i="0" u="none" strike="noStrike" cap="none" normalizeH="0" baseline="0" smtClean="0">
                          <a:ln>
                            <a:noFill/>
                          </a:ln>
                          <a:solidFill>
                            <a:schemeClr val="tx1"/>
                          </a:solidFill>
                          <a:effectLst/>
                          <a:latin typeface="Arial" charset="0"/>
                        </a:rPr>
                        <a:t>SIE 252</a:t>
                      </a:r>
                      <a:endParaRPr kumimoji="0" lang="en-US" sz="1200" b="0" i="0" u="none" strike="noStrike" cap="none" normalizeH="0" baseline="0" smtClean="0">
                        <a:ln>
                          <a:noFill/>
                        </a:ln>
                        <a:solidFill>
                          <a:schemeClr val="tx1"/>
                        </a:solidFill>
                        <a:effectLst/>
                        <a:latin typeface="Arial" charset="0"/>
                      </a:endParaRP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8BCC44"/>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r>
                        <a:rPr kumimoji="0" lang="de-DE" sz="1200" b="0" i="0" u="none" strike="noStrike" cap="none" normalizeH="0" baseline="0" smtClean="0">
                          <a:ln>
                            <a:noFill/>
                          </a:ln>
                          <a:solidFill>
                            <a:schemeClr val="tx1"/>
                          </a:solidFill>
                          <a:effectLst/>
                          <a:latin typeface="Arial" charset="0"/>
                        </a:rPr>
                        <a:t>Silicon</a:t>
                      </a:r>
                      <a:endParaRPr kumimoji="0" lang="en-US" sz="1200" b="0" i="0" u="none" strike="noStrike" cap="none" normalizeH="0" baseline="0" smtClean="0">
                        <a:ln>
                          <a:noFill/>
                        </a:ln>
                        <a:solidFill>
                          <a:schemeClr val="tx1"/>
                        </a:solidFill>
                        <a:effectLst/>
                        <a:latin typeface="Arial" charset="0"/>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pPr>
                      <a:r>
                        <a:rPr kumimoji="0" lang="de-DE" sz="1200" b="0" i="0" u="none" strike="noStrike" cap="none" normalizeH="0" baseline="0" dirty="0" smtClean="0">
                          <a:ln>
                            <a:noFill/>
                          </a:ln>
                          <a:solidFill>
                            <a:schemeClr val="tx1"/>
                          </a:solidFill>
                          <a:effectLst/>
                          <a:latin typeface="Arial" charset="0"/>
                        </a:rPr>
                        <a:t>0.8 (51)</a:t>
                      </a:r>
                      <a:endParaRPr kumimoji="0" lang="en-US" sz="1200" b="0" i="0" u="none" strike="noStrike" cap="none" normalizeH="0" baseline="0" dirty="0" smtClean="0">
                        <a:ln>
                          <a:noFill/>
                        </a:ln>
                        <a:solidFill>
                          <a:schemeClr val="tx1"/>
                        </a:solidFill>
                        <a:effectLst/>
                        <a:latin typeface="Arial" charset="0"/>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pPr>
                      <a:r>
                        <a:rPr kumimoji="0" lang="de-DE" sz="1200" b="0" i="0" u="none" strike="noStrike" cap="none" normalizeH="0" baseline="0" dirty="0" smtClean="0">
                          <a:ln>
                            <a:noFill/>
                          </a:ln>
                          <a:solidFill>
                            <a:schemeClr val="tx1"/>
                          </a:solidFill>
                          <a:effectLst/>
                          <a:latin typeface="Arial" charset="0"/>
                        </a:rPr>
                        <a:t>16</a:t>
                      </a:r>
                      <a:endParaRPr kumimoji="0" lang="en-US" sz="1200" b="0" i="0" u="none" strike="noStrike" cap="none" normalizeH="0" baseline="0" dirty="0" smtClean="0">
                        <a:ln>
                          <a:noFill/>
                        </a:ln>
                        <a:solidFill>
                          <a:schemeClr val="tx1"/>
                        </a:solidFill>
                        <a:effectLst/>
                        <a:latin typeface="Arial" charset="0"/>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pPr>
                      <a:r>
                        <a:rPr kumimoji="0" lang="de-DE" sz="1200" b="0" i="0" u="none" strike="noStrike" cap="none" normalizeH="0" baseline="0" smtClean="0">
                          <a:ln>
                            <a:noFill/>
                          </a:ln>
                          <a:solidFill>
                            <a:schemeClr val="tx1"/>
                          </a:solidFill>
                          <a:effectLst/>
                          <a:latin typeface="Arial" charset="0"/>
                        </a:rPr>
                        <a:t>2.00</a:t>
                      </a:r>
                      <a:endParaRPr kumimoji="0" lang="en-US" sz="1200" b="0" i="0" u="none" strike="noStrike" cap="none" normalizeH="0" baseline="0" smtClean="0">
                        <a:ln>
                          <a:noFill/>
                        </a:ln>
                        <a:solidFill>
                          <a:schemeClr val="tx1"/>
                        </a:solidFill>
                        <a:effectLst/>
                        <a:latin typeface="Arial" charset="0"/>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8BCC44"/>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pPr>
                      <a:r>
                        <a:rPr kumimoji="0" lang="de-DE" sz="1200" b="0" i="0" u="none" strike="noStrike" cap="none" normalizeH="0" baseline="0" smtClean="0">
                          <a:ln>
                            <a:noFill/>
                          </a:ln>
                          <a:solidFill>
                            <a:schemeClr val="tx1"/>
                          </a:solidFill>
                          <a:effectLst/>
                          <a:latin typeface="Arial" charset="0"/>
                        </a:rPr>
                        <a:t>--</a:t>
                      </a:r>
                      <a:endParaRPr kumimoji="0" lang="en-US" sz="1200" b="0" i="0" u="none" strike="noStrike" cap="none" normalizeH="0" baseline="0" smtClean="0">
                        <a:ln>
                          <a:noFill/>
                        </a:ln>
                        <a:solidFill>
                          <a:schemeClr val="tx1"/>
                        </a:solidFill>
                        <a:effectLst/>
                        <a:latin typeface="Arial" charset="0"/>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pPr>
                      <a:r>
                        <a:rPr kumimoji="0" lang="de-DE" sz="1200" b="0" i="0" u="none" strike="noStrike" cap="none" normalizeH="0" baseline="0" dirty="0" smtClean="0">
                          <a:ln>
                            <a:noFill/>
                          </a:ln>
                          <a:solidFill>
                            <a:schemeClr val="tx1"/>
                          </a:solidFill>
                          <a:effectLst/>
                          <a:latin typeface="Arial" charset="0"/>
                        </a:rPr>
                        <a:t>13.7</a:t>
                      </a:r>
                      <a:endParaRPr kumimoji="0" lang="en-US" sz="1200" b="0" i="0" u="none" strike="noStrike" cap="none" normalizeH="0" baseline="0" dirty="0" smtClean="0">
                        <a:ln>
                          <a:noFill/>
                        </a:ln>
                        <a:solidFill>
                          <a:schemeClr val="tx1"/>
                        </a:solidFill>
                        <a:effectLst/>
                        <a:latin typeface="Arial" charset="0"/>
                      </a:endParaRP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xmlns="" val="10006"/>
                  </a:ext>
                </a:extLst>
              </a:tr>
              <a:tr h="183356">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r>
                        <a:rPr kumimoji="0" lang="de-DE" sz="1200" b="0" i="0" u="none" strike="noStrike" cap="none" normalizeH="0" baseline="0" smtClean="0">
                          <a:ln>
                            <a:noFill/>
                          </a:ln>
                          <a:solidFill>
                            <a:schemeClr val="tx1"/>
                          </a:solidFill>
                          <a:effectLst/>
                          <a:latin typeface="Arial" charset="0"/>
                        </a:rPr>
                        <a:t>SIE 253</a:t>
                      </a:r>
                      <a:endParaRPr kumimoji="0" lang="en-US" sz="1200" b="0" i="0" u="none" strike="noStrike" cap="none" normalizeH="0" baseline="0" smtClean="0">
                        <a:ln>
                          <a:noFill/>
                        </a:ln>
                        <a:solidFill>
                          <a:schemeClr val="tx1"/>
                        </a:solidFill>
                        <a:effectLst/>
                        <a:latin typeface="Arial" charset="0"/>
                      </a:endParaRP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8BCC44"/>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r>
                        <a:rPr kumimoji="0" lang="de-DE" sz="1200" b="0" i="0" u="none" strike="noStrike" cap="none" normalizeH="0" baseline="0" smtClean="0">
                          <a:ln>
                            <a:noFill/>
                          </a:ln>
                          <a:solidFill>
                            <a:schemeClr val="tx1"/>
                          </a:solidFill>
                          <a:effectLst/>
                          <a:latin typeface="Arial" charset="0"/>
                        </a:rPr>
                        <a:t>Silicon</a:t>
                      </a:r>
                      <a:endParaRPr kumimoji="0" lang="en-US" sz="1200" b="0" i="0" u="none" strike="noStrike" cap="none" normalizeH="0" baseline="0" smtClean="0">
                        <a:ln>
                          <a:noFill/>
                        </a:ln>
                        <a:solidFill>
                          <a:schemeClr val="tx1"/>
                        </a:solidFill>
                        <a:effectLst/>
                        <a:latin typeface="Arial" charset="0"/>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pPr>
                      <a:r>
                        <a:rPr kumimoji="0" lang="de-DE" sz="1200" b="0" i="0" u="none" strike="noStrike" cap="none" normalizeH="0" baseline="0" dirty="0" smtClean="0">
                          <a:ln>
                            <a:noFill/>
                          </a:ln>
                          <a:solidFill>
                            <a:schemeClr val="tx1"/>
                          </a:solidFill>
                          <a:effectLst/>
                          <a:latin typeface="Arial" charset="0"/>
                        </a:rPr>
                        <a:t>51</a:t>
                      </a:r>
                      <a:endParaRPr kumimoji="0" lang="en-US" sz="1200" b="0" i="0" u="none" strike="noStrike" cap="none" normalizeH="0" baseline="0" dirty="0" smtClean="0">
                        <a:ln>
                          <a:noFill/>
                        </a:ln>
                        <a:solidFill>
                          <a:schemeClr val="tx1"/>
                        </a:solidFill>
                        <a:effectLst/>
                        <a:latin typeface="Arial" charset="0"/>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pPr>
                      <a:r>
                        <a:rPr kumimoji="0" lang="de-DE" sz="1200" b="0" i="0" u="none" strike="noStrike" cap="none" normalizeH="0" baseline="0" smtClean="0">
                          <a:ln>
                            <a:noFill/>
                          </a:ln>
                          <a:solidFill>
                            <a:schemeClr val="tx1"/>
                          </a:solidFill>
                          <a:effectLst/>
                          <a:latin typeface="Arial" charset="0"/>
                        </a:rPr>
                        <a:t>341</a:t>
                      </a:r>
                      <a:endParaRPr kumimoji="0" lang="en-US" sz="1200" b="0" i="0" u="none" strike="noStrike" cap="none" normalizeH="0" baseline="0" smtClean="0">
                        <a:ln>
                          <a:noFill/>
                        </a:ln>
                        <a:solidFill>
                          <a:schemeClr val="tx1"/>
                        </a:solidFill>
                        <a:effectLst/>
                        <a:latin typeface="Arial" charset="0"/>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8BCC44"/>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pPr>
                      <a:r>
                        <a:rPr kumimoji="0" lang="de-DE" sz="1200" b="0" i="0" u="none" strike="noStrike" cap="none" normalizeH="0" baseline="0" smtClean="0">
                          <a:ln>
                            <a:noFill/>
                          </a:ln>
                          <a:solidFill>
                            <a:schemeClr val="tx1"/>
                          </a:solidFill>
                          <a:effectLst/>
                          <a:latin typeface="Arial" charset="0"/>
                        </a:rPr>
                        <a:t>0.67</a:t>
                      </a:r>
                      <a:endParaRPr kumimoji="0" lang="en-US" sz="1200" b="0" i="0" u="none" strike="noStrike" cap="none" normalizeH="0" baseline="0" smtClean="0">
                        <a:ln>
                          <a:noFill/>
                        </a:ln>
                        <a:solidFill>
                          <a:schemeClr val="tx1"/>
                        </a:solidFill>
                        <a:effectLst/>
                        <a:latin typeface="Arial" charset="0"/>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6EDBD"/>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pPr>
                      <a:r>
                        <a:rPr kumimoji="0" lang="de-DE" sz="1200" b="0" i="0" u="none" strike="noStrike" cap="none" normalizeH="0" baseline="0" smtClean="0">
                          <a:ln>
                            <a:noFill/>
                          </a:ln>
                          <a:solidFill>
                            <a:schemeClr val="tx1"/>
                          </a:solidFill>
                          <a:effectLst/>
                          <a:latin typeface="Arial" charset="0"/>
                        </a:rPr>
                        <a:t>6.9</a:t>
                      </a:r>
                      <a:endParaRPr kumimoji="0" lang="en-US" sz="1200" b="0" i="0" u="none" strike="noStrike" cap="none" normalizeH="0" baseline="0" smtClean="0">
                        <a:ln>
                          <a:noFill/>
                        </a:ln>
                        <a:solidFill>
                          <a:schemeClr val="tx1"/>
                        </a:solidFill>
                        <a:effectLst/>
                        <a:latin typeface="Arial" charset="0"/>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pPr>
                      <a:r>
                        <a:rPr kumimoji="0" lang="de-DE" sz="1200" b="0" i="0" u="none" strike="noStrike" cap="none" normalizeH="0" baseline="0" dirty="0" smtClean="0">
                          <a:ln>
                            <a:noFill/>
                          </a:ln>
                          <a:solidFill>
                            <a:schemeClr val="tx1"/>
                          </a:solidFill>
                          <a:effectLst/>
                          <a:latin typeface="Arial" charset="0"/>
                        </a:rPr>
                        <a:t>8.8</a:t>
                      </a:r>
                      <a:endParaRPr kumimoji="0" lang="en-US" sz="1200" b="0" i="0" u="none" strike="noStrike" cap="none" normalizeH="0" baseline="0" dirty="0" smtClean="0">
                        <a:ln>
                          <a:noFill/>
                        </a:ln>
                        <a:solidFill>
                          <a:schemeClr val="tx1"/>
                        </a:solidFill>
                        <a:effectLst/>
                        <a:latin typeface="Arial" charset="0"/>
                      </a:endParaRP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xmlns="" val="10007"/>
                  </a:ext>
                </a:extLst>
              </a:tr>
              <a:tr h="183356">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r>
                        <a:rPr kumimoji="0" lang="de-DE" sz="1200" b="0" i="0" u="none" strike="noStrike" cap="none" normalizeH="0" baseline="0" dirty="0" smtClean="0">
                          <a:ln>
                            <a:noFill/>
                          </a:ln>
                          <a:solidFill>
                            <a:schemeClr val="tx1"/>
                          </a:solidFill>
                          <a:effectLst/>
                          <a:latin typeface="Arial" charset="0"/>
                        </a:rPr>
                        <a:t>SIE 262</a:t>
                      </a:r>
                      <a:endParaRPr kumimoji="0" lang="en-US" sz="1200" b="0" i="0" u="none" strike="noStrike" cap="none" normalizeH="0" baseline="0" dirty="0" smtClean="0">
                        <a:ln>
                          <a:noFill/>
                        </a:ln>
                        <a:solidFill>
                          <a:schemeClr val="tx1"/>
                        </a:solidFill>
                        <a:effectLst/>
                        <a:latin typeface="Arial" charset="0"/>
                      </a:endParaRP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8BCC44"/>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r>
                        <a:rPr kumimoji="0" lang="de-DE" sz="1200" b="0" i="0" u="none" strike="noStrike" kern="1200" cap="none" normalizeH="0" baseline="0" dirty="0" err="1" smtClean="0">
                          <a:ln>
                            <a:noFill/>
                          </a:ln>
                          <a:solidFill>
                            <a:schemeClr val="tx1"/>
                          </a:solidFill>
                          <a:effectLst/>
                          <a:latin typeface="Arial" charset="0"/>
                          <a:ea typeface="+mn-ea"/>
                          <a:cs typeface="+mn-cs"/>
                        </a:rPr>
                        <a:t>Stainless</a:t>
                      </a:r>
                      <a:r>
                        <a:rPr kumimoji="0" lang="de-DE" sz="1200" b="0" i="0" u="none" strike="noStrike" kern="1200" cap="none" normalizeH="0" baseline="0" dirty="0" smtClean="0">
                          <a:ln>
                            <a:noFill/>
                          </a:ln>
                          <a:solidFill>
                            <a:schemeClr val="tx1"/>
                          </a:solidFill>
                          <a:effectLst/>
                          <a:latin typeface="Arial" charset="0"/>
                          <a:ea typeface="+mn-ea"/>
                          <a:cs typeface="+mn-cs"/>
                        </a:rPr>
                        <a:t> </a:t>
                      </a:r>
                      <a:r>
                        <a:rPr kumimoji="0" lang="de-DE" sz="1200" b="0" i="0" u="none" strike="noStrike" kern="1200" cap="none" normalizeH="0" baseline="0" dirty="0" err="1" smtClean="0">
                          <a:ln>
                            <a:noFill/>
                          </a:ln>
                          <a:solidFill>
                            <a:schemeClr val="tx1"/>
                          </a:solidFill>
                          <a:effectLst/>
                          <a:latin typeface="Arial" charset="0"/>
                          <a:ea typeface="+mn-ea"/>
                          <a:cs typeface="+mn-cs"/>
                        </a:rPr>
                        <a:t>steel</a:t>
                      </a:r>
                      <a:endParaRPr kumimoji="0" lang="en-US" sz="1200" b="0" i="0" u="none" strike="noStrike" kern="1200" cap="none" normalizeH="0" baseline="0" dirty="0" smtClean="0">
                        <a:ln>
                          <a:noFill/>
                        </a:ln>
                        <a:solidFill>
                          <a:schemeClr val="tx1"/>
                        </a:solidFill>
                        <a:effectLst/>
                        <a:latin typeface="Arial" charset="0"/>
                        <a:ea typeface="+mn-ea"/>
                        <a:cs typeface="+mn-cs"/>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pPr>
                      <a:r>
                        <a:rPr kumimoji="0" lang="de-DE" sz="1200" b="0" i="0" u="none" strike="noStrike" kern="1200" cap="none" normalizeH="0" baseline="0" dirty="0" smtClean="0">
                          <a:ln>
                            <a:noFill/>
                          </a:ln>
                          <a:solidFill>
                            <a:schemeClr val="tx1"/>
                          </a:solidFill>
                          <a:effectLst/>
                          <a:latin typeface="Arial" charset="0"/>
                          <a:ea typeface="+mn-ea"/>
                          <a:cs typeface="+mn-cs"/>
                        </a:rPr>
                        <a:t>63</a:t>
                      </a:r>
                      <a:endParaRPr kumimoji="0" lang="en-US" sz="1200" b="0" i="0" u="none" strike="noStrike" kern="1200" cap="none" normalizeH="0" baseline="0" dirty="0" smtClean="0">
                        <a:ln>
                          <a:noFill/>
                        </a:ln>
                        <a:solidFill>
                          <a:schemeClr val="tx1"/>
                        </a:solidFill>
                        <a:effectLst/>
                        <a:latin typeface="Arial" charset="0"/>
                        <a:ea typeface="+mn-ea"/>
                        <a:cs typeface="+mn-cs"/>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pPr>
                      <a:r>
                        <a:rPr kumimoji="0" lang="de-DE" sz="1200" b="0" i="0" u="none" strike="noStrike" kern="1200" cap="none" normalizeH="0" baseline="0" dirty="0" smtClean="0">
                          <a:ln>
                            <a:noFill/>
                          </a:ln>
                          <a:solidFill>
                            <a:schemeClr val="tx1"/>
                          </a:solidFill>
                          <a:effectLst/>
                          <a:latin typeface="Arial" charset="0"/>
                          <a:ea typeface="+mn-ea"/>
                          <a:cs typeface="+mn-cs"/>
                        </a:rPr>
                        <a:t>402</a:t>
                      </a:r>
                      <a:endParaRPr kumimoji="0" lang="en-US" sz="1200" b="0" i="0" u="none" strike="noStrike" kern="1200" cap="none" normalizeH="0" baseline="0" dirty="0" smtClean="0">
                        <a:ln>
                          <a:noFill/>
                        </a:ln>
                        <a:solidFill>
                          <a:schemeClr val="tx1"/>
                        </a:solidFill>
                        <a:effectLst/>
                        <a:latin typeface="Arial" charset="0"/>
                        <a:ea typeface="+mn-ea"/>
                        <a:cs typeface="+mn-cs"/>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8BCC44"/>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r>
                        <a:rPr kumimoji="0" lang="de-DE" sz="1200" b="0" i="0" u="none" strike="noStrike" kern="1200" cap="none" normalizeH="0" baseline="0" dirty="0" smtClean="0">
                          <a:ln>
                            <a:noFill/>
                          </a:ln>
                          <a:solidFill>
                            <a:schemeClr val="tx1"/>
                          </a:solidFill>
                          <a:effectLst/>
                          <a:latin typeface="Arial" charset="0"/>
                          <a:ea typeface="+mn-ea"/>
                          <a:cs typeface="+mn-cs"/>
                        </a:rPr>
                        <a:t>0.64</a:t>
                      </a:r>
                      <a:endParaRPr kumimoji="0" lang="en-US" sz="1200" b="0" i="0" u="none" strike="noStrike" kern="1200" cap="none" normalizeH="0" baseline="0" dirty="0" smtClean="0">
                        <a:ln>
                          <a:noFill/>
                        </a:ln>
                        <a:solidFill>
                          <a:schemeClr val="tx1"/>
                        </a:solidFill>
                        <a:effectLst/>
                        <a:latin typeface="Arial" charset="0"/>
                        <a:ea typeface="+mn-ea"/>
                        <a:cs typeface="+mn-cs"/>
                      </a:endParaRPr>
                    </a:p>
                  </a:txBody>
                  <a:tcPr marL="0" marR="0" marT="0" marB="0" anchor="ctr" horzOverflow="overflow">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DFF1CB"/>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pPr>
                      <a:r>
                        <a:rPr kumimoji="0" lang="en-US" sz="1200" b="0" i="0" u="none" strike="noStrike" kern="1200" cap="none" normalizeH="0" baseline="0" dirty="0" smtClean="0">
                          <a:ln>
                            <a:noFill/>
                          </a:ln>
                          <a:solidFill>
                            <a:schemeClr val="tx1"/>
                          </a:solidFill>
                          <a:effectLst/>
                          <a:latin typeface="Arial" charset="0"/>
                          <a:ea typeface="+mn-ea"/>
                          <a:cs typeface="+mn-cs"/>
                        </a:rPr>
                        <a:t>8.6</a:t>
                      </a:r>
                    </a:p>
                  </a:txBody>
                  <a:tcPr marL="0" marR="0" marT="0" marB="0" anchor="ctr" horzOverflow="overflow">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pPr>
                      <a:r>
                        <a:rPr kumimoji="0" lang="en-US" sz="1200" b="0" i="0" u="none" strike="noStrike" kern="1200" cap="none" normalizeH="0" baseline="0" dirty="0" smtClean="0">
                          <a:ln>
                            <a:noFill/>
                          </a:ln>
                          <a:solidFill>
                            <a:schemeClr val="tx1"/>
                          </a:solidFill>
                          <a:effectLst/>
                          <a:latin typeface="Arial" charset="0"/>
                          <a:ea typeface="+mn-ea"/>
                          <a:cs typeface="+mn-cs"/>
                        </a:rPr>
                        <a:t>10.6</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xmlns="" val="10008"/>
                  </a:ext>
                </a:extLst>
              </a:tr>
            </a:tbl>
          </a:graphicData>
        </a:graphic>
      </p:graphicFrame>
      <p:pic>
        <p:nvPicPr>
          <p:cNvPr id="266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692696"/>
            <a:ext cx="4248472" cy="33278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hteck 8"/>
          <p:cNvSpPr/>
          <p:nvPr/>
        </p:nvSpPr>
        <p:spPr>
          <a:xfrm>
            <a:off x="395536" y="202351"/>
            <a:ext cx="11161239" cy="400110"/>
          </a:xfrm>
          <a:prstGeom prst="rect">
            <a:avLst/>
          </a:prstGeom>
        </p:spPr>
        <p:txBody>
          <a:bodyPr wrap="square">
            <a:spAutoFit/>
          </a:bodyPr>
          <a:lstStyle/>
          <a:p>
            <a:pPr lvl="0"/>
            <a:r>
              <a:rPr lang="en-US" sz="2000" b="1" dirty="0">
                <a:solidFill>
                  <a:schemeClr val="accent2"/>
                </a:solidFill>
                <a:effectLst>
                  <a:outerShdw blurRad="38100" dist="38100" dir="2700000" algn="tl">
                    <a:srgbClr val="000000">
                      <a:alpha val="43137"/>
                    </a:srgbClr>
                  </a:outerShdw>
                </a:effectLst>
              </a:rPr>
              <a:t> 3. Transitions from FE to plasma discharges </a:t>
            </a:r>
            <a:r>
              <a:rPr lang="en-US" sz="2000" b="1" dirty="0" smtClean="0">
                <a:solidFill>
                  <a:schemeClr val="accent2"/>
                </a:solidFill>
              </a:rPr>
              <a:t>    </a:t>
            </a:r>
            <a:r>
              <a:rPr lang="en-US" sz="2000" b="1" dirty="0" smtClean="0">
                <a:solidFill>
                  <a:srgbClr val="C00000"/>
                </a:solidFill>
              </a:rPr>
              <a:t>Field emission measurement       </a:t>
            </a:r>
            <a:endParaRPr lang="de-DE" sz="2000" b="1" dirty="0">
              <a:solidFill>
                <a:srgbClr val="C00000"/>
              </a:solidFill>
            </a:endParaRPr>
          </a:p>
        </p:txBody>
      </p:sp>
      <p:grpSp>
        <p:nvGrpSpPr>
          <p:cNvPr id="10" name="Gruppieren 37"/>
          <p:cNvGrpSpPr/>
          <p:nvPr/>
        </p:nvGrpSpPr>
        <p:grpSpPr>
          <a:xfrm>
            <a:off x="4827536" y="692696"/>
            <a:ext cx="3552037" cy="2654032"/>
            <a:chOff x="4716191" y="1428750"/>
            <a:chExt cx="2746800" cy="2062163"/>
          </a:xfrm>
        </p:grpSpPr>
        <p:pic>
          <p:nvPicPr>
            <p:cNvPr id="11" name="Grafik 5" descr="G589_024"/>
            <p:cNvPicPr>
              <a:picLocks noChangeAspect="1" noChangeArrowheads="1"/>
            </p:cNvPicPr>
            <p:nvPr/>
          </p:nvPicPr>
          <p:blipFill>
            <a:blip r:embed="rId3" cstate="print"/>
            <a:srcRect t="18453"/>
            <a:stretch>
              <a:fillRect/>
            </a:stretch>
          </p:blipFill>
          <p:spPr bwMode="auto">
            <a:xfrm>
              <a:off x="4716191" y="1428750"/>
              <a:ext cx="2746800" cy="2062163"/>
            </a:xfrm>
            <a:prstGeom prst="rect">
              <a:avLst/>
            </a:prstGeom>
            <a:noFill/>
            <a:ln w="38100">
              <a:noFill/>
              <a:miter lim="800000"/>
              <a:headEnd/>
              <a:tailEnd/>
            </a:ln>
          </p:spPr>
        </p:pic>
        <p:sp>
          <p:nvSpPr>
            <p:cNvPr id="12" name="Rechteck 11"/>
            <p:cNvSpPr/>
            <p:nvPr/>
          </p:nvSpPr>
          <p:spPr bwMode="auto">
            <a:xfrm>
              <a:off x="4716191" y="3257579"/>
              <a:ext cx="2746800" cy="227013"/>
            </a:xfrm>
            <a:prstGeom prst="rect">
              <a:avLst/>
            </a:prstGeom>
            <a:solidFill>
              <a:schemeClr val="tx1"/>
            </a:solidFill>
            <a:ln w="12700" algn="ctr">
              <a:noFill/>
              <a:miter lim="800000"/>
              <a:headEnd/>
              <a:tailEnd/>
            </a:ln>
          </p:spPr>
          <p:txBody>
            <a:bodyPr wrap="square" lIns="144018" tIns="72009" rIns="72009" bIns="72009" rtlCol="0" anchor="ctr">
              <a:noAutofit/>
            </a:bodyPr>
            <a:lstStyle/>
            <a:p>
              <a:pPr marL="171450" indent="-171450" algn="l">
                <a:lnSpc>
                  <a:spcPct val="100000"/>
                </a:lnSpc>
                <a:buClr>
                  <a:srgbClr val="879BAA"/>
                </a:buClr>
              </a:pPr>
              <a:endParaRPr lang="en-US" sz="1000" err="1" smtClean="0">
                <a:solidFill>
                  <a:schemeClr val="bg1"/>
                </a:solidFill>
                <a:cs typeface="Arial" charset="0"/>
              </a:endParaRPr>
            </a:p>
          </p:txBody>
        </p:sp>
        <p:cxnSp>
          <p:nvCxnSpPr>
            <p:cNvPr id="14" name="Gerade Verbindung 13"/>
            <p:cNvCxnSpPr/>
            <p:nvPr/>
          </p:nvCxnSpPr>
          <p:spPr bwMode="auto">
            <a:xfrm>
              <a:off x="6462713" y="3314729"/>
              <a:ext cx="910800" cy="0"/>
            </a:xfrm>
            <a:prstGeom prst="line">
              <a:avLst/>
            </a:prstGeom>
            <a:solidFill>
              <a:schemeClr val="accent2"/>
            </a:solidFill>
            <a:ln w="38100" cap="flat" cmpd="sng" algn="ctr">
              <a:solidFill>
                <a:schemeClr val="bg1"/>
              </a:solidFill>
              <a:prstDash val="solid"/>
              <a:round/>
              <a:headEnd type="none" w="med" len="med"/>
              <a:tailEnd type="none" w="med" len="med"/>
            </a:ln>
            <a:effectLst/>
          </p:spPr>
        </p:cxnSp>
        <p:sp>
          <p:nvSpPr>
            <p:cNvPr id="16" name="Textfeld 15"/>
            <p:cNvSpPr txBox="1"/>
            <p:nvPr/>
          </p:nvSpPr>
          <p:spPr bwMode="gray">
            <a:xfrm>
              <a:off x="7005663" y="3330704"/>
              <a:ext cx="332215" cy="143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none" lIns="0" tIns="0" rIns="0" bIns="0" rtlCol="0" anchor="t">
              <a:spAutoFit/>
            </a:bodyPr>
            <a:lstStyle/>
            <a:p>
              <a:pPr marL="171450" indent="-171450" algn="l">
                <a:lnSpc>
                  <a:spcPct val="100000"/>
                </a:lnSpc>
                <a:buClr>
                  <a:srgbClr val="879BAA"/>
                </a:buClr>
              </a:pPr>
              <a:r>
                <a:rPr lang="de-DE" dirty="0" smtClean="0">
                  <a:solidFill>
                    <a:schemeClr val="bg1"/>
                  </a:solidFill>
                  <a:cs typeface="Arial" charset="0"/>
                </a:rPr>
                <a:t>20 µm</a:t>
              </a:r>
              <a:endParaRPr lang="en-US" dirty="0" smtClean="0">
                <a:solidFill>
                  <a:schemeClr val="bg1"/>
                </a:solidFill>
                <a:cs typeface="Arial" charset="0"/>
              </a:endParaRPr>
            </a:p>
          </p:txBody>
        </p:sp>
        <p:sp>
          <p:nvSpPr>
            <p:cNvPr id="17" name="Textfeld 16"/>
            <p:cNvSpPr txBox="1"/>
            <p:nvPr/>
          </p:nvSpPr>
          <p:spPr bwMode="gray">
            <a:xfrm>
              <a:off x="4716191" y="3314729"/>
              <a:ext cx="1866268" cy="143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lIns="0" tIns="0" rIns="0" bIns="0" rtlCol="0" anchor="t">
              <a:spAutoFit/>
            </a:bodyPr>
            <a:lstStyle/>
            <a:p>
              <a:pPr marL="171450" indent="-171450" algn="l">
                <a:lnSpc>
                  <a:spcPct val="100000"/>
                </a:lnSpc>
                <a:buClr>
                  <a:srgbClr val="879BAA"/>
                </a:buClr>
              </a:pPr>
              <a:r>
                <a:rPr lang="de-DE" dirty="0" smtClean="0">
                  <a:solidFill>
                    <a:schemeClr val="bg1"/>
                  </a:solidFill>
                  <a:cs typeface="Arial" charset="0"/>
                </a:rPr>
                <a:t> MWCNTs	            5000x</a:t>
              </a:r>
              <a:endParaRPr lang="en-US" dirty="0" smtClean="0">
                <a:solidFill>
                  <a:schemeClr val="bg1"/>
                </a:solidFill>
                <a:cs typeface="Arial" charset="0"/>
              </a:endParaRPr>
            </a:p>
          </p:txBody>
        </p:sp>
      </p:grpSp>
      <p:sp>
        <p:nvSpPr>
          <p:cNvPr id="24" name="Rechteck 23"/>
          <p:cNvSpPr/>
          <p:nvPr/>
        </p:nvSpPr>
        <p:spPr>
          <a:xfrm>
            <a:off x="4827536" y="3429000"/>
            <a:ext cx="3761643" cy="646331"/>
          </a:xfrm>
          <a:prstGeom prst="rect">
            <a:avLst/>
          </a:prstGeom>
        </p:spPr>
        <p:txBody>
          <a:bodyPr wrap="square">
            <a:spAutoFit/>
          </a:bodyPr>
          <a:lstStyle/>
          <a:p>
            <a:r>
              <a:rPr lang="en-US" sz="1200" dirty="0" smtClean="0"/>
              <a:t>  Fig. 1  FE characteristic I = f(U) of large array CNT emitter</a:t>
            </a:r>
          </a:p>
          <a:p>
            <a:r>
              <a:rPr lang="en-US" sz="1200" dirty="0"/>
              <a:t> </a:t>
            </a:r>
            <a:r>
              <a:rPr lang="en-US" sz="1200" dirty="0" smtClean="0"/>
              <a:t> cathodes and measured </a:t>
            </a:r>
            <a:r>
              <a:rPr lang="en-US" sz="1200" dirty="0"/>
              <a:t>values Tab. </a:t>
            </a:r>
            <a:r>
              <a:rPr lang="en-US" sz="1200" dirty="0" smtClean="0"/>
              <a:t>1 (photo of sample</a:t>
            </a:r>
          </a:p>
          <a:p>
            <a:r>
              <a:rPr lang="en-US" sz="1200" dirty="0"/>
              <a:t> </a:t>
            </a:r>
            <a:r>
              <a:rPr lang="en-US" sz="1200" dirty="0" smtClean="0"/>
              <a:t>  SIE 262 in I-U diagram </a:t>
            </a:r>
            <a:r>
              <a:rPr lang="en-US" sz="1200" dirty="0"/>
              <a:t>[</a:t>
            </a:r>
            <a:r>
              <a:rPr lang="en-US" sz="1200" dirty="0" smtClean="0"/>
              <a:t>left</a:t>
            </a:r>
            <a:r>
              <a:rPr lang="en-US" sz="1200" dirty="0"/>
              <a:t>]</a:t>
            </a:r>
            <a:r>
              <a:rPr lang="en-US" sz="1200" dirty="0" smtClean="0"/>
              <a:t>).</a:t>
            </a:r>
            <a:endParaRPr lang="de-DE" sz="1200" dirty="0"/>
          </a:p>
        </p:txBody>
      </p:sp>
      <p:sp>
        <p:nvSpPr>
          <p:cNvPr id="18" name="Rechteck 17"/>
          <p:cNvSpPr/>
          <p:nvPr/>
        </p:nvSpPr>
        <p:spPr>
          <a:xfrm>
            <a:off x="0" y="6122762"/>
            <a:ext cx="9144000" cy="877163"/>
          </a:xfrm>
          <a:prstGeom prst="rect">
            <a:avLst/>
          </a:prstGeom>
          <a:solidFill>
            <a:srgbClr val="660033"/>
          </a:solidFill>
        </p:spPr>
        <p:txBody>
          <a:bodyPr wrap="square">
            <a:spAutoFit/>
          </a:bodyPr>
          <a:lstStyle/>
          <a:p>
            <a:r>
              <a:rPr lang="en-US" sz="1100" dirty="0" smtClean="0">
                <a:solidFill>
                  <a:prstClr val="white"/>
                </a:solidFill>
              </a:rPr>
              <a:t>          		</a:t>
            </a:r>
            <a:r>
              <a:rPr lang="en-US" sz="1000" dirty="0" smtClean="0">
                <a:solidFill>
                  <a:prstClr val="white"/>
                </a:solidFill>
              </a:rPr>
              <a:t>           Wolfram Knapp</a:t>
            </a:r>
          </a:p>
          <a:p>
            <a:r>
              <a:rPr lang="en-US" sz="1000" dirty="0">
                <a:solidFill>
                  <a:prstClr val="white"/>
                </a:solidFill>
              </a:rPr>
              <a:t> </a:t>
            </a:r>
            <a:r>
              <a:rPr lang="en-US" sz="1000" dirty="0" smtClean="0">
                <a:solidFill>
                  <a:prstClr val="white"/>
                </a:solidFill>
              </a:rPr>
              <a:t>                                                                          „</a:t>
            </a:r>
            <a:r>
              <a:rPr lang="en-US" sz="1000" b="1" dirty="0" smtClean="0">
                <a:solidFill>
                  <a:prstClr val="white"/>
                </a:solidFill>
              </a:rPr>
              <a:t>Investigations of the transition </a:t>
            </a:r>
            <a:r>
              <a:rPr lang="en-US" sz="1000" b="1" dirty="0">
                <a:solidFill>
                  <a:prstClr val="white"/>
                </a:solidFill>
              </a:rPr>
              <a:t>from </a:t>
            </a:r>
            <a:r>
              <a:rPr lang="en-US" sz="1000" b="1" dirty="0" smtClean="0">
                <a:solidFill>
                  <a:prstClr val="white"/>
                </a:solidFill>
              </a:rPr>
              <a:t>electron field </a:t>
            </a:r>
            <a:r>
              <a:rPr lang="en-US" sz="1000" b="1" dirty="0">
                <a:solidFill>
                  <a:prstClr val="white"/>
                </a:solidFill>
              </a:rPr>
              <a:t>emission to </a:t>
            </a:r>
            <a:r>
              <a:rPr lang="en-US" sz="1000" b="1" dirty="0" smtClean="0">
                <a:solidFill>
                  <a:prstClr val="white"/>
                </a:solidFill>
              </a:rPr>
              <a:t> plasma discharges</a:t>
            </a:r>
          </a:p>
          <a:p>
            <a:r>
              <a:rPr lang="en-US" sz="1000" b="1" dirty="0">
                <a:solidFill>
                  <a:prstClr val="white"/>
                </a:solidFill>
              </a:rPr>
              <a:t> </a:t>
            </a:r>
            <a:r>
              <a:rPr lang="en-US" sz="1000" b="1" dirty="0" smtClean="0">
                <a:solidFill>
                  <a:prstClr val="white"/>
                </a:solidFill>
              </a:rPr>
              <a:t>                                                                            (glow discharge and micro-arcs) with extended use of Fowler-</a:t>
            </a:r>
            <a:r>
              <a:rPr lang="en-US" sz="1000" b="1" dirty="0" err="1" smtClean="0">
                <a:solidFill>
                  <a:prstClr val="white"/>
                </a:solidFill>
              </a:rPr>
              <a:t>Nordheim</a:t>
            </a:r>
            <a:r>
              <a:rPr lang="en-US" sz="1000" b="1" dirty="0" smtClean="0">
                <a:solidFill>
                  <a:prstClr val="white"/>
                </a:solidFill>
              </a:rPr>
              <a:t> plot</a:t>
            </a:r>
            <a:r>
              <a:rPr lang="en-US" sz="1000" dirty="0" smtClean="0">
                <a:solidFill>
                  <a:prstClr val="white"/>
                </a:solidFill>
              </a:rPr>
              <a:t>”</a:t>
            </a:r>
          </a:p>
          <a:p>
            <a:r>
              <a:rPr lang="en-US" sz="1000" dirty="0">
                <a:solidFill>
                  <a:prstClr val="white"/>
                </a:solidFill>
              </a:rPr>
              <a:t> </a:t>
            </a:r>
            <a:r>
              <a:rPr lang="en-US" sz="1000" dirty="0" smtClean="0">
                <a:solidFill>
                  <a:prstClr val="white"/>
                </a:solidFill>
              </a:rPr>
              <a:t>                                                                           8</a:t>
            </a:r>
            <a:r>
              <a:rPr lang="en-US" sz="1000" baseline="30000" dirty="0" smtClean="0">
                <a:solidFill>
                  <a:prstClr val="white"/>
                </a:solidFill>
              </a:rPr>
              <a:t>th</a:t>
            </a:r>
            <a:r>
              <a:rPr lang="en-US" sz="1000" dirty="0" smtClean="0">
                <a:solidFill>
                  <a:prstClr val="white"/>
                </a:solidFill>
              </a:rPr>
              <a:t> International Workshop on Mechanisms on </a:t>
            </a:r>
            <a:r>
              <a:rPr lang="en-US" sz="1000" dirty="0" err="1" smtClean="0">
                <a:solidFill>
                  <a:prstClr val="white"/>
                </a:solidFill>
              </a:rPr>
              <a:t>Varcuum</a:t>
            </a:r>
            <a:r>
              <a:rPr lang="en-US" sz="1000" dirty="0" smtClean="0">
                <a:solidFill>
                  <a:prstClr val="white"/>
                </a:solidFill>
              </a:rPr>
              <a:t> Arcs, </a:t>
            </a:r>
            <a:r>
              <a:rPr lang="en-US" sz="1000" dirty="0" err="1" smtClean="0">
                <a:solidFill>
                  <a:prstClr val="white"/>
                </a:solidFill>
              </a:rPr>
              <a:t>Padova</a:t>
            </a:r>
            <a:r>
              <a:rPr lang="en-US" sz="1000" dirty="0" smtClean="0">
                <a:solidFill>
                  <a:prstClr val="white"/>
                </a:solidFill>
              </a:rPr>
              <a:t> , 15-19 Sept. 2019			</a:t>
            </a:r>
            <a:r>
              <a:rPr lang="en-US" sz="1000" dirty="0">
                <a:solidFill>
                  <a:prstClr val="white"/>
                </a:solidFill>
              </a:rPr>
              <a:t> </a:t>
            </a:r>
            <a:r>
              <a:rPr lang="en-US" sz="1000" dirty="0" smtClean="0">
                <a:solidFill>
                  <a:prstClr val="white"/>
                </a:solidFill>
              </a:rPr>
              <a:t>                                           </a:t>
            </a:r>
            <a:endParaRPr lang="de-DE" sz="1000" dirty="0">
              <a:solidFill>
                <a:prstClr val="white"/>
              </a:solidFill>
            </a:endParaRPr>
          </a:p>
        </p:txBody>
      </p:sp>
      <p:pic>
        <p:nvPicPr>
          <p:cNvPr id="19" name="Grafik 1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58" y="6106612"/>
            <a:ext cx="2160239" cy="751388"/>
          </a:xfrm>
          <a:prstGeom prst="rect">
            <a:avLst/>
          </a:prstGeom>
        </p:spPr>
      </p:pic>
      <p:pic>
        <p:nvPicPr>
          <p:cNvPr id="20" name="Grafik 4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40043" y="6121774"/>
            <a:ext cx="2339752" cy="76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0527248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8845258" y="6427113"/>
            <a:ext cx="184731" cy="369332"/>
          </a:xfrm>
          <a:prstGeom prst="rect">
            <a:avLst/>
          </a:prstGeom>
        </p:spPr>
        <p:txBody>
          <a:bodyPr wrap="none">
            <a:spAutoFit/>
          </a:bodyPr>
          <a:lstStyle/>
          <a:p>
            <a:endParaRPr lang="de-DE" dirty="0">
              <a:solidFill>
                <a:schemeClr val="bg1"/>
              </a:solidFill>
            </a:endParaRPr>
          </a:p>
        </p:txBody>
      </p:sp>
      <p:sp>
        <p:nvSpPr>
          <p:cNvPr id="11" name="Rechteck 10"/>
          <p:cNvSpPr/>
          <p:nvPr/>
        </p:nvSpPr>
        <p:spPr>
          <a:xfrm>
            <a:off x="1086561" y="4959163"/>
            <a:ext cx="6970878" cy="307777"/>
          </a:xfrm>
          <a:prstGeom prst="rect">
            <a:avLst/>
          </a:prstGeom>
        </p:spPr>
        <p:txBody>
          <a:bodyPr wrap="square">
            <a:spAutoFit/>
          </a:bodyPr>
          <a:lstStyle/>
          <a:p>
            <a:r>
              <a:rPr lang="en-US" sz="1400" dirty="0" smtClean="0"/>
              <a:t>           </a:t>
            </a:r>
            <a:endParaRPr lang="de-DE" sz="1400" dirty="0"/>
          </a:p>
        </p:txBody>
      </p:sp>
      <p:sp>
        <p:nvSpPr>
          <p:cNvPr id="16" name="Rechteck 15"/>
          <p:cNvSpPr/>
          <p:nvPr/>
        </p:nvSpPr>
        <p:spPr>
          <a:xfrm>
            <a:off x="323529" y="202351"/>
            <a:ext cx="8706460" cy="1015663"/>
          </a:xfrm>
          <a:prstGeom prst="rect">
            <a:avLst/>
          </a:prstGeom>
        </p:spPr>
        <p:txBody>
          <a:bodyPr wrap="square">
            <a:spAutoFit/>
          </a:bodyPr>
          <a:lstStyle/>
          <a:p>
            <a:pPr lvl="0"/>
            <a:r>
              <a:rPr lang="en-US" sz="2000" b="1" dirty="0" smtClean="0">
                <a:solidFill>
                  <a:schemeClr val="accent2"/>
                </a:solidFill>
                <a:effectLst>
                  <a:outerShdw blurRad="38100" dist="38100" dir="2700000" algn="tl">
                    <a:srgbClr val="000000">
                      <a:alpha val="43137"/>
                    </a:srgbClr>
                  </a:outerShdw>
                </a:effectLst>
              </a:rPr>
              <a:t>3. </a:t>
            </a:r>
            <a:r>
              <a:rPr lang="en-US" sz="2000" b="1" dirty="0" smtClean="0">
                <a:solidFill>
                  <a:srgbClr val="C00000"/>
                </a:solidFill>
                <a:effectLst>
                  <a:outerShdw blurRad="38100" dist="38100" dir="2700000" algn="tl">
                    <a:srgbClr val="000000">
                      <a:alpha val="43137"/>
                    </a:srgbClr>
                  </a:outerShdw>
                </a:effectLst>
              </a:rPr>
              <a:t>Transitions </a:t>
            </a:r>
            <a:r>
              <a:rPr lang="en-US" sz="2000" b="1" dirty="0">
                <a:solidFill>
                  <a:srgbClr val="C00000"/>
                </a:solidFill>
                <a:effectLst>
                  <a:outerShdw blurRad="38100" dist="38100" dir="2700000" algn="tl">
                    <a:srgbClr val="000000">
                      <a:alpha val="43137"/>
                    </a:srgbClr>
                  </a:outerShdw>
                </a:effectLst>
              </a:rPr>
              <a:t>from FE to </a:t>
            </a:r>
            <a:r>
              <a:rPr lang="en-US" sz="2000" b="1" u="sng" dirty="0" smtClean="0">
                <a:solidFill>
                  <a:srgbClr val="C00000"/>
                </a:solidFill>
                <a:effectLst>
                  <a:outerShdw blurRad="38100" dist="38100" dir="2700000" algn="tl">
                    <a:srgbClr val="000000">
                      <a:alpha val="43137"/>
                    </a:srgbClr>
                  </a:outerShdw>
                </a:effectLst>
              </a:rPr>
              <a:t>stable</a:t>
            </a:r>
            <a:r>
              <a:rPr lang="en-US" sz="2000" b="1" dirty="0" smtClean="0">
                <a:solidFill>
                  <a:srgbClr val="C00000"/>
                </a:solidFill>
                <a:effectLst>
                  <a:outerShdw blurRad="38100" dist="38100" dir="2700000" algn="tl">
                    <a:srgbClr val="000000">
                      <a:alpha val="43137"/>
                    </a:srgbClr>
                  </a:outerShdw>
                </a:effectLst>
              </a:rPr>
              <a:t> plasma discharges:  </a:t>
            </a:r>
            <a:r>
              <a:rPr lang="en-US" sz="2000" b="1" dirty="0" smtClean="0">
                <a:solidFill>
                  <a:srgbClr val="C00000"/>
                </a:solidFill>
              </a:rPr>
              <a:t>Optical observation</a:t>
            </a:r>
          </a:p>
          <a:p>
            <a:pPr lvl="0"/>
            <a:endParaRPr lang="en-US" sz="2000" b="1" dirty="0" smtClean="0">
              <a:solidFill>
                <a:srgbClr val="C00000"/>
              </a:solidFill>
              <a:effectLst>
                <a:outerShdw blurRad="38100" dist="38100" dir="2700000" algn="tl">
                  <a:srgbClr val="000000">
                    <a:alpha val="43137"/>
                  </a:srgbClr>
                </a:outerShdw>
              </a:effectLst>
            </a:endParaRPr>
          </a:p>
          <a:p>
            <a:pPr lvl="0"/>
            <a:r>
              <a:rPr lang="en-US" sz="2000" b="1" dirty="0" smtClean="0">
                <a:solidFill>
                  <a:srgbClr val="C00000"/>
                </a:solidFill>
              </a:rPr>
              <a:t> </a:t>
            </a:r>
            <a:endParaRPr lang="de-DE" sz="2000" b="1" u="sng" dirty="0">
              <a:solidFill>
                <a:schemeClr val="accent2"/>
              </a:solidFill>
            </a:endParaRPr>
          </a:p>
        </p:txBody>
      </p:sp>
      <p:sp>
        <p:nvSpPr>
          <p:cNvPr id="19" name="Rechteck 18"/>
          <p:cNvSpPr/>
          <p:nvPr/>
        </p:nvSpPr>
        <p:spPr>
          <a:xfrm>
            <a:off x="1305564" y="5583392"/>
            <a:ext cx="4327059" cy="523220"/>
          </a:xfrm>
          <a:prstGeom prst="rect">
            <a:avLst/>
          </a:prstGeom>
        </p:spPr>
        <p:txBody>
          <a:bodyPr wrap="square">
            <a:spAutoFit/>
          </a:bodyPr>
          <a:lstStyle/>
          <a:p>
            <a:r>
              <a:rPr lang="en-US" sz="1400" dirty="0" smtClean="0"/>
              <a:t>Figures:  </a:t>
            </a:r>
          </a:p>
          <a:p>
            <a:r>
              <a:rPr lang="en-US" sz="1400" dirty="0" smtClean="0"/>
              <a:t>Observation </a:t>
            </a:r>
            <a:r>
              <a:rPr lang="en-US" sz="1400" dirty="0"/>
              <a:t>of glow discharges during FE measurements </a:t>
            </a:r>
            <a:endParaRPr lang="de-DE" sz="1400" dirty="0"/>
          </a:p>
        </p:txBody>
      </p:sp>
      <p:pic>
        <p:nvPicPr>
          <p:cNvPr id="12" name="Picture 3" descr="C:\Users\Wolfram\Documents\1_Wolfram\Erlangen\Fotos FE-Messstand Siemens\Fotos von Sandro\20150211_15233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67838"/>
            <a:ext cx="5632625" cy="3168352"/>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C:\Users\Wolfram\Documents\1_Wolfram\Erlangen\Fotos FE-Messstand Siemens\Fotos von Sandro\20150211_152503.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32625" y="667838"/>
            <a:ext cx="3494987" cy="5445224"/>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4" descr="C:\Users\Wolfram\Documents\1_Wolfram\Erlangen\Fotos FE-Messstand Siemens\Fotos von Sandro\20150211_15240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58" y="3803245"/>
            <a:ext cx="1300408" cy="2311835"/>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975484" y="1052736"/>
            <a:ext cx="1152128" cy="14149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Rechteck 20"/>
          <p:cNvSpPr/>
          <p:nvPr/>
        </p:nvSpPr>
        <p:spPr>
          <a:xfrm>
            <a:off x="2258074" y="3799434"/>
            <a:ext cx="2337758" cy="369332"/>
          </a:xfrm>
          <a:prstGeom prst="rect">
            <a:avLst/>
          </a:prstGeom>
        </p:spPr>
        <p:txBody>
          <a:bodyPr wrap="square">
            <a:spAutoFit/>
          </a:bodyPr>
          <a:lstStyle/>
          <a:p>
            <a:r>
              <a:rPr lang="de-DE" dirty="0" err="1">
                <a:solidFill>
                  <a:srgbClr val="660033"/>
                </a:solidFill>
              </a:rPr>
              <a:t>g</a:t>
            </a:r>
            <a:r>
              <a:rPr lang="de-DE" dirty="0" err="1" smtClean="0">
                <a:solidFill>
                  <a:srgbClr val="660033"/>
                </a:solidFill>
              </a:rPr>
              <a:t>low-to-arc</a:t>
            </a:r>
            <a:r>
              <a:rPr lang="de-DE" dirty="0" smtClean="0">
                <a:solidFill>
                  <a:srgbClr val="660033"/>
                </a:solidFill>
              </a:rPr>
              <a:t> </a:t>
            </a:r>
            <a:r>
              <a:rPr lang="de-DE" dirty="0" err="1">
                <a:solidFill>
                  <a:srgbClr val="660033"/>
                </a:solidFill>
              </a:rPr>
              <a:t>t</a:t>
            </a:r>
            <a:r>
              <a:rPr lang="de-DE" dirty="0" err="1" smtClean="0">
                <a:solidFill>
                  <a:srgbClr val="660033"/>
                </a:solidFill>
              </a:rPr>
              <a:t>ransition</a:t>
            </a:r>
            <a:endParaRPr lang="de-DE" dirty="0">
              <a:solidFill>
                <a:srgbClr val="660033"/>
              </a:solidFill>
            </a:endParaRPr>
          </a:p>
        </p:txBody>
      </p:sp>
      <p:pic>
        <p:nvPicPr>
          <p:cNvPr id="29698"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67744" y="4158293"/>
            <a:ext cx="1006475" cy="1663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10" descr="Q:\10_Projects\04 CarboFEM\Pictures\Blaues leuchten 2\100mA.JPG"/>
          <p:cNvPicPr>
            <a:picLocks noChangeAspect="1" noChangeArrowheads="1"/>
          </p:cNvPicPr>
          <p:nvPr/>
        </p:nvPicPr>
        <p:blipFill>
          <a:blip r:embed="rId7"/>
          <a:srcRect/>
          <a:stretch>
            <a:fillRect/>
          </a:stretch>
        </p:blipFill>
        <p:spPr bwMode="auto">
          <a:xfrm>
            <a:off x="3469093" y="4158293"/>
            <a:ext cx="1012595" cy="1677984"/>
          </a:xfrm>
          <a:prstGeom prst="rect">
            <a:avLst/>
          </a:prstGeom>
          <a:noFill/>
          <a:ln w="9525">
            <a:noFill/>
            <a:miter lim="800000"/>
            <a:headEnd/>
            <a:tailEnd/>
          </a:ln>
        </p:spPr>
      </p:pic>
      <p:sp>
        <p:nvSpPr>
          <p:cNvPr id="15" name="Rechteck 14"/>
          <p:cNvSpPr/>
          <p:nvPr/>
        </p:nvSpPr>
        <p:spPr>
          <a:xfrm>
            <a:off x="0" y="6122762"/>
            <a:ext cx="9144000" cy="877163"/>
          </a:xfrm>
          <a:prstGeom prst="rect">
            <a:avLst/>
          </a:prstGeom>
          <a:solidFill>
            <a:srgbClr val="660033"/>
          </a:solidFill>
        </p:spPr>
        <p:txBody>
          <a:bodyPr wrap="square">
            <a:spAutoFit/>
          </a:bodyPr>
          <a:lstStyle/>
          <a:p>
            <a:r>
              <a:rPr lang="en-US" sz="1100" dirty="0" smtClean="0">
                <a:solidFill>
                  <a:prstClr val="white"/>
                </a:solidFill>
              </a:rPr>
              <a:t>          		</a:t>
            </a:r>
            <a:r>
              <a:rPr lang="en-US" sz="1000" dirty="0" smtClean="0">
                <a:solidFill>
                  <a:prstClr val="white"/>
                </a:solidFill>
              </a:rPr>
              <a:t>           Wolfram Knapp</a:t>
            </a:r>
          </a:p>
          <a:p>
            <a:r>
              <a:rPr lang="en-US" sz="1000" dirty="0">
                <a:solidFill>
                  <a:prstClr val="white"/>
                </a:solidFill>
              </a:rPr>
              <a:t> </a:t>
            </a:r>
            <a:r>
              <a:rPr lang="en-US" sz="1000" dirty="0" smtClean="0">
                <a:solidFill>
                  <a:prstClr val="white"/>
                </a:solidFill>
              </a:rPr>
              <a:t>                                                                          „</a:t>
            </a:r>
            <a:r>
              <a:rPr lang="en-US" sz="1000" b="1" dirty="0" smtClean="0">
                <a:solidFill>
                  <a:prstClr val="white"/>
                </a:solidFill>
              </a:rPr>
              <a:t>Investigations of the transition </a:t>
            </a:r>
            <a:r>
              <a:rPr lang="en-US" sz="1000" b="1" dirty="0">
                <a:solidFill>
                  <a:prstClr val="white"/>
                </a:solidFill>
              </a:rPr>
              <a:t>from </a:t>
            </a:r>
            <a:r>
              <a:rPr lang="en-US" sz="1000" b="1" dirty="0" smtClean="0">
                <a:solidFill>
                  <a:prstClr val="white"/>
                </a:solidFill>
              </a:rPr>
              <a:t>electron field </a:t>
            </a:r>
            <a:r>
              <a:rPr lang="en-US" sz="1000" b="1" dirty="0">
                <a:solidFill>
                  <a:prstClr val="white"/>
                </a:solidFill>
              </a:rPr>
              <a:t>emission to </a:t>
            </a:r>
            <a:r>
              <a:rPr lang="en-US" sz="1000" b="1" dirty="0" smtClean="0">
                <a:solidFill>
                  <a:prstClr val="white"/>
                </a:solidFill>
              </a:rPr>
              <a:t> plasma discharges</a:t>
            </a:r>
          </a:p>
          <a:p>
            <a:r>
              <a:rPr lang="en-US" sz="1000" b="1" dirty="0">
                <a:solidFill>
                  <a:prstClr val="white"/>
                </a:solidFill>
              </a:rPr>
              <a:t> </a:t>
            </a:r>
            <a:r>
              <a:rPr lang="en-US" sz="1000" b="1" dirty="0" smtClean="0">
                <a:solidFill>
                  <a:prstClr val="white"/>
                </a:solidFill>
              </a:rPr>
              <a:t>                                                                            (glow discharge and micro-arcs) with extended use of Fowler-</a:t>
            </a:r>
            <a:r>
              <a:rPr lang="en-US" sz="1000" b="1" dirty="0" err="1" smtClean="0">
                <a:solidFill>
                  <a:prstClr val="white"/>
                </a:solidFill>
              </a:rPr>
              <a:t>Nordheim</a:t>
            </a:r>
            <a:r>
              <a:rPr lang="en-US" sz="1000" b="1" dirty="0" smtClean="0">
                <a:solidFill>
                  <a:prstClr val="white"/>
                </a:solidFill>
              </a:rPr>
              <a:t> plot</a:t>
            </a:r>
            <a:r>
              <a:rPr lang="en-US" sz="1000" dirty="0" smtClean="0">
                <a:solidFill>
                  <a:prstClr val="white"/>
                </a:solidFill>
              </a:rPr>
              <a:t>”</a:t>
            </a:r>
          </a:p>
          <a:p>
            <a:r>
              <a:rPr lang="en-US" sz="1000" dirty="0">
                <a:solidFill>
                  <a:prstClr val="white"/>
                </a:solidFill>
              </a:rPr>
              <a:t> </a:t>
            </a:r>
            <a:r>
              <a:rPr lang="en-US" sz="1000" dirty="0" smtClean="0">
                <a:solidFill>
                  <a:prstClr val="white"/>
                </a:solidFill>
              </a:rPr>
              <a:t>                                                                           8</a:t>
            </a:r>
            <a:r>
              <a:rPr lang="en-US" sz="1000" baseline="30000" dirty="0" smtClean="0">
                <a:solidFill>
                  <a:prstClr val="white"/>
                </a:solidFill>
              </a:rPr>
              <a:t>th</a:t>
            </a:r>
            <a:r>
              <a:rPr lang="en-US" sz="1000" dirty="0" smtClean="0">
                <a:solidFill>
                  <a:prstClr val="white"/>
                </a:solidFill>
              </a:rPr>
              <a:t> International Workshop on Mechanisms on </a:t>
            </a:r>
            <a:r>
              <a:rPr lang="en-US" sz="1000" dirty="0" err="1" smtClean="0">
                <a:solidFill>
                  <a:prstClr val="white"/>
                </a:solidFill>
              </a:rPr>
              <a:t>Varcuum</a:t>
            </a:r>
            <a:r>
              <a:rPr lang="en-US" sz="1000" dirty="0" smtClean="0">
                <a:solidFill>
                  <a:prstClr val="white"/>
                </a:solidFill>
              </a:rPr>
              <a:t> Arcs, </a:t>
            </a:r>
            <a:r>
              <a:rPr lang="en-US" sz="1000" dirty="0" err="1" smtClean="0">
                <a:solidFill>
                  <a:prstClr val="white"/>
                </a:solidFill>
              </a:rPr>
              <a:t>Padova</a:t>
            </a:r>
            <a:r>
              <a:rPr lang="en-US" sz="1000" dirty="0" smtClean="0">
                <a:solidFill>
                  <a:prstClr val="white"/>
                </a:solidFill>
              </a:rPr>
              <a:t> , 15-19 Sept. 2019			</a:t>
            </a:r>
            <a:r>
              <a:rPr lang="en-US" sz="1000" dirty="0">
                <a:solidFill>
                  <a:prstClr val="white"/>
                </a:solidFill>
              </a:rPr>
              <a:t> </a:t>
            </a:r>
            <a:r>
              <a:rPr lang="en-US" sz="1000" dirty="0" smtClean="0">
                <a:solidFill>
                  <a:prstClr val="white"/>
                </a:solidFill>
              </a:rPr>
              <a:t>                                           </a:t>
            </a:r>
            <a:endParaRPr lang="de-DE" sz="1000" dirty="0">
              <a:solidFill>
                <a:prstClr val="white"/>
              </a:solidFill>
            </a:endParaRPr>
          </a:p>
        </p:txBody>
      </p:sp>
      <p:pic>
        <p:nvPicPr>
          <p:cNvPr id="20" name="Grafik 1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158" y="6106612"/>
            <a:ext cx="2160239" cy="751388"/>
          </a:xfrm>
          <a:prstGeom prst="rect">
            <a:avLst/>
          </a:prstGeom>
        </p:spPr>
      </p:pic>
      <p:pic>
        <p:nvPicPr>
          <p:cNvPr id="23" name="Grafik 44"/>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840043" y="6121774"/>
            <a:ext cx="2339752" cy="76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686536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8689" name="Titel 1"/>
          <p:cNvSpPr>
            <a:spLocks noGrp="1"/>
          </p:cNvSpPr>
          <p:nvPr>
            <p:ph type="title"/>
          </p:nvPr>
        </p:nvSpPr>
        <p:spPr>
          <a:xfrm>
            <a:off x="78581" y="404664"/>
            <a:ext cx="8229600" cy="850106"/>
          </a:xfrm>
        </p:spPr>
        <p:txBody>
          <a:bodyPr>
            <a:normAutofit/>
          </a:bodyPr>
          <a:lstStyle/>
          <a:p>
            <a:r>
              <a:rPr lang="de-DE" b="1" dirty="0">
                <a:solidFill>
                  <a:schemeClr val="accent2"/>
                </a:solidFill>
              </a:rPr>
              <a:t>g</a:t>
            </a:r>
            <a:r>
              <a:rPr lang="de-DE" b="1" dirty="0" smtClean="0">
                <a:solidFill>
                  <a:schemeClr val="accent2"/>
                </a:solidFill>
              </a:rPr>
              <a:t>low-to-arc transition</a:t>
            </a:r>
            <a:endParaRPr lang="en-US" b="1" dirty="0" smtClean="0">
              <a:solidFill>
                <a:schemeClr val="accent2"/>
              </a:solidFill>
            </a:endParaRPr>
          </a:p>
        </p:txBody>
      </p:sp>
      <p:pic>
        <p:nvPicPr>
          <p:cNvPr id="1778690" name="Picture 2" descr="Q:\10_Projects\04 CarboFEM\Pictures\Blaues leuchten 2\20mA.JPG"/>
          <p:cNvPicPr>
            <a:picLocks noChangeAspect="1" noChangeArrowheads="1"/>
          </p:cNvPicPr>
          <p:nvPr/>
        </p:nvPicPr>
        <p:blipFill>
          <a:blip r:embed="rId2"/>
          <a:srcRect/>
          <a:stretch>
            <a:fillRect/>
          </a:stretch>
        </p:blipFill>
        <p:spPr bwMode="auto">
          <a:xfrm>
            <a:off x="4616450" y="1762125"/>
            <a:ext cx="1441450" cy="2387600"/>
          </a:xfrm>
          <a:prstGeom prst="rect">
            <a:avLst/>
          </a:prstGeom>
          <a:noFill/>
          <a:ln w="9525">
            <a:noFill/>
            <a:miter lim="800000"/>
            <a:headEnd/>
            <a:tailEnd/>
          </a:ln>
        </p:spPr>
      </p:pic>
      <p:pic>
        <p:nvPicPr>
          <p:cNvPr id="1778691" name="Picture 3" descr="Q:\10_Projects\04 CarboFEM\Pictures\Blaues leuchten 2\30mA.JPG"/>
          <p:cNvPicPr>
            <a:picLocks noChangeAspect="1" noChangeArrowheads="1"/>
          </p:cNvPicPr>
          <p:nvPr/>
        </p:nvPicPr>
        <p:blipFill>
          <a:blip r:embed="rId3"/>
          <a:srcRect/>
          <a:stretch>
            <a:fillRect/>
          </a:stretch>
        </p:blipFill>
        <p:spPr bwMode="auto">
          <a:xfrm>
            <a:off x="6102350" y="1762125"/>
            <a:ext cx="1439863" cy="2387600"/>
          </a:xfrm>
          <a:prstGeom prst="rect">
            <a:avLst/>
          </a:prstGeom>
          <a:noFill/>
          <a:ln w="9525">
            <a:noFill/>
            <a:miter lim="800000"/>
            <a:headEnd/>
            <a:tailEnd/>
          </a:ln>
        </p:spPr>
      </p:pic>
      <p:pic>
        <p:nvPicPr>
          <p:cNvPr id="1778692" name="Picture 4" descr="Q:\10_Projects\04 CarboFEM\Pictures\Blaues leuchten 2\40mA.JPG"/>
          <p:cNvPicPr>
            <a:picLocks noChangeAspect="1" noChangeArrowheads="1"/>
          </p:cNvPicPr>
          <p:nvPr/>
        </p:nvPicPr>
        <p:blipFill>
          <a:blip r:embed="rId4"/>
          <a:srcRect/>
          <a:stretch>
            <a:fillRect/>
          </a:stretch>
        </p:blipFill>
        <p:spPr bwMode="auto">
          <a:xfrm>
            <a:off x="7588250" y="1762125"/>
            <a:ext cx="1439863" cy="2387600"/>
          </a:xfrm>
          <a:prstGeom prst="rect">
            <a:avLst/>
          </a:prstGeom>
          <a:noFill/>
          <a:ln w="9525">
            <a:noFill/>
            <a:miter lim="800000"/>
            <a:headEnd/>
            <a:tailEnd/>
          </a:ln>
        </p:spPr>
      </p:pic>
      <p:pic>
        <p:nvPicPr>
          <p:cNvPr id="1778693" name="Picture 5" descr="Q:\10_Projects\04 CarboFEM\Pictures\Blaues leuchten 2\50mA.JPG"/>
          <p:cNvPicPr>
            <a:picLocks noChangeAspect="1" noChangeArrowheads="1"/>
          </p:cNvPicPr>
          <p:nvPr/>
        </p:nvPicPr>
        <p:blipFill>
          <a:blip r:embed="rId5"/>
          <a:srcRect/>
          <a:stretch>
            <a:fillRect/>
          </a:stretch>
        </p:blipFill>
        <p:spPr bwMode="auto">
          <a:xfrm>
            <a:off x="161925" y="4192588"/>
            <a:ext cx="1439863" cy="2386012"/>
          </a:xfrm>
          <a:prstGeom prst="rect">
            <a:avLst/>
          </a:prstGeom>
          <a:noFill/>
          <a:ln w="9525">
            <a:noFill/>
            <a:miter lim="800000"/>
            <a:headEnd/>
            <a:tailEnd/>
          </a:ln>
        </p:spPr>
      </p:pic>
      <p:pic>
        <p:nvPicPr>
          <p:cNvPr id="1778694" name="Picture 6" descr="Q:\10_Projects\04 CarboFEM\Pictures\Blaues leuchten 2\60mA.JPG"/>
          <p:cNvPicPr>
            <a:picLocks noChangeAspect="1" noChangeArrowheads="1"/>
          </p:cNvPicPr>
          <p:nvPr/>
        </p:nvPicPr>
        <p:blipFill>
          <a:blip r:embed="rId6"/>
          <a:srcRect/>
          <a:stretch>
            <a:fillRect/>
          </a:stretch>
        </p:blipFill>
        <p:spPr bwMode="auto">
          <a:xfrm>
            <a:off x="1646238" y="4192588"/>
            <a:ext cx="1439862" cy="2386012"/>
          </a:xfrm>
          <a:prstGeom prst="rect">
            <a:avLst/>
          </a:prstGeom>
          <a:noFill/>
          <a:ln w="9525">
            <a:noFill/>
            <a:miter lim="800000"/>
            <a:headEnd/>
            <a:tailEnd/>
          </a:ln>
        </p:spPr>
      </p:pic>
      <p:pic>
        <p:nvPicPr>
          <p:cNvPr id="1778695" name="Picture 7" descr="Q:\10_Projects\04 CarboFEM\Pictures\Blaues leuchten 2\70mA.JPG"/>
          <p:cNvPicPr>
            <a:picLocks noChangeAspect="1" noChangeArrowheads="1"/>
          </p:cNvPicPr>
          <p:nvPr/>
        </p:nvPicPr>
        <p:blipFill>
          <a:blip r:embed="rId7"/>
          <a:srcRect/>
          <a:stretch>
            <a:fillRect/>
          </a:stretch>
        </p:blipFill>
        <p:spPr bwMode="auto">
          <a:xfrm>
            <a:off x="3132138" y="4192588"/>
            <a:ext cx="1439862" cy="2386012"/>
          </a:xfrm>
          <a:prstGeom prst="rect">
            <a:avLst/>
          </a:prstGeom>
          <a:noFill/>
          <a:ln w="9525">
            <a:noFill/>
            <a:miter lim="800000"/>
            <a:headEnd/>
            <a:tailEnd/>
          </a:ln>
        </p:spPr>
      </p:pic>
      <p:pic>
        <p:nvPicPr>
          <p:cNvPr id="1778696" name="Picture 8" descr="Q:\10_Projects\04 CarboFEM\Pictures\Blaues leuchten 2\80mA.JPG"/>
          <p:cNvPicPr>
            <a:picLocks noChangeAspect="1" noChangeArrowheads="1"/>
          </p:cNvPicPr>
          <p:nvPr/>
        </p:nvPicPr>
        <p:blipFill>
          <a:blip r:embed="rId8"/>
          <a:srcRect/>
          <a:stretch>
            <a:fillRect/>
          </a:stretch>
        </p:blipFill>
        <p:spPr bwMode="auto">
          <a:xfrm>
            <a:off x="4616450" y="4192588"/>
            <a:ext cx="1441450" cy="2386012"/>
          </a:xfrm>
          <a:prstGeom prst="rect">
            <a:avLst/>
          </a:prstGeom>
          <a:noFill/>
          <a:ln w="9525">
            <a:noFill/>
            <a:miter lim="800000"/>
            <a:headEnd/>
            <a:tailEnd/>
          </a:ln>
        </p:spPr>
      </p:pic>
      <p:pic>
        <p:nvPicPr>
          <p:cNvPr id="1778697" name="Picture 9" descr="Q:\10_Projects\04 CarboFEM\Pictures\Blaues leuchten 2\90mA.JPG"/>
          <p:cNvPicPr>
            <a:picLocks noChangeAspect="1" noChangeArrowheads="1"/>
          </p:cNvPicPr>
          <p:nvPr/>
        </p:nvPicPr>
        <p:blipFill>
          <a:blip r:embed="rId9"/>
          <a:srcRect/>
          <a:stretch>
            <a:fillRect/>
          </a:stretch>
        </p:blipFill>
        <p:spPr bwMode="auto">
          <a:xfrm>
            <a:off x="6102350" y="4192588"/>
            <a:ext cx="1439863" cy="2386012"/>
          </a:xfrm>
          <a:prstGeom prst="rect">
            <a:avLst/>
          </a:prstGeom>
          <a:noFill/>
          <a:ln w="9525">
            <a:noFill/>
            <a:miter lim="800000"/>
            <a:headEnd/>
            <a:tailEnd/>
          </a:ln>
        </p:spPr>
      </p:pic>
      <p:pic>
        <p:nvPicPr>
          <p:cNvPr id="1778698" name="Picture 10" descr="Q:\10_Projects\04 CarboFEM\Pictures\Blaues leuchten 2\100mA.JPG"/>
          <p:cNvPicPr>
            <a:picLocks noChangeAspect="1" noChangeArrowheads="1"/>
          </p:cNvPicPr>
          <p:nvPr/>
        </p:nvPicPr>
        <p:blipFill>
          <a:blip r:embed="rId10"/>
          <a:srcRect/>
          <a:stretch>
            <a:fillRect/>
          </a:stretch>
        </p:blipFill>
        <p:spPr bwMode="auto">
          <a:xfrm>
            <a:off x="7588250" y="4192588"/>
            <a:ext cx="1439863" cy="2386012"/>
          </a:xfrm>
          <a:prstGeom prst="rect">
            <a:avLst/>
          </a:prstGeom>
          <a:noFill/>
          <a:ln w="9525">
            <a:noFill/>
            <a:miter lim="800000"/>
            <a:headEnd/>
            <a:tailEnd/>
          </a:ln>
        </p:spPr>
      </p:pic>
      <p:pic>
        <p:nvPicPr>
          <p:cNvPr id="1778699" name="Picture 11" descr="Q:\10_Projects\04 CarboFEM\Pictures\Blaues leuchten 2\100mA_hell_gif.JPG"/>
          <p:cNvPicPr>
            <a:picLocks noChangeAspect="1" noChangeArrowheads="1"/>
          </p:cNvPicPr>
          <p:nvPr/>
        </p:nvPicPr>
        <p:blipFill>
          <a:blip r:embed="rId11"/>
          <a:srcRect/>
          <a:stretch>
            <a:fillRect/>
          </a:stretch>
        </p:blipFill>
        <p:spPr bwMode="auto">
          <a:xfrm>
            <a:off x="7775575" y="4762"/>
            <a:ext cx="1065212" cy="1763713"/>
          </a:xfrm>
          <a:prstGeom prst="rect">
            <a:avLst/>
          </a:prstGeom>
          <a:noFill/>
          <a:ln w="9525">
            <a:noFill/>
            <a:miter lim="800000"/>
            <a:headEnd/>
            <a:tailEnd/>
          </a:ln>
        </p:spPr>
      </p:pic>
      <p:pic>
        <p:nvPicPr>
          <p:cNvPr id="1778700" name="Picture 12" descr="Q:\10_Projects\04 CarboFEM\Pictures\Blaues leuchten 2\10mA.JPG"/>
          <p:cNvPicPr>
            <a:picLocks noChangeAspect="1" noChangeArrowheads="1"/>
          </p:cNvPicPr>
          <p:nvPr/>
        </p:nvPicPr>
        <p:blipFill>
          <a:blip r:embed="rId12"/>
          <a:srcRect/>
          <a:stretch>
            <a:fillRect/>
          </a:stretch>
        </p:blipFill>
        <p:spPr bwMode="auto">
          <a:xfrm>
            <a:off x="1646238" y="1762125"/>
            <a:ext cx="1439862" cy="2387600"/>
          </a:xfrm>
          <a:prstGeom prst="rect">
            <a:avLst/>
          </a:prstGeom>
          <a:noFill/>
          <a:ln w="9525">
            <a:noFill/>
            <a:miter lim="800000"/>
            <a:headEnd/>
            <a:tailEnd/>
          </a:ln>
        </p:spPr>
      </p:pic>
      <p:pic>
        <p:nvPicPr>
          <p:cNvPr id="1778701" name="Picture 13" descr="Q:\10_Projects\04 CarboFEM\Pictures\Blaues leuchten 2\5mA.JPG"/>
          <p:cNvPicPr>
            <a:picLocks noChangeAspect="1" noChangeArrowheads="1"/>
          </p:cNvPicPr>
          <p:nvPr/>
        </p:nvPicPr>
        <p:blipFill>
          <a:blip r:embed="rId13"/>
          <a:srcRect/>
          <a:stretch>
            <a:fillRect/>
          </a:stretch>
        </p:blipFill>
        <p:spPr bwMode="auto">
          <a:xfrm>
            <a:off x="161925" y="1762125"/>
            <a:ext cx="1439863" cy="2387600"/>
          </a:xfrm>
          <a:prstGeom prst="rect">
            <a:avLst/>
          </a:prstGeom>
          <a:noFill/>
          <a:ln w="9525">
            <a:noFill/>
            <a:miter lim="800000"/>
            <a:headEnd/>
            <a:tailEnd/>
          </a:ln>
        </p:spPr>
      </p:pic>
      <p:pic>
        <p:nvPicPr>
          <p:cNvPr id="1778702" name="Picture 14" descr="Q:\10_Projects\04 CarboFEM\Pictures\Blaues leuchten 2\15mA.JPG"/>
          <p:cNvPicPr>
            <a:picLocks noChangeAspect="1" noChangeArrowheads="1"/>
          </p:cNvPicPr>
          <p:nvPr/>
        </p:nvPicPr>
        <p:blipFill>
          <a:blip r:embed="rId14"/>
          <a:srcRect/>
          <a:stretch>
            <a:fillRect/>
          </a:stretch>
        </p:blipFill>
        <p:spPr bwMode="auto">
          <a:xfrm>
            <a:off x="3132138" y="1762125"/>
            <a:ext cx="1439862" cy="2387600"/>
          </a:xfrm>
          <a:prstGeom prst="rect">
            <a:avLst/>
          </a:prstGeom>
          <a:noFill/>
          <a:ln w="9525">
            <a:noFill/>
            <a:miter lim="800000"/>
            <a:headEnd/>
            <a:tailEnd/>
          </a:ln>
        </p:spPr>
      </p:pic>
      <p:sp>
        <p:nvSpPr>
          <p:cNvPr id="1778703" name="Ellipse 16"/>
          <p:cNvSpPr>
            <a:spLocks noChangeArrowheads="1"/>
          </p:cNvSpPr>
          <p:nvPr/>
        </p:nvSpPr>
        <p:spPr bwMode="auto">
          <a:xfrm>
            <a:off x="8028384" y="580286"/>
            <a:ext cx="719137" cy="585788"/>
          </a:xfrm>
          <a:prstGeom prst="ellipse">
            <a:avLst/>
          </a:prstGeom>
          <a:noFill/>
          <a:ln w="19050" algn="ctr">
            <a:solidFill>
              <a:srgbClr val="FF0000"/>
            </a:solidFill>
            <a:round/>
            <a:headEnd/>
            <a:tailEnd/>
          </a:ln>
        </p:spPr>
        <p:txBody>
          <a:bodyPr lIns="0" tIns="0" rIns="0" bIns="0"/>
          <a:lstStyle/>
          <a:p>
            <a:pPr algn="ctr" eaLnBrk="0" hangingPunct="0"/>
            <a:endParaRPr lang="en-US"/>
          </a:p>
        </p:txBody>
      </p:sp>
    </p:spTree>
    <p:extLst>
      <p:ext uri="{BB962C8B-B14F-4D97-AF65-F5344CB8AC3E}">
        <p14:creationId xmlns:p14="http://schemas.microsoft.com/office/powerpoint/2010/main" val="145754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8845258" y="6427113"/>
            <a:ext cx="184731" cy="369332"/>
          </a:xfrm>
          <a:prstGeom prst="rect">
            <a:avLst/>
          </a:prstGeom>
        </p:spPr>
        <p:txBody>
          <a:bodyPr wrap="none">
            <a:spAutoFit/>
          </a:bodyPr>
          <a:lstStyle/>
          <a:p>
            <a:endParaRPr lang="de-DE" dirty="0">
              <a:solidFill>
                <a:schemeClr val="bg1"/>
              </a:solidFill>
            </a:endParaRPr>
          </a:p>
        </p:txBody>
      </p:sp>
      <p:sp>
        <p:nvSpPr>
          <p:cNvPr id="11" name="Rechteck 10"/>
          <p:cNvSpPr/>
          <p:nvPr/>
        </p:nvSpPr>
        <p:spPr>
          <a:xfrm>
            <a:off x="1086561" y="4959163"/>
            <a:ext cx="6970878" cy="307777"/>
          </a:xfrm>
          <a:prstGeom prst="rect">
            <a:avLst/>
          </a:prstGeom>
        </p:spPr>
        <p:txBody>
          <a:bodyPr wrap="square">
            <a:spAutoFit/>
          </a:bodyPr>
          <a:lstStyle/>
          <a:p>
            <a:r>
              <a:rPr lang="en-US" sz="1400" dirty="0" smtClean="0"/>
              <a:t>           </a:t>
            </a:r>
            <a:endParaRPr lang="de-DE" sz="1400" dirty="0"/>
          </a:p>
        </p:txBody>
      </p:sp>
      <p:sp>
        <p:nvSpPr>
          <p:cNvPr id="12" name="Rechteck 11"/>
          <p:cNvSpPr/>
          <p:nvPr/>
        </p:nvSpPr>
        <p:spPr>
          <a:xfrm>
            <a:off x="15455" y="5541007"/>
            <a:ext cx="9144000" cy="461665"/>
          </a:xfrm>
          <a:prstGeom prst="rect">
            <a:avLst/>
          </a:prstGeom>
        </p:spPr>
        <p:txBody>
          <a:bodyPr wrap="square">
            <a:spAutoFit/>
          </a:bodyPr>
          <a:lstStyle/>
          <a:p>
            <a:r>
              <a:rPr lang="en-US" sz="1200" dirty="0" smtClean="0"/>
              <a:t>   [1] W. Knapp, “Field-emission </a:t>
            </a:r>
            <a:r>
              <a:rPr lang="en-US" sz="1200" dirty="0"/>
              <a:t>investigations of micro-structured stainless steel 1.4301 (ASTM 304)  </a:t>
            </a:r>
            <a:r>
              <a:rPr lang="en-US" sz="1200" dirty="0" smtClean="0"/>
              <a:t>for </a:t>
            </a:r>
            <a:r>
              <a:rPr lang="en-US" sz="1200" dirty="0"/>
              <a:t>extended use of vacuum components </a:t>
            </a:r>
            <a:endParaRPr lang="en-US" sz="1200" dirty="0" smtClean="0"/>
          </a:p>
          <a:p>
            <a:r>
              <a:rPr lang="en-US" sz="1200" dirty="0"/>
              <a:t> </a:t>
            </a:r>
            <a:r>
              <a:rPr lang="en-US" sz="1200" dirty="0" smtClean="0"/>
              <a:t>                            as  very </a:t>
            </a:r>
            <a:r>
              <a:rPr lang="en-US" sz="1200" dirty="0"/>
              <a:t>large FE cathode arrays.” Poster contribution IVNC 2017. </a:t>
            </a:r>
            <a:endParaRPr lang="de-DE" sz="1200" dirty="0"/>
          </a:p>
        </p:txBody>
      </p:sp>
      <p:sp>
        <p:nvSpPr>
          <p:cNvPr id="14" name="Rechteck 13"/>
          <p:cNvSpPr/>
          <p:nvPr/>
        </p:nvSpPr>
        <p:spPr>
          <a:xfrm>
            <a:off x="395535" y="3689186"/>
            <a:ext cx="8634453" cy="1682512"/>
          </a:xfrm>
          <a:prstGeom prst="rect">
            <a:avLst/>
          </a:prstGeom>
        </p:spPr>
        <p:txBody>
          <a:bodyPr wrap="square">
            <a:spAutoFit/>
          </a:bodyPr>
          <a:lstStyle/>
          <a:p>
            <a:r>
              <a:rPr lang="en-US" sz="1400" dirty="0"/>
              <a:t>Fig. </a:t>
            </a:r>
            <a:r>
              <a:rPr lang="en-US" sz="1400" dirty="0" smtClean="0"/>
              <a:t>1.     Analysis </a:t>
            </a:r>
            <a:r>
              <a:rPr lang="en-US" sz="1400" dirty="0"/>
              <a:t>of high-current FN measurement with pulse mode </a:t>
            </a:r>
            <a:r>
              <a:rPr lang="en-US" sz="1400" dirty="0" smtClean="0"/>
              <a:t>operating and smooth FE-to-GD transition.</a:t>
            </a:r>
            <a:endParaRPr lang="en-US" sz="1400" dirty="0"/>
          </a:p>
          <a:p>
            <a:r>
              <a:rPr lang="en-US" sz="1400" dirty="0"/>
              <a:t> </a:t>
            </a:r>
            <a:r>
              <a:rPr lang="en-US" sz="1400" dirty="0" smtClean="0"/>
              <a:t>              </a:t>
            </a:r>
            <a:r>
              <a:rPr lang="en-US" sz="1400" b="1" dirty="0" smtClean="0"/>
              <a:t>FE</a:t>
            </a:r>
            <a:r>
              <a:rPr lang="en-US" sz="1400" dirty="0" smtClean="0"/>
              <a:t> – Field Emission, rectangle</a:t>
            </a:r>
            <a:r>
              <a:rPr lang="en-US" sz="1400" dirty="0"/>
              <a:t> </a:t>
            </a:r>
            <a:r>
              <a:rPr lang="en-US" sz="1400" dirty="0" smtClean="0"/>
              <a:t>pulse form current, current curve </a:t>
            </a:r>
            <a:r>
              <a:rPr lang="en-US" sz="1400" dirty="0"/>
              <a:t>is an exponential </a:t>
            </a:r>
            <a:r>
              <a:rPr lang="en-US" sz="1400" dirty="0" smtClean="0"/>
              <a:t>functions (cf. FN equation),</a:t>
            </a:r>
          </a:p>
          <a:p>
            <a:r>
              <a:rPr lang="en-US" sz="1400" b="1" dirty="0" smtClean="0"/>
              <a:t>               TA</a:t>
            </a:r>
            <a:r>
              <a:rPr lang="en-US" sz="1400" dirty="0" smtClean="0"/>
              <a:t> - Townsend avalanche</a:t>
            </a:r>
            <a:r>
              <a:rPr lang="en-US" sz="1400" dirty="0"/>
              <a:t>, exponential </a:t>
            </a:r>
            <a:r>
              <a:rPr lang="en-US" sz="1400" dirty="0" smtClean="0"/>
              <a:t>functions</a:t>
            </a:r>
            <a:r>
              <a:rPr lang="en-US" sz="1400" dirty="0"/>
              <a:t> </a:t>
            </a:r>
            <a:r>
              <a:rPr lang="en-US" sz="1400" dirty="0" smtClean="0"/>
              <a:t>with low time constant</a:t>
            </a:r>
          </a:p>
          <a:p>
            <a:endParaRPr lang="en-US" sz="1400" dirty="0"/>
          </a:p>
          <a:p>
            <a:r>
              <a:rPr lang="en-US" sz="1400" dirty="0" smtClean="0"/>
              <a:t>	-&gt;  </a:t>
            </a:r>
            <a:r>
              <a:rPr lang="en-US" sz="2000" dirty="0" smtClean="0"/>
              <a:t>resulting cathode current: </a:t>
            </a:r>
            <a:r>
              <a:rPr lang="en-US" sz="2000" i="1" dirty="0" smtClean="0"/>
              <a:t>I</a:t>
            </a:r>
            <a:r>
              <a:rPr lang="en-US" sz="2000" i="1" baseline="-25000" dirty="0" smtClean="0"/>
              <a:t>C</a:t>
            </a:r>
            <a:r>
              <a:rPr lang="en-US" sz="2000" i="1" dirty="0" smtClean="0"/>
              <a:t> = I</a:t>
            </a:r>
            <a:r>
              <a:rPr lang="en-US" sz="2000" i="1" baseline="-25000" dirty="0" smtClean="0"/>
              <a:t>FE</a:t>
            </a:r>
            <a:r>
              <a:rPr lang="en-US" sz="2000" i="1" dirty="0" smtClean="0"/>
              <a:t> + I</a:t>
            </a:r>
            <a:r>
              <a:rPr lang="en-US" sz="2000" i="1" baseline="-25000" dirty="0" smtClean="0"/>
              <a:t>TA</a:t>
            </a:r>
          </a:p>
          <a:p>
            <a:endParaRPr lang="en-US" sz="2000" baseline="-25000" dirty="0" smtClean="0"/>
          </a:p>
          <a:p>
            <a:r>
              <a:rPr lang="en-US" sz="1400" dirty="0"/>
              <a:t> </a:t>
            </a:r>
            <a:r>
              <a:rPr lang="en-US" sz="1400" dirty="0" smtClean="0"/>
              <a:t>(X-axis  in Fig. 1.: Time t ~ extraction </a:t>
            </a:r>
            <a:r>
              <a:rPr lang="en-US" sz="1400" dirty="0"/>
              <a:t>voltage </a:t>
            </a:r>
            <a:r>
              <a:rPr lang="en-US" sz="1400" dirty="0" err="1"/>
              <a:t>U</a:t>
            </a:r>
            <a:r>
              <a:rPr lang="en-US" sz="1600" baseline="-25000" dirty="0" err="1"/>
              <a:t>ext</a:t>
            </a:r>
            <a:r>
              <a:rPr lang="en-US" sz="1400" dirty="0"/>
              <a:t> </a:t>
            </a:r>
            <a:r>
              <a:rPr lang="en-US" sz="1400" dirty="0" smtClean="0"/>
              <a:t>[voltage ramp]), </a:t>
            </a:r>
            <a:endParaRPr lang="de-DE" sz="1400" dirty="0"/>
          </a:p>
        </p:txBody>
      </p:sp>
      <p:sp>
        <p:nvSpPr>
          <p:cNvPr id="16" name="Rechteck 15"/>
          <p:cNvSpPr/>
          <p:nvPr/>
        </p:nvSpPr>
        <p:spPr>
          <a:xfrm>
            <a:off x="323529" y="202351"/>
            <a:ext cx="8706460" cy="707886"/>
          </a:xfrm>
          <a:prstGeom prst="rect">
            <a:avLst/>
          </a:prstGeom>
        </p:spPr>
        <p:txBody>
          <a:bodyPr wrap="square">
            <a:spAutoFit/>
          </a:bodyPr>
          <a:lstStyle/>
          <a:p>
            <a:pPr lvl="0"/>
            <a:r>
              <a:rPr lang="en-US" sz="2000" b="1" dirty="0" smtClean="0">
                <a:solidFill>
                  <a:schemeClr val="accent2"/>
                </a:solidFill>
                <a:effectLst>
                  <a:outerShdw blurRad="38100" dist="38100" dir="2700000" algn="tl">
                    <a:srgbClr val="000000">
                      <a:alpha val="43137"/>
                    </a:srgbClr>
                  </a:outerShdw>
                </a:effectLst>
              </a:rPr>
              <a:t>3. </a:t>
            </a:r>
            <a:r>
              <a:rPr lang="en-US" sz="2000" b="1" dirty="0" smtClean="0">
                <a:solidFill>
                  <a:srgbClr val="C00000"/>
                </a:solidFill>
                <a:effectLst>
                  <a:outerShdw blurRad="38100" dist="38100" dir="2700000" algn="tl">
                    <a:srgbClr val="000000">
                      <a:alpha val="43137"/>
                    </a:srgbClr>
                  </a:outerShdw>
                </a:effectLst>
              </a:rPr>
              <a:t>Transitions </a:t>
            </a:r>
            <a:r>
              <a:rPr lang="en-US" sz="2000" b="1" dirty="0">
                <a:solidFill>
                  <a:srgbClr val="C00000"/>
                </a:solidFill>
                <a:effectLst>
                  <a:outerShdw blurRad="38100" dist="38100" dir="2700000" algn="tl">
                    <a:srgbClr val="000000">
                      <a:alpha val="43137"/>
                    </a:srgbClr>
                  </a:outerShdw>
                </a:effectLst>
              </a:rPr>
              <a:t>from FE to </a:t>
            </a:r>
            <a:r>
              <a:rPr lang="en-US" sz="2000" b="1" dirty="0" smtClean="0">
                <a:solidFill>
                  <a:srgbClr val="C00000"/>
                </a:solidFill>
                <a:effectLst>
                  <a:outerShdw blurRad="38100" dist="38100" dir="2700000" algn="tl">
                    <a:srgbClr val="000000">
                      <a:alpha val="43137"/>
                    </a:srgbClr>
                  </a:outerShdw>
                </a:effectLst>
              </a:rPr>
              <a:t> plasma discharges:</a:t>
            </a:r>
          </a:p>
          <a:p>
            <a:pPr lvl="0"/>
            <a:r>
              <a:rPr lang="en-US" sz="2000" b="1" dirty="0" smtClean="0">
                <a:solidFill>
                  <a:srgbClr val="C00000"/>
                </a:solidFill>
              </a:rPr>
              <a:t>     Example for pulse operation with smooth transition from FE to GD </a:t>
            </a:r>
            <a:endParaRPr lang="de-DE" sz="2000" b="1" u="sng" dirty="0">
              <a:solidFill>
                <a:schemeClr val="accent2"/>
              </a:solidFill>
            </a:endParaRPr>
          </a:p>
        </p:txBody>
      </p:sp>
      <p:sp>
        <p:nvSpPr>
          <p:cNvPr id="15" name="Rechteck 14"/>
          <p:cNvSpPr/>
          <p:nvPr/>
        </p:nvSpPr>
        <p:spPr>
          <a:xfrm>
            <a:off x="0" y="6122762"/>
            <a:ext cx="9144000" cy="877163"/>
          </a:xfrm>
          <a:prstGeom prst="rect">
            <a:avLst/>
          </a:prstGeom>
          <a:solidFill>
            <a:srgbClr val="660033"/>
          </a:solidFill>
        </p:spPr>
        <p:txBody>
          <a:bodyPr wrap="square">
            <a:spAutoFit/>
          </a:bodyPr>
          <a:lstStyle/>
          <a:p>
            <a:r>
              <a:rPr lang="en-US" sz="1100" dirty="0" smtClean="0">
                <a:solidFill>
                  <a:prstClr val="white"/>
                </a:solidFill>
              </a:rPr>
              <a:t>          		</a:t>
            </a:r>
            <a:r>
              <a:rPr lang="en-US" sz="1000" dirty="0" smtClean="0">
                <a:solidFill>
                  <a:prstClr val="white"/>
                </a:solidFill>
              </a:rPr>
              <a:t>           Wolfram Knapp</a:t>
            </a:r>
          </a:p>
          <a:p>
            <a:r>
              <a:rPr lang="en-US" sz="1000" dirty="0">
                <a:solidFill>
                  <a:prstClr val="white"/>
                </a:solidFill>
              </a:rPr>
              <a:t> </a:t>
            </a:r>
            <a:r>
              <a:rPr lang="en-US" sz="1000" dirty="0" smtClean="0">
                <a:solidFill>
                  <a:prstClr val="white"/>
                </a:solidFill>
              </a:rPr>
              <a:t>                                                                          „</a:t>
            </a:r>
            <a:r>
              <a:rPr lang="en-US" sz="1000" b="1" dirty="0" smtClean="0">
                <a:solidFill>
                  <a:prstClr val="white"/>
                </a:solidFill>
              </a:rPr>
              <a:t>Investigations of the transition </a:t>
            </a:r>
            <a:r>
              <a:rPr lang="en-US" sz="1000" b="1" dirty="0">
                <a:solidFill>
                  <a:prstClr val="white"/>
                </a:solidFill>
              </a:rPr>
              <a:t>from </a:t>
            </a:r>
            <a:r>
              <a:rPr lang="en-US" sz="1000" b="1" dirty="0" smtClean="0">
                <a:solidFill>
                  <a:prstClr val="white"/>
                </a:solidFill>
              </a:rPr>
              <a:t>electron field </a:t>
            </a:r>
            <a:r>
              <a:rPr lang="en-US" sz="1000" b="1" dirty="0">
                <a:solidFill>
                  <a:prstClr val="white"/>
                </a:solidFill>
              </a:rPr>
              <a:t>emission to </a:t>
            </a:r>
            <a:r>
              <a:rPr lang="en-US" sz="1000" b="1" dirty="0" smtClean="0">
                <a:solidFill>
                  <a:prstClr val="white"/>
                </a:solidFill>
              </a:rPr>
              <a:t> plasma discharges</a:t>
            </a:r>
          </a:p>
          <a:p>
            <a:r>
              <a:rPr lang="en-US" sz="1000" b="1" dirty="0">
                <a:solidFill>
                  <a:prstClr val="white"/>
                </a:solidFill>
              </a:rPr>
              <a:t> </a:t>
            </a:r>
            <a:r>
              <a:rPr lang="en-US" sz="1000" b="1" dirty="0" smtClean="0">
                <a:solidFill>
                  <a:prstClr val="white"/>
                </a:solidFill>
              </a:rPr>
              <a:t>                                                                            (glow discharge and micro-arcs) with extended use of Fowler-</a:t>
            </a:r>
            <a:r>
              <a:rPr lang="en-US" sz="1000" b="1" dirty="0" err="1" smtClean="0">
                <a:solidFill>
                  <a:prstClr val="white"/>
                </a:solidFill>
              </a:rPr>
              <a:t>Nordheim</a:t>
            </a:r>
            <a:r>
              <a:rPr lang="en-US" sz="1000" b="1" dirty="0" smtClean="0">
                <a:solidFill>
                  <a:prstClr val="white"/>
                </a:solidFill>
              </a:rPr>
              <a:t> plot</a:t>
            </a:r>
            <a:r>
              <a:rPr lang="en-US" sz="1000" dirty="0" smtClean="0">
                <a:solidFill>
                  <a:prstClr val="white"/>
                </a:solidFill>
              </a:rPr>
              <a:t>”</a:t>
            </a:r>
          </a:p>
          <a:p>
            <a:r>
              <a:rPr lang="en-US" sz="1000" dirty="0">
                <a:solidFill>
                  <a:prstClr val="white"/>
                </a:solidFill>
              </a:rPr>
              <a:t> </a:t>
            </a:r>
            <a:r>
              <a:rPr lang="en-US" sz="1000" dirty="0" smtClean="0">
                <a:solidFill>
                  <a:prstClr val="white"/>
                </a:solidFill>
              </a:rPr>
              <a:t>                                                                           8</a:t>
            </a:r>
            <a:r>
              <a:rPr lang="en-US" sz="1000" baseline="30000" dirty="0" smtClean="0">
                <a:solidFill>
                  <a:prstClr val="white"/>
                </a:solidFill>
              </a:rPr>
              <a:t>th</a:t>
            </a:r>
            <a:r>
              <a:rPr lang="en-US" sz="1000" dirty="0" smtClean="0">
                <a:solidFill>
                  <a:prstClr val="white"/>
                </a:solidFill>
              </a:rPr>
              <a:t> International Workshop on Mechanisms on </a:t>
            </a:r>
            <a:r>
              <a:rPr lang="en-US" sz="1000" dirty="0" err="1" smtClean="0">
                <a:solidFill>
                  <a:prstClr val="white"/>
                </a:solidFill>
              </a:rPr>
              <a:t>Varcuum</a:t>
            </a:r>
            <a:r>
              <a:rPr lang="en-US" sz="1000" dirty="0" smtClean="0">
                <a:solidFill>
                  <a:prstClr val="white"/>
                </a:solidFill>
              </a:rPr>
              <a:t> Arcs, </a:t>
            </a:r>
            <a:r>
              <a:rPr lang="en-US" sz="1000" dirty="0" err="1" smtClean="0">
                <a:solidFill>
                  <a:prstClr val="white"/>
                </a:solidFill>
              </a:rPr>
              <a:t>Padova</a:t>
            </a:r>
            <a:r>
              <a:rPr lang="en-US" sz="1000" dirty="0" smtClean="0">
                <a:solidFill>
                  <a:prstClr val="white"/>
                </a:solidFill>
              </a:rPr>
              <a:t> , 15-19 Sept. 2019			</a:t>
            </a:r>
            <a:r>
              <a:rPr lang="en-US" sz="1000" dirty="0">
                <a:solidFill>
                  <a:prstClr val="white"/>
                </a:solidFill>
              </a:rPr>
              <a:t> </a:t>
            </a:r>
            <a:r>
              <a:rPr lang="en-US" sz="1000" dirty="0" smtClean="0">
                <a:solidFill>
                  <a:prstClr val="white"/>
                </a:solidFill>
              </a:rPr>
              <a:t>                                           </a:t>
            </a:r>
            <a:endParaRPr lang="de-DE" sz="1000" dirty="0">
              <a:solidFill>
                <a:prstClr val="white"/>
              </a:solidFill>
            </a:endParaRPr>
          </a:p>
        </p:txBody>
      </p:sp>
      <p:pic>
        <p:nvPicPr>
          <p:cNvPr id="17" name="Grafik 1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58" y="6106612"/>
            <a:ext cx="2160239" cy="751388"/>
          </a:xfrm>
          <a:prstGeom prst="rect">
            <a:avLst/>
          </a:prstGeom>
        </p:spPr>
      </p:pic>
      <p:pic>
        <p:nvPicPr>
          <p:cNvPr id="18" name="Grafik 4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40043" y="6121774"/>
            <a:ext cx="2339752" cy="76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Grafik 1"/>
          <p:cNvPicPr>
            <a:picLocks noChangeAspect="1"/>
          </p:cNvPicPr>
          <p:nvPr/>
        </p:nvPicPr>
        <p:blipFill>
          <a:blip r:embed="rId4"/>
          <a:stretch>
            <a:fillRect/>
          </a:stretch>
        </p:blipFill>
        <p:spPr>
          <a:xfrm>
            <a:off x="1085277" y="1033928"/>
            <a:ext cx="6291617" cy="2536156"/>
          </a:xfrm>
          <a:prstGeom prst="rect">
            <a:avLst/>
          </a:prstGeom>
        </p:spPr>
      </p:pic>
      <p:cxnSp>
        <p:nvCxnSpPr>
          <p:cNvPr id="8" name="Gerade Verbindung mit Pfeil 7"/>
          <p:cNvCxnSpPr/>
          <p:nvPr/>
        </p:nvCxnSpPr>
        <p:spPr>
          <a:xfrm flipH="1" flipV="1">
            <a:off x="4716016" y="2132856"/>
            <a:ext cx="1800200" cy="3600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Gerader Verbinder 23"/>
          <p:cNvCxnSpPr/>
          <p:nvPr/>
        </p:nvCxnSpPr>
        <p:spPr>
          <a:xfrm>
            <a:off x="3667103" y="1916832"/>
            <a:ext cx="432048" cy="0"/>
          </a:xfrm>
          <a:prstGeom prst="line">
            <a:avLst/>
          </a:prstGeom>
        </p:spPr>
        <p:style>
          <a:lnRef idx="1">
            <a:schemeClr val="accent1"/>
          </a:lnRef>
          <a:fillRef idx="0">
            <a:schemeClr val="accent1"/>
          </a:fillRef>
          <a:effectRef idx="0">
            <a:schemeClr val="accent1"/>
          </a:effectRef>
          <a:fontRef idx="minor">
            <a:schemeClr val="tx1"/>
          </a:fontRef>
        </p:style>
      </p:cxnSp>
      <p:sp>
        <p:nvSpPr>
          <p:cNvPr id="25" name="Rechteck 24"/>
          <p:cNvSpPr/>
          <p:nvPr/>
        </p:nvSpPr>
        <p:spPr>
          <a:xfrm>
            <a:off x="3682559" y="1973141"/>
            <a:ext cx="416592" cy="369332"/>
          </a:xfrm>
          <a:prstGeom prst="rect">
            <a:avLst/>
          </a:prstGeom>
        </p:spPr>
        <p:txBody>
          <a:bodyPr wrap="square">
            <a:spAutoFit/>
          </a:bodyPr>
          <a:lstStyle/>
          <a:p>
            <a:r>
              <a:rPr lang="de-DE" b="1" dirty="0" smtClean="0"/>
              <a:t>FE</a:t>
            </a:r>
            <a:endParaRPr lang="de-DE" b="1" dirty="0"/>
          </a:p>
        </p:txBody>
      </p:sp>
      <p:sp>
        <p:nvSpPr>
          <p:cNvPr id="26" name="Rechteck 25"/>
          <p:cNvSpPr/>
          <p:nvPr/>
        </p:nvSpPr>
        <p:spPr>
          <a:xfrm>
            <a:off x="3365682" y="1249537"/>
            <a:ext cx="419795" cy="369332"/>
          </a:xfrm>
          <a:prstGeom prst="rect">
            <a:avLst/>
          </a:prstGeom>
        </p:spPr>
        <p:txBody>
          <a:bodyPr wrap="none">
            <a:spAutoFit/>
          </a:bodyPr>
          <a:lstStyle/>
          <a:p>
            <a:r>
              <a:rPr lang="de-DE" b="1" dirty="0" smtClean="0"/>
              <a:t>TA</a:t>
            </a:r>
            <a:endParaRPr lang="de-DE" b="1" dirty="0"/>
          </a:p>
        </p:txBody>
      </p:sp>
      <p:cxnSp>
        <p:nvCxnSpPr>
          <p:cNvPr id="34" name="Gerade Verbindung mit Pfeil 33"/>
          <p:cNvCxnSpPr/>
          <p:nvPr/>
        </p:nvCxnSpPr>
        <p:spPr>
          <a:xfrm>
            <a:off x="3682559" y="1556792"/>
            <a:ext cx="267825" cy="2160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9636331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8845258" y="6427113"/>
            <a:ext cx="184731" cy="369332"/>
          </a:xfrm>
          <a:prstGeom prst="rect">
            <a:avLst/>
          </a:prstGeom>
        </p:spPr>
        <p:txBody>
          <a:bodyPr wrap="none">
            <a:spAutoFit/>
          </a:bodyPr>
          <a:lstStyle/>
          <a:p>
            <a:endParaRPr lang="de-DE" dirty="0">
              <a:solidFill>
                <a:schemeClr val="bg1"/>
              </a:solidFill>
            </a:endParaRPr>
          </a:p>
        </p:txBody>
      </p:sp>
      <p:sp>
        <p:nvSpPr>
          <p:cNvPr id="11" name="Rechteck 10"/>
          <p:cNvSpPr/>
          <p:nvPr/>
        </p:nvSpPr>
        <p:spPr>
          <a:xfrm>
            <a:off x="1086561" y="4959163"/>
            <a:ext cx="6970878" cy="307777"/>
          </a:xfrm>
          <a:prstGeom prst="rect">
            <a:avLst/>
          </a:prstGeom>
        </p:spPr>
        <p:txBody>
          <a:bodyPr wrap="square">
            <a:spAutoFit/>
          </a:bodyPr>
          <a:lstStyle/>
          <a:p>
            <a:r>
              <a:rPr lang="en-US" sz="1400" dirty="0" smtClean="0"/>
              <a:t>           </a:t>
            </a:r>
            <a:endParaRPr lang="de-DE" sz="1400" dirty="0"/>
          </a:p>
        </p:txBody>
      </p:sp>
      <p:sp>
        <p:nvSpPr>
          <p:cNvPr id="2" name="Rechteck 1"/>
          <p:cNvSpPr/>
          <p:nvPr/>
        </p:nvSpPr>
        <p:spPr>
          <a:xfrm>
            <a:off x="395536" y="202351"/>
            <a:ext cx="8634453" cy="707886"/>
          </a:xfrm>
          <a:prstGeom prst="rect">
            <a:avLst/>
          </a:prstGeom>
        </p:spPr>
        <p:txBody>
          <a:bodyPr wrap="square">
            <a:spAutoFit/>
          </a:bodyPr>
          <a:lstStyle/>
          <a:p>
            <a:pPr lvl="0"/>
            <a:r>
              <a:rPr lang="en-US" sz="2000" b="1" dirty="0" smtClean="0">
                <a:solidFill>
                  <a:schemeClr val="accent2"/>
                </a:solidFill>
                <a:effectLst>
                  <a:outerShdw blurRad="38100" dist="38100" dir="2700000" algn="tl">
                    <a:srgbClr val="000000">
                      <a:alpha val="43137"/>
                    </a:srgbClr>
                  </a:outerShdw>
                </a:effectLst>
              </a:rPr>
              <a:t>3. </a:t>
            </a:r>
            <a:r>
              <a:rPr lang="en-US" sz="2000" b="1" dirty="0" smtClean="0">
                <a:solidFill>
                  <a:srgbClr val="C00000"/>
                </a:solidFill>
                <a:effectLst>
                  <a:outerShdw blurRad="38100" dist="38100" dir="2700000" algn="tl">
                    <a:srgbClr val="000000">
                      <a:alpha val="43137"/>
                    </a:srgbClr>
                  </a:outerShdw>
                </a:effectLst>
              </a:rPr>
              <a:t>Transitions </a:t>
            </a:r>
            <a:r>
              <a:rPr lang="en-US" sz="2000" b="1" dirty="0">
                <a:solidFill>
                  <a:srgbClr val="C00000"/>
                </a:solidFill>
                <a:effectLst>
                  <a:outerShdw blurRad="38100" dist="38100" dir="2700000" algn="tl">
                    <a:srgbClr val="000000">
                      <a:alpha val="43137"/>
                    </a:srgbClr>
                  </a:outerShdw>
                </a:effectLst>
              </a:rPr>
              <a:t>from FE to plasma </a:t>
            </a:r>
            <a:r>
              <a:rPr lang="en-US" sz="2000" b="1" dirty="0" smtClean="0">
                <a:solidFill>
                  <a:srgbClr val="C00000"/>
                </a:solidFill>
                <a:effectLst>
                  <a:outerShdw blurRad="38100" dist="38100" dir="2700000" algn="tl">
                    <a:srgbClr val="000000">
                      <a:alpha val="43137"/>
                    </a:srgbClr>
                  </a:outerShdw>
                </a:effectLst>
              </a:rPr>
              <a:t>discharges (in a micro electron source)  </a:t>
            </a:r>
          </a:p>
          <a:p>
            <a:pPr lvl="0"/>
            <a:r>
              <a:rPr lang="en-US" sz="2000" b="1" dirty="0">
                <a:solidFill>
                  <a:srgbClr val="C00000"/>
                </a:solidFill>
              </a:rPr>
              <a:t> </a:t>
            </a:r>
            <a:r>
              <a:rPr lang="en-US" sz="2000" b="1" dirty="0" smtClean="0">
                <a:solidFill>
                  <a:srgbClr val="C00000"/>
                </a:solidFill>
              </a:rPr>
              <a:t>    Sudden transition from field emission to micro-arc discharge</a:t>
            </a:r>
            <a:endParaRPr lang="de-DE" sz="2000" dirty="0">
              <a:solidFill>
                <a:schemeClr val="accent2"/>
              </a:solidFill>
            </a:endParaRPr>
          </a:p>
        </p:txBody>
      </p:sp>
      <p:sp>
        <p:nvSpPr>
          <p:cNvPr id="23" name="Rechteck 22"/>
          <p:cNvSpPr/>
          <p:nvPr/>
        </p:nvSpPr>
        <p:spPr>
          <a:xfrm>
            <a:off x="70537" y="4031550"/>
            <a:ext cx="3977899" cy="1015663"/>
          </a:xfrm>
          <a:prstGeom prst="rect">
            <a:avLst/>
          </a:prstGeom>
        </p:spPr>
        <p:txBody>
          <a:bodyPr wrap="square">
            <a:spAutoFit/>
          </a:bodyPr>
          <a:lstStyle/>
          <a:p>
            <a:pPr lvl="0"/>
            <a:r>
              <a:rPr lang="en-US" sz="1200" dirty="0"/>
              <a:t>Fig. </a:t>
            </a:r>
            <a:r>
              <a:rPr lang="en-US" sz="1200" dirty="0" smtClean="0"/>
              <a:t>1. Electrical </a:t>
            </a:r>
            <a:r>
              <a:rPr lang="en-US" sz="1200" dirty="0"/>
              <a:t>measuring circuit and non-scaled scheme of micro electron source with SEM images: </a:t>
            </a:r>
            <a:endParaRPr lang="en-US" sz="1200" dirty="0" smtClean="0"/>
          </a:p>
          <a:p>
            <a:pPr lvl="0"/>
            <a:r>
              <a:rPr lang="en-US" sz="1200" dirty="0" smtClean="0"/>
              <a:t>(</a:t>
            </a:r>
            <a:r>
              <a:rPr lang="en-US" sz="1200" dirty="0"/>
              <a:t>a) cathode-side view of micro-grid detail and (b) Si-tips array cathode, inside: geometry of single Si-tip field emitter </a:t>
            </a:r>
            <a:r>
              <a:rPr lang="en-US" sz="1200" dirty="0" smtClean="0"/>
              <a:t>[1, 2].</a:t>
            </a:r>
            <a:endParaRPr lang="en-US" sz="1200" dirty="0"/>
          </a:p>
          <a:p>
            <a:pPr lvl="0"/>
            <a:endParaRPr lang="de-DE" sz="1200" dirty="0"/>
          </a:p>
        </p:txBody>
      </p:sp>
      <p:sp>
        <p:nvSpPr>
          <p:cNvPr id="24" name="Rechteck 23"/>
          <p:cNvSpPr/>
          <p:nvPr/>
        </p:nvSpPr>
        <p:spPr>
          <a:xfrm>
            <a:off x="4363738" y="4388288"/>
            <a:ext cx="4572000" cy="646331"/>
          </a:xfrm>
          <a:prstGeom prst="rect">
            <a:avLst/>
          </a:prstGeom>
        </p:spPr>
        <p:txBody>
          <a:bodyPr>
            <a:spAutoFit/>
          </a:bodyPr>
          <a:lstStyle/>
          <a:p>
            <a:pPr lvl="0"/>
            <a:r>
              <a:rPr lang="en-US" sz="1200" dirty="0" smtClean="0"/>
              <a:t>Fig. 2. Transition </a:t>
            </a:r>
            <a:r>
              <a:rPr lang="en-US" sz="1200" dirty="0"/>
              <a:t>from field electron emission (FE) to stable plasma </a:t>
            </a:r>
            <a:r>
              <a:rPr lang="en-US" sz="1200" dirty="0" smtClean="0"/>
              <a:t>dis-charge</a:t>
            </a:r>
            <a:r>
              <a:rPr lang="en-US" sz="1200" dirty="0"/>
              <a:t>, e.g. micro-arc discharge (µArc): </a:t>
            </a:r>
            <a:r>
              <a:rPr lang="en-US" sz="1200" dirty="0" smtClean="0"/>
              <a:t> Linear </a:t>
            </a:r>
            <a:r>
              <a:rPr lang="en-US" sz="1200" dirty="0"/>
              <a:t>diagram of measured characteristic and linearity test after </a:t>
            </a:r>
            <a:r>
              <a:rPr lang="en-US" sz="1200" dirty="0" smtClean="0"/>
              <a:t>transition with </a:t>
            </a:r>
            <a:r>
              <a:rPr lang="en-US" sz="1200" dirty="0" err="1" smtClean="0"/>
              <a:t>R</a:t>
            </a:r>
            <a:r>
              <a:rPr lang="en-US" sz="1400" baseline="-25000" dirty="0" err="1" smtClean="0"/>
              <a:t>serial</a:t>
            </a:r>
            <a:r>
              <a:rPr lang="en-US" sz="1200" dirty="0" smtClean="0"/>
              <a:t> = 10 </a:t>
            </a:r>
            <a:r>
              <a:rPr lang="en-US" sz="1200" dirty="0" err="1" smtClean="0"/>
              <a:t>MOhm</a:t>
            </a:r>
            <a:r>
              <a:rPr lang="en-US" sz="1200" dirty="0"/>
              <a:t>.</a:t>
            </a:r>
            <a:r>
              <a:rPr lang="en-US" sz="1200" dirty="0" smtClean="0"/>
              <a:t> </a:t>
            </a:r>
            <a:endParaRPr lang="de-DE" sz="1200" dirty="0"/>
          </a:p>
        </p:txBody>
      </p:sp>
      <p:sp>
        <p:nvSpPr>
          <p:cNvPr id="25" name="Rechteck 24"/>
          <p:cNvSpPr/>
          <p:nvPr/>
        </p:nvSpPr>
        <p:spPr>
          <a:xfrm>
            <a:off x="179512" y="5134637"/>
            <a:ext cx="8756226" cy="1146468"/>
          </a:xfrm>
          <a:prstGeom prst="rect">
            <a:avLst/>
          </a:prstGeom>
        </p:spPr>
        <p:txBody>
          <a:bodyPr wrap="square">
            <a:spAutoFit/>
          </a:bodyPr>
          <a:lstStyle/>
          <a:p>
            <a:r>
              <a:rPr lang="en-US" sz="1200" dirty="0" smtClean="0"/>
              <a:t>[</a:t>
            </a:r>
            <a:r>
              <a:rPr lang="en-US" sz="1050" dirty="0" smtClean="0"/>
              <a:t>1]   </a:t>
            </a:r>
            <a:r>
              <a:rPr lang="en-US" sz="1050" dirty="0"/>
              <a:t>R. Schreiner, C. Langer, C. </a:t>
            </a:r>
            <a:r>
              <a:rPr lang="en-US" sz="1050" dirty="0" err="1"/>
              <a:t>Prommesberger</a:t>
            </a:r>
            <a:r>
              <a:rPr lang="en-US" sz="1050" dirty="0"/>
              <a:t>, R. </a:t>
            </a:r>
            <a:r>
              <a:rPr lang="en-US" sz="1050" dirty="0" err="1"/>
              <a:t>Ławrowski</a:t>
            </a:r>
            <a:r>
              <a:rPr lang="en-US" sz="1050" dirty="0"/>
              <a:t>, F. Dams, M. Bachmann, F. </a:t>
            </a:r>
            <a:r>
              <a:rPr lang="en-US" sz="1050" dirty="0" err="1"/>
              <a:t>Düsberg</a:t>
            </a:r>
            <a:r>
              <a:rPr lang="en-US" sz="1050" dirty="0"/>
              <a:t>, M. Hofmann, A. </a:t>
            </a:r>
            <a:r>
              <a:rPr lang="en-US" sz="1050" dirty="0" err="1"/>
              <a:t>Pahlke</a:t>
            </a:r>
            <a:r>
              <a:rPr lang="en-US" sz="1050" dirty="0"/>
              <a:t>, P. </a:t>
            </a:r>
            <a:r>
              <a:rPr lang="en-US" sz="1050" dirty="0" err="1"/>
              <a:t>Serbun</a:t>
            </a:r>
            <a:r>
              <a:rPr lang="en-US" sz="1050" dirty="0"/>
              <a:t>, S. </a:t>
            </a:r>
            <a:r>
              <a:rPr lang="en-US" sz="1050" dirty="0" err="1"/>
              <a:t>Mingels</a:t>
            </a:r>
            <a:r>
              <a:rPr lang="en-US" sz="1050" dirty="0"/>
              <a:t>, G. Müller, “Semiconductor field emission electron sources using a modular system concept for applications in sensors and X-ray sources”, Technical Digest, 2015 28th IVNC, 13-17 July 2015, Guangzhou, China</a:t>
            </a:r>
            <a:r>
              <a:rPr lang="en-US" sz="1050" dirty="0" smtClean="0"/>
              <a:t>.</a:t>
            </a:r>
          </a:p>
          <a:p>
            <a:endParaRPr lang="en-US" sz="400" dirty="0"/>
          </a:p>
          <a:p>
            <a:r>
              <a:rPr lang="en-US" sz="1050" dirty="0" smtClean="0"/>
              <a:t>[</a:t>
            </a:r>
            <a:r>
              <a:rPr lang="en-US" sz="1050" dirty="0"/>
              <a:t>2</a:t>
            </a:r>
            <a:r>
              <a:rPr lang="en-US" sz="1050" dirty="0" smtClean="0"/>
              <a:t>] </a:t>
            </a:r>
            <a:r>
              <a:rPr lang="en-US" sz="1050" dirty="0"/>
              <a:t>W. Knapp, C. Langer, C. </a:t>
            </a:r>
            <a:r>
              <a:rPr lang="en-US" sz="1050" dirty="0" err="1"/>
              <a:t>Prommesberger</a:t>
            </a:r>
            <a:r>
              <a:rPr lang="en-US" sz="1050" dirty="0"/>
              <a:t>, M. Lindner, R. Schreiner, “Investigations of the transition from field electron emission to stable plasma discharge in a micro electron source at vacuum pressure.” Poster contribution, IVNC 2017</a:t>
            </a:r>
            <a:r>
              <a:rPr lang="en-US" sz="1050" dirty="0" smtClean="0"/>
              <a:t>.</a:t>
            </a:r>
          </a:p>
          <a:p>
            <a:endParaRPr lang="en-US" sz="1050" dirty="0" smtClean="0"/>
          </a:p>
        </p:txBody>
      </p:sp>
      <p:pic>
        <p:nvPicPr>
          <p:cNvPr id="4" name="Grafik 3"/>
          <p:cNvPicPr>
            <a:picLocks noChangeAspect="1"/>
          </p:cNvPicPr>
          <p:nvPr/>
        </p:nvPicPr>
        <p:blipFill>
          <a:blip r:embed="rId2"/>
          <a:stretch>
            <a:fillRect/>
          </a:stretch>
        </p:blipFill>
        <p:spPr>
          <a:xfrm>
            <a:off x="269887" y="1092507"/>
            <a:ext cx="3225367" cy="1633298"/>
          </a:xfrm>
          <a:prstGeom prst="rect">
            <a:avLst/>
          </a:prstGeom>
        </p:spPr>
      </p:pic>
      <p:pic>
        <p:nvPicPr>
          <p:cNvPr id="5" name="Grafik 4"/>
          <p:cNvPicPr>
            <a:picLocks noChangeAspect="1"/>
          </p:cNvPicPr>
          <p:nvPr/>
        </p:nvPicPr>
        <p:blipFill>
          <a:blip r:embed="rId3"/>
          <a:stretch>
            <a:fillRect/>
          </a:stretch>
        </p:blipFill>
        <p:spPr>
          <a:xfrm>
            <a:off x="269887" y="2785737"/>
            <a:ext cx="1577676" cy="1173792"/>
          </a:xfrm>
          <a:prstGeom prst="rect">
            <a:avLst/>
          </a:prstGeom>
        </p:spPr>
      </p:pic>
      <p:pic>
        <p:nvPicPr>
          <p:cNvPr id="7" name="Grafik 6"/>
          <p:cNvPicPr>
            <a:picLocks noChangeAspect="1"/>
          </p:cNvPicPr>
          <p:nvPr/>
        </p:nvPicPr>
        <p:blipFill>
          <a:blip r:embed="rId4"/>
          <a:stretch>
            <a:fillRect/>
          </a:stretch>
        </p:blipFill>
        <p:spPr>
          <a:xfrm>
            <a:off x="1907704" y="2785737"/>
            <a:ext cx="1587550" cy="1185881"/>
          </a:xfrm>
          <a:prstGeom prst="rect">
            <a:avLst/>
          </a:prstGeom>
        </p:spPr>
      </p:pic>
      <p:pic>
        <p:nvPicPr>
          <p:cNvPr id="8" name="Grafik 7"/>
          <p:cNvPicPr>
            <a:picLocks noChangeAspect="1"/>
          </p:cNvPicPr>
          <p:nvPr/>
        </p:nvPicPr>
        <p:blipFill>
          <a:blip r:embed="rId5"/>
          <a:stretch>
            <a:fillRect/>
          </a:stretch>
        </p:blipFill>
        <p:spPr>
          <a:xfrm>
            <a:off x="3851920" y="495262"/>
            <a:ext cx="4625633" cy="3738229"/>
          </a:xfrm>
          <a:prstGeom prst="rect">
            <a:avLst/>
          </a:prstGeom>
        </p:spPr>
      </p:pic>
      <p:sp>
        <p:nvSpPr>
          <p:cNvPr id="14" name="Rechteck 13"/>
          <p:cNvSpPr/>
          <p:nvPr/>
        </p:nvSpPr>
        <p:spPr>
          <a:xfrm>
            <a:off x="0" y="6122762"/>
            <a:ext cx="9144000" cy="877163"/>
          </a:xfrm>
          <a:prstGeom prst="rect">
            <a:avLst/>
          </a:prstGeom>
          <a:solidFill>
            <a:srgbClr val="660033"/>
          </a:solidFill>
        </p:spPr>
        <p:txBody>
          <a:bodyPr wrap="square">
            <a:spAutoFit/>
          </a:bodyPr>
          <a:lstStyle/>
          <a:p>
            <a:r>
              <a:rPr lang="en-US" sz="1100" dirty="0" smtClean="0">
                <a:solidFill>
                  <a:prstClr val="white"/>
                </a:solidFill>
              </a:rPr>
              <a:t>          		</a:t>
            </a:r>
            <a:r>
              <a:rPr lang="en-US" sz="1000" dirty="0" smtClean="0">
                <a:solidFill>
                  <a:prstClr val="white"/>
                </a:solidFill>
              </a:rPr>
              <a:t>           Wolfram Knapp</a:t>
            </a:r>
          </a:p>
          <a:p>
            <a:r>
              <a:rPr lang="en-US" sz="1000" dirty="0">
                <a:solidFill>
                  <a:prstClr val="white"/>
                </a:solidFill>
              </a:rPr>
              <a:t> </a:t>
            </a:r>
            <a:r>
              <a:rPr lang="en-US" sz="1000" dirty="0" smtClean="0">
                <a:solidFill>
                  <a:prstClr val="white"/>
                </a:solidFill>
              </a:rPr>
              <a:t>                                                                          „</a:t>
            </a:r>
            <a:r>
              <a:rPr lang="en-US" sz="1000" b="1" dirty="0" smtClean="0">
                <a:solidFill>
                  <a:prstClr val="white"/>
                </a:solidFill>
              </a:rPr>
              <a:t>Investigations of the transition </a:t>
            </a:r>
            <a:r>
              <a:rPr lang="en-US" sz="1000" b="1" dirty="0">
                <a:solidFill>
                  <a:prstClr val="white"/>
                </a:solidFill>
              </a:rPr>
              <a:t>from </a:t>
            </a:r>
            <a:r>
              <a:rPr lang="en-US" sz="1000" b="1" dirty="0" smtClean="0">
                <a:solidFill>
                  <a:prstClr val="white"/>
                </a:solidFill>
              </a:rPr>
              <a:t>electron field </a:t>
            </a:r>
            <a:r>
              <a:rPr lang="en-US" sz="1000" b="1" dirty="0">
                <a:solidFill>
                  <a:prstClr val="white"/>
                </a:solidFill>
              </a:rPr>
              <a:t>emission to </a:t>
            </a:r>
            <a:r>
              <a:rPr lang="en-US" sz="1000" b="1" dirty="0" smtClean="0">
                <a:solidFill>
                  <a:prstClr val="white"/>
                </a:solidFill>
              </a:rPr>
              <a:t> plasma discharges</a:t>
            </a:r>
          </a:p>
          <a:p>
            <a:r>
              <a:rPr lang="en-US" sz="1000" b="1" dirty="0">
                <a:solidFill>
                  <a:prstClr val="white"/>
                </a:solidFill>
              </a:rPr>
              <a:t> </a:t>
            </a:r>
            <a:r>
              <a:rPr lang="en-US" sz="1000" b="1" dirty="0" smtClean="0">
                <a:solidFill>
                  <a:prstClr val="white"/>
                </a:solidFill>
              </a:rPr>
              <a:t>                                                                            (glow discharge and micro-arcs) with extended use of Fowler-</a:t>
            </a:r>
            <a:r>
              <a:rPr lang="en-US" sz="1000" b="1" dirty="0" err="1" smtClean="0">
                <a:solidFill>
                  <a:prstClr val="white"/>
                </a:solidFill>
              </a:rPr>
              <a:t>Nordheim</a:t>
            </a:r>
            <a:r>
              <a:rPr lang="en-US" sz="1000" b="1" dirty="0" smtClean="0">
                <a:solidFill>
                  <a:prstClr val="white"/>
                </a:solidFill>
              </a:rPr>
              <a:t> plot</a:t>
            </a:r>
            <a:r>
              <a:rPr lang="en-US" sz="1000" dirty="0" smtClean="0">
                <a:solidFill>
                  <a:prstClr val="white"/>
                </a:solidFill>
              </a:rPr>
              <a:t>”</a:t>
            </a:r>
          </a:p>
          <a:p>
            <a:r>
              <a:rPr lang="en-US" sz="1000" dirty="0">
                <a:solidFill>
                  <a:prstClr val="white"/>
                </a:solidFill>
              </a:rPr>
              <a:t> </a:t>
            </a:r>
            <a:r>
              <a:rPr lang="en-US" sz="1000" dirty="0" smtClean="0">
                <a:solidFill>
                  <a:prstClr val="white"/>
                </a:solidFill>
              </a:rPr>
              <a:t>                                                                           8</a:t>
            </a:r>
            <a:r>
              <a:rPr lang="en-US" sz="1000" baseline="30000" dirty="0" smtClean="0">
                <a:solidFill>
                  <a:prstClr val="white"/>
                </a:solidFill>
              </a:rPr>
              <a:t>th</a:t>
            </a:r>
            <a:r>
              <a:rPr lang="en-US" sz="1000" dirty="0" smtClean="0">
                <a:solidFill>
                  <a:prstClr val="white"/>
                </a:solidFill>
              </a:rPr>
              <a:t> International Workshop on Mechanisms on </a:t>
            </a:r>
            <a:r>
              <a:rPr lang="en-US" sz="1000" dirty="0" err="1" smtClean="0">
                <a:solidFill>
                  <a:prstClr val="white"/>
                </a:solidFill>
              </a:rPr>
              <a:t>Varcuum</a:t>
            </a:r>
            <a:r>
              <a:rPr lang="en-US" sz="1000" dirty="0" smtClean="0">
                <a:solidFill>
                  <a:prstClr val="white"/>
                </a:solidFill>
              </a:rPr>
              <a:t> Arcs, </a:t>
            </a:r>
            <a:r>
              <a:rPr lang="en-US" sz="1000" dirty="0" err="1" smtClean="0">
                <a:solidFill>
                  <a:prstClr val="white"/>
                </a:solidFill>
              </a:rPr>
              <a:t>Padova</a:t>
            </a:r>
            <a:r>
              <a:rPr lang="en-US" sz="1000" dirty="0" smtClean="0">
                <a:solidFill>
                  <a:prstClr val="white"/>
                </a:solidFill>
              </a:rPr>
              <a:t> , 15-19 Sept. 2019			</a:t>
            </a:r>
            <a:r>
              <a:rPr lang="en-US" sz="1000" dirty="0">
                <a:solidFill>
                  <a:prstClr val="white"/>
                </a:solidFill>
              </a:rPr>
              <a:t> </a:t>
            </a:r>
            <a:r>
              <a:rPr lang="en-US" sz="1000" dirty="0" smtClean="0">
                <a:solidFill>
                  <a:prstClr val="white"/>
                </a:solidFill>
              </a:rPr>
              <a:t>                                           </a:t>
            </a:r>
            <a:endParaRPr lang="de-DE" sz="1000" dirty="0">
              <a:solidFill>
                <a:prstClr val="white"/>
              </a:solidFill>
            </a:endParaRPr>
          </a:p>
        </p:txBody>
      </p:sp>
      <p:pic>
        <p:nvPicPr>
          <p:cNvPr id="15" name="Grafik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158" y="6106612"/>
            <a:ext cx="2160239" cy="751388"/>
          </a:xfrm>
          <a:prstGeom prst="rect">
            <a:avLst/>
          </a:prstGeom>
        </p:spPr>
      </p:pic>
      <p:pic>
        <p:nvPicPr>
          <p:cNvPr id="16" name="Grafik 4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840043" y="6121774"/>
            <a:ext cx="2339752" cy="76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3161654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8845258" y="6427113"/>
            <a:ext cx="184731" cy="369332"/>
          </a:xfrm>
          <a:prstGeom prst="rect">
            <a:avLst/>
          </a:prstGeom>
        </p:spPr>
        <p:txBody>
          <a:bodyPr wrap="none">
            <a:spAutoFit/>
          </a:bodyPr>
          <a:lstStyle/>
          <a:p>
            <a:endParaRPr lang="de-DE" dirty="0">
              <a:solidFill>
                <a:schemeClr val="bg1"/>
              </a:solidFill>
            </a:endParaRPr>
          </a:p>
        </p:txBody>
      </p:sp>
      <p:sp>
        <p:nvSpPr>
          <p:cNvPr id="11" name="Rechteck 10"/>
          <p:cNvSpPr/>
          <p:nvPr/>
        </p:nvSpPr>
        <p:spPr>
          <a:xfrm>
            <a:off x="1086561" y="4959163"/>
            <a:ext cx="6970878" cy="307777"/>
          </a:xfrm>
          <a:prstGeom prst="rect">
            <a:avLst/>
          </a:prstGeom>
        </p:spPr>
        <p:txBody>
          <a:bodyPr wrap="square">
            <a:spAutoFit/>
          </a:bodyPr>
          <a:lstStyle/>
          <a:p>
            <a:r>
              <a:rPr lang="en-US" sz="1400" dirty="0" smtClean="0"/>
              <a:t>           </a:t>
            </a:r>
            <a:endParaRPr lang="de-DE" sz="1400" dirty="0"/>
          </a:p>
        </p:txBody>
      </p:sp>
      <p:sp>
        <p:nvSpPr>
          <p:cNvPr id="2" name="Rechteck 1"/>
          <p:cNvSpPr/>
          <p:nvPr/>
        </p:nvSpPr>
        <p:spPr>
          <a:xfrm>
            <a:off x="395536" y="202351"/>
            <a:ext cx="8634453" cy="707886"/>
          </a:xfrm>
          <a:prstGeom prst="rect">
            <a:avLst/>
          </a:prstGeom>
        </p:spPr>
        <p:txBody>
          <a:bodyPr wrap="square">
            <a:spAutoFit/>
          </a:bodyPr>
          <a:lstStyle/>
          <a:p>
            <a:pPr lvl="0"/>
            <a:r>
              <a:rPr lang="en-US" sz="2000" b="1" dirty="0" smtClean="0">
                <a:solidFill>
                  <a:schemeClr val="accent2"/>
                </a:solidFill>
                <a:effectLst>
                  <a:outerShdw blurRad="38100" dist="38100" dir="2700000" algn="tl">
                    <a:srgbClr val="000000">
                      <a:alpha val="43137"/>
                    </a:srgbClr>
                  </a:outerShdw>
                </a:effectLst>
              </a:rPr>
              <a:t>3. </a:t>
            </a:r>
            <a:r>
              <a:rPr lang="en-US" sz="2000" b="1" dirty="0" smtClean="0">
                <a:solidFill>
                  <a:srgbClr val="C00000"/>
                </a:solidFill>
                <a:effectLst>
                  <a:outerShdw blurRad="38100" dist="38100" dir="2700000" algn="tl">
                    <a:srgbClr val="000000">
                      <a:alpha val="43137"/>
                    </a:srgbClr>
                  </a:outerShdw>
                </a:effectLst>
              </a:rPr>
              <a:t>Transitions </a:t>
            </a:r>
            <a:r>
              <a:rPr lang="en-US" sz="2000" b="1" dirty="0">
                <a:solidFill>
                  <a:srgbClr val="C00000"/>
                </a:solidFill>
                <a:effectLst>
                  <a:outerShdw blurRad="38100" dist="38100" dir="2700000" algn="tl">
                    <a:srgbClr val="000000">
                      <a:alpha val="43137"/>
                    </a:srgbClr>
                  </a:outerShdw>
                </a:effectLst>
              </a:rPr>
              <a:t>from FE to plasma discharges </a:t>
            </a:r>
            <a:r>
              <a:rPr lang="en-US" sz="2000" b="1" dirty="0" smtClean="0">
                <a:solidFill>
                  <a:srgbClr val="C00000"/>
                </a:solidFill>
                <a:effectLst>
                  <a:outerShdw blurRad="38100" dist="38100" dir="2700000" algn="tl">
                    <a:srgbClr val="000000">
                      <a:alpha val="43137"/>
                    </a:srgbClr>
                  </a:outerShdw>
                </a:effectLst>
              </a:rPr>
              <a:t> </a:t>
            </a:r>
          </a:p>
          <a:p>
            <a:pPr lvl="0"/>
            <a:r>
              <a:rPr lang="en-US" sz="2000" b="1" dirty="0">
                <a:solidFill>
                  <a:srgbClr val="C00000"/>
                </a:solidFill>
              </a:rPr>
              <a:t> </a:t>
            </a:r>
            <a:r>
              <a:rPr lang="en-US" sz="2000" b="1" dirty="0" smtClean="0">
                <a:solidFill>
                  <a:srgbClr val="C00000"/>
                </a:solidFill>
              </a:rPr>
              <a:t>    Sudden transition from field emission to micro-arc discharge</a:t>
            </a:r>
            <a:endParaRPr lang="de-DE" sz="2000" dirty="0">
              <a:solidFill>
                <a:schemeClr val="accent2"/>
              </a:solidFill>
            </a:endParaRPr>
          </a:p>
        </p:txBody>
      </p:sp>
      <p:pic>
        <p:nvPicPr>
          <p:cNvPr id="17" name="Grafik 16"/>
          <p:cNvPicPr/>
          <p:nvPr/>
        </p:nvPicPr>
        <p:blipFill>
          <a:blip r:embed="rId2">
            <a:extLst>
              <a:ext uri="{28A0092B-C50C-407E-A947-70E740481C1C}">
                <a14:useLocalDpi xmlns:a14="http://schemas.microsoft.com/office/drawing/2010/main" val="0"/>
              </a:ext>
            </a:extLst>
          </a:blip>
          <a:srcRect/>
          <a:stretch>
            <a:fillRect/>
          </a:stretch>
        </p:blipFill>
        <p:spPr bwMode="auto">
          <a:xfrm>
            <a:off x="-180528" y="669957"/>
            <a:ext cx="4752528" cy="3786381"/>
          </a:xfrm>
          <a:prstGeom prst="rect">
            <a:avLst/>
          </a:prstGeom>
          <a:noFill/>
          <a:ln>
            <a:noFill/>
          </a:ln>
          <a:effectLst/>
        </p:spPr>
      </p:pic>
      <p:pic>
        <p:nvPicPr>
          <p:cNvPr id="21" name="Grafik 20"/>
          <p:cNvPicPr/>
          <p:nvPr/>
        </p:nvPicPr>
        <p:blipFill>
          <a:blip r:embed="rId3">
            <a:extLst>
              <a:ext uri="{28A0092B-C50C-407E-A947-70E740481C1C}">
                <a14:useLocalDpi xmlns:a14="http://schemas.microsoft.com/office/drawing/2010/main" val="0"/>
              </a:ext>
            </a:extLst>
          </a:blip>
          <a:srcRect/>
          <a:stretch>
            <a:fillRect/>
          </a:stretch>
        </p:blipFill>
        <p:spPr bwMode="auto">
          <a:xfrm>
            <a:off x="4223188" y="1124744"/>
            <a:ext cx="4906329" cy="2588776"/>
          </a:xfrm>
          <a:prstGeom prst="rect">
            <a:avLst/>
          </a:prstGeom>
          <a:noFill/>
          <a:ln>
            <a:noFill/>
          </a:ln>
          <a:extLst/>
        </p:spPr>
      </p:pic>
      <p:cxnSp>
        <p:nvCxnSpPr>
          <p:cNvPr id="22" name="Gerade Verbindung mit Pfeil 21"/>
          <p:cNvCxnSpPr/>
          <p:nvPr/>
        </p:nvCxnSpPr>
        <p:spPr>
          <a:xfrm>
            <a:off x="3200594" y="2348880"/>
            <a:ext cx="3024336" cy="576064"/>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sp>
        <p:nvSpPr>
          <p:cNvPr id="23" name="Rechteck 22"/>
          <p:cNvSpPr/>
          <p:nvPr/>
        </p:nvSpPr>
        <p:spPr>
          <a:xfrm>
            <a:off x="90045" y="4282054"/>
            <a:ext cx="4248472" cy="830997"/>
          </a:xfrm>
          <a:prstGeom prst="rect">
            <a:avLst/>
          </a:prstGeom>
        </p:spPr>
        <p:txBody>
          <a:bodyPr wrap="square">
            <a:spAutoFit/>
          </a:bodyPr>
          <a:lstStyle/>
          <a:p>
            <a:pPr lvl="0"/>
            <a:r>
              <a:rPr lang="en-US" sz="1200" dirty="0" smtClean="0"/>
              <a:t>Fig. 1. Example of sudden transition (voltage breakdown) </a:t>
            </a:r>
          </a:p>
          <a:p>
            <a:pPr lvl="0"/>
            <a:r>
              <a:rPr lang="en-US" sz="1200" dirty="0" smtClean="0"/>
              <a:t>from </a:t>
            </a:r>
            <a:r>
              <a:rPr lang="en-US" sz="1200" dirty="0"/>
              <a:t>field </a:t>
            </a:r>
            <a:r>
              <a:rPr lang="en-US" sz="1200" dirty="0" smtClean="0"/>
              <a:t>electron emission </a:t>
            </a:r>
            <a:r>
              <a:rPr lang="en-US" sz="1200" dirty="0"/>
              <a:t>(FE) to stable plasma </a:t>
            </a:r>
            <a:r>
              <a:rPr lang="en-US" sz="1200" dirty="0" smtClean="0"/>
              <a:t>discharge,</a:t>
            </a:r>
          </a:p>
          <a:p>
            <a:pPr lvl="0"/>
            <a:r>
              <a:rPr lang="en-US" sz="1200" dirty="0" smtClean="0"/>
              <a:t>e.g</a:t>
            </a:r>
            <a:r>
              <a:rPr lang="en-US" sz="1200" dirty="0"/>
              <a:t>. micro-arc </a:t>
            </a:r>
            <a:r>
              <a:rPr lang="en-US" sz="1200" dirty="0" smtClean="0"/>
              <a:t>discharge </a:t>
            </a:r>
            <a:r>
              <a:rPr lang="en-US" sz="1200" dirty="0"/>
              <a:t>(µArc</a:t>
            </a:r>
            <a:r>
              <a:rPr lang="en-US" sz="1200" dirty="0" smtClean="0"/>
              <a:t>), with swapping </a:t>
            </a:r>
            <a:r>
              <a:rPr lang="en-US" sz="1200" dirty="0"/>
              <a:t>the diagram axes from </a:t>
            </a:r>
            <a:r>
              <a:rPr lang="en-US" sz="1200" dirty="0" smtClean="0"/>
              <a:t>field-emission I </a:t>
            </a:r>
            <a:r>
              <a:rPr lang="en-US" sz="1200" dirty="0"/>
              <a:t>= f (U) to plasma characteristics U = </a:t>
            </a:r>
            <a:r>
              <a:rPr lang="en-US" sz="1200" dirty="0" smtClean="0"/>
              <a:t>f(I) [1].</a:t>
            </a:r>
            <a:endParaRPr lang="de-DE" sz="1200" dirty="0"/>
          </a:p>
        </p:txBody>
      </p:sp>
      <p:sp>
        <p:nvSpPr>
          <p:cNvPr id="24" name="Rechteck 23"/>
          <p:cNvSpPr/>
          <p:nvPr/>
        </p:nvSpPr>
        <p:spPr>
          <a:xfrm>
            <a:off x="4420717" y="4282054"/>
            <a:ext cx="4572000" cy="461665"/>
          </a:xfrm>
          <a:prstGeom prst="rect">
            <a:avLst/>
          </a:prstGeom>
        </p:spPr>
        <p:txBody>
          <a:bodyPr>
            <a:spAutoFit/>
          </a:bodyPr>
          <a:lstStyle/>
          <a:p>
            <a:pPr lvl="0"/>
            <a:r>
              <a:rPr lang="en-US" sz="1200" dirty="0" smtClean="0"/>
              <a:t>Fig. 2. U-I </a:t>
            </a:r>
            <a:r>
              <a:rPr lang="en-US" sz="1200" dirty="0"/>
              <a:t>Scheme of plasma discharges with measurement </a:t>
            </a:r>
            <a:r>
              <a:rPr lang="en-US" sz="1200" b="1" dirty="0"/>
              <a:t>1</a:t>
            </a:r>
            <a:r>
              <a:rPr lang="en-US" sz="1200" dirty="0"/>
              <a:t> of Fig. </a:t>
            </a:r>
            <a:r>
              <a:rPr lang="en-US" sz="1200" dirty="0" smtClean="0"/>
              <a:t>1</a:t>
            </a:r>
          </a:p>
          <a:p>
            <a:pPr lvl="0"/>
            <a:r>
              <a:rPr lang="en-US" sz="1200" dirty="0"/>
              <a:t> </a:t>
            </a:r>
            <a:r>
              <a:rPr lang="en-US" sz="1200" dirty="0" smtClean="0"/>
              <a:t>          (</a:t>
            </a:r>
            <a:r>
              <a:rPr lang="en-US" sz="1200" dirty="0"/>
              <a:t>the  simplified scheme based on the image in </a:t>
            </a:r>
            <a:r>
              <a:rPr lang="en-US" sz="1200" dirty="0" smtClean="0"/>
              <a:t>[</a:t>
            </a:r>
            <a:r>
              <a:rPr lang="en-US" sz="1200" dirty="0"/>
              <a:t>2</a:t>
            </a:r>
            <a:r>
              <a:rPr lang="en-US" sz="1200" dirty="0" smtClean="0"/>
              <a:t>]).</a:t>
            </a:r>
            <a:endParaRPr lang="de-DE" sz="1200" dirty="0"/>
          </a:p>
        </p:txBody>
      </p:sp>
      <p:sp>
        <p:nvSpPr>
          <p:cNvPr id="25" name="Rechteck 24"/>
          <p:cNvSpPr/>
          <p:nvPr/>
        </p:nvSpPr>
        <p:spPr>
          <a:xfrm>
            <a:off x="436251" y="5230210"/>
            <a:ext cx="8593738" cy="892552"/>
          </a:xfrm>
          <a:prstGeom prst="rect">
            <a:avLst/>
          </a:prstGeom>
        </p:spPr>
        <p:txBody>
          <a:bodyPr wrap="square">
            <a:spAutoFit/>
          </a:bodyPr>
          <a:lstStyle/>
          <a:p>
            <a:r>
              <a:rPr lang="en-US" sz="1200" dirty="0" smtClean="0"/>
              <a:t>[1] </a:t>
            </a:r>
            <a:r>
              <a:rPr lang="en-US" sz="1200" dirty="0"/>
              <a:t>W. Knapp, C. Langer, C. </a:t>
            </a:r>
            <a:r>
              <a:rPr lang="en-US" sz="1200" dirty="0" err="1"/>
              <a:t>Prommesberger</a:t>
            </a:r>
            <a:r>
              <a:rPr lang="en-US" sz="1200" dirty="0"/>
              <a:t>, M. Lindner, R. Schreiner, “Investigations of the transition from field electron emission to stable plasma discharge in a micro electron source at vacuum pressure.” Poster contribution, IVNC 2017</a:t>
            </a:r>
            <a:r>
              <a:rPr lang="en-US" sz="1200" dirty="0" smtClean="0"/>
              <a:t>.</a:t>
            </a:r>
            <a:endParaRPr lang="en-US" sz="800" dirty="0" smtClean="0"/>
          </a:p>
          <a:p>
            <a:endParaRPr lang="en-US" sz="400" dirty="0" smtClean="0"/>
          </a:p>
          <a:p>
            <a:r>
              <a:rPr lang="en-US" sz="1200" dirty="0" smtClean="0"/>
              <a:t>[2</a:t>
            </a:r>
            <a:r>
              <a:rPr lang="en-US" sz="1200" dirty="0"/>
              <a:t>] J. Reece Roth, „Industrial Plasma Engineering: Volume 2 - Applications to </a:t>
            </a:r>
            <a:r>
              <a:rPr lang="en-US" sz="1200" dirty="0" err="1"/>
              <a:t>Nonthermal</a:t>
            </a:r>
            <a:r>
              <a:rPr lang="en-US" sz="1200" dirty="0"/>
              <a:t> Plasma Processing“, CRC Press, 2001, ISBN 0750305452, p. </a:t>
            </a:r>
            <a:r>
              <a:rPr lang="en-US" sz="1200" dirty="0" smtClean="0"/>
              <a:t>39 (or</a:t>
            </a:r>
            <a:r>
              <a:rPr lang="en-US" sz="1200" dirty="0"/>
              <a:t>: https://</a:t>
            </a:r>
            <a:r>
              <a:rPr lang="en-US" sz="1200" dirty="0" smtClean="0"/>
              <a:t>www.plasma-universe.com/Electric_glow_discharge).</a:t>
            </a:r>
            <a:endParaRPr lang="en-US" sz="1200" dirty="0"/>
          </a:p>
        </p:txBody>
      </p:sp>
      <p:sp>
        <p:nvSpPr>
          <p:cNvPr id="12" name="Rechteck 11"/>
          <p:cNvSpPr/>
          <p:nvPr/>
        </p:nvSpPr>
        <p:spPr>
          <a:xfrm>
            <a:off x="0" y="6122762"/>
            <a:ext cx="9144000" cy="877163"/>
          </a:xfrm>
          <a:prstGeom prst="rect">
            <a:avLst/>
          </a:prstGeom>
          <a:solidFill>
            <a:srgbClr val="660033"/>
          </a:solidFill>
        </p:spPr>
        <p:txBody>
          <a:bodyPr wrap="square">
            <a:spAutoFit/>
          </a:bodyPr>
          <a:lstStyle/>
          <a:p>
            <a:r>
              <a:rPr lang="en-US" sz="1100" dirty="0" smtClean="0">
                <a:solidFill>
                  <a:prstClr val="white"/>
                </a:solidFill>
              </a:rPr>
              <a:t>          		</a:t>
            </a:r>
            <a:r>
              <a:rPr lang="en-US" sz="1000" dirty="0" smtClean="0">
                <a:solidFill>
                  <a:prstClr val="white"/>
                </a:solidFill>
              </a:rPr>
              <a:t>           Wolfram Knapp</a:t>
            </a:r>
          </a:p>
          <a:p>
            <a:r>
              <a:rPr lang="en-US" sz="1000" dirty="0">
                <a:solidFill>
                  <a:prstClr val="white"/>
                </a:solidFill>
              </a:rPr>
              <a:t> </a:t>
            </a:r>
            <a:r>
              <a:rPr lang="en-US" sz="1000" dirty="0" smtClean="0">
                <a:solidFill>
                  <a:prstClr val="white"/>
                </a:solidFill>
              </a:rPr>
              <a:t>                                                                          „</a:t>
            </a:r>
            <a:r>
              <a:rPr lang="en-US" sz="1000" b="1" dirty="0" smtClean="0">
                <a:solidFill>
                  <a:prstClr val="white"/>
                </a:solidFill>
              </a:rPr>
              <a:t>Investigations of the transition </a:t>
            </a:r>
            <a:r>
              <a:rPr lang="en-US" sz="1000" b="1" dirty="0">
                <a:solidFill>
                  <a:prstClr val="white"/>
                </a:solidFill>
              </a:rPr>
              <a:t>from </a:t>
            </a:r>
            <a:r>
              <a:rPr lang="en-US" sz="1000" b="1" dirty="0" smtClean="0">
                <a:solidFill>
                  <a:prstClr val="white"/>
                </a:solidFill>
              </a:rPr>
              <a:t>electron field </a:t>
            </a:r>
            <a:r>
              <a:rPr lang="en-US" sz="1000" b="1" dirty="0">
                <a:solidFill>
                  <a:prstClr val="white"/>
                </a:solidFill>
              </a:rPr>
              <a:t>emission to </a:t>
            </a:r>
            <a:r>
              <a:rPr lang="en-US" sz="1000" b="1" dirty="0" smtClean="0">
                <a:solidFill>
                  <a:prstClr val="white"/>
                </a:solidFill>
              </a:rPr>
              <a:t> plasma discharges</a:t>
            </a:r>
          </a:p>
          <a:p>
            <a:r>
              <a:rPr lang="en-US" sz="1000" b="1" dirty="0">
                <a:solidFill>
                  <a:prstClr val="white"/>
                </a:solidFill>
              </a:rPr>
              <a:t> </a:t>
            </a:r>
            <a:r>
              <a:rPr lang="en-US" sz="1000" b="1" dirty="0" smtClean="0">
                <a:solidFill>
                  <a:prstClr val="white"/>
                </a:solidFill>
              </a:rPr>
              <a:t>                                                                            (glow discharge and micro-arcs) with extended use of Fowler-</a:t>
            </a:r>
            <a:r>
              <a:rPr lang="en-US" sz="1000" b="1" dirty="0" err="1" smtClean="0">
                <a:solidFill>
                  <a:prstClr val="white"/>
                </a:solidFill>
              </a:rPr>
              <a:t>Nordheim</a:t>
            </a:r>
            <a:r>
              <a:rPr lang="en-US" sz="1000" b="1" dirty="0" smtClean="0">
                <a:solidFill>
                  <a:prstClr val="white"/>
                </a:solidFill>
              </a:rPr>
              <a:t> plot</a:t>
            </a:r>
            <a:r>
              <a:rPr lang="en-US" sz="1000" dirty="0" smtClean="0">
                <a:solidFill>
                  <a:prstClr val="white"/>
                </a:solidFill>
              </a:rPr>
              <a:t>”</a:t>
            </a:r>
          </a:p>
          <a:p>
            <a:r>
              <a:rPr lang="en-US" sz="1000" dirty="0">
                <a:solidFill>
                  <a:prstClr val="white"/>
                </a:solidFill>
              </a:rPr>
              <a:t> </a:t>
            </a:r>
            <a:r>
              <a:rPr lang="en-US" sz="1000" dirty="0" smtClean="0">
                <a:solidFill>
                  <a:prstClr val="white"/>
                </a:solidFill>
              </a:rPr>
              <a:t>                                                                           8</a:t>
            </a:r>
            <a:r>
              <a:rPr lang="en-US" sz="1000" baseline="30000" dirty="0" smtClean="0">
                <a:solidFill>
                  <a:prstClr val="white"/>
                </a:solidFill>
              </a:rPr>
              <a:t>th</a:t>
            </a:r>
            <a:r>
              <a:rPr lang="en-US" sz="1000" dirty="0" smtClean="0">
                <a:solidFill>
                  <a:prstClr val="white"/>
                </a:solidFill>
              </a:rPr>
              <a:t> International Workshop on Mechanisms on </a:t>
            </a:r>
            <a:r>
              <a:rPr lang="en-US" sz="1000" dirty="0" err="1" smtClean="0">
                <a:solidFill>
                  <a:prstClr val="white"/>
                </a:solidFill>
              </a:rPr>
              <a:t>Varcuum</a:t>
            </a:r>
            <a:r>
              <a:rPr lang="en-US" sz="1000" dirty="0" smtClean="0">
                <a:solidFill>
                  <a:prstClr val="white"/>
                </a:solidFill>
              </a:rPr>
              <a:t> Arcs, </a:t>
            </a:r>
            <a:r>
              <a:rPr lang="en-US" sz="1000" dirty="0" err="1" smtClean="0">
                <a:solidFill>
                  <a:prstClr val="white"/>
                </a:solidFill>
              </a:rPr>
              <a:t>Padova</a:t>
            </a:r>
            <a:r>
              <a:rPr lang="en-US" sz="1000" dirty="0" smtClean="0">
                <a:solidFill>
                  <a:prstClr val="white"/>
                </a:solidFill>
              </a:rPr>
              <a:t> , 15-19 Sept. 2019			</a:t>
            </a:r>
            <a:r>
              <a:rPr lang="en-US" sz="1000" dirty="0">
                <a:solidFill>
                  <a:prstClr val="white"/>
                </a:solidFill>
              </a:rPr>
              <a:t> </a:t>
            </a:r>
            <a:r>
              <a:rPr lang="en-US" sz="1000" dirty="0" smtClean="0">
                <a:solidFill>
                  <a:prstClr val="white"/>
                </a:solidFill>
              </a:rPr>
              <a:t>                                           </a:t>
            </a:r>
            <a:endParaRPr lang="de-DE" sz="1000" dirty="0">
              <a:solidFill>
                <a:prstClr val="white"/>
              </a:solidFill>
            </a:endParaRPr>
          </a:p>
        </p:txBody>
      </p:sp>
      <p:pic>
        <p:nvPicPr>
          <p:cNvPr id="14" name="Grafik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58" y="6106612"/>
            <a:ext cx="2160239" cy="751388"/>
          </a:xfrm>
          <a:prstGeom prst="rect">
            <a:avLst/>
          </a:prstGeom>
        </p:spPr>
      </p:pic>
      <p:pic>
        <p:nvPicPr>
          <p:cNvPr id="15" name="Grafik 4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40043" y="6121774"/>
            <a:ext cx="2339752" cy="76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0153170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8845258" y="6427113"/>
            <a:ext cx="184731" cy="369332"/>
          </a:xfrm>
          <a:prstGeom prst="rect">
            <a:avLst/>
          </a:prstGeom>
        </p:spPr>
        <p:txBody>
          <a:bodyPr wrap="none">
            <a:spAutoFit/>
          </a:bodyPr>
          <a:lstStyle/>
          <a:p>
            <a:endParaRPr lang="de-DE" dirty="0">
              <a:solidFill>
                <a:schemeClr val="bg1"/>
              </a:solidFill>
            </a:endParaRPr>
          </a:p>
        </p:txBody>
      </p:sp>
      <p:sp>
        <p:nvSpPr>
          <p:cNvPr id="11" name="Rechteck 10"/>
          <p:cNvSpPr/>
          <p:nvPr/>
        </p:nvSpPr>
        <p:spPr>
          <a:xfrm>
            <a:off x="1086561" y="4959163"/>
            <a:ext cx="6970878" cy="307777"/>
          </a:xfrm>
          <a:prstGeom prst="rect">
            <a:avLst/>
          </a:prstGeom>
        </p:spPr>
        <p:txBody>
          <a:bodyPr wrap="square">
            <a:spAutoFit/>
          </a:bodyPr>
          <a:lstStyle/>
          <a:p>
            <a:r>
              <a:rPr lang="en-US" sz="1400" dirty="0" smtClean="0"/>
              <a:t>           </a:t>
            </a:r>
            <a:endParaRPr lang="de-DE" sz="1400" dirty="0"/>
          </a:p>
        </p:txBody>
      </p:sp>
      <p:sp>
        <p:nvSpPr>
          <p:cNvPr id="2" name="Rechteck 1"/>
          <p:cNvSpPr/>
          <p:nvPr/>
        </p:nvSpPr>
        <p:spPr>
          <a:xfrm>
            <a:off x="179512" y="202351"/>
            <a:ext cx="8850477" cy="707886"/>
          </a:xfrm>
          <a:prstGeom prst="rect">
            <a:avLst/>
          </a:prstGeom>
        </p:spPr>
        <p:txBody>
          <a:bodyPr wrap="square">
            <a:spAutoFit/>
          </a:bodyPr>
          <a:lstStyle/>
          <a:p>
            <a:pPr lvl="0"/>
            <a:r>
              <a:rPr lang="en-US" sz="2000" b="1" dirty="0">
                <a:solidFill>
                  <a:schemeClr val="accent2"/>
                </a:solidFill>
                <a:effectLst>
                  <a:outerShdw blurRad="38100" dist="38100" dir="2700000" algn="tl">
                    <a:srgbClr val="000000">
                      <a:alpha val="43137"/>
                    </a:srgbClr>
                  </a:outerShdw>
                </a:effectLst>
              </a:rPr>
              <a:t>4. </a:t>
            </a:r>
            <a:r>
              <a:rPr lang="en-US" sz="2000" b="1" dirty="0" smtClean="0">
                <a:solidFill>
                  <a:schemeClr val="accent2"/>
                </a:solidFill>
                <a:effectLst>
                  <a:outerShdw blurRad="38100" dist="38100" dir="2700000" algn="tl">
                    <a:srgbClr val="000000">
                      <a:alpha val="43137"/>
                    </a:srgbClr>
                  </a:outerShdw>
                </a:effectLst>
              </a:rPr>
              <a:t>Extended use </a:t>
            </a:r>
            <a:r>
              <a:rPr lang="en-US" sz="2000" b="1" dirty="0">
                <a:solidFill>
                  <a:schemeClr val="accent2"/>
                </a:solidFill>
                <a:effectLst>
                  <a:outerShdw blurRad="38100" dist="38100" dir="2700000" algn="tl">
                    <a:srgbClr val="000000">
                      <a:alpha val="43137"/>
                    </a:srgbClr>
                  </a:outerShdw>
                </a:effectLst>
              </a:rPr>
              <a:t>of </a:t>
            </a:r>
            <a:r>
              <a:rPr lang="en-US" sz="2000" b="1" dirty="0" smtClean="0">
                <a:solidFill>
                  <a:schemeClr val="accent2"/>
                </a:solidFill>
                <a:effectLst>
                  <a:outerShdw blurRad="38100" dist="38100" dir="2700000" algn="tl">
                    <a:srgbClr val="000000">
                      <a:alpha val="43137"/>
                    </a:srgbClr>
                  </a:outerShdw>
                </a:effectLst>
              </a:rPr>
              <a:t>Fowler </a:t>
            </a:r>
            <a:r>
              <a:rPr lang="en-US" sz="2000" b="1" dirty="0" err="1" smtClean="0">
                <a:solidFill>
                  <a:schemeClr val="accent2"/>
                </a:solidFill>
                <a:effectLst>
                  <a:outerShdw blurRad="38100" dist="38100" dir="2700000" algn="tl">
                    <a:srgbClr val="000000">
                      <a:alpha val="43137"/>
                    </a:srgbClr>
                  </a:outerShdw>
                </a:effectLst>
              </a:rPr>
              <a:t>Nordheim</a:t>
            </a:r>
            <a:r>
              <a:rPr lang="en-US" sz="2000" b="1" dirty="0" smtClean="0">
                <a:solidFill>
                  <a:schemeClr val="accent2"/>
                </a:solidFill>
                <a:effectLst>
                  <a:outerShdw blurRad="38100" dist="38100" dir="2700000" algn="tl">
                    <a:srgbClr val="000000">
                      <a:alpha val="43137"/>
                    </a:srgbClr>
                  </a:outerShdw>
                </a:effectLst>
              </a:rPr>
              <a:t> plot  </a:t>
            </a:r>
          </a:p>
          <a:p>
            <a:pPr lvl="0"/>
            <a:r>
              <a:rPr lang="en-US" sz="2000" b="1">
                <a:solidFill>
                  <a:schemeClr val="accent2"/>
                </a:solidFill>
                <a:effectLst>
                  <a:outerShdw blurRad="38100" dist="38100" dir="2700000" algn="tl">
                    <a:srgbClr val="000000">
                      <a:alpha val="43137"/>
                    </a:srgbClr>
                  </a:outerShdw>
                </a:effectLst>
              </a:rPr>
              <a:t> </a:t>
            </a:r>
            <a:r>
              <a:rPr lang="en-US" sz="2000" b="1" smtClean="0">
                <a:solidFill>
                  <a:schemeClr val="accent2"/>
                </a:solidFill>
                <a:effectLst>
                  <a:outerShdw blurRad="38100" dist="38100" dir="2700000" algn="tl">
                    <a:srgbClr val="000000">
                      <a:alpha val="43137"/>
                    </a:srgbClr>
                  </a:outerShdw>
                </a:effectLst>
              </a:rPr>
              <a:t>   </a:t>
            </a:r>
            <a:r>
              <a:rPr lang="en-US" sz="2000" b="1" smtClean="0">
                <a:solidFill>
                  <a:schemeClr val="accent2"/>
                </a:solidFill>
              </a:rPr>
              <a:t>Standard </a:t>
            </a:r>
            <a:r>
              <a:rPr lang="en-US" sz="2000" b="1" dirty="0" smtClean="0">
                <a:solidFill>
                  <a:schemeClr val="accent2"/>
                </a:solidFill>
              </a:rPr>
              <a:t>use: calculation of field </a:t>
            </a:r>
            <a:r>
              <a:rPr lang="en-US" sz="2000" b="1" smtClean="0">
                <a:solidFill>
                  <a:schemeClr val="accent2"/>
                </a:solidFill>
              </a:rPr>
              <a:t>enhancement factor ß</a:t>
            </a:r>
            <a:endParaRPr lang="de-DE" sz="2000" b="1" dirty="0">
              <a:solidFill>
                <a:schemeClr val="accent2"/>
              </a:solidFill>
            </a:endParaRPr>
          </a:p>
        </p:txBody>
      </p:sp>
      <p:sp>
        <p:nvSpPr>
          <p:cNvPr id="21" name="Rechteck 20"/>
          <p:cNvSpPr/>
          <p:nvPr/>
        </p:nvSpPr>
        <p:spPr>
          <a:xfrm>
            <a:off x="4729363" y="4224871"/>
            <a:ext cx="4414636" cy="830997"/>
          </a:xfrm>
          <a:prstGeom prst="rect">
            <a:avLst/>
          </a:prstGeom>
        </p:spPr>
        <p:txBody>
          <a:bodyPr wrap="square">
            <a:spAutoFit/>
          </a:bodyPr>
          <a:lstStyle/>
          <a:p>
            <a:r>
              <a:rPr lang="en-US" sz="1200" dirty="0"/>
              <a:t>Fig. </a:t>
            </a:r>
            <a:r>
              <a:rPr lang="en-US" sz="1200" dirty="0" smtClean="0"/>
              <a:t>2  Fowler-</a:t>
            </a:r>
            <a:r>
              <a:rPr lang="en-US" sz="1200" dirty="0" err="1" smtClean="0"/>
              <a:t>Nordheim</a:t>
            </a:r>
            <a:r>
              <a:rPr lang="en-US" sz="1200" dirty="0" smtClean="0"/>
              <a:t> </a:t>
            </a:r>
            <a:r>
              <a:rPr lang="en-US" sz="1200" dirty="0"/>
              <a:t>plot (FN plot) of FE measurements in Fig. </a:t>
            </a:r>
            <a:r>
              <a:rPr lang="en-US" sz="1200" dirty="0" smtClean="0"/>
              <a:t>1. </a:t>
            </a:r>
            <a:r>
              <a:rPr lang="en-US" sz="1200" dirty="0"/>
              <a:t>and with graphic presentation of slope m for </a:t>
            </a:r>
            <a:r>
              <a:rPr lang="en-US" sz="1200" dirty="0" err="1"/>
              <a:t>ß</a:t>
            </a:r>
            <a:r>
              <a:rPr lang="en-US" sz="1200" baseline="-25000" dirty="0" err="1"/>
              <a:t>CNT</a:t>
            </a:r>
            <a:r>
              <a:rPr lang="en-US" sz="1200" dirty="0"/>
              <a:t> </a:t>
            </a:r>
            <a:r>
              <a:rPr lang="en-US" sz="1200" dirty="0" smtClean="0"/>
              <a:t>calculation [2]:</a:t>
            </a:r>
          </a:p>
          <a:p>
            <a:endParaRPr lang="en-US" sz="1200" dirty="0"/>
          </a:p>
          <a:p>
            <a:endParaRPr lang="en-US" sz="1200" dirty="0" smtClean="0"/>
          </a:p>
        </p:txBody>
      </p:sp>
      <p:sp>
        <p:nvSpPr>
          <p:cNvPr id="22" name="Rechteck 21"/>
          <p:cNvSpPr/>
          <p:nvPr/>
        </p:nvSpPr>
        <p:spPr>
          <a:xfrm>
            <a:off x="87146" y="5272157"/>
            <a:ext cx="8850477" cy="707886"/>
          </a:xfrm>
          <a:prstGeom prst="rect">
            <a:avLst/>
          </a:prstGeom>
        </p:spPr>
        <p:txBody>
          <a:bodyPr wrap="square">
            <a:spAutoFit/>
          </a:bodyPr>
          <a:lstStyle/>
          <a:p>
            <a:r>
              <a:rPr lang="en-US" sz="1000" dirty="0" smtClean="0"/>
              <a:t>[</a:t>
            </a:r>
            <a:r>
              <a:rPr lang="en-US" sz="1000" dirty="0"/>
              <a:t>1</a:t>
            </a:r>
            <a:r>
              <a:rPr lang="en-US" sz="1000" dirty="0" smtClean="0"/>
              <a:t>] W</a:t>
            </a:r>
            <a:r>
              <a:rPr lang="en-US" sz="1000" dirty="0"/>
              <a:t>. Knapp, D. </a:t>
            </a:r>
            <a:r>
              <a:rPr lang="en-US" sz="1000" dirty="0" err="1"/>
              <a:t>Schleussner</a:t>
            </a:r>
            <a:r>
              <a:rPr lang="en-US" sz="1000" dirty="0"/>
              <a:t>, “Field-emission characteristics of carbon </a:t>
            </a:r>
            <a:r>
              <a:rPr lang="en-US" sz="1000" dirty="0" err="1"/>
              <a:t>buckypaper</a:t>
            </a:r>
            <a:r>
              <a:rPr lang="en-US" sz="1000" dirty="0"/>
              <a:t>”, JVST B 21 557-561 (2003).</a:t>
            </a:r>
          </a:p>
          <a:p>
            <a:endParaRPr lang="en-US" sz="1000" dirty="0"/>
          </a:p>
          <a:p>
            <a:r>
              <a:rPr lang="en-US" sz="1000" dirty="0" smtClean="0"/>
              <a:t>[2] </a:t>
            </a:r>
            <a:r>
              <a:rPr lang="en-US" sz="1000" dirty="0"/>
              <a:t>W. Knapp “Field-emission investigations of micro-structured stainless steel 1.4301 (ASTM 304) for extended use of vacuum components as very large FE cathode </a:t>
            </a:r>
            <a:r>
              <a:rPr lang="en-US" sz="1000" dirty="0" err="1"/>
              <a:t>rrays</a:t>
            </a:r>
            <a:r>
              <a:rPr lang="en-US" sz="1000" dirty="0"/>
              <a:t>.” </a:t>
            </a:r>
            <a:r>
              <a:rPr lang="en-US" sz="1000" dirty="0" smtClean="0"/>
              <a:t>Poster</a:t>
            </a:r>
            <a:r>
              <a:rPr lang="en-US" sz="1000" dirty="0"/>
              <a:t>, IVNC 2017</a:t>
            </a:r>
            <a:r>
              <a:rPr lang="en-US" sz="1000" dirty="0" smtClean="0"/>
              <a:t>.</a:t>
            </a:r>
            <a:endParaRPr lang="en-US" sz="400" dirty="0"/>
          </a:p>
        </p:txBody>
      </p:sp>
      <p:pic>
        <p:nvPicPr>
          <p:cNvPr id="4" name="Grafik 3"/>
          <p:cNvPicPr>
            <a:picLocks noChangeAspect="1"/>
          </p:cNvPicPr>
          <p:nvPr/>
        </p:nvPicPr>
        <p:blipFill>
          <a:blip r:embed="rId2"/>
          <a:stretch>
            <a:fillRect/>
          </a:stretch>
        </p:blipFill>
        <p:spPr>
          <a:xfrm>
            <a:off x="-115487" y="698195"/>
            <a:ext cx="4907781" cy="3542370"/>
          </a:xfrm>
          <a:prstGeom prst="rect">
            <a:avLst/>
          </a:prstGeom>
        </p:spPr>
      </p:pic>
      <p:sp>
        <p:nvSpPr>
          <p:cNvPr id="10" name="Rechteck 9"/>
          <p:cNvSpPr/>
          <p:nvPr/>
        </p:nvSpPr>
        <p:spPr>
          <a:xfrm>
            <a:off x="67402" y="4224871"/>
            <a:ext cx="4572000" cy="830997"/>
          </a:xfrm>
          <a:prstGeom prst="rect">
            <a:avLst/>
          </a:prstGeom>
        </p:spPr>
        <p:txBody>
          <a:bodyPr wrap="square">
            <a:spAutoFit/>
          </a:bodyPr>
          <a:lstStyle/>
          <a:p>
            <a:r>
              <a:rPr lang="en-US" sz="1200" dirty="0"/>
              <a:t>Fig. </a:t>
            </a:r>
            <a:r>
              <a:rPr lang="en-US" sz="1200" dirty="0" smtClean="0"/>
              <a:t>1  </a:t>
            </a:r>
            <a:r>
              <a:rPr lang="en-US" sz="1200" dirty="0"/>
              <a:t>Field-emission (FE) characterization of three stainless steel </a:t>
            </a:r>
            <a:r>
              <a:rPr lang="en-US" sz="1200" dirty="0" smtClean="0"/>
              <a:t>samples </a:t>
            </a:r>
            <a:r>
              <a:rPr lang="en-US" sz="1200" dirty="0"/>
              <a:t>SS1, SS2 and SS3, and CNT </a:t>
            </a:r>
            <a:r>
              <a:rPr lang="en-US" sz="1200" dirty="0" err="1"/>
              <a:t>Buckypaper</a:t>
            </a:r>
            <a:r>
              <a:rPr lang="en-US" sz="1200" dirty="0"/>
              <a:t> with the same area for comparing </a:t>
            </a:r>
            <a:r>
              <a:rPr lang="en-US" sz="1200" dirty="0" smtClean="0"/>
              <a:t>[1]. </a:t>
            </a:r>
            <a:r>
              <a:rPr lang="en-US" sz="1200" dirty="0"/>
              <a:t>For sample SS3 the current density value J = 30 µA/cm</a:t>
            </a:r>
            <a:r>
              <a:rPr lang="en-US" sz="1200" baseline="30000" dirty="0"/>
              <a:t>2 </a:t>
            </a:r>
            <a:r>
              <a:rPr lang="en-US" sz="1200" dirty="0"/>
              <a:t>lies significantly below  the saturation characteristic.</a:t>
            </a:r>
          </a:p>
        </p:txBody>
      </p:sp>
      <p:pic>
        <p:nvPicPr>
          <p:cNvPr id="16" name="Grafik 15"/>
          <p:cNvPicPr>
            <a:picLocks noChangeAspect="1"/>
          </p:cNvPicPr>
          <p:nvPr/>
        </p:nvPicPr>
        <p:blipFill>
          <a:blip r:embed="rId3"/>
          <a:stretch>
            <a:fillRect/>
          </a:stretch>
        </p:blipFill>
        <p:spPr>
          <a:xfrm>
            <a:off x="4586791" y="811527"/>
            <a:ext cx="5020817" cy="3383957"/>
          </a:xfrm>
          <a:prstGeom prst="rect">
            <a:avLst/>
          </a:prstGeom>
        </p:spPr>
      </p:pic>
      <p:sp>
        <p:nvSpPr>
          <p:cNvPr id="17" name="Rechteck 16"/>
          <p:cNvSpPr/>
          <p:nvPr/>
        </p:nvSpPr>
        <p:spPr>
          <a:xfrm>
            <a:off x="6089964" y="4634754"/>
            <a:ext cx="2108269" cy="369332"/>
          </a:xfrm>
          <a:prstGeom prst="rect">
            <a:avLst/>
          </a:prstGeom>
        </p:spPr>
        <p:txBody>
          <a:bodyPr wrap="none">
            <a:spAutoFit/>
          </a:bodyPr>
          <a:lstStyle/>
          <a:p>
            <a:r>
              <a:rPr lang="de-DE" dirty="0" err="1" smtClean="0"/>
              <a:t>ß</a:t>
            </a:r>
            <a:r>
              <a:rPr lang="de-DE" baseline="-25000" dirty="0" err="1" smtClean="0"/>
              <a:t>CNT</a:t>
            </a:r>
            <a:r>
              <a:rPr lang="de-DE" dirty="0" smtClean="0"/>
              <a:t> </a:t>
            </a:r>
            <a:r>
              <a:rPr lang="de-DE" dirty="0"/>
              <a:t>= - (</a:t>
            </a:r>
            <a:r>
              <a:rPr lang="de-DE" i="1" dirty="0"/>
              <a:t>B</a:t>
            </a:r>
            <a:r>
              <a:rPr lang="de-DE" dirty="0"/>
              <a:t> </a:t>
            </a:r>
            <a:r>
              <a:rPr lang="de-DE" i="1" dirty="0"/>
              <a:t>∙ </a:t>
            </a:r>
            <a:r>
              <a:rPr lang="el-GR" i="1" dirty="0"/>
              <a:t>Φ</a:t>
            </a:r>
            <a:r>
              <a:rPr lang="el-GR" baseline="30000" dirty="0"/>
              <a:t>3/2</a:t>
            </a:r>
            <a:r>
              <a:rPr lang="el-GR" dirty="0"/>
              <a:t>) / </a:t>
            </a:r>
            <a:r>
              <a:rPr lang="de-DE" dirty="0"/>
              <a:t>m</a:t>
            </a:r>
          </a:p>
        </p:txBody>
      </p:sp>
      <p:sp>
        <p:nvSpPr>
          <p:cNvPr id="12" name="Rechteck 11"/>
          <p:cNvSpPr/>
          <p:nvPr/>
        </p:nvSpPr>
        <p:spPr>
          <a:xfrm>
            <a:off x="0" y="6122762"/>
            <a:ext cx="9144000" cy="877163"/>
          </a:xfrm>
          <a:prstGeom prst="rect">
            <a:avLst/>
          </a:prstGeom>
          <a:solidFill>
            <a:srgbClr val="660033"/>
          </a:solidFill>
        </p:spPr>
        <p:txBody>
          <a:bodyPr wrap="square">
            <a:spAutoFit/>
          </a:bodyPr>
          <a:lstStyle/>
          <a:p>
            <a:r>
              <a:rPr lang="en-US" sz="1100" dirty="0" smtClean="0">
                <a:solidFill>
                  <a:prstClr val="white"/>
                </a:solidFill>
              </a:rPr>
              <a:t>          		</a:t>
            </a:r>
            <a:r>
              <a:rPr lang="en-US" sz="1000" dirty="0" smtClean="0">
                <a:solidFill>
                  <a:prstClr val="white"/>
                </a:solidFill>
              </a:rPr>
              <a:t>           Wolfram Knapp</a:t>
            </a:r>
          </a:p>
          <a:p>
            <a:r>
              <a:rPr lang="en-US" sz="1000" dirty="0">
                <a:solidFill>
                  <a:prstClr val="white"/>
                </a:solidFill>
              </a:rPr>
              <a:t> </a:t>
            </a:r>
            <a:r>
              <a:rPr lang="en-US" sz="1000" dirty="0" smtClean="0">
                <a:solidFill>
                  <a:prstClr val="white"/>
                </a:solidFill>
              </a:rPr>
              <a:t>                                                                          „</a:t>
            </a:r>
            <a:r>
              <a:rPr lang="en-US" sz="1000" b="1" dirty="0" smtClean="0">
                <a:solidFill>
                  <a:prstClr val="white"/>
                </a:solidFill>
              </a:rPr>
              <a:t>Investigations of the transition </a:t>
            </a:r>
            <a:r>
              <a:rPr lang="en-US" sz="1000" b="1" dirty="0">
                <a:solidFill>
                  <a:prstClr val="white"/>
                </a:solidFill>
              </a:rPr>
              <a:t>from </a:t>
            </a:r>
            <a:r>
              <a:rPr lang="en-US" sz="1000" b="1" dirty="0" smtClean="0">
                <a:solidFill>
                  <a:prstClr val="white"/>
                </a:solidFill>
              </a:rPr>
              <a:t>electron field </a:t>
            </a:r>
            <a:r>
              <a:rPr lang="en-US" sz="1000" b="1" dirty="0">
                <a:solidFill>
                  <a:prstClr val="white"/>
                </a:solidFill>
              </a:rPr>
              <a:t>emission to </a:t>
            </a:r>
            <a:r>
              <a:rPr lang="en-US" sz="1000" b="1" dirty="0" smtClean="0">
                <a:solidFill>
                  <a:prstClr val="white"/>
                </a:solidFill>
              </a:rPr>
              <a:t> plasma discharges</a:t>
            </a:r>
          </a:p>
          <a:p>
            <a:r>
              <a:rPr lang="en-US" sz="1000" b="1" dirty="0">
                <a:solidFill>
                  <a:prstClr val="white"/>
                </a:solidFill>
              </a:rPr>
              <a:t> </a:t>
            </a:r>
            <a:r>
              <a:rPr lang="en-US" sz="1000" b="1" dirty="0" smtClean="0">
                <a:solidFill>
                  <a:prstClr val="white"/>
                </a:solidFill>
              </a:rPr>
              <a:t>                                                                            (glow discharge and micro-arcs) with extended use of Fowler-</a:t>
            </a:r>
            <a:r>
              <a:rPr lang="en-US" sz="1000" b="1" dirty="0" err="1" smtClean="0">
                <a:solidFill>
                  <a:prstClr val="white"/>
                </a:solidFill>
              </a:rPr>
              <a:t>Nordheim</a:t>
            </a:r>
            <a:r>
              <a:rPr lang="en-US" sz="1000" b="1" dirty="0" smtClean="0">
                <a:solidFill>
                  <a:prstClr val="white"/>
                </a:solidFill>
              </a:rPr>
              <a:t> plot</a:t>
            </a:r>
            <a:r>
              <a:rPr lang="en-US" sz="1000" dirty="0" smtClean="0">
                <a:solidFill>
                  <a:prstClr val="white"/>
                </a:solidFill>
              </a:rPr>
              <a:t>”</a:t>
            </a:r>
          </a:p>
          <a:p>
            <a:r>
              <a:rPr lang="en-US" sz="1000" dirty="0">
                <a:solidFill>
                  <a:prstClr val="white"/>
                </a:solidFill>
              </a:rPr>
              <a:t> </a:t>
            </a:r>
            <a:r>
              <a:rPr lang="en-US" sz="1000" dirty="0" smtClean="0">
                <a:solidFill>
                  <a:prstClr val="white"/>
                </a:solidFill>
              </a:rPr>
              <a:t>                                                                           8</a:t>
            </a:r>
            <a:r>
              <a:rPr lang="en-US" sz="1000" baseline="30000" dirty="0" smtClean="0">
                <a:solidFill>
                  <a:prstClr val="white"/>
                </a:solidFill>
              </a:rPr>
              <a:t>th</a:t>
            </a:r>
            <a:r>
              <a:rPr lang="en-US" sz="1000" dirty="0" smtClean="0">
                <a:solidFill>
                  <a:prstClr val="white"/>
                </a:solidFill>
              </a:rPr>
              <a:t> International Workshop on Mechanisms on </a:t>
            </a:r>
            <a:r>
              <a:rPr lang="en-US" sz="1000" dirty="0" err="1" smtClean="0">
                <a:solidFill>
                  <a:prstClr val="white"/>
                </a:solidFill>
              </a:rPr>
              <a:t>Varcuum</a:t>
            </a:r>
            <a:r>
              <a:rPr lang="en-US" sz="1000" dirty="0" smtClean="0">
                <a:solidFill>
                  <a:prstClr val="white"/>
                </a:solidFill>
              </a:rPr>
              <a:t> Arcs, </a:t>
            </a:r>
            <a:r>
              <a:rPr lang="en-US" sz="1000" dirty="0" err="1" smtClean="0">
                <a:solidFill>
                  <a:prstClr val="white"/>
                </a:solidFill>
              </a:rPr>
              <a:t>Padova</a:t>
            </a:r>
            <a:r>
              <a:rPr lang="en-US" sz="1000" dirty="0" smtClean="0">
                <a:solidFill>
                  <a:prstClr val="white"/>
                </a:solidFill>
              </a:rPr>
              <a:t> , 15-19 Sept. 2019			</a:t>
            </a:r>
            <a:r>
              <a:rPr lang="en-US" sz="1000" dirty="0">
                <a:solidFill>
                  <a:prstClr val="white"/>
                </a:solidFill>
              </a:rPr>
              <a:t> </a:t>
            </a:r>
            <a:r>
              <a:rPr lang="en-US" sz="1000" dirty="0" smtClean="0">
                <a:solidFill>
                  <a:prstClr val="white"/>
                </a:solidFill>
              </a:rPr>
              <a:t>                                           </a:t>
            </a:r>
            <a:endParaRPr lang="de-DE" sz="1000" dirty="0">
              <a:solidFill>
                <a:prstClr val="white"/>
              </a:solidFill>
            </a:endParaRPr>
          </a:p>
        </p:txBody>
      </p:sp>
      <p:pic>
        <p:nvPicPr>
          <p:cNvPr id="14" name="Grafik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58" y="6106612"/>
            <a:ext cx="2160239" cy="751388"/>
          </a:xfrm>
          <a:prstGeom prst="rect">
            <a:avLst/>
          </a:prstGeom>
        </p:spPr>
      </p:pic>
      <p:pic>
        <p:nvPicPr>
          <p:cNvPr id="15" name="Grafik 4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40043" y="6121774"/>
            <a:ext cx="2339752" cy="76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825094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8845258" y="6427113"/>
            <a:ext cx="184731" cy="369332"/>
          </a:xfrm>
          <a:prstGeom prst="rect">
            <a:avLst/>
          </a:prstGeom>
        </p:spPr>
        <p:txBody>
          <a:bodyPr wrap="none">
            <a:spAutoFit/>
          </a:bodyPr>
          <a:lstStyle/>
          <a:p>
            <a:endParaRPr lang="de-DE" dirty="0">
              <a:solidFill>
                <a:schemeClr val="bg1"/>
              </a:solidFill>
            </a:endParaRPr>
          </a:p>
        </p:txBody>
      </p:sp>
      <p:sp>
        <p:nvSpPr>
          <p:cNvPr id="11" name="Rechteck 10"/>
          <p:cNvSpPr/>
          <p:nvPr/>
        </p:nvSpPr>
        <p:spPr>
          <a:xfrm>
            <a:off x="1086561" y="4959163"/>
            <a:ext cx="6970878" cy="307777"/>
          </a:xfrm>
          <a:prstGeom prst="rect">
            <a:avLst/>
          </a:prstGeom>
        </p:spPr>
        <p:txBody>
          <a:bodyPr wrap="square">
            <a:spAutoFit/>
          </a:bodyPr>
          <a:lstStyle/>
          <a:p>
            <a:r>
              <a:rPr lang="en-US" sz="1400" dirty="0" smtClean="0"/>
              <a:t>           </a:t>
            </a:r>
            <a:endParaRPr lang="de-DE" sz="1400" dirty="0"/>
          </a:p>
        </p:txBody>
      </p:sp>
      <p:sp>
        <p:nvSpPr>
          <p:cNvPr id="2" name="Rechteck 1"/>
          <p:cNvSpPr/>
          <p:nvPr/>
        </p:nvSpPr>
        <p:spPr>
          <a:xfrm>
            <a:off x="179512" y="202351"/>
            <a:ext cx="8850477" cy="400110"/>
          </a:xfrm>
          <a:prstGeom prst="rect">
            <a:avLst/>
          </a:prstGeom>
        </p:spPr>
        <p:txBody>
          <a:bodyPr wrap="square">
            <a:spAutoFit/>
          </a:bodyPr>
          <a:lstStyle/>
          <a:p>
            <a:pPr lvl="0"/>
            <a:r>
              <a:rPr lang="en-US" sz="2000" b="1" dirty="0">
                <a:solidFill>
                  <a:schemeClr val="accent2"/>
                </a:solidFill>
                <a:effectLst>
                  <a:outerShdw blurRad="38100" dist="38100" dir="2700000" algn="tl">
                    <a:srgbClr val="000000">
                      <a:alpha val="43137"/>
                    </a:srgbClr>
                  </a:outerShdw>
                </a:effectLst>
              </a:rPr>
              <a:t>4. Extended use of </a:t>
            </a:r>
            <a:r>
              <a:rPr lang="en-US" sz="2000" b="1" dirty="0" smtClean="0">
                <a:solidFill>
                  <a:schemeClr val="accent2"/>
                </a:solidFill>
                <a:effectLst>
                  <a:outerShdw blurRad="38100" dist="38100" dir="2700000" algn="tl">
                    <a:srgbClr val="000000">
                      <a:alpha val="43137"/>
                    </a:srgbClr>
                  </a:outerShdw>
                </a:effectLst>
              </a:rPr>
              <a:t>Fowler </a:t>
            </a:r>
            <a:r>
              <a:rPr lang="en-US" sz="2000" b="1" dirty="0" err="1" smtClean="0">
                <a:solidFill>
                  <a:schemeClr val="accent2"/>
                </a:solidFill>
                <a:effectLst>
                  <a:outerShdw blurRad="38100" dist="38100" dir="2700000" algn="tl">
                    <a:srgbClr val="000000">
                      <a:alpha val="43137"/>
                    </a:srgbClr>
                  </a:outerShdw>
                </a:effectLst>
              </a:rPr>
              <a:t>Nordheim</a:t>
            </a:r>
            <a:r>
              <a:rPr lang="en-US" sz="2000" b="1" dirty="0" smtClean="0">
                <a:solidFill>
                  <a:schemeClr val="accent2"/>
                </a:solidFill>
                <a:effectLst>
                  <a:outerShdw blurRad="38100" dist="38100" dir="2700000" algn="tl">
                    <a:srgbClr val="000000">
                      <a:alpha val="43137"/>
                    </a:srgbClr>
                  </a:outerShdw>
                </a:effectLst>
              </a:rPr>
              <a:t> plot </a:t>
            </a:r>
            <a:r>
              <a:rPr lang="en-US" sz="2000" b="1" dirty="0" smtClean="0">
                <a:solidFill>
                  <a:schemeClr val="accent2"/>
                </a:solidFill>
              </a:rPr>
              <a:t>Energetic </a:t>
            </a:r>
            <a:r>
              <a:rPr lang="en-US" sz="2000" b="1" dirty="0">
                <a:solidFill>
                  <a:schemeClr val="accent2"/>
                </a:solidFill>
              </a:rPr>
              <a:t>evaluation of charge transfers</a:t>
            </a:r>
            <a:endParaRPr lang="de-DE" sz="2000" b="1" dirty="0">
              <a:solidFill>
                <a:schemeClr val="accent2"/>
              </a:solidFill>
            </a:endParaRPr>
          </a:p>
        </p:txBody>
      </p:sp>
      <p:graphicFrame>
        <p:nvGraphicFramePr>
          <p:cNvPr id="7" name="Objekt 6"/>
          <p:cNvGraphicFramePr>
            <a:graphicFrameLocks noChangeAspect="1"/>
          </p:cNvGraphicFramePr>
          <p:nvPr>
            <p:extLst>
              <p:ext uri="{D42A27DB-BD31-4B8C-83A1-F6EECF244321}">
                <p14:modId xmlns:p14="http://schemas.microsoft.com/office/powerpoint/2010/main" val="4065945585"/>
              </p:ext>
            </p:extLst>
          </p:nvPr>
        </p:nvGraphicFramePr>
        <p:xfrm>
          <a:off x="4422723" y="514429"/>
          <a:ext cx="4901805" cy="3907875"/>
        </p:xfrm>
        <a:graphic>
          <a:graphicData uri="http://schemas.openxmlformats.org/presentationml/2006/ole">
            <mc:AlternateContent xmlns:mc="http://schemas.openxmlformats.org/markup-compatibility/2006">
              <mc:Choice xmlns:v="urn:schemas-microsoft-com:vml" Requires="v">
                <p:oleObj spid="_x0000_s20619" name="Graph" r:id="rId3" imgW="3957523" imgH="3156509" progId="Origin50.Graph">
                  <p:embed/>
                </p:oleObj>
              </mc:Choice>
              <mc:Fallback>
                <p:oleObj name="Graph" r:id="rId3" imgW="3957523" imgH="3156509" progId="Origin50.Graph">
                  <p:embed/>
                  <p:pic>
                    <p:nvPicPr>
                      <p:cNvPr id="0" name="Objek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22723" y="514429"/>
                        <a:ext cx="4901805" cy="3907875"/>
                      </a:xfrm>
                      <a:prstGeom prst="rect">
                        <a:avLst/>
                      </a:prstGeom>
                      <a:noFill/>
                      <a:ln>
                        <a:noFill/>
                      </a:ln>
                    </p:spPr>
                  </p:pic>
                </p:oleObj>
              </mc:Fallback>
            </mc:AlternateContent>
          </a:graphicData>
        </a:graphic>
      </p:graphicFrame>
      <p:sp>
        <p:nvSpPr>
          <p:cNvPr id="20" name="Rechteck 19"/>
          <p:cNvSpPr/>
          <p:nvPr/>
        </p:nvSpPr>
        <p:spPr>
          <a:xfrm>
            <a:off x="179512" y="812855"/>
            <a:ext cx="4248472" cy="5293757"/>
          </a:xfrm>
          <a:prstGeom prst="rect">
            <a:avLst/>
          </a:prstGeom>
        </p:spPr>
        <p:txBody>
          <a:bodyPr wrap="square">
            <a:spAutoFit/>
          </a:bodyPr>
          <a:lstStyle/>
          <a:p>
            <a:r>
              <a:rPr lang="en-US" sz="1300" dirty="0" smtClean="0"/>
              <a:t>For </a:t>
            </a:r>
            <a:r>
              <a:rPr lang="en-US" sz="1300" dirty="0"/>
              <a:t>novel investigations of the transition from field emission to stable plasma </a:t>
            </a:r>
            <a:r>
              <a:rPr lang="en-US" sz="1300" dirty="0" smtClean="0"/>
              <a:t>discharges </a:t>
            </a:r>
            <a:r>
              <a:rPr lang="en-US" sz="1300" dirty="0"/>
              <a:t>an extended use of FN plot is proposed. </a:t>
            </a:r>
            <a:endParaRPr lang="en-US" sz="1300" dirty="0" smtClean="0"/>
          </a:p>
          <a:p>
            <a:endParaRPr lang="en-US" sz="1300" dirty="0"/>
          </a:p>
          <a:p>
            <a:r>
              <a:rPr lang="en-US" sz="1300" dirty="0" smtClean="0"/>
              <a:t>For </a:t>
            </a:r>
            <a:r>
              <a:rPr lang="en-US" sz="1300" dirty="0"/>
              <a:t>this the inverse voltage (x-axis of the FN plot) is extended with factor 1 (= </a:t>
            </a:r>
            <a:r>
              <a:rPr lang="en-US" sz="1300" dirty="0" err="1"/>
              <a:t>I∙t</a:t>
            </a:r>
            <a:r>
              <a:rPr lang="en-US" sz="1300" dirty="0"/>
              <a:t> / </a:t>
            </a:r>
            <a:r>
              <a:rPr lang="en-US" sz="1300" dirty="0" err="1"/>
              <a:t>I∙t</a:t>
            </a:r>
            <a:r>
              <a:rPr lang="en-US" sz="1300" dirty="0" smtClean="0"/>
              <a:t>):</a:t>
            </a:r>
          </a:p>
          <a:p>
            <a:endParaRPr lang="en-US" sz="1300" dirty="0" smtClean="0"/>
          </a:p>
          <a:p>
            <a:r>
              <a:rPr lang="en-US" sz="1300" b="1" dirty="0" smtClean="0"/>
              <a:t>  </a:t>
            </a:r>
            <a:r>
              <a:rPr lang="en-US" sz="1300" b="1" i="1" dirty="0">
                <a:solidFill>
                  <a:srgbClr val="FF0000"/>
                </a:solidFill>
              </a:rPr>
              <a:t>1/U </a:t>
            </a:r>
            <a:r>
              <a:rPr lang="en-US" sz="1300" i="1" dirty="0"/>
              <a:t>= </a:t>
            </a:r>
            <a:r>
              <a:rPr lang="en-US" sz="1300" i="1" dirty="0" err="1"/>
              <a:t>I∙t</a:t>
            </a:r>
            <a:r>
              <a:rPr lang="en-US" sz="1300" i="1" dirty="0"/>
              <a:t> / </a:t>
            </a:r>
            <a:r>
              <a:rPr lang="en-US" sz="1300" i="1" dirty="0" err="1"/>
              <a:t>U∙I∙t</a:t>
            </a:r>
            <a:r>
              <a:rPr lang="en-US" sz="1300" i="1" dirty="0">
                <a:solidFill>
                  <a:srgbClr val="FF0000"/>
                </a:solidFill>
              </a:rPr>
              <a:t> = </a:t>
            </a:r>
            <a:r>
              <a:rPr lang="en-US" sz="1300" b="1" i="1" dirty="0">
                <a:solidFill>
                  <a:srgbClr val="FF0000"/>
                </a:solidFill>
              </a:rPr>
              <a:t>Q/E</a:t>
            </a:r>
            <a:r>
              <a:rPr lang="en-US" sz="1300" i="1" dirty="0">
                <a:solidFill>
                  <a:srgbClr val="FF0000"/>
                </a:solidFill>
              </a:rPr>
              <a:t>  </a:t>
            </a:r>
            <a:r>
              <a:rPr lang="en-US" sz="1300" dirty="0"/>
              <a:t>		(1</a:t>
            </a:r>
            <a:r>
              <a:rPr lang="en-US" sz="1300" dirty="0" smtClean="0"/>
              <a:t>),</a:t>
            </a:r>
          </a:p>
          <a:p>
            <a:endParaRPr lang="de-DE" sz="1300" dirty="0"/>
          </a:p>
          <a:p>
            <a:r>
              <a:rPr lang="en-US" sz="1300" dirty="0"/>
              <a:t>where </a:t>
            </a:r>
            <a:r>
              <a:rPr lang="en-US" sz="1300" i="1" dirty="0"/>
              <a:t>U</a:t>
            </a:r>
            <a:r>
              <a:rPr lang="en-US" sz="1300" dirty="0"/>
              <a:t> is the voltage, </a:t>
            </a:r>
            <a:r>
              <a:rPr lang="en-US" sz="1300" i="1" dirty="0"/>
              <a:t>I</a:t>
            </a:r>
            <a:r>
              <a:rPr lang="en-US" sz="1300" dirty="0"/>
              <a:t> the current,</a:t>
            </a:r>
            <a:r>
              <a:rPr lang="en-US" sz="1300" i="1" dirty="0"/>
              <a:t> t </a:t>
            </a:r>
            <a:r>
              <a:rPr lang="en-US" sz="1300" dirty="0"/>
              <a:t>the time, </a:t>
            </a:r>
            <a:endParaRPr lang="en-US" sz="1300" dirty="0" smtClean="0"/>
          </a:p>
          <a:p>
            <a:r>
              <a:rPr lang="en-US" sz="1300" i="1" dirty="0" smtClean="0"/>
              <a:t>Q</a:t>
            </a:r>
            <a:r>
              <a:rPr lang="en-US" sz="1300" dirty="0" smtClean="0"/>
              <a:t> </a:t>
            </a:r>
            <a:r>
              <a:rPr lang="en-US" sz="1300" dirty="0"/>
              <a:t>the sum of all transported charges </a:t>
            </a:r>
            <a:r>
              <a:rPr lang="en-US" sz="1300" dirty="0" smtClean="0"/>
              <a:t>and </a:t>
            </a:r>
          </a:p>
          <a:p>
            <a:r>
              <a:rPr lang="en-US" sz="1300" i="1" dirty="0" smtClean="0"/>
              <a:t>E</a:t>
            </a:r>
            <a:r>
              <a:rPr lang="en-US" sz="1300" dirty="0" smtClean="0"/>
              <a:t> </a:t>
            </a:r>
            <a:r>
              <a:rPr lang="en-US" sz="1300" dirty="0"/>
              <a:t>the energy required for this. </a:t>
            </a:r>
            <a:endParaRPr lang="en-US" sz="1300" dirty="0" smtClean="0"/>
          </a:p>
          <a:p>
            <a:endParaRPr lang="en-US" sz="1300" dirty="0"/>
          </a:p>
          <a:p>
            <a:r>
              <a:rPr lang="en-US" sz="1300" dirty="0" smtClean="0"/>
              <a:t>The ordinate of Fowler-</a:t>
            </a:r>
            <a:r>
              <a:rPr lang="en-US" sz="1300" dirty="0" err="1" smtClean="0"/>
              <a:t>Nordheim</a:t>
            </a:r>
            <a:r>
              <a:rPr lang="en-US" sz="1300" dirty="0" smtClean="0"/>
              <a:t> plot will be unchanged.</a:t>
            </a:r>
          </a:p>
          <a:p>
            <a:endParaRPr lang="en-US" sz="1300" dirty="0" smtClean="0"/>
          </a:p>
          <a:p>
            <a:r>
              <a:rPr lang="en-US" sz="1300" b="1" dirty="0" smtClean="0">
                <a:solidFill>
                  <a:srgbClr val="FF0000"/>
                </a:solidFill>
              </a:rPr>
              <a:t>The </a:t>
            </a:r>
            <a:r>
              <a:rPr lang="en-US" sz="1300" b="1" dirty="0">
                <a:solidFill>
                  <a:srgbClr val="FF0000"/>
                </a:solidFill>
              </a:rPr>
              <a:t>relation Q/E is a possible option for energetic evaluation</a:t>
            </a:r>
            <a:r>
              <a:rPr lang="en-US" sz="1300" b="1" dirty="0" smtClean="0">
                <a:solidFill>
                  <a:srgbClr val="FF0000"/>
                </a:solidFill>
              </a:rPr>
              <a:t>.</a:t>
            </a:r>
          </a:p>
          <a:p>
            <a:endParaRPr lang="en-US" sz="1300" dirty="0" smtClean="0"/>
          </a:p>
          <a:p>
            <a:r>
              <a:rPr lang="en-US" sz="1300" dirty="0" smtClean="0"/>
              <a:t>The </a:t>
            </a:r>
            <a:r>
              <a:rPr lang="en-US" sz="1300" b="1" dirty="0"/>
              <a:t>operation compass</a:t>
            </a:r>
            <a:r>
              <a:rPr lang="en-US" sz="1300" dirty="0"/>
              <a:t> is important for basic orientation</a:t>
            </a:r>
            <a:r>
              <a:rPr lang="en-US" sz="1300" dirty="0" smtClean="0"/>
              <a:t>.</a:t>
            </a:r>
          </a:p>
          <a:p>
            <a:r>
              <a:rPr lang="en-US" sz="1300" dirty="0" smtClean="0"/>
              <a:t> </a:t>
            </a:r>
          </a:p>
          <a:p>
            <a:r>
              <a:rPr lang="en-US" sz="1300" dirty="0" smtClean="0"/>
              <a:t>The </a:t>
            </a:r>
            <a:r>
              <a:rPr lang="en-US" sz="1300" dirty="0"/>
              <a:t>direction Q/E maximum (red arrow or x-axis: 1/U) is the direction of energetically optimal charge transfer. </a:t>
            </a:r>
            <a:endParaRPr lang="en-US" sz="1300" dirty="0" smtClean="0"/>
          </a:p>
          <a:p>
            <a:endParaRPr lang="en-US" sz="1300" dirty="0"/>
          </a:p>
          <a:p>
            <a:r>
              <a:rPr lang="en-US" sz="1300" dirty="0" smtClean="0"/>
              <a:t>It </a:t>
            </a:r>
            <a:r>
              <a:rPr lang="en-US" sz="1300" dirty="0"/>
              <a:t>can be seen that the micro-arc discharge has a charge transfer with the least energy input.</a:t>
            </a:r>
            <a:endParaRPr lang="de-DE" sz="1300" dirty="0"/>
          </a:p>
        </p:txBody>
      </p:sp>
      <p:sp>
        <p:nvSpPr>
          <p:cNvPr id="21" name="Rechteck 20"/>
          <p:cNvSpPr/>
          <p:nvPr/>
        </p:nvSpPr>
        <p:spPr>
          <a:xfrm>
            <a:off x="4770605" y="4293096"/>
            <a:ext cx="4248472" cy="461665"/>
          </a:xfrm>
          <a:prstGeom prst="rect">
            <a:avLst/>
          </a:prstGeom>
        </p:spPr>
        <p:txBody>
          <a:bodyPr wrap="square">
            <a:spAutoFit/>
          </a:bodyPr>
          <a:lstStyle/>
          <a:p>
            <a:r>
              <a:rPr lang="en-US" sz="1200" dirty="0"/>
              <a:t>Fig. </a:t>
            </a:r>
            <a:r>
              <a:rPr lang="en-US" sz="1200" dirty="0" smtClean="0"/>
              <a:t>1.    FN </a:t>
            </a:r>
            <a:r>
              <a:rPr lang="en-US" sz="1200" dirty="0"/>
              <a:t>plot of presented </a:t>
            </a:r>
            <a:r>
              <a:rPr lang="en-US" sz="1200" dirty="0" smtClean="0"/>
              <a:t>measurement SS3 [1] with smooth transitions. U</a:t>
            </a:r>
            <a:r>
              <a:rPr lang="en-US" sz="1200" baseline="-25000" dirty="0" smtClean="0"/>
              <a:t>GD</a:t>
            </a:r>
            <a:r>
              <a:rPr lang="en-US" sz="1200" dirty="0" smtClean="0"/>
              <a:t> </a:t>
            </a:r>
            <a:r>
              <a:rPr lang="en-US" sz="1200" dirty="0"/>
              <a:t>is the </a:t>
            </a:r>
            <a:r>
              <a:rPr lang="en-US" sz="1200" dirty="0" smtClean="0"/>
              <a:t>constant voltage </a:t>
            </a:r>
            <a:r>
              <a:rPr lang="en-US" sz="1200" dirty="0"/>
              <a:t>of normal glow </a:t>
            </a:r>
            <a:r>
              <a:rPr lang="en-US" sz="1200" dirty="0" smtClean="0"/>
              <a:t>discharge.</a:t>
            </a:r>
            <a:endParaRPr lang="de-DE" sz="1200" dirty="0"/>
          </a:p>
        </p:txBody>
      </p:sp>
      <p:sp>
        <p:nvSpPr>
          <p:cNvPr id="22" name="Rechteck 21"/>
          <p:cNvSpPr/>
          <p:nvPr/>
        </p:nvSpPr>
        <p:spPr>
          <a:xfrm>
            <a:off x="4781515" y="5373216"/>
            <a:ext cx="4248474" cy="553998"/>
          </a:xfrm>
          <a:prstGeom prst="rect">
            <a:avLst/>
          </a:prstGeom>
        </p:spPr>
        <p:txBody>
          <a:bodyPr wrap="square">
            <a:spAutoFit/>
          </a:bodyPr>
          <a:lstStyle/>
          <a:p>
            <a:r>
              <a:rPr lang="en-US" sz="1000" dirty="0"/>
              <a:t>[1] W. Knapp “Field-emission investigations of micro-structured stainless steel 1.4301 (ASTM 304) for extended use of vacuum components as very large FE cathode </a:t>
            </a:r>
            <a:r>
              <a:rPr lang="en-US" sz="1000" dirty="0" err="1"/>
              <a:t>rrays</a:t>
            </a:r>
            <a:r>
              <a:rPr lang="en-US" sz="1000" dirty="0"/>
              <a:t>.” </a:t>
            </a:r>
            <a:r>
              <a:rPr lang="en-US" sz="1000" dirty="0" smtClean="0"/>
              <a:t>Poster</a:t>
            </a:r>
            <a:r>
              <a:rPr lang="en-US" sz="1000" dirty="0"/>
              <a:t>, IVNC 2017</a:t>
            </a:r>
            <a:r>
              <a:rPr lang="en-US" sz="1000" dirty="0" smtClean="0"/>
              <a:t>.</a:t>
            </a:r>
            <a:endParaRPr lang="en-US" sz="400" dirty="0"/>
          </a:p>
        </p:txBody>
      </p:sp>
      <p:cxnSp>
        <p:nvCxnSpPr>
          <p:cNvPr id="9" name="Gerade Verbindung 8"/>
          <p:cNvCxnSpPr/>
          <p:nvPr/>
        </p:nvCxnSpPr>
        <p:spPr>
          <a:xfrm>
            <a:off x="4427984" y="764704"/>
            <a:ext cx="0" cy="5162510"/>
          </a:xfrm>
          <a:prstGeom prst="line">
            <a:avLst/>
          </a:prstGeom>
        </p:spPr>
        <p:style>
          <a:lnRef idx="1">
            <a:schemeClr val="accent1"/>
          </a:lnRef>
          <a:fillRef idx="0">
            <a:schemeClr val="accent1"/>
          </a:fillRef>
          <a:effectRef idx="0">
            <a:schemeClr val="accent1"/>
          </a:effectRef>
          <a:fontRef idx="minor">
            <a:schemeClr val="tx1"/>
          </a:fontRef>
        </p:style>
      </p:cxnSp>
      <p:sp>
        <p:nvSpPr>
          <p:cNvPr id="12" name="Rechteck 11"/>
          <p:cNvSpPr/>
          <p:nvPr/>
        </p:nvSpPr>
        <p:spPr>
          <a:xfrm>
            <a:off x="0" y="6122762"/>
            <a:ext cx="9144000" cy="877163"/>
          </a:xfrm>
          <a:prstGeom prst="rect">
            <a:avLst/>
          </a:prstGeom>
          <a:solidFill>
            <a:srgbClr val="660033"/>
          </a:solidFill>
        </p:spPr>
        <p:txBody>
          <a:bodyPr wrap="square">
            <a:spAutoFit/>
          </a:bodyPr>
          <a:lstStyle/>
          <a:p>
            <a:r>
              <a:rPr lang="en-US" sz="1100" dirty="0" smtClean="0">
                <a:solidFill>
                  <a:prstClr val="white"/>
                </a:solidFill>
              </a:rPr>
              <a:t>          		</a:t>
            </a:r>
            <a:r>
              <a:rPr lang="en-US" sz="1000" dirty="0" smtClean="0">
                <a:solidFill>
                  <a:prstClr val="white"/>
                </a:solidFill>
              </a:rPr>
              <a:t>           Wolfram Knapp</a:t>
            </a:r>
          </a:p>
          <a:p>
            <a:r>
              <a:rPr lang="en-US" sz="1000" dirty="0">
                <a:solidFill>
                  <a:prstClr val="white"/>
                </a:solidFill>
              </a:rPr>
              <a:t> </a:t>
            </a:r>
            <a:r>
              <a:rPr lang="en-US" sz="1000" dirty="0" smtClean="0">
                <a:solidFill>
                  <a:prstClr val="white"/>
                </a:solidFill>
              </a:rPr>
              <a:t>                                                                          „</a:t>
            </a:r>
            <a:r>
              <a:rPr lang="en-US" sz="1000" b="1" dirty="0" smtClean="0">
                <a:solidFill>
                  <a:prstClr val="white"/>
                </a:solidFill>
              </a:rPr>
              <a:t>Investigations of the transition </a:t>
            </a:r>
            <a:r>
              <a:rPr lang="en-US" sz="1000" b="1" dirty="0">
                <a:solidFill>
                  <a:prstClr val="white"/>
                </a:solidFill>
              </a:rPr>
              <a:t>from </a:t>
            </a:r>
            <a:r>
              <a:rPr lang="en-US" sz="1000" b="1" dirty="0" smtClean="0">
                <a:solidFill>
                  <a:prstClr val="white"/>
                </a:solidFill>
              </a:rPr>
              <a:t>electron field </a:t>
            </a:r>
            <a:r>
              <a:rPr lang="en-US" sz="1000" b="1" dirty="0">
                <a:solidFill>
                  <a:prstClr val="white"/>
                </a:solidFill>
              </a:rPr>
              <a:t>emission to </a:t>
            </a:r>
            <a:r>
              <a:rPr lang="en-US" sz="1000" b="1" dirty="0" smtClean="0">
                <a:solidFill>
                  <a:prstClr val="white"/>
                </a:solidFill>
              </a:rPr>
              <a:t> plasma discharges</a:t>
            </a:r>
          </a:p>
          <a:p>
            <a:r>
              <a:rPr lang="en-US" sz="1000" b="1" dirty="0">
                <a:solidFill>
                  <a:prstClr val="white"/>
                </a:solidFill>
              </a:rPr>
              <a:t> </a:t>
            </a:r>
            <a:r>
              <a:rPr lang="en-US" sz="1000" b="1" dirty="0" smtClean="0">
                <a:solidFill>
                  <a:prstClr val="white"/>
                </a:solidFill>
              </a:rPr>
              <a:t>                                                                            (glow discharge and micro-arcs) with extended use of Fowler-</a:t>
            </a:r>
            <a:r>
              <a:rPr lang="en-US" sz="1000" b="1" dirty="0" err="1" smtClean="0">
                <a:solidFill>
                  <a:prstClr val="white"/>
                </a:solidFill>
              </a:rPr>
              <a:t>Nordheim</a:t>
            </a:r>
            <a:r>
              <a:rPr lang="en-US" sz="1000" b="1" dirty="0" smtClean="0">
                <a:solidFill>
                  <a:prstClr val="white"/>
                </a:solidFill>
              </a:rPr>
              <a:t> plot</a:t>
            </a:r>
            <a:r>
              <a:rPr lang="en-US" sz="1000" dirty="0" smtClean="0">
                <a:solidFill>
                  <a:prstClr val="white"/>
                </a:solidFill>
              </a:rPr>
              <a:t>”</a:t>
            </a:r>
          </a:p>
          <a:p>
            <a:r>
              <a:rPr lang="en-US" sz="1000" dirty="0">
                <a:solidFill>
                  <a:prstClr val="white"/>
                </a:solidFill>
              </a:rPr>
              <a:t> </a:t>
            </a:r>
            <a:r>
              <a:rPr lang="en-US" sz="1000" dirty="0" smtClean="0">
                <a:solidFill>
                  <a:prstClr val="white"/>
                </a:solidFill>
              </a:rPr>
              <a:t>                                                                           8</a:t>
            </a:r>
            <a:r>
              <a:rPr lang="en-US" sz="1000" baseline="30000" dirty="0" smtClean="0">
                <a:solidFill>
                  <a:prstClr val="white"/>
                </a:solidFill>
              </a:rPr>
              <a:t>th</a:t>
            </a:r>
            <a:r>
              <a:rPr lang="en-US" sz="1000" dirty="0" smtClean="0">
                <a:solidFill>
                  <a:prstClr val="white"/>
                </a:solidFill>
              </a:rPr>
              <a:t> International Workshop on Mechanisms on </a:t>
            </a:r>
            <a:r>
              <a:rPr lang="en-US" sz="1000" dirty="0" err="1" smtClean="0">
                <a:solidFill>
                  <a:prstClr val="white"/>
                </a:solidFill>
              </a:rPr>
              <a:t>Varcuum</a:t>
            </a:r>
            <a:r>
              <a:rPr lang="en-US" sz="1000" dirty="0" smtClean="0">
                <a:solidFill>
                  <a:prstClr val="white"/>
                </a:solidFill>
              </a:rPr>
              <a:t> Arcs, </a:t>
            </a:r>
            <a:r>
              <a:rPr lang="en-US" sz="1000" dirty="0" err="1" smtClean="0">
                <a:solidFill>
                  <a:prstClr val="white"/>
                </a:solidFill>
              </a:rPr>
              <a:t>Padova</a:t>
            </a:r>
            <a:r>
              <a:rPr lang="en-US" sz="1000" dirty="0" smtClean="0">
                <a:solidFill>
                  <a:prstClr val="white"/>
                </a:solidFill>
              </a:rPr>
              <a:t> , 15-19 Sept. 2019			</a:t>
            </a:r>
            <a:r>
              <a:rPr lang="en-US" sz="1000" dirty="0">
                <a:solidFill>
                  <a:prstClr val="white"/>
                </a:solidFill>
              </a:rPr>
              <a:t> </a:t>
            </a:r>
            <a:r>
              <a:rPr lang="en-US" sz="1000" dirty="0" smtClean="0">
                <a:solidFill>
                  <a:prstClr val="white"/>
                </a:solidFill>
              </a:rPr>
              <a:t>                                           </a:t>
            </a:r>
            <a:endParaRPr lang="de-DE" sz="1000" dirty="0">
              <a:solidFill>
                <a:prstClr val="white"/>
              </a:solidFill>
            </a:endParaRPr>
          </a:p>
        </p:txBody>
      </p:sp>
      <p:pic>
        <p:nvPicPr>
          <p:cNvPr id="14" name="Grafik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158" y="6106612"/>
            <a:ext cx="2160239" cy="751388"/>
          </a:xfrm>
          <a:prstGeom prst="rect">
            <a:avLst/>
          </a:prstGeom>
        </p:spPr>
      </p:pic>
      <p:pic>
        <p:nvPicPr>
          <p:cNvPr id="15" name="Grafik 4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840043" y="6121774"/>
            <a:ext cx="2339752" cy="76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4433532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8845258" y="6427113"/>
            <a:ext cx="184731" cy="369332"/>
          </a:xfrm>
          <a:prstGeom prst="rect">
            <a:avLst/>
          </a:prstGeom>
        </p:spPr>
        <p:txBody>
          <a:bodyPr wrap="none">
            <a:spAutoFit/>
          </a:bodyPr>
          <a:lstStyle/>
          <a:p>
            <a:endParaRPr lang="de-DE" dirty="0">
              <a:solidFill>
                <a:schemeClr val="bg1"/>
              </a:solidFill>
            </a:endParaRPr>
          </a:p>
        </p:txBody>
      </p:sp>
      <p:sp>
        <p:nvSpPr>
          <p:cNvPr id="11" name="Rechteck 10"/>
          <p:cNvSpPr/>
          <p:nvPr/>
        </p:nvSpPr>
        <p:spPr>
          <a:xfrm>
            <a:off x="1086561" y="4959163"/>
            <a:ext cx="6970878" cy="307777"/>
          </a:xfrm>
          <a:prstGeom prst="rect">
            <a:avLst/>
          </a:prstGeom>
        </p:spPr>
        <p:txBody>
          <a:bodyPr wrap="square">
            <a:spAutoFit/>
          </a:bodyPr>
          <a:lstStyle/>
          <a:p>
            <a:r>
              <a:rPr lang="en-US" sz="1400" dirty="0" smtClean="0"/>
              <a:t>           </a:t>
            </a:r>
            <a:endParaRPr lang="de-DE" sz="1400" dirty="0"/>
          </a:p>
        </p:txBody>
      </p:sp>
      <p:sp>
        <p:nvSpPr>
          <p:cNvPr id="2" name="Rechteck 1"/>
          <p:cNvSpPr/>
          <p:nvPr/>
        </p:nvSpPr>
        <p:spPr>
          <a:xfrm>
            <a:off x="179512" y="202351"/>
            <a:ext cx="8850477" cy="400110"/>
          </a:xfrm>
          <a:prstGeom prst="rect">
            <a:avLst/>
          </a:prstGeom>
        </p:spPr>
        <p:txBody>
          <a:bodyPr wrap="square">
            <a:spAutoFit/>
          </a:bodyPr>
          <a:lstStyle/>
          <a:p>
            <a:pPr lvl="0"/>
            <a:r>
              <a:rPr lang="en-US" sz="2000" b="1" dirty="0">
                <a:solidFill>
                  <a:schemeClr val="accent2"/>
                </a:solidFill>
                <a:effectLst>
                  <a:outerShdw blurRad="38100" dist="38100" dir="2700000" algn="tl">
                    <a:srgbClr val="000000">
                      <a:alpha val="43137"/>
                    </a:srgbClr>
                  </a:outerShdw>
                </a:effectLst>
              </a:rPr>
              <a:t>4. Extended use of </a:t>
            </a:r>
            <a:r>
              <a:rPr lang="en-US" sz="2000" b="1" dirty="0" smtClean="0">
                <a:solidFill>
                  <a:schemeClr val="accent2"/>
                </a:solidFill>
                <a:effectLst>
                  <a:outerShdw blurRad="38100" dist="38100" dir="2700000" algn="tl">
                    <a:srgbClr val="000000">
                      <a:alpha val="43137"/>
                    </a:srgbClr>
                  </a:outerShdw>
                </a:effectLst>
              </a:rPr>
              <a:t>Fowler </a:t>
            </a:r>
            <a:r>
              <a:rPr lang="en-US" sz="2000" b="1" dirty="0" err="1" smtClean="0">
                <a:solidFill>
                  <a:schemeClr val="accent2"/>
                </a:solidFill>
                <a:effectLst>
                  <a:outerShdw blurRad="38100" dist="38100" dir="2700000" algn="tl">
                    <a:srgbClr val="000000">
                      <a:alpha val="43137"/>
                    </a:srgbClr>
                  </a:outerShdw>
                </a:effectLst>
              </a:rPr>
              <a:t>Nordheim</a:t>
            </a:r>
            <a:r>
              <a:rPr lang="en-US" sz="2000" b="1" dirty="0" smtClean="0">
                <a:solidFill>
                  <a:schemeClr val="accent2"/>
                </a:solidFill>
                <a:effectLst>
                  <a:outerShdw blurRad="38100" dist="38100" dir="2700000" algn="tl">
                    <a:srgbClr val="000000">
                      <a:alpha val="43137"/>
                    </a:srgbClr>
                  </a:outerShdw>
                </a:effectLst>
              </a:rPr>
              <a:t> plot </a:t>
            </a:r>
            <a:r>
              <a:rPr lang="en-US" sz="2000" b="1" dirty="0" smtClean="0">
                <a:solidFill>
                  <a:schemeClr val="accent2"/>
                </a:solidFill>
              </a:rPr>
              <a:t>Energetic </a:t>
            </a:r>
            <a:r>
              <a:rPr lang="en-US" sz="2000" b="1" dirty="0">
                <a:solidFill>
                  <a:schemeClr val="accent2"/>
                </a:solidFill>
              </a:rPr>
              <a:t>evaluation of charge transfers</a:t>
            </a:r>
            <a:endParaRPr lang="de-DE" sz="2000" b="1" dirty="0">
              <a:solidFill>
                <a:schemeClr val="accent2"/>
              </a:solidFill>
            </a:endParaRPr>
          </a:p>
        </p:txBody>
      </p:sp>
      <p:graphicFrame>
        <p:nvGraphicFramePr>
          <p:cNvPr id="4" name="Objekt 3"/>
          <p:cNvGraphicFramePr>
            <a:graphicFrameLocks noChangeAspect="1"/>
          </p:cNvGraphicFramePr>
          <p:nvPr>
            <p:extLst>
              <p:ext uri="{D42A27DB-BD31-4B8C-83A1-F6EECF244321}">
                <p14:modId xmlns:p14="http://schemas.microsoft.com/office/powerpoint/2010/main" val="693684918"/>
              </p:ext>
            </p:extLst>
          </p:nvPr>
        </p:nvGraphicFramePr>
        <p:xfrm>
          <a:off x="5158" y="832790"/>
          <a:ext cx="4587876" cy="3657600"/>
        </p:xfrm>
        <a:graphic>
          <a:graphicData uri="http://schemas.openxmlformats.org/presentationml/2006/ole">
            <mc:AlternateContent xmlns:mc="http://schemas.openxmlformats.org/markup-compatibility/2006">
              <mc:Choice xmlns:v="urn:schemas-microsoft-com:vml" Requires="v">
                <p:oleObj spid="_x0000_s19735" name="Graph" r:id="rId3" imgW="3957120" imgH="3156480" progId="Origin50.Graph">
                  <p:embed/>
                </p:oleObj>
              </mc:Choice>
              <mc:Fallback>
                <p:oleObj name="Graph" r:id="rId3" imgW="3957120" imgH="3156480" progId="Origin50.Graph">
                  <p:embed/>
                  <p:pic>
                    <p:nvPicPr>
                      <p:cNvPr id="0" name="Objekt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58" y="832790"/>
                        <a:ext cx="4587876"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 name="Objekt 4"/>
          <p:cNvGraphicFramePr>
            <a:graphicFrameLocks noChangeAspect="1"/>
          </p:cNvGraphicFramePr>
          <p:nvPr>
            <p:extLst>
              <p:ext uri="{D42A27DB-BD31-4B8C-83A1-F6EECF244321}">
                <p14:modId xmlns:p14="http://schemas.microsoft.com/office/powerpoint/2010/main" val="3583445855"/>
              </p:ext>
            </p:extLst>
          </p:nvPr>
        </p:nvGraphicFramePr>
        <p:xfrm>
          <a:off x="4539384" y="832790"/>
          <a:ext cx="4543425" cy="3609975"/>
        </p:xfrm>
        <a:graphic>
          <a:graphicData uri="http://schemas.openxmlformats.org/presentationml/2006/ole">
            <mc:AlternateContent xmlns:mc="http://schemas.openxmlformats.org/markup-compatibility/2006">
              <mc:Choice xmlns:v="urn:schemas-microsoft-com:vml" Requires="v">
                <p:oleObj spid="_x0000_s19736" name="Graph" r:id="rId5" imgW="4063680" imgH="3146400" progId="Origin50.Graph">
                  <p:embed/>
                </p:oleObj>
              </mc:Choice>
              <mc:Fallback>
                <p:oleObj name="Graph" r:id="rId5" imgW="4063680" imgH="3146400" progId="Origin50.Graph">
                  <p:embed/>
                  <p:pic>
                    <p:nvPicPr>
                      <p:cNvPr id="0" name="Objek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39384" y="832790"/>
                        <a:ext cx="4543425" cy="360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4" name="Rechteck 13"/>
          <p:cNvSpPr/>
          <p:nvPr/>
        </p:nvSpPr>
        <p:spPr>
          <a:xfrm>
            <a:off x="395936" y="764704"/>
            <a:ext cx="8685033" cy="307777"/>
          </a:xfrm>
          <a:prstGeom prst="rect">
            <a:avLst/>
          </a:prstGeom>
        </p:spPr>
        <p:txBody>
          <a:bodyPr wrap="square">
            <a:spAutoFit/>
          </a:bodyPr>
          <a:lstStyle/>
          <a:p>
            <a:r>
              <a:rPr lang="de-DE" sz="1400" b="1" dirty="0" smtClean="0"/>
              <a:t>R</a:t>
            </a:r>
            <a:r>
              <a:rPr lang="de-DE" sz="1400" b="1" baseline="-25000" dirty="0" smtClean="0"/>
              <a:t>S</a:t>
            </a:r>
            <a:r>
              <a:rPr lang="de-DE" sz="1400" b="1" dirty="0" smtClean="0"/>
              <a:t> = 100 k</a:t>
            </a:r>
            <a:r>
              <a:rPr lang="el-GR" sz="1400" b="1" dirty="0" smtClean="0"/>
              <a:t>Ω</a:t>
            </a:r>
            <a:r>
              <a:rPr lang="de-DE" sz="1400" dirty="0" smtClean="0"/>
              <a:t>, FE-</a:t>
            </a:r>
            <a:r>
              <a:rPr lang="de-DE" sz="1400" dirty="0" err="1" smtClean="0"/>
              <a:t>cathode</a:t>
            </a:r>
            <a:r>
              <a:rPr lang="de-DE" sz="1400" dirty="0" smtClean="0"/>
              <a:t>: </a:t>
            </a:r>
            <a:r>
              <a:rPr lang="de-DE" sz="1400" dirty="0" err="1" smtClean="0"/>
              <a:t>stainless</a:t>
            </a:r>
            <a:r>
              <a:rPr lang="de-DE" sz="1400" dirty="0" smtClean="0"/>
              <a:t> </a:t>
            </a:r>
            <a:r>
              <a:rPr lang="de-DE" sz="1400" dirty="0" err="1" smtClean="0"/>
              <a:t>steel</a:t>
            </a:r>
            <a:r>
              <a:rPr lang="de-DE" sz="1400" dirty="0" smtClean="0"/>
              <a:t> SS3 [1]                                </a:t>
            </a:r>
            <a:r>
              <a:rPr lang="de-DE" sz="1400" b="1" dirty="0" smtClean="0"/>
              <a:t>R</a:t>
            </a:r>
            <a:r>
              <a:rPr lang="de-DE" sz="1400" b="1" baseline="-25000" dirty="0" smtClean="0"/>
              <a:t>S</a:t>
            </a:r>
            <a:r>
              <a:rPr lang="de-DE" sz="1400" b="1" dirty="0" smtClean="0"/>
              <a:t> = 10 M</a:t>
            </a:r>
            <a:r>
              <a:rPr lang="el-GR" sz="1400" b="1" dirty="0" smtClean="0"/>
              <a:t>Ω</a:t>
            </a:r>
            <a:r>
              <a:rPr lang="de-DE" sz="1400" dirty="0" smtClean="0"/>
              <a:t>, FE-</a:t>
            </a:r>
            <a:r>
              <a:rPr lang="de-DE" sz="1400" dirty="0" err="1" smtClean="0"/>
              <a:t>cathode</a:t>
            </a:r>
            <a:r>
              <a:rPr lang="de-DE" sz="1400" dirty="0" smtClean="0"/>
              <a:t>: </a:t>
            </a:r>
            <a:r>
              <a:rPr lang="de-DE" sz="1400" dirty="0" err="1" smtClean="0"/>
              <a:t>array</a:t>
            </a:r>
            <a:r>
              <a:rPr lang="de-DE" sz="1400" dirty="0" smtClean="0"/>
              <a:t> </a:t>
            </a:r>
            <a:r>
              <a:rPr lang="de-DE" sz="1400" dirty="0" err="1" smtClean="0"/>
              <a:t>of</a:t>
            </a:r>
            <a:r>
              <a:rPr lang="de-DE" sz="1400" dirty="0" smtClean="0"/>
              <a:t> Si-</a:t>
            </a:r>
            <a:r>
              <a:rPr lang="de-DE" sz="1400" dirty="0" err="1" smtClean="0"/>
              <a:t>tips</a:t>
            </a:r>
            <a:r>
              <a:rPr lang="de-DE" sz="1400" dirty="0" smtClean="0"/>
              <a:t> [2]</a:t>
            </a:r>
            <a:endParaRPr lang="de-DE" sz="1400" dirty="0"/>
          </a:p>
        </p:txBody>
      </p:sp>
      <p:sp>
        <p:nvSpPr>
          <p:cNvPr id="16" name="Rechteck 15"/>
          <p:cNvSpPr/>
          <p:nvPr/>
        </p:nvSpPr>
        <p:spPr>
          <a:xfrm>
            <a:off x="204988" y="4422303"/>
            <a:ext cx="4248472" cy="461665"/>
          </a:xfrm>
          <a:prstGeom prst="rect">
            <a:avLst/>
          </a:prstGeom>
        </p:spPr>
        <p:txBody>
          <a:bodyPr wrap="square">
            <a:spAutoFit/>
          </a:bodyPr>
          <a:lstStyle/>
          <a:p>
            <a:r>
              <a:rPr lang="en-US" sz="1200" dirty="0"/>
              <a:t>Fig. </a:t>
            </a:r>
            <a:r>
              <a:rPr lang="en-US" sz="1200" dirty="0" smtClean="0"/>
              <a:t>1.    FN </a:t>
            </a:r>
            <a:r>
              <a:rPr lang="en-US" sz="1200" dirty="0"/>
              <a:t>plot of presented </a:t>
            </a:r>
            <a:r>
              <a:rPr lang="en-US" sz="1200" dirty="0" smtClean="0"/>
              <a:t>measurement SS3 [1] with smooth transitions. U</a:t>
            </a:r>
            <a:r>
              <a:rPr lang="en-US" sz="1200" baseline="-25000" dirty="0" smtClean="0"/>
              <a:t>GD</a:t>
            </a:r>
            <a:r>
              <a:rPr lang="en-US" sz="1200" dirty="0" smtClean="0"/>
              <a:t> </a:t>
            </a:r>
            <a:r>
              <a:rPr lang="en-US" sz="1200" dirty="0"/>
              <a:t>is the </a:t>
            </a:r>
            <a:r>
              <a:rPr lang="en-US" sz="1200" dirty="0" smtClean="0"/>
              <a:t>constant voltage </a:t>
            </a:r>
            <a:r>
              <a:rPr lang="en-US" sz="1200" dirty="0"/>
              <a:t>of normal glow </a:t>
            </a:r>
            <a:r>
              <a:rPr lang="en-US" sz="1200" dirty="0" smtClean="0"/>
              <a:t>discharge.</a:t>
            </a:r>
            <a:endParaRPr lang="de-DE" sz="1200" dirty="0"/>
          </a:p>
        </p:txBody>
      </p:sp>
      <p:sp>
        <p:nvSpPr>
          <p:cNvPr id="17" name="Rechteck 16"/>
          <p:cNvSpPr/>
          <p:nvPr/>
        </p:nvSpPr>
        <p:spPr>
          <a:xfrm>
            <a:off x="4936863" y="4422303"/>
            <a:ext cx="4207137" cy="1015663"/>
          </a:xfrm>
          <a:prstGeom prst="rect">
            <a:avLst/>
          </a:prstGeom>
        </p:spPr>
        <p:txBody>
          <a:bodyPr wrap="square">
            <a:spAutoFit/>
          </a:bodyPr>
          <a:lstStyle/>
          <a:p>
            <a:r>
              <a:rPr lang="en-US" sz="1200" dirty="0"/>
              <a:t>Fig. </a:t>
            </a:r>
            <a:r>
              <a:rPr lang="en-US" sz="1200" dirty="0" smtClean="0"/>
              <a:t>2.   FN </a:t>
            </a:r>
            <a:r>
              <a:rPr lang="en-US" sz="1200" dirty="0"/>
              <a:t>plot for energetic evaluation of the </a:t>
            </a:r>
            <a:r>
              <a:rPr lang="en-US" sz="1200" dirty="0" smtClean="0"/>
              <a:t>transition from</a:t>
            </a:r>
          </a:p>
          <a:p>
            <a:r>
              <a:rPr lang="en-US" sz="1200" dirty="0"/>
              <a:t> </a:t>
            </a:r>
            <a:r>
              <a:rPr lang="en-US" sz="1200" dirty="0" smtClean="0"/>
              <a:t>            </a:t>
            </a:r>
            <a:r>
              <a:rPr lang="en-US" sz="1200" dirty="0"/>
              <a:t>field electron emission to plasma discharges, </a:t>
            </a:r>
            <a:r>
              <a:rPr lang="en-US" sz="1200" dirty="0" smtClean="0"/>
              <a:t>as </a:t>
            </a:r>
            <a:r>
              <a:rPr lang="en-US" sz="1200" dirty="0" err="1" smtClean="0"/>
              <a:t>presen</a:t>
            </a:r>
            <a:r>
              <a:rPr lang="en-US" sz="1200" dirty="0" smtClean="0"/>
              <a:t>-</a:t>
            </a:r>
          </a:p>
          <a:p>
            <a:r>
              <a:rPr lang="en-US" sz="1200" dirty="0"/>
              <a:t> </a:t>
            </a:r>
            <a:r>
              <a:rPr lang="en-US" sz="1200" dirty="0" smtClean="0"/>
              <a:t>            ted </a:t>
            </a:r>
            <a:r>
              <a:rPr lang="en-US" sz="1200" dirty="0"/>
              <a:t>and detailed explained in </a:t>
            </a:r>
            <a:r>
              <a:rPr lang="en-US" sz="1200" dirty="0" smtClean="0"/>
              <a:t>[2, 3], </a:t>
            </a:r>
            <a:r>
              <a:rPr lang="en-US" sz="1200" dirty="0"/>
              <a:t>with: </a:t>
            </a:r>
            <a:r>
              <a:rPr lang="en-US" sz="1200" dirty="0" smtClean="0"/>
              <a:t>  </a:t>
            </a:r>
            <a:r>
              <a:rPr lang="en-US" sz="1200" b="1" dirty="0" smtClean="0">
                <a:solidFill>
                  <a:srgbClr val="FF0000"/>
                </a:solidFill>
              </a:rPr>
              <a:t>1</a:t>
            </a:r>
            <a:r>
              <a:rPr lang="en-US" sz="1200" dirty="0" smtClean="0"/>
              <a:t> </a:t>
            </a:r>
            <a:r>
              <a:rPr lang="en-US" sz="1200" dirty="0"/>
              <a:t>– </a:t>
            </a:r>
            <a:r>
              <a:rPr lang="en-US" sz="1200" dirty="0" smtClean="0"/>
              <a:t>leakage</a:t>
            </a:r>
          </a:p>
          <a:p>
            <a:r>
              <a:rPr lang="en-US" sz="1200" dirty="0"/>
              <a:t> </a:t>
            </a:r>
            <a:r>
              <a:rPr lang="en-US" sz="1200" dirty="0" smtClean="0"/>
              <a:t>            </a:t>
            </a:r>
            <a:r>
              <a:rPr lang="en-US" sz="1200" dirty="0"/>
              <a:t>current, </a:t>
            </a:r>
            <a:r>
              <a:rPr lang="en-US" sz="1200" b="1" dirty="0">
                <a:solidFill>
                  <a:srgbClr val="FF0000"/>
                </a:solidFill>
              </a:rPr>
              <a:t>2</a:t>
            </a:r>
            <a:r>
              <a:rPr lang="en-US" sz="1200" dirty="0"/>
              <a:t> – field emission, </a:t>
            </a:r>
            <a:r>
              <a:rPr lang="en-US" sz="1200" b="1" dirty="0">
                <a:solidFill>
                  <a:srgbClr val="FF0000"/>
                </a:solidFill>
              </a:rPr>
              <a:t>3</a:t>
            </a:r>
            <a:r>
              <a:rPr lang="en-US" sz="1200" dirty="0"/>
              <a:t> – </a:t>
            </a:r>
            <a:r>
              <a:rPr lang="en-US" sz="1200" dirty="0" smtClean="0"/>
              <a:t>normal glow discharge</a:t>
            </a:r>
            <a:r>
              <a:rPr lang="en-US" sz="1200" dirty="0"/>
              <a:t>, </a:t>
            </a:r>
            <a:endParaRPr lang="en-US" sz="1200" dirty="0" smtClean="0"/>
          </a:p>
          <a:p>
            <a:r>
              <a:rPr lang="en-US" sz="1200" b="1" dirty="0">
                <a:solidFill>
                  <a:srgbClr val="FF0000"/>
                </a:solidFill>
              </a:rPr>
              <a:t> </a:t>
            </a:r>
            <a:r>
              <a:rPr lang="en-US" sz="1200" b="1" dirty="0" smtClean="0">
                <a:solidFill>
                  <a:srgbClr val="FF0000"/>
                </a:solidFill>
              </a:rPr>
              <a:t>           3 - 4</a:t>
            </a:r>
            <a:r>
              <a:rPr lang="en-US" sz="1200" dirty="0" smtClean="0"/>
              <a:t> – glow-to-arc </a:t>
            </a:r>
            <a:r>
              <a:rPr lang="en-US" sz="1200" dirty="0"/>
              <a:t>transition, </a:t>
            </a:r>
            <a:r>
              <a:rPr lang="en-US" sz="1200" b="1" dirty="0">
                <a:solidFill>
                  <a:srgbClr val="FF0000"/>
                </a:solidFill>
              </a:rPr>
              <a:t>4</a:t>
            </a:r>
            <a:r>
              <a:rPr lang="en-US" sz="1200" dirty="0"/>
              <a:t> – micro-arc </a:t>
            </a:r>
            <a:r>
              <a:rPr lang="en-US" sz="1200" dirty="0" smtClean="0"/>
              <a:t>discharge</a:t>
            </a:r>
            <a:r>
              <a:rPr lang="en-US" sz="1200" dirty="0"/>
              <a:t>.</a:t>
            </a:r>
            <a:endParaRPr lang="de-DE" sz="1200" dirty="0"/>
          </a:p>
        </p:txBody>
      </p:sp>
      <p:sp>
        <p:nvSpPr>
          <p:cNvPr id="18" name="Rechteck 17"/>
          <p:cNvSpPr/>
          <p:nvPr/>
        </p:nvSpPr>
        <p:spPr>
          <a:xfrm>
            <a:off x="251520" y="5045544"/>
            <a:ext cx="4608512" cy="1077218"/>
          </a:xfrm>
          <a:prstGeom prst="rect">
            <a:avLst/>
          </a:prstGeom>
        </p:spPr>
        <p:txBody>
          <a:bodyPr wrap="square">
            <a:spAutoFit/>
          </a:bodyPr>
          <a:lstStyle/>
          <a:p>
            <a:r>
              <a:rPr lang="en-US" sz="1000" dirty="0" smtClean="0"/>
              <a:t>[1] W. </a:t>
            </a:r>
            <a:r>
              <a:rPr lang="en-US" sz="1000" dirty="0"/>
              <a:t>Knapp “Field-emission investigations of micro-structured stainless steel 1.4301 (ASTM 304) </a:t>
            </a:r>
            <a:r>
              <a:rPr lang="en-US" sz="1000" dirty="0" smtClean="0"/>
              <a:t>for </a:t>
            </a:r>
            <a:r>
              <a:rPr lang="en-US" sz="1000" dirty="0"/>
              <a:t>extended use of vacuum components as very large FE cathode </a:t>
            </a:r>
            <a:r>
              <a:rPr lang="en-US" sz="1000" dirty="0" err="1" smtClean="0"/>
              <a:t>rrays</a:t>
            </a:r>
            <a:r>
              <a:rPr lang="en-US" sz="1000" dirty="0" smtClean="0"/>
              <a:t>.” Poster, IVNC 2017.</a:t>
            </a:r>
            <a:endParaRPr lang="en-US" sz="400" dirty="0" smtClean="0"/>
          </a:p>
          <a:p>
            <a:endParaRPr lang="en-US" sz="400" dirty="0"/>
          </a:p>
          <a:p>
            <a:r>
              <a:rPr lang="en-US" sz="1000" dirty="0" smtClean="0"/>
              <a:t>[2</a:t>
            </a:r>
            <a:r>
              <a:rPr lang="en-US" sz="1000" dirty="0"/>
              <a:t>] </a:t>
            </a:r>
            <a:r>
              <a:rPr lang="en-US" sz="1000" dirty="0" smtClean="0"/>
              <a:t>W. Knapp, C. Langer, C. </a:t>
            </a:r>
            <a:r>
              <a:rPr lang="en-US" sz="1000" dirty="0" err="1" smtClean="0"/>
              <a:t>Prommesberger</a:t>
            </a:r>
            <a:r>
              <a:rPr lang="en-US" sz="1000" dirty="0" smtClean="0"/>
              <a:t>, M. Lindner, R. Schreiner, “</a:t>
            </a:r>
            <a:r>
              <a:rPr lang="en-US" sz="1000" dirty="0"/>
              <a:t>Investigations of the transition from field electron emission to stable plasma </a:t>
            </a:r>
            <a:r>
              <a:rPr lang="en-US" sz="1000" dirty="0" smtClean="0"/>
              <a:t>discharge in </a:t>
            </a:r>
            <a:r>
              <a:rPr lang="en-US" sz="1000" dirty="0"/>
              <a:t>a micro electron source at vacuum </a:t>
            </a:r>
            <a:r>
              <a:rPr lang="en-US" sz="1000" dirty="0" smtClean="0"/>
              <a:t>pressure.” Poster contribution, IVNC 2017.</a:t>
            </a:r>
            <a:endParaRPr lang="en-US" sz="1000" dirty="0"/>
          </a:p>
        </p:txBody>
      </p:sp>
      <p:sp>
        <p:nvSpPr>
          <p:cNvPr id="19" name="Rechteck 18"/>
          <p:cNvSpPr/>
          <p:nvPr/>
        </p:nvSpPr>
        <p:spPr>
          <a:xfrm>
            <a:off x="4936863" y="5585458"/>
            <a:ext cx="4139952" cy="553998"/>
          </a:xfrm>
          <a:prstGeom prst="rect">
            <a:avLst/>
          </a:prstGeom>
        </p:spPr>
        <p:txBody>
          <a:bodyPr wrap="square">
            <a:spAutoFit/>
          </a:bodyPr>
          <a:lstStyle/>
          <a:p>
            <a:r>
              <a:rPr lang="en-US" sz="1000" dirty="0" smtClean="0"/>
              <a:t>[3] D</a:t>
            </a:r>
            <a:r>
              <a:rPr lang="en-US" sz="1000" dirty="0"/>
              <a:t>. Wenger, W. Knapp, B. Hensel, S. T. </a:t>
            </a:r>
            <a:r>
              <a:rPr lang="en-US" sz="1000" dirty="0" err="1"/>
              <a:t>Tedde</a:t>
            </a:r>
            <a:r>
              <a:rPr lang="en-US" sz="1000" dirty="0"/>
              <a:t>, „Transition of Electron </a:t>
            </a:r>
            <a:endParaRPr lang="en-US" sz="1000" dirty="0" smtClean="0"/>
          </a:p>
          <a:p>
            <a:r>
              <a:rPr lang="en-US" sz="1000" dirty="0" smtClean="0"/>
              <a:t>Field </a:t>
            </a:r>
            <a:r>
              <a:rPr lang="en-US" sz="1000" dirty="0"/>
              <a:t>Emission to Normal Glow Discharge“,  IEEE Transaction on Electron Devices 61 (11), p. 3864 (2014).</a:t>
            </a:r>
            <a:endParaRPr lang="de-DE" sz="1000" dirty="0"/>
          </a:p>
        </p:txBody>
      </p:sp>
      <p:sp>
        <p:nvSpPr>
          <p:cNvPr id="15" name="Rechteck 14"/>
          <p:cNvSpPr/>
          <p:nvPr/>
        </p:nvSpPr>
        <p:spPr>
          <a:xfrm>
            <a:off x="0" y="6122762"/>
            <a:ext cx="9144000" cy="877163"/>
          </a:xfrm>
          <a:prstGeom prst="rect">
            <a:avLst/>
          </a:prstGeom>
          <a:solidFill>
            <a:srgbClr val="660033"/>
          </a:solidFill>
        </p:spPr>
        <p:txBody>
          <a:bodyPr wrap="square">
            <a:spAutoFit/>
          </a:bodyPr>
          <a:lstStyle/>
          <a:p>
            <a:r>
              <a:rPr lang="en-US" sz="1100" dirty="0" smtClean="0">
                <a:solidFill>
                  <a:prstClr val="white"/>
                </a:solidFill>
              </a:rPr>
              <a:t>          		</a:t>
            </a:r>
            <a:r>
              <a:rPr lang="en-US" sz="1000" dirty="0" smtClean="0">
                <a:solidFill>
                  <a:prstClr val="white"/>
                </a:solidFill>
              </a:rPr>
              <a:t>           Wolfram Knapp</a:t>
            </a:r>
          </a:p>
          <a:p>
            <a:r>
              <a:rPr lang="en-US" sz="1000" dirty="0">
                <a:solidFill>
                  <a:prstClr val="white"/>
                </a:solidFill>
              </a:rPr>
              <a:t> </a:t>
            </a:r>
            <a:r>
              <a:rPr lang="en-US" sz="1000" dirty="0" smtClean="0">
                <a:solidFill>
                  <a:prstClr val="white"/>
                </a:solidFill>
              </a:rPr>
              <a:t>                                                                          „</a:t>
            </a:r>
            <a:r>
              <a:rPr lang="en-US" sz="1000" b="1" dirty="0" smtClean="0">
                <a:solidFill>
                  <a:prstClr val="white"/>
                </a:solidFill>
              </a:rPr>
              <a:t>Investigations of the transition </a:t>
            </a:r>
            <a:r>
              <a:rPr lang="en-US" sz="1000" b="1" dirty="0">
                <a:solidFill>
                  <a:prstClr val="white"/>
                </a:solidFill>
              </a:rPr>
              <a:t>from </a:t>
            </a:r>
            <a:r>
              <a:rPr lang="en-US" sz="1000" b="1" dirty="0" smtClean="0">
                <a:solidFill>
                  <a:prstClr val="white"/>
                </a:solidFill>
              </a:rPr>
              <a:t>electron field </a:t>
            </a:r>
            <a:r>
              <a:rPr lang="en-US" sz="1000" b="1" dirty="0">
                <a:solidFill>
                  <a:prstClr val="white"/>
                </a:solidFill>
              </a:rPr>
              <a:t>emission to </a:t>
            </a:r>
            <a:r>
              <a:rPr lang="en-US" sz="1000" b="1" dirty="0" smtClean="0">
                <a:solidFill>
                  <a:prstClr val="white"/>
                </a:solidFill>
              </a:rPr>
              <a:t> plasma discharges</a:t>
            </a:r>
          </a:p>
          <a:p>
            <a:r>
              <a:rPr lang="en-US" sz="1000" b="1" dirty="0">
                <a:solidFill>
                  <a:prstClr val="white"/>
                </a:solidFill>
              </a:rPr>
              <a:t> </a:t>
            </a:r>
            <a:r>
              <a:rPr lang="en-US" sz="1000" b="1" dirty="0" smtClean="0">
                <a:solidFill>
                  <a:prstClr val="white"/>
                </a:solidFill>
              </a:rPr>
              <a:t>                                                                            (glow discharge and micro-arcs) with extended use of Fowler-</a:t>
            </a:r>
            <a:r>
              <a:rPr lang="en-US" sz="1000" b="1" dirty="0" err="1" smtClean="0">
                <a:solidFill>
                  <a:prstClr val="white"/>
                </a:solidFill>
              </a:rPr>
              <a:t>Nordheim</a:t>
            </a:r>
            <a:r>
              <a:rPr lang="en-US" sz="1000" b="1" dirty="0" smtClean="0">
                <a:solidFill>
                  <a:prstClr val="white"/>
                </a:solidFill>
              </a:rPr>
              <a:t> plot</a:t>
            </a:r>
            <a:r>
              <a:rPr lang="en-US" sz="1000" dirty="0" smtClean="0">
                <a:solidFill>
                  <a:prstClr val="white"/>
                </a:solidFill>
              </a:rPr>
              <a:t>”</a:t>
            </a:r>
          </a:p>
          <a:p>
            <a:r>
              <a:rPr lang="en-US" sz="1000" dirty="0">
                <a:solidFill>
                  <a:prstClr val="white"/>
                </a:solidFill>
              </a:rPr>
              <a:t> </a:t>
            </a:r>
            <a:r>
              <a:rPr lang="en-US" sz="1000" dirty="0" smtClean="0">
                <a:solidFill>
                  <a:prstClr val="white"/>
                </a:solidFill>
              </a:rPr>
              <a:t>                                                                           8</a:t>
            </a:r>
            <a:r>
              <a:rPr lang="en-US" sz="1000" baseline="30000" dirty="0" smtClean="0">
                <a:solidFill>
                  <a:prstClr val="white"/>
                </a:solidFill>
              </a:rPr>
              <a:t>th</a:t>
            </a:r>
            <a:r>
              <a:rPr lang="en-US" sz="1000" dirty="0" smtClean="0">
                <a:solidFill>
                  <a:prstClr val="white"/>
                </a:solidFill>
              </a:rPr>
              <a:t> International Workshop on Mechanisms on </a:t>
            </a:r>
            <a:r>
              <a:rPr lang="en-US" sz="1000" dirty="0" err="1" smtClean="0">
                <a:solidFill>
                  <a:prstClr val="white"/>
                </a:solidFill>
              </a:rPr>
              <a:t>Varcuum</a:t>
            </a:r>
            <a:r>
              <a:rPr lang="en-US" sz="1000" dirty="0" smtClean="0">
                <a:solidFill>
                  <a:prstClr val="white"/>
                </a:solidFill>
              </a:rPr>
              <a:t> Arcs, </a:t>
            </a:r>
            <a:r>
              <a:rPr lang="en-US" sz="1000" dirty="0" err="1" smtClean="0">
                <a:solidFill>
                  <a:prstClr val="white"/>
                </a:solidFill>
              </a:rPr>
              <a:t>Padova</a:t>
            </a:r>
            <a:r>
              <a:rPr lang="en-US" sz="1000" dirty="0" smtClean="0">
                <a:solidFill>
                  <a:prstClr val="white"/>
                </a:solidFill>
              </a:rPr>
              <a:t> , 15-19 Sept. 2019			</a:t>
            </a:r>
            <a:r>
              <a:rPr lang="en-US" sz="1000" dirty="0">
                <a:solidFill>
                  <a:prstClr val="white"/>
                </a:solidFill>
              </a:rPr>
              <a:t> </a:t>
            </a:r>
            <a:r>
              <a:rPr lang="en-US" sz="1000" dirty="0" smtClean="0">
                <a:solidFill>
                  <a:prstClr val="white"/>
                </a:solidFill>
              </a:rPr>
              <a:t>                                           </a:t>
            </a:r>
            <a:endParaRPr lang="de-DE" sz="1000" dirty="0">
              <a:solidFill>
                <a:prstClr val="white"/>
              </a:solidFill>
            </a:endParaRPr>
          </a:p>
        </p:txBody>
      </p:sp>
      <p:pic>
        <p:nvPicPr>
          <p:cNvPr id="20" name="Grafik 1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158" y="6106612"/>
            <a:ext cx="2160239" cy="751388"/>
          </a:xfrm>
          <a:prstGeom prst="rect">
            <a:avLst/>
          </a:prstGeom>
        </p:spPr>
      </p:pic>
      <p:pic>
        <p:nvPicPr>
          <p:cNvPr id="21" name="Grafik 44"/>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840043" y="6121774"/>
            <a:ext cx="2339752" cy="76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601489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Rechteck 2"/>
          <p:cNvSpPr/>
          <p:nvPr/>
        </p:nvSpPr>
        <p:spPr>
          <a:xfrm>
            <a:off x="8845258" y="6427113"/>
            <a:ext cx="184731" cy="369332"/>
          </a:xfrm>
          <a:prstGeom prst="rect">
            <a:avLst/>
          </a:prstGeom>
        </p:spPr>
        <p:txBody>
          <a:bodyPr wrap="none">
            <a:spAutoFit/>
          </a:bodyPr>
          <a:lstStyle/>
          <a:p>
            <a:endParaRPr lang="de-DE" dirty="0">
              <a:solidFill>
                <a:schemeClr val="bg1"/>
              </a:solidFill>
            </a:endParaRPr>
          </a:p>
        </p:txBody>
      </p:sp>
      <p:sp>
        <p:nvSpPr>
          <p:cNvPr id="11" name="Rechteck 10"/>
          <p:cNvSpPr/>
          <p:nvPr/>
        </p:nvSpPr>
        <p:spPr>
          <a:xfrm>
            <a:off x="1086561" y="4959163"/>
            <a:ext cx="6970878" cy="307777"/>
          </a:xfrm>
          <a:prstGeom prst="rect">
            <a:avLst/>
          </a:prstGeom>
        </p:spPr>
        <p:txBody>
          <a:bodyPr wrap="square">
            <a:spAutoFit/>
          </a:bodyPr>
          <a:lstStyle/>
          <a:p>
            <a:r>
              <a:rPr lang="en-US" sz="1400" dirty="0" smtClean="0"/>
              <a:t>           </a:t>
            </a:r>
            <a:endParaRPr lang="de-DE" sz="1400" dirty="0"/>
          </a:p>
        </p:txBody>
      </p:sp>
      <p:sp>
        <p:nvSpPr>
          <p:cNvPr id="2" name="Rechteck 1"/>
          <p:cNvSpPr/>
          <p:nvPr/>
        </p:nvSpPr>
        <p:spPr>
          <a:xfrm>
            <a:off x="541874" y="202351"/>
            <a:ext cx="8060251" cy="400110"/>
          </a:xfrm>
          <a:prstGeom prst="rect">
            <a:avLst/>
          </a:prstGeom>
        </p:spPr>
        <p:txBody>
          <a:bodyPr wrap="square">
            <a:spAutoFit/>
          </a:bodyPr>
          <a:lstStyle/>
          <a:p>
            <a:pPr lvl="0"/>
            <a:r>
              <a:rPr lang="en-US" sz="2000" b="1" dirty="0" smtClean="0">
                <a:solidFill>
                  <a:schemeClr val="accent2"/>
                </a:solidFill>
                <a:effectLst>
                  <a:outerShdw blurRad="38100" dist="38100" dir="2700000" algn="tl">
                    <a:srgbClr val="000000">
                      <a:alpha val="43137"/>
                    </a:srgbClr>
                  </a:outerShdw>
                </a:effectLst>
              </a:rPr>
              <a:t>1. Introduction                     </a:t>
            </a:r>
            <a:r>
              <a:rPr lang="en-US" sz="2000" b="1" dirty="0" smtClean="0">
                <a:solidFill>
                  <a:schemeClr val="accent2"/>
                </a:solidFill>
              </a:rPr>
              <a:t>Otto von Guericke</a:t>
            </a:r>
            <a:endParaRPr lang="de-DE" sz="2000" b="1" dirty="0">
              <a:solidFill>
                <a:schemeClr val="accent2"/>
              </a:solidFill>
            </a:endParaRPr>
          </a:p>
        </p:txBody>
      </p:sp>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33133" y="1058237"/>
            <a:ext cx="6004490" cy="4208703"/>
          </a:xfrm>
          <a:prstGeom prst="rect">
            <a:avLst/>
          </a:prstGeom>
        </p:spPr>
      </p:pic>
      <p:pic>
        <p:nvPicPr>
          <p:cNvPr id="9" name="Grafik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287" y="1044231"/>
            <a:ext cx="2718514" cy="4208703"/>
          </a:xfrm>
          <a:prstGeom prst="rect">
            <a:avLst/>
          </a:prstGeom>
        </p:spPr>
      </p:pic>
      <p:sp>
        <p:nvSpPr>
          <p:cNvPr id="10" name="Rechteck 9"/>
          <p:cNvSpPr/>
          <p:nvPr/>
        </p:nvSpPr>
        <p:spPr>
          <a:xfrm>
            <a:off x="0" y="6122762"/>
            <a:ext cx="9144000" cy="877163"/>
          </a:xfrm>
          <a:prstGeom prst="rect">
            <a:avLst/>
          </a:prstGeom>
          <a:solidFill>
            <a:srgbClr val="660033"/>
          </a:solidFill>
        </p:spPr>
        <p:txBody>
          <a:bodyPr wrap="square">
            <a:spAutoFit/>
          </a:bodyPr>
          <a:lstStyle/>
          <a:p>
            <a:r>
              <a:rPr lang="en-US" sz="1100" dirty="0" smtClean="0">
                <a:solidFill>
                  <a:prstClr val="white"/>
                </a:solidFill>
              </a:rPr>
              <a:t>          		</a:t>
            </a:r>
            <a:r>
              <a:rPr lang="en-US" sz="1000" dirty="0" smtClean="0">
                <a:solidFill>
                  <a:prstClr val="white"/>
                </a:solidFill>
              </a:rPr>
              <a:t>           Wolfram Knapp</a:t>
            </a:r>
          </a:p>
          <a:p>
            <a:r>
              <a:rPr lang="en-US" sz="1000" dirty="0">
                <a:solidFill>
                  <a:prstClr val="white"/>
                </a:solidFill>
              </a:rPr>
              <a:t> </a:t>
            </a:r>
            <a:r>
              <a:rPr lang="en-US" sz="1000" dirty="0" smtClean="0">
                <a:solidFill>
                  <a:prstClr val="white"/>
                </a:solidFill>
              </a:rPr>
              <a:t>                                                                          „</a:t>
            </a:r>
            <a:r>
              <a:rPr lang="en-US" sz="1000" b="1" dirty="0" smtClean="0">
                <a:solidFill>
                  <a:prstClr val="white"/>
                </a:solidFill>
              </a:rPr>
              <a:t>Investigations of the transition </a:t>
            </a:r>
            <a:r>
              <a:rPr lang="en-US" sz="1000" b="1" dirty="0">
                <a:solidFill>
                  <a:prstClr val="white"/>
                </a:solidFill>
              </a:rPr>
              <a:t>from </a:t>
            </a:r>
            <a:r>
              <a:rPr lang="en-US" sz="1000" b="1" dirty="0" smtClean="0">
                <a:solidFill>
                  <a:prstClr val="white"/>
                </a:solidFill>
              </a:rPr>
              <a:t>electron field </a:t>
            </a:r>
            <a:r>
              <a:rPr lang="en-US" sz="1000" b="1" dirty="0">
                <a:solidFill>
                  <a:prstClr val="white"/>
                </a:solidFill>
              </a:rPr>
              <a:t>emission to </a:t>
            </a:r>
            <a:r>
              <a:rPr lang="en-US" sz="1000" b="1" dirty="0" smtClean="0">
                <a:solidFill>
                  <a:prstClr val="white"/>
                </a:solidFill>
              </a:rPr>
              <a:t> plasma discharges</a:t>
            </a:r>
          </a:p>
          <a:p>
            <a:r>
              <a:rPr lang="en-US" sz="1000" b="1" dirty="0">
                <a:solidFill>
                  <a:prstClr val="white"/>
                </a:solidFill>
              </a:rPr>
              <a:t> </a:t>
            </a:r>
            <a:r>
              <a:rPr lang="en-US" sz="1000" b="1" dirty="0" smtClean="0">
                <a:solidFill>
                  <a:prstClr val="white"/>
                </a:solidFill>
              </a:rPr>
              <a:t>                                                                            (glow discharge and micro-arcs) with extended use of Fowler-</a:t>
            </a:r>
            <a:r>
              <a:rPr lang="en-US" sz="1000" b="1" dirty="0" err="1" smtClean="0">
                <a:solidFill>
                  <a:prstClr val="white"/>
                </a:solidFill>
              </a:rPr>
              <a:t>Nordheim</a:t>
            </a:r>
            <a:r>
              <a:rPr lang="en-US" sz="1000" b="1" dirty="0" smtClean="0">
                <a:solidFill>
                  <a:prstClr val="white"/>
                </a:solidFill>
              </a:rPr>
              <a:t> plot</a:t>
            </a:r>
            <a:r>
              <a:rPr lang="en-US" sz="1000" dirty="0" smtClean="0">
                <a:solidFill>
                  <a:prstClr val="white"/>
                </a:solidFill>
              </a:rPr>
              <a:t>”</a:t>
            </a:r>
          </a:p>
          <a:p>
            <a:r>
              <a:rPr lang="en-US" sz="1000" dirty="0">
                <a:solidFill>
                  <a:prstClr val="white"/>
                </a:solidFill>
              </a:rPr>
              <a:t> </a:t>
            </a:r>
            <a:r>
              <a:rPr lang="en-US" sz="1000" dirty="0" smtClean="0">
                <a:solidFill>
                  <a:prstClr val="white"/>
                </a:solidFill>
              </a:rPr>
              <a:t>                                                                           8</a:t>
            </a:r>
            <a:r>
              <a:rPr lang="en-US" sz="1000" baseline="30000" dirty="0" smtClean="0">
                <a:solidFill>
                  <a:prstClr val="white"/>
                </a:solidFill>
              </a:rPr>
              <a:t>th</a:t>
            </a:r>
            <a:r>
              <a:rPr lang="en-US" sz="1000" dirty="0" smtClean="0">
                <a:solidFill>
                  <a:prstClr val="white"/>
                </a:solidFill>
              </a:rPr>
              <a:t> International Workshop on Mechanisms on </a:t>
            </a:r>
            <a:r>
              <a:rPr lang="en-US" sz="1000" dirty="0" err="1" smtClean="0">
                <a:solidFill>
                  <a:prstClr val="white"/>
                </a:solidFill>
              </a:rPr>
              <a:t>Varcuum</a:t>
            </a:r>
            <a:r>
              <a:rPr lang="en-US" sz="1000" dirty="0" smtClean="0">
                <a:solidFill>
                  <a:prstClr val="white"/>
                </a:solidFill>
              </a:rPr>
              <a:t> Arcs, </a:t>
            </a:r>
            <a:r>
              <a:rPr lang="en-US" sz="1000" dirty="0" err="1" smtClean="0">
                <a:solidFill>
                  <a:prstClr val="white"/>
                </a:solidFill>
              </a:rPr>
              <a:t>Padova</a:t>
            </a:r>
            <a:r>
              <a:rPr lang="en-US" sz="1000" dirty="0" smtClean="0">
                <a:solidFill>
                  <a:prstClr val="white"/>
                </a:solidFill>
              </a:rPr>
              <a:t> , 15-19 Sept. 2019			</a:t>
            </a:r>
            <a:r>
              <a:rPr lang="en-US" sz="1000" dirty="0">
                <a:solidFill>
                  <a:prstClr val="white"/>
                </a:solidFill>
              </a:rPr>
              <a:t> </a:t>
            </a:r>
            <a:r>
              <a:rPr lang="en-US" sz="1000" dirty="0" smtClean="0">
                <a:solidFill>
                  <a:prstClr val="white"/>
                </a:solidFill>
              </a:rPr>
              <a:t>                                           </a:t>
            </a:r>
            <a:endParaRPr lang="de-DE" sz="1000" dirty="0">
              <a:solidFill>
                <a:prstClr val="white"/>
              </a:solidFill>
            </a:endParaRPr>
          </a:p>
        </p:txBody>
      </p:sp>
      <p:pic>
        <p:nvPicPr>
          <p:cNvPr id="12" name="Grafik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58" y="6106612"/>
            <a:ext cx="2160239" cy="751388"/>
          </a:xfrm>
          <a:prstGeom prst="rect">
            <a:avLst/>
          </a:prstGeom>
        </p:spPr>
      </p:pic>
      <p:pic>
        <p:nvPicPr>
          <p:cNvPr id="14" name="Grafik 4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40043" y="6121774"/>
            <a:ext cx="2339752" cy="76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418285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8845258" y="6427113"/>
            <a:ext cx="184731" cy="369332"/>
          </a:xfrm>
          <a:prstGeom prst="rect">
            <a:avLst/>
          </a:prstGeom>
        </p:spPr>
        <p:txBody>
          <a:bodyPr wrap="none">
            <a:spAutoFit/>
          </a:bodyPr>
          <a:lstStyle/>
          <a:p>
            <a:endParaRPr lang="de-DE" dirty="0">
              <a:solidFill>
                <a:schemeClr val="bg1"/>
              </a:solidFill>
            </a:endParaRPr>
          </a:p>
        </p:txBody>
      </p:sp>
      <p:sp>
        <p:nvSpPr>
          <p:cNvPr id="11" name="Rechteck 10"/>
          <p:cNvSpPr/>
          <p:nvPr/>
        </p:nvSpPr>
        <p:spPr>
          <a:xfrm>
            <a:off x="1086561" y="4959163"/>
            <a:ext cx="6970878" cy="307777"/>
          </a:xfrm>
          <a:prstGeom prst="rect">
            <a:avLst/>
          </a:prstGeom>
        </p:spPr>
        <p:txBody>
          <a:bodyPr wrap="square">
            <a:spAutoFit/>
          </a:bodyPr>
          <a:lstStyle/>
          <a:p>
            <a:r>
              <a:rPr lang="en-US" sz="1400" dirty="0" smtClean="0"/>
              <a:t>           </a:t>
            </a:r>
            <a:endParaRPr lang="de-DE" sz="1400" dirty="0"/>
          </a:p>
        </p:txBody>
      </p:sp>
      <p:sp>
        <p:nvSpPr>
          <p:cNvPr id="2" name="Rechteck 1"/>
          <p:cNvSpPr/>
          <p:nvPr/>
        </p:nvSpPr>
        <p:spPr>
          <a:xfrm>
            <a:off x="179512" y="202351"/>
            <a:ext cx="8850477" cy="400110"/>
          </a:xfrm>
          <a:prstGeom prst="rect">
            <a:avLst/>
          </a:prstGeom>
        </p:spPr>
        <p:txBody>
          <a:bodyPr wrap="square">
            <a:spAutoFit/>
          </a:bodyPr>
          <a:lstStyle/>
          <a:p>
            <a:pPr lvl="0"/>
            <a:r>
              <a:rPr lang="en-US" sz="2000" b="1" dirty="0">
                <a:solidFill>
                  <a:schemeClr val="accent2"/>
                </a:solidFill>
                <a:effectLst>
                  <a:outerShdw blurRad="38100" dist="38100" dir="2700000" algn="tl">
                    <a:srgbClr val="000000">
                      <a:alpha val="43137"/>
                    </a:srgbClr>
                  </a:outerShdw>
                </a:effectLst>
              </a:rPr>
              <a:t>4. Extended use of </a:t>
            </a:r>
            <a:r>
              <a:rPr lang="en-US" sz="2000" b="1" dirty="0" smtClean="0">
                <a:solidFill>
                  <a:schemeClr val="accent2"/>
                </a:solidFill>
                <a:effectLst>
                  <a:outerShdw blurRad="38100" dist="38100" dir="2700000" algn="tl">
                    <a:srgbClr val="000000">
                      <a:alpha val="43137"/>
                    </a:srgbClr>
                  </a:outerShdw>
                </a:effectLst>
              </a:rPr>
              <a:t>Fowler </a:t>
            </a:r>
            <a:r>
              <a:rPr lang="en-US" sz="2000" b="1" dirty="0" err="1" smtClean="0">
                <a:solidFill>
                  <a:schemeClr val="accent2"/>
                </a:solidFill>
                <a:effectLst>
                  <a:outerShdw blurRad="38100" dist="38100" dir="2700000" algn="tl">
                    <a:srgbClr val="000000">
                      <a:alpha val="43137"/>
                    </a:srgbClr>
                  </a:outerShdw>
                </a:effectLst>
              </a:rPr>
              <a:t>Nordheim</a:t>
            </a:r>
            <a:r>
              <a:rPr lang="en-US" sz="2000" b="1" dirty="0" smtClean="0">
                <a:solidFill>
                  <a:schemeClr val="accent2"/>
                </a:solidFill>
                <a:effectLst>
                  <a:outerShdw blurRad="38100" dist="38100" dir="2700000" algn="tl">
                    <a:srgbClr val="000000">
                      <a:alpha val="43137"/>
                    </a:srgbClr>
                  </a:outerShdw>
                </a:effectLst>
              </a:rPr>
              <a:t> plot </a:t>
            </a:r>
            <a:r>
              <a:rPr lang="en-US" sz="2000" b="1" dirty="0" smtClean="0">
                <a:solidFill>
                  <a:schemeClr val="accent2"/>
                </a:solidFill>
              </a:rPr>
              <a:t>Energetic </a:t>
            </a:r>
            <a:r>
              <a:rPr lang="en-US" sz="2000" b="1" dirty="0">
                <a:solidFill>
                  <a:schemeClr val="accent2"/>
                </a:solidFill>
              </a:rPr>
              <a:t>evaluation of charge transfers</a:t>
            </a:r>
            <a:endParaRPr lang="de-DE" sz="2000" b="1" dirty="0">
              <a:solidFill>
                <a:schemeClr val="accent2"/>
              </a:solidFill>
            </a:endParaRPr>
          </a:p>
        </p:txBody>
      </p:sp>
      <p:graphicFrame>
        <p:nvGraphicFramePr>
          <p:cNvPr id="7" name="Objekt 6"/>
          <p:cNvGraphicFramePr>
            <a:graphicFrameLocks noChangeAspect="1"/>
          </p:cNvGraphicFramePr>
          <p:nvPr>
            <p:extLst>
              <p:ext uri="{D42A27DB-BD31-4B8C-83A1-F6EECF244321}">
                <p14:modId xmlns:p14="http://schemas.microsoft.com/office/powerpoint/2010/main" val="4061911971"/>
              </p:ext>
            </p:extLst>
          </p:nvPr>
        </p:nvGraphicFramePr>
        <p:xfrm>
          <a:off x="-180528" y="371208"/>
          <a:ext cx="5040560" cy="4018495"/>
        </p:xfrm>
        <a:graphic>
          <a:graphicData uri="http://schemas.openxmlformats.org/presentationml/2006/ole">
            <mc:AlternateContent xmlns:mc="http://schemas.openxmlformats.org/markup-compatibility/2006">
              <mc:Choice xmlns:v="urn:schemas-microsoft-com:vml" Requires="v">
                <p:oleObj spid="_x0000_s21641" name="Graph" r:id="rId3" imgW="3957523" imgH="3156509" progId="Origin50.Graph">
                  <p:embed/>
                </p:oleObj>
              </mc:Choice>
              <mc:Fallback>
                <p:oleObj name="Graph" r:id="rId3" imgW="3957523" imgH="3156509" progId="Origin50.Graph">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0528" y="371208"/>
                        <a:ext cx="5040560" cy="4018495"/>
                      </a:xfrm>
                      <a:prstGeom prst="rect">
                        <a:avLst/>
                      </a:prstGeom>
                      <a:noFill/>
                      <a:ln>
                        <a:noFill/>
                      </a:ln>
                    </p:spPr>
                  </p:pic>
                </p:oleObj>
              </mc:Fallback>
            </mc:AlternateContent>
          </a:graphicData>
        </a:graphic>
      </p:graphicFrame>
      <p:sp>
        <p:nvSpPr>
          <p:cNvPr id="21" name="Rechteck 20"/>
          <p:cNvSpPr/>
          <p:nvPr/>
        </p:nvSpPr>
        <p:spPr>
          <a:xfrm>
            <a:off x="251520" y="4581128"/>
            <a:ext cx="4248472" cy="461665"/>
          </a:xfrm>
          <a:prstGeom prst="rect">
            <a:avLst/>
          </a:prstGeom>
        </p:spPr>
        <p:txBody>
          <a:bodyPr wrap="square">
            <a:spAutoFit/>
          </a:bodyPr>
          <a:lstStyle/>
          <a:p>
            <a:r>
              <a:rPr lang="en-US" sz="1200" dirty="0"/>
              <a:t>Fig. </a:t>
            </a:r>
            <a:r>
              <a:rPr lang="en-US" sz="1200" dirty="0" smtClean="0"/>
              <a:t>1.    FN </a:t>
            </a:r>
            <a:r>
              <a:rPr lang="en-US" sz="1200" dirty="0"/>
              <a:t>plot of presented </a:t>
            </a:r>
            <a:r>
              <a:rPr lang="en-US" sz="1200" dirty="0" smtClean="0"/>
              <a:t>measurement SS3 [1] with smooth transitions. U</a:t>
            </a:r>
            <a:r>
              <a:rPr lang="en-US" sz="1200" baseline="-25000" dirty="0" smtClean="0"/>
              <a:t>GD</a:t>
            </a:r>
            <a:r>
              <a:rPr lang="en-US" sz="1200" dirty="0" smtClean="0"/>
              <a:t> </a:t>
            </a:r>
            <a:r>
              <a:rPr lang="en-US" sz="1200" dirty="0"/>
              <a:t>is the </a:t>
            </a:r>
            <a:r>
              <a:rPr lang="en-US" sz="1200" dirty="0" smtClean="0"/>
              <a:t>constant voltage </a:t>
            </a:r>
            <a:r>
              <a:rPr lang="en-US" sz="1200" dirty="0"/>
              <a:t>of normal glow </a:t>
            </a:r>
            <a:r>
              <a:rPr lang="en-US" sz="1200" dirty="0" smtClean="0"/>
              <a:t>discharge.</a:t>
            </a:r>
            <a:endParaRPr lang="de-DE" sz="1200" dirty="0"/>
          </a:p>
        </p:txBody>
      </p:sp>
      <p:pic>
        <p:nvPicPr>
          <p:cNvPr id="14" name="Picture 2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69482" y="887529"/>
            <a:ext cx="3010794" cy="36215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Rechteck 15"/>
          <p:cNvSpPr/>
          <p:nvPr/>
        </p:nvSpPr>
        <p:spPr>
          <a:xfrm>
            <a:off x="4689043" y="4719042"/>
            <a:ext cx="4454956" cy="461665"/>
          </a:xfrm>
          <a:prstGeom prst="rect">
            <a:avLst/>
          </a:prstGeom>
        </p:spPr>
        <p:txBody>
          <a:bodyPr wrap="square">
            <a:spAutoFit/>
          </a:bodyPr>
          <a:lstStyle/>
          <a:p>
            <a:r>
              <a:rPr lang="en-US" sz="1200" dirty="0"/>
              <a:t>Fig. </a:t>
            </a:r>
            <a:r>
              <a:rPr lang="en-US" sz="1200" dirty="0" smtClean="0"/>
              <a:t>2.    Scheme of extended FN </a:t>
            </a:r>
            <a:r>
              <a:rPr lang="en-US" sz="1200" dirty="0"/>
              <a:t>plot </a:t>
            </a:r>
            <a:r>
              <a:rPr lang="en-US" sz="1200" dirty="0" smtClean="0"/>
              <a:t>with </a:t>
            </a:r>
            <a:r>
              <a:rPr lang="en-US" sz="1200" dirty="0"/>
              <a:t>smooth </a:t>
            </a:r>
            <a:r>
              <a:rPr lang="en-US" sz="1200" dirty="0" smtClean="0"/>
              <a:t>transition from field emission to glow discharge (based on Fig. in slide 117/132 [2]).</a:t>
            </a:r>
          </a:p>
        </p:txBody>
      </p:sp>
      <p:sp>
        <p:nvSpPr>
          <p:cNvPr id="17" name="Rechteck 16"/>
          <p:cNvSpPr/>
          <p:nvPr/>
        </p:nvSpPr>
        <p:spPr>
          <a:xfrm>
            <a:off x="107366" y="5502194"/>
            <a:ext cx="8901927" cy="577081"/>
          </a:xfrm>
          <a:prstGeom prst="rect">
            <a:avLst/>
          </a:prstGeom>
        </p:spPr>
        <p:txBody>
          <a:bodyPr wrap="square">
            <a:spAutoFit/>
          </a:bodyPr>
          <a:lstStyle/>
          <a:p>
            <a:r>
              <a:rPr lang="en-US" sz="1050" dirty="0"/>
              <a:t>[1] W. Knapp “Field-emission investigations of micro-structured stainless steel 1.4301 (ASTM 304) for extended use of vacuum components as very large FE </a:t>
            </a:r>
            <a:r>
              <a:rPr lang="en-US" sz="1050" dirty="0" smtClean="0"/>
              <a:t> </a:t>
            </a:r>
          </a:p>
          <a:p>
            <a:r>
              <a:rPr lang="en-US" sz="1050" dirty="0"/>
              <a:t> </a:t>
            </a:r>
            <a:r>
              <a:rPr lang="en-US" sz="1050" dirty="0" smtClean="0"/>
              <a:t>                         cathode arrays</a:t>
            </a:r>
            <a:r>
              <a:rPr lang="en-US" sz="1050" dirty="0"/>
              <a:t>.” Poster, IVNC 2017</a:t>
            </a:r>
            <a:r>
              <a:rPr lang="en-US" sz="1050" dirty="0" smtClean="0"/>
              <a:t>.</a:t>
            </a:r>
          </a:p>
          <a:p>
            <a:r>
              <a:rPr lang="en-US" sz="1050" dirty="0" smtClean="0"/>
              <a:t>[2] R. Forbes “INTRODUCTION TO FIELD  ELECTRON EMISSION AND ITS THEORY (TUTORIAL LECTURE)” IVNC2013, </a:t>
            </a:r>
            <a:r>
              <a:rPr lang="en-US" sz="1050" dirty="0" err="1" smtClean="0"/>
              <a:t>Roanoake</a:t>
            </a:r>
            <a:r>
              <a:rPr lang="en-US" sz="1050" dirty="0" smtClean="0"/>
              <a:t>, July 2013.</a:t>
            </a:r>
            <a:endParaRPr lang="en-US" sz="1050" dirty="0"/>
          </a:p>
        </p:txBody>
      </p:sp>
      <p:sp>
        <p:nvSpPr>
          <p:cNvPr id="18" name="Rechteck 17"/>
          <p:cNvSpPr/>
          <p:nvPr/>
        </p:nvSpPr>
        <p:spPr>
          <a:xfrm>
            <a:off x="245435" y="5181437"/>
            <a:ext cx="7181325" cy="276999"/>
          </a:xfrm>
          <a:prstGeom prst="rect">
            <a:avLst/>
          </a:prstGeom>
        </p:spPr>
        <p:txBody>
          <a:bodyPr wrap="none">
            <a:spAutoFit/>
          </a:bodyPr>
          <a:lstStyle/>
          <a:p>
            <a:r>
              <a:rPr lang="en-US" sz="1200" b="1" dirty="0" smtClean="0">
                <a:solidFill>
                  <a:srgbClr val="FF0000"/>
                </a:solidFill>
              </a:rPr>
              <a:t>Critical point: “Ideal” FE and GD have identical electrical parameters (U and I)! -&gt; A differentiation is difficult.  </a:t>
            </a:r>
            <a:endParaRPr lang="de-DE" sz="1200" b="1" dirty="0">
              <a:solidFill>
                <a:srgbClr val="FF0000"/>
              </a:solidFill>
            </a:endParaRPr>
          </a:p>
        </p:txBody>
      </p:sp>
      <p:sp>
        <p:nvSpPr>
          <p:cNvPr id="12" name="Rechteck 11"/>
          <p:cNvSpPr/>
          <p:nvPr/>
        </p:nvSpPr>
        <p:spPr>
          <a:xfrm>
            <a:off x="0" y="6122762"/>
            <a:ext cx="9144000" cy="877163"/>
          </a:xfrm>
          <a:prstGeom prst="rect">
            <a:avLst/>
          </a:prstGeom>
          <a:solidFill>
            <a:srgbClr val="660033"/>
          </a:solidFill>
        </p:spPr>
        <p:txBody>
          <a:bodyPr wrap="square">
            <a:spAutoFit/>
          </a:bodyPr>
          <a:lstStyle/>
          <a:p>
            <a:r>
              <a:rPr lang="en-US" sz="1100" dirty="0" smtClean="0">
                <a:solidFill>
                  <a:prstClr val="white"/>
                </a:solidFill>
              </a:rPr>
              <a:t>          		</a:t>
            </a:r>
            <a:r>
              <a:rPr lang="en-US" sz="1000" dirty="0" smtClean="0">
                <a:solidFill>
                  <a:prstClr val="white"/>
                </a:solidFill>
              </a:rPr>
              <a:t>           Wolfram Knapp</a:t>
            </a:r>
          </a:p>
          <a:p>
            <a:r>
              <a:rPr lang="en-US" sz="1000" dirty="0">
                <a:solidFill>
                  <a:prstClr val="white"/>
                </a:solidFill>
              </a:rPr>
              <a:t> </a:t>
            </a:r>
            <a:r>
              <a:rPr lang="en-US" sz="1000" dirty="0" smtClean="0">
                <a:solidFill>
                  <a:prstClr val="white"/>
                </a:solidFill>
              </a:rPr>
              <a:t>                                                                          „</a:t>
            </a:r>
            <a:r>
              <a:rPr lang="en-US" sz="1000" b="1" dirty="0" smtClean="0">
                <a:solidFill>
                  <a:prstClr val="white"/>
                </a:solidFill>
              </a:rPr>
              <a:t>Investigations of the transition </a:t>
            </a:r>
            <a:r>
              <a:rPr lang="en-US" sz="1000" b="1" dirty="0">
                <a:solidFill>
                  <a:prstClr val="white"/>
                </a:solidFill>
              </a:rPr>
              <a:t>from </a:t>
            </a:r>
            <a:r>
              <a:rPr lang="en-US" sz="1000" b="1" dirty="0" smtClean="0">
                <a:solidFill>
                  <a:prstClr val="white"/>
                </a:solidFill>
              </a:rPr>
              <a:t>electron field </a:t>
            </a:r>
            <a:r>
              <a:rPr lang="en-US" sz="1000" b="1" dirty="0">
                <a:solidFill>
                  <a:prstClr val="white"/>
                </a:solidFill>
              </a:rPr>
              <a:t>emission to </a:t>
            </a:r>
            <a:r>
              <a:rPr lang="en-US" sz="1000" b="1" dirty="0" smtClean="0">
                <a:solidFill>
                  <a:prstClr val="white"/>
                </a:solidFill>
              </a:rPr>
              <a:t> plasma discharges</a:t>
            </a:r>
          </a:p>
          <a:p>
            <a:r>
              <a:rPr lang="en-US" sz="1000" b="1" dirty="0">
                <a:solidFill>
                  <a:prstClr val="white"/>
                </a:solidFill>
              </a:rPr>
              <a:t> </a:t>
            </a:r>
            <a:r>
              <a:rPr lang="en-US" sz="1000" b="1" dirty="0" smtClean="0">
                <a:solidFill>
                  <a:prstClr val="white"/>
                </a:solidFill>
              </a:rPr>
              <a:t>                                                                            (glow discharge and micro-arcs) with extended use of Fowler-</a:t>
            </a:r>
            <a:r>
              <a:rPr lang="en-US" sz="1000" b="1" dirty="0" err="1" smtClean="0">
                <a:solidFill>
                  <a:prstClr val="white"/>
                </a:solidFill>
              </a:rPr>
              <a:t>Nordheim</a:t>
            </a:r>
            <a:r>
              <a:rPr lang="en-US" sz="1000" b="1" dirty="0" smtClean="0">
                <a:solidFill>
                  <a:prstClr val="white"/>
                </a:solidFill>
              </a:rPr>
              <a:t> plot</a:t>
            </a:r>
            <a:r>
              <a:rPr lang="en-US" sz="1000" dirty="0" smtClean="0">
                <a:solidFill>
                  <a:prstClr val="white"/>
                </a:solidFill>
              </a:rPr>
              <a:t>”</a:t>
            </a:r>
          </a:p>
          <a:p>
            <a:r>
              <a:rPr lang="en-US" sz="1000" dirty="0">
                <a:solidFill>
                  <a:prstClr val="white"/>
                </a:solidFill>
              </a:rPr>
              <a:t> </a:t>
            </a:r>
            <a:r>
              <a:rPr lang="en-US" sz="1000" dirty="0" smtClean="0">
                <a:solidFill>
                  <a:prstClr val="white"/>
                </a:solidFill>
              </a:rPr>
              <a:t>                                                                           8</a:t>
            </a:r>
            <a:r>
              <a:rPr lang="en-US" sz="1000" baseline="30000" dirty="0" smtClean="0">
                <a:solidFill>
                  <a:prstClr val="white"/>
                </a:solidFill>
              </a:rPr>
              <a:t>th</a:t>
            </a:r>
            <a:r>
              <a:rPr lang="en-US" sz="1000" dirty="0" smtClean="0">
                <a:solidFill>
                  <a:prstClr val="white"/>
                </a:solidFill>
              </a:rPr>
              <a:t> International Workshop on Mechanisms on </a:t>
            </a:r>
            <a:r>
              <a:rPr lang="en-US" sz="1000" dirty="0" err="1" smtClean="0">
                <a:solidFill>
                  <a:prstClr val="white"/>
                </a:solidFill>
              </a:rPr>
              <a:t>Varcuum</a:t>
            </a:r>
            <a:r>
              <a:rPr lang="en-US" sz="1000" dirty="0" smtClean="0">
                <a:solidFill>
                  <a:prstClr val="white"/>
                </a:solidFill>
              </a:rPr>
              <a:t> Arcs, </a:t>
            </a:r>
            <a:r>
              <a:rPr lang="en-US" sz="1000" dirty="0" err="1" smtClean="0">
                <a:solidFill>
                  <a:prstClr val="white"/>
                </a:solidFill>
              </a:rPr>
              <a:t>Padova</a:t>
            </a:r>
            <a:r>
              <a:rPr lang="en-US" sz="1000" dirty="0" smtClean="0">
                <a:solidFill>
                  <a:prstClr val="white"/>
                </a:solidFill>
              </a:rPr>
              <a:t> , 15-19 Sept. 2019			</a:t>
            </a:r>
            <a:r>
              <a:rPr lang="en-US" sz="1000" dirty="0">
                <a:solidFill>
                  <a:prstClr val="white"/>
                </a:solidFill>
              </a:rPr>
              <a:t> </a:t>
            </a:r>
            <a:r>
              <a:rPr lang="en-US" sz="1000" dirty="0" smtClean="0">
                <a:solidFill>
                  <a:prstClr val="white"/>
                </a:solidFill>
              </a:rPr>
              <a:t>                                           </a:t>
            </a:r>
            <a:endParaRPr lang="de-DE" sz="1000" dirty="0">
              <a:solidFill>
                <a:prstClr val="white"/>
              </a:solidFill>
            </a:endParaRPr>
          </a:p>
        </p:txBody>
      </p:sp>
      <p:pic>
        <p:nvPicPr>
          <p:cNvPr id="15" name="Grafik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158" y="6106612"/>
            <a:ext cx="2160239" cy="751388"/>
          </a:xfrm>
          <a:prstGeom prst="rect">
            <a:avLst/>
          </a:prstGeom>
        </p:spPr>
      </p:pic>
      <p:pic>
        <p:nvPicPr>
          <p:cNvPr id="19" name="Grafik 4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840043" y="6121774"/>
            <a:ext cx="2339752" cy="76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5384847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8845258" y="6427113"/>
            <a:ext cx="184731" cy="369332"/>
          </a:xfrm>
          <a:prstGeom prst="rect">
            <a:avLst/>
          </a:prstGeom>
        </p:spPr>
        <p:txBody>
          <a:bodyPr wrap="none">
            <a:spAutoFit/>
          </a:bodyPr>
          <a:lstStyle/>
          <a:p>
            <a:endParaRPr lang="de-DE" dirty="0">
              <a:solidFill>
                <a:schemeClr val="bg1"/>
              </a:solidFill>
            </a:endParaRPr>
          </a:p>
        </p:txBody>
      </p:sp>
      <p:sp>
        <p:nvSpPr>
          <p:cNvPr id="11" name="Rechteck 10"/>
          <p:cNvSpPr/>
          <p:nvPr/>
        </p:nvSpPr>
        <p:spPr>
          <a:xfrm>
            <a:off x="1086561" y="4959163"/>
            <a:ext cx="6970878" cy="307777"/>
          </a:xfrm>
          <a:prstGeom prst="rect">
            <a:avLst/>
          </a:prstGeom>
        </p:spPr>
        <p:txBody>
          <a:bodyPr wrap="square">
            <a:spAutoFit/>
          </a:bodyPr>
          <a:lstStyle/>
          <a:p>
            <a:r>
              <a:rPr lang="en-US" sz="1400" dirty="0" smtClean="0"/>
              <a:t>           </a:t>
            </a:r>
            <a:endParaRPr lang="de-DE" sz="1400" dirty="0"/>
          </a:p>
        </p:txBody>
      </p:sp>
      <p:sp>
        <p:nvSpPr>
          <p:cNvPr id="2" name="Rechteck 1"/>
          <p:cNvSpPr/>
          <p:nvPr/>
        </p:nvSpPr>
        <p:spPr>
          <a:xfrm>
            <a:off x="541874" y="202351"/>
            <a:ext cx="8060251" cy="400110"/>
          </a:xfrm>
          <a:prstGeom prst="rect">
            <a:avLst/>
          </a:prstGeom>
        </p:spPr>
        <p:txBody>
          <a:bodyPr wrap="square">
            <a:spAutoFit/>
          </a:bodyPr>
          <a:lstStyle/>
          <a:p>
            <a:pPr lvl="0"/>
            <a:r>
              <a:rPr lang="en-US" sz="2000" b="1" dirty="0" smtClean="0">
                <a:solidFill>
                  <a:schemeClr val="accent2"/>
                </a:solidFill>
                <a:effectLst>
                  <a:outerShdw blurRad="38100" dist="38100" dir="2700000" algn="tl">
                    <a:srgbClr val="000000">
                      <a:alpha val="43137"/>
                    </a:srgbClr>
                  </a:outerShdw>
                </a:effectLst>
              </a:rPr>
              <a:t>5. Plasma-physical approach</a:t>
            </a:r>
            <a:endParaRPr lang="de-DE" sz="2000" b="1" dirty="0">
              <a:solidFill>
                <a:schemeClr val="accent2"/>
              </a:solidFill>
              <a:effectLst>
                <a:outerShdw blurRad="38100" dist="38100" dir="2700000" algn="tl">
                  <a:srgbClr val="000000">
                    <a:alpha val="43137"/>
                  </a:srgbClr>
                </a:outerShdw>
              </a:effectLst>
            </a:endParaRPr>
          </a:p>
        </p:txBody>
      </p:sp>
      <p:pic>
        <p:nvPicPr>
          <p:cNvPr id="286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7685" y="769031"/>
            <a:ext cx="3923928" cy="4372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hteck 9"/>
          <p:cNvSpPr/>
          <p:nvPr/>
        </p:nvSpPr>
        <p:spPr>
          <a:xfrm>
            <a:off x="5158" y="5644947"/>
            <a:ext cx="9144000" cy="461665"/>
          </a:xfrm>
          <a:prstGeom prst="rect">
            <a:avLst/>
          </a:prstGeom>
        </p:spPr>
        <p:txBody>
          <a:bodyPr wrap="square">
            <a:spAutoFit/>
          </a:bodyPr>
          <a:lstStyle/>
          <a:p>
            <a:r>
              <a:rPr lang="en-US" sz="1200" dirty="0" smtClean="0"/>
              <a:t>   [1</a:t>
            </a:r>
            <a:r>
              <a:rPr lang="en-US" sz="1200" dirty="0"/>
              <a:t>] </a:t>
            </a:r>
            <a:r>
              <a:rPr lang="en-US" sz="1200" dirty="0" smtClean="0"/>
              <a:t> D.B</a:t>
            </a:r>
            <a:r>
              <a:rPr lang="en-US" sz="1200" dirty="0"/>
              <a:t>. Go, A. </a:t>
            </a:r>
            <a:r>
              <a:rPr lang="en-US" sz="1200" dirty="0" err="1"/>
              <a:t>Venkattraman</a:t>
            </a:r>
            <a:r>
              <a:rPr lang="en-US" sz="1200" dirty="0"/>
              <a:t>: Microscale gas breakdown: ion-enhanced field emission and the modified </a:t>
            </a:r>
            <a:r>
              <a:rPr lang="en-US" sz="1200" dirty="0" err="1"/>
              <a:t>Paschen´s</a:t>
            </a:r>
            <a:r>
              <a:rPr lang="en-US" sz="1200" dirty="0"/>
              <a:t> curve (Topical Review</a:t>
            </a:r>
            <a:r>
              <a:rPr lang="en-US" sz="1200" dirty="0" smtClean="0"/>
              <a:t>),</a:t>
            </a:r>
          </a:p>
          <a:p>
            <a:r>
              <a:rPr lang="en-US" sz="1200" dirty="0"/>
              <a:t> </a:t>
            </a:r>
            <a:r>
              <a:rPr lang="en-US" sz="1200" dirty="0" smtClean="0"/>
              <a:t>                                                        </a:t>
            </a:r>
            <a:r>
              <a:rPr lang="en-US" sz="1200" dirty="0"/>
              <a:t>J. of Phys. D: Appl. Physics 47 (2014) 503001. </a:t>
            </a:r>
            <a:endParaRPr lang="de-DE" sz="1200" dirty="0"/>
          </a:p>
        </p:txBody>
      </p:sp>
      <p:pic>
        <p:nvPicPr>
          <p:cNvPr id="266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8064" y="1124744"/>
            <a:ext cx="2552700" cy="676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21" name="Rechteck 20"/>
              <p:cNvSpPr/>
              <p:nvPr/>
            </p:nvSpPr>
            <p:spPr>
              <a:xfrm>
                <a:off x="5580111" y="2111343"/>
                <a:ext cx="2664297" cy="707886"/>
              </a:xfrm>
              <a:prstGeom prst="rect">
                <a:avLst/>
              </a:prstGeom>
            </p:spPr>
            <p:txBody>
              <a:bodyPr wrap="square">
                <a:spAutoFit/>
              </a:bodyPr>
              <a:lstStyle/>
              <a:p>
                <a14:m>
                  <m:oMath xmlns:m="http://schemas.openxmlformats.org/officeDocument/2006/math">
                    <m:r>
                      <a:rPr lang="en-US" sz="2000" i="1" smtClean="0">
                        <a:solidFill>
                          <a:srgbClr val="993366"/>
                        </a:solidFill>
                        <a:latin typeface="Cambria Math"/>
                        <a:ea typeface="Cambria Math"/>
                      </a:rPr>
                      <m:t>𝛼</m:t>
                    </m:r>
                  </m:oMath>
                </a14:m>
                <a:r>
                  <a:rPr lang="en-US" sz="2000" dirty="0" smtClean="0">
                    <a:solidFill>
                      <a:srgbClr val="993366"/>
                    </a:solidFill>
                  </a:rPr>
                  <a:t>-process: Townsend </a:t>
                </a:r>
                <a:endParaRPr lang="en-US" sz="2000" dirty="0">
                  <a:solidFill>
                    <a:srgbClr val="993366"/>
                  </a:solidFill>
                </a:endParaRPr>
              </a:p>
              <a:p>
                <a14:m>
                  <m:oMath xmlns:m="http://schemas.openxmlformats.org/officeDocument/2006/math">
                    <m:r>
                      <a:rPr lang="en-US" sz="2000" i="1" smtClean="0">
                        <a:solidFill>
                          <a:srgbClr val="993366"/>
                        </a:solidFill>
                        <a:latin typeface="Cambria Math"/>
                        <a:ea typeface="Cambria Math"/>
                      </a:rPr>
                      <m:t>𝛾</m:t>
                    </m:r>
                  </m:oMath>
                </a14:m>
                <a:r>
                  <a:rPr lang="en-US" sz="2000" baseline="-25000" dirty="0" smtClean="0">
                    <a:solidFill>
                      <a:srgbClr val="993366"/>
                    </a:solidFill>
                  </a:rPr>
                  <a:t>se</a:t>
                </a:r>
                <a:r>
                  <a:rPr lang="en-US" sz="2000" dirty="0" smtClean="0">
                    <a:solidFill>
                      <a:srgbClr val="993366"/>
                    </a:solidFill>
                  </a:rPr>
                  <a:t>-process</a:t>
                </a:r>
                <a:endParaRPr lang="en-US" sz="2000" dirty="0">
                  <a:solidFill>
                    <a:srgbClr val="993366"/>
                  </a:solidFill>
                </a:endParaRPr>
              </a:p>
            </p:txBody>
          </p:sp>
        </mc:Choice>
        <mc:Fallback xmlns="">
          <p:sp>
            <p:nvSpPr>
              <p:cNvPr id="21" name="Rechteck 20"/>
              <p:cNvSpPr>
                <a:spLocks noRot="1" noChangeAspect="1" noMove="1" noResize="1" noEditPoints="1" noAdjustHandles="1" noChangeArrowheads="1" noChangeShapeType="1" noTextEdit="1"/>
              </p:cNvSpPr>
              <p:nvPr/>
            </p:nvSpPr>
            <p:spPr>
              <a:xfrm>
                <a:off x="5580111" y="2111343"/>
                <a:ext cx="2664297" cy="707886"/>
              </a:xfrm>
              <a:prstGeom prst="rect">
                <a:avLst/>
              </a:prstGeom>
              <a:blipFill rotWithShape="1">
                <a:blip r:embed="rId6"/>
                <a:stretch>
                  <a:fillRect t="-4310" b="-14655"/>
                </a:stretch>
              </a:blipFill>
            </p:spPr>
            <p:txBody>
              <a:bodyPr/>
              <a:lstStyle/>
              <a:p>
                <a:r>
                  <a:rPr lang="de-DE">
                    <a:noFill/>
                  </a:rPr>
                  <a:t> </a:t>
                </a:r>
              </a:p>
            </p:txBody>
          </p:sp>
        </mc:Fallback>
      </mc:AlternateContent>
      <p:cxnSp>
        <p:nvCxnSpPr>
          <p:cNvPr id="19" name="Gerade Verbindung mit Pfeil 18"/>
          <p:cNvCxnSpPr/>
          <p:nvPr/>
        </p:nvCxnSpPr>
        <p:spPr>
          <a:xfrm flipV="1">
            <a:off x="3076928" y="1340768"/>
            <a:ext cx="1776045" cy="17221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Gerade Verbindung mit Pfeil 21"/>
          <p:cNvCxnSpPr/>
          <p:nvPr/>
        </p:nvCxnSpPr>
        <p:spPr>
          <a:xfrm flipV="1">
            <a:off x="2529649" y="1512987"/>
            <a:ext cx="2323324" cy="98059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6629"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07885" y="402406"/>
            <a:ext cx="3629989" cy="50428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27" name="Gerade Verbindung mit Pfeil 26"/>
          <p:cNvCxnSpPr/>
          <p:nvPr/>
        </p:nvCxnSpPr>
        <p:spPr>
          <a:xfrm flipV="1">
            <a:off x="2699792" y="2780928"/>
            <a:ext cx="2153181" cy="8640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Rechteck 13"/>
          <p:cNvSpPr/>
          <p:nvPr/>
        </p:nvSpPr>
        <p:spPr>
          <a:xfrm>
            <a:off x="0" y="6122762"/>
            <a:ext cx="9144000" cy="877163"/>
          </a:xfrm>
          <a:prstGeom prst="rect">
            <a:avLst/>
          </a:prstGeom>
          <a:solidFill>
            <a:srgbClr val="660033"/>
          </a:solidFill>
        </p:spPr>
        <p:txBody>
          <a:bodyPr wrap="square">
            <a:spAutoFit/>
          </a:bodyPr>
          <a:lstStyle/>
          <a:p>
            <a:r>
              <a:rPr lang="en-US" sz="1100" dirty="0" smtClean="0">
                <a:solidFill>
                  <a:prstClr val="white"/>
                </a:solidFill>
              </a:rPr>
              <a:t>          		</a:t>
            </a:r>
            <a:r>
              <a:rPr lang="en-US" sz="1000" dirty="0" smtClean="0">
                <a:solidFill>
                  <a:prstClr val="white"/>
                </a:solidFill>
              </a:rPr>
              <a:t>           Wolfram Knapp</a:t>
            </a:r>
          </a:p>
          <a:p>
            <a:r>
              <a:rPr lang="en-US" sz="1000" dirty="0">
                <a:solidFill>
                  <a:prstClr val="white"/>
                </a:solidFill>
              </a:rPr>
              <a:t> </a:t>
            </a:r>
            <a:r>
              <a:rPr lang="en-US" sz="1000" dirty="0" smtClean="0">
                <a:solidFill>
                  <a:prstClr val="white"/>
                </a:solidFill>
              </a:rPr>
              <a:t>                                                                          „</a:t>
            </a:r>
            <a:r>
              <a:rPr lang="en-US" sz="1000" b="1" dirty="0" smtClean="0">
                <a:solidFill>
                  <a:prstClr val="white"/>
                </a:solidFill>
              </a:rPr>
              <a:t>Investigations of the transition </a:t>
            </a:r>
            <a:r>
              <a:rPr lang="en-US" sz="1000" b="1" dirty="0">
                <a:solidFill>
                  <a:prstClr val="white"/>
                </a:solidFill>
              </a:rPr>
              <a:t>from </a:t>
            </a:r>
            <a:r>
              <a:rPr lang="en-US" sz="1000" b="1" dirty="0" smtClean="0">
                <a:solidFill>
                  <a:prstClr val="white"/>
                </a:solidFill>
              </a:rPr>
              <a:t>electron field </a:t>
            </a:r>
            <a:r>
              <a:rPr lang="en-US" sz="1000" b="1" dirty="0">
                <a:solidFill>
                  <a:prstClr val="white"/>
                </a:solidFill>
              </a:rPr>
              <a:t>emission to </a:t>
            </a:r>
            <a:r>
              <a:rPr lang="en-US" sz="1000" b="1" dirty="0" smtClean="0">
                <a:solidFill>
                  <a:prstClr val="white"/>
                </a:solidFill>
              </a:rPr>
              <a:t> plasma discharges</a:t>
            </a:r>
          </a:p>
          <a:p>
            <a:r>
              <a:rPr lang="en-US" sz="1000" b="1" dirty="0">
                <a:solidFill>
                  <a:prstClr val="white"/>
                </a:solidFill>
              </a:rPr>
              <a:t> </a:t>
            </a:r>
            <a:r>
              <a:rPr lang="en-US" sz="1000" b="1" dirty="0" smtClean="0">
                <a:solidFill>
                  <a:prstClr val="white"/>
                </a:solidFill>
              </a:rPr>
              <a:t>                                                                            (glow discharge and micro-arcs) with extended use of Fowler-</a:t>
            </a:r>
            <a:r>
              <a:rPr lang="en-US" sz="1000" b="1" dirty="0" err="1" smtClean="0">
                <a:solidFill>
                  <a:prstClr val="white"/>
                </a:solidFill>
              </a:rPr>
              <a:t>Nordheim</a:t>
            </a:r>
            <a:r>
              <a:rPr lang="en-US" sz="1000" b="1" dirty="0" smtClean="0">
                <a:solidFill>
                  <a:prstClr val="white"/>
                </a:solidFill>
              </a:rPr>
              <a:t> plot</a:t>
            </a:r>
            <a:r>
              <a:rPr lang="en-US" sz="1000" dirty="0" smtClean="0">
                <a:solidFill>
                  <a:prstClr val="white"/>
                </a:solidFill>
              </a:rPr>
              <a:t>”</a:t>
            </a:r>
          </a:p>
          <a:p>
            <a:r>
              <a:rPr lang="en-US" sz="1000" dirty="0">
                <a:solidFill>
                  <a:prstClr val="white"/>
                </a:solidFill>
              </a:rPr>
              <a:t> </a:t>
            </a:r>
            <a:r>
              <a:rPr lang="en-US" sz="1000" dirty="0" smtClean="0">
                <a:solidFill>
                  <a:prstClr val="white"/>
                </a:solidFill>
              </a:rPr>
              <a:t>                                                                           8</a:t>
            </a:r>
            <a:r>
              <a:rPr lang="en-US" sz="1000" baseline="30000" dirty="0" smtClean="0">
                <a:solidFill>
                  <a:prstClr val="white"/>
                </a:solidFill>
              </a:rPr>
              <a:t>th</a:t>
            </a:r>
            <a:r>
              <a:rPr lang="en-US" sz="1000" dirty="0" smtClean="0">
                <a:solidFill>
                  <a:prstClr val="white"/>
                </a:solidFill>
              </a:rPr>
              <a:t> International Workshop on Mechanisms on </a:t>
            </a:r>
            <a:r>
              <a:rPr lang="en-US" sz="1000" dirty="0" err="1" smtClean="0">
                <a:solidFill>
                  <a:prstClr val="white"/>
                </a:solidFill>
              </a:rPr>
              <a:t>Varcuum</a:t>
            </a:r>
            <a:r>
              <a:rPr lang="en-US" sz="1000" dirty="0" smtClean="0">
                <a:solidFill>
                  <a:prstClr val="white"/>
                </a:solidFill>
              </a:rPr>
              <a:t> Arcs, </a:t>
            </a:r>
            <a:r>
              <a:rPr lang="en-US" sz="1000" dirty="0" err="1" smtClean="0">
                <a:solidFill>
                  <a:prstClr val="white"/>
                </a:solidFill>
              </a:rPr>
              <a:t>Padova</a:t>
            </a:r>
            <a:r>
              <a:rPr lang="en-US" sz="1000" dirty="0" smtClean="0">
                <a:solidFill>
                  <a:prstClr val="white"/>
                </a:solidFill>
              </a:rPr>
              <a:t> , 15-19 Sept. 2019			</a:t>
            </a:r>
            <a:r>
              <a:rPr lang="en-US" sz="1000" dirty="0">
                <a:solidFill>
                  <a:prstClr val="white"/>
                </a:solidFill>
              </a:rPr>
              <a:t> </a:t>
            </a:r>
            <a:r>
              <a:rPr lang="en-US" sz="1000" dirty="0" smtClean="0">
                <a:solidFill>
                  <a:prstClr val="white"/>
                </a:solidFill>
              </a:rPr>
              <a:t>                                           </a:t>
            </a:r>
            <a:endParaRPr lang="de-DE" sz="1000" dirty="0">
              <a:solidFill>
                <a:prstClr val="white"/>
              </a:solidFill>
            </a:endParaRPr>
          </a:p>
        </p:txBody>
      </p:sp>
      <p:pic>
        <p:nvPicPr>
          <p:cNvPr id="15" name="Grafik 1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158" y="6106612"/>
            <a:ext cx="2160239" cy="751388"/>
          </a:xfrm>
          <a:prstGeom prst="rect">
            <a:avLst/>
          </a:prstGeom>
        </p:spPr>
      </p:pic>
      <p:pic>
        <p:nvPicPr>
          <p:cNvPr id="16" name="Grafik 44"/>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840043" y="6121774"/>
            <a:ext cx="2339752" cy="76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251486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8845258" y="6427113"/>
            <a:ext cx="184731" cy="369332"/>
          </a:xfrm>
          <a:prstGeom prst="rect">
            <a:avLst/>
          </a:prstGeom>
        </p:spPr>
        <p:txBody>
          <a:bodyPr wrap="none">
            <a:spAutoFit/>
          </a:bodyPr>
          <a:lstStyle/>
          <a:p>
            <a:endParaRPr lang="de-DE" dirty="0">
              <a:solidFill>
                <a:schemeClr val="bg1"/>
              </a:solidFill>
            </a:endParaRPr>
          </a:p>
        </p:txBody>
      </p:sp>
      <p:sp>
        <p:nvSpPr>
          <p:cNvPr id="11" name="Rechteck 10"/>
          <p:cNvSpPr/>
          <p:nvPr/>
        </p:nvSpPr>
        <p:spPr>
          <a:xfrm>
            <a:off x="1086561" y="4959163"/>
            <a:ext cx="6970878" cy="307777"/>
          </a:xfrm>
          <a:prstGeom prst="rect">
            <a:avLst/>
          </a:prstGeom>
        </p:spPr>
        <p:txBody>
          <a:bodyPr wrap="square">
            <a:spAutoFit/>
          </a:bodyPr>
          <a:lstStyle/>
          <a:p>
            <a:r>
              <a:rPr lang="en-US" sz="1400" dirty="0" smtClean="0"/>
              <a:t>           </a:t>
            </a:r>
            <a:endParaRPr lang="de-DE" sz="1400" dirty="0"/>
          </a:p>
        </p:txBody>
      </p:sp>
      <p:sp>
        <p:nvSpPr>
          <p:cNvPr id="2" name="Rechteck 1"/>
          <p:cNvSpPr/>
          <p:nvPr/>
        </p:nvSpPr>
        <p:spPr>
          <a:xfrm>
            <a:off x="541874" y="202351"/>
            <a:ext cx="8060251" cy="400110"/>
          </a:xfrm>
          <a:prstGeom prst="rect">
            <a:avLst/>
          </a:prstGeom>
        </p:spPr>
        <p:txBody>
          <a:bodyPr wrap="square">
            <a:spAutoFit/>
          </a:bodyPr>
          <a:lstStyle/>
          <a:p>
            <a:pPr lvl="0"/>
            <a:r>
              <a:rPr lang="en-US" sz="2000" b="1" dirty="0" smtClean="0">
                <a:solidFill>
                  <a:schemeClr val="accent2"/>
                </a:solidFill>
                <a:effectLst>
                  <a:outerShdw blurRad="38100" dist="38100" dir="2700000" algn="tl">
                    <a:srgbClr val="000000">
                      <a:alpha val="43137"/>
                    </a:srgbClr>
                  </a:outerShdw>
                </a:effectLst>
              </a:rPr>
              <a:t>5. Plasma-physical approach </a:t>
            </a:r>
            <a:r>
              <a:rPr lang="en-US" sz="2000" b="1" dirty="0" smtClean="0">
                <a:solidFill>
                  <a:schemeClr val="accent2"/>
                </a:solidFill>
              </a:rPr>
              <a:t>with vacuum-physical comments</a:t>
            </a:r>
            <a:endParaRPr lang="de-DE" sz="2000" b="1" dirty="0">
              <a:solidFill>
                <a:schemeClr val="accent2"/>
              </a:solidFill>
            </a:endParaRPr>
          </a:p>
        </p:txBody>
      </p:sp>
      <p:pic>
        <p:nvPicPr>
          <p:cNvPr id="286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8709" y="905054"/>
            <a:ext cx="3914669" cy="4361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hteck 9"/>
          <p:cNvSpPr/>
          <p:nvPr/>
        </p:nvSpPr>
        <p:spPr>
          <a:xfrm>
            <a:off x="5158" y="5644947"/>
            <a:ext cx="9144000" cy="461665"/>
          </a:xfrm>
          <a:prstGeom prst="rect">
            <a:avLst/>
          </a:prstGeom>
        </p:spPr>
        <p:txBody>
          <a:bodyPr wrap="square">
            <a:spAutoFit/>
          </a:bodyPr>
          <a:lstStyle/>
          <a:p>
            <a:r>
              <a:rPr lang="en-US" sz="1200" dirty="0" smtClean="0"/>
              <a:t>   [1</a:t>
            </a:r>
            <a:r>
              <a:rPr lang="en-US" sz="1200" dirty="0"/>
              <a:t>] </a:t>
            </a:r>
            <a:r>
              <a:rPr lang="en-US" sz="1200" dirty="0" smtClean="0"/>
              <a:t> D.B</a:t>
            </a:r>
            <a:r>
              <a:rPr lang="en-US" sz="1200" dirty="0"/>
              <a:t>. Go, A. </a:t>
            </a:r>
            <a:r>
              <a:rPr lang="en-US" sz="1200" dirty="0" err="1"/>
              <a:t>Venkattraman</a:t>
            </a:r>
            <a:r>
              <a:rPr lang="en-US" sz="1200" dirty="0"/>
              <a:t>: Microscale gas breakdown: ion-enhanced field emission and the modified </a:t>
            </a:r>
            <a:r>
              <a:rPr lang="en-US" sz="1200" dirty="0" err="1"/>
              <a:t>Paschen´s</a:t>
            </a:r>
            <a:r>
              <a:rPr lang="en-US" sz="1200" dirty="0"/>
              <a:t> curve (Topical Review</a:t>
            </a:r>
            <a:r>
              <a:rPr lang="en-US" sz="1200" dirty="0" smtClean="0"/>
              <a:t>),</a:t>
            </a:r>
          </a:p>
          <a:p>
            <a:r>
              <a:rPr lang="en-US" sz="1200" dirty="0"/>
              <a:t> </a:t>
            </a:r>
            <a:r>
              <a:rPr lang="en-US" sz="1200" dirty="0" smtClean="0"/>
              <a:t>                                                        </a:t>
            </a:r>
            <a:r>
              <a:rPr lang="en-US" sz="1200" dirty="0"/>
              <a:t>J. of Phys. D: Appl. Physics 47 (2014) 503001. </a:t>
            </a:r>
            <a:endParaRPr lang="de-DE" sz="1200" dirty="0"/>
          </a:p>
        </p:txBody>
      </p:sp>
      <mc:AlternateContent xmlns:mc="http://schemas.openxmlformats.org/markup-compatibility/2006" xmlns:a14="http://schemas.microsoft.com/office/drawing/2010/main">
        <mc:Choice Requires="a14">
          <p:sp>
            <p:nvSpPr>
              <p:cNvPr id="21" name="Rechteck 20"/>
              <p:cNvSpPr/>
              <p:nvPr/>
            </p:nvSpPr>
            <p:spPr>
              <a:xfrm>
                <a:off x="4366686" y="905054"/>
                <a:ext cx="4777313" cy="5147115"/>
              </a:xfrm>
              <a:prstGeom prst="rect">
                <a:avLst/>
              </a:prstGeom>
            </p:spPr>
            <p:txBody>
              <a:bodyPr wrap="square">
                <a:spAutoFit/>
              </a:bodyPr>
              <a:lstStyle/>
              <a:p>
                <a14:m>
                  <m:oMath xmlns:m="http://schemas.openxmlformats.org/officeDocument/2006/math">
                    <m:r>
                      <a:rPr lang="de-DE" sz="2000" smtClean="0">
                        <a:solidFill>
                          <a:srgbClr val="993366"/>
                        </a:solidFill>
                        <a:latin typeface="Cambria Math" panose="02040503050406030204" pitchFamily="18" charset="0"/>
                        <a:ea typeface="Cambria Math"/>
                      </a:rPr>
                      <m:t>→</m:t>
                    </m:r>
                    <m:r>
                      <a:rPr lang="de-DE" sz="2000" b="1" i="1" smtClean="0">
                        <a:solidFill>
                          <a:srgbClr val="993366"/>
                        </a:solidFill>
                        <a:latin typeface="Cambria Math" panose="02040503050406030204" pitchFamily="18" charset="0"/>
                        <a:ea typeface="Cambria Math"/>
                      </a:rPr>
                      <m:t>𝐊</m:t>
                    </m:r>
                    <m:r>
                      <a:rPr lang="de-DE" sz="2000" b="1" i="0" smtClean="0">
                        <a:solidFill>
                          <a:srgbClr val="993366"/>
                        </a:solidFill>
                        <a:latin typeface="Cambria Math" panose="02040503050406030204" pitchFamily="18" charset="0"/>
                        <a:ea typeface="Cambria Math"/>
                      </a:rPr>
                      <m:t>𝐢𝐧𝐞𝐭𝐢𝐜𝐚𝐥</m:t>
                    </m:r>
                    <m:r>
                      <a:rPr lang="de-DE" sz="2000" b="1" i="0" smtClean="0">
                        <a:solidFill>
                          <a:srgbClr val="993366"/>
                        </a:solidFill>
                        <a:latin typeface="Cambria Math" panose="02040503050406030204" pitchFamily="18" charset="0"/>
                        <a:ea typeface="Cambria Math"/>
                      </a:rPr>
                      <m:t> </m:t>
                    </m:r>
                    <m:r>
                      <a:rPr lang="de-DE" sz="2000" b="1" i="0" smtClean="0">
                        <a:solidFill>
                          <a:srgbClr val="993366"/>
                        </a:solidFill>
                        <a:latin typeface="Cambria Math" panose="02040503050406030204" pitchFamily="18" charset="0"/>
                        <a:ea typeface="Cambria Math"/>
                      </a:rPr>
                      <m:t>𝐞𝐧𝐞𝐫𝐠𝐲</m:t>
                    </m:r>
                    <m:r>
                      <a:rPr lang="de-DE" sz="2000" b="0" i="0" smtClean="0">
                        <a:solidFill>
                          <a:srgbClr val="993366"/>
                        </a:solidFill>
                        <a:latin typeface="Cambria Math" panose="02040503050406030204" pitchFamily="18" charset="0"/>
                        <a:ea typeface="Cambria Math"/>
                      </a:rPr>
                      <m:t>, </m:t>
                    </m:r>
                    <m:r>
                      <m:rPr>
                        <m:sty m:val="p"/>
                      </m:rPr>
                      <a:rPr lang="de-DE" sz="2000" b="0" i="0" smtClean="0">
                        <a:solidFill>
                          <a:srgbClr val="993366"/>
                        </a:solidFill>
                        <a:latin typeface="Cambria Math" panose="02040503050406030204" pitchFamily="18" charset="0"/>
                        <a:ea typeface="Cambria Math"/>
                      </a:rPr>
                      <m:t>e</m:t>
                    </m:r>
                    <m:r>
                      <a:rPr lang="de-DE" sz="2000" b="0" i="0" smtClean="0">
                        <a:solidFill>
                          <a:srgbClr val="993366"/>
                        </a:solidFill>
                        <a:latin typeface="Cambria Math" panose="02040503050406030204" pitchFamily="18" charset="0"/>
                        <a:ea typeface="Cambria Math"/>
                      </a:rPr>
                      <m:t>.</m:t>
                    </m:r>
                    <m:r>
                      <m:rPr>
                        <m:sty m:val="p"/>
                      </m:rPr>
                      <a:rPr lang="de-DE" sz="2000" b="0" i="0" smtClean="0">
                        <a:solidFill>
                          <a:srgbClr val="993366"/>
                        </a:solidFill>
                        <a:latin typeface="Cambria Math" panose="02040503050406030204" pitchFamily="18" charset="0"/>
                        <a:ea typeface="Cambria Math"/>
                      </a:rPr>
                      <m:t>g</m:t>
                    </m:r>
                    <m:r>
                      <a:rPr lang="de-DE" sz="2000" b="0" i="0" smtClean="0">
                        <a:solidFill>
                          <a:srgbClr val="993366"/>
                        </a:solidFill>
                        <a:latin typeface="Cambria Math" panose="02040503050406030204" pitchFamily="18" charset="0"/>
                        <a:ea typeface="Cambria Math"/>
                      </a:rPr>
                      <m:t>. </m:t>
                    </m:r>
                    <m:r>
                      <m:rPr>
                        <m:sty m:val="p"/>
                      </m:rPr>
                      <a:rPr lang="de-DE" sz="2000" b="0" i="0" smtClean="0">
                        <a:solidFill>
                          <a:srgbClr val="993366"/>
                        </a:solidFill>
                        <a:latin typeface="Cambria Math" panose="02040503050406030204" pitchFamily="18" charset="0"/>
                        <a:ea typeface="Cambria Math"/>
                      </a:rPr>
                      <m:t>for</m:t>
                    </m:r>
                    <m:r>
                      <a:rPr lang="de-DE" sz="2000" b="0" i="0" smtClean="0">
                        <a:solidFill>
                          <a:srgbClr val="993366"/>
                        </a:solidFill>
                        <a:latin typeface="Cambria Math" panose="02040503050406030204" pitchFamily="18" charset="0"/>
                        <a:ea typeface="Cambria Math"/>
                      </a:rPr>
                      <m:t> </m:t>
                    </m:r>
                    <m:r>
                      <m:rPr>
                        <m:sty m:val="p"/>
                      </m:rPr>
                      <a:rPr lang="de-DE" sz="2000" b="0" i="0" smtClean="0">
                        <a:solidFill>
                          <a:srgbClr val="993366"/>
                        </a:solidFill>
                        <a:latin typeface="Cambria Math" panose="02040503050406030204" pitchFamily="18" charset="0"/>
                        <a:ea typeface="Cambria Math"/>
                      </a:rPr>
                      <m:t>an</m:t>
                    </m:r>
                    <m:r>
                      <a:rPr lang="de-DE" sz="2000" b="0" i="0" smtClean="0">
                        <a:solidFill>
                          <a:srgbClr val="993366"/>
                        </a:solidFill>
                        <a:latin typeface="Cambria Math" panose="02040503050406030204" pitchFamily="18" charset="0"/>
                        <a:ea typeface="Cambria Math"/>
                      </a:rPr>
                      <m:t> </m:t>
                    </m:r>
                    <m:r>
                      <m:rPr>
                        <m:sty m:val="p"/>
                      </m:rPr>
                      <a:rPr lang="de-DE" sz="2000" b="0" i="0" smtClean="0">
                        <a:solidFill>
                          <a:srgbClr val="993366"/>
                        </a:solidFill>
                        <a:latin typeface="Cambria Math" panose="02040503050406030204" pitchFamily="18" charset="0"/>
                        <a:ea typeface="Cambria Math"/>
                      </a:rPr>
                      <m:t>electron</m:t>
                    </m:r>
                    <m:r>
                      <a:rPr lang="de-DE" sz="2000" b="0" i="0" smtClean="0">
                        <a:solidFill>
                          <a:srgbClr val="993366"/>
                        </a:solidFill>
                        <a:latin typeface="Cambria Math" panose="02040503050406030204" pitchFamily="18" charset="0"/>
                        <a:ea typeface="Cambria Math"/>
                      </a:rPr>
                      <m:t>:</m:t>
                    </m:r>
                  </m:oMath>
                </a14:m>
                <a:r>
                  <a:rPr lang="en-US" sz="2000" dirty="0" smtClean="0">
                    <a:solidFill>
                      <a:srgbClr val="993366"/>
                    </a:solidFill>
                  </a:rPr>
                  <a:t> </a:t>
                </a:r>
                <a:endParaRPr lang="en-US" sz="2000" dirty="0">
                  <a:solidFill>
                    <a:srgbClr val="993366"/>
                  </a:solidFill>
                </a:endParaRPr>
              </a:p>
              <a:p>
                <a14:m>
                  <m:oMath xmlns:m="http://schemas.openxmlformats.org/officeDocument/2006/math">
                    <m:r>
                      <a:rPr lang="de-DE" sz="2000" b="0" i="1" smtClean="0">
                        <a:solidFill>
                          <a:srgbClr val="993366"/>
                        </a:solidFill>
                        <a:latin typeface="Cambria Math" panose="02040503050406030204" pitchFamily="18" charset="0"/>
                      </a:rPr>
                      <m:t>       </m:t>
                    </m:r>
                    <m:r>
                      <a:rPr lang="de-DE" sz="2000" b="0" i="1" smtClean="0">
                        <a:solidFill>
                          <a:srgbClr val="993366"/>
                        </a:solidFill>
                        <a:latin typeface="Cambria Math" panose="02040503050406030204" pitchFamily="18" charset="0"/>
                      </a:rPr>
                      <m:t>𝑒𝑈</m:t>
                    </m:r>
                    <m:r>
                      <a:rPr lang="de-DE" sz="2000" b="0" i="1" smtClean="0">
                        <a:solidFill>
                          <a:srgbClr val="993366"/>
                        </a:solidFill>
                        <a:latin typeface="Cambria Math" panose="02040503050406030204" pitchFamily="18" charset="0"/>
                      </a:rPr>
                      <m:t>=</m:t>
                    </m:r>
                    <m:f>
                      <m:fPr>
                        <m:ctrlPr>
                          <a:rPr lang="de-DE" sz="2000" b="0" i="1" smtClean="0">
                            <a:solidFill>
                              <a:srgbClr val="993366"/>
                            </a:solidFill>
                            <a:latin typeface="Cambria Math" panose="02040503050406030204" pitchFamily="18" charset="0"/>
                          </a:rPr>
                        </m:ctrlPr>
                      </m:fPr>
                      <m:num>
                        <m:r>
                          <a:rPr lang="de-DE" sz="2000" b="0" i="1" smtClean="0">
                            <a:solidFill>
                              <a:srgbClr val="993366"/>
                            </a:solidFill>
                            <a:latin typeface="Cambria Math" panose="02040503050406030204" pitchFamily="18" charset="0"/>
                          </a:rPr>
                          <m:t>1</m:t>
                        </m:r>
                      </m:num>
                      <m:den>
                        <m:r>
                          <a:rPr lang="de-DE" sz="2000" b="0" i="1" smtClean="0">
                            <a:solidFill>
                              <a:srgbClr val="993366"/>
                            </a:solidFill>
                            <a:latin typeface="Cambria Math" panose="02040503050406030204" pitchFamily="18" charset="0"/>
                          </a:rPr>
                          <m:t>2</m:t>
                        </m:r>
                      </m:den>
                    </m:f>
                    <m:sSub>
                      <m:sSubPr>
                        <m:ctrlPr>
                          <a:rPr lang="de-DE" sz="2000" b="0" i="1" smtClean="0">
                            <a:solidFill>
                              <a:srgbClr val="993366"/>
                            </a:solidFill>
                            <a:latin typeface="Cambria Math" panose="02040503050406030204" pitchFamily="18" charset="0"/>
                          </a:rPr>
                        </m:ctrlPr>
                      </m:sSubPr>
                      <m:e>
                        <m:r>
                          <a:rPr lang="de-DE" sz="2000" b="0" i="1" smtClean="0">
                            <a:solidFill>
                              <a:srgbClr val="993366"/>
                            </a:solidFill>
                            <a:latin typeface="Cambria Math" panose="02040503050406030204" pitchFamily="18" charset="0"/>
                          </a:rPr>
                          <m:t>𝑚</m:t>
                        </m:r>
                      </m:e>
                      <m:sub>
                        <m:r>
                          <a:rPr lang="de-DE" sz="2000" b="0" i="1" smtClean="0">
                            <a:solidFill>
                              <a:srgbClr val="993366"/>
                            </a:solidFill>
                            <a:latin typeface="Cambria Math" panose="02040503050406030204" pitchFamily="18" charset="0"/>
                          </a:rPr>
                          <m:t>𝑒</m:t>
                        </m:r>
                      </m:sub>
                    </m:sSub>
                    <m:r>
                      <a:rPr lang="de-DE" sz="2000" b="0" i="1" smtClean="0">
                        <a:solidFill>
                          <a:srgbClr val="993366"/>
                        </a:solidFill>
                        <a:latin typeface="Cambria Math" panose="02040503050406030204" pitchFamily="18" charset="0"/>
                        <a:ea typeface="Cambria Math" panose="02040503050406030204" pitchFamily="18" charset="0"/>
                      </a:rPr>
                      <m:t>∙</m:t>
                    </m:r>
                    <m:sSup>
                      <m:sSupPr>
                        <m:ctrlPr>
                          <a:rPr lang="de-DE" sz="2000" b="0" i="1" smtClean="0">
                            <a:solidFill>
                              <a:srgbClr val="993366"/>
                            </a:solidFill>
                            <a:latin typeface="Cambria Math" panose="02040503050406030204" pitchFamily="18" charset="0"/>
                            <a:ea typeface="Cambria Math" panose="02040503050406030204" pitchFamily="18" charset="0"/>
                          </a:rPr>
                        </m:ctrlPr>
                      </m:sSupPr>
                      <m:e>
                        <m:r>
                          <a:rPr lang="de-DE" sz="2000" b="0" i="1" smtClean="0">
                            <a:solidFill>
                              <a:srgbClr val="993366"/>
                            </a:solidFill>
                            <a:latin typeface="Cambria Math" panose="02040503050406030204" pitchFamily="18" charset="0"/>
                            <a:ea typeface="Cambria Math" panose="02040503050406030204" pitchFamily="18" charset="0"/>
                          </a:rPr>
                          <m:t>𝑣</m:t>
                        </m:r>
                      </m:e>
                      <m:sup>
                        <m:r>
                          <a:rPr lang="de-DE" sz="2000" b="0" i="1" smtClean="0">
                            <a:solidFill>
                              <a:srgbClr val="993366"/>
                            </a:solidFill>
                            <a:latin typeface="Cambria Math" panose="02040503050406030204" pitchFamily="18" charset="0"/>
                            <a:ea typeface="Cambria Math" panose="02040503050406030204" pitchFamily="18" charset="0"/>
                          </a:rPr>
                          <m:t>2</m:t>
                        </m:r>
                      </m:sup>
                    </m:sSup>
                  </m:oMath>
                </a14:m>
                <a:r>
                  <a:rPr lang="en-US" sz="2000" dirty="0" smtClean="0">
                    <a:solidFill>
                      <a:srgbClr val="993366"/>
                    </a:solidFill>
                  </a:rPr>
                  <a:t>      with </a:t>
                </a:r>
                <a14:m>
                  <m:oMath xmlns:m="http://schemas.openxmlformats.org/officeDocument/2006/math">
                    <m:sSub>
                      <m:sSubPr>
                        <m:ctrlPr>
                          <a:rPr lang="en-US" sz="2000" i="1" smtClean="0">
                            <a:solidFill>
                              <a:srgbClr val="993366"/>
                            </a:solidFill>
                            <a:latin typeface="Cambria Math" panose="02040503050406030204" pitchFamily="18" charset="0"/>
                          </a:rPr>
                        </m:ctrlPr>
                      </m:sSubPr>
                      <m:e>
                        <m:r>
                          <a:rPr lang="de-DE" sz="2000" b="0" i="1" smtClean="0">
                            <a:solidFill>
                              <a:srgbClr val="993366"/>
                            </a:solidFill>
                            <a:latin typeface="Cambria Math" panose="02040503050406030204" pitchFamily="18" charset="0"/>
                          </a:rPr>
                          <m:t>𝑈</m:t>
                        </m:r>
                        <m:r>
                          <a:rPr lang="de-DE" sz="2000" b="0" i="1" smtClean="0">
                            <a:solidFill>
                              <a:srgbClr val="993366"/>
                            </a:solidFill>
                            <a:latin typeface="Cambria Math" panose="02040503050406030204" pitchFamily="18" charset="0"/>
                            <a:ea typeface="Cambria Math" panose="02040503050406030204" pitchFamily="18" charset="0"/>
                          </a:rPr>
                          <m:t>≤</m:t>
                        </m:r>
                        <m:r>
                          <a:rPr lang="de-DE" sz="2000" b="0" i="1" smtClean="0">
                            <a:solidFill>
                              <a:srgbClr val="993366"/>
                            </a:solidFill>
                            <a:latin typeface="Cambria Math" panose="02040503050406030204" pitchFamily="18" charset="0"/>
                          </a:rPr>
                          <m:t>𝑈</m:t>
                        </m:r>
                      </m:e>
                      <m:sub>
                        <m:r>
                          <a:rPr lang="de-DE" sz="2000" b="0" i="1" smtClean="0">
                            <a:solidFill>
                              <a:srgbClr val="993366"/>
                            </a:solidFill>
                            <a:latin typeface="Cambria Math" panose="02040503050406030204" pitchFamily="18" charset="0"/>
                          </a:rPr>
                          <m:t>𝑎𝑐</m:t>
                        </m:r>
                      </m:sub>
                    </m:sSub>
                  </m:oMath>
                </a14:m>
                <a:endParaRPr lang="en-US" sz="2000" dirty="0" smtClean="0">
                  <a:solidFill>
                    <a:srgbClr val="993366"/>
                  </a:solidFill>
                </a:endParaRPr>
              </a:p>
              <a:p>
                <a:endParaRPr lang="en-US" sz="2000" dirty="0" smtClean="0">
                  <a:solidFill>
                    <a:srgbClr val="993366"/>
                  </a:solidFill>
                </a:endParaRPr>
              </a:p>
              <a:p>
                <a14:m>
                  <m:oMath xmlns:m="http://schemas.openxmlformats.org/officeDocument/2006/math">
                    <m:r>
                      <a:rPr lang="en-US" sz="2000" i="1" smtClean="0">
                        <a:solidFill>
                          <a:srgbClr val="993366"/>
                        </a:solidFill>
                        <a:latin typeface="Cambria Math" panose="02040503050406030204" pitchFamily="18" charset="0"/>
                        <a:ea typeface="Cambria Math" panose="02040503050406030204" pitchFamily="18" charset="0"/>
                      </a:rPr>
                      <m:t>→</m:t>
                    </m:r>
                  </m:oMath>
                </a14:m>
                <a:r>
                  <a:rPr lang="en-US" sz="2000" dirty="0" smtClean="0">
                    <a:solidFill>
                      <a:srgbClr val="993366"/>
                    </a:solidFill>
                  </a:rPr>
                  <a:t> </a:t>
                </a:r>
                <a:r>
                  <a:rPr lang="en-US" sz="2000" b="1" dirty="0" smtClean="0">
                    <a:solidFill>
                      <a:srgbClr val="993366"/>
                    </a:solidFill>
                  </a:rPr>
                  <a:t>3 sources of gas molecules [ </a:t>
                </a:r>
                <a:r>
                  <a:rPr lang="en-US" sz="2000" b="1" i="1" dirty="0" smtClean="0">
                    <a:solidFill>
                      <a:srgbClr val="993366"/>
                    </a:solidFill>
                  </a:rPr>
                  <a:t>= f(T) </a:t>
                </a:r>
                <a:r>
                  <a:rPr lang="en-US" sz="2000" b="1" dirty="0" smtClean="0">
                    <a:solidFill>
                      <a:srgbClr val="993366"/>
                    </a:solidFill>
                  </a:rPr>
                  <a:t>]</a:t>
                </a:r>
                <a:r>
                  <a:rPr lang="en-US" sz="2000" b="1" i="1" dirty="0" smtClean="0">
                    <a:solidFill>
                      <a:srgbClr val="993366"/>
                    </a:solidFill>
                  </a:rPr>
                  <a:t>:</a:t>
                </a:r>
              </a:p>
              <a:p>
                <a:pPr marL="457200" indent="-457200">
                  <a:buAutoNum type="arabicPeriod"/>
                </a:pPr>
                <a:r>
                  <a:rPr lang="en-US" sz="2000" dirty="0" smtClean="0">
                    <a:solidFill>
                      <a:srgbClr val="993366"/>
                    </a:solidFill>
                  </a:rPr>
                  <a:t>gas desorption from electrode surfaces:</a:t>
                </a:r>
              </a:p>
              <a:p>
                <a:r>
                  <a:rPr lang="en-US" sz="2000" dirty="0" smtClean="0">
                    <a:solidFill>
                      <a:srgbClr val="993366"/>
                    </a:solidFill>
                  </a:rPr>
                  <a:t>        </a:t>
                </a:r>
                <a14:m>
                  <m:oMath xmlns:m="http://schemas.openxmlformats.org/officeDocument/2006/math">
                    <m:sSup>
                      <m:sSupPr>
                        <m:ctrlPr>
                          <a:rPr lang="en-US" sz="2000" i="1" smtClean="0">
                            <a:solidFill>
                              <a:srgbClr val="993366"/>
                            </a:solidFill>
                            <a:latin typeface="Cambria Math" panose="02040503050406030204" pitchFamily="18" charset="0"/>
                          </a:rPr>
                        </m:ctrlPr>
                      </m:sSupPr>
                      <m:e>
                        <m:r>
                          <a:rPr lang="de-DE" sz="2000" b="0" i="1" smtClean="0">
                            <a:solidFill>
                              <a:srgbClr val="993366"/>
                            </a:solidFill>
                            <a:latin typeface="Cambria Math" panose="02040503050406030204" pitchFamily="18" charset="0"/>
                          </a:rPr>
                          <m:t>10</m:t>
                        </m:r>
                      </m:e>
                      <m:sup>
                        <m:r>
                          <a:rPr lang="de-DE" sz="2000" b="0" i="1" smtClean="0">
                            <a:solidFill>
                              <a:srgbClr val="993366"/>
                            </a:solidFill>
                            <a:latin typeface="Cambria Math" panose="02040503050406030204" pitchFamily="18" charset="0"/>
                          </a:rPr>
                          <m:t>14</m:t>
                        </m:r>
                      </m:sup>
                    </m:sSup>
                    <m:r>
                      <a:rPr lang="de-DE" sz="2000" b="0" i="1" smtClean="0">
                        <a:solidFill>
                          <a:srgbClr val="993366"/>
                        </a:solidFill>
                        <a:latin typeface="Cambria Math" panose="02040503050406030204" pitchFamily="18" charset="0"/>
                      </a:rPr>
                      <m:t>…</m:t>
                    </m:r>
                    <m:sSup>
                      <m:sSupPr>
                        <m:ctrlPr>
                          <a:rPr lang="de-DE" sz="2000" b="0" i="1" smtClean="0">
                            <a:solidFill>
                              <a:srgbClr val="993366"/>
                            </a:solidFill>
                            <a:latin typeface="Cambria Math" panose="02040503050406030204" pitchFamily="18" charset="0"/>
                          </a:rPr>
                        </m:ctrlPr>
                      </m:sSupPr>
                      <m:e>
                        <m:r>
                          <a:rPr lang="de-DE" sz="2000" b="0" i="1" smtClean="0">
                            <a:solidFill>
                              <a:srgbClr val="993366"/>
                            </a:solidFill>
                            <a:latin typeface="Cambria Math" panose="02040503050406030204" pitchFamily="18" charset="0"/>
                          </a:rPr>
                          <m:t>10</m:t>
                        </m:r>
                      </m:e>
                      <m:sup>
                        <m:r>
                          <a:rPr lang="de-DE" sz="2000" b="0" i="1" smtClean="0">
                            <a:solidFill>
                              <a:srgbClr val="993366"/>
                            </a:solidFill>
                            <a:latin typeface="Cambria Math" panose="02040503050406030204" pitchFamily="18" charset="0"/>
                          </a:rPr>
                          <m:t>15</m:t>
                        </m:r>
                      </m:sup>
                    </m:sSup>
                  </m:oMath>
                </a14:m>
                <a:r>
                  <a:rPr lang="en-US" sz="2000" dirty="0" smtClean="0">
                    <a:solidFill>
                      <a:srgbClr val="993366"/>
                    </a:solidFill>
                  </a:rPr>
                  <a:t> molecules / </a:t>
                </a:r>
                <a14:m>
                  <m:oMath xmlns:m="http://schemas.openxmlformats.org/officeDocument/2006/math">
                    <m:sSup>
                      <m:sSupPr>
                        <m:ctrlPr>
                          <a:rPr lang="en-US" sz="2000" i="1" smtClean="0">
                            <a:solidFill>
                              <a:srgbClr val="993366"/>
                            </a:solidFill>
                            <a:latin typeface="Cambria Math" panose="02040503050406030204" pitchFamily="18" charset="0"/>
                          </a:rPr>
                        </m:ctrlPr>
                      </m:sSupPr>
                      <m:e>
                        <m:r>
                          <a:rPr lang="de-DE" sz="2000" b="0" i="1" smtClean="0">
                            <a:solidFill>
                              <a:srgbClr val="993366"/>
                            </a:solidFill>
                            <a:latin typeface="Cambria Math" panose="02040503050406030204" pitchFamily="18" charset="0"/>
                          </a:rPr>
                          <m:t>𝑐𝑚</m:t>
                        </m:r>
                      </m:e>
                      <m:sup>
                        <m:r>
                          <a:rPr lang="de-DE" sz="2000" b="0" i="1" smtClean="0">
                            <a:solidFill>
                              <a:srgbClr val="993366"/>
                            </a:solidFill>
                            <a:latin typeface="Cambria Math" panose="02040503050406030204" pitchFamily="18" charset="0"/>
                          </a:rPr>
                          <m:t>2</m:t>
                        </m:r>
                      </m:sup>
                    </m:sSup>
                    <m:r>
                      <a:rPr lang="de-DE" sz="2000" b="0" i="1" smtClean="0">
                        <a:solidFill>
                          <a:srgbClr val="993366"/>
                        </a:solidFill>
                        <a:latin typeface="Cambria Math" panose="02040503050406030204" pitchFamily="18" charset="0"/>
                      </a:rPr>
                      <m:t> !</m:t>
                    </m:r>
                  </m:oMath>
                </a14:m>
                <a:endParaRPr lang="en-US" sz="2000" dirty="0" smtClean="0">
                  <a:solidFill>
                    <a:srgbClr val="993366"/>
                  </a:solidFill>
                </a:endParaRPr>
              </a:p>
              <a:p>
                <a:r>
                  <a:rPr lang="en-US" sz="2000" dirty="0" smtClean="0">
                    <a:solidFill>
                      <a:srgbClr val="993366"/>
                    </a:solidFill>
                  </a:rPr>
                  <a:t>2.    outgassing from electrodes</a:t>
                </a:r>
              </a:p>
              <a:p>
                <a:r>
                  <a:rPr lang="en-US" sz="2000" dirty="0" smtClean="0">
                    <a:solidFill>
                      <a:srgbClr val="993366"/>
                    </a:solidFill>
                  </a:rPr>
                  <a:t>3.    evaporation of electrode material</a:t>
                </a:r>
              </a:p>
              <a:p>
                <a:pPr marL="457200" indent="-457200">
                  <a:buAutoNum type="arabicPeriod"/>
                </a:pPr>
                <a:endParaRPr lang="en-US" sz="2000" dirty="0">
                  <a:solidFill>
                    <a:srgbClr val="993366"/>
                  </a:solidFill>
                </a:endParaRPr>
              </a:p>
              <a:p>
                <a14:m>
                  <m:oMath xmlns:m="http://schemas.openxmlformats.org/officeDocument/2006/math">
                    <m:r>
                      <a:rPr lang="en-US" sz="2000" i="1" smtClean="0">
                        <a:solidFill>
                          <a:srgbClr val="993366"/>
                        </a:solidFill>
                        <a:latin typeface="Cambria Math" panose="02040503050406030204" pitchFamily="18" charset="0"/>
                        <a:ea typeface="Cambria Math" panose="02040503050406030204" pitchFamily="18" charset="0"/>
                      </a:rPr>
                      <m:t>→</m:t>
                    </m:r>
                  </m:oMath>
                </a14:m>
                <a:r>
                  <a:rPr lang="en-US" sz="2000" dirty="0" smtClean="0">
                    <a:solidFill>
                      <a:srgbClr val="993366"/>
                    </a:solidFill>
                  </a:rPr>
                  <a:t> </a:t>
                </a:r>
                <a:r>
                  <a:rPr lang="en-US" sz="2000" b="1" dirty="0" smtClean="0">
                    <a:solidFill>
                      <a:srgbClr val="993366"/>
                    </a:solidFill>
                  </a:rPr>
                  <a:t>ionization and ion collection </a:t>
                </a:r>
                <a:r>
                  <a:rPr lang="en-US" sz="2000" dirty="0" smtClean="0">
                    <a:solidFill>
                      <a:srgbClr val="993366"/>
                    </a:solidFill>
                  </a:rPr>
                  <a:t>of gas molecules in the electron beam</a:t>
                </a:r>
              </a:p>
              <a:p>
                <a:endParaRPr lang="en-US" sz="2000" dirty="0">
                  <a:solidFill>
                    <a:srgbClr val="993366"/>
                  </a:solidFill>
                </a:endParaRPr>
              </a:p>
              <a:p>
                <a14:m>
                  <m:oMath xmlns:m="http://schemas.openxmlformats.org/officeDocument/2006/math">
                    <m:r>
                      <a:rPr lang="en-US" sz="2000" i="1" smtClean="0">
                        <a:solidFill>
                          <a:srgbClr val="993366"/>
                        </a:solidFill>
                        <a:latin typeface="Cambria Math" panose="02040503050406030204" pitchFamily="18" charset="0"/>
                        <a:ea typeface="Cambria Math" panose="02040503050406030204" pitchFamily="18" charset="0"/>
                      </a:rPr>
                      <m:t>→</m:t>
                    </m:r>
                  </m:oMath>
                </a14:m>
                <a:r>
                  <a:rPr lang="en-US" sz="2000" dirty="0" smtClean="0">
                    <a:solidFill>
                      <a:srgbClr val="993366"/>
                    </a:solidFill>
                  </a:rPr>
                  <a:t> </a:t>
                </a:r>
                <a:r>
                  <a:rPr lang="en-US" sz="2000" b="1" dirty="0" smtClean="0">
                    <a:solidFill>
                      <a:srgbClr val="993366"/>
                    </a:solidFill>
                  </a:rPr>
                  <a:t>transition</a:t>
                </a:r>
                <a:r>
                  <a:rPr lang="en-US" sz="2000" dirty="0" smtClean="0">
                    <a:solidFill>
                      <a:srgbClr val="993366"/>
                    </a:solidFill>
                  </a:rPr>
                  <a:t> from electron emission to stable plasma discharge (</a:t>
                </a:r>
                <a14:m>
                  <m:oMath xmlns:m="http://schemas.openxmlformats.org/officeDocument/2006/math">
                    <m:sSub>
                      <m:sSubPr>
                        <m:ctrlPr>
                          <a:rPr lang="en-US" sz="2000" i="1" smtClean="0">
                            <a:solidFill>
                              <a:srgbClr val="993366"/>
                            </a:solidFill>
                            <a:latin typeface="Cambria Math" panose="02040503050406030204" pitchFamily="18" charset="0"/>
                          </a:rPr>
                        </m:ctrlPr>
                      </m:sSubPr>
                      <m:e>
                        <m:r>
                          <a:rPr lang="de-DE" sz="2000" b="0" i="1" smtClean="0">
                            <a:solidFill>
                              <a:srgbClr val="993366"/>
                            </a:solidFill>
                            <a:latin typeface="Cambria Math" panose="02040503050406030204" pitchFamily="18" charset="0"/>
                          </a:rPr>
                          <m:t>𝑛</m:t>
                        </m:r>
                      </m:e>
                      <m:sub>
                        <m:r>
                          <a:rPr lang="de-DE" sz="2000" b="0" i="1" smtClean="0">
                            <a:solidFill>
                              <a:srgbClr val="993366"/>
                            </a:solidFill>
                            <a:latin typeface="Cambria Math" panose="02040503050406030204" pitchFamily="18" charset="0"/>
                          </a:rPr>
                          <m:t>𝑒</m:t>
                        </m:r>
                      </m:sub>
                    </m:sSub>
                    <m:r>
                      <a:rPr lang="en-US" sz="2000" i="1" smtClean="0">
                        <a:solidFill>
                          <a:srgbClr val="993366"/>
                        </a:solidFill>
                        <a:latin typeface="Cambria Math" panose="02040503050406030204" pitchFamily="18" charset="0"/>
                        <a:ea typeface="Cambria Math" panose="02040503050406030204" pitchFamily="18" charset="0"/>
                      </a:rPr>
                      <m:t>~</m:t>
                    </m:r>
                    <m:r>
                      <a:rPr lang="de-DE" sz="2000" b="0" i="1" smtClean="0">
                        <a:solidFill>
                          <a:srgbClr val="993366"/>
                        </a:solidFill>
                        <a:latin typeface="Cambria Math" panose="02040503050406030204" pitchFamily="18" charset="0"/>
                        <a:ea typeface="Cambria Math" panose="02040503050406030204" pitchFamily="18" charset="0"/>
                      </a:rPr>
                      <m:t> </m:t>
                    </m:r>
                    <m:sSub>
                      <m:sSubPr>
                        <m:ctrlPr>
                          <a:rPr lang="de-DE" sz="2000" b="0" i="1" smtClean="0">
                            <a:solidFill>
                              <a:srgbClr val="993366"/>
                            </a:solidFill>
                            <a:latin typeface="Cambria Math" panose="02040503050406030204" pitchFamily="18" charset="0"/>
                            <a:ea typeface="Cambria Math" panose="02040503050406030204" pitchFamily="18" charset="0"/>
                          </a:rPr>
                        </m:ctrlPr>
                      </m:sSubPr>
                      <m:e>
                        <m:r>
                          <a:rPr lang="de-DE" sz="2000" b="0" i="1" smtClean="0">
                            <a:solidFill>
                              <a:srgbClr val="993366"/>
                            </a:solidFill>
                            <a:latin typeface="Cambria Math" panose="02040503050406030204" pitchFamily="18" charset="0"/>
                            <a:ea typeface="Cambria Math" panose="02040503050406030204" pitchFamily="18" charset="0"/>
                          </a:rPr>
                          <m:t>𝑛</m:t>
                        </m:r>
                      </m:e>
                      <m:sub>
                        <m:r>
                          <a:rPr lang="de-DE" sz="2000" b="0" i="1" smtClean="0">
                            <a:solidFill>
                              <a:srgbClr val="993366"/>
                            </a:solidFill>
                            <a:latin typeface="Cambria Math" panose="02040503050406030204" pitchFamily="18" charset="0"/>
                            <a:ea typeface="Cambria Math" panose="02040503050406030204" pitchFamily="18" charset="0"/>
                          </a:rPr>
                          <m:t>𝑖</m:t>
                        </m:r>
                      </m:sub>
                    </m:sSub>
                  </m:oMath>
                </a14:m>
                <a:r>
                  <a:rPr lang="en-US" sz="2000" dirty="0" smtClean="0">
                    <a:solidFill>
                      <a:srgbClr val="993366"/>
                    </a:solidFill>
                  </a:rPr>
                  <a:t>)</a:t>
                </a:r>
              </a:p>
              <a:p>
                <a:endParaRPr lang="en-US" sz="2000" dirty="0">
                  <a:solidFill>
                    <a:srgbClr val="993366"/>
                  </a:solidFill>
                </a:endParaRPr>
              </a:p>
              <a:p>
                <a:endParaRPr lang="en-US" sz="2000" dirty="0">
                  <a:solidFill>
                    <a:srgbClr val="993366"/>
                  </a:solidFill>
                </a:endParaRPr>
              </a:p>
            </p:txBody>
          </p:sp>
        </mc:Choice>
        <mc:Fallback xmlns="">
          <p:sp>
            <p:nvSpPr>
              <p:cNvPr id="21" name="Rechteck 20"/>
              <p:cNvSpPr>
                <a:spLocks noRot="1" noChangeAspect="1" noMove="1" noResize="1" noEditPoints="1" noAdjustHandles="1" noChangeArrowheads="1" noChangeShapeType="1" noTextEdit="1"/>
              </p:cNvSpPr>
              <p:nvPr/>
            </p:nvSpPr>
            <p:spPr>
              <a:xfrm>
                <a:off x="4366686" y="905054"/>
                <a:ext cx="4777313" cy="5147115"/>
              </a:xfrm>
              <a:prstGeom prst="rect">
                <a:avLst/>
              </a:prstGeom>
              <a:blipFill rotWithShape="0">
                <a:blip r:embed="rId5"/>
                <a:stretch>
                  <a:fillRect l="-1403" r="-510"/>
                </a:stretch>
              </a:blipFill>
            </p:spPr>
            <p:txBody>
              <a:bodyPr/>
              <a:lstStyle/>
              <a:p>
                <a:r>
                  <a:rPr lang="de-DE">
                    <a:noFill/>
                  </a:rPr>
                  <a:t> </a:t>
                </a:r>
              </a:p>
            </p:txBody>
          </p:sp>
        </mc:Fallback>
      </mc:AlternateContent>
      <p:sp>
        <p:nvSpPr>
          <p:cNvPr id="9" name="Rechteck 8"/>
          <p:cNvSpPr/>
          <p:nvPr/>
        </p:nvSpPr>
        <p:spPr>
          <a:xfrm>
            <a:off x="0" y="6122762"/>
            <a:ext cx="9144000" cy="877163"/>
          </a:xfrm>
          <a:prstGeom prst="rect">
            <a:avLst/>
          </a:prstGeom>
          <a:solidFill>
            <a:srgbClr val="660033"/>
          </a:solidFill>
        </p:spPr>
        <p:txBody>
          <a:bodyPr wrap="square">
            <a:spAutoFit/>
          </a:bodyPr>
          <a:lstStyle/>
          <a:p>
            <a:r>
              <a:rPr lang="en-US" sz="1100" dirty="0" smtClean="0">
                <a:solidFill>
                  <a:prstClr val="white"/>
                </a:solidFill>
              </a:rPr>
              <a:t>          		</a:t>
            </a:r>
            <a:r>
              <a:rPr lang="en-US" sz="1000" dirty="0" smtClean="0">
                <a:solidFill>
                  <a:prstClr val="white"/>
                </a:solidFill>
              </a:rPr>
              <a:t>           Wolfram Knapp</a:t>
            </a:r>
          </a:p>
          <a:p>
            <a:r>
              <a:rPr lang="en-US" sz="1000" dirty="0">
                <a:solidFill>
                  <a:prstClr val="white"/>
                </a:solidFill>
              </a:rPr>
              <a:t> </a:t>
            </a:r>
            <a:r>
              <a:rPr lang="en-US" sz="1000" dirty="0" smtClean="0">
                <a:solidFill>
                  <a:prstClr val="white"/>
                </a:solidFill>
              </a:rPr>
              <a:t>                                                                          „</a:t>
            </a:r>
            <a:r>
              <a:rPr lang="en-US" sz="1000" b="1" dirty="0" smtClean="0">
                <a:solidFill>
                  <a:prstClr val="white"/>
                </a:solidFill>
              </a:rPr>
              <a:t>Investigations of the transition </a:t>
            </a:r>
            <a:r>
              <a:rPr lang="en-US" sz="1000" b="1" dirty="0">
                <a:solidFill>
                  <a:prstClr val="white"/>
                </a:solidFill>
              </a:rPr>
              <a:t>from </a:t>
            </a:r>
            <a:r>
              <a:rPr lang="en-US" sz="1000" b="1" dirty="0" smtClean="0">
                <a:solidFill>
                  <a:prstClr val="white"/>
                </a:solidFill>
              </a:rPr>
              <a:t>electron field </a:t>
            </a:r>
            <a:r>
              <a:rPr lang="en-US" sz="1000" b="1" dirty="0">
                <a:solidFill>
                  <a:prstClr val="white"/>
                </a:solidFill>
              </a:rPr>
              <a:t>emission to </a:t>
            </a:r>
            <a:r>
              <a:rPr lang="en-US" sz="1000" b="1" dirty="0" smtClean="0">
                <a:solidFill>
                  <a:prstClr val="white"/>
                </a:solidFill>
              </a:rPr>
              <a:t> plasma discharges</a:t>
            </a:r>
          </a:p>
          <a:p>
            <a:r>
              <a:rPr lang="en-US" sz="1000" b="1" dirty="0">
                <a:solidFill>
                  <a:prstClr val="white"/>
                </a:solidFill>
              </a:rPr>
              <a:t> </a:t>
            </a:r>
            <a:r>
              <a:rPr lang="en-US" sz="1000" b="1" dirty="0" smtClean="0">
                <a:solidFill>
                  <a:prstClr val="white"/>
                </a:solidFill>
              </a:rPr>
              <a:t>                                                                            (glow discharge and micro-arcs) with extended use of Fowler-</a:t>
            </a:r>
            <a:r>
              <a:rPr lang="en-US" sz="1000" b="1" dirty="0" err="1" smtClean="0">
                <a:solidFill>
                  <a:prstClr val="white"/>
                </a:solidFill>
              </a:rPr>
              <a:t>Nordheim</a:t>
            </a:r>
            <a:r>
              <a:rPr lang="en-US" sz="1000" b="1" dirty="0" smtClean="0">
                <a:solidFill>
                  <a:prstClr val="white"/>
                </a:solidFill>
              </a:rPr>
              <a:t> plot</a:t>
            </a:r>
            <a:r>
              <a:rPr lang="en-US" sz="1000" dirty="0" smtClean="0">
                <a:solidFill>
                  <a:prstClr val="white"/>
                </a:solidFill>
              </a:rPr>
              <a:t>”</a:t>
            </a:r>
          </a:p>
          <a:p>
            <a:r>
              <a:rPr lang="en-US" sz="1000" dirty="0">
                <a:solidFill>
                  <a:prstClr val="white"/>
                </a:solidFill>
              </a:rPr>
              <a:t> </a:t>
            </a:r>
            <a:r>
              <a:rPr lang="en-US" sz="1000" dirty="0" smtClean="0">
                <a:solidFill>
                  <a:prstClr val="white"/>
                </a:solidFill>
              </a:rPr>
              <a:t>                                                                           8</a:t>
            </a:r>
            <a:r>
              <a:rPr lang="en-US" sz="1000" baseline="30000" dirty="0" smtClean="0">
                <a:solidFill>
                  <a:prstClr val="white"/>
                </a:solidFill>
              </a:rPr>
              <a:t>th</a:t>
            </a:r>
            <a:r>
              <a:rPr lang="en-US" sz="1000" dirty="0" smtClean="0">
                <a:solidFill>
                  <a:prstClr val="white"/>
                </a:solidFill>
              </a:rPr>
              <a:t> International Workshop on Mechanisms on </a:t>
            </a:r>
            <a:r>
              <a:rPr lang="en-US" sz="1000" dirty="0" err="1" smtClean="0">
                <a:solidFill>
                  <a:prstClr val="white"/>
                </a:solidFill>
              </a:rPr>
              <a:t>Varcuum</a:t>
            </a:r>
            <a:r>
              <a:rPr lang="en-US" sz="1000" dirty="0" smtClean="0">
                <a:solidFill>
                  <a:prstClr val="white"/>
                </a:solidFill>
              </a:rPr>
              <a:t> Arcs, </a:t>
            </a:r>
            <a:r>
              <a:rPr lang="en-US" sz="1000" dirty="0" err="1" smtClean="0">
                <a:solidFill>
                  <a:prstClr val="white"/>
                </a:solidFill>
              </a:rPr>
              <a:t>Padova</a:t>
            </a:r>
            <a:r>
              <a:rPr lang="en-US" sz="1000" dirty="0" smtClean="0">
                <a:solidFill>
                  <a:prstClr val="white"/>
                </a:solidFill>
              </a:rPr>
              <a:t> , 15-19 Sept. 2019			</a:t>
            </a:r>
            <a:r>
              <a:rPr lang="en-US" sz="1000" dirty="0">
                <a:solidFill>
                  <a:prstClr val="white"/>
                </a:solidFill>
              </a:rPr>
              <a:t> </a:t>
            </a:r>
            <a:r>
              <a:rPr lang="en-US" sz="1000" dirty="0" smtClean="0">
                <a:solidFill>
                  <a:prstClr val="white"/>
                </a:solidFill>
              </a:rPr>
              <a:t>                                           </a:t>
            </a:r>
            <a:endParaRPr lang="de-DE" sz="1000" dirty="0">
              <a:solidFill>
                <a:prstClr val="white"/>
              </a:solidFill>
            </a:endParaRPr>
          </a:p>
        </p:txBody>
      </p:sp>
      <p:pic>
        <p:nvPicPr>
          <p:cNvPr id="12" name="Grafik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158" y="6106612"/>
            <a:ext cx="2160239" cy="751388"/>
          </a:xfrm>
          <a:prstGeom prst="rect">
            <a:avLst/>
          </a:prstGeom>
        </p:spPr>
      </p:pic>
      <p:pic>
        <p:nvPicPr>
          <p:cNvPr id="14" name="Grafik 4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840043" y="6121774"/>
            <a:ext cx="2339752" cy="76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0731213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8845258" y="6427113"/>
            <a:ext cx="184731" cy="369332"/>
          </a:xfrm>
          <a:prstGeom prst="rect">
            <a:avLst/>
          </a:prstGeom>
        </p:spPr>
        <p:txBody>
          <a:bodyPr wrap="none">
            <a:spAutoFit/>
          </a:bodyPr>
          <a:lstStyle/>
          <a:p>
            <a:endParaRPr lang="de-DE" dirty="0">
              <a:solidFill>
                <a:schemeClr val="bg1"/>
              </a:solidFill>
            </a:endParaRPr>
          </a:p>
        </p:txBody>
      </p:sp>
      <p:sp>
        <p:nvSpPr>
          <p:cNvPr id="11" name="Rechteck 10"/>
          <p:cNvSpPr/>
          <p:nvPr/>
        </p:nvSpPr>
        <p:spPr>
          <a:xfrm>
            <a:off x="283807" y="777690"/>
            <a:ext cx="8618982" cy="707886"/>
          </a:xfrm>
          <a:prstGeom prst="rect">
            <a:avLst/>
          </a:prstGeom>
        </p:spPr>
        <p:txBody>
          <a:bodyPr wrap="square">
            <a:spAutoFit/>
          </a:bodyPr>
          <a:lstStyle/>
          <a:p>
            <a:r>
              <a:rPr lang="en-US" sz="1600" b="1" dirty="0" smtClean="0"/>
              <a:t>        </a:t>
            </a:r>
            <a:r>
              <a:rPr lang="en-US" sz="1600" b="1" dirty="0" err="1" smtClean="0"/>
              <a:t>R</a:t>
            </a:r>
            <a:r>
              <a:rPr lang="en-US" sz="1600" b="1" baseline="-25000" dirty="0" err="1" smtClean="0"/>
              <a:t>serial</a:t>
            </a:r>
            <a:r>
              <a:rPr lang="en-US" sz="1600" b="1" dirty="0" smtClean="0"/>
              <a:t> = 100 k</a:t>
            </a:r>
            <a:r>
              <a:rPr lang="el-GR" sz="1600" b="1" dirty="0" smtClean="0"/>
              <a:t>Ω</a:t>
            </a:r>
            <a:r>
              <a:rPr lang="de-DE" sz="1600" b="1" dirty="0"/>
              <a:t>                                        </a:t>
            </a:r>
            <a:r>
              <a:rPr lang="de-DE" sz="1600" b="1" dirty="0" smtClean="0"/>
              <a:t>     </a:t>
            </a:r>
            <a:r>
              <a:rPr lang="de-DE" sz="1600" b="1" dirty="0" err="1" smtClean="0"/>
              <a:t>R</a:t>
            </a:r>
            <a:r>
              <a:rPr lang="de-DE" sz="1600" b="1" baseline="-25000" dirty="0" err="1" smtClean="0"/>
              <a:t>serial</a:t>
            </a:r>
            <a:r>
              <a:rPr lang="de-DE" sz="1600" b="1" dirty="0" smtClean="0"/>
              <a:t> </a:t>
            </a:r>
            <a:r>
              <a:rPr lang="de-DE" sz="1600" b="1" dirty="0"/>
              <a:t>= </a:t>
            </a:r>
            <a:r>
              <a:rPr lang="de-DE" sz="1600" b="1" dirty="0" smtClean="0"/>
              <a:t>80 </a:t>
            </a:r>
            <a:r>
              <a:rPr lang="el-GR" sz="1600" b="1" dirty="0" smtClean="0"/>
              <a:t>Ω</a:t>
            </a:r>
            <a:r>
              <a:rPr lang="de-DE" sz="1600" b="1" dirty="0" smtClean="0"/>
              <a:t>                                      </a:t>
            </a:r>
            <a:r>
              <a:rPr lang="de-DE" sz="1600" b="1" dirty="0" err="1" smtClean="0"/>
              <a:t>R</a:t>
            </a:r>
            <a:r>
              <a:rPr lang="de-DE" sz="1600" b="1" baseline="-25000" dirty="0" err="1" smtClean="0"/>
              <a:t>serial</a:t>
            </a:r>
            <a:r>
              <a:rPr lang="de-DE" sz="1600" b="1" dirty="0" smtClean="0"/>
              <a:t> = 22 </a:t>
            </a:r>
            <a:r>
              <a:rPr lang="de-DE" sz="1600" b="1" dirty="0"/>
              <a:t>k</a:t>
            </a:r>
            <a:r>
              <a:rPr lang="el-GR" sz="1600" b="1" dirty="0" smtClean="0"/>
              <a:t>Ω</a:t>
            </a:r>
            <a:endParaRPr lang="de-DE" sz="800" b="1" dirty="0" smtClean="0"/>
          </a:p>
          <a:p>
            <a:endParaRPr lang="en-US" sz="800" dirty="0" smtClean="0"/>
          </a:p>
          <a:p>
            <a:r>
              <a:rPr lang="en-US" sz="1600" b="1" dirty="0" smtClean="0"/>
              <a:t>       glow discharge                                        micro-arc discharge                     hybrid: glow &amp; arc discharge</a:t>
            </a:r>
            <a:endParaRPr lang="de-DE" sz="1600" b="1" dirty="0"/>
          </a:p>
        </p:txBody>
      </p:sp>
      <p:sp>
        <p:nvSpPr>
          <p:cNvPr id="2" name="Rechteck 1"/>
          <p:cNvSpPr/>
          <p:nvPr/>
        </p:nvSpPr>
        <p:spPr>
          <a:xfrm>
            <a:off x="541874" y="202351"/>
            <a:ext cx="8060251" cy="400110"/>
          </a:xfrm>
          <a:prstGeom prst="rect">
            <a:avLst/>
          </a:prstGeom>
        </p:spPr>
        <p:txBody>
          <a:bodyPr wrap="square">
            <a:spAutoFit/>
          </a:bodyPr>
          <a:lstStyle/>
          <a:p>
            <a:pPr lvl="0"/>
            <a:r>
              <a:rPr lang="en-US" sz="2000" b="1" dirty="0" smtClean="0">
                <a:solidFill>
                  <a:schemeClr val="accent2"/>
                </a:solidFill>
                <a:effectLst>
                  <a:outerShdw blurRad="38100" dist="38100" dir="2700000" algn="tl">
                    <a:srgbClr val="000000">
                      <a:alpha val="43137"/>
                    </a:srgbClr>
                  </a:outerShdw>
                </a:effectLst>
              </a:rPr>
              <a:t>5. Plasma-physical </a:t>
            </a:r>
            <a:r>
              <a:rPr lang="en-US" sz="2000" b="1" dirty="0">
                <a:solidFill>
                  <a:schemeClr val="accent2"/>
                </a:solidFill>
                <a:effectLst>
                  <a:outerShdw blurRad="38100" dist="38100" dir="2700000" algn="tl">
                    <a:srgbClr val="000000">
                      <a:alpha val="43137"/>
                    </a:srgbClr>
                  </a:outerShdw>
                </a:effectLst>
              </a:rPr>
              <a:t>approach: </a:t>
            </a:r>
            <a:r>
              <a:rPr lang="en-US" sz="2000" b="1" dirty="0">
                <a:solidFill>
                  <a:schemeClr val="accent2"/>
                </a:solidFill>
              </a:rPr>
              <a:t>Breakdowns </a:t>
            </a:r>
            <a:r>
              <a:rPr lang="en-US" sz="2000" b="1" dirty="0" smtClean="0">
                <a:solidFill>
                  <a:schemeClr val="accent2"/>
                </a:solidFill>
              </a:rPr>
              <a:t>with </a:t>
            </a:r>
            <a:r>
              <a:rPr lang="en-US" sz="2000" b="1" smtClean="0">
                <a:solidFill>
                  <a:schemeClr val="accent2"/>
                </a:solidFill>
              </a:rPr>
              <a:t>different R-limitations </a:t>
            </a:r>
            <a:endParaRPr lang="de-DE" sz="2000" b="1" dirty="0">
              <a:solidFill>
                <a:schemeClr val="accent2"/>
              </a:solidFill>
            </a:endParaRPr>
          </a:p>
        </p:txBody>
      </p:sp>
      <p:sp>
        <p:nvSpPr>
          <p:cNvPr id="10" name="Rechteck 9"/>
          <p:cNvSpPr/>
          <p:nvPr/>
        </p:nvSpPr>
        <p:spPr>
          <a:xfrm>
            <a:off x="5158" y="5644947"/>
            <a:ext cx="9144000" cy="615553"/>
          </a:xfrm>
          <a:prstGeom prst="rect">
            <a:avLst/>
          </a:prstGeom>
        </p:spPr>
        <p:txBody>
          <a:bodyPr wrap="square">
            <a:spAutoFit/>
          </a:bodyPr>
          <a:lstStyle/>
          <a:p>
            <a:r>
              <a:rPr lang="en-US" sz="1200" dirty="0" smtClean="0"/>
              <a:t>   </a:t>
            </a:r>
            <a:r>
              <a:rPr lang="en-US" sz="1100" dirty="0" smtClean="0"/>
              <a:t>[1] </a:t>
            </a:r>
            <a:r>
              <a:rPr lang="de-DE" sz="1100" dirty="0" smtClean="0"/>
              <a:t>W</a:t>
            </a:r>
            <a:r>
              <a:rPr lang="de-DE" sz="1100" dirty="0"/>
              <a:t>. Knapp, “Vakuummikro- und Vakuumnanoelektronik mit Feldemission – Besonderheiten der Spannungsfestigkeit bei Abständen unter 10 µm“ </a:t>
            </a:r>
          </a:p>
          <a:p>
            <a:r>
              <a:rPr lang="de-DE" sz="1100" dirty="0"/>
              <a:t>                              (in German), Vakuum in Forschung und Praxis (</a:t>
            </a:r>
            <a:r>
              <a:rPr lang="de-DE" sz="1100" dirty="0" err="1"/>
              <a:t>ViP</a:t>
            </a:r>
            <a:r>
              <a:rPr lang="de-DE" sz="1100" dirty="0"/>
              <a:t>), Vol. 28, Nr. 6 (Nov. 2016) 42-48.</a:t>
            </a:r>
          </a:p>
          <a:p>
            <a:r>
              <a:rPr lang="de-DE" sz="1100" dirty="0"/>
              <a:t> </a:t>
            </a:r>
          </a:p>
        </p:txBody>
      </p:sp>
      <p:pic>
        <p:nvPicPr>
          <p:cNvPr id="5" name="Grafik 4"/>
          <p:cNvPicPr>
            <a:picLocks noChangeAspect="1"/>
          </p:cNvPicPr>
          <p:nvPr/>
        </p:nvPicPr>
        <p:blipFill>
          <a:blip r:embed="rId2"/>
          <a:stretch>
            <a:fillRect/>
          </a:stretch>
        </p:blipFill>
        <p:spPr>
          <a:xfrm>
            <a:off x="132521" y="1648670"/>
            <a:ext cx="8739515" cy="2959829"/>
          </a:xfrm>
          <a:prstGeom prst="rect">
            <a:avLst/>
          </a:prstGeom>
        </p:spPr>
      </p:pic>
      <p:pic>
        <p:nvPicPr>
          <p:cNvPr id="8" name="Grafik 7"/>
          <p:cNvPicPr>
            <a:picLocks noChangeAspect="1"/>
          </p:cNvPicPr>
          <p:nvPr/>
        </p:nvPicPr>
        <p:blipFill>
          <a:blip r:embed="rId3"/>
          <a:stretch>
            <a:fillRect/>
          </a:stretch>
        </p:blipFill>
        <p:spPr>
          <a:xfrm>
            <a:off x="253053" y="4688465"/>
            <a:ext cx="4318946" cy="876516"/>
          </a:xfrm>
          <a:prstGeom prst="rect">
            <a:avLst/>
          </a:prstGeom>
        </p:spPr>
      </p:pic>
      <p:sp>
        <p:nvSpPr>
          <p:cNvPr id="9" name="Rechteck 8"/>
          <p:cNvSpPr/>
          <p:nvPr/>
        </p:nvSpPr>
        <p:spPr>
          <a:xfrm>
            <a:off x="0" y="6122762"/>
            <a:ext cx="9144000" cy="877163"/>
          </a:xfrm>
          <a:prstGeom prst="rect">
            <a:avLst/>
          </a:prstGeom>
          <a:solidFill>
            <a:srgbClr val="660033"/>
          </a:solidFill>
        </p:spPr>
        <p:txBody>
          <a:bodyPr wrap="square">
            <a:spAutoFit/>
          </a:bodyPr>
          <a:lstStyle/>
          <a:p>
            <a:r>
              <a:rPr lang="en-US" sz="1100" dirty="0" smtClean="0">
                <a:solidFill>
                  <a:prstClr val="white"/>
                </a:solidFill>
              </a:rPr>
              <a:t>          		</a:t>
            </a:r>
            <a:r>
              <a:rPr lang="en-US" sz="1000" dirty="0" smtClean="0">
                <a:solidFill>
                  <a:prstClr val="white"/>
                </a:solidFill>
              </a:rPr>
              <a:t>           Wolfram Knapp</a:t>
            </a:r>
          </a:p>
          <a:p>
            <a:r>
              <a:rPr lang="en-US" sz="1000" dirty="0">
                <a:solidFill>
                  <a:prstClr val="white"/>
                </a:solidFill>
              </a:rPr>
              <a:t> </a:t>
            </a:r>
            <a:r>
              <a:rPr lang="en-US" sz="1000" dirty="0" smtClean="0">
                <a:solidFill>
                  <a:prstClr val="white"/>
                </a:solidFill>
              </a:rPr>
              <a:t>                                                                          „</a:t>
            </a:r>
            <a:r>
              <a:rPr lang="en-US" sz="1000" b="1" dirty="0" smtClean="0">
                <a:solidFill>
                  <a:prstClr val="white"/>
                </a:solidFill>
              </a:rPr>
              <a:t>Investigations of the transition </a:t>
            </a:r>
            <a:r>
              <a:rPr lang="en-US" sz="1000" b="1" dirty="0">
                <a:solidFill>
                  <a:prstClr val="white"/>
                </a:solidFill>
              </a:rPr>
              <a:t>from </a:t>
            </a:r>
            <a:r>
              <a:rPr lang="en-US" sz="1000" b="1" dirty="0" smtClean="0">
                <a:solidFill>
                  <a:prstClr val="white"/>
                </a:solidFill>
              </a:rPr>
              <a:t>electron field </a:t>
            </a:r>
            <a:r>
              <a:rPr lang="en-US" sz="1000" b="1" dirty="0">
                <a:solidFill>
                  <a:prstClr val="white"/>
                </a:solidFill>
              </a:rPr>
              <a:t>emission to </a:t>
            </a:r>
            <a:r>
              <a:rPr lang="en-US" sz="1000" b="1" dirty="0" smtClean="0">
                <a:solidFill>
                  <a:prstClr val="white"/>
                </a:solidFill>
              </a:rPr>
              <a:t> plasma discharges</a:t>
            </a:r>
          </a:p>
          <a:p>
            <a:r>
              <a:rPr lang="en-US" sz="1000" b="1" dirty="0">
                <a:solidFill>
                  <a:prstClr val="white"/>
                </a:solidFill>
              </a:rPr>
              <a:t> </a:t>
            </a:r>
            <a:r>
              <a:rPr lang="en-US" sz="1000" b="1" dirty="0" smtClean="0">
                <a:solidFill>
                  <a:prstClr val="white"/>
                </a:solidFill>
              </a:rPr>
              <a:t>                                                                            (glow discharge and micro-arcs) with extended use of Fowler-</a:t>
            </a:r>
            <a:r>
              <a:rPr lang="en-US" sz="1000" b="1" dirty="0" err="1" smtClean="0">
                <a:solidFill>
                  <a:prstClr val="white"/>
                </a:solidFill>
              </a:rPr>
              <a:t>Nordheim</a:t>
            </a:r>
            <a:r>
              <a:rPr lang="en-US" sz="1000" b="1" dirty="0" smtClean="0">
                <a:solidFill>
                  <a:prstClr val="white"/>
                </a:solidFill>
              </a:rPr>
              <a:t> plot</a:t>
            </a:r>
            <a:r>
              <a:rPr lang="en-US" sz="1000" dirty="0" smtClean="0">
                <a:solidFill>
                  <a:prstClr val="white"/>
                </a:solidFill>
              </a:rPr>
              <a:t>”</a:t>
            </a:r>
          </a:p>
          <a:p>
            <a:r>
              <a:rPr lang="en-US" sz="1000" dirty="0">
                <a:solidFill>
                  <a:prstClr val="white"/>
                </a:solidFill>
              </a:rPr>
              <a:t> </a:t>
            </a:r>
            <a:r>
              <a:rPr lang="en-US" sz="1000" dirty="0" smtClean="0">
                <a:solidFill>
                  <a:prstClr val="white"/>
                </a:solidFill>
              </a:rPr>
              <a:t>                                                                           8</a:t>
            </a:r>
            <a:r>
              <a:rPr lang="en-US" sz="1000" baseline="30000" dirty="0" smtClean="0">
                <a:solidFill>
                  <a:prstClr val="white"/>
                </a:solidFill>
              </a:rPr>
              <a:t>th</a:t>
            </a:r>
            <a:r>
              <a:rPr lang="en-US" sz="1000" dirty="0" smtClean="0">
                <a:solidFill>
                  <a:prstClr val="white"/>
                </a:solidFill>
              </a:rPr>
              <a:t> International Workshop on Mechanisms on </a:t>
            </a:r>
            <a:r>
              <a:rPr lang="en-US" sz="1000" dirty="0" err="1" smtClean="0">
                <a:solidFill>
                  <a:prstClr val="white"/>
                </a:solidFill>
              </a:rPr>
              <a:t>Varcuum</a:t>
            </a:r>
            <a:r>
              <a:rPr lang="en-US" sz="1000" dirty="0" smtClean="0">
                <a:solidFill>
                  <a:prstClr val="white"/>
                </a:solidFill>
              </a:rPr>
              <a:t> Arcs, </a:t>
            </a:r>
            <a:r>
              <a:rPr lang="en-US" sz="1000" dirty="0" err="1" smtClean="0">
                <a:solidFill>
                  <a:prstClr val="white"/>
                </a:solidFill>
              </a:rPr>
              <a:t>Padova</a:t>
            </a:r>
            <a:r>
              <a:rPr lang="en-US" sz="1000" dirty="0" smtClean="0">
                <a:solidFill>
                  <a:prstClr val="white"/>
                </a:solidFill>
              </a:rPr>
              <a:t> , 15-19 Sept. 2019			</a:t>
            </a:r>
            <a:r>
              <a:rPr lang="en-US" sz="1000" dirty="0">
                <a:solidFill>
                  <a:prstClr val="white"/>
                </a:solidFill>
              </a:rPr>
              <a:t> </a:t>
            </a:r>
            <a:r>
              <a:rPr lang="en-US" sz="1000" dirty="0" smtClean="0">
                <a:solidFill>
                  <a:prstClr val="white"/>
                </a:solidFill>
              </a:rPr>
              <a:t>                                           </a:t>
            </a:r>
            <a:endParaRPr lang="de-DE" sz="1000" dirty="0">
              <a:solidFill>
                <a:prstClr val="white"/>
              </a:solidFill>
            </a:endParaRPr>
          </a:p>
        </p:txBody>
      </p:sp>
      <p:pic>
        <p:nvPicPr>
          <p:cNvPr id="12" name="Grafik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58" y="6106612"/>
            <a:ext cx="2160239" cy="751388"/>
          </a:xfrm>
          <a:prstGeom prst="rect">
            <a:avLst/>
          </a:prstGeom>
        </p:spPr>
      </p:pic>
      <p:pic>
        <p:nvPicPr>
          <p:cNvPr id="14" name="Grafik 4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40043" y="6121774"/>
            <a:ext cx="2339752" cy="76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336843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Rechteck 2"/>
          <p:cNvSpPr/>
          <p:nvPr/>
        </p:nvSpPr>
        <p:spPr>
          <a:xfrm>
            <a:off x="8845258" y="6427113"/>
            <a:ext cx="184731" cy="369332"/>
          </a:xfrm>
          <a:prstGeom prst="rect">
            <a:avLst/>
          </a:prstGeom>
        </p:spPr>
        <p:txBody>
          <a:bodyPr wrap="none">
            <a:spAutoFit/>
          </a:bodyPr>
          <a:lstStyle/>
          <a:p>
            <a:endParaRPr lang="de-DE" dirty="0">
              <a:solidFill>
                <a:schemeClr val="bg1"/>
              </a:solidFill>
            </a:endParaRPr>
          </a:p>
        </p:txBody>
      </p:sp>
      <p:sp>
        <p:nvSpPr>
          <p:cNvPr id="11" name="Rechteck 10"/>
          <p:cNvSpPr/>
          <p:nvPr/>
        </p:nvSpPr>
        <p:spPr>
          <a:xfrm>
            <a:off x="1086561" y="4959163"/>
            <a:ext cx="6970878" cy="307777"/>
          </a:xfrm>
          <a:prstGeom prst="rect">
            <a:avLst/>
          </a:prstGeom>
        </p:spPr>
        <p:txBody>
          <a:bodyPr wrap="square">
            <a:spAutoFit/>
          </a:bodyPr>
          <a:lstStyle/>
          <a:p>
            <a:r>
              <a:rPr lang="en-US" sz="1400" dirty="0" smtClean="0"/>
              <a:t>           </a:t>
            </a:r>
            <a:endParaRPr lang="de-DE" sz="1400" dirty="0"/>
          </a:p>
        </p:txBody>
      </p:sp>
      <p:sp>
        <p:nvSpPr>
          <p:cNvPr id="2" name="Rechteck 1"/>
          <p:cNvSpPr/>
          <p:nvPr/>
        </p:nvSpPr>
        <p:spPr>
          <a:xfrm>
            <a:off x="541874" y="202351"/>
            <a:ext cx="8060251" cy="400110"/>
          </a:xfrm>
          <a:prstGeom prst="rect">
            <a:avLst/>
          </a:prstGeom>
        </p:spPr>
        <p:txBody>
          <a:bodyPr wrap="square">
            <a:spAutoFit/>
          </a:bodyPr>
          <a:lstStyle/>
          <a:p>
            <a:pPr lvl="0"/>
            <a:r>
              <a:rPr lang="en-US" sz="2000" b="1" dirty="0" smtClean="0">
                <a:solidFill>
                  <a:schemeClr val="accent2"/>
                </a:solidFill>
                <a:effectLst>
                  <a:outerShdw blurRad="38100" dist="38100" dir="2700000" algn="tl">
                    <a:srgbClr val="000000">
                      <a:alpha val="43137"/>
                    </a:srgbClr>
                  </a:outerShdw>
                </a:effectLst>
              </a:rPr>
              <a:t>5. Plasma-physical approach </a:t>
            </a:r>
            <a:r>
              <a:rPr lang="en-US" sz="2000" b="1" dirty="0" smtClean="0">
                <a:solidFill>
                  <a:schemeClr val="accent2"/>
                </a:solidFill>
              </a:rPr>
              <a:t>with vacuum-physical comments</a:t>
            </a:r>
            <a:endParaRPr lang="de-DE" sz="2000" b="1" dirty="0">
              <a:solidFill>
                <a:schemeClr val="accent2"/>
              </a:solidFill>
            </a:endParaRPr>
          </a:p>
        </p:txBody>
      </p:sp>
      <p:sp>
        <p:nvSpPr>
          <p:cNvPr id="10" name="Rechteck 9"/>
          <p:cNvSpPr/>
          <p:nvPr/>
        </p:nvSpPr>
        <p:spPr>
          <a:xfrm>
            <a:off x="5158" y="5644947"/>
            <a:ext cx="9144000" cy="630942"/>
          </a:xfrm>
          <a:prstGeom prst="rect">
            <a:avLst/>
          </a:prstGeom>
        </p:spPr>
        <p:txBody>
          <a:bodyPr wrap="square">
            <a:spAutoFit/>
          </a:bodyPr>
          <a:lstStyle/>
          <a:p>
            <a:r>
              <a:rPr lang="en-US" sz="1200" dirty="0" smtClean="0"/>
              <a:t>   </a:t>
            </a:r>
            <a:r>
              <a:rPr lang="en-US" sz="1100" dirty="0" smtClean="0"/>
              <a:t>[1]</a:t>
            </a:r>
            <a:r>
              <a:rPr lang="de-DE" sz="1100" dirty="0"/>
              <a:t> W. Knapp, “Vakuummikro- und Vakuumnanoelektronik mit Feldemission – Besonderheiten der Spannungsfestigkeit bei Abständen unter 10 µm“ </a:t>
            </a:r>
          </a:p>
          <a:p>
            <a:r>
              <a:rPr lang="de-DE" sz="1100" dirty="0"/>
              <a:t>                              (in German), Vakuum in Forschung und Praxis (</a:t>
            </a:r>
            <a:r>
              <a:rPr lang="de-DE" sz="1100" dirty="0" err="1"/>
              <a:t>ViP</a:t>
            </a:r>
            <a:r>
              <a:rPr lang="de-DE" sz="1100" dirty="0"/>
              <a:t>), Vol. 28, Nr. 6 (Nov. 2016) 42-48.</a:t>
            </a:r>
          </a:p>
          <a:p>
            <a:r>
              <a:rPr lang="de-DE" sz="1200" dirty="0"/>
              <a:t> </a:t>
            </a:r>
            <a:r>
              <a:rPr lang="en-US" sz="1200" dirty="0" smtClean="0"/>
              <a:t>  </a:t>
            </a:r>
            <a:endParaRPr lang="de-DE" sz="1200" dirty="0"/>
          </a:p>
        </p:txBody>
      </p:sp>
      <mc:AlternateContent xmlns:mc="http://schemas.openxmlformats.org/markup-compatibility/2006" xmlns:a14="http://schemas.microsoft.com/office/drawing/2010/main">
        <mc:Choice Requires="a14">
          <p:sp>
            <p:nvSpPr>
              <p:cNvPr id="21" name="Rechteck 20"/>
              <p:cNvSpPr/>
              <p:nvPr/>
            </p:nvSpPr>
            <p:spPr>
              <a:xfrm>
                <a:off x="4366686" y="905054"/>
                <a:ext cx="4777313" cy="5147115"/>
              </a:xfrm>
              <a:prstGeom prst="rect">
                <a:avLst/>
              </a:prstGeom>
            </p:spPr>
            <p:txBody>
              <a:bodyPr wrap="square">
                <a:spAutoFit/>
              </a:bodyPr>
              <a:lstStyle/>
              <a:p>
                <a14:m>
                  <m:oMath xmlns:m="http://schemas.openxmlformats.org/officeDocument/2006/math">
                    <m:r>
                      <a:rPr lang="de-DE" sz="2000" smtClean="0">
                        <a:solidFill>
                          <a:srgbClr val="993366"/>
                        </a:solidFill>
                        <a:latin typeface="Cambria Math" panose="02040503050406030204" pitchFamily="18" charset="0"/>
                        <a:ea typeface="Cambria Math"/>
                      </a:rPr>
                      <m:t>→</m:t>
                    </m:r>
                    <m:r>
                      <a:rPr lang="de-DE" sz="2000" b="1" i="1" smtClean="0">
                        <a:solidFill>
                          <a:srgbClr val="993366"/>
                        </a:solidFill>
                        <a:latin typeface="Cambria Math" panose="02040503050406030204" pitchFamily="18" charset="0"/>
                        <a:ea typeface="Cambria Math"/>
                      </a:rPr>
                      <m:t>𝐊</m:t>
                    </m:r>
                    <m:r>
                      <a:rPr lang="de-DE" sz="2000" b="1" i="0" smtClean="0">
                        <a:solidFill>
                          <a:srgbClr val="993366"/>
                        </a:solidFill>
                        <a:latin typeface="Cambria Math" panose="02040503050406030204" pitchFamily="18" charset="0"/>
                        <a:ea typeface="Cambria Math"/>
                      </a:rPr>
                      <m:t>𝐢𝐧𝐞𝐭𝐢𝐜𝐚𝐥</m:t>
                    </m:r>
                    <m:r>
                      <a:rPr lang="de-DE" sz="2000" b="1" i="0" smtClean="0">
                        <a:solidFill>
                          <a:srgbClr val="993366"/>
                        </a:solidFill>
                        <a:latin typeface="Cambria Math" panose="02040503050406030204" pitchFamily="18" charset="0"/>
                        <a:ea typeface="Cambria Math"/>
                      </a:rPr>
                      <m:t> </m:t>
                    </m:r>
                    <m:r>
                      <a:rPr lang="de-DE" sz="2000" b="1" i="0" smtClean="0">
                        <a:solidFill>
                          <a:srgbClr val="993366"/>
                        </a:solidFill>
                        <a:latin typeface="Cambria Math" panose="02040503050406030204" pitchFamily="18" charset="0"/>
                        <a:ea typeface="Cambria Math"/>
                      </a:rPr>
                      <m:t>𝐞𝐧𝐞𝐫𝐠𝐲</m:t>
                    </m:r>
                    <m:r>
                      <a:rPr lang="de-DE" sz="2000" b="0" i="0" smtClean="0">
                        <a:solidFill>
                          <a:srgbClr val="993366"/>
                        </a:solidFill>
                        <a:latin typeface="Cambria Math" panose="02040503050406030204" pitchFamily="18" charset="0"/>
                        <a:ea typeface="Cambria Math"/>
                      </a:rPr>
                      <m:t>, </m:t>
                    </m:r>
                    <m:r>
                      <m:rPr>
                        <m:sty m:val="p"/>
                      </m:rPr>
                      <a:rPr lang="de-DE" sz="2000" b="0" i="0" smtClean="0">
                        <a:solidFill>
                          <a:srgbClr val="993366"/>
                        </a:solidFill>
                        <a:latin typeface="Cambria Math" panose="02040503050406030204" pitchFamily="18" charset="0"/>
                        <a:ea typeface="Cambria Math"/>
                      </a:rPr>
                      <m:t>e</m:t>
                    </m:r>
                    <m:r>
                      <a:rPr lang="de-DE" sz="2000" b="0" i="0" smtClean="0">
                        <a:solidFill>
                          <a:srgbClr val="993366"/>
                        </a:solidFill>
                        <a:latin typeface="Cambria Math" panose="02040503050406030204" pitchFamily="18" charset="0"/>
                        <a:ea typeface="Cambria Math"/>
                      </a:rPr>
                      <m:t>.</m:t>
                    </m:r>
                    <m:r>
                      <m:rPr>
                        <m:sty m:val="p"/>
                      </m:rPr>
                      <a:rPr lang="de-DE" sz="2000" b="0" i="0" smtClean="0">
                        <a:solidFill>
                          <a:srgbClr val="993366"/>
                        </a:solidFill>
                        <a:latin typeface="Cambria Math" panose="02040503050406030204" pitchFamily="18" charset="0"/>
                        <a:ea typeface="Cambria Math"/>
                      </a:rPr>
                      <m:t>g</m:t>
                    </m:r>
                    <m:r>
                      <a:rPr lang="de-DE" sz="2000" b="0" i="0" smtClean="0">
                        <a:solidFill>
                          <a:srgbClr val="993366"/>
                        </a:solidFill>
                        <a:latin typeface="Cambria Math" panose="02040503050406030204" pitchFamily="18" charset="0"/>
                        <a:ea typeface="Cambria Math"/>
                      </a:rPr>
                      <m:t>. </m:t>
                    </m:r>
                    <m:r>
                      <m:rPr>
                        <m:sty m:val="p"/>
                      </m:rPr>
                      <a:rPr lang="de-DE" sz="2000" b="0" i="0" smtClean="0">
                        <a:solidFill>
                          <a:srgbClr val="993366"/>
                        </a:solidFill>
                        <a:latin typeface="Cambria Math" panose="02040503050406030204" pitchFamily="18" charset="0"/>
                        <a:ea typeface="Cambria Math"/>
                      </a:rPr>
                      <m:t>for</m:t>
                    </m:r>
                    <m:r>
                      <a:rPr lang="de-DE" sz="2000" b="0" i="0" smtClean="0">
                        <a:solidFill>
                          <a:srgbClr val="993366"/>
                        </a:solidFill>
                        <a:latin typeface="Cambria Math" panose="02040503050406030204" pitchFamily="18" charset="0"/>
                        <a:ea typeface="Cambria Math"/>
                      </a:rPr>
                      <m:t> </m:t>
                    </m:r>
                    <m:r>
                      <m:rPr>
                        <m:sty m:val="p"/>
                      </m:rPr>
                      <a:rPr lang="de-DE" sz="2000" b="0" i="0" smtClean="0">
                        <a:solidFill>
                          <a:srgbClr val="993366"/>
                        </a:solidFill>
                        <a:latin typeface="Cambria Math" panose="02040503050406030204" pitchFamily="18" charset="0"/>
                        <a:ea typeface="Cambria Math"/>
                      </a:rPr>
                      <m:t>an</m:t>
                    </m:r>
                    <m:r>
                      <a:rPr lang="de-DE" sz="2000" b="0" i="0" smtClean="0">
                        <a:solidFill>
                          <a:srgbClr val="993366"/>
                        </a:solidFill>
                        <a:latin typeface="Cambria Math" panose="02040503050406030204" pitchFamily="18" charset="0"/>
                        <a:ea typeface="Cambria Math"/>
                      </a:rPr>
                      <m:t> </m:t>
                    </m:r>
                    <m:r>
                      <m:rPr>
                        <m:sty m:val="p"/>
                      </m:rPr>
                      <a:rPr lang="de-DE" sz="2000" b="0" i="0" smtClean="0">
                        <a:solidFill>
                          <a:srgbClr val="993366"/>
                        </a:solidFill>
                        <a:latin typeface="Cambria Math" panose="02040503050406030204" pitchFamily="18" charset="0"/>
                        <a:ea typeface="Cambria Math"/>
                      </a:rPr>
                      <m:t>electron</m:t>
                    </m:r>
                    <m:r>
                      <a:rPr lang="de-DE" sz="2000" b="0" i="0" smtClean="0">
                        <a:solidFill>
                          <a:srgbClr val="993366"/>
                        </a:solidFill>
                        <a:latin typeface="Cambria Math" panose="02040503050406030204" pitchFamily="18" charset="0"/>
                        <a:ea typeface="Cambria Math"/>
                      </a:rPr>
                      <m:t>:</m:t>
                    </m:r>
                  </m:oMath>
                </a14:m>
                <a:r>
                  <a:rPr lang="en-US" sz="2000" dirty="0" smtClean="0">
                    <a:solidFill>
                      <a:srgbClr val="993366"/>
                    </a:solidFill>
                  </a:rPr>
                  <a:t> </a:t>
                </a:r>
                <a:endParaRPr lang="en-US" sz="2000" dirty="0">
                  <a:solidFill>
                    <a:srgbClr val="993366"/>
                  </a:solidFill>
                </a:endParaRPr>
              </a:p>
              <a:p>
                <a14:m>
                  <m:oMath xmlns:m="http://schemas.openxmlformats.org/officeDocument/2006/math">
                    <m:r>
                      <a:rPr lang="de-DE" sz="2000" b="0" i="1" smtClean="0">
                        <a:solidFill>
                          <a:srgbClr val="993366"/>
                        </a:solidFill>
                        <a:latin typeface="Cambria Math" panose="02040503050406030204" pitchFamily="18" charset="0"/>
                      </a:rPr>
                      <m:t>       </m:t>
                    </m:r>
                    <m:r>
                      <a:rPr lang="de-DE" sz="2000" b="0" i="1" smtClean="0">
                        <a:solidFill>
                          <a:srgbClr val="993366"/>
                        </a:solidFill>
                        <a:latin typeface="Cambria Math" panose="02040503050406030204" pitchFamily="18" charset="0"/>
                      </a:rPr>
                      <m:t>𝑒𝑈</m:t>
                    </m:r>
                    <m:r>
                      <a:rPr lang="de-DE" sz="2000" b="0" i="1" smtClean="0">
                        <a:solidFill>
                          <a:srgbClr val="993366"/>
                        </a:solidFill>
                        <a:latin typeface="Cambria Math" panose="02040503050406030204" pitchFamily="18" charset="0"/>
                      </a:rPr>
                      <m:t>=</m:t>
                    </m:r>
                    <m:f>
                      <m:fPr>
                        <m:ctrlPr>
                          <a:rPr lang="de-DE" sz="2000" b="0" i="1" smtClean="0">
                            <a:solidFill>
                              <a:srgbClr val="993366"/>
                            </a:solidFill>
                            <a:latin typeface="Cambria Math" panose="02040503050406030204" pitchFamily="18" charset="0"/>
                          </a:rPr>
                        </m:ctrlPr>
                      </m:fPr>
                      <m:num>
                        <m:r>
                          <a:rPr lang="de-DE" sz="2000" b="0" i="1" smtClean="0">
                            <a:solidFill>
                              <a:srgbClr val="993366"/>
                            </a:solidFill>
                            <a:latin typeface="Cambria Math" panose="02040503050406030204" pitchFamily="18" charset="0"/>
                          </a:rPr>
                          <m:t>1</m:t>
                        </m:r>
                      </m:num>
                      <m:den>
                        <m:r>
                          <a:rPr lang="de-DE" sz="2000" b="0" i="1" smtClean="0">
                            <a:solidFill>
                              <a:srgbClr val="993366"/>
                            </a:solidFill>
                            <a:latin typeface="Cambria Math" panose="02040503050406030204" pitchFamily="18" charset="0"/>
                          </a:rPr>
                          <m:t>2</m:t>
                        </m:r>
                      </m:den>
                    </m:f>
                    <m:sSub>
                      <m:sSubPr>
                        <m:ctrlPr>
                          <a:rPr lang="de-DE" sz="2000" b="0" i="1" smtClean="0">
                            <a:solidFill>
                              <a:srgbClr val="993366"/>
                            </a:solidFill>
                            <a:latin typeface="Cambria Math" panose="02040503050406030204" pitchFamily="18" charset="0"/>
                          </a:rPr>
                        </m:ctrlPr>
                      </m:sSubPr>
                      <m:e>
                        <m:r>
                          <a:rPr lang="de-DE" sz="2000" b="0" i="1" smtClean="0">
                            <a:solidFill>
                              <a:srgbClr val="993366"/>
                            </a:solidFill>
                            <a:latin typeface="Cambria Math" panose="02040503050406030204" pitchFamily="18" charset="0"/>
                          </a:rPr>
                          <m:t>𝑚</m:t>
                        </m:r>
                      </m:e>
                      <m:sub>
                        <m:r>
                          <a:rPr lang="de-DE" sz="2000" b="0" i="1" smtClean="0">
                            <a:solidFill>
                              <a:srgbClr val="993366"/>
                            </a:solidFill>
                            <a:latin typeface="Cambria Math" panose="02040503050406030204" pitchFamily="18" charset="0"/>
                          </a:rPr>
                          <m:t>𝑒</m:t>
                        </m:r>
                      </m:sub>
                    </m:sSub>
                    <m:r>
                      <a:rPr lang="de-DE" sz="2000" b="0" i="1" smtClean="0">
                        <a:solidFill>
                          <a:srgbClr val="993366"/>
                        </a:solidFill>
                        <a:latin typeface="Cambria Math" panose="02040503050406030204" pitchFamily="18" charset="0"/>
                        <a:ea typeface="Cambria Math" panose="02040503050406030204" pitchFamily="18" charset="0"/>
                      </a:rPr>
                      <m:t>∙</m:t>
                    </m:r>
                    <m:sSup>
                      <m:sSupPr>
                        <m:ctrlPr>
                          <a:rPr lang="de-DE" sz="2000" b="0" i="1" smtClean="0">
                            <a:solidFill>
                              <a:srgbClr val="993366"/>
                            </a:solidFill>
                            <a:latin typeface="Cambria Math" panose="02040503050406030204" pitchFamily="18" charset="0"/>
                            <a:ea typeface="Cambria Math" panose="02040503050406030204" pitchFamily="18" charset="0"/>
                          </a:rPr>
                        </m:ctrlPr>
                      </m:sSupPr>
                      <m:e>
                        <m:r>
                          <a:rPr lang="de-DE" sz="2000" b="0" i="1" smtClean="0">
                            <a:solidFill>
                              <a:srgbClr val="993366"/>
                            </a:solidFill>
                            <a:latin typeface="Cambria Math" panose="02040503050406030204" pitchFamily="18" charset="0"/>
                            <a:ea typeface="Cambria Math" panose="02040503050406030204" pitchFamily="18" charset="0"/>
                          </a:rPr>
                          <m:t>𝑣</m:t>
                        </m:r>
                      </m:e>
                      <m:sup>
                        <m:r>
                          <a:rPr lang="de-DE" sz="2000" b="0" i="1" smtClean="0">
                            <a:solidFill>
                              <a:srgbClr val="993366"/>
                            </a:solidFill>
                            <a:latin typeface="Cambria Math" panose="02040503050406030204" pitchFamily="18" charset="0"/>
                            <a:ea typeface="Cambria Math" panose="02040503050406030204" pitchFamily="18" charset="0"/>
                          </a:rPr>
                          <m:t>2</m:t>
                        </m:r>
                      </m:sup>
                    </m:sSup>
                  </m:oMath>
                </a14:m>
                <a:r>
                  <a:rPr lang="en-US" sz="2000" dirty="0" smtClean="0">
                    <a:solidFill>
                      <a:srgbClr val="993366"/>
                    </a:solidFill>
                  </a:rPr>
                  <a:t>      with </a:t>
                </a:r>
                <a14:m>
                  <m:oMath xmlns:m="http://schemas.openxmlformats.org/officeDocument/2006/math">
                    <m:sSub>
                      <m:sSubPr>
                        <m:ctrlPr>
                          <a:rPr lang="en-US" sz="2000" i="1" smtClean="0">
                            <a:solidFill>
                              <a:srgbClr val="993366"/>
                            </a:solidFill>
                            <a:latin typeface="Cambria Math" panose="02040503050406030204" pitchFamily="18" charset="0"/>
                          </a:rPr>
                        </m:ctrlPr>
                      </m:sSubPr>
                      <m:e>
                        <m:r>
                          <a:rPr lang="de-DE" sz="2000" b="0" i="1" smtClean="0">
                            <a:solidFill>
                              <a:srgbClr val="993366"/>
                            </a:solidFill>
                            <a:latin typeface="Cambria Math" panose="02040503050406030204" pitchFamily="18" charset="0"/>
                          </a:rPr>
                          <m:t>𝑈</m:t>
                        </m:r>
                        <m:r>
                          <a:rPr lang="de-DE" sz="2000" b="0" i="1" smtClean="0">
                            <a:solidFill>
                              <a:srgbClr val="993366"/>
                            </a:solidFill>
                            <a:latin typeface="Cambria Math" panose="02040503050406030204" pitchFamily="18" charset="0"/>
                            <a:ea typeface="Cambria Math" panose="02040503050406030204" pitchFamily="18" charset="0"/>
                          </a:rPr>
                          <m:t>≤</m:t>
                        </m:r>
                        <m:r>
                          <a:rPr lang="de-DE" sz="2000" b="0" i="1" smtClean="0">
                            <a:solidFill>
                              <a:srgbClr val="993366"/>
                            </a:solidFill>
                            <a:latin typeface="Cambria Math" panose="02040503050406030204" pitchFamily="18" charset="0"/>
                          </a:rPr>
                          <m:t>𝑈</m:t>
                        </m:r>
                      </m:e>
                      <m:sub>
                        <m:r>
                          <a:rPr lang="de-DE" sz="2000" b="0" i="1" smtClean="0">
                            <a:solidFill>
                              <a:srgbClr val="993366"/>
                            </a:solidFill>
                            <a:latin typeface="Cambria Math" panose="02040503050406030204" pitchFamily="18" charset="0"/>
                          </a:rPr>
                          <m:t>𝑎𝑐</m:t>
                        </m:r>
                      </m:sub>
                    </m:sSub>
                  </m:oMath>
                </a14:m>
                <a:endParaRPr lang="en-US" sz="2000" dirty="0" smtClean="0">
                  <a:solidFill>
                    <a:srgbClr val="993366"/>
                  </a:solidFill>
                </a:endParaRPr>
              </a:p>
              <a:p>
                <a:endParaRPr lang="en-US" sz="2000" dirty="0" smtClean="0">
                  <a:solidFill>
                    <a:srgbClr val="993366"/>
                  </a:solidFill>
                </a:endParaRPr>
              </a:p>
              <a:p>
                <a14:m>
                  <m:oMath xmlns:m="http://schemas.openxmlformats.org/officeDocument/2006/math">
                    <m:r>
                      <a:rPr lang="en-US" sz="2000" i="1" smtClean="0">
                        <a:solidFill>
                          <a:srgbClr val="993366"/>
                        </a:solidFill>
                        <a:latin typeface="Cambria Math" panose="02040503050406030204" pitchFamily="18" charset="0"/>
                        <a:ea typeface="Cambria Math" panose="02040503050406030204" pitchFamily="18" charset="0"/>
                      </a:rPr>
                      <m:t>→</m:t>
                    </m:r>
                  </m:oMath>
                </a14:m>
                <a:r>
                  <a:rPr lang="en-US" sz="2000" dirty="0" smtClean="0">
                    <a:solidFill>
                      <a:srgbClr val="993366"/>
                    </a:solidFill>
                  </a:rPr>
                  <a:t> </a:t>
                </a:r>
                <a:r>
                  <a:rPr lang="en-US" sz="2000" b="1" dirty="0" smtClean="0">
                    <a:solidFill>
                      <a:srgbClr val="993366"/>
                    </a:solidFill>
                  </a:rPr>
                  <a:t>3 sources of gas molecules [ </a:t>
                </a:r>
                <a:r>
                  <a:rPr lang="en-US" sz="2000" b="1" i="1" dirty="0" smtClean="0">
                    <a:solidFill>
                      <a:srgbClr val="993366"/>
                    </a:solidFill>
                  </a:rPr>
                  <a:t>= f(T)</a:t>
                </a:r>
                <a:r>
                  <a:rPr lang="en-US" sz="2000" b="1" dirty="0" smtClean="0">
                    <a:solidFill>
                      <a:srgbClr val="993366"/>
                    </a:solidFill>
                  </a:rPr>
                  <a:t> ]:</a:t>
                </a:r>
              </a:p>
              <a:p>
                <a:pPr marL="457200" indent="-457200">
                  <a:buAutoNum type="arabicPeriod"/>
                </a:pPr>
                <a:r>
                  <a:rPr lang="en-US" sz="2000" dirty="0" smtClean="0">
                    <a:solidFill>
                      <a:srgbClr val="993366"/>
                    </a:solidFill>
                  </a:rPr>
                  <a:t>gas desorption from electrode surfaces:</a:t>
                </a:r>
              </a:p>
              <a:p>
                <a:r>
                  <a:rPr lang="en-US" sz="2000" dirty="0" smtClean="0">
                    <a:solidFill>
                      <a:srgbClr val="993366"/>
                    </a:solidFill>
                  </a:rPr>
                  <a:t>        </a:t>
                </a:r>
                <a14:m>
                  <m:oMath xmlns:m="http://schemas.openxmlformats.org/officeDocument/2006/math">
                    <m:sSup>
                      <m:sSupPr>
                        <m:ctrlPr>
                          <a:rPr lang="en-US" sz="2000" i="1" smtClean="0">
                            <a:solidFill>
                              <a:srgbClr val="993366"/>
                            </a:solidFill>
                            <a:latin typeface="Cambria Math" panose="02040503050406030204" pitchFamily="18" charset="0"/>
                          </a:rPr>
                        </m:ctrlPr>
                      </m:sSupPr>
                      <m:e>
                        <m:r>
                          <a:rPr lang="de-DE" sz="2000" b="0" i="1" smtClean="0">
                            <a:solidFill>
                              <a:srgbClr val="993366"/>
                            </a:solidFill>
                            <a:latin typeface="Cambria Math" panose="02040503050406030204" pitchFamily="18" charset="0"/>
                          </a:rPr>
                          <m:t>10</m:t>
                        </m:r>
                      </m:e>
                      <m:sup>
                        <m:r>
                          <a:rPr lang="de-DE" sz="2000" b="0" i="1" smtClean="0">
                            <a:solidFill>
                              <a:srgbClr val="993366"/>
                            </a:solidFill>
                            <a:latin typeface="Cambria Math" panose="02040503050406030204" pitchFamily="18" charset="0"/>
                          </a:rPr>
                          <m:t>14</m:t>
                        </m:r>
                      </m:sup>
                    </m:sSup>
                    <m:r>
                      <a:rPr lang="de-DE" sz="2000" b="0" i="1" smtClean="0">
                        <a:solidFill>
                          <a:srgbClr val="993366"/>
                        </a:solidFill>
                        <a:latin typeface="Cambria Math" panose="02040503050406030204" pitchFamily="18" charset="0"/>
                      </a:rPr>
                      <m:t>…</m:t>
                    </m:r>
                    <m:sSup>
                      <m:sSupPr>
                        <m:ctrlPr>
                          <a:rPr lang="de-DE" sz="2000" b="0" i="1" smtClean="0">
                            <a:solidFill>
                              <a:srgbClr val="993366"/>
                            </a:solidFill>
                            <a:latin typeface="Cambria Math" panose="02040503050406030204" pitchFamily="18" charset="0"/>
                          </a:rPr>
                        </m:ctrlPr>
                      </m:sSupPr>
                      <m:e>
                        <m:r>
                          <a:rPr lang="de-DE" sz="2000" b="0" i="1" smtClean="0">
                            <a:solidFill>
                              <a:srgbClr val="993366"/>
                            </a:solidFill>
                            <a:latin typeface="Cambria Math" panose="02040503050406030204" pitchFamily="18" charset="0"/>
                          </a:rPr>
                          <m:t>10</m:t>
                        </m:r>
                      </m:e>
                      <m:sup>
                        <m:r>
                          <a:rPr lang="de-DE" sz="2000" b="0" i="1" smtClean="0">
                            <a:solidFill>
                              <a:srgbClr val="993366"/>
                            </a:solidFill>
                            <a:latin typeface="Cambria Math" panose="02040503050406030204" pitchFamily="18" charset="0"/>
                          </a:rPr>
                          <m:t>15</m:t>
                        </m:r>
                      </m:sup>
                    </m:sSup>
                  </m:oMath>
                </a14:m>
                <a:r>
                  <a:rPr lang="en-US" sz="2000" dirty="0" smtClean="0">
                    <a:solidFill>
                      <a:srgbClr val="993366"/>
                    </a:solidFill>
                  </a:rPr>
                  <a:t> molecules / </a:t>
                </a:r>
                <a14:m>
                  <m:oMath xmlns:m="http://schemas.openxmlformats.org/officeDocument/2006/math">
                    <m:sSup>
                      <m:sSupPr>
                        <m:ctrlPr>
                          <a:rPr lang="en-US" sz="2000" i="1" smtClean="0">
                            <a:solidFill>
                              <a:srgbClr val="993366"/>
                            </a:solidFill>
                            <a:latin typeface="Cambria Math" panose="02040503050406030204" pitchFamily="18" charset="0"/>
                          </a:rPr>
                        </m:ctrlPr>
                      </m:sSupPr>
                      <m:e>
                        <m:r>
                          <a:rPr lang="de-DE" sz="2000" b="0" i="1" smtClean="0">
                            <a:solidFill>
                              <a:srgbClr val="993366"/>
                            </a:solidFill>
                            <a:latin typeface="Cambria Math" panose="02040503050406030204" pitchFamily="18" charset="0"/>
                          </a:rPr>
                          <m:t>𝑐𝑚</m:t>
                        </m:r>
                      </m:e>
                      <m:sup>
                        <m:r>
                          <a:rPr lang="de-DE" sz="2000" b="0" i="1" smtClean="0">
                            <a:solidFill>
                              <a:srgbClr val="993366"/>
                            </a:solidFill>
                            <a:latin typeface="Cambria Math" panose="02040503050406030204" pitchFamily="18" charset="0"/>
                          </a:rPr>
                          <m:t>2</m:t>
                        </m:r>
                      </m:sup>
                    </m:sSup>
                    <m:r>
                      <a:rPr lang="de-DE" sz="2000" b="0" i="1" smtClean="0">
                        <a:solidFill>
                          <a:srgbClr val="993366"/>
                        </a:solidFill>
                        <a:latin typeface="Cambria Math" panose="02040503050406030204" pitchFamily="18" charset="0"/>
                      </a:rPr>
                      <m:t> !</m:t>
                    </m:r>
                  </m:oMath>
                </a14:m>
                <a:endParaRPr lang="en-US" sz="2000" dirty="0" smtClean="0">
                  <a:solidFill>
                    <a:srgbClr val="993366"/>
                  </a:solidFill>
                </a:endParaRPr>
              </a:p>
              <a:p>
                <a:r>
                  <a:rPr lang="en-US" sz="2000" dirty="0" smtClean="0">
                    <a:solidFill>
                      <a:srgbClr val="993366"/>
                    </a:solidFill>
                  </a:rPr>
                  <a:t>2.    outgassing from electrodes</a:t>
                </a:r>
              </a:p>
              <a:p>
                <a:r>
                  <a:rPr lang="en-US" sz="2000" dirty="0" smtClean="0">
                    <a:solidFill>
                      <a:srgbClr val="993366"/>
                    </a:solidFill>
                  </a:rPr>
                  <a:t>3.    evaporation of electrode material</a:t>
                </a:r>
              </a:p>
              <a:p>
                <a:pPr marL="457200" indent="-457200">
                  <a:buAutoNum type="arabicPeriod"/>
                </a:pPr>
                <a:endParaRPr lang="en-US" sz="2000" dirty="0">
                  <a:solidFill>
                    <a:srgbClr val="993366"/>
                  </a:solidFill>
                </a:endParaRPr>
              </a:p>
              <a:p>
                <a14:m>
                  <m:oMath xmlns:m="http://schemas.openxmlformats.org/officeDocument/2006/math">
                    <m:r>
                      <a:rPr lang="en-US" sz="2000" i="1" smtClean="0">
                        <a:solidFill>
                          <a:srgbClr val="993366"/>
                        </a:solidFill>
                        <a:latin typeface="Cambria Math" panose="02040503050406030204" pitchFamily="18" charset="0"/>
                        <a:ea typeface="Cambria Math" panose="02040503050406030204" pitchFamily="18" charset="0"/>
                      </a:rPr>
                      <m:t>→</m:t>
                    </m:r>
                  </m:oMath>
                </a14:m>
                <a:r>
                  <a:rPr lang="en-US" sz="2000" dirty="0" smtClean="0">
                    <a:solidFill>
                      <a:srgbClr val="993366"/>
                    </a:solidFill>
                  </a:rPr>
                  <a:t> </a:t>
                </a:r>
                <a:r>
                  <a:rPr lang="en-US" sz="2000" b="1" dirty="0" smtClean="0">
                    <a:solidFill>
                      <a:srgbClr val="993366"/>
                    </a:solidFill>
                  </a:rPr>
                  <a:t>ionization and ion collection </a:t>
                </a:r>
                <a:r>
                  <a:rPr lang="en-US" sz="2000" dirty="0" smtClean="0">
                    <a:solidFill>
                      <a:srgbClr val="993366"/>
                    </a:solidFill>
                  </a:rPr>
                  <a:t>of gas molecules in the electron beam</a:t>
                </a:r>
              </a:p>
              <a:p>
                <a:endParaRPr lang="en-US" sz="2000" dirty="0">
                  <a:solidFill>
                    <a:srgbClr val="993366"/>
                  </a:solidFill>
                </a:endParaRPr>
              </a:p>
              <a:p>
                <a14:m>
                  <m:oMath xmlns:m="http://schemas.openxmlformats.org/officeDocument/2006/math">
                    <m:r>
                      <a:rPr lang="en-US" sz="2000" i="1" smtClean="0">
                        <a:solidFill>
                          <a:srgbClr val="993366"/>
                        </a:solidFill>
                        <a:latin typeface="Cambria Math" panose="02040503050406030204" pitchFamily="18" charset="0"/>
                        <a:ea typeface="Cambria Math" panose="02040503050406030204" pitchFamily="18" charset="0"/>
                      </a:rPr>
                      <m:t>→</m:t>
                    </m:r>
                  </m:oMath>
                </a14:m>
                <a:r>
                  <a:rPr lang="en-US" sz="2000" dirty="0" smtClean="0">
                    <a:solidFill>
                      <a:srgbClr val="993366"/>
                    </a:solidFill>
                  </a:rPr>
                  <a:t> </a:t>
                </a:r>
                <a:r>
                  <a:rPr lang="en-US" sz="2000" b="1" dirty="0" smtClean="0">
                    <a:solidFill>
                      <a:srgbClr val="993366"/>
                    </a:solidFill>
                  </a:rPr>
                  <a:t>transition</a:t>
                </a:r>
                <a:r>
                  <a:rPr lang="en-US" sz="2000" dirty="0" smtClean="0">
                    <a:solidFill>
                      <a:srgbClr val="993366"/>
                    </a:solidFill>
                  </a:rPr>
                  <a:t> from electron emission to stable plasma discharge (</a:t>
                </a:r>
                <a14:m>
                  <m:oMath xmlns:m="http://schemas.openxmlformats.org/officeDocument/2006/math">
                    <m:sSub>
                      <m:sSubPr>
                        <m:ctrlPr>
                          <a:rPr lang="en-US" sz="2000" i="1" smtClean="0">
                            <a:solidFill>
                              <a:srgbClr val="993366"/>
                            </a:solidFill>
                            <a:latin typeface="Cambria Math" panose="02040503050406030204" pitchFamily="18" charset="0"/>
                          </a:rPr>
                        </m:ctrlPr>
                      </m:sSubPr>
                      <m:e>
                        <m:r>
                          <a:rPr lang="de-DE" sz="2000" b="0" i="1" smtClean="0">
                            <a:solidFill>
                              <a:srgbClr val="993366"/>
                            </a:solidFill>
                            <a:latin typeface="Cambria Math" panose="02040503050406030204" pitchFamily="18" charset="0"/>
                          </a:rPr>
                          <m:t>𝑛</m:t>
                        </m:r>
                      </m:e>
                      <m:sub>
                        <m:r>
                          <a:rPr lang="de-DE" sz="2000" b="0" i="1" smtClean="0">
                            <a:solidFill>
                              <a:srgbClr val="993366"/>
                            </a:solidFill>
                            <a:latin typeface="Cambria Math" panose="02040503050406030204" pitchFamily="18" charset="0"/>
                          </a:rPr>
                          <m:t>𝑒</m:t>
                        </m:r>
                      </m:sub>
                    </m:sSub>
                    <m:r>
                      <a:rPr lang="en-US" sz="2000" i="1" smtClean="0">
                        <a:solidFill>
                          <a:srgbClr val="993366"/>
                        </a:solidFill>
                        <a:latin typeface="Cambria Math" panose="02040503050406030204" pitchFamily="18" charset="0"/>
                        <a:ea typeface="Cambria Math" panose="02040503050406030204" pitchFamily="18" charset="0"/>
                      </a:rPr>
                      <m:t>~</m:t>
                    </m:r>
                    <m:r>
                      <a:rPr lang="de-DE" sz="2000" b="0" i="1" smtClean="0">
                        <a:solidFill>
                          <a:srgbClr val="993366"/>
                        </a:solidFill>
                        <a:latin typeface="Cambria Math" panose="02040503050406030204" pitchFamily="18" charset="0"/>
                        <a:ea typeface="Cambria Math" panose="02040503050406030204" pitchFamily="18" charset="0"/>
                      </a:rPr>
                      <m:t> </m:t>
                    </m:r>
                    <m:sSub>
                      <m:sSubPr>
                        <m:ctrlPr>
                          <a:rPr lang="de-DE" sz="2000" b="0" i="1" smtClean="0">
                            <a:solidFill>
                              <a:srgbClr val="993366"/>
                            </a:solidFill>
                            <a:latin typeface="Cambria Math" panose="02040503050406030204" pitchFamily="18" charset="0"/>
                            <a:ea typeface="Cambria Math" panose="02040503050406030204" pitchFamily="18" charset="0"/>
                          </a:rPr>
                        </m:ctrlPr>
                      </m:sSubPr>
                      <m:e>
                        <m:r>
                          <a:rPr lang="de-DE" sz="2000" b="0" i="1" smtClean="0">
                            <a:solidFill>
                              <a:srgbClr val="993366"/>
                            </a:solidFill>
                            <a:latin typeface="Cambria Math" panose="02040503050406030204" pitchFamily="18" charset="0"/>
                            <a:ea typeface="Cambria Math" panose="02040503050406030204" pitchFamily="18" charset="0"/>
                          </a:rPr>
                          <m:t>𝑛</m:t>
                        </m:r>
                      </m:e>
                      <m:sub>
                        <m:r>
                          <a:rPr lang="de-DE" sz="2000" b="0" i="1" smtClean="0">
                            <a:solidFill>
                              <a:srgbClr val="993366"/>
                            </a:solidFill>
                            <a:latin typeface="Cambria Math" panose="02040503050406030204" pitchFamily="18" charset="0"/>
                            <a:ea typeface="Cambria Math" panose="02040503050406030204" pitchFamily="18" charset="0"/>
                          </a:rPr>
                          <m:t>𝑖</m:t>
                        </m:r>
                      </m:sub>
                    </m:sSub>
                  </m:oMath>
                </a14:m>
                <a:r>
                  <a:rPr lang="en-US" sz="2000" dirty="0" smtClean="0">
                    <a:solidFill>
                      <a:srgbClr val="993366"/>
                    </a:solidFill>
                  </a:rPr>
                  <a:t>)</a:t>
                </a:r>
              </a:p>
              <a:p>
                <a:endParaRPr lang="en-US" sz="2000" dirty="0">
                  <a:solidFill>
                    <a:srgbClr val="993366"/>
                  </a:solidFill>
                </a:endParaRPr>
              </a:p>
              <a:p>
                <a:endParaRPr lang="en-US" sz="2000" dirty="0">
                  <a:solidFill>
                    <a:srgbClr val="993366"/>
                  </a:solidFill>
                </a:endParaRPr>
              </a:p>
            </p:txBody>
          </p:sp>
        </mc:Choice>
        <mc:Fallback xmlns="">
          <p:sp>
            <p:nvSpPr>
              <p:cNvPr id="21" name="Rechteck 20"/>
              <p:cNvSpPr>
                <a:spLocks noRot="1" noChangeAspect="1" noMove="1" noResize="1" noEditPoints="1" noAdjustHandles="1" noChangeArrowheads="1" noChangeShapeType="1" noTextEdit="1"/>
              </p:cNvSpPr>
              <p:nvPr/>
            </p:nvSpPr>
            <p:spPr>
              <a:xfrm>
                <a:off x="4366686" y="905054"/>
                <a:ext cx="4777313" cy="5147115"/>
              </a:xfrm>
              <a:prstGeom prst="rect">
                <a:avLst/>
              </a:prstGeom>
              <a:blipFill rotWithShape="0">
                <a:blip r:embed="rId4"/>
                <a:stretch>
                  <a:fillRect l="-1403" r="-510"/>
                </a:stretch>
              </a:blipFill>
            </p:spPr>
            <p:txBody>
              <a:bodyPr/>
              <a:lstStyle/>
              <a:p>
                <a:r>
                  <a:rPr lang="de-DE">
                    <a:noFill/>
                  </a:rPr>
                  <a:t> </a:t>
                </a:r>
              </a:p>
            </p:txBody>
          </p:sp>
        </mc:Fallback>
      </mc:AlternateContent>
      <p:pic>
        <p:nvPicPr>
          <p:cNvPr id="9" name="Grafik 8"/>
          <p:cNvPicPr>
            <a:picLocks noChangeAspect="1"/>
          </p:cNvPicPr>
          <p:nvPr/>
        </p:nvPicPr>
        <p:blipFill>
          <a:blip r:embed="rId5"/>
          <a:stretch>
            <a:fillRect/>
          </a:stretch>
        </p:blipFill>
        <p:spPr>
          <a:xfrm>
            <a:off x="107504" y="719814"/>
            <a:ext cx="4062593" cy="3912560"/>
          </a:xfrm>
          <a:prstGeom prst="rect">
            <a:avLst/>
          </a:prstGeom>
        </p:spPr>
      </p:pic>
      <p:pic>
        <p:nvPicPr>
          <p:cNvPr id="12" name="Grafik 11"/>
          <p:cNvPicPr>
            <a:picLocks noChangeAspect="1"/>
          </p:cNvPicPr>
          <p:nvPr/>
        </p:nvPicPr>
        <p:blipFill>
          <a:blip r:embed="rId6"/>
          <a:stretch>
            <a:fillRect/>
          </a:stretch>
        </p:blipFill>
        <p:spPr>
          <a:xfrm>
            <a:off x="358430" y="4702966"/>
            <a:ext cx="3613933" cy="712177"/>
          </a:xfrm>
          <a:prstGeom prst="rect">
            <a:avLst/>
          </a:prstGeom>
        </p:spPr>
      </p:pic>
      <p:sp>
        <p:nvSpPr>
          <p:cNvPr id="14" name="Rechteck 13"/>
          <p:cNvSpPr/>
          <p:nvPr/>
        </p:nvSpPr>
        <p:spPr>
          <a:xfrm>
            <a:off x="0" y="6122762"/>
            <a:ext cx="9144000" cy="877163"/>
          </a:xfrm>
          <a:prstGeom prst="rect">
            <a:avLst/>
          </a:prstGeom>
          <a:solidFill>
            <a:srgbClr val="660033"/>
          </a:solidFill>
        </p:spPr>
        <p:txBody>
          <a:bodyPr wrap="square">
            <a:spAutoFit/>
          </a:bodyPr>
          <a:lstStyle/>
          <a:p>
            <a:r>
              <a:rPr lang="en-US" sz="1100" dirty="0" smtClean="0">
                <a:solidFill>
                  <a:prstClr val="white"/>
                </a:solidFill>
              </a:rPr>
              <a:t>          		</a:t>
            </a:r>
            <a:r>
              <a:rPr lang="en-US" sz="1000" dirty="0" smtClean="0">
                <a:solidFill>
                  <a:prstClr val="white"/>
                </a:solidFill>
              </a:rPr>
              <a:t>           Wolfram Knapp</a:t>
            </a:r>
          </a:p>
          <a:p>
            <a:r>
              <a:rPr lang="en-US" sz="1000" dirty="0">
                <a:solidFill>
                  <a:prstClr val="white"/>
                </a:solidFill>
              </a:rPr>
              <a:t> </a:t>
            </a:r>
            <a:r>
              <a:rPr lang="en-US" sz="1000" dirty="0" smtClean="0">
                <a:solidFill>
                  <a:prstClr val="white"/>
                </a:solidFill>
              </a:rPr>
              <a:t>                                                                          „</a:t>
            </a:r>
            <a:r>
              <a:rPr lang="en-US" sz="1000" b="1" dirty="0" smtClean="0">
                <a:solidFill>
                  <a:prstClr val="white"/>
                </a:solidFill>
              </a:rPr>
              <a:t>Investigations of the transition </a:t>
            </a:r>
            <a:r>
              <a:rPr lang="en-US" sz="1000" b="1" dirty="0">
                <a:solidFill>
                  <a:prstClr val="white"/>
                </a:solidFill>
              </a:rPr>
              <a:t>from </a:t>
            </a:r>
            <a:r>
              <a:rPr lang="en-US" sz="1000" b="1" dirty="0" smtClean="0">
                <a:solidFill>
                  <a:prstClr val="white"/>
                </a:solidFill>
              </a:rPr>
              <a:t>electron field </a:t>
            </a:r>
            <a:r>
              <a:rPr lang="en-US" sz="1000" b="1" dirty="0">
                <a:solidFill>
                  <a:prstClr val="white"/>
                </a:solidFill>
              </a:rPr>
              <a:t>emission to </a:t>
            </a:r>
            <a:r>
              <a:rPr lang="en-US" sz="1000" b="1" dirty="0" smtClean="0">
                <a:solidFill>
                  <a:prstClr val="white"/>
                </a:solidFill>
              </a:rPr>
              <a:t> plasma discharges</a:t>
            </a:r>
          </a:p>
          <a:p>
            <a:r>
              <a:rPr lang="en-US" sz="1000" b="1" dirty="0">
                <a:solidFill>
                  <a:prstClr val="white"/>
                </a:solidFill>
              </a:rPr>
              <a:t> </a:t>
            </a:r>
            <a:r>
              <a:rPr lang="en-US" sz="1000" b="1" dirty="0" smtClean="0">
                <a:solidFill>
                  <a:prstClr val="white"/>
                </a:solidFill>
              </a:rPr>
              <a:t>                                                                            (glow discharge and micro-arcs) with extended use of Fowler-</a:t>
            </a:r>
            <a:r>
              <a:rPr lang="en-US" sz="1000" b="1" dirty="0" err="1" smtClean="0">
                <a:solidFill>
                  <a:prstClr val="white"/>
                </a:solidFill>
              </a:rPr>
              <a:t>Nordheim</a:t>
            </a:r>
            <a:r>
              <a:rPr lang="en-US" sz="1000" b="1" dirty="0" smtClean="0">
                <a:solidFill>
                  <a:prstClr val="white"/>
                </a:solidFill>
              </a:rPr>
              <a:t> plot</a:t>
            </a:r>
            <a:r>
              <a:rPr lang="en-US" sz="1000" dirty="0" smtClean="0">
                <a:solidFill>
                  <a:prstClr val="white"/>
                </a:solidFill>
              </a:rPr>
              <a:t>”</a:t>
            </a:r>
          </a:p>
          <a:p>
            <a:r>
              <a:rPr lang="en-US" sz="1000" dirty="0">
                <a:solidFill>
                  <a:prstClr val="white"/>
                </a:solidFill>
              </a:rPr>
              <a:t> </a:t>
            </a:r>
            <a:r>
              <a:rPr lang="en-US" sz="1000" dirty="0" smtClean="0">
                <a:solidFill>
                  <a:prstClr val="white"/>
                </a:solidFill>
              </a:rPr>
              <a:t>                                                                           8</a:t>
            </a:r>
            <a:r>
              <a:rPr lang="en-US" sz="1000" baseline="30000" dirty="0" smtClean="0">
                <a:solidFill>
                  <a:prstClr val="white"/>
                </a:solidFill>
              </a:rPr>
              <a:t>th</a:t>
            </a:r>
            <a:r>
              <a:rPr lang="en-US" sz="1000" dirty="0" smtClean="0">
                <a:solidFill>
                  <a:prstClr val="white"/>
                </a:solidFill>
              </a:rPr>
              <a:t> International Workshop on Mechanisms on </a:t>
            </a:r>
            <a:r>
              <a:rPr lang="en-US" sz="1000" dirty="0" err="1" smtClean="0">
                <a:solidFill>
                  <a:prstClr val="white"/>
                </a:solidFill>
              </a:rPr>
              <a:t>Varcuum</a:t>
            </a:r>
            <a:r>
              <a:rPr lang="en-US" sz="1000" dirty="0" smtClean="0">
                <a:solidFill>
                  <a:prstClr val="white"/>
                </a:solidFill>
              </a:rPr>
              <a:t> Arcs, </a:t>
            </a:r>
            <a:r>
              <a:rPr lang="en-US" sz="1000" dirty="0" err="1" smtClean="0">
                <a:solidFill>
                  <a:prstClr val="white"/>
                </a:solidFill>
              </a:rPr>
              <a:t>Padova</a:t>
            </a:r>
            <a:r>
              <a:rPr lang="en-US" sz="1000" dirty="0" smtClean="0">
                <a:solidFill>
                  <a:prstClr val="white"/>
                </a:solidFill>
              </a:rPr>
              <a:t> , 15-19 Sept. 2019			</a:t>
            </a:r>
            <a:r>
              <a:rPr lang="en-US" sz="1000" dirty="0">
                <a:solidFill>
                  <a:prstClr val="white"/>
                </a:solidFill>
              </a:rPr>
              <a:t> </a:t>
            </a:r>
            <a:r>
              <a:rPr lang="en-US" sz="1000" dirty="0" smtClean="0">
                <a:solidFill>
                  <a:prstClr val="white"/>
                </a:solidFill>
              </a:rPr>
              <a:t>                                           </a:t>
            </a:r>
            <a:endParaRPr lang="de-DE" sz="1000" dirty="0">
              <a:solidFill>
                <a:prstClr val="white"/>
              </a:solidFill>
            </a:endParaRPr>
          </a:p>
        </p:txBody>
      </p:sp>
      <p:pic>
        <p:nvPicPr>
          <p:cNvPr id="15" name="Grafik 1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158" y="6106612"/>
            <a:ext cx="2160239" cy="751388"/>
          </a:xfrm>
          <a:prstGeom prst="rect">
            <a:avLst/>
          </a:prstGeom>
        </p:spPr>
      </p:pic>
      <p:pic>
        <p:nvPicPr>
          <p:cNvPr id="16" name="Grafik 44"/>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840043" y="6121774"/>
            <a:ext cx="2339752" cy="76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727328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8845258" y="6427113"/>
            <a:ext cx="184731" cy="369332"/>
          </a:xfrm>
          <a:prstGeom prst="rect">
            <a:avLst/>
          </a:prstGeom>
        </p:spPr>
        <p:txBody>
          <a:bodyPr wrap="none">
            <a:spAutoFit/>
          </a:bodyPr>
          <a:lstStyle/>
          <a:p>
            <a:endParaRPr lang="de-DE" dirty="0">
              <a:solidFill>
                <a:schemeClr val="bg1"/>
              </a:solidFill>
            </a:endParaRPr>
          </a:p>
        </p:txBody>
      </p:sp>
      <p:sp>
        <p:nvSpPr>
          <p:cNvPr id="11" name="Rechteck 10"/>
          <p:cNvSpPr/>
          <p:nvPr/>
        </p:nvSpPr>
        <p:spPr>
          <a:xfrm>
            <a:off x="1086561" y="4959163"/>
            <a:ext cx="6970878" cy="307777"/>
          </a:xfrm>
          <a:prstGeom prst="rect">
            <a:avLst/>
          </a:prstGeom>
        </p:spPr>
        <p:txBody>
          <a:bodyPr wrap="square">
            <a:spAutoFit/>
          </a:bodyPr>
          <a:lstStyle/>
          <a:p>
            <a:r>
              <a:rPr lang="en-US" sz="1400" dirty="0" smtClean="0"/>
              <a:t>           </a:t>
            </a:r>
            <a:endParaRPr lang="de-DE" sz="1400" dirty="0"/>
          </a:p>
        </p:txBody>
      </p:sp>
      <p:sp>
        <p:nvSpPr>
          <p:cNvPr id="2" name="Rechteck 1"/>
          <p:cNvSpPr/>
          <p:nvPr/>
        </p:nvSpPr>
        <p:spPr>
          <a:xfrm>
            <a:off x="541874" y="202351"/>
            <a:ext cx="8060251" cy="400110"/>
          </a:xfrm>
          <a:prstGeom prst="rect">
            <a:avLst/>
          </a:prstGeom>
        </p:spPr>
        <p:txBody>
          <a:bodyPr wrap="square">
            <a:spAutoFit/>
          </a:bodyPr>
          <a:lstStyle/>
          <a:p>
            <a:pPr lvl="0"/>
            <a:r>
              <a:rPr lang="en-US" sz="2000" b="1" dirty="0" smtClean="0">
                <a:solidFill>
                  <a:schemeClr val="accent2"/>
                </a:solidFill>
                <a:effectLst>
                  <a:outerShdw blurRad="38100" dist="38100" dir="2700000" algn="tl">
                    <a:srgbClr val="000000">
                      <a:alpha val="43137"/>
                    </a:srgbClr>
                  </a:outerShdw>
                </a:effectLst>
              </a:rPr>
              <a:t>5. Plasma-physical approach: </a:t>
            </a:r>
            <a:r>
              <a:rPr lang="en-US" sz="2000" b="1" dirty="0" smtClean="0">
                <a:solidFill>
                  <a:schemeClr val="accent2"/>
                </a:solidFill>
              </a:rPr>
              <a:t>Breakdowns in small electrode gaps &lt; 10 µm</a:t>
            </a:r>
            <a:endParaRPr lang="de-DE" sz="2000" b="1" dirty="0">
              <a:solidFill>
                <a:schemeClr val="accent2"/>
              </a:solidFill>
            </a:endParaRPr>
          </a:p>
        </p:txBody>
      </p:sp>
      <p:pic>
        <p:nvPicPr>
          <p:cNvPr id="286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18416" y="759741"/>
            <a:ext cx="3483709" cy="4630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hteck 9"/>
          <p:cNvSpPr/>
          <p:nvPr/>
        </p:nvSpPr>
        <p:spPr>
          <a:xfrm>
            <a:off x="5158" y="5644947"/>
            <a:ext cx="9144000" cy="461665"/>
          </a:xfrm>
          <a:prstGeom prst="rect">
            <a:avLst/>
          </a:prstGeom>
        </p:spPr>
        <p:txBody>
          <a:bodyPr wrap="square">
            <a:spAutoFit/>
          </a:bodyPr>
          <a:lstStyle/>
          <a:p>
            <a:r>
              <a:rPr lang="en-US" sz="1200" dirty="0" smtClean="0"/>
              <a:t>   [1</a:t>
            </a:r>
            <a:r>
              <a:rPr lang="en-US" sz="1200" dirty="0"/>
              <a:t>] </a:t>
            </a:r>
            <a:r>
              <a:rPr lang="en-US" sz="1200" dirty="0" smtClean="0"/>
              <a:t> D.B</a:t>
            </a:r>
            <a:r>
              <a:rPr lang="en-US" sz="1200" dirty="0"/>
              <a:t>. Go, A. </a:t>
            </a:r>
            <a:r>
              <a:rPr lang="en-US" sz="1200" dirty="0" err="1"/>
              <a:t>Venkattraman</a:t>
            </a:r>
            <a:r>
              <a:rPr lang="en-US" sz="1200" dirty="0"/>
              <a:t>: Microscale gas breakdown: ion-enhanced field emission and the modified </a:t>
            </a:r>
            <a:r>
              <a:rPr lang="en-US" sz="1200" dirty="0" err="1"/>
              <a:t>Paschen´s</a:t>
            </a:r>
            <a:r>
              <a:rPr lang="en-US" sz="1200" dirty="0"/>
              <a:t> curve (Topical Review</a:t>
            </a:r>
            <a:r>
              <a:rPr lang="en-US" sz="1200" dirty="0" smtClean="0"/>
              <a:t>),</a:t>
            </a:r>
          </a:p>
          <a:p>
            <a:r>
              <a:rPr lang="en-US" sz="1200" dirty="0"/>
              <a:t> </a:t>
            </a:r>
            <a:r>
              <a:rPr lang="en-US" sz="1200" dirty="0" smtClean="0"/>
              <a:t>                                                        </a:t>
            </a:r>
            <a:r>
              <a:rPr lang="en-US" sz="1200" dirty="0"/>
              <a:t>J. of Phys. D: Appl. Physics 47 (2014) 503001. </a:t>
            </a:r>
            <a:endParaRPr lang="de-DE" sz="1200" dirty="0"/>
          </a:p>
        </p:txBody>
      </p:sp>
      <p:pic>
        <p:nvPicPr>
          <p:cNvPr id="5" name="Grafik 4"/>
          <p:cNvPicPr>
            <a:picLocks noChangeAspect="1"/>
          </p:cNvPicPr>
          <p:nvPr/>
        </p:nvPicPr>
        <p:blipFill>
          <a:blip r:embed="rId3"/>
          <a:stretch>
            <a:fillRect/>
          </a:stretch>
        </p:blipFill>
        <p:spPr>
          <a:xfrm>
            <a:off x="-46799" y="759741"/>
            <a:ext cx="5050848" cy="4096409"/>
          </a:xfrm>
          <a:prstGeom prst="rect">
            <a:avLst/>
          </a:prstGeom>
        </p:spPr>
      </p:pic>
      <p:sp>
        <p:nvSpPr>
          <p:cNvPr id="9" name="Rechteck 8"/>
          <p:cNvSpPr/>
          <p:nvPr/>
        </p:nvSpPr>
        <p:spPr>
          <a:xfrm>
            <a:off x="0" y="6122762"/>
            <a:ext cx="9144000" cy="877163"/>
          </a:xfrm>
          <a:prstGeom prst="rect">
            <a:avLst/>
          </a:prstGeom>
          <a:solidFill>
            <a:srgbClr val="660033"/>
          </a:solidFill>
        </p:spPr>
        <p:txBody>
          <a:bodyPr wrap="square">
            <a:spAutoFit/>
          </a:bodyPr>
          <a:lstStyle/>
          <a:p>
            <a:r>
              <a:rPr lang="en-US" sz="1100" dirty="0" smtClean="0">
                <a:solidFill>
                  <a:prstClr val="white"/>
                </a:solidFill>
              </a:rPr>
              <a:t>          		</a:t>
            </a:r>
            <a:r>
              <a:rPr lang="en-US" sz="1000" dirty="0" smtClean="0">
                <a:solidFill>
                  <a:prstClr val="white"/>
                </a:solidFill>
              </a:rPr>
              <a:t>           Wolfram Knapp</a:t>
            </a:r>
          </a:p>
          <a:p>
            <a:r>
              <a:rPr lang="en-US" sz="1000" dirty="0">
                <a:solidFill>
                  <a:prstClr val="white"/>
                </a:solidFill>
              </a:rPr>
              <a:t> </a:t>
            </a:r>
            <a:r>
              <a:rPr lang="en-US" sz="1000" dirty="0" smtClean="0">
                <a:solidFill>
                  <a:prstClr val="white"/>
                </a:solidFill>
              </a:rPr>
              <a:t>                                                                          „</a:t>
            </a:r>
            <a:r>
              <a:rPr lang="en-US" sz="1000" b="1" dirty="0" smtClean="0">
                <a:solidFill>
                  <a:prstClr val="white"/>
                </a:solidFill>
              </a:rPr>
              <a:t>Investigations of the transition </a:t>
            </a:r>
            <a:r>
              <a:rPr lang="en-US" sz="1000" b="1" dirty="0">
                <a:solidFill>
                  <a:prstClr val="white"/>
                </a:solidFill>
              </a:rPr>
              <a:t>from </a:t>
            </a:r>
            <a:r>
              <a:rPr lang="en-US" sz="1000" b="1" dirty="0" smtClean="0">
                <a:solidFill>
                  <a:prstClr val="white"/>
                </a:solidFill>
              </a:rPr>
              <a:t>electron field </a:t>
            </a:r>
            <a:r>
              <a:rPr lang="en-US" sz="1000" b="1" dirty="0">
                <a:solidFill>
                  <a:prstClr val="white"/>
                </a:solidFill>
              </a:rPr>
              <a:t>emission to </a:t>
            </a:r>
            <a:r>
              <a:rPr lang="en-US" sz="1000" b="1" dirty="0" smtClean="0">
                <a:solidFill>
                  <a:prstClr val="white"/>
                </a:solidFill>
              </a:rPr>
              <a:t> plasma discharges</a:t>
            </a:r>
          </a:p>
          <a:p>
            <a:r>
              <a:rPr lang="en-US" sz="1000" b="1" dirty="0">
                <a:solidFill>
                  <a:prstClr val="white"/>
                </a:solidFill>
              </a:rPr>
              <a:t> </a:t>
            </a:r>
            <a:r>
              <a:rPr lang="en-US" sz="1000" b="1" dirty="0" smtClean="0">
                <a:solidFill>
                  <a:prstClr val="white"/>
                </a:solidFill>
              </a:rPr>
              <a:t>                                                                            (glow discharge and micro-arcs) with extended use of Fowler-</a:t>
            </a:r>
            <a:r>
              <a:rPr lang="en-US" sz="1000" b="1" dirty="0" err="1" smtClean="0">
                <a:solidFill>
                  <a:prstClr val="white"/>
                </a:solidFill>
              </a:rPr>
              <a:t>Nordheim</a:t>
            </a:r>
            <a:r>
              <a:rPr lang="en-US" sz="1000" b="1" dirty="0" smtClean="0">
                <a:solidFill>
                  <a:prstClr val="white"/>
                </a:solidFill>
              </a:rPr>
              <a:t> plot</a:t>
            </a:r>
            <a:r>
              <a:rPr lang="en-US" sz="1000" dirty="0" smtClean="0">
                <a:solidFill>
                  <a:prstClr val="white"/>
                </a:solidFill>
              </a:rPr>
              <a:t>”</a:t>
            </a:r>
          </a:p>
          <a:p>
            <a:r>
              <a:rPr lang="en-US" sz="1000" dirty="0">
                <a:solidFill>
                  <a:prstClr val="white"/>
                </a:solidFill>
              </a:rPr>
              <a:t> </a:t>
            </a:r>
            <a:r>
              <a:rPr lang="en-US" sz="1000" dirty="0" smtClean="0">
                <a:solidFill>
                  <a:prstClr val="white"/>
                </a:solidFill>
              </a:rPr>
              <a:t>                                                                           8</a:t>
            </a:r>
            <a:r>
              <a:rPr lang="en-US" sz="1000" baseline="30000" dirty="0" smtClean="0">
                <a:solidFill>
                  <a:prstClr val="white"/>
                </a:solidFill>
              </a:rPr>
              <a:t>th</a:t>
            </a:r>
            <a:r>
              <a:rPr lang="en-US" sz="1000" dirty="0" smtClean="0">
                <a:solidFill>
                  <a:prstClr val="white"/>
                </a:solidFill>
              </a:rPr>
              <a:t> International Workshop on Mechanisms on </a:t>
            </a:r>
            <a:r>
              <a:rPr lang="en-US" sz="1000" dirty="0" err="1" smtClean="0">
                <a:solidFill>
                  <a:prstClr val="white"/>
                </a:solidFill>
              </a:rPr>
              <a:t>Varcuum</a:t>
            </a:r>
            <a:r>
              <a:rPr lang="en-US" sz="1000" dirty="0" smtClean="0">
                <a:solidFill>
                  <a:prstClr val="white"/>
                </a:solidFill>
              </a:rPr>
              <a:t> Arcs, </a:t>
            </a:r>
            <a:r>
              <a:rPr lang="en-US" sz="1000" dirty="0" err="1" smtClean="0">
                <a:solidFill>
                  <a:prstClr val="white"/>
                </a:solidFill>
              </a:rPr>
              <a:t>Padova</a:t>
            </a:r>
            <a:r>
              <a:rPr lang="en-US" sz="1000" dirty="0" smtClean="0">
                <a:solidFill>
                  <a:prstClr val="white"/>
                </a:solidFill>
              </a:rPr>
              <a:t> , 15-19 Sept. 2019			</a:t>
            </a:r>
            <a:r>
              <a:rPr lang="en-US" sz="1000" dirty="0">
                <a:solidFill>
                  <a:prstClr val="white"/>
                </a:solidFill>
              </a:rPr>
              <a:t> </a:t>
            </a:r>
            <a:r>
              <a:rPr lang="en-US" sz="1000" dirty="0" smtClean="0">
                <a:solidFill>
                  <a:prstClr val="white"/>
                </a:solidFill>
              </a:rPr>
              <a:t>                                           </a:t>
            </a:r>
            <a:endParaRPr lang="de-DE" sz="1000" dirty="0">
              <a:solidFill>
                <a:prstClr val="white"/>
              </a:solidFill>
            </a:endParaRPr>
          </a:p>
        </p:txBody>
      </p:sp>
      <p:pic>
        <p:nvPicPr>
          <p:cNvPr id="12" name="Grafik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58" y="6106612"/>
            <a:ext cx="2160239" cy="751388"/>
          </a:xfrm>
          <a:prstGeom prst="rect">
            <a:avLst/>
          </a:prstGeom>
        </p:spPr>
      </p:pic>
      <p:pic>
        <p:nvPicPr>
          <p:cNvPr id="14" name="Grafik 4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40043" y="6121774"/>
            <a:ext cx="2339752" cy="76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798552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Rechteck 2"/>
          <p:cNvSpPr/>
          <p:nvPr/>
        </p:nvSpPr>
        <p:spPr>
          <a:xfrm>
            <a:off x="8845258" y="6427113"/>
            <a:ext cx="184731" cy="369332"/>
          </a:xfrm>
          <a:prstGeom prst="rect">
            <a:avLst/>
          </a:prstGeom>
        </p:spPr>
        <p:txBody>
          <a:bodyPr wrap="none">
            <a:spAutoFit/>
          </a:bodyPr>
          <a:lstStyle/>
          <a:p>
            <a:endParaRPr lang="de-DE" dirty="0">
              <a:solidFill>
                <a:schemeClr val="bg1"/>
              </a:solidFill>
            </a:endParaRPr>
          </a:p>
        </p:txBody>
      </p:sp>
      <p:sp>
        <p:nvSpPr>
          <p:cNvPr id="11" name="Rechteck 10"/>
          <p:cNvSpPr/>
          <p:nvPr/>
        </p:nvSpPr>
        <p:spPr>
          <a:xfrm>
            <a:off x="1086561" y="4959163"/>
            <a:ext cx="6970878" cy="307777"/>
          </a:xfrm>
          <a:prstGeom prst="rect">
            <a:avLst/>
          </a:prstGeom>
        </p:spPr>
        <p:txBody>
          <a:bodyPr wrap="square">
            <a:spAutoFit/>
          </a:bodyPr>
          <a:lstStyle/>
          <a:p>
            <a:r>
              <a:rPr lang="en-US" sz="1400" dirty="0" smtClean="0"/>
              <a:t>           </a:t>
            </a:r>
            <a:endParaRPr lang="de-DE" sz="1400" dirty="0"/>
          </a:p>
        </p:txBody>
      </p:sp>
      <mc:AlternateContent xmlns:mc="http://schemas.openxmlformats.org/markup-compatibility/2006" xmlns:a14="http://schemas.microsoft.com/office/drawing/2010/main">
        <mc:Choice Requires="a14">
          <p:sp>
            <p:nvSpPr>
              <p:cNvPr id="2" name="Rechteck 1"/>
              <p:cNvSpPr/>
              <p:nvPr/>
            </p:nvSpPr>
            <p:spPr>
              <a:xfrm>
                <a:off x="541874" y="202351"/>
                <a:ext cx="8060251" cy="707886"/>
              </a:xfrm>
              <a:prstGeom prst="rect">
                <a:avLst/>
              </a:prstGeom>
            </p:spPr>
            <p:txBody>
              <a:bodyPr wrap="square">
                <a:spAutoFit/>
              </a:bodyPr>
              <a:lstStyle/>
              <a:p>
                <a:pPr lvl="0"/>
                <a:r>
                  <a:rPr lang="en-US" sz="2000" b="1" dirty="0" smtClean="0">
                    <a:solidFill>
                      <a:schemeClr val="accent2"/>
                    </a:solidFill>
                    <a:effectLst>
                      <a:outerShdw blurRad="38100" dist="38100" dir="2700000" algn="tl">
                        <a:srgbClr val="000000">
                          <a:alpha val="43137"/>
                        </a:srgbClr>
                      </a:outerShdw>
                    </a:effectLst>
                  </a:rPr>
                  <a:t>5. Plasma-physical approach: </a:t>
                </a:r>
                <a:r>
                  <a:rPr lang="en-US" sz="2000" b="1" dirty="0" smtClean="0">
                    <a:solidFill>
                      <a:schemeClr val="accent2"/>
                    </a:solidFill>
                  </a:rPr>
                  <a:t>Breakdowns in small electrode gaps &lt; 10 µm</a:t>
                </a:r>
              </a:p>
              <a:p>
                <a:pPr lvl="0"/>
                <a:r>
                  <a:rPr lang="en-US" sz="2000" b="1" dirty="0" smtClean="0">
                    <a:solidFill>
                      <a:schemeClr val="accent2"/>
                    </a:solidFill>
                  </a:rPr>
                  <a:t>    </a:t>
                </a:r>
                <a14:m>
                  <m:oMath xmlns:m="http://schemas.openxmlformats.org/officeDocument/2006/math">
                    <m:r>
                      <a:rPr lang="en-US" sz="2000" b="1" i="1" smtClean="0">
                        <a:solidFill>
                          <a:schemeClr val="accent2"/>
                        </a:solidFill>
                        <a:latin typeface="Cambria Math" panose="02040503050406030204" pitchFamily="18" charset="0"/>
                        <a:ea typeface="Cambria Math" panose="02040503050406030204" pitchFamily="18" charset="0"/>
                      </a:rPr>
                      <m:t>→</m:t>
                    </m:r>
                    <m:r>
                      <a:rPr lang="de-DE" sz="2000" b="1" i="1" smtClean="0">
                        <a:solidFill>
                          <a:schemeClr val="accent2"/>
                        </a:solidFill>
                        <a:latin typeface="Cambria Math" panose="02040503050406030204" pitchFamily="18" charset="0"/>
                        <a:ea typeface="Cambria Math" panose="02040503050406030204" pitchFamily="18" charset="0"/>
                      </a:rPr>
                      <m:t> </m:t>
                    </m:r>
                  </m:oMath>
                </a14:m>
                <a:r>
                  <a:rPr lang="en-US" sz="2000" b="1" dirty="0" smtClean="0">
                    <a:solidFill>
                      <a:schemeClr val="accent2"/>
                    </a:solidFill>
                  </a:rPr>
                  <a:t> electrode gaps &lt; 3 µm: independent of ambient pressure!</a:t>
                </a:r>
                <a:endParaRPr lang="de-DE" sz="2000" b="1" dirty="0">
                  <a:solidFill>
                    <a:schemeClr val="accent2"/>
                  </a:solidFill>
                </a:endParaRPr>
              </a:p>
            </p:txBody>
          </p:sp>
        </mc:Choice>
        <mc:Fallback xmlns="">
          <p:sp>
            <p:nvSpPr>
              <p:cNvPr id="2" name="Rechteck 1"/>
              <p:cNvSpPr>
                <a:spLocks noRot="1" noChangeAspect="1" noMove="1" noResize="1" noEditPoints="1" noAdjustHandles="1" noChangeArrowheads="1" noChangeShapeType="1" noTextEdit="1"/>
              </p:cNvSpPr>
              <p:nvPr/>
            </p:nvSpPr>
            <p:spPr>
              <a:xfrm>
                <a:off x="541874" y="202351"/>
                <a:ext cx="8060251" cy="707886"/>
              </a:xfrm>
              <a:prstGeom prst="rect">
                <a:avLst/>
              </a:prstGeom>
              <a:blipFill rotWithShape="0">
                <a:blip r:embed="rId4"/>
                <a:stretch>
                  <a:fillRect l="-832" t="-5172" b="-14655"/>
                </a:stretch>
              </a:blipFill>
            </p:spPr>
            <p:txBody>
              <a:bodyPr/>
              <a:lstStyle/>
              <a:p>
                <a:r>
                  <a:rPr lang="de-DE">
                    <a:noFill/>
                  </a:rPr>
                  <a:t> </a:t>
                </a:r>
              </a:p>
            </p:txBody>
          </p:sp>
        </mc:Fallback>
      </mc:AlternateContent>
      <p:sp>
        <p:nvSpPr>
          <p:cNvPr id="10" name="Rechteck 9"/>
          <p:cNvSpPr/>
          <p:nvPr/>
        </p:nvSpPr>
        <p:spPr>
          <a:xfrm>
            <a:off x="5158" y="5644947"/>
            <a:ext cx="9144000" cy="615553"/>
          </a:xfrm>
          <a:prstGeom prst="rect">
            <a:avLst/>
          </a:prstGeom>
        </p:spPr>
        <p:txBody>
          <a:bodyPr wrap="square">
            <a:spAutoFit/>
          </a:bodyPr>
          <a:lstStyle/>
          <a:p>
            <a:r>
              <a:rPr lang="en-US" sz="1200" dirty="0" smtClean="0"/>
              <a:t>   </a:t>
            </a:r>
            <a:r>
              <a:rPr lang="en-US" sz="1100" dirty="0" smtClean="0"/>
              <a:t>[1</a:t>
            </a:r>
            <a:r>
              <a:rPr lang="en-US" sz="1100" dirty="0"/>
              <a:t>] </a:t>
            </a:r>
            <a:r>
              <a:rPr lang="de-DE" sz="1100" dirty="0"/>
              <a:t>W. Knapp, “Vakuummikro- und Vakuumnanoelektronik mit Feldemission – Besonderheiten der Spannungsfestigkeit bei Abständen unter 10 µm“ </a:t>
            </a:r>
            <a:endParaRPr lang="de-DE" sz="1100" dirty="0" smtClean="0"/>
          </a:p>
          <a:p>
            <a:r>
              <a:rPr lang="de-DE" sz="1100" dirty="0"/>
              <a:t> </a:t>
            </a:r>
            <a:r>
              <a:rPr lang="de-DE" sz="1100" dirty="0" smtClean="0"/>
              <a:t>                             (</a:t>
            </a:r>
            <a:r>
              <a:rPr lang="de-DE" sz="1100" dirty="0"/>
              <a:t>in German), Vakuum in Forschung und Praxis (</a:t>
            </a:r>
            <a:r>
              <a:rPr lang="de-DE" sz="1100" dirty="0" err="1"/>
              <a:t>ViP</a:t>
            </a:r>
            <a:r>
              <a:rPr lang="de-DE" sz="1100" dirty="0"/>
              <a:t>), Vol. 28, Nr. 6 (Nov. 2016) 42-48.</a:t>
            </a:r>
          </a:p>
          <a:p>
            <a:r>
              <a:rPr lang="en-US" sz="1100" dirty="0" smtClean="0"/>
              <a:t>  </a:t>
            </a:r>
            <a:endParaRPr lang="de-DE" sz="1100" dirty="0"/>
          </a:p>
        </p:txBody>
      </p:sp>
      <p:pic>
        <p:nvPicPr>
          <p:cNvPr id="4" name="Grafik 3"/>
          <p:cNvPicPr>
            <a:picLocks noChangeAspect="1"/>
          </p:cNvPicPr>
          <p:nvPr/>
        </p:nvPicPr>
        <p:blipFill>
          <a:blip r:embed="rId5"/>
          <a:stretch>
            <a:fillRect/>
          </a:stretch>
        </p:blipFill>
        <p:spPr>
          <a:xfrm>
            <a:off x="-74469" y="885442"/>
            <a:ext cx="9218469" cy="3795943"/>
          </a:xfrm>
          <a:prstGeom prst="rect">
            <a:avLst/>
          </a:prstGeom>
        </p:spPr>
      </p:pic>
      <p:pic>
        <p:nvPicPr>
          <p:cNvPr id="7" name="Grafik 6"/>
          <p:cNvPicPr>
            <a:picLocks noChangeAspect="1"/>
          </p:cNvPicPr>
          <p:nvPr/>
        </p:nvPicPr>
        <p:blipFill>
          <a:blip r:embed="rId6"/>
          <a:stretch>
            <a:fillRect/>
          </a:stretch>
        </p:blipFill>
        <p:spPr>
          <a:xfrm>
            <a:off x="5296977" y="4383532"/>
            <a:ext cx="3733012" cy="845441"/>
          </a:xfrm>
          <a:prstGeom prst="rect">
            <a:avLst/>
          </a:prstGeom>
        </p:spPr>
      </p:pic>
      <p:pic>
        <p:nvPicPr>
          <p:cNvPr id="8" name="Grafik 7"/>
          <p:cNvPicPr>
            <a:picLocks noChangeAspect="1"/>
          </p:cNvPicPr>
          <p:nvPr/>
        </p:nvPicPr>
        <p:blipFill>
          <a:blip r:embed="rId7"/>
          <a:stretch>
            <a:fillRect/>
          </a:stretch>
        </p:blipFill>
        <p:spPr>
          <a:xfrm>
            <a:off x="1403648" y="4383533"/>
            <a:ext cx="3893204" cy="1030581"/>
          </a:xfrm>
          <a:prstGeom prst="rect">
            <a:avLst/>
          </a:prstGeom>
        </p:spPr>
      </p:pic>
      <p:sp>
        <p:nvSpPr>
          <p:cNvPr id="12" name="Rechteck 11"/>
          <p:cNvSpPr/>
          <p:nvPr/>
        </p:nvSpPr>
        <p:spPr>
          <a:xfrm>
            <a:off x="0" y="6122762"/>
            <a:ext cx="9144000" cy="877163"/>
          </a:xfrm>
          <a:prstGeom prst="rect">
            <a:avLst/>
          </a:prstGeom>
          <a:solidFill>
            <a:srgbClr val="660033"/>
          </a:solidFill>
        </p:spPr>
        <p:txBody>
          <a:bodyPr wrap="square">
            <a:spAutoFit/>
          </a:bodyPr>
          <a:lstStyle/>
          <a:p>
            <a:r>
              <a:rPr lang="en-US" sz="1100" dirty="0" smtClean="0">
                <a:solidFill>
                  <a:prstClr val="white"/>
                </a:solidFill>
              </a:rPr>
              <a:t>          		</a:t>
            </a:r>
            <a:r>
              <a:rPr lang="en-US" sz="1000" dirty="0" smtClean="0">
                <a:solidFill>
                  <a:prstClr val="white"/>
                </a:solidFill>
              </a:rPr>
              <a:t>           Wolfram Knapp</a:t>
            </a:r>
          </a:p>
          <a:p>
            <a:r>
              <a:rPr lang="en-US" sz="1000" dirty="0">
                <a:solidFill>
                  <a:prstClr val="white"/>
                </a:solidFill>
              </a:rPr>
              <a:t> </a:t>
            </a:r>
            <a:r>
              <a:rPr lang="en-US" sz="1000" dirty="0" smtClean="0">
                <a:solidFill>
                  <a:prstClr val="white"/>
                </a:solidFill>
              </a:rPr>
              <a:t>                                                                          „</a:t>
            </a:r>
            <a:r>
              <a:rPr lang="en-US" sz="1000" b="1" dirty="0" smtClean="0">
                <a:solidFill>
                  <a:prstClr val="white"/>
                </a:solidFill>
              </a:rPr>
              <a:t>Investigations of the transition </a:t>
            </a:r>
            <a:r>
              <a:rPr lang="en-US" sz="1000" b="1" dirty="0">
                <a:solidFill>
                  <a:prstClr val="white"/>
                </a:solidFill>
              </a:rPr>
              <a:t>from </a:t>
            </a:r>
            <a:r>
              <a:rPr lang="en-US" sz="1000" b="1" dirty="0" smtClean="0">
                <a:solidFill>
                  <a:prstClr val="white"/>
                </a:solidFill>
              </a:rPr>
              <a:t>electron field </a:t>
            </a:r>
            <a:r>
              <a:rPr lang="en-US" sz="1000" b="1" dirty="0">
                <a:solidFill>
                  <a:prstClr val="white"/>
                </a:solidFill>
              </a:rPr>
              <a:t>emission to </a:t>
            </a:r>
            <a:r>
              <a:rPr lang="en-US" sz="1000" b="1" dirty="0" smtClean="0">
                <a:solidFill>
                  <a:prstClr val="white"/>
                </a:solidFill>
              </a:rPr>
              <a:t> plasma discharges</a:t>
            </a:r>
          </a:p>
          <a:p>
            <a:r>
              <a:rPr lang="en-US" sz="1000" b="1" dirty="0">
                <a:solidFill>
                  <a:prstClr val="white"/>
                </a:solidFill>
              </a:rPr>
              <a:t> </a:t>
            </a:r>
            <a:r>
              <a:rPr lang="en-US" sz="1000" b="1" dirty="0" smtClean="0">
                <a:solidFill>
                  <a:prstClr val="white"/>
                </a:solidFill>
              </a:rPr>
              <a:t>                                                                            (glow discharge and micro-arcs) with extended use of Fowler-</a:t>
            </a:r>
            <a:r>
              <a:rPr lang="en-US" sz="1000" b="1" dirty="0" err="1" smtClean="0">
                <a:solidFill>
                  <a:prstClr val="white"/>
                </a:solidFill>
              </a:rPr>
              <a:t>Nordheim</a:t>
            </a:r>
            <a:r>
              <a:rPr lang="en-US" sz="1000" b="1" dirty="0" smtClean="0">
                <a:solidFill>
                  <a:prstClr val="white"/>
                </a:solidFill>
              </a:rPr>
              <a:t> plot</a:t>
            </a:r>
            <a:r>
              <a:rPr lang="en-US" sz="1000" dirty="0" smtClean="0">
                <a:solidFill>
                  <a:prstClr val="white"/>
                </a:solidFill>
              </a:rPr>
              <a:t>”</a:t>
            </a:r>
          </a:p>
          <a:p>
            <a:r>
              <a:rPr lang="en-US" sz="1000" dirty="0">
                <a:solidFill>
                  <a:prstClr val="white"/>
                </a:solidFill>
              </a:rPr>
              <a:t> </a:t>
            </a:r>
            <a:r>
              <a:rPr lang="en-US" sz="1000" dirty="0" smtClean="0">
                <a:solidFill>
                  <a:prstClr val="white"/>
                </a:solidFill>
              </a:rPr>
              <a:t>                                                                           8</a:t>
            </a:r>
            <a:r>
              <a:rPr lang="en-US" sz="1000" baseline="30000" dirty="0" smtClean="0">
                <a:solidFill>
                  <a:prstClr val="white"/>
                </a:solidFill>
              </a:rPr>
              <a:t>th</a:t>
            </a:r>
            <a:r>
              <a:rPr lang="en-US" sz="1000" dirty="0" smtClean="0">
                <a:solidFill>
                  <a:prstClr val="white"/>
                </a:solidFill>
              </a:rPr>
              <a:t> International Workshop on Mechanisms on </a:t>
            </a:r>
            <a:r>
              <a:rPr lang="en-US" sz="1000" dirty="0" err="1" smtClean="0">
                <a:solidFill>
                  <a:prstClr val="white"/>
                </a:solidFill>
              </a:rPr>
              <a:t>Varcuum</a:t>
            </a:r>
            <a:r>
              <a:rPr lang="en-US" sz="1000" dirty="0" smtClean="0">
                <a:solidFill>
                  <a:prstClr val="white"/>
                </a:solidFill>
              </a:rPr>
              <a:t> Arcs, </a:t>
            </a:r>
            <a:r>
              <a:rPr lang="en-US" sz="1000" dirty="0" err="1" smtClean="0">
                <a:solidFill>
                  <a:prstClr val="white"/>
                </a:solidFill>
              </a:rPr>
              <a:t>Padova</a:t>
            </a:r>
            <a:r>
              <a:rPr lang="en-US" sz="1000" dirty="0" smtClean="0">
                <a:solidFill>
                  <a:prstClr val="white"/>
                </a:solidFill>
              </a:rPr>
              <a:t> , 15-19 Sept. 2019			</a:t>
            </a:r>
            <a:r>
              <a:rPr lang="en-US" sz="1000" dirty="0">
                <a:solidFill>
                  <a:prstClr val="white"/>
                </a:solidFill>
              </a:rPr>
              <a:t> </a:t>
            </a:r>
            <a:r>
              <a:rPr lang="en-US" sz="1000" dirty="0" smtClean="0">
                <a:solidFill>
                  <a:prstClr val="white"/>
                </a:solidFill>
              </a:rPr>
              <a:t>                                           </a:t>
            </a:r>
            <a:endParaRPr lang="de-DE" sz="1000" dirty="0">
              <a:solidFill>
                <a:prstClr val="white"/>
              </a:solidFill>
            </a:endParaRPr>
          </a:p>
        </p:txBody>
      </p:sp>
      <p:pic>
        <p:nvPicPr>
          <p:cNvPr id="14" name="Grafik 1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158" y="6106612"/>
            <a:ext cx="2160239" cy="751388"/>
          </a:xfrm>
          <a:prstGeom prst="rect">
            <a:avLst/>
          </a:prstGeom>
        </p:spPr>
      </p:pic>
      <p:pic>
        <p:nvPicPr>
          <p:cNvPr id="15" name="Grafik 44"/>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840043" y="6121774"/>
            <a:ext cx="2339752" cy="76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60798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8845258" y="6427113"/>
            <a:ext cx="184731" cy="369332"/>
          </a:xfrm>
          <a:prstGeom prst="rect">
            <a:avLst/>
          </a:prstGeom>
        </p:spPr>
        <p:txBody>
          <a:bodyPr wrap="none">
            <a:spAutoFit/>
          </a:bodyPr>
          <a:lstStyle/>
          <a:p>
            <a:endParaRPr lang="de-DE" dirty="0">
              <a:solidFill>
                <a:schemeClr val="bg1"/>
              </a:solidFill>
            </a:endParaRPr>
          </a:p>
        </p:txBody>
      </p:sp>
      <p:sp>
        <p:nvSpPr>
          <p:cNvPr id="11" name="Rechteck 10"/>
          <p:cNvSpPr/>
          <p:nvPr/>
        </p:nvSpPr>
        <p:spPr>
          <a:xfrm>
            <a:off x="1086561" y="4959163"/>
            <a:ext cx="6970878" cy="307777"/>
          </a:xfrm>
          <a:prstGeom prst="rect">
            <a:avLst/>
          </a:prstGeom>
        </p:spPr>
        <p:txBody>
          <a:bodyPr wrap="square">
            <a:spAutoFit/>
          </a:bodyPr>
          <a:lstStyle/>
          <a:p>
            <a:r>
              <a:rPr lang="en-US" sz="1400" dirty="0" smtClean="0"/>
              <a:t>           </a:t>
            </a:r>
            <a:endParaRPr lang="de-DE" sz="1400" dirty="0"/>
          </a:p>
        </p:txBody>
      </p:sp>
      <p:sp>
        <p:nvSpPr>
          <p:cNvPr id="2" name="Rechteck 1"/>
          <p:cNvSpPr/>
          <p:nvPr/>
        </p:nvSpPr>
        <p:spPr>
          <a:xfrm>
            <a:off x="541874" y="202351"/>
            <a:ext cx="8060251" cy="400110"/>
          </a:xfrm>
          <a:prstGeom prst="rect">
            <a:avLst/>
          </a:prstGeom>
        </p:spPr>
        <p:txBody>
          <a:bodyPr wrap="square">
            <a:spAutoFit/>
          </a:bodyPr>
          <a:lstStyle/>
          <a:p>
            <a:r>
              <a:rPr lang="en-US" sz="2000" b="1" dirty="0">
                <a:solidFill>
                  <a:schemeClr val="accent2"/>
                </a:solidFill>
                <a:effectLst>
                  <a:outerShdw blurRad="38100" dist="38100" dir="2700000" algn="tl">
                    <a:srgbClr val="000000">
                      <a:alpha val="43137"/>
                    </a:srgbClr>
                  </a:outerShdw>
                </a:effectLst>
              </a:rPr>
              <a:t>5. Plasma-physical approach: </a:t>
            </a:r>
            <a:r>
              <a:rPr lang="en-US" sz="2000" b="1" dirty="0">
                <a:solidFill>
                  <a:schemeClr val="accent2"/>
                </a:solidFill>
              </a:rPr>
              <a:t>Breakdowns in small electrode gaps &lt; 10 </a:t>
            </a:r>
            <a:r>
              <a:rPr lang="en-US" sz="2000" b="1" dirty="0" smtClean="0">
                <a:solidFill>
                  <a:schemeClr val="accent2"/>
                </a:solidFill>
              </a:rPr>
              <a:t>µm</a:t>
            </a:r>
            <a:endParaRPr lang="de-DE" sz="2000" b="1" dirty="0">
              <a:solidFill>
                <a:schemeClr val="accent2"/>
              </a:solidFill>
            </a:endParaRPr>
          </a:p>
        </p:txBody>
      </p:sp>
      <p:sp>
        <p:nvSpPr>
          <p:cNvPr id="12" name="Rechteck 11"/>
          <p:cNvSpPr/>
          <p:nvPr/>
        </p:nvSpPr>
        <p:spPr>
          <a:xfrm>
            <a:off x="167448" y="5661248"/>
            <a:ext cx="8439149" cy="461665"/>
          </a:xfrm>
          <a:prstGeom prst="rect">
            <a:avLst/>
          </a:prstGeom>
        </p:spPr>
        <p:txBody>
          <a:bodyPr wrap="square">
            <a:spAutoFit/>
          </a:bodyPr>
          <a:lstStyle/>
          <a:p>
            <a:r>
              <a:rPr lang="de-DE" sz="1200" dirty="0"/>
              <a:t>[</a:t>
            </a:r>
            <a:r>
              <a:rPr lang="de-DE" sz="1200" dirty="0" smtClean="0"/>
              <a:t>2]   M</a:t>
            </a:r>
            <a:r>
              <a:rPr lang="de-DE" sz="1200" dirty="0"/>
              <a:t>. A. </a:t>
            </a:r>
            <a:r>
              <a:rPr lang="de-DE" sz="1200" dirty="0" err="1"/>
              <a:t>Bilici</a:t>
            </a:r>
            <a:r>
              <a:rPr lang="de-DE" sz="1200" dirty="0"/>
              <a:t>, J. R. Haase, C. R. Boyle, D. B. Go, R.M. </a:t>
            </a:r>
            <a:r>
              <a:rPr lang="de-DE" sz="1200" dirty="0" err="1"/>
              <a:t>Sankaran</a:t>
            </a:r>
            <a:r>
              <a:rPr lang="de-DE" sz="1200" dirty="0"/>
              <a:t>, “The smooth </a:t>
            </a:r>
            <a:r>
              <a:rPr lang="de-DE" sz="1200" dirty="0" err="1"/>
              <a:t>transition</a:t>
            </a:r>
            <a:r>
              <a:rPr lang="de-DE" sz="1200" dirty="0"/>
              <a:t> </a:t>
            </a:r>
            <a:r>
              <a:rPr lang="de-DE" sz="1200" dirty="0" err="1"/>
              <a:t>from</a:t>
            </a:r>
            <a:r>
              <a:rPr lang="de-DE" sz="1200" dirty="0"/>
              <a:t> </a:t>
            </a:r>
            <a:r>
              <a:rPr lang="de-DE" sz="1200" dirty="0" err="1"/>
              <a:t>field</a:t>
            </a:r>
            <a:r>
              <a:rPr lang="de-DE" sz="1200" dirty="0"/>
              <a:t> </a:t>
            </a:r>
            <a:r>
              <a:rPr lang="de-DE" sz="1200" dirty="0" err="1"/>
              <a:t>emission</a:t>
            </a:r>
            <a:r>
              <a:rPr lang="de-DE" sz="1200" dirty="0"/>
              <a:t> </a:t>
            </a:r>
            <a:r>
              <a:rPr lang="de-DE" sz="1200" dirty="0" err="1"/>
              <a:t>to</a:t>
            </a:r>
            <a:r>
              <a:rPr lang="de-DE" sz="1200" dirty="0"/>
              <a:t> </a:t>
            </a:r>
            <a:r>
              <a:rPr lang="de-DE" sz="1200" dirty="0" err="1"/>
              <a:t>self-sustained</a:t>
            </a:r>
            <a:r>
              <a:rPr lang="de-DE" sz="1200" dirty="0"/>
              <a:t> </a:t>
            </a:r>
            <a:r>
              <a:rPr lang="de-DE" sz="1200" dirty="0" err="1" smtClean="0"/>
              <a:t>plasma</a:t>
            </a:r>
            <a:endParaRPr lang="de-DE" sz="1200" dirty="0" smtClean="0"/>
          </a:p>
          <a:p>
            <a:r>
              <a:rPr lang="de-DE" sz="1200" dirty="0"/>
              <a:t> </a:t>
            </a:r>
            <a:r>
              <a:rPr lang="de-DE" sz="1200" dirty="0" smtClean="0"/>
              <a:t>       </a:t>
            </a:r>
            <a:r>
              <a:rPr lang="de-DE" sz="1200" dirty="0"/>
              <a:t>in </a:t>
            </a:r>
            <a:r>
              <a:rPr lang="de-DE" sz="1200" dirty="0" err="1"/>
              <a:t>microscale</a:t>
            </a:r>
            <a:r>
              <a:rPr lang="de-DE" sz="1200" dirty="0"/>
              <a:t> </a:t>
            </a:r>
            <a:r>
              <a:rPr lang="de-DE" sz="1200" dirty="0" err="1"/>
              <a:t>electrode</a:t>
            </a:r>
            <a:r>
              <a:rPr lang="de-DE" sz="1200" dirty="0"/>
              <a:t> </a:t>
            </a:r>
            <a:r>
              <a:rPr lang="de-DE" sz="1200" dirty="0" err="1"/>
              <a:t>gaps</a:t>
            </a:r>
            <a:r>
              <a:rPr lang="de-DE" sz="1200" dirty="0"/>
              <a:t> at </a:t>
            </a:r>
            <a:r>
              <a:rPr lang="de-DE" sz="1200" dirty="0" err="1"/>
              <a:t>atmospheric</a:t>
            </a:r>
            <a:r>
              <a:rPr lang="de-DE" sz="1200" dirty="0"/>
              <a:t> </a:t>
            </a:r>
            <a:r>
              <a:rPr lang="de-DE" sz="1200" dirty="0" err="1"/>
              <a:t>pressure</a:t>
            </a:r>
            <a:r>
              <a:rPr lang="de-DE" sz="1200" dirty="0"/>
              <a:t>”, J. </a:t>
            </a:r>
            <a:r>
              <a:rPr lang="de-DE" sz="1200" dirty="0" err="1"/>
              <a:t>Appl</a:t>
            </a:r>
            <a:r>
              <a:rPr lang="de-DE" sz="1200" dirty="0"/>
              <a:t>. Phys. 119 223301 (2016).</a:t>
            </a:r>
          </a:p>
        </p:txBody>
      </p:sp>
      <p:pic>
        <p:nvPicPr>
          <p:cNvPr id="4" name="Grafik 3"/>
          <p:cNvPicPr>
            <a:picLocks noChangeAspect="1"/>
          </p:cNvPicPr>
          <p:nvPr/>
        </p:nvPicPr>
        <p:blipFill>
          <a:blip r:embed="rId2"/>
          <a:stretch>
            <a:fillRect/>
          </a:stretch>
        </p:blipFill>
        <p:spPr>
          <a:xfrm>
            <a:off x="0" y="722677"/>
            <a:ext cx="9157456" cy="4724986"/>
          </a:xfrm>
          <a:prstGeom prst="rect">
            <a:avLst/>
          </a:prstGeom>
        </p:spPr>
      </p:pic>
      <p:sp>
        <p:nvSpPr>
          <p:cNvPr id="8" name="Rechteck 7"/>
          <p:cNvSpPr/>
          <p:nvPr/>
        </p:nvSpPr>
        <p:spPr>
          <a:xfrm>
            <a:off x="0" y="6122762"/>
            <a:ext cx="9144000" cy="877163"/>
          </a:xfrm>
          <a:prstGeom prst="rect">
            <a:avLst/>
          </a:prstGeom>
          <a:solidFill>
            <a:srgbClr val="660033"/>
          </a:solidFill>
        </p:spPr>
        <p:txBody>
          <a:bodyPr wrap="square">
            <a:spAutoFit/>
          </a:bodyPr>
          <a:lstStyle/>
          <a:p>
            <a:r>
              <a:rPr lang="en-US" sz="1100" dirty="0" smtClean="0">
                <a:solidFill>
                  <a:prstClr val="white"/>
                </a:solidFill>
              </a:rPr>
              <a:t>          		</a:t>
            </a:r>
            <a:r>
              <a:rPr lang="en-US" sz="1000" dirty="0" smtClean="0">
                <a:solidFill>
                  <a:prstClr val="white"/>
                </a:solidFill>
              </a:rPr>
              <a:t>           Wolfram Knapp</a:t>
            </a:r>
          </a:p>
          <a:p>
            <a:r>
              <a:rPr lang="en-US" sz="1000" dirty="0">
                <a:solidFill>
                  <a:prstClr val="white"/>
                </a:solidFill>
              </a:rPr>
              <a:t> </a:t>
            </a:r>
            <a:r>
              <a:rPr lang="en-US" sz="1000" dirty="0" smtClean="0">
                <a:solidFill>
                  <a:prstClr val="white"/>
                </a:solidFill>
              </a:rPr>
              <a:t>                                                                          „</a:t>
            </a:r>
            <a:r>
              <a:rPr lang="en-US" sz="1000" b="1" dirty="0" smtClean="0">
                <a:solidFill>
                  <a:prstClr val="white"/>
                </a:solidFill>
              </a:rPr>
              <a:t>Investigations of the transition </a:t>
            </a:r>
            <a:r>
              <a:rPr lang="en-US" sz="1000" b="1" dirty="0">
                <a:solidFill>
                  <a:prstClr val="white"/>
                </a:solidFill>
              </a:rPr>
              <a:t>from </a:t>
            </a:r>
            <a:r>
              <a:rPr lang="en-US" sz="1000" b="1" dirty="0" smtClean="0">
                <a:solidFill>
                  <a:prstClr val="white"/>
                </a:solidFill>
              </a:rPr>
              <a:t>electron field </a:t>
            </a:r>
            <a:r>
              <a:rPr lang="en-US" sz="1000" b="1" dirty="0">
                <a:solidFill>
                  <a:prstClr val="white"/>
                </a:solidFill>
              </a:rPr>
              <a:t>emission to </a:t>
            </a:r>
            <a:r>
              <a:rPr lang="en-US" sz="1000" b="1" dirty="0" smtClean="0">
                <a:solidFill>
                  <a:prstClr val="white"/>
                </a:solidFill>
              </a:rPr>
              <a:t> plasma discharges</a:t>
            </a:r>
          </a:p>
          <a:p>
            <a:r>
              <a:rPr lang="en-US" sz="1000" b="1" dirty="0">
                <a:solidFill>
                  <a:prstClr val="white"/>
                </a:solidFill>
              </a:rPr>
              <a:t> </a:t>
            </a:r>
            <a:r>
              <a:rPr lang="en-US" sz="1000" b="1" dirty="0" smtClean="0">
                <a:solidFill>
                  <a:prstClr val="white"/>
                </a:solidFill>
              </a:rPr>
              <a:t>                                                                            (glow discharge and micro-arcs) with extended use of Fowler-</a:t>
            </a:r>
            <a:r>
              <a:rPr lang="en-US" sz="1000" b="1" dirty="0" err="1" smtClean="0">
                <a:solidFill>
                  <a:prstClr val="white"/>
                </a:solidFill>
              </a:rPr>
              <a:t>Nordheim</a:t>
            </a:r>
            <a:r>
              <a:rPr lang="en-US" sz="1000" b="1" dirty="0" smtClean="0">
                <a:solidFill>
                  <a:prstClr val="white"/>
                </a:solidFill>
              </a:rPr>
              <a:t> plot</a:t>
            </a:r>
            <a:r>
              <a:rPr lang="en-US" sz="1000" dirty="0" smtClean="0">
                <a:solidFill>
                  <a:prstClr val="white"/>
                </a:solidFill>
              </a:rPr>
              <a:t>”</a:t>
            </a:r>
          </a:p>
          <a:p>
            <a:r>
              <a:rPr lang="en-US" sz="1000" dirty="0">
                <a:solidFill>
                  <a:prstClr val="white"/>
                </a:solidFill>
              </a:rPr>
              <a:t> </a:t>
            </a:r>
            <a:r>
              <a:rPr lang="en-US" sz="1000" dirty="0" smtClean="0">
                <a:solidFill>
                  <a:prstClr val="white"/>
                </a:solidFill>
              </a:rPr>
              <a:t>                                                                           8</a:t>
            </a:r>
            <a:r>
              <a:rPr lang="en-US" sz="1000" baseline="30000" dirty="0" smtClean="0">
                <a:solidFill>
                  <a:prstClr val="white"/>
                </a:solidFill>
              </a:rPr>
              <a:t>th</a:t>
            </a:r>
            <a:r>
              <a:rPr lang="en-US" sz="1000" dirty="0" smtClean="0">
                <a:solidFill>
                  <a:prstClr val="white"/>
                </a:solidFill>
              </a:rPr>
              <a:t> International Workshop on Mechanisms on </a:t>
            </a:r>
            <a:r>
              <a:rPr lang="en-US" sz="1000" dirty="0" err="1" smtClean="0">
                <a:solidFill>
                  <a:prstClr val="white"/>
                </a:solidFill>
              </a:rPr>
              <a:t>Varcuum</a:t>
            </a:r>
            <a:r>
              <a:rPr lang="en-US" sz="1000" dirty="0" smtClean="0">
                <a:solidFill>
                  <a:prstClr val="white"/>
                </a:solidFill>
              </a:rPr>
              <a:t> Arcs, </a:t>
            </a:r>
            <a:r>
              <a:rPr lang="en-US" sz="1000" dirty="0" err="1" smtClean="0">
                <a:solidFill>
                  <a:prstClr val="white"/>
                </a:solidFill>
              </a:rPr>
              <a:t>Padova</a:t>
            </a:r>
            <a:r>
              <a:rPr lang="en-US" sz="1000" dirty="0" smtClean="0">
                <a:solidFill>
                  <a:prstClr val="white"/>
                </a:solidFill>
              </a:rPr>
              <a:t> , 15-19 Sept. 2019			</a:t>
            </a:r>
            <a:r>
              <a:rPr lang="en-US" sz="1000" dirty="0">
                <a:solidFill>
                  <a:prstClr val="white"/>
                </a:solidFill>
              </a:rPr>
              <a:t> </a:t>
            </a:r>
            <a:r>
              <a:rPr lang="en-US" sz="1000" dirty="0" smtClean="0">
                <a:solidFill>
                  <a:prstClr val="white"/>
                </a:solidFill>
              </a:rPr>
              <a:t>                                           </a:t>
            </a:r>
            <a:endParaRPr lang="de-DE" sz="1000" dirty="0">
              <a:solidFill>
                <a:prstClr val="white"/>
              </a:solidFill>
            </a:endParaRPr>
          </a:p>
        </p:txBody>
      </p:sp>
      <p:pic>
        <p:nvPicPr>
          <p:cNvPr id="9" name="Grafik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58" y="6106612"/>
            <a:ext cx="2160239" cy="751388"/>
          </a:xfrm>
          <a:prstGeom prst="rect">
            <a:avLst/>
          </a:prstGeom>
        </p:spPr>
      </p:pic>
      <p:pic>
        <p:nvPicPr>
          <p:cNvPr id="10" name="Grafik 4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40043" y="6121774"/>
            <a:ext cx="2339752" cy="76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9199702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8845258" y="6427113"/>
            <a:ext cx="184731" cy="369332"/>
          </a:xfrm>
          <a:prstGeom prst="rect">
            <a:avLst/>
          </a:prstGeom>
        </p:spPr>
        <p:txBody>
          <a:bodyPr wrap="none">
            <a:spAutoFit/>
          </a:bodyPr>
          <a:lstStyle/>
          <a:p>
            <a:endParaRPr lang="de-DE" dirty="0">
              <a:solidFill>
                <a:schemeClr val="bg1"/>
              </a:solidFill>
            </a:endParaRPr>
          </a:p>
        </p:txBody>
      </p:sp>
      <p:sp>
        <p:nvSpPr>
          <p:cNvPr id="11" name="Rechteck 10"/>
          <p:cNvSpPr/>
          <p:nvPr/>
        </p:nvSpPr>
        <p:spPr>
          <a:xfrm>
            <a:off x="1086561" y="4959163"/>
            <a:ext cx="6970878" cy="307777"/>
          </a:xfrm>
          <a:prstGeom prst="rect">
            <a:avLst/>
          </a:prstGeom>
        </p:spPr>
        <p:txBody>
          <a:bodyPr wrap="square">
            <a:spAutoFit/>
          </a:bodyPr>
          <a:lstStyle/>
          <a:p>
            <a:r>
              <a:rPr lang="en-US" sz="1400" dirty="0" smtClean="0"/>
              <a:t>           </a:t>
            </a:r>
            <a:endParaRPr lang="de-DE" sz="1400" dirty="0"/>
          </a:p>
        </p:txBody>
      </p:sp>
      <p:sp>
        <p:nvSpPr>
          <p:cNvPr id="2" name="Rechteck 1"/>
          <p:cNvSpPr/>
          <p:nvPr/>
        </p:nvSpPr>
        <p:spPr>
          <a:xfrm>
            <a:off x="541874" y="202351"/>
            <a:ext cx="8060251" cy="400110"/>
          </a:xfrm>
          <a:prstGeom prst="rect">
            <a:avLst/>
          </a:prstGeom>
        </p:spPr>
        <p:txBody>
          <a:bodyPr wrap="square">
            <a:spAutoFit/>
          </a:bodyPr>
          <a:lstStyle/>
          <a:p>
            <a:r>
              <a:rPr lang="en-US" sz="2000" b="1" dirty="0">
                <a:solidFill>
                  <a:schemeClr val="accent2"/>
                </a:solidFill>
                <a:effectLst>
                  <a:outerShdw blurRad="38100" dist="38100" dir="2700000" algn="tl">
                    <a:srgbClr val="000000">
                      <a:alpha val="43137"/>
                    </a:srgbClr>
                  </a:outerShdw>
                </a:effectLst>
              </a:rPr>
              <a:t>5. Plasma-physical approach: </a:t>
            </a:r>
            <a:r>
              <a:rPr lang="en-US" sz="2000" b="1" dirty="0">
                <a:solidFill>
                  <a:schemeClr val="accent2"/>
                </a:solidFill>
              </a:rPr>
              <a:t>Breakdowns in small electrode gaps &lt; 10 </a:t>
            </a:r>
            <a:r>
              <a:rPr lang="en-US" sz="2000" b="1" dirty="0" smtClean="0">
                <a:solidFill>
                  <a:schemeClr val="accent2"/>
                </a:solidFill>
              </a:rPr>
              <a:t>µm</a:t>
            </a:r>
            <a:endParaRPr lang="de-DE" sz="2000" b="1" dirty="0">
              <a:solidFill>
                <a:schemeClr val="accent2"/>
              </a:solidFill>
            </a:endParaRPr>
          </a:p>
        </p:txBody>
      </p:sp>
      <p:pic>
        <p:nvPicPr>
          <p:cNvPr id="8" name="Grafik 7"/>
          <p:cNvPicPr/>
          <p:nvPr/>
        </p:nvPicPr>
        <p:blipFill>
          <a:blip r:embed="rId2"/>
          <a:stretch>
            <a:fillRect/>
          </a:stretch>
        </p:blipFill>
        <p:spPr>
          <a:xfrm>
            <a:off x="3095248" y="933388"/>
            <a:ext cx="6048752" cy="3960440"/>
          </a:xfrm>
          <a:prstGeom prst="rect">
            <a:avLst/>
          </a:prstGeom>
        </p:spPr>
      </p:pic>
      <p:pic>
        <p:nvPicPr>
          <p:cNvPr id="9" name="Grafik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1545" y="946346"/>
            <a:ext cx="2880563" cy="1456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10" name="Rechteck 9"/>
              <p:cNvSpPr/>
              <p:nvPr/>
            </p:nvSpPr>
            <p:spPr>
              <a:xfrm>
                <a:off x="119861" y="2492896"/>
                <a:ext cx="3038550" cy="1803635"/>
              </a:xfrm>
              <a:prstGeom prst="rect">
                <a:avLst/>
              </a:prstGeom>
            </p:spPr>
            <p:txBody>
              <a:bodyPr wrap="square">
                <a:spAutoFit/>
              </a:bodyPr>
              <a:lstStyle/>
              <a:p>
                <a:pPr lvl="0"/>
                <a:r>
                  <a:rPr lang="en-US" sz="1200" dirty="0" smtClean="0"/>
                  <a:t>Fig. 1.   Equivalent </a:t>
                </a:r>
                <a:r>
                  <a:rPr lang="en-US" sz="1200" dirty="0"/>
                  <a:t>circuit diagram for different stationary conditions:           </a:t>
                </a:r>
                <a:endParaRPr lang="en-US" sz="1200" dirty="0" smtClean="0"/>
              </a:p>
              <a:p>
                <a:pPr lvl="0"/>
                <a:r>
                  <a:rPr lang="en-US" sz="1200" b="1" dirty="0" smtClean="0">
                    <a:solidFill>
                      <a:srgbClr val="FF0000"/>
                    </a:solidFill>
                  </a:rPr>
                  <a:t>1</a:t>
                </a:r>
                <a:r>
                  <a:rPr lang="en-US" sz="1200" dirty="0" smtClean="0"/>
                  <a:t>- </a:t>
                </a:r>
                <a:r>
                  <a:rPr lang="en-US" sz="1200" dirty="0"/>
                  <a:t>leakage (e.g. insulation resistance), </a:t>
                </a:r>
                <a:endParaRPr lang="en-US" sz="1200" dirty="0" smtClean="0"/>
              </a:p>
              <a:p>
                <a:pPr lvl="0"/>
                <a:r>
                  <a:rPr lang="en-US" sz="1200" b="1" dirty="0" smtClean="0">
                    <a:solidFill>
                      <a:srgbClr val="FF0000"/>
                    </a:solidFill>
                  </a:rPr>
                  <a:t>2</a:t>
                </a:r>
                <a:r>
                  <a:rPr lang="en-US" sz="1200" dirty="0" smtClean="0"/>
                  <a:t> - field </a:t>
                </a:r>
                <a:r>
                  <a:rPr lang="en-US" sz="1200" dirty="0"/>
                  <a:t>electron emission, </a:t>
                </a:r>
                <a:endParaRPr lang="en-US" sz="1200" dirty="0" smtClean="0"/>
              </a:p>
              <a:p>
                <a:pPr lvl="0"/>
                <a:r>
                  <a:rPr lang="en-US" sz="1200" b="1" dirty="0" smtClean="0">
                    <a:solidFill>
                      <a:srgbClr val="FF0000"/>
                    </a:solidFill>
                  </a:rPr>
                  <a:t>3</a:t>
                </a:r>
                <a:r>
                  <a:rPr lang="en-US" sz="1200" dirty="0" smtClean="0"/>
                  <a:t> - normal </a:t>
                </a:r>
                <a:r>
                  <a:rPr lang="en-US" sz="1200" dirty="0"/>
                  <a:t>glow discharge with </a:t>
                </a:r>
                <a:r>
                  <a:rPr lang="en-US" sz="1200" dirty="0" smtClean="0"/>
                  <a:t>constant</a:t>
                </a:r>
              </a:p>
              <a:p>
                <a:pPr lvl="0"/>
                <a:r>
                  <a:rPr lang="en-US" sz="1200" dirty="0"/>
                  <a:t> </a:t>
                </a:r>
                <a:r>
                  <a:rPr lang="en-US" sz="1200" dirty="0" smtClean="0"/>
                  <a:t>     voltage </a:t>
                </a:r>
                <a:r>
                  <a:rPr lang="en-US" sz="1200" dirty="0"/>
                  <a:t>characteristic, </a:t>
                </a:r>
                <a:endParaRPr lang="en-US" sz="1200" dirty="0" smtClean="0"/>
              </a:p>
              <a:p>
                <a:pPr lvl="0"/>
                <a:r>
                  <a:rPr lang="en-US" sz="1200" b="1" dirty="0" smtClean="0">
                    <a:solidFill>
                      <a:srgbClr val="FF0000"/>
                    </a:solidFill>
                  </a:rPr>
                  <a:t>4</a:t>
                </a:r>
                <a:r>
                  <a:rPr lang="en-US" sz="1200" dirty="0" smtClean="0"/>
                  <a:t> - micro-arc </a:t>
                </a:r>
                <a:r>
                  <a:rPr lang="en-US" sz="1200" dirty="0"/>
                  <a:t>discharge</a:t>
                </a:r>
                <a:r>
                  <a:rPr lang="en-US" sz="1200" dirty="0" smtClean="0"/>
                  <a:t>. For </a:t>
                </a:r>
                <a:r>
                  <a:rPr lang="en-US" sz="1200" dirty="0" err="1" smtClean="0"/>
                  <a:t>I</a:t>
                </a:r>
                <a:r>
                  <a:rPr lang="en-US" sz="1200" baseline="-25000" dirty="0" err="1" smtClean="0"/>
                  <a:t>µArc</a:t>
                </a:r>
                <a:r>
                  <a:rPr lang="en-US" sz="1200" dirty="0" smtClean="0"/>
                  <a:t> &lt;&lt; 10A:</a:t>
                </a:r>
              </a:p>
              <a:p>
                <a:pPr lvl="0"/>
                <a:endParaRPr lang="en-US" sz="1200" dirty="0" smtClean="0"/>
              </a:p>
              <a:p>
                <a:pPr lvl="0"/>
                <a:r>
                  <a:rPr lang="en-US" sz="1200" dirty="0" smtClean="0"/>
                  <a:t>     </a:t>
                </a:r>
                <a14:m>
                  <m:oMath xmlns:m="http://schemas.openxmlformats.org/officeDocument/2006/math">
                    <m:sSub>
                      <m:sSubPr>
                        <m:ctrlPr>
                          <a:rPr lang="en-US" sz="1400" b="1" i="1" smtClean="0">
                            <a:latin typeface="Cambria Math" panose="02040503050406030204" pitchFamily="18" charset="0"/>
                          </a:rPr>
                        </m:ctrlPr>
                      </m:sSubPr>
                      <m:e>
                        <m:r>
                          <a:rPr lang="de-DE" sz="1400" b="1" i="1" smtClean="0">
                            <a:latin typeface="Cambria Math"/>
                          </a:rPr>
                          <m:t>𝑼</m:t>
                        </m:r>
                      </m:e>
                      <m:sub>
                        <m:r>
                          <a:rPr lang="de-DE" sz="1400" b="1" i="1" smtClean="0">
                            <a:latin typeface="Cambria Math"/>
                          </a:rPr>
                          <m:t>µ</m:t>
                        </m:r>
                        <m:r>
                          <a:rPr lang="de-DE" sz="1400" b="1" i="1" smtClean="0">
                            <a:latin typeface="Cambria Math"/>
                          </a:rPr>
                          <m:t>𝑨𝒓𝒄</m:t>
                        </m:r>
                      </m:sub>
                    </m:sSub>
                    <m:r>
                      <a:rPr lang="de-DE" sz="1400" b="1" i="1" smtClean="0">
                        <a:latin typeface="Cambria Math"/>
                      </a:rPr>
                      <m:t>= </m:t>
                    </m:r>
                    <m:sSub>
                      <m:sSubPr>
                        <m:ctrlPr>
                          <a:rPr lang="de-DE" sz="1400" b="1" i="1" smtClean="0">
                            <a:latin typeface="Cambria Math" panose="02040503050406030204" pitchFamily="18" charset="0"/>
                          </a:rPr>
                        </m:ctrlPr>
                      </m:sSubPr>
                      <m:e>
                        <m:r>
                          <a:rPr lang="de-DE" sz="1400" b="1" i="1" smtClean="0">
                            <a:latin typeface="Cambria Math"/>
                          </a:rPr>
                          <m:t>𝑼</m:t>
                        </m:r>
                      </m:e>
                      <m:sub>
                        <m:r>
                          <a:rPr lang="de-DE" sz="1400" b="1" i="1" smtClean="0">
                            <a:latin typeface="Cambria Math"/>
                          </a:rPr>
                          <m:t>𝟎</m:t>
                        </m:r>
                      </m:sub>
                    </m:sSub>
                    <m:r>
                      <a:rPr lang="de-DE" sz="1400" b="1" i="1" smtClean="0">
                        <a:latin typeface="Cambria Math"/>
                      </a:rPr>
                      <m:t>+ </m:t>
                    </m:r>
                    <m:sSub>
                      <m:sSubPr>
                        <m:ctrlPr>
                          <a:rPr lang="de-DE" sz="1400" b="1" i="1" smtClean="0">
                            <a:latin typeface="Cambria Math" panose="02040503050406030204" pitchFamily="18" charset="0"/>
                          </a:rPr>
                        </m:ctrlPr>
                      </m:sSubPr>
                      <m:e>
                        <m:r>
                          <a:rPr lang="de-DE" sz="1400" b="1" i="1" smtClean="0">
                            <a:latin typeface="Cambria Math"/>
                          </a:rPr>
                          <m:t>𝑹</m:t>
                        </m:r>
                      </m:e>
                      <m:sub>
                        <m:r>
                          <a:rPr lang="de-DE" sz="1400" b="1" i="1" smtClean="0">
                            <a:latin typeface="Cambria Math"/>
                          </a:rPr>
                          <m:t>µ</m:t>
                        </m:r>
                        <m:r>
                          <a:rPr lang="de-DE" sz="1400" b="1" i="1" smtClean="0">
                            <a:latin typeface="Cambria Math"/>
                          </a:rPr>
                          <m:t>𝑨𝒓𝒄</m:t>
                        </m:r>
                      </m:sub>
                    </m:sSub>
                    <m:r>
                      <a:rPr lang="de-DE" sz="1400" b="1" i="1" smtClean="0">
                        <a:latin typeface="Cambria Math"/>
                        <a:ea typeface="Cambria Math"/>
                      </a:rPr>
                      <m:t>∙</m:t>
                    </m:r>
                    <m:sSub>
                      <m:sSubPr>
                        <m:ctrlPr>
                          <a:rPr lang="de-DE" sz="1400" b="1" i="1" smtClean="0">
                            <a:latin typeface="Cambria Math" panose="02040503050406030204" pitchFamily="18" charset="0"/>
                            <a:ea typeface="Cambria Math"/>
                          </a:rPr>
                        </m:ctrlPr>
                      </m:sSubPr>
                      <m:e>
                        <m:r>
                          <a:rPr lang="de-DE" sz="1400" b="1" i="1" smtClean="0">
                            <a:latin typeface="Cambria Math"/>
                            <a:ea typeface="Cambria Math"/>
                          </a:rPr>
                          <m:t>𝑰</m:t>
                        </m:r>
                      </m:e>
                      <m:sub>
                        <m:r>
                          <a:rPr lang="de-DE" sz="1400" b="1" i="1" smtClean="0">
                            <a:latin typeface="Cambria Math"/>
                            <a:ea typeface="Cambria Math"/>
                          </a:rPr>
                          <m:t>µ</m:t>
                        </m:r>
                        <m:r>
                          <a:rPr lang="de-DE" sz="1400" b="1" i="1" smtClean="0">
                            <a:latin typeface="Cambria Math"/>
                            <a:ea typeface="Cambria Math"/>
                          </a:rPr>
                          <m:t>𝑨𝒓𝒄</m:t>
                        </m:r>
                      </m:sub>
                    </m:sSub>
                    <m:r>
                      <a:rPr lang="de-DE" sz="1400" b="1" i="1" smtClean="0">
                        <a:latin typeface="Cambria Math"/>
                        <a:ea typeface="Cambria Math"/>
                      </a:rPr>
                      <m:t> ≅ </m:t>
                    </m:r>
                    <m:sSub>
                      <m:sSubPr>
                        <m:ctrlPr>
                          <a:rPr lang="de-DE" sz="1400" b="1" i="1" smtClean="0">
                            <a:latin typeface="Cambria Math" panose="02040503050406030204" pitchFamily="18" charset="0"/>
                            <a:ea typeface="Cambria Math"/>
                          </a:rPr>
                        </m:ctrlPr>
                      </m:sSubPr>
                      <m:e>
                        <m:r>
                          <a:rPr lang="de-DE" sz="1400" b="1" i="1" smtClean="0">
                            <a:latin typeface="Cambria Math"/>
                            <a:ea typeface="Cambria Math"/>
                          </a:rPr>
                          <m:t>𝑼</m:t>
                        </m:r>
                      </m:e>
                      <m:sub>
                        <m:r>
                          <a:rPr lang="de-DE" sz="1400" b="1" i="1" smtClean="0">
                            <a:latin typeface="Cambria Math"/>
                            <a:ea typeface="Cambria Math"/>
                          </a:rPr>
                          <m:t>𝟎</m:t>
                        </m:r>
                        <m:r>
                          <a:rPr lang="de-DE" sz="1400" b="1" i="1" smtClean="0">
                            <a:latin typeface="Cambria Math"/>
                            <a:ea typeface="Cambria Math"/>
                          </a:rPr>
                          <m:t> </m:t>
                        </m:r>
                      </m:sub>
                    </m:sSub>
                  </m:oMath>
                </a14:m>
                <a:endParaRPr lang="de-DE" sz="1400" b="1" dirty="0"/>
              </a:p>
            </p:txBody>
          </p:sp>
        </mc:Choice>
        <mc:Fallback xmlns="">
          <p:sp>
            <p:nvSpPr>
              <p:cNvPr id="10" name="Rechteck 9"/>
              <p:cNvSpPr>
                <a:spLocks noRot="1" noChangeAspect="1" noMove="1" noResize="1" noEditPoints="1" noAdjustHandles="1" noChangeArrowheads="1" noChangeShapeType="1" noTextEdit="1"/>
              </p:cNvSpPr>
              <p:nvPr/>
            </p:nvSpPr>
            <p:spPr>
              <a:xfrm>
                <a:off x="119861" y="2492896"/>
                <a:ext cx="3038550" cy="1803635"/>
              </a:xfrm>
              <a:prstGeom prst="rect">
                <a:avLst/>
              </a:prstGeom>
              <a:blipFill rotWithShape="1">
                <a:blip r:embed="rId6"/>
                <a:stretch>
                  <a:fillRect l="-201" r="-1004"/>
                </a:stretch>
              </a:blipFill>
            </p:spPr>
            <p:txBody>
              <a:bodyPr/>
              <a:lstStyle/>
              <a:p>
                <a:r>
                  <a:rPr lang="de-DE">
                    <a:noFill/>
                  </a:rPr>
                  <a:t> </a:t>
                </a:r>
              </a:p>
            </p:txBody>
          </p:sp>
        </mc:Fallback>
      </mc:AlternateContent>
      <p:sp>
        <p:nvSpPr>
          <p:cNvPr id="12" name="Rechteck 11"/>
          <p:cNvSpPr/>
          <p:nvPr/>
        </p:nvSpPr>
        <p:spPr>
          <a:xfrm>
            <a:off x="167448" y="5661248"/>
            <a:ext cx="8439149" cy="461665"/>
          </a:xfrm>
          <a:prstGeom prst="rect">
            <a:avLst/>
          </a:prstGeom>
        </p:spPr>
        <p:txBody>
          <a:bodyPr wrap="square">
            <a:spAutoFit/>
          </a:bodyPr>
          <a:lstStyle/>
          <a:p>
            <a:r>
              <a:rPr lang="de-DE" sz="1200" dirty="0"/>
              <a:t>[</a:t>
            </a:r>
            <a:r>
              <a:rPr lang="de-DE" sz="1200" dirty="0" smtClean="0"/>
              <a:t>2]   M</a:t>
            </a:r>
            <a:r>
              <a:rPr lang="de-DE" sz="1200" dirty="0"/>
              <a:t>. A. </a:t>
            </a:r>
            <a:r>
              <a:rPr lang="de-DE" sz="1200" dirty="0" err="1"/>
              <a:t>Bilici</a:t>
            </a:r>
            <a:r>
              <a:rPr lang="de-DE" sz="1200" dirty="0"/>
              <a:t>, J. R. Haase, C. R. Boyle, D. B. Go, R.M. </a:t>
            </a:r>
            <a:r>
              <a:rPr lang="de-DE" sz="1200" dirty="0" err="1"/>
              <a:t>Sankaran</a:t>
            </a:r>
            <a:r>
              <a:rPr lang="de-DE" sz="1200" dirty="0"/>
              <a:t>, “The smooth </a:t>
            </a:r>
            <a:r>
              <a:rPr lang="de-DE" sz="1200" dirty="0" err="1"/>
              <a:t>transition</a:t>
            </a:r>
            <a:r>
              <a:rPr lang="de-DE" sz="1200" dirty="0"/>
              <a:t> </a:t>
            </a:r>
            <a:r>
              <a:rPr lang="de-DE" sz="1200" dirty="0" err="1"/>
              <a:t>from</a:t>
            </a:r>
            <a:r>
              <a:rPr lang="de-DE" sz="1200" dirty="0"/>
              <a:t> </a:t>
            </a:r>
            <a:r>
              <a:rPr lang="de-DE" sz="1200" dirty="0" err="1"/>
              <a:t>field</a:t>
            </a:r>
            <a:r>
              <a:rPr lang="de-DE" sz="1200" dirty="0"/>
              <a:t> </a:t>
            </a:r>
            <a:r>
              <a:rPr lang="de-DE" sz="1200" dirty="0" err="1"/>
              <a:t>emission</a:t>
            </a:r>
            <a:r>
              <a:rPr lang="de-DE" sz="1200" dirty="0"/>
              <a:t> </a:t>
            </a:r>
            <a:r>
              <a:rPr lang="de-DE" sz="1200" dirty="0" err="1"/>
              <a:t>to</a:t>
            </a:r>
            <a:r>
              <a:rPr lang="de-DE" sz="1200" dirty="0"/>
              <a:t> </a:t>
            </a:r>
            <a:r>
              <a:rPr lang="de-DE" sz="1200" dirty="0" err="1"/>
              <a:t>self-sustained</a:t>
            </a:r>
            <a:r>
              <a:rPr lang="de-DE" sz="1200" dirty="0"/>
              <a:t> </a:t>
            </a:r>
            <a:r>
              <a:rPr lang="de-DE" sz="1200" dirty="0" err="1" smtClean="0"/>
              <a:t>plasma</a:t>
            </a:r>
            <a:endParaRPr lang="de-DE" sz="1200" dirty="0" smtClean="0"/>
          </a:p>
          <a:p>
            <a:r>
              <a:rPr lang="de-DE" sz="1200" dirty="0"/>
              <a:t> </a:t>
            </a:r>
            <a:r>
              <a:rPr lang="de-DE" sz="1200" dirty="0" smtClean="0"/>
              <a:t>       </a:t>
            </a:r>
            <a:r>
              <a:rPr lang="de-DE" sz="1200" dirty="0"/>
              <a:t>in </a:t>
            </a:r>
            <a:r>
              <a:rPr lang="de-DE" sz="1200" dirty="0" err="1"/>
              <a:t>microscale</a:t>
            </a:r>
            <a:r>
              <a:rPr lang="de-DE" sz="1200" dirty="0"/>
              <a:t> </a:t>
            </a:r>
            <a:r>
              <a:rPr lang="de-DE" sz="1200" dirty="0" err="1"/>
              <a:t>electrode</a:t>
            </a:r>
            <a:r>
              <a:rPr lang="de-DE" sz="1200" dirty="0"/>
              <a:t> </a:t>
            </a:r>
            <a:r>
              <a:rPr lang="de-DE" sz="1200" dirty="0" err="1"/>
              <a:t>gaps</a:t>
            </a:r>
            <a:r>
              <a:rPr lang="de-DE" sz="1200" dirty="0"/>
              <a:t> at </a:t>
            </a:r>
            <a:r>
              <a:rPr lang="de-DE" sz="1200" dirty="0" err="1"/>
              <a:t>atmospheric</a:t>
            </a:r>
            <a:r>
              <a:rPr lang="de-DE" sz="1200" dirty="0"/>
              <a:t> </a:t>
            </a:r>
            <a:r>
              <a:rPr lang="de-DE" sz="1200" dirty="0" err="1"/>
              <a:t>pressure</a:t>
            </a:r>
            <a:r>
              <a:rPr lang="de-DE" sz="1200" dirty="0"/>
              <a:t>”, J. </a:t>
            </a:r>
            <a:r>
              <a:rPr lang="de-DE" sz="1200" dirty="0" err="1"/>
              <a:t>Appl</a:t>
            </a:r>
            <a:r>
              <a:rPr lang="de-DE" sz="1200" dirty="0"/>
              <a:t>. Phys. 119 223301 (2016).</a:t>
            </a:r>
          </a:p>
        </p:txBody>
      </p:sp>
      <p:sp>
        <p:nvSpPr>
          <p:cNvPr id="14" name="Rechteck 13"/>
          <p:cNvSpPr/>
          <p:nvPr/>
        </p:nvSpPr>
        <p:spPr>
          <a:xfrm>
            <a:off x="277366" y="4906786"/>
            <a:ext cx="8219312" cy="646331"/>
          </a:xfrm>
          <a:prstGeom prst="rect">
            <a:avLst/>
          </a:prstGeom>
        </p:spPr>
        <p:txBody>
          <a:bodyPr wrap="square">
            <a:spAutoFit/>
          </a:bodyPr>
          <a:lstStyle/>
          <a:p>
            <a:r>
              <a:rPr lang="de-DE" b="1" dirty="0" smtClean="0">
                <a:solidFill>
                  <a:srgbClr val="FF0000"/>
                </a:solidFill>
              </a:rPr>
              <a:t>Note: 	</a:t>
            </a:r>
            <a:r>
              <a:rPr lang="de-DE" dirty="0" err="1" smtClean="0"/>
              <a:t>Direct</a:t>
            </a:r>
            <a:r>
              <a:rPr lang="de-DE" dirty="0" smtClean="0"/>
              <a:t> </a:t>
            </a:r>
            <a:r>
              <a:rPr lang="de-DE" dirty="0" err="1" smtClean="0"/>
              <a:t>R</a:t>
            </a:r>
            <a:r>
              <a:rPr lang="de-DE" baseline="-25000" dirty="0" err="1" smtClean="0"/>
              <a:t>serial</a:t>
            </a:r>
            <a:r>
              <a:rPr lang="de-DE" baseline="-25000" dirty="0" smtClean="0"/>
              <a:t> </a:t>
            </a:r>
            <a:r>
              <a:rPr lang="de-DE" dirty="0"/>
              <a:t>(R</a:t>
            </a:r>
            <a:r>
              <a:rPr lang="de-DE" baseline="-25000" dirty="0"/>
              <a:t>S1</a:t>
            </a:r>
            <a:r>
              <a:rPr lang="de-DE" dirty="0"/>
              <a:t>) </a:t>
            </a:r>
            <a:r>
              <a:rPr lang="de-DE" dirty="0" err="1"/>
              <a:t>measurement</a:t>
            </a:r>
            <a:r>
              <a:rPr lang="de-DE" dirty="0"/>
              <a:t> </a:t>
            </a:r>
            <a:r>
              <a:rPr lang="de-DE" dirty="0" err="1"/>
              <a:t>is</a:t>
            </a:r>
            <a:r>
              <a:rPr lang="de-DE" dirty="0"/>
              <a:t> </a:t>
            </a:r>
            <a:r>
              <a:rPr lang="de-DE" dirty="0" err="1"/>
              <a:t>possible</a:t>
            </a:r>
            <a:r>
              <a:rPr lang="de-DE" dirty="0"/>
              <a:t> </a:t>
            </a:r>
            <a:r>
              <a:rPr lang="de-DE" dirty="0" err="1" smtClean="0"/>
              <a:t>because</a:t>
            </a:r>
            <a:r>
              <a:rPr lang="de-DE" dirty="0" smtClean="0"/>
              <a:t> </a:t>
            </a:r>
            <a:r>
              <a:rPr lang="de-DE" b="1" dirty="0" smtClean="0"/>
              <a:t>normal </a:t>
            </a:r>
            <a:r>
              <a:rPr lang="de-DE" b="1" dirty="0" err="1" smtClean="0"/>
              <a:t>glow</a:t>
            </a:r>
            <a:r>
              <a:rPr lang="de-DE" b="1" dirty="0" smtClean="0"/>
              <a:t> </a:t>
            </a:r>
            <a:r>
              <a:rPr lang="de-DE" b="1" dirty="0" err="1" smtClean="0"/>
              <a:t>discharge</a:t>
            </a:r>
            <a:r>
              <a:rPr lang="de-DE" b="1" dirty="0" smtClean="0"/>
              <a:t> 	</a:t>
            </a:r>
            <a:r>
              <a:rPr lang="de-DE" dirty="0" err="1" smtClean="0"/>
              <a:t>has</a:t>
            </a:r>
            <a:r>
              <a:rPr lang="de-DE" b="1" dirty="0" smtClean="0"/>
              <a:t> </a:t>
            </a:r>
            <a:r>
              <a:rPr lang="de-DE" dirty="0" smtClean="0"/>
              <a:t>a </a:t>
            </a:r>
            <a:r>
              <a:rPr lang="de-DE" dirty="0" err="1" smtClean="0"/>
              <a:t>constant</a:t>
            </a:r>
            <a:r>
              <a:rPr lang="de-DE" dirty="0" smtClean="0"/>
              <a:t> </a:t>
            </a:r>
            <a:r>
              <a:rPr lang="de-DE" dirty="0" err="1" smtClean="0"/>
              <a:t>voltage</a:t>
            </a:r>
            <a:r>
              <a:rPr lang="de-DE" dirty="0" smtClean="0"/>
              <a:t> </a:t>
            </a:r>
            <a:r>
              <a:rPr lang="de-DE" dirty="0" err="1" smtClean="0"/>
              <a:t>characteristic</a:t>
            </a:r>
            <a:r>
              <a:rPr lang="de-DE" dirty="0" smtClean="0"/>
              <a:t>, cf. </a:t>
            </a:r>
            <a:r>
              <a:rPr lang="de-DE" b="1" dirty="0" smtClean="0">
                <a:solidFill>
                  <a:srgbClr val="FF0000"/>
                </a:solidFill>
              </a:rPr>
              <a:t>3</a:t>
            </a:r>
            <a:r>
              <a:rPr lang="de-DE" dirty="0" smtClean="0"/>
              <a:t> in Fig. 1.</a:t>
            </a:r>
            <a:r>
              <a:rPr lang="de-DE" dirty="0"/>
              <a:t>	</a:t>
            </a:r>
          </a:p>
        </p:txBody>
      </p:sp>
      <p:sp>
        <p:nvSpPr>
          <p:cNvPr id="15" name="Rechteck 14"/>
          <p:cNvSpPr/>
          <p:nvPr/>
        </p:nvSpPr>
        <p:spPr>
          <a:xfrm>
            <a:off x="0" y="6122762"/>
            <a:ext cx="9144000" cy="877163"/>
          </a:xfrm>
          <a:prstGeom prst="rect">
            <a:avLst/>
          </a:prstGeom>
          <a:solidFill>
            <a:srgbClr val="660033"/>
          </a:solidFill>
        </p:spPr>
        <p:txBody>
          <a:bodyPr wrap="square">
            <a:spAutoFit/>
          </a:bodyPr>
          <a:lstStyle/>
          <a:p>
            <a:r>
              <a:rPr lang="en-US" sz="1100" dirty="0" smtClean="0">
                <a:solidFill>
                  <a:prstClr val="white"/>
                </a:solidFill>
              </a:rPr>
              <a:t>          		</a:t>
            </a:r>
            <a:r>
              <a:rPr lang="en-US" sz="1000" dirty="0" smtClean="0">
                <a:solidFill>
                  <a:prstClr val="white"/>
                </a:solidFill>
              </a:rPr>
              <a:t>           Wolfram Knapp</a:t>
            </a:r>
          </a:p>
          <a:p>
            <a:r>
              <a:rPr lang="en-US" sz="1000" dirty="0">
                <a:solidFill>
                  <a:prstClr val="white"/>
                </a:solidFill>
              </a:rPr>
              <a:t> </a:t>
            </a:r>
            <a:r>
              <a:rPr lang="en-US" sz="1000" dirty="0" smtClean="0">
                <a:solidFill>
                  <a:prstClr val="white"/>
                </a:solidFill>
              </a:rPr>
              <a:t>                                                                          „</a:t>
            </a:r>
            <a:r>
              <a:rPr lang="en-US" sz="1000" b="1" dirty="0" smtClean="0">
                <a:solidFill>
                  <a:prstClr val="white"/>
                </a:solidFill>
              </a:rPr>
              <a:t>Investigations of the transition </a:t>
            </a:r>
            <a:r>
              <a:rPr lang="en-US" sz="1000" b="1" dirty="0">
                <a:solidFill>
                  <a:prstClr val="white"/>
                </a:solidFill>
              </a:rPr>
              <a:t>from </a:t>
            </a:r>
            <a:r>
              <a:rPr lang="en-US" sz="1000" b="1" dirty="0" smtClean="0">
                <a:solidFill>
                  <a:prstClr val="white"/>
                </a:solidFill>
              </a:rPr>
              <a:t>electron field </a:t>
            </a:r>
            <a:r>
              <a:rPr lang="en-US" sz="1000" b="1" dirty="0">
                <a:solidFill>
                  <a:prstClr val="white"/>
                </a:solidFill>
              </a:rPr>
              <a:t>emission to </a:t>
            </a:r>
            <a:r>
              <a:rPr lang="en-US" sz="1000" b="1" dirty="0" smtClean="0">
                <a:solidFill>
                  <a:prstClr val="white"/>
                </a:solidFill>
              </a:rPr>
              <a:t> plasma discharges</a:t>
            </a:r>
          </a:p>
          <a:p>
            <a:r>
              <a:rPr lang="en-US" sz="1000" b="1" dirty="0">
                <a:solidFill>
                  <a:prstClr val="white"/>
                </a:solidFill>
              </a:rPr>
              <a:t> </a:t>
            </a:r>
            <a:r>
              <a:rPr lang="en-US" sz="1000" b="1" dirty="0" smtClean="0">
                <a:solidFill>
                  <a:prstClr val="white"/>
                </a:solidFill>
              </a:rPr>
              <a:t>                                                                            (glow discharge and micro-arcs) with extended use of Fowler-</a:t>
            </a:r>
            <a:r>
              <a:rPr lang="en-US" sz="1000" b="1" dirty="0" err="1" smtClean="0">
                <a:solidFill>
                  <a:prstClr val="white"/>
                </a:solidFill>
              </a:rPr>
              <a:t>Nordheim</a:t>
            </a:r>
            <a:r>
              <a:rPr lang="en-US" sz="1000" b="1" dirty="0" smtClean="0">
                <a:solidFill>
                  <a:prstClr val="white"/>
                </a:solidFill>
              </a:rPr>
              <a:t> plot</a:t>
            </a:r>
            <a:r>
              <a:rPr lang="en-US" sz="1000" dirty="0" smtClean="0">
                <a:solidFill>
                  <a:prstClr val="white"/>
                </a:solidFill>
              </a:rPr>
              <a:t>”</a:t>
            </a:r>
          </a:p>
          <a:p>
            <a:r>
              <a:rPr lang="en-US" sz="1000" dirty="0">
                <a:solidFill>
                  <a:prstClr val="white"/>
                </a:solidFill>
              </a:rPr>
              <a:t> </a:t>
            </a:r>
            <a:r>
              <a:rPr lang="en-US" sz="1000" dirty="0" smtClean="0">
                <a:solidFill>
                  <a:prstClr val="white"/>
                </a:solidFill>
              </a:rPr>
              <a:t>                                                                           8</a:t>
            </a:r>
            <a:r>
              <a:rPr lang="en-US" sz="1000" baseline="30000" dirty="0" smtClean="0">
                <a:solidFill>
                  <a:prstClr val="white"/>
                </a:solidFill>
              </a:rPr>
              <a:t>th</a:t>
            </a:r>
            <a:r>
              <a:rPr lang="en-US" sz="1000" dirty="0" smtClean="0">
                <a:solidFill>
                  <a:prstClr val="white"/>
                </a:solidFill>
              </a:rPr>
              <a:t> International Workshop on Mechanisms on </a:t>
            </a:r>
            <a:r>
              <a:rPr lang="en-US" sz="1000" dirty="0" err="1" smtClean="0">
                <a:solidFill>
                  <a:prstClr val="white"/>
                </a:solidFill>
              </a:rPr>
              <a:t>Varcuum</a:t>
            </a:r>
            <a:r>
              <a:rPr lang="en-US" sz="1000" dirty="0" smtClean="0">
                <a:solidFill>
                  <a:prstClr val="white"/>
                </a:solidFill>
              </a:rPr>
              <a:t> Arcs, </a:t>
            </a:r>
            <a:r>
              <a:rPr lang="en-US" sz="1000" dirty="0" err="1" smtClean="0">
                <a:solidFill>
                  <a:prstClr val="white"/>
                </a:solidFill>
              </a:rPr>
              <a:t>Padova</a:t>
            </a:r>
            <a:r>
              <a:rPr lang="en-US" sz="1000" dirty="0" smtClean="0">
                <a:solidFill>
                  <a:prstClr val="white"/>
                </a:solidFill>
              </a:rPr>
              <a:t> , 15-19 Sept. 2019			</a:t>
            </a:r>
            <a:r>
              <a:rPr lang="en-US" sz="1000" dirty="0">
                <a:solidFill>
                  <a:prstClr val="white"/>
                </a:solidFill>
              </a:rPr>
              <a:t> </a:t>
            </a:r>
            <a:r>
              <a:rPr lang="en-US" sz="1000" dirty="0" smtClean="0">
                <a:solidFill>
                  <a:prstClr val="white"/>
                </a:solidFill>
              </a:rPr>
              <a:t>                                           </a:t>
            </a:r>
            <a:endParaRPr lang="de-DE" sz="1000" dirty="0">
              <a:solidFill>
                <a:prstClr val="white"/>
              </a:solidFill>
            </a:endParaRPr>
          </a:p>
        </p:txBody>
      </p:sp>
      <p:pic>
        <p:nvPicPr>
          <p:cNvPr id="16" name="Grafik 1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158" y="6106612"/>
            <a:ext cx="2160239" cy="751388"/>
          </a:xfrm>
          <a:prstGeom prst="rect">
            <a:avLst/>
          </a:prstGeom>
        </p:spPr>
      </p:pic>
      <p:pic>
        <p:nvPicPr>
          <p:cNvPr id="17" name="Grafik 44"/>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840043" y="6121774"/>
            <a:ext cx="2339752" cy="76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4910093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Rechteck 2"/>
          <p:cNvSpPr/>
          <p:nvPr/>
        </p:nvSpPr>
        <p:spPr>
          <a:xfrm>
            <a:off x="8845258" y="6427113"/>
            <a:ext cx="184731" cy="369332"/>
          </a:xfrm>
          <a:prstGeom prst="rect">
            <a:avLst/>
          </a:prstGeom>
        </p:spPr>
        <p:txBody>
          <a:bodyPr wrap="none">
            <a:spAutoFit/>
          </a:bodyPr>
          <a:lstStyle/>
          <a:p>
            <a:endParaRPr lang="de-DE" dirty="0">
              <a:solidFill>
                <a:schemeClr val="bg1"/>
              </a:solidFill>
            </a:endParaRPr>
          </a:p>
        </p:txBody>
      </p:sp>
      <p:sp>
        <p:nvSpPr>
          <p:cNvPr id="11" name="Rechteck 10"/>
          <p:cNvSpPr/>
          <p:nvPr/>
        </p:nvSpPr>
        <p:spPr>
          <a:xfrm>
            <a:off x="1086561" y="4959163"/>
            <a:ext cx="6970878" cy="307777"/>
          </a:xfrm>
          <a:prstGeom prst="rect">
            <a:avLst/>
          </a:prstGeom>
        </p:spPr>
        <p:txBody>
          <a:bodyPr wrap="square">
            <a:spAutoFit/>
          </a:bodyPr>
          <a:lstStyle/>
          <a:p>
            <a:r>
              <a:rPr lang="en-US" sz="1400" dirty="0" smtClean="0"/>
              <a:t>           </a:t>
            </a:r>
            <a:endParaRPr lang="de-DE" sz="1400" dirty="0"/>
          </a:p>
        </p:txBody>
      </p:sp>
      <p:sp>
        <p:nvSpPr>
          <p:cNvPr id="2" name="Rechteck 1"/>
          <p:cNvSpPr/>
          <p:nvPr/>
        </p:nvSpPr>
        <p:spPr>
          <a:xfrm>
            <a:off x="541874" y="202351"/>
            <a:ext cx="8060251" cy="400110"/>
          </a:xfrm>
          <a:prstGeom prst="rect">
            <a:avLst/>
          </a:prstGeom>
        </p:spPr>
        <p:txBody>
          <a:bodyPr wrap="square">
            <a:spAutoFit/>
          </a:bodyPr>
          <a:lstStyle/>
          <a:p>
            <a:pPr lvl="0"/>
            <a:r>
              <a:rPr lang="en-US" sz="2000" b="1" dirty="0" smtClean="0">
                <a:solidFill>
                  <a:schemeClr val="accent2"/>
                </a:solidFill>
                <a:effectLst>
                  <a:outerShdw blurRad="38100" dist="38100" dir="2700000" algn="tl">
                    <a:srgbClr val="000000">
                      <a:alpha val="43137"/>
                    </a:srgbClr>
                  </a:outerShdw>
                </a:effectLst>
              </a:rPr>
              <a:t>5. Plasma-physical approach: </a:t>
            </a:r>
            <a:r>
              <a:rPr lang="en-US" sz="2000" b="1" dirty="0" smtClean="0">
                <a:solidFill>
                  <a:schemeClr val="accent2"/>
                </a:solidFill>
              </a:rPr>
              <a:t>Breakdowns in small electrode gaps &lt; 10 µm</a:t>
            </a:r>
            <a:endParaRPr lang="de-DE" sz="2000" b="1" dirty="0">
              <a:solidFill>
                <a:schemeClr val="accent2"/>
              </a:solidFill>
            </a:endParaRPr>
          </a:p>
        </p:txBody>
      </p:sp>
      <p:sp>
        <p:nvSpPr>
          <p:cNvPr id="10" name="Rechteck 9"/>
          <p:cNvSpPr/>
          <p:nvPr/>
        </p:nvSpPr>
        <p:spPr>
          <a:xfrm>
            <a:off x="-1" y="5610262"/>
            <a:ext cx="9144000" cy="430887"/>
          </a:xfrm>
          <a:prstGeom prst="rect">
            <a:avLst/>
          </a:prstGeom>
        </p:spPr>
        <p:txBody>
          <a:bodyPr wrap="square">
            <a:spAutoFit/>
          </a:bodyPr>
          <a:lstStyle/>
          <a:p>
            <a:r>
              <a:rPr lang="en-US" sz="1100" dirty="0" smtClean="0"/>
              <a:t>               </a:t>
            </a:r>
            <a:r>
              <a:rPr lang="de-DE" sz="1100" dirty="0" smtClean="0"/>
              <a:t>[1</a:t>
            </a:r>
            <a:r>
              <a:rPr lang="de-DE" sz="1100" dirty="0"/>
              <a:t>] W. Knapp, “Vakuummikro- und Vakuumnanoelektronik mit Feldemission – Besonderheiten der Spannungsfestigkeit bei Abständen unter 10 µm“ </a:t>
            </a:r>
          </a:p>
          <a:p>
            <a:r>
              <a:rPr lang="de-DE" sz="1100" dirty="0"/>
              <a:t>                              (in German), Vakuum in Forschung und Praxis (</a:t>
            </a:r>
            <a:r>
              <a:rPr lang="de-DE" sz="1100" dirty="0" err="1"/>
              <a:t>ViP</a:t>
            </a:r>
            <a:r>
              <a:rPr lang="de-DE" sz="1100" dirty="0"/>
              <a:t>), Vol. 28, Nr. 6 (Nov. 2016) </a:t>
            </a:r>
            <a:r>
              <a:rPr lang="de-DE" sz="1100" dirty="0" smtClean="0"/>
              <a:t>42-48.</a:t>
            </a:r>
            <a:endParaRPr lang="de-DE" sz="1100" dirty="0"/>
          </a:p>
        </p:txBody>
      </p:sp>
      <p:pic>
        <p:nvPicPr>
          <p:cNvPr id="4" name="Grafik 3"/>
          <p:cNvPicPr>
            <a:picLocks noChangeAspect="1"/>
          </p:cNvPicPr>
          <p:nvPr/>
        </p:nvPicPr>
        <p:blipFill>
          <a:blip r:embed="rId2"/>
          <a:stretch>
            <a:fillRect/>
          </a:stretch>
        </p:blipFill>
        <p:spPr>
          <a:xfrm>
            <a:off x="368564" y="819934"/>
            <a:ext cx="8662067" cy="3566357"/>
          </a:xfrm>
          <a:prstGeom prst="rect">
            <a:avLst/>
          </a:prstGeom>
        </p:spPr>
      </p:pic>
      <p:pic>
        <p:nvPicPr>
          <p:cNvPr id="5" name="Grafik 4"/>
          <p:cNvPicPr>
            <a:picLocks noChangeAspect="1"/>
          </p:cNvPicPr>
          <p:nvPr/>
        </p:nvPicPr>
        <p:blipFill>
          <a:blip r:embed="rId3"/>
          <a:stretch>
            <a:fillRect/>
          </a:stretch>
        </p:blipFill>
        <p:spPr>
          <a:xfrm>
            <a:off x="541875" y="4432987"/>
            <a:ext cx="4102134" cy="1086606"/>
          </a:xfrm>
          <a:prstGeom prst="rect">
            <a:avLst/>
          </a:prstGeom>
        </p:spPr>
      </p:pic>
      <p:sp>
        <p:nvSpPr>
          <p:cNvPr id="12" name="Rechteck 11"/>
          <p:cNvSpPr/>
          <p:nvPr/>
        </p:nvSpPr>
        <p:spPr>
          <a:xfrm>
            <a:off x="5116685" y="4393749"/>
            <a:ext cx="4572000" cy="1200329"/>
          </a:xfrm>
          <a:prstGeom prst="rect">
            <a:avLst/>
          </a:prstGeom>
        </p:spPr>
        <p:txBody>
          <a:bodyPr>
            <a:spAutoFit/>
          </a:bodyPr>
          <a:lstStyle/>
          <a:p>
            <a:r>
              <a:rPr lang="en-US" dirty="0" smtClean="0"/>
              <a:t>In b): </a:t>
            </a:r>
          </a:p>
          <a:p>
            <a:r>
              <a:rPr lang="en-US" dirty="0" smtClean="0"/>
              <a:t>1 – plateau (</a:t>
            </a:r>
            <a:r>
              <a:rPr lang="en-US" dirty="0" err="1" smtClean="0"/>
              <a:t>modificated</a:t>
            </a:r>
            <a:r>
              <a:rPr lang="en-US" dirty="0" smtClean="0"/>
              <a:t> </a:t>
            </a:r>
            <a:r>
              <a:rPr lang="en-US" dirty="0" err="1" smtClean="0"/>
              <a:t>Paschen</a:t>
            </a:r>
            <a:r>
              <a:rPr lang="en-US" dirty="0" smtClean="0"/>
              <a:t> curve)</a:t>
            </a:r>
          </a:p>
          <a:p>
            <a:r>
              <a:rPr lang="en-US" dirty="0" smtClean="0"/>
              <a:t>2 – reduction of breakdown voltage</a:t>
            </a:r>
          </a:p>
          <a:p>
            <a:r>
              <a:rPr lang="en-US" dirty="0" smtClean="0"/>
              <a:t>3 – micro-arc characteristic  </a:t>
            </a:r>
            <a:endParaRPr lang="en-US" dirty="0"/>
          </a:p>
        </p:txBody>
      </p:sp>
      <p:sp>
        <p:nvSpPr>
          <p:cNvPr id="14" name="Rechteck 13"/>
          <p:cNvSpPr/>
          <p:nvPr/>
        </p:nvSpPr>
        <p:spPr>
          <a:xfrm>
            <a:off x="0" y="6122762"/>
            <a:ext cx="9144000" cy="877163"/>
          </a:xfrm>
          <a:prstGeom prst="rect">
            <a:avLst/>
          </a:prstGeom>
          <a:solidFill>
            <a:srgbClr val="660033"/>
          </a:solidFill>
        </p:spPr>
        <p:txBody>
          <a:bodyPr wrap="square">
            <a:spAutoFit/>
          </a:bodyPr>
          <a:lstStyle/>
          <a:p>
            <a:r>
              <a:rPr lang="en-US" sz="1100" dirty="0" smtClean="0">
                <a:solidFill>
                  <a:prstClr val="white"/>
                </a:solidFill>
              </a:rPr>
              <a:t>          		</a:t>
            </a:r>
            <a:r>
              <a:rPr lang="en-US" sz="1000" dirty="0" smtClean="0">
                <a:solidFill>
                  <a:prstClr val="white"/>
                </a:solidFill>
              </a:rPr>
              <a:t>           Wolfram Knapp</a:t>
            </a:r>
          </a:p>
          <a:p>
            <a:r>
              <a:rPr lang="en-US" sz="1000" dirty="0">
                <a:solidFill>
                  <a:prstClr val="white"/>
                </a:solidFill>
              </a:rPr>
              <a:t> </a:t>
            </a:r>
            <a:r>
              <a:rPr lang="en-US" sz="1000" dirty="0" smtClean="0">
                <a:solidFill>
                  <a:prstClr val="white"/>
                </a:solidFill>
              </a:rPr>
              <a:t>                                                                          „</a:t>
            </a:r>
            <a:r>
              <a:rPr lang="en-US" sz="1000" b="1" dirty="0" smtClean="0">
                <a:solidFill>
                  <a:prstClr val="white"/>
                </a:solidFill>
              </a:rPr>
              <a:t>Investigations of the transition </a:t>
            </a:r>
            <a:r>
              <a:rPr lang="en-US" sz="1000" b="1" dirty="0">
                <a:solidFill>
                  <a:prstClr val="white"/>
                </a:solidFill>
              </a:rPr>
              <a:t>from </a:t>
            </a:r>
            <a:r>
              <a:rPr lang="en-US" sz="1000" b="1" dirty="0" smtClean="0">
                <a:solidFill>
                  <a:prstClr val="white"/>
                </a:solidFill>
              </a:rPr>
              <a:t>electron field </a:t>
            </a:r>
            <a:r>
              <a:rPr lang="en-US" sz="1000" b="1" dirty="0">
                <a:solidFill>
                  <a:prstClr val="white"/>
                </a:solidFill>
              </a:rPr>
              <a:t>emission to </a:t>
            </a:r>
            <a:r>
              <a:rPr lang="en-US" sz="1000" b="1" dirty="0" smtClean="0">
                <a:solidFill>
                  <a:prstClr val="white"/>
                </a:solidFill>
              </a:rPr>
              <a:t> plasma discharges</a:t>
            </a:r>
          </a:p>
          <a:p>
            <a:r>
              <a:rPr lang="en-US" sz="1000" b="1" dirty="0">
                <a:solidFill>
                  <a:prstClr val="white"/>
                </a:solidFill>
              </a:rPr>
              <a:t> </a:t>
            </a:r>
            <a:r>
              <a:rPr lang="en-US" sz="1000" b="1" dirty="0" smtClean="0">
                <a:solidFill>
                  <a:prstClr val="white"/>
                </a:solidFill>
              </a:rPr>
              <a:t>                                                                            (glow discharge and micro-arcs) with extended use of Fowler-</a:t>
            </a:r>
            <a:r>
              <a:rPr lang="en-US" sz="1000" b="1" dirty="0" err="1" smtClean="0">
                <a:solidFill>
                  <a:prstClr val="white"/>
                </a:solidFill>
              </a:rPr>
              <a:t>Nordheim</a:t>
            </a:r>
            <a:r>
              <a:rPr lang="en-US" sz="1000" b="1" dirty="0" smtClean="0">
                <a:solidFill>
                  <a:prstClr val="white"/>
                </a:solidFill>
              </a:rPr>
              <a:t> plot</a:t>
            </a:r>
            <a:r>
              <a:rPr lang="en-US" sz="1000" dirty="0" smtClean="0">
                <a:solidFill>
                  <a:prstClr val="white"/>
                </a:solidFill>
              </a:rPr>
              <a:t>”</a:t>
            </a:r>
          </a:p>
          <a:p>
            <a:r>
              <a:rPr lang="en-US" sz="1000" dirty="0">
                <a:solidFill>
                  <a:prstClr val="white"/>
                </a:solidFill>
              </a:rPr>
              <a:t> </a:t>
            </a:r>
            <a:r>
              <a:rPr lang="en-US" sz="1000" dirty="0" smtClean="0">
                <a:solidFill>
                  <a:prstClr val="white"/>
                </a:solidFill>
              </a:rPr>
              <a:t>                                                                           8</a:t>
            </a:r>
            <a:r>
              <a:rPr lang="en-US" sz="1000" baseline="30000" dirty="0" smtClean="0">
                <a:solidFill>
                  <a:prstClr val="white"/>
                </a:solidFill>
              </a:rPr>
              <a:t>th</a:t>
            </a:r>
            <a:r>
              <a:rPr lang="en-US" sz="1000" dirty="0" smtClean="0">
                <a:solidFill>
                  <a:prstClr val="white"/>
                </a:solidFill>
              </a:rPr>
              <a:t> International Workshop on Mechanisms on </a:t>
            </a:r>
            <a:r>
              <a:rPr lang="en-US" sz="1000" dirty="0" err="1" smtClean="0">
                <a:solidFill>
                  <a:prstClr val="white"/>
                </a:solidFill>
              </a:rPr>
              <a:t>Varcuum</a:t>
            </a:r>
            <a:r>
              <a:rPr lang="en-US" sz="1000" dirty="0" smtClean="0">
                <a:solidFill>
                  <a:prstClr val="white"/>
                </a:solidFill>
              </a:rPr>
              <a:t> Arcs, </a:t>
            </a:r>
            <a:r>
              <a:rPr lang="en-US" sz="1000" dirty="0" err="1" smtClean="0">
                <a:solidFill>
                  <a:prstClr val="white"/>
                </a:solidFill>
              </a:rPr>
              <a:t>Padova</a:t>
            </a:r>
            <a:r>
              <a:rPr lang="en-US" sz="1000" dirty="0" smtClean="0">
                <a:solidFill>
                  <a:prstClr val="white"/>
                </a:solidFill>
              </a:rPr>
              <a:t> , 15-19 Sept. 2019			</a:t>
            </a:r>
            <a:r>
              <a:rPr lang="en-US" sz="1000" dirty="0">
                <a:solidFill>
                  <a:prstClr val="white"/>
                </a:solidFill>
              </a:rPr>
              <a:t> </a:t>
            </a:r>
            <a:r>
              <a:rPr lang="en-US" sz="1000" dirty="0" smtClean="0">
                <a:solidFill>
                  <a:prstClr val="white"/>
                </a:solidFill>
              </a:rPr>
              <a:t>                                           </a:t>
            </a:r>
            <a:endParaRPr lang="de-DE" sz="1000" dirty="0">
              <a:solidFill>
                <a:prstClr val="white"/>
              </a:solidFill>
            </a:endParaRPr>
          </a:p>
        </p:txBody>
      </p:sp>
      <p:pic>
        <p:nvPicPr>
          <p:cNvPr id="15" name="Grafik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58" y="6106612"/>
            <a:ext cx="2160239" cy="751388"/>
          </a:xfrm>
          <a:prstGeom prst="rect">
            <a:avLst/>
          </a:prstGeom>
        </p:spPr>
      </p:pic>
      <p:pic>
        <p:nvPicPr>
          <p:cNvPr id="16" name="Grafik 4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40043" y="6121774"/>
            <a:ext cx="2339752" cy="76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352171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Rechteck 2"/>
          <p:cNvSpPr/>
          <p:nvPr/>
        </p:nvSpPr>
        <p:spPr>
          <a:xfrm>
            <a:off x="8845258" y="6427113"/>
            <a:ext cx="184731" cy="369332"/>
          </a:xfrm>
          <a:prstGeom prst="rect">
            <a:avLst/>
          </a:prstGeom>
        </p:spPr>
        <p:txBody>
          <a:bodyPr wrap="none">
            <a:spAutoFit/>
          </a:bodyPr>
          <a:lstStyle/>
          <a:p>
            <a:endParaRPr lang="de-DE" dirty="0">
              <a:solidFill>
                <a:schemeClr val="bg1"/>
              </a:solidFill>
            </a:endParaRPr>
          </a:p>
        </p:txBody>
      </p:sp>
      <p:sp>
        <p:nvSpPr>
          <p:cNvPr id="11" name="Rechteck 10"/>
          <p:cNvSpPr/>
          <p:nvPr/>
        </p:nvSpPr>
        <p:spPr>
          <a:xfrm>
            <a:off x="1086561" y="4959163"/>
            <a:ext cx="6970878" cy="307777"/>
          </a:xfrm>
          <a:prstGeom prst="rect">
            <a:avLst/>
          </a:prstGeom>
        </p:spPr>
        <p:txBody>
          <a:bodyPr wrap="square">
            <a:spAutoFit/>
          </a:bodyPr>
          <a:lstStyle/>
          <a:p>
            <a:r>
              <a:rPr lang="en-US" sz="1400" dirty="0" smtClean="0"/>
              <a:t>           </a:t>
            </a:r>
            <a:endParaRPr lang="de-DE" sz="1400" dirty="0"/>
          </a:p>
        </p:txBody>
      </p:sp>
      <p:sp>
        <p:nvSpPr>
          <p:cNvPr id="2" name="Rechteck 1"/>
          <p:cNvSpPr/>
          <p:nvPr/>
        </p:nvSpPr>
        <p:spPr>
          <a:xfrm>
            <a:off x="541874" y="202351"/>
            <a:ext cx="8060251" cy="707886"/>
          </a:xfrm>
          <a:prstGeom prst="rect">
            <a:avLst/>
          </a:prstGeom>
        </p:spPr>
        <p:txBody>
          <a:bodyPr wrap="square">
            <a:spAutoFit/>
          </a:bodyPr>
          <a:lstStyle/>
          <a:p>
            <a:pPr marL="457200" lvl="0" indent="-457200">
              <a:buAutoNum type="arabicPeriod"/>
            </a:pPr>
            <a:r>
              <a:rPr lang="en-US" sz="2000" b="1" dirty="0" smtClean="0">
                <a:solidFill>
                  <a:schemeClr val="accent2"/>
                </a:solidFill>
                <a:effectLst>
                  <a:outerShdw blurRad="38100" dist="38100" dir="2700000" algn="tl">
                    <a:srgbClr val="000000">
                      <a:alpha val="43137"/>
                    </a:srgbClr>
                  </a:outerShdw>
                </a:effectLst>
              </a:rPr>
              <a:t>Introduction     </a:t>
            </a:r>
            <a:r>
              <a:rPr lang="en-US" sz="2000" b="1" dirty="0" smtClean="0">
                <a:solidFill>
                  <a:schemeClr val="accent2"/>
                </a:solidFill>
              </a:rPr>
              <a:t>Otto von Guericke</a:t>
            </a:r>
          </a:p>
          <a:p>
            <a:pPr lvl="0"/>
            <a:r>
              <a:rPr lang="en-US" sz="2000" b="1" dirty="0" smtClean="0">
                <a:solidFill>
                  <a:schemeClr val="accent2"/>
                </a:solidFill>
              </a:rPr>
              <a:t>                                    and his experiment with the Magdeburg hemispheres</a:t>
            </a:r>
            <a:endParaRPr lang="de-DE" sz="2000" b="1" dirty="0">
              <a:solidFill>
                <a:schemeClr val="accent2"/>
              </a:solidFill>
            </a:endParaRPr>
          </a:p>
        </p:txBody>
      </p:sp>
      <p:pic>
        <p:nvPicPr>
          <p:cNvPr id="9" name="Grafik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910237"/>
            <a:ext cx="9144000" cy="5170516"/>
          </a:xfrm>
          <a:prstGeom prst="rect">
            <a:avLst/>
          </a:prstGeom>
        </p:spPr>
      </p:pic>
      <p:sp>
        <p:nvSpPr>
          <p:cNvPr id="8" name="Rechteck 7"/>
          <p:cNvSpPr/>
          <p:nvPr/>
        </p:nvSpPr>
        <p:spPr>
          <a:xfrm>
            <a:off x="0" y="6122762"/>
            <a:ext cx="9144000" cy="877163"/>
          </a:xfrm>
          <a:prstGeom prst="rect">
            <a:avLst/>
          </a:prstGeom>
          <a:solidFill>
            <a:srgbClr val="660033"/>
          </a:solidFill>
        </p:spPr>
        <p:txBody>
          <a:bodyPr wrap="square">
            <a:spAutoFit/>
          </a:bodyPr>
          <a:lstStyle/>
          <a:p>
            <a:r>
              <a:rPr lang="en-US" sz="1100" dirty="0" smtClean="0">
                <a:solidFill>
                  <a:prstClr val="white"/>
                </a:solidFill>
              </a:rPr>
              <a:t>          		</a:t>
            </a:r>
            <a:r>
              <a:rPr lang="en-US" sz="1000" dirty="0" smtClean="0">
                <a:solidFill>
                  <a:prstClr val="white"/>
                </a:solidFill>
              </a:rPr>
              <a:t>           Wolfram Knapp</a:t>
            </a:r>
          </a:p>
          <a:p>
            <a:r>
              <a:rPr lang="en-US" sz="1000" dirty="0">
                <a:solidFill>
                  <a:prstClr val="white"/>
                </a:solidFill>
              </a:rPr>
              <a:t> </a:t>
            </a:r>
            <a:r>
              <a:rPr lang="en-US" sz="1000" dirty="0" smtClean="0">
                <a:solidFill>
                  <a:prstClr val="white"/>
                </a:solidFill>
              </a:rPr>
              <a:t>                                                                          „</a:t>
            </a:r>
            <a:r>
              <a:rPr lang="en-US" sz="1000" b="1" dirty="0" smtClean="0">
                <a:solidFill>
                  <a:prstClr val="white"/>
                </a:solidFill>
              </a:rPr>
              <a:t>Investigations of the transition </a:t>
            </a:r>
            <a:r>
              <a:rPr lang="en-US" sz="1000" b="1" dirty="0">
                <a:solidFill>
                  <a:prstClr val="white"/>
                </a:solidFill>
              </a:rPr>
              <a:t>from </a:t>
            </a:r>
            <a:r>
              <a:rPr lang="en-US" sz="1000" b="1" dirty="0" smtClean="0">
                <a:solidFill>
                  <a:prstClr val="white"/>
                </a:solidFill>
              </a:rPr>
              <a:t>electron field </a:t>
            </a:r>
            <a:r>
              <a:rPr lang="en-US" sz="1000" b="1" dirty="0">
                <a:solidFill>
                  <a:prstClr val="white"/>
                </a:solidFill>
              </a:rPr>
              <a:t>emission to </a:t>
            </a:r>
            <a:r>
              <a:rPr lang="en-US" sz="1000" b="1" dirty="0" smtClean="0">
                <a:solidFill>
                  <a:prstClr val="white"/>
                </a:solidFill>
              </a:rPr>
              <a:t> plasma discharges</a:t>
            </a:r>
          </a:p>
          <a:p>
            <a:r>
              <a:rPr lang="en-US" sz="1000" b="1" dirty="0">
                <a:solidFill>
                  <a:prstClr val="white"/>
                </a:solidFill>
              </a:rPr>
              <a:t> </a:t>
            </a:r>
            <a:r>
              <a:rPr lang="en-US" sz="1000" b="1" dirty="0" smtClean="0">
                <a:solidFill>
                  <a:prstClr val="white"/>
                </a:solidFill>
              </a:rPr>
              <a:t>                                                                            (glow discharge and micro-arcs) with extended use of Fowler-</a:t>
            </a:r>
            <a:r>
              <a:rPr lang="en-US" sz="1000" b="1" dirty="0" err="1" smtClean="0">
                <a:solidFill>
                  <a:prstClr val="white"/>
                </a:solidFill>
              </a:rPr>
              <a:t>Nordheim</a:t>
            </a:r>
            <a:r>
              <a:rPr lang="en-US" sz="1000" b="1" dirty="0" smtClean="0">
                <a:solidFill>
                  <a:prstClr val="white"/>
                </a:solidFill>
              </a:rPr>
              <a:t> plot</a:t>
            </a:r>
            <a:r>
              <a:rPr lang="en-US" sz="1000" dirty="0" smtClean="0">
                <a:solidFill>
                  <a:prstClr val="white"/>
                </a:solidFill>
              </a:rPr>
              <a:t>”</a:t>
            </a:r>
          </a:p>
          <a:p>
            <a:r>
              <a:rPr lang="en-US" sz="1000" dirty="0">
                <a:solidFill>
                  <a:prstClr val="white"/>
                </a:solidFill>
              </a:rPr>
              <a:t> </a:t>
            </a:r>
            <a:r>
              <a:rPr lang="en-US" sz="1000" dirty="0" smtClean="0">
                <a:solidFill>
                  <a:prstClr val="white"/>
                </a:solidFill>
              </a:rPr>
              <a:t>                                                                           8</a:t>
            </a:r>
            <a:r>
              <a:rPr lang="en-US" sz="1000" baseline="30000" dirty="0" smtClean="0">
                <a:solidFill>
                  <a:prstClr val="white"/>
                </a:solidFill>
              </a:rPr>
              <a:t>th</a:t>
            </a:r>
            <a:r>
              <a:rPr lang="en-US" sz="1000" dirty="0" smtClean="0">
                <a:solidFill>
                  <a:prstClr val="white"/>
                </a:solidFill>
              </a:rPr>
              <a:t> International Workshop on Mechanisms on </a:t>
            </a:r>
            <a:r>
              <a:rPr lang="en-US" sz="1000" dirty="0" err="1" smtClean="0">
                <a:solidFill>
                  <a:prstClr val="white"/>
                </a:solidFill>
              </a:rPr>
              <a:t>Varcuum</a:t>
            </a:r>
            <a:r>
              <a:rPr lang="en-US" sz="1000" dirty="0" smtClean="0">
                <a:solidFill>
                  <a:prstClr val="white"/>
                </a:solidFill>
              </a:rPr>
              <a:t> Arcs, </a:t>
            </a:r>
            <a:r>
              <a:rPr lang="en-US" sz="1000" dirty="0" err="1" smtClean="0">
                <a:solidFill>
                  <a:prstClr val="white"/>
                </a:solidFill>
              </a:rPr>
              <a:t>Padova</a:t>
            </a:r>
            <a:r>
              <a:rPr lang="en-US" sz="1000" dirty="0" smtClean="0">
                <a:solidFill>
                  <a:prstClr val="white"/>
                </a:solidFill>
              </a:rPr>
              <a:t> , 15-19 Sept. 2019			</a:t>
            </a:r>
            <a:r>
              <a:rPr lang="en-US" sz="1000" dirty="0">
                <a:solidFill>
                  <a:prstClr val="white"/>
                </a:solidFill>
              </a:rPr>
              <a:t> </a:t>
            </a:r>
            <a:r>
              <a:rPr lang="en-US" sz="1000" dirty="0" smtClean="0">
                <a:solidFill>
                  <a:prstClr val="white"/>
                </a:solidFill>
              </a:rPr>
              <a:t>                                           </a:t>
            </a:r>
            <a:endParaRPr lang="de-DE" sz="1000" dirty="0">
              <a:solidFill>
                <a:prstClr val="white"/>
              </a:solidFill>
            </a:endParaRPr>
          </a:p>
        </p:txBody>
      </p:sp>
      <p:pic>
        <p:nvPicPr>
          <p:cNvPr id="10" name="Grafik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58" y="6106612"/>
            <a:ext cx="2160239" cy="751388"/>
          </a:xfrm>
          <a:prstGeom prst="rect">
            <a:avLst/>
          </a:prstGeom>
        </p:spPr>
      </p:pic>
      <p:pic>
        <p:nvPicPr>
          <p:cNvPr id="12" name="Grafik 4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40043" y="6121774"/>
            <a:ext cx="2339752" cy="76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691900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Rechteck 2"/>
          <p:cNvSpPr/>
          <p:nvPr/>
        </p:nvSpPr>
        <p:spPr>
          <a:xfrm>
            <a:off x="8845258" y="6427113"/>
            <a:ext cx="184731" cy="369332"/>
          </a:xfrm>
          <a:prstGeom prst="rect">
            <a:avLst/>
          </a:prstGeom>
        </p:spPr>
        <p:txBody>
          <a:bodyPr wrap="none">
            <a:spAutoFit/>
          </a:bodyPr>
          <a:lstStyle/>
          <a:p>
            <a:endParaRPr lang="de-DE" dirty="0">
              <a:solidFill>
                <a:schemeClr val="bg1"/>
              </a:solidFill>
            </a:endParaRPr>
          </a:p>
        </p:txBody>
      </p:sp>
      <p:sp>
        <p:nvSpPr>
          <p:cNvPr id="11" name="Rechteck 10"/>
          <p:cNvSpPr/>
          <p:nvPr/>
        </p:nvSpPr>
        <p:spPr>
          <a:xfrm>
            <a:off x="1086561" y="4959163"/>
            <a:ext cx="6970878" cy="307777"/>
          </a:xfrm>
          <a:prstGeom prst="rect">
            <a:avLst/>
          </a:prstGeom>
        </p:spPr>
        <p:txBody>
          <a:bodyPr wrap="square">
            <a:spAutoFit/>
          </a:bodyPr>
          <a:lstStyle/>
          <a:p>
            <a:r>
              <a:rPr lang="en-US" sz="1400" dirty="0" smtClean="0"/>
              <a:t>           </a:t>
            </a:r>
            <a:endParaRPr lang="de-DE" sz="1400" dirty="0"/>
          </a:p>
        </p:txBody>
      </p:sp>
      <p:sp>
        <p:nvSpPr>
          <p:cNvPr id="2" name="Rechteck 1"/>
          <p:cNvSpPr/>
          <p:nvPr/>
        </p:nvSpPr>
        <p:spPr>
          <a:xfrm>
            <a:off x="541874" y="202351"/>
            <a:ext cx="8060251" cy="400110"/>
          </a:xfrm>
          <a:prstGeom prst="rect">
            <a:avLst/>
          </a:prstGeom>
        </p:spPr>
        <p:txBody>
          <a:bodyPr wrap="square">
            <a:spAutoFit/>
          </a:bodyPr>
          <a:lstStyle/>
          <a:p>
            <a:pPr lvl="0"/>
            <a:r>
              <a:rPr lang="en-US" sz="2000" b="1" dirty="0" smtClean="0">
                <a:solidFill>
                  <a:schemeClr val="accent2"/>
                </a:solidFill>
                <a:effectLst>
                  <a:outerShdw blurRad="38100" dist="38100" dir="2700000" algn="tl">
                    <a:srgbClr val="000000">
                      <a:alpha val="43137"/>
                    </a:srgbClr>
                  </a:outerShdw>
                </a:effectLst>
              </a:rPr>
              <a:t>5. Plasma-physical </a:t>
            </a:r>
            <a:r>
              <a:rPr lang="en-US" sz="2000" b="1" dirty="0">
                <a:solidFill>
                  <a:schemeClr val="accent2"/>
                </a:solidFill>
                <a:effectLst>
                  <a:outerShdw blurRad="38100" dist="38100" dir="2700000" algn="tl">
                    <a:srgbClr val="000000">
                      <a:alpha val="43137"/>
                    </a:srgbClr>
                  </a:outerShdw>
                </a:effectLst>
              </a:rPr>
              <a:t>approach: </a:t>
            </a:r>
            <a:r>
              <a:rPr lang="en-US" sz="2000" b="1" dirty="0">
                <a:solidFill>
                  <a:schemeClr val="accent2"/>
                </a:solidFill>
              </a:rPr>
              <a:t>Breakdowns in small electrode gaps &lt; 10 </a:t>
            </a:r>
            <a:r>
              <a:rPr lang="en-US" sz="2000" b="1" dirty="0" smtClean="0">
                <a:solidFill>
                  <a:schemeClr val="accent2"/>
                </a:solidFill>
              </a:rPr>
              <a:t>µm </a:t>
            </a:r>
            <a:endParaRPr lang="de-DE" sz="2000" b="1" dirty="0">
              <a:solidFill>
                <a:schemeClr val="accent2"/>
              </a:solidFill>
            </a:endParaRPr>
          </a:p>
        </p:txBody>
      </p:sp>
      <p:sp>
        <p:nvSpPr>
          <p:cNvPr id="10" name="Rechteck 9"/>
          <p:cNvSpPr/>
          <p:nvPr/>
        </p:nvSpPr>
        <p:spPr>
          <a:xfrm>
            <a:off x="-1" y="5630978"/>
            <a:ext cx="9144000" cy="446276"/>
          </a:xfrm>
          <a:prstGeom prst="rect">
            <a:avLst/>
          </a:prstGeom>
        </p:spPr>
        <p:txBody>
          <a:bodyPr wrap="square">
            <a:spAutoFit/>
          </a:bodyPr>
          <a:lstStyle/>
          <a:p>
            <a:r>
              <a:rPr lang="en-US" sz="1200" dirty="0" smtClean="0"/>
              <a:t>   </a:t>
            </a:r>
            <a:r>
              <a:rPr lang="en-US" sz="1100" dirty="0" smtClean="0"/>
              <a:t>[1] </a:t>
            </a:r>
            <a:r>
              <a:rPr lang="de-DE" sz="1100" dirty="0" smtClean="0"/>
              <a:t>W</a:t>
            </a:r>
            <a:r>
              <a:rPr lang="de-DE" sz="1100" dirty="0"/>
              <a:t>. Knapp, “Vakuummikro- und Vakuumnanoelektronik mit Feldemission – Besonderheiten der Spannungsfestigkeit bei Abständen unter 10 µm“ </a:t>
            </a:r>
          </a:p>
          <a:p>
            <a:r>
              <a:rPr lang="de-DE" sz="1100" dirty="0"/>
              <a:t>                              (in German), Vakuum in Forschung und Praxis (</a:t>
            </a:r>
            <a:r>
              <a:rPr lang="de-DE" sz="1100" dirty="0" err="1"/>
              <a:t>ViP</a:t>
            </a:r>
            <a:r>
              <a:rPr lang="de-DE" sz="1100" dirty="0"/>
              <a:t>), Vol. 28, Nr. 6 (Nov. 2016) 42-48</a:t>
            </a:r>
            <a:r>
              <a:rPr lang="de-DE" sz="1100" dirty="0" smtClean="0"/>
              <a:t>.</a:t>
            </a:r>
            <a:endParaRPr lang="de-DE" sz="1100" dirty="0"/>
          </a:p>
        </p:txBody>
      </p:sp>
      <p:pic>
        <p:nvPicPr>
          <p:cNvPr id="4" name="Grafik 3"/>
          <p:cNvPicPr>
            <a:picLocks noChangeAspect="1"/>
          </p:cNvPicPr>
          <p:nvPr/>
        </p:nvPicPr>
        <p:blipFill>
          <a:blip r:embed="rId2"/>
          <a:stretch>
            <a:fillRect/>
          </a:stretch>
        </p:blipFill>
        <p:spPr>
          <a:xfrm>
            <a:off x="180008" y="980468"/>
            <a:ext cx="8875579" cy="3558701"/>
          </a:xfrm>
          <a:prstGeom prst="rect">
            <a:avLst/>
          </a:prstGeom>
        </p:spPr>
      </p:pic>
      <p:pic>
        <p:nvPicPr>
          <p:cNvPr id="7" name="Grafik 6"/>
          <p:cNvPicPr>
            <a:picLocks noChangeAspect="1"/>
          </p:cNvPicPr>
          <p:nvPr/>
        </p:nvPicPr>
        <p:blipFill>
          <a:blip r:embed="rId3"/>
          <a:stretch>
            <a:fillRect/>
          </a:stretch>
        </p:blipFill>
        <p:spPr>
          <a:xfrm>
            <a:off x="180008" y="4760377"/>
            <a:ext cx="4106029" cy="847488"/>
          </a:xfrm>
          <a:prstGeom prst="rect">
            <a:avLst/>
          </a:prstGeom>
        </p:spPr>
      </p:pic>
      <p:sp>
        <p:nvSpPr>
          <p:cNvPr id="9" name="Rechteck 8"/>
          <p:cNvSpPr/>
          <p:nvPr/>
        </p:nvSpPr>
        <p:spPr>
          <a:xfrm>
            <a:off x="0" y="6122762"/>
            <a:ext cx="9144000" cy="877163"/>
          </a:xfrm>
          <a:prstGeom prst="rect">
            <a:avLst/>
          </a:prstGeom>
          <a:solidFill>
            <a:srgbClr val="660033"/>
          </a:solidFill>
        </p:spPr>
        <p:txBody>
          <a:bodyPr wrap="square">
            <a:spAutoFit/>
          </a:bodyPr>
          <a:lstStyle/>
          <a:p>
            <a:r>
              <a:rPr lang="en-US" sz="1100" dirty="0" smtClean="0">
                <a:solidFill>
                  <a:prstClr val="white"/>
                </a:solidFill>
              </a:rPr>
              <a:t>          		</a:t>
            </a:r>
            <a:r>
              <a:rPr lang="en-US" sz="1000" dirty="0" smtClean="0">
                <a:solidFill>
                  <a:prstClr val="white"/>
                </a:solidFill>
              </a:rPr>
              <a:t>           Wolfram Knapp</a:t>
            </a:r>
          </a:p>
          <a:p>
            <a:r>
              <a:rPr lang="en-US" sz="1000" dirty="0">
                <a:solidFill>
                  <a:prstClr val="white"/>
                </a:solidFill>
              </a:rPr>
              <a:t> </a:t>
            </a:r>
            <a:r>
              <a:rPr lang="en-US" sz="1000" dirty="0" smtClean="0">
                <a:solidFill>
                  <a:prstClr val="white"/>
                </a:solidFill>
              </a:rPr>
              <a:t>                                                                          „</a:t>
            </a:r>
            <a:r>
              <a:rPr lang="en-US" sz="1000" b="1" dirty="0" smtClean="0">
                <a:solidFill>
                  <a:prstClr val="white"/>
                </a:solidFill>
              </a:rPr>
              <a:t>Investigations of the transition </a:t>
            </a:r>
            <a:r>
              <a:rPr lang="en-US" sz="1000" b="1" dirty="0">
                <a:solidFill>
                  <a:prstClr val="white"/>
                </a:solidFill>
              </a:rPr>
              <a:t>from </a:t>
            </a:r>
            <a:r>
              <a:rPr lang="en-US" sz="1000" b="1" dirty="0" smtClean="0">
                <a:solidFill>
                  <a:prstClr val="white"/>
                </a:solidFill>
              </a:rPr>
              <a:t>electron field </a:t>
            </a:r>
            <a:r>
              <a:rPr lang="en-US" sz="1000" b="1" dirty="0">
                <a:solidFill>
                  <a:prstClr val="white"/>
                </a:solidFill>
              </a:rPr>
              <a:t>emission to </a:t>
            </a:r>
            <a:r>
              <a:rPr lang="en-US" sz="1000" b="1" dirty="0" smtClean="0">
                <a:solidFill>
                  <a:prstClr val="white"/>
                </a:solidFill>
              </a:rPr>
              <a:t> plasma discharges</a:t>
            </a:r>
          </a:p>
          <a:p>
            <a:r>
              <a:rPr lang="en-US" sz="1000" b="1" dirty="0">
                <a:solidFill>
                  <a:prstClr val="white"/>
                </a:solidFill>
              </a:rPr>
              <a:t> </a:t>
            </a:r>
            <a:r>
              <a:rPr lang="en-US" sz="1000" b="1" dirty="0" smtClean="0">
                <a:solidFill>
                  <a:prstClr val="white"/>
                </a:solidFill>
              </a:rPr>
              <a:t>                                                                            (glow discharge and micro-arcs) with extended use of Fowler-</a:t>
            </a:r>
            <a:r>
              <a:rPr lang="en-US" sz="1000" b="1" dirty="0" err="1" smtClean="0">
                <a:solidFill>
                  <a:prstClr val="white"/>
                </a:solidFill>
              </a:rPr>
              <a:t>Nordheim</a:t>
            </a:r>
            <a:r>
              <a:rPr lang="en-US" sz="1000" b="1" dirty="0" smtClean="0">
                <a:solidFill>
                  <a:prstClr val="white"/>
                </a:solidFill>
              </a:rPr>
              <a:t> plot</a:t>
            </a:r>
            <a:r>
              <a:rPr lang="en-US" sz="1000" dirty="0" smtClean="0">
                <a:solidFill>
                  <a:prstClr val="white"/>
                </a:solidFill>
              </a:rPr>
              <a:t>”</a:t>
            </a:r>
          </a:p>
          <a:p>
            <a:r>
              <a:rPr lang="en-US" sz="1000" dirty="0">
                <a:solidFill>
                  <a:prstClr val="white"/>
                </a:solidFill>
              </a:rPr>
              <a:t> </a:t>
            </a:r>
            <a:r>
              <a:rPr lang="en-US" sz="1000" dirty="0" smtClean="0">
                <a:solidFill>
                  <a:prstClr val="white"/>
                </a:solidFill>
              </a:rPr>
              <a:t>                                                                           8</a:t>
            </a:r>
            <a:r>
              <a:rPr lang="en-US" sz="1000" baseline="30000" dirty="0" smtClean="0">
                <a:solidFill>
                  <a:prstClr val="white"/>
                </a:solidFill>
              </a:rPr>
              <a:t>th</a:t>
            </a:r>
            <a:r>
              <a:rPr lang="en-US" sz="1000" dirty="0" smtClean="0">
                <a:solidFill>
                  <a:prstClr val="white"/>
                </a:solidFill>
              </a:rPr>
              <a:t> International Workshop on Mechanisms on </a:t>
            </a:r>
            <a:r>
              <a:rPr lang="en-US" sz="1000" dirty="0" err="1" smtClean="0">
                <a:solidFill>
                  <a:prstClr val="white"/>
                </a:solidFill>
              </a:rPr>
              <a:t>Varcuum</a:t>
            </a:r>
            <a:r>
              <a:rPr lang="en-US" sz="1000" dirty="0" smtClean="0">
                <a:solidFill>
                  <a:prstClr val="white"/>
                </a:solidFill>
              </a:rPr>
              <a:t> Arcs, </a:t>
            </a:r>
            <a:r>
              <a:rPr lang="en-US" sz="1000" dirty="0" err="1" smtClean="0">
                <a:solidFill>
                  <a:prstClr val="white"/>
                </a:solidFill>
              </a:rPr>
              <a:t>Padova</a:t>
            </a:r>
            <a:r>
              <a:rPr lang="en-US" sz="1000" dirty="0" smtClean="0">
                <a:solidFill>
                  <a:prstClr val="white"/>
                </a:solidFill>
              </a:rPr>
              <a:t> , 15-19 Sept. 2019			</a:t>
            </a:r>
            <a:r>
              <a:rPr lang="en-US" sz="1000" dirty="0">
                <a:solidFill>
                  <a:prstClr val="white"/>
                </a:solidFill>
              </a:rPr>
              <a:t> </a:t>
            </a:r>
            <a:r>
              <a:rPr lang="en-US" sz="1000" dirty="0" smtClean="0">
                <a:solidFill>
                  <a:prstClr val="white"/>
                </a:solidFill>
              </a:rPr>
              <a:t>                                           </a:t>
            </a:r>
            <a:endParaRPr lang="de-DE" sz="1000" dirty="0">
              <a:solidFill>
                <a:prstClr val="white"/>
              </a:solidFill>
            </a:endParaRPr>
          </a:p>
        </p:txBody>
      </p:sp>
      <p:pic>
        <p:nvPicPr>
          <p:cNvPr id="12" name="Grafik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58" y="6106612"/>
            <a:ext cx="2160239" cy="751388"/>
          </a:xfrm>
          <a:prstGeom prst="rect">
            <a:avLst/>
          </a:prstGeom>
        </p:spPr>
      </p:pic>
      <p:pic>
        <p:nvPicPr>
          <p:cNvPr id="14" name="Grafik 4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40043" y="6121774"/>
            <a:ext cx="2339752" cy="76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522367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Rechteck 2"/>
          <p:cNvSpPr/>
          <p:nvPr/>
        </p:nvSpPr>
        <p:spPr>
          <a:xfrm>
            <a:off x="8845258" y="6427113"/>
            <a:ext cx="184731" cy="369332"/>
          </a:xfrm>
          <a:prstGeom prst="rect">
            <a:avLst/>
          </a:prstGeom>
        </p:spPr>
        <p:txBody>
          <a:bodyPr wrap="none">
            <a:spAutoFit/>
          </a:bodyPr>
          <a:lstStyle/>
          <a:p>
            <a:endParaRPr lang="de-DE" dirty="0">
              <a:solidFill>
                <a:schemeClr val="bg1"/>
              </a:solidFill>
            </a:endParaRPr>
          </a:p>
        </p:txBody>
      </p:sp>
      <p:sp>
        <p:nvSpPr>
          <p:cNvPr id="11" name="Rechteck 10"/>
          <p:cNvSpPr/>
          <p:nvPr/>
        </p:nvSpPr>
        <p:spPr>
          <a:xfrm>
            <a:off x="1086561" y="4959163"/>
            <a:ext cx="6970878" cy="307777"/>
          </a:xfrm>
          <a:prstGeom prst="rect">
            <a:avLst/>
          </a:prstGeom>
        </p:spPr>
        <p:txBody>
          <a:bodyPr wrap="square">
            <a:spAutoFit/>
          </a:bodyPr>
          <a:lstStyle/>
          <a:p>
            <a:r>
              <a:rPr lang="en-US" sz="1400" dirty="0" smtClean="0"/>
              <a:t>           </a:t>
            </a:r>
            <a:endParaRPr lang="de-DE" sz="1400" dirty="0"/>
          </a:p>
        </p:txBody>
      </p:sp>
      <p:sp>
        <p:nvSpPr>
          <p:cNvPr id="2" name="Rechteck 1"/>
          <p:cNvSpPr/>
          <p:nvPr/>
        </p:nvSpPr>
        <p:spPr>
          <a:xfrm>
            <a:off x="541874" y="202351"/>
            <a:ext cx="8060251" cy="400110"/>
          </a:xfrm>
          <a:prstGeom prst="rect">
            <a:avLst/>
          </a:prstGeom>
        </p:spPr>
        <p:txBody>
          <a:bodyPr wrap="square">
            <a:spAutoFit/>
          </a:bodyPr>
          <a:lstStyle/>
          <a:p>
            <a:r>
              <a:rPr lang="en-US" sz="2000" b="1" dirty="0" smtClean="0">
                <a:solidFill>
                  <a:schemeClr val="accent2"/>
                </a:solidFill>
                <a:effectLst>
                  <a:outerShdw blurRad="38100" dist="38100" dir="2700000" algn="tl">
                    <a:srgbClr val="000000">
                      <a:alpha val="43137"/>
                    </a:srgbClr>
                  </a:outerShdw>
                </a:effectLst>
              </a:rPr>
              <a:t>      5</a:t>
            </a:r>
            <a:r>
              <a:rPr lang="en-US" sz="2000" b="1" dirty="0">
                <a:solidFill>
                  <a:schemeClr val="accent2"/>
                </a:solidFill>
                <a:effectLst>
                  <a:outerShdw blurRad="38100" dist="38100" dir="2700000" algn="tl">
                    <a:srgbClr val="000000">
                      <a:alpha val="43137"/>
                    </a:srgbClr>
                  </a:outerShdw>
                </a:effectLst>
              </a:rPr>
              <a:t>. Plasma-physical approach: </a:t>
            </a:r>
            <a:r>
              <a:rPr lang="en-US" sz="2000" b="1" dirty="0">
                <a:solidFill>
                  <a:schemeClr val="accent2"/>
                </a:solidFill>
              </a:rPr>
              <a:t>Breakdowns in small electrode gaps </a:t>
            </a:r>
            <a:r>
              <a:rPr lang="en-US" sz="2000" b="1" dirty="0" smtClean="0">
                <a:solidFill>
                  <a:schemeClr val="accent2"/>
                </a:solidFill>
              </a:rPr>
              <a:t>  </a:t>
            </a:r>
            <a:endParaRPr lang="de-DE" sz="2000" b="1" dirty="0">
              <a:solidFill>
                <a:schemeClr val="accent2"/>
              </a:solidFill>
            </a:endParaRPr>
          </a:p>
        </p:txBody>
      </p:sp>
      <p:sp>
        <p:nvSpPr>
          <p:cNvPr id="5" name="Rechteck 4"/>
          <p:cNvSpPr/>
          <p:nvPr/>
        </p:nvSpPr>
        <p:spPr>
          <a:xfrm>
            <a:off x="2286000" y="3105835"/>
            <a:ext cx="4572000" cy="646331"/>
          </a:xfrm>
          <a:prstGeom prst="rect">
            <a:avLst/>
          </a:prstGeom>
        </p:spPr>
        <p:txBody>
          <a:bodyPr>
            <a:spAutoFit/>
          </a:bodyPr>
          <a:lstStyle/>
          <a:p>
            <a:r>
              <a:rPr lang="en-US" dirty="0"/>
              <a:t>5. Plasma-physical approach: Breakdowns in small electrode gaps &lt; 10 µm </a:t>
            </a:r>
          </a:p>
        </p:txBody>
      </p:sp>
      <p:pic>
        <p:nvPicPr>
          <p:cNvPr id="9" name="Grafik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7125" y="610198"/>
            <a:ext cx="7208081" cy="5406061"/>
          </a:xfrm>
          <a:prstGeom prst="rect">
            <a:avLst/>
          </a:prstGeom>
        </p:spPr>
      </p:pic>
      <p:sp>
        <p:nvSpPr>
          <p:cNvPr id="8" name="Rechteck 7"/>
          <p:cNvSpPr/>
          <p:nvPr/>
        </p:nvSpPr>
        <p:spPr>
          <a:xfrm>
            <a:off x="0" y="6122762"/>
            <a:ext cx="9144000" cy="877163"/>
          </a:xfrm>
          <a:prstGeom prst="rect">
            <a:avLst/>
          </a:prstGeom>
          <a:solidFill>
            <a:srgbClr val="660033"/>
          </a:solidFill>
        </p:spPr>
        <p:txBody>
          <a:bodyPr wrap="square">
            <a:spAutoFit/>
          </a:bodyPr>
          <a:lstStyle/>
          <a:p>
            <a:r>
              <a:rPr lang="en-US" sz="1100" dirty="0" smtClean="0">
                <a:solidFill>
                  <a:prstClr val="white"/>
                </a:solidFill>
              </a:rPr>
              <a:t>          		</a:t>
            </a:r>
            <a:r>
              <a:rPr lang="en-US" sz="1000" dirty="0" smtClean="0">
                <a:solidFill>
                  <a:prstClr val="white"/>
                </a:solidFill>
              </a:rPr>
              <a:t>           Wolfram Knapp</a:t>
            </a:r>
          </a:p>
          <a:p>
            <a:r>
              <a:rPr lang="en-US" sz="1000" dirty="0">
                <a:solidFill>
                  <a:prstClr val="white"/>
                </a:solidFill>
              </a:rPr>
              <a:t> </a:t>
            </a:r>
            <a:r>
              <a:rPr lang="en-US" sz="1000" dirty="0" smtClean="0">
                <a:solidFill>
                  <a:prstClr val="white"/>
                </a:solidFill>
              </a:rPr>
              <a:t>                                                                          „</a:t>
            </a:r>
            <a:r>
              <a:rPr lang="en-US" sz="1000" b="1" dirty="0" smtClean="0">
                <a:solidFill>
                  <a:prstClr val="white"/>
                </a:solidFill>
              </a:rPr>
              <a:t>Investigations of the transition </a:t>
            </a:r>
            <a:r>
              <a:rPr lang="en-US" sz="1000" b="1" dirty="0">
                <a:solidFill>
                  <a:prstClr val="white"/>
                </a:solidFill>
              </a:rPr>
              <a:t>from </a:t>
            </a:r>
            <a:r>
              <a:rPr lang="en-US" sz="1000" b="1" dirty="0" smtClean="0">
                <a:solidFill>
                  <a:prstClr val="white"/>
                </a:solidFill>
              </a:rPr>
              <a:t>electron field </a:t>
            </a:r>
            <a:r>
              <a:rPr lang="en-US" sz="1000" b="1" dirty="0">
                <a:solidFill>
                  <a:prstClr val="white"/>
                </a:solidFill>
              </a:rPr>
              <a:t>emission to </a:t>
            </a:r>
            <a:r>
              <a:rPr lang="en-US" sz="1000" b="1" dirty="0" smtClean="0">
                <a:solidFill>
                  <a:prstClr val="white"/>
                </a:solidFill>
              </a:rPr>
              <a:t> plasma discharges</a:t>
            </a:r>
          </a:p>
          <a:p>
            <a:r>
              <a:rPr lang="en-US" sz="1000" b="1" dirty="0">
                <a:solidFill>
                  <a:prstClr val="white"/>
                </a:solidFill>
              </a:rPr>
              <a:t> </a:t>
            </a:r>
            <a:r>
              <a:rPr lang="en-US" sz="1000" b="1" dirty="0" smtClean="0">
                <a:solidFill>
                  <a:prstClr val="white"/>
                </a:solidFill>
              </a:rPr>
              <a:t>                                                                            (glow discharge and micro-arcs) with extended use of Fowler-</a:t>
            </a:r>
            <a:r>
              <a:rPr lang="en-US" sz="1000" b="1" dirty="0" err="1" smtClean="0">
                <a:solidFill>
                  <a:prstClr val="white"/>
                </a:solidFill>
              </a:rPr>
              <a:t>Nordheim</a:t>
            </a:r>
            <a:r>
              <a:rPr lang="en-US" sz="1000" b="1" dirty="0" smtClean="0">
                <a:solidFill>
                  <a:prstClr val="white"/>
                </a:solidFill>
              </a:rPr>
              <a:t> plot</a:t>
            </a:r>
            <a:r>
              <a:rPr lang="en-US" sz="1000" dirty="0" smtClean="0">
                <a:solidFill>
                  <a:prstClr val="white"/>
                </a:solidFill>
              </a:rPr>
              <a:t>”</a:t>
            </a:r>
          </a:p>
          <a:p>
            <a:r>
              <a:rPr lang="en-US" sz="1000" dirty="0">
                <a:solidFill>
                  <a:prstClr val="white"/>
                </a:solidFill>
              </a:rPr>
              <a:t> </a:t>
            </a:r>
            <a:r>
              <a:rPr lang="en-US" sz="1000" dirty="0" smtClean="0">
                <a:solidFill>
                  <a:prstClr val="white"/>
                </a:solidFill>
              </a:rPr>
              <a:t>                                                                           8</a:t>
            </a:r>
            <a:r>
              <a:rPr lang="en-US" sz="1000" baseline="30000" dirty="0" smtClean="0">
                <a:solidFill>
                  <a:prstClr val="white"/>
                </a:solidFill>
              </a:rPr>
              <a:t>th</a:t>
            </a:r>
            <a:r>
              <a:rPr lang="en-US" sz="1000" dirty="0" smtClean="0">
                <a:solidFill>
                  <a:prstClr val="white"/>
                </a:solidFill>
              </a:rPr>
              <a:t> International Workshop on Mechanisms on </a:t>
            </a:r>
            <a:r>
              <a:rPr lang="en-US" sz="1000" dirty="0" err="1" smtClean="0">
                <a:solidFill>
                  <a:prstClr val="white"/>
                </a:solidFill>
              </a:rPr>
              <a:t>Varcuum</a:t>
            </a:r>
            <a:r>
              <a:rPr lang="en-US" sz="1000" dirty="0" smtClean="0">
                <a:solidFill>
                  <a:prstClr val="white"/>
                </a:solidFill>
              </a:rPr>
              <a:t> Arcs, </a:t>
            </a:r>
            <a:r>
              <a:rPr lang="en-US" sz="1000" dirty="0" err="1" smtClean="0">
                <a:solidFill>
                  <a:prstClr val="white"/>
                </a:solidFill>
              </a:rPr>
              <a:t>Padova</a:t>
            </a:r>
            <a:r>
              <a:rPr lang="en-US" sz="1000" dirty="0" smtClean="0">
                <a:solidFill>
                  <a:prstClr val="white"/>
                </a:solidFill>
              </a:rPr>
              <a:t> , 15-19 Sept. 2019			</a:t>
            </a:r>
            <a:r>
              <a:rPr lang="en-US" sz="1000" dirty="0">
                <a:solidFill>
                  <a:prstClr val="white"/>
                </a:solidFill>
              </a:rPr>
              <a:t> </a:t>
            </a:r>
            <a:r>
              <a:rPr lang="en-US" sz="1000" dirty="0" smtClean="0">
                <a:solidFill>
                  <a:prstClr val="white"/>
                </a:solidFill>
              </a:rPr>
              <a:t>                                           </a:t>
            </a:r>
            <a:endParaRPr lang="de-DE" sz="1000" dirty="0">
              <a:solidFill>
                <a:prstClr val="white"/>
              </a:solidFill>
            </a:endParaRPr>
          </a:p>
        </p:txBody>
      </p:sp>
      <p:pic>
        <p:nvPicPr>
          <p:cNvPr id="10" name="Grafik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58" y="6106612"/>
            <a:ext cx="2160239" cy="751388"/>
          </a:xfrm>
          <a:prstGeom prst="rect">
            <a:avLst/>
          </a:prstGeom>
        </p:spPr>
      </p:pic>
      <p:pic>
        <p:nvPicPr>
          <p:cNvPr id="12" name="Grafik 4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40043" y="6121774"/>
            <a:ext cx="2339752" cy="76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1501441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Rechteck 2"/>
          <p:cNvSpPr/>
          <p:nvPr/>
        </p:nvSpPr>
        <p:spPr>
          <a:xfrm>
            <a:off x="8845258" y="6427113"/>
            <a:ext cx="184731" cy="369332"/>
          </a:xfrm>
          <a:prstGeom prst="rect">
            <a:avLst/>
          </a:prstGeom>
        </p:spPr>
        <p:txBody>
          <a:bodyPr wrap="none">
            <a:spAutoFit/>
          </a:bodyPr>
          <a:lstStyle/>
          <a:p>
            <a:endParaRPr lang="de-DE" dirty="0">
              <a:solidFill>
                <a:schemeClr val="bg1"/>
              </a:solidFill>
            </a:endParaRPr>
          </a:p>
        </p:txBody>
      </p:sp>
      <p:sp>
        <p:nvSpPr>
          <p:cNvPr id="11" name="Rechteck 10"/>
          <p:cNvSpPr/>
          <p:nvPr/>
        </p:nvSpPr>
        <p:spPr>
          <a:xfrm>
            <a:off x="1086561" y="4959163"/>
            <a:ext cx="6970878" cy="307777"/>
          </a:xfrm>
          <a:prstGeom prst="rect">
            <a:avLst/>
          </a:prstGeom>
        </p:spPr>
        <p:txBody>
          <a:bodyPr wrap="square">
            <a:spAutoFit/>
          </a:bodyPr>
          <a:lstStyle/>
          <a:p>
            <a:r>
              <a:rPr lang="en-US" sz="1400" dirty="0" smtClean="0"/>
              <a:t>           </a:t>
            </a:r>
            <a:endParaRPr lang="de-DE" sz="1400" dirty="0"/>
          </a:p>
        </p:txBody>
      </p:sp>
      <p:sp>
        <p:nvSpPr>
          <p:cNvPr id="2" name="Rechteck 1"/>
          <p:cNvSpPr/>
          <p:nvPr/>
        </p:nvSpPr>
        <p:spPr>
          <a:xfrm>
            <a:off x="969738" y="44435"/>
            <a:ext cx="8060251" cy="400110"/>
          </a:xfrm>
          <a:prstGeom prst="rect">
            <a:avLst/>
          </a:prstGeom>
        </p:spPr>
        <p:txBody>
          <a:bodyPr wrap="square">
            <a:spAutoFit/>
          </a:bodyPr>
          <a:lstStyle/>
          <a:p>
            <a:pPr lvl="0"/>
            <a:r>
              <a:rPr lang="en-US" sz="2000" b="1" dirty="0" smtClean="0">
                <a:solidFill>
                  <a:schemeClr val="accent2"/>
                </a:solidFill>
                <a:effectLst>
                  <a:outerShdw blurRad="38100" dist="38100" dir="2700000" algn="tl">
                    <a:srgbClr val="000000">
                      <a:alpha val="43137"/>
                    </a:srgbClr>
                  </a:outerShdw>
                </a:effectLst>
              </a:rPr>
              <a:t>5</a:t>
            </a:r>
            <a:r>
              <a:rPr lang="en-US" sz="2000" b="1" dirty="0">
                <a:solidFill>
                  <a:schemeClr val="accent2"/>
                </a:solidFill>
                <a:effectLst>
                  <a:outerShdw blurRad="38100" dist="38100" dir="2700000" algn="tl">
                    <a:srgbClr val="000000">
                      <a:alpha val="43137"/>
                    </a:srgbClr>
                  </a:outerShdw>
                </a:effectLst>
              </a:rPr>
              <a:t>. Plasma-physical approach: </a:t>
            </a:r>
            <a:r>
              <a:rPr lang="en-US" sz="2000" b="1" dirty="0">
                <a:solidFill>
                  <a:schemeClr val="accent2"/>
                </a:solidFill>
              </a:rPr>
              <a:t>Breakdowns in small electrode </a:t>
            </a:r>
            <a:r>
              <a:rPr lang="en-US" sz="2000" b="1" dirty="0" smtClean="0">
                <a:solidFill>
                  <a:schemeClr val="accent2"/>
                </a:solidFill>
              </a:rPr>
              <a:t>gaps </a:t>
            </a:r>
            <a:endParaRPr lang="de-DE" sz="2000" b="1" dirty="0">
              <a:solidFill>
                <a:schemeClr val="accent2"/>
              </a:solidFill>
            </a:endParaRPr>
          </a:p>
        </p:txBody>
      </p:sp>
      <p:pic>
        <p:nvPicPr>
          <p:cNvPr id="4" name="MVI_3810_Verdrängerröhre.wm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825877" y="460695"/>
            <a:ext cx="7527889" cy="5645917"/>
          </a:xfrm>
          <a:prstGeom prst="rect">
            <a:avLst/>
          </a:prstGeom>
        </p:spPr>
      </p:pic>
      <p:sp>
        <p:nvSpPr>
          <p:cNvPr id="7" name="Rechteck 6"/>
          <p:cNvSpPr/>
          <p:nvPr/>
        </p:nvSpPr>
        <p:spPr>
          <a:xfrm>
            <a:off x="0" y="6122762"/>
            <a:ext cx="9144000" cy="877163"/>
          </a:xfrm>
          <a:prstGeom prst="rect">
            <a:avLst/>
          </a:prstGeom>
          <a:solidFill>
            <a:srgbClr val="660033"/>
          </a:solidFill>
        </p:spPr>
        <p:txBody>
          <a:bodyPr wrap="square">
            <a:spAutoFit/>
          </a:bodyPr>
          <a:lstStyle/>
          <a:p>
            <a:r>
              <a:rPr lang="en-US" sz="1100" dirty="0" smtClean="0">
                <a:solidFill>
                  <a:prstClr val="white"/>
                </a:solidFill>
              </a:rPr>
              <a:t>          		</a:t>
            </a:r>
            <a:r>
              <a:rPr lang="en-US" sz="1000" dirty="0" smtClean="0">
                <a:solidFill>
                  <a:prstClr val="white"/>
                </a:solidFill>
              </a:rPr>
              <a:t>           Wolfram Knapp</a:t>
            </a:r>
          </a:p>
          <a:p>
            <a:r>
              <a:rPr lang="en-US" sz="1000" dirty="0">
                <a:solidFill>
                  <a:prstClr val="white"/>
                </a:solidFill>
              </a:rPr>
              <a:t> </a:t>
            </a:r>
            <a:r>
              <a:rPr lang="en-US" sz="1000" dirty="0" smtClean="0">
                <a:solidFill>
                  <a:prstClr val="white"/>
                </a:solidFill>
              </a:rPr>
              <a:t>                                                                          „</a:t>
            </a:r>
            <a:r>
              <a:rPr lang="en-US" sz="1000" b="1" dirty="0" smtClean="0">
                <a:solidFill>
                  <a:prstClr val="white"/>
                </a:solidFill>
              </a:rPr>
              <a:t>Investigations of the transition </a:t>
            </a:r>
            <a:r>
              <a:rPr lang="en-US" sz="1000" b="1" dirty="0">
                <a:solidFill>
                  <a:prstClr val="white"/>
                </a:solidFill>
              </a:rPr>
              <a:t>from </a:t>
            </a:r>
            <a:r>
              <a:rPr lang="en-US" sz="1000" b="1" dirty="0" smtClean="0">
                <a:solidFill>
                  <a:prstClr val="white"/>
                </a:solidFill>
              </a:rPr>
              <a:t>electron field </a:t>
            </a:r>
            <a:r>
              <a:rPr lang="en-US" sz="1000" b="1" dirty="0">
                <a:solidFill>
                  <a:prstClr val="white"/>
                </a:solidFill>
              </a:rPr>
              <a:t>emission to </a:t>
            </a:r>
            <a:r>
              <a:rPr lang="en-US" sz="1000" b="1" dirty="0" smtClean="0">
                <a:solidFill>
                  <a:prstClr val="white"/>
                </a:solidFill>
              </a:rPr>
              <a:t> plasma discharges</a:t>
            </a:r>
          </a:p>
          <a:p>
            <a:r>
              <a:rPr lang="en-US" sz="1000" b="1" dirty="0">
                <a:solidFill>
                  <a:prstClr val="white"/>
                </a:solidFill>
              </a:rPr>
              <a:t> </a:t>
            </a:r>
            <a:r>
              <a:rPr lang="en-US" sz="1000" b="1" dirty="0" smtClean="0">
                <a:solidFill>
                  <a:prstClr val="white"/>
                </a:solidFill>
              </a:rPr>
              <a:t>                                                                            (glow discharge and micro-arcs) with extended use of Fowler-</a:t>
            </a:r>
            <a:r>
              <a:rPr lang="en-US" sz="1000" b="1" dirty="0" err="1" smtClean="0">
                <a:solidFill>
                  <a:prstClr val="white"/>
                </a:solidFill>
              </a:rPr>
              <a:t>Nordheim</a:t>
            </a:r>
            <a:r>
              <a:rPr lang="en-US" sz="1000" b="1" dirty="0" smtClean="0">
                <a:solidFill>
                  <a:prstClr val="white"/>
                </a:solidFill>
              </a:rPr>
              <a:t> plot</a:t>
            </a:r>
            <a:r>
              <a:rPr lang="en-US" sz="1000" dirty="0" smtClean="0">
                <a:solidFill>
                  <a:prstClr val="white"/>
                </a:solidFill>
              </a:rPr>
              <a:t>”</a:t>
            </a:r>
          </a:p>
          <a:p>
            <a:r>
              <a:rPr lang="en-US" sz="1000" dirty="0">
                <a:solidFill>
                  <a:prstClr val="white"/>
                </a:solidFill>
              </a:rPr>
              <a:t> </a:t>
            </a:r>
            <a:r>
              <a:rPr lang="en-US" sz="1000" dirty="0" smtClean="0">
                <a:solidFill>
                  <a:prstClr val="white"/>
                </a:solidFill>
              </a:rPr>
              <a:t>                                                                           8</a:t>
            </a:r>
            <a:r>
              <a:rPr lang="en-US" sz="1000" baseline="30000" dirty="0" smtClean="0">
                <a:solidFill>
                  <a:prstClr val="white"/>
                </a:solidFill>
              </a:rPr>
              <a:t>th</a:t>
            </a:r>
            <a:r>
              <a:rPr lang="en-US" sz="1000" dirty="0" smtClean="0">
                <a:solidFill>
                  <a:prstClr val="white"/>
                </a:solidFill>
              </a:rPr>
              <a:t> International Workshop on Mechanisms on </a:t>
            </a:r>
            <a:r>
              <a:rPr lang="en-US" sz="1000" dirty="0" err="1" smtClean="0">
                <a:solidFill>
                  <a:prstClr val="white"/>
                </a:solidFill>
              </a:rPr>
              <a:t>Varcuum</a:t>
            </a:r>
            <a:r>
              <a:rPr lang="en-US" sz="1000" dirty="0" smtClean="0">
                <a:solidFill>
                  <a:prstClr val="white"/>
                </a:solidFill>
              </a:rPr>
              <a:t> Arcs, </a:t>
            </a:r>
            <a:r>
              <a:rPr lang="en-US" sz="1000" dirty="0" err="1" smtClean="0">
                <a:solidFill>
                  <a:prstClr val="white"/>
                </a:solidFill>
              </a:rPr>
              <a:t>Padova</a:t>
            </a:r>
            <a:r>
              <a:rPr lang="en-US" sz="1000" dirty="0" smtClean="0">
                <a:solidFill>
                  <a:prstClr val="white"/>
                </a:solidFill>
              </a:rPr>
              <a:t> , 15-19 Sept. 2019			</a:t>
            </a:r>
            <a:r>
              <a:rPr lang="en-US" sz="1000" dirty="0">
                <a:solidFill>
                  <a:prstClr val="white"/>
                </a:solidFill>
              </a:rPr>
              <a:t> </a:t>
            </a:r>
            <a:r>
              <a:rPr lang="en-US" sz="1000" dirty="0" smtClean="0">
                <a:solidFill>
                  <a:prstClr val="white"/>
                </a:solidFill>
              </a:rPr>
              <a:t>                                           </a:t>
            </a:r>
            <a:endParaRPr lang="de-DE" sz="1000" dirty="0">
              <a:solidFill>
                <a:prstClr val="white"/>
              </a:solidFill>
            </a:endParaRPr>
          </a:p>
        </p:txBody>
      </p:sp>
      <p:pic>
        <p:nvPicPr>
          <p:cNvPr id="8" name="Grafik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158" y="6106612"/>
            <a:ext cx="2160239" cy="751388"/>
          </a:xfrm>
          <a:prstGeom prst="rect">
            <a:avLst/>
          </a:prstGeom>
        </p:spPr>
      </p:pic>
      <p:pic>
        <p:nvPicPr>
          <p:cNvPr id="9" name="Grafik 4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840043" y="6121774"/>
            <a:ext cx="2339752" cy="76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9349064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Rechteck 2"/>
          <p:cNvSpPr/>
          <p:nvPr/>
        </p:nvSpPr>
        <p:spPr>
          <a:xfrm>
            <a:off x="8845258" y="6427113"/>
            <a:ext cx="184731" cy="369332"/>
          </a:xfrm>
          <a:prstGeom prst="rect">
            <a:avLst/>
          </a:prstGeom>
        </p:spPr>
        <p:txBody>
          <a:bodyPr wrap="none">
            <a:spAutoFit/>
          </a:bodyPr>
          <a:lstStyle/>
          <a:p>
            <a:endParaRPr lang="de-DE" dirty="0">
              <a:solidFill>
                <a:schemeClr val="bg1"/>
              </a:solidFill>
            </a:endParaRPr>
          </a:p>
        </p:txBody>
      </p:sp>
      <p:sp>
        <p:nvSpPr>
          <p:cNvPr id="11" name="Rechteck 10"/>
          <p:cNvSpPr/>
          <p:nvPr/>
        </p:nvSpPr>
        <p:spPr>
          <a:xfrm>
            <a:off x="1086561" y="4959163"/>
            <a:ext cx="6970878" cy="307777"/>
          </a:xfrm>
          <a:prstGeom prst="rect">
            <a:avLst/>
          </a:prstGeom>
        </p:spPr>
        <p:txBody>
          <a:bodyPr wrap="square">
            <a:spAutoFit/>
          </a:bodyPr>
          <a:lstStyle/>
          <a:p>
            <a:r>
              <a:rPr lang="en-US" sz="1400" dirty="0" smtClean="0"/>
              <a:t>           </a:t>
            </a:r>
            <a:endParaRPr lang="de-DE" sz="1400" dirty="0"/>
          </a:p>
        </p:txBody>
      </p:sp>
      <p:sp>
        <p:nvSpPr>
          <p:cNvPr id="2" name="Rechteck 1"/>
          <p:cNvSpPr/>
          <p:nvPr/>
        </p:nvSpPr>
        <p:spPr>
          <a:xfrm>
            <a:off x="541874" y="202351"/>
            <a:ext cx="8060251" cy="400110"/>
          </a:xfrm>
          <a:prstGeom prst="rect">
            <a:avLst/>
          </a:prstGeom>
        </p:spPr>
        <p:txBody>
          <a:bodyPr wrap="square">
            <a:spAutoFit/>
          </a:bodyPr>
          <a:lstStyle/>
          <a:p>
            <a:r>
              <a:rPr lang="en-US" sz="2000" b="1" dirty="0" smtClean="0">
                <a:solidFill>
                  <a:schemeClr val="accent2"/>
                </a:solidFill>
                <a:effectLst>
                  <a:outerShdw blurRad="38100" dist="38100" dir="2700000" algn="tl">
                    <a:srgbClr val="000000">
                      <a:alpha val="43137"/>
                    </a:srgbClr>
                  </a:outerShdw>
                </a:effectLst>
              </a:rPr>
              <a:t>      5</a:t>
            </a:r>
            <a:r>
              <a:rPr lang="en-US" sz="2000" b="1" dirty="0">
                <a:solidFill>
                  <a:schemeClr val="accent2"/>
                </a:solidFill>
                <a:effectLst>
                  <a:outerShdw blurRad="38100" dist="38100" dir="2700000" algn="tl">
                    <a:srgbClr val="000000">
                      <a:alpha val="43137"/>
                    </a:srgbClr>
                  </a:outerShdw>
                </a:effectLst>
              </a:rPr>
              <a:t>. Plasma-physical approach: </a:t>
            </a:r>
            <a:r>
              <a:rPr lang="en-US" sz="2000" b="1" dirty="0">
                <a:solidFill>
                  <a:schemeClr val="accent2"/>
                </a:solidFill>
              </a:rPr>
              <a:t>Breakdowns in small electrode gaps </a:t>
            </a:r>
            <a:r>
              <a:rPr lang="en-US" sz="2000" b="1" dirty="0" smtClean="0">
                <a:solidFill>
                  <a:schemeClr val="accent2"/>
                </a:solidFill>
              </a:rPr>
              <a:t>  </a:t>
            </a:r>
            <a:endParaRPr lang="de-DE" sz="2000" b="1" dirty="0">
              <a:solidFill>
                <a:schemeClr val="accent2"/>
              </a:solidFill>
            </a:endParaRPr>
          </a:p>
        </p:txBody>
      </p:sp>
      <p:sp>
        <p:nvSpPr>
          <p:cNvPr id="5" name="Rechteck 4"/>
          <p:cNvSpPr/>
          <p:nvPr/>
        </p:nvSpPr>
        <p:spPr>
          <a:xfrm>
            <a:off x="2286000" y="3105835"/>
            <a:ext cx="4572000" cy="646331"/>
          </a:xfrm>
          <a:prstGeom prst="rect">
            <a:avLst/>
          </a:prstGeom>
        </p:spPr>
        <p:txBody>
          <a:bodyPr>
            <a:spAutoFit/>
          </a:bodyPr>
          <a:lstStyle/>
          <a:p>
            <a:r>
              <a:rPr lang="en-US" dirty="0"/>
              <a:t>5. Plasma-physical approach: Breakdowns in small electrode gaps &lt; 10 µm </a:t>
            </a:r>
          </a:p>
        </p:txBody>
      </p:sp>
      <p:pic>
        <p:nvPicPr>
          <p:cNvPr id="10" name="Picture 2" descr="C:\Users\Wolfram\Documents\1_Wolfram\Vereine\VDE\Hans Koops\DC_Glimmen_Verdrängung\IMG_379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85277" y="908720"/>
            <a:ext cx="6919755" cy="5189817"/>
          </a:xfrm>
          <a:prstGeom prst="rect">
            <a:avLst/>
          </a:prstGeom>
          <a:noFill/>
          <a:extLst>
            <a:ext uri="{909E8E84-426E-40DD-AFC4-6F175D3DCCD1}">
              <a14:hiddenFill xmlns:a14="http://schemas.microsoft.com/office/drawing/2010/main">
                <a:solidFill>
                  <a:srgbClr val="FFFFFF"/>
                </a:solidFill>
              </a14:hiddenFill>
            </a:ext>
          </a:extLst>
        </p:spPr>
      </p:pic>
      <p:sp>
        <p:nvSpPr>
          <p:cNvPr id="8" name="Rechteck 7"/>
          <p:cNvSpPr/>
          <p:nvPr/>
        </p:nvSpPr>
        <p:spPr>
          <a:xfrm>
            <a:off x="0" y="6122762"/>
            <a:ext cx="9144000" cy="877163"/>
          </a:xfrm>
          <a:prstGeom prst="rect">
            <a:avLst/>
          </a:prstGeom>
          <a:solidFill>
            <a:srgbClr val="660033"/>
          </a:solidFill>
        </p:spPr>
        <p:txBody>
          <a:bodyPr wrap="square">
            <a:spAutoFit/>
          </a:bodyPr>
          <a:lstStyle/>
          <a:p>
            <a:r>
              <a:rPr lang="en-US" sz="1100" dirty="0" smtClean="0">
                <a:solidFill>
                  <a:prstClr val="white"/>
                </a:solidFill>
              </a:rPr>
              <a:t>          		</a:t>
            </a:r>
            <a:r>
              <a:rPr lang="en-US" sz="1000" dirty="0" smtClean="0">
                <a:solidFill>
                  <a:prstClr val="white"/>
                </a:solidFill>
              </a:rPr>
              <a:t>           Wolfram Knapp</a:t>
            </a:r>
          </a:p>
          <a:p>
            <a:r>
              <a:rPr lang="en-US" sz="1000" dirty="0">
                <a:solidFill>
                  <a:prstClr val="white"/>
                </a:solidFill>
              </a:rPr>
              <a:t> </a:t>
            </a:r>
            <a:r>
              <a:rPr lang="en-US" sz="1000" dirty="0" smtClean="0">
                <a:solidFill>
                  <a:prstClr val="white"/>
                </a:solidFill>
              </a:rPr>
              <a:t>                                                                          „</a:t>
            </a:r>
            <a:r>
              <a:rPr lang="en-US" sz="1000" b="1" dirty="0" smtClean="0">
                <a:solidFill>
                  <a:prstClr val="white"/>
                </a:solidFill>
              </a:rPr>
              <a:t>Investigations of the transition </a:t>
            </a:r>
            <a:r>
              <a:rPr lang="en-US" sz="1000" b="1" dirty="0">
                <a:solidFill>
                  <a:prstClr val="white"/>
                </a:solidFill>
              </a:rPr>
              <a:t>from </a:t>
            </a:r>
            <a:r>
              <a:rPr lang="en-US" sz="1000" b="1" dirty="0" smtClean="0">
                <a:solidFill>
                  <a:prstClr val="white"/>
                </a:solidFill>
              </a:rPr>
              <a:t>electron field </a:t>
            </a:r>
            <a:r>
              <a:rPr lang="en-US" sz="1000" b="1" dirty="0">
                <a:solidFill>
                  <a:prstClr val="white"/>
                </a:solidFill>
              </a:rPr>
              <a:t>emission to </a:t>
            </a:r>
            <a:r>
              <a:rPr lang="en-US" sz="1000" b="1" dirty="0" smtClean="0">
                <a:solidFill>
                  <a:prstClr val="white"/>
                </a:solidFill>
              </a:rPr>
              <a:t> plasma discharges</a:t>
            </a:r>
          </a:p>
          <a:p>
            <a:r>
              <a:rPr lang="en-US" sz="1000" b="1" dirty="0">
                <a:solidFill>
                  <a:prstClr val="white"/>
                </a:solidFill>
              </a:rPr>
              <a:t> </a:t>
            </a:r>
            <a:r>
              <a:rPr lang="en-US" sz="1000" b="1" dirty="0" smtClean="0">
                <a:solidFill>
                  <a:prstClr val="white"/>
                </a:solidFill>
              </a:rPr>
              <a:t>                                                                            (glow discharge and micro-arcs) with extended use of Fowler-</a:t>
            </a:r>
            <a:r>
              <a:rPr lang="en-US" sz="1000" b="1" dirty="0" err="1" smtClean="0">
                <a:solidFill>
                  <a:prstClr val="white"/>
                </a:solidFill>
              </a:rPr>
              <a:t>Nordheim</a:t>
            </a:r>
            <a:r>
              <a:rPr lang="en-US" sz="1000" b="1" dirty="0" smtClean="0">
                <a:solidFill>
                  <a:prstClr val="white"/>
                </a:solidFill>
              </a:rPr>
              <a:t> plot</a:t>
            </a:r>
            <a:r>
              <a:rPr lang="en-US" sz="1000" dirty="0" smtClean="0">
                <a:solidFill>
                  <a:prstClr val="white"/>
                </a:solidFill>
              </a:rPr>
              <a:t>”</a:t>
            </a:r>
          </a:p>
          <a:p>
            <a:r>
              <a:rPr lang="en-US" sz="1000" dirty="0">
                <a:solidFill>
                  <a:prstClr val="white"/>
                </a:solidFill>
              </a:rPr>
              <a:t> </a:t>
            </a:r>
            <a:r>
              <a:rPr lang="en-US" sz="1000" dirty="0" smtClean="0">
                <a:solidFill>
                  <a:prstClr val="white"/>
                </a:solidFill>
              </a:rPr>
              <a:t>                                                                           8</a:t>
            </a:r>
            <a:r>
              <a:rPr lang="en-US" sz="1000" baseline="30000" dirty="0" smtClean="0">
                <a:solidFill>
                  <a:prstClr val="white"/>
                </a:solidFill>
              </a:rPr>
              <a:t>th</a:t>
            </a:r>
            <a:r>
              <a:rPr lang="en-US" sz="1000" dirty="0" smtClean="0">
                <a:solidFill>
                  <a:prstClr val="white"/>
                </a:solidFill>
              </a:rPr>
              <a:t> International Workshop on Mechanisms on </a:t>
            </a:r>
            <a:r>
              <a:rPr lang="en-US" sz="1000" dirty="0" err="1" smtClean="0">
                <a:solidFill>
                  <a:prstClr val="white"/>
                </a:solidFill>
              </a:rPr>
              <a:t>Varcuum</a:t>
            </a:r>
            <a:r>
              <a:rPr lang="en-US" sz="1000" dirty="0" smtClean="0">
                <a:solidFill>
                  <a:prstClr val="white"/>
                </a:solidFill>
              </a:rPr>
              <a:t> Arcs, </a:t>
            </a:r>
            <a:r>
              <a:rPr lang="en-US" sz="1000" dirty="0" err="1" smtClean="0">
                <a:solidFill>
                  <a:prstClr val="white"/>
                </a:solidFill>
              </a:rPr>
              <a:t>Padova</a:t>
            </a:r>
            <a:r>
              <a:rPr lang="en-US" sz="1000" dirty="0" smtClean="0">
                <a:solidFill>
                  <a:prstClr val="white"/>
                </a:solidFill>
              </a:rPr>
              <a:t> , 15-19 Sept. 2019			</a:t>
            </a:r>
            <a:r>
              <a:rPr lang="en-US" sz="1000" dirty="0">
                <a:solidFill>
                  <a:prstClr val="white"/>
                </a:solidFill>
              </a:rPr>
              <a:t> </a:t>
            </a:r>
            <a:r>
              <a:rPr lang="en-US" sz="1000" dirty="0" smtClean="0">
                <a:solidFill>
                  <a:prstClr val="white"/>
                </a:solidFill>
              </a:rPr>
              <a:t>                                           </a:t>
            </a:r>
            <a:endParaRPr lang="de-DE" sz="1000" dirty="0">
              <a:solidFill>
                <a:prstClr val="white"/>
              </a:solidFill>
            </a:endParaRPr>
          </a:p>
        </p:txBody>
      </p:sp>
      <p:pic>
        <p:nvPicPr>
          <p:cNvPr id="9" name="Grafik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58" y="6106612"/>
            <a:ext cx="2160239" cy="751388"/>
          </a:xfrm>
          <a:prstGeom prst="rect">
            <a:avLst/>
          </a:prstGeom>
        </p:spPr>
      </p:pic>
      <p:pic>
        <p:nvPicPr>
          <p:cNvPr id="12" name="Grafik 4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40043" y="6121774"/>
            <a:ext cx="2339752" cy="76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8725875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8845258" y="6427113"/>
            <a:ext cx="184731" cy="369332"/>
          </a:xfrm>
          <a:prstGeom prst="rect">
            <a:avLst/>
          </a:prstGeom>
        </p:spPr>
        <p:txBody>
          <a:bodyPr wrap="none">
            <a:spAutoFit/>
          </a:bodyPr>
          <a:lstStyle/>
          <a:p>
            <a:endParaRPr lang="de-DE" dirty="0">
              <a:solidFill>
                <a:schemeClr val="bg1"/>
              </a:solidFill>
            </a:endParaRPr>
          </a:p>
        </p:txBody>
      </p:sp>
      <p:sp>
        <p:nvSpPr>
          <p:cNvPr id="11" name="Rechteck 10"/>
          <p:cNvSpPr/>
          <p:nvPr/>
        </p:nvSpPr>
        <p:spPr>
          <a:xfrm>
            <a:off x="1086561" y="4959163"/>
            <a:ext cx="6970878" cy="307777"/>
          </a:xfrm>
          <a:prstGeom prst="rect">
            <a:avLst/>
          </a:prstGeom>
        </p:spPr>
        <p:txBody>
          <a:bodyPr wrap="square">
            <a:spAutoFit/>
          </a:bodyPr>
          <a:lstStyle/>
          <a:p>
            <a:r>
              <a:rPr lang="en-US" sz="1400" dirty="0" smtClean="0"/>
              <a:t>           </a:t>
            </a:r>
            <a:endParaRPr lang="de-DE" sz="1400" dirty="0"/>
          </a:p>
        </p:txBody>
      </p:sp>
      <p:sp>
        <p:nvSpPr>
          <p:cNvPr id="2" name="Rechteck 1"/>
          <p:cNvSpPr/>
          <p:nvPr/>
        </p:nvSpPr>
        <p:spPr>
          <a:xfrm>
            <a:off x="541874" y="202351"/>
            <a:ext cx="8060251" cy="400110"/>
          </a:xfrm>
          <a:prstGeom prst="rect">
            <a:avLst/>
          </a:prstGeom>
        </p:spPr>
        <p:txBody>
          <a:bodyPr wrap="square">
            <a:spAutoFit/>
          </a:bodyPr>
          <a:lstStyle/>
          <a:p>
            <a:pPr lvl="0"/>
            <a:r>
              <a:rPr lang="en-US" sz="2000" b="1" dirty="0" smtClean="0">
                <a:solidFill>
                  <a:schemeClr val="accent2"/>
                </a:solidFill>
                <a:effectLst>
                  <a:outerShdw blurRad="38100" dist="38100" dir="2700000" algn="tl">
                    <a:srgbClr val="000000">
                      <a:alpha val="43137"/>
                    </a:srgbClr>
                  </a:outerShdw>
                </a:effectLst>
              </a:rPr>
              <a:t>6. Conclusion and outlook</a:t>
            </a:r>
            <a:r>
              <a:rPr lang="en-US" sz="2000" b="1" dirty="0" smtClean="0">
                <a:solidFill>
                  <a:srgbClr val="CC0066"/>
                </a:solidFill>
              </a:rPr>
              <a:t>        </a:t>
            </a:r>
            <a:endParaRPr lang="de-DE" sz="2000" b="1" dirty="0">
              <a:solidFill>
                <a:srgbClr val="CC0066"/>
              </a:solidFill>
            </a:endParaRPr>
          </a:p>
        </p:txBody>
      </p:sp>
      <p:sp>
        <p:nvSpPr>
          <p:cNvPr id="9" name="Rechteck 8"/>
          <p:cNvSpPr/>
          <p:nvPr/>
        </p:nvSpPr>
        <p:spPr>
          <a:xfrm>
            <a:off x="1862063" y="4589831"/>
            <a:ext cx="6840760" cy="523220"/>
          </a:xfrm>
          <a:prstGeom prst="rect">
            <a:avLst/>
          </a:prstGeom>
        </p:spPr>
        <p:txBody>
          <a:bodyPr wrap="square">
            <a:spAutoFit/>
          </a:bodyPr>
          <a:lstStyle/>
          <a:p>
            <a:r>
              <a:rPr lang="en-US" sz="1400" dirty="0"/>
              <a:t>Fig. </a:t>
            </a:r>
            <a:r>
              <a:rPr lang="en-US" sz="1400" dirty="0" smtClean="0"/>
              <a:t>1.   Trends of efficiency of charge transfers</a:t>
            </a:r>
          </a:p>
          <a:p>
            <a:r>
              <a:rPr lang="en-US" sz="1400" dirty="0" smtClean="0"/>
              <a:t>           </a:t>
            </a:r>
            <a:endParaRPr lang="de-DE" sz="1400" dirty="0"/>
          </a:p>
        </p:txBody>
      </p:sp>
      <p:sp>
        <p:nvSpPr>
          <p:cNvPr id="12" name="Rechteck 11"/>
          <p:cNvSpPr/>
          <p:nvPr/>
        </p:nvSpPr>
        <p:spPr>
          <a:xfrm>
            <a:off x="181661" y="5547906"/>
            <a:ext cx="8979943" cy="430887"/>
          </a:xfrm>
          <a:prstGeom prst="rect">
            <a:avLst/>
          </a:prstGeom>
        </p:spPr>
        <p:txBody>
          <a:bodyPr wrap="square">
            <a:spAutoFit/>
          </a:bodyPr>
          <a:lstStyle/>
          <a:p>
            <a:r>
              <a:rPr lang="en-US" sz="1100" dirty="0" smtClean="0"/>
              <a:t>   [1] W. Knapp</a:t>
            </a:r>
            <a:r>
              <a:rPr lang="en-US" sz="1100" dirty="0"/>
              <a:t>, “Energetic evaluation of the transition from field electron emission to plasma discharges with extended use of the </a:t>
            </a:r>
            <a:endParaRPr lang="en-US" sz="1100" dirty="0" smtClean="0"/>
          </a:p>
          <a:p>
            <a:r>
              <a:rPr lang="en-US" sz="1100" dirty="0"/>
              <a:t> </a:t>
            </a:r>
            <a:r>
              <a:rPr lang="en-US" sz="1100" dirty="0" smtClean="0"/>
              <a:t>                             Fowler- </a:t>
            </a:r>
            <a:r>
              <a:rPr lang="en-US" sz="1100" dirty="0" err="1" smtClean="0"/>
              <a:t>Nordheim</a:t>
            </a:r>
            <a:r>
              <a:rPr lang="en-US" sz="1100" dirty="0" smtClean="0"/>
              <a:t> plot.”, </a:t>
            </a:r>
            <a:r>
              <a:rPr lang="en-US" sz="1100" dirty="0" err="1" smtClean="0"/>
              <a:t>constributed</a:t>
            </a:r>
            <a:r>
              <a:rPr lang="en-US" sz="1100" dirty="0" smtClean="0"/>
              <a:t> talk </a:t>
            </a:r>
            <a:r>
              <a:rPr lang="en-US" sz="1100" dirty="0"/>
              <a:t>IVNC </a:t>
            </a:r>
            <a:r>
              <a:rPr lang="en-US" sz="1100" dirty="0" smtClean="0"/>
              <a:t>2017, </a:t>
            </a:r>
            <a:r>
              <a:rPr lang="en-US" sz="1100" dirty="0"/>
              <a:t>Regensburg July 10 – 14, </a:t>
            </a:r>
            <a:r>
              <a:rPr lang="en-US" sz="1100" dirty="0" smtClean="0"/>
              <a:t>2017, TECHNICAL DIGEST, p. 34.</a:t>
            </a:r>
            <a:endParaRPr lang="de-DE" sz="1100" dirty="0"/>
          </a:p>
        </p:txBody>
      </p:sp>
      <p:pic>
        <p:nvPicPr>
          <p:cNvPr id="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6714" y="980728"/>
            <a:ext cx="6054630" cy="34563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hteck 9"/>
          <p:cNvSpPr/>
          <p:nvPr/>
        </p:nvSpPr>
        <p:spPr>
          <a:xfrm>
            <a:off x="0" y="6122762"/>
            <a:ext cx="9144000" cy="877163"/>
          </a:xfrm>
          <a:prstGeom prst="rect">
            <a:avLst/>
          </a:prstGeom>
          <a:solidFill>
            <a:srgbClr val="660033"/>
          </a:solidFill>
        </p:spPr>
        <p:txBody>
          <a:bodyPr wrap="square">
            <a:spAutoFit/>
          </a:bodyPr>
          <a:lstStyle/>
          <a:p>
            <a:r>
              <a:rPr lang="en-US" sz="1100" dirty="0" smtClean="0">
                <a:solidFill>
                  <a:prstClr val="white"/>
                </a:solidFill>
              </a:rPr>
              <a:t>          		</a:t>
            </a:r>
            <a:r>
              <a:rPr lang="en-US" sz="1000" dirty="0" smtClean="0">
                <a:solidFill>
                  <a:prstClr val="white"/>
                </a:solidFill>
              </a:rPr>
              <a:t>           Wolfram Knapp</a:t>
            </a:r>
          </a:p>
          <a:p>
            <a:r>
              <a:rPr lang="en-US" sz="1000" dirty="0">
                <a:solidFill>
                  <a:prstClr val="white"/>
                </a:solidFill>
              </a:rPr>
              <a:t> </a:t>
            </a:r>
            <a:r>
              <a:rPr lang="en-US" sz="1000" dirty="0" smtClean="0">
                <a:solidFill>
                  <a:prstClr val="white"/>
                </a:solidFill>
              </a:rPr>
              <a:t>                                                                          „</a:t>
            </a:r>
            <a:r>
              <a:rPr lang="en-US" sz="1000" b="1" dirty="0" smtClean="0">
                <a:solidFill>
                  <a:prstClr val="white"/>
                </a:solidFill>
              </a:rPr>
              <a:t>Investigations of the transition </a:t>
            </a:r>
            <a:r>
              <a:rPr lang="en-US" sz="1000" b="1" dirty="0">
                <a:solidFill>
                  <a:prstClr val="white"/>
                </a:solidFill>
              </a:rPr>
              <a:t>from </a:t>
            </a:r>
            <a:r>
              <a:rPr lang="en-US" sz="1000" b="1" dirty="0" smtClean="0">
                <a:solidFill>
                  <a:prstClr val="white"/>
                </a:solidFill>
              </a:rPr>
              <a:t>electron field </a:t>
            </a:r>
            <a:r>
              <a:rPr lang="en-US" sz="1000" b="1" dirty="0">
                <a:solidFill>
                  <a:prstClr val="white"/>
                </a:solidFill>
              </a:rPr>
              <a:t>emission to </a:t>
            </a:r>
            <a:r>
              <a:rPr lang="en-US" sz="1000" b="1" dirty="0" smtClean="0">
                <a:solidFill>
                  <a:prstClr val="white"/>
                </a:solidFill>
              </a:rPr>
              <a:t> plasma discharges</a:t>
            </a:r>
          </a:p>
          <a:p>
            <a:r>
              <a:rPr lang="en-US" sz="1000" b="1" dirty="0">
                <a:solidFill>
                  <a:prstClr val="white"/>
                </a:solidFill>
              </a:rPr>
              <a:t> </a:t>
            </a:r>
            <a:r>
              <a:rPr lang="en-US" sz="1000" b="1" dirty="0" smtClean="0">
                <a:solidFill>
                  <a:prstClr val="white"/>
                </a:solidFill>
              </a:rPr>
              <a:t>                                                                            (glow discharge and micro-arcs) with extended use of Fowler-</a:t>
            </a:r>
            <a:r>
              <a:rPr lang="en-US" sz="1000" b="1" dirty="0" err="1" smtClean="0">
                <a:solidFill>
                  <a:prstClr val="white"/>
                </a:solidFill>
              </a:rPr>
              <a:t>Nordheim</a:t>
            </a:r>
            <a:r>
              <a:rPr lang="en-US" sz="1000" b="1" dirty="0" smtClean="0">
                <a:solidFill>
                  <a:prstClr val="white"/>
                </a:solidFill>
              </a:rPr>
              <a:t> plot</a:t>
            </a:r>
            <a:r>
              <a:rPr lang="en-US" sz="1000" dirty="0" smtClean="0">
                <a:solidFill>
                  <a:prstClr val="white"/>
                </a:solidFill>
              </a:rPr>
              <a:t>”</a:t>
            </a:r>
          </a:p>
          <a:p>
            <a:r>
              <a:rPr lang="en-US" sz="1000" dirty="0">
                <a:solidFill>
                  <a:prstClr val="white"/>
                </a:solidFill>
              </a:rPr>
              <a:t> </a:t>
            </a:r>
            <a:r>
              <a:rPr lang="en-US" sz="1000" dirty="0" smtClean="0">
                <a:solidFill>
                  <a:prstClr val="white"/>
                </a:solidFill>
              </a:rPr>
              <a:t>                                                                           8</a:t>
            </a:r>
            <a:r>
              <a:rPr lang="en-US" sz="1000" baseline="30000" dirty="0" smtClean="0">
                <a:solidFill>
                  <a:prstClr val="white"/>
                </a:solidFill>
              </a:rPr>
              <a:t>th</a:t>
            </a:r>
            <a:r>
              <a:rPr lang="en-US" sz="1000" dirty="0" smtClean="0">
                <a:solidFill>
                  <a:prstClr val="white"/>
                </a:solidFill>
              </a:rPr>
              <a:t> International Workshop on Mechanisms on </a:t>
            </a:r>
            <a:r>
              <a:rPr lang="en-US" sz="1000" dirty="0" err="1" smtClean="0">
                <a:solidFill>
                  <a:prstClr val="white"/>
                </a:solidFill>
              </a:rPr>
              <a:t>Varcuum</a:t>
            </a:r>
            <a:r>
              <a:rPr lang="en-US" sz="1000" dirty="0" smtClean="0">
                <a:solidFill>
                  <a:prstClr val="white"/>
                </a:solidFill>
              </a:rPr>
              <a:t> Arcs, </a:t>
            </a:r>
            <a:r>
              <a:rPr lang="en-US" sz="1000" dirty="0" err="1" smtClean="0">
                <a:solidFill>
                  <a:prstClr val="white"/>
                </a:solidFill>
              </a:rPr>
              <a:t>Padova</a:t>
            </a:r>
            <a:r>
              <a:rPr lang="en-US" sz="1000" dirty="0" smtClean="0">
                <a:solidFill>
                  <a:prstClr val="white"/>
                </a:solidFill>
              </a:rPr>
              <a:t> , 15-19 Sept. 2019			</a:t>
            </a:r>
            <a:r>
              <a:rPr lang="en-US" sz="1000" dirty="0">
                <a:solidFill>
                  <a:prstClr val="white"/>
                </a:solidFill>
              </a:rPr>
              <a:t> </a:t>
            </a:r>
            <a:r>
              <a:rPr lang="en-US" sz="1000" dirty="0" smtClean="0">
                <a:solidFill>
                  <a:prstClr val="white"/>
                </a:solidFill>
              </a:rPr>
              <a:t>                                           </a:t>
            </a:r>
            <a:endParaRPr lang="de-DE" sz="1000" dirty="0">
              <a:solidFill>
                <a:prstClr val="white"/>
              </a:solidFill>
            </a:endParaRPr>
          </a:p>
        </p:txBody>
      </p:sp>
      <p:pic>
        <p:nvPicPr>
          <p:cNvPr id="15" name="Grafik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58" y="6106612"/>
            <a:ext cx="2160239" cy="751388"/>
          </a:xfrm>
          <a:prstGeom prst="rect">
            <a:avLst/>
          </a:prstGeom>
        </p:spPr>
      </p:pic>
      <p:pic>
        <p:nvPicPr>
          <p:cNvPr id="16" name="Grafik 4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40043" y="6121774"/>
            <a:ext cx="2339752" cy="76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2342707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8845258" y="6427113"/>
            <a:ext cx="184731" cy="369332"/>
          </a:xfrm>
          <a:prstGeom prst="rect">
            <a:avLst/>
          </a:prstGeom>
        </p:spPr>
        <p:txBody>
          <a:bodyPr wrap="none">
            <a:spAutoFit/>
          </a:bodyPr>
          <a:lstStyle/>
          <a:p>
            <a:endParaRPr lang="de-DE" dirty="0">
              <a:solidFill>
                <a:schemeClr val="bg1"/>
              </a:solidFill>
            </a:endParaRPr>
          </a:p>
        </p:txBody>
      </p:sp>
      <p:sp>
        <p:nvSpPr>
          <p:cNvPr id="11" name="Rechteck 10"/>
          <p:cNvSpPr/>
          <p:nvPr/>
        </p:nvSpPr>
        <p:spPr>
          <a:xfrm>
            <a:off x="1086561" y="4959163"/>
            <a:ext cx="6970878" cy="307777"/>
          </a:xfrm>
          <a:prstGeom prst="rect">
            <a:avLst/>
          </a:prstGeom>
        </p:spPr>
        <p:txBody>
          <a:bodyPr wrap="square">
            <a:spAutoFit/>
          </a:bodyPr>
          <a:lstStyle/>
          <a:p>
            <a:r>
              <a:rPr lang="en-US" sz="1400" dirty="0" smtClean="0"/>
              <a:t>           </a:t>
            </a:r>
            <a:endParaRPr lang="de-DE" sz="1400" dirty="0"/>
          </a:p>
        </p:txBody>
      </p:sp>
      <p:sp>
        <p:nvSpPr>
          <p:cNvPr id="2" name="Rechteck 1"/>
          <p:cNvSpPr/>
          <p:nvPr/>
        </p:nvSpPr>
        <p:spPr>
          <a:xfrm>
            <a:off x="541874" y="202351"/>
            <a:ext cx="8060251" cy="400110"/>
          </a:xfrm>
          <a:prstGeom prst="rect">
            <a:avLst/>
          </a:prstGeom>
        </p:spPr>
        <p:txBody>
          <a:bodyPr wrap="square">
            <a:spAutoFit/>
          </a:bodyPr>
          <a:lstStyle/>
          <a:p>
            <a:pPr lvl="0"/>
            <a:r>
              <a:rPr lang="en-US" sz="2000" b="1" dirty="0" smtClean="0">
                <a:solidFill>
                  <a:schemeClr val="accent2"/>
                </a:solidFill>
                <a:effectLst>
                  <a:outerShdw blurRad="38100" dist="38100" dir="2700000" algn="tl">
                    <a:srgbClr val="000000">
                      <a:alpha val="43137"/>
                    </a:srgbClr>
                  </a:outerShdw>
                </a:effectLst>
              </a:rPr>
              <a:t>6. Conclusion and outlook</a:t>
            </a:r>
            <a:r>
              <a:rPr lang="en-US" sz="2000" b="1" dirty="0" smtClean="0">
                <a:solidFill>
                  <a:srgbClr val="CC0066"/>
                </a:solidFill>
              </a:rPr>
              <a:t>        </a:t>
            </a:r>
            <a:endParaRPr lang="de-DE" sz="2000" b="1" dirty="0">
              <a:solidFill>
                <a:srgbClr val="CC0066"/>
              </a:solidFill>
            </a:endParaRPr>
          </a:p>
        </p:txBody>
      </p:sp>
      <p:sp>
        <p:nvSpPr>
          <p:cNvPr id="9" name="Rechteck 8"/>
          <p:cNvSpPr/>
          <p:nvPr/>
        </p:nvSpPr>
        <p:spPr>
          <a:xfrm>
            <a:off x="1259632" y="4766519"/>
            <a:ext cx="7488832" cy="523220"/>
          </a:xfrm>
          <a:prstGeom prst="rect">
            <a:avLst/>
          </a:prstGeom>
        </p:spPr>
        <p:txBody>
          <a:bodyPr wrap="square">
            <a:spAutoFit/>
          </a:bodyPr>
          <a:lstStyle/>
          <a:p>
            <a:r>
              <a:rPr lang="en-US" sz="1400" dirty="0"/>
              <a:t>Fig. </a:t>
            </a:r>
            <a:r>
              <a:rPr lang="en-US" sz="1400" dirty="0" smtClean="0"/>
              <a:t>1.   Field-emission enhanced stable vacuum micro-arc discharge in the range of about 200 µA.</a:t>
            </a:r>
          </a:p>
          <a:p>
            <a:r>
              <a:rPr lang="en-US" sz="1400" dirty="0" smtClean="0"/>
              <a:t>           </a:t>
            </a:r>
            <a:endParaRPr lang="de-DE" sz="1400" dirty="0"/>
          </a:p>
        </p:txBody>
      </p:sp>
      <p:pic>
        <p:nvPicPr>
          <p:cNvPr id="16" name="Picture 1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97878" y="1052735"/>
            <a:ext cx="6478966" cy="35283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Rechteck 16"/>
          <p:cNvSpPr/>
          <p:nvPr/>
        </p:nvSpPr>
        <p:spPr>
          <a:xfrm>
            <a:off x="397603" y="5517232"/>
            <a:ext cx="7884775" cy="615553"/>
          </a:xfrm>
          <a:prstGeom prst="rect">
            <a:avLst/>
          </a:prstGeom>
        </p:spPr>
        <p:txBody>
          <a:bodyPr wrap="square">
            <a:spAutoFit/>
          </a:bodyPr>
          <a:lstStyle/>
          <a:p>
            <a:endParaRPr lang="en-US" sz="400" dirty="0"/>
          </a:p>
          <a:p>
            <a:r>
              <a:rPr lang="en-US" sz="1000" dirty="0" smtClean="0"/>
              <a:t>[2</a:t>
            </a:r>
            <a:r>
              <a:rPr lang="en-US" sz="1000" dirty="0"/>
              <a:t>] </a:t>
            </a:r>
            <a:r>
              <a:rPr lang="en-US" sz="1000" dirty="0" smtClean="0"/>
              <a:t>W. Knapp, C. Langer, C. </a:t>
            </a:r>
            <a:r>
              <a:rPr lang="en-US" sz="1000" dirty="0" err="1" smtClean="0"/>
              <a:t>Prommesberger</a:t>
            </a:r>
            <a:r>
              <a:rPr lang="en-US" sz="1000" dirty="0" smtClean="0"/>
              <a:t>, M. Lindner, R. Schreiner, “</a:t>
            </a:r>
            <a:r>
              <a:rPr lang="en-US" sz="1000" dirty="0"/>
              <a:t>Investigations of the transition from field electron emission to stable plasma </a:t>
            </a:r>
            <a:r>
              <a:rPr lang="en-US" sz="1000" dirty="0" smtClean="0"/>
              <a:t>discharge in </a:t>
            </a:r>
            <a:r>
              <a:rPr lang="en-US" sz="1000" dirty="0"/>
              <a:t>a micro electron source at vacuum </a:t>
            </a:r>
            <a:r>
              <a:rPr lang="en-US" sz="1000" dirty="0" smtClean="0"/>
              <a:t>pressure.” Poster contribution, IVNC 2017</a:t>
            </a:r>
            <a:r>
              <a:rPr lang="en-US" sz="1000" dirty="0"/>
              <a:t>, Regensburg July 10 – 14, 2017, TECHNICAL DIGEST, p</a:t>
            </a:r>
            <a:r>
              <a:rPr lang="en-US" sz="1000" dirty="0" smtClean="0"/>
              <a:t>. 166 .</a:t>
            </a:r>
            <a:endParaRPr lang="en-US" sz="1000" dirty="0"/>
          </a:p>
        </p:txBody>
      </p:sp>
      <p:sp>
        <p:nvSpPr>
          <p:cNvPr id="10" name="Rechteck 9"/>
          <p:cNvSpPr/>
          <p:nvPr/>
        </p:nvSpPr>
        <p:spPr>
          <a:xfrm>
            <a:off x="0" y="6122762"/>
            <a:ext cx="9144000" cy="877163"/>
          </a:xfrm>
          <a:prstGeom prst="rect">
            <a:avLst/>
          </a:prstGeom>
          <a:solidFill>
            <a:srgbClr val="660033"/>
          </a:solidFill>
        </p:spPr>
        <p:txBody>
          <a:bodyPr wrap="square">
            <a:spAutoFit/>
          </a:bodyPr>
          <a:lstStyle/>
          <a:p>
            <a:r>
              <a:rPr lang="en-US" sz="1100" dirty="0" smtClean="0">
                <a:solidFill>
                  <a:prstClr val="white"/>
                </a:solidFill>
              </a:rPr>
              <a:t>          		</a:t>
            </a:r>
            <a:r>
              <a:rPr lang="en-US" sz="1000" dirty="0" smtClean="0">
                <a:solidFill>
                  <a:prstClr val="white"/>
                </a:solidFill>
              </a:rPr>
              <a:t>           Wolfram Knapp</a:t>
            </a:r>
          </a:p>
          <a:p>
            <a:r>
              <a:rPr lang="en-US" sz="1000" dirty="0">
                <a:solidFill>
                  <a:prstClr val="white"/>
                </a:solidFill>
              </a:rPr>
              <a:t> </a:t>
            </a:r>
            <a:r>
              <a:rPr lang="en-US" sz="1000" dirty="0" smtClean="0">
                <a:solidFill>
                  <a:prstClr val="white"/>
                </a:solidFill>
              </a:rPr>
              <a:t>                                                                          „</a:t>
            </a:r>
            <a:r>
              <a:rPr lang="en-US" sz="1000" b="1" dirty="0" smtClean="0">
                <a:solidFill>
                  <a:prstClr val="white"/>
                </a:solidFill>
              </a:rPr>
              <a:t>Investigations of the transition </a:t>
            </a:r>
            <a:r>
              <a:rPr lang="en-US" sz="1000" b="1" dirty="0">
                <a:solidFill>
                  <a:prstClr val="white"/>
                </a:solidFill>
              </a:rPr>
              <a:t>from </a:t>
            </a:r>
            <a:r>
              <a:rPr lang="en-US" sz="1000" b="1" dirty="0" smtClean="0">
                <a:solidFill>
                  <a:prstClr val="white"/>
                </a:solidFill>
              </a:rPr>
              <a:t>electron field </a:t>
            </a:r>
            <a:r>
              <a:rPr lang="en-US" sz="1000" b="1" dirty="0">
                <a:solidFill>
                  <a:prstClr val="white"/>
                </a:solidFill>
              </a:rPr>
              <a:t>emission to </a:t>
            </a:r>
            <a:r>
              <a:rPr lang="en-US" sz="1000" b="1" dirty="0" smtClean="0">
                <a:solidFill>
                  <a:prstClr val="white"/>
                </a:solidFill>
              </a:rPr>
              <a:t> plasma discharges</a:t>
            </a:r>
          </a:p>
          <a:p>
            <a:r>
              <a:rPr lang="en-US" sz="1000" b="1" dirty="0">
                <a:solidFill>
                  <a:prstClr val="white"/>
                </a:solidFill>
              </a:rPr>
              <a:t> </a:t>
            </a:r>
            <a:r>
              <a:rPr lang="en-US" sz="1000" b="1" dirty="0" smtClean="0">
                <a:solidFill>
                  <a:prstClr val="white"/>
                </a:solidFill>
              </a:rPr>
              <a:t>                                                                            (glow discharge and micro-arcs) with extended use of Fowler-</a:t>
            </a:r>
            <a:r>
              <a:rPr lang="en-US" sz="1000" b="1" dirty="0" err="1" smtClean="0">
                <a:solidFill>
                  <a:prstClr val="white"/>
                </a:solidFill>
              </a:rPr>
              <a:t>Nordheim</a:t>
            </a:r>
            <a:r>
              <a:rPr lang="en-US" sz="1000" b="1" dirty="0" smtClean="0">
                <a:solidFill>
                  <a:prstClr val="white"/>
                </a:solidFill>
              </a:rPr>
              <a:t> plot</a:t>
            </a:r>
            <a:r>
              <a:rPr lang="en-US" sz="1000" dirty="0" smtClean="0">
                <a:solidFill>
                  <a:prstClr val="white"/>
                </a:solidFill>
              </a:rPr>
              <a:t>”</a:t>
            </a:r>
          </a:p>
          <a:p>
            <a:r>
              <a:rPr lang="en-US" sz="1000" dirty="0">
                <a:solidFill>
                  <a:prstClr val="white"/>
                </a:solidFill>
              </a:rPr>
              <a:t> </a:t>
            </a:r>
            <a:r>
              <a:rPr lang="en-US" sz="1000" dirty="0" smtClean="0">
                <a:solidFill>
                  <a:prstClr val="white"/>
                </a:solidFill>
              </a:rPr>
              <a:t>                                                                           8</a:t>
            </a:r>
            <a:r>
              <a:rPr lang="en-US" sz="1000" baseline="30000" dirty="0" smtClean="0">
                <a:solidFill>
                  <a:prstClr val="white"/>
                </a:solidFill>
              </a:rPr>
              <a:t>th</a:t>
            </a:r>
            <a:r>
              <a:rPr lang="en-US" sz="1000" dirty="0" smtClean="0">
                <a:solidFill>
                  <a:prstClr val="white"/>
                </a:solidFill>
              </a:rPr>
              <a:t> International Workshop on Mechanisms on </a:t>
            </a:r>
            <a:r>
              <a:rPr lang="en-US" sz="1000" dirty="0" err="1" smtClean="0">
                <a:solidFill>
                  <a:prstClr val="white"/>
                </a:solidFill>
              </a:rPr>
              <a:t>Varcuum</a:t>
            </a:r>
            <a:r>
              <a:rPr lang="en-US" sz="1000" dirty="0" smtClean="0">
                <a:solidFill>
                  <a:prstClr val="white"/>
                </a:solidFill>
              </a:rPr>
              <a:t> Arcs, </a:t>
            </a:r>
            <a:r>
              <a:rPr lang="en-US" sz="1000" dirty="0" err="1" smtClean="0">
                <a:solidFill>
                  <a:prstClr val="white"/>
                </a:solidFill>
              </a:rPr>
              <a:t>Padova</a:t>
            </a:r>
            <a:r>
              <a:rPr lang="en-US" sz="1000" dirty="0" smtClean="0">
                <a:solidFill>
                  <a:prstClr val="white"/>
                </a:solidFill>
              </a:rPr>
              <a:t> , 15-19 Sept. 2019			</a:t>
            </a:r>
            <a:r>
              <a:rPr lang="en-US" sz="1000" dirty="0">
                <a:solidFill>
                  <a:prstClr val="white"/>
                </a:solidFill>
              </a:rPr>
              <a:t> </a:t>
            </a:r>
            <a:r>
              <a:rPr lang="en-US" sz="1000" dirty="0" smtClean="0">
                <a:solidFill>
                  <a:prstClr val="white"/>
                </a:solidFill>
              </a:rPr>
              <a:t>                                           </a:t>
            </a:r>
            <a:endParaRPr lang="de-DE" sz="1000" dirty="0">
              <a:solidFill>
                <a:prstClr val="white"/>
              </a:solidFill>
            </a:endParaRPr>
          </a:p>
        </p:txBody>
      </p:sp>
      <p:pic>
        <p:nvPicPr>
          <p:cNvPr id="12" name="Grafik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58" y="6106612"/>
            <a:ext cx="2160239" cy="751388"/>
          </a:xfrm>
          <a:prstGeom prst="rect">
            <a:avLst/>
          </a:prstGeom>
        </p:spPr>
      </p:pic>
      <p:pic>
        <p:nvPicPr>
          <p:cNvPr id="14" name="Grafik 4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40043" y="6121774"/>
            <a:ext cx="2339752" cy="76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080812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Rechteck 2"/>
          <p:cNvSpPr/>
          <p:nvPr/>
        </p:nvSpPr>
        <p:spPr>
          <a:xfrm>
            <a:off x="8845258" y="6427113"/>
            <a:ext cx="184731" cy="369332"/>
          </a:xfrm>
          <a:prstGeom prst="rect">
            <a:avLst/>
          </a:prstGeom>
        </p:spPr>
        <p:txBody>
          <a:bodyPr wrap="none">
            <a:spAutoFit/>
          </a:bodyPr>
          <a:lstStyle/>
          <a:p>
            <a:endParaRPr lang="de-DE" dirty="0">
              <a:solidFill>
                <a:schemeClr val="bg1"/>
              </a:solidFill>
            </a:endParaRPr>
          </a:p>
        </p:txBody>
      </p:sp>
      <p:sp>
        <p:nvSpPr>
          <p:cNvPr id="11" name="Rechteck 10"/>
          <p:cNvSpPr/>
          <p:nvPr/>
        </p:nvSpPr>
        <p:spPr>
          <a:xfrm>
            <a:off x="1086561" y="4959163"/>
            <a:ext cx="6970878" cy="307777"/>
          </a:xfrm>
          <a:prstGeom prst="rect">
            <a:avLst/>
          </a:prstGeom>
        </p:spPr>
        <p:txBody>
          <a:bodyPr wrap="square">
            <a:spAutoFit/>
          </a:bodyPr>
          <a:lstStyle/>
          <a:p>
            <a:r>
              <a:rPr lang="en-US" sz="1400" dirty="0" smtClean="0"/>
              <a:t>           </a:t>
            </a:r>
            <a:endParaRPr lang="de-DE" sz="1400" dirty="0"/>
          </a:p>
        </p:txBody>
      </p:sp>
      <p:sp>
        <p:nvSpPr>
          <p:cNvPr id="8" name="Titel 1"/>
          <p:cNvSpPr txBox="1">
            <a:spLocks/>
          </p:cNvSpPr>
          <p:nvPr/>
        </p:nvSpPr>
        <p:spPr>
          <a:xfrm>
            <a:off x="251520" y="19108"/>
            <a:ext cx="8712968" cy="18002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de-DE" sz="2800" dirty="0" smtClean="0">
                <a:solidFill>
                  <a:schemeClr val="accent2"/>
                </a:solidFill>
              </a:rPr>
              <a:t>Schema </a:t>
            </a:r>
            <a:r>
              <a:rPr lang="de-DE" sz="2800" dirty="0" err="1" smtClean="0">
                <a:solidFill>
                  <a:schemeClr val="accent2"/>
                </a:solidFill>
              </a:rPr>
              <a:t>of</a:t>
            </a:r>
            <a:r>
              <a:rPr lang="de-DE" sz="2800" dirty="0" smtClean="0">
                <a:solidFill>
                  <a:schemeClr val="accent2"/>
                </a:solidFill>
              </a:rPr>
              <a:t> </a:t>
            </a:r>
            <a:r>
              <a:rPr lang="de-DE" sz="2800" dirty="0" err="1" smtClean="0">
                <a:solidFill>
                  <a:schemeClr val="accent2"/>
                </a:solidFill>
              </a:rPr>
              <a:t>comparison</a:t>
            </a:r>
            <a:r>
              <a:rPr lang="de-DE" sz="2800" dirty="0" smtClean="0">
                <a:solidFill>
                  <a:schemeClr val="accent2"/>
                </a:solidFill>
              </a:rPr>
              <a:t> </a:t>
            </a:r>
            <a:r>
              <a:rPr lang="de-DE" sz="3600" dirty="0" smtClean="0">
                <a:solidFill>
                  <a:schemeClr val="accent2"/>
                </a:solidFill>
              </a:rPr>
              <a:t/>
            </a:r>
            <a:br>
              <a:rPr lang="de-DE" sz="3600" dirty="0" smtClean="0">
                <a:solidFill>
                  <a:schemeClr val="accent2"/>
                </a:solidFill>
              </a:rPr>
            </a:br>
            <a:r>
              <a:rPr lang="de-DE" sz="2800" dirty="0" err="1" smtClean="0">
                <a:solidFill>
                  <a:schemeClr val="accent2"/>
                </a:solidFill>
              </a:rPr>
              <a:t>field</a:t>
            </a:r>
            <a:r>
              <a:rPr lang="de-DE" sz="2800" dirty="0" smtClean="0">
                <a:solidFill>
                  <a:schemeClr val="accent2"/>
                </a:solidFill>
              </a:rPr>
              <a:t> </a:t>
            </a:r>
            <a:r>
              <a:rPr lang="de-DE" sz="2800" dirty="0" err="1" smtClean="0">
                <a:solidFill>
                  <a:schemeClr val="accent2"/>
                </a:solidFill>
              </a:rPr>
              <a:t>emission</a:t>
            </a:r>
            <a:r>
              <a:rPr lang="de-DE" sz="2800" dirty="0" smtClean="0">
                <a:solidFill>
                  <a:schemeClr val="accent2"/>
                </a:solidFill>
              </a:rPr>
              <a:t> (FE) – </a:t>
            </a:r>
            <a:r>
              <a:rPr lang="de-DE" sz="2800" dirty="0" err="1" smtClean="0">
                <a:solidFill>
                  <a:schemeClr val="accent2"/>
                </a:solidFill>
              </a:rPr>
              <a:t>glow</a:t>
            </a:r>
            <a:r>
              <a:rPr lang="de-DE" sz="2800" dirty="0" smtClean="0">
                <a:solidFill>
                  <a:schemeClr val="accent2"/>
                </a:solidFill>
              </a:rPr>
              <a:t> </a:t>
            </a:r>
            <a:r>
              <a:rPr lang="de-DE" sz="2800" dirty="0" err="1" smtClean="0">
                <a:solidFill>
                  <a:schemeClr val="accent2"/>
                </a:solidFill>
              </a:rPr>
              <a:t>discharge</a:t>
            </a:r>
            <a:r>
              <a:rPr lang="de-DE" sz="2800" dirty="0" smtClean="0">
                <a:solidFill>
                  <a:schemeClr val="accent2"/>
                </a:solidFill>
              </a:rPr>
              <a:t> (GD)</a:t>
            </a:r>
            <a:endParaRPr lang="de-DE" sz="2800" dirty="0">
              <a:solidFill>
                <a:schemeClr val="accent2"/>
              </a:solidFill>
            </a:endParaRPr>
          </a:p>
        </p:txBody>
      </p:sp>
      <p:graphicFrame>
        <p:nvGraphicFramePr>
          <p:cNvPr id="2" name="Objekt 1"/>
          <p:cNvGraphicFramePr>
            <a:graphicFrameLocks noChangeAspect="1"/>
          </p:cNvGraphicFramePr>
          <p:nvPr>
            <p:extLst>
              <p:ext uri="{D42A27DB-BD31-4B8C-83A1-F6EECF244321}">
                <p14:modId xmlns:p14="http://schemas.microsoft.com/office/powerpoint/2010/main" val="2871591223"/>
              </p:ext>
            </p:extLst>
          </p:nvPr>
        </p:nvGraphicFramePr>
        <p:xfrm>
          <a:off x="329248" y="1109712"/>
          <a:ext cx="4708525" cy="3327400"/>
        </p:xfrm>
        <a:graphic>
          <a:graphicData uri="http://schemas.openxmlformats.org/presentationml/2006/ole">
            <mc:AlternateContent xmlns:mc="http://schemas.openxmlformats.org/markup-compatibility/2006">
              <mc:Choice xmlns:v="urn:schemas-microsoft-com:vml" Requires="v">
                <p:oleObj spid="_x0000_s26733" name="Graph" r:id="rId3" imgW="4276954" imgH="3022397" progId="Origin50.Graph">
                  <p:embed/>
                </p:oleObj>
              </mc:Choice>
              <mc:Fallback>
                <p:oleObj name="Graph" r:id="rId3" imgW="4276954" imgH="3022397" progId="Origin50.Graph">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9248" y="1109712"/>
                        <a:ext cx="4708525" cy="332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10" name="Grafik 9" descr="Glow-discharge-schematic-de.png"/>
          <p:cNvPicPr>
            <a:picLocks noChangeAspect="1"/>
          </p:cNvPicPr>
          <p:nvPr/>
        </p:nvPicPr>
        <p:blipFill>
          <a:blip r:embed="rId5" cstate="print"/>
          <a:stretch>
            <a:fillRect/>
          </a:stretch>
        </p:blipFill>
        <p:spPr>
          <a:xfrm>
            <a:off x="5854147" y="1628800"/>
            <a:ext cx="2991111" cy="2188302"/>
          </a:xfrm>
          <a:prstGeom prst="rect">
            <a:avLst/>
          </a:prstGeom>
        </p:spPr>
      </p:pic>
      <p:sp>
        <p:nvSpPr>
          <p:cNvPr id="12" name="Untertitel 2"/>
          <p:cNvSpPr txBox="1">
            <a:spLocks/>
          </p:cNvSpPr>
          <p:nvPr/>
        </p:nvSpPr>
        <p:spPr>
          <a:xfrm>
            <a:off x="251519" y="4437112"/>
            <a:ext cx="8778469" cy="18002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de-DE" sz="1800" u="sng" dirty="0" smtClean="0"/>
              <a:t>Advantages </a:t>
            </a:r>
            <a:r>
              <a:rPr lang="de-DE" sz="1800" u="sng" dirty="0" err="1" smtClean="0"/>
              <a:t>of</a:t>
            </a:r>
            <a:r>
              <a:rPr lang="de-DE" sz="1800" u="sng" dirty="0" smtClean="0"/>
              <a:t> </a:t>
            </a:r>
            <a:r>
              <a:rPr lang="de-DE" sz="1800" u="sng" dirty="0" err="1" smtClean="0"/>
              <a:t>glow</a:t>
            </a:r>
            <a:r>
              <a:rPr lang="de-DE" sz="1800" u="sng" dirty="0" smtClean="0"/>
              <a:t> </a:t>
            </a:r>
            <a:r>
              <a:rPr lang="de-DE" sz="1800" u="sng" dirty="0" err="1" smtClean="0"/>
              <a:t>disharge</a:t>
            </a:r>
            <a:r>
              <a:rPr lang="de-DE" sz="1800" u="sng" dirty="0" smtClean="0"/>
              <a:t> (GD):</a:t>
            </a:r>
          </a:p>
          <a:p>
            <a:pPr>
              <a:buAutoNum type="arabicPeriod"/>
            </a:pPr>
            <a:r>
              <a:rPr lang="de-DE" sz="1800" dirty="0" err="1" smtClean="0"/>
              <a:t>For</a:t>
            </a:r>
            <a:r>
              <a:rPr lang="de-DE" sz="1800" dirty="0" smtClean="0"/>
              <a:t> E</a:t>
            </a:r>
            <a:r>
              <a:rPr lang="de-DE" sz="1800" baseline="-25000" dirty="0" smtClean="0"/>
              <a:t>CF</a:t>
            </a:r>
            <a:r>
              <a:rPr lang="de-DE" sz="1800" dirty="0" smtClean="0"/>
              <a:t> &gt; E</a:t>
            </a:r>
            <a:r>
              <a:rPr lang="de-DE" sz="1800" baseline="-25000" dirty="0" smtClean="0"/>
              <a:t>FE </a:t>
            </a:r>
            <a:r>
              <a:rPr lang="de-DE" sz="1800" dirty="0" smtClean="0"/>
              <a:t>in </a:t>
            </a:r>
            <a:r>
              <a:rPr lang="de-DE" sz="1800" dirty="0" err="1" smtClean="0"/>
              <a:t>short</a:t>
            </a:r>
            <a:r>
              <a:rPr lang="de-DE" sz="1800" dirty="0" smtClean="0"/>
              <a:t> A-C </a:t>
            </a:r>
            <a:r>
              <a:rPr lang="de-DE" sz="1800" dirty="0" err="1" smtClean="0"/>
              <a:t>distance</a:t>
            </a:r>
            <a:r>
              <a:rPr lang="de-DE" sz="1800" dirty="0" smtClean="0"/>
              <a:t>: </a:t>
            </a:r>
            <a:r>
              <a:rPr lang="de-DE" sz="1800" dirty="0" err="1" smtClean="0"/>
              <a:t>better</a:t>
            </a:r>
            <a:r>
              <a:rPr lang="de-DE" sz="1800" dirty="0" smtClean="0"/>
              <a:t> </a:t>
            </a:r>
            <a:r>
              <a:rPr lang="de-DE" sz="1800" dirty="0" err="1" smtClean="0"/>
              <a:t>conditions</a:t>
            </a:r>
            <a:r>
              <a:rPr lang="de-DE" sz="1800" dirty="0" smtClean="0"/>
              <a:t> </a:t>
            </a:r>
            <a:r>
              <a:rPr lang="de-DE" sz="1800" dirty="0" err="1" smtClean="0"/>
              <a:t>for</a:t>
            </a:r>
            <a:r>
              <a:rPr lang="de-DE" sz="1800" dirty="0" smtClean="0"/>
              <a:t> </a:t>
            </a:r>
            <a:r>
              <a:rPr lang="de-DE" sz="1800" dirty="0" err="1" smtClean="0"/>
              <a:t>field</a:t>
            </a:r>
            <a:r>
              <a:rPr lang="de-DE" sz="1800" dirty="0" smtClean="0"/>
              <a:t> </a:t>
            </a:r>
            <a:r>
              <a:rPr lang="de-DE" sz="1800" dirty="0" err="1" smtClean="0"/>
              <a:t>electron</a:t>
            </a:r>
            <a:r>
              <a:rPr lang="de-DE" sz="1800" dirty="0" smtClean="0"/>
              <a:t> </a:t>
            </a:r>
            <a:r>
              <a:rPr lang="de-DE" sz="1800" dirty="0" err="1" smtClean="0"/>
              <a:t>emission</a:t>
            </a:r>
            <a:r>
              <a:rPr lang="de-DE" sz="1800" dirty="0" smtClean="0"/>
              <a:t>!</a:t>
            </a:r>
          </a:p>
          <a:p>
            <a:pPr>
              <a:buAutoNum type="arabicPeriod"/>
            </a:pPr>
            <a:r>
              <a:rPr lang="de-DE" sz="1800" dirty="0" err="1" smtClean="0"/>
              <a:t>During</a:t>
            </a:r>
            <a:r>
              <a:rPr lang="de-DE" sz="1800" dirty="0" smtClean="0"/>
              <a:t> GD </a:t>
            </a:r>
            <a:r>
              <a:rPr lang="de-DE" sz="1800" dirty="0" err="1" smtClean="0"/>
              <a:t>other</a:t>
            </a:r>
            <a:r>
              <a:rPr lang="de-DE" sz="1800" dirty="0" smtClean="0"/>
              <a:t> </a:t>
            </a:r>
            <a:r>
              <a:rPr lang="de-DE" sz="1800" dirty="0" err="1" smtClean="0"/>
              <a:t>electron</a:t>
            </a:r>
            <a:r>
              <a:rPr lang="de-DE" sz="1800" dirty="0" smtClean="0"/>
              <a:t> </a:t>
            </a:r>
            <a:r>
              <a:rPr lang="de-DE" sz="1800" dirty="0" err="1" smtClean="0"/>
              <a:t>emission</a:t>
            </a:r>
            <a:r>
              <a:rPr lang="de-DE" sz="1800" dirty="0" smtClean="0"/>
              <a:t> </a:t>
            </a:r>
            <a:r>
              <a:rPr lang="de-DE" sz="1800" dirty="0" err="1" smtClean="0"/>
              <a:t>mechanisms</a:t>
            </a:r>
            <a:r>
              <a:rPr lang="de-DE" sz="1800" dirty="0" smtClean="0"/>
              <a:t> </a:t>
            </a:r>
            <a:r>
              <a:rPr lang="de-DE" sz="1800" dirty="0" err="1" smtClean="0"/>
              <a:t>are</a:t>
            </a:r>
            <a:r>
              <a:rPr lang="de-DE" sz="1800" dirty="0" smtClean="0"/>
              <a:t> </a:t>
            </a:r>
            <a:r>
              <a:rPr lang="de-DE" sz="1800" dirty="0" err="1" smtClean="0"/>
              <a:t>efficient</a:t>
            </a:r>
            <a:r>
              <a:rPr lang="de-DE" sz="1800" dirty="0" smtClean="0"/>
              <a:t>:</a:t>
            </a:r>
          </a:p>
          <a:p>
            <a:pPr marL="0" indent="0">
              <a:buNone/>
            </a:pPr>
            <a:r>
              <a:rPr lang="de-DE" sz="1800" dirty="0"/>
              <a:t> </a:t>
            </a:r>
            <a:r>
              <a:rPr lang="de-DE" sz="1800" dirty="0" smtClean="0"/>
              <a:t>     </a:t>
            </a:r>
            <a:r>
              <a:rPr lang="de-DE" sz="1800" dirty="0" err="1" smtClean="0"/>
              <a:t>secundary</a:t>
            </a:r>
            <a:r>
              <a:rPr lang="de-DE" sz="1800" dirty="0" smtClean="0"/>
              <a:t> </a:t>
            </a:r>
            <a:r>
              <a:rPr lang="de-DE" sz="1800" dirty="0" err="1" smtClean="0"/>
              <a:t>electron</a:t>
            </a:r>
            <a:r>
              <a:rPr lang="de-DE" sz="1800" dirty="0" smtClean="0"/>
              <a:t> </a:t>
            </a:r>
            <a:r>
              <a:rPr lang="de-DE" sz="1800" dirty="0" err="1" smtClean="0"/>
              <a:t>emission</a:t>
            </a:r>
            <a:r>
              <a:rPr lang="de-DE" sz="1800" dirty="0" smtClean="0"/>
              <a:t>, </a:t>
            </a:r>
            <a:r>
              <a:rPr lang="de-DE" sz="1800" dirty="0" err="1" smtClean="0"/>
              <a:t>photo</a:t>
            </a:r>
            <a:r>
              <a:rPr lang="de-DE" sz="1800" dirty="0" smtClean="0"/>
              <a:t> </a:t>
            </a:r>
            <a:r>
              <a:rPr lang="de-DE" sz="1800" dirty="0" err="1" smtClean="0"/>
              <a:t>emission</a:t>
            </a:r>
            <a:r>
              <a:rPr lang="de-DE" sz="1800" dirty="0" smtClean="0"/>
              <a:t>, </a:t>
            </a:r>
            <a:r>
              <a:rPr lang="de-DE" sz="1800" dirty="0" err="1" smtClean="0"/>
              <a:t>thermionic</a:t>
            </a:r>
            <a:r>
              <a:rPr lang="de-DE" sz="1800" dirty="0" smtClean="0"/>
              <a:t> </a:t>
            </a:r>
            <a:r>
              <a:rPr lang="de-DE" sz="1800" dirty="0" err="1" smtClean="0"/>
              <a:t>emission</a:t>
            </a:r>
            <a:r>
              <a:rPr lang="de-DE" sz="1800" dirty="0" smtClean="0"/>
              <a:t> (</a:t>
            </a:r>
            <a:r>
              <a:rPr lang="de-DE" sz="1800" dirty="0" err="1" smtClean="0"/>
              <a:t>for</a:t>
            </a:r>
            <a:r>
              <a:rPr lang="de-DE" sz="1800" dirty="0" smtClean="0"/>
              <a:t> </a:t>
            </a:r>
            <a:r>
              <a:rPr lang="de-DE" sz="1800" dirty="0" err="1" smtClean="0"/>
              <a:t>higher</a:t>
            </a:r>
            <a:r>
              <a:rPr lang="de-DE" sz="1800" dirty="0" smtClean="0"/>
              <a:t> </a:t>
            </a:r>
            <a:r>
              <a:rPr lang="de-DE" sz="1800" dirty="0" err="1" smtClean="0"/>
              <a:t>current</a:t>
            </a:r>
            <a:r>
              <a:rPr lang="de-DE" sz="1800" dirty="0" smtClean="0"/>
              <a:t>)</a:t>
            </a:r>
          </a:p>
          <a:p>
            <a:pPr marL="0" indent="0">
              <a:buNone/>
            </a:pPr>
            <a:r>
              <a:rPr lang="de-DE" sz="1800" dirty="0" smtClean="0"/>
              <a:t>3.   </a:t>
            </a:r>
            <a:r>
              <a:rPr lang="de-DE" sz="1800" dirty="0" err="1" smtClean="0"/>
              <a:t>Because</a:t>
            </a:r>
            <a:r>
              <a:rPr lang="de-DE" sz="1800" dirty="0" smtClean="0"/>
              <a:t> V</a:t>
            </a:r>
            <a:r>
              <a:rPr lang="de-DE" sz="1800" baseline="-25000" dirty="0" smtClean="0"/>
              <a:t>GD </a:t>
            </a:r>
            <a:r>
              <a:rPr lang="de-DE" sz="1800" dirty="0" smtClean="0"/>
              <a:t>&lt; V</a:t>
            </a:r>
            <a:r>
              <a:rPr lang="de-DE" sz="1800" baseline="-25000" dirty="0" smtClean="0"/>
              <a:t>FE</a:t>
            </a:r>
            <a:r>
              <a:rPr lang="de-DE" sz="1800" dirty="0" smtClean="0"/>
              <a:t> (I = </a:t>
            </a:r>
            <a:r>
              <a:rPr lang="de-DE" sz="1800" dirty="0" err="1" smtClean="0"/>
              <a:t>const</a:t>
            </a:r>
            <a:r>
              <a:rPr lang="de-DE" sz="1800" dirty="0" smtClean="0"/>
              <a:t>.): </a:t>
            </a:r>
            <a:r>
              <a:rPr lang="de-DE" sz="1800" dirty="0" err="1" smtClean="0"/>
              <a:t>energy</a:t>
            </a:r>
            <a:r>
              <a:rPr lang="de-DE" sz="1800" dirty="0" smtClean="0"/>
              <a:t> at a </a:t>
            </a:r>
            <a:r>
              <a:rPr lang="de-DE" sz="1800" dirty="0" err="1" smtClean="0"/>
              <a:t>reduced</a:t>
            </a:r>
            <a:r>
              <a:rPr lang="de-DE" sz="1800" dirty="0" smtClean="0"/>
              <a:t> rate (</a:t>
            </a:r>
            <a:r>
              <a:rPr lang="de-DE" sz="1800" dirty="0" err="1" smtClean="0"/>
              <a:t>Steenbeck</a:t>
            </a:r>
            <a:r>
              <a:rPr lang="de-DE" sz="1800" dirty="0" smtClean="0"/>
              <a:t> </a:t>
            </a:r>
            <a:r>
              <a:rPr lang="de-DE" sz="1800" dirty="0" err="1" smtClean="0"/>
              <a:t>minimum</a:t>
            </a:r>
            <a:r>
              <a:rPr lang="de-DE" sz="1800" dirty="0" smtClean="0"/>
              <a:t>).</a:t>
            </a:r>
          </a:p>
        </p:txBody>
      </p:sp>
      <p:sp>
        <p:nvSpPr>
          <p:cNvPr id="9" name="Rechteck 8"/>
          <p:cNvSpPr/>
          <p:nvPr/>
        </p:nvSpPr>
        <p:spPr>
          <a:xfrm>
            <a:off x="0" y="6122762"/>
            <a:ext cx="9144000" cy="877163"/>
          </a:xfrm>
          <a:prstGeom prst="rect">
            <a:avLst/>
          </a:prstGeom>
          <a:solidFill>
            <a:srgbClr val="660033"/>
          </a:solidFill>
        </p:spPr>
        <p:txBody>
          <a:bodyPr wrap="square">
            <a:spAutoFit/>
          </a:bodyPr>
          <a:lstStyle/>
          <a:p>
            <a:r>
              <a:rPr lang="en-US" sz="1100" dirty="0" smtClean="0">
                <a:solidFill>
                  <a:prstClr val="white"/>
                </a:solidFill>
              </a:rPr>
              <a:t>          		</a:t>
            </a:r>
            <a:r>
              <a:rPr lang="en-US" sz="1000" dirty="0" smtClean="0">
                <a:solidFill>
                  <a:prstClr val="white"/>
                </a:solidFill>
              </a:rPr>
              <a:t>           Wolfram Knapp</a:t>
            </a:r>
          </a:p>
          <a:p>
            <a:r>
              <a:rPr lang="en-US" sz="1000" dirty="0">
                <a:solidFill>
                  <a:prstClr val="white"/>
                </a:solidFill>
              </a:rPr>
              <a:t> </a:t>
            </a:r>
            <a:r>
              <a:rPr lang="en-US" sz="1000" dirty="0" smtClean="0">
                <a:solidFill>
                  <a:prstClr val="white"/>
                </a:solidFill>
              </a:rPr>
              <a:t>                                                                          „</a:t>
            </a:r>
            <a:r>
              <a:rPr lang="en-US" sz="1000" b="1" dirty="0" smtClean="0">
                <a:solidFill>
                  <a:prstClr val="white"/>
                </a:solidFill>
              </a:rPr>
              <a:t>Investigations of the transition </a:t>
            </a:r>
            <a:r>
              <a:rPr lang="en-US" sz="1000" b="1" dirty="0">
                <a:solidFill>
                  <a:prstClr val="white"/>
                </a:solidFill>
              </a:rPr>
              <a:t>from </a:t>
            </a:r>
            <a:r>
              <a:rPr lang="en-US" sz="1000" b="1" dirty="0" smtClean="0">
                <a:solidFill>
                  <a:prstClr val="white"/>
                </a:solidFill>
              </a:rPr>
              <a:t>electron field </a:t>
            </a:r>
            <a:r>
              <a:rPr lang="en-US" sz="1000" b="1" dirty="0">
                <a:solidFill>
                  <a:prstClr val="white"/>
                </a:solidFill>
              </a:rPr>
              <a:t>emission to </a:t>
            </a:r>
            <a:r>
              <a:rPr lang="en-US" sz="1000" b="1" dirty="0" smtClean="0">
                <a:solidFill>
                  <a:prstClr val="white"/>
                </a:solidFill>
              </a:rPr>
              <a:t> plasma discharges</a:t>
            </a:r>
          </a:p>
          <a:p>
            <a:r>
              <a:rPr lang="en-US" sz="1000" b="1" dirty="0">
                <a:solidFill>
                  <a:prstClr val="white"/>
                </a:solidFill>
              </a:rPr>
              <a:t> </a:t>
            </a:r>
            <a:r>
              <a:rPr lang="en-US" sz="1000" b="1" dirty="0" smtClean="0">
                <a:solidFill>
                  <a:prstClr val="white"/>
                </a:solidFill>
              </a:rPr>
              <a:t>                                                                            (glow discharge and micro-arcs) with extended use of Fowler-</a:t>
            </a:r>
            <a:r>
              <a:rPr lang="en-US" sz="1000" b="1" dirty="0" err="1" smtClean="0">
                <a:solidFill>
                  <a:prstClr val="white"/>
                </a:solidFill>
              </a:rPr>
              <a:t>Nordheim</a:t>
            </a:r>
            <a:r>
              <a:rPr lang="en-US" sz="1000" b="1" dirty="0" smtClean="0">
                <a:solidFill>
                  <a:prstClr val="white"/>
                </a:solidFill>
              </a:rPr>
              <a:t> plot</a:t>
            </a:r>
            <a:r>
              <a:rPr lang="en-US" sz="1000" dirty="0" smtClean="0">
                <a:solidFill>
                  <a:prstClr val="white"/>
                </a:solidFill>
              </a:rPr>
              <a:t>”</a:t>
            </a:r>
          </a:p>
          <a:p>
            <a:r>
              <a:rPr lang="en-US" sz="1000" dirty="0">
                <a:solidFill>
                  <a:prstClr val="white"/>
                </a:solidFill>
              </a:rPr>
              <a:t> </a:t>
            </a:r>
            <a:r>
              <a:rPr lang="en-US" sz="1000" dirty="0" smtClean="0">
                <a:solidFill>
                  <a:prstClr val="white"/>
                </a:solidFill>
              </a:rPr>
              <a:t>                                                                           8</a:t>
            </a:r>
            <a:r>
              <a:rPr lang="en-US" sz="1000" baseline="30000" dirty="0" smtClean="0">
                <a:solidFill>
                  <a:prstClr val="white"/>
                </a:solidFill>
              </a:rPr>
              <a:t>th</a:t>
            </a:r>
            <a:r>
              <a:rPr lang="en-US" sz="1000" dirty="0" smtClean="0">
                <a:solidFill>
                  <a:prstClr val="white"/>
                </a:solidFill>
              </a:rPr>
              <a:t> International Workshop on Mechanisms on </a:t>
            </a:r>
            <a:r>
              <a:rPr lang="en-US" sz="1000" dirty="0" err="1" smtClean="0">
                <a:solidFill>
                  <a:prstClr val="white"/>
                </a:solidFill>
              </a:rPr>
              <a:t>Varcuum</a:t>
            </a:r>
            <a:r>
              <a:rPr lang="en-US" sz="1000" dirty="0" smtClean="0">
                <a:solidFill>
                  <a:prstClr val="white"/>
                </a:solidFill>
              </a:rPr>
              <a:t> Arcs, </a:t>
            </a:r>
            <a:r>
              <a:rPr lang="en-US" sz="1000" dirty="0" err="1" smtClean="0">
                <a:solidFill>
                  <a:prstClr val="white"/>
                </a:solidFill>
              </a:rPr>
              <a:t>Padova</a:t>
            </a:r>
            <a:r>
              <a:rPr lang="en-US" sz="1000" dirty="0" smtClean="0">
                <a:solidFill>
                  <a:prstClr val="white"/>
                </a:solidFill>
              </a:rPr>
              <a:t> , 15-19 Sept. 2019			</a:t>
            </a:r>
            <a:r>
              <a:rPr lang="en-US" sz="1000" dirty="0">
                <a:solidFill>
                  <a:prstClr val="white"/>
                </a:solidFill>
              </a:rPr>
              <a:t> </a:t>
            </a:r>
            <a:r>
              <a:rPr lang="en-US" sz="1000" dirty="0" smtClean="0">
                <a:solidFill>
                  <a:prstClr val="white"/>
                </a:solidFill>
              </a:rPr>
              <a:t>                                           </a:t>
            </a:r>
            <a:endParaRPr lang="de-DE" sz="1000" dirty="0">
              <a:solidFill>
                <a:prstClr val="white"/>
              </a:solidFill>
            </a:endParaRPr>
          </a:p>
        </p:txBody>
      </p:sp>
      <p:pic>
        <p:nvPicPr>
          <p:cNvPr id="14" name="Grafik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158" y="6106612"/>
            <a:ext cx="2160239" cy="751388"/>
          </a:xfrm>
          <a:prstGeom prst="rect">
            <a:avLst/>
          </a:prstGeom>
        </p:spPr>
      </p:pic>
      <p:pic>
        <p:nvPicPr>
          <p:cNvPr id="15" name="Grafik 4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840043" y="6121774"/>
            <a:ext cx="2339752" cy="76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2013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8845258" y="6427113"/>
            <a:ext cx="184731" cy="369332"/>
          </a:xfrm>
          <a:prstGeom prst="rect">
            <a:avLst/>
          </a:prstGeom>
        </p:spPr>
        <p:txBody>
          <a:bodyPr wrap="none">
            <a:spAutoFit/>
          </a:bodyPr>
          <a:lstStyle/>
          <a:p>
            <a:endParaRPr lang="de-DE" dirty="0">
              <a:solidFill>
                <a:schemeClr val="bg1"/>
              </a:solidFill>
            </a:endParaRPr>
          </a:p>
        </p:txBody>
      </p:sp>
      <p:sp>
        <p:nvSpPr>
          <p:cNvPr id="11" name="Rechteck 10"/>
          <p:cNvSpPr/>
          <p:nvPr/>
        </p:nvSpPr>
        <p:spPr>
          <a:xfrm>
            <a:off x="1086561" y="4959163"/>
            <a:ext cx="6970878" cy="307777"/>
          </a:xfrm>
          <a:prstGeom prst="rect">
            <a:avLst/>
          </a:prstGeom>
        </p:spPr>
        <p:txBody>
          <a:bodyPr wrap="square">
            <a:spAutoFit/>
          </a:bodyPr>
          <a:lstStyle/>
          <a:p>
            <a:r>
              <a:rPr lang="en-US" sz="1400" dirty="0" smtClean="0"/>
              <a:t>           </a:t>
            </a:r>
            <a:endParaRPr lang="de-DE" sz="1400" dirty="0"/>
          </a:p>
        </p:txBody>
      </p:sp>
      <p:sp>
        <p:nvSpPr>
          <p:cNvPr id="2" name="Rechteck 1"/>
          <p:cNvSpPr/>
          <p:nvPr/>
        </p:nvSpPr>
        <p:spPr>
          <a:xfrm>
            <a:off x="323528" y="202351"/>
            <a:ext cx="8521730" cy="707886"/>
          </a:xfrm>
          <a:prstGeom prst="rect">
            <a:avLst/>
          </a:prstGeom>
        </p:spPr>
        <p:txBody>
          <a:bodyPr wrap="square">
            <a:spAutoFit/>
          </a:bodyPr>
          <a:lstStyle/>
          <a:p>
            <a:r>
              <a:rPr lang="en-US" sz="2000" b="1" dirty="0">
                <a:solidFill>
                  <a:schemeClr val="accent2"/>
                </a:solidFill>
                <a:effectLst>
                  <a:outerShdw blurRad="38100" dist="38100" dir="2700000" algn="tl">
                    <a:srgbClr val="000000">
                      <a:alpha val="43137"/>
                    </a:srgbClr>
                  </a:outerShdw>
                </a:effectLst>
              </a:rPr>
              <a:t>6</a:t>
            </a:r>
            <a:r>
              <a:rPr lang="en-US" sz="2000" b="1" dirty="0" smtClean="0">
                <a:solidFill>
                  <a:schemeClr val="accent2"/>
                </a:solidFill>
                <a:effectLst>
                  <a:outerShdw blurRad="38100" dist="38100" dir="2700000" algn="tl">
                    <a:srgbClr val="000000">
                      <a:alpha val="43137"/>
                    </a:srgbClr>
                  </a:outerShdw>
                </a:effectLst>
              </a:rPr>
              <a:t>. Outlook: 	Electron field emission with </a:t>
            </a:r>
            <a:r>
              <a:rPr lang="en-US" sz="2000" b="1" dirty="0">
                <a:solidFill>
                  <a:schemeClr val="accent2"/>
                </a:solidFill>
                <a:effectLst>
                  <a:outerShdw blurRad="38100" dist="38100" dir="2700000" algn="tl">
                    <a:srgbClr val="000000">
                      <a:alpha val="43137"/>
                    </a:srgbClr>
                  </a:outerShdw>
                </a:effectLst>
              </a:rPr>
              <a:t>micro-arc </a:t>
            </a:r>
            <a:r>
              <a:rPr lang="en-US" sz="2000" b="1" dirty="0" smtClean="0">
                <a:solidFill>
                  <a:schemeClr val="accent2"/>
                </a:solidFill>
                <a:effectLst>
                  <a:outerShdw blurRad="38100" dist="38100" dir="2700000" algn="tl">
                    <a:srgbClr val="000000">
                      <a:alpha val="43137"/>
                    </a:srgbClr>
                  </a:outerShdw>
                </a:effectLst>
              </a:rPr>
              <a:t>discharges: </a:t>
            </a:r>
          </a:p>
          <a:p>
            <a:r>
              <a:rPr lang="en-US" sz="2000" b="1" dirty="0">
                <a:solidFill>
                  <a:srgbClr val="FF0000"/>
                </a:solidFill>
                <a:effectLst>
                  <a:outerShdw blurRad="38100" dist="38100" dir="2700000" algn="tl">
                    <a:srgbClr val="000000">
                      <a:alpha val="43137"/>
                    </a:srgbClr>
                  </a:outerShdw>
                </a:effectLst>
              </a:rPr>
              <a:t> </a:t>
            </a:r>
            <a:r>
              <a:rPr lang="en-US" sz="2000" b="1" dirty="0" smtClean="0">
                <a:solidFill>
                  <a:srgbClr val="FF0000"/>
                </a:solidFill>
                <a:effectLst>
                  <a:outerShdw blurRad="38100" dist="38100" dir="2700000" algn="tl">
                    <a:srgbClr val="000000">
                      <a:alpha val="43137"/>
                    </a:srgbClr>
                  </a:outerShdw>
                </a:effectLst>
              </a:rPr>
              <a:t>    		-&gt; </a:t>
            </a:r>
            <a:r>
              <a:rPr lang="en-US" sz="2000" b="1" dirty="0" smtClean="0">
                <a:solidFill>
                  <a:srgbClr val="FF0000"/>
                </a:solidFill>
              </a:rPr>
              <a:t>Early detection with special ionization gauge!</a:t>
            </a:r>
            <a:endParaRPr lang="de-DE" sz="2000" b="1" dirty="0">
              <a:solidFill>
                <a:srgbClr val="FF0000"/>
              </a:solidFill>
            </a:endParaRPr>
          </a:p>
        </p:txBody>
      </p:sp>
      <p:pic>
        <p:nvPicPr>
          <p:cNvPr id="8" name="Picture 6" descr="C:\Users\Wolfram\Documents\0_A_rtw warrikhoff\Ionen- + p-Messung\Micro-arc detection.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896" y="1035690"/>
            <a:ext cx="5273666" cy="334293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46015" y="1057430"/>
            <a:ext cx="3505915" cy="33518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hteck 9"/>
          <p:cNvSpPr/>
          <p:nvPr/>
        </p:nvSpPr>
        <p:spPr>
          <a:xfrm>
            <a:off x="69883" y="4543664"/>
            <a:ext cx="5211651" cy="830997"/>
          </a:xfrm>
          <a:prstGeom prst="rect">
            <a:avLst/>
          </a:prstGeom>
        </p:spPr>
        <p:txBody>
          <a:bodyPr wrap="square">
            <a:spAutoFit/>
          </a:bodyPr>
          <a:lstStyle/>
          <a:p>
            <a:r>
              <a:rPr lang="en-US" sz="1200" dirty="0" smtClean="0"/>
              <a:t>Fig. 1.    Stress tests with micro-discharges (emitter–anode distance: 100 µm):</a:t>
            </a:r>
          </a:p>
          <a:p>
            <a:r>
              <a:rPr lang="en-US" sz="1200" dirty="0"/>
              <a:t> </a:t>
            </a:r>
            <a:r>
              <a:rPr lang="en-US" sz="1200" dirty="0" smtClean="0"/>
              <a:t>              current-voltage curve of first </a:t>
            </a:r>
            <a:r>
              <a:rPr lang="en-US" sz="1200" i="1" dirty="0" smtClean="0"/>
              <a:t>I</a:t>
            </a:r>
            <a:r>
              <a:rPr lang="en-US" sz="1200" i="1" baseline="-25000" dirty="0" smtClean="0"/>
              <a:t>E</a:t>
            </a:r>
            <a:r>
              <a:rPr lang="en-US" sz="1200" dirty="0" smtClean="0"/>
              <a:t> (1) and second </a:t>
            </a:r>
            <a:r>
              <a:rPr lang="en-US" sz="1200" i="1" dirty="0" smtClean="0"/>
              <a:t>I</a:t>
            </a:r>
            <a:r>
              <a:rPr lang="en-US" sz="1200" i="1" baseline="-25000" dirty="0" smtClean="0"/>
              <a:t>E</a:t>
            </a:r>
            <a:r>
              <a:rPr lang="en-US" sz="1200" dirty="0" smtClean="0"/>
              <a:t> (2) measurement with</a:t>
            </a:r>
          </a:p>
          <a:p>
            <a:r>
              <a:rPr lang="en-US" sz="1200" dirty="0"/>
              <a:t> </a:t>
            </a:r>
            <a:r>
              <a:rPr lang="en-US" sz="1200" dirty="0" smtClean="0"/>
              <a:t>              corresponding total pressure </a:t>
            </a:r>
            <a:r>
              <a:rPr lang="en-US" sz="1200" i="1" dirty="0" smtClean="0"/>
              <a:t>p</a:t>
            </a:r>
            <a:r>
              <a:rPr lang="en-US" sz="1200" dirty="0" smtClean="0"/>
              <a:t> (1), and video images (see Fig. 2.). </a:t>
            </a:r>
          </a:p>
          <a:p>
            <a:r>
              <a:rPr lang="en-US" sz="1200" dirty="0"/>
              <a:t> </a:t>
            </a:r>
            <a:r>
              <a:rPr lang="en-US" sz="1200" dirty="0" smtClean="0"/>
              <a:t>              Mark A: first micro-discharge (FIG. 7. in [1]). </a:t>
            </a:r>
            <a:endParaRPr lang="de-DE" sz="1200" dirty="0"/>
          </a:p>
        </p:txBody>
      </p:sp>
      <p:sp>
        <p:nvSpPr>
          <p:cNvPr id="12" name="Rechteck 11"/>
          <p:cNvSpPr/>
          <p:nvPr/>
        </p:nvSpPr>
        <p:spPr>
          <a:xfrm>
            <a:off x="5418152" y="4347680"/>
            <a:ext cx="3761643" cy="461665"/>
          </a:xfrm>
          <a:prstGeom prst="rect">
            <a:avLst/>
          </a:prstGeom>
        </p:spPr>
        <p:txBody>
          <a:bodyPr wrap="square">
            <a:spAutoFit/>
          </a:bodyPr>
          <a:lstStyle/>
          <a:p>
            <a:r>
              <a:rPr lang="en-US" sz="1200" dirty="0" smtClean="0"/>
              <a:t>  Fig. 2.   Video images of field-emission zone during</a:t>
            </a:r>
          </a:p>
          <a:p>
            <a:r>
              <a:rPr lang="en-US" sz="1200" dirty="0" smtClean="0"/>
              <a:t>                stress test with micro-discharges (FIG. 8. in [1]). </a:t>
            </a:r>
            <a:endParaRPr lang="de-DE" sz="1200" dirty="0"/>
          </a:p>
        </p:txBody>
      </p:sp>
      <p:sp>
        <p:nvSpPr>
          <p:cNvPr id="14" name="Rechteck 13"/>
          <p:cNvSpPr/>
          <p:nvPr/>
        </p:nvSpPr>
        <p:spPr>
          <a:xfrm>
            <a:off x="7887362" y="2996952"/>
            <a:ext cx="340153" cy="461665"/>
          </a:xfrm>
          <a:prstGeom prst="rect">
            <a:avLst/>
          </a:prstGeom>
        </p:spPr>
        <p:txBody>
          <a:bodyPr wrap="square">
            <a:spAutoFit/>
          </a:bodyPr>
          <a:lstStyle/>
          <a:p>
            <a:r>
              <a:rPr lang="en-US" sz="2400" dirty="0" smtClean="0">
                <a:solidFill>
                  <a:srgbClr val="FF0000"/>
                </a:solidFill>
              </a:rPr>
              <a:t>o</a:t>
            </a:r>
            <a:endParaRPr lang="de-DE" sz="2400" dirty="0"/>
          </a:p>
        </p:txBody>
      </p:sp>
      <p:pic>
        <p:nvPicPr>
          <p:cNvPr id="16" name="Picture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71629" y="4841070"/>
            <a:ext cx="1121956" cy="934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Rechteck 17"/>
          <p:cNvSpPr/>
          <p:nvPr/>
        </p:nvSpPr>
        <p:spPr>
          <a:xfrm>
            <a:off x="8201575" y="4869159"/>
            <a:ext cx="534985" cy="584775"/>
          </a:xfrm>
          <a:prstGeom prst="rect">
            <a:avLst/>
          </a:prstGeom>
        </p:spPr>
        <p:txBody>
          <a:bodyPr wrap="square">
            <a:spAutoFit/>
          </a:bodyPr>
          <a:lstStyle/>
          <a:p>
            <a:r>
              <a:rPr lang="de-DE" sz="3200" dirty="0" smtClean="0">
                <a:solidFill>
                  <a:srgbClr val="FF0000"/>
                </a:solidFill>
              </a:rPr>
              <a:t>O</a:t>
            </a:r>
            <a:endParaRPr lang="de-DE" sz="3200" dirty="0">
              <a:solidFill>
                <a:srgbClr val="FF0000"/>
              </a:solidFill>
            </a:endParaRPr>
          </a:p>
        </p:txBody>
      </p:sp>
      <p:cxnSp>
        <p:nvCxnSpPr>
          <p:cNvPr id="19" name="Gerade Verbindung mit Pfeil 18"/>
          <p:cNvCxnSpPr/>
          <p:nvPr/>
        </p:nvCxnSpPr>
        <p:spPr>
          <a:xfrm>
            <a:off x="8057439" y="3288186"/>
            <a:ext cx="343750" cy="1785098"/>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sp>
        <p:nvSpPr>
          <p:cNvPr id="20" name="Rechteck 19"/>
          <p:cNvSpPr/>
          <p:nvPr/>
        </p:nvSpPr>
        <p:spPr>
          <a:xfrm>
            <a:off x="5581588" y="5093523"/>
            <a:ext cx="2264819" cy="461665"/>
          </a:xfrm>
          <a:prstGeom prst="rect">
            <a:avLst/>
          </a:prstGeom>
        </p:spPr>
        <p:txBody>
          <a:bodyPr wrap="square">
            <a:spAutoFit/>
          </a:bodyPr>
          <a:lstStyle/>
          <a:p>
            <a:r>
              <a:rPr lang="en-US" sz="1200" dirty="0"/>
              <a:t>Fig. </a:t>
            </a:r>
            <a:r>
              <a:rPr lang="en-US" sz="1200" dirty="0" smtClean="0"/>
              <a:t>3.   Magnification of image </a:t>
            </a:r>
            <a:r>
              <a:rPr lang="en-US" sz="1200" b="1" dirty="0" smtClean="0"/>
              <a:t>4</a:t>
            </a:r>
          </a:p>
          <a:p>
            <a:r>
              <a:rPr lang="en-US" sz="1200" dirty="0"/>
              <a:t> </a:t>
            </a:r>
            <a:r>
              <a:rPr lang="en-US" sz="1200" dirty="0" smtClean="0"/>
              <a:t>             with corona luminescent.</a:t>
            </a:r>
            <a:endParaRPr lang="de-DE" sz="1200" dirty="0"/>
          </a:p>
        </p:txBody>
      </p:sp>
      <p:sp>
        <p:nvSpPr>
          <p:cNvPr id="21" name="Rechteck 20"/>
          <p:cNvSpPr/>
          <p:nvPr/>
        </p:nvSpPr>
        <p:spPr>
          <a:xfrm>
            <a:off x="358846" y="5780364"/>
            <a:ext cx="8377714" cy="307777"/>
          </a:xfrm>
          <a:prstGeom prst="rect">
            <a:avLst/>
          </a:prstGeom>
        </p:spPr>
        <p:txBody>
          <a:bodyPr wrap="square">
            <a:spAutoFit/>
          </a:bodyPr>
          <a:lstStyle/>
          <a:p>
            <a:r>
              <a:rPr lang="en-US" sz="1400" dirty="0" smtClean="0"/>
              <a:t>[1] </a:t>
            </a:r>
            <a:r>
              <a:rPr lang="en-US" sz="1400" dirty="0"/>
              <a:t>W. Knapp, D. </a:t>
            </a:r>
            <a:r>
              <a:rPr lang="en-US" sz="1400" dirty="0" err="1"/>
              <a:t>Schleussner</a:t>
            </a:r>
            <a:r>
              <a:rPr lang="en-US" sz="1400" dirty="0"/>
              <a:t>, “Field-emission characteristics of carbon </a:t>
            </a:r>
            <a:r>
              <a:rPr lang="en-US" sz="1400" dirty="0" err="1"/>
              <a:t>buckypaper</a:t>
            </a:r>
            <a:r>
              <a:rPr lang="en-US" sz="1400" dirty="0"/>
              <a:t>”, JVST B 21 557-561 (2003).</a:t>
            </a:r>
            <a:endParaRPr lang="de-DE" sz="1400" dirty="0"/>
          </a:p>
        </p:txBody>
      </p:sp>
      <p:sp>
        <p:nvSpPr>
          <p:cNvPr id="22" name="Rechteck 21"/>
          <p:cNvSpPr/>
          <p:nvPr/>
        </p:nvSpPr>
        <p:spPr>
          <a:xfrm>
            <a:off x="0" y="6122762"/>
            <a:ext cx="9144000" cy="877163"/>
          </a:xfrm>
          <a:prstGeom prst="rect">
            <a:avLst/>
          </a:prstGeom>
          <a:solidFill>
            <a:srgbClr val="660033"/>
          </a:solidFill>
        </p:spPr>
        <p:txBody>
          <a:bodyPr wrap="square">
            <a:spAutoFit/>
          </a:bodyPr>
          <a:lstStyle/>
          <a:p>
            <a:r>
              <a:rPr lang="en-US" sz="1100" dirty="0" smtClean="0">
                <a:solidFill>
                  <a:prstClr val="white"/>
                </a:solidFill>
              </a:rPr>
              <a:t>          		</a:t>
            </a:r>
            <a:r>
              <a:rPr lang="en-US" sz="1000" dirty="0" smtClean="0">
                <a:solidFill>
                  <a:prstClr val="white"/>
                </a:solidFill>
              </a:rPr>
              <a:t>           Wolfram Knapp</a:t>
            </a:r>
          </a:p>
          <a:p>
            <a:r>
              <a:rPr lang="en-US" sz="1000" dirty="0">
                <a:solidFill>
                  <a:prstClr val="white"/>
                </a:solidFill>
              </a:rPr>
              <a:t> </a:t>
            </a:r>
            <a:r>
              <a:rPr lang="en-US" sz="1000" dirty="0" smtClean="0">
                <a:solidFill>
                  <a:prstClr val="white"/>
                </a:solidFill>
              </a:rPr>
              <a:t>                                                                          „</a:t>
            </a:r>
            <a:r>
              <a:rPr lang="en-US" sz="1000" b="1" dirty="0" smtClean="0">
                <a:solidFill>
                  <a:prstClr val="white"/>
                </a:solidFill>
              </a:rPr>
              <a:t>Investigations of the transition </a:t>
            </a:r>
            <a:r>
              <a:rPr lang="en-US" sz="1000" b="1" dirty="0">
                <a:solidFill>
                  <a:prstClr val="white"/>
                </a:solidFill>
              </a:rPr>
              <a:t>from </a:t>
            </a:r>
            <a:r>
              <a:rPr lang="en-US" sz="1000" b="1" dirty="0" smtClean="0">
                <a:solidFill>
                  <a:prstClr val="white"/>
                </a:solidFill>
              </a:rPr>
              <a:t>electron field </a:t>
            </a:r>
            <a:r>
              <a:rPr lang="en-US" sz="1000" b="1" dirty="0">
                <a:solidFill>
                  <a:prstClr val="white"/>
                </a:solidFill>
              </a:rPr>
              <a:t>emission to </a:t>
            </a:r>
            <a:r>
              <a:rPr lang="en-US" sz="1000" b="1" dirty="0" smtClean="0">
                <a:solidFill>
                  <a:prstClr val="white"/>
                </a:solidFill>
              </a:rPr>
              <a:t> plasma discharges</a:t>
            </a:r>
          </a:p>
          <a:p>
            <a:r>
              <a:rPr lang="en-US" sz="1000" b="1" dirty="0">
                <a:solidFill>
                  <a:prstClr val="white"/>
                </a:solidFill>
              </a:rPr>
              <a:t> </a:t>
            </a:r>
            <a:r>
              <a:rPr lang="en-US" sz="1000" b="1" dirty="0" smtClean="0">
                <a:solidFill>
                  <a:prstClr val="white"/>
                </a:solidFill>
              </a:rPr>
              <a:t>                                                                            (glow discharge and micro-arcs) with extended use of Fowler-</a:t>
            </a:r>
            <a:r>
              <a:rPr lang="en-US" sz="1000" b="1" dirty="0" err="1" smtClean="0">
                <a:solidFill>
                  <a:prstClr val="white"/>
                </a:solidFill>
              </a:rPr>
              <a:t>Nordheim</a:t>
            </a:r>
            <a:r>
              <a:rPr lang="en-US" sz="1000" b="1" dirty="0" smtClean="0">
                <a:solidFill>
                  <a:prstClr val="white"/>
                </a:solidFill>
              </a:rPr>
              <a:t> plot</a:t>
            </a:r>
            <a:r>
              <a:rPr lang="en-US" sz="1000" dirty="0" smtClean="0">
                <a:solidFill>
                  <a:prstClr val="white"/>
                </a:solidFill>
              </a:rPr>
              <a:t>”</a:t>
            </a:r>
          </a:p>
          <a:p>
            <a:r>
              <a:rPr lang="en-US" sz="1000" dirty="0">
                <a:solidFill>
                  <a:prstClr val="white"/>
                </a:solidFill>
              </a:rPr>
              <a:t> </a:t>
            </a:r>
            <a:r>
              <a:rPr lang="en-US" sz="1000" dirty="0" smtClean="0">
                <a:solidFill>
                  <a:prstClr val="white"/>
                </a:solidFill>
              </a:rPr>
              <a:t>                                                                           8</a:t>
            </a:r>
            <a:r>
              <a:rPr lang="en-US" sz="1000" baseline="30000" dirty="0" smtClean="0">
                <a:solidFill>
                  <a:prstClr val="white"/>
                </a:solidFill>
              </a:rPr>
              <a:t>th</a:t>
            </a:r>
            <a:r>
              <a:rPr lang="en-US" sz="1000" dirty="0" smtClean="0">
                <a:solidFill>
                  <a:prstClr val="white"/>
                </a:solidFill>
              </a:rPr>
              <a:t> International Workshop on Mechanisms on </a:t>
            </a:r>
            <a:r>
              <a:rPr lang="en-US" sz="1000" dirty="0" err="1" smtClean="0">
                <a:solidFill>
                  <a:prstClr val="white"/>
                </a:solidFill>
              </a:rPr>
              <a:t>Varcuum</a:t>
            </a:r>
            <a:r>
              <a:rPr lang="en-US" sz="1000" dirty="0" smtClean="0">
                <a:solidFill>
                  <a:prstClr val="white"/>
                </a:solidFill>
              </a:rPr>
              <a:t> Arcs, </a:t>
            </a:r>
            <a:r>
              <a:rPr lang="en-US" sz="1000" dirty="0" err="1" smtClean="0">
                <a:solidFill>
                  <a:prstClr val="white"/>
                </a:solidFill>
              </a:rPr>
              <a:t>Padova</a:t>
            </a:r>
            <a:r>
              <a:rPr lang="en-US" sz="1000" dirty="0" smtClean="0">
                <a:solidFill>
                  <a:prstClr val="white"/>
                </a:solidFill>
              </a:rPr>
              <a:t> , 15-19 Sept. 2019			</a:t>
            </a:r>
            <a:r>
              <a:rPr lang="en-US" sz="1000" dirty="0">
                <a:solidFill>
                  <a:prstClr val="white"/>
                </a:solidFill>
              </a:rPr>
              <a:t> </a:t>
            </a:r>
            <a:r>
              <a:rPr lang="en-US" sz="1000" dirty="0" smtClean="0">
                <a:solidFill>
                  <a:prstClr val="white"/>
                </a:solidFill>
              </a:rPr>
              <a:t>                                           </a:t>
            </a:r>
            <a:endParaRPr lang="de-DE" sz="1000" dirty="0">
              <a:solidFill>
                <a:prstClr val="white"/>
              </a:solidFill>
            </a:endParaRPr>
          </a:p>
        </p:txBody>
      </p:sp>
      <p:pic>
        <p:nvPicPr>
          <p:cNvPr id="23" name="Grafik 2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158" y="6106612"/>
            <a:ext cx="2160239" cy="751388"/>
          </a:xfrm>
          <a:prstGeom prst="rect">
            <a:avLst/>
          </a:prstGeom>
        </p:spPr>
      </p:pic>
      <p:pic>
        <p:nvPicPr>
          <p:cNvPr id="24" name="Grafik 4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840043" y="6121774"/>
            <a:ext cx="2339752" cy="76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3434473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8845258" y="6427113"/>
            <a:ext cx="184731" cy="369332"/>
          </a:xfrm>
          <a:prstGeom prst="rect">
            <a:avLst/>
          </a:prstGeom>
        </p:spPr>
        <p:txBody>
          <a:bodyPr wrap="none">
            <a:spAutoFit/>
          </a:bodyPr>
          <a:lstStyle/>
          <a:p>
            <a:endParaRPr lang="de-DE" dirty="0">
              <a:solidFill>
                <a:schemeClr val="bg1"/>
              </a:solidFill>
            </a:endParaRPr>
          </a:p>
        </p:txBody>
      </p:sp>
      <p:sp>
        <p:nvSpPr>
          <p:cNvPr id="11" name="Rechteck 10"/>
          <p:cNvSpPr/>
          <p:nvPr/>
        </p:nvSpPr>
        <p:spPr>
          <a:xfrm>
            <a:off x="4932040" y="4908119"/>
            <a:ext cx="4421230" cy="1169551"/>
          </a:xfrm>
          <a:prstGeom prst="rect">
            <a:avLst/>
          </a:prstGeom>
        </p:spPr>
        <p:txBody>
          <a:bodyPr wrap="square">
            <a:spAutoFit/>
          </a:bodyPr>
          <a:lstStyle/>
          <a:p>
            <a:r>
              <a:rPr lang="en-US" sz="1400" dirty="0"/>
              <a:t>Fig. </a:t>
            </a:r>
            <a:r>
              <a:rPr lang="en-US" sz="1400" dirty="0" smtClean="0"/>
              <a:t>2. </a:t>
            </a:r>
            <a:r>
              <a:rPr lang="en-US" sz="1400" dirty="0"/>
              <a:t>Plot of cold field-emission current density vs emitter area (</a:t>
            </a:r>
            <a:r>
              <a:rPr lang="en-US" sz="1400" dirty="0" smtClean="0"/>
              <a:t>including </a:t>
            </a:r>
            <a:r>
              <a:rPr lang="en-US" sz="1400" dirty="0"/>
              <a:t>passive parts) based on literature data for CNTs, W tips, and </a:t>
            </a:r>
            <a:r>
              <a:rPr lang="en-US" sz="1400" dirty="0" err="1"/>
              <a:t>Spindt</a:t>
            </a:r>
            <a:r>
              <a:rPr lang="en-US" sz="1400" dirty="0"/>
              <a:t> arrays (FIG. 14 in [</a:t>
            </a:r>
            <a:r>
              <a:rPr lang="en-US" sz="1400" dirty="0" smtClean="0"/>
              <a:t>1]). </a:t>
            </a:r>
            <a:r>
              <a:rPr lang="en-US" sz="1400" dirty="0"/>
              <a:t>Lines of equal currents are shown for 1 mA and 100 mA. The diagram had to be extended for sample </a:t>
            </a:r>
            <a:r>
              <a:rPr lang="en-US" sz="1400" dirty="0" smtClean="0"/>
              <a:t>SS3 (Fig. 1)</a:t>
            </a:r>
            <a:endParaRPr lang="en-US" sz="1400" dirty="0"/>
          </a:p>
        </p:txBody>
      </p:sp>
      <p:sp>
        <p:nvSpPr>
          <p:cNvPr id="2" name="Rechteck 1"/>
          <p:cNvSpPr/>
          <p:nvPr/>
        </p:nvSpPr>
        <p:spPr>
          <a:xfrm>
            <a:off x="541874" y="202351"/>
            <a:ext cx="8060251" cy="400110"/>
          </a:xfrm>
          <a:prstGeom prst="rect">
            <a:avLst/>
          </a:prstGeom>
        </p:spPr>
        <p:txBody>
          <a:bodyPr wrap="square">
            <a:spAutoFit/>
          </a:bodyPr>
          <a:lstStyle/>
          <a:p>
            <a:pPr lvl="0"/>
            <a:r>
              <a:rPr lang="en-US" sz="2000" b="1" dirty="0" smtClean="0">
                <a:solidFill>
                  <a:schemeClr val="accent2"/>
                </a:solidFill>
                <a:effectLst>
                  <a:outerShdw blurRad="38100" dist="38100" dir="2700000" algn="tl">
                    <a:srgbClr val="000000">
                      <a:alpha val="43137"/>
                    </a:srgbClr>
                  </a:outerShdw>
                </a:effectLst>
              </a:rPr>
              <a:t>6. Outlook  </a:t>
            </a:r>
            <a:r>
              <a:rPr lang="en-US" sz="2000" b="1" dirty="0" smtClean="0">
                <a:solidFill>
                  <a:schemeClr val="accent2"/>
                </a:solidFill>
              </a:rPr>
              <a:t>FE with low current density</a:t>
            </a:r>
            <a:endParaRPr lang="de-DE" sz="2000" b="1" dirty="0">
              <a:solidFill>
                <a:schemeClr val="accent2"/>
              </a:solidFill>
              <a:effectLst>
                <a:outerShdw blurRad="38100" dist="38100" dir="2700000" algn="tl">
                  <a:srgbClr val="000000">
                    <a:alpha val="43137"/>
                  </a:srgbClr>
                </a:outerShdw>
              </a:effectLst>
            </a:endParaRPr>
          </a:p>
        </p:txBody>
      </p:sp>
      <p:pic>
        <p:nvPicPr>
          <p:cNvPr id="4" name="Grafik 3"/>
          <p:cNvPicPr>
            <a:picLocks noChangeAspect="1"/>
          </p:cNvPicPr>
          <p:nvPr/>
        </p:nvPicPr>
        <p:blipFill>
          <a:blip r:embed="rId2"/>
          <a:stretch>
            <a:fillRect/>
          </a:stretch>
        </p:blipFill>
        <p:spPr>
          <a:xfrm>
            <a:off x="4786805" y="33168"/>
            <a:ext cx="4243184" cy="4925995"/>
          </a:xfrm>
          <a:prstGeom prst="rect">
            <a:avLst/>
          </a:prstGeom>
        </p:spPr>
      </p:pic>
      <p:pic>
        <p:nvPicPr>
          <p:cNvPr id="5" name="Grafik 4"/>
          <p:cNvPicPr>
            <a:picLocks noChangeAspect="1"/>
          </p:cNvPicPr>
          <p:nvPr/>
        </p:nvPicPr>
        <p:blipFill>
          <a:blip r:embed="rId3"/>
          <a:stretch>
            <a:fillRect/>
          </a:stretch>
        </p:blipFill>
        <p:spPr>
          <a:xfrm>
            <a:off x="323528" y="759376"/>
            <a:ext cx="2066723" cy="3243353"/>
          </a:xfrm>
          <a:prstGeom prst="rect">
            <a:avLst/>
          </a:prstGeom>
        </p:spPr>
      </p:pic>
      <p:sp>
        <p:nvSpPr>
          <p:cNvPr id="7" name="Rechteck 6"/>
          <p:cNvSpPr/>
          <p:nvPr/>
        </p:nvSpPr>
        <p:spPr>
          <a:xfrm>
            <a:off x="198693" y="5145273"/>
            <a:ext cx="4572000" cy="861774"/>
          </a:xfrm>
          <a:prstGeom prst="rect">
            <a:avLst/>
          </a:prstGeom>
        </p:spPr>
        <p:txBody>
          <a:bodyPr>
            <a:spAutoFit/>
          </a:bodyPr>
          <a:lstStyle/>
          <a:p>
            <a:r>
              <a:rPr lang="de-DE" sz="1000" dirty="0" smtClean="0"/>
              <a:t>[1] </a:t>
            </a:r>
            <a:r>
              <a:rPr lang="de-DE" sz="1000" dirty="0"/>
              <a:t>W. Knapp, “</a:t>
            </a:r>
            <a:r>
              <a:rPr lang="de-DE" sz="1000" dirty="0" err="1"/>
              <a:t>Ionization</a:t>
            </a:r>
            <a:r>
              <a:rPr lang="de-DE" sz="1000" dirty="0"/>
              <a:t> </a:t>
            </a:r>
            <a:r>
              <a:rPr lang="de-DE" sz="1000" dirty="0" err="1"/>
              <a:t>gauge</a:t>
            </a:r>
            <a:r>
              <a:rPr lang="de-DE" sz="1000" dirty="0"/>
              <a:t> </a:t>
            </a:r>
            <a:r>
              <a:rPr lang="de-DE" sz="1000" dirty="0" err="1"/>
              <a:t>with</a:t>
            </a:r>
            <a:r>
              <a:rPr lang="de-DE" sz="1000" dirty="0"/>
              <a:t> large-area </a:t>
            </a:r>
            <a:r>
              <a:rPr lang="de-DE" sz="1000" dirty="0" err="1"/>
              <a:t>stainless</a:t>
            </a:r>
            <a:r>
              <a:rPr lang="de-DE" sz="1000" dirty="0"/>
              <a:t> </a:t>
            </a:r>
            <a:r>
              <a:rPr lang="de-DE" sz="1000" dirty="0" err="1"/>
              <a:t>steel</a:t>
            </a:r>
            <a:r>
              <a:rPr lang="de-DE" sz="1000" dirty="0"/>
              <a:t> </a:t>
            </a:r>
            <a:r>
              <a:rPr lang="de-DE" sz="1000" dirty="0" err="1"/>
              <a:t>field</a:t>
            </a:r>
            <a:r>
              <a:rPr lang="de-DE" sz="1000" dirty="0"/>
              <a:t>-emission </a:t>
            </a:r>
            <a:r>
              <a:rPr lang="de-DE" sz="1000" dirty="0" err="1"/>
              <a:t>cathode</a:t>
            </a:r>
            <a:r>
              <a:rPr lang="de-DE" sz="1000" dirty="0"/>
              <a:t>”, </a:t>
            </a:r>
            <a:r>
              <a:rPr lang="de-DE" sz="1000" dirty="0" err="1"/>
              <a:t>Knapptron</a:t>
            </a:r>
            <a:r>
              <a:rPr lang="de-DE" sz="1000" dirty="0"/>
              <a:t> Lab </a:t>
            </a:r>
            <a:r>
              <a:rPr lang="de-DE" sz="1000" dirty="0" err="1"/>
              <a:t>research</a:t>
            </a:r>
            <a:r>
              <a:rPr lang="de-DE" sz="1000" dirty="0"/>
              <a:t> </a:t>
            </a:r>
            <a:r>
              <a:rPr lang="de-DE" sz="1000" dirty="0" err="1"/>
              <a:t>report</a:t>
            </a:r>
            <a:r>
              <a:rPr lang="de-DE" sz="1000" dirty="0"/>
              <a:t>, 2017 (</a:t>
            </a:r>
            <a:r>
              <a:rPr lang="de-DE" sz="1000" dirty="0" err="1"/>
              <a:t>unpublished</a:t>
            </a:r>
            <a:r>
              <a:rPr lang="de-DE" sz="1000" dirty="0"/>
              <a:t>).</a:t>
            </a:r>
          </a:p>
          <a:p>
            <a:endParaRPr lang="de-DE" sz="1000" dirty="0"/>
          </a:p>
          <a:p>
            <a:r>
              <a:rPr lang="de-DE" sz="1000" dirty="0" smtClean="0"/>
              <a:t>[</a:t>
            </a:r>
            <a:r>
              <a:rPr lang="de-DE" sz="1000" dirty="0"/>
              <a:t>2</a:t>
            </a:r>
            <a:r>
              <a:rPr lang="de-DE" sz="1000" dirty="0" smtClean="0"/>
              <a:t>] </a:t>
            </a:r>
            <a:r>
              <a:rPr lang="de-DE" sz="1000" dirty="0"/>
              <a:t>G. Gärtner, “Historical </a:t>
            </a:r>
            <a:r>
              <a:rPr lang="de-DE" sz="1000" dirty="0" err="1"/>
              <a:t>development</a:t>
            </a:r>
            <a:r>
              <a:rPr lang="de-DE" sz="1000" dirty="0"/>
              <a:t> </a:t>
            </a:r>
            <a:r>
              <a:rPr lang="de-DE" sz="1000" dirty="0" err="1"/>
              <a:t>and</a:t>
            </a:r>
            <a:r>
              <a:rPr lang="de-DE" sz="1000" dirty="0"/>
              <a:t> </a:t>
            </a:r>
            <a:r>
              <a:rPr lang="de-DE" sz="1000" dirty="0" err="1"/>
              <a:t>future</a:t>
            </a:r>
            <a:r>
              <a:rPr lang="de-DE" sz="1000" dirty="0"/>
              <a:t> </a:t>
            </a:r>
            <a:r>
              <a:rPr lang="de-DE" sz="1000" dirty="0" err="1"/>
              <a:t>trends</a:t>
            </a:r>
            <a:r>
              <a:rPr lang="de-DE" sz="1000" dirty="0"/>
              <a:t> in </a:t>
            </a:r>
            <a:r>
              <a:rPr lang="de-DE" sz="1000" dirty="0" err="1"/>
              <a:t>vacuum</a:t>
            </a:r>
            <a:r>
              <a:rPr lang="de-DE" sz="1000" dirty="0"/>
              <a:t> </a:t>
            </a:r>
            <a:r>
              <a:rPr lang="de-DE" sz="1000" dirty="0" err="1"/>
              <a:t>electronics</a:t>
            </a:r>
            <a:r>
              <a:rPr lang="de-DE" sz="1000" dirty="0"/>
              <a:t> (</a:t>
            </a:r>
            <a:r>
              <a:rPr lang="de-DE" sz="1000" dirty="0" err="1"/>
              <a:t>review</a:t>
            </a:r>
            <a:r>
              <a:rPr lang="de-DE" sz="1000" dirty="0"/>
              <a:t> </a:t>
            </a:r>
            <a:r>
              <a:rPr lang="de-DE" sz="1000" dirty="0" err="1"/>
              <a:t>article</a:t>
            </a:r>
            <a:r>
              <a:rPr lang="de-DE" sz="1000" dirty="0"/>
              <a:t>)“, JVST B 30 060801_1-14 (2012).</a:t>
            </a:r>
          </a:p>
        </p:txBody>
      </p:sp>
      <p:sp>
        <p:nvSpPr>
          <p:cNvPr id="9" name="Rechteck 8"/>
          <p:cNvSpPr/>
          <p:nvPr/>
        </p:nvSpPr>
        <p:spPr>
          <a:xfrm>
            <a:off x="218326" y="4216646"/>
            <a:ext cx="4713714" cy="738664"/>
          </a:xfrm>
          <a:prstGeom prst="rect">
            <a:avLst/>
          </a:prstGeom>
        </p:spPr>
        <p:txBody>
          <a:bodyPr wrap="square">
            <a:spAutoFit/>
          </a:bodyPr>
          <a:lstStyle/>
          <a:p>
            <a:r>
              <a:rPr lang="en-US" sz="1400" dirty="0"/>
              <a:t>Fig. </a:t>
            </a:r>
            <a:r>
              <a:rPr lang="en-US" sz="1400" dirty="0" smtClean="0"/>
              <a:t>1. </a:t>
            </a:r>
            <a:r>
              <a:rPr lang="en-US" sz="1400" dirty="0"/>
              <a:t>Schematic circuit and ionization gauge construction for testing with novel large-area stainless steel field-emission cathode </a:t>
            </a:r>
            <a:r>
              <a:rPr lang="en-US" sz="1400" dirty="0" smtClean="0"/>
              <a:t>[1].</a:t>
            </a:r>
            <a:endParaRPr lang="en-US" sz="1400" dirty="0"/>
          </a:p>
        </p:txBody>
      </p:sp>
      <p:pic>
        <p:nvPicPr>
          <p:cNvPr id="10" name="Grafik 9"/>
          <p:cNvPicPr>
            <a:picLocks noChangeAspect="1"/>
          </p:cNvPicPr>
          <p:nvPr/>
        </p:nvPicPr>
        <p:blipFill>
          <a:blip r:embed="rId4"/>
          <a:stretch>
            <a:fillRect/>
          </a:stretch>
        </p:blipFill>
        <p:spPr>
          <a:xfrm>
            <a:off x="2555776" y="748094"/>
            <a:ext cx="2266152" cy="1768558"/>
          </a:xfrm>
          <a:prstGeom prst="rect">
            <a:avLst/>
          </a:prstGeom>
        </p:spPr>
      </p:pic>
      <p:pic>
        <p:nvPicPr>
          <p:cNvPr id="12" name="Grafik 11"/>
          <p:cNvPicPr>
            <a:picLocks noChangeAspect="1"/>
          </p:cNvPicPr>
          <p:nvPr/>
        </p:nvPicPr>
        <p:blipFill>
          <a:blip r:embed="rId5"/>
          <a:stretch>
            <a:fillRect/>
          </a:stretch>
        </p:blipFill>
        <p:spPr>
          <a:xfrm>
            <a:off x="2771800" y="2610592"/>
            <a:ext cx="1849480" cy="1495843"/>
          </a:xfrm>
          <a:prstGeom prst="rect">
            <a:avLst/>
          </a:prstGeom>
        </p:spPr>
      </p:pic>
      <p:sp>
        <p:nvSpPr>
          <p:cNvPr id="14" name="Rechteck 13"/>
          <p:cNvSpPr/>
          <p:nvPr/>
        </p:nvSpPr>
        <p:spPr>
          <a:xfrm>
            <a:off x="0" y="6122762"/>
            <a:ext cx="9144000" cy="877163"/>
          </a:xfrm>
          <a:prstGeom prst="rect">
            <a:avLst/>
          </a:prstGeom>
          <a:solidFill>
            <a:srgbClr val="660033"/>
          </a:solidFill>
        </p:spPr>
        <p:txBody>
          <a:bodyPr wrap="square">
            <a:spAutoFit/>
          </a:bodyPr>
          <a:lstStyle/>
          <a:p>
            <a:r>
              <a:rPr lang="en-US" sz="1100" dirty="0" smtClean="0">
                <a:solidFill>
                  <a:prstClr val="white"/>
                </a:solidFill>
              </a:rPr>
              <a:t>          		</a:t>
            </a:r>
            <a:r>
              <a:rPr lang="en-US" sz="1000" dirty="0" smtClean="0">
                <a:solidFill>
                  <a:prstClr val="white"/>
                </a:solidFill>
              </a:rPr>
              <a:t>           Wolfram Knapp</a:t>
            </a:r>
          </a:p>
          <a:p>
            <a:r>
              <a:rPr lang="en-US" sz="1000" dirty="0">
                <a:solidFill>
                  <a:prstClr val="white"/>
                </a:solidFill>
              </a:rPr>
              <a:t> </a:t>
            </a:r>
            <a:r>
              <a:rPr lang="en-US" sz="1000" dirty="0" smtClean="0">
                <a:solidFill>
                  <a:prstClr val="white"/>
                </a:solidFill>
              </a:rPr>
              <a:t>                                                                          „</a:t>
            </a:r>
            <a:r>
              <a:rPr lang="en-US" sz="1000" b="1" dirty="0" smtClean="0">
                <a:solidFill>
                  <a:prstClr val="white"/>
                </a:solidFill>
              </a:rPr>
              <a:t>Investigations of the transition </a:t>
            </a:r>
            <a:r>
              <a:rPr lang="en-US" sz="1000" b="1" dirty="0">
                <a:solidFill>
                  <a:prstClr val="white"/>
                </a:solidFill>
              </a:rPr>
              <a:t>from </a:t>
            </a:r>
            <a:r>
              <a:rPr lang="en-US" sz="1000" b="1" dirty="0" smtClean="0">
                <a:solidFill>
                  <a:prstClr val="white"/>
                </a:solidFill>
              </a:rPr>
              <a:t>electron field </a:t>
            </a:r>
            <a:r>
              <a:rPr lang="en-US" sz="1000" b="1" dirty="0">
                <a:solidFill>
                  <a:prstClr val="white"/>
                </a:solidFill>
              </a:rPr>
              <a:t>emission to </a:t>
            </a:r>
            <a:r>
              <a:rPr lang="en-US" sz="1000" b="1" dirty="0" smtClean="0">
                <a:solidFill>
                  <a:prstClr val="white"/>
                </a:solidFill>
              </a:rPr>
              <a:t> plasma discharges</a:t>
            </a:r>
          </a:p>
          <a:p>
            <a:r>
              <a:rPr lang="en-US" sz="1000" b="1" dirty="0">
                <a:solidFill>
                  <a:prstClr val="white"/>
                </a:solidFill>
              </a:rPr>
              <a:t> </a:t>
            </a:r>
            <a:r>
              <a:rPr lang="en-US" sz="1000" b="1" dirty="0" smtClean="0">
                <a:solidFill>
                  <a:prstClr val="white"/>
                </a:solidFill>
              </a:rPr>
              <a:t>                                                                            (glow discharge and micro-arcs) with extended use of Fowler-</a:t>
            </a:r>
            <a:r>
              <a:rPr lang="en-US" sz="1000" b="1" dirty="0" err="1" smtClean="0">
                <a:solidFill>
                  <a:prstClr val="white"/>
                </a:solidFill>
              </a:rPr>
              <a:t>Nordheim</a:t>
            </a:r>
            <a:r>
              <a:rPr lang="en-US" sz="1000" b="1" dirty="0" smtClean="0">
                <a:solidFill>
                  <a:prstClr val="white"/>
                </a:solidFill>
              </a:rPr>
              <a:t> plot</a:t>
            </a:r>
            <a:r>
              <a:rPr lang="en-US" sz="1000" dirty="0" smtClean="0">
                <a:solidFill>
                  <a:prstClr val="white"/>
                </a:solidFill>
              </a:rPr>
              <a:t>”</a:t>
            </a:r>
          </a:p>
          <a:p>
            <a:r>
              <a:rPr lang="en-US" sz="1000" dirty="0">
                <a:solidFill>
                  <a:prstClr val="white"/>
                </a:solidFill>
              </a:rPr>
              <a:t> </a:t>
            </a:r>
            <a:r>
              <a:rPr lang="en-US" sz="1000" dirty="0" smtClean="0">
                <a:solidFill>
                  <a:prstClr val="white"/>
                </a:solidFill>
              </a:rPr>
              <a:t>                                                                           8</a:t>
            </a:r>
            <a:r>
              <a:rPr lang="en-US" sz="1000" baseline="30000" dirty="0" smtClean="0">
                <a:solidFill>
                  <a:prstClr val="white"/>
                </a:solidFill>
              </a:rPr>
              <a:t>th</a:t>
            </a:r>
            <a:r>
              <a:rPr lang="en-US" sz="1000" dirty="0" smtClean="0">
                <a:solidFill>
                  <a:prstClr val="white"/>
                </a:solidFill>
              </a:rPr>
              <a:t> International Workshop on Mechanisms on </a:t>
            </a:r>
            <a:r>
              <a:rPr lang="en-US" sz="1000" dirty="0" err="1" smtClean="0">
                <a:solidFill>
                  <a:prstClr val="white"/>
                </a:solidFill>
              </a:rPr>
              <a:t>Varcuum</a:t>
            </a:r>
            <a:r>
              <a:rPr lang="en-US" sz="1000" dirty="0" smtClean="0">
                <a:solidFill>
                  <a:prstClr val="white"/>
                </a:solidFill>
              </a:rPr>
              <a:t> Arcs, </a:t>
            </a:r>
            <a:r>
              <a:rPr lang="en-US" sz="1000" dirty="0" err="1" smtClean="0">
                <a:solidFill>
                  <a:prstClr val="white"/>
                </a:solidFill>
              </a:rPr>
              <a:t>Padova</a:t>
            </a:r>
            <a:r>
              <a:rPr lang="en-US" sz="1000" dirty="0" smtClean="0">
                <a:solidFill>
                  <a:prstClr val="white"/>
                </a:solidFill>
              </a:rPr>
              <a:t> , 15-19 Sept. 2019			</a:t>
            </a:r>
            <a:r>
              <a:rPr lang="en-US" sz="1000" dirty="0">
                <a:solidFill>
                  <a:prstClr val="white"/>
                </a:solidFill>
              </a:rPr>
              <a:t> </a:t>
            </a:r>
            <a:r>
              <a:rPr lang="en-US" sz="1000" dirty="0" smtClean="0">
                <a:solidFill>
                  <a:prstClr val="white"/>
                </a:solidFill>
              </a:rPr>
              <a:t>                                           </a:t>
            </a:r>
            <a:endParaRPr lang="de-DE" sz="1000" dirty="0">
              <a:solidFill>
                <a:prstClr val="white"/>
              </a:solidFill>
            </a:endParaRPr>
          </a:p>
        </p:txBody>
      </p:sp>
      <p:pic>
        <p:nvPicPr>
          <p:cNvPr id="15" name="Grafik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158" y="6106612"/>
            <a:ext cx="2160239" cy="751388"/>
          </a:xfrm>
          <a:prstGeom prst="rect">
            <a:avLst/>
          </a:prstGeom>
        </p:spPr>
      </p:pic>
      <p:pic>
        <p:nvPicPr>
          <p:cNvPr id="16" name="Grafik 4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840043" y="6121774"/>
            <a:ext cx="2339752" cy="76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5533385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8845258" y="6427113"/>
            <a:ext cx="184731" cy="369332"/>
          </a:xfrm>
          <a:prstGeom prst="rect">
            <a:avLst/>
          </a:prstGeom>
        </p:spPr>
        <p:txBody>
          <a:bodyPr wrap="none">
            <a:spAutoFit/>
          </a:bodyPr>
          <a:lstStyle/>
          <a:p>
            <a:endParaRPr lang="de-DE" dirty="0">
              <a:solidFill>
                <a:schemeClr val="bg1"/>
              </a:solidFill>
            </a:endParaRPr>
          </a:p>
        </p:txBody>
      </p:sp>
      <p:sp>
        <p:nvSpPr>
          <p:cNvPr id="11" name="Rechteck 10"/>
          <p:cNvSpPr/>
          <p:nvPr/>
        </p:nvSpPr>
        <p:spPr>
          <a:xfrm>
            <a:off x="1086561" y="4959163"/>
            <a:ext cx="6970878" cy="307777"/>
          </a:xfrm>
          <a:prstGeom prst="rect">
            <a:avLst/>
          </a:prstGeom>
        </p:spPr>
        <p:txBody>
          <a:bodyPr wrap="square">
            <a:spAutoFit/>
          </a:bodyPr>
          <a:lstStyle/>
          <a:p>
            <a:r>
              <a:rPr lang="en-US" sz="1400" dirty="0" smtClean="0"/>
              <a:t>           </a:t>
            </a:r>
            <a:endParaRPr lang="de-DE" sz="1400" dirty="0"/>
          </a:p>
        </p:txBody>
      </p:sp>
      <p:sp>
        <p:nvSpPr>
          <p:cNvPr id="2" name="Rechteck 1"/>
          <p:cNvSpPr/>
          <p:nvPr/>
        </p:nvSpPr>
        <p:spPr>
          <a:xfrm>
            <a:off x="541874" y="202351"/>
            <a:ext cx="8060251" cy="400110"/>
          </a:xfrm>
          <a:prstGeom prst="rect">
            <a:avLst/>
          </a:prstGeom>
        </p:spPr>
        <p:txBody>
          <a:bodyPr wrap="square">
            <a:spAutoFit/>
          </a:bodyPr>
          <a:lstStyle/>
          <a:p>
            <a:pPr lvl="0"/>
            <a:r>
              <a:rPr lang="en-US" sz="2000" b="1" dirty="0" smtClean="0">
                <a:solidFill>
                  <a:schemeClr val="accent2"/>
                </a:solidFill>
                <a:effectLst>
                  <a:outerShdw blurRad="38100" dist="38100" dir="2700000" algn="tl">
                    <a:srgbClr val="000000">
                      <a:alpha val="43137"/>
                    </a:srgbClr>
                  </a:outerShdw>
                </a:effectLst>
              </a:rPr>
              <a:t>6. Conclusion and outlook</a:t>
            </a:r>
            <a:r>
              <a:rPr lang="en-US" sz="2000" b="1" dirty="0" smtClean="0">
                <a:solidFill>
                  <a:srgbClr val="CC0066"/>
                </a:solidFill>
              </a:rPr>
              <a:t>        </a:t>
            </a:r>
            <a:endParaRPr lang="de-DE" sz="2000" b="1" dirty="0">
              <a:solidFill>
                <a:srgbClr val="CC0066"/>
              </a:solidFill>
            </a:endParaRPr>
          </a:p>
        </p:txBody>
      </p:sp>
      <p:sp>
        <p:nvSpPr>
          <p:cNvPr id="14" name="Rechteck 13"/>
          <p:cNvSpPr/>
          <p:nvPr/>
        </p:nvSpPr>
        <p:spPr>
          <a:xfrm>
            <a:off x="323528" y="1196752"/>
            <a:ext cx="8352928" cy="4678204"/>
          </a:xfrm>
          <a:prstGeom prst="rect">
            <a:avLst/>
          </a:prstGeom>
        </p:spPr>
        <p:txBody>
          <a:bodyPr wrap="square">
            <a:spAutoFit/>
          </a:bodyPr>
          <a:lstStyle/>
          <a:p>
            <a:pPr marL="342900" indent="-342900">
              <a:buAutoNum type="arabicPeriod"/>
            </a:pPr>
            <a:r>
              <a:rPr lang="en-US" sz="1400" dirty="0" smtClean="0"/>
              <a:t>It </a:t>
            </a:r>
            <a:r>
              <a:rPr lang="en-US" sz="1400" dirty="0"/>
              <a:t>was shown that transitions from field electron emission to stable plasma discharge are very important for field emission applications in the current range above 0.1 … 1.0 mA</a:t>
            </a:r>
            <a:r>
              <a:rPr lang="en-US" sz="1400" dirty="0" smtClean="0"/>
              <a:t>. </a:t>
            </a:r>
          </a:p>
          <a:p>
            <a:pPr marL="342900" indent="-342900">
              <a:buAutoNum type="arabicPeriod"/>
            </a:pPr>
            <a:r>
              <a:rPr lang="en-US" sz="1400" dirty="0" smtClean="0"/>
              <a:t>The </a:t>
            </a:r>
            <a:r>
              <a:rPr lang="en-US" sz="1400" dirty="0"/>
              <a:t>transitions can be very different, e.g. emission-to-glow transitions are often </a:t>
            </a:r>
            <a:r>
              <a:rPr lang="en-US" sz="1400" dirty="0" smtClean="0"/>
              <a:t>smooth.                             This </a:t>
            </a:r>
            <a:r>
              <a:rPr lang="en-US" sz="1400" dirty="0"/>
              <a:t>can be a major problem for the correct analysis of field-emission </a:t>
            </a:r>
            <a:r>
              <a:rPr lang="en-US" sz="1400" dirty="0" smtClean="0"/>
              <a:t>characteristics. </a:t>
            </a:r>
          </a:p>
          <a:p>
            <a:pPr marL="342900" indent="-342900">
              <a:buAutoNum type="arabicPeriod"/>
            </a:pPr>
            <a:r>
              <a:rPr lang="en-US" sz="1400" dirty="0" smtClean="0"/>
              <a:t>In </a:t>
            </a:r>
            <a:r>
              <a:rPr lang="en-US" sz="1400" dirty="0"/>
              <a:t>order to confirm this transition from field electron emission into a normal glow discharge a graphical evaluation method was </a:t>
            </a:r>
            <a:r>
              <a:rPr lang="en-US" sz="1400" dirty="0" smtClean="0"/>
              <a:t>developed. </a:t>
            </a:r>
          </a:p>
          <a:p>
            <a:pPr marL="342900" indent="-342900">
              <a:buAutoNum type="arabicPeriod"/>
            </a:pPr>
            <a:r>
              <a:rPr lang="en-US" sz="1400" dirty="0" smtClean="0"/>
              <a:t>In </a:t>
            </a:r>
            <a:r>
              <a:rPr lang="en-US" sz="1400" dirty="0"/>
              <a:t>this contribution we report of the first time on an extended use of the Fowler-</a:t>
            </a:r>
            <a:r>
              <a:rPr lang="en-US" sz="1400" dirty="0" err="1"/>
              <a:t>Nordheim</a:t>
            </a:r>
            <a:r>
              <a:rPr lang="en-US" sz="1400" dirty="0"/>
              <a:t> plot for energetic evaluation of charge transfers in vacuum electronics. </a:t>
            </a:r>
            <a:endParaRPr lang="en-US" sz="1400" dirty="0" smtClean="0"/>
          </a:p>
          <a:p>
            <a:pPr marL="342900" indent="-342900">
              <a:buAutoNum type="arabicPeriod"/>
            </a:pPr>
            <a:r>
              <a:rPr lang="en-US" sz="1400" dirty="0" smtClean="0"/>
              <a:t>First </a:t>
            </a:r>
            <a:r>
              <a:rPr lang="en-US" sz="1400" dirty="0"/>
              <a:t>results explained clearly, the transitions from field electron emissions to normal glow discharges and/or micro-arc discharges are physically </a:t>
            </a:r>
            <a:r>
              <a:rPr lang="en-US" sz="1400" dirty="0" smtClean="0"/>
              <a:t>conditioned</a:t>
            </a:r>
            <a:r>
              <a:rPr lang="en-US" sz="1400" dirty="0"/>
              <a:t>, especially in the case of higher emission currents and long-term emissions. </a:t>
            </a:r>
            <a:endParaRPr lang="en-US" sz="1400" dirty="0" smtClean="0"/>
          </a:p>
          <a:p>
            <a:pPr marL="342900" indent="-342900">
              <a:buAutoNum type="arabicPeriod"/>
            </a:pPr>
            <a:r>
              <a:rPr lang="en-US" sz="1400" dirty="0" smtClean="0"/>
              <a:t>In </a:t>
            </a:r>
            <a:r>
              <a:rPr lang="en-US" sz="1400" dirty="0"/>
              <a:t>the next steps different field emitter cathodes will be investigated regarding their robustness and resistance against glow and micro-arc discharges</a:t>
            </a:r>
            <a:r>
              <a:rPr lang="en-US" sz="1400" dirty="0" smtClean="0"/>
              <a:t>.</a:t>
            </a:r>
          </a:p>
          <a:p>
            <a:pPr marL="342900" indent="-342900">
              <a:buAutoNum type="arabicPeriod"/>
            </a:pPr>
            <a:r>
              <a:rPr lang="en-US" sz="1400" dirty="0" smtClean="0"/>
              <a:t>Therefore </a:t>
            </a:r>
            <a:r>
              <a:rPr lang="en-US" sz="1400" dirty="0"/>
              <a:t>the extended use of the Fowler-</a:t>
            </a:r>
            <a:r>
              <a:rPr lang="en-US" sz="1400" dirty="0" err="1"/>
              <a:t>Nordheim</a:t>
            </a:r>
            <a:r>
              <a:rPr lang="en-US" sz="1400" dirty="0"/>
              <a:t> plot will have an enhanced role in future field emission characterizations.  </a:t>
            </a:r>
            <a:endParaRPr lang="en-US" sz="1400" dirty="0" smtClean="0"/>
          </a:p>
          <a:p>
            <a:pPr marL="342900" indent="-342900">
              <a:buAutoNum type="arabicPeriod"/>
            </a:pPr>
            <a:r>
              <a:rPr lang="en-US" sz="1400" dirty="0" smtClean="0"/>
              <a:t>It </a:t>
            </a:r>
            <a:r>
              <a:rPr lang="en-US" sz="1400" dirty="0"/>
              <a:t>is recommended to check all field emission measurements in the current range above 0.1 mA. Only in this way is it possible to avoid misunderstandings or even inadequate or incorrect evaluations of field emitters and field-emitter materials. </a:t>
            </a:r>
            <a:endParaRPr lang="en-US" sz="1400" dirty="0" smtClean="0"/>
          </a:p>
          <a:p>
            <a:pPr marL="342900" indent="-342900">
              <a:buAutoNum type="arabicPeriod"/>
            </a:pPr>
            <a:r>
              <a:rPr lang="en-US" sz="1400" dirty="0" smtClean="0"/>
              <a:t>For better understanding:       	a)  vacuum pressure measurement</a:t>
            </a:r>
          </a:p>
          <a:p>
            <a:r>
              <a:rPr lang="en-US" sz="1400" dirty="0"/>
              <a:t> </a:t>
            </a:r>
            <a:r>
              <a:rPr lang="en-US" sz="1400" dirty="0" smtClean="0"/>
              <a:t>                                                               	b)  optical observation of cathode – anode distance</a:t>
            </a:r>
          </a:p>
          <a:p>
            <a:endParaRPr lang="de-DE" dirty="0"/>
          </a:p>
        </p:txBody>
      </p:sp>
      <p:sp>
        <p:nvSpPr>
          <p:cNvPr id="7" name="Rechteck 6"/>
          <p:cNvSpPr/>
          <p:nvPr/>
        </p:nvSpPr>
        <p:spPr>
          <a:xfrm>
            <a:off x="0" y="6122762"/>
            <a:ext cx="9144000" cy="877163"/>
          </a:xfrm>
          <a:prstGeom prst="rect">
            <a:avLst/>
          </a:prstGeom>
          <a:solidFill>
            <a:srgbClr val="660033"/>
          </a:solidFill>
        </p:spPr>
        <p:txBody>
          <a:bodyPr wrap="square">
            <a:spAutoFit/>
          </a:bodyPr>
          <a:lstStyle/>
          <a:p>
            <a:r>
              <a:rPr lang="en-US" sz="1100" dirty="0" smtClean="0">
                <a:solidFill>
                  <a:prstClr val="white"/>
                </a:solidFill>
              </a:rPr>
              <a:t>          		</a:t>
            </a:r>
            <a:r>
              <a:rPr lang="en-US" sz="1000" dirty="0" smtClean="0">
                <a:solidFill>
                  <a:prstClr val="white"/>
                </a:solidFill>
              </a:rPr>
              <a:t>           Wolfram Knapp</a:t>
            </a:r>
          </a:p>
          <a:p>
            <a:r>
              <a:rPr lang="en-US" sz="1000" dirty="0">
                <a:solidFill>
                  <a:prstClr val="white"/>
                </a:solidFill>
              </a:rPr>
              <a:t> </a:t>
            </a:r>
            <a:r>
              <a:rPr lang="en-US" sz="1000" dirty="0" smtClean="0">
                <a:solidFill>
                  <a:prstClr val="white"/>
                </a:solidFill>
              </a:rPr>
              <a:t>                                                                          „</a:t>
            </a:r>
            <a:r>
              <a:rPr lang="en-US" sz="1000" b="1" dirty="0" smtClean="0">
                <a:solidFill>
                  <a:prstClr val="white"/>
                </a:solidFill>
              </a:rPr>
              <a:t>Investigations of the transition </a:t>
            </a:r>
            <a:r>
              <a:rPr lang="en-US" sz="1000" b="1" dirty="0">
                <a:solidFill>
                  <a:prstClr val="white"/>
                </a:solidFill>
              </a:rPr>
              <a:t>from </a:t>
            </a:r>
            <a:r>
              <a:rPr lang="en-US" sz="1000" b="1" dirty="0" smtClean="0">
                <a:solidFill>
                  <a:prstClr val="white"/>
                </a:solidFill>
              </a:rPr>
              <a:t>electron field </a:t>
            </a:r>
            <a:r>
              <a:rPr lang="en-US" sz="1000" b="1" dirty="0">
                <a:solidFill>
                  <a:prstClr val="white"/>
                </a:solidFill>
              </a:rPr>
              <a:t>emission to </a:t>
            </a:r>
            <a:r>
              <a:rPr lang="en-US" sz="1000" b="1" dirty="0" smtClean="0">
                <a:solidFill>
                  <a:prstClr val="white"/>
                </a:solidFill>
              </a:rPr>
              <a:t> plasma discharges</a:t>
            </a:r>
          </a:p>
          <a:p>
            <a:r>
              <a:rPr lang="en-US" sz="1000" b="1" dirty="0">
                <a:solidFill>
                  <a:prstClr val="white"/>
                </a:solidFill>
              </a:rPr>
              <a:t> </a:t>
            </a:r>
            <a:r>
              <a:rPr lang="en-US" sz="1000" b="1" dirty="0" smtClean="0">
                <a:solidFill>
                  <a:prstClr val="white"/>
                </a:solidFill>
              </a:rPr>
              <a:t>                                                                            (glow discharge and micro-arcs) with extended use of Fowler-</a:t>
            </a:r>
            <a:r>
              <a:rPr lang="en-US" sz="1000" b="1" dirty="0" err="1" smtClean="0">
                <a:solidFill>
                  <a:prstClr val="white"/>
                </a:solidFill>
              </a:rPr>
              <a:t>Nordheim</a:t>
            </a:r>
            <a:r>
              <a:rPr lang="en-US" sz="1000" b="1" dirty="0" smtClean="0">
                <a:solidFill>
                  <a:prstClr val="white"/>
                </a:solidFill>
              </a:rPr>
              <a:t> plot</a:t>
            </a:r>
            <a:r>
              <a:rPr lang="en-US" sz="1000" dirty="0" smtClean="0">
                <a:solidFill>
                  <a:prstClr val="white"/>
                </a:solidFill>
              </a:rPr>
              <a:t>”</a:t>
            </a:r>
          </a:p>
          <a:p>
            <a:r>
              <a:rPr lang="en-US" sz="1000" dirty="0">
                <a:solidFill>
                  <a:prstClr val="white"/>
                </a:solidFill>
              </a:rPr>
              <a:t> </a:t>
            </a:r>
            <a:r>
              <a:rPr lang="en-US" sz="1000" dirty="0" smtClean="0">
                <a:solidFill>
                  <a:prstClr val="white"/>
                </a:solidFill>
              </a:rPr>
              <a:t>                                                                           8</a:t>
            </a:r>
            <a:r>
              <a:rPr lang="en-US" sz="1000" baseline="30000" dirty="0" smtClean="0">
                <a:solidFill>
                  <a:prstClr val="white"/>
                </a:solidFill>
              </a:rPr>
              <a:t>th</a:t>
            </a:r>
            <a:r>
              <a:rPr lang="en-US" sz="1000" dirty="0" smtClean="0">
                <a:solidFill>
                  <a:prstClr val="white"/>
                </a:solidFill>
              </a:rPr>
              <a:t> International Workshop on Mechanisms on </a:t>
            </a:r>
            <a:r>
              <a:rPr lang="en-US" sz="1000" dirty="0" err="1" smtClean="0">
                <a:solidFill>
                  <a:prstClr val="white"/>
                </a:solidFill>
              </a:rPr>
              <a:t>Varcuum</a:t>
            </a:r>
            <a:r>
              <a:rPr lang="en-US" sz="1000" dirty="0" smtClean="0">
                <a:solidFill>
                  <a:prstClr val="white"/>
                </a:solidFill>
              </a:rPr>
              <a:t> Arcs, </a:t>
            </a:r>
            <a:r>
              <a:rPr lang="en-US" sz="1000" dirty="0" err="1" smtClean="0">
                <a:solidFill>
                  <a:prstClr val="white"/>
                </a:solidFill>
              </a:rPr>
              <a:t>Padova</a:t>
            </a:r>
            <a:r>
              <a:rPr lang="en-US" sz="1000" dirty="0" smtClean="0">
                <a:solidFill>
                  <a:prstClr val="white"/>
                </a:solidFill>
              </a:rPr>
              <a:t> , 15-19 Sept. 2019			</a:t>
            </a:r>
            <a:r>
              <a:rPr lang="en-US" sz="1000" dirty="0">
                <a:solidFill>
                  <a:prstClr val="white"/>
                </a:solidFill>
              </a:rPr>
              <a:t> </a:t>
            </a:r>
            <a:r>
              <a:rPr lang="en-US" sz="1000" dirty="0" smtClean="0">
                <a:solidFill>
                  <a:prstClr val="white"/>
                </a:solidFill>
              </a:rPr>
              <a:t>                                           </a:t>
            </a:r>
            <a:endParaRPr lang="de-DE" sz="1000" dirty="0">
              <a:solidFill>
                <a:prstClr val="white"/>
              </a:solidFill>
            </a:endParaRPr>
          </a:p>
        </p:txBody>
      </p:sp>
      <p:pic>
        <p:nvPicPr>
          <p:cNvPr id="8"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58" y="6106612"/>
            <a:ext cx="2160239" cy="751388"/>
          </a:xfrm>
          <a:prstGeom prst="rect">
            <a:avLst/>
          </a:prstGeom>
        </p:spPr>
      </p:pic>
      <p:pic>
        <p:nvPicPr>
          <p:cNvPr id="9" name="Grafik 4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40043" y="6121774"/>
            <a:ext cx="2339752" cy="76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895573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alpha val="66000"/>
          </a:schemeClr>
        </a:solidFill>
        <a:effectLst/>
      </p:bgPr>
    </p:bg>
    <p:spTree>
      <p:nvGrpSpPr>
        <p:cNvPr id="1" name=""/>
        <p:cNvGrpSpPr/>
        <p:nvPr/>
      </p:nvGrpSpPr>
      <p:grpSpPr>
        <a:xfrm>
          <a:off x="0" y="0"/>
          <a:ext cx="0" cy="0"/>
          <a:chOff x="0" y="0"/>
          <a:chExt cx="0" cy="0"/>
        </a:xfrm>
      </p:grpSpPr>
      <p:sp>
        <p:nvSpPr>
          <p:cNvPr id="3" name="Rechteck 2"/>
          <p:cNvSpPr/>
          <p:nvPr/>
        </p:nvSpPr>
        <p:spPr>
          <a:xfrm>
            <a:off x="8845258" y="6427113"/>
            <a:ext cx="184731" cy="369332"/>
          </a:xfrm>
          <a:prstGeom prst="rect">
            <a:avLst/>
          </a:prstGeom>
        </p:spPr>
        <p:txBody>
          <a:bodyPr wrap="none">
            <a:spAutoFit/>
          </a:bodyPr>
          <a:lstStyle/>
          <a:p>
            <a:endParaRPr lang="de-DE" dirty="0">
              <a:solidFill>
                <a:schemeClr val="bg1"/>
              </a:solidFill>
            </a:endParaRPr>
          </a:p>
        </p:txBody>
      </p:sp>
      <p:sp>
        <p:nvSpPr>
          <p:cNvPr id="11" name="Rechteck 10"/>
          <p:cNvSpPr/>
          <p:nvPr/>
        </p:nvSpPr>
        <p:spPr>
          <a:xfrm>
            <a:off x="1086561" y="4959163"/>
            <a:ext cx="6970878" cy="307777"/>
          </a:xfrm>
          <a:prstGeom prst="rect">
            <a:avLst/>
          </a:prstGeom>
        </p:spPr>
        <p:txBody>
          <a:bodyPr wrap="square">
            <a:spAutoFit/>
          </a:bodyPr>
          <a:lstStyle/>
          <a:p>
            <a:r>
              <a:rPr lang="en-US" sz="1400" dirty="0" smtClean="0"/>
              <a:t>           </a:t>
            </a:r>
            <a:endParaRPr lang="de-DE" sz="1400" dirty="0"/>
          </a:p>
        </p:txBody>
      </p:sp>
      <p:sp>
        <p:nvSpPr>
          <p:cNvPr id="2" name="Rechteck 1"/>
          <p:cNvSpPr/>
          <p:nvPr/>
        </p:nvSpPr>
        <p:spPr>
          <a:xfrm>
            <a:off x="541874" y="202351"/>
            <a:ext cx="8395749" cy="707886"/>
          </a:xfrm>
          <a:prstGeom prst="rect">
            <a:avLst/>
          </a:prstGeom>
        </p:spPr>
        <p:txBody>
          <a:bodyPr wrap="square">
            <a:spAutoFit/>
          </a:bodyPr>
          <a:lstStyle/>
          <a:p>
            <a:pPr marL="457200" lvl="0" indent="-457200">
              <a:buAutoNum type="arabicPeriod"/>
            </a:pPr>
            <a:r>
              <a:rPr lang="en-US" sz="2000" b="1" dirty="0" smtClean="0">
                <a:solidFill>
                  <a:schemeClr val="accent2"/>
                </a:solidFill>
                <a:effectLst>
                  <a:outerShdw blurRad="38100" dist="38100" dir="2700000" algn="tl">
                    <a:srgbClr val="000000">
                      <a:alpha val="43137"/>
                    </a:srgbClr>
                  </a:outerShdw>
                </a:effectLst>
              </a:rPr>
              <a:t>Historical Introduction   </a:t>
            </a:r>
          </a:p>
          <a:p>
            <a:pPr lvl="0"/>
            <a:r>
              <a:rPr lang="en-US" sz="2000" b="1" dirty="0" smtClean="0">
                <a:solidFill>
                  <a:schemeClr val="accent2"/>
                </a:solidFill>
                <a:effectLst>
                  <a:outerShdw blurRad="38100" dist="38100" dir="2700000" algn="tl">
                    <a:srgbClr val="000000">
                      <a:alpha val="43137"/>
                    </a:srgbClr>
                  </a:outerShdw>
                </a:effectLst>
              </a:rPr>
              <a:t>        </a:t>
            </a:r>
            <a:r>
              <a:rPr lang="en-US" sz="2000" b="1" dirty="0" smtClean="0">
                <a:solidFill>
                  <a:schemeClr val="accent2"/>
                </a:solidFill>
              </a:rPr>
              <a:t>Otto von Guericke and his electrostatically experiment</a:t>
            </a:r>
            <a:endParaRPr lang="de-DE" sz="2000" b="1" dirty="0">
              <a:solidFill>
                <a:schemeClr val="accent2"/>
              </a:solidFill>
            </a:endParaRPr>
          </a:p>
        </p:txBody>
      </p:sp>
      <p:pic>
        <p:nvPicPr>
          <p:cNvPr id="10" name="Grafik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4694" y="908774"/>
            <a:ext cx="4472105" cy="4056481"/>
          </a:xfrm>
          <a:prstGeom prst="rect">
            <a:avLst/>
          </a:prstGeom>
        </p:spPr>
      </p:pic>
      <p:sp>
        <p:nvSpPr>
          <p:cNvPr id="9" name="Rechteck 8"/>
          <p:cNvSpPr/>
          <p:nvPr/>
        </p:nvSpPr>
        <p:spPr>
          <a:xfrm>
            <a:off x="0" y="6122762"/>
            <a:ext cx="9144000" cy="877163"/>
          </a:xfrm>
          <a:prstGeom prst="rect">
            <a:avLst/>
          </a:prstGeom>
          <a:solidFill>
            <a:srgbClr val="660033"/>
          </a:solidFill>
        </p:spPr>
        <p:txBody>
          <a:bodyPr wrap="square">
            <a:spAutoFit/>
          </a:bodyPr>
          <a:lstStyle/>
          <a:p>
            <a:r>
              <a:rPr lang="en-US" sz="1100" dirty="0" smtClean="0">
                <a:solidFill>
                  <a:prstClr val="white"/>
                </a:solidFill>
              </a:rPr>
              <a:t>          		</a:t>
            </a:r>
            <a:r>
              <a:rPr lang="en-US" sz="1000" dirty="0" smtClean="0">
                <a:solidFill>
                  <a:prstClr val="white"/>
                </a:solidFill>
              </a:rPr>
              <a:t>           Wolfram Knapp</a:t>
            </a:r>
          </a:p>
          <a:p>
            <a:r>
              <a:rPr lang="en-US" sz="1000" dirty="0">
                <a:solidFill>
                  <a:prstClr val="white"/>
                </a:solidFill>
              </a:rPr>
              <a:t> </a:t>
            </a:r>
            <a:r>
              <a:rPr lang="en-US" sz="1000" dirty="0" smtClean="0">
                <a:solidFill>
                  <a:prstClr val="white"/>
                </a:solidFill>
              </a:rPr>
              <a:t>                                                                          „</a:t>
            </a:r>
            <a:r>
              <a:rPr lang="en-US" sz="1000" b="1" dirty="0" smtClean="0">
                <a:solidFill>
                  <a:prstClr val="white"/>
                </a:solidFill>
              </a:rPr>
              <a:t>Investigations of the transition </a:t>
            </a:r>
            <a:r>
              <a:rPr lang="en-US" sz="1000" b="1" dirty="0">
                <a:solidFill>
                  <a:prstClr val="white"/>
                </a:solidFill>
              </a:rPr>
              <a:t>from </a:t>
            </a:r>
            <a:r>
              <a:rPr lang="en-US" sz="1000" b="1" dirty="0" smtClean="0">
                <a:solidFill>
                  <a:prstClr val="white"/>
                </a:solidFill>
              </a:rPr>
              <a:t>electron field </a:t>
            </a:r>
            <a:r>
              <a:rPr lang="en-US" sz="1000" b="1" dirty="0">
                <a:solidFill>
                  <a:prstClr val="white"/>
                </a:solidFill>
              </a:rPr>
              <a:t>emission to </a:t>
            </a:r>
            <a:r>
              <a:rPr lang="en-US" sz="1000" b="1" dirty="0" smtClean="0">
                <a:solidFill>
                  <a:prstClr val="white"/>
                </a:solidFill>
              </a:rPr>
              <a:t> plasma discharges</a:t>
            </a:r>
          </a:p>
          <a:p>
            <a:r>
              <a:rPr lang="en-US" sz="1000" b="1" dirty="0">
                <a:solidFill>
                  <a:prstClr val="white"/>
                </a:solidFill>
              </a:rPr>
              <a:t> </a:t>
            </a:r>
            <a:r>
              <a:rPr lang="en-US" sz="1000" b="1" dirty="0" smtClean="0">
                <a:solidFill>
                  <a:prstClr val="white"/>
                </a:solidFill>
              </a:rPr>
              <a:t>                                                                            (glow discharge and micro-arcs) with extended use of Fowler-</a:t>
            </a:r>
            <a:r>
              <a:rPr lang="en-US" sz="1000" b="1" dirty="0" err="1" smtClean="0">
                <a:solidFill>
                  <a:prstClr val="white"/>
                </a:solidFill>
              </a:rPr>
              <a:t>Nordheim</a:t>
            </a:r>
            <a:r>
              <a:rPr lang="en-US" sz="1000" b="1" dirty="0" smtClean="0">
                <a:solidFill>
                  <a:prstClr val="white"/>
                </a:solidFill>
              </a:rPr>
              <a:t> plot</a:t>
            </a:r>
            <a:r>
              <a:rPr lang="en-US" sz="1000" dirty="0" smtClean="0">
                <a:solidFill>
                  <a:prstClr val="white"/>
                </a:solidFill>
              </a:rPr>
              <a:t>”</a:t>
            </a:r>
          </a:p>
          <a:p>
            <a:r>
              <a:rPr lang="en-US" sz="1000" dirty="0">
                <a:solidFill>
                  <a:prstClr val="white"/>
                </a:solidFill>
              </a:rPr>
              <a:t> </a:t>
            </a:r>
            <a:r>
              <a:rPr lang="en-US" sz="1000" dirty="0" smtClean="0">
                <a:solidFill>
                  <a:prstClr val="white"/>
                </a:solidFill>
              </a:rPr>
              <a:t>                                                                           8</a:t>
            </a:r>
            <a:r>
              <a:rPr lang="en-US" sz="1000" baseline="30000" dirty="0" smtClean="0">
                <a:solidFill>
                  <a:prstClr val="white"/>
                </a:solidFill>
              </a:rPr>
              <a:t>th</a:t>
            </a:r>
            <a:r>
              <a:rPr lang="en-US" sz="1000" dirty="0" smtClean="0">
                <a:solidFill>
                  <a:prstClr val="white"/>
                </a:solidFill>
              </a:rPr>
              <a:t> International Workshop on Mechanisms on </a:t>
            </a:r>
            <a:r>
              <a:rPr lang="en-US" sz="1000" dirty="0" err="1" smtClean="0">
                <a:solidFill>
                  <a:prstClr val="white"/>
                </a:solidFill>
              </a:rPr>
              <a:t>Varcuum</a:t>
            </a:r>
            <a:r>
              <a:rPr lang="en-US" sz="1000" dirty="0" smtClean="0">
                <a:solidFill>
                  <a:prstClr val="white"/>
                </a:solidFill>
              </a:rPr>
              <a:t> Arcs, </a:t>
            </a:r>
            <a:r>
              <a:rPr lang="en-US" sz="1000" dirty="0" err="1" smtClean="0">
                <a:solidFill>
                  <a:prstClr val="white"/>
                </a:solidFill>
              </a:rPr>
              <a:t>Padova</a:t>
            </a:r>
            <a:r>
              <a:rPr lang="en-US" sz="1000" dirty="0" smtClean="0">
                <a:solidFill>
                  <a:prstClr val="white"/>
                </a:solidFill>
              </a:rPr>
              <a:t> , 15-19 Sept. 2019			</a:t>
            </a:r>
            <a:r>
              <a:rPr lang="en-US" sz="1000" dirty="0">
                <a:solidFill>
                  <a:prstClr val="white"/>
                </a:solidFill>
              </a:rPr>
              <a:t> </a:t>
            </a:r>
            <a:r>
              <a:rPr lang="en-US" sz="1000" dirty="0" smtClean="0">
                <a:solidFill>
                  <a:prstClr val="white"/>
                </a:solidFill>
              </a:rPr>
              <a:t>                                           </a:t>
            </a:r>
            <a:endParaRPr lang="de-DE" sz="1000" dirty="0">
              <a:solidFill>
                <a:prstClr val="white"/>
              </a:solidFill>
            </a:endParaRPr>
          </a:p>
        </p:txBody>
      </p:sp>
      <p:pic>
        <p:nvPicPr>
          <p:cNvPr id="12" name="Grafik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58" y="6106612"/>
            <a:ext cx="2160239" cy="751388"/>
          </a:xfrm>
          <a:prstGeom prst="rect">
            <a:avLst/>
          </a:prstGeom>
        </p:spPr>
      </p:pic>
      <p:pic>
        <p:nvPicPr>
          <p:cNvPr id="14" name="Grafik 4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40043" y="6121774"/>
            <a:ext cx="2339752" cy="76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Grafik 3"/>
          <p:cNvPicPr>
            <a:picLocks noChangeAspect="1"/>
          </p:cNvPicPr>
          <p:nvPr/>
        </p:nvPicPr>
        <p:blipFill>
          <a:blip r:embed="rId5"/>
          <a:stretch>
            <a:fillRect/>
          </a:stretch>
        </p:blipFill>
        <p:spPr>
          <a:xfrm>
            <a:off x="5796136" y="924403"/>
            <a:ext cx="2700642" cy="4034760"/>
          </a:xfrm>
          <a:prstGeom prst="rect">
            <a:avLst/>
          </a:prstGeom>
        </p:spPr>
      </p:pic>
      <p:sp>
        <p:nvSpPr>
          <p:cNvPr id="5" name="Rechteck 4"/>
          <p:cNvSpPr/>
          <p:nvPr/>
        </p:nvSpPr>
        <p:spPr>
          <a:xfrm>
            <a:off x="207887" y="4973330"/>
            <a:ext cx="8822102" cy="1354217"/>
          </a:xfrm>
          <a:prstGeom prst="rect">
            <a:avLst/>
          </a:prstGeom>
        </p:spPr>
        <p:txBody>
          <a:bodyPr wrap="square">
            <a:spAutoFit/>
          </a:bodyPr>
          <a:lstStyle/>
          <a:p>
            <a:r>
              <a:rPr lang="en-US" sz="1400" dirty="0" smtClean="0"/>
              <a:t>Fig. 1. Otto </a:t>
            </a:r>
            <a:r>
              <a:rPr lang="en-US" sz="1400" dirty="0"/>
              <a:t>von Guericke and his electrostatically experiment with charged </a:t>
            </a:r>
            <a:r>
              <a:rPr lang="en-US" sz="1400" dirty="0" err="1"/>
              <a:t>sulphur</a:t>
            </a:r>
            <a:r>
              <a:rPr lang="en-US" sz="1400" dirty="0"/>
              <a:t> ball and bird's feather. In the year 1672 he had a correspondence with Gottfried Wilhelm Leibniz (9 letters). One topic was a discussion about observed discharge effects (spark discharges) [1</a:t>
            </a:r>
            <a:r>
              <a:rPr lang="en-US" sz="1400" dirty="0" smtClean="0"/>
              <a:t>].</a:t>
            </a:r>
            <a:endParaRPr lang="de-DE" sz="1200" dirty="0" smtClean="0"/>
          </a:p>
          <a:p>
            <a:endParaRPr lang="de-DE" sz="400" dirty="0" smtClean="0"/>
          </a:p>
          <a:p>
            <a:r>
              <a:rPr lang="de-DE" sz="1200" dirty="0" smtClean="0"/>
              <a:t>                     [</a:t>
            </a:r>
            <a:r>
              <a:rPr lang="de-DE" sz="1200" dirty="0"/>
              <a:t>1] O. v. Guericke, G. W. Leibniz, “Leibniz und Gericke im Diskurs – Die </a:t>
            </a:r>
            <a:r>
              <a:rPr lang="de-DE" sz="1200" dirty="0" err="1"/>
              <a:t>Exerpte</a:t>
            </a:r>
            <a:r>
              <a:rPr lang="de-DE" sz="1200" dirty="0"/>
              <a:t> aus den </a:t>
            </a:r>
            <a:r>
              <a:rPr lang="de-DE" sz="1200" dirty="0" err="1"/>
              <a:t>Experimenta</a:t>
            </a:r>
            <a:r>
              <a:rPr lang="de-DE" sz="1200" dirty="0"/>
              <a:t> Nova und der Briefwechsel” </a:t>
            </a:r>
            <a:endParaRPr lang="de-DE" sz="1200" dirty="0" smtClean="0"/>
          </a:p>
          <a:p>
            <a:r>
              <a:rPr lang="de-DE" sz="1200" dirty="0"/>
              <a:t> </a:t>
            </a:r>
            <a:r>
              <a:rPr lang="de-DE" sz="1200" dirty="0" smtClean="0"/>
              <a:t>                         (</a:t>
            </a:r>
            <a:r>
              <a:rPr lang="de-DE" sz="1200" dirty="0" err="1"/>
              <a:t>Latin</a:t>
            </a:r>
            <a:r>
              <a:rPr lang="de-DE" sz="1200" dirty="0"/>
              <a:t> </a:t>
            </a:r>
            <a:r>
              <a:rPr lang="de-DE" sz="1200" dirty="0" err="1"/>
              <a:t>and</a:t>
            </a:r>
            <a:r>
              <a:rPr lang="de-DE" sz="1200" dirty="0"/>
              <a:t> German); Editors: B. Heinicke, W. Knapp, P. Rubini, P. </a:t>
            </a:r>
            <a:r>
              <a:rPr lang="de-DE" sz="1200" dirty="0" err="1"/>
              <a:t>Streitenberger</a:t>
            </a:r>
            <a:r>
              <a:rPr lang="de-DE" sz="1200" dirty="0"/>
              <a:t>, DE GRUYTER, Berlin (2018).</a:t>
            </a:r>
          </a:p>
          <a:p>
            <a:endParaRPr lang="de-DE" sz="1200" dirty="0"/>
          </a:p>
        </p:txBody>
      </p:sp>
    </p:spTree>
    <p:extLst>
      <p:ext uri="{BB962C8B-B14F-4D97-AF65-F5344CB8AC3E}">
        <p14:creationId xmlns:p14="http://schemas.microsoft.com/office/powerpoint/2010/main" val="333982450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8845258" y="6427113"/>
            <a:ext cx="184731" cy="369332"/>
          </a:xfrm>
          <a:prstGeom prst="rect">
            <a:avLst/>
          </a:prstGeom>
        </p:spPr>
        <p:txBody>
          <a:bodyPr wrap="none">
            <a:spAutoFit/>
          </a:bodyPr>
          <a:lstStyle/>
          <a:p>
            <a:endParaRPr lang="de-DE" dirty="0">
              <a:solidFill>
                <a:schemeClr val="bg1"/>
              </a:solidFill>
            </a:endParaRPr>
          </a:p>
        </p:txBody>
      </p:sp>
      <p:sp>
        <p:nvSpPr>
          <p:cNvPr id="11" name="Rechteck 10"/>
          <p:cNvSpPr/>
          <p:nvPr/>
        </p:nvSpPr>
        <p:spPr>
          <a:xfrm>
            <a:off x="1086561" y="4959163"/>
            <a:ext cx="6970878" cy="307777"/>
          </a:xfrm>
          <a:prstGeom prst="rect">
            <a:avLst/>
          </a:prstGeom>
        </p:spPr>
        <p:txBody>
          <a:bodyPr wrap="square">
            <a:spAutoFit/>
          </a:bodyPr>
          <a:lstStyle/>
          <a:p>
            <a:r>
              <a:rPr lang="en-US" sz="1400" dirty="0" smtClean="0"/>
              <a:t>           </a:t>
            </a:r>
            <a:endParaRPr lang="de-DE" sz="1400" dirty="0"/>
          </a:p>
        </p:txBody>
      </p:sp>
      <p:sp>
        <p:nvSpPr>
          <p:cNvPr id="16" name="Rechteck 15"/>
          <p:cNvSpPr/>
          <p:nvPr/>
        </p:nvSpPr>
        <p:spPr>
          <a:xfrm>
            <a:off x="1539266" y="116632"/>
            <a:ext cx="6048672" cy="1323439"/>
          </a:xfrm>
          <a:prstGeom prst="rect">
            <a:avLst/>
          </a:prstGeom>
        </p:spPr>
        <p:txBody>
          <a:bodyPr wrap="square">
            <a:spAutoFit/>
          </a:bodyPr>
          <a:lstStyle/>
          <a:p>
            <a:pPr algn="ctr"/>
            <a:r>
              <a:rPr lang="en-US" sz="4000" b="1" dirty="0">
                <a:solidFill>
                  <a:srgbClr val="993366"/>
                </a:solidFill>
              </a:rPr>
              <a:t>Thank you very much</a:t>
            </a:r>
          </a:p>
          <a:p>
            <a:pPr algn="ctr"/>
            <a:r>
              <a:rPr lang="en-US" sz="4000" b="1" dirty="0">
                <a:solidFill>
                  <a:srgbClr val="993366"/>
                </a:solidFill>
              </a:rPr>
              <a:t>for your attention!</a:t>
            </a:r>
          </a:p>
        </p:txBody>
      </p:sp>
      <p:pic>
        <p:nvPicPr>
          <p:cNvPr id="27650" name="Picture 2" descr="C:\Users\Wolfram\Pictures\2017 IVNC Regensburg Bilder\DSCI020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14770"/>
            <a:ext cx="8119175" cy="6090070"/>
          </a:xfrm>
          <a:prstGeom prst="rect">
            <a:avLst/>
          </a:prstGeom>
          <a:noFill/>
          <a:extLst>
            <a:ext uri="{909E8E84-426E-40DD-AFC4-6F175D3DCCD1}">
              <a14:hiddenFill xmlns:a14="http://schemas.microsoft.com/office/drawing/2010/main">
                <a:solidFill>
                  <a:srgbClr val="FFFFFF"/>
                </a:solidFill>
              </a14:hiddenFill>
            </a:ext>
          </a:extLst>
        </p:spPr>
      </p:pic>
      <p:sp>
        <p:nvSpPr>
          <p:cNvPr id="9" name="Rechteck 8"/>
          <p:cNvSpPr/>
          <p:nvPr/>
        </p:nvSpPr>
        <p:spPr>
          <a:xfrm>
            <a:off x="1086561" y="13265"/>
            <a:ext cx="6048672" cy="1200329"/>
          </a:xfrm>
          <a:prstGeom prst="rect">
            <a:avLst/>
          </a:prstGeom>
        </p:spPr>
        <p:txBody>
          <a:bodyPr wrap="square">
            <a:spAutoFit/>
          </a:bodyPr>
          <a:lstStyle/>
          <a:p>
            <a:pPr algn="ctr"/>
            <a:r>
              <a:rPr lang="en-US" sz="3600" b="1" dirty="0">
                <a:solidFill>
                  <a:srgbClr val="993366"/>
                </a:solidFill>
              </a:rPr>
              <a:t>Thank you very much</a:t>
            </a:r>
          </a:p>
          <a:p>
            <a:pPr algn="ctr"/>
            <a:r>
              <a:rPr lang="en-US" sz="3600" b="1" dirty="0">
                <a:solidFill>
                  <a:srgbClr val="993366"/>
                </a:solidFill>
              </a:rPr>
              <a:t>for your attention!</a:t>
            </a:r>
          </a:p>
        </p:txBody>
      </p:sp>
      <p:sp>
        <p:nvSpPr>
          <p:cNvPr id="8" name="Rechteck 7"/>
          <p:cNvSpPr/>
          <p:nvPr/>
        </p:nvSpPr>
        <p:spPr>
          <a:xfrm>
            <a:off x="0" y="6122762"/>
            <a:ext cx="9144000" cy="877163"/>
          </a:xfrm>
          <a:prstGeom prst="rect">
            <a:avLst/>
          </a:prstGeom>
          <a:solidFill>
            <a:srgbClr val="660033"/>
          </a:solidFill>
        </p:spPr>
        <p:txBody>
          <a:bodyPr wrap="square">
            <a:spAutoFit/>
          </a:bodyPr>
          <a:lstStyle/>
          <a:p>
            <a:r>
              <a:rPr lang="en-US" sz="1100" dirty="0" smtClean="0">
                <a:solidFill>
                  <a:prstClr val="white"/>
                </a:solidFill>
              </a:rPr>
              <a:t>          		</a:t>
            </a:r>
            <a:r>
              <a:rPr lang="en-US" sz="1000" dirty="0" smtClean="0">
                <a:solidFill>
                  <a:prstClr val="white"/>
                </a:solidFill>
              </a:rPr>
              <a:t>           Wolfram Knapp</a:t>
            </a:r>
          </a:p>
          <a:p>
            <a:r>
              <a:rPr lang="en-US" sz="1000" dirty="0">
                <a:solidFill>
                  <a:prstClr val="white"/>
                </a:solidFill>
              </a:rPr>
              <a:t> </a:t>
            </a:r>
            <a:r>
              <a:rPr lang="en-US" sz="1000" dirty="0" smtClean="0">
                <a:solidFill>
                  <a:prstClr val="white"/>
                </a:solidFill>
              </a:rPr>
              <a:t>                                                                          „</a:t>
            </a:r>
            <a:r>
              <a:rPr lang="en-US" sz="1000" b="1" dirty="0" smtClean="0">
                <a:solidFill>
                  <a:prstClr val="white"/>
                </a:solidFill>
              </a:rPr>
              <a:t>Investigations of the transition </a:t>
            </a:r>
            <a:r>
              <a:rPr lang="en-US" sz="1000" b="1" dirty="0">
                <a:solidFill>
                  <a:prstClr val="white"/>
                </a:solidFill>
              </a:rPr>
              <a:t>from </a:t>
            </a:r>
            <a:r>
              <a:rPr lang="en-US" sz="1000" b="1" dirty="0" smtClean="0">
                <a:solidFill>
                  <a:prstClr val="white"/>
                </a:solidFill>
              </a:rPr>
              <a:t>electron field </a:t>
            </a:r>
            <a:r>
              <a:rPr lang="en-US" sz="1000" b="1" dirty="0">
                <a:solidFill>
                  <a:prstClr val="white"/>
                </a:solidFill>
              </a:rPr>
              <a:t>emission to </a:t>
            </a:r>
            <a:r>
              <a:rPr lang="en-US" sz="1000" b="1" dirty="0" smtClean="0">
                <a:solidFill>
                  <a:prstClr val="white"/>
                </a:solidFill>
              </a:rPr>
              <a:t> plasma discharges</a:t>
            </a:r>
          </a:p>
          <a:p>
            <a:r>
              <a:rPr lang="en-US" sz="1000" b="1" dirty="0">
                <a:solidFill>
                  <a:prstClr val="white"/>
                </a:solidFill>
              </a:rPr>
              <a:t> </a:t>
            </a:r>
            <a:r>
              <a:rPr lang="en-US" sz="1000" b="1" dirty="0" smtClean="0">
                <a:solidFill>
                  <a:prstClr val="white"/>
                </a:solidFill>
              </a:rPr>
              <a:t>                                                                            (glow discharge and micro-arcs) with extended use of Fowler-</a:t>
            </a:r>
            <a:r>
              <a:rPr lang="en-US" sz="1000" b="1" dirty="0" err="1" smtClean="0">
                <a:solidFill>
                  <a:prstClr val="white"/>
                </a:solidFill>
              </a:rPr>
              <a:t>Nordheim</a:t>
            </a:r>
            <a:r>
              <a:rPr lang="en-US" sz="1000" b="1" dirty="0" smtClean="0">
                <a:solidFill>
                  <a:prstClr val="white"/>
                </a:solidFill>
              </a:rPr>
              <a:t> plot</a:t>
            </a:r>
            <a:r>
              <a:rPr lang="en-US" sz="1000" dirty="0" smtClean="0">
                <a:solidFill>
                  <a:prstClr val="white"/>
                </a:solidFill>
              </a:rPr>
              <a:t>”</a:t>
            </a:r>
          </a:p>
          <a:p>
            <a:r>
              <a:rPr lang="en-US" sz="1000" dirty="0">
                <a:solidFill>
                  <a:prstClr val="white"/>
                </a:solidFill>
              </a:rPr>
              <a:t> </a:t>
            </a:r>
            <a:r>
              <a:rPr lang="en-US" sz="1000" dirty="0" smtClean="0">
                <a:solidFill>
                  <a:prstClr val="white"/>
                </a:solidFill>
              </a:rPr>
              <a:t>                                                                           8</a:t>
            </a:r>
            <a:r>
              <a:rPr lang="en-US" sz="1000" baseline="30000" dirty="0" smtClean="0">
                <a:solidFill>
                  <a:prstClr val="white"/>
                </a:solidFill>
              </a:rPr>
              <a:t>th</a:t>
            </a:r>
            <a:r>
              <a:rPr lang="en-US" sz="1000" dirty="0" smtClean="0">
                <a:solidFill>
                  <a:prstClr val="white"/>
                </a:solidFill>
              </a:rPr>
              <a:t> International Workshop on Mechanisms on </a:t>
            </a:r>
            <a:r>
              <a:rPr lang="en-US" sz="1000" dirty="0" err="1" smtClean="0">
                <a:solidFill>
                  <a:prstClr val="white"/>
                </a:solidFill>
              </a:rPr>
              <a:t>Varcuum</a:t>
            </a:r>
            <a:r>
              <a:rPr lang="en-US" sz="1000" dirty="0" smtClean="0">
                <a:solidFill>
                  <a:prstClr val="white"/>
                </a:solidFill>
              </a:rPr>
              <a:t> Arcs, </a:t>
            </a:r>
            <a:r>
              <a:rPr lang="en-US" sz="1000" dirty="0" err="1" smtClean="0">
                <a:solidFill>
                  <a:prstClr val="white"/>
                </a:solidFill>
              </a:rPr>
              <a:t>Padova</a:t>
            </a:r>
            <a:r>
              <a:rPr lang="en-US" sz="1000" dirty="0" smtClean="0">
                <a:solidFill>
                  <a:prstClr val="white"/>
                </a:solidFill>
              </a:rPr>
              <a:t> , 15-19 Sept. 2019			</a:t>
            </a:r>
            <a:r>
              <a:rPr lang="en-US" sz="1000" dirty="0">
                <a:solidFill>
                  <a:prstClr val="white"/>
                </a:solidFill>
              </a:rPr>
              <a:t> </a:t>
            </a:r>
            <a:r>
              <a:rPr lang="en-US" sz="1000" dirty="0" smtClean="0">
                <a:solidFill>
                  <a:prstClr val="white"/>
                </a:solidFill>
              </a:rPr>
              <a:t>                                           </a:t>
            </a:r>
            <a:endParaRPr lang="de-DE" sz="1000" dirty="0">
              <a:solidFill>
                <a:prstClr val="white"/>
              </a:solidFill>
            </a:endParaRPr>
          </a:p>
        </p:txBody>
      </p:sp>
      <p:pic>
        <p:nvPicPr>
          <p:cNvPr id="10" name="Grafik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58" y="6106612"/>
            <a:ext cx="2160239" cy="751388"/>
          </a:xfrm>
          <a:prstGeom prst="rect">
            <a:avLst/>
          </a:prstGeom>
        </p:spPr>
      </p:pic>
      <p:pic>
        <p:nvPicPr>
          <p:cNvPr id="12" name="Grafik 4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40043" y="6121774"/>
            <a:ext cx="2339752" cy="76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931469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8845258" y="6427113"/>
            <a:ext cx="184731" cy="369332"/>
          </a:xfrm>
          <a:prstGeom prst="rect">
            <a:avLst/>
          </a:prstGeom>
        </p:spPr>
        <p:txBody>
          <a:bodyPr wrap="none">
            <a:spAutoFit/>
          </a:bodyPr>
          <a:lstStyle/>
          <a:p>
            <a:endParaRPr lang="de-DE" dirty="0">
              <a:solidFill>
                <a:schemeClr val="bg1"/>
              </a:solidFill>
            </a:endParaRPr>
          </a:p>
        </p:txBody>
      </p:sp>
      <p:sp>
        <p:nvSpPr>
          <p:cNvPr id="11" name="Rechteck 10"/>
          <p:cNvSpPr/>
          <p:nvPr/>
        </p:nvSpPr>
        <p:spPr>
          <a:xfrm>
            <a:off x="1086561" y="4959163"/>
            <a:ext cx="6970878" cy="307777"/>
          </a:xfrm>
          <a:prstGeom prst="rect">
            <a:avLst/>
          </a:prstGeom>
        </p:spPr>
        <p:txBody>
          <a:bodyPr wrap="square">
            <a:spAutoFit/>
          </a:bodyPr>
          <a:lstStyle/>
          <a:p>
            <a:r>
              <a:rPr lang="en-US" sz="1400" dirty="0" smtClean="0"/>
              <a:t>           </a:t>
            </a:r>
            <a:endParaRPr lang="de-DE" sz="1400" dirty="0"/>
          </a:p>
        </p:txBody>
      </p:sp>
      <p:sp>
        <p:nvSpPr>
          <p:cNvPr id="2" name="Rechteck 1"/>
          <p:cNvSpPr/>
          <p:nvPr/>
        </p:nvSpPr>
        <p:spPr>
          <a:xfrm>
            <a:off x="541874" y="202351"/>
            <a:ext cx="8060251" cy="400110"/>
          </a:xfrm>
          <a:prstGeom prst="rect">
            <a:avLst/>
          </a:prstGeom>
        </p:spPr>
        <p:txBody>
          <a:bodyPr wrap="square">
            <a:spAutoFit/>
          </a:bodyPr>
          <a:lstStyle/>
          <a:p>
            <a:pPr marL="457200" lvl="0" indent="-457200">
              <a:buAutoNum type="arabicPeriod"/>
            </a:pPr>
            <a:r>
              <a:rPr lang="en-US" sz="2000" b="1" dirty="0" smtClean="0">
                <a:solidFill>
                  <a:srgbClr val="C00000"/>
                </a:solidFill>
                <a:effectLst>
                  <a:outerShdw blurRad="38100" dist="38100" dir="2700000" algn="tl">
                    <a:srgbClr val="000000">
                      <a:alpha val="43137"/>
                    </a:srgbClr>
                  </a:outerShdw>
                </a:effectLst>
              </a:rPr>
              <a:t>Introductions</a:t>
            </a:r>
            <a:r>
              <a:rPr lang="en-US" sz="2000" b="1" dirty="0" smtClean="0">
                <a:solidFill>
                  <a:srgbClr val="C00000"/>
                </a:solidFill>
              </a:rPr>
              <a:t>      Field emission measurement with I</a:t>
            </a:r>
            <a:r>
              <a:rPr lang="en-US" sz="2000" b="1" baseline="-25000" dirty="0" smtClean="0">
                <a:solidFill>
                  <a:srgbClr val="C00000"/>
                </a:solidFill>
              </a:rPr>
              <a:t>E</a:t>
            </a:r>
            <a:r>
              <a:rPr lang="en-US" sz="2000" b="1" dirty="0" smtClean="0">
                <a:solidFill>
                  <a:srgbClr val="C00000"/>
                </a:solidFill>
              </a:rPr>
              <a:t> &gt; 1 mA  (DC)        </a:t>
            </a:r>
            <a:endParaRPr lang="de-DE" sz="2000" b="1" dirty="0">
              <a:solidFill>
                <a:srgbClr val="C00000"/>
              </a:solidFill>
            </a:endParaRPr>
          </a:p>
        </p:txBody>
      </p:sp>
      <p:graphicFrame>
        <p:nvGraphicFramePr>
          <p:cNvPr id="4" name="Objekt 3"/>
          <p:cNvGraphicFramePr>
            <a:graphicFrameLocks noChangeAspect="1"/>
          </p:cNvGraphicFramePr>
          <p:nvPr>
            <p:extLst>
              <p:ext uri="{D42A27DB-BD31-4B8C-83A1-F6EECF244321}">
                <p14:modId xmlns:p14="http://schemas.microsoft.com/office/powerpoint/2010/main" val="2712496882"/>
              </p:ext>
            </p:extLst>
          </p:nvPr>
        </p:nvGraphicFramePr>
        <p:xfrm>
          <a:off x="1045393" y="496655"/>
          <a:ext cx="6613525" cy="4464050"/>
        </p:xfrm>
        <a:graphic>
          <a:graphicData uri="http://schemas.openxmlformats.org/presentationml/2006/ole">
            <mc:AlternateContent xmlns:mc="http://schemas.openxmlformats.org/markup-compatibility/2006">
              <mc:Choice xmlns:v="urn:schemas-microsoft-com:vml" Requires="v">
                <p:oleObj spid="_x0000_s16535" name="Graph" r:id="rId3" imgW="4187520" imgH="2826720" progId="Origin50.Graph">
                  <p:embed/>
                </p:oleObj>
              </mc:Choice>
              <mc:Fallback>
                <p:oleObj name="Graph" r:id="rId3" imgW="4187520" imgH="2826720" progId="Origin50.Graph">
                  <p:embed/>
                  <p:pic>
                    <p:nvPicPr>
                      <p:cNvPr id="0" name="Objek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5393" y="496655"/>
                        <a:ext cx="6613525" cy="446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 name="Rechteck 8"/>
          <p:cNvSpPr/>
          <p:nvPr/>
        </p:nvSpPr>
        <p:spPr>
          <a:xfrm>
            <a:off x="467544" y="4944656"/>
            <a:ext cx="8280920" cy="523220"/>
          </a:xfrm>
          <a:prstGeom prst="rect">
            <a:avLst/>
          </a:prstGeom>
        </p:spPr>
        <p:txBody>
          <a:bodyPr wrap="square">
            <a:spAutoFit/>
          </a:bodyPr>
          <a:lstStyle/>
          <a:p>
            <a:r>
              <a:rPr lang="en-US" sz="1400" dirty="0"/>
              <a:t>Fig. </a:t>
            </a:r>
            <a:r>
              <a:rPr lang="en-US" sz="1400" dirty="0" smtClean="0"/>
              <a:t>1.   Field-emission </a:t>
            </a:r>
            <a:r>
              <a:rPr lang="en-US" sz="1400" dirty="0"/>
              <a:t>characterization: I</a:t>
            </a:r>
            <a:r>
              <a:rPr lang="en-US" sz="1400" baseline="-25000" dirty="0"/>
              <a:t>E</a:t>
            </a:r>
            <a:r>
              <a:rPr lang="en-US" sz="1400" dirty="0"/>
              <a:t> = f(U) diagram </a:t>
            </a:r>
            <a:r>
              <a:rPr lang="en-US" sz="1400" dirty="0" smtClean="0"/>
              <a:t>with </a:t>
            </a:r>
            <a:r>
              <a:rPr lang="en-US" sz="1400" dirty="0"/>
              <a:t>a voltage </a:t>
            </a:r>
            <a:r>
              <a:rPr lang="en-US" sz="1400" dirty="0" smtClean="0"/>
              <a:t>reduction for currents &gt; 1.5 mA [1].</a:t>
            </a:r>
          </a:p>
          <a:p>
            <a:r>
              <a:rPr lang="en-US" sz="1400" dirty="0" smtClean="0"/>
              <a:t>           </a:t>
            </a:r>
            <a:endParaRPr lang="de-DE" sz="1400" dirty="0"/>
          </a:p>
        </p:txBody>
      </p:sp>
      <p:sp>
        <p:nvSpPr>
          <p:cNvPr id="12" name="Rechteck 11"/>
          <p:cNvSpPr/>
          <p:nvPr/>
        </p:nvSpPr>
        <p:spPr>
          <a:xfrm>
            <a:off x="15455" y="5541007"/>
            <a:ext cx="9144000" cy="461665"/>
          </a:xfrm>
          <a:prstGeom prst="rect">
            <a:avLst/>
          </a:prstGeom>
        </p:spPr>
        <p:txBody>
          <a:bodyPr wrap="square">
            <a:spAutoFit/>
          </a:bodyPr>
          <a:lstStyle/>
          <a:p>
            <a:r>
              <a:rPr lang="en-US" sz="1200" dirty="0" smtClean="0"/>
              <a:t>   [1] W. Knapp, “Field-emission </a:t>
            </a:r>
            <a:r>
              <a:rPr lang="en-US" sz="1200" dirty="0"/>
              <a:t>investigations of micro-structured stainless steel 1.4301 (ASTM 304)  </a:t>
            </a:r>
            <a:r>
              <a:rPr lang="en-US" sz="1200" dirty="0" smtClean="0"/>
              <a:t>for </a:t>
            </a:r>
            <a:r>
              <a:rPr lang="en-US" sz="1200" dirty="0"/>
              <a:t>extended use of vacuum components </a:t>
            </a:r>
            <a:endParaRPr lang="en-US" sz="1200" dirty="0" smtClean="0"/>
          </a:p>
          <a:p>
            <a:r>
              <a:rPr lang="en-US" sz="1200" dirty="0"/>
              <a:t> </a:t>
            </a:r>
            <a:r>
              <a:rPr lang="en-US" sz="1200" dirty="0" smtClean="0"/>
              <a:t>                            as  very </a:t>
            </a:r>
            <a:r>
              <a:rPr lang="en-US" sz="1200" dirty="0"/>
              <a:t>large FE cathode arrays.” Poster contribution IVNC 2017. </a:t>
            </a:r>
            <a:endParaRPr lang="de-DE" sz="1200" dirty="0"/>
          </a:p>
        </p:txBody>
      </p:sp>
      <p:sp>
        <p:nvSpPr>
          <p:cNvPr id="14" name="Rechteck 13"/>
          <p:cNvSpPr/>
          <p:nvPr/>
        </p:nvSpPr>
        <p:spPr>
          <a:xfrm>
            <a:off x="0" y="6122762"/>
            <a:ext cx="9144000" cy="877163"/>
          </a:xfrm>
          <a:prstGeom prst="rect">
            <a:avLst/>
          </a:prstGeom>
          <a:solidFill>
            <a:srgbClr val="660033"/>
          </a:solidFill>
        </p:spPr>
        <p:txBody>
          <a:bodyPr wrap="square">
            <a:spAutoFit/>
          </a:bodyPr>
          <a:lstStyle/>
          <a:p>
            <a:r>
              <a:rPr lang="en-US" sz="1100" dirty="0" smtClean="0">
                <a:solidFill>
                  <a:prstClr val="white"/>
                </a:solidFill>
              </a:rPr>
              <a:t>          		</a:t>
            </a:r>
            <a:r>
              <a:rPr lang="en-US" sz="1000" dirty="0" smtClean="0">
                <a:solidFill>
                  <a:prstClr val="white"/>
                </a:solidFill>
              </a:rPr>
              <a:t>           Wolfram Knapp</a:t>
            </a:r>
          </a:p>
          <a:p>
            <a:r>
              <a:rPr lang="en-US" sz="1000" dirty="0">
                <a:solidFill>
                  <a:prstClr val="white"/>
                </a:solidFill>
              </a:rPr>
              <a:t> </a:t>
            </a:r>
            <a:r>
              <a:rPr lang="en-US" sz="1000" dirty="0" smtClean="0">
                <a:solidFill>
                  <a:prstClr val="white"/>
                </a:solidFill>
              </a:rPr>
              <a:t>                                                                          „</a:t>
            </a:r>
            <a:r>
              <a:rPr lang="en-US" sz="1000" b="1" dirty="0" smtClean="0">
                <a:solidFill>
                  <a:prstClr val="white"/>
                </a:solidFill>
              </a:rPr>
              <a:t>Investigations of the transition </a:t>
            </a:r>
            <a:r>
              <a:rPr lang="en-US" sz="1000" b="1" dirty="0">
                <a:solidFill>
                  <a:prstClr val="white"/>
                </a:solidFill>
              </a:rPr>
              <a:t>from </a:t>
            </a:r>
            <a:r>
              <a:rPr lang="en-US" sz="1000" b="1" dirty="0" smtClean="0">
                <a:solidFill>
                  <a:prstClr val="white"/>
                </a:solidFill>
              </a:rPr>
              <a:t>electron field </a:t>
            </a:r>
            <a:r>
              <a:rPr lang="en-US" sz="1000" b="1" dirty="0">
                <a:solidFill>
                  <a:prstClr val="white"/>
                </a:solidFill>
              </a:rPr>
              <a:t>emission to </a:t>
            </a:r>
            <a:r>
              <a:rPr lang="en-US" sz="1000" b="1" dirty="0" smtClean="0">
                <a:solidFill>
                  <a:prstClr val="white"/>
                </a:solidFill>
              </a:rPr>
              <a:t> plasma discharges</a:t>
            </a:r>
          </a:p>
          <a:p>
            <a:r>
              <a:rPr lang="en-US" sz="1000" b="1" dirty="0">
                <a:solidFill>
                  <a:prstClr val="white"/>
                </a:solidFill>
              </a:rPr>
              <a:t> </a:t>
            </a:r>
            <a:r>
              <a:rPr lang="en-US" sz="1000" b="1" dirty="0" smtClean="0">
                <a:solidFill>
                  <a:prstClr val="white"/>
                </a:solidFill>
              </a:rPr>
              <a:t>                                                                            (glow discharge and micro-arcs) with extended use of Fowler-</a:t>
            </a:r>
            <a:r>
              <a:rPr lang="en-US" sz="1000" b="1" dirty="0" err="1" smtClean="0">
                <a:solidFill>
                  <a:prstClr val="white"/>
                </a:solidFill>
              </a:rPr>
              <a:t>Nordheim</a:t>
            </a:r>
            <a:r>
              <a:rPr lang="en-US" sz="1000" b="1" dirty="0" smtClean="0">
                <a:solidFill>
                  <a:prstClr val="white"/>
                </a:solidFill>
              </a:rPr>
              <a:t> plot</a:t>
            </a:r>
            <a:r>
              <a:rPr lang="en-US" sz="1000" dirty="0" smtClean="0">
                <a:solidFill>
                  <a:prstClr val="white"/>
                </a:solidFill>
              </a:rPr>
              <a:t>”</a:t>
            </a:r>
          </a:p>
          <a:p>
            <a:r>
              <a:rPr lang="en-US" sz="1000" dirty="0">
                <a:solidFill>
                  <a:prstClr val="white"/>
                </a:solidFill>
              </a:rPr>
              <a:t> </a:t>
            </a:r>
            <a:r>
              <a:rPr lang="en-US" sz="1000" dirty="0" smtClean="0">
                <a:solidFill>
                  <a:prstClr val="white"/>
                </a:solidFill>
              </a:rPr>
              <a:t>                                                                           8</a:t>
            </a:r>
            <a:r>
              <a:rPr lang="en-US" sz="1000" baseline="30000" dirty="0" smtClean="0">
                <a:solidFill>
                  <a:prstClr val="white"/>
                </a:solidFill>
              </a:rPr>
              <a:t>th</a:t>
            </a:r>
            <a:r>
              <a:rPr lang="en-US" sz="1000" dirty="0" smtClean="0">
                <a:solidFill>
                  <a:prstClr val="white"/>
                </a:solidFill>
              </a:rPr>
              <a:t> International Workshop on Mechanisms on </a:t>
            </a:r>
            <a:r>
              <a:rPr lang="en-US" sz="1000" dirty="0" err="1" smtClean="0">
                <a:solidFill>
                  <a:prstClr val="white"/>
                </a:solidFill>
              </a:rPr>
              <a:t>Varcuum</a:t>
            </a:r>
            <a:r>
              <a:rPr lang="en-US" sz="1000" dirty="0" smtClean="0">
                <a:solidFill>
                  <a:prstClr val="white"/>
                </a:solidFill>
              </a:rPr>
              <a:t> Arcs, </a:t>
            </a:r>
            <a:r>
              <a:rPr lang="en-US" sz="1000" dirty="0" err="1" smtClean="0">
                <a:solidFill>
                  <a:prstClr val="white"/>
                </a:solidFill>
              </a:rPr>
              <a:t>Padova</a:t>
            </a:r>
            <a:r>
              <a:rPr lang="en-US" sz="1000" dirty="0" smtClean="0">
                <a:solidFill>
                  <a:prstClr val="white"/>
                </a:solidFill>
              </a:rPr>
              <a:t> , 15-19 Sept. 2019			</a:t>
            </a:r>
            <a:r>
              <a:rPr lang="en-US" sz="1000" dirty="0">
                <a:solidFill>
                  <a:prstClr val="white"/>
                </a:solidFill>
              </a:rPr>
              <a:t> </a:t>
            </a:r>
            <a:r>
              <a:rPr lang="en-US" sz="1000" dirty="0" smtClean="0">
                <a:solidFill>
                  <a:prstClr val="white"/>
                </a:solidFill>
              </a:rPr>
              <a:t>                                           </a:t>
            </a:r>
            <a:endParaRPr lang="de-DE" sz="1000" dirty="0">
              <a:solidFill>
                <a:prstClr val="white"/>
              </a:solidFill>
            </a:endParaRPr>
          </a:p>
        </p:txBody>
      </p:sp>
      <p:pic>
        <p:nvPicPr>
          <p:cNvPr id="15" name="Grafik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158" y="6106612"/>
            <a:ext cx="2160239" cy="751388"/>
          </a:xfrm>
          <a:prstGeom prst="rect">
            <a:avLst/>
          </a:prstGeom>
        </p:spPr>
      </p:pic>
      <p:pic>
        <p:nvPicPr>
          <p:cNvPr id="16" name="Grafik 4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840043" y="6121774"/>
            <a:ext cx="2339752" cy="76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343447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8845258" y="6427113"/>
            <a:ext cx="184731" cy="369332"/>
          </a:xfrm>
          <a:prstGeom prst="rect">
            <a:avLst/>
          </a:prstGeom>
        </p:spPr>
        <p:txBody>
          <a:bodyPr wrap="none">
            <a:spAutoFit/>
          </a:bodyPr>
          <a:lstStyle/>
          <a:p>
            <a:endParaRPr lang="de-DE" dirty="0">
              <a:solidFill>
                <a:schemeClr val="bg1"/>
              </a:solidFill>
            </a:endParaRPr>
          </a:p>
        </p:txBody>
      </p:sp>
      <p:sp>
        <p:nvSpPr>
          <p:cNvPr id="11" name="Rechteck 10"/>
          <p:cNvSpPr/>
          <p:nvPr/>
        </p:nvSpPr>
        <p:spPr>
          <a:xfrm>
            <a:off x="1086561" y="4959163"/>
            <a:ext cx="6970878" cy="307777"/>
          </a:xfrm>
          <a:prstGeom prst="rect">
            <a:avLst/>
          </a:prstGeom>
        </p:spPr>
        <p:txBody>
          <a:bodyPr wrap="square">
            <a:spAutoFit/>
          </a:bodyPr>
          <a:lstStyle/>
          <a:p>
            <a:r>
              <a:rPr lang="en-US" sz="1400" dirty="0" smtClean="0"/>
              <a:t>           </a:t>
            </a:r>
            <a:endParaRPr lang="de-DE" sz="1400" dirty="0"/>
          </a:p>
        </p:txBody>
      </p:sp>
      <p:sp>
        <p:nvSpPr>
          <p:cNvPr id="2" name="Rechteck 1"/>
          <p:cNvSpPr/>
          <p:nvPr/>
        </p:nvSpPr>
        <p:spPr>
          <a:xfrm>
            <a:off x="541874" y="202351"/>
            <a:ext cx="8060251" cy="707886"/>
          </a:xfrm>
          <a:prstGeom prst="rect">
            <a:avLst/>
          </a:prstGeom>
        </p:spPr>
        <p:txBody>
          <a:bodyPr wrap="square">
            <a:spAutoFit/>
          </a:bodyPr>
          <a:lstStyle/>
          <a:p>
            <a:pPr lvl="0"/>
            <a:r>
              <a:rPr lang="en-US" sz="2000" b="1" dirty="0" smtClean="0">
                <a:solidFill>
                  <a:schemeClr val="accent2"/>
                </a:solidFill>
                <a:effectLst>
                  <a:outerShdw blurRad="38100" dist="38100" dir="2700000" algn="tl">
                    <a:srgbClr val="000000">
                      <a:alpha val="43137"/>
                    </a:srgbClr>
                  </a:outerShdw>
                </a:effectLst>
              </a:rPr>
              <a:t>2. Electron </a:t>
            </a:r>
            <a:r>
              <a:rPr lang="en-US" sz="2000" b="1" dirty="0">
                <a:solidFill>
                  <a:schemeClr val="accent2"/>
                </a:solidFill>
                <a:effectLst>
                  <a:outerShdw blurRad="38100" dist="38100" dir="2700000" algn="tl">
                    <a:srgbClr val="000000">
                      <a:alpha val="43137"/>
                    </a:srgbClr>
                  </a:outerShdw>
                </a:effectLst>
              </a:rPr>
              <a:t>field emission with </a:t>
            </a:r>
            <a:r>
              <a:rPr lang="en-US" sz="2000" b="1" dirty="0" smtClean="0">
                <a:solidFill>
                  <a:schemeClr val="accent2"/>
                </a:solidFill>
                <a:effectLst>
                  <a:outerShdw blurRad="38100" dist="38100" dir="2700000" algn="tl">
                    <a:srgbClr val="000000">
                      <a:alpha val="43137"/>
                    </a:srgbClr>
                  </a:outerShdw>
                </a:effectLst>
              </a:rPr>
              <a:t>micro-arc discharges</a:t>
            </a:r>
            <a:endParaRPr lang="en-US" sz="2000" b="1" dirty="0">
              <a:solidFill>
                <a:schemeClr val="accent2"/>
              </a:solidFill>
              <a:effectLst>
                <a:outerShdw blurRad="38100" dist="38100" dir="2700000" algn="tl">
                  <a:srgbClr val="000000">
                    <a:alpha val="43137"/>
                  </a:srgbClr>
                </a:outerShdw>
              </a:effectLst>
            </a:endParaRPr>
          </a:p>
          <a:p>
            <a:pPr lvl="0"/>
            <a:r>
              <a:rPr lang="en-US" sz="2000" b="1" dirty="0" err="1" smtClean="0">
                <a:solidFill>
                  <a:schemeClr val="accent2"/>
                </a:solidFill>
              </a:rPr>
              <a:t>Longterm</a:t>
            </a:r>
            <a:r>
              <a:rPr lang="en-US" sz="2000" b="1" dirty="0" smtClean="0">
                <a:solidFill>
                  <a:schemeClr val="accent2"/>
                </a:solidFill>
              </a:rPr>
              <a:t> FE stability measurement with breakdowns (vacuum micro-arcs)</a:t>
            </a:r>
            <a:endParaRPr lang="de-DE" sz="2000" b="1" dirty="0">
              <a:solidFill>
                <a:schemeClr val="accent2"/>
              </a:solidFill>
            </a:endParaRPr>
          </a:p>
        </p:txBody>
      </p:sp>
      <p:sp>
        <p:nvSpPr>
          <p:cNvPr id="8" name="Rechteck 7"/>
          <p:cNvSpPr/>
          <p:nvPr/>
        </p:nvSpPr>
        <p:spPr>
          <a:xfrm>
            <a:off x="0" y="6122762"/>
            <a:ext cx="9144000" cy="877163"/>
          </a:xfrm>
          <a:prstGeom prst="rect">
            <a:avLst/>
          </a:prstGeom>
          <a:solidFill>
            <a:srgbClr val="660033"/>
          </a:solidFill>
        </p:spPr>
        <p:txBody>
          <a:bodyPr wrap="square">
            <a:spAutoFit/>
          </a:bodyPr>
          <a:lstStyle/>
          <a:p>
            <a:r>
              <a:rPr lang="en-US" sz="1100" dirty="0" smtClean="0">
                <a:solidFill>
                  <a:prstClr val="white"/>
                </a:solidFill>
              </a:rPr>
              <a:t>          		</a:t>
            </a:r>
            <a:r>
              <a:rPr lang="en-US" sz="1000" dirty="0" smtClean="0">
                <a:solidFill>
                  <a:prstClr val="white"/>
                </a:solidFill>
              </a:rPr>
              <a:t>           Wolfram Knapp</a:t>
            </a:r>
          </a:p>
          <a:p>
            <a:r>
              <a:rPr lang="en-US" sz="1000" dirty="0">
                <a:solidFill>
                  <a:prstClr val="white"/>
                </a:solidFill>
              </a:rPr>
              <a:t> </a:t>
            </a:r>
            <a:r>
              <a:rPr lang="en-US" sz="1000" dirty="0" smtClean="0">
                <a:solidFill>
                  <a:prstClr val="white"/>
                </a:solidFill>
              </a:rPr>
              <a:t>                                                                          „</a:t>
            </a:r>
            <a:r>
              <a:rPr lang="en-US" sz="1000" b="1" dirty="0" smtClean="0">
                <a:solidFill>
                  <a:prstClr val="white"/>
                </a:solidFill>
              </a:rPr>
              <a:t>Investigations of the transition </a:t>
            </a:r>
            <a:r>
              <a:rPr lang="en-US" sz="1000" b="1" dirty="0">
                <a:solidFill>
                  <a:prstClr val="white"/>
                </a:solidFill>
              </a:rPr>
              <a:t>from </a:t>
            </a:r>
            <a:r>
              <a:rPr lang="en-US" sz="1000" b="1" dirty="0" smtClean="0">
                <a:solidFill>
                  <a:prstClr val="white"/>
                </a:solidFill>
              </a:rPr>
              <a:t>electron field </a:t>
            </a:r>
            <a:r>
              <a:rPr lang="en-US" sz="1000" b="1" dirty="0">
                <a:solidFill>
                  <a:prstClr val="white"/>
                </a:solidFill>
              </a:rPr>
              <a:t>emission to </a:t>
            </a:r>
            <a:r>
              <a:rPr lang="en-US" sz="1000" b="1" dirty="0" smtClean="0">
                <a:solidFill>
                  <a:prstClr val="white"/>
                </a:solidFill>
              </a:rPr>
              <a:t> plasma discharges</a:t>
            </a:r>
          </a:p>
          <a:p>
            <a:r>
              <a:rPr lang="en-US" sz="1000" b="1" dirty="0">
                <a:solidFill>
                  <a:prstClr val="white"/>
                </a:solidFill>
              </a:rPr>
              <a:t> </a:t>
            </a:r>
            <a:r>
              <a:rPr lang="en-US" sz="1000" b="1" dirty="0" smtClean="0">
                <a:solidFill>
                  <a:prstClr val="white"/>
                </a:solidFill>
              </a:rPr>
              <a:t>                                                                            (glow discharge and micro-arcs) with extended use of Fowler-</a:t>
            </a:r>
            <a:r>
              <a:rPr lang="en-US" sz="1000" b="1" dirty="0" err="1" smtClean="0">
                <a:solidFill>
                  <a:prstClr val="white"/>
                </a:solidFill>
              </a:rPr>
              <a:t>Nordheim</a:t>
            </a:r>
            <a:r>
              <a:rPr lang="en-US" sz="1000" b="1" dirty="0" smtClean="0">
                <a:solidFill>
                  <a:prstClr val="white"/>
                </a:solidFill>
              </a:rPr>
              <a:t> plot</a:t>
            </a:r>
            <a:r>
              <a:rPr lang="en-US" sz="1000" dirty="0" smtClean="0">
                <a:solidFill>
                  <a:prstClr val="white"/>
                </a:solidFill>
              </a:rPr>
              <a:t>”</a:t>
            </a:r>
          </a:p>
          <a:p>
            <a:r>
              <a:rPr lang="en-US" sz="1000" dirty="0">
                <a:solidFill>
                  <a:prstClr val="white"/>
                </a:solidFill>
              </a:rPr>
              <a:t> </a:t>
            </a:r>
            <a:r>
              <a:rPr lang="en-US" sz="1000" dirty="0" smtClean="0">
                <a:solidFill>
                  <a:prstClr val="white"/>
                </a:solidFill>
              </a:rPr>
              <a:t>                                                                           8</a:t>
            </a:r>
            <a:r>
              <a:rPr lang="en-US" sz="1000" baseline="30000" dirty="0" smtClean="0">
                <a:solidFill>
                  <a:prstClr val="white"/>
                </a:solidFill>
              </a:rPr>
              <a:t>th</a:t>
            </a:r>
            <a:r>
              <a:rPr lang="en-US" sz="1000" dirty="0" smtClean="0">
                <a:solidFill>
                  <a:prstClr val="white"/>
                </a:solidFill>
              </a:rPr>
              <a:t> International Workshop on Mechanisms on </a:t>
            </a:r>
            <a:r>
              <a:rPr lang="en-US" sz="1000" dirty="0" err="1" smtClean="0">
                <a:solidFill>
                  <a:prstClr val="white"/>
                </a:solidFill>
              </a:rPr>
              <a:t>Varcuum</a:t>
            </a:r>
            <a:r>
              <a:rPr lang="en-US" sz="1000" dirty="0" smtClean="0">
                <a:solidFill>
                  <a:prstClr val="white"/>
                </a:solidFill>
              </a:rPr>
              <a:t> Arcs, </a:t>
            </a:r>
            <a:r>
              <a:rPr lang="en-US" sz="1000" dirty="0" err="1" smtClean="0">
                <a:solidFill>
                  <a:prstClr val="white"/>
                </a:solidFill>
              </a:rPr>
              <a:t>Padova</a:t>
            </a:r>
            <a:r>
              <a:rPr lang="en-US" sz="1000" dirty="0" smtClean="0">
                <a:solidFill>
                  <a:prstClr val="white"/>
                </a:solidFill>
              </a:rPr>
              <a:t> , 15-19 Sept. 2019			</a:t>
            </a:r>
            <a:r>
              <a:rPr lang="en-US" sz="1000" dirty="0">
                <a:solidFill>
                  <a:prstClr val="white"/>
                </a:solidFill>
              </a:rPr>
              <a:t> </a:t>
            </a:r>
            <a:r>
              <a:rPr lang="en-US" sz="1000" dirty="0" smtClean="0">
                <a:solidFill>
                  <a:prstClr val="white"/>
                </a:solidFill>
              </a:rPr>
              <a:t>                                           </a:t>
            </a:r>
            <a:endParaRPr lang="de-DE" sz="1000" dirty="0">
              <a:solidFill>
                <a:prstClr val="white"/>
              </a:solidFill>
            </a:endParaRPr>
          </a:p>
        </p:txBody>
      </p:sp>
      <p:pic>
        <p:nvPicPr>
          <p:cNvPr id="10" name="Grafik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58" y="6106612"/>
            <a:ext cx="2160239" cy="751388"/>
          </a:xfrm>
          <a:prstGeom prst="rect">
            <a:avLst/>
          </a:prstGeom>
        </p:spPr>
      </p:pic>
      <p:pic>
        <p:nvPicPr>
          <p:cNvPr id="12" name="Grafik 4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40043" y="6121774"/>
            <a:ext cx="2339752" cy="76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9" name="Object 1"/>
          <p:cNvGraphicFramePr>
            <a:graphicFrameLocks noChangeAspect="1"/>
          </p:cNvGraphicFramePr>
          <p:nvPr>
            <p:extLst>
              <p:ext uri="{D42A27DB-BD31-4B8C-83A1-F6EECF244321}">
                <p14:modId xmlns:p14="http://schemas.microsoft.com/office/powerpoint/2010/main" val="1820823842"/>
              </p:ext>
            </p:extLst>
          </p:nvPr>
        </p:nvGraphicFramePr>
        <p:xfrm>
          <a:off x="79655" y="946998"/>
          <a:ext cx="4510113" cy="3151186"/>
        </p:xfrm>
        <a:graphic>
          <a:graphicData uri="http://schemas.openxmlformats.org/presentationml/2006/ole">
            <mc:AlternateContent xmlns:mc="http://schemas.openxmlformats.org/markup-compatibility/2006">
              <mc:Choice xmlns:v="urn:schemas-microsoft-com:vml" Requires="v">
                <p:oleObj spid="_x0000_s27740" name="Graph" r:id="rId5" imgW="4129920" imgH="2886480" progId="Origin50.Graph">
                  <p:embed/>
                </p:oleObj>
              </mc:Choice>
              <mc:Fallback>
                <p:oleObj name="Graph" r:id="rId5" imgW="4129920" imgH="2886480" progId="Origin50.Graph">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9655" y="946998"/>
                        <a:ext cx="4510113" cy="3151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3" name="Object 4"/>
          <p:cNvGraphicFramePr>
            <a:graphicFrameLocks noChangeAspect="1"/>
          </p:cNvGraphicFramePr>
          <p:nvPr>
            <p:extLst>
              <p:ext uri="{D42A27DB-BD31-4B8C-83A1-F6EECF244321}">
                <p14:modId xmlns:p14="http://schemas.microsoft.com/office/powerpoint/2010/main" val="3829845390"/>
              </p:ext>
            </p:extLst>
          </p:nvPr>
        </p:nvGraphicFramePr>
        <p:xfrm>
          <a:off x="4589768" y="910237"/>
          <a:ext cx="4511847" cy="3151186"/>
        </p:xfrm>
        <a:graphic>
          <a:graphicData uri="http://schemas.openxmlformats.org/presentationml/2006/ole">
            <mc:AlternateContent xmlns:mc="http://schemas.openxmlformats.org/markup-compatibility/2006">
              <mc:Choice xmlns:v="urn:schemas-microsoft-com:vml" Requires="v">
                <p:oleObj spid="_x0000_s27741" name="Graph" r:id="rId7" imgW="4132800" imgH="2885760" progId="Origin50.Graph">
                  <p:embed/>
                </p:oleObj>
              </mc:Choice>
              <mc:Fallback>
                <p:oleObj name="Graph" r:id="rId7" imgW="4132800" imgH="2885760" progId="Origin50.Graph">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89768" y="910237"/>
                        <a:ext cx="4511847" cy="3151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4" name="Textfeld 13"/>
          <p:cNvSpPr txBox="1"/>
          <p:nvPr/>
        </p:nvSpPr>
        <p:spPr bwMode="gray">
          <a:xfrm>
            <a:off x="3955053" y="4566746"/>
            <a:ext cx="5273876"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lIns="0" tIns="0" rIns="0" bIns="0" rtlCol="0" anchor="t">
            <a:spAutoFit/>
          </a:bodyPr>
          <a:lstStyle/>
          <a:p>
            <a:pPr marL="171450" indent="-171450" algn="l">
              <a:lnSpc>
                <a:spcPct val="100000"/>
              </a:lnSpc>
              <a:spcBef>
                <a:spcPts val="600"/>
              </a:spcBef>
              <a:buFont typeface="Arial" pitchFamily="34" charset="0"/>
              <a:buChar char="•"/>
            </a:pPr>
            <a:r>
              <a:rPr lang="de-DE" sz="1400" dirty="0" err="1" smtClean="0">
                <a:solidFill>
                  <a:srgbClr val="000000"/>
                </a:solidFill>
                <a:cs typeface="Arial" charset="0"/>
              </a:rPr>
              <a:t>Stability</a:t>
            </a:r>
            <a:r>
              <a:rPr lang="de-DE" sz="1400" dirty="0" smtClean="0">
                <a:solidFill>
                  <a:srgbClr val="000000"/>
                </a:solidFill>
                <a:cs typeface="Arial" charset="0"/>
              </a:rPr>
              <a:t> </a:t>
            </a:r>
            <a:r>
              <a:rPr lang="de-DE" sz="1400" dirty="0" err="1" smtClean="0">
                <a:solidFill>
                  <a:srgbClr val="000000"/>
                </a:solidFill>
                <a:cs typeface="Arial" charset="0"/>
              </a:rPr>
              <a:t>measurements</a:t>
            </a:r>
            <a:r>
              <a:rPr lang="de-DE" sz="1400" dirty="0" smtClean="0">
                <a:solidFill>
                  <a:srgbClr val="000000"/>
                </a:solidFill>
                <a:cs typeface="Arial" charset="0"/>
              </a:rPr>
              <a:t> </a:t>
            </a:r>
            <a:r>
              <a:rPr lang="de-DE" sz="1400" dirty="0" err="1" smtClean="0">
                <a:solidFill>
                  <a:srgbClr val="000000"/>
                </a:solidFill>
                <a:cs typeface="Arial" charset="0"/>
              </a:rPr>
              <a:t>with</a:t>
            </a:r>
            <a:r>
              <a:rPr lang="de-DE" sz="1400" dirty="0" smtClean="0">
                <a:solidFill>
                  <a:srgbClr val="000000"/>
                </a:solidFill>
                <a:cs typeface="Arial" charset="0"/>
              </a:rPr>
              <a:t> 20 mA </a:t>
            </a:r>
            <a:r>
              <a:rPr lang="de-DE" sz="1400" dirty="0" err="1" smtClean="0">
                <a:solidFill>
                  <a:srgbClr val="000000"/>
                </a:solidFill>
                <a:cs typeface="Arial" charset="0"/>
              </a:rPr>
              <a:t>pulsed</a:t>
            </a:r>
            <a:r>
              <a:rPr lang="de-DE" sz="1400" dirty="0" smtClean="0">
                <a:solidFill>
                  <a:srgbClr val="000000"/>
                </a:solidFill>
                <a:cs typeface="Arial" charset="0"/>
              </a:rPr>
              <a:t> </a:t>
            </a:r>
            <a:r>
              <a:rPr lang="de-DE" sz="1400" dirty="0" err="1" smtClean="0">
                <a:solidFill>
                  <a:srgbClr val="000000"/>
                </a:solidFill>
                <a:cs typeface="Arial" charset="0"/>
              </a:rPr>
              <a:t>current</a:t>
            </a:r>
            <a:endParaRPr lang="de-DE" sz="1400" dirty="0" smtClean="0">
              <a:solidFill>
                <a:srgbClr val="000000"/>
              </a:solidFill>
              <a:cs typeface="Arial" charset="0"/>
            </a:endParaRPr>
          </a:p>
          <a:p>
            <a:pPr marL="171450" indent="-171450" algn="l">
              <a:lnSpc>
                <a:spcPct val="100000"/>
              </a:lnSpc>
              <a:spcBef>
                <a:spcPts val="600"/>
              </a:spcBef>
              <a:buFont typeface="Arial" pitchFamily="34" charset="0"/>
              <a:buChar char="•"/>
            </a:pPr>
            <a:r>
              <a:rPr lang="de-DE" sz="1400" dirty="0" smtClean="0">
                <a:solidFill>
                  <a:srgbClr val="000000"/>
                </a:solidFill>
                <a:cs typeface="Arial" charset="0"/>
              </a:rPr>
              <a:t>10 </a:t>
            </a:r>
            <a:r>
              <a:rPr lang="de-DE" sz="1400" dirty="0" err="1" smtClean="0">
                <a:solidFill>
                  <a:srgbClr val="000000"/>
                </a:solidFill>
                <a:cs typeface="Arial" charset="0"/>
              </a:rPr>
              <a:t>ms</a:t>
            </a:r>
            <a:r>
              <a:rPr lang="de-DE" sz="1400" dirty="0" smtClean="0">
                <a:solidFill>
                  <a:srgbClr val="000000"/>
                </a:solidFill>
                <a:cs typeface="Arial" charset="0"/>
              </a:rPr>
              <a:t> pulse-on time, 50% </a:t>
            </a:r>
            <a:r>
              <a:rPr lang="de-DE" sz="1400" dirty="0" err="1" smtClean="0">
                <a:solidFill>
                  <a:srgbClr val="000000"/>
                </a:solidFill>
                <a:cs typeface="Arial" charset="0"/>
              </a:rPr>
              <a:t>duty</a:t>
            </a:r>
            <a:r>
              <a:rPr lang="de-DE" sz="1400" dirty="0" smtClean="0">
                <a:solidFill>
                  <a:srgbClr val="000000"/>
                </a:solidFill>
                <a:cs typeface="Arial" charset="0"/>
              </a:rPr>
              <a:t> </a:t>
            </a:r>
            <a:r>
              <a:rPr lang="de-DE" sz="1400" dirty="0" err="1" smtClean="0">
                <a:solidFill>
                  <a:srgbClr val="000000"/>
                </a:solidFill>
                <a:cs typeface="Arial" charset="0"/>
              </a:rPr>
              <a:t>cycle</a:t>
            </a:r>
            <a:r>
              <a:rPr lang="de-DE" sz="1400" dirty="0" smtClean="0">
                <a:solidFill>
                  <a:srgbClr val="000000"/>
                </a:solidFill>
                <a:cs typeface="Arial" charset="0"/>
              </a:rPr>
              <a:t> (t</a:t>
            </a:r>
            <a:r>
              <a:rPr lang="de-DE" sz="1600" baseline="-25000" dirty="0" smtClean="0">
                <a:solidFill>
                  <a:srgbClr val="000000"/>
                </a:solidFill>
                <a:cs typeface="Arial" charset="0"/>
              </a:rPr>
              <a:t>on</a:t>
            </a:r>
            <a:r>
              <a:rPr lang="de-DE" sz="1400" dirty="0" smtClean="0">
                <a:solidFill>
                  <a:srgbClr val="000000"/>
                </a:solidFill>
                <a:cs typeface="Arial" charset="0"/>
              </a:rPr>
              <a:t>/(</a:t>
            </a:r>
            <a:r>
              <a:rPr lang="de-DE" sz="1400" baseline="-25000" dirty="0" err="1" smtClean="0">
                <a:solidFill>
                  <a:srgbClr val="000000"/>
                </a:solidFill>
                <a:cs typeface="Arial" charset="0"/>
              </a:rPr>
              <a:t>ton+toff</a:t>
            </a:r>
            <a:r>
              <a:rPr lang="de-DE" sz="1400" dirty="0" smtClean="0">
                <a:solidFill>
                  <a:srgbClr val="000000"/>
                </a:solidFill>
                <a:cs typeface="Arial" charset="0"/>
              </a:rPr>
              <a:t>) = t</a:t>
            </a:r>
            <a:r>
              <a:rPr lang="de-DE" sz="1400" baseline="-25000" dirty="0" smtClean="0">
                <a:solidFill>
                  <a:srgbClr val="000000"/>
                </a:solidFill>
                <a:cs typeface="Arial" charset="0"/>
              </a:rPr>
              <a:t>on</a:t>
            </a:r>
            <a:r>
              <a:rPr lang="de-DE" sz="1400" dirty="0" smtClean="0">
                <a:solidFill>
                  <a:srgbClr val="000000"/>
                </a:solidFill>
                <a:cs typeface="Arial" charset="0"/>
              </a:rPr>
              <a:t>/T = 0.5)</a:t>
            </a:r>
          </a:p>
          <a:p>
            <a:pPr marL="171450" indent="-171450" algn="l">
              <a:lnSpc>
                <a:spcPct val="100000"/>
              </a:lnSpc>
              <a:spcBef>
                <a:spcPts val="600"/>
              </a:spcBef>
              <a:buFont typeface="Arial" pitchFamily="34" charset="0"/>
              <a:buChar char="•"/>
            </a:pPr>
            <a:r>
              <a:rPr lang="de-DE" sz="1400" dirty="0" smtClean="0">
                <a:solidFill>
                  <a:srgbClr val="000000"/>
                </a:solidFill>
                <a:cs typeface="Arial" charset="0"/>
              </a:rPr>
              <a:t>Emission </a:t>
            </a:r>
            <a:r>
              <a:rPr lang="de-DE" sz="1400" dirty="0" err="1" smtClean="0">
                <a:solidFill>
                  <a:srgbClr val="000000"/>
                </a:solidFill>
                <a:cs typeface="Arial" charset="0"/>
              </a:rPr>
              <a:t>stable</a:t>
            </a:r>
            <a:r>
              <a:rPr lang="de-DE" sz="1400" dirty="0" smtClean="0">
                <a:solidFill>
                  <a:srgbClr val="000000"/>
                </a:solidFill>
                <a:cs typeface="Arial" charset="0"/>
              </a:rPr>
              <a:t> </a:t>
            </a:r>
            <a:r>
              <a:rPr lang="de-DE" sz="1400" dirty="0" err="1" smtClean="0">
                <a:solidFill>
                  <a:srgbClr val="000000"/>
                </a:solidFill>
                <a:cs typeface="Arial" charset="0"/>
              </a:rPr>
              <a:t>for</a:t>
            </a:r>
            <a:r>
              <a:rPr lang="de-DE" sz="1400" dirty="0" smtClean="0">
                <a:solidFill>
                  <a:srgbClr val="000000"/>
                </a:solidFill>
                <a:cs typeface="Arial" charset="0"/>
              </a:rPr>
              <a:t> 70 </a:t>
            </a:r>
            <a:r>
              <a:rPr lang="de-DE" sz="1400" dirty="0" err="1" smtClean="0">
                <a:solidFill>
                  <a:srgbClr val="000000"/>
                </a:solidFill>
                <a:cs typeface="Arial" charset="0"/>
              </a:rPr>
              <a:t>hours</a:t>
            </a:r>
            <a:r>
              <a:rPr lang="de-DE" sz="1400" dirty="0" smtClean="0">
                <a:solidFill>
                  <a:srgbClr val="000000"/>
                </a:solidFill>
                <a:cs typeface="Arial" charset="0"/>
              </a:rPr>
              <a:t>, </a:t>
            </a:r>
            <a:r>
              <a:rPr lang="de-DE" sz="1400" dirty="0" err="1" smtClean="0">
                <a:solidFill>
                  <a:srgbClr val="000000"/>
                </a:solidFill>
                <a:cs typeface="Arial" charset="0"/>
              </a:rPr>
              <a:t>voltage</a:t>
            </a:r>
            <a:r>
              <a:rPr lang="de-DE" sz="1400" dirty="0" smtClean="0">
                <a:solidFill>
                  <a:srgbClr val="000000"/>
                </a:solidFill>
                <a:cs typeface="Arial" charset="0"/>
              </a:rPr>
              <a:t> </a:t>
            </a:r>
            <a:r>
              <a:rPr lang="de-DE" sz="1400" dirty="0" err="1" smtClean="0">
                <a:solidFill>
                  <a:srgbClr val="000000"/>
                </a:solidFill>
                <a:cs typeface="Arial" charset="0"/>
              </a:rPr>
              <a:t>decreasing</a:t>
            </a:r>
            <a:r>
              <a:rPr lang="de-DE" sz="1400" dirty="0" smtClean="0">
                <a:solidFill>
                  <a:srgbClr val="000000"/>
                </a:solidFill>
                <a:cs typeface="Arial" charset="0"/>
              </a:rPr>
              <a:t> =&gt; </a:t>
            </a:r>
            <a:r>
              <a:rPr lang="de-DE" sz="1400" dirty="0" err="1" smtClean="0">
                <a:solidFill>
                  <a:srgbClr val="000000"/>
                </a:solidFill>
                <a:cs typeface="Arial" charset="0"/>
              </a:rPr>
              <a:t>no</a:t>
            </a:r>
            <a:r>
              <a:rPr lang="de-DE" sz="1400" dirty="0" smtClean="0">
                <a:solidFill>
                  <a:srgbClr val="000000"/>
                </a:solidFill>
                <a:cs typeface="Arial" charset="0"/>
              </a:rPr>
              <a:t> </a:t>
            </a:r>
            <a:r>
              <a:rPr lang="de-DE" sz="1400" dirty="0" err="1" smtClean="0">
                <a:solidFill>
                  <a:srgbClr val="000000"/>
                </a:solidFill>
                <a:cs typeface="Arial" charset="0"/>
              </a:rPr>
              <a:t>degradation</a:t>
            </a:r>
            <a:endParaRPr lang="de-DE" sz="1400" dirty="0" smtClean="0">
              <a:solidFill>
                <a:srgbClr val="000000"/>
              </a:solidFill>
              <a:cs typeface="Arial" charset="0"/>
            </a:endParaRPr>
          </a:p>
          <a:p>
            <a:pPr marL="171450" indent="-171450" algn="l">
              <a:lnSpc>
                <a:spcPct val="100000"/>
              </a:lnSpc>
              <a:spcBef>
                <a:spcPts val="600"/>
              </a:spcBef>
              <a:buFont typeface="Arial" pitchFamily="34" charset="0"/>
              <a:buChar char="•"/>
            </a:pPr>
            <a:r>
              <a:rPr lang="de-DE" sz="1400" dirty="0" smtClean="0">
                <a:solidFill>
                  <a:srgbClr val="000000"/>
                </a:solidFill>
                <a:cs typeface="Arial" charset="0"/>
              </a:rPr>
              <a:t>Degradation </a:t>
            </a:r>
            <a:r>
              <a:rPr lang="de-DE" sz="1400" dirty="0" err="1" smtClean="0">
                <a:solidFill>
                  <a:srgbClr val="000000"/>
                </a:solidFill>
                <a:cs typeface="Arial" charset="0"/>
              </a:rPr>
              <a:t>started</a:t>
            </a:r>
            <a:r>
              <a:rPr lang="de-DE" sz="1400" dirty="0" smtClean="0">
                <a:solidFill>
                  <a:srgbClr val="000000"/>
                </a:solidFill>
                <a:cs typeface="Arial" charset="0"/>
              </a:rPr>
              <a:t> at </a:t>
            </a:r>
            <a:r>
              <a:rPr lang="de-DE" sz="1400" i="1" dirty="0" smtClean="0">
                <a:solidFill>
                  <a:srgbClr val="000000"/>
                </a:solidFill>
                <a:cs typeface="Arial" charset="0"/>
              </a:rPr>
              <a:t>t</a:t>
            </a:r>
            <a:r>
              <a:rPr lang="de-DE" sz="1400" dirty="0" smtClean="0">
                <a:solidFill>
                  <a:srgbClr val="000000"/>
                </a:solidFill>
                <a:cs typeface="Arial" charset="0"/>
              </a:rPr>
              <a:t> = 70h, </a:t>
            </a:r>
            <a:r>
              <a:rPr lang="de-DE" sz="1400" dirty="0" err="1" smtClean="0">
                <a:solidFill>
                  <a:srgbClr val="000000"/>
                </a:solidFill>
                <a:cs typeface="Arial" charset="0"/>
              </a:rPr>
              <a:t>number</a:t>
            </a:r>
            <a:r>
              <a:rPr lang="de-DE" sz="1400" dirty="0" smtClean="0">
                <a:solidFill>
                  <a:srgbClr val="000000"/>
                </a:solidFill>
                <a:cs typeface="Arial" charset="0"/>
              </a:rPr>
              <a:t> </a:t>
            </a:r>
            <a:r>
              <a:rPr lang="de-DE" sz="1400" dirty="0" err="1" smtClean="0">
                <a:solidFill>
                  <a:srgbClr val="000000"/>
                </a:solidFill>
                <a:cs typeface="Arial" charset="0"/>
              </a:rPr>
              <a:t>of</a:t>
            </a:r>
            <a:r>
              <a:rPr lang="de-DE" sz="1400" dirty="0" smtClean="0">
                <a:solidFill>
                  <a:srgbClr val="000000"/>
                </a:solidFill>
                <a:cs typeface="Arial" charset="0"/>
              </a:rPr>
              <a:t> </a:t>
            </a:r>
            <a:r>
              <a:rPr lang="de-DE" sz="1400" dirty="0" err="1" smtClean="0">
                <a:solidFill>
                  <a:srgbClr val="000000"/>
                </a:solidFill>
                <a:cs typeface="Arial" charset="0"/>
              </a:rPr>
              <a:t>arcs</a:t>
            </a:r>
            <a:r>
              <a:rPr lang="de-DE" sz="1400" dirty="0" smtClean="0">
                <a:solidFill>
                  <a:srgbClr val="000000"/>
                </a:solidFill>
                <a:cs typeface="Arial" charset="0"/>
              </a:rPr>
              <a:t> </a:t>
            </a:r>
            <a:r>
              <a:rPr lang="de-DE" sz="1400" dirty="0" err="1" smtClean="0">
                <a:solidFill>
                  <a:srgbClr val="000000"/>
                </a:solidFill>
                <a:cs typeface="Arial" charset="0"/>
              </a:rPr>
              <a:t>increased</a:t>
            </a:r>
            <a:endParaRPr lang="de-DE" sz="1400" dirty="0" smtClean="0">
              <a:solidFill>
                <a:srgbClr val="000000"/>
              </a:solidFill>
              <a:cs typeface="Arial" charset="0"/>
            </a:endParaRPr>
          </a:p>
          <a:p>
            <a:pPr algn="l">
              <a:lnSpc>
                <a:spcPct val="100000"/>
              </a:lnSpc>
              <a:spcBef>
                <a:spcPts val="600"/>
              </a:spcBef>
            </a:pPr>
            <a:endParaRPr lang="de-DE" sz="1400" dirty="0" smtClean="0">
              <a:solidFill>
                <a:srgbClr val="000000"/>
              </a:solidFill>
              <a:cs typeface="Arial" charset="0"/>
            </a:endParaRPr>
          </a:p>
        </p:txBody>
      </p:sp>
      <p:graphicFrame>
        <p:nvGraphicFramePr>
          <p:cNvPr id="15" name="Object 3"/>
          <p:cNvGraphicFramePr>
            <a:graphicFrameLocks noChangeAspect="1"/>
          </p:cNvGraphicFramePr>
          <p:nvPr>
            <p:extLst>
              <p:ext uri="{D42A27DB-BD31-4B8C-83A1-F6EECF244321}">
                <p14:modId xmlns:p14="http://schemas.microsoft.com/office/powerpoint/2010/main" val="2931643100"/>
              </p:ext>
            </p:extLst>
          </p:nvPr>
        </p:nvGraphicFramePr>
        <p:xfrm>
          <a:off x="395536" y="4000213"/>
          <a:ext cx="3169274" cy="2225675"/>
        </p:xfrm>
        <a:graphic>
          <a:graphicData uri="http://schemas.openxmlformats.org/presentationml/2006/ole">
            <mc:AlternateContent xmlns:mc="http://schemas.openxmlformats.org/markup-compatibility/2006">
              <mc:Choice xmlns:v="urn:schemas-microsoft-com:vml" Requires="v">
                <p:oleObj spid="_x0000_s27742" name="Graph" r:id="rId9" imgW="4132440" imgH="2901600" progId="Origin50.Graph">
                  <p:embed/>
                </p:oleObj>
              </mc:Choice>
              <mc:Fallback>
                <p:oleObj name="Graph" r:id="rId9" imgW="4132440" imgH="2901600" progId="Origin50.Graph">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95536" y="4000213"/>
                        <a:ext cx="3169274" cy="2225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8" name="Textfeld 17"/>
          <p:cNvSpPr txBox="1"/>
          <p:nvPr/>
        </p:nvSpPr>
        <p:spPr bwMode="gray">
          <a:xfrm>
            <a:off x="1324621" y="5049556"/>
            <a:ext cx="18434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lIns="0" tIns="0" rIns="0" bIns="0" rtlCol="0" anchor="t">
            <a:spAutoFit/>
          </a:bodyPr>
          <a:lstStyle/>
          <a:p>
            <a:pPr marL="171450" indent="-171450" algn="l">
              <a:lnSpc>
                <a:spcPct val="100000"/>
              </a:lnSpc>
              <a:buClr>
                <a:srgbClr val="879BAA"/>
              </a:buClr>
            </a:pPr>
            <a:r>
              <a:rPr lang="de-DE" sz="1400" i="1" dirty="0" smtClean="0">
                <a:solidFill>
                  <a:srgbClr val="000000"/>
                </a:solidFill>
                <a:cs typeface="Arial" charset="0"/>
              </a:rPr>
              <a:t>t</a:t>
            </a:r>
            <a:r>
              <a:rPr lang="de-DE" sz="1400" baseline="-25000" dirty="0" smtClean="0">
                <a:solidFill>
                  <a:srgbClr val="000000"/>
                </a:solidFill>
                <a:cs typeface="Arial" charset="0"/>
              </a:rPr>
              <a:t>on</a:t>
            </a:r>
          </a:p>
        </p:txBody>
      </p:sp>
      <p:pic>
        <p:nvPicPr>
          <p:cNvPr id="5" name="Grafik 4"/>
          <p:cNvPicPr>
            <a:picLocks noChangeAspect="1"/>
          </p:cNvPicPr>
          <p:nvPr/>
        </p:nvPicPr>
        <p:blipFill>
          <a:blip r:embed="rId11"/>
          <a:stretch>
            <a:fillRect/>
          </a:stretch>
        </p:blipFill>
        <p:spPr>
          <a:xfrm>
            <a:off x="1086561" y="1628800"/>
            <a:ext cx="1537840" cy="1152128"/>
          </a:xfrm>
          <a:prstGeom prst="rect">
            <a:avLst/>
          </a:prstGeom>
        </p:spPr>
      </p:pic>
      <p:pic>
        <p:nvPicPr>
          <p:cNvPr id="4" name="Grafik 3"/>
          <p:cNvPicPr>
            <a:picLocks noChangeAspect="1"/>
          </p:cNvPicPr>
          <p:nvPr/>
        </p:nvPicPr>
        <p:blipFill>
          <a:blip r:embed="rId12"/>
          <a:stretch>
            <a:fillRect/>
          </a:stretch>
        </p:blipFill>
        <p:spPr>
          <a:xfrm>
            <a:off x="1508967" y="5279451"/>
            <a:ext cx="1066892" cy="158510"/>
          </a:xfrm>
          <a:prstGeom prst="rect">
            <a:avLst/>
          </a:prstGeom>
        </p:spPr>
      </p:pic>
      <p:pic>
        <p:nvPicPr>
          <p:cNvPr id="6" name="Grafik 5"/>
          <p:cNvPicPr>
            <a:picLocks noChangeAspect="1"/>
          </p:cNvPicPr>
          <p:nvPr/>
        </p:nvPicPr>
        <p:blipFill>
          <a:blip r:embed="rId13"/>
          <a:stretch>
            <a:fillRect/>
          </a:stretch>
        </p:blipFill>
        <p:spPr>
          <a:xfrm>
            <a:off x="1812017" y="5019420"/>
            <a:ext cx="371888" cy="377985"/>
          </a:xfrm>
          <a:prstGeom prst="rect">
            <a:avLst/>
          </a:prstGeom>
        </p:spPr>
      </p:pic>
      <p:pic>
        <p:nvPicPr>
          <p:cNvPr id="7" name="Grafik 6"/>
          <p:cNvPicPr>
            <a:picLocks noChangeAspect="1"/>
          </p:cNvPicPr>
          <p:nvPr/>
        </p:nvPicPr>
        <p:blipFill>
          <a:blip r:embed="rId14"/>
          <a:stretch>
            <a:fillRect/>
          </a:stretch>
        </p:blipFill>
        <p:spPr>
          <a:xfrm>
            <a:off x="1184009" y="5281150"/>
            <a:ext cx="475529" cy="158510"/>
          </a:xfrm>
          <a:prstGeom prst="rect">
            <a:avLst/>
          </a:prstGeom>
        </p:spPr>
      </p:pic>
    </p:spTree>
    <p:extLst>
      <p:ext uri="{BB962C8B-B14F-4D97-AF65-F5344CB8AC3E}">
        <p14:creationId xmlns:p14="http://schemas.microsoft.com/office/powerpoint/2010/main" val="34993136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8845258" y="6427113"/>
            <a:ext cx="184731" cy="369332"/>
          </a:xfrm>
          <a:prstGeom prst="rect">
            <a:avLst/>
          </a:prstGeom>
        </p:spPr>
        <p:txBody>
          <a:bodyPr wrap="none">
            <a:spAutoFit/>
          </a:bodyPr>
          <a:lstStyle/>
          <a:p>
            <a:endParaRPr lang="de-DE" dirty="0">
              <a:solidFill>
                <a:prstClr val="white"/>
              </a:solidFill>
            </a:endParaRPr>
          </a:p>
        </p:txBody>
      </p:sp>
      <p:sp>
        <p:nvSpPr>
          <p:cNvPr id="11" name="Rechteck 10"/>
          <p:cNvSpPr/>
          <p:nvPr/>
        </p:nvSpPr>
        <p:spPr>
          <a:xfrm>
            <a:off x="1086561" y="4959163"/>
            <a:ext cx="6970878" cy="307777"/>
          </a:xfrm>
          <a:prstGeom prst="rect">
            <a:avLst/>
          </a:prstGeom>
        </p:spPr>
        <p:txBody>
          <a:bodyPr wrap="square">
            <a:spAutoFit/>
          </a:bodyPr>
          <a:lstStyle/>
          <a:p>
            <a:r>
              <a:rPr lang="en-US" sz="1400" dirty="0" smtClean="0">
                <a:solidFill>
                  <a:prstClr val="black"/>
                </a:solidFill>
              </a:rPr>
              <a:t>           </a:t>
            </a:r>
            <a:endParaRPr lang="de-DE" sz="1400" dirty="0">
              <a:solidFill>
                <a:prstClr val="black"/>
              </a:solidFill>
            </a:endParaRPr>
          </a:p>
        </p:txBody>
      </p:sp>
      <p:sp>
        <p:nvSpPr>
          <p:cNvPr id="16" name="Rechteck 15"/>
          <p:cNvSpPr/>
          <p:nvPr/>
        </p:nvSpPr>
        <p:spPr>
          <a:xfrm>
            <a:off x="323529" y="202351"/>
            <a:ext cx="8706460" cy="400110"/>
          </a:xfrm>
          <a:prstGeom prst="rect">
            <a:avLst/>
          </a:prstGeom>
        </p:spPr>
        <p:txBody>
          <a:bodyPr wrap="square">
            <a:spAutoFit/>
          </a:bodyPr>
          <a:lstStyle/>
          <a:p>
            <a:r>
              <a:rPr lang="en-US" sz="2000" b="1" dirty="0" smtClean="0">
                <a:solidFill>
                  <a:srgbClr val="C0504D"/>
                </a:solidFill>
                <a:effectLst>
                  <a:outerShdw blurRad="38100" dist="38100" dir="2700000" algn="tl">
                    <a:srgbClr val="000000">
                      <a:alpha val="43137"/>
                    </a:srgbClr>
                  </a:outerShdw>
                </a:effectLst>
              </a:rPr>
              <a:t>2</a:t>
            </a:r>
            <a:r>
              <a:rPr lang="en-US" sz="2000" b="1" dirty="0">
                <a:solidFill>
                  <a:srgbClr val="C0504D"/>
                </a:solidFill>
                <a:effectLst>
                  <a:outerShdw blurRad="38100" dist="38100" dir="2700000" algn="tl">
                    <a:srgbClr val="000000">
                      <a:alpha val="43137"/>
                    </a:srgbClr>
                  </a:outerShdw>
                </a:effectLst>
              </a:rPr>
              <a:t>. Electron field emission with micro-arc </a:t>
            </a:r>
            <a:r>
              <a:rPr lang="en-US" sz="2000" b="1" dirty="0" smtClean="0">
                <a:solidFill>
                  <a:srgbClr val="C0504D"/>
                </a:solidFill>
                <a:effectLst>
                  <a:outerShdw blurRad="38100" dist="38100" dir="2700000" algn="tl">
                    <a:srgbClr val="000000">
                      <a:alpha val="43137"/>
                    </a:srgbClr>
                  </a:outerShdw>
                </a:effectLst>
              </a:rPr>
              <a:t>discharges    </a:t>
            </a:r>
            <a:r>
              <a:rPr lang="en-US" sz="2000" b="1" dirty="0" smtClean="0">
                <a:solidFill>
                  <a:srgbClr val="C00000"/>
                </a:solidFill>
                <a:effectLst>
                  <a:outerShdw blurRad="38100" dist="38100" dir="2700000" algn="tl">
                    <a:srgbClr val="000000">
                      <a:alpha val="43137"/>
                    </a:srgbClr>
                  </a:outerShdw>
                </a:effectLst>
              </a:rPr>
              <a:t>  </a:t>
            </a:r>
            <a:r>
              <a:rPr lang="en-US" sz="2000" b="1" dirty="0" err="1" smtClean="0">
                <a:solidFill>
                  <a:srgbClr val="C00000"/>
                </a:solidFill>
              </a:rPr>
              <a:t>Demages</a:t>
            </a:r>
            <a:r>
              <a:rPr lang="en-US" sz="2000" b="1" dirty="0" smtClean="0">
                <a:solidFill>
                  <a:srgbClr val="C00000"/>
                </a:solidFill>
              </a:rPr>
              <a:t> of CNT emitters </a:t>
            </a:r>
            <a:endParaRPr lang="de-DE" sz="2000" b="1" u="sng" dirty="0">
              <a:solidFill>
                <a:srgbClr val="C0504D"/>
              </a:solidFill>
            </a:endParaRPr>
          </a:p>
        </p:txBody>
      </p:sp>
      <p:sp>
        <p:nvSpPr>
          <p:cNvPr id="19" name="Rechteck 18"/>
          <p:cNvSpPr/>
          <p:nvPr/>
        </p:nvSpPr>
        <p:spPr>
          <a:xfrm>
            <a:off x="539552" y="5738152"/>
            <a:ext cx="7632848" cy="446276"/>
          </a:xfrm>
          <a:prstGeom prst="rect">
            <a:avLst/>
          </a:prstGeom>
        </p:spPr>
        <p:txBody>
          <a:bodyPr wrap="square">
            <a:spAutoFit/>
          </a:bodyPr>
          <a:lstStyle/>
          <a:p>
            <a:r>
              <a:rPr lang="en-US" sz="1200" dirty="0" smtClean="0">
                <a:solidFill>
                  <a:prstClr val="black"/>
                </a:solidFill>
              </a:rPr>
              <a:t>[</a:t>
            </a:r>
            <a:r>
              <a:rPr lang="en-US" sz="1100" dirty="0" smtClean="0">
                <a:solidFill>
                  <a:prstClr val="black"/>
                </a:solidFill>
              </a:rPr>
              <a:t>1] </a:t>
            </a:r>
            <a:r>
              <a:rPr lang="en-US" sz="1100" dirty="0">
                <a:solidFill>
                  <a:prstClr val="black"/>
                </a:solidFill>
              </a:rPr>
              <a:t>D. Wenger, W. Knapp, B. Hensel, </a:t>
            </a:r>
            <a:r>
              <a:rPr lang="en-US" sz="1100" dirty="0" smtClean="0">
                <a:solidFill>
                  <a:prstClr val="black"/>
                </a:solidFill>
              </a:rPr>
              <a:t>S. </a:t>
            </a:r>
            <a:r>
              <a:rPr lang="en-US" sz="1100" dirty="0" err="1" smtClean="0">
                <a:solidFill>
                  <a:prstClr val="black"/>
                </a:solidFill>
              </a:rPr>
              <a:t>Tedde</a:t>
            </a:r>
            <a:r>
              <a:rPr lang="en-US" sz="1100" dirty="0">
                <a:solidFill>
                  <a:prstClr val="black"/>
                </a:solidFill>
              </a:rPr>
              <a:t>, „Transition of Electron </a:t>
            </a:r>
            <a:r>
              <a:rPr lang="en-US" sz="1100" dirty="0" smtClean="0">
                <a:solidFill>
                  <a:prstClr val="black"/>
                </a:solidFill>
              </a:rPr>
              <a:t>Field </a:t>
            </a:r>
            <a:r>
              <a:rPr lang="en-US" sz="1100" dirty="0">
                <a:solidFill>
                  <a:prstClr val="black"/>
                </a:solidFill>
              </a:rPr>
              <a:t>Emission to Normal Glow Discharge</a:t>
            </a:r>
            <a:r>
              <a:rPr lang="en-US" sz="1100" dirty="0" smtClean="0">
                <a:solidFill>
                  <a:prstClr val="black"/>
                </a:solidFill>
              </a:rPr>
              <a:t>“,</a:t>
            </a:r>
          </a:p>
          <a:p>
            <a:r>
              <a:rPr lang="en-US" sz="1100" dirty="0" smtClean="0">
                <a:solidFill>
                  <a:prstClr val="black"/>
                </a:solidFill>
              </a:rPr>
              <a:t>      IEEE Transaction on Electron Devices 61 (11), p. 3864 (2014).</a:t>
            </a:r>
            <a:endParaRPr lang="de-DE" sz="1100" dirty="0">
              <a:solidFill>
                <a:prstClr val="black"/>
              </a:solidFill>
            </a:endParaRPr>
          </a:p>
        </p:txBody>
      </p:sp>
      <p:sp>
        <p:nvSpPr>
          <p:cNvPr id="9" name="Rechteck 8"/>
          <p:cNvSpPr/>
          <p:nvPr/>
        </p:nvSpPr>
        <p:spPr>
          <a:xfrm>
            <a:off x="0" y="6122762"/>
            <a:ext cx="9144000" cy="877163"/>
          </a:xfrm>
          <a:prstGeom prst="rect">
            <a:avLst/>
          </a:prstGeom>
          <a:solidFill>
            <a:srgbClr val="660033"/>
          </a:solidFill>
        </p:spPr>
        <p:txBody>
          <a:bodyPr wrap="square">
            <a:spAutoFit/>
          </a:bodyPr>
          <a:lstStyle/>
          <a:p>
            <a:r>
              <a:rPr lang="en-US" sz="1100" dirty="0" smtClean="0">
                <a:solidFill>
                  <a:prstClr val="white"/>
                </a:solidFill>
              </a:rPr>
              <a:t>          		</a:t>
            </a:r>
            <a:r>
              <a:rPr lang="en-US" sz="1000" dirty="0" smtClean="0">
                <a:solidFill>
                  <a:prstClr val="white"/>
                </a:solidFill>
              </a:rPr>
              <a:t>           Wolfram Knapp</a:t>
            </a:r>
          </a:p>
          <a:p>
            <a:r>
              <a:rPr lang="en-US" sz="1000" dirty="0">
                <a:solidFill>
                  <a:prstClr val="white"/>
                </a:solidFill>
              </a:rPr>
              <a:t> </a:t>
            </a:r>
            <a:r>
              <a:rPr lang="en-US" sz="1000" dirty="0" smtClean="0">
                <a:solidFill>
                  <a:prstClr val="white"/>
                </a:solidFill>
              </a:rPr>
              <a:t>                                                                          „</a:t>
            </a:r>
            <a:r>
              <a:rPr lang="en-US" sz="1000" b="1" dirty="0" smtClean="0">
                <a:solidFill>
                  <a:prstClr val="white"/>
                </a:solidFill>
              </a:rPr>
              <a:t>Investigations of the transition </a:t>
            </a:r>
            <a:r>
              <a:rPr lang="en-US" sz="1000" b="1" dirty="0">
                <a:solidFill>
                  <a:prstClr val="white"/>
                </a:solidFill>
              </a:rPr>
              <a:t>from </a:t>
            </a:r>
            <a:r>
              <a:rPr lang="en-US" sz="1000" b="1" dirty="0" smtClean="0">
                <a:solidFill>
                  <a:prstClr val="white"/>
                </a:solidFill>
              </a:rPr>
              <a:t>electron field </a:t>
            </a:r>
            <a:r>
              <a:rPr lang="en-US" sz="1000" b="1" dirty="0">
                <a:solidFill>
                  <a:prstClr val="white"/>
                </a:solidFill>
              </a:rPr>
              <a:t>emission to </a:t>
            </a:r>
            <a:r>
              <a:rPr lang="en-US" sz="1000" b="1" dirty="0" smtClean="0">
                <a:solidFill>
                  <a:prstClr val="white"/>
                </a:solidFill>
              </a:rPr>
              <a:t> plasma discharges</a:t>
            </a:r>
          </a:p>
          <a:p>
            <a:r>
              <a:rPr lang="en-US" sz="1000" b="1" dirty="0">
                <a:solidFill>
                  <a:prstClr val="white"/>
                </a:solidFill>
              </a:rPr>
              <a:t> </a:t>
            </a:r>
            <a:r>
              <a:rPr lang="en-US" sz="1000" b="1" dirty="0" smtClean="0">
                <a:solidFill>
                  <a:prstClr val="white"/>
                </a:solidFill>
              </a:rPr>
              <a:t>                                                                            (glow discharge and micro-arcs) with extended use of Fowler-</a:t>
            </a:r>
            <a:r>
              <a:rPr lang="en-US" sz="1000" b="1" dirty="0" err="1" smtClean="0">
                <a:solidFill>
                  <a:prstClr val="white"/>
                </a:solidFill>
              </a:rPr>
              <a:t>Nordheim</a:t>
            </a:r>
            <a:r>
              <a:rPr lang="en-US" sz="1000" b="1" dirty="0" smtClean="0">
                <a:solidFill>
                  <a:prstClr val="white"/>
                </a:solidFill>
              </a:rPr>
              <a:t> plot</a:t>
            </a:r>
            <a:r>
              <a:rPr lang="en-US" sz="1000" dirty="0" smtClean="0">
                <a:solidFill>
                  <a:prstClr val="white"/>
                </a:solidFill>
              </a:rPr>
              <a:t>”</a:t>
            </a:r>
          </a:p>
          <a:p>
            <a:r>
              <a:rPr lang="en-US" sz="1000" dirty="0">
                <a:solidFill>
                  <a:prstClr val="white"/>
                </a:solidFill>
              </a:rPr>
              <a:t> </a:t>
            </a:r>
            <a:r>
              <a:rPr lang="en-US" sz="1000" dirty="0" smtClean="0">
                <a:solidFill>
                  <a:prstClr val="white"/>
                </a:solidFill>
              </a:rPr>
              <a:t>                                                                           8</a:t>
            </a:r>
            <a:r>
              <a:rPr lang="en-US" sz="1000" baseline="30000" dirty="0" smtClean="0">
                <a:solidFill>
                  <a:prstClr val="white"/>
                </a:solidFill>
              </a:rPr>
              <a:t>th</a:t>
            </a:r>
            <a:r>
              <a:rPr lang="en-US" sz="1000" dirty="0" smtClean="0">
                <a:solidFill>
                  <a:prstClr val="white"/>
                </a:solidFill>
              </a:rPr>
              <a:t> International Workshop on Mechanisms on </a:t>
            </a:r>
            <a:r>
              <a:rPr lang="en-US" sz="1000" dirty="0" err="1" smtClean="0">
                <a:solidFill>
                  <a:prstClr val="white"/>
                </a:solidFill>
              </a:rPr>
              <a:t>Varcuum</a:t>
            </a:r>
            <a:r>
              <a:rPr lang="en-US" sz="1000" dirty="0" smtClean="0">
                <a:solidFill>
                  <a:prstClr val="white"/>
                </a:solidFill>
              </a:rPr>
              <a:t> Arcs, </a:t>
            </a:r>
            <a:r>
              <a:rPr lang="en-US" sz="1000" dirty="0" err="1" smtClean="0">
                <a:solidFill>
                  <a:prstClr val="white"/>
                </a:solidFill>
              </a:rPr>
              <a:t>Padova</a:t>
            </a:r>
            <a:r>
              <a:rPr lang="en-US" sz="1000" dirty="0" smtClean="0">
                <a:solidFill>
                  <a:prstClr val="white"/>
                </a:solidFill>
              </a:rPr>
              <a:t> , 15-19 Sept. 2019			</a:t>
            </a:r>
            <a:r>
              <a:rPr lang="en-US" sz="1000" dirty="0">
                <a:solidFill>
                  <a:prstClr val="white"/>
                </a:solidFill>
              </a:rPr>
              <a:t> </a:t>
            </a:r>
            <a:r>
              <a:rPr lang="en-US" sz="1000" dirty="0" smtClean="0">
                <a:solidFill>
                  <a:prstClr val="white"/>
                </a:solidFill>
              </a:rPr>
              <a:t>                                           </a:t>
            </a:r>
            <a:endParaRPr lang="de-DE" sz="1000" dirty="0">
              <a:solidFill>
                <a:prstClr val="white"/>
              </a:solidFill>
            </a:endParaRPr>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58" y="6106612"/>
            <a:ext cx="2160239" cy="751388"/>
          </a:xfrm>
          <a:prstGeom prst="rect">
            <a:avLst/>
          </a:prstGeom>
        </p:spPr>
      </p:pic>
      <p:pic>
        <p:nvPicPr>
          <p:cNvPr id="12" name="Grafik 4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40043" y="6121774"/>
            <a:ext cx="2339752" cy="76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22"/>
          <p:cNvPicPr>
            <a:picLocks noChangeAspect="1" noChangeArrowheads="1"/>
          </p:cNvPicPr>
          <p:nvPr/>
        </p:nvPicPr>
        <p:blipFill>
          <a:blip r:embed="rId4" cstate="print"/>
          <a:srcRect/>
          <a:stretch>
            <a:fillRect/>
          </a:stretch>
        </p:blipFill>
        <p:spPr bwMode="auto">
          <a:xfrm>
            <a:off x="765348" y="699723"/>
            <a:ext cx="3735387" cy="2801938"/>
          </a:xfrm>
          <a:prstGeom prst="rect">
            <a:avLst/>
          </a:prstGeom>
          <a:noFill/>
          <a:ln w="9525">
            <a:noFill/>
            <a:miter lim="800000"/>
            <a:headEnd/>
            <a:tailEnd/>
          </a:ln>
        </p:spPr>
      </p:pic>
      <p:pic>
        <p:nvPicPr>
          <p:cNvPr id="14" name="Picture 21" descr="Q:\10_Projects\04 CarboFEM\Pictures\CNTs\IFW 120\IFW120_after_1kx_1.JPG"/>
          <p:cNvPicPr>
            <a:picLocks noChangeAspect="1" noChangeArrowheads="1"/>
          </p:cNvPicPr>
          <p:nvPr/>
        </p:nvPicPr>
        <p:blipFill>
          <a:blip r:embed="rId5" cstate="print"/>
          <a:srcRect/>
          <a:stretch>
            <a:fillRect/>
          </a:stretch>
        </p:blipFill>
        <p:spPr bwMode="auto">
          <a:xfrm>
            <a:off x="4623816" y="715527"/>
            <a:ext cx="3735388" cy="2801937"/>
          </a:xfrm>
          <a:prstGeom prst="rect">
            <a:avLst/>
          </a:prstGeom>
          <a:noFill/>
          <a:ln w="9525">
            <a:noFill/>
            <a:miter lim="800000"/>
            <a:headEnd/>
            <a:tailEnd/>
          </a:ln>
        </p:spPr>
      </p:pic>
      <p:pic>
        <p:nvPicPr>
          <p:cNvPr id="15" name="Grafik 14" descr="Q:\10_Projects\04 CarboFEM\Pictures\CNTs\IFW 120\IFW120_after_5kx_tilt_abrasiertes Bündel.JPG"/>
          <p:cNvPicPr/>
          <p:nvPr/>
        </p:nvPicPr>
        <p:blipFill>
          <a:blip r:embed="rId6" cstate="print"/>
          <a:srcRect/>
          <a:stretch>
            <a:fillRect/>
          </a:stretch>
        </p:blipFill>
        <p:spPr bwMode="auto">
          <a:xfrm>
            <a:off x="1216605" y="3522850"/>
            <a:ext cx="3015703" cy="2260600"/>
          </a:xfrm>
          <a:prstGeom prst="rect">
            <a:avLst/>
          </a:prstGeom>
          <a:noFill/>
          <a:ln w="9525">
            <a:noFill/>
            <a:miter lim="800000"/>
            <a:headEnd/>
            <a:tailEnd/>
          </a:ln>
        </p:spPr>
      </p:pic>
      <p:pic>
        <p:nvPicPr>
          <p:cNvPr id="20" name="Grafik 19" descr="Q:\10_Projects\04 CarboFEM\Pictures\CNTs\IFW 120\IFW120_after_5kx_tilt_Krater2.JPG"/>
          <p:cNvPicPr/>
          <p:nvPr/>
        </p:nvPicPr>
        <p:blipFill>
          <a:blip r:embed="rId7" cstate="print"/>
          <a:srcRect/>
          <a:stretch>
            <a:fillRect/>
          </a:stretch>
        </p:blipFill>
        <p:spPr bwMode="auto">
          <a:xfrm>
            <a:off x="5063043" y="3551778"/>
            <a:ext cx="3009032" cy="2257259"/>
          </a:xfrm>
          <a:prstGeom prst="rect">
            <a:avLst/>
          </a:prstGeom>
          <a:noFill/>
          <a:ln w="9525">
            <a:noFill/>
            <a:miter lim="800000"/>
            <a:headEnd/>
            <a:tailEnd/>
          </a:ln>
        </p:spPr>
      </p:pic>
      <p:pic>
        <p:nvPicPr>
          <p:cNvPr id="21" name="Picture 24"/>
          <p:cNvPicPr>
            <a:picLocks noChangeAspect="1" noChangeArrowheads="1"/>
          </p:cNvPicPr>
          <p:nvPr/>
        </p:nvPicPr>
        <p:blipFill>
          <a:blip r:embed="rId8" cstate="print">
            <a:lum bright="10000" contrast="10000"/>
          </a:blip>
          <a:srcRect l="2409" r="54218" b="53413"/>
          <a:stretch>
            <a:fillRect/>
          </a:stretch>
        </p:blipFill>
        <p:spPr bwMode="auto">
          <a:xfrm>
            <a:off x="780062" y="740026"/>
            <a:ext cx="1620837" cy="1304925"/>
          </a:xfrm>
          <a:prstGeom prst="rect">
            <a:avLst/>
          </a:prstGeom>
          <a:noFill/>
          <a:ln w="9525">
            <a:noFill/>
            <a:miter lim="800000"/>
            <a:headEnd/>
            <a:tailEnd/>
          </a:ln>
        </p:spPr>
      </p:pic>
      <p:sp>
        <p:nvSpPr>
          <p:cNvPr id="22" name="Textfeld 27"/>
          <p:cNvSpPr txBox="1">
            <a:spLocks noChangeArrowheads="1"/>
          </p:cNvSpPr>
          <p:nvPr/>
        </p:nvSpPr>
        <p:spPr bwMode="auto">
          <a:xfrm>
            <a:off x="847154" y="707687"/>
            <a:ext cx="1395412" cy="523220"/>
          </a:xfrm>
          <a:prstGeom prst="rect">
            <a:avLst/>
          </a:prstGeom>
          <a:noFill/>
          <a:ln w="9525">
            <a:noFill/>
            <a:miter lim="800000"/>
            <a:headEnd/>
            <a:tailEnd/>
          </a:ln>
        </p:spPr>
        <p:txBody>
          <a:bodyPr>
            <a:spAutoFit/>
          </a:bodyPr>
          <a:lstStyle/>
          <a:p>
            <a:r>
              <a:rPr lang="de-DE" sz="1400" b="1" dirty="0" err="1">
                <a:solidFill>
                  <a:srgbClr val="92D050"/>
                </a:solidFill>
              </a:rPr>
              <a:t>Undamaged</a:t>
            </a:r>
            <a:r>
              <a:rPr lang="de-DE" sz="1400" b="1" dirty="0">
                <a:solidFill>
                  <a:srgbClr val="92D050"/>
                </a:solidFill>
              </a:rPr>
              <a:t> CNT </a:t>
            </a:r>
            <a:r>
              <a:rPr lang="de-DE" sz="1400" b="1" dirty="0" err="1">
                <a:solidFill>
                  <a:srgbClr val="92D050"/>
                </a:solidFill>
              </a:rPr>
              <a:t>bundles</a:t>
            </a:r>
            <a:endParaRPr lang="en-US" sz="1400" b="1" dirty="0">
              <a:solidFill>
                <a:srgbClr val="92D050"/>
              </a:solidFill>
            </a:endParaRPr>
          </a:p>
        </p:txBody>
      </p:sp>
      <p:pic>
        <p:nvPicPr>
          <p:cNvPr id="23" name="Grafik 22" descr="Q:\10_Projects\04 CarboFEM\Pictures\CNTs\IFW 120\IFW120_after_5kx_tilt_unbenutzt.JPG"/>
          <p:cNvPicPr/>
          <p:nvPr/>
        </p:nvPicPr>
        <p:blipFill>
          <a:blip r:embed="rId9" cstate="print">
            <a:lum bright="10000"/>
          </a:blip>
          <a:srcRect/>
          <a:stretch>
            <a:fillRect/>
          </a:stretch>
        </p:blipFill>
        <p:spPr bwMode="auto">
          <a:xfrm>
            <a:off x="6122174" y="681213"/>
            <a:ext cx="3014664" cy="2259821"/>
          </a:xfrm>
          <a:prstGeom prst="rect">
            <a:avLst/>
          </a:prstGeom>
          <a:noFill/>
          <a:ln w="9525">
            <a:noFill/>
            <a:miter lim="800000"/>
            <a:headEnd/>
            <a:tailEnd/>
          </a:ln>
        </p:spPr>
      </p:pic>
      <p:cxnSp>
        <p:nvCxnSpPr>
          <p:cNvPr id="24" name="Gerade Verbindung 29"/>
          <p:cNvCxnSpPr>
            <a:cxnSpLocks noChangeShapeType="1"/>
          </p:cNvCxnSpPr>
          <p:nvPr/>
        </p:nvCxnSpPr>
        <p:spPr bwMode="auto">
          <a:xfrm flipH="1">
            <a:off x="1213247" y="2257662"/>
            <a:ext cx="2197588" cy="1286041"/>
          </a:xfrm>
          <a:prstGeom prst="line">
            <a:avLst/>
          </a:prstGeom>
          <a:noFill/>
          <a:ln w="28575" algn="ctr">
            <a:solidFill>
              <a:srgbClr val="EB780A"/>
            </a:solidFill>
            <a:round/>
            <a:headEnd/>
            <a:tailEnd/>
          </a:ln>
        </p:spPr>
      </p:cxnSp>
      <p:cxnSp>
        <p:nvCxnSpPr>
          <p:cNvPr id="25" name="Gerade Verbindung 34"/>
          <p:cNvCxnSpPr>
            <a:cxnSpLocks noChangeShapeType="1"/>
          </p:cNvCxnSpPr>
          <p:nvPr/>
        </p:nvCxnSpPr>
        <p:spPr bwMode="auto">
          <a:xfrm>
            <a:off x="3702982" y="2255737"/>
            <a:ext cx="521799" cy="1271588"/>
          </a:xfrm>
          <a:prstGeom prst="line">
            <a:avLst/>
          </a:prstGeom>
          <a:noFill/>
          <a:ln w="28575" algn="ctr">
            <a:solidFill>
              <a:srgbClr val="EB780A"/>
            </a:solidFill>
            <a:round/>
            <a:headEnd/>
            <a:tailEnd/>
          </a:ln>
        </p:spPr>
      </p:cxnSp>
      <p:sp>
        <p:nvSpPr>
          <p:cNvPr id="27" name="Rechteck 25"/>
          <p:cNvSpPr>
            <a:spLocks/>
          </p:cNvSpPr>
          <p:nvPr/>
        </p:nvSpPr>
        <p:spPr bwMode="auto">
          <a:xfrm>
            <a:off x="3410835" y="2044159"/>
            <a:ext cx="300037" cy="227012"/>
          </a:xfrm>
          <a:prstGeom prst="rect">
            <a:avLst/>
          </a:prstGeom>
          <a:noFill/>
          <a:ln w="28575" algn="ctr">
            <a:solidFill>
              <a:srgbClr val="EB780A"/>
            </a:solidFill>
            <a:round/>
            <a:headEnd/>
            <a:tailEnd/>
          </a:ln>
        </p:spPr>
        <p:txBody>
          <a:bodyPr lIns="0" tIns="0" rIns="0" bIns="0"/>
          <a:lstStyle/>
          <a:p>
            <a:pPr eaLnBrk="0" hangingPunct="0"/>
            <a:endParaRPr lang="en-US" sz="1600"/>
          </a:p>
        </p:txBody>
      </p:sp>
      <p:cxnSp>
        <p:nvCxnSpPr>
          <p:cNvPr id="28" name="Gerade Verbindung 45"/>
          <p:cNvCxnSpPr>
            <a:cxnSpLocks noChangeShapeType="1"/>
          </p:cNvCxnSpPr>
          <p:nvPr/>
        </p:nvCxnSpPr>
        <p:spPr bwMode="auto">
          <a:xfrm>
            <a:off x="5398710" y="2382884"/>
            <a:ext cx="2647706" cy="1168400"/>
          </a:xfrm>
          <a:prstGeom prst="line">
            <a:avLst/>
          </a:prstGeom>
          <a:noFill/>
          <a:ln w="28575" algn="ctr">
            <a:solidFill>
              <a:srgbClr val="EB780A"/>
            </a:solidFill>
            <a:round/>
            <a:headEnd/>
            <a:tailEnd/>
          </a:ln>
        </p:spPr>
      </p:cxnSp>
      <p:cxnSp>
        <p:nvCxnSpPr>
          <p:cNvPr id="30" name="Gerade Verbindung 36"/>
          <p:cNvCxnSpPr>
            <a:cxnSpLocks noChangeShapeType="1"/>
          </p:cNvCxnSpPr>
          <p:nvPr/>
        </p:nvCxnSpPr>
        <p:spPr bwMode="auto">
          <a:xfrm>
            <a:off x="4690031" y="2392409"/>
            <a:ext cx="375993" cy="1158875"/>
          </a:xfrm>
          <a:prstGeom prst="line">
            <a:avLst/>
          </a:prstGeom>
          <a:noFill/>
          <a:ln w="28575" algn="ctr">
            <a:solidFill>
              <a:srgbClr val="EB780A"/>
            </a:solidFill>
            <a:round/>
            <a:headEnd/>
            <a:tailEnd/>
          </a:ln>
        </p:spPr>
      </p:cxnSp>
      <p:sp>
        <p:nvSpPr>
          <p:cNvPr id="31" name="Rechteck 23"/>
          <p:cNvSpPr>
            <a:spLocks noChangeArrowheads="1"/>
          </p:cNvSpPr>
          <p:nvPr/>
        </p:nvSpPr>
        <p:spPr bwMode="auto">
          <a:xfrm>
            <a:off x="4693895" y="1823590"/>
            <a:ext cx="747712" cy="568325"/>
          </a:xfrm>
          <a:prstGeom prst="rect">
            <a:avLst/>
          </a:prstGeom>
          <a:noFill/>
          <a:ln w="28575" algn="ctr">
            <a:solidFill>
              <a:srgbClr val="EB780A"/>
            </a:solidFill>
            <a:round/>
            <a:headEnd/>
            <a:tailEnd/>
          </a:ln>
        </p:spPr>
        <p:txBody>
          <a:bodyPr lIns="0" tIns="0" rIns="0" bIns="0"/>
          <a:lstStyle/>
          <a:p>
            <a:pPr eaLnBrk="0" hangingPunct="0"/>
            <a:endParaRPr lang="en-US" sz="1600"/>
          </a:p>
        </p:txBody>
      </p:sp>
      <p:cxnSp>
        <p:nvCxnSpPr>
          <p:cNvPr id="32" name="Gerade Verbindung 29"/>
          <p:cNvCxnSpPr>
            <a:cxnSpLocks noChangeShapeType="1"/>
          </p:cNvCxnSpPr>
          <p:nvPr/>
        </p:nvCxnSpPr>
        <p:spPr bwMode="auto">
          <a:xfrm flipH="1" flipV="1">
            <a:off x="2247722" y="1708744"/>
            <a:ext cx="3874452" cy="1198996"/>
          </a:xfrm>
          <a:prstGeom prst="line">
            <a:avLst/>
          </a:prstGeom>
          <a:noFill/>
          <a:ln w="28575" algn="ctr">
            <a:solidFill>
              <a:srgbClr val="92D050"/>
            </a:solidFill>
            <a:round/>
            <a:headEnd/>
            <a:tailEnd/>
          </a:ln>
        </p:spPr>
      </p:cxnSp>
      <p:sp>
        <p:nvSpPr>
          <p:cNvPr id="33" name="Rechteck 25"/>
          <p:cNvSpPr>
            <a:spLocks/>
          </p:cNvSpPr>
          <p:nvPr/>
        </p:nvSpPr>
        <p:spPr bwMode="auto">
          <a:xfrm>
            <a:off x="1901411" y="1475902"/>
            <a:ext cx="341155" cy="226217"/>
          </a:xfrm>
          <a:prstGeom prst="rect">
            <a:avLst/>
          </a:prstGeom>
          <a:noFill/>
          <a:ln w="28575" algn="ctr">
            <a:solidFill>
              <a:srgbClr val="92D050"/>
            </a:solidFill>
            <a:round/>
            <a:headEnd/>
            <a:tailEnd/>
          </a:ln>
        </p:spPr>
        <p:txBody>
          <a:bodyPr lIns="0" tIns="0" rIns="0" bIns="0"/>
          <a:lstStyle/>
          <a:p>
            <a:pPr eaLnBrk="0" hangingPunct="0"/>
            <a:endParaRPr lang="en-US" sz="1600"/>
          </a:p>
        </p:txBody>
      </p:sp>
      <p:cxnSp>
        <p:nvCxnSpPr>
          <p:cNvPr id="34" name="Gerade Verbindung 29"/>
          <p:cNvCxnSpPr>
            <a:cxnSpLocks noChangeShapeType="1"/>
          </p:cNvCxnSpPr>
          <p:nvPr/>
        </p:nvCxnSpPr>
        <p:spPr bwMode="auto">
          <a:xfrm flipH="1">
            <a:off x="2222392" y="670211"/>
            <a:ext cx="3964784" cy="805691"/>
          </a:xfrm>
          <a:prstGeom prst="line">
            <a:avLst/>
          </a:prstGeom>
          <a:noFill/>
          <a:ln w="28575" algn="ctr">
            <a:solidFill>
              <a:srgbClr val="92D050"/>
            </a:solidFill>
            <a:round/>
            <a:headEnd/>
            <a:tailEnd/>
          </a:ln>
        </p:spPr>
      </p:cxnSp>
    </p:spTree>
    <p:extLst>
      <p:ext uri="{BB962C8B-B14F-4D97-AF65-F5344CB8AC3E}">
        <p14:creationId xmlns:p14="http://schemas.microsoft.com/office/powerpoint/2010/main" val="32775250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1"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Rechteck 2"/>
          <p:cNvSpPr/>
          <p:nvPr/>
        </p:nvSpPr>
        <p:spPr>
          <a:xfrm>
            <a:off x="8845258" y="6427113"/>
            <a:ext cx="184731" cy="369332"/>
          </a:xfrm>
          <a:prstGeom prst="rect">
            <a:avLst/>
          </a:prstGeom>
        </p:spPr>
        <p:txBody>
          <a:bodyPr wrap="none">
            <a:spAutoFit/>
          </a:bodyPr>
          <a:lstStyle/>
          <a:p>
            <a:endParaRPr lang="de-DE" dirty="0">
              <a:solidFill>
                <a:schemeClr val="bg1"/>
              </a:solidFill>
            </a:endParaRPr>
          </a:p>
        </p:txBody>
      </p:sp>
      <p:sp>
        <p:nvSpPr>
          <p:cNvPr id="11" name="Rechteck 10"/>
          <p:cNvSpPr/>
          <p:nvPr/>
        </p:nvSpPr>
        <p:spPr>
          <a:xfrm>
            <a:off x="1086561" y="4959163"/>
            <a:ext cx="6970878" cy="307777"/>
          </a:xfrm>
          <a:prstGeom prst="rect">
            <a:avLst/>
          </a:prstGeom>
        </p:spPr>
        <p:txBody>
          <a:bodyPr wrap="square">
            <a:spAutoFit/>
          </a:bodyPr>
          <a:lstStyle/>
          <a:p>
            <a:r>
              <a:rPr lang="en-US" sz="1400" dirty="0" smtClean="0"/>
              <a:t>           </a:t>
            </a:r>
            <a:endParaRPr lang="de-DE" sz="1400" dirty="0"/>
          </a:p>
        </p:txBody>
      </p:sp>
      <p:sp>
        <p:nvSpPr>
          <p:cNvPr id="2" name="Rechteck 1"/>
          <p:cNvSpPr/>
          <p:nvPr/>
        </p:nvSpPr>
        <p:spPr>
          <a:xfrm>
            <a:off x="541874" y="202351"/>
            <a:ext cx="8060251" cy="707886"/>
          </a:xfrm>
          <a:prstGeom prst="rect">
            <a:avLst/>
          </a:prstGeom>
        </p:spPr>
        <p:txBody>
          <a:bodyPr wrap="square">
            <a:spAutoFit/>
          </a:bodyPr>
          <a:lstStyle/>
          <a:p>
            <a:pPr marL="457200" lvl="0" indent="-457200">
              <a:buAutoNum type="arabicPeriod"/>
            </a:pPr>
            <a:r>
              <a:rPr lang="en-US" sz="2000" b="1" dirty="0" smtClean="0">
                <a:solidFill>
                  <a:schemeClr val="accent2"/>
                </a:solidFill>
                <a:effectLst>
                  <a:outerShdw blurRad="38100" dist="38100" dir="2700000" algn="tl">
                    <a:srgbClr val="000000">
                      <a:alpha val="43137"/>
                    </a:srgbClr>
                  </a:outerShdw>
                </a:effectLst>
              </a:rPr>
              <a:t>Introduction     </a:t>
            </a:r>
            <a:r>
              <a:rPr lang="en-US" sz="2000" b="1" dirty="0" smtClean="0">
                <a:solidFill>
                  <a:schemeClr val="accent2"/>
                </a:solidFill>
              </a:rPr>
              <a:t>Otto von Guericke Gesellschaft (Society) Magdeburg </a:t>
            </a:r>
          </a:p>
          <a:p>
            <a:pPr lvl="0"/>
            <a:r>
              <a:rPr lang="en-US" sz="2000" b="1" dirty="0">
                <a:solidFill>
                  <a:schemeClr val="accent2"/>
                </a:solidFill>
              </a:rPr>
              <a:t> </a:t>
            </a:r>
            <a:r>
              <a:rPr lang="en-US" sz="2000" b="1" dirty="0" smtClean="0">
                <a:solidFill>
                  <a:schemeClr val="accent2"/>
                </a:solidFill>
              </a:rPr>
              <a:t>                                                   </a:t>
            </a:r>
            <a:endParaRPr lang="de-DE" sz="2000" b="1" dirty="0">
              <a:solidFill>
                <a:schemeClr val="accent2"/>
              </a:solidFill>
            </a:endParaRPr>
          </a:p>
        </p:txBody>
      </p:sp>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1847" y="705725"/>
            <a:ext cx="2506011" cy="2592288"/>
          </a:xfrm>
          <a:prstGeom prst="rect">
            <a:avLst/>
          </a:prstGeom>
        </p:spPr>
      </p:pic>
      <p:pic>
        <p:nvPicPr>
          <p:cNvPr id="5" name="Grafik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20736" y="705725"/>
            <a:ext cx="4608512" cy="2592288"/>
          </a:xfrm>
          <a:prstGeom prst="rect">
            <a:avLst/>
          </a:prstGeom>
        </p:spPr>
      </p:pic>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22287" y="3471365"/>
            <a:ext cx="4405410" cy="2478043"/>
          </a:xfrm>
          <a:prstGeom prst="rect">
            <a:avLst/>
          </a:prstGeom>
        </p:spPr>
      </p:pic>
      <p:pic>
        <p:nvPicPr>
          <p:cNvPr id="8" name="Grafik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25735" y="3430238"/>
            <a:ext cx="2541768" cy="2509443"/>
          </a:xfrm>
          <a:prstGeom prst="rect">
            <a:avLst/>
          </a:prstGeom>
        </p:spPr>
      </p:pic>
      <p:sp>
        <p:nvSpPr>
          <p:cNvPr id="12" name="Rechteck 11"/>
          <p:cNvSpPr/>
          <p:nvPr/>
        </p:nvSpPr>
        <p:spPr>
          <a:xfrm>
            <a:off x="0" y="6122762"/>
            <a:ext cx="9144000" cy="877163"/>
          </a:xfrm>
          <a:prstGeom prst="rect">
            <a:avLst/>
          </a:prstGeom>
          <a:solidFill>
            <a:srgbClr val="660033"/>
          </a:solidFill>
        </p:spPr>
        <p:txBody>
          <a:bodyPr wrap="square">
            <a:spAutoFit/>
          </a:bodyPr>
          <a:lstStyle/>
          <a:p>
            <a:r>
              <a:rPr lang="en-US" sz="1100" dirty="0" smtClean="0">
                <a:solidFill>
                  <a:prstClr val="white"/>
                </a:solidFill>
              </a:rPr>
              <a:t>          		</a:t>
            </a:r>
            <a:r>
              <a:rPr lang="en-US" sz="1000" dirty="0" smtClean="0">
                <a:solidFill>
                  <a:prstClr val="white"/>
                </a:solidFill>
              </a:rPr>
              <a:t>           Wolfram Knapp</a:t>
            </a:r>
          </a:p>
          <a:p>
            <a:r>
              <a:rPr lang="en-US" sz="1000" dirty="0">
                <a:solidFill>
                  <a:prstClr val="white"/>
                </a:solidFill>
              </a:rPr>
              <a:t> </a:t>
            </a:r>
            <a:r>
              <a:rPr lang="en-US" sz="1000" dirty="0" smtClean="0">
                <a:solidFill>
                  <a:prstClr val="white"/>
                </a:solidFill>
              </a:rPr>
              <a:t>                                                                          „</a:t>
            </a:r>
            <a:r>
              <a:rPr lang="en-US" sz="1000" b="1" dirty="0" smtClean="0">
                <a:solidFill>
                  <a:prstClr val="white"/>
                </a:solidFill>
              </a:rPr>
              <a:t>Investigations of the transition </a:t>
            </a:r>
            <a:r>
              <a:rPr lang="en-US" sz="1000" b="1" dirty="0">
                <a:solidFill>
                  <a:prstClr val="white"/>
                </a:solidFill>
              </a:rPr>
              <a:t>from </a:t>
            </a:r>
            <a:r>
              <a:rPr lang="en-US" sz="1000" b="1" dirty="0" smtClean="0">
                <a:solidFill>
                  <a:prstClr val="white"/>
                </a:solidFill>
              </a:rPr>
              <a:t>electron field </a:t>
            </a:r>
            <a:r>
              <a:rPr lang="en-US" sz="1000" b="1" dirty="0">
                <a:solidFill>
                  <a:prstClr val="white"/>
                </a:solidFill>
              </a:rPr>
              <a:t>emission to </a:t>
            </a:r>
            <a:r>
              <a:rPr lang="en-US" sz="1000" b="1" dirty="0" smtClean="0">
                <a:solidFill>
                  <a:prstClr val="white"/>
                </a:solidFill>
              </a:rPr>
              <a:t> plasma discharges</a:t>
            </a:r>
          </a:p>
          <a:p>
            <a:r>
              <a:rPr lang="en-US" sz="1000" b="1" dirty="0">
                <a:solidFill>
                  <a:prstClr val="white"/>
                </a:solidFill>
              </a:rPr>
              <a:t> </a:t>
            </a:r>
            <a:r>
              <a:rPr lang="en-US" sz="1000" b="1" dirty="0" smtClean="0">
                <a:solidFill>
                  <a:prstClr val="white"/>
                </a:solidFill>
              </a:rPr>
              <a:t>                                                                            (glow discharge and micro-arcs) with extended use of Fowler-</a:t>
            </a:r>
            <a:r>
              <a:rPr lang="en-US" sz="1000" b="1" dirty="0" err="1" smtClean="0">
                <a:solidFill>
                  <a:prstClr val="white"/>
                </a:solidFill>
              </a:rPr>
              <a:t>Nordheim</a:t>
            </a:r>
            <a:r>
              <a:rPr lang="en-US" sz="1000" b="1" dirty="0" smtClean="0">
                <a:solidFill>
                  <a:prstClr val="white"/>
                </a:solidFill>
              </a:rPr>
              <a:t> plot</a:t>
            </a:r>
            <a:r>
              <a:rPr lang="en-US" sz="1000" dirty="0" smtClean="0">
                <a:solidFill>
                  <a:prstClr val="white"/>
                </a:solidFill>
              </a:rPr>
              <a:t>”</a:t>
            </a:r>
          </a:p>
          <a:p>
            <a:r>
              <a:rPr lang="en-US" sz="1000" dirty="0">
                <a:solidFill>
                  <a:prstClr val="white"/>
                </a:solidFill>
              </a:rPr>
              <a:t> </a:t>
            </a:r>
            <a:r>
              <a:rPr lang="en-US" sz="1000" dirty="0" smtClean="0">
                <a:solidFill>
                  <a:prstClr val="white"/>
                </a:solidFill>
              </a:rPr>
              <a:t>                                                                           8</a:t>
            </a:r>
            <a:r>
              <a:rPr lang="en-US" sz="1000" baseline="30000" dirty="0" smtClean="0">
                <a:solidFill>
                  <a:prstClr val="white"/>
                </a:solidFill>
              </a:rPr>
              <a:t>th</a:t>
            </a:r>
            <a:r>
              <a:rPr lang="en-US" sz="1000" dirty="0" smtClean="0">
                <a:solidFill>
                  <a:prstClr val="white"/>
                </a:solidFill>
              </a:rPr>
              <a:t> International Workshop on Mechanisms on </a:t>
            </a:r>
            <a:r>
              <a:rPr lang="en-US" sz="1000" dirty="0" err="1" smtClean="0">
                <a:solidFill>
                  <a:prstClr val="white"/>
                </a:solidFill>
              </a:rPr>
              <a:t>Varcuum</a:t>
            </a:r>
            <a:r>
              <a:rPr lang="en-US" sz="1000" dirty="0" smtClean="0">
                <a:solidFill>
                  <a:prstClr val="white"/>
                </a:solidFill>
              </a:rPr>
              <a:t> Arcs, </a:t>
            </a:r>
            <a:r>
              <a:rPr lang="en-US" sz="1000" dirty="0" err="1" smtClean="0">
                <a:solidFill>
                  <a:prstClr val="white"/>
                </a:solidFill>
              </a:rPr>
              <a:t>Padova</a:t>
            </a:r>
            <a:r>
              <a:rPr lang="en-US" sz="1000" dirty="0" smtClean="0">
                <a:solidFill>
                  <a:prstClr val="white"/>
                </a:solidFill>
              </a:rPr>
              <a:t> , 15-19 Sept. 2019			</a:t>
            </a:r>
            <a:r>
              <a:rPr lang="en-US" sz="1000" dirty="0">
                <a:solidFill>
                  <a:prstClr val="white"/>
                </a:solidFill>
              </a:rPr>
              <a:t> </a:t>
            </a:r>
            <a:r>
              <a:rPr lang="en-US" sz="1000" dirty="0" smtClean="0">
                <a:solidFill>
                  <a:prstClr val="white"/>
                </a:solidFill>
              </a:rPr>
              <a:t>                                           </a:t>
            </a:r>
            <a:endParaRPr lang="de-DE" sz="1000" dirty="0">
              <a:solidFill>
                <a:prstClr val="white"/>
              </a:solidFill>
            </a:endParaRPr>
          </a:p>
        </p:txBody>
      </p:sp>
      <p:pic>
        <p:nvPicPr>
          <p:cNvPr id="14" name="Grafik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158" y="6106612"/>
            <a:ext cx="2160239" cy="751388"/>
          </a:xfrm>
          <a:prstGeom prst="rect">
            <a:avLst/>
          </a:prstGeom>
        </p:spPr>
      </p:pic>
      <p:pic>
        <p:nvPicPr>
          <p:cNvPr id="15" name="Grafik 4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840043" y="6121774"/>
            <a:ext cx="2339752" cy="76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981788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4172</Words>
  <Application>Microsoft Office PowerPoint</Application>
  <PresentationFormat>Bildschirmpräsentation (4:3)</PresentationFormat>
  <Paragraphs>641</Paragraphs>
  <Slides>50</Slides>
  <Notes>0</Notes>
  <HiddenSlides>16</HiddenSlides>
  <MMClips>3</MMClips>
  <ScaleCrop>false</ScaleCrop>
  <HeadingPairs>
    <vt:vector size="8" baseType="variant">
      <vt:variant>
        <vt:lpstr>Verwendete Schriftarten</vt:lpstr>
      </vt:variant>
      <vt:variant>
        <vt:i4>4</vt:i4>
      </vt:variant>
      <vt:variant>
        <vt:lpstr>Design</vt:lpstr>
      </vt:variant>
      <vt:variant>
        <vt:i4>1</vt:i4>
      </vt:variant>
      <vt:variant>
        <vt:lpstr>Eingebettete OLE-Server</vt:lpstr>
      </vt:variant>
      <vt:variant>
        <vt:i4>1</vt:i4>
      </vt:variant>
      <vt:variant>
        <vt:lpstr>Folientitel</vt:lpstr>
      </vt:variant>
      <vt:variant>
        <vt:i4>50</vt:i4>
      </vt:variant>
    </vt:vector>
  </HeadingPairs>
  <TitlesOfParts>
    <vt:vector size="56" baseType="lpstr">
      <vt:lpstr>Arial</vt:lpstr>
      <vt:lpstr>Calibri</vt:lpstr>
      <vt:lpstr>Cambria Math</vt:lpstr>
      <vt:lpstr>Wingdings</vt:lpstr>
      <vt:lpstr>Larissa</vt:lpstr>
      <vt:lpstr>Graph</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glow-to-arc transition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Wolfram</dc:creator>
  <cp:lastModifiedBy>Birgit</cp:lastModifiedBy>
  <cp:revision>476</cp:revision>
  <dcterms:created xsi:type="dcterms:W3CDTF">2014-06-21T14:36:56Z</dcterms:created>
  <dcterms:modified xsi:type="dcterms:W3CDTF">2019-09-15T19:00:49Z</dcterms:modified>
</cp:coreProperties>
</file>