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9" r:id="rId3"/>
    <p:sldId id="260" r:id="rId4"/>
    <p:sldId id="310" r:id="rId5"/>
    <p:sldId id="329" r:id="rId6"/>
    <p:sldId id="331" r:id="rId7"/>
    <p:sldId id="307" r:id="rId8"/>
    <p:sldId id="308" r:id="rId9"/>
    <p:sldId id="291" r:id="rId10"/>
    <p:sldId id="323" r:id="rId11"/>
    <p:sldId id="344" r:id="rId12"/>
    <p:sldId id="332" r:id="rId13"/>
    <p:sldId id="312" r:id="rId14"/>
    <p:sldId id="313" r:id="rId15"/>
    <p:sldId id="286" r:id="rId16"/>
    <p:sldId id="337" r:id="rId17"/>
    <p:sldId id="280" r:id="rId18"/>
    <p:sldId id="296" r:id="rId19"/>
    <p:sldId id="338" r:id="rId20"/>
    <p:sldId id="305" r:id="rId21"/>
    <p:sldId id="309" r:id="rId22"/>
    <p:sldId id="306" r:id="rId23"/>
    <p:sldId id="335" r:id="rId24"/>
    <p:sldId id="333" r:id="rId25"/>
    <p:sldId id="290" r:id="rId26"/>
    <p:sldId id="289" r:id="rId27"/>
    <p:sldId id="328" r:id="rId28"/>
    <p:sldId id="325" r:id="rId29"/>
    <p:sldId id="288" r:id="rId30"/>
    <p:sldId id="339" r:id="rId31"/>
    <p:sldId id="334" r:id="rId32"/>
    <p:sldId id="314" r:id="rId33"/>
    <p:sldId id="315" r:id="rId34"/>
    <p:sldId id="258" r:id="rId35"/>
    <p:sldId id="341" r:id="rId36"/>
    <p:sldId id="342" r:id="rId37"/>
    <p:sldId id="343" r:id="rId38"/>
    <p:sldId id="317" r:id="rId39"/>
    <p:sldId id="293" r:id="rId40"/>
    <p:sldId id="294" r:id="rId41"/>
    <p:sldId id="316" r:id="rId42"/>
    <p:sldId id="318" r:id="rId43"/>
    <p:sldId id="326" r:id="rId44"/>
    <p:sldId id="327" r:id="rId45"/>
    <p:sldId id="340" r:id="rId46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63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72" userDrawn="1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pos="49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3DE"/>
    <a:srgbClr val="C0504D"/>
    <a:srgbClr val="2B67A8"/>
    <a:srgbClr val="000000"/>
    <a:srgbClr val="CBD1DF"/>
    <a:srgbClr val="E7E9F0"/>
    <a:srgbClr val="FF1493"/>
    <a:srgbClr val="008000"/>
    <a:srgbClr val="0055A0"/>
    <a:srgbClr val="4C72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3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-228" y="336"/>
      </p:cViewPr>
      <p:guideLst>
        <p:guide orient="horz" pos="2663"/>
        <p:guide pos="2880"/>
        <p:guide pos="272"/>
        <p:guide pos="5488"/>
        <p:guide pos="49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442" y="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B716D-CF40-4C19-BBC2-DDF1A41354A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C8AD8-0772-4811-B5E5-C64BCCFB4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85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H. Damerau, G. Rumolo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905256" indent="-457200">
              <a:buFont typeface="Courier New" charset="0"/>
              <a:buChar char="o"/>
              <a:defRPr/>
            </a:lvl2pPr>
            <a:lvl3pPr marL="1092708" indent="-342900">
              <a:buFont typeface="Wingdings" charset="2"/>
              <a:buChar char="§"/>
              <a:defRPr/>
            </a:lvl3pPr>
            <a:lvl4pPr marL="1385316" indent="-342900">
              <a:buFont typeface="Wingdings" charset="2"/>
              <a:buChar char="q"/>
              <a:defRPr/>
            </a:lvl4pPr>
            <a:lvl5pPr marL="1650492" indent="-342900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Speaker's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Measurements\MD_180719_analysis\data_analysis\8000.2_eps0.3_ppb2.2\avgLossPattern_8000.2_eps0.3_ppb2.2.pn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file:///C:\Users\schwarz\cernbox\BLonD_files\Simulations\flatBottom_instability\data_analysis\48bunches_future\Q20\rms10.0ns_mu2.5ns\bunchLength_8000.1.png" TargetMode="External"/><Relationship Id="rId3" Type="http://schemas.openxmlformats.org/officeDocument/2006/relationships/image" Target="file:///C:\Users\schwarz\cernbox\BLonD_files\Simulations\flatBottom_instability\data_analysis\48bunches_future\Q20\rms12.2ns_mu2.5ns\bunchLength_800off.png" TargetMode="External"/><Relationship Id="rId7" Type="http://schemas.openxmlformats.org/officeDocument/2006/relationships/image" Target="file:///C:\Users\schwarz\cernbox\BLonD_files\Simulations\flatBottom_instability\data_analysis\48bunches_future\Q20\rms10.0ns_mu2.5ns\bunchLength_800off.png" TargetMode="External"/><Relationship Id="rId12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11" Type="http://schemas.openxmlformats.org/officeDocument/2006/relationships/image" Target="file:///C:\Users\schwarz\cernbox\BLonD_files\Simulations\flatBottom_instability\data_analysis\48bunches_future\Q20\rms11.0ns_mu2.5ns\bunchLength_8000.1.png" TargetMode="External"/><Relationship Id="rId5" Type="http://schemas.openxmlformats.org/officeDocument/2006/relationships/image" Target="file:///C:\Users\schwarz\cernbox\BLonD_files\Simulations\flatBottom_instability\data_analysis\48bunches_future\Q20\rms11.0ns_mu2.5ns\bunchLength_800off.png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file:///C:\Users\schwarz\cernbox\BLonD_files\Simulations\flatBottom_instability\data_analysis\48bunches_future\Q20\rms12.2ns_mu2.5ns\bunchLength_8000.1.pn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59042" y="1920514"/>
            <a:ext cx="3182400" cy="1317986"/>
          </a:xfrm>
          <a:prstGeom prst="rect">
            <a:avLst/>
          </a:prstGeom>
          <a:solidFill>
            <a:schemeClr val="bg1"/>
          </a:solidFill>
          <a:ln w="31750">
            <a:solidFill>
              <a:srgbClr val="C050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Parameter sensitivity of </a:t>
            </a:r>
            <a:r>
              <a:rPr lang="en-US" sz="2800" dirty="0" smtClean="0"/>
              <a:t>HL-LHC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4972594" y="1262743"/>
            <a:ext cx="3631475" cy="36599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/>
            <a:r>
              <a:rPr lang="en-US" sz="1800" dirty="0"/>
              <a:t>2% luminosity loss </a:t>
            </a:r>
            <a:r>
              <a:rPr lang="en-US" sz="1800" dirty="0" smtClean="0"/>
              <a:t>of nominal can </a:t>
            </a:r>
            <a:r>
              <a:rPr lang="en-US" sz="1800" dirty="0"/>
              <a:t>be caused by</a:t>
            </a:r>
          </a:p>
          <a:p>
            <a:pPr marL="269875" indent="-233363"/>
            <a:endParaRPr lang="en-US" sz="600" dirty="0"/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>
                <a:solidFill>
                  <a:srgbClr val="C0504D"/>
                </a:solidFill>
              </a:rPr>
              <a:t>0.13 ∙ 10</a:t>
            </a:r>
            <a:r>
              <a:rPr lang="en-US" sz="1400" baseline="30000" dirty="0">
                <a:solidFill>
                  <a:srgbClr val="C0504D"/>
                </a:solidFill>
              </a:rPr>
              <a:t>11</a:t>
            </a:r>
            <a:r>
              <a:rPr lang="en-US" sz="1400" dirty="0">
                <a:solidFill>
                  <a:srgbClr val="C0504D"/>
                </a:solidFill>
              </a:rPr>
              <a:t> p/b less at constant brightness</a:t>
            </a: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>
                <a:solidFill>
                  <a:srgbClr val="C0504D"/>
                </a:solidFill>
              </a:rPr>
              <a:t>0.4 </a:t>
            </a:r>
            <a:r>
              <a:rPr lang="en-US" sz="1400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US" sz="1400" dirty="0">
                <a:solidFill>
                  <a:srgbClr val="C0504D"/>
                </a:solidFill>
              </a:rPr>
              <a:t>m larger emittance</a:t>
            </a:r>
            <a:br>
              <a:rPr lang="en-US" sz="1400" dirty="0">
                <a:solidFill>
                  <a:srgbClr val="C0504D"/>
                </a:solidFill>
              </a:rPr>
            </a:br>
            <a:r>
              <a:rPr lang="en-US" sz="1400" dirty="0">
                <a:solidFill>
                  <a:srgbClr val="C0504D"/>
                </a:solidFill>
              </a:rPr>
              <a:t>at constant intensity</a:t>
            </a: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14 </a:t>
            </a:r>
            <a:r>
              <a:rPr lang="en-US" sz="1400" dirty="0">
                <a:solidFill>
                  <a:srgbClr val="C0504D"/>
                </a:solidFill>
              </a:rPr>
              <a:t>minutes turn around time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endParaRPr lang="en-US" sz="600" i="1" dirty="0" smtClean="0">
              <a:latin typeface="Symbol" panose="05050102010706020507" pitchFamily="18" charset="2"/>
            </a:endParaRP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i="1" dirty="0" smtClean="0">
                <a:latin typeface="Symbol" panose="05050102010706020507" pitchFamily="18" charset="2"/>
              </a:rPr>
              <a:t>b</a:t>
            </a:r>
            <a:r>
              <a:rPr lang="en-US" sz="1400" dirty="0"/>
              <a:t>* increase by </a:t>
            </a:r>
            <a:r>
              <a:rPr lang="en-US" sz="1400" dirty="0" smtClean="0"/>
              <a:t>8 </a:t>
            </a:r>
            <a:r>
              <a:rPr lang="en-US" sz="1400" dirty="0"/>
              <a:t>cm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dirty="0" smtClean="0"/>
              <a:t>1</a:t>
            </a:r>
            <a:r>
              <a:rPr lang="en-US" sz="1400" dirty="0"/>
              <a:t>% efficiency </a:t>
            </a:r>
            <a:r>
              <a:rPr lang="en-US" sz="1400" dirty="0" smtClean="0"/>
              <a:t>reduction</a:t>
            </a:r>
          </a:p>
          <a:p>
            <a:pPr marL="0" indent="0">
              <a:buNone/>
            </a:pPr>
            <a:r>
              <a:rPr lang="en-US" sz="2200" dirty="0" smtClean="0"/>
              <a:t>Trade off performance with speed to serve LHC?</a:t>
            </a:r>
          </a:p>
          <a:p>
            <a:pPr marL="768668" lvl="1" indent="-320675"/>
            <a:endParaRPr lang="en-US" sz="1100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46818" y="1584827"/>
            <a:ext cx="105670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just"/>
            <a:r>
              <a:rPr lang="en-GB" dirty="0">
                <a:solidFill>
                  <a:srgbClr val="C0504D"/>
                </a:solidFill>
              </a:rPr>
              <a:t>Injectors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pic>
        <p:nvPicPr>
          <p:cNvPr id="12" name="Picture 11" descr="Performance_standard25ns_Linac4_2GeV_SPSRF_PSBtweak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1" y="1073682"/>
            <a:ext cx="4011889" cy="3456418"/>
          </a:xfrm>
          <a:prstGeom prst="rect">
            <a:avLst/>
          </a:prstGeom>
        </p:spPr>
      </p:pic>
      <p:sp>
        <p:nvSpPr>
          <p:cNvPr id="13" name="TextBox 12"/>
          <p:cNvSpPr txBox="1">
            <a:spLocks noChangeAspect="1"/>
          </p:cNvSpPr>
          <p:nvPr/>
        </p:nvSpPr>
        <p:spPr>
          <a:xfrm>
            <a:off x="1873614" y="1526520"/>
            <a:ext cx="1736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D9409"/>
                </a:solidFill>
              </a:rPr>
              <a:t>HL-LHC </a:t>
            </a:r>
          </a:p>
          <a:p>
            <a:r>
              <a:rPr lang="en-US" sz="1500" b="1" dirty="0">
                <a:solidFill>
                  <a:srgbClr val="FD9409"/>
                </a:solidFill>
              </a:rPr>
              <a:t>Request with</a:t>
            </a:r>
            <a:br>
              <a:rPr lang="en-US" sz="1500" b="1" dirty="0">
                <a:solidFill>
                  <a:srgbClr val="FD9409"/>
                </a:solidFill>
              </a:rPr>
            </a:br>
            <a:r>
              <a:rPr lang="en-US" sz="1500" b="1" dirty="0">
                <a:solidFill>
                  <a:srgbClr val="FD9409"/>
                </a:solidFill>
              </a:rPr>
              <a:t>2% luminosity change</a:t>
            </a:r>
          </a:p>
        </p:txBody>
      </p:sp>
      <p:sp>
        <p:nvSpPr>
          <p:cNvPr id="14" name="Oval 13"/>
          <p:cNvSpPr/>
          <p:nvPr/>
        </p:nvSpPr>
        <p:spPr>
          <a:xfrm>
            <a:off x="3353645" y="1899664"/>
            <a:ext cx="253706" cy="732619"/>
          </a:xfrm>
          <a:prstGeom prst="ellipse">
            <a:avLst/>
          </a:prstGeom>
          <a:solidFill>
            <a:srgbClr val="FFA500">
              <a:alpha val="30000"/>
            </a:srgbClr>
          </a:solidFill>
          <a:ln w="38100">
            <a:solidFill>
              <a:srgbClr val="FFA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4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259042" y="1920514"/>
            <a:ext cx="3182400" cy="1317986"/>
          </a:xfrm>
          <a:prstGeom prst="rect">
            <a:avLst/>
          </a:prstGeom>
          <a:solidFill>
            <a:schemeClr val="bg1"/>
          </a:solidFill>
          <a:ln w="31750">
            <a:solidFill>
              <a:srgbClr val="C050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Parameter sensitivity of </a:t>
            </a:r>
            <a:r>
              <a:rPr lang="en-US" sz="2800" dirty="0" smtClean="0"/>
              <a:t>HL-LHC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4972594" y="1262743"/>
            <a:ext cx="3631475" cy="36599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/>
            <a:r>
              <a:rPr lang="en-US" sz="1800" dirty="0"/>
              <a:t>2% luminosity loss </a:t>
            </a:r>
            <a:r>
              <a:rPr lang="en-US" sz="1800" dirty="0" smtClean="0"/>
              <a:t>of ultimate can </a:t>
            </a:r>
            <a:r>
              <a:rPr lang="en-US" sz="1800" dirty="0"/>
              <a:t>be caused by</a:t>
            </a:r>
          </a:p>
          <a:p>
            <a:pPr marL="269875" indent="-233363"/>
            <a:endParaRPr lang="en-US" sz="600" dirty="0"/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0.09</a:t>
            </a:r>
            <a:r>
              <a:rPr lang="en-US" sz="1400" dirty="0">
                <a:solidFill>
                  <a:srgbClr val="C0504D"/>
                </a:solidFill>
              </a:rPr>
              <a:t> ∙ 10</a:t>
            </a:r>
            <a:r>
              <a:rPr lang="en-US" sz="1400" baseline="30000" dirty="0">
                <a:solidFill>
                  <a:srgbClr val="C0504D"/>
                </a:solidFill>
              </a:rPr>
              <a:t>11</a:t>
            </a:r>
            <a:r>
              <a:rPr lang="en-US" sz="1400" dirty="0">
                <a:solidFill>
                  <a:srgbClr val="C0504D"/>
                </a:solidFill>
              </a:rPr>
              <a:t> p/b less at constant brightness</a:t>
            </a: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0.2 </a:t>
            </a:r>
            <a:r>
              <a:rPr lang="en-US" sz="1400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US" sz="1400" dirty="0">
                <a:solidFill>
                  <a:srgbClr val="C0504D"/>
                </a:solidFill>
              </a:rPr>
              <a:t>m larger emittance</a:t>
            </a:r>
            <a:br>
              <a:rPr lang="en-US" sz="1400" dirty="0">
                <a:solidFill>
                  <a:srgbClr val="C0504D"/>
                </a:solidFill>
              </a:rPr>
            </a:br>
            <a:r>
              <a:rPr lang="en-US" sz="1400" dirty="0">
                <a:solidFill>
                  <a:srgbClr val="C0504D"/>
                </a:solidFill>
              </a:rPr>
              <a:t>at constant intensity</a:t>
            </a: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10 </a:t>
            </a:r>
            <a:r>
              <a:rPr lang="en-US" sz="1400" dirty="0">
                <a:solidFill>
                  <a:srgbClr val="C0504D"/>
                </a:solidFill>
              </a:rPr>
              <a:t>minutes turn around time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endParaRPr lang="en-US" sz="600" i="1" dirty="0" smtClean="0">
              <a:latin typeface="Symbol" panose="05050102010706020507" pitchFamily="18" charset="2"/>
            </a:endParaRP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i="1" dirty="0" smtClean="0">
                <a:latin typeface="Symbol" panose="05050102010706020507" pitchFamily="18" charset="2"/>
              </a:rPr>
              <a:t>b</a:t>
            </a:r>
            <a:r>
              <a:rPr lang="en-US" sz="1400" dirty="0"/>
              <a:t>* increase by 4 cm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dirty="0" smtClean="0"/>
              <a:t>1</a:t>
            </a:r>
            <a:r>
              <a:rPr lang="en-US" sz="1400" dirty="0"/>
              <a:t>% efficiency </a:t>
            </a:r>
            <a:r>
              <a:rPr lang="en-US" sz="1400" dirty="0" smtClean="0"/>
              <a:t>reduction</a:t>
            </a:r>
          </a:p>
          <a:p>
            <a:pPr marL="0" indent="0">
              <a:buNone/>
            </a:pPr>
            <a:r>
              <a:rPr lang="en-US" sz="2200" dirty="0" smtClean="0"/>
              <a:t>Trade off performance with speed to serve LHC?</a:t>
            </a:r>
          </a:p>
          <a:p>
            <a:pPr marL="768668" lvl="1" indent="-320675"/>
            <a:endParaRPr lang="en-US" sz="1100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46818" y="1584827"/>
            <a:ext cx="105670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just"/>
            <a:r>
              <a:rPr lang="en-GB" dirty="0">
                <a:solidFill>
                  <a:srgbClr val="C0504D"/>
                </a:solidFill>
              </a:rPr>
              <a:t>Injectors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pic>
        <p:nvPicPr>
          <p:cNvPr id="12" name="Picture 11" descr="Performance_standard25ns_Linac4_2GeV_SPSRF_PSBtweak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1" y="1073682"/>
            <a:ext cx="4011889" cy="3456418"/>
          </a:xfrm>
          <a:prstGeom prst="rect">
            <a:avLst/>
          </a:prstGeom>
        </p:spPr>
      </p:pic>
      <p:sp>
        <p:nvSpPr>
          <p:cNvPr id="13" name="TextBox 12"/>
          <p:cNvSpPr txBox="1">
            <a:spLocks noChangeAspect="1"/>
          </p:cNvSpPr>
          <p:nvPr/>
        </p:nvSpPr>
        <p:spPr>
          <a:xfrm>
            <a:off x="1873614" y="1526520"/>
            <a:ext cx="1736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D9409"/>
                </a:solidFill>
              </a:rPr>
              <a:t>HL-LHC </a:t>
            </a:r>
          </a:p>
          <a:p>
            <a:r>
              <a:rPr lang="en-US" sz="1500" b="1" dirty="0">
                <a:solidFill>
                  <a:srgbClr val="FD9409"/>
                </a:solidFill>
              </a:rPr>
              <a:t>Request with</a:t>
            </a:r>
            <a:br>
              <a:rPr lang="en-US" sz="1500" b="1" dirty="0">
                <a:solidFill>
                  <a:srgbClr val="FD9409"/>
                </a:solidFill>
              </a:rPr>
            </a:br>
            <a:r>
              <a:rPr lang="en-US" sz="1500" b="1" dirty="0">
                <a:solidFill>
                  <a:srgbClr val="FD9409"/>
                </a:solidFill>
              </a:rPr>
              <a:t>2% luminosity change</a:t>
            </a:r>
          </a:p>
        </p:txBody>
      </p:sp>
      <p:sp>
        <p:nvSpPr>
          <p:cNvPr id="16" name="Oval 15"/>
          <p:cNvSpPr/>
          <p:nvPr/>
        </p:nvSpPr>
        <p:spPr>
          <a:xfrm>
            <a:off x="3382181" y="2079390"/>
            <a:ext cx="191755" cy="370916"/>
          </a:xfrm>
          <a:prstGeom prst="ellipse">
            <a:avLst/>
          </a:prstGeom>
          <a:solidFill>
            <a:srgbClr val="FFA500">
              <a:alpha val="30000"/>
            </a:srgbClr>
          </a:solidFill>
          <a:ln w="38100">
            <a:solidFill>
              <a:srgbClr val="FFA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19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199" y="1056807"/>
            <a:ext cx="8229601" cy="3140543"/>
          </a:xfrm>
        </p:spPr>
        <p:txBody>
          <a:bodyPr>
            <a:noAutofit/>
          </a:bodyPr>
          <a:lstStyle/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Beams for HL-LHC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LIU baseline for protons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Removing the present limitations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Sensitivity of HL-LHC luminosity to beam parameters</a:t>
            </a:r>
          </a:p>
          <a:p>
            <a:pPr marL="361950" indent="-325438">
              <a:buClrTx/>
            </a:pPr>
            <a:r>
              <a:rPr lang="en-GB" sz="1600" dirty="0" smtClean="0"/>
              <a:t>Performance with protons</a:t>
            </a:r>
          </a:p>
          <a:p>
            <a:pPr marL="773430" lvl="1" indent="-325438">
              <a:buClrTx/>
            </a:pPr>
            <a:r>
              <a:rPr lang="en-GB" sz="1200" dirty="0" smtClean="0"/>
              <a:t>Linac4, PSB,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lead ions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Linac3, LEIR,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sz="16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Main challenges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Progress summary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1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8255000" cy="3203145"/>
          </a:xfrm>
        </p:spPr>
        <p:txBody>
          <a:bodyPr>
            <a:noAutofit/>
          </a:bodyPr>
          <a:lstStyle/>
          <a:p>
            <a:pPr marL="265113" indent="-228600">
              <a:buFont typeface="Wingdings" panose="05000000000000000000" pitchFamily="2" charset="2"/>
              <a:buChar char="ü"/>
            </a:pPr>
            <a:r>
              <a:rPr lang="en-GB" sz="1600" dirty="0" smtClean="0"/>
              <a:t>Reliable operation with 25 mA current</a:t>
            </a:r>
            <a:br>
              <a:rPr lang="en-GB" sz="1600" dirty="0" smtClean="0"/>
            </a:br>
            <a:r>
              <a:rPr lang="en-GB" sz="1600" dirty="0" smtClean="0"/>
              <a:t>after RFQ ensures 1.25 ∙ 10</a:t>
            </a:r>
            <a:r>
              <a:rPr lang="en-GB" sz="1600" baseline="30000" dirty="0" smtClean="0"/>
              <a:t>13</a:t>
            </a:r>
            <a:r>
              <a:rPr lang="en-GB" sz="1600" dirty="0" smtClean="0"/>
              <a:t> p/ring</a:t>
            </a: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All pre-LS2 beams can be reproduced</a:t>
            </a: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Reproducible transmission between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3 MeV and 160 MeV</a:t>
            </a: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r>
              <a:rPr lang="en-GB" sz="1400" dirty="0">
                <a:solidFill>
                  <a:srgbClr val="000000"/>
                </a:solidFill>
              </a:rPr>
              <a:t>Continuous source </a:t>
            </a:r>
            <a:r>
              <a:rPr lang="en-GB" sz="1400" dirty="0" err="1" smtClean="0">
                <a:solidFill>
                  <a:srgbClr val="000000"/>
                </a:solidFill>
              </a:rPr>
              <a:t>cesiation</a:t>
            </a:r>
            <a:r>
              <a:rPr lang="en-GB" sz="1400" dirty="0">
                <a:solidFill>
                  <a:srgbClr val="000000"/>
                </a:solidFill>
              </a:rPr>
              <a:t/>
            </a:r>
            <a:br>
              <a:rPr lang="en-GB" sz="1400" dirty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demonstrated to </a:t>
            </a:r>
            <a:r>
              <a:rPr lang="en-GB" sz="1400" dirty="0">
                <a:solidFill>
                  <a:srgbClr val="000000"/>
                </a:solidFill>
              </a:rPr>
              <a:t>improve source stability </a:t>
            </a:r>
            <a:endParaRPr lang="en-GB" sz="2100" dirty="0">
              <a:solidFill>
                <a:srgbClr val="C0504D"/>
              </a:solidFill>
            </a:endParaRPr>
          </a:p>
          <a:p>
            <a:pPr>
              <a:buClrTx/>
              <a:buFont typeface="Symbol" panose="05050102010706020507" pitchFamily="18" charset="2"/>
              <a:buChar char="®"/>
            </a:pPr>
            <a:endParaRPr lang="en-GB" sz="2100" dirty="0" smtClean="0">
              <a:solidFill>
                <a:srgbClr val="C0504D"/>
              </a:solidFill>
            </a:endParaRPr>
          </a:p>
          <a:p>
            <a:pPr>
              <a:buClrTx/>
              <a:buFont typeface="Symbol" panose="05050102010706020507" pitchFamily="18" charset="2"/>
              <a:buChar char="®"/>
            </a:pPr>
            <a:endParaRPr lang="en-GB" sz="1600" dirty="0" smtClean="0">
              <a:solidFill>
                <a:srgbClr val="C0504D"/>
              </a:solidFill>
            </a:endParaRPr>
          </a:p>
          <a:p>
            <a:pPr marL="36576" indent="0">
              <a:buClrTx/>
              <a:buNone/>
            </a:pPr>
            <a:r>
              <a:rPr lang="en-GB" sz="1600" dirty="0" smtClean="0"/>
              <a:t>Challenges</a:t>
            </a: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Position and energy </a:t>
            </a:r>
            <a:r>
              <a:rPr lang="en-GB" sz="1400" dirty="0" smtClean="0">
                <a:solidFill>
                  <a:srgbClr val="C0504D"/>
                </a:solidFill>
              </a:rPr>
              <a:t>variations along the pulse</a:t>
            </a: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  <a:sym typeface="Symbol" panose="05050102010706020507" pitchFamily="18" charset="2"/>
              </a:rPr>
              <a:t> LLRF regulation</a:t>
            </a:r>
            <a:endParaRPr lang="en-GB" sz="1400" dirty="0" smtClean="0">
              <a:solidFill>
                <a:srgbClr val="000000"/>
              </a:solidFill>
            </a:endParaRPr>
          </a:p>
          <a:p>
            <a:pPr marL="550862" lvl="1" indent="-28575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C0504D"/>
                </a:solidFill>
              </a:rPr>
              <a:t>Current flatness </a:t>
            </a:r>
            <a:r>
              <a:rPr lang="en-GB" sz="1400" dirty="0" smtClean="0">
                <a:solidFill>
                  <a:srgbClr val="000000"/>
                </a:solidFill>
              </a:rPr>
              <a:t>and </a:t>
            </a:r>
            <a:r>
              <a:rPr lang="en-GB" sz="1400" dirty="0" smtClean="0">
                <a:solidFill>
                  <a:srgbClr val="C0504D"/>
                </a:solidFill>
              </a:rPr>
              <a:t>shot-to-shot reproducibility</a:t>
            </a: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  <a:sym typeface="Symbol" panose="05050102010706020507" pitchFamily="18" charset="2"/>
              </a:rPr>
              <a:t> Further tests during LBE run</a:t>
            </a:r>
            <a:endParaRPr lang="en-GB" sz="1400" dirty="0" smtClean="0">
              <a:solidFill>
                <a:srgbClr val="000000"/>
              </a:solidFill>
            </a:endParaRP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Make 45 mA from available by 2023</a:t>
            </a:r>
          </a:p>
          <a:p>
            <a:pPr marL="539750" lvl="1" indent="-274638">
              <a:buClrTx/>
              <a:buFont typeface="Symbol" panose="05050102010706020507" pitchFamily="18" charset="2"/>
              <a:buChar char="®"/>
            </a:pPr>
            <a:endParaRPr lang="en-GB" sz="1400" dirty="0">
              <a:solidFill>
                <a:srgbClr val="00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Linac4</a:t>
            </a:r>
            <a:endParaRPr lang="fr-CH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539" y="1081372"/>
            <a:ext cx="4288661" cy="240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11933" y="-97916"/>
            <a:ext cx="2867025" cy="2867025"/>
            <a:chOff x="5613608" y="476251"/>
            <a:chExt cx="2867025" cy="2867025"/>
          </a:xfrm>
        </p:grpSpPr>
        <p:grpSp>
          <p:nvGrpSpPr>
            <p:cNvPr id="4" name="Group 3"/>
            <p:cNvGrpSpPr/>
            <p:nvPr/>
          </p:nvGrpSpPr>
          <p:grpSpPr>
            <a:xfrm>
              <a:off x="5613608" y="476251"/>
              <a:ext cx="2867025" cy="2867025"/>
              <a:chOff x="5269739" y="581078"/>
              <a:chExt cx="3076492" cy="30764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9739" y="581078"/>
                <a:ext cx="3076492" cy="3076492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5472113" y="742950"/>
                <a:ext cx="2713263" cy="7937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981700" y="1135604"/>
              <a:ext cx="22036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Blow-up with phase noise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4419600" cy="3203145"/>
          </a:xfrm>
        </p:spPr>
        <p:txBody>
          <a:bodyPr>
            <a:noAutofit/>
          </a:bodyPr>
          <a:lstStyle/>
          <a:p>
            <a:pPr marL="361950" indent="-325438"/>
            <a:r>
              <a:rPr lang="en-GB" sz="1600" dirty="0" err="1"/>
              <a:t>Finemet</a:t>
            </a:r>
            <a:r>
              <a:rPr lang="en-GB" sz="1600" dirty="0"/>
              <a:t> technology fully demonstrated before </a:t>
            </a:r>
            <a:r>
              <a:rPr lang="en-GB" sz="1600" dirty="0" smtClean="0"/>
              <a:t>LS2</a:t>
            </a:r>
          </a:p>
          <a:p>
            <a:pPr marL="714375" lvl="1" indent="-26670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Reliability runs since 2015</a:t>
            </a:r>
            <a:endParaRPr lang="en-GB" sz="1400" dirty="0">
              <a:solidFill>
                <a:srgbClr val="000000"/>
              </a:solidFill>
            </a:endParaRPr>
          </a:p>
          <a:p>
            <a:pPr marL="361950" indent="-325438"/>
            <a:r>
              <a:rPr lang="en-GB" sz="1600" dirty="0"/>
              <a:t>B</a:t>
            </a:r>
            <a:r>
              <a:rPr lang="en-GB" sz="1600" dirty="0" smtClean="0"/>
              <a:t>low-up </a:t>
            </a:r>
            <a:r>
              <a:rPr lang="en-GB" sz="1600" dirty="0"/>
              <a:t>technique </a:t>
            </a:r>
            <a:r>
              <a:rPr lang="en-GB" sz="1600" dirty="0" smtClean="0"/>
              <a:t>based on phase noise validated </a:t>
            </a:r>
            <a:r>
              <a:rPr lang="en-GB" sz="1600" dirty="0"/>
              <a:t>and well </a:t>
            </a:r>
            <a:r>
              <a:rPr lang="en-GB" sz="1600" dirty="0" smtClean="0"/>
              <a:t>understood</a:t>
            </a:r>
          </a:p>
          <a:p>
            <a:pPr marL="714375" lvl="1" indent="-26670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Improved control of final distribution</a:t>
            </a:r>
          </a:p>
          <a:p>
            <a:pPr marL="714375" lvl="1" indent="-26670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Reliability run in 2018</a:t>
            </a:r>
            <a:endParaRPr lang="en-GB" sz="1400" dirty="0">
              <a:solidFill>
                <a:srgbClr val="000000"/>
              </a:solidFill>
            </a:endParaRPr>
          </a:p>
          <a:p>
            <a:pPr marL="361950" indent="-325438"/>
            <a:r>
              <a:rPr lang="en-GB" sz="1600" dirty="0" smtClean="0"/>
              <a:t>Impedance </a:t>
            </a:r>
            <a:r>
              <a:rPr lang="en-GB" sz="1600" dirty="0"/>
              <a:t>of </a:t>
            </a:r>
            <a:r>
              <a:rPr lang="en-GB" sz="1600" dirty="0" smtClean="0"/>
              <a:t>new </a:t>
            </a:r>
            <a:r>
              <a:rPr lang="en-GB" sz="1600" dirty="0" err="1" smtClean="0"/>
              <a:t>Finemet</a:t>
            </a:r>
            <a:r>
              <a:rPr lang="en-GB" sz="1600" dirty="0" smtClean="0"/>
              <a:t> </a:t>
            </a:r>
            <a:r>
              <a:rPr lang="en-GB" sz="1600" dirty="0"/>
              <a:t>RF no issue for LHC-type beams</a:t>
            </a:r>
          </a:p>
          <a:p>
            <a:pPr marL="361950" indent="-325438"/>
            <a:r>
              <a:rPr lang="en-GB" sz="1600" dirty="0"/>
              <a:t>Potential </a:t>
            </a:r>
            <a:r>
              <a:rPr lang="en-GB" sz="1600" dirty="0" smtClean="0"/>
              <a:t>concerns with</a:t>
            </a:r>
          </a:p>
          <a:p>
            <a:pPr marL="714375" lvl="1" indent="-352425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Very high-intensity beams</a:t>
            </a:r>
            <a:endParaRPr lang="en-GB" sz="1400" dirty="0">
              <a:solidFill>
                <a:srgbClr val="000000"/>
              </a:solidFill>
            </a:endParaRPr>
          </a:p>
          <a:p>
            <a:pPr marL="714375" lvl="1" indent="-352425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Operational </a:t>
            </a:r>
            <a:r>
              <a:rPr lang="en-GB" sz="1400" dirty="0">
                <a:solidFill>
                  <a:srgbClr val="000000"/>
                </a:solidFill>
              </a:rPr>
              <a:t>complexity of multi-harmonic feedback</a:t>
            </a:r>
          </a:p>
          <a:p>
            <a:pPr marL="361950" indent="-325438"/>
            <a:endParaRPr lang="en-GB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PSB </a:t>
            </a:r>
            <a:r>
              <a:rPr lang="en-US" sz="2800" dirty="0" smtClean="0"/>
              <a:t>longitudinal</a:t>
            </a:r>
            <a:endParaRPr lang="fr-CH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768697" y="2737570"/>
            <a:ext cx="4054635" cy="2035666"/>
            <a:chOff x="4768697" y="2737570"/>
            <a:chExt cx="4054635" cy="203566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8697" y="2893880"/>
              <a:ext cx="2819033" cy="187935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256213" y="2737570"/>
              <a:ext cx="22558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Longitudinal stability map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184402" y="4227513"/>
              <a:ext cx="441154" cy="0"/>
            </a:xfrm>
            <a:prstGeom prst="straightConnector1">
              <a:avLst/>
            </a:prstGeom>
            <a:ln w="28575">
              <a:solidFill>
                <a:srgbClr val="FF1493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6235940" y="3879469"/>
              <a:ext cx="1389616" cy="0"/>
            </a:xfrm>
            <a:prstGeom prst="straightConnector1">
              <a:avLst/>
            </a:prstGeom>
            <a:ln w="28575">
              <a:solidFill>
                <a:srgbClr val="FF1493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575558" y="3727949"/>
              <a:ext cx="9858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00"/>
                  </a:solidFill>
                </a:rPr>
                <a:t>TOF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75558" y="4090538"/>
              <a:ext cx="12477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00"/>
                  </a:solidFill>
                </a:rPr>
                <a:t>LHC, post-LS2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791994" y="4310063"/>
              <a:ext cx="1833562" cy="147637"/>
            </a:xfrm>
            <a:prstGeom prst="straightConnector1">
              <a:avLst/>
            </a:prstGeom>
            <a:ln w="28575">
              <a:solidFill>
                <a:srgbClr val="FF1493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575558" y="4329316"/>
              <a:ext cx="12477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00"/>
                  </a:solidFill>
                </a:rPr>
                <a:t>LHC, pre-LS2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4270" y="3822636"/>
              <a:ext cx="110013" cy="110013"/>
            </a:xfrm>
            <a:prstGeom prst="ellipse">
              <a:avLst/>
            </a:prstGeom>
            <a:solidFill>
              <a:srgbClr val="FF149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7104064" y="4174887"/>
              <a:ext cx="110013" cy="110013"/>
            </a:xfrm>
            <a:prstGeom prst="ellipse">
              <a:avLst/>
            </a:prstGeom>
            <a:solidFill>
              <a:srgbClr val="FF149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746394" y="4252720"/>
              <a:ext cx="110013" cy="110013"/>
            </a:xfrm>
            <a:prstGeom prst="ellipse">
              <a:avLst/>
            </a:prstGeom>
            <a:solidFill>
              <a:srgbClr val="FF149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76380" y="3003925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Unstable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74800" y="3892931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</a:t>
              </a:r>
              <a:r>
                <a:rPr lang="en-GB" b="1" dirty="0" smtClean="0">
                  <a:solidFill>
                    <a:schemeClr val="bg1"/>
                  </a:solidFill>
                </a:rPr>
                <a:t>table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760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4183811" cy="3773057"/>
          </a:xfrm>
        </p:spPr>
        <p:txBody>
          <a:bodyPr>
            <a:noAutofit/>
          </a:bodyPr>
          <a:lstStyle/>
          <a:p>
            <a:pPr marL="361950" indent="-325438"/>
            <a:r>
              <a:rPr lang="en-GB" sz="1800" b="1" dirty="0" smtClean="0"/>
              <a:t>Brightness curves </a:t>
            </a:r>
            <a:r>
              <a:rPr lang="en-GB" sz="1800" dirty="0" smtClean="0"/>
              <a:t>with Linac2 well reproducible during run 2</a:t>
            </a:r>
          </a:p>
          <a:p>
            <a:pPr marL="717550" lvl="1" indent="-354013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600" dirty="0" smtClean="0">
                <a:solidFill>
                  <a:srgbClr val="000000"/>
                </a:solidFill>
              </a:rPr>
              <a:t>Doubled brightness with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Linac4 + 2 GeV confirmed with simulations</a:t>
            </a:r>
          </a:p>
          <a:p>
            <a:pPr marL="36513" indent="0">
              <a:buNone/>
            </a:pPr>
            <a:endParaRPr lang="en-GB" sz="1000" dirty="0"/>
          </a:p>
          <a:p>
            <a:pPr marL="360363" indent="-323850"/>
            <a:endParaRPr lang="en-GB" sz="1000" dirty="0" smtClean="0"/>
          </a:p>
          <a:p>
            <a:pPr marL="360363" indent="-323850"/>
            <a:r>
              <a:rPr lang="en-GB" sz="1800" dirty="0" smtClean="0"/>
              <a:t>Progress </a:t>
            </a:r>
            <a:r>
              <a:rPr lang="en-GB" sz="1800" dirty="0"/>
              <a:t>with understanding of emittance</a:t>
            </a:r>
          </a:p>
          <a:p>
            <a:pPr marL="717550" lvl="1" indent="-357188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600" dirty="0">
                <a:solidFill>
                  <a:srgbClr val="000000"/>
                </a:solidFill>
              </a:rPr>
              <a:t>Measured </a:t>
            </a:r>
            <a:r>
              <a:rPr lang="en-GB" sz="1600" i="1" dirty="0">
                <a:solidFill>
                  <a:srgbClr val="000000"/>
                </a:solidFill>
                <a:latin typeface="Symbol" pitchFamily="2" charset="2"/>
              </a:rPr>
              <a:t>b</a:t>
            </a:r>
            <a:r>
              <a:rPr lang="en-GB" sz="1600" dirty="0">
                <a:solidFill>
                  <a:srgbClr val="000000"/>
                </a:solidFill>
              </a:rPr>
              <a:t> and </a:t>
            </a:r>
            <a:r>
              <a:rPr lang="en-GB" sz="1600" i="1" dirty="0">
                <a:solidFill>
                  <a:srgbClr val="000000"/>
                </a:solidFill>
              </a:rPr>
              <a:t>D</a:t>
            </a:r>
            <a:r>
              <a:rPr lang="en-GB" sz="1600" dirty="0">
                <a:solidFill>
                  <a:srgbClr val="000000"/>
                </a:solidFill>
              </a:rPr>
              <a:t>, beta beating</a:t>
            </a:r>
          </a:p>
          <a:p>
            <a:pPr marL="717550" lvl="1" indent="-357188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600" b="1" dirty="0" smtClean="0">
                <a:solidFill>
                  <a:srgbClr val="000000"/>
                </a:solidFill>
              </a:rPr>
              <a:t>Deconvolution </a:t>
            </a:r>
            <a:r>
              <a:rPr lang="en-GB" sz="1600" b="1" dirty="0">
                <a:solidFill>
                  <a:srgbClr val="000000"/>
                </a:solidFill>
              </a:rPr>
              <a:t>for large </a:t>
            </a:r>
            <a:r>
              <a:rPr lang="en-GB" sz="1600" b="1" dirty="0">
                <a:solidFill>
                  <a:srgbClr val="000000"/>
                </a:solidFill>
                <a:latin typeface="Symbol" pitchFamily="2" charset="2"/>
              </a:rPr>
              <a:t>e</a:t>
            </a:r>
            <a:r>
              <a:rPr lang="en-GB" sz="1600" b="1" baseline="-25000" dirty="0">
                <a:solidFill>
                  <a:srgbClr val="000000"/>
                </a:solidFill>
              </a:rPr>
              <a:t>l</a:t>
            </a:r>
            <a:r>
              <a:rPr lang="en-GB" sz="1600" b="1" dirty="0">
                <a:solidFill>
                  <a:srgbClr val="000000"/>
                </a:solidFill>
              </a:rPr>
              <a:t> beams</a:t>
            </a:r>
          </a:p>
          <a:p>
            <a:pPr marL="360363" indent="-323850"/>
            <a:r>
              <a:rPr lang="en-GB" sz="1800" dirty="0"/>
              <a:t>Prototype wire scanner validated</a:t>
            </a:r>
          </a:p>
          <a:p>
            <a:pPr marL="360363" indent="-323850"/>
            <a:r>
              <a:rPr lang="en-GB" sz="1800" dirty="0"/>
              <a:t>Detailed studies of H</a:t>
            </a:r>
            <a:r>
              <a:rPr lang="en-GB" sz="1800" baseline="30000" dirty="0"/>
              <a:t>-</a:t>
            </a:r>
            <a:r>
              <a:rPr lang="en-GB" sz="1800" dirty="0"/>
              <a:t> injection</a:t>
            </a:r>
          </a:p>
          <a:p>
            <a:pPr lvl="1"/>
            <a:endParaRPr lang="en-GB" sz="1800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PSB transverse</a:t>
            </a:r>
            <a:endParaRPr lang="fr-CH" sz="2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286411" y="452914"/>
            <a:ext cx="3200364" cy="2253388"/>
            <a:chOff x="4635142" y="1106166"/>
            <a:chExt cx="3698399" cy="260405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97"/>
            <a:stretch/>
          </p:blipFill>
          <p:spPr>
            <a:xfrm>
              <a:off x="4635142" y="1106166"/>
              <a:ext cx="3698399" cy="260405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5" name="Rectangle 4"/>
            <p:cNvSpPr/>
            <p:nvPr/>
          </p:nvSpPr>
          <p:spPr>
            <a:xfrm>
              <a:off x="4943474" y="1493362"/>
              <a:ext cx="695325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19850" y="2671957"/>
              <a:ext cx="238125" cy="161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96150" y="949987"/>
            <a:ext cx="1016018" cy="857865"/>
            <a:chOff x="7296150" y="1031875"/>
            <a:chExt cx="1016018" cy="857865"/>
          </a:xfrm>
        </p:grpSpPr>
        <p:sp>
          <p:nvSpPr>
            <p:cNvPr id="27" name="Down Arrow 26"/>
            <p:cNvSpPr/>
            <p:nvPr/>
          </p:nvSpPr>
          <p:spPr>
            <a:xfrm>
              <a:off x="8115230" y="1031875"/>
              <a:ext cx="196938" cy="757093"/>
            </a:xfrm>
            <a:prstGeom prst="downArrow">
              <a:avLst/>
            </a:prstGeom>
            <a:solidFill>
              <a:srgbClr val="C0504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96150" y="1366520"/>
              <a:ext cx="8892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 smtClean="0">
                  <a:solidFill>
                    <a:srgbClr val="C0504D"/>
                  </a:solidFill>
                </a:rPr>
                <a:t>Linac4</a:t>
              </a:r>
              <a:br>
                <a:rPr lang="en-GB" sz="1400" dirty="0" smtClean="0">
                  <a:solidFill>
                    <a:srgbClr val="C0504D"/>
                  </a:solidFill>
                </a:rPr>
              </a:br>
              <a:r>
                <a:rPr lang="en-GB" sz="1400" dirty="0" smtClean="0">
                  <a:solidFill>
                    <a:srgbClr val="C0504D"/>
                  </a:solidFill>
                </a:rPr>
                <a:t>+ 2 GeV</a:t>
              </a:r>
              <a:endParaRPr lang="en-GB" sz="1400" dirty="0">
                <a:solidFill>
                  <a:srgbClr val="C0504D"/>
                </a:solidFill>
              </a:endParaRPr>
            </a:p>
          </p:txBody>
        </p:sp>
      </p:grpSp>
      <p:sp>
        <p:nvSpPr>
          <p:cNvPr id="29" name="Down Arrow 28"/>
          <p:cNvSpPr/>
          <p:nvPr/>
        </p:nvSpPr>
        <p:spPr>
          <a:xfrm rot="16200000">
            <a:off x="4317087" y="1334146"/>
            <a:ext cx="790498" cy="450257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16200000">
            <a:off x="4325019" y="3528194"/>
            <a:ext cx="790498" cy="450257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952790" y="2608192"/>
            <a:ext cx="3577061" cy="2491486"/>
            <a:chOff x="212387" y="1156910"/>
            <a:chExt cx="4174757" cy="290779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87" y="1156910"/>
              <a:ext cx="4174757" cy="290779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68680" y="1399032"/>
              <a:ext cx="3077957" cy="762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7800" indent="-177800">
                <a:buFont typeface="Arial" panose="020B0604020202020204" pitchFamily="34" charset="0"/>
                <a:buChar char="•"/>
              </a:pPr>
              <a:r>
                <a:rPr lang="en-US" sz="1200" b="1" dirty="0" smtClean="0">
                  <a:solidFill>
                    <a:srgbClr val="5454FF"/>
                  </a:solidFill>
                </a:rPr>
                <a:t>PS with measured D and </a:t>
              </a:r>
              <a:r>
                <a:rPr lang="el-GR" sz="1200" b="1" dirty="0" smtClean="0">
                  <a:solidFill>
                    <a:srgbClr val="5454FF"/>
                  </a:solidFill>
                </a:rPr>
                <a:t>β</a:t>
              </a:r>
              <a:endParaRPr lang="en-US" sz="1200" b="1" dirty="0" smtClean="0">
                <a:solidFill>
                  <a:srgbClr val="5454FF"/>
                </a:solidFill>
              </a:endParaRPr>
            </a:p>
            <a:p>
              <a:pPr marL="177800" indent="-177800">
                <a:buFont typeface="Arial" panose="020B0604020202020204" pitchFamily="34" charset="0"/>
                <a:buChar char="•"/>
              </a:pPr>
              <a:r>
                <a:rPr lang="en-US" sz="1200" b="1" dirty="0" smtClean="0">
                  <a:solidFill>
                    <a:srgbClr val="319831"/>
                  </a:solidFill>
                </a:rPr>
                <a:t>PSB </a:t>
              </a:r>
              <a:r>
                <a:rPr lang="en-US" sz="1200" b="1" dirty="0">
                  <a:solidFill>
                    <a:srgbClr val="319831"/>
                  </a:solidFill>
                </a:rPr>
                <a:t>with measured </a:t>
              </a:r>
              <a:r>
                <a:rPr lang="en-US" sz="1200" b="1" dirty="0" smtClean="0">
                  <a:solidFill>
                    <a:srgbClr val="319831"/>
                  </a:solidFill>
                </a:rPr>
                <a:t>D</a:t>
              </a:r>
            </a:p>
            <a:p>
              <a:pPr marL="177800" indent="-177800">
                <a:buFont typeface="Arial" panose="020B0604020202020204" pitchFamily="34" charset="0"/>
                <a:buChar char="•"/>
              </a:pPr>
              <a:r>
                <a:rPr lang="en-US" sz="1200" b="1" dirty="0" smtClean="0">
                  <a:solidFill>
                    <a:srgbClr val="000000"/>
                  </a:solidFill>
                </a:rPr>
                <a:t>PSB SEM Grids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4160818" y="1309248"/>
            <a:ext cx="21820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1-</a:t>
            </a:r>
            <a:r>
              <a:rPr lang="en-GB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GB" sz="1400" dirty="0" smtClean="0">
                <a:solidFill>
                  <a:srgbClr val="000000"/>
                </a:solidFill>
              </a:rPr>
              <a:t> emittance [mm </a:t>
            </a:r>
            <a:r>
              <a:rPr lang="en-GB" sz="1400" dirty="0" err="1" smtClean="0">
                <a:solidFill>
                  <a:srgbClr val="000000"/>
                </a:solidFill>
              </a:rPr>
              <a:t>mrad</a:t>
            </a:r>
            <a:r>
              <a:rPr lang="en-GB" sz="1400" dirty="0" smtClean="0">
                <a:solidFill>
                  <a:srgbClr val="000000"/>
                </a:solidFill>
              </a:rPr>
              <a:t>]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54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PSB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517185"/>
              </p:ext>
            </p:extLst>
          </p:nvPr>
        </p:nvGraphicFramePr>
        <p:xfrm>
          <a:off x="431800" y="1040252"/>
          <a:ext cx="8280401" cy="353174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396421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6038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Conclude on</a:t>
                      </a:r>
                      <a:r>
                        <a:rPr lang="en-GB" sz="1400" baseline="0" dirty="0" smtClean="0"/>
                        <a:t> transverse emittance measurements as input for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brightness curve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61265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Establish</a:t>
                      </a:r>
                      <a:r>
                        <a:rPr lang="en-GB" sz="1400" baseline="0" dirty="0" smtClean="0"/>
                        <a:t> common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model for space charge simulations</a:t>
                      </a:r>
                      <a:r>
                        <a:rPr lang="en-GB" sz="1400" baseline="0" dirty="0" smtClean="0"/>
                        <a:t>, including imperfections, to define optics choices at injection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Study</a:t>
                      </a:r>
                      <a:r>
                        <a:rPr lang="en-GB" sz="1400" baseline="0" dirty="0" smtClean="0"/>
                        <a:t> impact of unmatched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termination of extraction kicker </a:t>
                      </a:r>
                      <a:r>
                        <a:rPr lang="en-GB" sz="1400" baseline="0" dirty="0" smtClean="0"/>
                        <a:t>(horizontal instability)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Prepare</a:t>
                      </a:r>
                      <a:r>
                        <a:rPr lang="en-GB" sz="1400" baseline="0" dirty="0" smtClean="0"/>
                        <a:t> tool to optimize alignment of all rings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6038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Controlled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blow for longitudinal shaving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dk1"/>
                          </a:solidFill>
                        </a:rPr>
                        <a:t>Definition</a:t>
                      </a:r>
                      <a:r>
                        <a:rPr lang="en-GB" sz="1400" baseline="0" dirty="0" smtClean="0">
                          <a:solidFill>
                            <a:schemeClr val="dk1"/>
                          </a:solidFill>
                        </a:rPr>
                        <a:t> of longitudinal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parameter sets for all beams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Renovation and possible upgrade of longitudinal Tomography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Longitudinal</a:t>
                      </a:r>
                      <a:r>
                        <a:rPr lang="en-GB" sz="1400" baseline="0" dirty="0" smtClean="0"/>
                        <a:t> emittance model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0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 </a:t>
            </a:r>
            <a:r>
              <a:rPr lang="en-US" sz="2800" dirty="0" smtClean="0"/>
              <a:t>injection</a:t>
            </a:r>
            <a:endParaRPr lang="fr-CH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253" y="989932"/>
            <a:ext cx="3381695" cy="23365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324475" y="2854483"/>
            <a:ext cx="3090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Operational optics (horizontal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p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lane)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400" y="990000"/>
            <a:ext cx="3381436" cy="2336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24400" y="2854800"/>
            <a:ext cx="3090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Re-matched optics (horizontal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p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ea typeface="Cambria Math" charset="0"/>
                <a:cs typeface="Cambria Math" charset="0"/>
              </a:rPr>
              <a:t>lane)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31800" y="933204"/>
            <a:ext cx="8254999" cy="366542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Mismatch in PSB-PS transfer line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dispersion mismatch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no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betatronic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mismatch</a:t>
            </a:r>
            <a:endParaRPr lang="en-US" sz="212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Studies of systematic errors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optics functions (</a:t>
            </a:r>
            <a:r>
              <a:rPr lang="en-US" sz="1600" i="1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Deployment of turn-by-turn SEM grids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Turn-by-turn beam size essential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and software ready in 2018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Extensive kicker pulse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Ripple in expected range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ClrTx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29614994"/>
                  </p:ext>
                </p:extLst>
              </p:nvPr>
            </p:nvGraphicFramePr>
            <p:xfrm>
              <a:off x="3523061" y="3492432"/>
              <a:ext cx="4930775" cy="12350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4015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1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61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15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8615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0">
                    <a:tc rowSpan="2">
                      <a:txBody>
                        <a:bodyPr/>
                        <a:lstStyle/>
                        <a:p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Beam type</a:t>
                          </a:r>
                          <a:endParaRPr lang="en-US" sz="110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OP optics</a:t>
                          </a: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∆</m:t>
                              </m:r>
                              <m:r>
                                <a:rPr lang="en-US" sz="110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oMath>
                          </a14:m>
                          <a:endParaRPr lang="en-US" sz="1100" dirty="0" smtClean="0">
                            <a:solidFill>
                              <a:schemeClr val="bg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abs. [mm </a:t>
                          </a:r>
                          <a:r>
                            <a:rPr lang="en-US" sz="1100" baseline="0" dirty="0" err="1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mrad</a:t>
                          </a: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]</a:t>
                          </a:r>
                          <a:endParaRPr lang="en-US" sz="1100" dirty="0" smtClean="0">
                            <a:solidFill>
                              <a:schemeClr val="bg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00" baseline="-250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 err="1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Rematched</a:t>
                          </a:r>
                          <a:r>
                            <a:rPr lang="en-US" sz="110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optics</a:t>
                          </a: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∆</m:t>
                              </m:r>
                              <m:r>
                                <a:rPr lang="en-US" sz="110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oMath>
                          </a14:m>
                          <a:endParaRPr lang="en-US" sz="1100" dirty="0" smtClean="0">
                            <a:solidFill>
                              <a:schemeClr val="bg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abs. [mm </a:t>
                          </a:r>
                          <a:r>
                            <a:rPr lang="en-US" sz="1100" baseline="0" dirty="0" err="1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mrad</a:t>
                          </a:r>
                          <a:r>
                            <a:rPr lang="en-US" sz="1100" baseline="0" dirty="0" smtClean="0">
                              <a:solidFill>
                                <a:schemeClr val="bg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]</a:t>
                          </a:r>
                          <a:endParaRPr lang="en-US" sz="1100" dirty="0" smtClean="0">
                            <a:solidFill>
                              <a:schemeClr val="bg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00" baseline="-250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5827">
                    <a:tc vMerge="1">
                      <a:txBody>
                        <a:bodyPr/>
                        <a:lstStyle/>
                        <a:p>
                          <a:endParaRPr lang="en-US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Expected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Expected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BCMS OP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0.15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0.33 </a:t>
                          </a:r>
                          <a:r>
                            <a:rPr lang="en-US" sz="1100" b="1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0.06</a:t>
                          </a:r>
                          <a:endParaRPr lang="en-US" sz="1100" b="1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0.011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0.30 </a:t>
                          </a:r>
                          <a:r>
                            <a:rPr lang="en-US" sz="1100" b="1" baseline="0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0.09</a:t>
                          </a:r>
                          <a:endParaRPr lang="en-US" sz="1100" b="1" dirty="0" smtClean="0">
                            <a:solidFill>
                              <a:srgbClr val="C0504D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0202">
                    <a:tc>
                      <a:txBody>
                        <a:bodyPr/>
                        <a:lstStyle/>
                        <a:p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BCMS 1.5 eVs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0.36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0.43 </a:t>
                          </a:r>
                          <a:r>
                            <a:rPr lang="en-US" sz="1100" b="1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0.06</a:t>
                          </a:r>
                          <a:endParaRPr lang="en-US" sz="1100" b="1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0.027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0.35 </a:t>
                          </a:r>
                          <a:r>
                            <a:rPr lang="en-US" sz="1100" b="1" baseline="0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0.09</a:t>
                          </a:r>
                          <a:endParaRPr lang="en-US" sz="1100" b="1" dirty="0">
                            <a:solidFill>
                              <a:srgbClr val="C0504D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29614994"/>
                  </p:ext>
                </p:extLst>
              </p:nvPr>
            </p:nvGraphicFramePr>
            <p:xfrm>
              <a:off x="3523061" y="3492432"/>
              <a:ext cx="4930775" cy="12350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4015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1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61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15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8615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26720">
                    <a:tc rowSpan="2">
                      <a:txBody>
                        <a:bodyPr/>
                        <a:lstStyle/>
                        <a:p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Beam type</a:t>
                          </a:r>
                          <a:endParaRPr lang="en-US" sz="110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7657" t="-1429" r="-101320" b="-1928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00" baseline="-250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7657" t="-1429" r="-1320" b="-1928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00" baseline="-250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Expected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Expected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Measured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BCMS OP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0.15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0.33 </a:t>
                          </a:r>
                          <a:r>
                            <a:rPr lang="en-US" sz="1100" b="1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0.06</a:t>
                          </a:r>
                          <a:endParaRPr lang="en-US" sz="1100" b="1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0.011</a:t>
                          </a: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0.30 </a:t>
                          </a:r>
                          <a:r>
                            <a:rPr lang="en-US" sz="1100" b="1" baseline="0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0.09</a:t>
                          </a:r>
                          <a:endParaRPr lang="en-US" sz="1100" b="1" dirty="0" smtClean="0">
                            <a:solidFill>
                              <a:srgbClr val="C0504D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0202">
                    <a:tc>
                      <a:txBody>
                        <a:bodyPr/>
                        <a:lstStyle/>
                        <a:p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BCMS 1.5 eVs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0.36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0.43 </a:t>
                          </a:r>
                          <a:r>
                            <a:rPr lang="en-US" sz="1100" b="1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0.06</a:t>
                          </a:r>
                          <a:endParaRPr lang="en-US" sz="1100" b="1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0.027</a:t>
                          </a:r>
                          <a:endParaRPr lang="en-US" sz="11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0.35 </a:t>
                          </a:r>
                          <a:r>
                            <a:rPr lang="en-US" sz="1100" b="1" baseline="0" dirty="0" smtClean="0">
                              <a:solidFill>
                                <a:srgbClr val="C0504D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± 0.09</a:t>
                          </a:r>
                          <a:endParaRPr lang="en-US" sz="1100" b="1" dirty="0">
                            <a:solidFill>
                              <a:srgbClr val="C0504D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 rot="16200000">
            <a:off x="4378298" y="1933883"/>
            <a:ext cx="13003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 smtClean="0">
                <a:solidFill>
                  <a:srgbClr val="000000"/>
                </a:solidFill>
              </a:rPr>
              <a:t>x</a:t>
            </a:r>
            <a:r>
              <a:rPr lang="en-GB" sz="1600" baseline="30000" dirty="0" smtClean="0">
                <a:solidFill>
                  <a:srgbClr val="000000"/>
                </a:solidFill>
              </a:rPr>
              <a:t>2</a:t>
            </a:r>
            <a:r>
              <a:rPr lang="en-GB" sz="1600" dirty="0" smtClean="0">
                <a:solidFill>
                  <a:srgbClr val="000000"/>
                </a:solidFill>
              </a:rPr>
              <a:t>/</a:t>
            </a:r>
            <a:r>
              <a:rPr lang="en-GB" sz="16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GB" sz="1600" baseline="-25000" dirty="0" err="1" smtClean="0">
                <a:solidFill>
                  <a:srgbClr val="000000"/>
                </a:solidFill>
              </a:rPr>
              <a:t>x,fit</a:t>
            </a:r>
            <a:r>
              <a:rPr lang="en-GB" sz="1600" dirty="0" smtClean="0">
                <a:solidFill>
                  <a:srgbClr val="000000"/>
                </a:solidFill>
              </a:rPr>
              <a:t> [</a:t>
            </a:r>
            <a:r>
              <a:rPr lang="en-GB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0000"/>
                </a:solidFill>
              </a:rPr>
              <a:t>m]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63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PS Intensity reach</a:t>
            </a:r>
            <a:endParaRPr lang="fr-CH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00" y="1163850"/>
            <a:ext cx="2830685" cy="2656800"/>
          </a:xfrm>
          <a:prstGeom prst="rect">
            <a:avLst/>
          </a:prstGeom>
        </p:spPr>
      </p:pic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457200" y="1013255"/>
            <a:ext cx="2656305" cy="3203145"/>
          </a:xfrm>
        </p:spPr>
        <p:txBody>
          <a:bodyPr>
            <a:normAutofit lnSpcReduction="10000"/>
          </a:bodyPr>
          <a:lstStyle/>
          <a:p>
            <a:pPr marL="266700" indent="-230188"/>
            <a:r>
              <a:rPr lang="en-GB" sz="1600" dirty="0"/>
              <a:t>LIU target intensity reached at </a:t>
            </a:r>
            <a:r>
              <a:rPr lang="en-GB" sz="1600" dirty="0" smtClean="0"/>
              <a:t>nominal </a:t>
            </a:r>
            <a:r>
              <a:rPr lang="en-GB" sz="1600" dirty="0" smtClean="0">
                <a:latin typeface="Symbol" panose="05050102010706020507" pitchFamily="18" charset="2"/>
              </a:rPr>
              <a:t>e</a:t>
            </a:r>
            <a:r>
              <a:rPr lang="en-GB" sz="1600" baseline="-25000" dirty="0" smtClean="0"/>
              <a:t>l</a:t>
            </a:r>
            <a:r>
              <a:rPr lang="en-GB" sz="1600" dirty="0"/>
              <a:t> = 0.35 </a:t>
            </a:r>
            <a:r>
              <a:rPr lang="en-GB" sz="1600" dirty="0" smtClean="0"/>
              <a:t>eVs</a:t>
            </a:r>
          </a:p>
          <a:p>
            <a:pPr marL="266700" indent="-230188">
              <a:buClr>
                <a:srgbClr val="2B67A8"/>
              </a:buClr>
            </a:pPr>
            <a:r>
              <a:rPr lang="en-GB" sz="1600" dirty="0" smtClean="0">
                <a:solidFill>
                  <a:srgbClr val="C0504D"/>
                </a:solidFill>
              </a:rPr>
              <a:t>Large transverse emittance: ~5 </a:t>
            </a:r>
            <a:r>
              <a:rPr lang="en-GB" sz="1600" dirty="0" smtClean="0">
                <a:solidFill>
                  <a:srgbClr val="C0504D"/>
                </a:solidFill>
                <a:latin typeface="Symbol" panose="05050102010706020507" pitchFamily="18" charset="2"/>
                <a:cs typeface="Symap" panose="00000400000000000000" pitchFamily="2" charset="0"/>
              </a:rPr>
              <a:t>m</a:t>
            </a:r>
            <a:r>
              <a:rPr lang="en-GB" sz="1600" dirty="0" smtClean="0">
                <a:solidFill>
                  <a:srgbClr val="C0504D"/>
                </a:solidFill>
              </a:rPr>
              <a:t>m</a:t>
            </a:r>
          </a:p>
          <a:p>
            <a:pPr marL="266700" indent="-230188"/>
            <a:r>
              <a:rPr lang="en-GB" sz="1600" dirty="0" smtClean="0"/>
              <a:t>Excellent transmission of ~98% even at highest intensities</a:t>
            </a:r>
          </a:p>
          <a:p>
            <a:pPr marL="266700" indent="-230188"/>
            <a:endParaRPr lang="en-GB" sz="1000" dirty="0"/>
          </a:p>
          <a:p>
            <a:pPr marL="266700" indent="-230188"/>
            <a:r>
              <a:rPr lang="en-GB" sz="1600" dirty="0" smtClean="0"/>
              <a:t>Transverse stability</a:t>
            </a:r>
          </a:p>
          <a:p>
            <a:pPr marL="447675" lvl="1" indent="-180975">
              <a:buClrTx/>
              <a:buFont typeface="Symbol" panose="05050102010706020507" pitchFamily="18" charset="2"/>
              <a:buChar char="®"/>
            </a:pPr>
            <a:r>
              <a:rPr lang="en-GB" sz="1200" dirty="0" smtClean="0">
                <a:solidFill>
                  <a:srgbClr val="000000"/>
                </a:solidFill>
              </a:rPr>
              <a:t>Careful tune and chromaticity adjustment</a:t>
            </a:r>
          </a:p>
          <a:p>
            <a:pPr marL="447675" lvl="1" indent="-180975">
              <a:buClrTx/>
              <a:buFont typeface="Symbol" panose="05050102010706020507" pitchFamily="18" charset="2"/>
              <a:buChar char="®"/>
            </a:pPr>
            <a:r>
              <a:rPr lang="en-GB" sz="1200" dirty="0" smtClean="0">
                <a:solidFill>
                  <a:srgbClr val="000000"/>
                </a:solidFill>
              </a:rPr>
              <a:t>Transverse damper</a:t>
            </a:r>
            <a:endParaRPr lang="en-GB" sz="1200" dirty="0">
              <a:solidFill>
                <a:srgbClr val="000000"/>
              </a:solidFill>
            </a:endParaRPr>
          </a:p>
          <a:p>
            <a:pPr marL="266700" indent="-230188"/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77613" y="1688055"/>
            <a:ext cx="2286126" cy="0"/>
          </a:xfrm>
          <a:prstGeom prst="line">
            <a:avLst/>
          </a:prstGeom>
          <a:ln>
            <a:solidFill>
              <a:srgbClr val="08408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11287" y="2474621"/>
            <a:ext cx="332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dipole-mode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coupled-bunch feedback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06035" y="2196652"/>
            <a:ext cx="171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Optimization 2017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04241" y="1914034"/>
            <a:ext cx="307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Suspected feedback saturation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05875" y="1326400"/>
            <a:ext cx="2664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Multi-harmonic feedbacks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40 MHz RF as Landau system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3636" y="1896768"/>
            <a:ext cx="319933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85954" y="2209965"/>
            <a:ext cx="3447017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90592" y="2312233"/>
            <a:ext cx="973148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95228" y="3039181"/>
            <a:ext cx="4437743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60986" y="2312234"/>
            <a:ext cx="283992" cy="168403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44978" y="2480636"/>
            <a:ext cx="2687993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13532" y="1581799"/>
            <a:ext cx="137272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861625" y="1250799"/>
            <a:ext cx="283352" cy="325987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144978" y="1250799"/>
            <a:ext cx="266850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11287" y="3076697"/>
            <a:ext cx="26216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Reach with C10-86/96 coupled-bunch feedback (2005)*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46033" y="1452715"/>
            <a:ext cx="17117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baseline</a:t>
            </a:r>
          </a:p>
        </p:txBody>
      </p:sp>
      <p:sp>
        <p:nvSpPr>
          <p:cNvPr id="28" name="Text Placeholder 4"/>
          <p:cNvSpPr txBox="1">
            <a:spLocks/>
          </p:cNvSpPr>
          <p:nvPr/>
        </p:nvSpPr>
        <p:spPr>
          <a:xfrm>
            <a:off x="6205876" y="3928398"/>
            <a:ext cx="2664111" cy="440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*Intensities &gt;1.3 ∙ 10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11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p/b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were delivered &lt;2016, but not with sufficient quality for 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Arial"/>
              <a:sym typeface="Symbol" panose="05050102010706020507" pitchFamily="18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97773" y="917540"/>
            <a:ext cx="28048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Intensity per bunch at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 extraction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9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PS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032487"/>
              </p:ext>
            </p:extLst>
          </p:nvPr>
        </p:nvGraphicFramePr>
        <p:xfrm>
          <a:off x="431800" y="1040253"/>
          <a:ext cx="8280401" cy="34011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411124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374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Analysis of KFA45 field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Conclude on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emittance blow-up measurement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</a:t>
                      </a:r>
                      <a:r>
                        <a:rPr lang="en-GB" sz="1400" baseline="0" dirty="0" smtClean="0"/>
                        <a:t>(systematic errors)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PSB-PS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transfer line matching </a:t>
                      </a:r>
                      <a:r>
                        <a:rPr lang="en-GB" sz="1400" baseline="0" dirty="0" smtClean="0"/>
                        <a:t>using turn-by-turn acquisitions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Simulations</a:t>
                      </a:r>
                      <a:r>
                        <a:rPr lang="en-GB" sz="1400" baseline="0" dirty="0" smtClean="0"/>
                        <a:t> to understand relevance of space charge after injection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7374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Identify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impedance source exciting longitudinal instabilities</a:t>
                      </a:r>
                      <a:endParaRPr lang="en-GB" sz="1400" dirty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Q2/2019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Performance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predictions for RF upgrades </a:t>
                      </a:r>
                      <a:r>
                        <a:rPr lang="en-GB" sz="1400" baseline="0" dirty="0" smtClean="0"/>
                        <a:t>during LS2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Q2/2019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Review longitudinal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parameters at PS-SPS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transfer</a:t>
                      </a:r>
                      <a:endParaRPr lang="en-GB" sz="1400" dirty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Q4/2019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Longitudinal</a:t>
                      </a:r>
                      <a:r>
                        <a:rPr lang="en-GB" sz="1400" baseline="0" dirty="0" smtClean="0"/>
                        <a:t> impedance model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Q4/2019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LHC Injectors Upgrade Workshop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10107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10403" y="760054"/>
            <a:ext cx="4053057" cy="3061004"/>
            <a:chOff x="4411493" y="1004152"/>
            <a:chExt cx="3376368" cy="2549946"/>
          </a:xfrm>
        </p:grpSpPr>
        <p:pic>
          <p:nvPicPr>
            <p:cNvPr id="11" name="Picture 10" descr="stability_1.8e11ppb_empty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1493" y="1005896"/>
              <a:ext cx="3376368" cy="2548202"/>
            </a:xfrm>
            <a:prstGeom prst="rect">
              <a:avLst/>
            </a:prstGeom>
          </p:spPr>
        </p:pic>
        <p:pic>
          <p:nvPicPr>
            <p:cNvPr id="12" name="Picture 11" descr="stability_1.8e11ppb_no_fill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803" y="1005895"/>
              <a:ext cx="3374058" cy="2546459"/>
            </a:xfrm>
            <a:prstGeom prst="rect">
              <a:avLst/>
            </a:prstGeom>
          </p:spPr>
        </p:pic>
        <p:pic>
          <p:nvPicPr>
            <p:cNvPr id="14" name="Picture 13" descr="stability_1.8e11ppb_with_fill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803" y="1004152"/>
              <a:ext cx="3374058" cy="2546459"/>
            </a:xfrm>
            <a:prstGeom prst="rect">
              <a:avLst/>
            </a:prstGeom>
          </p:spPr>
        </p:pic>
      </p:grp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SPS transverse</a:t>
            </a:r>
            <a:endParaRPr lang="fr-CH" sz="2800" dirty="0"/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431800" y="933204"/>
            <a:ext cx="8254999" cy="366542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instability </a:t>
            </a:r>
            <a:r>
              <a:rPr lang="en-US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&gt; 1.8 ∙ 10</a:t>
            </a:r>
            <a:r>
              <a:rPr lang="en-US" sz="1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p/b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either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chromaticity, </a:t>
            </a:r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octupoles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combination at present intensities</a:t>
            </a:r>
            <a:endParaRPr lang="en-US" sz="2123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Coherent tune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shift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at 26 GeV will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 on the order of </a:t>
            </a:r>
            <a:r>
              <a:rPr lang="en-US" sz="18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~ 0.04 with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LIU intensities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tune acceptance of damper</a:t>
            </a:r>
            <a:b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shown with beam in 2018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on working point choice</a:t>
            </a:r>
            <a:b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studied in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C7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cloud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 scrubbing run in 2018 demonstrated emittance growth reduction to 10-15%</a:t>
            </a:r>
            <a:b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around 2 ∙ 10</a:t>
            </a:r>
            <a:r>
              <a:rPr lang="en-US" sz="16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p/b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35803" y="1866900"/>
            <a:ext cx="269597" cy="749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6200000">
            <a:off x="3638951" y="2103949"/>
            <a:ext cx="277992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000000"/>
                </a:solidFill>
                <a:sym typeface="Symbol" panose="05050102010706020507" pitchFamily="18" charset="2"/>
              </a:rPr>
              <a:t></a:t>
            </a:r>
            <a:r>
              <a:rPr lang="en-GB" sz="1300" b="1" dirty="0" smtClean="0">
                <a:solidFill>
                  <a:srgbClr val="000000"/>
                </a:solidFill>
              </a:rPr>
              <a:t> </a:t>
            </a:r>
            <a:r>
              <a:rPr lang="en-GB" sz="1300" b="1" dirty="0" err="1" smtClean="0">
                <a:solidFill>
                  <a:srgbClr val="000000"/>
                </a:solidFill>
              </a:rPr>
              <a:t>Octupole</a:t>
            </a:r>
            <a:r>
              <a:rPr lang="en-GB" sz="1300" b="1" dirty="0" smtClean="0">
                <a:solidFill>
                  <a:srgbClr val="000000"/>
                </a:solidFill>
              </a:rPr>
              <a:t> strength (LOF knob)</a:t>
            </a:r>
            <a:endParaRPr lang="en-GB" sz="1300" b="1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08214" y="3566141"/>
            <a:ext cx="704833" cy="2232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232401" y="3541580"/>
            <a:ext cx="23839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000000"/>
                </a:solidFill>
              </a:rPr>
              <a:t>Chromaticity (QPH knob) </a:t>
            </a:r>
            <a:r>
              <a:rPr lang="en-GB" sz="1300" b="1" dirty="0" smtClean="0">
                <a:solidFill>
                  <a:srgbClr val="000000"/>
                </a:solidFill>
                <a:sym typeface="Symbol" panose="05050102010706020507" pitchFamily="18" charset="2"/>
              </a:rPr>
              <a:t></a:t>
            </a:r>
            <a:endParaRPr lang="en-GB" sz="13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1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SPS intensity reach</a:t>
            </a:r>
            <a:endParaRPr lang="fr-CH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355" y="433763"/>
            <a:ext cx="3156733" cy="2367550"/>
          </a:xfrm>
          <a:prstGeom prst="rect">
            <a:avLst/>
          </a:prstGeom>
        </p:spPr>
      </p:pic>
      <p:sp>
        <p:nvSpPr>
          <p:cNvPr id="16" name="Text Placeholder 2"/>
          <p:cNvSpPr txBox="1">
            <a:spLocks/>
          </p:cNvSpPr>
          <p:nvPr/>
        </p:nvSpPr>
        <p:spPr>
          <a:xfrm>
            <a:off x="431800" y="879700"/>
            <a:ext cx="4847555" cy="165553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Insufficient RF power with pre-LS2 SPS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 increasing with total beam</a:t>
            </a:r>
            <a:b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to 1.4 ∙ 10</a:t>
            </a:r>
            <a:r>
              <a:rPr lang="en-US" sz="16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p/b in long batches</a:t>
            </a:r>
          </a:p>
          <a:p>
            <a:pPr marL="273050" indent="-279400">
              <a:buFont typeface="Symbol" panose="05050102010706020507" pitchFamily="18" charset="2"/>
              <a:buChar char="®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Advance beam studies using 12 bunches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endParaRPr lang="en-US" sz="2123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48400" y="433763"/>
            <a:ext cx="1479550" cy="194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556250" y="384002"/>
            <a:ext cx="2879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Calibri" panose="020F0502020204030204"/>
              </a:rPr>
              <a:t>2.2 ∙ 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 panose="020F0502020204030204"/>
              </a:rPr>
              <a:t>11</a:t>
            </a:r>
            <a:r>
              <a:rPr lang="en-US" sz="1400" b="1" dirty="0" smtClean="0">
                <a:solidFill>
                  <a:srgbClr val="000000"/>
                </a:solidFill>
                <a:latin typeface="Calibri" panose="020F0502020204030204"/>
              </a:rPr>
              <a:t> p/b, 0.3 eVs, 20% 800 MHz</a:t>
            </a:r>
            <a:endParaRPr lang="en-GB" sz="14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5" name="Down Arrow 4"/>
          <p:cNvSpPr/>
          <p:nvPr/>
        </p:nvSpPr>
        <p:spPr>
          <a:xfrm rot="10800000" flipH="1">
            <a:off x="7462693" y="1134851"/>
            <a:ext cx="201071" cy="1162296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12" y="2672475"/>
            <a:ext cx="2785488" cy="20670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8983" y="2421426"/>
            <a:ext cx="2879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Calibri" panose="020F0502020204030204"/>
              </a:rPr>
              <a:t>4 ∙ 12 bunches, 2 ∙ 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 panose="020F0502020204030204"/>
              </a:rPr>
              <a:t>11</a:t>
            </a:r>
            <a:r>
              <a:rPr lang="en-US" sz="1400" b="1" dirty="0" smtClean="0">
                <a:solidFill>
                  <a:srgbClr val="000000"/>
                </a:solidFill>
                <a:latin typeface="Calibri" panose="020F0502020204030204"/>
              </a:rPr>
              <a:t> p/b</a:t>
            </a:r>
            <a:endParaRPr lang="en-GB" sz="14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3754691" y="3146144"/>
            <a:ext cx="4847555" cy="165553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940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easurements and simulation agree well for 12 bunches and single harmonic case </a:t>
            </a:r>
            <a:endParaRPr lang="en-US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Stability improvement with 800 MHz</a:t>
            </a:r>
          </a:p>
          <a:p>
            <a:pPr marL="542925" lvl="1" indent="-276225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with high-intensity in 2018</a:t>
            </a:r>
          </a:p>
          <a:p>
            <a:pPr marL="542925" lvl="1" indent="-276225">
              <a:buClrTx/>
              <a:buFont typeface="Symbol" panose="05050102010706020507" pitchFamily="18" charset="2"/>
              <a:buChar char="®"/>
            </a:pP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BLonD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simulations for post-LS2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1" indent="-266700">
              <a:buClrTx/>
              <a:buFont typeface="Symbol" panose="05050102010706020507" pitchFamily="18" charset="2"/>
              <a:buChar char="®"/>
            </a:pPr>
            <a:endParaRPr lang="en-US" sz="2123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03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437835" cy="817708"/>
          </a:xfrm>
        </p:spPr>
        <p:txBody>
          <a:bodyPr>
            <a:normAutofit/>
          </a:bodyPr>
          <a:lstStyle/>
          <a:p>
            <a:r>
              <a:rPr lang="en-US" sz="2800" dirty="0"/>
              <a:t>SPS longitudinal, what to expect after LS2</a:t>
            </a:r>
            <a:endParaRPr lang="fr-CH" sz="2800" dirty="0"/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631115" y="895104"/>
            <a:ext cx="8014774" cy="366542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76225">
              <a:buFont typeface="Arial" panose="020B0604020202020204" pitchFamily="34" charset="0"/>
              <a:buChar char="•"/>
            </a:pPr>
            <a:r>
              <a:rPr lang="en-GB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Simulations of stability at flat-bottom in SPS (48b, 25ns, Q20)</a:t>
            </a:r>
            <a:endParaRPr lang="en-GB" sz="212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Content Placeholder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02" y="1517472"/>
            <a:ext cx="2015999" cy="1512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810" y="1517472"/>
            <a:ext cx="2016000" cy="1512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367" y="1517472"/>
            <a:ext cx="2015999" cy="1512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848" y="2971872"/>
            <a:ext cx="2015999" cy="1512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648" y="2971872"/>
            <a:ext cx="2016001" cy="1512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048" y="2971872"/>
            <a:ext cx="2015999" cy="15120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33427" y="1735790"/>
            <a:ext cx="875298" cy="239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800 MHz off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34848" y="2984965"/>
            <a:ext cx="859728" cy="4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800 MHz on</a:t>
            </a:r>
          </a:p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10% ratio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1377447" y="2051752"/>
            <a:ext cx="507471" cy="159986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1377447" y="3614020"/>
            <a:ext cx="507471" cy="159986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89277" y="2412000"/>
            <a:ext cx="84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unstable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959184" y="2412000"/>
            <a:ext cx="84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unstable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945747" y="2412000"/>
            <a:ext cx="84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unstable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E4081F4-6FA4-DD43-A5BE-4FD7C64EE671}"/>
              </a:ext>
            </a:extLst>
          </p:cNvPr>
          <p:cNvSpPr txBox="1"/>
          <p:nvPr/>
        </p:nvSpPr>
        <p:spPr>
          <a:xfrm>
            <a:off x="2707137" y="3757773"/>
            <a:ext cx="5269038" cy="338554"/>
          </a:xfrm>
          <a:prstGeom prst="rect">
            <a:avLst/>
          </a:prstGeom>
          <a:solidFill>
            <a:srgbClr val="5B9BD5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355600" marR="0" lvl="0" indent="-355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Stabilisation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800 MHz RF system with 0.1 voltage ratio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3348" y="1446022"/>
            <a:ext cx="5369700" cy="17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363089" y="1339416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Nominal emittance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61978" y="1339416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15% </a:t>
            </a:r>
            <a:r>
              <a:rPr lang="en-US" b="1" dirty="0" smtClean="0">
                <a:solidFill>
                  <a:prstClr val="black"/>
                </a:solidFill>
                <a:latin typeface="Calibri" panose="020F0502020204030204"/>
              </a:rPr>
              <a:t>less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18514" y="1339416"/>
            <a:ext cx="929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30% </a:t>
            </a:r>
            <a:r>
              <a:rPr lang="en-US" sz="1600" b="1" dirty="0" smtClean="0">
                <a:solidFill>
                  <a:prstClr val="black"/>
                </a:solidFill>
                <a:latin typeface="Calibri" panose="020F0502020204030204"/>
              </a:rPr>
              <a:t>less</a:t>
            </a: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E4081F4-6FA4-DD43-A5BE-4FD7C64EE671}"/>
              </a:ext>
            </a:extLst>
          </p:cNvPr>
          <p:cNvSpPr txBox="1"/>
          <p:nvPr/>
        </p:nvSpPr>
        <p:spPr>
          <a:xfrm>
            <a:off x="2707137" y="4091640"/>
            <a:ext cx="5269038" cy="338554"/>
          </a:xfrm>
          <a:prstGeom prst="rect">
            <a:avLst/>
          </a:prstGeom>
          <a:solidFill>
            <a:srgbClr val="5B9BD5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355600" marR="0" lvl="0" indent="-355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US" sz="1600" kern="0" noProof="0" dirty="0" smtClean="0">
                <a:solidFill>
                  <a:prstClr val="white"/>
                </a:solidFill>
                <a:latin typeface="Calibri" panose="020F0502020204030204"/>
              </a:rPr>
              <a:t>15% smaller longitudinal might be possible from PS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9213" y="1493848"/>
            <a:ext cx="162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panose="020F0502020204030204"/>
              </a:rPr>
              <a:t>2.6 ∙ 10</a:t>
            </a:r>
            <a:r>
              <a:rPr lang="en-US" b="1" baseline="30000" dirty="0" smtClean="0">
                <a:solidFill>
                  <a:srgbClr val="000000"/>
                </a:solidFill>
                <a:latin typeface="Calibri" panose="020F0502020204030204"/>
              </a:rPr>
              <a:t>11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/>
              </a:rPr>
              <a:t> p/b</a:t>
            </a:r>
            <a:endParaRPr lang="en-GB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4081F4-6FA4-DD43-A5BE-4FD7C64EE671}"/>
              </a:ext>
            </a:extLst>
          </p:cNvPr>
          <p:cNvSpPr txBox="1"/>
          <p:nvPr/>
        </p:nvSpPr>
        <p:spPr>
          <a:xfrm>
            <a:off x="2707137" y="4418552"/>
            <a:ext cx="5717726" cy="338554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355600" marR="0" lvl="0" indent="-355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noProof="0" dirty="0" smtClean="0">
                <a:solidFill>
                  <a:srgbClr val="000000"/>
                </a:solidFill>
                <a:latin typeface="Calibri" panose="020F0502020204030204"/>
              </a:rPr>
              <a:t>Little interest in Q22 optics (beam loading, long. stability)</a:t>
            </a:r>
          </a:p>
        </p:txBody>
      </p:sp>
    </p:spTree>
    <p:extLst>
      <p:ext uri="{BB962C8B-B14F-4D97-AF65-F5344CB8AC3E}">
        <p14:creationId xmlns:p14="http://schemas.microsoft.com/office/powerpoint/2010/main" val="15376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1" grpId="0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SPS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400736"/>
              </p:ext>
            </p:extLst>
          </p:nvPr>
        </p:nvGraphicFramePr>
        <p:xfrm>
          <a:off x="431800" y="1040252"/>
          <a:ext cx="8280401" cy="3504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39334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575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Removal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momentum aperture restrictions </a:t>
                      </a:r>
                      <a:r>
                        <a:rPr lang="en-GB" sz="1400" baseline="0" dirty="0" smtClean="0"/>
                        <a:t>(MBB-SSS), decision on installation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Benchmarking of bunch-by-bunch</a:t>
                      </a:r>
                      <a:r>
                        <a:rPr lang="en-GB" sz="1400" baseline="0" dirty="0" smtClean="0"/>
                        <a:t> tune shift measurement with impedance model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C0504D"/>
                          </a:solidFill>
                        </a:rPr>
                        <a:t>Horizontal instability at SPS</a:t>
                      </a:r>
                      <a:r>
                        <a:rPr lang="en-US" sz="1400" b="0" baseline="0" dirty="0" smtClean="0">
                          <a:solidFill>
                            <a:srgbClr val="C0504D"/>
                          </a:solidFill>
                        </a:rPr>
                        <a:t> injection, identification of source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607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Impact of bunch-by-bunch tune shift on incoherent tune footprint of different bunches for working point optimization 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575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630 MHz HOM damper </a:t>
                      </a:r>
                      <a:r>
                        <a:rPr lang="en-GB" sz="1400" baseline="0" dirty="0" smtClean="0"/>
                        <a:t>(shift of fundamental mode), decision on installation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loss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at flat-bottom and beginning of ramp</a:t>
                      </a:r>
                      <a:r>
                        <a:rPr lang="en-GB" sz="1400" baseline="0" dirty="0" smtClean="0"/>
                        <a:t>, smaller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emittance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Impact of smaller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longitudinal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emittance </a:t>
                      </a:r>
                      <a:r>
                        <a:rPr lang="en-GB" sz="1400" baseline="0" dirty="0" smtClean="0"/>
                        <a:t>during acceleration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Impact</a:t>
                      </a:r>
                      <a:r>
                        <a:rPr lang="en-GB" sz="1400" baseline="0" dirty="0" smtClean="0"/>
                        <a:t> of installing 200 MHz cavities for </a:t>
                      </a:r>
                      <a:r>
                        <a:rPr lang="en-GB" sz="1400" baseline="0" dirty="0" err="1" smtClean="0"/>
                        <a:t>eSPS</a:t>
                      </a:r>
                      <a:r>
                        <a:rPr lang="en-GB" sz="1400" baseline="0" dirty="0" smtClean="0"/>
                        <a:t> (for PBC and CLIC)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5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199" y="1056807"/>
            <a:ext cx="8229601" cy="3140543"/>
          </a:xfrm>
        </p:spPr>
        <p:txBody>
          <a:bodyPr>
            <a:noAutofit/>
          </a:bodyPr>
          <a:lstStyle/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Beams for HL-LHC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LIU baseline for protons</a:t>
            </a:r>
          </a:p>
          <a:p>
            <a:pPr marL="773430" lvl="1" indent="-325438">
              <a:buClrTx/>
            </a:pP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Removing the present limitations</a:t>
            </a:r>
          </a:p>
          <a:p>
            <a:pPr marL="773430" lvl="1" indent="-325438">
              <a:buClrTx/>
            </a:pP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Sensitivity of HL-LHC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luminosity 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to beam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parameter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s</a:t>
            </a:r>
            <a:endParaRPr lang="en-GB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protons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Linac4, PSB, PS and SPS</a:t>
            </a:r>
          </a:p>
          <a:p>
            <a:pPr marL="361950" indent="-325438">
              <a:buClrTx/>
            </a:pPr>
            <a:r>
              <a:rPr lang="en-GB" sz="1600" dirty="0" smtClean="0"/>
              <a:t>Performance with lead ions</a:t>
            </a:r>
          </a:p>
          <a:p>
            <a:pPr marL="773430" lvl="1" indent="-325438">
              <a:buClrTx/>
            </a:pPr>
            <a:r>
              <a:rPr lang="en-GB" sz="1200" dirty="0" smtClean="0"/>
              <a:t>Linac3, LEIR,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sz="16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Main challenges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Progress summary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Linac3 and LEIR</a:t>
            </a:r>
            <a:endParaRPr lang="fr-CH" sz="28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469846" y="807068"/>
            <a:ext cx="4021336" cy="2802967"/>
            <a:chOff x="4936232" y="3351619"/>
            <a:chExt cx="4021336" cy="2802967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36232" y="3489681"/>
              <a:ext cx="4021336" cy="26649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826061" y="3351619"/>
              <a:ext cx="24194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</a:rPr>
                <a:t>LEIR record intensities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5359975" y="4508891"/>
              <a:ext cx="3169376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552176" y="4430564"/>
              <a:ext cx="898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LIU target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>
              <a:off x="5359975" y="5063391"/>
              <a:ext cx="3169376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726521" y="4995234"/>
              <a:ext cx="7332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alibri"/>
                  <a:cs typeface="Calibri"/>
                </a:rPr>
                <a:t>pre-LS1</a:t>
              </a:r>
            </a:p>
          </p:txBody>
        </p:sp>
      </p:grpSp>
      <p:sp>
        <p:nvSpPr>
          <p:cNvPr id="26" name="Content Placeholder 1"/>
          <p:cNvSpPr txBox="1">
            <a:spLocks/>
          </p:cNvSpPr>
          <p:nvPr/>
        </p:nvSpPr>
        <p:spPr>
          <a:xfrm>
            <a:off x="4387161" y="3611836"/>
            <a:ext cx="4061101" cy="49060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12" indent="-342900">
              <a:buFont typeface="Symbol" panose="05050102010706020507" pitchFamily="18" charset="2"/>
              <a:buChar char="®"/>
            </a:pPr>
            <a:r>
              <a:rPr lang="en-GB" sz="2100" dirty="0" smtClean="0"/>
              <a:t>Linac3/LEIR ready to operationally </a:t>
            </a:r>
            <a:r>
              <a:rPr lang="en-GB" sz="2100" dirty="0"/>
              <a:t>deliver LIU target parameters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5AAA5D8-8EBF-8240-9E84-C9468ED0046D}"/>
              </a:ext>
            </a:extLst>
          </p:cNvPr>
          <p:cNvSpPr txBox="1">
            <a:spLocks/>
          </p:cNvSpPr>
          <p:nvPr/>
        </p:nvSpPr>
        <p:spPr>
          <a:xfrm>
            <a:off x="448550" y="1048091"/>
            <a:ext cx="3938611" cy="167584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GB" sz="1800" dirty="0" err="1" smtClean="0"/>
              <a:t>Pb</a:t>
            </a:r>
            <a:r>
              <a:rPr lang="en-GB" sz="1800" dirty="0" smtClean="0"/>
              <a:t> source and Linac3</a:t>
            </a:r>
            <a:endParaRPr lang="en-GB" sz="1800" dirty="0"/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rgbClr val="000000"/>
                </a:solidFill>
              </a:rPr>
              <a:t>Source autopilot</a:t>
            </a: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Continuous support during LHC </a:t>
            </a:r>
            <a:r>
              <a:rPr lang="en-GB" sz="1400" dirty="0" smtClean="0">
                <a:solidFill>
                  <a:srgbClr val="000000"/>
                </a:solidFill>
              </a:rPr>
              <a:t>run</a:t>
            </a: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b="1" dirty="0" smtClean="0"/>
              <a:t>30 </a:t>
            </a:r>
            <a:r>
              <a:rPr lang="en-GB" sz="1400" b="1" dirty="0" err="1"/>
              <a:t>uA</a:t>
            </a:r>
            <a:r>
              <a:rPr lang="en-GB" sz="1400" b="1" dirty="0"/>
              <a:t> golden value for </a:t>
            </a:r>
            <a:r>
              <a:rPr lang="en-GB" sz="1400" b="1" dirty="0" smtClean="0"/>
              <a:t>LIU reached</a:t>
            </a:r>
            <a:endParaRPr lang="en-GB" sz="1400" b="1" dirty="0"/>
          </a:p>
          <a:p>
            <a:pPr marL="0" indent="0">
              <a:buNone/>
            </a:pPr>
            <a:r>
              <a:rPr lang="en-GB" sz="1800" dirty="0" smtClean="0"/>
              <a:t>LEIR</a:t>
            </a:r>
          </a:p>
          <a:p>
            <a:pPr marL="269875" indent="-233363"/>
            <a:r>
              <a:rPr lang="en-GB" sz="1600" b="1" dirty="0"/>
              <a:t>Improved accumulation and reduced </a:t>
            </a:r>
            <a:r>
              <a:rPr lang="en-GB" sz="1600" b="1" dirty="0" smtClean="0"/>
              <a:t>losses </a:t>
            </a:r>
            <a:r>
              <a:rPr lang="en-GB" sz="1600" b="1" dirty="0"/>
              <a:t>in LEIR</a:t>
            </a: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Careful </a:t>
            </a:r>
            <a:r>
              <a:rPr lang="en-GB" sz="1400" dirty="0" smtClean="0">
                <a:solidFill>
                  <a:srgbClr val="000000"/>
                </a:solidFill>
              </a:rPr>
              <a:t>tuning and understanding</a:t>
            </a:r>
            <a:endParaRPr lang="en-GB" sz="1400" dirty="0">
              <a:solidFill>
                <a:srgbClr val="000000"/>
              </a:solidFill>
            </a:endParaRP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RF capture with frequency modulation</a:t>
            </a: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Elimination of tune </a:t>
            </a:r>
            <a:r>
              <a:rPr lang="en-GB" sz="1400" dirty="0" smtClean="0">
                <a:solidFill>
                  <a:srgbClr val="000000"/>
                </a:solidFill>
              </a:rPr>
              <a:t>ripple</a:t>
            </a:r>
          </a:p>
          <a:p>
            <a:pPr marL="285750" indent="-285750"/>
            <a:r>
              <a:rPr lang="en-GB" sz="1800" b="1" dirty="0" smtClean="0"/>
              <a:t>Improved reliability</a:t>
            </a:r>
          </a:p>
          <a:p>
            <a:pPr marL="533400" lvl="1" indent="-266700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Automatic tools and optimizers</a:t>
            </a:r>
          </a:p>
          <a:p>
            <a:pPr marL="533400" lvl="1" indent="-266700">
              <a:buClrTx/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</a:rPr>
              <a:t>Improved beam instrumentation</a:t>
            </a:r>
          </a:p>
          <a:p>
            <a:pPr marL="285750" indent="-285750"/>
            <a:endParaRPr lang="en-GB" sz="1800" dirty="0" smtClean="0"/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62965" y="4130941"/>
            <a:ext cx="50400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</a:t>
            </a:r>
            <a:endParaRPr lang="fr-CH" sz="2800" dirty="0"/>
          </a:p>
        </p:txBody>
      </p:sp>
      <p:sp>
        <p:nvSpPr>
          <p:cNvPr id="26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3803126" cy="2878186"/>
          </a:xfrm>
        </p:spPr>
        <p:txBody>
          <a:bodyPr>
            <a:noAutofit/>
          </a:bodyPr>
          <a:lstStyle/>
          <a:p>
            <a:pPr marL="269875" indent="-233363"/>
            <a:r>
              <a:rPr lang="en-GB" sz="1600" dirty="0"/>
              <a:t>LIU </a:t>
            </a:r>
            <a:r>
              <a:rPr lang="en-GB" sz="1600" dirty="0" smtClean="0"/>
              <a:t>baseline</a:t>
            </a:r>
            <a:endParaRPr lang="en-GB" sz="1600" dirty="0"/>
          </a:p>
          <a:p>
            <a:pPr marL="555625" lvl="1" indent="-285750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400" dirty="0">
                <a:solidFill>
                  <a:srgbClr val="000000"/>
                </a:solidFill>
              </a:rPr>
              <a:t>Split 2 bunches from LEIR at intermediate plateau </a:t>
            </a:r>
            <a:r>
              <a:rPr lang="en-GB" sz="1400" dirty="0" smtClean="0">
                <a:solidFill>
                  <a:srgbClr val="000000"/>
                </a:solidFill>
              </a:rPr>
              <a:t>into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/>
              <a:t>4 bunches</a:t>
            </a:r>
            <a:r>
              <a:rPr lang="en-GB" sz="1400" dirty="0"/>
              <a:t> </a:t>
            </a:r>
            <a:r>
              <a:rPr lang="en-GB" sz="1400" dirty="0" smtClean="0"/>
              <a:t>spaced </a:t>
            </a:r>
            <a:r>
              <a:rPr lang="en-GB" sz="1400" dirty="0"/>
              <a:t>100 ns</a:t>
            </a:r>
          </a:p>
          <a:p>
            <a:pPr marL="144145" indent="-285750">
              <a:buClr>
                <a:srgbClr val="000000"/>
              </a:buClr>
            </a:pPr>
            <a:r>
              <a:rPr lang="en-GB" sz="1600" dirty="0" smtClean="0"/>
              <a:t>Alternative</a:t>
            </a:r>
          </a:p>
          <a:p>
            <a:pPr marL="555625" lvl="1" indent="-285750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3 </a:t>
            </a:r>
            <a:r>
              <a:rPr lang="en-GB" sz="1400" dirty="0">
                <a:solidFill>
                  <a:srgbClr val="000000"/>
                </a:solidFill>
              </a:rPr>
              <a:t>bunches, 75 ns</a:t>
            </a:r>
          </a:p>
          <a:p>
            <a:pPr marL="269875" indent="-233363"/>
            <a:r>
              <a:rPr lang="en-GB" sz="1600" dirty="0" smtClean="0"/>
              <a:t>Potential issues</a:t>
            </a:r>
            <a:endParaRPr lang="en-GB" sz="1600" dirty="0"/>
          </a:p>
          <a:p>
            <a:pPr marL="555625" lvl="1" indent="-285750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400" dirty="0">
                <a:solidFill>
                  <a:srgbClr val="000000"/>
                </a:solidFill>
              </a:rPr>
              <a:t>Instability after transition crossing</a:t>
            </a:r>
            <a:br>
              <a:rPr lang="en-GB" sz="1400" dirty="0">
                <a:solidFill>
                  <a:srgbClr val="000000"/>
                </a:solidFill>
              </a:rPr>
            </a:br>
            <a:r>
              <a:rPr lang="en-GB" sz="1400" dirty="0">
                <a:solidFill>
                  <a:srgbClr val="000000"/>
                </a:solidFill>
              </a:rPr>
              <a:t>for </a:t>
            </a:r>
            <a:r>
              <a:rPr lang="en-GB" sz="1400" i="1" dirty="0" err="1">
                <a:solidFill>
                  <a:srgbClr val="000000"/>
                </a:solidFill>
              </a:rPr>
              <a:t>N</a:t>
            </a:r>
            <a:r>
              <a:rPr lang="en-GB" sz="1400" baseline="-25000" dirty="0" err="1">
                <a:solidFill>
                  <a:srgbClr val="000000"/>
                </a:solidFill>
              </a:rPr>
              <a:t>b</a:t>
            </a:r>
            <a:r>
              <a:rPr lang="en-GB" sz="1400" dirty="0">
                <a:solidFill>
                  <a:srgbClr val="000000"/>
                </a:solidFill>
              </a:rPr>
              <a:t> &gt; </a:t>
            </a:r>
            <a:r>
              <a:rPr lang="en-GB" sz="1400" dirty="0" smtClean="0">
                <a:solidFill>
                  <a:srgbClr val="000000"/>
                </a:solidFill>
              </a:rPr>
              <a:t>~5</a:t>
            </a:r>
            <a:r>
              <a:rPr lang="en-GB" sz="1400" dirty="0">
                <a:solidFill>
                  <a:srgbClr val="000000"/>
                </a:solidFill>
              </a:rPr>
              <a:t> ∙ 10</a:t>
            </a:r>
            <a:r>
              <a:rPr lang="en-GB" sz="1400" baseline="30000" dirty="0">
                <a:solidFill>
                  <a:srgbClr val="000000"/>
                </a:solidFill>
              </a:rPr>
              <a:t>8</a:t>
            </a:r>
            <a:r>
              <a:rPr lang="en-GB" sz="1400" dirty="0">
                <a:solidFill>
                  <a:srgbClr val="000000"/>
                </a:solidFill>
              </a:rPr>
              <a:t> ions/b</a:t>
            </a:r>
          </a:p>
          <a:p>
            <a:pPr marL="555625" lvl="1" indent="-285750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Cured by controlled blow-up, but </a:t>
            </a:r>
            <a:r>
              <a:rPr lang="en-GB" sz="1400" dirty="0">
                <a:solidFill>
                  <a:srgbClr val="000000"/>
                </a:solidFill>
              </a:rPr>
              <a:t>s</a:t>
            </a:r>
            <a:r>
              <a:rPr lang="en-GB" sz="1400" dirty="0" smtClean="0">
                <a:solidFill>
                  <a:srgbClr val="000000"/>
                </a:solidFill>
              </a:rPr>
              <a:t>atellite </a:t>
            </a:r>
            <a:r>
              <a:rPr lang="en-GB" sz="1400" dirty="0">
                <a:solidFill>
                  <a:srgbClr val="000000"/>
                </a:solidFill>
              </a:rPr>
              <a:t>bunches at ±12.5 </a:t>
            </a:r>
            <a:r>
              <a:rPr lang="en-GB" sz="1400" dirty="0" smtClean="0">
                <a:solidFill>
                  <a:srgbClr val="000000"/>
                </a:solidFill>
              </a:rPr>
              <a:t>ns</a:t>
            </a:r>
          </a:p>
          <a:p>
            <a:pPr marL="269875" lvl="1" indent="0">
              <a:buClr>
                <a:srgbClr val="000000"/>
              </a:buClr>
              <a:buNone/>
            </a:pPr>
            <a:endParaRPr lang="en-GB" sz="1400" dirty="0">
              <a:solidFill>
                <a:srgbClr val="000000"/>
              </a:solidFill>
            </a:endParaRPr>
          </a:p>
          <a:p>
            <a:pPr marL="555625" lvl="1" indent="-285750"/>
            <a:endParaRPr lang="en-GB" sz="1400" dirty="0"/>
          </a:p>
          <a:p>
            <a:pPr marL="555625" lvl="1" indent="-285750"/>
            <a:endParaRPr lang="en-GB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2602373"/>
            <a:ext cx="1962152" cy="2174717"/>
          </a:xfrm>
          <a:prstGeom prst="rect">
            <a:avLst/>
          </a:prstGeom>
        </p:spPr>
      </p:pic>
      <p:sp>
        <p:nvSpPr>
          <p:cNvPr id="28" name="Content Placeholder 1"/>
          <p:cNvSpPr txBox="1">
            <a:spLocks/>
          </p:cNvSpPr>
          <p:nvPr/>
        </p:nvSpPr>
        <p:spPr>
          <a:xfrm>
            <a:off x="457200" y="4091333"/>
            <a:ext cx="7967662" cy="49060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12" indent="-342900">
              <a:buFont typeface="Symbol" panose="05050102010706020507" pitchFamily="18" charset="2"/>
              <a:buChar char="®"/>
            </a:pPr>
            <a:r>
              <a:rPr lang="en-GB" sz="2100" dirty="0"/>
              <a:t>Little margin, but PS reaches LIU target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009" y="495001"/>
            <a:ext cx="1909217" cy="202376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7" y="632695"/>
            <a:ext cx="1900507" cy="187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21542" y="4077258"/>
            <a:ext cx="504000" cy="50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06811" y="386813"/>
            <a:ext cx="1457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4b spaced 100 ns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42283" y="386652"/>
            <a:ext cx="1372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3b spaced 75 ns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86153" y="2561771"/>
            <a:ext cx="2038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Transition &gt; </a:t>
            </a:r>
            <a:r>
              <a:rPr lang="en-GB" sz="1200" b="1" dirty="0">
                <a:solidFill>
                  <a:srgbClr val="000000"/>
                </a:solidFill>
              </a:rPr>
              <a:t>5</a:t>
            </a:r>
            <a:r>
              <a:rPr lang="en-GB" sz="1200" b="1" dirty="0" smtClean="0">
                <a:solidFill>
                  <a:srgbClr val="000000"/>
                </a:solidFill>
              </a:rPr>
              <a:t> ∙ 10</a:t>
            </a:r>
            <a:r>
              <a:rPr lang="en-GB" sz="1200" b="1" baseline="30000" dirty="0" smtClean="0">
                <a:solidFill>
                  <a:srgbClr val="000000"/>
                </a:solidFill>
              </a:rPr>
              <a:t>8</a:t>
            </a:r>
            <a:r>
              <a:rPr lang="en-GB" sz="1200" b="1" dirty="0" smtClean="0">
                <a:solidFill>
                  <a:srgbClr val="000000"/>
                </a:solidFill>
              </a:rPr>
              <a:t> ions/b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2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9" t="4966" r="6797"/>
          <a:stretch/>
        </p:blipFill>
        <p:spPr>
          <a:xfrm>
            <a:off x="4555049" y="694800"/>
            <a:ext cx="2422800" cy="195347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SPS</a:t>
            </a:r>
            <a:endParaRPr lang="fr-CH" sz="28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5AAA5D8-8EBF-8240-9E84-C9468ED0046D}"/>
              </a:ext>
            </a:extLst>
          </p:cNvPr>
          <p:cNvSpPr txBox="1">
            <a:spLocks/>
          </p:cNvSpPr>
          <p:nvPr/>
        </p:nvSpPr>
        <p:spPr>
          <a:xfrm>
            <a:off x="448550" y="1048091"/>
            <a:ext cx="4288042" cy="167584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2" indent="-285750"/>
            <a:r>
              <a:rPr lang="en-GB" sz="1800" dirty="0" smtClean="0"/>
              <a:t>Longitudinal instability after</a:t>
            </a:r>
            <a:br>
              <a:rPr lang="en-GB" sz="1800" dirty="0" smtClean="0"/>
            </a:br>
            <a:r>
              <a:rPr lang="en-GB" sz="1800" dirty="0" smtClean="0"/>
              <a:t>transition crossing</a:t>
            </a:r>
            <a:endParaRPr lang="en-GB" sz="1800" dirty="0"/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Instability often starts at energy of plateau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for future slip stacking</a:t>
            </a:r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endParaRPr lang="en-GB" sz="1400" dirty="0">
              <a:solidFill>
                <a:srgbClr val="000000"/>
              </a:solidFill>
            </a:endParaRPr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3" y="1115755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300 </a:t>
            </a:r>
            <a:r>
              <a:rPr lang="en-GB" sz="1400" dirty="0" err="1" smtClean="0"/>
              <a:t>GeVZ</a:t>
            </a:r>
            <a:r>
              <a:rPr lang="en-GB" sz="1400" dirty="0" smtClean="0"/>
              <a:t>/c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558584" y="1822969"/>
            <a:ext cx="12602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>
                <a:solidFill>
                  <a:srgbClr val="C0504D"/>
                </a:solidFill>
              </a:rPr>
              <a:t>Oscillations</a:t>
            </a:r>
            <a:br>
              <a:rPr lang="en-GB" sz="1300" dirty="0" smtClean="0">
                <a:solidFill>
                  <a:srgbClr val="C0504D"/>
                </a:solidFill>
              </a:rPr>
            </a:br>
            <a:r>
              <a:rPr lang="en-GB" sz="1300" dirty="0" smtClean="0">
                <a:solidFill>
                  <a:srgbClr val="C0504D"/>
                </a:solidFill>
              </a:rPr>
              <a:t>            after </a:t>
            </a:r>
            <a:r>
              <a:rPr lang="en-GB" sz="1300" dirty="0" err="1" smtClean="0">
                <a:solidFill>
                  <a:srgbClr val="C0504D"/>
                </a:solidFill>
                <a:latin typeface="Symbol" panose="05050102010706020507" pitchFamily="18" charset="2"/>
              </a:rPr>
              <a:t>g</a:t>
            </a:r>
            <a:r>
              <a:rPr lang="en-GB" sz="1300" baseline="-25000" dirty="0" err="1" smtClean="0">
                <a:solidFill>
                  <a:srgbClr val="C0504D"/>
                </a:solidFill>
              </a:rPr>
              <a:t>tr</a:t>
            </a:r>
            <a:endParaRPr lang="en-GB" sz="1300" baseline="-25000" dirty="0">
              <a:solidFill>
                <a:srgbClr val="C0504D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264323" y="1901318"/>
            <a:ext cx="357808" cy="60832"/>
          </a:xfrm>
          <a:prstGeom prst="straightConnector1">
            <a:avLst/>
          </a:prstGeom>
          <a:ln>
            <a:solidFill>
              <a:srgbClr val="C0504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63440" y="482524"/>
            <a:ext cx="231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Bunch length, 2.8 ∙ 10</a:t>
            </a:r>
            <a:r>
              <a:rPr lang="en-US" sz="1200" b="1" baseline="30000" dirty="0" smtClean="0">
                <a:solidFill>
                  <a:srgbClr val="000000"/>
                </a:solidFill>
              </a:rPr>
              <a:t>10</a:t>
            </a:r>
            <a:r>
              <a:rPr lang="en-US" sz="1200" b="1" dirty="0" smtClean="0">
                <a:solidFill>
                  <a:srgbClr val="000000"/>
                </a:solidFill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</a:rPr>
              <a:t>ch.</a:t>
            </a:r>
            <a:r>
              <a:rPr lang="en-US" sz="1200" b="1" dirty="0" smtClean="0">
                <a:solidFill>
                  <a:srgbClr val="000000"/>
                </a:solidFill>
              </a:rPr>
              <a:t>/b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SPS</a:t>
            </a:r>
            <a:endParaRPr lang="fr-CH" sz="2800" dirty="0"/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457200" y="3935758"/>
            <a:ext cx="3632200" cy="49060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12" indent="-342900"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olidFill>
                  <a:srgbClr val="C0504D"/>
                </a:solidFill>
              </a:rPr>
              <a:t>Slip-stacking challenging</a:t>
            </a:r>
            <a:endParaRPr lang="en-GB" sz="2100" dirty="0">
              <a:solidFill>
                <a:srgbClr val="C0504D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460" y="2819628"/>
            <a:ext cx="2053450" cy="17426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10" y="2725887"/>
            <a:ext cx="2479190" cy="1822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9259DB-0695-984F-BE73-D547FA9FF6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" t="5735" r="6962"/>
          <a:stretch/>
        </p:blipFill>
        <p:spPr>
          <a:xfrm>
            <a:off x="4536554" y="694885"/>
            <a:ext cx="2423159" cy="1934900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5AAA5D8-8EBF-8240-9E84-C9468ED0046D}"/>
              </a:ext>
            </a:extLst>
          </p:cNvPr>
          <p:cNvSpPr txBox="1">
            <a:spLocks/>
          </p:cNvSpPr>
          <p:nvPr/>
        </p:nvSpPr>
        <p:spPr>
          <a:xfrm>
            <a:off x="448550" y="1048091"/>
            <a:ext cx="4288042" cy="167584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2" indent="-285750"/>
            <a:r>
              <a:rPr lang="en-GB" sz="1800" dirty="0" smtClean="0"/>
              <a:t>Longitudinal instability after</a:t>
            </a:r>
            <a:br>
              <a:rPr lang="en-GB" sz="1800" dirty="0" smtClean="0"/>
            </a:br>
            <a:r>
              <a:rPr lang="en-GB" sz="1800" dirty="0" smtClean="0"/>
              <a:t>transition crossing</a:t>
            </a:r>
            <a:endParaRPr lang="en-GB" sz="1800" dirty="0"/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r>
              <a:rPr lang="en-GB" sz="1400" dirty="0" smtClean="0">
                <a:solidFill>
                  <a:srgbClr val="000000"/>
                </a:solidFill>
              </a:rPr>
              <a:t>Instability often starts at energy of plateau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for future slip stacking</a:t>
            </a:r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endParaRPr lang="en-GB" sz="1400" dirty="0">
              <a:solidFill>
                <a:srgbClr val="000000"/>
              </a:solidFill>
            </a:endParaRPr>
          </a:p>
          <a:p>
            <a:pPr marL="322262" indent="-285750"/>
            <a:r>
              <a:rPr lang="en-GB" sz="1800" dirty="0" smtClean="0"/>
              <a:t>Simulation of slip-stacking with intensity effects</a:t>
            </a:r>
            <a:endParaRPr lang="en-GB" sz="1800" dirty="0"/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r>
              <a:rPr lang="en-GB" sz="1400" dirty="0">
                <a:solidFill>
                  <a:srgbClr val="000000"/>
                </a:solidFill>
              </a:rPr>
              <a:t>Instability often starts at </a:t>
            </a:r>
            <a:r>
              <a:rPr lang="en-GB" sz="1400" dirty="0" smtClean="0">
                <a:solidFill>
                  <a:srgbClr val="000000"/>
                </a:solidFill>
              </a:rPr>
              <a:t>energy</a:t>
            </a:r>
            <a:br>
              <a:rPr lang="en-GB" sz="1400" dirty="0" smtClean="0">
                <a:solidFill>
                  <a:srgbClr val="000000"/>
                </a:solidFill>
              </a:rPr>
            </a:br>
            <a:r>
              <a:rPr lang="en-GB" sz="1400" dirty="0" smtClean="0">
                <a:solidFill>
                  <a:srgbClr val="000000"/>
                </a:solidFill>
              </a:rPr>
              <a:t>of plateau for </a:t>
            </a:r>
            <a:r>
              <a:rPr lang="en-GB" sz="1400" dirty="0">
                <a:solidFill>
                  <a:srgbClr val="000000"/>
                </a:solidFill>
              </a:rPr>
              <a:t>future slip stacking</a:t>
            </a:r>
          </a:p>
          <a:p>
            <a:pPr marL="555625" lvl="1" indent="-285750">
              <a:buClrTx/>
              <a:buFont typeface="Symbol" panose="05050102010706020507" pitchFamily="18" charset="2"/>
              <a:buChar char="®"/>
            </a:pPr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63440" y="482524"/>
            <a:ext cx="231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Bunch length, 5.1 ∙ 10</a:t>
            </a:r>
            <a:r>
              <a:rPr lang="en-US" sz="1200" b="1" baseline="30000" dirty="0">
                <a:solidFill>
                  <a:srgbClr val="000000"/>
                </a:solidFill>
              </a:rPr>
              <a:t>8</a:t>
            </a:r>
            <a:r>
              <a:rPr lang="en-US" sz="1200" b="1" dirty="0" smtClean="0">
                <a:solidFill>
                  <a:srgbClr val="000000"/>
                </a:solidFill>
              </a:rPr>
              <a:t> ions/b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3" y="1115755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300 </a:t>
            </a:r>
            <a:r>
              <a:rPr lang="en-GB" sz="1400" dirty="0" err="1" smtClean="0"/>
              <a:t>GeVZ</a:t>
            </a:r>
            <a:r>
              <a:rPr lang="en-GB" sz="1400" dirty="0" smtClean="0"/>
              <a:t>/c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693809" y="1483585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504D"/>
                </a:solidFill>
              </a:rPr>
              <a:t>Instability</a:t>
            </a:r>
            <a:endParaRPr lang="en-GB" sz="1400" dirty="0">
              <a:solidFill>
                <a:srgbClr val="C0504D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38851" y="1736856"/>
            <a:ext cx="168415" cy="175990"/>
          </a:xfrm>
          <a:prstGeom prst="straightConnector1">
            <a:avLst/>
          </a:prstGeom>
          <a:ln>
            <a:solidFill>
              <a:srgbClr val="C0504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20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Ions</a:t>
            </a:r>
            <a:endParaRPr lang="fr-CH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6580"/>
            <a:ext cx="3768758" cy="2091896"/>
          </a:xfrm>
        </p:spPr>
        <p:txBody>
          <a:bodyPr>
            <a:noAutofit/>
          </a:bodyPr>
          <a:lstStyle/>
          <a:p>
            <a:pPr marL="269875" indent="-233363"/>
            <a:r>
              <a:rPr lang="en-GB" sz="1800" dirty="0" smtClean="0"/>
              <a:t>Achievements</a:t>
            </a:r>
            <a:endParaRPr lang="en-GB" sz="1800" dirty="0"/>
          </a:p>
          <a:p>
            <a:pPr marL="622300" lvl="1" indent="-352425">
              <a:buClrTx/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00"/>
                </a:solidFill>
              </a:rPr>
              <a:t>2 bunches at LEIR-PS transfer</a:t>
            </a:r>
          </a:p>
          <a:p>
            <a:pPr marL="622300" lvl="1" indent="-352425">
              <a:buClrTx/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00"/>
                </a:solidFill>
              </a:rPr>
              <a:t>RF manipulations in PS</a:t>
            </a:r>
          </a:p>
          <a:p>
            <a:pPr marL="622300" lvl="1" indent="-352425">
              <a:buClrTx/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00"/>
                </a:solidFill>
              </a:rPr>
              <a:t>4 bunches spaced by 100 ns at PS-SPS</a:t>
            </a:r>
          </a:p>
          <a:p>
            <a:pPr marL="622300" lvl="1" indent="-352425">
              <a:buClrTx/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00"/>
                </a:solidFill>
              </a:rPr>
              <a:t>Multiple injections (~14) into the </a:t>
            </a:r>
            <a:r>
              <a:rPr lang="en-GB" sz="1600" dirty="0" smtClean="0">
                <a:solidFill>
                  <a:srgbClr val="000000"/>
                </a:solidFill>
              </a:rPr>
              <a:t>SPS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4150978" y="899001"/>
            <a:ext cx="3698735" cy="2311710"/>
            <a:chOff x="2044117" y="847394"/>
            <a:chExt cx="5259432" cy="3287145"/>
          </a:xfrm>
        </p:grpSpPr>
        <p:pic>
          <p:nvPicPr>
            <p:cNvPr id="15" name="Picture 14" descr="Unknow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117" y="847394"/>
              <a:ext cx="5259432" cy="328714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530120" y="1429114"/>
              <a:ext cx="1130111" cy="656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8000"/>
                  </a:solidFill>
                </a:rPr>
                <a:t>75 ns spacing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94942" y="2047762"/>
              <a:ext cx="1130111" cy="656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100 ns spacing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0924" y="1889419"/>
              <a:ext cx="1130111" cy="656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100 ns spacing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14816" y="830405"/>
            <a:ext cx="3821272" cy="2372407"/>
            <a:chOff x="4614816" y="830405"/>
            <a:chExt cx="3821272" cy="237240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9DB7F5-4DB5-5B4A-9CC8-21A723EB0E1A}"/>
                </a:ext>
              </a:extLst>
            </p:cNvPr>
            <p:cNvSpPr/>
            <p:nvPr/>
          </p:nvSpPr>
          <p:spPr>
            <a:xfrm>
              <a:off x="7629648" y="1295400"/>
              <a:ext cx="673108" cy="1623741"/>
            </a:xfrm>
            <a:prstGeom prst="rect">
              <a:avLst/>
            </a:prstGeom>
            <a:solidFill>
              <a:srgbClr val="4C7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4614816" y="1288740"/>
              <a:ext cx="3744001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32288" y="1262533"/>
              <a:ext cx="620101" cy="221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LIU goal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FC8D0E3-B857-2E41-9A39-E9D665459BB1}"/>
                </a:ext>
              </a:extLst>
            </p:cNvPr>
            <p:cNvSpPr txBox="1"/>
            <p:nvPr/>
          </p:nvSpPr>
          <p:spPr>
            <a:xfrm>
              <a:off x="7486789" y="2895035"/>
              <a:ext cx="949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0000"/>
                  </a:solidFill>
                </a:rPr>
                <a:t>Post LS2 (</a:t>
              </a:r>
              <a:r>
                <a:rPr lang="en-US" sz="700" dirty="0" err="1" smtClean="0">
                  <a:solidFill>
                    <a:srgbClr val="000000"/>
                  </a:solidFill>
                </a:rPr>
                <a:t>Pb-Pb</a:t>
              </a:r>
              <a:r>
                <a:rPr lang="en-US" sz="700" dirty="0" smtClean="0">
                  <a:solidFill>
                    <a:srgbClr val="000000"/>
                  </a:solidFill>
                </a:rPr>
                <a:t>)</a:t>
              </a:r>
            </a:p>
            <a:p>
              <a:pPr algn="ctr"/>
              <a:r>
                <a:rPr lang="en-US" sz="700" dirty="0" smtClean="0">
                  <a:solidFill>
                    <a:srgbClr val="000000"/>
                  </a:solidFill>
                </a:rPr>
                <a:t>4 bunches from PS</a:t>
              </a:r>
              <a:endParaRPr lang="en-US" sz="7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64058" y="830405"/>
              <a:ext cx="794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50 </a:t>
              </a:r>
              <a:r>
                <a:rPr lang="en-US" sz="1200" dirty="0">
                  <a:solidFill>
                    <a:srgbClr val="FF0000"/>
                  </a:solidFill>
                </a:rPr>
                <a:t>ns spacing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FC8D0E3-B857-2E41-9A39-E9D665459BB1}"/>
                </a:ext>
              </a:extLst>
            </p:cNvPr>
            <p:cNvSpPr txBox="1"/>
            <p:nvPr/>
          </p:nvSpPr>
          <p:spPr>
            <a:xfrm rot="16200000">
              <a:off x="7440456" y="1877311"/>
              <a:ext cx="10454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Slip stacking</a:t>
              </a:r>
              <a:br>
                <a:rPr lang="en-US" sz="1200" dirty="0" smtClean="0">
                  <a:solidFill>
                    <a:schemeClr val="bg1"/>
                  </a:solidFill>
                </a:rPr>
              </a:br>
              <a:r>
                <a:rPr lang="en-US" sz="1200" dirty="0" smtClean="0">
                  <a:solidFill>
                    <a:schemeClr val="bg1"/>
                  </a:solidFill>
                </a:rPr>
                <a:t>in SPS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Content Placeholder 1"/>
          <p:cNvSpPr txBox="1">
            <a:spLocks/>
          </p:cNvSpPr>
          <p:nvPr/>
        </p:nvSpPr>
        <p:spPr>
          <a:xfrm>
            <a:off x="457200" y="2898692"/>
            <a:ext cx="8096250" cy="151133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/>
            <a:r>
              <a:rPr lang="en-GB" sz="1800" dirty="0"/>
              <a:t>Alternative</a:t>
            </a:r>
          </a:p>
          <a:p>
            <a:pPr marL="539750" lvl="1" indent="-269875">
              <a:buClrTx/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0000"/>
                </a:solidFill>
              </a:rPr>
              <a:t>3 bunches with 75 ns spacing</a:t>
            </a:r>
            <a:endParaRPr lang="en-GB" dirty="0">
              <a:solidFill>
                <a:srgbClr val="000000"/>
              </a:solidFill>
            </a:endParaRPr>
          </a:p>
          <a:p>
            <a:pPr marL="269875" indent="-233363"/>
            <a:r>
              <a:rPr lang="en-GB" sz="1800" dirty="0" smtClean="0"/>
              <a:t>Challenges</a:t>
            </a:r>
          </a:p>
          <a:p>
            <a:pPr marL="622300" lvl="1" indent="-266700" defTabSz="838200">
              <a:buClrTx/>
              <a:buFont typeface="Symbol" panose="05050102010706020507" pitchFamily="18" charset="2"/>
              <a:buChar char="®"/>
            </a:pPr>
            <a:r>
              <a:rPr lang="en-GB" sz="1600" dirty="0" smtClean="0">
                <a:solidFill>
                  <a:srgbClr val="C0504D"/>
                </a:solidFill>
              </a:rPr>
              <a:t>Longitudinal instabilities SPS			</a:t>
            </a:r>
            <a:r>
              <a:rPr lang="en-GB" sz="1600" dirty="0" smtClean="0">
                <a:solidFill>
                  <a:srgbClr val="C0504D"/>
                </a:solidFill>
                <a:sym typeface="Symbol" panose="05050102010706020507" pitchFamily="18" charset="2"/>
              </a:rPr>
              <a:t> </a:t>
            </a:r>
            <a:r>
              <a:rPr lang="en-GB" sz="1600" dirty="0" smtClean="0">
                <a:sym typeface="Symbol" panose="05050102010706020507" pitchFamily="18" charset="2"/>
              </a:rPr>
              <a:t> </a:t>
            </a:r>
            <a:r>
              <a:rPr lang="en-GB" sz="1600" dirty="0"/>
              <a:t>Beam studies in 2018</a:t>
            </a:r>
            <a:endParaRPr lang="en-GB" sz="1600" dirty="0" smtClean="0"/>
          </a:p>
          <a:p>
            <a:pPr marL="622300" lvl="1" indent="-266700" defTabSz="838200">
              <a:buClrTx/>
              <a:buFont typeface="Symbol" panose="05050102010706020507" pitchFamily="18" charset="2"/>
              <a:buChar char="®"/>
            </a:pPr>
            <a:r>
              <a:rPr lang="en-GB" sz="1600" dirty="0" smtClean="0">
                <a:solidFill>
                  <a:srgbClr val="C0504D"/>
                </a:solidFill>
              </a:rPr>
              <a:t>Slip stacking: 100 ns </a:t>
            </a:r>
            <a:r>
              <a:rPr lang="en-GB" sz="1600" dirty="0" smtClean="0">
                <a:solidFill>
                  <a:srgbClr val="C0504D"/>
                </a:solidFill>
                <a:sym typeface="Symbol" panose="05050102010706020507" pitchFamily="18" charset="2"/>
              </a:rPr>
              <a:t></a:t>
            </a:r>
            <a:r>
              <a:rPr lang="en-GB" sz="1600" dirty="0" smtClean="0">
                <a:solidFill>
                  <a:srgbClr val="C0504D"/>
                </a:solidFill>
              </a:rPr>
              <a:t> 50 ns spacing in SPS	</a:t>
            </a:r>
            <a:r>
              <a:rPr lang="en-GB" sz="1600" dirty="0">
                <a:solidFill>
                  <a:srgbClr val="C0504D"/>
                </a:solidFill>
                <a:sym typeface="Symbol" panose="05050102010706020507" pitchFamily="18" charset="2"/>
              </a:rPr>
              <a:t> </a:t>
            </a:r>
            <a:r>
              <a:rPr lang="en-GB" sz="1600" dirty="0">
                <a:sym typeface="Symbol" panose="05050102010706020507" pitchFamily="18" charset="2"/>
              </a:rPr>
              <a:t> </a:t>
            </a:r>
            <a:r>
              <a:rPr lang="en-GB" sz="1600" dirty="0" smtClean="0"/>
              <a:t>LLRF upgrade</a:t>
            </a:r>
          </a:p>
        </p:txBody>
      </p:sp>
      <p:sp>
        <p:nvSpPr>
          <p:cNvPr id="28" name="Right Brace 27"/>
          <p:cNvSpPr/>
          <p:nvPr/>
        </p:nvSpPr>
        <p:spPr>
          <a:xfrm>
            <a:off x="5392479" y="3929969"/>
            <a:ext cx="144781" cy="485727"/>
          </a:xfrm>
          <a:prstGeom prst="rightBrac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9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LIU beam performance reach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986608"/>
            <a:ext cx="8049491" cy="1378357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S. Albright, F. Antoniou, H. Bartosik, N. Biancacci, H. Damerau, M. Fraser, A. Lasheen, A. Lombardi, G. Rumolo, E. </a:t>
            </a:r>
            <a:r>
              <a:rPr lang="fr-CH" dirty="0" err="1"/>
              <a:t>Shaposhnikova</a:t>
            </a:r>
            <a:r>
              <a:rPr lang="fr-CH" dirty="0"/>
              <a:t>, R. </a:t>
            </a:r>
            <a:r>
              <a:rPr lang="fr-CH" dirty="0" err="1"/>
              <a:t>Tomás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Acknowledgements</a:t>
            </a:r>
            <a:r>
              <a:rPr lang="fr-CH" dirty="0"/>
              <a:t>: R. Alemany, </a:t>
            </a:r>
            <a:r>
              <a:rPr lang="fr-CH" dirty="0" smtClean="0"/>
              <a:t>M. E. Angoletta, F</a:t>
            </a:r>
            <a:r>
              <a:rPr lang="fr-CH" dirty="0"/>
              <a:t>. </a:t>
            </a:r>
            <a:r>
              <a:rPr lang="fr-CH" dirty="0" err="1"/>
              <a:t>Asvesta</a:t>
            </a:r>
            <a:r>
              <a:rPr lang="fr-CH" dirty="0"/>
              <a:t>, P. </a:t>
            </a:r>
            <a:r>
              <a:rPr lang="fr-CH" dirty="0" err="1"/>
              <a:t>Baudrenghien</a:t>
            </a:r>
            <a:r>
              <a:rPr lang="fr-CH" dirty="0"/>
              <a:t>, E. Benedetto. G. </a:t>
            </a:r>
            <a:r>
              <a:rPr lang="fr-CH" dirty="0" err="1"/>
              <a:t>Bellodi</a:t>
            </a:r>
            <a:r>
              <a:rPr lang="fr-CH" dirty="0"/>
              <a:t>, </a:t>
            </a:r>
            <a:r>
              <a:rPr lang="fr-CH" dirty="0" smtClean="0"/>
              <a:t>F. Bertin, A. Blas, T</a:t>
            </a:r>
            <a:r>
              <a:rPr lang="fr-CH" dirty="0"/>
              <a:t>. Bohl, K. Cornelis, G. P. Di Giovanni, A. Findlay, V. Forte, B. Goddard, S. </a:t>
            </a:r>
            <a:r>
              <a:rPr lang="fr-CH" dirty="0" smtClean="0"/>
              <a:t>Hancock</a:t>
            </a:r>
            <a:r>
              <a:rPr lang="fr-CH" dirty="0"/>
              <a:t>, K. Hanke, S. </a:t>
            </a:r>
            <a:r>
              <a:rPr lang="fr-CH" dirty="0" err="1"/>
              <a:t>Hirlander</a:t>
            </a:r>
            <a:r>
              <a:rPr lang="fr-CH" dirty="0"/>
              <a:t>, W. </a:t>
            </a:r>
            <a:r>
              <a:rPr lang="fr-CH" dirty="0" err="1"/>
              <a:t>Höfle</a:t>
            </a:r>
            <a:r>
              <a:rPr lang="fr-CH" dirty="0"/>
              <a:t>, A. Huschauer, G. </a:t>
            </a:r>
            <a:r>
              <a:rPr lang="fr-CH" dirty="0" err="1"/>
              <a:t>Iadarola</a:t>
            </a:r>
            <a:r>
              <a:rPr lang="fr-CH" dirty="0"/>
              <a:t>, V. Kain, G. </a:t>
            </a:r>
            <a:r>
              <a:rPr lang="fr-CH" dirty="0" err="1"/>
              <a:t>Kotzian</a:t>
            </a:r>
            <a:r>
              <a:rPr lang="fr-CH" dirty="0"/>
              <a:t>, D. </a:t>
            </a:r>
            <a:r>
              <a:rPr lang="fr-CH" dirty="0" err="1"/>
              <a:t>Küchler</a:t>
            </a:r>
            <a:r>
              <a:rPr lang="fr-CH" dirty="0"/>
              <a:t>, K. Li, E. </a:t>
            </a:r>
            <a:r>
              <a:rPr lang="fr-CH" dirty="0" err="1"/>
              <a:t>Mahner</a:t>
            </a:r>
            <a:r>
              <a:rPr lang="fr-CH" dirty="0"/>
              <a:t>, M. Meddahi, B. Mikulec, </a:t>
            </a:r>
            <a:r>
              <a:rPr lang="fr-CH" dirty="0" smtClean="0"/>
              <a:t>J. Molendijk, Y</a:t>
            </a:r>
            <a:r>
              <a:rPr lang="fr-CH" dirty="0"/>
              <a:t>. </a:t>
            </a:r>
            <a:r>
              <a:rPr lang="fr-CH" dirty="0" err="1"/>
              <a:t>Pappaphilippou</a:t>
            </a:r>
            <a:r>
              <a:rPr lang="fr-CH" dirty="0"/>
              <a:t>, G. </a:t>
            </a:r>
            <a:r>
              <a:rPr lang="fr-CH" dirty="0" err="1"/>
              <a:t>Papotti</a:t>
            </a:r>
            <a:r>
              <a:rPr lang="fr-CH" dirty="0"/>
              <a:t>, J. </a:t>
            </a:r>
            <a:r>
              <a:rPr lang="fr-CH" dirty="0" err="1"/>
              <a:t>Repond</a:t>
            </a:r>
            <a:r>
              <a:rPr lang="fr-CH" dirty="0"/>
              <a:t>, A. </a:t>
            </a:r>
            <a:r>
              <a:rPr lang="fr-CH" dirty="0" err="1"/>
              <a:t>Saa</a:t>
            </a:r>
            <a:r>
              <a:rPr lang="fr-CH" dirty="0"/>
              <a:t> Hernandez, M. Schwarz, R. </a:t>
            </a:r>
            <a:r>
              <a:rPr lang="fr-CH" dirty="0" err="1"/>
              <a:t>Scrivens</a:t>
            </a:r>
            <a:r>
              <a:rPr lang="fr-CH" dirty="0"/>
              <a:t>, G. Sterbini, F. Tecker, H. </a:t>
            </a:r>
            <a:r>
              <a:rPr lang="fr-CH" dirty="0" err="1"/>
              <a:t>Timkó</a:t>
            </a:r>
            <a:r>
              <a:rPr lang="fr-CH" dirty="0"/>
              <a:t>, F. </a:t>
            </a:r>
            <a:r>
              <a:rPr lang="fr-CH" dirty="0" err="1"/>
              <a:t>Velotti</a:t>
            </a:r>
            <a:r>
              <a:rPr lang="fr-CH" dirty="0"/>
              <a:t> and the Operations Teams of Linac3, LEIR, PSB, PS, SPS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with ions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10585"/>
              </p:ext>
            </p:extLst>
          </p:nvPr>
        </p:nvGraphicFramePr>
        <p:xfrm>
          <a:off x="431800" y="1040246"/>
          <a:ext cx="8280401" cy="35807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432839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9349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Space charge and IBS studies of capture beam losses</a:t>
                      </a:r>
                      <a:endParaRPr lang="en-GB" sz="1400" dirty="0" smtClean="0">
                        <a:solidFill>
                          <a:srgbClr val="2B67A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2B67A8"/>
                          </a:solidFill>
                        </a:rPr>
                        <a:t>Maximum</a:t>
                      </a:r>
                      <a:r>
                        <a:rPr lang="en-GB" sz="1400" baseline="0" dirty="0" smtClean="0">
                          <a:solidFill>
                            <a:srgbClr val="2B67A8"/>
                          </a:solidFill>
                        </a:rPr>
                        <a:t> accumulated intensity in LEIR </a:t>
                      </a:r>
                      <a:r>
                        <a:rPr lang="en-GB" sz="1400" baseline="0" dirty="0" smtClean="0"/>
                        <a:t>(injection process, cooling)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Analyse beam stability versus intensity</a:t>
                      </a:r>
                      <a:r>
                        <a:rPr lang="en-GB" sz="1400" baseline="0" dirty="0" smtClean="0"/>
                        <a:t> in LEIR (impedance and cooling)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863137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Injection optics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2B67A8"/>
                          </a:solidFill>
                        </a:rPr>
                        <a:t>to reduce losses from Linac3 to LEIR</a:t>
                      </a:r>
                      <a:endParaRPr lang="en-GB" sz="1400" dirty="0" smtClean="0">
                        <a:solidFill>
                          <a:srgbClr val="2B67A8"/>
                        </a:solidFill>
                      </a:endParaRPr>
                    </a:p>
                  </a:txBody>
                  <a:tcPr anchor="ctr">
                    <a:solidFill>
                      <a:srgbClr val="CED3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ED3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9349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Optimum longitudinal emittance from LEIR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Microwave instability</a:t>
                      </a:r>
                      <a:r>
                        <a:rPr lang="en-GB" sz="1400" baseline="0" dirty="0" smtClean="0"/>
                        <a:t> at PS transition crossing, impedance source identification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Simulate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ion instability in SPS </a:t>
                      </a:r>
                      <a:r>
                        <a:rPr lang="en-GB" sz="1400" baseline="0" dirty="0" smtClean="0"/>
                        <a:t>and propose mitigation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Definition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scenario for slip-stacking </a:t>
                      </a:r>
                      <a:r>
                        <a:rPr lang="en-GB" sz="1400" baseline="0" dirty="0" smtClean="0"/>
                        <a:t>in SPS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1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199" y="1056807"/>
            <a:ext cx="8229601" cy="3140543"/>
          </a:xfrm>
        </p:spPr>
        <p:txBody>
          <a:bodyPr>
            <a:noAutofit/>
          </a:bodyPr>
          <a:lstStyle/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Beams for HL-LHC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LIU baseline for protons</a:t>
            </a:r>
          </a:p>
          <a:p>
            <a:pPr marL="773430" lvl="1" indent="-325438">
              <a:buClrTx/>
            </a:pP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Removing the present limitations</a:t>
            </a:r>
          </a:p>
          <a:p>
            <a:pPr marL="773430" lvl="1" indent="-325438">
              <a:buClrTx/>
            </a:pP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Sensitivity of HL-LHC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luminosity 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to beam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parameter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s</a:t>
            </a:r>
            <a:endParaRPr lang="en-GB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protons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Linac4, PSB,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lead ions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Linac3, LEIR,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rgbClr val="2B67A8"/>
                </a:solidFill>
              </a:rPr>
              <a:t>Conclusions</a:t>
            </a:r>
            <a:endParaRPr lang="en-GB" sz="1600" dirty="0">
              <a:solidFill>
                <a:srgbClr val="2B67A8"/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rgbClr val="2B67A8"/>
                </a:solidFill>
              </a:rPr>
              <a:t>Main challenges</a:t>
            </a:r>
            <a:endParaRPr lang="en-GB" sz="1200" dirty="0">
              <a:solidFill>
                <a:srgbClr val="2B67A8"/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rgbClr val="2B67A8"/>
                </a:solidFill>
              </a:rPr>
              <a:t>Progress summary</a:t>
            </a:r>
            <a:endParaRPr lang="en-GB" sz="1200" dirty="0">
              <a:solidFill>
                <a:srgbClr val="2B67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Challenges on the path to LIU performance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526912"/>
              </p:ext>
            </p:extLst>
          </p:nvPr>
        </p:nvGraphicFramePr>
        <p:xfrm>
          <a:off x="431799" y="1034590"/>
          <a:ext cx="8280401" cy="2621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9555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2619225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2531621">
                  <a:extLst>
                    <a:ext uri="{9D8B030D-6E8A-4147-A177-3AD203B41FA5}">
                      <a16:colId xmlns:a16="http://schemas.microsoft.com/office/drawing/2014/main" val="2462929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Mitigation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Large momentum spread transfer PSB-PS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Matched</a:t>
                      </a:r>
                      <a:r>
                        <a:rPr lang="en-GB" sz="1400" baseline="0" dirty="0" smtClean="0"/>
                        <a:t>  transfer line optics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In</a:t>
                      </a:r>
                      <a:r>
                        <a:rPr lang="en-GB" sz="1400" baseline="0" dirty="0" smtClean="0"/>
                        <a:t> depth analysis of 2018 data and simulations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PS-SPS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Smaller longitudinal</a:t>
                      </a:r>
                      <a:r>
                        <a:rPr lang="en-GB" sz="1400" baseline="0" dirty="0" smtClean="0"/>
                        <a:t> emittance from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baseline="0" dirty="0" smtClean="0"/>
                        <a:t>Simulation studies of transfer and long. stability in 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Transverse stability</a:t>
                      </a:r>
                      <a:r>
                        <a:rPr lang="en-GB" sz="1400" baseline="0" dirty="0" smtClean="0"/>
                        <a:t> and e-cloud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in SPS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Landau damping, wideband feedback system, scrubbing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Identification of instability source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l</a:t>
                      </a:r>
                      <a:r>
                        <a:rPr lang="en-GB" sz="1400" dirty="0" smtClean="0"/>
                        <a:t>osses at SPS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Lower</a:t>
                      </a:r>
                      <a:r>
                        <a:rPr lang="en-GB" sz="1400" baseline="0" dirty="0" smtClean="0"/>
                        <a:t> longitudinal emittance from PS, enlarge momentum aperture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Analysis</a:t>
                      </a:r>
                      <a:r>
                        <a:rPr lang="en-GB" sz="1400" baseline="0" dirty="0" smtClean="0"/>
                        <a:t> of efficiency and margins, lift momentum </a:t>
                      </a:r>
                      <a:r>
                        <a:rPr lang="en-GB" sz="1400" baseline="0" smtClean="0"/>
                        <a:t>aperture restrictions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319794"/>
              </p:ext>
            </p:extLst>
          </p:nvPr>
        </p:nvGraphicFramePr>
        <p:xfrm>
          <a:off x="431799" y="3728729"/>
          <a:ext cx="8280401" cy="85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8365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2623279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2528757">
                  <a:extLst>
                    <a:ext uri="{9D8B030D-6E8A-4147-A177-3AD203B41FA5}">
                      <a16:colId xmlns:a16="http://schemas.microsoft.com/office/drawing/2014/main" val="3436663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Mitigation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Longitudinal stability in SPS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(for</a:t>
                      </a:r>
                      <a:r>
                        <a:rPr lang="en-GB" sz="1400" baseline="0" dirty="0" smtClean="0"/>
                        <a:t> slip-stacking)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Controlled</a:t>
                      </a:r>
                      <a:r>
                        <a:rPr lang="en-GB" sz="1400" baseline="0" dirty="0" smtClean="0"/>
                        <a:t> emittance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blow-up before transition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Simulation</a:t>
                      </a:r>
                      <a:r>
                        <a:rPr lang="en-GB" sz="1400" baseline="0" dirty="0" smtClean="0"/>
                        <a:t> studies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48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Progress summary</a:t>
            </a:r>
            <a:endParaRPr lang="fr-CH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1654840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Linac3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85175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LEIR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15510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545845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SPS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870978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4501313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6122123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257471" y="4332144"/>
            <a:ext cx="647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GB" dirty="0" smtClean="0">
                <a:solidFill>
                  <a:srgbClr val="000000"/>
                </a:solidFill>
              </a:rPr>
              <a:t>HL-LHC parameters reached with lead ion at PS extraction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654840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Linac2</a:t>
            </a:r>
            <a:endParaRPr lang="en-GB" dirty="0"/>
          </a:p>
        </p:txBody>
      </p:sp>
      <p:sp>
        <p:nvSpPr>
          <p:cNvPr id="31" name="Rounded Rectangle 30"/>
          <p:cNvSpPr/>
          <p:nvPr/>
        </p:nvSpPr>
        <p:spPr>
          <a:xfrm>
            <a:off x="3285175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PSB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915510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545845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SPS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4501313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/>
          <p:cNvSpPr/>
          <p:nvPr/>
        </p:nvSpPr>
        <p:spPr>
          <a:xfrm>
            <a:off x="6122123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1654839" y="1367144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Linac4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2870978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64241" y="2005598"/>
            <a:ext cx="129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0000"/>
                </a:solidFill>
              </a:rPr>
              <a:t>Intensity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0485" y="2422321"/>
            <a:ext cx="133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0000"/>
                </a:solidFill>
              </a:rPr>
              <a:t>Brightness</a:t>
            </a:r>
          </a:p>
          <a:p>
            <a:pPr algn="r"/>
            <a:r>
              <a:rPr lang="en-GB" sz="1000" dirty="0" smtClean="0">
                <a:solidFill>
                  <a:srgbClr val="000000"/>
                </a:solidFill>
              </a:rPr>
              <a:t>(studied with BCMS)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659602" y="3966908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1659602" y="3966907"/>
            <a:ext cx="4783346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le 46"/>
          <p:cNvSpPr/>
          <p:nvPr/>
        </p:nvSpPr>
        <p:spPr>
          <a:xfrm>
            <a:off x="1659602" y="3964494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1659603" y="2036143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1659603" y="2036142"/>
            <a:ext cx="4783346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1659603" y="2033729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 rot="10800000">
            <a:off x="1659603" y="2461203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ounded Rectangle 56"/>
          <p:cNvSpPr/>
          <p:nvPr/>
        </p:nvSpPr>
        <p:spPr>
          <a:xfrm rot="10800000">
            <a:off x="3913631" y="2461202"/>
            <a:ext cx="3824679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ounded Rectangle 57"/>
          <p:cNvSpPr/>
          <p:nvPr/>
        </p:nvSpPr>
        <p:spPr>
          <a:xfrm rot="10800000">
            <a:off x="1659603" y="2463617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7290700" y="1838350"/>
            <a:ext cx="140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Protons</a:t>
            </a:r>
            <a:endParaRPr lang="en-GB" sz="2400" b="1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7489641" y="3538859"/>
            <a:ext cx="100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Ions</a:t>
            </a:r>
            <a:endParaRPr lang="en-GB" sz="2400" b="1" dirty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415" y="172224"/>
            <a:ext cx="2001299" cy="1086132"/>
          </a:xfrm>
          <a:prstGeom prst="rect">
            <a:avLst/>
          </a:prstGeom>
        </p:spPr>
      </p:pic>
      <p:sp>
        <p:nvSpPr>
          <p:cNvPr id="64" name="Rounded Rectangle 63"/>
          <p:cNvSpPr/>
          <p:nvPr/>
        </p:nvSpPr>
        <p:spPr>
          <a:xfrm>
            <a:off x="1659600" y="2462400"/>
            <a:ext cx="1187705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61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/>
          <p:cNvSpPr/>
          <p:nvPr/>
        </p:nvSpPr>
        <p:spPr>
          <a:xfrm rot="10800000">
            <a:off x="1659600" y="24624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1659600" y="20340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1659600" y="39636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10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6" grpId="0" animBg="1"/>
      <p:bldP spid="51" grpId="0" animBg="1"/>
      <p:bldP spid="57" grpId="0" animBg="1"/>
      <p:bldP spid="6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0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699772" cy="817708"/>
          </a:xfrm>
        </p:spPr>
        <p:txBody>
          <a:bodyPr>
            <a:noAutofit/>
          </a:bodyPr>
          <a:lstStyle/>
          <a:p>
            <a:r>
              <a:rPr lang="en-US" sz="2600" dirty="0"/>
              <a:t>Smaller longitudinal emittance </a:t>
            </a:r>
            <a:r>
              <a:rPr lang="en-US" sz="2600" dirty="0" smtClean="0"/>
              <a:t>from PS for transfer?</a:t>
            </a:r>
            <a:endParaRPr lang="fr-CH" sz="2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377978" y="2553810"/>
            <a:ext cx="3569359" cy="242316"/>
            <a:chOff x="944879" y="4229100"/>
            <a:chExt cx="4404361" cy="242316"/>
          </a:xfrm>
        </p:grpSpPr>
        <p:sp>
          <p:nvSpPr>
            <p:cNvPr id="23" name="Rectangle 22"/>
            <p:cNvSpPr/>
            <p:nvPr/>
          </p:nvSpPr>
          <p:spPr>
            <a:xfrm>
              <a:off x="944879" y="4229100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10800000">
              <a:off x="944879" y="4350258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72" y="1339333"/>
            <a:ext cx="4096439" cy="2626842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4998193" y="2674968"/>
            <a:ext cx="650132" cy="0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14076" y="877668"/>
            <a:ext cx="4203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200" b="1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l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 (90%)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at start of flat-top,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 per bunch at ejection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versus controller blow-up after transition, 2.6 ∙10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11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 p/b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13789" y="1325467"/>
            <a:ext cx="243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0000FF"/>
                </a:solidFill>
                <a:latin typeface="+mn-lt"/>
              </a:rPr>
              <a:t>Blow-up 4 with 4</a:t>
            </a:r>
            <a:r>
              <a:rPr lang="en-GB" sz="140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0011" y="1770361"/>
            <a:ext cx="106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000000"/>
                </a:solidFill>
                <a:latin typeface="+mn-lt"/>
              </a:rPr>
              <a:t>3</a:t>
            </a:r>
            <a:r>
              <a:rPr lang="en-GB" sz="1400" dirty="0">
                <a:solidFill>
                  <a:srgbClr val="000000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3338" y="2159764"/>
            <a:ext cx="106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24.5kV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5052" y="2594723"/>
            <a:ext cx="106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14.5kV</a:t>
            </a:r>
            <a:endParaRPr lang="en-GB" sz="1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45312" y="3179746"/>
            <a:ext cx="243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000000"/>
                </a:solidFill>
                <a:latin typeface="+mn-lt"/>
                <a:sym typeface="Symbol" panose="05050102010706020507" pitchFamily="18" charset="2"/>
              </a:rPr>
              <a:t>No blow-up after transition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97585" y="2382580"/>
            <a:ext cx="2450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noProof="0" dirty="0">
                <a:solidFill>
                  <a:srgbClr val="1F497D"/>
                </a:solidFill>
              </a:rPr>
              <a:t>Corresponds to nominal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l</a:t>
            </a:r>
            <a:r>
              <a:rPr kumimoji="0" lang="en-GB" sz="1600" b="1" i="0" u="none" strike="noStrike" kern="1200" cap="none" spc="0" normalizeH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 at extraction</a:t>
            </a:r>
            <a:endParaRPr kumimoji="0" lang="en-US" sz="1600" b="1" i="0" u="none" strike="noStrike" kern="1200" cap="none" spc="0" normalizeH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920663" y="3978538"/>
            <a:ext cx="7591531" cy="71983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25438">
              <a:buClrTx/>
              <a:buFont typeface="Symbol" panose="05050102010706020507" pitchFamily="18" charset="2"/>
              <a:buChar char="®"/>
            </a:pPr>
            <a:r>
              <a:rPr lang="en-GB" sz="1800" dirty="0" smtClean="0">
                <a:solidFill>
                  <a:srgbClr val="000000"/>
                </a:solidFill>
              </a:rPr>
              <a:t>Margin to deliver longitudinal emittance of 15% below nominal</a:t>
            </a:r>
          </a:p>
          <a:p>
            <a:pPr marL="361950" indent="-325438">
              <a:buClrTx/>
              <a:buFont typeface="Symbol" panose="05050102010706020507" pitchFamily="18" charset="2"/>
              <a:buChar char="®"/>
            </a:pPr>
            <a:r>
              <a:rPr lang="en-GB" sz="1800" b="1" dirty="0" smtClean="0"/>
              <a:t>How </a:t>
            </a:r>
            <a:r>
              <a:rPr lang="en-GB" sz="1800" b="1" dirty="0"/>
              <a:t>low can we go in longitudinal emittance?</a:t>
            </a:r>
          </a:p>
        </p:txBody>
      </p:sp>
    </p:spTree>
    <p:extLst>
      <p:ext uri="{BB962C8B-B14F-4D97-AF65-F5344CB8AC3E}">
        <p14:creationId xmlns:p14="http://schemas.microsoft.com/office/powerpoint/2010/main" val="371000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2"/>
          <p:cNvSpPr txBox="1">
            <a:spLocks/>
          </p:cNvSpPr>
          <p:nvPr/>
        </p:nvSpPr>
        <p:spPr>
          <a:xfrm>
            <a:off x="631115" y="933204"/>
            <a:ext cx="8014774" cy="366542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>
                <a:latin typeface="Arial" panose="020B0604020202020204" pitchFamily="34" charset="0"/>
                <a:cs typeface="Arial" panose="020B0604020202020204" pitchFamily="34" charset="0"/>
              </a:rPr>
              <a:t>2.0 GeV, post-LS2, LIU baseline, </a:t>
            </a:r>
            <a:r>
              <a:rPr lang="en-US" sz="2123" b="1" dirty="0">
                <a:latin typeface="Arial" panose="020B0604020202020204" pitchFamily="34" charset="0"/>
                <a:cs typeface="Arial" panose="020B0604020202020204" pitchFamily="34" charset="0"/>
              </a:rPr>
              <a:t>0.35 </a:t>
            </a:r>
            <a:r>
              <a:rPr lang="en-US" sz="2123" b="1" dirty="0" smtClean="0">
                <a:latin typeface="Arial" panose="020B0604020202020204" pitchFamily="34" charset="0"/>
                <a:cs typeface="Arial" panose="020B0604020202020204" pitchFamily="34" charset="0"/>
              </a:rPr>
              <a:t>eVs</a:t>
            </a:r>
          </a:p>
          <a:p>
            <a:pPr marL="269875" indent="-276225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Large momentum </a:t>
            </a:r>
            <a:b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spread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 = 0.31</a:t>
            </a: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Corresponds to</a:t>
            </a:r>
          </a:p>
          <a:p>
            <a:pPr marL="449263" lvl="1" indent="-182563">
              <a:buFont typeface="Symbol" panose="05050102010706020507" pitchFamily="18" charset="2"/>
              <a:buChar char="®"/>
            </a:pPr>
            <a:r>
              <a:rPr lang="en-US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 3 eVs/</a:t>
            </a:r>
            <a:r>
              <a:rPr lang="en-US" sz="12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(standard)</a:t>
            </a:r>
          </a:p>
          <a:p>
            <a:pPr marL="449263" lvl="1" indent="-182563">
              <a:buFont typeface="Symbol" panose="05050102010706020507" pitchFamily="18" charset="2"/>
              <a:buChar char="®"/>
            </a:pPr>
            <a:r>
              <a:rPr lang="en-US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eVs/</a:t>
            </a:r>
            <a:r>
              <a:rPr lang="en-US" sz="12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(BCMS)</a:t>
            </a:r>
          </a:p>
          <a:p>
            <a:pPr marL="279400" indent="-285750"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 PS flat-bottom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Little margin for RF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manipulations in PS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1" indent="0">
              <a:buNone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1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9263" lvl="1" indent="-182563">
              <a:buFont typeface="Symbol" panose="05050102010706020507" pitchFamily="18" charset="2"/>
              <a:buChar char="®"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Performance_BCMS25ns_Linac4_2GeV_SPSR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600" y="1627200"/>
            <a:ext cx="2730000" cy="2520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PS-SPS smaller emittance at transfer</a:t>
            </a:r>
            <a:endParaRPr lang="fr-CH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3605569" y="1512716"/>
            <a:ext cx="192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Standard, 72b 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>
                <a:solidFill>
                  <a:srgbClr val="C0504D"/>
                </a:solidFill>
              </a:rPr>
              <a:t>2.2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79800" y="1569000"/>
            <a:ext cx="197643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Standard, 72b 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>
                <a:solidFill>
                  <a:srgbClr val="C0504D"/>
                </a:solidFill>
              </a:rPr>
              <a:t>2.2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31612" y="1846637"/>
            <a:ext cx="10481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 smtClean="0"/>
              <a:t>Splitting factor: </a:t>
            </a:r>
            <a:r>
              <a:rPr lang="en-GB" sz="1300" b="1" dirty="0" smtClean="0">
                <a:solidFill>
                  <a:srgbClr val="C0504D"/>
                </a:solidFill>
              </a:rPr>
              <a:t>6</a:t>
            </a:r>
            <a:endParaRPr lang="en-GB" sz="1300" b="1" dirty="0">
              <a:solidFill>
                <a:srgbClr val="C0504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3035" y="1846637"/>
            <a:ext cx="10481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 smtClean="0"/>
              <a:t>Splitting factor: </a:t>
            </a:r>
            <a:r>
              <a:rPr lang="en-GB" sz="1300" b="1" dirty="0" smtClean="0">
                <a:solidFill>
                  <a:srgbClr val="C0504D"/>
                </a:solidFill>
              </a:rPr>
              <a:t>12</a:t>
            </a:r>
            <a:endParaRPr lang="en-GB" sz="1300" b="1" dirty="0">
              <a:solidFill>
                <a:srgbClr val="C0504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42716" y="1568665"/>
            <a:ext cx="21472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BCMS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1.6</a:t>
            </a:r>
            <a:r>
              <a:rPr lang="en-GB" sz="1200" b="1" dirty="0" smtClean="0">
                <a:solidFill>
                  <a:srgbClr val="C0504D"/>
                </a:solidFill>
              </a:rPr>
              <a:t>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79799" y="1569000"/>
            <a:ext cx="2161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Standard, 72b 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 smtClean="0">
                <a:solidFill>
                  <a:srgbClr val="C0504D"/>
                </a:solidFill>
              </a:rPr>
              <a:t>2.1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621405" y="4288398"/>
            <a:ext cx="7890790" cy="3825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buClrTx/>
              <a:buFont typeface="Symbol" panose="05050102010706020507" pitchFamily="18" charset="2"/>
              <a:buChar char="®"/>
            </a:pPr>
            <a:r>
              <a:rPr lang="en-GB" sz="1800" b="1" dirty="0" smtClean="0"/>
              <a:t>Gain margin by reducing longitudinal emittance already from PSB?</a:t>
            </a:r>
            <a:endParaRPr lang="en-GB" sz="1800" b="1" dirty="0"/>
          </a:p>
        </p:txBody>
      </p:sp>
      <p:pic>
        <p:nvPicPr>
          <p:cNvPr id="21" name="Picture 20" descr="Performance_standard25ns_Linac4_2GeV_SPSRF_PSBtweaked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0"/>
          <a:stretch/>
        </p:blipFill>
        <p:spPr>
          <a:xfrm>
            <a:off x="3194835" y="1789714"/>
            <a:ext cx="2738786" cy="236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PS-SPS smaller emittance at transfer</a:t>
            </a:r>
            <a:endParaRPr lang="fr-CH" sz="2800" dirty="0"/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631115" y="933204"/>
            <a:ext cx="8014774" cy="366542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>
                <a:latin typeface="Arial" panose="020B0604020202020204" pitchFamily="34" charset="0"/>
                <a:cs typeface="Arial" panose="020B0604020202020204" pitchFamily="34" charset="0"/>
              </a:rPr>
              <a:t>2.0 GeV, post-LS2, </a:t>
            </a:r>
            <a:r>
              <a:rPr lang="en-US" sz="2123" b="1" dirty="0">
                <a:latin typeface="Arial" panose="020B0604020202020204" pitchFamily="34" charset="0"/>
                <a:cs typeface="Arial" panose="020B0604020202020204" pitchFamily="34" charset="0"/>
              </a:rPr>
              <a:t>0.25 eVs </a:t>
            </a:r>
            <a:r>
              <a:rPr lang="en-US" sz="2123" dirty="0">
                <a:latin typeface="Arial" panose="020B0604020202020204" pitchFamily="34" charset="0"/>
                <a:cs typeface="Arial" panose="020B0604020202020204" pitchFamily="34" charset="0"/>
              </a:rPr>
              <a:t>at PS ejection (if stable</a:t>
            </a: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69875" indent="-276225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Large momentum 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spread required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 = 0.31</a:t>
            </a: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Corresponds to</a:t>
            </a:r>
          </a:p>
          <a:p>
            <a:pPr marL="449263" lvl="1" indent="-182563">
              <a:buFont typeface="Symbol" panose="05050102010706020507" pitchFamily="18" charset="2"/>
              <a:buChar char="®"/>
            </a:pP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= 3 eVs/</a:t>
            </a:r>
            <a:r>
              <a:rPr lang="en-US" sz="12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(standard)</a:t>
            </a:r>
          </a:p>
          <a:p>
            <a:pPr marL="449263" lvl="1" indent="-182563">
              <a:buFont typeface="Symbol" panose="05050102010706020507" pitchFamily="18" charset="2"/>
              <a:buChar char="®"/>
            </a:pP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= 1.5 eVs/</a:t>
            </a:r>
            <a:r>
              <a:rPr lang="en-US" sz="12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(BCMS)</a:t>
            </a:r>
          </a:p>
          <a:p>
            <a:pPr marL="279400" indent="-285750">
              <a:buClr>
                <a:schemeClr val="bg1"/>
              </a:buClr>
              <a:buFont typeface="Symbol" panose="05050102010706020507" pitchFamily="18" charset="2"/>
              <a:buChar char="®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PS flat-bottom</a:t>
            </a:r>
          </a:p>
          <a:p>
            <a:pPr marL="279400" indent="-285750">
              <a:buFont typeface="Symbol" panose="05050102010706020507" pitchFamily="18" charset="2"/>
              <a:buChar char="®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Little margin for RF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manipulations in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25" y="1625393"/>
            <a:ext cx="2730000" cy="25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988" y="1626600"/>
            <a:ext cx="2729999" cy="2520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242716" y="1568665"/>
            <a:ext cx="21472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BCMS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>
                <a:solidFill>
                  <a:srgbClr val="C0504D"/>
                </a:solidFill>
                <a:sym typeface="Symbol" panose="05050102010706020507" pitchFamily="18" charset="2"/>
              </a:rPr>
              <a:t>2.1</a:t>
            </a:r>
            <a:r>
              <a:rPr lang="en-GB" sz="1200" b="1" dirty="0">
                <a:solidFill>
                  <a:srgbClr val="C0504D"/>
                </a:solidFill>
              </a:rPr>
              <a:t>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9799" y="1569000"/>
            <a:ext cx="2161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Standard, 72b </a:t>
            </a:r>
            <a:r>
              <a:rPr lang="en-GB" sz="1200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sz="1200" b="1" dirty="0">
                <a:solidFill>
                  <a:srgbClr val="C0504D"/>
                </a:solidFill>
              </a:rPr>
              <a:t>2.2 </a:t>
            </a:r>
            <a:r>
              <a:rPr lang="en-GB" sz="1200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31231" y="1846637"/>
            <a:ext cx="10481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 smtClean="0"/>
              <a:t>Splitting factor: </a:t>
            </a:r>
            <a:r>
              <a:rPr lang="en-GB" sz="1300" b="1" dirty="0" smtClean="0">
                <a:solidFill>
                  <a:srgbClr val="C0504D"/>
                </a:solidFill>
              </a:rPr>
              <a:t>6</a:t>
            </a:r>
            <a:endParaRPr lang="en-GB" sz="1300" b="1" dirty="0">
              <a:solidFill>
                <a:srgbClr val="C0504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3035" y="1846637"/>
            <a:ext cx="10481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 smtClean="0"/>
              <a:t>Splitting factor: </a:t>
            </a:r>
            <a:r>
              <a:rPr lang="en-GB" sz="1300" b="1" dirty="0" smtClean="0">
                <a:solidFill>
                  <a:srgbClr val="C0504D"/>
                </a:solidFill>
              </a:rPr>
              <a:t>12</a:t>
            </a:r>
            <a:endParaRPr lang="en-GB" sz="1300" b="1" dirty="0">
              <a:solidFill>
                <a:srgbClr val="C0504D"/>
              </a:solidFill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621405" y="4288398"/>
            <a:ext cx="7890790" cy="3825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buClrTx/>
              <a:buFont typeface="Symbol" panose="05050102010706020507" pitchFamily="18" charset="2"/>
              <a:buChar char="®"/>
            </a:pPr>
            <a:r>
              <a:rPr lang="en-GB" sz="1800" b="1" dirty="0" smtClean="0"/>
              <a:t>Interesting for standard (72b) beam</a:t>
            </a:r>
            <a:r>
              <a:rPr lang="en-GB" sz="1800" b="1" dirty="0" smtClean="0">
                <a:solidFill>
                  <a:srgbClr val="000000"/>
                </a:solidFill>
              </a:rPr>
              <a:t>,</a:t>
            </a:r>
            <a:r>
              <a:rPr lang="en-GB" sz="1800" b="1" dirty="0" smtClean="0"/>
              <a:t> </a:t>
            </a:r>
            <a:r>
              <a:rPr lang="en-GB" sz="1800" b="1" dirty="0" smtClean="0">
                <a:solidFill>
                  <a:srgbClr val="C0504D"/>
                </a:solidFill>
              </a:rPr>
              <a:t>but not BCMS</a:t>
            </a:r>
            <a:endParaRPr lang="en-GB" sz="1800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High brightness variant (BCMS)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pic>
        <p:nvPicPr>
          <p:cNvPr id="9" name="Picture 8" descr="Performance_BCMS25ns_Linac4_2GeV_SPSR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" y="1004400"/>
            <a:ext cx="3989700" cy="3682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64045" y="1684955"/>
            <a:ext cx="11310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7030A0"/>
                </a:solidFill>
              </a:rPr>
              <a:t>HL-LHC </a:t>
            </a:r>
          </a:p>
          <a:p>
            <a:r>
              <a:rPr lang="en-US" sz="1700" b="1" dirty="0" smtClean="0">
                <a:solidFill>
                  <a:srgbClr val="7030A0"/>
                </a:solidFill>
              </a:rPr>
              <a:t>request</a:t>
            </a:r>
            <a:endParaRPr lang="en-US" sz="1700" b="1" dirty="0">
              <a:solidFill>
                <a:srgbClr val="7030A0"/>
              </a:solidFill>
            </a:endParaRPr>
          </a:p>
        </p:txBody>
      </p:sp>
      <p:sp>
        <p:nvSpPr>
          <p:cNvPr id="14" name="5-Point Star 13"/>
          <p:cNvSpPr>
            <a:spLocks noChangeAspect="1"/>
          </p:cNvSpPr>
          <p:nvPr/>
        </p:nvSpPr>
        <p:spPr>
          <a:xfrm>
            <a:off x="3222000" y="2102229"/>
            <a:ext cx="287997" cy="287997"/>
          </a:xfrm>
          <a:prstGeom prst="star5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442528" y="2179724"/>
            <a:ext cx="1131099" cy="615553"/>
            <a:chOff x="2082937" y="2405753"/>
            <a:chExt cx="1131099" cy="615553"/>
          </a:xfrm>
        </p:grpSpPr>
        <p:sp>
          <p:nvSpPr>
            <p:cNvPr id="16" name="TextBox 15"/>
            <p:cNvSpPr txBox="1"/>
            <p:nvPr/>
          </p:nvSpPr>
          <p:spPr>
            <a:xfrm>
              <a:off x="2082937" y="2405753"/>
              <a:ext cx="113109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solidFill>
                    <a:srgbClr val="008000"/>
                  </a:solidFill>
                </a:rPr>
                <a:t>BCMS reach</a:t>
              </a:r>
              <a:endParaRPr lang="en-US" sz="1700" b="1" dirty="0">
                <a:solidFill>
                  <a:srgbClr val="008000"/>
                </a:solidFill>
              </a:endParaRPr>
            </a:p>
          </p:txBody>
        </p:sp>
        <p:sp>
          <p:nvSpPr>
            <p:cNvPr id="17" name="5-Point Star 16"/>
            <p:cNvSpPr>
              <a:spLocks noChangeAspect="1"/>
            </p:cNvSpPr>
            <p:nvPr/>
          </p:nvSpPr>
          <p:spPr>
            <a:xfrm>
              <a:off x="2860825" y="2709578"/>
              <a:ext cx="287997" cy="287997"/>
            </a:xfrm>
            <a:prstGeom prst="star5">
              <a:avLst/>
            </a:prstGeom>
            <a:solidFill>
              <a:srgbClr val="008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 Placeholder 3"/>
          <p:cNvSpPr txBox="1">
            <a:spLocks/>
          </p:cNvSpPr>
          <p:nvPr/>
        </p:nvSpPr>
        <p:spPr>
          <a:xfrm>
            <a:off x="4171273" y="1353312"/>
            <a:ext cx="4577440" cy="3136392"/>
          </a:xfrm>
          <a:prstGeom prst="rect">
            <a:avLst/>
          </a:prstGeom>
        </p:spPr>
        <p:txBody>
          <a:bodyPr>
            <a:normAutofit/>
          </a:bodyPr>
          <a:lstStyle>
            <a:lvl1pPr marL="385200" indent="-349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600" indent="-349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28600"/>
            <a:r>
              <a:rPr lang="en-US" sz="1800" dirty="0" smtClean="0"/>
              <a:t>For the </a:t>
            </a:r>
            <a:r>
              <a:rPr lang="en-US" sz="1800" b="1" dirty="0" smtClean="0"/>
              <a:t>BCMS </a:t>
            </a:r>
            <a:r>
              <a:rPr lang="en-US" sz="1800" dirty="0" smtClean="0"/>
              <a:t>beam </a:t>
            </a:r>
          </a:p>
          <a:p>
            <a:pPr marL="630238" lvl="1" indent="-219075"/>
            <a:r>
              <a:rPr lang="en-US" sz="1400" dirty="0" smtClean="0"/>
              <a:t>Same bunch intensity reach as standard 25 ns</a:t>
            </a:r>
          </a:p>
          <a:p>
            <a:pPr marL="987425" lvl="2" indent="-238125"/>
            <a:r>
              <a:rPr lang="en-US" sz="1400" dirty="0"/>
              <a:t>D</a:t>
            </a:r>
            <a:r>
              <a:rPr lang="en-US" sz="1400" dirty="0" smtClean="0"/>
              <a:t>ue to SPS intensity limitation</a:t>
            </a:r>
          </a:p>
          <a:p>
            <a:pPr marL="987425" lvl="2" indent="-238125"/>
            <a:r>
              <a:rPr lang="en-US" sz="1400" dirty="0" smtClean="0"/>
              <a:t>Extraction/transfer/injection </a:t>
            </a:r>
            <a:r>
              <a:rPr lang="en-US" sz="1400" dirty="0"/>
              <a:t>protection devices validated for this </a:t>
            </a:r>
            <a:r>
              <a:rPr lang="en-US" sz="1400" dirty="0" smtClean="0"/>
              <a:t>brightness</a:t>
            </a:r>
          </a:p>
          <a:p>
            <a:pPr marL="630238" lvl="1" indent="-219075"/>
            <a:r>
              <a:rPr lang="en-US" sz="1400" dirty="0" smtClean="0"/>
              <a:t>25% higher brightness in trains of 48 bunches</a:t>
            </a:r>
          </a:p>
          <a:p>
            <a:pPr marL="987425" lvl="2" indent="-238125"/>
            <a:r>
              <a:rPr lang="en-US" sz="1400" dirty="0" smtClean="0"/>
              <a:t>Almost same number of bunches in LHC </a:t>
            </a:r>
          </a:p>
          <a:p>
            <a:pPr marL="987425" lvl="2" indent="-238125"/>
            <a:r>
              <a:rPr lang="en-US" sz="1400" dirty="0" smtClean="0"/>
              <a:t>Shorter trains are usually easier in injectors and lead to lower e-cloud effects</a:t>
            </a:r>
          </a:p>
          <a:p>
            <a:pPr marL="987425" lvl="2" indent="-238125"/>
            <a:r>
              <a:rPr lang="en-US" sz="1400" dirty="0" smtClean="0"/>
              <a:t>Brightness gain limited by hitting space charge limit in both PS and SPS</a:t>
            </a:r>
          </a:p>
        </p:txBody>
      </p:sp>
    </p:spTree>
    <p:extLst>
      <p:ext uri="{BB962C8B-B14F-4D97-AF65-F5344CB8AC3E}">
        <p14:creationId xmlns:p14="http://schemas.microsoft.com/office/powerpoint/2010/main" val="31895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00" y="1144800"/>
            <a:ext cx="2830685" cy="2656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2656305" cy="3203145"/>
          </a:xfrm>
        </p:spPr>
        <p:txBody>
          <a:bodyPr>
            <a:normAutofit/>
          </a:bodyPr>
          <a:lstStyle/>
          <a:p>
            <a:pPr marL="266700" indent="-230188"/>
            <a:r>
              <a:rPr lang="en-GB" sz="1600" dirty="0"/>
              <a:t>LIU target intensity reached at </a:t>
            </a:r>
            <a:r>
              <a:rPr lang="en-GB" sz="1600" dirty="0">
                <a:latin typeface="Symbol" panose="05050102010706020507" pitchFamily="18" charset="2"/>
              </a:rPr>
              <a:t>e</a:t>
            </a:r>
            <a:r>
              <a:rPr lang="en-GB" sz="1600" baseline="-25000" dirty="0"/>
              <a:t>l</a:t>
            </a:r>
            <a:r>
              <a:rPr lang="en-GB" sz="1600" dirty="0"/>
              <a:t> = 0.35 eVs</a:t>
            </a:r>
          </a:p>
          <a:p>
            <a:pPr marL="266700" indent="-230188"/>
            <a:endParaRPr lang="en-GB" sz="1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Autofit/>
          </a:bodyPr>
          <a:lstStyle/>
          <a:p>
            <a:r>
              <a:rPr lang="en-US" sz="2800" dirty="0"/>
              <a:t>Intensity reach of PS, 25 ns standard</a:t>
            </a:r>
            <a:endParaRPr lang="fr-CH" sz="28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3577613" y="1669005"/>
            <a:ext cx="2286126" cy="0"/>
          </a:xfrm>
          <a:prstGeom prst="line">
            <a:avLst/>
          </a:prstGeom>
          <a:ln>
            <a:solidFill>
              <a:srgbClr val="08408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11287" y="2474621"/>
            <a:ext cx="332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dipole-mode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coupled-bunch feedback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06035" y="2177602"/>
            <a:ext cx="171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Optimization 2017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04241" y="1894984"/>
            <a:ext cx="307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Suspected feedback saturation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05875" y="1307350"/>
            <a:ext cx="2664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Multi-harmonic feedbacks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C40-78 as Landau RF system</a:t>
            </a:r>
          </a:p>
        </p:txBody>
      </p:sp>
      <p:cxnSp>
        <p:nvCxnSpPr>
          <p:cNvPr id="55" name="Straight Connector 54"/>
          <p:cNvCxnSpPr/>
          <p:nvPr/>
        </p:nvCxnSpPr>
        <p:spPr>
          <a:xfrm>
            <a:off x="5633636" y="1877718"/>
            <a:ext cx="319933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85954" y="2190915"/>
            <a:ext cx="3447017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890592" y="2293183"/>
            <a:ext cx="973148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395228" y="3020131"/>
            <a:ext cx="4437743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860986" y="2293184"/>
            <a:ext cx="283992" cy="168403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144978" y="2461586"/>
            <a:ext cx="2687993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713532" y="1562749"/>
            <a:ext cx="137272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61625" y="1231749"/>
            <a:ext cx="283352" cy="325987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144978" y="1231749"/>
            <a:ext cx="266850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211287" y="3057647"/>
            <a:ext cx="26216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Reach with C10-86/96 coupled-bunch feedback (2005)*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546033" y="1433665"/>
            <a:ext cx="17117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baseline</a:t>
            </a:r>
          </a:p>
        </p:txBody>
      </p:sp>
      <p:sp>
        <p:nvSpPr>
          <p:cNvPr id="66" name="Text Placeholder 4"/>
          <p:cNvSpPr txBox="1">
            <a:spLocks/>
          </p:cNvSpPr>
          <p:nvPr/>
        </p:nvSpPr>
        <p:spPr>
          <a:xfrm>
            <a:off x="6205876" y="3909348"/>
            <a:ext cx="2664111" cy="440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*Intensities &gt;1.3 ∙ 10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11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p/b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were delivered &lt;2016, but not with sufficient quality for 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Arial"/>
              <a:sym typeface="Symbol" panose="05050102010706020507" pitchFamily="18" charset="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399373" y="898490"/>
            <a:ext cx="2626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Intensity per bunch at extraction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3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199" y="1056807"/>
            <a:ext cx="8229601" cy="3140543"/>
          </a:xfrm>
        </p:spPr>
        <p:txBody>
          <a:bodyPr>
            <a:noAutofit/>
          </a:bodyPr>
          <a:lstStyle/>
          <a:p>
            <a:pPr marL="361950" indent="-325438">
              <a:buClrTx/>
            </a:pPr>
            <a:r>
              <a:rPr lang="en-GB" sz="1600" dirty="0" smtClean="0"/>
              <a:t>Beams for HL-LHC</a:t>
            </a:r>
          </a:p>
          <a:p>
            <a:pPr marL="361950" indent="-325438">
              <a:buClrTx/>
            </a:pPr>
            <a:r>
              <a:rPr lang="en-GB" sz="1600" dirty="0"/>
              <a:t>LIU </a:t>
            </a:r>
            <a:r>
              <a:rPr lang="en-GB" sz="1600" dirty="0" smtClean="0"/>
              <a:t>baseline </a:t>
            </a:r>
            <a:r>
              <a:rPr lang="en-GB" sz="1600" dirty="0"/>
              <a:t>for protons</a:t>
            </a:r>
          </a:p>
          <a:p>
            <a:pPr marL="773430" lvl="1" indent="-325438">
              <a:buClrTx/>
            </a:pPr>
            <a:r>
              <a:rPr lang="en-GB" sz="1200" dirty="0"/>
              <a:t>Removing the present limitations</a:t>
            </a:r>
          </a:p>
          <a:p>
            <a:pPr marL="773430" lvl="1" indent="-325438">
              <a:buClrTx/>
            </a:pPr>
            <a:r>
              <a:rPr lang="en-GB" sz="1200" dirty="0"/>
              <a:t>Sensitivity </a:t>
            </a:r>
            <a:r>
              <a:rPr lang="en-GB" sz="1200" dirty="0" smtClean="0"/>
              <a:t>of HL-LHC luminosity to </a:t>
            </a:r>
            <a:r>
              <a:rPr lang="en-GB" sz="1200" dirty="0"/>
              <a:t>beam parameters</a:t>
            </a:r>
          </a:p>
          <a:p>
            <a:pPr marL="361950" indent="-325438">
              <a:buClrTx/>
            </a:pPr>
            <a:r>
              <a:rPr lang="en-GB" sz="1600" dirty="0" smtClean="0"/>
              <a:t>Performance with protons</a:t>
            </a:r>
          </a:p>
          <a:p>
            <a:pPr marL="773430" lvl="1" indent="-325438">
              <a:buClrTx/>
            </a:pPr>
            <a:r>
              <a:rPr lang="en-GB" sz="1200" dirty="0" smtClean="0"/>
              <a:t>Linac4, PSB, PS and SPS</a:t>
            </a:r>
          </a:p>
          <a:p>
            <a:pPr marL="361950" indent="-325438">
              <a:buClrTx/>
            </a:pPr>
            <a:r>
              <a:rPr lang="en-GB" sz="1600" dirty="0" smtClean="0"/>
              <a:t>Performance with lead ions</a:t>
            </a:r>
          </a:p>
          <a:p>
            <a:pPr marL="773430" lvl="1" indent="-325438">
              <a:buClrTx/>
            </a:pPr>
            <a:r>
              <a:rPr lang="en-GB" sz="1200" dirty="0" smtClean="0"/>
              <a:t>Linac3, LEIR, PS and SPS</a:t>
            </a:r>
          </a:p>
          <a:p>
            <a:pPr marL="361950" indent="-325438">
              <a:buClrTx/>
            </a:pPr>
            <a:r>
              <a:rPr lang="en-GB" sz="1600" dirty="0" smtClean="0"/>
              <a:t>Conclusions</a:t>
            </a:r>
            <a:endParaRPr lang="en-GB" sz="1600" dirty="0"/>
          </a:p>
          <a:p>
            <a:pPr marL="773430" lvl="1" indent="-325438">
              <a:buClrTx/>
            </a:pPr>
            <a:r>
              <a:rPr lang="en-GB" sz="1200" dirty="0" smtClean="0"/>
              <a:t>Main challenges</a:t>
            </a:r>
            <a:endParaRPr lang="en-GB" sz="1200" dirty="0"/>
          </a:p>
          <a:p>
            <a:pPr marL="773430" lvl="1" indent="-325438">
              <a:buClrTx/>
            </a:pPr>
            <a:r>
              <a:rPr lang="en-GB" sz="1200" dirty="0" smtClean="0"/>
              <a:t>Progress summary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129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00" y="1144800"/>
            <a:ext cx="2830685" cy="2656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2656305" cy="3203145"/>
          </a:xfrm>
        </p:spPr>
        <p:txBody>
          <a:bodyPr>
            <a:normAutofit/>
          </a:bodyPr>
          <a:lstStyle/>
          <a:p>
            <a:pPr marL="266700" indent="-230188"/>
            <a:r>
              <a:rPr lang="en-GB" sz="1600" dirty="0"/>
              <a:t>LIU target intensity reached at </a:t>
            </a:r>
            <a:r>
              <a:rPr lang="en-GB" sz="1600" dirty="0">
                <a:latin typeface="Symbol" panose="05050102010706020507" pitchFamily="18" charset="2"/>
              </a:rPr>
              <a:t>e</a:t>
            </a:r>
            <a:r>
              <a:rPr lang="en-GB" sz="1600" baseline="-25000" dirty="0"/>
              <a:t>l</a:t>
            </a:r>
            <a:r>
              <a:rPr lang="en-GB" sz="1600" dirty="0"/>
              <a:t> = 0.35 eVs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7" y="172224"/>
            <a:ext cx="7882960" cy="817708"/>
          </a:xfrm>
        </p:spPr>
        <p:txBody>
          <a:bodyPr>
            <a:normAutofit/>
          </a:bodyPr>
          <a:lstStyle/>
          <a:p>
            <a:r>
              <a:rPr lang="en-US" sz="2800" dirty="0"/>
              <a:t>Intensity reach of PS, 25 ns standard and BCMS</a:t>
            </a:r>
            <a:endParaRPr lang="fr-CH" sz="28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3577613" y="1669005"/>
            <a:ext cx="2286126" cy="0"/>
          </a:xfrm>
          <a:prstGeom prst="line">
            <a:avLst/>
          </a:prstGeom>
          <a:ln>
            <a:solidFill>
              <a:srgbClr val="08408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11287" y="2360321"/>
            <a:ext cx="332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dipole-mode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coupled-bunch feedback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05875" y="1265405"/>
            <a:ext cx="2664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en-GB" sz="1400" dirty="0">
                <a:solidFill>
                  <a:prstClr val="black"/>
                </a:solidFill>
                <a:cs typeface="Arial" panose="020B0604020202020204" pitchFamily="34" charset="0"/>
              </a:rPr>
              <a:t>Longitudinally more stable than in 2017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prstClr val="black"/>
                </a:solidFill>
                <a:cs typeface="Arial" panose="020B0604020202020204" pitchFamily="34" charset="0"/>
              </a:rPr>
              <a:t>Suspected feedback saturation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prstClr val="black"/>
                </a:solidFill>
                <a:cs typeface="Arial" panose="020B0604020202020204" pitchFamily="34" charset="0"/>
              </a:rPr>
              <a:t>Not systematically checked</a:t>
            </a:r>
            <a:endParaRPr lang="en-GB" sz="1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588000" y="2190915"/>
            <a:ext cx="3244971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395228" y="3020131"/>
            <a:ext cx="4437743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211287" y="3032480"/>
            <a:ext cx="262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No systematic beam</a:t>
            </a:r>
            <a:r>
              <a:rPr kumimoji="0" lang="en-GB" sz="1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tests to push intensity before 2017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46033" y="1433665"/>
            <a:ext cx="17117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baseline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99373" y="898490"/>
            <a:ext cx="2626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Intensity per bunch at extraction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5746750" y="1251115"/>
            <a:ext cx="3086221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10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Transverse variations</a:t>
            </a:r>
          </a:p>
          <a:p>
            <a:pPr lvl="1"/>
            <a:r>
              <a:rPr lang="en-GB" dirty="0"/>
              <a:t>Differences between PSB rings (emittance and intensity)</a:t>
            </a:r>
          </a:p>
          <a:p>
            <a:pPr lvl="1"/>
            <a:r>
              <a:rPr lang="en-GB" dirty="0"/>
              <a:t>First and second transfer PSB-PS </a:t>
            </a:r>
            <a:r>
              <a:rPr lang="en-GB" dirty="0" smtClean="0"/>
              <a:t>(blow-up </a:t>
            </a:r>
            <a:r>
              <a:rPr lang="en-GB" dirty="0"/>
              <a:t>in PS)</a:t>
            </a:r>
          </a:p>
          <a:p>
            <a:pPr lvl="1"/>
            <a:r>
              <a:rPr lang="en-GB" dirty="0"/>
              <a:t>Multiple transfers PS-SPS </a:t>
            </a:r>
            <a:r>
              <a:rPr lang="en-GB" dirty="0" smtClean="0"/>
              <a:t>(blow-up in </a:t>
            </a:r>
            <a:r>
              <a:rPr lang="en-GB" dirty="0"/>
              <a:t>SPS)</a:t>
            </a:r>
          </a:p>
          <a:p>
            <a:r>
              <a:rPr lang="en-GB" dirty="0"/>
              <a:t>Longitudinal variations</a:t>
            </a:r>
          </a:p>
          <a:p>
            <a:pPr lvl="1"/>
            <a:r>
              <a:rPr lang="en-GB" dirty="0"/>
              <a:t>Differences between PSB rings (emittance and intensity)</a:t>
            </a:r>
          </a:p>
          <a:p>
            <a:pPr lvl="1"/>
            <a:r>
              <a:rPr lang="en-GB" dirty="0"/>
              <a:t>Longitudinal emittance from </a:t>
            </a:r>
            <a:r>
              <a:rPr lang="en-GB" dirty="0" smtClean="0"/>
              <a:t>PS due to splitting</a:t>
            </a:r>
            <a:endParaRPr lang="en-GB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Bunch-by-bunch </a:t>
            </a:r>
            <a:r>
              <a:rPr lang="en-US" sz="2800" dirty="0" smtClean="0"/>
              <a:t>variations (protons)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47223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500" dirty="0"/>
              <a:t>Baseline</a:t>
            </a:r>
          </a:p>
          <a:p>
            <a:pPr lvl="1"/>
            <a:r>
              <a:rPr lang="en-GB" sz="1800" dirty="0">
                <a:solidFill>
                  <a:srgbClr val="C0504D"/>
                </a:solidFill>
              </a:rPr>
              <a:t>Linac4 injection and H- injection at 160 MeV</a:t>
            </a:r>
          </a:p>
          <a:p>
            <a:pPr lvl="1"/>
            <a:r>
              <a:rPr lang="en-GB" sz="1800" dirty="0">
                <a:solidFill>
                  <a:srgbClr val="C0504D"/>
                </a:solidFill>
              </a:rPr>
              <a:t>2 GeV PSB-PS transfer (large </a:t>
            </a:r>
            <a:r>
              <a:rPr lang="en-GB" sz="1800" dirty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GB" sz="1800" baseline="-25000" dirty="0">
                <a:solidFill>
                  <a:srgbClr val="C0504D"/>
                </a:solidFill>
              </a:rPr>
              <a:t>l</a:t>
            </a:r>
            <a:r>
              <a:rPr lang="en-GB" sz="1800" dirty="0">
                <a:solidFill>
                  <a:srgbClr val="C0504D"/>
                </a:solidFill>
              </a:rPr>
              <a:t> = 3.0/1.5 eVs)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/>
              <a:t>Triple splitting (standard) or BCMS and controlled long. blow-up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/>
              <a:t>Up to 288 bunches accelerated in SPS, controlled long. blow-up</a:t>
            </a:r>
          </a:p>
          <a:p>
            <a:r>
              <a:rPr lang="en-GB" sz="2100" dirty="0"/>
              <a:t>Alternatives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/>
              <a:t>8b4e, </a:t>
            </a:r>
            <a:r>
              <a:rPr lang="en-GB" sz="1800" dirty="0" smtClean="0"/>
              <a:t>80b</a:t>
            </a:r>
            <a:endParaRPr lang="en-GB" sz="1800" dirty="0"/>
          </a:p>
          <a:p>
            <a:pPr lvl="1"/>
            <a:r>
              <a:rPr lang="en-GB" sz="1800" dirty="0">
                <a:solidFill>
                  <a:srgbClr val="C0504D"/>
                </a:solidFill>
              </a:rPr>
              <a:t>None of them validated up to 2.6 ∙ 10</a:t>
            </a:r>
            <a:r>
              <a:rPr lang="en-GB" sz="1800" baseline="30000" dirty="0">
                <a:solidFill>
                  <a:srgbClr val="C0504D"/>
                </a:solidFill>
              </a:rPr>
              <a:t>11</a:t>
            </a:r>
            <a:r>
              <a:rPr lang="en-GB" sz="1800" dirty="0">
                <a:solidFill>
                  <a:srgbClr val="C0504D"/>
                </a:solidFill>
              </a:rPr>
              <a:t> p/b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Protons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354586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7967663" cy="320314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Short term goal (2018)</a:t>
            </a:r>
          </a:p>
          <a:p>
            <a:pPr lvl="2"/>
            <a:r>
              <a:rPr lang="en-GB" dirty="0"/>
              <a:t>25mA peak current after the RFQ  (acceptance 2.6 mm </a:t>
            </a:r>
            <a:r>
              <a:rPr lang="en-GB" dirty="0" err="1"/>
              <a:t>mrad</a:t>
            </a:r>
            <a:r>
              <a:rPr lang="en-GB" dirty="0"/>
              <a:t> total normalised )</a:t>
            </a:r>
          </a:p>
          <a:p>
            <a:pPr lvl="2"/>
            <a:r>
              <a:rPr lang="en-GB" dirty="0"/>
              <a:t>Pulse length of 600µs </a:t>
            </a:r>
          </a:p>
          <a:p>
            <a:pPr lvl="2"/>
            <a:r>
              <a:rPr lang="en-GB" dirty="0"/>
              <a:t>Stability shot-to-shot of 2%</a:t>
            </a:r>
          </a:p>
          <a:p>
            <a:pPr lvl="2"/>
            <a:r>
              <a:rPr lang="en-GB" dirty="0"/>
              <a:t>Pulse flatness over </a:t>
            </a:r>
          </a:p>
          <a:p>
            <a:pPr lvl="3"/>
            <a:r>
              <a:rPr lang="en-GB" dirty="0"/>
              <a:t>600µsec : 5%</a:t>
            </a:r>
          </a:p>
          <a:p>
            <a:pPr lvl="3"/>
            <a:r>
              <a:rPr lang="en-GB" dirty="0"/>
              <a:t>120µsec : 2%</a:t>
            </a:r>
          </a:p>
          <a:p>
            <a:r>
              <a:rPr lang="en-GB" dirty="0"/>
              <a:t>Long term goal (2023)</a:t>
            </a:r>
          </a:p>
          <a:p>
            <a:pPr lvl="2"/>
            <a:r>
              <a:rPr lang="en-GB" dirty="0"/>
              <a:t>45mA peak current after the RFQ (acceptance 2.6 mm </a:t>
            </a:r>
            <a:r>
              <a:rPr lang="en-GB" dirty="0" err="1"/>
              <a:t>mrad</a:t>
            </a:r>
            <a:r>
              <a:rPr lang="en-GB" dirty="0"/>
              <a:t> total normalised )</a:t>
            </a:r>
          </a:p>
          <a:p>
            <a:pPr lvl="2"/>
            <a:r>
              <a:rPr lang="en-GB" dirty="0"/>
              <a:t>Pulse length of 600µs </a:t>
            </a:r>
          </a:p>
          <a:p>
            <a:pPr lvl="2"/>
            <a:r>
              <a:rPr lang="en-GB" dirty="0"/>
              <a:t>Stability shot-to-shot of 2%</a:t>
            </a:r>
          </a:p>
          <a:p>
            <a:pPr lvl="2"/>
            <a:r>
              <a:rPr lang="en-GB" dirty="0"/>
              <a:t>Pulse flatness over </a:t>
            </a:r>
          </a:p>
          <a:p>
            <a:pPr lvl="3"/>
            <a:r>
              <a:rPr lang="en-GB" dirty="0"/>
              <a:t>600µsec : 5%</a:t>
            </a:r>
          </a:p>
          <a:p>
            <a:pPr lvl="3"/>
            <a:r>
              <a:rPr lang="en-GB" dirty="0"/>
              <a:t>120µsec : 2%</a:t>
            </a:r>
          </a:p>
          <a:p>
            <a:endParaRPr lang="en-GB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/>
              <a:t>Linac4</a:t>
            </a:r>
            <a:endParaRPr lang="fr-CH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208094" y="1529076"/>
            <a:ext cx="3419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Intensity can be compensated (to a certain limit) with injection turns</a:t>
            </a:r>
          </a:p>
          <a:p>
            <a:r>
              <a:rPr lang="en-GB" sz="1350" dirty="0">
                <a:solidFill>
                  <a:srgbClr val="FF0000"/>
                </a:solidFill>
              </a:rPr>
              <a:t>In-Stability cannot be compensated</a:t>
            </a:r>
          </a:p>
          <a:p>
            <a:r>
              <a:rPr lang="en-GB" sz="1350" dirty="0">
                <a:solidFill>
                  <a:srgbClr val="FF0000"/>
                </a:solidFill>
              </a:rPr>
              <a:t>Reliability is key </a:t>
            </a:r>
          </a:p>
        </p:txBody>
      </p:sp>
    </p:spTree>
    <p:extLst>
      <p:ext uri="{BB962C8B-B14F-4D97-AF65-F5344CB8AC3E}">
        <p14:creationId xmlns:p14="http://schemas.microsoft.com/office/powerpoint/2010/main" val="282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dirty="0"/>
              <a:t>Charge questions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1" y="1043366"/>
            <a:ext cx="8226854" cy="3644395"/>
          </a:xfrm>
        </p:spPr>
        <p:txBody>
          <a:bodyPr>
            <a:normAutofit fontScale="62500" lnSpcReduction="20000"/>
          </a:bodyPr>
          <a:lstStyle/>
          <a:p>
            <a:pPr marL="54000" indent="0">
              <a:buNone/>
            </a:pPr>
            <a:r>
              <a:rPr lang="en-GB" b="1" dirty="0">
                <a:solidFill>
                  <a:srgbClr val="000000"/>
                </a:solidFill>
              </a:rPr>
              <a:t>Wrap up of Session 1: LIU beam performance reach, Giovanni + Heiko (20’+10’)</a:t>
            </a:r>
          </a:p>
          <a:p>
            <a:r>
              <a:rPr lang="en-GB" dirty="0"/>
              <a:t>Keywords: </a:t>
            </a:r>
            <a:r>
              <a:rPr lang="en-GB" dirty="0">
                <a:solidFill>
                  <a:srgbClr val="C0504D"/>
                </a:solidFill>
              </a:rPr>
              <a:t>LIU target performance, risks, mitigations, challenges for post-LS2 and LIU beam commissioning, protons and ions</a:t>
            </a:r>
          </a:p>
          <a:p>
            <a:r>
              <a:rPr lang="en-GB" dirty="0">
                <a:solidFill>
                  <a:srgbClr val="000000"/>
                </a:solidFill>
              </a:rPr>
              <a:t>Questions to be answered:</a:t>
            </a:r>
          </a:p>
          <a:p>
            <a:pPr lvl="1"/>
            <a:r>
              <a:rPr lang="en-GB" dirty="0"/>
              <a:t>What are the baseline beam parameters for LIU and the alternative production schemes (protons and ions)?</a:t>
            </a:r>
          </a:p>
          <a:p>
            <a:pPr lvl="1"/>
            <a:r>
              <a:rPr lang="en-GB" dirty="0"/>
              <a:t>What are the assumptions, do we need to review any of the assumptions based on 2018 experience or gained knowledge on some other items?</a:t>
            </a:r>
          </a:p>
          <a:p>
            <a:pPr lvl="1"/>
            <a:r>
              <a:rPr lang="en-GB" dirty="0"/>
              <a:t>What we can definitely tick out from Run 2 experience and what we still need to study in LS2 and prove in Run 3 (simulation and post-LS2 MDs)?</a:t>
            </a:r>
          </a:p>
          <a:p>
            <a:pPr lvl="1"/>
            <a:r>
              <a:rPr lang="en-GB" strike="sngStrike" dirty="0"/>
              <a:t>How to balance pushing performance for protons and ions after LS2?</a:t>
            </a:r>
          </a:p>
          <a:p>
            <a:pPr lvl="1"/>
            <a:r>
              <a:rPr lang="en-GB" dirty="0"/>
              <a:t>Bunch-by-bunch variations within trains?</a:t>
            </a:r>
          </a:p>
        </p:txBody>
      </p:sp>
    </p:spTree>
    <p:extLst>
      <p:ext uri="{BB962C8B-B14F-4D97-AF65-F5344CB8AC3E}">
        <p14:creationId xmlns:p14="http://schemas.microsoft.com/office/powerpoint/2010/main" val="93879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01_Performance_standard25ns_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" y="1004923"/>
            <a:ext cx="3990306" cy="368335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LIU performance reach for protons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419893" y="2032277"/>
            <a:ext cx="4266907" cy="32387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800"/>
              </a:spcBef>
            </a:pPr>
            <a:r>
              <a:rPr lang="en-US" sz="1400" b="1" dirty="0"/>
              <a:t>PSB injection</a:t>
            </a:r>
            <a:r>
              <a:rPr lang="en-US" sz="1400" dirty="0"/>
              <a:t>: </a:t>
            </a:r>
            <a:r>
              <a:rPr lang="en-US" sz="1400" dirty="0">
                <a:solidFill>
                  <a:srgbClr val="FF0000"/>
                </a:solidFill>
              </a:rPr>
              <a:t>Brightness</a:t>
            </a:r>
            <a:r>
              <a:rPr lang="en-US" sz="1400" dirty="0"/>
              <a:t> limited by efficiency of multi-turn injection process and space charge effects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PS and SPS injection</a:t>
            </a:r>
            <a:r>
              <a:rPr lang="en-US" sz="1400" dirty="0"/>
              <a:t>: </a:t>
            </a:r>
            <a:r>
              <a:rPr lang="en-US" sz="1400" dirty="0">
                <a:solidFill>
                  <a:srgbClr val="FF0000"/>
                </a:solidFill>
              </a:rPr>
              <a:t>Brightness</a:t>
            </a:r>
            <a:r>
              <a:rPr lang="en-US" sz="1400" dirty="0"/>
              <a:t> limited by space charge </a:t>
            </a:r>
            <a:r>
              <a:rPr lang="mr-IN" sz="1400" dirty="0"/>
              <a:t>–</a:t>
            </a:r>
            <a:r>
              <a:rPr lang="en-US" sz="1400" dirty="0"/>
              <a:t> </a:t>
            </a:r>
            <a:r>
              <a:rPr lang="en-US" sz="1400" dirty="0">
                <a:latin typeface="Symbol" charset="2"/>
                <a:cs typeface="Symbol" charset="2"/>
              </a:rPr>
              <a:t>D</a:t>
            </a:r>
            <a:r>
              <a:rPr lang="en-US" sz="1400" dirty="0"/>
              <a:t>Q&lt;0.31 (PS) and 0.21 (SPS), to limit beam degradation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PS cycle</a:t>
            </a:r>
            <a:r>
              <a:rPr lang="en-US" sz="1400" dirty="0"/>
              <a:t>: </a:t>
            </a:r>
            <a:r>
              <a:rPr lang="en-US" sz="1400" dirty="0">
                <a:solidFill>
                  <a:srgbClr val="FF0000"/>
                </a:solidFill>
              </a:rPr>
              <a:t>Bunch intensity </a:t>
            </a:r>
            <a:r>
              <a:rPr lang="en-US" sz="1400" dirty="0"/>
              <a:t>limited by longitudinal coupled bunch dipolar instability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SPS cycle</a:t>
            </a:r>
            <a:r>
              <a:rPr lang="en-US" sz="1400" dirty="0"/>
              <a:t>: </a:t>
            </a:r>
            <a:r>
              <a:rPr lang="en-US" sz="1400" dirty="0">
                <a:solidFill>
                  <a:srgbClr val="FF0000"/>
                </a:solidFill>
              </a:rPr>
              <a:t>Bunch intensity </a:t>
            </a:r>
            <a:r>
              <a:rPr lang="en-US" sz="1400" dirty="0"/>
              <a:t>limited by RF power, longitudinal coupled bunch instability</a:t>
            </a:r>
          </a:p>
          <a:p>
            <a:endParaRPr lang="en-US" sz="160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4765404" y="1173542"/>
          <a:ext cx="4119876" cy="8587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86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245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N</a:t>
                      </a:r>
                      <a:r>
                        <a:rPr lang="en-US" sz="1400" baseline="-25000" dirty="0" err="1"/>
                        <a:t>b</a:t>
                      </a:r>
                      <a:r>
                        <a:rPr lang="en-US" sz="1400" baseline="0" dirty="0"/>
                        <a:t> (x 10</a:t>
                      </a:r>
                      <a:r>
                        <a:rPr lang="en-US" sz="1400" baseline="30000" dirty="0"/>
                        <a:t>11</a:t>
                      </a:r>
                      <a:r>
                        <a:rPr lang="en-US" sz="1400" baseline="0" dirty="0"/>
                        <a:t> p/b)</a:t>
                      </a:r>
                      <a:endParaRPr lang="en-US" sz="1400" dirty="0"/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400" baseline="-25000" dirty="0"/>
                        <a:t>x,y,</a:t>
                      </a:r>
                      <a:r>
                        <a:rPr lang="en-US" sz="1400" baseline="0" dirty="0"/>
                        <a:t> (</a:t>
                      </a:r>
                      <a:r>
                        <a:rPr lang="en-US" sz="1400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/>
                        <a:t>m)</a:t>
                      </a:r>
                      <a:endParaRPr lang="en-US" sz="1400" dirty="0"/>
                    </a:p>
                  </a:txBody>
                  <a:tcPr marL="70581" marR="70581" marT="35290" marB="35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2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7030A0"/>
                          </a:solidFill>
                        </a:rPr>
                        <a:t>HL-LHC target</a:t>
                      </a:r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7030A0"/>
                          </a:solidFill>
                        </a:rPr>
                        <a:t>2.3</a:t>
                      </a:r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7030A0"/>
                          </a:solidFill>
                        </a:rPr>
                        <a:t>2.1</a:t>
                      </a:r>
                    </a:p>
                  </a:txBody>
                  <a:tcPr marL="70581" marR="70581" marT="35290" marB="35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Present</a:t>
                      </a:r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</a:t>
                      </a:r>
                    </a:p>
                  </a:txBody>
                  <a:tcPr marL="70581" marR="70581" marT="35290" marB="35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2.7</a:t>
                      </a:r>
                    </a:p>
                  </a:txBody>
                  <a:tcPr marL="70581" marR="70581" marT="35290" marB="35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6" name="Straight Connector 25"/>
          <p:cNvCxnSpPr/>
          <p:nvPr/>
        </p:nvCxnSpPr>
        <p:spPr>
          <a:xfrm flipV="1">
            <a:off x="1078625" y="1414989"/>
            <a:ext cx="1676514" cy="2716636"/>
          </a:xfrm>
          <a:prstGeom prst="line">
            <a:avLst/>
          </a:prstGeom>
          <a:ln w="38100" cmpd="sng">
            <a:solidFill>
              <a:schemeClr val="tx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086823" y="1414989"/>
            <a:ext cx="3140064" cy="2726481"/>
            <a:chOff x="1316482" y="1570065"/>
            <a:chExt cx="4327554" cy="3757565"/>
          </a:xfrm>
        </p:grpSpPr>
        <p:sp>
          <p:nvSpPr>
            <p:cNvPr id="28" name="Freeform 27"/>
            <p:cNvSpPr/>
            <p:nvPr/>
          </p:nvSpPr>
          <p:spPr>
            <a:xfrm>
              <a:off x="1316482" y="2508806"/>
              <a:ext cx="4327554" cy="2804944"/>
            </a:xfrm>
            <a:custGeom>
              <a:avLst/>
              <a:gdLst>
                <a:gd name="connsiteX0" fmla="*/ 0 w 4374128"/>
                <a:gd name="connsiteY0" fmla="*/ 2804944 h 2804944"/>
                <a:gd name="connsiteX1" fmla="*/ 564404 w 4374128"/>
                <a:gd name="connsiteY1" fmla="*/ 2663814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128" h="2804944">
                  <a:moveTo>
                    <a:pt x="0" y="2804944"/>
                  </a:moveTo>
                  <a:cubicBezTo>
                    <a:pt x="139631" y="2803473"/>
                    <a:pt x="279263" y="2802003"/>
                    <a:pt x="564404" y="2663814"/>
                  </a:cubicBezTo>
                  <a:cubicBezTo>
                    <a:pt x="849545" y="2525625"/>
                    <a:pt x="1075895" y="2419778"/>
                    <a:pt x="1710849" y="1975809"/>
                  </a:cubicBezTo>
                  <a:cubicBezTo>
                    <a:pt x="2345803" y="1531840"/>
                    <a:pt x="4374128" y="0"/>
                    <a:pt x="4374128" y="0"/>
                  </a:cubicBezTo>
                  <a:lnTo>
                    <a:pt x="4374128" y="0"/>
                  </a:lnTo>
                </a:path>
              </a:pathLst>
            </a:custGeom>
            <a:ln w="38100" cmpd="sng">
              <a:solidFill>
                <a:srgbClr val="004078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316482" y="1570065"/>
              <a:ext cx="2069939" cy="3757565"/>
            </a:xfrm>
            <a:custGeom>
              <a:avLst/>
              <a:gdLst>
                <a:gd name="connsiteX0" fmla="*/ 0 w 4374128"/>
                <a:gd name="connsiteY0" fmla="*/ 2804944 h 2804944"/>
                <a:gd name="connsiteX1" fmla="*/ 564404 w 4374128"/>
                <a:gd name="connsiteY1" fmla="*/ 2663814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  <a:gd name="connsiteX0" fmla="*/ 0 w 4374128"/>
                <a:gd name="connsiteY0" fmla="*/ 2804944 h 2804944"/>
                <a:gd name="connsiteX1" fmla="*/ 489862 w 4374128"/>
                <a:gd name="connsiteY1" fmla="*/ 2624307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  <a:gd name="connsiteX0" fmla="*/ 0 w 4374128"/>
                <a:gd name="connsiteY0" fmla="*/ 2804944 h 2804944"/>
                <a:gd name="connsiteX1" fmla="*/ 489862 w 4374128"/>
                <a:gd name="connsiteY1" fmla="*/ 2624307 h 2804944"/>
                <a:gd name="connsiteX2" fmla="*/ 1636308 w 4374128"/>
                <a:gd name="connsiteY2" fmla="*/ 1936303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128" h="2804944">
                  <a:moveTo>
                    <a:pt x="0" y="2804944"/>
                  </a:moveTo>
                  <a:cubicBezTo>
                    <a:pt x="139631" y="2803473"/>
                    <a:pt x="217144" y="2769081"/>
                    <a:pt x="489862" y="2624307"/>
                  </a:cubicBezTo>
                  <a:cubicBezTo>
                    <a:pt x="762580" y="2479534"/>
                    <a:pt x="988930" y="2373687"/>
                    <a:pt x="1636308" y="1936303"/>
                  </a:cubicBezTo>
                  <a:cubicBezTo>
                    <a:pt x="2283686" y="1498919"/>
                    <a:pt x="3917825" y="322717"/>
                    <a:pt x="4374128" y="0"/>
                  </a:cubicBezTo>
                  <a:lnTo>
                    <a:pt x="4374128" y="0"/>
                  </a:lnTo>
                </a:path>
              </a:pathLst>
            </a:custGeom>
            <a:ln w="38100" cmpd="sng">
              <a:solidFill>
                <a:srgbClr val="004078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2440800" y="1414989"/>
            <a:ext cx="0" cy="2716409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57600" y="1425060"/>
            <a:ext cx="0" cy="2716409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552700" y="1728962"/>
            <a:ext cx="6324997" cy="289703"/>
            <a:chOff x="3511176" y="1968014"/>
            <a:chExt cx="8219981" cy="407569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3511176" y="1997693"/>
              <a:ext cx="2892529" cy="19866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6393719" y="1968014"/>
              <a:ext cx="5337438" cy="407569"/>
            </a:xfrm>
            <a:prstGeom prst="rect">
              <a:avLst/>
            </a:prstGeom>
            <a:noFill/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5-Point Star 34"/>
          <p:cNvSpPr>
            <a:spLocks noChangeAspect="1"/>
          </p:cNvSpPr>
          <p:nvPr/>
        </p:nvSpPr>
        <p:spPr>
          <a:xfrm>
            <a:off x="2262630" y="1600475"/>
            <a:ext cx="220187" cy="220187"/>
          </a:xfrm>
          <a:prstGeom prst="star5">
            <a:avLst/>
          </a:prstGeom>
          <a:solidFill>
            <a:srgbClr val="008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0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Menu of beams for HL-LHC</a:t>
            </a:r>
            <a:endParaRPr lang="fr-CH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376865"/>
              </p:ext>
            </p:extLst>
          </p:nvPr>
        </p:nvGraphicFramePr>
        <p:xfrm>
          <a:off x="519968" y="1025279"/>
          <a:ext cx="7681057" cy="2763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2664">
                  <a:extLst>
                    <a:ext uri="{9D8B030D-6E8A-4147-A177-3AD203B41FA5}">
                      <a16:colId xmlns:a16="http://schemas.microsoft.com/office/drawing/2014/main" val="3633498698"/>
                    </a:ext>
                  </a:extLst>
                </a:gridCol>
                <a:gridCol w="1973612">
                  <a:extLst>
                    <a:ext uri="{9D8B030D-6E8A-4147-A177-3AD203B41FA5}">
                      <a16:colId xmlns:a16="http://schemas.microsoft.com/office/drawing/2014/main" val="1701979549"/>
                    </a:ext>
                  </a:extLst>
                </a:gridCol>
                <a:gridCol w="5254781">
                  <a:extLst>
                    <a:ext uri="{9D8B030D-6E8A-4147-A177-3AD203B41FA5}">
                      <a16:colId xmlns:a16="http://schemas.microsoft.com/office/drawing/2014/main" val="762242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Beam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71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1.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72</a:t>
                      </a:r>
                      <a:r>
                        <a:rPr lang="en-GB" baseline="0" dirty="0" smtClean="0"/>
                        <a:t>b standard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Nominal beam with up to 4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72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from SPS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004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72b + 24b mixed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Optimized version with more bunches in LHC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Mixed</a:t>
                      </a:r>
                      <a:r>
                        <a:rPr lang="en-GB" baseline="0" dirty="0" smtClean="0"/>
                        <a:t> 24b + 72b + 72b from SPS (              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7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</a:t>
                      </a:r>
                      <a:r>
                        <a:rPr lang="en-GB" baseline="0" dirty="0" smtClean="0"/>
                        <a:t>b BCMS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Up</a:t>
                      </a:r>
                      <a:r>
                        <a:rPr lang="en-GB" baseline="0" dirty="0" smtClean="0"/>
                        <a:t> to 5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48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b, </a:t>
                      </a:r>
                      <a:r>
                        <a:rPr lang="en-GB" baseline="0" dirty="0" smtClean="0">
                          <a:solidFill>
                            <a:srgbClr val="C0504D"/>
                          </a:solidFill>
                          <a:sym typeface="Symbol" panose="05050102010706020507" pitchFamily="18" charset="2"/>
                        </a:rPr>
                        <a:t>no advantage for 6</a:t>
                      </a:r>
                      <a:r>
                        <a:rPr lang="en-GB" baseline="0" dirty="0" smtClean="0">
                          <a:solidFill>
                            <a:srgbClr val="C0504D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C0504D"/>
                          </a:solidFill>
                          <a:sym typeface="Symbol" panose="05050102010706020507" pitchFamily="18" charset="2"/>
                        </a:rPr>
                        <a:t> 48</a:t>
                      </a:r>
                      <a:r>
                        <a:rPr lang="en-GB" baseline="0" dirty="0" smtClean="0">
                          <a:solidFill>
                            <a:srgbClr val="C0504D"/>
                          </a:solidFill>
                          <a:sym typeface="Symbol" panose="05050102010706020507" pitchFamily="18" charset="2"/>
                        </a:rPr>
                        <a:t>b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443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8b+4e mixed with BCMS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Mixed</a:t>
                      </a:r>
                      <a:r>
                        <a:rPr lang="en-GB" baseline="0" dirty="0" smtClean="0"/>
                        <a:t> 2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56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+ 3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48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and 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56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+ 1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48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Reduce electron cloud heat load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62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80b + 32</a:t>
                      </a:r>
                      <a:r>
                        <a:rPr lang="en-GB" baseline="0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4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80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and 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32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+ 1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 80</a:t>
                      </a:r>
                      <a:r>
                        <a:rPr lang="en-GB" baseline="0" dirty="0" smtClean="0">
                          <a:sym typeface="Symbol" panose="05050102010706020507" pitchFamily="18" charset="2"/>
                        </a:rPr>
                        <a:t>b (         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26519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044333" y="2155335"/>
            <a:ext cx="259200" cy="16412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386067" y="2156291"/>
            <a:ext cx="259200" cy="16412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873466" y="2155335"/>
            <a:ext cx="86400" cy="16412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572999" y="3535268"/>
            <a:ext cx="115200" cy="16412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774675" y="3535268"/>
            <a:ext cx="259200" cy="16412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6200000">
            <a:off x="7767657" y="273789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504D"/>
                </a:solidFill>
              </a:rPr>
              <a:t>Back-up</a:t>
            </a:r>
            <a:endParaRPr lang="en-GB" b="1" dirty="0">
              <a:solidFill>
                <a:srgbClr val="C0504D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010" y="1446268"/>
            <a:ext cx="535476" cy="710023"/>
          </a:xfrm>
          <a:prstGeom prst="rect">
            <a:avLst/>
          </a:prstGeom>
        </p:spPr>
      </p:pic>
      <p:sp>
        <p:nvSpPr>
          <p:cNvPr id="15" name="Text Placeholder 2"/>
          <p:cNvSpPr txBox="1">
            <a:spLocks/>
          </p:cNvSpPr>
          <p:nvPr/>
        </p:nvSpPr>
        <p:spPr>
          <a:xfrm>
            <a:off x="431800" y="3895001"/>
            <a:ext cx="7943273" cy="37112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Tx/>
              <a:buFont typeface="Symbol" panose="05050102010706020507" pitchFamily="18" charset="2"/>
              <a:buChar char="®"/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Mixed schemes might require improving </a:t>
            </a:r>
            <a:r>
              <a:rPr lang="en-US" sz="1800" dirty="0" smtClean="0">
                <a:solidFill>
                  <a:srgbClr val="2B67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flexibility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injectors</a:t>
            </a:r>
          </a:p>
          <a:p>
            <a:pPr marL="285750" indent="-285750"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sz="1800" dirty="0" smtClean="0">
                <a:solidFill>
                  <a:srgbClr val="2B67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 fills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impact on injector operation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0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199" y="1056807"/>
            <a:ext cx="8229601" cy="3140543"/>
          </a:xfrm>
        </p:spPr>
        <p:txBody>
          <a:bodyPr>
            <a:noAutofit/>
          </a:bodyPr>
          <a:lstStyle/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Beams for HL-LHC</a:t>
            </a:r>
          </a:p>
          <a:p>
            <a:pPr marL="361950" indent="-325438">
              <a:buClrTx/>
            </a:pPr>
            <a:r>
              <a:rPr lang="en-GB" sz="1600" dirty="0" smtClean="0"/>
              <a:t>LIU baseline for protons</a:t>
            </a:r>
          </a:p>
          <a:p>
            <a:pPr marL="773430" lvl="1" indent="-325438">
              <a:buClrTx/>
            </a:pPr>
            <a:r>
              <a:rPr lang="en-GB" sz="1200" dirty="0" smtClean="0"/>
              <a:t>Removing the </a:t>
            </a:r>
            <a:r>
              <a:rPr lang="en-GB" sz="1200" dirty="0"/>
              <a:t>p</a:t>
            </a:r>
            <a:r>
              <a:rPr lang="en-GB" sz="1200" dirty="0" smtClean="0"/>
              <a:t>resent limitations</a:t>
            </a:r>
          </a:p>
          <a:p>
            <a:pPr marL="773430" lvl="1" indent="-325438">
              <a:buClrTx/>
            </a:pPr>
            <a:r>
              <a:rPr lang="en-GB" sz="1200" dirty="0" smtClean="0"/>
              <a:t>Sensitivity of HL-LHC luminosity to beam parameters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protons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Linac4, PSB,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Performance with lead ions</a:t>
            </a: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Linac3, LEIR, PS and SPS</a:t>
            </a:r>
          </a:p>
          <a:p>
            <a:pPr marL="361950" indent="-325438">
              <a:buClrTx/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sz="16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Main challenges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  <a:p>
            <a:pPr marL="773430" lvl="1" indent="-325438">
              <a:buClrTx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Progress summary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3_Performance_standard25ns_2016_Linac4_2GeV_Finem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8" y="1004845"/>
            <a:ext cx="3989700" cy="3682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LIU performance reach for protons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323600" y="957600"/>
            <a:ext cx="4485600" cy="384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Linac4-PSB connection</a:t>
            </a:r>
          </a:p>
          <a:p>
            <a:pPr lvl="1">
              <a:buFont typeface="LucidaGrande" charset="0"/>
              <a:buChar char="→"/>
            </a:pPr>
            <a:r>
              <a:rPr lang="en-US" sz="1400" dirty="0"/>
              <a:t>Reduced space charge, double PSB brightness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PS upgrade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/>
              <a:t>2 GeV injection + </a:t>
            </a:r>
            <a:r>
              <a:rPr lang="en-US" sz="1400" dirty="0">
                <a:solidFill>
                  <a:srgbClr val="C0504D"/>
                </a:solidFill>
              </a:rPr>
              <a:t>large longitudinal emittance </a:t>
            </a:r>
            <a:r>
              <a:rPr lang="en-US" sz="1400" dirty="0"/>
              <a:t>transfer from PSB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>
                <a:solidFill>
                  <a:srgbClr val="2B67A8"/>
                </a:solidFill>
              </a:rPr>
              <a:t>RF feedbacks to </a:t>
            </a:r>
            <a:r>
              <a:rPr lang="en-US" sz="1400" dirty="0"/>
              <a:t>suppress longitudinal instabilities and reduce transient beam loading</a:t>
            </a:r>
          </a:p>
        </p:txBody>
      </p:sp>
      <p:sp>
        <p:nvSpPr>
          <p:cNvPr id="10" name="Freeform 9"/>
          <p:cNvSpPr/>
          <p:nvPr/>
        </p:nvSpPr>
        <p:spPr>
          <a:xfrm>
            <a:off x="1086823" y="1653541"/>
            <a:ext cx="3140064" cy="2477858"/>
          </a:xfrm>
          <a:custGeom>
            <a:avLst/>
            <a:gdLst>
              <a:gd name="connsiteX0" fmla="*/ 0 w 4374128"/>
              <a:gd name="connsiteY0" fmla="*/ 2804944 h 2804944"/>
              <a:gd name="connsiteX1" fmla="*/ 564404 w 4374128"/>
              <a:gd name="connsiteY1" fmla="*/ 2663814 h 2804944"/>
              <a:gd name="connsiteX2" fmla="*/ 1710849 w 4374128"/>
              <a:gd name="connsiteY2" fmla="*/ 1975809 h 2804944"/>
              <a:gd name="connsiteX3" fmla="*/ 4374128 w 4374128"/>
              <a:gd name="connsiteY3" fmla="*/ 0 h 2804944"/>
              <a:gd name="connsiteX4" fmla="*/ 4374128 w 4374128"/>
              <a:gd name="connsiteY4" fmla="*/ 0 h 280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4128" h="2804944">
                <a:moveTo>
                  <a:pt x="0" y="2804944"/>
                </a:moveTo>
                <a:cubicBezTo>
                  <a:pt x="139631" y="2803473"/>
                  <a:pt x="279263" y="2802003"/>
                  <a:pt x="564404" y="2663814"/>
                </a:cubicBezTo>
                <a:cubicBezTo>
                  <a:pt x="849545" y="2525625"/>
                  <a:pt x="1075895" y="2419778"/>
                  <a:pt x="1710849" y="1975809"/>
                </a:cubicBezTo>
                <a:cubicBezTo>
                  <a:pt x="2345803" y="1531840"/>
                  <a:pt x="4374128" y="0"/>
                  <a:pt x="4374128" y="0"/>
                </a:cubicBezTo>
                <a:lnTo>
                  <a:pt x="4374128" y="0"/>
                </a:lnTo>
              </a:path>
            </a:pathLst>
          </a:custGeom>
          <a:ln w="38100" cmpd="sng">
            <a:solidFill>
              <a:srgbClr val="004078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078625" y="1587500"/>
            <a:ext cx="3148262" cy="2544125"/>
          </a:xfrm>
          <a:prstGeom prst="line">
            <a:avLst/>
          </a:prstGeom>
          <a:ln w="38100" cmpd="sng">
            <a:solidFill>
              <a:schemeClr val="tx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53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formance_standard25ns_Linac4_2GeV_SPSRF_PSBtweak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1" y="1073682"/>
            <a:ext cx="4011889" cy="345641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LIU performance reach for protons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23480" y="957671"/>
            <a:ext cx="4485670" cy="38462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Linac4-PSB connection</a:t>
            </a:r>
          </a:p>
          <a:p>
            <a:pPr lvl="1">
              <a:buFont typeface="LucidaGrande" charset="0"/>
              <a:buChar char="→"/>
            </a:pPr>
            <a:r>
              <a:rPr lang="en-US" sz="1400" dirty="0"/>
              <a:t>Reduced space charge, double PSB brightness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PS upgrade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/>
              <a:t>2 GeV injection + </a:t>
            </a:r>
            <a:r>
              <a:rPr lang="en-US" sz="1400" dirty="0">
                <a:solidFill>
                  <a:srgbClr val="C0504D"/>
                </a:solidFill>
              </a:rPr>
              <a:t>large longitudinal emittance </a:t>
            </a:r>
            <a:r>
              <a:rPr lang="en-US" sz="1400" dirty="0"/>
              <a:t>transfer from PSB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>
                <a:solidFill>
                  <a:srgbClr val="2B67A8"/>
                </a:solidFill>
              </a:rPr>
              <a:t>RF feedbacks to suppress longitudinal </a:t>
            </a:r>
            <a:r>
              <a:rPr lang="en-US" sz="1400" dirty="0"/>
              <a:t>instabilities and reduce transient beam loading</a:t>
            </a:r>
          </a:p>
          <a:p>
            <a:pPr>
              <a:spcBef>
                <a:spcPts val="800"/>
              </a:spcBef>
            </a:pPr>
            <a:r>
              <a:rPr lang="en-US" sz="1400" b="1" dirty="0"/>
              <a:t>SPS upgrade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/>
              <a:t>200 MHz </a:t>
            </a:r>
            <a:r>
              <a:rPr lang="en-US" sz="1400" dirty="0">
                <a:solidFill>
                  <a:srgbClr val="C0504D"/>
                </a:solidFill>
              </a:rPr>
              <a:t>RF power upgrade </a:t>
            </a:r>
            <a:r>
              <a:rPr lang="en-US" sz="1400" dirty="0"/>
              <a:t>and </a:t>
            </a:r>
            <a:r>
              <a:rPr lang="en-US" sz="1400" dirty="0">
                <a:solidFill>
                  <a:srgbClr val="C0504D"/>
                </a:solidFill>
              </a:rPr>
              <a:t>new LLRF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>
                <a:solidFill>
                  <a:srgbClr val="C0504D"/>
                </a:solidFill>
              </a:rPr>
              <a:t>Q20</a:t>
            </a:r>
            <a:r>
              <a:rPr lang="en-US" sz="1400" dirty="0"/>
              <a:t>, scrubbing + partial (staged) SPS </a:t>
            </a:r>
            <a:r>
              <a:rPr lang="en-US" sz="1400" dirty="0" err="1"/>
              <a:t>aC</a:t>
            </a:r>
            <a:r>
              <a:rPr lang="en-US" sz="1400" dirty="0"/>
              <a:t> coating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/>
              <a:t>New beam dump &amp; transfer line collimators</a:t>
            </a:r>
          </a:p>
          <a:p>
            <a:pPr lvl="1">
              <a:buFont typeface=".AppleSystemUIFont" charset="-120"/>
              <a:buChar char="→"/>
            </a:pPr>
            <a:r>
              <a:rPr lang="en-US" sz="1400" dirty="0"/>
              <a:t>Longitudinal </a:t>
            </a:r>
            <a:r>
              <a:rPr lang="en-US" sz="1400" dirty="0">
                <a:solidFill>
                  <a:srgbClr val="C0504D"/>
                </a:solidFill>
              </a:rPr>
              <a:t>impedance reduction </a:t>
            </a:r>
            <a:r>
              <a:rPr lang="en-US" sz="1400" dirty="0"/>
              <a:t>(flange shielding and HOM reduction)</a:t>
            </a:r>
          </a:p>
          <a:p>
            <a:pPr lvl="1">
              <a:buFont typeface=".AppleSystemUIFont" charset="-120"/>
              <a:buChar char="→"/>
            </a:pPr>
            <a:endParaRPr lang="en-US" sz="1800" dirty="0"/>
          </a:p>
          <a:p>
            <a:pPr lvl="1">
              <a:buFont typeface="Lucida Grande"/>
              <a:buChar char="→"/>
            </a:pPr>
            <a:endParaRPr lang="en-US" sz="1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484800" y="1425060"/>
            <a:ext cx="0" cy="2756415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5-Point Star 8"/>
          <p:cNvSpPr>
            <a:spLocks noChangeAspect="1"/>
          </p:cNvSpPr>
          <p:nvPr/>
        </p:nvSpPr>
        <p:spPr>
          <a:xfrm>
            <a:off x="3358802" y="2118689"/>
            <a:ext cx="220187" cy="220187"/>
          </a:xfrm>
          <a:prstGeom prst="star5">
            <a:avLst/>
          </a:prstGeom>
          <a:solidFill>
            <a:srgbClr val="008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1978609" y="1900693"/>
            <a:ext cx="17369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008000"/>
                </a:solidFill>
              </a:rPr>
              <a:t>HL-LHC </a:t>
            </a:r>
            <a:r>
              <a:rPr lang="en-US" sz="1500" b="1" dirty="0" smtClean="0">
                <a:solidFill>
                  <a:srgbClr val="008000"/>
                </a:solidFill>
              </a:rPr>
              <a:t>target</a:t>
            </a:r>
            <a:endParaRPr lang="en-US" sz="15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5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3"/>
          <p:cNvSpPr txBox="1">
            <a:spLocks/>
          </p:cNvSpPr>
          <p:nvPr/>
        </p:nvSpPr>
        <p:spPr>
          <a:xfrm>
            <a:off x="4972594" y="1262743"/>
            <a:ext cx="3796268" cy="36599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/>
            <a:r>
              <a:rPr lang="en-US" sz="1800" dirty="0"/>
              <a:t>2% luminosity </a:t>
            </a:r>
            <a:r>
              <a:rPr lang="en-US" sz="1800" dirty="0" smtClean="0"/>
              <a:t>loss of nominal can </a:t>
            </a:r>
            <a:r>
              <a:rPr lang="en-US" sz="1800" dirty="0"/>
              <a:t>be caused by</a:t>
            </a:r>
          </a:p>
          <a:p>
            <a:pPr marL="269875" indent="-233363"/>
            <a:endParaRPr lang="en-US" sz="600" dirty="0"/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0.13 ∙ 10</a:t>
            </a:r>
            <a:r>
              <a:rPr lang="en-US" sz="1400" baseline="30000" dirty="0" smtClean="0">
                <a:solidFill>
                  <a:srgbClr val="C0504D"/>
                </a:solidFill>
              </a:rPr>
              <a:t>11</a:t>
            </a:r>
            <a:r>
              <a:rPr lang="en-US" sz="1400" dirty="0" smtClean="0">
                <a:solidFill>
                  <a:srgbClr val="C0504D"/>
                </a:solidFill>
              </a:rPr>
              <a:t> </a:t>
            </a:r>
            <a:r>
              <a:rPr lang="en-US" sz="1400" dirty="0">
                <a:solidFill>
                  <a:srgbClr val="C0504D"/>
                </a:solidFill>
              </a:rPr>
              <a:t>p/b less </a:t>
            </a:r>
            <a:r>
              <a:rPr lang="en-US" sz="1400" dirty="0" smtClean="0">
                <a:solidFill>
                  <a:srgbClr val="C0504D"/>
                </a:solidFill>
              </a:rPr>
              <a:t>at </a:t>
            </a:r>
            <a:r>
              <a:rPr lang="en-US" sz="1400" dirty="0" smtClean="0">
                <a:solidFill>
                  <a:srgbClr val="C0504D"/>
                </a:solidFill>
              </a:rPr>
              <a:t>constant brightness</a:t>
            </a:r>
            <a:endParaRPr lang="en-US" sz="1400" dirty="0">
              <a:solidFill>
                <a:srgbClr val="C0504D"/>
              </a:solidFill>
            </a:endParaRP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r>
              <a:rPr lang="en-US" sz="1400" dirty="0" smtClean="0">
                <a:solidFill>
                  <a:srgbClr val="C0504D"/>
                </a:solidFill>
              </a:rPr>
              <a:t>0.4 </a:t>
            </a:r>
            <a:r>
              <a:rPr lang="en-US" sz="1400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US" sz="1400" dirty="0">
                <a:solidFill>
                  <a:srgbClr val="C0504D"/>
                </a:solidFill>
              </a:rPr>
              <a:t>m larger emittance</a:t>
            </a:r>
            <a:br>
              <a:rPr lang="en-US" sz="1400" dirty="0">
                <a:solidFill>
                  <a:srgbClr val="C0504D"/>
                </a:solidFill>
              </a:rPr>
            </a:br>
            <a:r>
              <a:rPr lang="en-US" sz="1400" dirty="0">
                <a:solidFill>
                  <a:srgbClr val="C0504D"/>
                </a:solidFill>
              </a:rPr>
              <a:t>at constant intensity</a:t>
            </a:r>
          </a:p>
          <a:p>
            <a:pPr marL="541338" lvl="1" indent="-271463">
              <a:buClrTx/>
              <a:buFont typeface="Symbol" panose="05050102010706020507" pitchFamily="18" charset="2"/>
              <a:buChar char="®"/>
            </a:pPr>
            <a:endParaRPr lang="en-US" sz="600" dirty="0">
              <a:solidFill>
                <a:srgbClr val="C0504D"/>
              </a:solidFill>
            </a:endParaRP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dirty="0" smtClean="0"/>
              <a:t>14 </a:t>
            </a:r>
            <a:r>
              <a:rPr lang="en-US" sz="1400" dirty="0"/>
              <a:t>minutes turn around time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i="1" dirty="0">
                <a:latin typeface="Symbol" panose="05050102010706020507" pitchFamily="18" charset="2"/>
              </a:rPr>
              <a:t>b</a:t>
            </a:r>
            <a:r>
              <a:rPr lang="en-US" sz="1400" dirty="0"/>
              <a:t>* increase by </a:t>
            </a:r>
            <a:r>
              <a:rPr lang="en-US" sz="1400" dirty="0" smtClean="0"/>
              <a:t>8 </a:t>
            </a:r>
            <a:r>
              <a:rPr lang="en-US" sz="1400" dirty="0"/>
              <a:t>cm</a:t>
            </a:r>
          </a:p>
          <a:p>
            <a:pPr marL="541338" lvl="1" indent="-271463">
              <a:buFont typeface="Symbol" panose="05050102010706020507" pitchFamily="18" charset="2"/>
              <a:buChar char="®"/>
            </a:pPr>
            <a:r>
              <a:rPr lang="en-US" sz="1400" dirty="0" smtClean="0"/>
              <a:t>1</a:t>
            </a:r>
            <a:r>
              <a:rPr lang="en-US" sz="1400" dirty="0"/>
              <a:t>% efficiency </a:t>
            </a:r>
            <a:r>
              <a:rPr lang="en-US" sz="1400" dirty="0" smtClean="0"/>
              <a:t>reduction</a:t>
            </a:r>
          </a:p>
          <a:p>
            <a:pPr marL="768668" lvl="1" indent="-320675"/>
            <a:endParaRPr lang="en-US" sz="1100" dirty="0"/>
          </a:p>
        </p:txBody>
      </p:sp>
      <p:pic>
        <p:nvPicPr>
          <p:cNvPr id="13" name="Picture 12" descr="Performance_standard25ns_Linac4_2GeV_SPSRF_PSBtweak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1" y="1073682"/>
            <a:ext cx="4011889" cy="345641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59042" y="1920513"/>
            <a:ext cx="3182400" cy="1041517"/>
          </a:xfrm>
          <a:prstGeom prst="rect">
            <a:avLst/>
          </a:prstGeom>
          <a:noFill/>
          <a:ln w="31750">
            <a:solidFill>
              <a:srgbClr val="C050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Parameter sensitivity of </a:t>
            </a:r>
            <a:r>
              <a:rPr lang="en-US" sz="2800" dirty="0" smtClean="0"/>
              <a:t>HL-LHC</a:t>
            </a:r>
            <a:endParaRPr lang="fr-CH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1873614" y="1526520"/>
            <a:ext cx="1736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D9409"/>
                </a:solidFill>
              </a:rPr>
              <a:t>HL-LHC </a:t>
            </a:r>
          </a:p>
          <a:p>
            <a:r>
              <a:rPr lang="en-US" sz="1500" b="1" dirty="0">
                <a:solidFill>
                  <a:srgbClr val="FD9409"/>
                </a:solidFill>
              </a:rPr>
              <a:t>Request with</a:t>
            </a:r>
            <a:br>
              <a:rPr lang="en-US" sz="1500" b="1" dirty="0">
                <a:solidFill>
                  <a:srgbClr val="FD9409"/>
                </a:solidFill>
              </a:rPr>
            </a:br>
            <a:r>
              <a:rPr lang="en-US" sz="1500" b="1" dirty="0">
                <a:solidFill>
                  <a:srgbClr val="FD9409"/>
                </a:solidFill>
              </a:rPr>
              <a:t>2% luminosity change</a:t>
            </a:r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Damerau, G. Rumolo, et al.</a:t>
            </a:r>
          </a:p>
        </p:txBody>
      </p:sp>
      <p:sp>
        <p:nvSpPr>
          <p:cNvPr id="2" name="Oval 1"/>
          <p:cNvSpPr/>
          <p:nvPr/>
        </p:nvSpPr>
        <p:spPr>
          <a:xfrm>
            <a:off x="3353645" y="1899664"/>
            <a:ext cx="253706" cy="732619"/>
          </a:xfrm>
          <a:prstGeom prst="ellipse">
            <a:avLst/>
          </a:prstGeom>
          <a:solidFill>
            <a:srgbClr val="FFA500">
              <a:alpha val="30000"/>
            </a:srgbClr>
          </a:solidFill>
          <a:ln w="38100">
            <a:solidFill>
              <a:srgbClr val="FFA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446818" y="158482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dirty="0">
                <a:solidFill>
                  <a:srgbClr val="C0504D"/>
                </a:solidFill>
              </a:rPr>
              <a:t>Injectors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6137</TotalTime>
  <Words>2831</Words>
  <Application>Microsoft Office PowerPoint</Application>
  <PresentationFormat>On-screen Show (16:9)</PresentationFormat>
  <Paragraphs>720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.AppleSystemUIFont</vt:lpstr>
      <vt:lpstr>Arial</vt:lpstr>
      <vt:lpstr>Calibri</vt:lpstr>
      <vt:lpstr>Cambria Math</vt:lpstr>
      <vt:lpstr>Courier New</vt:lpstr>
      <vt:lpstr>Lucida Grande</vt:lpstr>
      <vt:lpstr>LucidaGrande</vt:lpstr>
      <vt:lpstr>Mangal</vt:lpstr>
      <vt:lpstr>Symap</vt:lpstr>
      <vt:lpstr>Symbol</vt:lpstr>
      <vt:lpstr>Wingdings</vt:lpstr>
      <vt:lpstr>CERN2Corporate16-9</vt:lpstr>
      <vt:lpstr>PowerPoint Presentation</vt:lpstr>
      <vt:lpstr>LHC Injectors Upgrade Workshop</vt:lpstr>
      <vt:lpstr>LIU beam performance reach</vt:lpstr>
      <vt:lpstr>Overview</vt:lpstr>
      <vt:lpstr>Menu of beams for HL-LHC</vt:lpstr>
      <vt:lpstr>Overview</vt:lpstr>
      <vt:lpstr>LIU performance reach for protons</vt:lpstr>
      <vt:lpstr>LIU performance reach for protons</vt:lpstr>
      <vt:lpstr>Parameter sensitivity of HL-LHC</vt:lpstr>
      <vt:lpstr>Parameter sensitivity of HL-LHC</vt:lpstr>
      <vt:lpstr>Parameter sensitivity of HL-LHC</vt:lpstr>
      <vt:lpstr>Overview</vt:lpstr>
      <vt:lpstr>Linac4</vt:lpstr>
      <vt:lpstr>PSB longitudinal</vt:lpstr>
      <vt:lpstr>PSB transverse</vt:lpstr>
      <vt:lpstr>Key studies in PSB</vt:lpstr>
      <vt:lpstr>PS injection</vt:lpstr>
      <vt:lpstr>PS Intensity reach</vt:lpstr>
      <vt:lpstr>Key studies in PS</vt:lpstr>
      <vt:lpstr>SPS transverse</vt:lpstr>
      <vt:lpstr>SPS intensity reach</vt:lpstr>
      <vt:lpstr>SPS longitudinal, what to expect after LS2</vt:lpstr>
      <vt:lpstr>Key studies in SPS</vt:lpstr>
      <vt:lpstr>Overview</vt:lpstr>
      <vt:lpstr>Linac3 and LEIR</vt:lpstr>
      <vt:lpstr>PS</vt:lpstr>
      <vt:lpstr>SPS</vt:lpstr>
      <vt:lpstr>SPS</vt:lpstr>
      <vt:lpstr>Ions</vt:lpstr>
      <vt:lpstr>Key studies with ions</vt:lpstr>
      <vt:lpstr>Overview</vt:lpstr>
      <vt:lpstr>Challenges on the path to LIU performance</vt:lpstr>
      <vt:lpstr>Progress summary</vt:lpstr>
      <vt:lpstr>PowerPoint Presentation</vt:lpstr>
      <vt:lpstr>Smaller longitudinal emittance from PS for transfer?</vt:lpstr>
      <vt:lpstr>PS-SPS smaller emittance at transfer</vt:lpstr>
      <vt:lpstr>PS-SPS smaller emittance at transfer</vt:lpstr>
      <vt:lpstr>High brightness variant (BCMS)</vt:lpstr>
      <vt:lpstr>Intensity reach of PS, 25 ns standard</vt:lpstr>
      <vt:lpstr>Intensity reach of PS, 25 ns standard and BCMS</vt:lpstr>
      <vt:lpstr>Bunch-by-bunch variations (protons)</vt:lpstr>
      <vt:lpstr>Protons</vt:lpstr>
      <vt:lpstr>Linac4</vt:lpstr>
      <vt:lpstr>Charge questions</vt:lpstr>
      <vt:lpstr>LIU performance reach for protons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Heiko Damerau</cp:lastModifiedBy>
  <cp:revision>233</cp:revision>
  <cp:lastPrinted>2019-02-04T16:48:09Z</cp:lastPrinted>
  <dcterms:created xsi:type="dcterms:W3CDTF">2019-01-09T14:53:20Z</dcterms:created>
  <dcterms:modified xsi:type="dcterms:W3CDTF">2019-02-15T16:30:42Z</dcterms:modified>
</cp:coreProperties>
</file>