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6" r:id="rId2"/>
    <p:sldId id="259" r:id="rId3"/>
    <p:sldId id="260" r:id="rId4"/>
    <p:sldId id="317" r:id="rId5"/>
    <p:sldId id="282" r:id="rId6"/>
    <p:sldId id="283" r:id="rId7"/>
    <p:sldId id="294" r:id="rId8"/>
    <p:sldId id="305" r:id="rId9"/>
    <p:sldId id="285" r:id="rId10"/>
    <p:sldId id="263" r:id="rId11"/>
    <p:sldId id="269" r:id="rId12"/>
    <p:sldId id="303" r:id="rId13"/>
    <p:sldId id="290" r:id="rId14"/>
    <p:sldId id="309" r:id="rId15"/>
    <p:sldId id="289" r:id="rId16"/>
    <p:sldId id="315" r:id="rId17"/>
    <p:sldId id="321" r:id="rId18"/>
    <p:sldId id="278" r:id="rId19"/>
    <p:sldId id="279" r:id="rId20"/>
    <p:sldId id="266" r:id="rId21"/>
    <p:sldId id="258" r:id="rId22"/>
    <p:sldId id="318"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60"/>
  </p:normalViewPr>
  <p:slideViewPr>
    <p:cSldViewPr snapToGrid="0" snapToObjects="1">
      <p:cViewPr varScale="1">
        <p:scale>
          <a:sx n="91" d="100"/>
          <a:sy n="91" d="100"/>
        </p:scale>
        <p:origin x="544" y="5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560" units="cm"/>
          <inkml:channel name="Y" type="integer" max="1024" units="cm"/>
          <inkml:channel name="T" type="integer" max="2.14748E9" units="dev"/>
        </inkml:traceFormat>
        <inkml:channelProperties>
          <inkml:channelProperty channel="X" name="resolution" value="56.63717" units="1/cm"/>
          <inkml:channelProperty channel="Y" name="resolution" value="28.36565" units="1/cm"/>
          <inkml:channelProperty channel="T" name="resolution" value="1" units="1/dev"/>
        </inkml:channelProperties>
      </inkml:inkSource>
      <inkml:timestamp xml:id="ts0" timeString="2018-11-19T10:26:30.724"/>
    </inkml:context>
    <inkml:brush xml:id="br0">
      <inkml:brushProperty name="width" value="0.04667" units="cm"/>
      <inkml:brushProperty name="height" value="0.04667" units="cm"/>
      <inkml:brushProperty name="color" value="#3165BB"/>
      <inkml:brushProperty name="fitToCurve" value="1"/>
    </inkml:brush>
  </inkml:definitions>
  <inkml:trace contextRef="#ctx0" brushRef="#br0">0 0 0,'32'0'16,"1"0"124,-1 0-140,130 0 16,-33 0-16,0 0 15,97 0-15,0 0 16,-65 0-16,65 0 15,-97 0-15,65 0 16,-97 0-16,32 0 16,-64 0-16,-1 0 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12/02/2019</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dirty="0"/>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459946" y="1943850"/>
            <a:ext cx="8226854" cy="1369257"/>
          </a:xfrm>
        </p:spPr>
        <p:txBody>
          <a:bodyPr>
            <a:normAutofit/>
          </a:bodyPr>
          <a:lstStyle>
            <a:lvl1pPr algn="l">
              <a:defRPr sz="4100" baseline="0"/>
            </a:lvl1pPr>
          </a:lstStyle>
          <a:p>
            <a:r>
              <a:rPr lang="en-GB" dirty="0" smtClean="0"/>
              <a:t>LHC Injectors Upgrade Workshop</a:t>
            </a:r>
            <a:endParaRPr kumimoji="0" lang="en-US" dirty="0"/>
          </a:p>
        </p:txBody>
      </p:sp>
      <p:sp>
        <p:nvSpPr>
          <p:cNvPr id="13" name="Espace réservé du texte 2"/>
          <p:cNvSpPr>
            <a:spLocks noGrp="1"/>
          </p:cNvSpPr>
          <p:nvPr>
            <p:ph type="body" idx="10" hasCustomPrompt="1"/>
          </p:nvPr>
        </p:nvSpPr>
        <p:spPr>
          <a:xfrm>
            <a:off x="465764" y="3376640"/>
            <a:ext cx="2743200" cy="419653"/>
          </a:xfrm>
        </p:spPr>
        <p:txBody>
          <a:bodyPr lIns="45720" tIns="0" rIns="45720" bIns="0" anchor="t"/>
          <a:lstStyle>
            <a:lvl1pPr marL="0" indent="0" algn="l">
              <a:buNone/>
              <a:defRPr sz="14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Montreux, 13-15 February 2019</a:t>
            </a:r>
          </a:p>
        </p:txBody>
      </p:sp>
      <p:pic>
        <p:nvPicPr>
          <p:cNvPr id="5" name="Picture 4"/>
          <p:cNvPicPr>
            <a:picLocks noChangeAspect="1"/>
          </p:cNvPicPr>
          <p:nvPr userDrawn="1"/>
        </p:nvPicPr>
        <p:blipFill>
          <a:blip r:embed="rId2"/>
          <a:stretch>
            <a:fillRect/>
          </a:stretch>
        </p:blipFill>
        <p:spPr>
          <a:xfrm>
            <a:off x="236159" y="269544"/>
            <a:ext cx="2292295" cy="1292464"/>
          </a:xfrm>
          <a:prstGeom prst="rect">
            <a:avLst/>
          </a:prstGeom>
        </p:spPr>
      </p:pic>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920663" y="4771783"/>
            <a:ext cx="2729253"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LIU Workshop, 13-15 February 2019</a:t>
            </a:r>
            <a:endParaRPr lang="en-US" dirty="0"/>
          </a:p>
        </p:txBody>
      </p:sp>
      <p:sp>
        <p:nvSpPr>
          <p:cNvPr id="8" name="Footer Placeholder 2"/>
          <p:cNvSpPr>
            <a:spLocks noGrp="1"/>
          </p:cNvSpPr>
          <p:nvPr>
            <p:ph type="ftr" sz="quarter" idx="3"/>
          </p:nvPr>
        </p:nvSpPr>
        <p:spPr>
          <a:xfrm>
            <a:off x="4469846" y="477178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Alessandra Lombardi</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Titre 1"/>
          <p:cNvSpPr>
            <a:spLocks noGrp="1"/>
          </p:cNvSpPr>
          <p:nvPr>
            <p:ph type="title"/>
          </p:nvPr>
        </p:nvSpPr>
        <p:spPr>
          <a:xfrm>
            <a:off x="457200" y="2215703"/>
            <a:ext cx="8226854" cy="631255"/>
          </a:xfrm>
        </p:spPr>
        <p:txBody>
          <a:bodyPr anchor="t">
            <a:normAutofit/>
          </a:bodyPr>
          <a:lstStyle>
            <a:lvl1pPr algn="l">
              <a:defRPr sz="3600"/>
            </a:lvl1pPr>
          </a:lstStyle>
          <a:p>
            <a:r>
              <a:rPr kumimoji="0" lang="en-US" dirty="0" smtClean="0"/>
              <a:t>Click to edit Master title style</a:t>
            </a:r>
            <a:endParaRPr kumimoji="0" lang="en-US" dirty="0"/>
          </a:p>
        </p:txBody>
      </p:sp>
      <p:sp>
        <p:nvSpPr>
          <p:cNvPr id="14" name="Espace réservé du texte 2"/>
          <p:cNvSpPr>
            <a:spLocks noGrp="1"/>
          </p:cNvSpPr>
          <p:nvPr>
            <p:ph type="body" idx="10"/>
          </p:nvPr>
        </p:nvSpPr>
        <p:spPr>
          <a:xfrm>
            <a:off x="457200" y="2986609"/>
            <a:ext cx="2743200" cy="419653"/>
          </a:xfrm>
        </p:spPr>
        <p:txBody>
          <a:bodyPr lIns="45720" tIns="0" rIns="45720" bIns="0" anchor="t"/>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pic>
        <p:nvPicPr>
          <p:cNvPr id="15" name="Picture 14"/>
          <p:cNvPicPr>
            <a:picLocks noChangeAspect="1"/>
          </p:cNvPicPr>
          <p:nvPr userDrawn="1"/>
        </p:nvPicPr>
        <p:blipFill>
          <a:blip r:embed="rId2"/>
          <a:stretch>
            <a:fillRect/>
          </a:stretch>
        </p:blipFill>
        <p:spPr>
          <a:xfrm>
            <a:off x="236159" y="269544"/>
            <a:ext cx="2292295" cy="1292464"/>
          </a:xfrm>
          <a:prstGeom prst="rect">
            <a:avLst/>
          </a:prstGeom>
        </p:spPr>
      </p:pic>
    </p:spTree>
    <p:extLst>
      <p:ext uri="{BB962C8B-B14F-4D97-AF65-F5344CB8AC3E}">
        <p14:creationId xmlns:p14="http://schemas.microsoft.com/office/powerpoint/2010/main" val="39156824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2pPr marL="905256" indent="-457200">
              <a:buFont typeface="Courier New" charset="0"/>
              <a:buChar char="o"/>
              <a:defRPr/>
            </a:lvl2pPr>
            <a:lvl3pPr marL="1092708" indent="-342900">
              <a:buFont typeface="Wingdings" charset="2"/>
              <a:buChar char="§"/>
              <a:defRPr/>
            </a:lvl3pPr>
            <a:lvl4pPr marL="1385316" indent="-342900">
              <a:buFont typeface="Wingdings" charset="2"/>
              <a:buChar char="q"/>
              <a:defRPr/>
            </a:lvl4pPr>
            <a:lvl5pPr marL="1650492" indent="-342900">
              <a:buFont typeface="Wingdings" charset="2"/>
              <a:buChar char="Ø"/>
              <a:defRPr/>
            </a:lvl5pPr>
          </a:lstStyle>
          <a:p>
            <a:pPr lvl="0" eaLnBrk="1" latinLnBrk="0" hangingPunct="1"/>
            <a:r>
              <a:rPr lang="en-US" dirty="0" smtClean="0"/>
              <a:t>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a:spLocks noGrp="1"/>
          </p:cNvSpPr>
          <p:nvPr>
            <p:ph type="title"/>
          </p:nvPr>
        </p:nvSpPr>
        <p:spPr>
          <a:xfrm>
            <a:off x="987028" y="172224"/>
            <a:ext cx="6459790" cy="817708"/>
          </a:xfrm>
        </p:spPr>
        <p:txBody>
          <a:bodyPr>
            <a:normAutofit/>
          </a:bodyPr>
          <a:lstStyle>
            <a:lvl1pPr algn="l">
              <a:defRPr sz="3200"/>
            </a:lvl1pPr>
          </a:lstStyle>
          <a:p>
            <a:r>
              <a:rPr kumimoji="0" lang="en-US" dirty="0" smtClean="0"/>
              <a:t>Click to edit Master title style</a:t>
            </a:r>
            <a:endParaRPr kumimoji="0" lang="en-US" dirty="0"/>
          </a:p>
        </p:txBody>
      </p:sp>
      <p:pic>
        <p:nvPicPr>
          <p:cNvPr id="11" name="Picture 10"/>
          <p:cNvPicPr>
            <a:picLocks noChangeAspect="1"/>
          </p:cNvPicPr>
          <p:nvPr userDrawn="1"/>
        </p:nvPicPr>
        <p:blipFill>
          <a:blip r:embed="rId2"/>
          <a:stretch>
            <a:fillRect/>
          </a:stretch>
        </p:blipFill>
        <p:spPr>
          <a:xfrm>
            <a:off x="216330" y="212410"/>
            <a:ext cx="621846" cy="749873"/>
          </a:xfrm>
          <a:prstGeom prst="rect">
            <a:avLst/>
          </a:prstGeom>
        </p:spPr>
      </p:pic>
      <p:sp>
        <p:nvSpPr>
          <p:cNvPr id="12" name="Date Placeholder 1"/>
          <p:cNvSpPr>
            <a:spLocks noGrp="1"/>
          </p:cNvSpPr>
          <p:nvPr>
            <p:ph type="dt" sz="half" idx="2"/>
          </p:nvPr>
        </p:nvSpPr>
        <p:spPr>
          <a:xfrm>
            <a:off x="920663" y="4771783"/>
            <a:ext cx="2729253"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LIU Workshop, 13-15 February 2019</a:t>
            </a:r>
            <a:endParaRPr lang="en-US" dirty="0"/>
          </a:p>
        </p:txBody>
      </p:sp>
      <p:sp>
        <p:nvSpPr>
          <p:cNvPr id="13" name="Footer Placeholder 2"/>
          <p:cNvSpPr>
            <a:spLocks noGrp="1"/>
          </p:cNvSpPr>
          <p:nvPr>
            <p:ph type="ftr" sz="quarter" idx="3"/>
          </p:nvPr>
        </p:nvSpPr>
        <p:spPr>
          <a:xfrm>
            <a:off x="4469846" y="477178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Alessandra Lombardi</a:t>
            </a:r>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LIU Workshop, 13-15 February 2019</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Alessandra Lombardi</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81" r:id="rId3"/>
    <p:sldLayoutId id="2147483682" r:id="rId4"/>
    <p:sldLayoutId id="2147483679" r:id="rId5"/>
    <p:sldLayoutId id="2147483674" r:id="rId6"/>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cernbox.cern.ch/index.php/s/M1Mo2g8iuleb06b" TargetMode="External"/><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indico.cern.ch/event/778856/contributions/3253865/attachments/1786900/2909724/TL4O_Reiew_29Jan19_BI_FR.pdf" TargetMode="External"/><Relationship Id="rId7" Type="http://schemas.openxmlformats.org/officeDocument/2006/relationships/image" Target="../media/image7.png"/><Relationship Id="rId2" Type="http://schemas.openxmlformats.org/officeDocument/2006/relationships/hyperlink" Target="https://indico.cern.ch/event/778856/contributions/3253074/attachments/1786453/2908751/2019_01_29_-_L4_Workshop_-_2018_RF_activities_achievements_and_open_issues.pdf" TargetMode="Externa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hyperlink" Target="https://indico.cern.ch/event/778856/contributions/3253082/attachments/1786678/2909321/Workshop_L4_2018_TE-EPC_v2.pdf" TargetMode="External"/><Relationship Id="rId4" Type="http://schemas.openxmlformats.org/officeDocument/2006/relationships/hyperlink" Target="https://indico.cern.ch/event/778856/contributions/3253887/attachments/1786881/2909678/Linac_4_Applications_and_controls.pdf" TargetMode="External"/><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1.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6029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6884" y="994205"/>
            <a:ext cx="4882390" cy="3203145"/>
          </a:xfrm>
        </p:spPr>
        <p:txBody>
          <a:bodyPr>
            <a:normAutofit/>
          </a:bodyPr>
          <a:lstStyle/>
          <a:p>
            <a:pPr marL="36576" indent="0">
              <a:buNone/>
            </a:pPr>
            <a:r>
              <a:rPr lang="en-GB" sz="1600" dirty="0" smtClean="0"/>
              <a:t>Availability is very good BUT there are still 200 meters and about 50 active elements between the </a:t>
            </a:r>
            <a:r>
              <a:rPr lang="en-GB" sz="1600" dirty="0" err="1" smtClean="0"/>
              <a:t>linac</a:t>
            </a:r>
            <a:r>
              <a:rPr lang="en-GB" sz="1600" dirty="0" smtClean="0"/>
              <a:t> and the PSB : </a:t>
            </a:r>
            <a:r>
              <a:rPr lang="en-GB" sz="1600" dirty="0" smtClean="0">
                <a:solidFill>
                  <a:srgbClr val="FF0000"/>
                </a:solidFill>
              </a:rPr>
              <a:t>importance of the LBE run in autumn 2019. </a:t>
            </a:r>
            <a:endParaRPr lang="en-GB" sz="1600" dirty="0">
              <a:solidFill>
                <a:srgbClr val="FF0000"/>
              </a:solidFill>
            </a:endParaRPr>
          </a:p>
        </p:txBody>
      </p:sp>
      <p:sp>
        <p:nvSpPr>
          <p:cNvPr id="3" name="Slide Number Placeholder 2"/>
          <p:cNvSpPr>
            <a:spLocks noGrp="1"/>
          </p:cNvSpPr>
          <p:nvPr>
            <p:ph type="sldNum" sz="quarter" idx="4"/>
          </p:nvPr>
        </p:nvSpPr>
        <p:spPr/>
        <p:txBody>
          <a:bodyPr/>
          <a:lstStyle/>
          <a:p>
            <a:fld id="{17918391-D411-FE40-AAD7-861AE5233E0E}" type="slidenum">
              <a:rPr lang="en-US" smtClean="0"/>
              <a:pPr/>
              <a:t>10</a:t>
            </a:fld>
            <a:endParaRPr lang="en-US" dirty="0"/>
          </a:p>
        </p:txBody>
      </p:sp>
      <p:sp>
        <p:nvSpPr>
          <p:cNvPr id="4" name="Title 3"/>
          <p:cNvSpPr>
            <a:spLocks noGrp="1"/>
          </p:cNvSpPr>
          <p:nvPr>
            <p:ph type="title"/>
          </p:nvPr>
        </p:nvSpPr>
        <p:spPr/>
        <p:txBody>
          <a:bodyPr/>
          <a:lstStyle/>
          <a:p>
            <a:r>
              <a:rPr lang="en-GB" dirty="0" smtClean="0"/>
              <a:t>Availability</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7" name="Picture 6">
            <a:extLst>
              <a:ext uri="{FF2B5EF4-FFF2-40B4-BE49-F238E27FC236}">
                <a16:creationId xmlns:a16="http://schemas.microsoft.com/office/drawing/2014/main" id="{0B853457-714A-8F40-8595-44163D21585B}"/>
              </a:ext>
            </a:extLst>
          </p:cNvPr>
          <p:cNvPicPr>
            <a:picLocks noChangeAspect="1"/>
          </p:cNvPicPr>
          <p:nvPr/>
        </p:nvPicPr>
        <p:blipFill>
          <a:blip r:embed="rId2"/>
          <a:stretch>
            <a:fillRect/>
          </a:stretch>
        </p:blipFill>
        <p:spPr>
          <a:xfrm>
            <a:off x="0" y="2387329"/>
            <a:ext cx="9144000" cy="2756171"/>
          </a:xfrm>
          <a:prstGeom prst="rect">
            <a:avLst/>
          </a:prstGeom>
        </p:spPr>
      </p:pic>
      <p:pic>
        <p:nvPicPr>
          <p:cNvPr id="8" name="Picture 7">
            <a:extLst>
              <a:ext uri="{FF2B5EF4-FFF2-40B4-BE49-F238E27FC236}">
                <a16:creationId xmlns:a16="http://schemas.microsoft.com/office/drawing/2014/main" id="{FE2D78FC-C332-F14F-9DCA-C45A5F85949C}"/>
              </a:ext>
            </a:extLst>
          </p:cNvPr>
          <p:cNvPicPr>
            <a:picLocks noChangeAspect="1"/>
          </p:cNvPicPr>
          <p:nvPr/>
        </p:nvPicPr>
        <p:blipFill>
          <a:blip r:embed="rId3"/>
          <a:stretch>
            <a:fillRect/>
          </a:stretch>
        </p:blipFill>
        <p:spPr>
          <a:xfrm>
            <a:off x="5041155" y="0"/>
            <a:ext cx="4102846" cy="2387329"/>
          </a:xfrm>
          <a:prstGeom prst="rect">
            <a:avLst/>
          </a:prstGeom>
        </p:spPr>
      </p:pic>
    </p:spTree>
    <p:extLst>
      <p:ext uri="{BB962C8B-B14F-4D97-AF65-F5344CB8AC3E}">
        <p14:creationId xmlns:p14="http://schemas.microsoft.com/office/powerpoint/2010/main" val="206962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4205"/>
            <a:ext cx="8229600" cy="3589987"/>
          </a:xfrm>
        </p:spPr>
        <p:txBody>
          <a:bodyPr>
            <a:normAutofit fontScale="47500" lnSpcReduction="20000"/>
          </a:bodyPr>
          <a:lstStyle/>
          <a:p>
            <a:pPr marL="36576" indent="0">
              <a:buNone/>
            </a:pPr>
            <a:endParaRPr lang="en-GB" dirty="0" smtClean="0"/>
          </a:p>
          <a:p>
            <a:r>
              <a:rPr lang="en-GB" dirty="0" smtClean="0"/>
              <a:t>Source Beam stability  - wait for next slides. </a:t>
            </a:r>
          </a:p>
          <a:p>
            <a:endParaRPr lang="en-GB" dirty="0" smtClean="0"/>
          </a:p>
          <a:p>
            <a:r>
              <a:rPr lang="en-GB" dirty="0" smtClean="0"/>
              <a:t>Beam </a:t>
            </a:r>
            <a:r>
              <a:rPr lang="en-GB" dirty="0"/>
              <a:t>stability  </a:t>
            </a:r>
            <a:r>
              <a:rPr lang="en-GB" dirty="0" smtClean="0"/>
              <a:t>(position phase and energy) </a:t>
            </a:r>
            <a:r>
              <a:rPr lang="en-GB" dirty="0"/>
              <a:t>: </a:t>
            </a:r>
            <a:r>
              <a:rPr lang="en-GB" dirty="0" smtClean="0"/>
              <a:t>RF improvements</a:t>
            </a:r>
            <a:endParaRPr lang="en-GB" dirty="0"/>
          </a:p>
          <a:p>
            <a:endParaRPr lang="en-GB" dirty="0" smtClean="0"/>
          </a:p>
          <a:p>
            <a:endParaRPr lang="en-GB" dirty="0" smtClean="0"/>
          </a:p>
          <a:p>
            <a:endParaRPr lang="en-GB" dirty="0"/>
          </a:p>
          <a:p>
            <a:endParaRPr lang="en-GB" dirty="0" smtClean="0"/>
          </a:p>
          <a:p>
            <a:endParaRPr lang="en-GB" dirty="0" smtClean="0"/>
          </a:p>
          <a:p>
            <a:endParaRPr lang="en-GB" dirty="0" smtClean="0"/>
          </a:p>
          <a:p>
            <a:endParaRPr lang="en-GB" dirty="0"/>
          </a:p>
          <a:p>
            <a:endParaRPr lang="en-GB" dirty="0" smtClean="0"/>
          </a:p>
          <a:p>
            <a:r>
              <a:rPr lang="en-GB" dirty="0" smtClean="0"/>
              <a:t>BI : GRIDS for single shot emittance measurements </a:t>
            </a:r>
          </a:p>
          <a:p>
            <a:r>
              <a:rPr lang="en-GB" dirty="0" smtClean="0"/>
              <a:t>Beam tuning and multi-users  : </a:t>
            </a:r>
            <a:endParaRPr lang="en-GB" dirty="0"/>
          </a:p>
          <a:p>
            <a:pPr lvl="2"/>
            <a:r>
              <a:rPr lang="en-GB" dirty="0" smtClean="0"/>
              <a:t>Automatic beam tuning and machine learning techniques (start experimenting with the beam through the RFQ, if approved by LS2committee, march 2019). </a:t>
            </a:r>
          </a:p>
          <a:p>
            <a:pPr marL="749808" lvl="2" indent="0">
              <a:buNone/>
            </a:pPr>
            <a:endParaRPr lang="en-GB" dirty="0"/>
          </a:p>
          <a:p>
            <a:pPr marL="749808" lvl="2" indent="0">
              <a:buNone/>
            </a:pPr>
            <a:endParaRPr lang="en-GB" dirty="0"/>
          </a:p>
          <a:p>
            <a:pPr lvl="2"/>
            <a:endParaRPr lang="en-GB" dirty="0" smtClean="0"/>
          </a:p>
          <a:p>
            <a:pPr lvl="2"/>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sp>
        <p:nvSpPr>
          <p:cNvPr id="4" name="Title 3"/>
          <p:cNvSpPr>
            <a:spLocks noGrp="1"/>
          </p:cNvSpPr>
          <p:nvPr>
            <p:ph type="title"/>
          </p:nvPr>
        </p:nvSpPr>
        <p:spPr>
          <a:xfrm>
            <a:off x="987028" y="172224"/>
            <a:ext cx="7425452" cy="817708"/>
          </a:xfrm>
        </p:spPr>
        <p:txBody>
          <a:bodyPr>
            <a:normAutofit/>
          </a:bodyPr>
          <a:lstStyle/>
          <a:p>
            <a:r>
              <a:rPr lang="en-US" dirty="0" smtClean="0"/>
              <a:t>LINAC4 main improvements for LBE run </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7" name="Picture 6"/>
          <p:cNvPicPr>
            <a:picLocks noChangeAspect="1"/>
          </p:cNvPicPr>
          <p:nvPr/>
        </p:nvPicPr>
        <p:blipFill>
          <a:blip r:embed="rId2"/>
          <a:stretch>
            <a:fillRect/>
          </a:stretch>
        </p:blipFill>
        <p:spPr>
          <a:xfrm>
            <a:off x="1120793" y="1844999"/>
            <a:ext cx="4429867" cy="1672243"/>
          </a:xfrm>
          <a:prstGeom prst="rect">
            <a:avLst/>
          </a:prstGeom>
        </p:spPr>
      </p:pic>
    </p:spTree>
    <p:extLst>
      <p:ext uri="{BB962C8B-B14F-4D97-AF65-F5344CB8AC3E}">
        <p14:creationId xmlns:p14="http://schemas.microsoft.com/office/powerpoint/2010/main" val="4231212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12</a:t>
            </a:fld>
            <a:endParaRPr lang="en-US" dirty="0"/>
          </a:p>
        </p:txBody>
      </p:sp>
      <p:sp>
        <p:nvSpPr>
          <p:cNvPr id="4" name="Title 3"/>
          <p:cNvSpPr>
            <a:spLocks noGrp="1"/>
          </p:cNvSpPr>
          <p:nvPr>
            <p:ph type="title"/>
          </p:nvPr>
        </p:nvSpPr>
        <p:spPr/>
        <p:txBody>
          <a:bodyPr/>
          <a:lstStyle/>
          <a:p>
            <a:r>
              <a:rPr lang="en-GB" dirty="0" smtClean="0"/>
              <a:t>To the source</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sp>
        <p:nvSpPr>
          <p:cNvPr id="7" name="Content Placeholder 6"/>
          <p:cNvSpPr>
            <a:spLocks noGrp="1"/>
          </p:cNvSpPr>
          <p:nvPr>
            <p:ph idx="1"/>
          </p:nvPr>
        </p:nvSpPr>
        <p:spPr/>
        <p:txBody>
          <a:bodyPr/>
          <a:lstStyle/>
          <a:p>
            <a:endParaRPr lang="en-GB" dirty="0"/>
          </a:p>
        </p:txBody>
      </p:sp>
      <p:pic>
        <p:nvPicPr>
          <p:cNvPr id="8" name="Picture 7"/>
          <p:cNvPicPr>
            <a:picLocks noChangeAspect="1"/>
          </p:cNvPicPr>
          <p:nvPr/>
        </p:nvPicPr>
        <p:blipFill>
          <a:blip r:embed="rId2"/>
          <a:stretch>
            <a:fillRect/>
          </a:stretch>
        </p:blipFill>
        <p:spPr>
          <a:xfrm>
            <a:off x="548677" y="994205"/>
            <a:ext cx="4765531" cy="3576646"/>
          </a:xfrm>
          <a:prstGeom prst="rect">
            <a:avLst/>
          </a:prstGeom>
        </p:spPr>
      </p:pic>
    </p:spTree>
    <p:extLst>
      <p:ext uri="{BB962C8B-B14F-4D97-AF65-F5344CB8AC3E}">
        <p14:creationId xmlns:p14="http://schemas.microsoft.com/office/powerpoint/2010/main" val="3449033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027" y="172224"/>
            <a:ext cx="7939701" cy="817708"/>
          </a:xfrm>
        </p:spPr>
        <p:txBody>
          <a:bodyPr>
            <a:normAutofit/>
          </a:bodyPr>
          <a:lstStyle/>
          <a:p>
            <a:r>
              <a:rPr lang="en-US" dirty="0"/>
              <a:t>2018 run : </a:t>
            </a:r>
            <a:r>
              <a:rPr lang="en-US" dirty="0" smtClean="0"/>
              <a:t>6.5mm </a:t>
            </a:r>
            <a:r>
              <a:rPr lang="en-US" dirty="0"/>
              <a:t>bore/</a:t>
            </a:r>
            <a:r>
              <a:rPr lang="en-US" dirty="0" err="1"/>
              <a:t>cesiated</a:t>
            </a:r>
            <a:r>
              <a:rPr lang="en-US" dirty="0"/>
              <a:t> ISO3 </a:t>
            </a:r>
            <a:r>
              <a:rPr lang="en-US" dirty="0" smtClean="0"/>
              <a:t>type </a:t>
            </a:r>
            <a:endParaRPr lang="en-GB" dirty="0"/>
          </a:p>
        </p:txBody>
      </p:sp>
      <p:sp>
        <p:nvSpPr>
          <p:cNvPr id="3" name="Content Placeholder 2"/>
          <p:cNvSpPr>
            <a:spLocks noGrp="1"/>
          </p:cNvSpPr>
          <p:nvPr>
            <p:ph idx="1"/>
          </p:nvPr>
        </p:nvSpPr>
        <p:spPr>
          <a:xfrm>
            <a:off x="628650" y="1369219"/>
            <a:ext cx="8261350" cy="3263504"/>
          </a:xfrm>
        </p:spPr>
        <p:txBody>
          <a:bodyPr/>
          <a:lstStyle/>
          <a:p>
            <a:endParaRPr lang="en-US" dirty="0"/>
          </a:p>
          <a:p>
            <a:endParaRPr lang="en-US" dirty="0" smtClean="0"/>
          </a:p>
        </p:txBody>
      </p:sp>
      <p:sp>
        <p:nvSpPr>
          <p:cNvPr id="4" name="Date Placeholder 3"/>
          <p:cNvSpPr>
            <a:spLocks noGrp="1"/>
          </p:cNvSpPr>
          <p:nvPr>
            <p:ph type="dt" sz="half" idx="4294967295"/>
          </p:nvPr>
        </p:nvSpPr>
        <p:spPr/>
        <p:txBody>
          <a:bodyPr/>
          <a:lstStyle/>
          <a:p>
            <a:r>
              <a:rPr lang="en-US" smtClean="0"/>
              <a:t>LIU Workshop, 13-15 February 2019</a:t>
            </a:r>
            <a:endParaRPr lang="en-US"/>
          </a:p>
        </p:txBody>
      </p:sp>
      <p:sp>
        <p:nvSpPr>
          <p:cNvPr id="5" name="Footer Placeholder 4"/>
          <p:cNvSpPr>
            <a:spLocks noGrp="1"/>
          </p:cNvSpPr>
          <p:nvPr>
            <p:ph type="ftr" sz="quarter" idx="4294967295"/>
          </p:nvPr>
        </p:nvSpPr>
        <p:spPr/>
        <p:txBody>
          <a:bodyPr/>
          <a:lstStyle/>
          <a:p>
            <a:r>
              <a:rPr lang="it-IT" smtClean="0"/>
              <a:t>Alessandra Lombardi</a:t>
            </a:r>
            <a:endParaRPr lang="en-US"/>
          </a:p>
        </p:txBody>
      </p:sp>
      <p:pic>
        <p:nvPicPr>
          <p:cNvPr id="6" name="Picture 5"/>
          <p:cNvPicPr>
            <a:picLocks noChangeAspect="1"/>
          </p:cNvPicPr>
          <p:nvPr/>
        </p:nvPicPr>
        <p:blipFill>
          <a:blip r:embed="rId2"/>
          <a:stretch>
            <a:fillRect/>
          </a:stretch>
        </p:blipFill>
        <p:spPr>
          <a:xfrm>
            <a:off x="66790" y="945787"/>
            <a:ext cx="6951266" cy="4095320"/>
          </a:xfrm>
          <a:prstGeom prst="rect">
            <a:avLst/>
          </a:prstGeom>
        </p:spPr>
      </p:pic>
      <p:sp>
        <p:nvSpPr>
          <p:cNvPr id="7" name="TextBox 6"/>
          <p:cNvSpPr txBox="1"/>
          <p:nvPr/>
        </p:nvSpPr>
        <p:spPr>
          <a:xfrm>
            <a:off x="7018056" y="1174163"/>
            <a:ext cx="1908673" cy="3685624"/>
          </a:xfrm>
          <a:prstGeom prst="rect">
            <a:avLst/>
          </a:prstGeom>
          <a:noFill/>
        </p:spPr>
        <p:txBody>
          <a:bodyPr wrap="square" rtlCol="0">
            <a:spAutoFit/>
          </a:bodyPr>
          <a:lstStyle/>
          <a:p>
            <a:r>
              <a:rPr lang="en-US" sz="1100" dirty="0"/>
              <a:t>25 mA after the RFQ with currents between 30 and 40 from the </a:t>
            </a:r>
            <a:r>
              <a:rPr lang="en-US" sz="1100" dirty="0" smtClean="0"/>
              <a:t>source</a:t>
            </a:r>
          </a:p>
          <a:p>
            <a:endParaRPr lang="en-US" sz="1100" dirty="0"/>
          </a:p>
          <a:p>
            <a:r>
              <a:rPr lang="en-US" sz="1100" dirty="0" smtClean="0"/>
              <a:t>4 </a:t>
            </a:r>
            <a:r>
              <a:rPr lang="en-US" sz="1100" dirty="0" err="1"/>
              <a:t>cesiation</a:t>
            </a:r>
            <a:r>
              <a:rPr lang="en-US" sz="1100" dirty="0"/>
              <a:t> with different </a:t>
            </a:r>
            <a:r>
              <a:rPr lang="en-US" sz="1100" dirty="0" smtClean="0"/>
              <a:t>durations/temperatures. Source separated from the RFQ when </a:t>
            </a:r>
            <a:r>
              <a:rPr lang="en-US" sz="1100" dirty="0" err="1" smtClean="0"/>
              <a:t>cesiation</a:t>
            </a:r>
            <a:r>
              <a:rPr lang="en-US" sz="1100" dirty="0" smtClean="0"/>
              <a:t> takes place</a:t>
            </a:r>
            <a:endParaRPr lang="en-US" sz="1100" dirty="0"/>
          </a:p>
          <a:p>
            <a:endParaRPr lang="en-US" sz="1100" dirty="0"/>
          </a:p>
          <a:p>
            <a:r>
              <a:rPr lang="en-US" sz="1100" dirty="0" smtClean="0"/>
              <a:t>Between </a:t>
            </a:r>
            <a:r>
              <a:rPr lang="en-US" sz="1100" dirty="0"/>
              <a:t>4 and 14 </a:t>
            </a:r>
            <a:r>
              <a:rPr lang="en-US" sz="1100" dirty="0" err="1"/>
              <a:t>nov</a:t>
            </a:r>
            <a:r>
              <a:rPr lang="en-US" sz="1100" dirty="0"/>
              <a:t> we intentionally left the current drift </a:t>
            </a:r>
            <a:r>
              <a:rPr lang="en-US" sz="1100" dirty="0" smtClean="0"/>
              <a:t>down : about 1mA/day if we don’t tune </a:t>
            </a:r>
            <a:endParaRPr lang="en-US" sz="1100" dirty="0"/>
          </a:p>
          <a:p>
            <a:endParaRPr lang="en-US" sz="1100" dirty="0"/>
          </a:p>
          <a:p>
            <a:r>
              <a:rPr lang="en-US" sz="1100" dirty="0"/>
              <a:t>A continuous </a:t>
            </a:r>
            <a:r>
              <a:rPr lang="en-US" sz="1100" dirty="0" err="1"/>
              <a:t>cesiation</a:t>
            </a:r>
            <a:r>
              <a:rPr lang="en-US" sz="1100" dirty="0"/>
              <a:t> + autopilot </a:t>
            </a:r>
            <a:r>
              <a:rPr lang="en-US" sz="1100" dirty="0" smtClean="0"/>
              <a:t>will </a:t>
            </a:r>
            <a:r>
              <a:rPr lang="en-US" sz="1100" dirty="0"/>
              <a:t>avoid the </a:t>
            </a:r>
            <a:r>
              <a:rPr lang="en-US" sz="1100" dirty="0" smtClean="0"/>
              <a:t>slope (as fast as 1mA/day)</a:t>
            </a:r>
            <a:endParaRPr lang="en-US" sz="1100" dirty="0"/>
          </a:p>
          <a:p>
            <a:endParaRPr lang="en-US" sz="1100" dirty="0"/>
          </a:p>
          <a:p>
            <a:endParaRPr lang="en-US" sz="1100" dirty="0"/>
          </a:p>
          <a:p>
            <a:endParaRPr lang="en-GB" sz="1350" dirty="0"/>
          </a:p>
        </p:txBody>
      </p:sp>
      <p:sp>
        <p:nvSpPr>
          <p:cNvPr id="8" name="Rectangle 7"/>
          <p:cNvSpPr/>
          <p:nvPr/>
        </p:nvSpPr>
        <p:spPr>
          <a:xfrm>
            <a:off x="808131" y="4413432"/>
            <a:ext cx="361317" cy="438582"/>
          </a:xfrm>
          <a:prstGeom prst="rect">
            <a:avLst/>
          </a:prstGeom>
          <a:noFill/>
        </p:spPr>
        <p:txBody>
          <a:bodyPr wrap="none" lIns="68580" tIns="34290" rIns="68580" bIns="34290">
            <a:spAutoFit/>
          </a:bodyPr>
          <a:lstStyle/>
          <a:p>
            <a:pPr algn="ctr"/>
            <a:r>
              <a:rPr lang="en-US" sz="2400" dirty="0">
                <a:ln w="0"/>
                <a:effectLst>
                  <a:outerShdw blurRad="38100" dist="19050" dir="2700000" algn="tl" rotWithShape="0">
                    <a:schemeClr val="dk1">
                      <a:alpha val="40000"/>
                    </a:schemeClr>
                  </a:outerShdw>
                </a:effectLst>
              </a:rPr>
              <a:t>C</a:t>
            </a:r>
          </a:p>
        </p:txBody>
      </p:sp>
      <p:sp>
        <p:nvSpPr>
          <p:cNvPr id="9" name="Rectangle 8"/>
          <p:cNvSpPr/>
          <p:nvPr/>
        </p:nvSpPr>
        <p:spPr>
          <a:xfrm>
            <a:off x="6428896" y="4398333"/>
            <a:ext cx="361317" cy="438582"/>
          </a:xfrm>
          <a:prstGeom prst="rect">
            <a:avLst/>
          </a:prstGeom>
          <a:noFill/>
        </p:spPr>
        <p:txBody>
          <a:bodyPr wrap="none" lIns="68580" tIns="34290" rIns="68580" bIns="34290">
            <a:spAutoFit/>
          </a:bodyPr>
          <a:lstStyle/>
          <a:p>
            <a:pPr algn="ctr"/>
            <a:r>
              <a:rPr lang="en-US" sz="2400" dirty="0">
                <a:ln w="0"/>
                <a:effectLst>
                  <a:outerShdw blurRad="38100" dist="19050" dir="2700000" algn="tl" rotWithShape="0">
                    <a:schemeClr val="dk1">
                      <a:alpha val="40000"/>
                    </a:schemeClr>
                  </a:outerShdw>
                </a:effectLst>
              </a:rPr>
              <a:t>C</a:t>
            </a:r>
          </a:p>
        </p:txBody>
      </p:sp>
      <p:sp>
        <p:nvSpPr>
          <p:cNvPr id="10" name="Rectangle 9"/>
          <p:cNvSpPr/>
          <p:nvPr/>
        </p:nvSpPr>
        <p:spPr>
          <a:xfrm>
            <a:off x="4542946" y="4432543"/>
            <a:ext cx="361317" cy="438582"/>
          </a:xfrm>
          <a:prstGeom prst="rect">
            <a:avLst/>
          </a:prstGeom>
          <a:noFill/>
        </p:spPr>
        <p:txBody>
          <a:bodyPr wrap="none" lIns="68580" tIns="34290" rIns="68580" bIns="34290">
            <a:spAutoFit/>
          </a:bodyPr>
          <a:lstStyle/>
          <a:p>
            <a:pPr algn="ctr"/>
            <a:r>
              <a:rPr lang="en-US" sz="2400" dirty="0">
                <a:ln w="0"/>
                <a:effectLst>
                  <a:outerShdw blurRad="38100" dist="19050" dir="2700000" algn="tl" rotWithShape="0">
                    <a:schemeClr val="dk1">
                      <a:alpha val="40000"/>
                    </a:schemeClr>
                  </a:outerShdw>
                </a:effectLst>
              </a:rPr>
              <a:t>C</a:t>
            </a:r>
          </a:p>
        </p:txBody>
      </p:sp>
      <p:sp>
        <p:nvSpPr>
          <p:cNvPr id="11" name="Rectangle 10"/>
          <p:cNvSpPr/>
          <p:nvPr/>
        </p:nvSpPr>
        <p:spPr>
          <a:xfrm>
            <a:off x="2073422" y="3959752"/>
            <a:ext cx="361317" cy="438582"/>
          </a:xfrm>
          <a:prstGeom prst="rect">
            <a:avLst/>
          </a:prstGeom>
          <a:noFill/>
        </p:spPr>
        <p:txBody>
          <a:bodyPr wrap="none" lIns="68580" tIns="34290" rIns="68580" bIns="34290">
            <a:spAutoFit/>
          </a:bodyPr>
          <a:lstStyle/>
          <a:p>
            <a:pPr algn="ctr"/>
            <a:r>
              <a:rPr lang="en-US" sz="2400" dirty="0">
                <a:ln w="0"/>
                <a:effectLst>
                  <a:outerShdw blurRad="38100" dist="19050" dir="2700000" algn="tl" rotWithShape="0">
                    <a:schemeClr val="dk1">
                      <a:alpha val="40000"/>
                    </a:schemeClr>
                  </a:outerShdw>
                </a:effectLst>
              </a:rPr>
              <a:t>C</a:t>
            </a:r>
          </a:p>
        </p:txBody>
      </p:sp>
      <p:cxnSp>
        <p:nvCxnSpPr>
          <p:cNvPr id="14" name="Straight Arrow Connector 13"/>
          <p:cNvCxnSpPr/>
          <p:nvPr/>
        </p:nvCxnSpPr>
        <p:spPr>
          <a:xfrm flipV="1">
            <a:off x="930729" y="4179043"/>
            <a:ext cx="58061" cy="31131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549136" y="4233020"/>
            <a:ext cx="58061" cy="31131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667901" y="4137685"/>
            <a:ext cx="58061" cy="31131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225050" y="3816511"/>
            <a:ext cx="58061" cy="31131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0366" y="1809443"/>
            <a:ext cx="6039493" cy="615553"/>
          </a:xfrm>
          <a:prstGeom prst="rect">
            <a:avLst/>
          </a:prstGeom>
          <a:noFill/>
        </p:spPr>
        <p:txBody>
          <a:bodyPr wrap="square" rtlCol="0">
            <a:spAutoFit/>
          </a:bodyPr>
          <a:lstStyle/>
          <a:p>
            <a:r>
              <a:rPr lang="en-US" sz="1600" dirty="0">
                <a:solidFill>
                  <a:srgbClr val="C00000"/>
                </a:solidFill>
              </a:rPr>
              <a:t>RED =LEBT  current </a:t>
            </a:r>
            <a:r>
              <a:rPr lang="en-US" sz="1600" dirty="0" smtClean="0">
                <a:solidFill>
                  <a:srgbClr val="C00000"/>
                </a:solidFill>
              </a:rPr>
              <a:t>45keV </a:t>
            </a:r>
            <a:r>
              <a:rPr lang="en-US" sz="1600" dirty="0" smtClean="0">
                <a:solidFill>
                  <a:schemeClr val="accent5"/>
                </a:solidFill>
              </a:rPr>
              <a:t>BLUE=MEBT </a:t>
            </a:r>
            <a:r>
              <a:rPr lang="en-US" sz="1600" dirty="0">
                <a:solidFill>
                  <a:schemeClr val="accent5"/>
                </a:solidFill>
              </a:rPr>
              <a:t>current 3 MeV </a:t>
            </a:r>
          </a:p>
          <a:p>
            <a:endParaRPr lang="en-GB" dirty="0"/>
          </a:p>
        </p:txBody>
      </p:sp>
      <p:sp>
        <p:nvSpPr>
          <p:cNvPr id="13" name="Slide Number Placeholder 12"/>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452716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 for 2019 - LBE run </a:t>
            </a:r>
            <a:endParaRPr lang="en-GB" dirty="0"/>
          </a:p>
        </p:txBody>
      </p:sp>
      <p:sp>
        <p:nvSpPr>
          <p:cNvPr id="3" name="Content Placeholder 2"/>
          <p:cNvSpPr>
            <a:spLocks noGrp="1"/>
          </p:cNvSpPr>
          <p:nvPr>
            <p:ph idx="1"/>
          </p:nvPr>
        </p:nvSpPr>
        <p:spPr>
          <a:xfrm>
            <a:off x="0" y="968200"/>
            <a:ext cx="9095568" cy="3263504"/>
          </a:xfrm>
        </p:spPr>
        <p:txBody>
          <a:bodyPr/>
          <a:lstStyle/>
          <a:p>
            <a:pPr marL="0" indent="0">
              <a:buNone/>
            </a:pPr>
            <a:r>
              <a:rPr lang="en-GB" sz="1600" dirty="0" smtClean="0"/>
              <a:t>We wil</a:t>
            </a:r>
            <a:r>
              <a:rPr lang="en-GB" sz="1600" dirty="0"/>
              <a:t>l</a:t>
            </a:r>
            <a:r>
              <a:rPr lang="en-GB" sz="1600" dirty="0" smtClean="0"/>
              <a:t> run with the 2018 source with the following improvements </a:t>
            </a:r>
            <a:endParaRPr lang="en-GB" sz="1600" dirty="0"/>
          </a:p>
          <a:p>
            <a:endParaRPr lang="en-GB" dirty="0" smtClean="0"/>
          </a:p>
          <a:p>
            <a:endParaRPr lang="en-GB" dirty="0" smtClean="0"/>
          </a:p>
          <a:p>
            <a:pPr marL="0" indent="0">
              <a:buNone/>
            </a:pPr>
            <a:endParaRPr lang="en-GB" dirty="0"/>
          </a:p>
        </p:txBody>
      </p:sp>
      <p:sp>
        <p:nvSpPr>
          <p:cNvPr id="4" name="Date Placeholder 3"/>
          <p:cNvSpPr>
            <a:spLocks noGrp="1"/>
          </p:cNvSpPr>
          <p:nvPr>
            <p:ph type="dt" sz="half" idx="4294967295"/>
          </p:nvPr>
        </p:nvSpPr>
        <p:spPr/>
        <p:txBody>
          <a:bodyPr/>
          <a:lstStyle/>
          <a:p>
            <a:r>
              <a:rPr lang="en-US" smtClean="0"/>
              <a:t>LIU Workshop, 13-15 February 2019</a:t>
            </a:r>
            <a:endParaRPr lang="en-US"/>
          </a:p>
        </p:txBody>
      </p:sp>
      <p:sp>
        <p:nvSpPr>
          <p:cNvPr id="5" name="Footer Placeholder 4"/>
          <p:cNvSpPr>
            <a:spLocks noGrp="1"/>
          </p:cNvSpPr>
          <p:nvPr>
            <p:ph type="ftr" sz="quarter" idx="4294967295"/>
          </p:nvPr>
        </p:nvSpPr>
        <p:spPr/>
        <p:txBody>
          <a:bodyPr/>
          <a:lstStyle/>
          <a:p>
            <a:r>
              <a:rPr lang="it-IT" smtClean="0"/>
              <a:t>Alessandra Lombardi</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11889708"/>
              </p:ext>
            </p:extLst>
          </p:nvPr>
        </p:nvGraphicFramePr>
        <p:xfrm>
          <a:off x="0" y="1335548"/>
          <a:ext cx="9056822" cy="3336936"/>
        </p:xfrm>
        <a:graphic>
          <a:graphicData uri="http://schemas.openxmlformats.org/drawingml/2006/table">
            <a:tbl>
              <a:tblPr firstRow="1" bandRow="1">
                <a:tableStyleId>{5C22544A-7EE6-4342-B048-85BDC9FD1C3A}</a:tableStyleId>
              </a:tblPr>
              <a:tblGrid>
                <a:gridCol w="2927268">
                  <a:extLst>
                    <a:ext uri="{9D8B030D-6E8A-4147-A177-3AD203B41FA5}">
                      <a16:colId xmlns:a16="http://schemas.microsoft.com/office/drawing/2014/main" val="2113144682"/>
                    </a:ext>
                  </a:extLst>
                </a:gridCol>
                <a:gridCol w="3360716">
                  <a:extLst>
                    <a:ext uri="{9D8B030D-6E8A-4147-A177-3AD203B41FA5}">
                      <a16:colId xmlns:a16="http://schemas.microsoft.com/office/drawing/2014/main" val="2683104005"/>
                    </a:ext>
                  </a:extLst>
                </a:gridCol>
                <a:gridCol w="2768838">
                  <a:extLst>
                    <a:ext uri="{9D8B030D-6E8A-4147-A177-3AD203B41FA5}">
                      <a16:colId xmlns:a16="http://schemas.microsoft.com/office/drawing/2014/main" val="2253610013"/>
                    </a:ext>
                  </a:extLst>
                </a:gridCol>
              </a:tblGrid>
              <a:tr h="278130">
                <a:tc>
                  <a:txBody>
                    <a:bodyPr/>
                    <a:lstStyle/>
                    <a:p>
                      <a:r>
                        <a:rPr lang="en-GB" sz="1400" dirty="0" smtClean="0"/>
                        <a:t>Modification </a:t>
                      </a:r>
                      <a:endParaRPr lang="en-GB" sz="1400" dirty="0"/>
                    </a:p>
                  </a:txBody>
                  <a:tcPr marL="68580" marR="68580" marT="34290" marB="34290"/>
                </a:tc>
                <a:tc>
                  <a:txBody>
                    <a:bodyPr/>
                    <a:lstStyle/>
                    <a:p>
                      <a:r>
                        <a:rPr lang="en-GB" sz="1400" dirty="0" smtClean="0"/>
                        <a:t>Expected benefit</a:t>
                      </a:r>
                      <a:endParaRPr lang="en-GB" sz="1400" dirty="0"/>
                    </a:p>
                  </a:txBody>
                  <a:tcPr marL="68580" marR="68580" marT="34290" marB="34290"/>
                </a:tc>
                <a:tc>
                  <a:txBody>
                    <a:bodyPr/>
                    <a:lstStyle/>
                    <a:p>
                      <a:r>
                        <a:rPr lang="en-GB" sz="1400" dirty="0" smtClean="0"/>
                        <a:t>Comments </a:t>
                      </a:r>
                      <a:endParaRPr lang="en-GB" sz="1400" dirty="0"/>
                    </a:p>
                  </a:txBody>
                  <a:tcPr marL="68580" marR="68580" marT="34290" marB="34290"/>
                </a:tc>
                <a:extLst>
                  <a:ext uri="{0D108BD9-81ED-4DB2-BD59-A6C34878D82A}">
                    <a16:rowId xmlns:a16="http://schemas.microsoft.com/office/drawing/2014/main" val="4253797301"/>
                  </a:ext>
                </a:extLst>
              </a:tr>
              <a:tr h="540396">
                <a:tc>
                  <a:txBody>
                    <a:bodyPr/>
                    <a:lstStyle/>
                    <a:p>
                      <a:r>
                        <a:rPr lang="en-GB" sz="1400" dirty="0" smtClean="0"/>
                        <a:t>2MHz</a:t>
                      </a:r>
                      <a:r>
                        <a:rPr lang="en-GB" sz="1400" baseline="0" dirty="0" smtClean="0"/>
                        <a:t> RF amplifier : (upgrade of resistors and </a:t>
                      </a:r>
                      <a:r>
                        <a:rPr kumimoji="0" lang="en-US" sz="1400" kern="1200" baseline="0" dirty="0" smtClean="0">
                          <a:solidFill>
                            <a:schemeClr val="dk1"/>
                          </a:solidFill>
                          <a:effectLst/>
                          <a:latin typeface="+mn-lt"/>
                          <a:ea typeface="+mn-ea"/>
                          <a:cs typeface="+mn-cs"/>
                        </a:rPr>
                        <a:t>a</a:t>
                      </a:r>
                      <a:r>
                        <a:rPr kumimoji="0" lang="en-US" sz="1400" kern="1200" dirty="0" smtClean="0">
                          <a:solidFill>
                            <a:schemeClr val="dk1"/>
                          </a:solidFill>
                          <a:effectLst/>
                          <a:latin typeface="+mn-lt"/>
                          <a:ea typeface="+mn-ea"/>
                          <a:cs typeface="+mn-cs"/>
                        </a:rPr>
                        <a:t>utomatic measurement of source impedance and amplifier gain)</a:t>
                      </a:r>
                      <a:r>
                        <a:rPr kumimoji="0" lang="en-US" sz="1400" kern="1200" baseline="0" dirty="0" smtClean="0">
                          <a:solidFill>
                            <a:schemeClr val="dk1"/>
                          </a:solidFill>
                          <a:effectLst/>
                          <a:latin typeface="+mn-lt"/>
                          <a:ea typeface="+mn-ea"/>
                          <a:cs typeface="+mn-cs"/>
                        </a:rPr>
                        <a:t> </a:t>
                      </a:r>
                      <a:endParaRPr lang="en-GB" sz="1400" baseline="0" dirty="0" smtClean="0"/>
                    </a:p>
                    <a:p>
                      <a:r>
                        <a:rPr lang="en-GB" sz="1400" dirty="0" smtClean="0"/>
                        <a:t> </a:t>
                      </a:r>
                      <a:endParaRPr lang="en-GB" sz="14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Improved amplifier stability</a:t>
                      </a:r>
                      <a:r>
                        <a:rPr lang="en-GB" sz="1400" baseline="0" dirty="0" smtClean="0"/>
                        <a:t> and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basis for beam stability and correct functioning of autopilot and maintenance optimisation</a:t>
                      </a:r>
                      <a:endParaRPr lang="en-GB"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L="68580" marR="68580" marT="34290" marB="34290"/>
                </a:tc>
                <a:tc>
                  <a:txBody>
                    <a:bodyPr/>
                    <a:lstStyle/>
                    <a:p>
                      <a:r>
                        <a:rPr kumimoji="0" lang="en-US" sz="1400" kern="1200" dirty="0" smtClean="0">
                          <a:solidFill>
                            <a:schemeClr val="dk1"/>
                          </a:solidFill>
                          <a:effectLst/>
                          <a:latin typeface="+mn-lt"/>
                          <a:ea typeface="+mn-ea"/>
                          <a:cs typeface="+mn-cs"/>
                        </a:rPr>
                        <a:t>warning when operation approaching the system limits</a:t>
                      </a:r>
                      <a:endParaRPr lang="en-GB" sz="1400" dirty="0"/>
                    </a:p>
                  </a:txBody>
                  <a:tcPr marL="68580" marR="68580" marT="34290" marB="34290"/>
                </a:tc>
                <a:extLst>
                  <a:ext uri="{0D108BD9-81ED-4DB2-BD59-A6C34878D82A}">
                    <a16:rowId xmlns:a16="http://schemas.microsoft.com/office/drawing/2014/main" val="1904114872"/>
                  </a:ext>
                </a:extLst>
              </a:tr>
              <a:tr h="540396">
                <a:tc>
                  <a:txBody>
                    <a:bodyPr/>
                    <a:lstStyle/>
                    <a:p>
                      <a:r>
                        <a:rPr lang="en-GB" sz="1400" dirty="0" smtClean="0"/>
                        <a:t>Autopilot – automatic tuning of RF power and gas injection. </a:t>
                      </a:r>
                      <a:endParaRPr lang="en-GB" sz="14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Increased uptime, RF and gas regulated to the correct value</a:t>
                      </a:r>
                    </a:p>
                  </a:txBody>
                  <a:tcPr marL="68580" marR="68580" marT="34290" marB="34290"/>
                </a:tc>
                <a:tc>
                  <a:txBody>
                    <a:bodyPr/>
                    <a:lstStyle/>
                    <a:p>
                      <a:r>
                        <a:rPr lang="en-GB" sz="1400" dirty="0" smtClean="0"/>
                        <a:t>Effort shared ABP + OP +CO</a:t>
                      </a:r>
                      <a:endParaRPr lang="en-GB" sz="1400" dirty="0"/>
                    </a:p>
                  </a:txBody>
                  <a:tcPr marL="68580" marR="68580" marT="34290" marB="34290"/>
                </a:tc>
                <a:extLst>
                  <a:ext uri="{0D108BD9-81ED-4DB2-BD59-A6C34878D82A}">
                    <a16:rowId xmlns:a16="http://schemas.microsoft.com/office/drawing/2014/main" val="509110933"/>
                  </a:ext>
                </a:extLst>
              </a:tr>
              <a:tr h="457200">
                <a:tc>
                  <a:txBody>
                    <a:bodyPr/>
                    <a:lstStyle/>
                    <a:p>
                      <a:r>
                        <a:rPr lang="en-GB" sz="1400" dirty="0" smtClean="0"/>
                        <a:t>“Continuous” </a:t>
                      </a:r>
                      <a:r>
                        <a:rPr lang="en-GB" sz="1400" dirty="0" err="1" smtClean="0"/>
                        <a:t>cesiation</a:t>
                      </a:r>
                      <a:endParaRPr lang="en-GB" sz="1400" dirty="0"/>
                    </a:p>
                  </a:txBody>
                  <a:tcPr marL="68580" marR="68580" marT="34290" marB="34290"/>
                </a:tc>
                <a:tc>
                  <a:txBody>
                    <a:bodyPr/>
                    <a:lstStyle/>
                    <a:p>
                      <a:r>
                        <a:rPr lang="en-GB" sz="1400" dirty="0" smtClean="0"/>
                        <a:t>A more stable intensity vs</a:t>
                      </a:r>
                      <a:r>
                        <a:rPr lang="en-GB" sz="1400" baseline="0" dirty="0" smtClean="0"/>
                        <a:t> time, long drift. </a:t>
                      </a:r>
                      <a:endParaRPr lang="en-GB" sz="1400" dirty="0"/>
                    </a:p>
                  </a:txBody>
                  <a:tcPr marL="68580" marR="68580" marT="34290" marB="34290"/>
                </a:tc>
                <a:tc>
                  <a:txBody>
                    <a:bodyPr/>
                    <a:lstStyle/>
                    <a:p>
                      <a:endParaRPr lang="en-GB" sz="1400" dirty="0"/>
                    </a:p>
                  </a:txBody>
                  <a:tcPr marL="68580" marR="68580" marT="34290" marB="34290"/>
                </a:tc>
                <a:extLst>
                  <a:ext uri="{0D108BD9-81ED-4DB2-BD59-A6C34878D82A}">
                    <a16:rowId xmlns:a16="http://schemas.microsoft.com/office/drawing/2014/main" val="1333784048"/>
                  </a:ext>
                </a:extLst>
              </a:tr>
              <a:tr h="685800">
                <a:tc>
                  <a:txBody>
                    <a:bodyPr/>
                    <a:lstStyle/>
                    <a:p>
                      <a:r>
                        <a:rPr lang="en-GB" sz="1400" dirty="0" smtClean="0"/>
                        <a:t>Increase the bore</a:t>
                      </a:r>
                      <a:r>
                        <a:rPr lang="en-GB" sz="1400" baseline="0" dirty="0" smtClean="0"/>
                        <a:t> radius of the plasma electrode from 6.5mm to …8,9 mm </a:t>
                      </a:r>
                      <a:endParaRPr lang="en-GB" sz="1400" dirty="0"/>
                    </a:p>
                  </a:txBody>
                  <a:tcPr marL="68580" marR="68580" marT="34290" marB="34290"/>
                </a:tc>
                <a:tc>
                  <a:txBody>
                    <a:bodyPr/>
                    <a:lstStyle/>
                    <a:p>
                      <a:r>
                        <a:rPr lang="en-GB" sz="1400" dirty="0" smtClean="0"/>
                        <a:t>More current</a:t>
                      </a:r>
                      <a:r>
                        <a:rPr lang="en-GB" sz="1400" baseline="0" dirty="0" smtClean="0"/>
                        <a:t> without degrading the emittance. This will allow more room for tuning and also a more reliable source as it will not run to its maximum.</a:t>
                      </a:r>
                      <a:endParaRPr lang="en-GB" sz="1400" dirty="0"/>
                    </a:p>
                  </a:txBody>
                  <a:tcPr marL="68580" marR="68580" marT="34290" marB="34290"/>
                </a:tc>
                <a:tc>
                  <a:txBody>
                    <a:bodyPr/>
                    <a:lstStyle/>
                    <a:p>
                      <a:r>
                        <a:rPr lang="en-GB" sz="1400" dirty="0" smtClean="0"/>
                        <a:t>Certainly 7.5mm , else 8 or 9 depending on emittance and saturation.</a:t>
                      </a:r>
                      <a:r>
                        <a:rPr lang="en-GB" sz="1400" baseline="0" dirty="0" smtClean="0"/>
                        <a:t> </a:t>
                      </a:r>
                      <a:endParaRPr lang="en-GB" sz="1400" dirty="0"/>
                    </a:p>
                  </a:txBody>
                  <a:tcPr marL="68580" marR="68580" marT="34290" marB="34290"/>
                </a:tc>
                <a:extLst>
                  <a:ext uri="{0D108BD9-81ED-4DB2-BD59-A6C34878D82A}">
                    <a16:rowId xmlns:a16="http://schemas.microsoft.com/office/drawing/2014/main" val="678502057"/>
                  </a:ext>
                </a:extLst>
              </a:tr>
            </a:tbl>
          </a:graphicData>
        </a:graphic>
      </p:graphicFrame>
      <p:sp>
        <p:nvSpPr>
          <p:cNvPr id="8" name="TextBox 7"/>
          <p:cNvSpPr txBox="1"/>
          <p:nvPr/>
        </p:nvSpPr>
        <p:spPr>
          <a:xfrm>
            <a:off x="6323610" y="273132"/>
            <a:ext cx="2683823" cy="923330"/>
          </a:xfrm>
          <a:prstGeom prst="rect">
            <a:avLst/>
          </a:prstGeom>
          <a:noFill/>
        </p:spPr>
        <p:txBody>
          <a:bodyPr wrap="square" rtlCol="0">
            <a:spAutoFit/>
          </a:bodyPr>
          <a:lstStyle/>
          <a:p>
            <a:r>
              <a:rPr lang="en-GB" dirty="0" smtClean="0">
                <a:solidFill>
                  <a:srgbClr val="92D050"/>
                </a:solidFill>
              </a:rPr>
              <a:t>All these </a:t>
            </a:r>
            <a:r>
              <a:rPr lang="en-GB" dirty="0" smtClean="0">
                <a:solidFill>
                  <a:srgbClr val="92D050"/>
                </a:solidFill>
              </a:rPr>
              <a:t>modifications </a:t>
            </a:r>
            <a:r>
              <a:rPr lang="en-GB" dirty="0" smtClean="0">
                <a:solidFill>
                  <a:srgbClr val="92D050"/>
                </a:solidFill>
              </a:rPr>
              <a:t>will be  implemented in time for the LBE run</a:t>
            </a:r>
            <a:endParaRPr lang="en-GB" dirty="0">
              <a:solidFill>
                <a:srgbClr val="92D050"/>
              </a:solidFill>
            </a:endParaRPr>
          </a:p>
        </p:txBody>
      </p:sp>
      <p:sp>
        <p:nvSpPr>
          <p:cNvPr id="7" name="Slide Number Placeholder 6"/>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14893025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
        <p:nvSpPr>
          <p:cNvPr id="4" name="Title 3"/>
          <p:cNvSpPr>
            <a:spLocks noGrp="1"/>
          </p:cNvSpPr>
          <p:nvPr>
            <p:ph type="title"/>
          </p:nvPr>
        </p:nvSpPr>
        <p:spPr/>
        <p:txBody>
          <a:bodyPr>
            <a:normAutofit fontScale="90000"/>
          </a:bodyPr>
          <a:lstStyle/>
          <a:p>
            <a:r>
              <a:rPr lang="en-GB" dirty="0" smtClean="0"/>
              <a:t>Justification for the proposed improvements : continuous </a:t>
            </a:r>
            <a:r>
              <a:rPr lang="en-GB" dirty="0" err="1" smtClean="0"/>
              <a:t>cesiation</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8" name="Picture 7"/>
          <p:cNvPicPr>
            <a:picLocks noChangeAspect="1"/>
          </p:cNvPicPr>
          <p:nvPr/>
        </p:nvPicPr>
        <p:blipFill>
          <a:blip r:embed="rId2"/>
          <a:stretch>
            <a:fillRect/>
          </a:stretch>
        </p:blipFill>
        <p:spPr>
          <a:xfrm>
            <a:off x="466127" y="1038662"/>
            <a:ext cx="5712928" cy="3207961"/>
          </a:xfrm>
          <a:prstGeom prst="rect">
            <a:avLst/>
          </a:prstGeom>
        </p:spPr>
      </p:pic>
      <p:sp>
        <p:nvSpPr>
          <p:cNvPr id="11" name="TextBox 10"/>
          <p:cNvSpPr txBox="1"/>
          <p:nvPr/>
        </p:nvSpPr>
        <p:spPr>
          <a:xfrm>
            <a:off x="194714" y="4246623"/>
            <a:ext cx="8044418" cy="369332"/>
          </a:xfrm>
          <a:prstGeom prst="rect">
            <a:avLst/>
          </a:prstGeom>
          <a:noFill/>
        </p:spPr>
        <p:txBody>
          <a:bodyPr wrap="square" rtlCol="0">
            <a:spAutoFit/>
          </a:bodyPr>
          <a:lstStyle/>
          <a:p>
            <a:r>
              <a:rPr lang="en-GB" dirty="0" smtClean="0"/>
              <a:t>Measurements in the linac4 tunnel – July 2018</a:t>
            </a:r>
            <a:endParaRPr lang="en-GB" dirty="0"/>
          </a:p>
        </p:txBody>
      </p:sp>
    </p:spTree>
    <p:extLst>
      <p:ext uri="{BB962C8B-B14F-4D97-AF65-F5344CB8AC3E}">
        <p14:creationId xmlns:p14="http://schemas.microsoft.com/office/powerpoint/2010/main" val="27963586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
        <p:nvSpPr>
          <p:cNvPr id="4" name="Title 3"/>
          <p:cNvSpPr>
            <a:spLocks noGrp="1"/>
          </p:cNvSpPr>
          <p:nvPr>
            <p:ph type="title"/>
          </p:nvPr>
        </p:nvSpPr>
        <p:spPr>
          <a:xfrm>
            <a:off x="987028" y="172224"/>
            <a:ext cx="8254508" cy="817708"/>
          </a:xfrm>
        </p:spPr>
        <p:txBody>
          <a:bodyPr>
            <a:normAutofit fontScale="90000"/>
          </a:bodyPr>
          <a:lstStyle/>
          <a:p>
            <a:r>
              <a:rPr lang="en-GB" dirty="0" smtClean="0"/>
              <a:t>Justification for the proposed improvements : increase plasma bore radius</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sp>
        <p:nvSpPr>
          <p:cNvPr id="10" name="TextBox 9"/>
          <p:cNvSpPr txBox="1"/>
          <p:nvPr/>
        </p:nvSpPr>
        <p:spPr>
          <a:xfrm>
            <a:off x="181185" y="4063937"/>
            <a:ext cx="4288661" cy="830997"/>
          </a:xfrm>
          <a:prstGeom prst="rect">
            <a:avLst/>
          </a:prstGeom>
          <a:noFill/>
        </p:spPr>
        <p:txBody>
          <a:bodyPr wrap="square" rtlCol="0">
            <a:spAutoFit/>
          </a:bodyPr>
          <a:lstStyle/>
          <a:p>
            <a:r>
              <a:rPr lang="en-GB" sz="1600" dirty="0" smtClean="0"/>
              <a:t>Simulations </a:t>
            </a:r>
            <a:r>
              <a:rPr lang="en-GB" sz="1600" dirty="0"/>
              <a:t>o</a:t>
            </a:r>
            <a:r>
              <a:rPr lang="en-GB" sz="1600" dirty="0" smtClean="0"/>
              <a:t>f expected beam current and emittance from the source for various plasma bore radius</a:t>
            </a:r>
            <a:endParaRPr lang="en-GB" sz="16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9549"/>
            <a:ext cx="4297222" cy="305753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222" y="1209175"/>
            <a:ext cx="4755827" cy="2715145"/>
          </a:xfrm>
          <a:prstGeom prst="rect">
            <a:avLst/>
          </a:prstGeom>
        </p:spPr>
      </p:pic>
      <p:sp>
        <p:nvSpPr>
          <p:cNvPr id="14" name="TextBox 13"/>
          <p:cNvSpPr txBox="1"/>
          <p:nvPr/>
        </p:nvSpPr>
        <p:spPr>
          <a:xfrm>
            <a:off x="4651031" y="3989659"/>
            <a:ext cx="4288661" cy="830997"/>
          </a:xfrm>
          <a:prstGeom prst="rect">
            <a:avLst/>
          </a:prstGeom>
          <a:noFill/>
        </p:spPr>
        <p:txBody>
          <a:bodyPr wrap="square" rtlCol="0">
            <a:spAutoFit/>
          </a:bodyPr>
          <a:lstStyle/>
          <a:p>
            <a:r>
              <a:rPr lang="en-GB" sz="1600" dirty="0" smtClean="0"/>
              <a:t>Measurements at the test stand of emittance from the source for plasma bore radius 6.5 and 7.5 mm</a:t>
            </a:r>
            <a:endParaRPr lang="en-GB" sz="1600" dirty="0"/>
          </a:p>
        </p:txBody>
      </p:sp>
      <p:cxnSp>
        <p:nvCxnSpPr>
          <p:cNvPr id="15" name="Straight Connector 14"/>
          <p:cNvCxnSpPr/>
          <p:nvPr/>
        </p:nvCxnSpPr>
        <p:spPr>
          <a:xfrm flipV="1">
            <a:off x="5130140" y="3087584"/>
            <a:ext cx="3621974" cy="1187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63929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sp>
        <p:nvSpPr>
          <p:cNvPr id="4" name="Title 3"/>
          <p:cNvSpPr>
            <a:spLocks noGrp="1"/>
          </p:cNvSpPr>
          <p:nvPr>
            <p:ph type="title"/>
          </p:nvPr>
        </p:nvSpPr>
        <p:spPr/>
        <p:txBody>
          <a:bodyPr/>
          <a:lstStyle/>
          <a:p>
            <a:r>
              <a:rPr lang="en-GB" dirty="0" smtClean="0"/>
              <a:t>Goal 45 mA available in 2023 </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725208421"/>
              </p:ext>
            </p:extLst>
          </p:nvPr>
        </p:nvGraphicFramePr>
        <p:xfrm>
          <a:off x="262022" y="1032575"/>
          <a:ext cx="8240710" cy="3246120"/>
        </p:xfrm>
        <a:graphic>
          <a:graphicData uri="http://schemas.openxmlformats.org/drawingml/2006/table">
            <a:tbl>
              <a:tblPr firstRow="1" bandRow="1">
                <a:tableStyleId>{5C22544A-7EE6-4342-B048-85BDC9FD1C3A}</a:tableStyleId>
              </a:tblPr>
              <a:tblGrid>
                <a:gridCol w="6107857">
                  <a:extLst>
                    <a:ext uri="{9D8B030D-6E8A-4147-A177-3AD203B41FA5}">
                      <a16:colId xmlns:a16="http://schemas.microsoft.com/office/drawing/2014/main" val="1586866488"/>
                    </a:ext>
                  </a:extLst>
                </a:gridCol>
                <a:gridCol w="2132853">
                  <a:extLst>
                    <a:ext uri="{9D8B030D-6E8A-4147-A177-3AD203B41FA5}">
                      <a16:colId xmlns:a16="http://schemas.microsoft.com/office/drawing/2014/main" val="3124014398"/>
                    </a:ext>
                  </a:extLst>
                </a:gridCol>
              </a:tblGrid>
              <a:tr h="370840">
                <a:tc>
                  <a:txBody>
                    <a:bodyPr/>
                    <a:lstStyle/>
                    <a:p>
                      <a:r>
                        <a:rPr lang="en-GB" dirty="0" smtClean="0"/>
                        <a:t>Milestone </a:t>
                      </a:r>
                      <a:endParaRPr lang="en-GB" dirty="0"/>
                    </a:p>
                  </a:txBody>
                  <a:tcPr/>
                </a:tc>
                <a:tc>
                  <a:txBody>
                    <a:bodyPr/>
                    <a:lstStyle/>
                    <a:p>
                      <a:r>
                        <a:rPr lang="en-GB" dirty="0" smtClean="0"/>
                        <a:t>By when </a:t>
                      </a:r>
                      <a:endParaRPr lang="en-GB" dirty="0"/>
                    </a:p>
                  </a:txBody>
                  <a:tcPr/>
                </a:tc>
                <a:extLst>
                  <a:ext uri="{0D108BD9-81ED-4DB2-BD59-A6C34878D82A}">
                    <a16:rowId xmlns:a16="http://schemas.microsoft.com/office/drawing/2014/main" val="333210131"/>
                  </a:ext>
                </a:extLst>
              </a:tr>
              <a:tr h="370840">
                <a:tc>
                  <a:txBody>
                    <a:bodyPr/>
                    <a:lstStyle/>
                    <a:p>
                      <a:r>
                        <a:rPr lang="en-GB" sz="1100" dirty="0" smtClean="0"/>
                        <a:t>Determine maximum current that we can deliver</a:t>
                      </a:r>
                      <a:r>
                        <a:rPr lang="en-GB" sz="1100" baseline="0" dirty="0" smtClean="0"/>
                        <a:t> to the RFQ with the present design – including stability and availability. </a:t>
                      </a:r>
                      <a:endParaRPr lang="en-GB" sz="1100" dirty="0"/>
                    </a:p>
                  </a:txBody>
                  <a:tcPr/>
                </a:tc>
                <a:tc>
                  <a:txBody>
                    <a:bodyPr/>
                    <a:lstStyle/>
                    <a:p>
                      <a:r>
                        <a:rPr lang="en-GB" sz="1100" dirty="0" smtClean="0"/>
                        <a:t>June 2019</a:t>
                      </a:r>
                      <a:endParaRPr lang="en-GB" sz="1100" dirty="0"/>
                    </a:p>
                  </a:txBody>
                  <a:tcPr/>
                </a:tc>
                <a:extLst>
                  <a:ext uri="{0D108BD9-81ED-4DB2-BD59-A6C34878D82A}">
                    <a16:rowId xmlns:a16="http://schemas.microsoft.com/office/drawing/2014/main" val="3374356815"/>
                  </a:ext>
                </a:extLst>
              </a:tr>
              <a:tr h="370840">
                <a:tc>
                  <a:txBody>
                    <a:bodyPr/>
                    <a:lstStyle/>
                    <a:p>
                      <a:r>
                        <a:rPr lang="en-GB" sz="1100" dirty="0" smtClean="0">
                          <a:solidFill>
                            <a:srgbClr val="FF0000"/>
                          </a:solidFill>
                        </a:rPr>
                        <a:t>Study the geometry </a:t>
                      </a:r>
                      <a:r>
                        <a:rPr lang="en-GB" sz="1100" dirty="0" smtClean="0"/>
                        <a:t>of J-</a:t>
                      </a:r>
                      <a:r>
                        <a:rPr lang="en-GB" sz="1100" dirty="0" err="1" smtClean="0"/>
                        <a:t>parc</a:t>
                      </a:r>
                      <a:r>
                        <a:rPr lang="en-GB" sz="1100" dirty="0" smtClean="0"/>
                        <a:t> and SNS where current in excess of 60mA are routinely obtained (their RFQ has comparable acceptance) and make some experiment in this direction at the test stand</a:t>
                      </a:r>
                      <a:endParaRPr lang="en-GB" sz="1100" dirty="0"/>
                    </a:p>
                  </a:txBody>
                  <a:tcPr/>
                </a:tc>
                <a:tc>
                  <a:txBody>
                    <a:bodyPr/>
                    <a:lstStyle/>
                    <a:p>
                      <a:r>
                        <a:rPr lang="en-GB" sz="1100" dirty="0" smtClean="0"/>
                        <a:t>December 2019</a:t>
                      </a:r>
                      <a:endParaRPr lang="en-GB" sz="1100" dirty="0"/>
                    </a:p>
                  </a:txBody>
                  <a:tcPr/>
                </a:tc>
                <a:extLst>
                  <a:ext uri="{0D108BD9-81ED-4DB2-BD59-A6C34878D82A}">
                    <a16:rowId xmlns:a16="http://schemas.microsoft.com/office/drawing/2014/main" val="969015105"/>
                  </a:ext>
                </a:extLst>
              </a:tr>
              <a:tr h="370840">
                <a:tc>
                  <a:txBody>
                    <a:bodyPr/>
                    <a:lstStyle/>
                    <a:p>
                      <a:r>
                        <a:rPr lang="en-GB" sz="1100" baseline="0" dirty="0" smtClean="0"/>
                        <a:t>Test </a:t>
                      </a:r>
                      <a:r>
                        <a:rPr lang="en-GB" sz="1100" baseline="0" dirty="0" smtClean="0"/>
                        <a:t>a different geometry </a:t>
                      </a:r>
                      <a:r>
                        <a:rPr lang="en-GB" sz="1100" baseline="0" dirty="0" smtClean="0"/>
                        <a:t>à </a:t>
                      </a:r>
                      <a:r>
                        <a:rPr lang="en-GB" sz="1100" baseline="0" dirty="0" smtClean="0"/>
                        <a:t>la </a:t>
                      </a:r>
                      <a:r>
                        <a:rPr lang="en-GB" sz="1100" baseline="0" dirty="0" smtClean="0"/>
                        <a:t>J-</a:t>
                      </a:r>
                      <a:r>
                        <a:rPr lang="en-GB" sz="1100" baseline="0" dirty="0" err="1" smtClean="0"/>
                        <a:t>parc</a:t>
                      </a:r>
                      <a:r>
                        <a:rPr lang="en-GB" sz="1100" baseline="0" dirty="0" smtClean="0"/>
                        <a:t> (and review results )</a:t>
                      </a:r>
                      <a:endParaRPr lang="en-GB" sz="1100" dirty="0"/>
                    </a:p>
                  </a:txBody>
                  <a:tcPr/>
                </a:tc>
                <a:tc>
                  <a:txBody>
                    <a:bodyPr/>
                    <a:lstStyle/>
                    <a:p>
                      <a:r>
                        <a:rPr lang="en-GB" sz="1100" dirty="0" smtClean="0"/>
                        <a:t>December 2020</a:t>
                      </a:r>
                      <a:endParaRPr lang="en-GB" sz="1100" dirty="0"/>
                    </a:p>
                  </a:txBody>
                  <a:tcPr/>
                </a:tc>
                <a:extLst>
                  <a:ext uri="{0D108BD9-81ED-4DB2-BD59-A6C34878D82A}">
                    <a16:rowId xmlns:a16="http://schemas.microsoft.com/office/drawing/2014/main" val="2869092837"/>
                  </a:ext>
                </a:extLst>
              </a:tr>
              <a:tr h="370840">
                <a:tc>
                  <a:txBody>
                    <a:bodyPr/>
                    <a:lstStyle/>
                    <a:p>
                      <a:r>
                        <a:rPr lang="en-GB" sz="1100" dirty="0" smtClean="0"/>
                        <a:t>Implement</a:t>
                      </a:r>
                      <a:r>
                        <a:rPr lang="en-GB" sz="1100" baseline="0" dirty="0" smtClean="0"/>
                        <a:t>/optimise new geometry (extraction + </a:t>
                      </a:r>
                      <a:r>
                        <a:rPr lang="en-GB" sz="1100" baseline="0" dirty="0" smtClean="0"/>
                        <a:t>LEBT) </a:t>
                      </a:r>
                      <a:endParaRPr lang="en-GB" sz="1100" dirty="0"/>
                    </a:p>
                  </a:txBody>
                  <a:tcPr/>
                </a:tc>
                <a:tc>
                  <a:txBody>
                    <a:bodyPr/>
                    <a:lstStyle/>
                    <a:p>
                      <a:r>
                        <a:rPr lang="en-GB" sz="1100" dirty="0" smtClean="0"/>
                        <a:t>June2021</a:t>
                      </a:r>
                      <a:endParaRPr lang="en-GB" sz="1100" dirty="0"/>
                    </a:p>
                  </a:txBody>
                  <a:tcPr/>
                </a:tc>
                <a:extLst>
                  <a:ext uri="{0D108BD9-81ED-4DB2-BD59-A6C34878D82A}">
                    <a16:rowId xmlns:a16="http://schemas.microsoft.com/office/drawing/2014/main" val="995236956"/>
                  </a:ext>
                </a:extLst>
              </a:tr>
              <a:tr h="370840">
                <a:tc>
                  <a:txBody>
                    <a:bodyPr/>
                    <a:lstStyle/>
                    <a:p>
                      <a:r>
                        <a:rPr kumimoji="0" lang="en-GB" sz="1200" kern="1200" dirty="0" smtClean="0">
                          <a:solidFill>
                            <a:schemeClr val="dk1"/>
                          </a:solidFill>
                          <a:effectLst/>
                          <a:latin typeface="+mn-lt"/>
                          <a:ea typeface="+mn-ea"/>
                          <a:cs typeface="+mn-cs"/>
                        </a:rPr>
                        <a:t>Measurement and optimization of the new geometry at the test stand </a:t>
                      </a:r>
                      <a:endParaRPr lang="en-GB" sz="1200" dirty="0"/>
                    </a:p>
                  </a:txBody>
                  <a:tcPr/>
                </a:tc>
                <a:tc>
                  <a:txBody>
                    <a:bodyPr/>
                    <a:lstStyle/>
                    <a:p>
                      <a:r>
                        <a:rPr lang="en-GB" sz="1100" dirty="0" smtClean="0"/>
                        <a:t>June 2022</a:t>
                      </a:r>
                      <a:endParaRPr lang="en-GB" sz="1100" dirty="0"/>
                    </a:p>
                  </a:txBody>
                  <a:tcPr/>
                </a:tc>
                <a:extLst>
                  <a:ext uri="{0D108BD9-81ED-4DB2-BD59-A6C34878D82A}">
                    <a16:rowId xmlns:a16="http://schemas.microsoft.com/office/drawing/2014/main" val="1160382980"/>
                  </a:ext>
                </a:extLst>
              </a:tr>
              <a:tr h="370840">
                <a:tc>
                  <a:txBody>
                    <a:bodyPr/>
                    <a:lstStyle/>
                    <a:p>
                      <a:r>
                        <a:rPr lang="en-GB" sz="1100" dirty="0" smtClean="0"/>
                        <a:t>Beam formation studies to gain information's and better simulate the transition plasma to beam</a:t>
                      </a:r>
                      <a:endParaRPr lang="en-GB" sz="1100" dirty="0"/>
                    </a:p>
                  </a:txBody>
                  <a:tcPr/>
                </a:tc>
                <a:tc>
                  <a:txBody>
                    <a:bodyPr/>
                    <a:lstStyle/>
                    <a:p>
                      <a:r>
                        <a:rPr lang="en-GB" sz="1100" dirty="0" smtClean="0"/>
                        <a:t>June 2022</a:t>
                      </a:r>
                      <a:endParaRPr lang="en-GB" sz="1100" dirty="0"/>
                    </a:p>
                  </a:txBody>
                  <a:tcPr/>
                </a:tc>
                <a:extLst>
                  <a:ext uri="{0D108BD9-81ED-4DB2-BD59-A6C34878D82A}">
                    <a16:rowId xmlns:a16="http://schemas.microsoft.com/office/drawing/2014/main" val="2101395834"/>
                  </a:ext>
                </a:extLst>
              </a:tr>
              <a:tr h="370840">
                <a:tc>
                  <a:txBody>
                    <a:bodyPr/>
                    <a:lstStyle/>
                    <a:p>
                      <a:r>
                        <a:rPr kumimoji="0" lang="en-GB" sz="1200" kern="1200" dirty="0" smtClean="0">
                          <a:solidFill>
                            <a:schemeClr val="dk1"/>
                          </a:solidFill>
                          <a:effectLst/>
                          <a:latin typeface="+mn-lt"/>
                          <a:ea typeface="+mn-ea"/>
                          <a:cs typeface="+mn-cs"/>
                        </a:rPr>
                        <a:t>Long term test at the test stand and decision to install in LINAC4 </a:t>
                      </a:r>
                      <a:endParaRPr lang="en-GB" sz="1200" dirty="0"/>
                    </a:p>
                  </a:txBody>
                  <a:tcPr/>
                </a:tc>
                <a:tc>
                  <a:txBody>
                    <a:bodyPr/>
                    <a:lstStyle/>
                    <a:p>
                      <a:r>
                        <a:rPr lang="en-US" sz="1100" dirty="0" smtClean="0"/>
                        <a:t>October</a:t>
                      </a:r>
                      <a:r>
                        <a:rPr lang="en-US" sz="1100" baseline="0" dirty="0" smtClean="0"/>
                        <a:t> 2022</a:t>
                      </a:r>
                      <a:endParaRPr lang="en-GB" sz="1100" dirty="0"/>
                    </a:p>
                  </a:txBody>
                  <a:tcPr/>
                </a:tc>
                <a:extLst>
                  <a:ext uri="{0D108BD9-81ED-4DB2-BD59-A6C34878D82A}">
                    <a16:rowId xmlns:a16="http://schemas.microsoft.com/office/drawing/2014/main" val="1165712146"/>
                  </a:ext>
                </a:extLst>
              </a:tr>
            </a:tbl>
          </a:graphicData>
        </a:graphic>
      </p:graphicFrame>
    </p:spTree>
    <p:extLst>
      <p:ext uri="{BB962C8B-B14F-4D97-AF65-F5344CB8AC3E}">
        <p14:creationId xmlns:p14="http://schemas.microsoft.com/office/powerpoint/2010/main" val="32514738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027" y="172224"/>
            <a:ext cx="7824463" cy="817708"/>
          </a:xfrm>
        </p:spPr>
        <p:txBody>
          <a:bodyPr>
            <a:normAutofit/>
          </a:bodyPr>
          <a:lstStyle/>
          <a:p>
            <a:r>
              <a:rPr lang="en-GB" dirty="0" smtClean="0"/>
              <a:t>Resources for source studies – test stand</a:t>
            </a:r>
            <a:endParaRPr lang="en-GB" dirty="0"/>
          </a:p>
        </p:txBody>
      </p:sp>
      <p:sp>
        <p:nvSpPr>
          <p:cNvPr id="4" name="TextBox 3"/>
          <p:cNvSpPr txBox="1"/>
          <p:nvPr/>
        </p:nvSpPr>
        <p:spPr>
          <a:xfrm>
            <a:off x="4019797" y="989932"/>
            <a:ext cx="5064826" cy="2816156"/>
          </a:xfrm>
          <a:prstGeom prst="rect">
            <a:avLst/>
          </a:prstGeom>
          <a:noFill/>
        </p:spPr>
        <p:txBody>
          <a:bodyPr wrap="square" rtlCol="0">
            <a:spAutoFit/>
          </a:bodyPr>
          <a:lstStyle/>
          <a:p>
            <a:pPr marL="214313" indent="-214313">
              <a:buFont typeface="Arial" panose="020B0604020202020204" pitchFamily="34" charset="0"/>
              <a:buChar char="•"/>
            </a:pPr>
            <a:r>
              <a:rPr lang="en-GB" sz="1200" dirty="0" smtClean="0"/>
              <a:t>Test stand was never meant long-term so some “consolidation” is necessary. </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smtClean="0"/>
              <a:t>Arbitration between short term goals and long term goals, accommodate visitors and collaborators.</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a:t>Since July 2018 it is equipped with two solenoids (like tunnel) a  delicate yet functional emittance meter and an </a:t>
            </a:r>
            <a:r>
              <a:rPr lang="en-GB" sz="1200" dirty="0" err="1">
                <a:solidFill>
                  <a:srgbClr val="FF0000"/>
                </a:solidFill>
              </a:rPr>
              <a:t>rfq</a:t>
            </a:r>
            <a:r>
              <a:rPr lang="en-GB" sz="1200" dirty="0">
                <a:solidFill>
                  <a:srgbClr val="FF0000"/>
                </a:solidFill>
              </a:rPr>
              <a:t> “mask</a:t>
            </a:r>
            <a:r>
              <a:rPr lang="en-GB" sz="1200" dirty="0"/>
              <a:t>”. Emittance meter and mask predict to 10% the transmission through the RFQ. </a:t>
            </a:r>
            <a:r>
              <a:rPr lang="en-GB" sz="1200" u="sng" dirty="0"/>
              <a:t>Mask allows for fast on-line optimisation</a:t>
            </a:r>
            <a:r>
              <a:rPr lang="en-GB" sz="1200" dirty="0"/>
              <a:t>. </a:t>
            </a:r>
          </a:p>
          <a:p>
            <a:pPr marL="214313" indent="-214313">
              <a:buFont typeface="Arial" panose="020B0604020202020204" pitchFamily="34" charset="0"/>
              <a:buChar char="•"/>
            </a:pPr>
            <a:endParaRPr lang="en-GB" sz="1500" dirty="0"/>
          </a:p>
          <a:p>
            <a:pPr marL="214313" indent="-214313">
              <a:buFont typeface="Arial" panose="020B0604020202020204" pitchFamily="34" charset="0"/>
              <a:buChar char="•"/>
            </a:pPr>
            <a:r>
              <a:rPr lang="en-GB" sz="1500" dirty="0" smtClean="0"/>
              <a:t> </a:t>
            </a:r>
            <a:endParaRPr lang="en-GB" sz="1500" dirty="0"/>
          </a:p>
          <a:p>
            <a:endParaRPr lang="en-GB" sz="1350" dirty="0"/>
          </a:p>
          <a:p>
            <a:endParaRPr lang="en-GB" sz="1350" dirty="0"/>
          </a:p>
        </p:txBody>
      </p:sp>
      <p:pic>
        <p:nvPicPr>
          <p:cNvPr id="5" name="Picture 4"/>
          <p:cNvPicPr>
            <a:picLocks noChangeAspect="1"/>
          </p:cNvPicPr>
          <p:nvPr/>
        </p:nvPicPr>
        <p:blipFill>
          <a:blip r:embed="rId2"/>
          <a:stretch>
            <a:fillRect/>
          </a:stretch>
        </p:blipFill>
        <p:spPr>
          <a:xfrm>
            <a:off x="244078" y="1268016"/>
            <a:ext cx="4043702" cy="3875484"/>
          </a:xfrm>
          <a:prstGeom prst="rect">
            <a:avLst/>
          </a:prstGeom>
        </p:spPr>
      </p:pic>
      <p:pic>
        <p:nvPicPr>
          <p:cNvPr id="6" name="Picture 5"/>
          <p:cNvPicPr>
            <a:picLocks noChangeAspect="1"/>
          </p:cNvPicPr>
          <p:nvPr/>
        </p:nvPicPr>
        <p:blipFill>
          <a:blip r:embed="rId3"/>
          <a:stretch>
            <a:fillRect/>
          </a:stretch>
        </p:blipFill>
        <p:spPr>
          <a:xfrm>
            <a:off x="4287780" y="2914344"/>
            <a:ext cx="3936855" cy="1611082"/>
          </a:xfrm>
          <a:prstGeom prst="rect">
            <a:avLst/>
          </a:prstGeom>
        </p:spPr>
      </p:pic>
      <p:sp>
        <p:nvSpPr>
          <p:cNvPr id="7" name="TextBox 6"/>
          <p:cNvSpPr txBox="1"/>
          <p:nvPr/>
        </p:nvSpPr>
        <p:spPr>
          <a:xfrm>
            <a:off x="4536374" y="4589813"/>
            <a:ext cx="4429496" cy="461665"/>
          </a:xfrm>
          <a:prstGeom prst="rect">
            <a:avLst/>
          </a:prstGeom>
          <a:noFill/>
        </p:spPr>
        <p:txBody>
          <a:bodyPr wrap="square" rtlCol="0">
            <a:spAutoFit/>
          </a:bodyPr>
          <a:lstStyle/>
          <a:p>
            <a:r>
              <a:rPr lang="en-GB" sz="1200" dirty="0" smtClean="0"/>
              <a:t>Particles reaching the Faraday Cup are within the transverse acceptance of the RFQ</a:t>
            </a:r>
            <a:endParaRPr lang="en-GB" sz="1200" dirty="0"/>
          </a:p>
        </p:txBody>
      </p:sp>
      <p:sp>
        <p:nvSpPr>
          <p:cNvPr id="8" name="Oval 7"/>
          <p:cNvSpPr/>
          <p:nvPr/>
        </p:nvSpPr>
        <p:spPr>
          <a:xfrm>
            <a:off x="3283528" y="2861953"/>
            <a:ext cx="819398" cy="629392"/>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Date Placeholder 2"/>
          <p:cNvSpPr>
            <a:spLocks noGrp="1"/>
          </p:cNvSpPr>
          <p:nvPr>
            <p:ph type="dt" sz="half" idx="2"/>
          </p:nvPr>
        </p:nvSpPr>
        <p:spPr/>
        <p:txBody>
          <a:bodyPr/>
          <a:lstStyle/>
          <a:p>
            <a:r>
              <a:rPr lang="en-US" smtClean="0"/>
              <a:t>LIU Workshop, 13-15 February 2019</a:t>
            </a:r>
            <a:endParaRPr lang="en-US" dirty="0"/>
          </a:p>
        </p:txBody>
      </p:sp>
      <p:sp>
        <p:nvSpPr>
          <p:cNvPr id="9" name="Footer Placeholder 8"/>
          <p:cNvSpPr>
            <a:spLocks noGrp="1"/>
          </p:cNvSpPr>
          <p:nvPr>
            <p:ph type="ftr" sz="quarter" idx="3"/>
          </p:nvPr>
        </p:nvSpPr>
        <p:spPr/>
        <p:txBody>
          <a:bodyPr/>
          <a:lstStyle/>
          <a:p>
            <a:r>
              <a:rPr lang="en-US" smtClean="0"/>
              <a:t>Alessandra Lombardi</a:t>
            </a:r>
            <a:endParaRPr lang="en-US" dirty="0"/>
          </a:p>
        </p:txBody>
      </p:sp>
      <p:sp>
        <p:nvSpPr>
          <p:cNvPr id="10" name="Slide Number Placeholder 9"/>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12356220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027" y="172224"/>
            <a:ext cx="7438515" cy="817708"/>
          </a:xfrm>
        </p:spPr>
        <p:txBody>
          <a:bodyPr>
            <a:normAutofit fontScale="90000"/>
          </a:bodyPr>
          <a:lstStyle/>
          <a:p>
            <a:r>
              <a:rPr lang="en-GB" dirty="0" smtClean="0"/>
              <a:t>Resources 2 – low energy part of the </a:t>
            </a:r>
            <a:r>
              <a:rPr lang="en-GB" dirty="0" err="1" smtClean="0"/>
              <a:t>linac</a:t>
            </a:r>
            <a:r>
              <a:rPr lang="en-GB" dirty="0" smtClean="0"/>
              <a:t> </a:t>
            </a:r>
            <a:endParaRPr lang="en-GB" dirty="0"/>
          </a:p>
        </p:txBody>
      </p:sp>
      <p:sp>
        <p:nvSpPr>
          <p:cNvPr id="4" name="TextBox 3"/>
          <p:cNvSpPr txBox="1"/>
          <p:nvPr/>
        </p:nvSpPr>
        <p:spPr>
          <a:xfrm>
            <a:off x="5481052" y="1073983"/>
            <a:ext cx="3383549" cy="2169825"/>
          </a:xfrm>
          <a:prstGeom prst="rect">
            <a:avLst/>
          </a:prstGeom>
          <a:noFill/>
        </p:spPr>
        <p:txBody>
          <a:bodyPr wrap="square" rtlCol="0">
            <a:spAutoFit/>
          </a:bodyPr>
          <a:lstStyle/>
          <a:p>
            <a:pPr marL="214313" indent="-214313">
              <a:buFont typeface="Arial" panose="020B0604020202020204" pitchFamily="34" charset="0"/>
              <a:buChar char="•"/>
            </a:pPr>
            <a:r>
              <a:rPr lang="en-GB" sz="1350" dirty="0" smtClean="0"/>
              <a:t>LS2 committee </a:t>
            </a:r>
            <a:r>
              <a:rPr lang="en-GB" sz="1350" dirty="0" smtClean="0">
                <a:solidFill>
                  <a:srgbClr val="FF0000"/>
                </a:solidFill>
              </a:rPr>
              <a:t>just validated </a:t>
            </a:r>
            <a:r>
              <a:rPr lang="en-GB" sz="1350" dirty="0" smtClean="0"/>
              <a:t>that </a:t>
            </a:r>
            <a:r>
              <a:rPr lang="en-GB" sz="1350" dirty="0"/>
              <a:t>we can run source+ RFQ during </a:t>
            </a:r>
            <a:r>
              <a:rPr lang="en-GB" sz="1350" dirty="0" smtClean="0"/>
              <a:t>8 weeks in LS2</a:t>
            </a:r>
            <a:endParaRPr lang="en-GB" sz="1350" dirty="0"/>
          </a:p>
          <a:p>
            <a:pPr marL="214313" indent="-214313">
              <a:buFont typeface="Arial" panose="020B0604020202020204" pitchFamily="34" charset="0"/>
              <a:buChar char="•"/>
            </a:pPr>
            <a:r>
              <a:rPr lang="en-GB" sz="1350" dirty="0"/>
              <a:t>Possible to optimise the beam out of the </a:t>
            </a:r>
            <a:r>
              <a:rPr lang="en-GB" sz="1350" dirty="0" smtClean="0"/>
              <a:t>RFQ in exactly the same condition as during the run. We suspect that the RFQ field influences the neutralisation in the LEBT. Studies started. More critical as the LEBT current increases. </a:t>
            </a:r>
            <a:endParaRPr lang="en-GB" sz="1350" dirty="0"/>
          </a:p>
          <a:p>
            <a:endParaRPr lang="en-GB" sz="1350" dirty="0"/>
          </a:p>
        </p:txBody>
      </p:sp>
      <p:pic>
        <p:nvPicPr>
          <p:cNvPr id="5"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114968" y="1933496"/>
            <a:ext cx="5366084" cy="2824254"/>
          </a:xfrm>
          <a:prstGeom prst="rect">
            <a:avLst/>
          </a:prstGeom>
        </p:spPr>
      </p:pic>
      <p:sp>
        <p:nvSpPr>
          <p:cNvPr id="3" name="TextBox 2"/>
          <p:cNvSpPr txBox="1"/>
          <p:nvPr/>
        </p:nvSpPr>
        <p:spPr>
          <a:xfrm>
            <a:off x="4067298" y="4343281"/>
            <a:ext cx="5201392" cy="584775"/>
          </a:xfrm>
          <a:prstGeom prst="rect">
            <a:avLst/>
          </a:prstGeom>
          <a:noFill/>
        </p:spPr>
        <p:txBody>
          <a:bodyPr wrap="square" rtlCol="0">
            <a:spAutoFit/>
          </a:bodyPr>
          <a:lstStyle/>
          <a:p>
            <a:r>
              <a:rPr lang="en-GB" dirty="0"/>
              <a:t> </a:t>
            </a:r>
            <a:r>
              <a:rPr lang="en-GB" dirty="0" smtClean="0"/>
              <a:t>planning and other info at </a:t>
            </a:r>
          </a:p>
          <a:p>
            <a:r>
              <a:rPr lang="en-GB" sz="1400" u="sng" dirty="0" smtClean="0">
                <a:hlinkClick r:id="rId3"/>
              </a:rPr>
              <a:t>https</a:t>
            </a:r>
            <a:r>
              <a:rPr lang="en-GB" sz="1400" u="sng" dirty="0">
                <a:hlinkClick r:id="rId3"/>
              </a:rPr>
              <a:t>://</a:t>
            </a:r>
            <a:r>
              <a:rPr lang="en-GB" sz="1400" u="sng" dirty="0" smtClean="0">
                <a:hlinkClick r:id="rId3"/>
              </a:rPr>
              <a:t>cernbox.cern.ch/index.php/s/M1Mo2g8iuleb06b</a:t>
            </a:r>
            <a:endParaRPr lang="en-GB" sz="1400" dirty="0"/>
          </a:p>
        </p:txBody>
      </p:sp>
      <p:sp>
        <p:nvSpPr>
          <p:cNvPr id="6" name="Date Placeholder 5"/>
          <p:cNvSpPr>
            <a:spLocks noGrp="1"/>
          </p:cNvSpPr>
          <p:nvPr>
            <p:ph type="dt" sz="half" idx="2"/>
          </p:nvPr>
        </p:nvSpPr>
        <p:spPr/>
        <p:txBody>
          <a:bodyPr/>
          <a:lstStyle/>
          <a:p>
            <a:r>
              <a:rPr lang="en-US" smtClean="0"/>
              <a:t>LIU Workshop, 13-15 February 2019</a:t>
            </a:r>
            <a:endParaRPr lang="en-US" dirty="0"/>
          </a:p>
        </p:txBody>
      </p:sp>
      <p:sp>
        <p:nvSpPr>
          <p:cNvPr id="7" name="Footer Placeholder 6"/>
          <p:cNvSpPr>
            <a:spLocks noGrp="1"/>
          </p:cNvSpPr>
          <p:nvPr>
            <p:ph type="ftr" sz="quarter" idx="3"/>
          </p:nvPr>
        </p:nvSpPr>
        <p:spPr/>
        <p:txBody>
          <a:bodyPr/>
          <a:lstStyle/>
          <a:p>
            <a:r>
              <a:rPr lang="en-US" smtClean="0"/>
              <a:t>Alessandra Lombardi</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1371061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LHC Injectors Upgrade Workshop</a:t>
            </a:r>
            <a:endParaRPr lang="fr-CH" dirty="0"/>
          </a:p>
        </p:txBody>
      </p:sp>
      <p:sp>
        <p:nvSpPr>
          <p:cNvPr id="3" name="Text Placeholder 2"/>
          <p:cNvSpPr>
            <a:spLocks noGrp="1"/>
          </p:cNvSpPr>
          <p:nvPr>
            <p:ph type="body" idx="10"/>
          </p:nvPr>
        </p:nvSpPr>
        <p:spPr/>
        <p:txBody>
          <a:bodyPr/>
          <a:lstStyle/>
          <a:p>
            <a:r>
              <a:rPr lang="fr-CH" dirty="0" smtClean="0"/>
              <a:t>Montreux, 13-15 February 2019</a:t>
            </a:r>
            <a:endParaRPr lang="fr-CH" dirty="0"/>
          </a:p>
        </p:txBody>
      </p:sp>
    </p:spTree>
    <p:extLst>
      <p:ext uri="{BB962C8B-B14F-4D97-AF65-F5344CB8AC3E}">
        <p14:creationId xmlns:p14="http://schemas.microsoft.com/office/powerpoint/2010/main" val="1010754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0000" lnSpcReduction="20000"/>
          </a:bodyPr>
          <a:lstStyle/>
          <a:p>
            <a:r>
              <a:rPr lang="en-US" dirty="0"/>
              <a:t>The source type that is installed in the tunnel can  able to provide up to </a:t>
            </a:r>
            <a:r>
              <a:rPr lang="en-GB" dirty="0"/>
              <a:t>1.25 10</a:t>
            </a:r>
            <a:r>
              <a:rPr lang="en-GB" baseline="30000" dirty="0"/>
              <a:t>13</a:t>
            </a:r>
            <a:r>
              <a:rPr lang="en-GB" dirty="0"/>
              <a:t> protons per </a:t>
            </a:r>
            <a:r>
              <a:rPr lang="en-GB" dirty="0" smtClean="0"/>
              <a:t>ring</a:t>
            </a:r>
            <a:r>
              <a:rPr lang="en-GB" dirty="0"/>
              <a:t> </a:t>
            </a:r>
            <a:r>
              <a:rPr lang="en-GB" dirty="0" smtClean="0"/>
              <a:t>and </a:t>
            </a:r>
            <a:r>
              <a:rPr lang="en-US" dirty="0"/>
              <a:t>meets the requirement of stability of the PSB. </a:t>
            </a:r>
            <a:endParaRPr lang="en-US" dirty="0" smtClean="0"/>
          </a:p>
          <a:p>
            <a:endParaRPr lang="en-US" dirty="0" smtClean="0"/>
          </a:p>
          <a:p>
            <a:endParaRPr lang="en-GB" dirty="0" smtClean="0"/>
          </a:p>
          <a:p>
            <a:r>
              <a:rPr lang="en-US" dirty="0"/>
              <a:t>Operational issues for the next run have been identified and are being/will be addressed both in the tunnel and at the test stand : shot-to shot stability to be addressed</a:t>
            </a:r>
            <a:r>
              <a:rPr lang="en-US" dirty="0" smtClean="0"/>
              <a:t>.</a:t>
            </a:r>
          </a:p>
          <a:p>
            <a:endParaRPr lang="en-US" dirty="0"/>
          </a:p>
          <a:p>
            <a:endParaRPr lang="en-US" dirty="0"/>
          </a:p>
          <a:p>
            <a:r>
              <a:rPr lang="en-US" dirty="0" smtClean="0"/>
              <a:t>Modifications of the design to improve operability and possibly the current after the RFQ will be put in place before the LBE run. </a:t>
            </a:r>
            <a:r>
              <a:rPr lang="en-US" u="sng" dirty="0" smtClean="0"/>
              <a:t>Stability and reliability is the first priority</a:t>
            </a:r>
            <a:r>
              <a:rPr lang="en-US" dirty="0" smtClean="0"/>
              <a:t>. Margin in the current will be used for regulation. </a:t>
            </a:r>
            <a:endParaRPr lang="en-GB" dirty="0"/>
          </a:p>
          <a:p>
            <a:endParaRPr lang="en-US" dirty="0"/>
          </a:p>
          <a:p>
            <a:r>
              <a:rPr lang="en-US" dirty="0"/>
              <a:t>The 2 MHz RF source issues will be addressed by RF </a:t>
            </a:r>
            <a:r>
              <a:rPr lang="en-US" dirty="0" smtClean="0"/>
              <a:t>colleagues. </a:t>
            </a:r>
            <a:r>
              <a:rPr lang="en-US" dirty="0" smtClean="0"/>
              <a:t>A </a:t>
            </a:r>
            <a:r>
              <a:rPr lang="en-US" dirty="0"/>
              <a:t>solid state </a:t>
            </a:r>
            <a:r>
              <a:rPr lang="en-US" dirty="0" smtClean="0"/>
              <a:t>alternative is under consideration. </a:t>
            </a:r>
          </a:p>
          <a:p>
            <a:endParaRPr lang="en-US" dirty="0"/>
          </a:p>
          <a:p>
            <a:endParaRPr lang="en-US" dirty="0"/>
          </a:p>
          <a:p>
            <a:r>
              <a:rPr lang="en-US" dirty="0"/>
              <a:t>Follow the progress of the </a:t>
            </a:r>
            <a:r>
              <a:rPr lang="en-US" dirty="0" smtClean="0"/>
              <a:t>source and R&amp;D </a:t>
            </a:r>
            <a:r>
              <a:rPr lang="en-US" dirty="0"/>
              <a:t>at the test stand </a:t>
            </a:r>
            <a:r>
              <a:rPr lang="en-US" dirty="0" smtClean="0"/>
              <a:t>and in the tunnel at </a:t>
            </a:r>
            <a:r>
              <a:rPr lang="en-GB" u="sng" dirty="0"/>
              <a:t>https://cernbox.cern.ch/index.php/s/o0ivN2cm5PLpW3S</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20</a:t>
            </a:fld>
            <a:endParaRPr lang="en-US" dirty="0"/>
          </a:p>
        </p:txBody>
      </p:sp>
      <p:sp>
        <p:nvSpPr>
          <p:cNvPr id="4" name="Title 3"/>
          <p:cNvSpPr>
            <a:spLocks noGrp="1"/>
          </p:cNvSpPr>
          <p:nvPr>
            <p:ph type="title"/>
          </p:nvPr>
        </p:nvSpPr>
        <p:spPr/>
        <p:txBody>
          <a:bodyPr/>
          <a:lstStyle/>
          <a:p>
            <a:r>
              <a:rPr lang="en-GB" dirty="0" smtClean="0"/>
              <a:t>Summary - source </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spTree>
    <p:extLst>
      <p:ext uri="{BB962C8B-B14F-4D97-AF65-F5344CB8AC3E}">
        <p14:creationId xmlns:p14="http://schemas.microsoft.com/office/powerpoint/2010/main" val="31877369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039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26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6419" y="1823818"/>
            <a:ext cx="8226854" cy="631255"/>
          </a:xfrm>
        </p:spPr>
        <p:txBody>
          <a:bodyPr>
            <a:normAutofit fontScale="90000"/>
          </a:bodyPr>
          <a:lstStyle/>
          <a:p>
            <a:r>
              <a:rPr lang="en-GB" b="1" dirty="0"/>
              <a:t>Beam quality and reproducibility from Linac4, including strategy for its source</a:t>
            </a:r>
            <a:endParaRPr lang="fr-CH" dirty="0"/>
          </a:p>
        </p:txBody>
      </p:sp>
      <p:sp>
        <p:nvSpPr>
          <p:cNvPr id="5" name="Text Placeholder 4"/>
          <p:cNvSpPr>
            <a:spLocks noGrp="1"/>
          </p:cNvSpPr>
          <p:nvPr>
            <p:ph type="body" idx="10"/>
          </p:nvPr>
        </p:nvSpPr>
        <p:spPr>
          <a:xfrm>
            <a:off x="457199" y="2986609"/>
            <a:ext cx="5397335" cy="419653"/>
          </a:xfrm>
        </p:spPr>
        <p:txBody>
          <a:bodyPr>
            <a:normAutofit/>
          </a:bodyPr>
          <a:lstStyle/>
          <a:p>
            <a:r>
              <a:rPr lang="fr-CH" dirty="0" smtClean="0"/>
              <a:t>Alessandra Lombardi for the LINAC4 team </a:t>
            </a:r>
            <a:endParaRPr lang="fr-CH" dirty="0"/>
          </a:p>
        </p:txBody>
      </p:sp>
      <p:sp>
        <p:nvSpPr>
          <p:cNvPr id="6" name="Date Placeholder 5"/>
          <p:cNvSpPr>
            <a:spLocks noGrp="1"/>
          </p:cNvSpPr>
          <p:nvPr>
            <p:ph type="dt" sz="half" idx="2"/>
          </p:nvPr>
        </p:nvSpPr>
        <p:spPr/>
        <p:txBody>
          <a:bodyPr/>
          <a:lstStyle/>
          <a:p>
            <a:r>
              <a:rPr lang="en-US" smtClean="0"/>
              <a:t>LIU Workshop, 13-15 February 2019</a:t>
            </a:r>
            <a:endParaRPr lang="en-US" dirty="0"/>
          </a:p>
        </p:txBody>
      </p:sp>
      <p:sp>
        <p:nvSpPr>
          <p:cNvPr id="7" name="Footer Placeholder 6"/>
          <p:cNvSpPr>
            <a:spLocks noGrp="1"/>
          </p:cNvSpPr>
          <p:nvPr>
            <p:ph type="ftr" sz="quarter" idx="3"/>
          </p:nvPr>
        </p:nvSpPr>
        <p:spPr/>
        <p:txBody>
          <a:bodyPr/>
          <a:lstStyle/>
          <a:p>
            <a:r>
              <a:rPr lang="en-US" dirty="0" smtClean="0"/>
              <a:t>Alessandra Lombardi</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298860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Thanks to </a:t>
            </a:r>
            <a:r>
              <a:rPr lang="en-GB" dirty="0" smtClean="0">
                <a:hlinkClick r:id="rId2"/>
              </a:rPr>
              <a:t>RF</a:t>
            </a:r>
            <a:r>
              <a:rPr lang="en-GB" dirty="0" smtClean="0"/>
              <a:t>/ </a:t>
            </a:r>
            <a:r>
              <a:rPr lang="en-GB" dirty="0" smtClean="0">
                <a:hlinkClick r:id="rId3"/>
              </a:rPr>
              <a:t>BI</a:t>
            </a:r>
            <a:r>
              <a:rPr lang="en-GB" dirty="0" smtClean="0"/>
              <a:t>/ </a:t>
            </a:r>
            <a:r>
              <a:rPr lang="en-GB" dirty="0" smtClean="0">
                <a:hlinkClick r:id="rId4"/>
              </a:rPr>
              <a:t>OP</a:t>
            </a:r>
            <a:r>
              <a:rPr lang="en-GB" dirty="0" smtClean="0"/>
              <a:t>/ </a:t>
            </a:r>
            <a:r>
              <a:rPr lang="en-GB" dirty="0" smtClean="0">
                <a:hlinkClick r:id="rId5"/>
              </a:rPr>
              <a:t>EPC</a:t>
            </a:r>
            <a:r>
              <a:rPr lang="en-GB" dirty="0" smtClean="0"/>
              <a:t> and ABP</a:t>
            </a:r>
          </a:p>
          <a:p>
            <a:endParaRPr lang="en-GB" dirty="0"/>
          </a:p>
          <a:p>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a:t>
            </a:fld>
            <a:endParaRPr lang="en-US" dirty="0"/>
          </a:p>
        </p:txBody>
      </p:sp>
      <p:sp>
        <p:nvSpPr>
          <p:cNvPr id="4" name="Title 3"/>
          <p:cNvSpPr>
            <a:spLocks noGrp="1"/>
          </p:cNvSpPr>
          <p:nvPr>
            <p:ph type="title"/>
          </p:nvPr>
        </p:nvSpPr>
        <p:spPr/>
        <p:txBody>
          <a:bodyPr/>
          <a:lstStyle/>
          <a:p>
            <a:r>
              <a:rPr lang="en-GB" dirty="0" smtClean="0"/>
              <a:t>Impressive progress in 2018</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7" name="Picture 6"/>
          <p:cNvPicPr>
            <a:picLocks noChangeAspect="1"/>
          </p:cNvPicPr>
          <p:nvPr/>
        </p:nvPicPr>
        <p:blipFill>
          <a:blip r:embed="rId6"/>
          <a:stretch>
            <a:fillRect/>
          </a:stretch>
        </p:blipFill>
        <p:spPr>
          <a:xfrm>
            <a:off x="4411683" y="1538425"/>
            <a:ext cx="4685082" cy="1299692"/>
          </a:xfrm>
          <a:prstGeom prst="rect">
            <a:avLst/>
          </a:prstGeom>
        </p:spPr>
      </p:pic>
      <p:pic>
        <p:nvPicPr>
          <p:cNvPr id="8" name="Picture 7"/>
          <p:cNvPicPr>
            <a:picLocks noChangeAspect="1"/>
          </p:cNvPicPr>
          <p:nvPr/>
        </p:nvPicPr>
        <p:blipFill>
          <a:blip r:embed="rId7"/>
          <a:stretch>
            <a:fillRect/>
          </a:stretch>
        </p:blipFill>
        <p:spPr>
          <a:xfrm>
            <a:off x="292515" y="3102482"/>
            <a:ext cx="5625131" cy="1500600"/>
          </a:xfrm>
          <a:prstGeom prst="rect">
            <a:avLst/>
          </a:prstGeom>
          <a:ln w="19050">
            <a:solidFill>
              <a:schemeClr val="tx1"/>
            </a:solidFill>
          </a:ln>
        </p:spPr>
      </p:pic>
      <p:sp>
        <p:nvSpPr>
          <p:cNvPr id="9" name="TextBox 8"/>
          <p:cNvSpPr txBox="1"/>
          <p:nvPr/>
        </p:nvSpPr>
        <p:spPr>
          <a:xfrm>
            <a:off x="3028208" y="3102482"/>
            <a:ext cx="2889438" cy="369332"/>
          </a:xfrm>
          <a:prstGeom prst="rect">
            <a:avLst/>
          </a:prstGeom>
          <a:noFill/>
        </p:spPr>
        <p:txBody>
          <a:bodyPr wrap="square" rtlCol="0">
            <a:spAutoFit/>
          </a:bodyPr>
          <a:lstStyle/>
          <a:p>
            <a:r>
              <a:rPr lang="en-GB" dirty="0" smtClean="0"/>
              <a:t>RF reported by R. Wegner</a:t>
            </a:r>
            <a:endParaRPr lang="en-GB" dirty="0"/>
          </a:p>
        </p:txBody>
      </p:sp>
      <p:pic>
        <p:nvPicPr>
          <p:cNvPr id="10" name="Picture 9"/>
          <p:cNvPicPr>
            <a:picLocks noChangeAspect="1"/>
          </p:cNvPicPr>
          <p:nvPr/>
        </p:nvPicPr>
        <p:blipFill>
          <a:blip r:embed="rId8"/>
          <a:stretch>
            <a:fillRect/>
          </a:stretch>
        </p:blipFill>
        <p:spPr>
          <a:xfrm>
            <a:off x="49980" y="1988618"/>
            <a:ext cx="4300982" cy="932082"/>
          </a:xfrm>
          <a:prstGeom prst="rect">
            <a:avLst/>
          </a:prstGeom>
        </p:spPr>
      </p:pic>
      <p:sp>
        <p:nvSpPr>
          <p:cNvPr id="11" name="TextBox 10"/>
          <p:cNvSpPr txBox="1"/>
          <p:nvPr/>
        </p:nvSpPr>
        <p:spPr>
          <a:xfrm>
            <a:off x="801584" y="1799679"/>
            <a:ext cx="3610099" cy="369332"/>
          </a:xfrm>
          <a:prstGeom prst="rect">
            <a:avLst/>
          </a:prstGeom>
          <a:noFill/>
        </p:spPr>
        <p:txBody>
          <a:bodyPr wrap="square" rtlCol="0">
            <a:spAutoFit/>
          </a:bodyPr>
          <a:lstStyle/>
          <a:p>
            <a:r>
              <a:rPr lang="en-GB" dirty="0" smtClean="0"/>
              <a:t>EPC reported by J. Parra-Lopez</a:t>
            </a:r>
            <a:endParaRPr lang="en-GB" dirty="0"/>
          </a:p>
        </p:txBody>
      </p:sp>
      <p:sp>
        <p:nvSpPr>
          <p:cNvPr id="12" name="Rectangle 11"/>
          <p:cNvSpPr/>
          <p:nvPr/>
        </p:nvSpPr>
        <p:spPr>
          <a:xfrm>
            <a:off x="225631" y="1757548"/>
            <a:ext cx="4125331" cy="1176233"/>
          </a:xfrm>
          <a:prstGeom prst="rect">
            <a:avLst/>
          </a:prstGeom>
          <a:no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Content Placeholder 3">
            <a:extLst>
              <a:ext uri="{FF2B5EF4-FFF2-40B4-BE49-F238E27FC236}">
                <a16:creationId xmlns:a16="http://schemas.microsoft.com/office/drawing/2014/main" id="{13E09E9F-C1AE-4E40-8984-4DE912BEF487}"/>
              </a:ext>
            </a:extLst>
          </p:cNvPr>
          <p:cNvPicPr>
            <a:picLocks noChangeAspect="1"/>
          </p:cNvPicPr>
          <p:nvPr/>
        </p:nvPicPr>
        <p:blipFill>
          <a:blip r:embed="rId9"/>
          <a:stretch>
            <a:fillRect/>
          </a:stretch>
        </p:blipFill>
        <p:spPr>
          <a:xfrm>
            <a:off x="6754224" y="3205492"/>
            <a:ext cx="2247874" cy="1841211"/>
          </a:xfrm>
          <a:prstGeom prst="rect">
            <a:avLst/>
          </a:prstGeom>
        </p:spPr>
      </p:pic>
      <p:sp>
        <p:nvSpPr>
          <p:cNvPr id="14" name="TextBox 13"/>
          <p:cNvSpPr txBox="1"/>
          <p:nvPr/>
        </p:nvSpPr>
        <p:spPr>
          <a:xfrm>
            <a:off x="5917645" y="2857832"/>
            <a:ext cx="3179119" cy="369332"/>
          </a:xfrm>
          <a:prstGeom prst="rect">
            <a:avLst/>
          </a:prstGeom>
          <a:noFill/>
        </p:spPr>
        <p:txBody>
          <a:bodyPr wrap="square" rtlCol="0">
            <a:spAutoFit/>
          </a:bodyPr>
          <a:lstStyle/>
          <a:p>
            <a:r>
              <a:rPr lang="en-GB" dirty="0" smtClean="0"/>
              <a:t>OP</a:t>
            </a:r>
            <a:r>
              <a:rPr lang="en-GB" dirty="0" smtClean="0"/>
              <a:t> </a:t>
            </a:r>
            <a:r>
              <a:rPr lang="en-GB" dirty="0" smtClean="0"/>
              <a:t>reported by </a:t>
            </a:r>
            <a:r>
              <a:rPr lang="en-GB" dirty="0" smtClean="0"/>
              <a:t>J-F Comblin. </a:t>
            </a:r>
            <a:endParaRPr lang="en-GB" dirty="0"/>
          </a:p>
        </p:txBody>
      </p:sp>
    </p:spTree>
    <p:extLst>
      <p:ext uri="{BB962C8B-B14F-4D97-AF65-F5344CB8AC3E}">
        <p14:creationId xmlns:p14="http://schemas.microsoft.com/office/powerpoint/2010/main" val="3528662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sp>
        <p:nvSpPr>
          <p:cNvPr id="2" name="Title 1"/>
          <p:cNvSpPr>
            <a:spLocks noGrp="1"/>
          </p:cNvSpPr>
          <p:nvPr>
            <p:ph type="title"/>
          </p:nvPr>
        </p:nvSpPr>
        <p:spPr>
          <a:xfrm>
            <a:off x="960170" y="235347"/>
            <a:ext cx="8267700" cy="994172"/>
          </a:xfrm>
        </p:spPr>
        <p:txBody>
          <a:bodyPr>
            <a:normAutofit/>
          </a:bodyPr>
          <a:lstStyle/>
          <a:p>
            <a:r>
              <a:rPr lang="en-GB" dirty="0" smtClean="0"/>
              <a:t> </a:t>
            </a:r>
            <a:r>
              <a:rPr lang="en-GB" dirty="0"/>
              <a:t>Achievements at </a:t>
            </a:r>
            <a:r>
              <a:rPr lang="en-GB" dirty="0" smtClean="0"/>
              <a:t>160MeV</a:t>
            </a:r>
            <a:endParaRPr lang="en-GB" dirty="0"/>
          </a:p>
        </p:txBody>
      </p:sp>
      <p:sp>
        <p:nvSpPr>
          <p:cNvPr id="17" name="TextBox 16"/>
          <p:cNvSpPr txBox="1"/>
          <p:nvPr/>
        </p:nvSpPr>
        <p:spPr>
          <a:xfrm>
            <a:off x="-1" y="3004018"/>
            <a:ext cx="4874821" cy="300082"/>
          </a:xfrm>
          <a:prstGeom prst="rect">
            <a:avLst/>
          </a:prstGeom>
          <a:noFill/>
        </p:spPr>
        <p:txBody>
          <a:bodyPr wrap="square" rtlCol="0">
            <a:spAutoFit/>
          </a:bodyPr>
          <a:lstStyle/>
          <a:p>
            <a:r>
              <a:rPr lang="en-GB" sz="1350" dirty="0"/>
              <a:t>600 </a:t>
            </a:r>
            <a:r>
              <a:rPr lang="en-GB" sz="1350" dirty="0" err="1"/>
              <a:t>μs</a:t>
            </a:r>
            <a:r>
              <a:rPr lang="en-GB" sz="1350" dirty="0"/>
              <a:t> long flat 25 mA pulse just upstream the LINAC4 dump. </a:t>
            </a:r>
          </a:p>
        </p:txBody>
      </p:sp>
      <mc:AlternateContent xmlns:mc="http://schemas.openxmlformats.org/markup-compatibility/2006" xmlns:p14="http://schemas.microsoft.com/office/powerpoint/2010/main">
        <mc:Choice Requires="p14">
          <p:contentPart p14:bwMode="auto" r:id="rId2">
            <p14:nvContentPartPr>
              <p14:cNvPr id="28" name="Ink 27"/>
              <p14:cNvContentPartPr/>
              <p14:nvPr/>
            </p14:nvContentPartPr>
            <p14:xfrm>
              <a:off x="1220464" y="279071"/>
              <a:ext cx="732510" cy="270"/>
            </p14:xfrm>
          </p:contentPart>
        </mc:Choice>
        <mc:Fallback xmlns="">
          <p:pic>
            <p:nvPicPr>
              <p:cNvPr id="28" name="Ink 27"/>
              <p:cNvPicPr/>
              <p:nvPr/>
            </p:nvPicPr>
            <p:blipFill>
              <a:blip r:embed="rId3"/>
              <a:stretch>
                <a:fillRect/>
              </a:stretch>
            </p:blipFill>
            <p:spPr>
              <a:xfrm>
                <a:off x="1212185" y="272861"/>
                <a:ext cx="749068" cy="12690"/>
              </a:xfrm>
              <a:prstGeom prst="rect">
                <a:avLst/>
              </a:prstGeom>
            </p:spPr>
          </p:pic>
        </mc:Fallback>
      </mc:AlternateContent>
      <p:pic>
        <p:nvPicPr>
          <p:cNvPr id="20" name="Picture 19">
            <a:extLst>
              <a:ext uri="{FF2B5EF4-FFF2-40B4-BE49-F238E27FC236}">
                <a16:creationId xmlns:a16="http://schemas.microsoft.com/office/drawing/2014/main" id="{0D64BC0A-4CB2-5D42-AFAB-AD5CC0636AF3}"/>
              </a:ext>
            </a:extLst>
          </p:cNvPr>
          <p:cNvPicPr>
            <a:picLocks noChangeAspect="1"/>
          </p:cNvPicPr>
          <p:nvPr/>
        </p:nvPicPr>
        <p:blipFill>
          <a:blip r:embed="rId4"/>
          <a:stretch>
            <a:fillRect/>
          </a:stretch>
        </p:blipFill>
        <p:spPr>
          <a:xfrm>
            <a:off x="564007" y="3295164"/>
            <a:ext cx="3351848" cy="2068497"/>
          </a:xfrm>
          <a:prstGeom prst="rect">
            <a:avLst/>
          </a:prstGeom>
        </p:spPr>
      </p:pic>
      <p:pic>
        <p:nvPicPr>
          <p:cNvPr id="22" name="Picture 21">
            <a:extLst>
              <a:ext uri="{FF2B5EF4-FFF2-40B4-BE49-F238E27FC236}">
                <a16:creationId xmlns:a16="http://schemas.microsoft.com/office/drawing/2014/main" id="{20822728-2D85-E848-9461-67B5804DE33F}"/>
              </a:ext>
            </a:extLst>
          </p:cNvPr>
          <p:cNvPicPr>
            <a:picLocks noChangeAspect="1"/>
          </p:cNvPicPr>
          <p:nvPr/>
        </p:nvPicPr>
        <p:blipFill>
          <a:blip r:embed="rId5"/>
          <a:stretch>
            <a:fillRect/>
          </a:stretch>
        </p:blipFill>
        <p:spPr>
          <a:xfrm>
            <a:off x="337705" y="1003336"/>
            <a:ext cx="3352519" cy="2036639"/>
          </a:xfrm>
          <a:prstGeom prst="rect">
            <a:avLst/>
          </a:prstGeom>
        </p:spPr>
      </p:pic>
      <p:sp>
        <p:nvSpPr>
          <p:cNvPr id="16" name="Content Placeholder 2"/>
          <p:cNvSpPr txBox="1">
            <a:spLocks/>
          </p:cNvSpPr>
          <p:nvPr/>
        </p:nvSpPr>
        <p:spPr>
          <a:xfrm>
            <a:off x="4566190" y="943196"/>
            <a:ext cx="4108988" cy="2135336"/>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100" dirty="0"/>
              <a:t>Achievements at 160MeV </a:t>
            </a:r>
          </a:p>
          <a:p>
            <a:pPr lvl="2"/>
            <a:r>
              <a:rPr lang="en-GB" sz="1500" dirty="0"/>
              <a:t>25mA peak current</a:t>
            </a:r>
          </a:p>
          <a:p>
            <a:pPr lvl="2"/>
            <a:r>
              <a:rPr lang="en-GB" sz="1500" dirty="0"/>
              <a:t>Pulse length of 600µs </a:t>
            </a:r>
          </a:p>
          <a:p>
            <a:pPr lvl="2"/>
            <a:r>
              <a:rPr lang="en-GB" sz="1500" dirty="0">
                <a:solidFill>
                  <a:schemeClr val="accent4">
                    <a:lumMod val="60000"/>
                    <a:lumOff val="40000"/>
                  </a:schemeClr>
                </a:solidFill>
              </a:rPr>
              <a:t>Stability shot-to-shot of 2% </a:t>
            </a:r>
          </a:p>
          <a:p>
            <a:pPr lvl="2"/>
            <a:r>
              <a:rPr lang="en-GB" sz="1500" dirty="0"/>
              <a:t>Pulse flatness over </a:t>
            </a:r>
          </a:p>
          <a:p>
            <a:pPr lvl="3"/>
            <a:r>
              <a:rPr lang="en-GB" sz="1350" dirty="0"/>
              <a:t>600µsec : 5%</a:t>
            </a:r>
          </a:p>
          <a:p>
            <a:pPr lvl="3"/>
            <a:r>
              <a:rPr lang="en-GB" sz="1350" dirty="0"/>
              <a:t>120µsec : 2%</a:t>
            </a:r>
          </a:p>
        </p:txBody>
      </p:sp>
      <p:sp>
        <p:nvSpPr>
          <p:cNvPr id="4" name="TextBox 3"/>
          <p:cNvSpPr txBox="1"/>
          <p:nvPr/>
        </p:nvSpPr>
        <p:spPr>
          <a:xfrm>
            <a:off x="4862984" y="2963360"/>
            <a:ext cx="3889106" cy="715581"/>
          </a:xfrm>
          <a:prstGeom prst="rect">
            <a:avLst/>
          </a:prstGeom>
          <a:noFill/>
          <a:ln w="28575">
            <a:solidFill>
              <a:srgbClr val="FF0000"/>
            </a:solidFill>
          </a:ln>
        </p:spPr>
        <p:txBody>
          <a:bodyPr wrap="square" rtlCol="0">
            <a:spAutoFit/>
          </a:bodyPr>
          <a:lstStyle/>
          <a:p>
            <a:r>
              <a:rPr lang="en-GB" sz="1350" dirty="0"/>
              <a:t>Taking a safety factor of 20% to include losses in the transfer lines and PSB this would correspond to 1.25 10</a:t>
            </a:r>
            <a:r>
              <a:rPr lang="en-GB" sz="1350" baseline="30000" dirty="0"/>
              <a:t>13</a:t>
            </a:r>
            <a:r>
              <a:rPr lang="en-GB" sz="1350" dirty="0"/>
              <a:t> protons per ring.</a:t>
            </a:r>
          </a:p>
        </p:txBody>
      </p:sp>
      <p:sp>
        <p:nvSpPr>
          <p:cNvPr id="5" name="Date Placeholder 4"/>
          <p:cNvSpPr>
            <a:spLocks noGrp="1"/>
          </p:cNvSpPr>
          <p:nvPr>
            <p:ph type="dt" sz="half" idx="4294967295"/>
          </p:nvPr>
        </p:nvSpPr>
        <p:spPr/>
        <p:txBody>
          <a:bodyPr/>
          <a:lstStyle/>
          <a:p>
            <a:r>
              <a:rPr lang="en-US" smtClean="0"/>
              <a:t>LIU Workshop, 13-15 February 2019</a:t>
            </a:r>
            <a:endParaRPr lang="en-US" dirty="0"/>
          </a:p>
        </p:txBody>
      </p:sp>
      <p:sp>
        <p:nvSpPr>
          <p:cNvPr id="6" name="Footer Placeholder 5"/>
          <p:cNvSpPr>
            <a:spLocks noGrp="1"/>
          </p:cNvSpPr>
          <p:nvPr>
            <p:ph type="ftr" sz="quarter" idx="4294967295"/>
          </p:nvPr>
        </p:nvSpPr>
        <p:spPr/>
        <p:txBody>
          <a:bodyPr/>
          <a:lstStyle/>
          <a:p>
            <a:r>
              <a:rPr lang="en-US" smtClean="0"/>
              <a:t>Alessandra Lombardi</a:t>
            </a:r>
            <a:endParaRPr lang="en-US" dirty="0"/>
          </a:p>
        </p:txBody>
      </p:sp>
      <p:cxnSp>
        <p:nvCxnSpPr>
          <p:cNvPr id="8" name="Straight Arrow Connector 7"/>
          <p:cNvCxnSpPr/>
          <p:nvPr/>
        </p:nvCxnSpPr>
        <p:spPr>
          <a:xfrm flipV="1">
            <a:off x="2906485" y="3595246"/>
            <a:ext cx="1946357" cy="5685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4"/>
          </p:nvPr>
        </p:nvSpPr>
        <p:spPr/>
        <p:txBody>
          <a:bodyPr/>
          <a:lstStyle/>
          <a:p>
            <a:fld id="{17918391-D411-FE40-AAD7-861AE5233E0E}" type="slidenum">
              <a:rPr lang="en-US" smtClean="0"/>
              <a:pPr/>
              <a:t>5</a:t>
            </a:fld>
            <a:endParaRPr lang="en-US" dirty="0"/>
          </a:p>
        </p:txBody>
      </p:sp>
      <p:sp>
        <p:nvSpPr>
          <p:cNvPr id="14" name="TextBox 13"/>
          <p:cNvSpPr txBox="1"/>
          <p:nvPr/>
        </p:nvSpPr>
        <p:spPr>
          <a:xfrm>
            <a:off x="4882561" y="3711905"/>
            <a:ext cx="3849951" cy="507831"/>
          </a:xfrm>
          <a:prstGeom prst="rect">
            <a:avLst/>
          </a:prstGeom>
          <a:noFill/>
        </p:spPr>
        <p:txBody>
          <a:bodyPr wrap="square" rtlCol="0">
            <a:spAutoFit/>
          </a:bodyPr>
          <a:lstStyle/>
          <a:p>
            <a:r>
              <a:rPr lang="en-GB" sz="1350" dirty="0" smtClean="0"/>
              <a:t>Work on PSB dynamics by </a:t>
            </a:r>
          </a:p>
          <a:p>
            <a:r>
              <a:rPr lang="en-GB" sz="1350" dirty="0" smtClean="0"/>
              <a:t>Elena Benedetto and Vincenzo Forte</a:t>
            </a:r>
            <a:endParaRPr lang="en-GB" sz="1350" dirty="0"/>
          </a:p>
        </p:txBody>
      </p:sp>
      <p:sp>
        <p:nvSpPr>
          <p:cNvPr id="15" name="TextBox 14"/>
          <p:cNvSpPr txBox="1"/>
          <p:nvPr/>
        </p:nvSpPr>
        <p:spPr>
          <a:xfrm>
            <a:off x="4648782" y="4248084"/>
            <a:ext cx="4243933" cy="369332"/>
          </a:xfrm>
          <a:prstGeom prst="rect">
            <a:avLst/>
          </a:prstGeom>
          <a:noFill/>
          <a:ln w="28575">
            <a:solidFill>
              <a:schemeClr val="tx1"/>
            </a:solidFill>
          </a:ln>
        </p:spPr>
        <p:txBody>
          <a:bodyPr wrap="square" rtlCol="0">
            <a:spAutoFit/>
          </a:bodyPr>
          <a:lstStyle/>
          <a:p>
            <a:r>
              <a:rPr lang="en-GB" dirty="0" smtClean="0"/>
              <a:t>45 turns LIU </a:t>
            </a:r>
            <a:r>
              <a:rPr lang="en-GB" dirty="0" smtClean="0"/>
              <a:t>: 0.34 10</a:t>
            </a:r>
            <a:r>
              <a:rPr lang="en-GB" baseline="30000" dirty="0" smtClean="0"/>
              <a:t>13 </a:t>
            </a:r>
            <a:r>
              <a:rPr lang="en-GB" dirty="0" smtClean="0"/>
              <a:t> ppb in 1.7µm</a:t>
            </a:r>
          </a:p>
        </p:txBody>
      </p:sp>
      <p:sp>
        <p:nvSpPr>
          <p:cNvPr id="18" name="TextBox 17"/>
          <p:cNvSpPr txBox="1"/>
          <p:nvPr/>
        </p:nvSpPr>
        <p:spPr>
          <a:xfrm>
            <a:off x="4648782" y="4667055"/>
            <a:ext cx="4243933" cy="369332"/>
          </a:xfrm>
          <a:prstGeom prst="rect">
            <a:avLst/>
          </a:prstGeom>
          <a:noFill/>
          <a:ln w="28575">
            <a:solidFill>
              <a:schemeClr val="tx1"/>
            </a:solidFill>
          </a:ln>
        </p:spPr>
        <p:txBody>
          <a:bodyPr wrap="square" rtlCol="0">
            <a:spAutoFit/>
          </a:bodyPr>
          <a:lstStyle/>
          <a:p>
            <a:r>
              <a:rPr lang="en-GB" dirty="0" smtClean="0"/>
              <a:t>120 turns Isolde </a:t>
            </a:r>
            <a:r>
              <a:rPr lang="en-GB" dirty="0" smtClean="0"/>
              <a:t>: 1 10</a:t>
            </a:r>
            <a:r>
              <a:rPr lang="en-GB" baseline="30000" dirty="0" smtClean="0"/>
              <a:t>13 </a:t>
            </a:r>
            <a:r>
              <a:rPr lang="en-GB" dirty="0" smtClean="0"/>
              <a:t> ppb in 10µm</a:t>
            </a:r>
          </a:p>
        </p:txBody>
      </p:sp>
    </p:spTree>
    <p:extLst>
      <p:ext uri="{BB962C8B-B14F-4D97-AF65-F5344CB8AC3E}">
        <p14:creationId xmlns:p14="http://schemas.microsoft.com/office/powerpoint/2010/main" val="1130882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1881" y="1148050"/>
            <a:ext cx="3889168" cy="2541059"/>
          </a:xfrm>
          <a:prstGeom prst="rect">
            <a:avLst/>
          </a:prstGeom>
        </p:spPr>
      </p:pic>
      <p:sp>
        <p:nvSpPr>
          <p:cNvPr id="3" name="Slide Number Placeholder 2"/>
          <p:cNvSpPr>
            <a:spLocks noGrp="1"/>
          </p:cNvSpPr>
          <p:nvPr>
            <p:ph type="sldNum" sz="quarter" idx="4"/>
          </p:nvPr>
        </p:nvSpPr>
        <p:spPr/>
        <p:txBody>
          <a:bodyPr/>
          <a:lstStyle/>
          <a:p>
            <a:fld id="{17918391-D411-FE40-AAD7-861AE5233E0E}" type="slidenum">
              <a:rPr lang="en-US" smtClean="0"/>
              <a:pPr/>
              <a:t>6</a:t>
            </a:fld>
            <a:endParaRPr lang="en-US" dirty="0"/>
          </a:p>
        </p:txBody>
      </p:sp>
      <p:sp>
        <p:nvSpPr>
          <p:cNvPr id="4" name="Title 3"/>
          <p:cNvSpPr>
            <a:spLocks noGrp="1"/>
          </p:cNvSpPr>
          <p:nvPr>
            <p:ph type="title"/>
          </p:nvPr>
        </p:nvSpPr>
        <p:spPr/>
        <p:txBody>
          <a:bodyPr/>
          <a:lstStyle/>
          <a:p>
            <a:r>
              <a:rPr lang="en-GB" dirty="0" smtClean="0"/>
              <a:t>Stability shot-to-shot 2%</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sp>
        <p:nvSpPr>
          <p:cNvPr id="8" name="TextBox 7"/>
          <p:cNvSpPr txBox="1"/>
          <p:nvPr/>
        </p:nvSpPr>
        <p:spPr>
          <a:xfrm>
            <a:off x="100941" y="1077098"/>
            <a:ext cx="4169492" cy="253916"/>
          </a:xfrm>
          <a:prstGeom prst="rect">
            <a:avLst/>
          </a:prstGeom>
          <a:noFill/>
        </p:spPr>
        <p:txBody>
          <a:bodyPr wrap="square" rtlCol="0">
            <a:spAutoFit/>
          </a:bodyPr>
          <a:lstStyle/>
          <a:p>
            <a:r>
              <a:rPr lang="en-GB" sz="1050" dirty="0" smtClean="0"/>
              <a:t>160MeV beam on  l4t.bct.0107 Nov </a:t>
            </a:r>
            <a:r>
              <a:rPr lang="en-GB" sz="1050" dirty="0"/>
              <a:t>15</a:t>
            </a:r>
            <a:r>
              <a:rPr lang="en-GB" sz="1050" baseline="30000" dirty="0"/>
              <a:t>th</a:t>
            </a:r>
            <a:r>
              <a:rPr lang="en-GB" sz="1050" dirty="0"/>
              <a:t> </a:t>
            </a:r>
            <a:r>
              <a:rPr lang="en-GB" sz="1050" dirty="0" smtClean="0"/>
              <a:t>2018 midnight-to-midday</a:t>
            </a:r>
            <a:endParaRPr lang="en-GB" dirty="0"/>
          </a:p>
        </p:txBody>
      </p:sp>
      <p:pic>
        <p:nvPicPr>
          <p:cNvPr id="10" name="Picture 9"/>
          <p:cNvPicPr>
            <a:picLocks noChangeAspect="1"/>
          </p:cNvPicPr>
          <p:nvPr/>
        </p:nvPicPr>
        <p:blipFill>
          <a:blip r:embed="rId3"/>
          <a:stretch>
            <a:fillRect/>
          </a:stretch>
        </p:blipFill>
        <p:spPr>
          <a:xfrm>
            <a:off x="4401062" y="1148051"/>
            <a:ext cx="4584589" cy="2749534"/>
          </a:xfrm>
          <a:prstGeom prst="rect">
            <a:avLst/>
          </a:prstGeom>
        </p:spPr>
      </p:pic>
      <p:sp>
        <p:nvSpPr>
          <p:cNvPr id="11" name="TextBox 1"/>
          <p:cNvSpPr txBox="1"/>
          <p:nvPr/>
        </p:nvSpPr>
        <p:spPr>
          <a:xfrm>
            <a:off x="6332083" y="2862262"/>
            <a:ext cx="1704975" cy="581025"/>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GB" sz="1100" b="0" i="0" u="none" strike="noStrike" dirty="0">
                <a:solidFill>
                  <a:schemeClr val="dk1"/>
                </a:solidFill>
                <a:effectLst/>
                <a:latin typeface="+mn-lt"/>
                <a:ea typeface="+mn-ea"/>
                <a:cs typeface="+mn-cs"/>
              </a:rPr>
              <a:t>Mean</a:t>
            </a:r>
            <a:r>
              <a:rPr lang="en-GB" dirty="0"/>
              <a:t> </a:t>
            </a:r>
            <a:r>
              <a:rPr lang="en-GB" sz="1100" b="0" i="0" u="none" strike="noStrike" dirty="0">
                <a:solidFill>
                  <a:schemeClr val="dk1"/>
                </a:solidFill>
                <a:effectLst/>
                <a:latin typeface="+mn-lt"/>
                <a:ea typeface="+mn-ea"/>
                <a:cs typeface="+mn-cs"/>
              </a:rPr>
              <a:t>-23.9702</a:t>
            </a:r>
            <a:r>
              <a:rPr lang="en-GB" dirty="0"/>
              <a:t>  </a:t>
            </a:r>
            <a:r>
              <a:rPr lang="en-GB" dirty="0" smtClean="0"/>
              <a:t>mA</a:t>
            </a:r>
            <a:endParaRPr lang="en-GB" dirty="0"/>
          </a:p>
          <a:p>
            <a:r>
              <a:rPr lang="en-GB" sz="1100" b="0" i="0" u="none" strike="noStrike" dirty="0">
                <a:solidFill>
                  <a:schemeClr val="dk1"/>
                </a:solidFill>
                <a:effectLst/>
                <a:latin typeface="+mn-lt"/>
                <a:ea typeface="+mn-ea"/>
                <a:cs typeface="+mn-cs"/>
              </a:rPr>
              <a:t>Sigma = 0.44 </a:t>
            </a:r>
            <a:r>
              <a:rPr lang="en-GB" sz="1100" b="0" i="0" u="none" strike="noStrike" dirty="0" smtClean="0">
                <a:solidFill>
                  <a:schemeClr val="dk1"/>
                </a:solidFill>
                <a:effectLst/>
                <a:latin typeface="+mn-lt"/>
                <a:ea typeface="+mn-ea"/>
                <a:cs typeface="+mn-cs"/>
              </a:rPr>
              <a:t>mA </a:t>
            </a:r>
            <a:r>
              <a:rPr lang="en-GB" sz="1100" b="0" i="0" u="none" strike="noStrike" dirty="0">
                <a:solidFill>
                  <a:schemeClr val="dk1"/>
                </a:solidFill>
                <a:effectLst/>
                <a:latin typeface="+mn-lt"/>
                <a:ea typeface="+mn-ea"/>
                <a:cs typeface="+mn-cs"/>
              </a:rPr>
              <a:t>, </a:t>
            </a:r>
            <a:r>
              <a:rPr lang="en-GB" sz="1100" b="0" i="0" u="none" strike="noStrike" dirty="0">
                <a:solidFill>
                  <a:srgbClr val="FF0000"/>
                </a:solidFill>
                <a:effectLst/>
                <a:latin typeface="+mn-lt"/>
                <a:ea typeface="+mn-ea"/>
                <a:cs typeface="+mn-cs"/>
              </a:rPr>
              <a:t>1.8%</a:t>
            </a:r>
            <a:endParaRPr lang="en-GB" sz="1100" dirty="0">
              <a:solidFill>
                <a:srgbClr val="FF0000"/>
              </a:solidFill>
            </a:endParaRPr>
          </a:p>
        </p:txBody>
      </p:sp>
      <p:sp>
        <p:nvSpPr>
          <p:cNvPr id="12" name="TextBox 11"/>
          <p:cNvSpPr txBox="1"/>
          <p:nvPr/>
        </p:nvSpPr>
        <p:spPr>
          <a:xfrm>
            <a:off x="179384" y="3689109"/>
            <a:ext cx="4156363" cy="369332"/>
          </a:xfrm>
          <a:prstGeom prst="rect">
            <a:avLst/>
          </a:prstGeom>
          <a:noFill/>
        </p:spPr>
        <p:txBody>
          <a:bodyPr wrap="square" rtlCol="0">
            <a:spAutoFit/>
          </a:bodyPr>
          <a:lstStyle/>
          <a:p>
            <a:r>
              <a:rPr lang="en-GB" dirty="0" smtClean="0"/>
              <a:t>Stability </a:t>
            </a:r>
            <a:r>
              <a:rPr lang="en-GB" dirty="0" smtClean="0"/>
              <a:t>of the beam </a:t>
            </a:r>
            <a:r>
              <a:rPr lang="en-GB" dirty="0" smtClean="0"/>
              <a:t>at 160 MeV.</a:t>
            </a:r>
            <a:endParaRPr lang="en-GB" dirty="0"/>
          </a:p>
        </p:txBody>
      </p:sp>
    </p:spTree>
    <p:extLst>
      <p:ext uri="{BB962C8B-B14F-4D97-AF65-F5344CB8AC3E}">
        <p14:creationId xmlns:p14="http://schemas.microsoft.com/office/powerpoint/2010/main" val="1166702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7</a:t>
            </a:fld>
            <a:endParaRPr lang="en-US" dirty="0"/>
          </a:p>
        </p:txBody>
      </p:sp>
      <p:sp>
        <p:nvSpPr>
          <p:cNvPr id="4" name="Title 3"/>
          <p:cNvSpPr>
            <a:spLocks noGrp="1"/>
          </p:cNvSpPr>
          <p:nvPr>
            <p:ph type="title"/>
          </p:nvPr>
        </p:nvSpPr>
        <p:spPr>
          <a:xfrm>
            <a:off x="987027" y="172224"/>
            <a:ext cx="7254447" cy="817708"/>
          </a:xfrm>
        </p:spPr>
        <p:txBody>
          <a:bodyPr>
            <a:normAutofit fontScale="90000"/>
          </a:bodyPr>
          <a:lstStyle/>
          <a:p>
            <a:r>
              <a:rPr lang="en-GB" dirty="0" smtClean="0"/>
              <a:t>Where does the (in-)stability come from ? </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9" name="Content Placeholder 8"/>
          <p:cNvPicPr>
            <a:picLocks noGrp="1" noChangeAspect="1"/>
          </p:cNvPicPr>
          <p:nvPr>
            <p:ph idx="1"/>
          </p:nvPr>
        </p:nvPicPr>
        <p:blipFill>
          <a:blip r:embed="rId2"/>
          <a:stretch>
            <a:fillRect/>
          </a:stretch>
        </p:blipFill>
        <p:spPr>
          <a:xfrm>
            <a:off x="70627" y="1076902"/>
            <a:ext cx="7363951" cy="3203575"/>
          </a:xfrm>
          <a:prstGeom prst="rect">
            <a:avLst/>
          </a:prstGeom>
        </p:spPr>
      </p:pic>
      <p:sp>
        <p:nvSpPr>
          <p:cNvPr id="10" name="TextBox 9"/>
          <p:cNvSpPr txBox="1"/>
          <p:nvPr/>
        </p:nvSpPr>
        <p:spPr>
          <a:xfrm>
            <a:off x="7172695" y="2725387"/>
            <a:ext cx="1680359" cy="646331"/>
          </a:xfrm>
          <a:prstGeom prst="rect">
            <a:avLst/>
          </a:prstGeom>
          <a:noFill/>
        </p:spPr>
        <p:txBody>
          <a:bodyPr wrap="square" rtlCol="0">
            <a:spAutoFit/>
          </a:bodyPr>
          <a:lstStyle/>
          <a:p>
            <a:r>
              <a:rPr lang="en-GB" dirty="0" smtClean="0"/>
              <a:t>Blue 160MeV</a:t>
            </a:r>
          </a:p>
          <a:p>
            <a:r>
              <a:rPr lang="en-GB" dirty="0" smtClean="0">
                <a:solidFill>
                  <a:srgbClr val="FF0000"/>
                </a:solidFill>
              </a:rPr>
              <a:t>Red 3MeV</a:t>
            </a:r>
            <a:r>
              <a:rPr lang="en-GB" dirty="0" smtClean="0"/>
              <a:t> </a:t>
            </a:r>
            <a:endParaRPr lang="en-GB" dirty="0"/>
          </a:p>
        </p:txBody>
      </p:sp>
      <p:sp>
        <p:nvSpPr>
          <p:cNvPr id="12" name="TextBox 11"/>
          <p:cNvSpPr txBox="1"/>
          <p:nvPr/>
        </p:nvSpPr>
        <p:spPr>
          <a:xfrm>
            <a:off x="70627" y="4287093"/>
            <a:ext cx="7102068" cy="253916"/>
          </a:xfrm>
          <a:prstGeom prst="rect">
            <a:avLst/>
          </a:prstGeom>
          <a:noFill/>
        </p:spPr>
        <p:txBody>
          <a:bodyPr wrap="square" rtlCol="0">
            <a:spAutoFit/>
          </a:bodyPr>
          <a:lstStyle/>
          <a:p>
            <a:r>
              <a:rPr lang="en-GB" sz="1050" dirty="0" smtClean="0"/>
              <a:t>beam current measured on  L4L.BCT3131 and l4t.bct.0107 Nov </a:t>
            </a:r>
            <a:r>
              <a:rPr lang="en-GB" sz="1050" dirty="0"/>
              <a:t>15</a:t>
            </a:r>
            <a:r>
              <a:rPr lang="en-GB" sz="1050" baseline="30000" dirty="0"/>
              <a:t>th</a:t>
            </a:r>
            <a:r>
              <a:rPr lang="en-GB" sz="1050" dirty="0"/>
              <a:t> </a:t>
            </a:r>
            <a:r>
              <a:rPr lang="en-GB" sz="1050" dirty="0" smtClean="0"/>
              <a:t>2018 midnight-to-midday</a:t>
            </a:r>
            <a:endParaRPr lang="en-GB" dirty="0"/>
          </a:p>
        </p:txBody>
      </p:sp>
      <p:sp>
        <p:nvSpPr>
          <p:cNvPr id="2" name="TextBox 1"/>
          <p:cNvSpPr txBox="1"/>
          <p:nvPr/>
        </p:nvSpPr>
        <p:spPr>
          <a:xfrm>
            <a:off x="6764775" y="773920"/>
            <a:ext cx="2159532" cy="923330"/>
          </a:xfrm>
          <a:prstGeom prst="rect">
            <a:avLst/>
          </a:prstGeom>
          <a:noFill/>
        </p:spPr>
        <p:txBody>
          <a:bodyPr wrap="square" rtlCol="0">
            <a:spAutoFit/>
          </a:bodyPr>
          <a:lstStyle/>
          <a:p>
            <a:r>
              <a:rPr lang="en-US" dirty="0" smtClean="0"/>
              <a:t>IMPORTANCE OF TEST through the RFQ during LS2</a:t>
            </a:r>
            <a:endParaRPr lang="en-GB" dirty="0"/>
          </a:p>
        </p:txBody>
      </p:sp>
    </p:spTree>
    <p:extLst>
      <p:ext uri="{BB962C8B-B14F-4D97-AF65-F5344CB8AC3E}">
        <p14:creationId xmlns:p14="http://schemas.microsoft.com/office/powerpoint/2010/main" val="3531622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a:t>
            </a:fld>
            <a:endParaRPr lang="en-US" dirty="0"/>
          </a:p>
        </p:txBody>
      </p:sp>
      <p:sp>
        <p:nvSpPr>
          <p:cNvPr id="4" name="Title 3"/>
          <p:cNvSpPr>
            <a:spLocks noGrp="1"/>
          </p:cNvSpPr>
          <p:nvPr>
            <p:ph type="title"/>
          </p:nvPr>
        </p:nvSpPr>
        <p:spPr/>
        <p:txBody>
          <a:bodyPr/>
          <a:lstStyle/>
          <a:p>
            <a:r>
              <a:rPr lang="en-GB" dirty="0" smtClean="0"/>
              <a:t>Energy and phase along the pulse </a:t>
            </a:r>
            <a:endParaRPr lang="en-GB" dirty="0"/>
          </a:p>
        </p:txBody>
      </p:sp>
      <p:sp>
        <p:nvSpPr>
          <p:cNvPr id="5" name="Date Placeholder 4"/>
          <p:cNvSpPr>
            <a:spLocks noGrp="1"/>
          </p:cNvSpPr>
          <p:nvPr>
            <p:ph type="dt" sz="half" idx="2"/>
          </p:nvPr>
        </p:nvSpPr>
        <p:spPr/>
        <p:txBody>
          <a:bodyPr/>
          <a:lstStyle/>
          <a:p>
            <a:r>
              <a:rPr lang="en-US" smtClean="0"/>
              <a:t>LIU Workshop, 13-15 February 2019</a:t>
            </a:r>
            <a:endParaRPr lang="en-US" dirty="0"/>
          </a:p>
        </p:txBody>
      </p:sp>
      <p:sp>
        <p:nvSpPr>
          <p:cNvPr id="6" name="Footer Placeholder 5"/>
          <p:cNvSpPr>
            <a:spLocks noGrp="1"/>
          </p:cNvSpPr>
          <p:nvPr>
            <p:ph type="ftr" sz="quarter" idx="3"/>
          </p:nvPr>
        </p:nvSpPr>
        <p:spPr/>
        <p:txBody>
          <a:bodyPr/>
          <a:lstStyle/>
          <a:p>
            <a:r>
              <a:rPr lang="en-US" smtClean="0"/>
              <a:t>Alessandra Lombardi</a:t>
            </a:r>
            <a:endParaRPr lang="en-US" dirty="0"/>
          </a:p>
        </p:txBody>
      </p:sp>
      <p:pic>
        <p:nvPicPr>
          <p:cNvPr id="7" name="Picture 6">
            <a:extLst>
              <a:ext uri="{FF2B5EF4-FFF2-40B4-BE49-F238E27FC236}">
                <a16:creationId xmlns:a16="http://schemas.microsoft.com/office/drawing/2014/main" id="{E9919B87-786A-7E49-A5B5-9D8D810712D0}"/>
              </a:ext>
            </a:extLst>
          </p:cNvPr>
          <p:cNvPicPr>
            <a:picLocks noChangeAspect="1"/>
          </p:cNvPicPr>
          <p:nvPr/>
        </p:nvPicPr>
        <p:blipFill>
          <a:blip r:embed="rId2"/>
          <a:stretch>
            <a:fillRect/>
          </a:stretch>
        </p:blipFill>
        <p:spPr>
          <a:xfrm>
            <a:off x="457200" y="994204"/>
            <a:ext cx="4012646" cy="1973859"/>
          </a:xfrm>
          <a:prstGeom prst="rect">
            <a:avLst/>
          </a:prstGeom>
        </p:spPr>
      </p:pic>
      <p:sp>
        <p:nvSpPr>
          <p:cNvPr id="8" name="TextBox 7"/>
          <p:cNvSpPr txBox="1"/>
          <p:nvPr/>
        </p:nvSpPr>
        <p:spPr>
          <a:xfrm>
            <a:off x="457200" y="2968063"/>
            <a:ext cx="4012646" cy="923330"/>
          </a:xfrm>
          <a:prstGeom prst="rect">
            <a:avLst/>
          </a:prstGeom>
          <a:noFill/>
        </p:spPr>
        <p:txBody>
          <a:bodyPr wrap="square" rtlCol="0">
            <a:spAutoFit/>
          </a:bodyPr>
          <a:lstStyle/>
          <a:p>
            <a:r>
              <a:rPr lang="en-GB" dirty="0" smtClean="0"/>
              <a:t>Beam Shape Monitor (BSM) at 160 MeV – beam phase spread along the pulse </a:t>
            </a:r>
            <a:endParaRPr lang="en-GB" dirty="0"/>
          </a:p>
        </p:txBody>
      </p:sp>
      <p:sp>
        <p:nvSpPr>
          <p:cNvPr id="9" name="TextBox 8"/>
          <p:cNvSpPr txBox="1"/>
          <p:nvPr/>
        </p:nvSpPr>
        <p:spPr>
          <a:xfrm>
            <a:off x="4910447" y="989932"/>
            <a:ext cx="3776353" cy="923330"/>
          </a:xfrm>
          <a:prstGeom prst="rect">
            <a:avLst/>
          </a:prstGeom>
          <a:noFill/>
        </p:spPr>
        <p:txBody>
          <a:bodyPr wrap="square" rtlCol="0">
            <a:spAutoFit/>
          </a:bodyPr>
          <a:lstStyle/>
          <a:p>
            <a:r>
              <a:rPr lang="en-GB" dirty="0" smtClean="0"/>
              <a:t>A 30 µs transient is visible : RF colleague will address this issue. </a:t>
            </a:r>
          </a:p>
          <a:p>
            <a:endParaRPr lang="en-GB" dirty="0"/>
          </a:p>
        </p:txBody>
      </p:sp>
      <p:pic>
        <p:nvPicPr>
          <p:cNvPr id="10" name="Picture 9"/>
          <p:cNvPicPr>
            <a:picLocks noChangeAspect="1"/>
          </p:cNvPicPr>
          <p:nvPr/>
        </p:nvPicPr>
        <p:blipFill>
          <a:blip r:embed="rId3"/>
          <a:stretch>
            <a:fillRect/>
          </a:stretch>
        </p:blipFill>
        <p:spPr>
          <a:xfrm>
            <a:off x="4987648" y="1564365"/>
            <a:ext cx="3181350" cy="2590800"/>
          </a:xfrm>
          <a:prstGeom prst="rect">
            <a:avLst/>
          </a:prstGeom>
        </p:spPr>
      </p:pic>
      <p:sp>
        <p:nvSpPr>
          <p:cNvPr id="11" name="TextBox 10"/>
          <p:cNvSpPr txBox="1"/>
          <p:nvPr/>
        </p:nvSpPr>
        <p:spPr>
          <a:xfrm>
            <a:off x="4910447" y="4025735"/>
            <a:ext cx="3181350" cy="646331"/>
          </a:xfrm>
          <a:prstGeom prst="rect">
            <a:avLst/>
          </a:prstGeom>
          <a:noFill/>
        </p:spPr>
        <p:txBody>
          <a:bodyPr wrap="square" rtlCol="0">
            <a:spAutoFit/>
          </a:bodyPr>
          <a:lstStyle/>
          <a:p>
            <a:r>
              <a:rPr lang="en-GB" dirty="0" smtClean="0"/>
              <a:t>Beam position monitors after the bend</a:t>
            </a:r>
            <a:endParaRPr lang="en-GB" dirty="0"/>
          </a:p>
        </p:txBody>
      </p:sp>
    </p:spTree>
    <p:extLst>
      <p:ext uri="{BB962C8B-B14F-4D97-AF65-F5344CB8AC3E}">
        <p14:creationId xmlns:p14="http://schemas.microsoft.com/office/powerpoint/2010/main" val="1808096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894" y="1"/>
            <a:ext cx="7886700" cy="994172"/>
          </a:xfrm>
        </p:spPr>
        <p:txBody>
          <a:bodyPr/>
          <a:lstStyle/>
          <a:p>
            <a:r>
              <a:rPr lang="en-GB" dirty="0" smtClean="0"/>
              <a:t>Comparison with PSB-OP-EP-0001 </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879073517"/>
              </p:ext>
            </p:extLst>
          </p:nvPr>
        </p:nvGraphicFramePr>
        <p:xfrm>
          <a:off x="0" y="713999"/>
          <a:ext cx="9109687" cy="4957567"/>
        </p:xfrm>
        <a:graphic>
          <a:graphicData uri="http://schemas.openxmlformats.org/drawingml/2006/table">
            <a:tbl>
              <a:tblPr firstRow="1" firstCol="1" bandRow="1">
                <a:tableStyleId>{5C22544A-7EE6-4342-B048-85BDC9FD1C3A}</a:tableStyleId>
              </a:tblPr>
              <a:tblGrid>
                <a:gridCol w="3617532">
                  <a:extLst>
                    <a:ext uri="{9D8B030D-6E8A-4147-A177-3AD203B41FA5}">
                      <a16:colId xmlns:a16="http://schemas.microsoft.com/office/drawing/2014/main" val="3833030785"/>
                    </a:ext>
                  </a:extLst>
                </a:gridCol>
                <a:gridCol w="1506671">
                  <a:extLst>
                    <a:ext uri="{9D8B030D-6E8A-4147-A177-3AD203B41FA5}">
                      <a16:colId xmlns:a16="http://schemas.microsoft.com/office/drawing/2014/main" val="4268029611"/>
                    </a:ext>
                  </a:extLst>
                </a:gridCol>
                <a:gridCol w="2398815">
                  <a:extLst>
                    <a:ext uri="{9D8B030D-6E8A-4147-A177-3AD203B41FA5}">
                      <a16:colId xmlns:a16="http://schemas.microsoft.com/office/drawing/2014/main" val="586559674"/>
                    </a:ext>
                  </a:extLst>
                </a:gridCol>
                <a:gridCol w="1586669">
                  <a:extLst>
                    <a:ext uri="{9D8B030D-6E8A-4147-A177-3AD203B41FA5}">
                      <a16:colId xmlns:a16="http://schemas.microsoft.com/office/drawing/2014/main" val="999482109"/>
                    </a:ext>
                  </a:extLst>
                </a:gridCol>
              </a:tblGrid>
              <a:tr h="226314">
                <a:tc>
                  <a:txBody>
                    <a:bodyPr/>
                    <a:lstStyle/>
                    <a:p>
                      <a:pPr algn="just">
                        <a:lnSpc>
                          <a:spcPct val="110000"/>
                        </a:lnSpc>
                        <a:spcAft>
                          <a:spcPts val="0"/>
                        </a:spcAft>
                      </a:pPr>
                      <a:r>
                        <a:rPr lang="en-GB" sz="1200" dirty="0" smtClean="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rPr>
                        <a:t>Parameter </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Value</a:t>
                      </a:r>
                      <a:r>
                        <a:rPr lang="en-GB" sz="1200" baseline="0" dirty="0" smtClean="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Comment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 Achieved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688750971"/>
                  </a:ext>
                </a:extLst>
              </a:tr>
              <a:tr h="226314">
                <a:tc>
                  <a:txBody>
                    <a:bodyPr/>
                    <a:lstStyle/>
                    <a:p>
                      <a:pPr algn="just">
                        <a:lnSpc>
                          <a:spcPct val="110000"/>
                        </a:lnSpc>
                        <a:spcAft>
                          <a:spcPts val="0"/>
                        </a:spcAft>
                      </a:pPr>
                      <a:r>
                        <a:rPr lang="en-GB" sz="1200" dirty="0" smtClean="0">
                          <a:solidFill>
                            <a:srgbClr val="104282"/>
                          </a:solidFill>
                          <a:effectLst/>
                        </a:rPr>
                        <a:t>Peak </a:t>
                      </a:r>
                      <a:r>
                        <a:rPr lang="en-GB" sz="1200" dirty="0">
                          <a:solidFill>
                            <a:srgbClr val="104282"/>
                          </a:solidFill>
                          <a:effectLst/>
                        </a:rPr>
                        <a:t>current (before chopping)</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a:effectLst/>
                        </a:rPr>
                        <a:t>40 mA</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100" dirty="0" smtClean="0">
                          <a:effectLst/>
                          <a:latin typeface="Verdana" panose="020B0604030504040204" pitchFamily="34" charset="0"/>
                          <a:ea typeface="Times New Roman" panose="02020603050405020304" pitchFamily="18" charset="0"/>
                          <a:cs typeface="Times New Roman" panose="02020603050405020304" pitchFamily="18" charset="0"/>
                        </a:rPr>
                        <a:t> 25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2677977991"/>
                  </a:ext>
                </a:extLst>
              </a:tr>
              <a:tr h="822960">
                <a:tc>
                  <a:txBody>
                    <a:bodyPr/>
                    <a:lstStyle/>
                    <a:p>
                      <a:pPr algn="just">
                        <a:lnSpc>
                          <a:spcPct val="110000"/>
                        </a:lnSpc>
                        <a:spcAft>
                          <a:spcPts val="0"/>
                        </a:spcAft>
                      </a:pPr>
                      <a:r>
                        <a:rPr lang="en-GB" sz="1200" dirty="0">
                          <a:solidFill>
                            <a:srgbClr val="104282"/>
                          </a:solidFill>
                          <a:effectLst/>
                        </a:rPr>
                        <a:t>Intensity flatness along the pulse </a:t>
                      </a:r>
                      <a:endParaRPr lang="en-GB" sz="1200" dirty="0" smtClean="0">
                        <a:solidFill>
                          <a:srgbClr val="104282"/>
                        </a:solidFill>
                        <a:effectLst/>
                      </a:endParaRPr>
                    </a:p>
                    <a:p>
                      <a:pPr algn="just">
                        <a:lnSpc>
                          <a:spcPct val="110000"/>
                        </a:lnSpc>
                        <a:spcAft>
                          <a:spcPts val="0"/>
                        </a:spcAft>
                      </a:pPr>
                      <a:r>
                        <a:rPr lang="en-GB" sz="1200" dirty="0" smtClean="0">
                          <a:solidFill>
                            <a:srgbClr val="104282"/>
                          </a:solidFill>
                          <a:effectLst/>
                        </a:rPr>
                        <a:t>for pulse </a:t>
                      </a:r>
                      <a:r>
                        <a:rPr lang="en-GB" sz="1200" dirty="0">
                          <a:solidFill>
                            <a:srgbClr val="104282"/>
                          </a:solidFill>
                          <a:effectLst/>
                        </a:rPr>
                        <a:t>lengths up to 160 </a:t>
                      </a:r>
                      <a:r>
                        <a:rPr lang="en-US" sz="1200" dirty="0">
                          <a:solidFill>
                            <a:srgbClr val="104282"/>
                          </a:solidFill>
                          <a:effectLst/>
                          <a:sym typeface="Symbol" panose="05050102010706020507" pitchFamily="18" charset="2"/>
                        </a:rPr>
                        <a:t></a:t>
                      </a:r>
                      <a:r>
                        <a:rPr lang="en-US" sz="1200" dirty="0" smtClean="0">
                          <a:solidFill>
                            <a:srgbClr val="104282"/>
                          </a:solidFill>
                          <a:effectLst/>
                        </a:rPr>
                        <a:t>s</a:t>
                      </a:r>
                    </a:p>
                    <a:p>
                      <a:pPr marL="0" marR="0" lvl="0" indent="0" algn="just" defTabSz="914400" rtl="0" eaLnBrk="1" fontAlgn="auto" latinLnBrk="0" hangingPunct="1">
                        <a:lnSpc>
                          <a:spcPct val="110000"/>
                        </a:lnSpc>
                        <a:spcBef>
                          <a:spcPts val="0"/>
                        </a:spcBef>
                        <a:spcAft>
                          <a:spcPts val="0"/>
                        </a:spcAft>
                        <a:buClrTx/>
                        <a:buSzTx/>
                        <a:buFontTx/>
                        <a:buNone/>
                        <a:tabLst/>
                        <a:defRPr/>
                      </a:pPr>
                      <a:r>
                        <a:rPr lang="en-GB" sz="1200" dirty="0" smtClean="0">
                          <a:solidFill>
                            <a:srgbClr val="104282"/>
                          </a:solidFill>
                          <a:effectLst/>
                        </a:rPr>
                        <a:t>for pulse lengths &gt;160 </a:t>
                      </a:r>
                      <a:r>
                        <a:rPr lang="en-US" sz="1200" dirty="0" smtClean="0">
                          <a:solidFill>
                            <a:srgbClr val="104282"/>
                          </a:solidFill>
                          <a:effectLst/>
                          <a:sym typeface="Symbol" panose="05050102010706020507" pitchFamily="18" charset="2"/>
                        </a:rPr>
                        <a:t></a:t>
                      </a:r>
                      <a:r>
                        <a:rPr lang="en-US" sz="1200" dirty="0" smtClean="0">
                          <a:solidFill>
                            <a:srgbClr val="104282"/>
                          </a:solidFill>
                          <a:effectLst/>
                        </a:rPr>
                        <a:t>s</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endParaRPr lang="en-US" sz="1200" dirty="0" smtClean="0">
                        <a:effectLst/>
                        <a:sym typeface="Symbol" panose="05050102010706020507" pitchFamily="18" charset="2"/>
                      </a:endParaRPr>
                    </a:p>
                    <a:p>
                      <a:pPr algn="just">
                        <a:lnSpc>
                          <a:spcPct val="110000"/>
                        </a:lnSpc>
                        <a:spcAft>
                          <a:spcPts val="0"/>
                        </a:spcAft>
                      </a:pPr>
                      <a:r>
                        <a:rPr lang="en-US" sz="1200" dirty="0" smtClean="0">
                          <a:effectLst/>
                          <a:sym typeface="Symbol" panose="05050102010706020507" pitchFamily="18" charset="2"/>
                        </a:rPr>
                        <a:t></a:t>
                      </a:r>
                      <a:r>
                        <a:rPr lang="en-US" sz="1200" dirty="0">
                          <a:effectLst/>
                        </a:rPr>
                        <a:t>2</a:t>
                      </a:r>
                      <a:r>
                        <a:rPr lang="en-US" sz="1200" dirty="0" smtClean="0">
                          <a:effectLst/>
                        </a:rPr>
                        <a:t>%</a:t>
                      </a:r>
                    </a:p>
                    <a:p>
                      <a:pPr marL="0" marR="0" lvl="0" indent="0" algn="just" defTabSz="914400" rtl="0" eaLnBrk="1" fontAlgn="auto" latinLnBrk="0" hangingPunct="1">
                        <a:lnSpc>
                          <a:spcPct val="110000"/>
                        </a:lnSpc>
                        <a:spcBef>
                          <a:spcPts val="0"/>
                        </a:spcBef>
                        <a:spcAft>
                          <a:spcPts val="0"/>
                        </a:spcAft>
                        <a:buClrTx/>
                        <a:buSzTx/>
                        <a:buFontTx/>
                        <a:buNone/>
                        <a:tabLst/>
                        <a:defRPr/>
                      </a:pPr>
                      <a:r>
                        <a:rPr lang="en-US" sz="1200" dirty="0" smtClean="0">
                          <a:effectLst/>
                          <a:sym typeface="Symbol" panose="05050102010706020507" pitchFamily="18" charset="2"/>
                        </a:rPr>
                        <a:t>5</a:t>
                      </a:r>
                      <a:r>
                        <a:rPr lang="en-US" sz="1200" dirty="0" smtClean="0">
                          <a:effectLst/>
                        </a:rPr>
                        <a:t>%</a:t>
                      </a:r>
                    </a:p>
                  </a:txBody>
                  <a:tcPr marL="51435" marR="51435" marT="0" marB="0"/>
                </a:tc>
                <a:tc>
                  <a:txBody>
                    <a:bodyPr/>
                    <a:lstStyle/>
                    <a:p>
                      <a:r>
                        <a:rPr kumimoji="0" lang="en-GB" sz="1200" kern="1200" dirty="0" smtClean="0">
                          <a:solidFill>
                            <a:schemeClr val="dk1"/>
                          </a:solidFill>
                          <a:effectLst/>
                          <a:latin typeface="+mn-lt"/>
                          <a:ea typeface="+mn-ea"/>
                          <a:cs typeface="+mn-cs"/>
                        </a:rPr>
                        <a:t>For uniform production of LIU LHC beams</a:t>
                      </a:r>
                      <a:r>
                        <a:rPr kumimoji="0" lang="en-GB" sz="1200" kern="1200" baseline="0" dirty="0" smtClean="0">
                          <a:solidFill>
                            <a:schemeClr val="dk1"/>
                          </a:solidFill>
                          <a:effectLst/>
                          <a:latin typeface="+mn-lt"/>
                          <a:ea typeface="+mn-ea"/>
                          <a:cs typeface="+mn-cs"/>
                        </a:rPr>
                        <a:t> because variation of the number of turn per ring not wished. </a:t>
                      </a:r>
                      <a:endParaRPr kumimoji="0" lang="en-GB" sz="1200" kern="1200" dirty="0">
                        <a:solidFill>
                          <a:schemeClr val="dk1"/>
                        </a:solidFill>
                        <a:effectLst/>
                        <a:latin typeface="+mn-lt"/>
                        <a:ea typeface="+mn-ea"/>
                        <a:cs typeface="+mn-cs"/>
                      </a:endParaRPr>
                    </a:p>
                  </a:txBody>
                  <a:tcPr marL="51435" marR="51435" marT="0" marB="0"/>
                </a:tc>
                <a:tc>
                  <a:txBody>
                    <a:bodyPr/>
                    <a:lstStyle/>
                    <a:p>
                      <a:r>
                        <a:rPr kumimoji="0" lang="en-GB" sz="1100" kern="1200" dirty="0" smtClean="0">
                          <a:solidFill>
                            <a:schemeClr val="dk1"/>
                          </a:solidFill>
                          <a:effectLst/>
                          <a:latin typeface="+mn-lt"/>
                          <a:ea typeface="+mn-ea"/>
                          <a:cs typeface="+mn-cs"/>
                        </a:rPr>
                        <a:t> YES</a:t>
                      </a:r>
                      <a:endParaRPr kumimoji="0" lang="en-GB" sz="1100" kern="1200" dirty="0">
                        <a:solidFill>
                          <a:schemeClr val="dk1"/>
                        </a:solidFill>
                        <a:effectLst/>
                        <a:latin typeface="+mn-lt"/>
                        <a:ea typeface="+mn-ea"/>
                        <a:cs typeface="+mn-cs"/>
                      </a:endParaRPr>
                    </a:p>
                  </a:txBody>
                  <a:tcPr marL="51435" marR="51435" marT="0" marB="0"/>
                </a:tc>
                <a:extLst>
                  <a:ext uri="{0D108BD9-81ED-4DB2-BD59-A6C34878D82A}">
                    <a16:rowId xmlns:a16="http://schemas.microsoft.com/office/drawing/2014/main" val="647718962"/>
                  </a:ext>
                </a:extLst>
              </a:tr>
              <a:tr h="452628">
                <a:tc>
                  <a:txBody>
                    <a:bodyPr/>
                    <a:lstStyle/>
                    <a:p>
                      <a:pPr algn="just">
                        <a:lnSpc>
                          <a:spcPct val="110000"/>
                        </a:lnSpc>
                        <a:spcAft>
                          <a:spcPts val="0"/>
                        </a:spcAft>
                      </a:pPr>
                      <a:r>
                        <a:rPr lang="en-GB" sz="1200" dirty="0">
                          <a:solidFill>
                            <a:srgbClr val="104282"/>
                          </a:solidFill>
                          <a:effectLst/>
                        </a:rPr>
                        <a:t>Horizontal/vertical position variations along the pulse</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US" sz="1200" dirty="0">
                          <a:effectLst/>
                          <a:sym typeface="Symbol" panose="05050102010706020507" pitchFamily="18" charset="2"/>
                        </a:rPr>
                        <a:t></a:t>
                      </a:r>
                      <a:r>
                        <a:rPr lang="en-US" sz="1200" dirty="0">
                          <a:effectLst/>
                        </a:rPr>
                        <a:t>1 mm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rowSpan="2">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To comply with target emittances required by LIU LHC beams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rowSpan="2">
                  <a:txBody>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en-GB" sz="1100" kern="1200" dirty="0" smtClean="0">
                          <a:solidFill>
                            <a:srgbClr val="FF0000"/>
                          </a:solidFill>
                          <a:effectLst/>
                          <a:latin typeface="+mn-lt"/>
                          <a:ea typeface="+mn-ea"/>
                          <a:cs typeface="+mn-cs"/>
                        </a:rPr>
                        <a:t>to be confirmed with LBE run after LLRF system improvement</a:t>
                      </a:r>
                      <a:r>
                        <a:rPr kumimoji="0" lang="en-GB" sz="1100" kern="1200" baseline="0" dirty="0" smtClean="0">
                          <a:solidFill>
                            <a:srgbClr val="FF0000"/>
                          </a:solidFill>
                          <a:effectLst/>
                          <a:latin typeface="+mn-lt"/>
                          <a:ea typeface="+mn-ea"/>
                          <a:cs typeface="+mn-cs"/>
                        </a:rPr>
                        <a:t> </a:t>
                      </a:r>
                      <a:endParaRPr kumimoji="0" lang="en-GB" sz="1100" kern="1200" dirty="0" smtClean="0">
                        <a:solidFill>
                          <a:srgbClr val="FF0000"/>
                        </a:solidFill>
                        <a:effectLst/>
                        <a:latin typeface="+mn-lt"/>
                        <a:ea typeface="+mn-ea"/>
                        <a:cs typeface="+mn-cs"/>
                      </a:endParaRPr>
                    </a:p>
                    <a:p>
                      <a:pPr algn="just">
                        <a:lnSpc>
                          <a:spcPct val="110000"/>
                        </a:lnSpc>
                        <a:spcAft>
                          <a:spcPts val="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841099561"/>
                  </a:ext>
                </a:extLst>
              </a:tr>
              <a:tr h="452628">
                <a:tc>
                  <a:txBody>
                    <a:bodyPr/>
                    <a:lstStyle/>
                    <a:p>
                      <a:pPr algn="just">
                        <a:lnSpc>
                          <a:spcPct val="110000"/>
                        </a:lnSpc>
                        <a:spcAft>
                          <a:spcPts val="0"/>
                        </a:spcAft>
                      </a:pPr>
                      <a:r>
                        <a:rPr lang="en-GB" sz="1200" dirty="0">
                          <a:solidFill>
                            <a:srgbClr val="104282"/>
                          </a:solidFill>
                          <a:effectLst/>
                        </a:rPr>
                        <a:t>Horizontal/vertical injection angle error</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US" sz="1200" dirty="0">
                          <a:effectLst/>
                          <a:sym typeface="Symbol" panose="05050102010706020507" pitchFamily="18" charset="2"/>
                        </a:rPr>
                        <a:t></a:t>
                      </a:r>
                      <a:r>
                        <a:rPr lang="en-US" sz="1200" dirty="0" smtClean="0">
                          <a:effectLst/>
                        </a:rPr>
                        <a:t>&lt;0.4 </a:t>
                      </a:r>
                      <a:r>
                        <a:rPr lang="en-US" sz="1200" dirty="0" err="1">
                          <a:effectLst/>
                        </a:rPr>
                        <a:t>mrad</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vMerge="1">
                  <a:txBody>
                    <a:bodyPr/>
                    <a:lstStyle/>
                    <a:p>
                      <a:pPr algn="just">
                        <a:lnSpc>
                          <a:spcPct val="110000"/>
                        </a:lnSpc>
                        <a:spcAft>
                          <a:spcPts val="0"/>
                        </a:spcAft>
                      </a:pP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GB"/>
                    </a:p>
                  </a:txBody>
                  <a:tcPr/>
                </a:tc>
                <a:extLst>
                  <a:ext uri="{0D108BD9-81ED-4DB2-BD59-A6C34878D82A}">
                    <a16:rowId xmlns:a16="http://schemas.microsoft.com/office/drawing/2014/main" val="3614435607"/>
                  </a:ext>
                </a:extLst>
              </a:tr>
              <a:tr h="226314">
                <a:tc>
                  <a:txBody>
                    <a:bodyPr/>
                    <a:lstStyle/>
                    <a:p>
                      <a:pPr algn="just">
                        <a:lnSpc>
                          <a:spcPct val="110000"/>
                        </a:lnSpc>
                        <a:spcAft>
                          <a:spcPts val="0"/>
                        </a:spcAft>
                      </a:pPr>
                      <a:r>
                        <a:rPr lang="en-GB" sz="1200">
                          <a:solidFill>
                            <a:srgbClr val="104282"/>
                          </a:solidFill>
                          <a:effectLst/>
                        </a:rPr>
                        <a:t>Current stability shot-by-shot</a:t>
                      </a:r>
                      <a:endParaRPr lang="en-GB" sz="120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US" sz="1200" dirty="0">
                          <a:effectLst/>
                          <a:sym typeface="Symbol" panose="05050102010706020507" pitchFamily="18" charset="2"/>
                        </a:rPr>
                        <a:t></a:t>
                      </a:r>
                      <a:r>
                        <a:rPr lang="en-US" sz="1200" dirty="0">
                          <a:effectLst/>
                        </a:rPr>
                        <a:t>2</a:t>
                      </a:r>
                      <a:r>
                        <a:rPr lang="en-US" sz="1200" dirty="0" smtClean="0">
                          <a:effectLst/>
                        </a:rPr>
                        <a:t>% TOTAL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100" dirty="0" smtClean="0">
                          <a:effectLst/>
                          <a:latin typeface="Verdana" panose="020B0604030504040204" pitchFamily="34" charset="0"/>
                          <a:ea typeface="Times New Roman" panose="02020603050405020304" pitchFamily="18" charset="0"/>
                          <a:cs typeface="Times New Roman" panose="02020603050405020304" pitchFamily="18" charset="0"/>
                        </a:rPr>
                        <a:t>Possible</a:t>
                      </a:r>
                      <a:r>
                        <a:rPr lang="en-GB" sz="1100" baseline="0" dirty="0" smtClean="0">
                          <a:effectLst/>
                          <a:latin typeface="Verdana" panose="020B0604030504040204" pitchFamily="34" charset="0"/>
                          <a:ea typeface="Times New Roman" panose="02020603050405020304" pitchFamily="18" charset="0"/>
                          <a:cs typeface="Times New Roman" panose="02020603050405020304" pitchFamily="18" charset="0"/>
                        </a:rPr>
                        <a:t> but not guaranteed unless autopilot is deployed</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358211930"/>
                  </a:ext>
                </a:extLst>
              </a:tr>
              <a:tr h="438145">
                <a:tc>
                  <a:txBody>
                    <a:bodyPr/>
                    <a:lstStyle/>
                    <a:p>
                      <a:pPr algn="just">
                        <a:lnSpc>
                          <a:spcPct val="110000"/>
                        </a:lnSpc>
                        <a:spcAft>
                          <a:spcPts val="0"/>
                        </a:spcAft>
                      </a:pPr>
                      <a:r>
                        <a:rPr lang="en-GB" sz="1200" dirty="0">
                          <a:solidFill>
                            <a:srgbClr val="104282"/>
                          </a:solidFill>
                          <a:effectLst/>
                        </a:rPr>
                        <a:t>Normalized transverse emittances</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US" sz="1200" dirty="0">
                          <a:effectLst/>
                          <a:sym typeface="Symbol" panose="05050102010706020507" pitchFamily="18" charset="2"/>
                        </a:rPr>
                        <a:t></a:t>
                      </a:r>
                      <a:r>
                        <a:rPr lang="en-US" sz="1200" dirty="0">
                          <a:effectLst/>
                        </a:rPr>
                        <a:t>0.4 mm </a:t>
                      </a:r>
                      <a:r>
                        <a:rPr lang="en-US" sz="1200" dirty="0" err="1">
                          <a:effectLst/>
                        </a:rPr>
                        <a:t>mrad</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0.3</a:t>
                      </a:r>
                      <a:r>
                        <a:rPr lang="en-GB" sz="1200" baseline="0" dirty="0" smtClean="0">
                          <a:effectLst/>
                          <a:latin typeface="Verdana" panose="020B0604030504040204" pitchFamily="34" charset="0"/>
                          <a:ea typeface="Times New Roman" panose="02020603050405020304" pitchFamily="18" charset="0"/>
                          <a:cs typeface="Times New Roman" panose="02020603050405020304" pitchFamily="18" charset="0"/>
                        </a:rPr>
                        <a:t> mm </a:t>
                      </a:r>
                      <a:r>
                        <a:rPr lang="en-GB" sz="1200" baseline="0" dirty="0" err="1" smtClean="0">
                          <a:effectLst/>
                          <a:latin typeface="Verdana" panose="020B0604030504040204" pitchFamily="34" charset="0"/>
                          <a:ea typeface="Times New Roman" panose="02020603050405020304" pitchFamily="18" charset="0"/>
                          <a:cs typeface="Times New Roman" panose="02020603050405020304" pitchFamily="18" charset="0"/>
                        </a:rPr>
                        <a:t>mrad</a:t>
                      </a:r>
                      <a:r>
                        <a:rPr lang="en-GB" sz="1200" baseline="0" dirty="0" smtClean="0">
                          <a:effectLst/>
                          <a:latin typeface="Verdana" panose="020B0604030504040204" pitchFamily="34" charset="0"/>
                          <a:ea typeface="Times New Roman" panose="02020603050405020304" pitchFamily="18" charset="0"/>
                          <a:cs typeface="Times New Roman" panose="02020603050405020304" pitchFamily="18" charset="0"/>
                        </a:rPr>
                        <a:t> measured</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100" dirty="0" smtClean="0">
                          <a:effectLst/>
                          <a:latin typeface="Verdana" panose="020B0604030504040204" pitchFamily="34" charset="0"/>
                          <a:ea typeface="Times New Roman" panose="02020603050405020304" pitchFamily="18" charset="0"/>
                          <a:cs typeface="Times New Roman" panose="02020603050405020304" pitchFamily="18" charset="0"/>
                        </a:rPr>
                        <a:t>Yes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60170832"/>
                  </a:ext>
                </a:extLst>
              </a:tr>
              <a:tr h="226314">
                <a:tc>
                  <a:txBody>
                    <a:bodyPr/>
                    <a:lstStyle/>
                    <a:p>
                      <a:pPr algn="just">
                        <a:lnSpc>
                          <a:spcPct val="110000"/>
                        </a:lnSpc>
                        <a:spcAft>
                          <a:spcPts val="0"/>
                        </a:spcAft>
                      </a:pPr>
                      <a:r>
                        <a:rPr lang="en-GB" sz="1200" dirty="0">
                          <a:solidFill>
                            <a:srgbClr val="104282"/>
                          </a:solidFill>
                          <a:effectLst/>
                        </a:rPr>
                        <a:t>Beam energy</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a:effectLst/>
                        </a:rPr>
                        <a:t>160 MeV</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100" dirty="0" smtClean="0">
                          <a:effectLst/>
                          <a:latin typeface="Verdana" panose="020B0604030504040204" pitchFamily="34" charset="0"/>
                          <a:ea typeface="Times New Roman" panose="02020603050405020304" pitchFamily="18" charset="0"/>
                          <a:cs typeface="Times New Roman" panose="02020603050405020304" pitchFamily="18" charset="0"/>
                        </a:rPr>
                        <a:t>Yes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2024527175"/>
                  </a:ext>
                </a:extLst>
              </a:tr>
              <a:tr h="452628">
                <a:tc>
                  <a:txBody>
                    <a:bodyPr/>
                    <a:lstStyle/>
                    <a:p>
                      <a:pPr algn="just">
                        <a:lnSpc>
                          <a:spcPct val="110000"/>
                        </a:lnSpc>
                        <a:spcAft>
                          <a:spcPts val="0"/>
                        </a:spcAft>
                      </a:pPr>
                      <a:r>
                        <a:rPr lang="en-GB" sz="1200" dirty="0">
                          <a:solidFill>
                            <a:srgbClr val="104282"/>
                          </a:solidFill>
                          <a:effectLst/>
                        </a:rPr>
                        <a:t>Ppm energy </a:t>
                      </a:r>
                      <a:r>
                        <a:rPr lang="en-GB" sz="1200" dirty="0" smtClean="0">
                          <a:solidFill>
                            <a:srgbClr val="104282"/>
                          </a:solidFill>
                          <a:effectLst/>
                        </a:rPr>
                        <a:t>spread </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a:effectLst/>
                        </a:rPr>
                        <a:t>~80-450 (600) </a:t>
                      </a:r>
                      <a:r>
                        <a:rPr lang="en-GB" sz="1200" dirty="0" err="1">
                          <a:effectLst/>
                        </a:rPr>
                        <a:t>keV</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Can be measured only in 2019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en-GB" sz="1100" kern="1200" dirty="0" smtClean="0">
                          <a:solidFill>
                            <a:srgbClr val="FF0000"/>
                          </a:solidFill>
                          <a:effectLst/>
                          <a:latin typeface="+mn-lt"/>
                          <a:ea typeface="+mn-ea"/>
                          <a:cs typeface="+mn-cs"/>
                        </a:rPr>
                        <a:t>to be confirmed with LBE run</a:t>
                      </a:r>
                    </a:p>
                    <a:p>
                      <a:pPr algn="just">
                        <a:lnSpc>
                          <a:spcPct val="110000"/>
                        </a:lnSpc>
                        <a:spcAft>
                          <a:spcPts val="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26602914"/>
                  </a:ext>
                </a:extLst>
              </a:tr>
              <a:tr h="452628">
                <a:tc>
                  <a:txBody>
                    <a:bodyPr/>
                    <a:lstStyle/>
                    <a:p>
                      <a:pPr algn="just">
                        <a:lnSpc>
                          <a:spcPct val="110000"/>
                        </a:lnSpc>
                        <a:spcAft>
                          <a:spcPts val="0"/>
                        </a:spcAft>
                      </a:pPr>
                      <a:r>
                        <a:rPr lang="en-GB" sz="1200" dirty="0">
                          <a:solidFill>
                            <a:srgbClr val="104282"/>
                          </a:solidFill>
                          <a:effectLst/>
                        </a:rPr>
                        <a:t>Nominal chopper </a:t>
                      </a:r>
                      <a:r>
                        <a:rPr lang="en-GB" sz="1200" dirty="0" smtClean="0">
                          <a:solidFill>
                            <a:srgbClr val="104282"/>
                          </a:solidFill>
                          <a:effectLst/>
                        </a:rPr>
                        <a:t>operation/extinguish factor </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65% at 1 MHz </a:t>
                      </a:r>
                      <a:r>
                        <a:rPr lang="en-GB" sz="1200" baseline="0" dirty="0" smtClean="0">
                          <a:effectLst/>
                          <a:latin typeface="Verdana" panose="020B0604030504040204" pitchFamily="34" charset="0"/>
                          <a:ea typeface="Times New Roman" panose="02020603050405020304" pitchFamily="18" charset="0"/>
                          <a:cs typeface="Times New Roman" panose="02020603050405020304" pitchFamily="18" charset="0"/>
                        </a:rPr>
                        <a:t>on 600 </a:t>
                      </a:r>
                      <a:r>
                        <a:rPr lang="en-GB" sz="1200" baseline="0" dirty="0" err="1" smtClean="0">
                          <a:effectLst/>
                          <a:latin typeface="Verdana" panose="020B0604030504040204" pitchFamily="34" charset="0"/>
                          <a:ea typeface="Times New Roman" panose="02020603050405020304" pitchFamily="18" charset="0"/>
                          <a:cs typeface="Times New Roman" panose="02020603050405020304" pitchFamily="18" charset="0"/>
                        </a:rPr>
                        <a:t>microsec</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Variety of chopping patterns available.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100" dirty="0" smtClean="0">
                          <a:effectLst/>
                          <a:latin typeface="Verdana" panose="020B0604030504040204" pitchFamily="34" charset="0"/>
                          <a:ea typeface="Times New Roman" panose="02020603050405020304" pitchFamily="18" charset="0"/>
                          <a:cs typeface="Times New Roman" panose="02020603050405020304" pitchFamily="18" charset="0"/>
                        </a:rPr>
                        <a:t>Extinguish</a:t>
                      </a:r>
                      <a:r>
                        <a:rPr lang="en-GB" sz="1100" baseline="0" dirty="0" smtClean="0">
                          <a:effectLst/>
                          <a:latin typeface="Verdana" panose="020B0604030504040204" pitchFamily="34" charset="0"/>
                          <a:ea typeface="Times New Roman" panose="02020603050405020304" pitchFamily="18" charset="0"/>
                          <a:cs typeface="Times New Roman" panose="02020603050405020304" pitchFamily="18" charset="0"/>
                        </a:rPr>
                        <a:t> factor to be optimised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229120152"/>
                  </a:ext>
                </a:extLst>
              </a:tr>
              <a:tr h="452628">
                <a:tc>
                  <a:txBody>
                    <a:bodyPr/>
                    <a:lstStyle/>
                    <a:p>
                      <a:pPr algn="just">
                        <a:lnSpc>
                          <a:spcPct val="110000"/>
                        </a:lnSpc>
                        <a:spcAft>
                          <a:spcPts val="0"/>
                        </a:spcAft>
                      </a:pPr>
                      <a:r>
                        <a:rPr lang="en-GB" sz="1200" dirty="0">
                          <a:solidFill>
                            <a:srgbClr val="104282"/>
                          </a:solidFill>
                          <a:effectLst/>
                        </a:rPr>
                        <a:t>Energy painting</a:t>
                      </a:r>
                      <a:endParaRPr lang="en-GB" sz="1200" dirty="0">
                        <a:solidFill>
                          <a:srgbClr val="10428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±0.8</a:t>
                      </a:r>
                      <a:r>
                        <a:rPr lang="en-GB" sz="1200" baseline="0" dirty="0" smtClean="0">
                          <a:effectLst/>
                          <a:latin typeface="Verdana" panose="020B0604030504040204" pitchFamily="34" charset="0"/>
                          <a:ea typeface="Times New Roman" panose="02020603050405020304" pitchFamily="18" charset="0"/>
                          <a:cs typeface="Times New Roman" panose="02020603050405020304" pitchFamily="18" charset="0"/>
                        </a:rPr>
                        <a:t> MeV in 40µs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10000"/>
                        </a:lnSpc>
                        <a:spcAft>
                          <a:spcPts val="0"/>
                        </a:spcAft>
                      </a:pPr>
                      <a:r>
                        <a:rPr lang="en-GB" sz="1200" dirty="0" smtClean="0">
                          <a:effectLst/>
                          <a:latin typeface="Verdana" panose="020B0604030504040204" pitchFamily="34" charset="0"/>
                          <a:ea typeface="Times New Roman" panose="02020603050405020304" pitchFamily="18" charset="0"/>
                          <a:cs typeface="Times New Roman" panose="02020603050405020304" pitchFamily="18" charset="0"/>
                        </a:rPr>
                        <a:t>Can be measured only in 2019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en-GB" sz="1100" kern="1200" dirty="0" smtClean="0">
                          <a:solidFill>
                            <a:srgbClr val="FF0000"/>
                          </a:solidFill>
                          <a:effectLst/>
                          <a:latin typeface="+mn-lt"/>
                          <a:ea typeface="+mn-ea"/>
                          <a:cs typeface="+mn-cs"/>
                        </a:rPr>
                        <a:t>to be confirmed with LBE run</a:t>
                      </a:r>
                    </a:p>
                    <a:p>
                      <a:pPr algn="just">
                        <a:lnSpc>
                          <a:spcPct val="110000"/>
                        </a:lnSpc>
                        <a:spcAft>
                          <a:spcPts val="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2451047585"/>
                  </a:ext>
                </a:extLst>
              </a:tr>
            </a:tbl>
          </a:graphicData>
        </a:graphic>
      </p:graphicFrame>
      <p:sp>
        <p:nvSpPr>
          <p:cNvPr id="3" name="Date Placeholder 2"/>
          <p:cNvSpPr>
            <a:spLocks noGrp="1"/>
          </p:cNvSpPr>
          <p:nvPr>
            <p:ph type="dt" sz="half" idx="4294967295"/>
          </p:nvPr>
        </p:nvSpPr>
        <p:spPr/>
        <p:txBody>
          <a:bodyPr/>
          <a:lstStyle/>
          <a:p>
            <a:r>
              <a:rPr lang="en-US" smtClean="0"/>
              <a:t>LIU Workshop, 13-15 February 2019</a:t>
            </a:r>
            <a:endParaRPr lang="en-US" dirty="0"/>
          </a:p>
        </p:txBody>
      </p:sp>
      <p:sp>
        <p:nvSpPr>
          <p:cNvPr id="4" name="Footer Placeholder 3"/>
          <p:cNvSpPr>
            <a:spLocks noGrp="1"/>
          </p:cNvSpPr>
          <p:nvPr>
            <p:ph type="ftr" sz="quarter" idx="4294967295"/>
          </p:nvPr>
        </p:nvSpPr>
        <p:spPr/>
        <p:txBody>
          <a:bodyPr/>
          <a:lstStyle/>
          <a:p>
            <a:r>
              <a:rPr lang="en-US" smtClean="0"/>
              <a:t>Alessandra Lombardi</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3831805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21852</TotalTime>
  <Words>1483</Words>
  <Application>Microsoft Office PowerPoint</Application>
  <PresentationFormat>On-screen Show (16:9)</PresentationFormat>
  <Paragraphs>239</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Courier New</vt:lpstr>
      <vt:lpstr>Symbol</vt:lpstr>
      <vt:lpstr>Times New Roman</vt:lpstr>
      <vt:lpstr>Verdana</vt:lpstr>
      <vt:lpstr>Wingdings</vt:lpstr>
      <vt:lpstr>CERN2Corporate16-9</vt:lpstr>
      <vt:lpstr>PowerPoint Presentation</vt:lpstr>
      <vt:lpstr>LHC Injectors Upgrade Workshop</vt:lpstr>
      <vt:lpstr>Beam quality and reproducibility from Linac4, including strategy for its source</vt:lpstr>
      <vt:lpstr>Impressive progress in 2018</vt:lpstr>
      <vt:lpstr> Achievements at 160MeV</vt:lpstr>
      <vt:lpstr>Stability shot-to-shot 2%</vt:lpstr>
      <vt:lpstr>Where does the (in-)stability come from ? </vt:lpstr>
      <vt:lpstr>Energy and phase along the pulse </vt:lpstr>
      <vt:lpstr>Comparison with PSB-OP-EP-0001 </vt:lpstr>
      <vt:lpstr>Availability</vt:lpstr>
      <vt:lpstr>LINAC4 main improvements for LBE run </vt:lpstr>
      <vt:lpstr>To the source</vt:lpstr>
      <vt:lpstr>2018 run : 6.5mm bore/cesiated ISO3 type </vt:lpstr>
      <vt:lpstr>Source for 2019 - LBE run </vt:lpstr>
      <vt:lpstr>Justification for the proposed improvements : continuous cesiation</vt:lpstr>
      <vt:lpstr>Justification for the proposed improvements : increase plasma bore radius</vt:lpstr>
      <vt:lpstr>Goal 45 mA available in 2023 </vt:lpstr>
      <vt:lpstr>Resources for source studies – test stand</vt:lpstr>
      <vt:lpstr>Resources 2 – low energy part of the linac </vt:lpstr>
      <vt:lpstr>Summary - source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Lucie Mainoli</dc:creator>
  <cp:lastModifiedBy>Alessandra Lombardi</cp:lastModifiedBy>
  <cp:revision>174</cp:revision>
  <dcterms:created xsi:type="dcterms:W3CDTF">2019-01-09T14:53:20Z</dcterms:created>
  <dcterms:modified xsi:type="dcterms:W3CDTF">2019-02-13T16:51:27Z</dcterms:modified>
</cp:coreProperties>
</file>