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" ContentType="image/t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5"/>
  </p:notesMasterIdLst>
  <p:sldIdLst>
    <p:sldId id="256" r:id="rId2"/>
    <p:sldId id="259" r:id="rId3"/>
    <p:sldId id="260" r:id="rId4"/>
    <p:sldId id="262" r:id="rId5"/>
    <p:sldId id="546" r:id="rId6"/>
    <p:sldId id="583" r:id="rId7"/>
    <p:sldId id="584" r:id="rId8"/>
    <p:sldId id="353" r:id="rId9"/>
    <p:sldId id="485" r:id="rId10"/>
    <p:sldId id="537" r:id="rId11"/>
    <p:sldId id="538" r:id="rId12"/>
    <p:sldId id="486" r:id="rId13"/>
    <p:sldId id="559" r:id="rId14"/>
    <p:sldId id="354" r:id="rId15"/>
    <p:sldId id="497" r:id="rId16"/>
    <p:sldId id="531" r:id="rId17"/>
    <p:sldId id="449" r:id="rId18"/>
    <p:sldId id="454" r:id="rId19"/>
    <p:sldId id="451" r:id="rId20"/>
    <p:sldId id="455" r:id="rId21"/>
    <p:sldId id="457" r:id="rId22"/>
    <p:sldId id="458" r:id="rId23"/>
    <p:sldId id="403" r:id="rId24"/>
    <p:sldId id="502" r:id="rId25"/>
    <p:sldId id="501" r:id="rId26"/>
    <p:sldId id="469" r:id="rId27"/>
    <p:sldId id="503" r:id="rId28"/>
    <p:sldId id="409" r:id="rId29"/>
    <p:sldId id="571" r:id="rId30"/>
    <p:sldId id="523" r:id="rId31"/>
    <p:sldId id="506" r:id="rId32"/>
    <p:sldId id="532" r:id="rId33"/>
    <p:sldId id="517" r:id="rId3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A531E6-2E52-4BE4-A7CD-AF1006569419}">
          <p14:sldIdLst>
            <p14:sldId id="256"/>
            <p14:sldId id="259"/>
            <p14:sldId id="260"/>
            <p14:sldId id="262"/>
            <p14:sldId id="546"/>
            <p14:sldId id="583"/>
            <p14:sldId id="584"/>
            <p14:sldId id="353"/>
            <p14:sldId id="485"/>
            <p14:sldId id="537"/>
            <p14:sldId id="538"/>
            <p14:sldId id="486"/>
            <p14:sldId id="559"/>
            <p14:sldId id="354"/>
            <p14:sldId id="497"/>
            <p14:sldId id="531"/>
            <p14:sldId id="449"/>
            <p14:sldId id="454"/>
            <p14:sldId id="451"/>
            <p14:sldId id="455"/>
            <p14:sldId id="457"/>
            <p14:sldId id="458"/>
            <p14:sldId id="403"/>
            <p14:sldId id="502"/>
            <p14:sldId id="501"/>
            <p14:sldId id="469"/>
            <p14:sldId id="503"/>
            <p14:sldId id="409"/>
            <p14:sldId id="571"/>
            <p14:sldId id="523"/>
            <p14:sldId id="506"/>
            <p14:sldId id="532"/>
            <p14:sldId id="517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uisa Sánchez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3300"/>
    <a:srgbClr val="48FF3F"/>
    <a:srgbClr val="6666FF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3" autoAdjust="0"/>
    <p:restoredTop sz="89626" autoAdjust="0"/>
  </p:normalViewPr>
  <p:slideViewPr>
    <p:cSldViewPr snapToGrid="0" snapToObjects="1">
      <p:cViewPr>
        <p:scale>
          <a:sx n="100" d="100"/>
          <a:sy n="100" d="100"/>
        </p:scale>
        <p:origin x="-558" y="-60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12/02/2019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3570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203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Choose a subset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0582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05826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160046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0815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1943850"/>
            <a:ext cx="8226854" cy="1369257"/>
          </a:xfrm>
        </p:spPr>
        <p:txBody>
          <a:bodyPr>
            <a:normAutofit/>
          </a:bodyPr>
          <a:lstStyle>
            <a:lvl1pPr algn="l">
              <a:defRPr sz="4100" baseline="0"/>
            </a:lvl1pPr>
          </a:lstStyle>
          <a:p>
            <a:r>
              <a:rPr lang="en-GB" dirty="0" smtClean="0"/>
              <a:t>LHC Injectors Upgrade Workshop</a:t>
            </a:r>
            <a:endParaRPr kumimoji="0" lang="en-US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65764" y="3376640"/>
            <a:ext cx="2743200" cy="419653"/>
          </a:xfrm>
        </p:spPr>
        <p:txBody>
          <a:bodyPr lIns="45720" tIns="0" rIns="45720" bIns="0" anchor="t"/>
          <a:lstStyle>
            <a:lvl1pPr marL="0" indent="0" algn="l">
              <a:buNone/>
              <a:defRPr sz="14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Montreux, 13-15 February 2019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6159" y="269544"/>
            <a:ext cx="2292295" cy="12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920663" y="4771783"/>
            <a:ext cx="272925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 Workshop, 13-15 February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N.Biancacci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215703"/>
            <a:ext cx="8226854" cy="631255"/>
          </a:xfrm>
        </p:spPr>
        <p:txBody>
          <a:bodyPr anchor="t">
            <a:normAutofit/>
          </a:bodyPr>
          <a:lstStyle>
            <a:lvl1pPr algn="l">
              <a:defRPr sz="36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986609"/>
            <a:ext cx="2743200" cy="419653"/>
          </a:xfrm>
        </p:spPr>
        <p:txBody>
          <a:bodyPr lIns="45720" tIns="0" rIns="45720" bIns="0" anchor="t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6159" y="269544"/>
            <a:ext cx="2292295" cy="12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682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905256" indent="-457200">
              <a:buFont typeface="Courier New" charset="0"/>
              <a:buChar char="o"/>
              <a:defRPr/>
            </a:lvl2pPr>
            <a:lvl3pPr marL="1092708" indent="-342900">
              <a:buFont typeface="Wingdings" charset="2"/>
              <a:buChar char="§"/>
              <a:defRPr/>
            </a:lvl3pPr>
            <a:lvl4pPr marL="1385316" indent="-342900">
              <a:buFont typeface="Wingdings" charset="2"/>
              <a:buChar char="q"/>
              <a:defRPr/>
            </a:lvl4pPr>
            <a:lvl5pPr marL="1650492" indent="-342900">
              <a:buFont typeface="Wingdings" charset="2"/>
              <a:buChar char="Ø"/>
              <a:defRPr/>
            </a:lvl5pPr>
          </a:lstStyle>
          <a:p>
            <a:pPr lvl="0" eaLnBrk="1" latinLnBrk="0" hangingPunct="1"/>
            <a:r>
              <a:rPr lang="en-US" dirty="0" smtClean="0"/>
              <a:t>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330" y="212410"/>
            <a:ext cx="621846" cy="749873"/>
          </a:xfrm>
          <a:prstGeom prst="rect">
            <a:avLst/>
          </a:prstGeom>
        </p:spPr>
      </p:pic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920663" y="4771783"/>
            <a:ext cx="272925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 Workshop, 13-15 February 2019</a:t>
            </a:r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N.Biancacci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 Workshop, 13-15 February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N.Biancacci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82" r:id="rId4"/>
    <p:sldLayoutId id="2147483679" r:id="rId5"/>
    <p:sldLayoutId id="2147483674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png"/><Relationship Id="rId4" Type="http://schemas.openxmlformats.org/officeDocument/2006/relationships/image" Target="../media/image30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1.png"/><Relationship Id="rId4" Type="http://schemas.openxmlformats.org/officeDocument/2006/relationships/image" Target="../media/image30.t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ndico.cern.ch/event/786529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"/><Relationship Id="rId2" Type="http://schemas.openxmlformats.org/officeDocument/2006/relationships/image" Target="../media/image39.t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hyperlink" Target="https://info-leir.web.cern.ch/info-leir/main.htm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9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tif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10.png"/><Relationship Id="rId5" Type="http://schemas.openxmlformats.org/officeDocument/2006/relationships/image" Target="../media/image600.png"/><Relationship Id="rId4" Type="http://schemas.openxmlformats.org/officeDocument/2006/relationships/image" Target="../media/image6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7.png"/><Relationship Id="rId4" Type="http://schemas.openxmlformats.org/officeDocument/2006/relationships/image" Target="../media/image6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10" Type="http://schemas.openxmlformats.org/officeDocument/2006/relationships/image" Target="../media/image13.png"/><Relationship Id="rId4" Type="http://schemas.openxmlformats.org/officeDocument/2006/relationships/image" Target="../media/image6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6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602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60" t="14567" b="32317"/>
          <a:stretch/>
        </p:blipFill>
        <p:spPr bwMode="auto">
          <a:xfrm>
            <a:off x="5254743" y="2190529"/>
            <a:ext cx="2930633" cy="2366231"/>
          </a:xfrm>
          <a:prstGeom prst="rect">
            <a:avLst/>
          </a:prstGeom>
          <a:ln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8" name="TextBox 17"/>
          <p:cNvSpPr txBox="1"/>
          <p:nvPr/>
        </p:nvSpPr>
        <p:spPr>
          <a:xfrm>
            <a:off x="158750" y="1071459"/>
            <a:ext cx="841375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/>
              <a:t>Joint efforts together with LEIR team to: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sz="1400" dirty="0" smtClean="0"/>
              <a:t>Identify</a:t>
            </a:r>
            <a:r>
              <a:rPr lang="en-US" sz="1400" dirty="0" smtClean="0">
                <a:solidFill>
                  <a:srgbClr val="FF0000"/>
                </a:solidFill>
              </a:rPr>
              <a:t> tolerances on RF parameters </a:t>
            </a:r>
            <a:r>
              <a:rPr lang="en-US" sz="1400" dirty="0" smtClean="0"/>
              <a:t>(in synergy with LLRF upgrade needs).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sz="1400" dirty="0" smtClean="0"/>
              <a:t>Find </a:t>
            </a:r>
            <a:r>
              <a:rPr lang="en-US" sz="1400" dirty="0" smtClean="0">
                <a:solidFill>
                  <a:srgbClr val="FF0000"/>
                </a:solidFill>
              </a:rPr>
              <a:t>optimal RF settings </a:t>
            </a:r>
            <a:r>
              <a:rPr lang="en-US" sz="1400" dirty="0" smtClean="0"/>
              <a:t>to improve</a:t>
            </a:r>
            <a:r>
              <a:rPr lang="en-US" sz="1400" dirty="0" smtClean="0">
                <a:solidFill>
                  <a:srgbClr val="FF0000"/>
                </a:solidFill>
              </a:rPr>
              <a:t> LEIR injection performance.</a:t>
            </a:r>
            <a:endParaRPr lang="en-US" sz="1400" dirty="0" smtClean="0"/>
          </a:p>
          <a:p>
            <a:pPr marL="285750" indent="-285750" algn="just">
              <a:buFont typeface="Arial" pitchFamily="34" charset="0"/>
              <a:buChar char="•"/>
            </a:pPr>
            <a:endParaRPr lang="en-US" sz="1400" dirty="0"/>
          </a:p>
          <a:p>
            <a:pPr marL="285750" indent="-285750">
              <a:buFont typeface="Arial" pitchFamily="34" charset="0"/>
              <a:buChar char="•"/>
            </a:pPr>
            <a:endParaRPr lang="en-US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89316" y="2056593"/>
            <a:ext cx="3642603" cy="2510352"/>
            <a:chOff x="483066" y="3916793"/>
            <a:chExt cx="3887053" cy="2765114"/>
          </a:xfrm>
        </p:grpSpPr>
        <p:pic>
          <p:nvPicPr>
            <p:cNvPr id="13" name="Picture 12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83066" y="4082567"/>
              <a:ext cx="3887053" cy="259934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370048" y="3916793"/>
              <a:ext cx="2321305" cy="28933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Example: tank 1 phase scan</a:t>
              </a:r>
              <a:endParaRPr lang="en-GB" sz="1050" dirty="0"/>
            </a:p>
          </p:txBody>
        </p:sp>
      </p:grpSp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1093708" y="172224"/>
            <a:ext cx="7981712" cy="817708"/>
          </a:xfrm>
        </p:spPr>
        <p:txBody>
          <a:bodyPr>
            <a:noAutofit/>
          </a:bodyPr>
          <a:lstStyle/>
          <a:p>
            <a:r>
              <a:rPr lang="en-US" dirty="0" smtClean="0"/>
              <a:t>Linac3 performance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49140" y="2020677"/>
            <a:ext cx="411738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Example: </a:t>
            </a:r>
            <a:r>
              <a:rPr lang="en-US" sz="1200" dirty="0" smtClean="0"/>
              <a:t>Schottky observation from LEIR</a:t>
            </a:r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2401036" y="4614476"/>
            <a:ext cx="4601015" cy="27699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LS2: refining simulations models based on these measurements </a:t>
            </a:r>
            <a:endParaRPr 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7086564" y="2312926"/>
            <a:ext cx="105011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Schottky spectrum</a:t>
            </a:r>
            <a:endParaRPr lang="en-US" sz="700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6900059" y="2419303"/>
            <a:ext cx="256805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094964" y="2436526"/>
            <a:ext cx="105011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Mean energy</a:t>
            </a:r>
            <a:endParaRPr lang="en-US" sz="700" b="1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6908459" y="2542903"/>
            <a:ext cx="256805" cy="1"/>
          </a:xfrm>
          <a:prstGeom prst="line">
            <a:avLst/>
          </a:prstGeom>
          <a:ln>
            <a:solidFill>
              <a:srgbClr val="48FF3F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45992" y="4382279"/>
            <a:ext cx="133684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srgbClr val="003300"/>
                </a:solidFill>
              </a:rPr>
              <a:t>Ramping cavity phase </a:t>
            </a:r>
            <a:r>
              <a:rPr lang="en-US" sz="600" b="1" dirty="0" smtClean="0">
                <a:solidFill>
                  <a:srgbClr val="003300"/>
                </a:solidFill>
              </a:rPr>
              <a:t>setting #</a:t>
            </a:r>
            <a:endParaRPr lang="en-US" sz="600" b="1" dirty="0">
              <a:solidFill>
                <a:srgbClr val="0033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610226" y="3588543"/>
            <a:ext cx="278606" cy="18573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5524504" y="3540919"/>
                <a:ext cx="466723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500" b="1" i="0" smtClean="0">
                        <a:solidFill>
                          <a:schemeClr val="tx2"/>
                        </a:solidFill>
                        <a:latin typeface="Cambria Math"/>
                      </a:rPr>
                      <m:t>𝚫</m:t>
                    </m:r>
                    <m:r>
                      <a:rPr lang="en-US" sz="500" b="1" i="0" smtClean="0">
                        <a:solidFill>
                          <a:schemeClr val="tx2"/>
                        </a:solidFill>
                        <a:latin typeface="Cambria Math"/>
                      </a:rPr>
                      <m:t>𝐩</m:t>
                    </m:r>
                  </m:oMath>
                </a14:m>
                <a:r>
                  <a:rPr lang="en-US" sz="500" b="1" dirty="0" smtClean="0">
                    <a:solidFill>
                      <a:schemeClr val="tx2"/>
                    </a:solidFill>
                  </a:rPr>
                  <a:t> mean</a:t>
                </a:r>
                <a:endParaRPr lang="en-US" sz="5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4504" y="3540919"/>
                <a:ext cx="466723" cy="1692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5522139" y="3638556"/>
                <a:ext cx="466723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500" b="1" i="0" smtClean="0">
                        <a:solidFill>
                          <a:schemeClr val="tx2"/>
                        </a:solidFill>
                        <a:latin typeface="Cambria Math"/>
                      </a:rPr>
                      <m:t>𝚫</m:t>
                    </m:r>
                    <m:r>
                      <a:rPr lang="en-US" sz="500" b="1" i="0" smtClean="0">
                        <a:solidFill>
                          <a:schemeClr val="tx2"/>
                        </a:solidFill>
                        <a:latin typeface="Cambria Math"/>
                      </a:rPr>
                      <m:t>𝐩</m:t>
                    </m:r>
                  </m:oMath>
                </a14:m>
                <a:r>
                  <a:rPr lang="en-US" sz="500" b="1" dirty="0" smtClean="0">
                    <a:solidFill>
                      <a:schemeClr val="tx2"/>
                    </a:solidFill>
                  </a:rPr>
                  <a:t> std</a:t>
                </a:r>
                <a:endParaRPr lang="en-US" sz="5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2139" y="3638556"/>
                <a:ext cx="466723" cy="1692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7417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" grpId="0" animBg="1"/>
      <p:bldP spid="4" grpId="0"/>
      <p:bldP spid="21" grpId="0"/>
      <p:bldP spid="14" grpId="0"/>
      <p:bldP spid="15" grpId="0" animBg="1"/>
      <p:bldP spid="23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94205"/>
                <a:ext cx="8511540" cy="1147015"/>
              </a:xfrm>
            </p:spPr>
            <p:txBody>
              <a:bodyPr>
                <a:normAutofit/>
              </a:bodyPr>
              <a:lstStyle/>
              <a:p>
                <a:r>
                  <a:rPr lang="en-US" sz="1400" dirty="0">
                    <a:solidFill>
                      <a:srgbClr val="FF0000"/>
                    </a:solidFill>
                  </a:rPr>
                  <a:t>Intensity delivered </a:t>
                </a:r>
                <a:r>
                  <a:rPr lang="en-US" sz="1400" dirty="0"/>
                  <a:t>to LEIR strongly dependent on </a:t>
                </a:r>
                <a:r>
                  <a:rPr lang="en-US" sz="1400" dirty="0">
                    <a:solidFill>
                      <a:srgbClr val="FF0000"/>
                    </a:solidFill>
                  </a:rPr>
                  <a:t>foil</a:t>
                </a:r>
                <a:r>
                  <a:rPr lang="en-US" sz="1400" dirty="0"/>
                  <a:t> </a:t>
                </a:r>
                <a:r>
                  <a:rPr lang="en-US" sz="1400" dirty="0">
                    <a:solidFill>
                      <a:srgbClr val="FF0000"/>
                    </a:solidFill>
                  </a:rPr>
                  <a:t>stripping efficiency </a:t>
                </a:r>
                <a:r>
                  <a:rPr lang="en-US" sz="1400" dirty="0">
                    <a:solidFill>
                      <a:schemeClr val="tx2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2"/>
                        </a:solidFill>
                        <a:latin typeface="Cambria Math"/>
                      </a:rPr>
                      <m:t>𝑃</m:t>
                    </m:r>
                    <m:sSup>
                      <m:sSupPr>
                        <m:ctrlPr>
                          <a:rPr lang="en-US" sz="1400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14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sz="14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29+</m:t>
                        </m:r>
                      </m:sup>
                    </m:sSup>
                    <m:r>
                      <a:rPr lang="en-US" sz="1400" i="1">
                        <a:solidFill>
                          <a:schemeClr val="tx2"/>
                        </a:solidFill>
                        <a:latin typeface="Cambria Math"/>
                      </a:rPr>
                      <m:t>→</m:t>
                    </m:r>
                    <m:r>
                      <a:rPr lang="en-US" sz="1400" i="1">
                        <a:solidFill>
                          <a:schemeClr val="tx2"/>
                        </a:solidFill>
                        <a:latin typeface="Cambria Math"/>
                      </a:rPr>
                      <m:t>𝑃</m:t>
                    </m:r>
                    <m:sSup>
                      <m:sSupPr>
                        <m:ctrlPr>
                          <a:rPr lang="en-US" sz="1400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14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sz="14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54+</m:t>
                        </m:r>
                      </m:sup>
                    </m:sSup>
                    <m:r>
                      <a:rPr lang="en-US" sz="1400" i="1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1400" dirty="0">
                    <a:solidFill>
                      <a:schemeClr val="tx2"/>
                    </a:solidFill>
                  </a:rPr>
                  <a:t>)</a:t>
                </a:r>
                <a:r>
                  <a:rPr lang="en-US" sz="1400" dirty="0"/>
                  <a:t>.</a:t>
                </a:r>
              </a:p>
              <a:p>
                <a:r>
                  <a:rPr lang="en-US" sz="1400" dirty="0"/>
                  <a:t>New </a:t>
                </a:r>
                <a:r>
                  <a:rPr lang="en-US" sz="1400" dirty="0">
                    <a:solidFill>
                      <a:srgbClr val="FF0000"/>
                    </a:solidFill>
                  </a:rPr>
                  <a:t>GSI</a:t>
                </a:r>
                <a:r>
                  <a:rPr lang="en-US" sz="1400" dirty="0"/>
                  <a:t>-produced stripping foils procured and tested: </a:t>
                </a:r>
              </a:p>
              <a:p>
                <a:pPr lvl="1"/>
                <a:r>
                  <a:rPr lang="en-US" sz="1400" dirty="0" smtClean="0">
                    <a:solidFill>
                      <a:srgbClr val="FF0000"/>
                    </a:solidFill>
                  </a:rPr>
                  <a:t>Thoroughly characterized </a:t>
                </a:r>
                <a:r>
                  <a:rPr lang="en-US" sz="1400" dirty="0" smtClean="0"/>
                  <a:t>during dedicated MDs </a:t>
                </a:r>
              </a:p>
              <a:p>
                <a:pPr lvl="1"/>
                <a:r>
                  <a:rPr lang="en-US" sz="1400" dirty="0" smtClean="0">
                    <a:solidFill>
                      <a:srgbClr val="FF0000"/>
                    </a:solidFill>
                  </a:rPr>
                  <a:t>Better </a:t>
                </a:r>
                <a:r>
                  <a:rPr lang="en-US" sz="1400" dirty="0">
                    <a:solidFill>
                      <a:srgbClr val="FF0000"/>
                    </a:solidFill>
                  </a:rPr>
                  <a:t>reproducible characteristics </a:t>
                </a:r>
                <a:r>
                  <a:rPr lang="en-US" sz="1400" dirty="0"/>
                  <a:t>with respect to previous </a:t>
                </a:r>
                <a:r>
                  <a:rPr lang="en-US" sz="1400" dirty="0" smtClean="0"/>
                  <a:t>foils.</a:t>
                </a:r>
                <a:endParaRPr lang="en-US" sz="1000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94205"/>
                <a:ext cx="8511540" cy="1147015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981712" cy="817708"/>
          </a:xfrm>
        </p:spPr>
        <p:txBody>
          <a:bodyPr>
            <a:noAutofit/>
          </a:bodyPr>
          <a:lstStyle/>
          <a:p>
            <a:r>
              <a:rPr lang="en-US" sz="2800" dirty="0" smtClean="0"/>
              <a:t>Linac3: a closer look to the foils</a:t>
            </a:r>
            <a:endParaRPr lang="en-US" sz="2800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964" y="2634833"/>
            <a:ext cx="2639807" cy="1587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744" y="2641183"/>
            <a:ext cx="3177694" cy="1617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421" y="2667968"/>
            <a:ext cx="2833893" cy="1551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821928" y="2419350"/>
            <a:ext cx="1445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Energy spread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3695356" y="2438400"/>
            <a:ext cx="1445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Energy mean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6568784" y="2432050"/>
            <a:ext cx="1445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Pb54+ production</a:t>
            </a:r>
            <a:endParaRPr lang="en-US" sz="1200" dirty="0"/>
          </a:p>
        </p:txBody>
      </p:sp>
      <p:sp>
        <p:nvSpPr>
          <p:cNvPr id="9" name="Oval 8"/>
          <p:cNvSpPr/>
          <p:nvPr/>
        </p:nvSpPr>
        <p:spPr>
          <a:xfrm>
            <a:off x="4076700" y="3581400"/>
            <a:ext cx="341167" cy="2133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175760" y="3726180"/>
            <a:ext cx="1188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3"/>
                </a:solidFill>
              </a:rPr>
              <a:t>used</a:t>
            </a:r>
            <a:endParaRPr lang="en-US" sz="1100" dirty="0">
              <a:solidFill>
                <a:schemeClr val="accent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638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9" grpId="0" animBg="1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94205"/>
                <a:ext cx="8686800" cy="1147015"/>
              </a:xfrm>
            </p:spPr>
            <p:txBody>
              <a:bodyPr>
                <a:normAutofit/>
              </a:bodyPr>
              <a:lstStyle/>
              <a:p>
                <a:r>
                  <a:rPr lang="en-US" sz="1400" dirty="0">
                    <a:solidFill>
                      <a:srgbClr val="FF0000"/>
                    </a:solidFill>
                  </a:rPr>
                  <a:t>Intensity delivered </a:t>
                </a:r>
                <a:r>
                  <a:rPr lang="en-US" sz="1400" dirty="0"/>
                  <a:t>to LEIR strongly dependent on foil </a:t>
                </a:r>
                <a:r>
                  <a:rPr lang="en-US" sz="1400" dirty="0">
                    <a:solidFill>
                      <a:srgbClr val="FF0000"/>
                    </a:solidFill>
                  </a:rPr>
                  <a:t>stripping efficiency </a:t>
                </a:r>
                <a:r>
                  <a:rPr lang="en-US" sz="1400" dirty="0">
                    <a:solidFill>
                      <a:schemeClr val="tx2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2"/>
                        </a:solidFill>
                        <a:latin typeface="Cambria Math"/>
                      </a:rPr>
                      <m:t>𝑃</m:t>
                    </m:r>
                    <m:sSup>
                      <m:sSupPr>
                        <m:ctrlPr>
                          <a:rPr lang="en-US" sz="1400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14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sz="14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29+</m:t>
                        </m:r>
                      </m:sup>
                    </m:sSup>
                    <m:r>
                      <a:rPr lang="en-US" sz="1400" i="1">
                        <a:solidFill>
                          <a:schemeClr val="tx2"/>
                        </a:solidFill>
                        <a:latin typeface="Cambria Math"/>
                      </a:rPr>
                      <m:t>→</m:t>
                    </m:r>
                    <m:r>
                      <a:rPr lang="en-US" sz="1400" i="1">
                        <a:solidFill>
                          <a:schemeClr val="tx2"/>
                        </a:solidFill>
                        <a:latin typeface="Cambria Math"/>
                      </a:rPr>
                      <m:t>𝑃</m:t>
                    </m:r>
                    <m:sSup>
                      <m:sSupPr>
                        <m:ctrlPr>
                          <a:rPr lang="en-US" sz="1400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14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sz="14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54+</m:t>
                        </m:r>
                      </m:sup>
                    </m:sSup>
                    <m:r>
                      <a:rPr lang="en-US" sz="1400" i="1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1400" dirty="0">
                    <a:solidFill>
                      <a:schemeClr val="tx2"/>
                    </a:solidFill>
                  </a:rPr>
                  <a:t>)</a:t>
                </a:r>
                <a:r>
                  <a:rPr lang="en-US" sz="1400" dirty="0"/>
                  <a:t>.</a:t>
                </a:r>
              </a:p>
              <a:p>
                <a:r>
                  <a:rPr lang="en-US" sz="1400" dirty="0"/>
                  <a:t>New </a:t>
                </a:r>
                <a:r>
                  <a:rPr lang="en-US" sz="1400" dirty="0">
                    <a:solidFill>
                      <a:srgbClr val="FF0000"/>
                    </a:solidFill>
                  </a:rPr>
                  <a:t>GSI</a:t>
                </a:r>
                <a:r>
                  <a:rPr lang="en-US" sz="1400" dirty="0"/>
                  <a:t>-produced stripping foils procured and tested: </a:t>
                </a:r>
              </a:p>
              <a:p>
                <a:pPr lvl="1"/>
                <a:r>
                  <a:rPr lang="en-US" sz="1400" dirty="0">
                    <a:solidFill>
                      <a:srgbClr val="FF0000"/>
                    </a:solidFill>
                  </a:rPr>
                  <a:t>Thoroughly characterized </a:t>
                </a:r>
                <a:r>
                  <a:rPr lang="en-US" sz="1400" dirty="0"/>
                  <a:t>during dedicated MDs </a:t>
                </a:r>
              </a:p>
              <a:p>
                <a:pPr lvl="1"/>
                <a:r>
                  <a:rPr lang="en-US" sz="1400" dirty="0">
                    <a:solidFill>
                      <a:srgbClr val="FF0000"/>
                    </a:solidFill>
                  </a:rPr>
                  <a:t>Better reproducible characteristics </a:t>
                </a:r>
                <a:r>
                  <a:rPr lang="en-US" sz="1400" dirty="0"/>
                  <a:t>with respect to previous foils.</a:t>
                </a:r>
                <a:endParaRPr lang="en-US" sz="1000" dirty="0"/>
              </a:p>
              <a:p>
                <a:pPr lvl="1"/>
                <a:endParaRPr lang="en-US" sz="1000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94205"/>
                <a:ext cx="8686800" cy="1147015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981712" cy="817708"/>
          </a:xfrm>
        </p:spPr>
        <p:txBody>
          <a:bodyPr>
            <a:noAutofit/>
          </a:bodyPr>
          <a:lstStyle/>
          <a:p>
            <a:r>
              <a:rPr lang="en-US" sz="2800" dirty="0" smtClean="0"/>
              <a:t>Linac3: a closer look to the foils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02920" y="2141220"/>
            <a:ext cx="858774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Monitoring foil </a:t>
            </a:r>
            <a:r>
              <a:rPr lang="en-US" sz="1400" dirty="0" smtClean="0"/>
              <a:t>performance: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ITFS + </a:t>
            </a:r>
            <a:r>
              <a:rPr lang="en-US" sz="1400" dirty="0" smtClean="0"/>
              <a:t>Schottky + transfer </a:t>
            </a:r>
            <a:r>
              <a:rPr lang="en-US" sz="1400" dirty="0" smtClean="0"/>
              <a:t>line </a:t>
            </a:r>
            <a:r>
              <a:rPr lang="en-US" sz="1400" dirty="0" smtClean="0"/>
              <a:t>BPMs: </a:t>
            </a:r>
            <a:r>
              <a:rPr lang="en-US" sz="1400" dirty="0" smtClean="0">
                <a:solidFill>
                  <a:srgbClr val="FF0000"/>
                </a:solidFill>
              </a:rPr>
              <a:t>now possible </a:t>
            </a:r>
            <a:r>
              <a:rPr lang="en-US" sz="1400" dirty="0">
                <a:solidFill>
                  <a:srgbClr val="FF0000"/>
                </a:solidFill>
              </a:rPr>
              <a:t>to carefully monitor </a:t>
            </a:r>
            <a:r>
              <a:rPr lang="en-US" sz="1400" dirty="0" smtClean="0">
                <a:solidFill>
                  <a:srgbClr val="FF0000"/>
                </a:solidFill>
              </a:rPr>
              <a:t>it</a:t>
            </a:r>
            <a:r>
              <a:rPr lang="en-US" sz="1400" dirty="0" smtClean="0"/>
              <a:t>!</a:t>
            </a:r>
            <a:endParaRPr lang="en-US" sz="1400" dirty="0"/>
          </a:p>
          <a:p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06" y="2891575"/>
            <a:ext cx="2994182" cy="149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649917" y="3105017"/>
            <a:ext cx="2096834" cy="1677468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Line"/>
          <p:cNvSpPr/>
          <p:nvPr/>
        </p:nvSpPr>
        <p:spPr>
          <a:xfrm flipV="1">
            <a:off x="5094350" y="3780631"/>
            <a:ext cx="0" cy="514035"/>
          </a:xfrm>
          <a:prstGeom prst="line">
            <a:avLst/>
          </a:prstGeom>
          <a:ln w="6350">
            <a:solidFill>
              <a:srgbClr val="FF260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16" name="Line"/>
          <p:cNvSpPr/>
          <p:nvPr/>
        </p:nvSpPr>
        <p:spPr>
          <a:xfrm flipV="1">
            <a:off x="5140388" y="3837780"/>
            <a:ext cx="0" cy="456887"/>
          </a:xfrm>
          <a:prstGeom prst="line">
            <a:avLst/>
          </a:prstGeom>
          <a:ln w="6350">
            <a:solidFill>
              <a:schemeClr val="tx2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7"/>
          <a:stretch/>
        </p:blipFill>
        <p:spPr bwMode="auto">
          <a:xfrm>
            <a:off x="6217699" y="3105017"/>
            <a:ext cx="2428566" cy="1827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96428" y="2744304"/>
            <a:ext cx="1855332" cy="2616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FF0000"/>
                </a:solidFill>
              </a:rPr>
              <a:t>ITFS </a:t>
            </a:r>
            <a:r>
              <a:rPr lang="en-US" sz="1100" dirty="0" err="1" smtClean="0"/>
              <a:t>spectro</a:t>
            </a:r>
            <a:r>
              <a:rPr lang="en-US" sz="1100" dirty="0" smtClean="0"/>
              <a:t>-line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3770668" y="2746164"/>
            <a:ext cx="1855332" cy="2616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0000"/>
                </a:solidFill>
              </a:rPr>
              <a:t>Schottky spectrum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6582448" y="2732702"/>
            <a:ext cx="1855332" cy="2616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0000"/>
                </a:solidFill>
              </a:rPr>
              <a:t>BPMs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86264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94205"/>
                <a:ext cx="8686800" cy="1147015"/>
              </a:xfrm>
            </p:spPr>
            <p:txBody>
              <a:bodyPr>
                <a:normAutofit/>
              </a:bodyPr>
              <a:lstStyle/>
              <a:p>
                <a:r>
                  <a:rPr lang="en-US" sz="1400" dirty="0" smtClean="0">
                    <a:solidFill>
                      <a:schemeClr val="accent5"/>
                    </a:solidFill>
                  </a:rPr>
                  <a:t>Intensity delivered </a:t>
                </a:r>
                <a:r>
                  <a:rPr lang="en-US" sz="1400" dirty="0">
                    <a:solidFill>
                      <a:schemeClr val="accent5"/>
                    </a:solidFill>
                  </a:rPr>
                  <a:t>to LEIR strongly dependent on foil stripping efficiency (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accent5"/>
                        </a:solidFill>
                        <a:latin typeface="Cambria Math"/>
                      </a:rPr>
                      <m:t>𝑃</m:t>
                    </m:r>
                    <m:sSup>
                      <m:sSupPr>
                        <m:ctrlPr>
                          <a:rPr lang="en-US" sz="1400" i="1">
                            <a:solidFill>
                              <a:schemeClr val="accent5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1400" i="1">
                            <a:solidFill>
                              <a:schemeClr val="accent5"/>
                            </a:solidFill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sz="1400" i="1">
                            <a:solidFill>
                              <a:schemeClr val="accent5"/>
                            </a:solidFill>
                            <a:latin typeface="Cambria Math"/>
                          </a:rPr>
                          <m:t>29+</m:t>
                        </m:r>
                      </m:sup>
                    </m:sSup>
                    <m:r>
                      <a:rPr lang="en-US" sz="1400" i="1">
                        <a:solidFill>
                          <a:schemeClr val="accent5"/>
                        </a:solidFill>
                        <a:latin typeface="Cambria Math"/>
                      </a:rPr>
                      <m:t>→</m:t>
                    </m:r>
                    <m:r>
                      <a:rPr lang="en-US" sz="1400" i="1">
                        <a:solidFill>
                          <a:schemeClr val="accent5"/>
                        </a:solidFill>
                        <a:latin typeface="Cambria Math"/>
                      </a:rPr>
                      <m:t>𝑃</m:t>
                    </m:r>
                    <m:sSup>
                      <m:sSupPr>
                        <m:ctrlPr>
                          <a:rPr lang="en-US" sz="1400" i="1">
                            <a:solidFill>
                              <a:schemeClr val="accent5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1400" i="1">
                            <a:solidFill>
                              <a:schemeClr val="accent5"/>
                            </a:solidFill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sz="1400" i="1">
                            <a:solidFill>
                              <a:schemeClr val="accent5"/>
                            </a:solidFill>
                            <a:latin typeface="Cambria Math"/>
                          </a:rPr>
                          <m:t>54+</m:t>
                        </m:r>
                      </m:sup>
                    </m:sSup>
                    <m:r>
                      <a:rPr lang="en-US" sz="1400" i="1">
                        <a:solidFill>
                          <a:schemeClr val="accent5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1400" dirty="0">
                    <a:solidFill>
                      <a:schemeClr val="accent5"/>
                    </a:solidFill>
                  </a:rPr>
                  <a:t>).</a:t>
                </a:r>
              </a:p>
              <a:p>
                <a:r>
                  <a:rPr lang="en-US" sz="1400" dirty="0">
                    <a:solidFill>
                      <a:schemeClr val="accent5"/>
                    </a:solidFill>
                  </a:rPr>
                  <a:t>New GSI-produced stripping foils procured and tested: </a:t>
                </a:r>
              </a:p>
              <a:p>
                <a:pPr lvl="1"/>
                <a:r>
                  <a:rPr lang="en-US" sz="1400" dirty="0">
                    <a:solidFill>
                      <a:schemeClr val="accent5"/>
                    </a:solidFill>
                  </a:rPr>
                  <a:t>Thoroughly characterized during dedicated MDs </a:t>
                </a:r>
              </a:p>
              <a:p>
                <a:pPr lvl="1"/>
                <a:r>
                  <a:rPr lang="en-US" sz="1400" dirty="0">
                    <a:solidFill>
                      <a:schemeClr val="accent5"/>
                    </a:solidFill>
                  </a:rPr>
                  <a:t>Better reproducible characteristics with respect to previous foils.</a:t>
                </a:r>
              </a:p>
              <a:p>
                <a:pPr lvl="1"/>
                <a:endParaRPr lang="en-US" sz="1000" dirty="0">
                  <a:solidFill>
                    <a:schemeClr val="accent5"/>
                  </a:solidFill>
                </a:endParaRP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94205"/>
                <a:ext cx="8686800" cy="1147015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981712" cy="817708"/>
          </a:xfrm>
        </p:spPr>
        <p:txBody>
          <a:bodyPr>
            <a:noAutofit/>
          </a:bodyPr>
          <a:lstStyle/>
          <a:p>
            <a:r>
              <a:rPr lang="en-US" sz="2800" dirty="0" smtClean="0"/>
              <a:t>Linac3: a closer look to the foils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02920" y="2141220"/>
            <a:ext cx="858774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5"/>
                </a:solidFill>
              </a:rPr>
              <a:t>Monitoring foil performance: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accent5"/>
                </a:solidFill>
              </a:rPr>
              <a:t>ITFS </a:t>
            </a:r>
            <a:r>
              <a:rPr lang="en-US" sz="1400" dirty="0">
                <a:solidFill>
                  <a:schemeClr val="accent5"/>
                </a:solidFill>
              </a:rPr>
              <a:t>+ Schottky + transfer line BPMs: now possible to carefully monitor it!</a:t>
            </a:r>
          </a:p>
          <a:p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06" y="2891575"/>
            <a:ext cx="2994182" cy="1495360"/>
          </a:xfrm>
          <a:prstGeom prst="rect">
            <a:avLst/>
          </a:prstGeom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Image" descr="Image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extLst/>
          </a:blip>
          <a:stretch>
            <a:fillRect/>
          </a:stretch>
        </p:blipFill>
        <p:spPr>
          <a:xfrm>
            <a:off x="3649917" y="3105017"/>
            <a:ext cx="2096834" cy="1677468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Line"/>
          <p:cNvSpPr/>
          <p:nvPr/>
        </p:nvSpPr>
        <p:spPr>
          <a:xfrm flipV="1">
            <a:off x="5094350" y="3780631"/>
            <a:ext cx="0" cy="514035"/>
          </a:xfrm>
          <a:prstGeom prst="line">
            <a:avLst/>
          </a:prstGeom>
          <a:ln w="6350">
            <a:solidFill>
              <a:schemeClr val="accent3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16" name="Line"/>
          <p:cNvSpPr/>
          <p:nvPr/>
        </p:nvSpPr>
        <p:spPr>
          <a:xfrm flipV="1">
            <a:off x="5140388" y="3837780"/>
            <a:ext cx="0" cy="456887"/>
          </a:xfrm>
          <a:prstGeom prst="line">
            <a:avLst/>
          </a:prstGeom>
          <a:ln w="6350">
            <a:solidFill>
              <a:schemeClr val="accent3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 rotWithShape="1"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7"/>
          <a:stretch/>
        </p:blipFill>
        <p:spPr bwMode="auto">
          <a:xfrm>
            <a:off x="6217699" y="3105017"/>
            <a:ext cx="2428566" cy="1827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96428" y="2744304"/>
            <a:ext cx="1855332" cy="2616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5"/>
                </a:solidFill>
              </a:rPr>
              <a:t>ITFS </a:t>
            </a:r>
            <a:r>
              <a:rPr lang="en-US" sz="1100" dirty="0" err="1" smtClean="0">
                <a:solidFill>
                  <a:schemeClr val="accent5"/>
                </a:solidFill>
              </a:rPr>
              <a:t>spectro</a:t>
            </a:r>
            <a:r>
              <a:rPr lang="en-US" sz="1100" dirty="0" smtClean="0">
                <a:solidFill>
                  <a:schemeClr val="accent5"/>
                </a:solidFill>
              </a:rPr>
              <a:t>-line</a:t>
            </a:r>
            <a:endParaRPr lang="en-US" sz="1100" dirty="0">
              <a:solidFill>
                <a:schemeClr val="accent5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70668" y="2746164"/>
            <a:ext cx="1855332" cy="2616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5"/>
                </a:solidFill>
              </a:rPr>
              <a:t>Schottky</a:t>
            </a:r>
            <a:r>
              <a:rPr lang="en-US" sz="1100" dirty="0" smtClean="0">
                <a:solidFill>
                  <a:srgbClr val="FF0000"/>
                </a:solidFill>
              </a:rPr>
              <a:t> </a:t>
            </a:r>
            <a:r>
              <a:rPr lang="en-US" sz="1100" dirty="0" smtClean="0">
                <a:solidFill>
                  <a:schemeClr val="accent5"/>
                </a:solidFill>
              </a:rPr>
              <a:t>spectrum</a:t>
            </a:r>
            <a:endParaRPr lang="en-US" sz="1100" dirty="0">
              <a:solidFill>
                <a:schemeClr val="accent5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82448" y="2732702"/>
            <a:ext cx="1855332" cy="2616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5"/>
                </a:solidFill>
              </a:rPr>
              <a:t>BPMs</a:t>
            </a:r>
            <a:endParaRPr lang="en-US" sz="1100" dirty="0">
              <a:solidFill>
                <a:schemeClr val="accent5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1737398" y="830580"/>
            <a:ext cx="4118750" cy="3349827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094373" y="3751066"/>
            <a:ext cx="1682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00B050"/>
                </a:solidFill>
              </a:rPr>
              <a:t>New foil</a:t>
            </a:r>
            <a:endParaRPr lang="en-US" sz="1050" dirty="0">
              <a:solidFill>
                <a:srgbClr val="00B050"/>
              </a:solidFill>
            </a:endParaRPr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098" y="1140445"/>
            <a:ext cx="3413189" cy="2585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" name="Straight Arrow Connector 23"/>
          <p:cNvCxnSpPr/>
          <p:nvPr/>
        </p:nvCxnSpPr>
        <p:spPr>
          <a:xfrm>
            <a:off x="3690242" y="1631125"/>
            <a:ext cx="902255" cy="85725"/>
          </a:xfrm>
          <a:prstGeom prst="straightConnector1">
            <a:avLst/>
          </a:prstGeom>
          <a:ln w="952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890697" y="2831275"/>
            <a:ext cx="2089150" cy="222250"/>
          </a:xfrm>
          <a:prstGeom prst="straightConnector1">
            <a:avLst/>
          </a:prstGeom>
          <a:ln w="952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090972" y="1242739"/>
            <a:ext cx="0" cy="2769801"/>
          </a:xfrm>
          <a:prstGeom prst="line">
            <a:avLst/>
          </a:prstGeom>
          <a:ln>
            <a:solidFill>
              <a:schemeClr val="accent4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408222" y="3756020"/>
            <a:ext cx="1682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>
                <a:solidFill>
                  <a:srgbClr val="FF0000"/>
                </a:solidFill>
              </a:rPr>
              <a:t>Old foil</a:t>
            </a:r>
            <a:endParaRPr lang="en-US" sz="1050" dirty="0">
              <a:solidFill>
                <a:srgbClr val="FF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3347897" y="1980375"/>
            <a:ext cx="1104900" cy="222250"/>
          </a:xfrm>
          <a:prstGeom prst="straightConnector1">
            <a:avLst/>
          </a:prstGeom>
          <a:ln w="9525"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325434" y="1645587"/>
            <a:ext cx="28767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Mean/</a:t>
            </a:r>
            <a:r>
              <a:rPr lang="en-US" sz="900" dirty="0" err="1" smtClean="0"/>
              <a:t>Std</a:t>
            </a:r>
            <a:r>
              <a:rPr lang="en-US" sz="900" dirty="0" smtClean="0"/>
              <a:t> energy shift</a:t>
            </a:r>
            <a:endParaRPr lang="en-US" sz="900" dirty="0"/>
          </a:p>
        </p:txBody>
      </p:sp>
      <p:sp>
        <p:nvSpPr>
          <p:cNvPr id="30" name="TextBox 29"/>
          <p:cNvSpPr txBox="1"/>
          <p:nvPr/>
        </p:nvSpPr>
        <p:spPr>
          <a:xfrm>
            <a:off x="2325434" y="2428557"/>
            <a:ext cx="28767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Ramping rate shift</a:t>
            </a:r>
            <a:endParaRPr lang="en-US" sz="900" dirty="0"/>
          </a:p>
        </p:txBody>
      </p:sp>
      <p:sp>
        <p:nvSpPr>
          <p:cNvPr id="31" name="TextBox 30"/>
          <p:cNvSpPr txBox="1"/>
          <p:nvPr/>
        </p:nvSpPr>
        <p:spPr>
          <a:xfrm>
            <a:off x="2325434" y="3211527"/>
            <a:ext cx="28767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Higher charge states production</a:t>
            </a:r>
            <a:endParaRPr lang="en-US" sz="900" dirty="0"/>
          </a:p>
        </p:txBody>
      </p:sp>
      <p:sp>
        <p:nvSpPr>
          <p:cNvPr id="9" name="TextBox 8"/>
          <p:cNvSpPr txBox="1"/>
          <p:nvPr/>
        </p:nvSpPr>
        <p:spPr>
          <a:xfrm>
            <a:off x="2392680" y="914400"/>
            <a:ext cx="289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Example of foil performance monitoring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2531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8" grpId="0" animBg="1"/>
      <p:bldP spid="22" grpId="0" animBg="1"/>
      <p:bldP spid="20" grpId="0"/>
      <p:bldP spid="27" grpId="0"/>
      <p:bldP spid="29" grpId="0"/>
      <p:bldP spid="30" grpId="0"/>
      <p:bldP spid="31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55164"/>
            <a:ext cx="8229600" cy="3535885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1400" b="1" dirty="0" smtClean="0"/>
              <a:t>Present situation:</a:t>
            </a:r>
          </a:p>
          <a:p>
            <a:pPr>
              <a:buFont typeface="Courier New" pitchFamily="49" charset="0"/>
              <a:buChar char="o"/>
            </a:pPr>
            <a:r>
              <a:rPr lang="en-US" sz="1200" dirty="0" smtClean="0"/>
              <a:t>Several </a:t>
            </a:r>
            <a:r>
              <a:rPr lang="en-US" sz="1200" dirty="0" smtClean="0">
                <a:solidFill>
                  <a:srgbClr val="FF0000"/>
                </a:solidFill>
              </a:rPr>
              <a:t>faults with long downtime </a:t>
            </a:r>
            <a:r>
              <a:rPr lang="en-US" sz="1200" dirty="0" smtClean="0"/>
              <a:t>due to </a:t>
            </a:r>
            <a:r>
              <a:rPr lang="en-US" sz="1200" dirty="0" smtClean="0">
                <a:solidFill>
                  <a:srgbClr val="FF0000"/>
                </a:solidFill>
              </a:rPr>
              <a:t>RF-related failures</a:t>
            </a:r>
            <a:r>
              <a:rPr lang="en-US" sz="1200" dirty="0" smtClean="0"/>
              <a:t>: 3% of LHC Ion run.</a:t>
            </a:r>
            <a:endParaRPr lang="en-US" sz="800" dirty="0" smtClean="0"/>
          </a:p>
          <a:p>
            <a:pPr>
              <a:buFont typeface="Courier New" pitchFamily="49" charset="0"/>
              <a:buChar char="o"/>
            </a:pPr>
            <a:r>
              <a:rPr lang="en-US" sz="1200" dirty="0"/>
              <a:t>LLRF</a:t>
            </a:r>
            <a:r>
              <a:rPr lang="en-US" sz="1200" dirty="0">
                <a:solidFill>
                  <a:srgbClr val="FF0000"/>
                </a:solidFill>
              </a:rPr>
              <a:t> mostly analogue</a:t>
            </a:r>
            <a:r>
              <a:rPr lang="en-US" sz="1200" dirty="0"/>
              <a:t> system dating to 70’s concepts with 90’s additions.</a:t>
            </a:r>
          </a:p>
          <a:p>
            <a:pPr>
              <a:buFont typeface="Courier New" pitchFamily="49" charset="0"/>
              <a:buChar char="o"/>
            </a:pPr>
            <a:r>
              <a:rPr lang="en-US" sz="1200" dirty="0" smtClean="0">
                <a:solidFill>
                  <a:srgbClr val="FF0000"/>
                </a:solidFill>
              </a:rPr>
              <a:t>No LLRF internal remote diagnostics</a:t>
            </a:r>
            <a:r>
              <a:rPr lang="en-US" sz="1200" dirty="0" smtClean="0"/>
              <a:t>.</a:t>
            </a:r>
            <a:endParaRPr lang="en-US" sz="1200" dirty="0"/>
          </a:p>
          <a:p>
            <a:pPr>
              <a:buFont typeface="Courier New" pitchFamily="49" charset="0"/>
              <a:buChar char="o"/>
            </a:pPr>
            <a:r>
              <a:rPr lang="en-US" sz="1200" dirty="0">
                <a:solidFill>
                  <a:srgbClr val="FF0000"/>
                </a:solidFill>
              </a:rPr>
              <a:t>Large fluctuations in acquisition </a:t>
            </a:r>
            <a:r>
              <a:rPr lang="en-US" sz="1200" dirty="0"/>
              <a:t>channels </a:t>
            </a:r>
            <a:r>
              <a:rPr lang="en-US" sz="1200" dirty="0" smtClean="0"/>
              <a:t>(amplitude should </a:t>
            </a:r>
            <a:r>
              <a:rPr lang="en-US" sz="1200" dirty="0"/>
              <a:t>be stable at 0.1%, acquisition fluctuates by </a:t>
            </a:r>
            <a:r>
              <a:rPr lang="en-US" sz="1200" dirty="0" smtClean="0"/>
              <a:t>0.3%).</a:t>
            </a:r>
            <a:endParaRPr lang="en-US" sz="1200" dirty="0"/>
          </a:p>
          <a:p>
            <a:pPr>
              <a:buFont typeface="Courier New" pitchFamily="49" charset="0"/>
              <a:buChar char="o"/>
            </a:pPr>
            <a:r>
              <a:rPr lang="en-US" sz="1200" dirty="0">
                <a:solidFill>
                  <a:srgbClr val="FF0000"/>
                </a:solidFill>
              </a:rPr>
              <a:t>Ramping/Debunching</a:t>
            </a:r>
            <a:r>
              <a:rPr lang="en-US" sz="1200" dirty="0"/>
              <a:t> </a:t>
            </a:r>
            <a:r>
              <a:rPr lang="en-US" sz="1200" dirty="0" smtClean="0"/>
              <a:t>LLRF have </a:t>
            </a:r>
            <a:r>
              <a:rPr lang="en-US" sz="1200" dirty="0">
                <a:solidFill>
                  <a:srgbClr val="FF0000"/>
                </a:solidFill>
              </a:rPr>
              <a:t>obsolete </a:t>
            </a:r>
            <a:r>
              <a:rPr lang="en-US" sz="1200" dirty="0" smtClean="0">
                <a:solidFill>
                  <a:srgbClr val="FF0000"/>
                </a:solidFill>
              </a:rPr>
              <a:t>components</a:t>
            </a:r>
            <a:r>
              <a:rPr lang="en-US" sz="1200" dirty="0" smtClean="0"/>
              <a:t>.</a:t>
            </a:r>
            <a:endParaRPr lang="en-US" sz="1200" dirty="0"/>
          </a:p>
          <a:p>
            <a:pPr marL="36576" indent="0">
              <a:buNone/>
            </a:pPr>
            <a:r>
              <a:rPr lang="en-US" sz="1400" b="1" dirty="0" smtClean="0"/>
              <a:t>Consolidation (as </a:t>
            </a:r>
            <a:r>
              <a:rPr lang="en-US" sz="1400" b="1" dirty="0"/>
              <a:t>planned </a:t>
            </a:r>
            <a:r>
              <a:rPr lang="en-US" sz="1400" b="1" dirty="0" smtClean="0"/>
              <a:t> for LS2):</a:t>
            </a:r>
            <a:endParaRPr lang="en-US" sz="1400" b="1" dirty="0"/>
          </a:p>
          <a:p>
            <a:pPr>
              <a:buFont typeface="Courier New" pitchFamily="49" charset="0"/>
              <a:buChar char="o"/>
            </a:pPr>
            <a:r>
              <a:rPr lang="en-US" sz="1200" dirty="0" smtClean="0">
                <a:solidFill>
                  <a:srgbClr val="FF0000"/>
                </a:solidFill>
              </a:rPr>
              <a:t>Replacement</a:t>
            </a:r>
            <a:r>
              <a:rPr lang="en-US" sz="1200" dirty="0" smtClean="0"/>
              <a:t> </a:t>
            </a:r>
            <a:r>
              <a:rPr lang="en-US" sz="1200" dirty="0"/>
              <a:t>of </a:t>
            </a:r>
            <a:r>
              <a:rPr lang="en-US" sz="1200" dirty="0" smtClean="0"/>
              <a:t>SS </a:t>
            </a:r>
            <a:r>
              <a:rPr lang="en-US" sz="1200" dirty="0">
                <a:solidFill>
                  <a:srgbClr val="FF0000"/>
                </a:solidFill>
              </a:rPr>
              <a:t>amplifiers for buncher, debuncher and ramping cavities </a:t>
            </a:r>
            <a:r>
              <a:rPr lang="en-US" sz="1200" dirty="0"/>
              <a:t>(in sync with </a:t>
            </a:r>
            <a:r>
              <a:rPr lang="en-US" sz="1200" dirty="0" smtClean="0"/>
              <a:t>LLRF).</a:t>
            </a:r>
          </a:p>
          <a:p>
            <a:pPr>
              <a:buFont typeface="Courier New" pitchFamily="49" charset="0"/>
              <a:buChar char="o"/>
            </a:pPr>
            <a:r>
              <a:rPr lang="en-US" sz="1200" dirty="0" smtClean="0">
                <a:solidFill>
                  <a:srgbClr val="FF0000"/>
                </a:solidFill>
              </a:rPr>
              <a:t>Maintenance </a:t>
            </a:r>
            <a:r>
              <a:rPr lang="en-US" sz="1200" dirty="0">
                <a:solidFill>
                  <a:srgbClr val="FF0000"/>
                </a:solidFill>
              </a:rPr>
              <a:t>of </a:t>
            </a:r>
            <a:r>
              <a:rPr lang="en-US" sz="1200" dirty="0" smtClean="0">
                <a:solidFill>
                  <a:srgbClr val="FF0000"/>
                </a:solidFill>
              </a:rPr>
              <a:t>RF </a:t>
            </a:r>
            <a:r>
              <a:rPr lang="en-US" sz="1200" dirty="0">
                <a:solidFill>
                  <a:srgbClr val="FF0000"/>
                </a:solidFill>
              </a:rPr>
              <a:t>amplifiers foreseen </a:t>
            </a:r>
            <a:r>
              <a:rPr lang="en-US" sz="1200" dirty="0"/>
              <a:t>for </a:t>
            </a:r>
            <a:r>
              <a:rPr lang="en-US" sz="1200" dirty="0" smtClean="0"/>
              <a:t>RFQ, IH-DTL Tanks 1,2,3 with </a:t>
            </a:r>
            <a:r>
              <a:rPr lang="en-US" sz="1200" dirty="0" smtClean="0">
                <a:solidFill>
                  <a:srgbClr val="FF0000"/>
                </a:solidFill>
              </a:rPr>
              <a:t>new LLRF monitoring</a:t>
            </a:r>
            <a:r>
              <a:rPr lang="en-US" sz="1200" dirty="0" smtClean="0"/>
              <a:t>.</a:t>
            </a:r>
          </a:p>
          <a:p>
            <a:pPr>
              <a:buFont typeface="Courier New" pitchFamily="49" charset="0"/>
              <a:buChar char="o"/>
            </a:pPr>
            <a:r>
              <a:rPr lang="en-US" sz="1200" dirty="0" smtClean="0"/>
              <a:t>RFQ and Tank1 high power SS </a:t>
            </a:r>
            <a:r>
              <a:rPr lang="en-US" sz="1200" dirty="0" smtClean="0"/>
              <a:t>(post-LS2), </a:t>
            </a:r>
            <a:r>
              <a:rPr lang="en-US" sz="1200" dirty="0" smtClean="0"/>
              <a:t>in procurement phase (only one system budgeted in consolidation).</a:t>
            </a:r>
          </a:p>
          <a:p>
            <a:pPr>
              <a:buFont typeface="Courier New" pitchFamily="49" charset="0"/>
              <a:buChar char="o"/>
            </a:pPr>
            <a:r>
              <a:rPr lang="en-US" sz="1200" dirty="0" smtClean="0"/>
              <a:t>Agreed with TE-EPC to request </a:t>
            </a:r>
            <a:r>
              <a:rPr lang="en-US" sz="1200" dirty="0" smtClean="0"/>
              <a:t>post-LS2 </a:t>
            </a:r>
            <a:r>
              <a:rPr lang="en-US" sz="1200" dirty="0" smtClean="0"/>
              <a:t>consolidation for power converter (Tanks 2,3). </a:t>
            </a:r>
          </a:p>
          <a:p>
            <a:pPr marL="36576" indent="0">
              <a:buNone/>
            </a:pPr>
            <a:r>
              <a:rPr lang="en-US" sz="1400" b="1" dirty="0" smtClean="0"/>
              <a:t>Expected </a:t>
            </a:r>
            <a:r>
              <a:rPr lang="en-US" sz="1400" b="1" dirty="0"/>
              <a:t>improvements:</a:t>
            </a:r>
          </a:p>
          <a:p>
            <a:pPr>
              <a:buFont typeface="Courier New" pitchFamily="49" charset="0"/>
              <a:buChar char="o"/>
            </a:pPr>
            <a:r>
              <a:rPr lang="en-US" sz="1200" dirty="0">
                <a:solidFill>
                  <a:srgbClr val="FF0000"/>
                </a:solidFill>
              </a:rPr>
              <a:t>Acquisition </a:t>
            </a:r>
            <a:r>
              <a:rPr lang="en-US" sz="1200" dirty="0" smtClean="0">
                <a:solidFill>
                  <a:srgbClr val="FF0000"/>
                </a:solidFill>
              </a:rPr>
              <a:t>accuracy</a:t>
            </a:r>
            <a:r>
              <a:rPr lang="en-US" sz="1200" dirty="0" smtClean="0">
                <a:solidFill>
                  <a:schemeClr val="tx2"/>
                </a:solidFill>
              </a:rPr>
              <a:t> compatible with required stability</a:t>
            </a:r>
            <a:r>
              <a:rPr lang="en-US" sz="1200" dirty="0" smtClean="0"/>
              <a:t>.</a:t>
            </a:r>
            <a:endParaRPr lang="en-US" sz="1200" dirty="0"/>
          </a:p>
          <a:p>
            <a:pPr>
              <a:buFont typeface="Courier New" pitchFamily="49" charset="0"/>
              <a:buChar char="o"/>
            </a:pPr>
            <a:r>
              <a:rPr lang="en-US" sz="1200" dirty="0"/>
              <a:t>More </a:t>
            </a:r>
            <a:r>
              <a:rPr lang="en-US" sz="1200" dirty="0">
                <a:solidFill>
                  <a:srgbClr val="FF0000"/>
                </a:solidFill>
              </a:rPr>
              <a:t>reliability of the system</a:t>
            </a:r>
            <a:r>
              <a:rPr lang="en-US" sz="1200" dirty="0"/>
              <a:t>.</a:t>
            </a:r>
          </a:p>
          <a:p>
            <a:pPr>
              <a:buFont typeface="Courier New" pitchFamily="49" charset="0"/>
              <a:buChar char="o"/>
            </a:pPr>
            <a:r>
              <a:rPr lang="en-US" sz="1200" dirty="0" smtClean="0">
                <a:solidFill>
                  <a:srgbClr val="FF0000"/>
                </a:solidFill>
              </a:rPr>
              <a:t>Better LLRF diagnostics</a:t>
            </a:r>
            <a:r>
              <a:rPr lang="en-US" sz="1200" dirty="0" smtClean="0"/>
              <a:t>: identify </a:t>
            </a:r>
            <a:r>
              <a:rPr lang="en-US" sz="1200" dirty="0"/>
              <a:t>long term </a:t>
            </a:r>
            <a:r>
              <a:rPr lang="en-US" sz="1200" dirty="0" smtClean="0"/>
              <a:t>drifts (including phase).</a:t>
            </a:r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981712" cy="817708"/>
          </a:xfrm>
        </p:spPr>
        <p:txBody>
          <a:bodyPr>
            <a:noAutofit/>
          </a:bodyPr>
          <a:lstStyle/>
          <a:p>
            <a:r>
              <a:rPr lang="en-US" sz="2800" dirty="0" smtClean="0"/>
              <a:t>Linac3: RF consolidation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2033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773896" y="475202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LEIR performance in 2018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94902" y="1060526"/>
            <a:ext cx="7678994" cy="3457814"/>
          </a:xfrm>
        </p:spPr>
        <p:txBody>
          <a:bodyPr>
            <a:normAutofit fontScale="92500" lnSpcReduction="10000"/>
          </a:bodyPr>
          <a:lstStyle/>
          <a:p>
            <a:pPr marL="285750" indent="-285750"/>
            <a:r>
              <a:rPr lang="en-US" sz="1600" dirty="0" smtClean="0"/>
              <a:t>Improvement in </a:t>
            </a:r>
            <a:r>
              <a:rPr lang="en-US" sz="1600" dirty="0" smtClean="0">
                <a:solidFill>
                  <a:srgbClr val="FF0000"/>
                </a:solidFill>
              </a:rPr>
              <a:t>performance reach</a:t>
            </a:r>
            <a:r>
              <a:rPr lang="en-US" sz="1600" dirty="0" smtClean="0"/>
              <a:t>:</a:t>
            </a:r>
          </a:p>
          <a:p>
            <a:pPr marL="925830" lvl="1" indent="-514350"/>
            <a:r>
              <a:rPr lang="en-US" sz="1200" dirty="0" smtClean="0"/>
              <a:t>Maximization of momentum acceptance.</a:t>
            </a:r>
          </a:p>
          <a:p>
            <a:pPr marL="925830" lvl="1" indent="-514350"/>
            <a:r>
              <a:rPr lang="en-US" sz="1200" dirty="0" smtClean="0"/>
              <a:t>Orbit correction during all the cycle.</a:t>
            </a:r>
          </a:p>
          <a:p>
            <a:pPr marL="925830" lvl="1" indent="-514350"/>
            <a:r>
              <a:rPr lang="en-US" sz="1200" dirty="0"/>
              <a:t>Orbit bump in SS4 to minimize vacuum pressure.</a:t>
            </a:r>
          </a:p>
          <a:p>
            <a:pPr marL="925830" lvl="1" indent="-514350"/>
            <a:r>
              <a:rPr lang="en-US" sz="1200" dirty="0"/>
              <a:t>RF capture with voltage amplitude/frequency modulation.</a:t>
            </a:r>
          </a:p>
          <a:p>
            <a:pPr marL="925830" lvl="1" indent="-514350"/>
            <a:r>
              <a:rPr lang="en-US" sz="1200" dirty="0"/>
              <a:t>Tune bump towards 2.75 during capture</a:t>
            </a:r>
            <a:r>
              <a:rPr lang="en-US" sz="1200" dirty="0" smtClean="0"/>
              <a:t>.</a:t>
            </a:r>
          </a:p>
          <a:p>
            <a:pPr marL="925830" lvl="1" indent="-514350"/>
            <a:r>
              <a:rPr lang="en-US" sz="1200" dirty="0"/>
              <a:t>Optimizer tools to improve injected pulse energy distribution.</a:t>
            </a:r>
          </a:p>
          <a:p>
            <a:pPr marL="925830" lvl="1" indent="-514350"/>
            <a:r>
              <a:rPr lang="en-US" sz="1200" dirty="0"/>
              <a:t>Optimizer tools to improve injection efficiency. </a:t>
            </a:r>
            <a:endParaRPr lang="en-US" sz="1200" dirty="0" smtClean="0"/>
          </a:p>
          <a:p>
            <a:pPr marL="925830" lvl="1" indent="-514350"/>
            <a:r>
              <a:rPr lang="en-US" sz="1200" dirty="0" smtClean="0"/>
              <a:t>Tune </a:t>
            </a:r>
            <a:r>
              <a:rPr lang="en-US" sz="1200" dirty="0" smtClean="0"/>
              <a:t>ripple elimination.</a:t>
            </a:r>
          </a:p>
          <a:p>
            <a:pPr marL="925830" lvl="1" indent="-514350"/>
            <a:r>
              <a:rPr lang="en-US" sz="1200" dirty="0">
                <a:solidFill>
                  <a:schemeClr val="tx2"/>
                </a:solidFill>
              </a:rPr>
              <a:t>Cooler optimization with “cooling maps”</a:t>
            </a:r>
          </a:p>
          <a:p>
            <a:pPr marL="925830" lvl="1" indent="-514350"/>
            <a:r>
              <a:rPr lang="en-US" sz="1200" dirty="0" smtClean="0"/>
              <a:t>Momentum </a:t>
            </a:r>
            <a:r>
              <a:rPr lang="en-US" sz="1200" dirty="0" smtClean="0"/>
              <a:t>correction during accumulation </a:t>
            </a:r>
            <a:r>
              <a:rPr lang="en-US" sz="1200" dirty="0" smtClean="0">
                <a:solidFill>
                  <a:schemeClr val="tx2"/>
                </a:solidFill>
              </a:rPr>
              <a:t>(radial loop -like).</a:t>
            </a:r>
          </a:p>
          <a:p>
            <a:pPr marL="925830" lvl="1" indent="-514350">
              <a:buFont typeface="+mj-lt"/>
              <a:buAutoNum type="arabicPeriod"/>
            </a:pPr>
            <a:endParaRPr lang="en-US" sz="1200" dirty="0">
              <a:solidFill>
                <a:schemeClr val="accent4"/>
              </a:solidFill>
            </a:endParaRPr>
          </a:p>
          <a:p>
            <a:pPr marL="285750" indent="-285750">
              <a:buClr>
                <a:schemeClr val="bg1"/>
              </a:buClr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>
                <a:solidFill>
                  <a:schemeClr val="bg1"/>
                </a:solidFill>
              </a:rPr>
              <a:t>Improvements in performance stability:</a:t>
            </a:r>
          </a:p>
          <a:p>
            <a:pPr marL="640080" lvl="1" indent="-228600">
              <a:buClr>
                <a:schemeClr val="bg1"/>
              </a:buClr>
              <a:buFont typeface="Arial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Cure of ETL.BHN10 temperature drifts</a:t>
            </a:r>
          </a:p>
          <a:p>
            <a:pPr marL="640080" lvl="1" indent="-228600">
              <a:buClr>
                <a:schemeClr val="bg1"/>
              </a:buClr>
              <a:buFont typeface="Arial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Injection </a:t>
            </a:r>
            <a:r>
              <a:rPr lang="en-US" sz="1200" dirty="0" err="1" smtClean="0">
                <a:solidFill>
                  <a:schemeClr val="bg1"/>
                </a:solidFill>
              </a:rPr>
              <a:t>optimizers+equalizer+aut</a:t>
            </a:r>
            <a:endParaRPr lang="en-US" sz="1200" dirty="0">
              <a:solidFill>
                <a:schemeClr val="bg1"/>
              </a:solidFill>
            </a:endParaRPr>
          </a:p>
          <a:p>
            <a:pPr marL="640080" lvl="1" indent="-228600">
              <a:buClr>
                <a:schemeClr val="bg1"/>
              </a:buClr>
              <a:buFont typeface="Arial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Performance monitoring tools</a:t>
            </a:r>
          </a:p>
          <a:p>
            <a:pPr marL="640080" lvl="1" indent="-228600">
              <a:buClr>
                <a:schemeClr val="bg1"/>
              </a:buClr>
              <a:buFont typeface="Arial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Impedance 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38520" y="1075766"/>
            <a:ext cx="3605479" cy="238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ight Brace 8"/>
          <p:cNvSpPr/>
          <p:nvPr/>
        </p:nvSpPr>
        <p:spPr>
          <a:xfrm>
            <a:off x="4964788" y="1334356"/>
            <a:ext cx="45719" cy="709848"/>
          </a:xfrm>
          <a:prstGeom prst="rightBrace">
            <a:avLst/>
          </a:prstGeom>
          <a:ln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419977" y="1574500"/>
            <a:ext cx="16290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rgbClr val="FF9900"/>
                </a:solidFill>
              </a:rPr>
              <a:t>2016</a:t>
            </a:r>
            <a:endParaRPr lang="en-US" sz="1200" b="1" i="1" dirty="0">
              <a:solidFill>
                <a:srgbClr val="FF9900"/>
              </a:solidFill>
            </a:endParaRPr>
          </a:p>
        </p:txBody>
      </p:sp>
      <p:sp>
        <p:nvSpPr>
          <p:cNvPr id="11" name="Right Brace 10"/>
          <p:cNvSpPr/>
          <p:nvPr/>
        </p:nvSpPr>
        <p:spPr>
          <a:xfrm>
            <a:off x="4960027" y="2074308"/>
            <a:ext cx="55244" cy="180975"/>
          </a:xfrm>
          <a:prstGeom prst="righ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1117643" y="1334356"/>
            <a:ext cx="3832858" cy="0"/>
          </a:xfrm>
          <a:prstGeom prst="line">
            <a:avLst/>
          </a:prstGeom>
          <a:ln>
            <a:solidFill>
              <a:srgbClr val="FFC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112881" y="2069545"/>
            <a:ext cx="3832858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115256" y="2250521"/>
            <a:ext cx="3832858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ight Brace 15"/>
          <p:cNvSpPr/>
          <p:nvPr/>
        </p:nvSpPr>
        <p:spPr>
          <a:xfrm>
            <a:off x="4969535" y="2293390"/>
            <a:ext cx="45719" cy="895351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426763" y="2597916"/>
            <a:ext cx="16290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/>
              <a:t>2018</a:t>
            </a:r>
            <a:endParaRPr lang="en-US" sz="1200" b="1" i="1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117643" y="3188741"/>
            <a:ext cx="3832858" cy="0"/>
          </a:xfrm>
          <a:prstGeom prst="line">
            <a:avLst/>
          </a:prstGeom>
          <a:ln w="12700"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 rot="408485">
            <a:off x="2470098" y="3694175"/>
            <a:ext cx="4801211" cy="646331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  <a:ln w="19050" cmpd="sng">
            <a:noFill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Details </a:t>
            </a:r>
            <a:r>
              <a:rPr lang="en-US" dirty="0">
                <a:solidFill>
                  <a:schemeClr val="tx1"/>
                </a:solidFill>
              </a:rPr>
              <a:t>in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  <a:hlinkClick r:id="rId4"/>
              </a:rPr>
              <a:t>LIU-Ions </a:t>
            </a:r>
            <a:r>
              <a:rPr lang="en-US" dirty="0">
                <a:solidFill>
                  <a:schemeClr val="tx1"/>
                </a:solidFill>
                <a:hlinkClick r:id="rId4"/>
              </a:rPr>
              <a:t>Beam Performance 22/01/2019</a:t>
            </a:r>
            <a:r>
              <a:rPr lang="en-US" dirty="0" smtClean="0">
                <a:solidFill>
                  <a:schemeClr val="tx1"/>
                </a:solidFill>
                <a:hlinkClick r:id="rId4"/>
              </a:rPr>
              <a:t>!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94635" y="2033202"/>
            <a:ext cx="8991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i="1">
                <a:solidFill>
                  <a:schemeClr val="accent5"/>
                </a:solidFill>
              </a:defRPr>
            </a:lvl1pPr>
          </a:lstStyle>
          <a:p>
            <a:r>
              <a:rPr lang="en-US" b="1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22908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9" grpId="0" animBg="1"/>
      <p:bldP spid="10" grpId="0"/>
      <p:bldP spid="11" grpId="0" animBg="1"/>
      <p:bldP spid="16" grpId="0" animBg="1"/>
      <p:bldP spid="17" grpId="0"/>
      <p:bldP spid="19" grpId="0" animBg="1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LEIR performance in 2018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2522" y="1060526"/>
            <a:ext cx="7678994" cy="3457814"/>
          </a:xfrm>
        </p:spPr>
        <p:txBody>
          <a:bodyPr>
            <a:normAutofit fontScale="92500" lnSpcReduction="10000"/>
          </a:bodyPr>
          <a:lstStyle/>
          <a:p>
            <a:pPr marL="285750" indent="-285750"/>
            <a:r>
              <a:rPr lang="en-US" sz="1600" dirty="0" smtClean="0"/>
              <a:t>Improvement in </a:t>
            </a:r>
            <a:r>
              <a:rPr lang="en-US" sz="1600" dirty="0" smtClean="0">
                <a:solidFill>
                  <a:srgbClr val="FF0000"/>
                </a:solidFill>
              </a:rPr>
              <a:t>performance reach</a:t>
            </a:r>
            <a:r>
              <a:rPr lang="en-US" sz="1600" dirty="0" smtClean="0"/>
              <a:t>:</a:t>
            </a:r>
          </a:p>
          <a:p>
            <a:pPr marL="925830" lvl="1" indent="-514350"/>
            <a:r>
              <a:rPr lang="en-US" sz="1200" dirty="0" smtClean="0">
                <a:solidFill>
                  <a:schemeClr val="tx2"/>
                </a:solidFill>
              </a:rPr>
              <a:t>Maximization of momentum acceptance.</a:t>
            </a:r>
          </a:p>
          <a:p>
            <a:pPr marL="925830" lvl="1" indent="-514350"/>
            <a:r>
              <a:rPr lang="en-US" sz="1200" dirty="0" smtClean="0">
                <a:solidFill>
                  <a:schemeClr val="tx2"/>
                </a:solidFill>
              </a:rPr>
              <a:t>Orbit correction during all the cycle.</a:t>
            </a:r>
          </a:p>
          <a:p>
            <a:pPr marL="925830" lvl="1" indent="-514350"/>
            <a:r>
              <a:rPr lang="en-US" sz="1200" dirty="0">
                <a:solidFill>
                  <a:schemeClr val="tx2"/>
                </a:solidFill>
              </a:rPr>
              <a:t>Orbit bump in SS4 to minimize vacuum pressure.</a:t>
            </a:r>
          </a:p>
          <a:p>
            <a:pPr marL="925830" lvl="1" indent="-514350"/>
            <a:r>
              <a:rPr lang="en-US" sz="1200" dirty="0">
                <a:solidFill>
                  <a:schemeClr val="tx2"/>
                </a:solidFill>
              </a:rPr>
              <a:t>RF capture with voltage amplitude/frequency modulation.</a:t>
            </a:r>
          </a:p>
          <a:p>
            <a:pPr marL="925830" lvl="1" indent="-514350"/>
            <a:r>
              <a:rPr lang="en-US" sz="1200" dirty="0">
                <a:solidFill>
                  <a:schemeClr val="tx2"/>
                </a:solidFill>
              </a:rPr>
              <a:t>Tune bump towards 2.75 during capture</a:t>
            </a:r>
            <a:r>
              <a:rPr lang="en-US" sz="1200" dirty="0" smtClean="0">
                <a:solidFill>
                  <a:schemeClr val="tx2"/>
                </a:solidFill>
              </a:rPr>
              <a:t>.</a:t>
            </a:r>
          </a:p>
          <a:p>
            <a:pPr marL="925830" lvl="1" indent="-514350"/>
            <a:r>
              <a:rPr lang="en-US" sz="1200" dirty="0" smtClean="0"/>
              <a:t>Optimizer tools to improve injected </a:t>
            </a:r>
            <a:r>
              <a:rPr lang="en-US" sz="1200" dirty="0"/>
              <a:t>pulse energy </a:t>
            </a:r>
            <a:r>
              <a:rPr lang="en-US" sz="1200" dirty="0" smtClean="0"/>
              <a:t>distribution.</a:t>
            </a:r>
          </a:p>
          <a:p>
            <a:pPr marL="925830" lvl="1" indent="-514350"/>
            <a:r>
              <a:rPr lang="en-US" sz="1200" dirty="0"/>
              <a:t>Optimizer tools </a:t>
            </a:r>
            <a:r>
              <a:rPr lang="en-US" sz="1200" dirty="0" smtClean="0"/>
              <a:t>to improve injection efficiency</a:t>
            </a:r>
            <a:r>
              <a:rPr lang="en-US" sz="1200" dirty="0" smtClean="0"/>
              <a:t>.</a:t>
            </a:r>
            <a:endParaRPr lang="en-US" sz="1200" dirty="0" smtClean="0"/>
          </a:p>
          <a:p>
            <a:pPr marL="925830" lvl="1" indent="-514350"/>
            <a:r>
              <a:rPr lang="en-US" sz="1200" dirty="0" smtClean="0">
                <a:solidFill>
                  <a:schemeClr val="tx2"/>
                </a:solidFill>
              </a:rPr>
              <a:t>Tune ripple elimination.</a:t>
            </a:r>
          </a:p>
          <a:p>
            <a:pPr marL="925830" lvl="1" indent="-514350"/>
            <a:r>
              <a:rPr lang="en-US" sz="1200" dirty="0" smtClean="0">
                <a:solidFill>
                  <a:schemeClr val="tx2"/>
                </a:solidFill>
              </a:rPr>
              <a:t>Cooler </a:t>
            </a:r>
            <a:r>
              <a:rPr lang="en-US" sz="1200" dirty="0" smtClean="0">
                <a:solidFill>
                  <a:schemeClr val="tx2"/>
                </a:solidFill>
              </a:rPr>
              <a:t>optimization </a:t>
            </a:r>
            <a:r>
              <a:rPr lang="en-US" sz="1200" dirty="0" smtClean="0">
                <a:solidFill>
                  <a:schemeClr val="tx2"/>
                </a:solidFill>
              </a:rPr>
              <a:t>with “cooling maps”</a:t>
            </a:r>
          </a:p>
          <a:p>
            <a:pPr marL="925830" lvl="1" indent="-514350"/>
            <a:r>
              <a:rPr lang="en-US" sz="1200" dirty="0" smtClean="0">
                <a:solidFill>
                  <a:schemeClr val="tx2"/>
                </a:solidFill>
              </a:rPr>
              <a:t>Momentum </a:t>
            </a:r>
            <a:r>
              <a:rPr lang="en-US" sz="1200" dirty="0" smtClean="0">
                <a:solidFill>
                  <a:schemeClr val="tx2"/>
                </a:solidFill>
              </a:rPr>
              <a:t>correction during accumulation (radial loop -like).</a:t>
            </a:r>
          </a:p>
          <a:p>
            <a:pPr marL="925830" lvl="1" indent="-514350">
              <a:buFont typeface="+mj-lt"/>
              <a:buAutoNum type="arabicPeriod"/>
            </a:pPr>
            <a:endParaRPr lang="en-US" sz="1200" dirty="0"/>
          </a:p>
          <a:p>
            <a:pPr marL="285750" indent="-285750"/>
            <a:r>
              <a:rPr lang="en-US" sz="1600" dirty="0"/>
              <a:t> Improvements in </a:t>
            </a:r>
            <a:r>
              <a:rPr lang="en-US" sz="1600" dirty="0">
                <a:solidFill>
                  <a:srgbClr val="FF0000"/>
                </a:solidFill>
              </a:rPr>
              <a:t>performance </a:t>
            </a:r>
            <a:r>
              <a:rPr lang="en-US" sz="1600" dirty="0" smtClean="0">
                <a:solidFill>
                  <a:srgbClr val="FF0000"/>
                </a:solidFill>
              </a:rPr>
              <a:t>stability:</a:t>
            </a:r>
            <a:endParaRPr lang="en-US" sz="1600" dirty="0">
              <a:solidFill>
                <a:srgbClr val="FF0000"/>
              </a:solidFill>
            </a:endParaRPr>
          </a:p>
          <a:p>
            <a:pPr marL="640080" lvl="1" indent="-228600">
              <a:buFont typeface="+mj-lt"/>
              <a:buAutoNum type="arabicPeriod"/>
            </a:pPr>
            <a:r>
              <a:rPr lang="en-US" sz="1200" dirty="0" smtClean="0"/>
              <a:t>Identified source of drifts </a:t>
            </a:r>
            <a:r>
              <a:rPr lang="en-US" sz="1200" dirty="0" smtClean="0"/>
              <a:t>with temperature</a:t>
            </a:r>
            <a:endParaRPr lang="en-US" sz="1200" dirty="0"/>
          </a:p>
          <a:p>
            <a:pPr marL="640080" lvl="1" indent="-228600">
              <a:buFont typeface="+mj-lt"/>
              <a:buAutoNum type="arabicPeriod"/>
            </a:pPr>
            <a:r>
              <a:rPr lang="en-US" sz="1200" dirty="0" smtClean="0"/>
              <a:t>Optimized injection </a:t>
            </a:r>
            <a:r>
              <a:rPr lang="en-US" sz="1200" dirty="0" smtClean="0"/>
              <a:t>optimizers+equalizer+autopilot</a:t>
            </a:r>
            <a:endParaRPr lang="en-US" sz="1200" dirty="0"/>
          </a:p>
          <a:p>
            <a:pPr marL="640080" lvl="1" indent="-228600">
              <a:buFont typeface="+mj-lt"/>
              <a:buAutoNum type="arabicPeriod"/>
            </a:pPr>
            <a:r>
              <a:rPr lang="en-US" sz="1200" dirty="0" smtClean="0"/>
              <a:t>Introduction of performance </a:t>
            </a:r>
            <a:r>
              <a:rPr lang="en-US" sz="1200" dirty="0"/>
              <a:t>monitoring tools</a:t>
            </a:r>
          </a:p>
          <a:p>
            <a:pPr marL="640080" lvl="1" indent="-228600">
              <a:buFont typeface="+mj-lt"/>
              <a:buAutoNum type="arabicPeriod"/>
            </a:pPr>
            <a:r>
              <a:rPr lang="en-US" sz="1200" dirty="0" smtClean="0"/>
              <a:t>Suppression of i</a:t>
            </a:r>
            <a:r>
              <a:rPr lang="en-US" sz="1200" dirty="0" smtClean="0"/>
              <a:t>mpedance source</a:t>
            </a:r>
            <a:endParaRPr lang="en-US" sz="1200" dirty="0" smtClean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38520" y="1075766"/>
            <a:ext cx="3605479" cy="238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ight Brace 20"/>
          <p:cNvSpPr/>
          <p:nvPr/>
        </p:nvSpPr>
        <p:spPr>
          <a:xfrm>
            <a:off x="4964788" y="1334356"/>
            <a:ext cx="45719" cy="709848"/>
          </a:xfrm>
          <a:prstGeom prst="rightBrace">
            <a:avLst/>
          </a:prstGeom>
          <a:ln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419977" y="1574500"/>
            <a:ext cx="16290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rgbClr val="FF9900"/>
                </a:solidFill>
              </a:rPr>
              <a:t>2016</a:t>
            </a:r>
            <a:endParaRPr lang="en-US" sz="1200" b="1" i="1" dirty="0">
              <a:solidFill>
                <a:srgbClr val="FF9900"/>
              </a:solidFill>
            </a:endParaRPr>
          </a:p>
        </p:txBody>
      </p:sp>
      <p:sp>
        <p:nvSpPr>
          <p:cNvPr id="25" name="Right Brace 24"/>
          <p:cNvSpPr/>
          <p:nvPr/>
        </p:nvSpPr>
        <p:spPr>
          <a:xfrm>
            <a:off x="4960027" y="2074308"/>
            <a:ext cx="55244" cy="180975"/>
          </a:xfrm>
          <a:prstGeom prst="righ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794635" y="2033202"/>
            <a:ext cx="8991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i="1">
                <a:solidFill>
                  <a:schemeClr val="accent5"/>
                </a:solidFill>
              </a:defRPr>
            </a:lvl1pPr>
          </a:lstStyle>
          <a:p>
            <a:r>
              <a:rPr lang="en-US" b="1" dirty="0"/>
              <a:t>2017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1117643" y="1334356"/>
            <a:ext cx="3832858" cy="0"/>
          </a:xfrm>
          <a:prstGeom prst="line">
            <a:avLst/>
          </a:prstGeom>
          <a:ln>
            <a:solidFill>
              <a:srgbClr val="FFC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112881" y="2069545"/>
            <a:ext cx="3832858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115256" y="2250521"/>
            <a:ext cx="3832858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ight Brace 30"/>
          <p:cNvSpPr/>
          <p:nvPr/>
        </p:nvSpPr>
        <p:spPr>
          <a:xfrm>
            <a:off x="4969535" y="2293390"/>
            <a:ext cx="45719" cy="895351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4426763" y="2597916"/>
            <a:ext cx="16290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/>
              <a:t>2018</a:t>
            </a:r>
            <a:endParaRPr lang="en-US" sz="1200" b="1" i="1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117643" y="3188741"/>
            <a:ext cx="3832858" cy="0"/>
          </a:xfrm>
          <a:prstGeom prst="line">
            <a:avLst/>
          </a:prstGeom>
          <a:ln w="12700"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77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534" y="1811081"/>
            <a:ext cx="3159823" cy="2432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ounded Rectangle 22"/>
          <p:cNvSpPr/>
          <p:nvPr/>
        </p:nvSpPr>
        <p:spPr>
          <a:xfrm>
            <a:off x="5707292" y="1804438"/>
            <a:ext cx="3316306" cy="2508138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B9204E-A19B-4813-9819-D09F7DE1F868}" type="slidenum">
              <a:rPr lang="en-US" smtClean="0"/>
              <a:t>17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4800" y="975361"/>
            <a:ext cx="82569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LEIR </a:t>
            </a:r>
            <a:r>
              <a:rPr lang="en-US" sz="1400" dirty="0" smtClean="0">
                <a:solidFill>
                  <a:srgbClr val="FF0000"/>
                </a:solidFill>
              </a:rPr>
              <a:t>injection reproducibility </a:t>
            </a:r>
            <a:r>
              <a:rPr lang="en-US" sz="1400" dirty="0" smtClean="0"/>
              <a:t>highly affected by </a:t>
            </a:r>
            <a:r>
              <a:rPr lang="en-US" sz="1400" dirty="0" smtClean="0">
                <a:solidFill>
                  <a:srgbClr val="FF0000"/>
                </a:solidFill>
              </a:rPr>
              <a:t>temperature variations</a:t>
            </a:r>
            <a:r>
              <a:rPr lang="en-US" sz="1400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Mainly </a:t>
            </a:r>
            <a:r>
              <a:rPr lang="en-US" sz="1400" dirty="0" smtClean="0">
                <a:solidFill>
                  <a:srgbClr val="FF0000"/>
                </a:solidFill>
              </a:rPr>
              <a:t>first injection affected </a:t>
            </a:r>
            <a:r>
              <a:rPr lang="en-US" sz="1400" dirty="0" smtClean="0"/>
              <a:t>-&gt; </a:t>
            </a:r>
            <a:r>
              <a:rPr lang="en-US" sz="1400" dirty="0" smtClean="0">
                <a:solidFill>
                  <a:srgbClr val="FF0000"/>
                </a:solidFill>
              </a:rPr>
              <a:t>-10%/degree </a:t>
            </a:r>
            <a:r>
              <a:rPr lang="en-US" sz="1400" dirty="0" smtClean="0"/>
              <a:t>reduction in injection efficiency!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New </a:t>
            </a:r>
            <a:r>
              <a:rPr lang="en-US" sz="1400" dirty="0">
                <a:solidFill>
                  <a:srgbClr val="FF0000"/>
                </a:solidFill>
              </a:rPr>
              <a:t>injection line </a:t>
            </a:r>
            <a:r>
              <a:rPr lang="en-US" sz="1400" dirty="0" smtClean="0">
                <a:solidFill>
                  <a:srgbClr val="FF0000"/>
                </a:solidFill>
              </a:rPr>
              <a:t>BPMs </a:t>
            </a:r>
            <a:r>
              <a:rPr lang="en-US" sz="1400" dirty="0" smtClean="0"/>
              <a:t>helped for source identification:</a:t>
            </a:r>
            <a:r>
              <a:rPr lang="en-US" sz="1400" dirty="0" smtClean="0">
                <a:solidFill>
                  <a:srgbClr val="FF0000"/>
                </a:solidFill>
              </a:rPr>
              <a:t> ETL.BHN10</a:t>
            </a:r>
            <a:endParaRPr lang="en-US" sz="1400" dirty="0"/>
          </a:p>
          <a:p>
            <a:pPr marL="285750" indent="-285750">
              <a:buFont typeface="Arial" pitchFamily="34" charset="0"/>
              <a:buChar char="•"/>
            </a:pPr>
            <a:endParaRPr lang="en-US" sz="1400" dirty="0" smtClean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78759" y="133350"/>
            <a:ext cx="8229600" cy="85725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1. </a:t>
            </a:r>
            <a:r>
              <a:rPr lang="en-US" sz="2400" dirty="0" smtClean="0"/>
              <a:t>Source of drift </a:t>
            </a:r>
            <a:r>
              <a:rPr lang="en-US" sz="2400" dirty="0" smtClean="0"/>
              <a:t>with temperature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388800" y="4428411"/>
            <a:ext cx="8438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/>
              <a:t>Dependence on </a:t>
            </a:r>
            <a:r>
              <a:rPr lang="en-US" sz="1400" dirty="0" smtClean="0"/>
              <a:t>temperature </a:t>
            </a:r>
            <a:r>
              <a:rPr lang="en-US" sz="1400" dirty="0" smtClean="0">
                <a:solidFill>
                  <a:srgbClr val="FF0000"/>
                </a:solidFill>
              </a:rPr>
              <a:t>due to large current transient</a:t>
            </a:r>
            <a:r>
              <a:rPr lang="en-US" sz="1400" dirty="0" smtClean="0"/>
              <a:t>: cured with new current function.</a:t>
            </a:r>
            <a:endParaRPr lang="en-US" sz="14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65" y="1799330"/>
            <a:ext cx="3173730" cy="2432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57865" y="1805973"/>
            <a:ext cx="3316306" cy="250813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566568" y="3708805"/>
            <a:ext cx="9015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BEFORE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13645" y="3749429"/>
            <a:ext cx="9015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AFTER</a:t>
            </a:r>
            <a:endParaRPr lang="en-US" sz="1200" b="1" dirty="0">
              <a:solidFill>
                <a:srgbClr val="00B05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50"/>
          <a:stretch/>
        </p:blipFill>
        <p:spPr>
          <a:xfrm>
            <a:off x="5942764" y="0"/>
            <a:ext cx="3201236" cy="1187326"/>
          </a:xfrm>
          <a:prstGeom prst="rect">
            <a:avLst/>
          </a:prstGeom>
        </p:spPr>
      </p:pic>
      <p:sp>
        <p:nvSpPr>
          <p:cNvPr id="16" name="Chevron 15"/>
          <p:cNvSpPr/>
          <p:nvPr/>
        </p:nvSpPr>
        <p:spPr>
          <a:xfrm rot="2349080">
            <a:off x="8104153" y="805390"/>
            <a:ext cx="68283" cy="69576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7835467" y="638218"/>
            <a:ext cx="78943" cy="74696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4153" y="2390444"/>
            <a:ext cx="1820471" cy="133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5" name="Straight Arrow Connector 24"/>
          <p:cNvCxnSpPr/>
          <p:nvPr/>
        </p:nvCxnSpPr>
        <p:spPr>
          <a:xfrm>
            <a:off x="3992880" y="3847304"/>
            <a:ext cx="14249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8086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4" grpId="0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994205"/>
            <a:ext cx="8288631" cy="1341906"/>
          </a:xfr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</a:pPr>
            <a:r>
              <a:rPr lang="en-US" sz="1400" dirty="0" smtClean="0">
                <a:solidFill>
                  <a:srgbClr val="FF0000"/>
                </a:solidFill>
              </a:rPr>
              <a:t>First application in 2018.</a:t>
            </a:r>
          </a:p>
          <a:p>
            <a:pPr marL="285750" indent="-285750" algn="just">
              <a:buFont typeface="Arial" pitchFamily="34" charset="0"/>
            </a:pPr>
            <a:r>
              <a:rPr lang="en-US" sz="1400" dirty="0" smtClean="0"/>
              <a:t>Essential </a:t>
            </a:r>
            <a:r>
              <a:rPr lang="en-US" sz="1400" dirty="0" smtClean="0"/>
              <a:t>tool for OP to </a:t>
            </a:r>
            <a:r>
              <a:rPr lang="en-US" sz="1400" dirty="0" smtClean="0">
                <a:solidFill>
                  <a:srgbClr val="FF0000"/>
                </a:solidFill>
              </a:rPr>
              <a:t>maintain LEIR machine performance.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Concept applied as well at level of the source and in the SPS.</a:t>
            </a:r>
          </a:p>
          <a:p>
            <a:pPr marL="285750" indent="-285750" algn="just">
              <a:buFont typeface="Arial" pitchFamily="34" charset="0"/>
            </a:pPr>
            <a:endParaRPr lang="en-US" sz="1400" dirty="0">
              <a:solidFill>
                <a:srgbClr val="FF0000"/>
              </a:solidFill>
            </a:endParaRPr>
          </a:p>
          <a:p>
            <a:pPr marL="285750" indent="-285750" algn="just">
              <a:buFont typeface="Arial" pitchFamily="34" charset="0"/>
            </a:pP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100904" cy="81770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2400" dirty="0" smtClean="0"/>
              <a:t>Optimizers</a:t>
            </a:r>
            <a:endParaRPr lang="en-US" sz="2400" dirty="0"/>
          </a:p>
        </p:txBody>
      </p:sp>
      <p:pic>
        <p:nvPicPr>
          <p:cNvPr id="1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9763" y="2194064"/>
            <a:ext cx="3398269" cy="187251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1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67393" y="2197213"/>
            <a:ext cx="3862917" cy="1869368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sp>
        <p:nvSpPr>
          <p:cNvPr id="20" name="Example of a multi parameter scan of the injection line"/>
          <p:cNvSpPr txBox="1"/>
          <p:nvPr/>
        </p:nvSpPr>
        <p:spPr>
          <a:xfrm>
            <a:off x="4913921" y="1859551"/>
            <a:ext cx="2768409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000"/>
            </a:lvl1pPr>
          </a:lstStyle>
          <a:p>
            <a:pPr algn="ctr"/>
            <a:r>
              <a:rPr b="1" dirty="0"/>
              <a:t>Example of a multi </a:t>
            </a:r>
            <a:r>
              <a:rPr b="1" dirty="0" smtClean="0"/>
              <a:t>parameter</a:t>
            </a:r>
            <a:r>
              <a:rPr lang="en-US" b="1" dirty="0" smtClean="0"/>
              <a:t> optimization</a:t>
            </a:r>
            <a:endParaRPr b="1" dirty="0"/>
          </a:p>
        </p:txBody>
      </p:sp>
      <p:sp>
        <p:nvSpPr>
          <p:cNvPr id="21" name="Recover performance automatically"/>
          <p:cNvSpPr txBox="1"/>
          <p:nvPr/>
        </p:nvSpPr>
        <p:spPr>
          <a:xfrm>
            <a:off x="857059" y="1863235"/>
            <a:ext cx="3043675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000"/>
            </a:lvl1pPr>
          </a:lstStyle>
          <a:p>
            <a:pPr algn="ctr"/>
            <a:r>
              <a:rPr lang="en-US" b="1" dirty="0" smtClean="0"/>
              <a:t>Example of single parameter optimization</a:t>
            </a:r>
            <a:endParaRPr b="1" dirty="0"/>
          </a:p>
        </p:txBody>
      </p:sp>
      <p:sp>
        <p:nvSpPr>
          <p:cNvPr id="25" name="Line"/>
          <p:cNvSpPr/>
          <p:nvPr/>
        </p:nvSpPr>
        <p:spPr>
          <a:xfrm>
            <a:off x="1420979" y="2418269"/>
            <a:ext cx="215798" cy="526793"/>
          </a:xfrm>
          <a:prstGeom prst="line">
            <a:avLst/>
          </a:prstGeom>
          <a:ln w="9525"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square" lIns="45719" tIns="45719" rIns="45719" bIns="45719" numCol="1" anchor="t">
            <a:noAutofit/>
          </a:bodyPr>
          <a:lstStyle/>
          <a:p>
            <a:endParaRPr/>
          </a:p>
        </p:txBody>
      </p:sp>
      <p:sp>
        <p:nvSpPr>
          <p:cNvPr id="26" name="Line"/>
          <p:cNvSpPr/>
          <p:nvPr/>
        </p:nvSpPr>
        <p:spPr>
          <a:xfrm flipV="1">
            <a:off x="1415704" y="3370816"/>
            <a:ext cx="221073" cy="434508"/>
          </a:xfrm>
          <a:prstGeom prst="line">
            <a:avLst/>
          </a:prstGeom>
          <a:ln w="9525"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square" lIns="45719" tIns="45719" rIns="45719" bIns="45719" numCol="1" anchor="t">
            <a:noAutofit/>
          </a:bodyPr>
          <a:lstStyle/>
          <a:p>
            <a:endParaRPr/>
          </a:p>
        </p:txBody>
      </p:sp>
      <p:sp>
        <p:nvSpPr>
          <p:cNvPr id="27" name="Line"/>
          <p:cNvSpPr/>
          <p:nvPr/>
        </p:nvSpPr>
        <p:spPr>
          <a:xfrm flipV="1">
            <a:off x="4627773" y="3393674"/>
            <a:ext cx="572297" cy="97397"/>
          </a:xfrm>
          <a:prstGeom prst="line">
            <a:avLst/>
          </a:prstGeom>
          <a:ln w="9525"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square" lIns="45719" tIns="45719" rIns="45719" bIns="45719" numCol="1" anchor="t">
            <a:noAutofit/>
          </a:bodyPr>
          <a:lstStyle/>
          <a:p>
            <a:endParaRPr/>
          </a:p>
        </p:txBody>
      </p:sp>
      <p:cxnSp>
        <p:nvCxnSpPr>
          <p:cNvPr id="7" name="Straight Connector 6"/>
          <p:cNvCxnSpPr>
            <a:endCxn id="18" idx="2"/>
          </p:cNvCxnSpPr>
          <p:nvPr/>
        </p:nvCxnSpPr>
        <p:spPr>
          <a:xfrm>
            <a:off x="4531519" y="4066581"/>
            <a:ext cx="1667333" cy="0"/>
          </a:xfrm>
          <a:prstGeom prst="line">
            <a:avLst/>
          </a:prstGeom>
          <a:ln w="6350">
            <a:solidFill>
              <a:srgbClr val="0033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628070" y="4162809"/>
            <a:ext cx="6321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</a:pPr>
            <a:r>
              <a:rPr lang="en-US" sz="1400" dirty="0" smtClean="0">
                <a:solidFill>
                  <a:schemeClr val="tx2"/>
                </a:solidFill>
              </a:rPr>
              <a:t>Further </a:t>
            </a:r>
            <a:r>
              <a:rPr lang="en-US" sz="1400" dirty="0">
                <a:solidFill>
                  <a:srgbClr val="FF0000"/>
                </a:solidFill>
              </a:rPr>
              <a:t>development followed up </a:t>
            </a:r>
            <a:r>
              <a:rPr lang="en-US" sz="1400" dirty="0" smtClean="0">
                <a:solidFill>
                  <a:schemeClr val="tx2"/>
                </a:solidFill>
              </a:rPr>
              <a:t>in a </a:t>
            </a:r>
            <a:r>
              <a:rPr lang="en-US" sz="1400" dirty="0">
                <a:solidFill>
                  <a:schemeClr val="tx2"/>
                </a:solidFill>
              </a:rPr>
              <a:t>dedicated </a:t>
            </a:r>
            <a:r>
              <a:rPr lang="en-US" sz="1400" dirty="0" smtClean="0">
                <a:solidFill>
                  <a:schemeClr val="tx2"/>
                </a:solidFill>
              </a:rPr>
              <a:t>forum</a:t>
            </a:r>
            <a:r>
              <a:rPr lang="en-US" sz="1400" dirty="0" smtClean="0">
                <a:solidFill>
                  <a:srgbClr val="FF0000"/>
                </a:solidFill>
              </a:rPr>
              <a:t>.</a:t>
            </a:r>
          </a:p>
          <a:p>
            <a:pPr marL="285750" indent="-285750" algn="just">
              <a:buFont typeface="Arial" pitchFamily="34" charset="0"/>
            </a:pPr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50"/>
          <a:stretch/>
        </p:blipFill>
        <p:spPr>
          <a:xfrm>
            <a:off x="5942764" y="0"/>
            <a:ext cx="3201236" cy="1187326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7835467" y="638218"/>
            <a:ext cx="78943" cy="74696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8330407" y="675566"/>
            <a:ext cx="377824" cy="360278"/>
          </a:xfrm>
          <a:prstGeom prst="line">
            <a:avLst/>
          </a:prstGeom>
          <a:ln w="3810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141495" y="675566"/>
            <a:ext cx="307180" cy="103103"/>
          </a:xfrm>
          <a:prstGeom prst="line">
            <a:avLst/>
          </a:prstGeom>
          <a:ln w="3810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Chevron 27"/>
          <p:cNvSpPr/>
          <p:nvPr/>
        </p:nvSpPr>
        <p:spPr>
          <a:xfrm rot="2349080">
            <a:off x="8104153" y="805390"/>
            <a:ext cx="68283" cy="69576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067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5" grpId="0" animBg="1"/>
      <p:bldP spid="26" grpId="0" animBg="1"/>
      <p:bldP spid="27" grpId="0" animBg="1"/>
      <p:bldP spid="4" grpId="0"/>
      <p:bldP spid="9" grpId="0" animBg="1"/>
      <p:bldP spid="2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50"/>
          <a:stretch/>
        </p:blipFill>
        <p:spPr>
          <a:xfrm>
            <a:off x="5942764" y="0"/>
            <a:ext cx="3201236" cy="118732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2400" dirty="0" smtClean="0"/>
              <a:t>Optimizers + Equalizer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2431877" y="3689593"/>
            <a:ext cx="2729253" cy="273844"/>
          </a:xfrm>
        </p:spPr>
        <p:txBody>
          <a:bodyPr/>
          <a:lstStyle/>
          <a:p>
            <a:r>
              <a:rPr lang="en-US" smtClean="0"/>
              <a:t>LIU Workshop, 13-15 February 2019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1143000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Injection trajectory </a:t>
            </a:r>
            <a:r>
              <a:rPr lang="en-US" sz="1600" dirty="0" smtClean="0"/>
              <a:t>“equalized” against PS </a:t>
            </a:r>
            <a:r>
              <a:rPr lang="en-US" sz="1600" dirty="0" smtClean="0">
                <a:solidFill>
                  <a:srgbClr val="FF0000"/>
                </a:solidFill>
              </a:rPr>
              <a:t>stray fields </a:t>
            </a:r>
            <a:r>
              <a:rPr lang="en-US" sz="1600" dirty="0" smtClean="0"/>
              <a:t>(n average in a super-cycle).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Observe position at ETL BPM + injection efficiency in LEIR.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Correct with ETL.BHN10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3" t="32215"/>
          <a:stretch/>
        </p:blipFill>
        <p:spPr bwMode="auto">
          <a:xfrm>
            <a:off x="2232660" y="2143274"/>
            <a:ext cx="4520262" cy="2377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Connector 8"/>
          <p:cNvCxnSpPr/>
          <p:nvPr/>
        </p:nvCxnSpPr>
        <p:spPr>
          <a:xfrm flipV="1">
            <a:off x="3896274" y="2312552"/>
            <a:ext cx="0" cy="2723139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86157" y="4475144"/>
            <a:ext cx="14097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Before correction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56857" y="4450916"/>
            <a:ext cx="14097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B050"/>
                </a:solidFill>
              </a:rPr>
              <a:t>After</a:t>
            </a:r>
            <a:br>
              <a:rPr lang="en-US" sz="1600" b="1" dirty="0" smtClean="0">
                <a:solidFill>
                  <a:srgbClr val="00B050"/>
                </a:solidFill>
              </a:rPr>
            </a:br>
            <a:r>
              <a:rPr lang="en-US" sz="1600" b="1" dirty="0" smtClean="0">
                <a:solidFill>
                  <a:srgbClr val="00B050"/>
                </a:solidFill>
              </a:rPr>
              <a:t>correction</a:t>
            </a:r>
            <a:endParaRPr lang="en-US" sz="1600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6495" y="3598152"/>
            <a:ext cx="19159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Injection efficiency / pulse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297181" y="2500873"/>
            <a:ext cx="21423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Position in ETL line / pulse</a:t>
            </a:r>
            <a:endParaRPr lang="en-US" sz="1200" dirty="0"/>
          </a:p>
        </p:txBody>
      </p:sp>
      <p:sp>
        <p:nvSpPr>
          <p:cNvPr id="21" name="Rounded Rectangle 20"/>
          <p:cNvSpPr/>
          <p:nvPr/>
        </p:nvSpPr>
        <p:spPr>
          <a:xfrm rot="18751707">
            <a:off x="8544978" y="903926"/>
            <a:ext cx="143257" cy="5782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080192" y="649629"/>
            <a:ext cx="52592" cy="4742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hevron 17"/>
          <p:cNvSpPr/>
          <p:nvPr/>
        </p:nvSpPr>
        <p:spPr>
          <a:xfrm rot="2349080">
            <a:off x="8104153" y="805390"/>
            <a:ext cx="68283" cy="69576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7835467" y="638218"/>
            <a:ext cx="78943" cy="74696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40730">
            <a:off x="7640981" y="392117"/>
            <a:ext cx="92862" cy="206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40730">
            <a:off x="7695102" y="339206"/>
            <a:ext cx="65745" cy="146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602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5" grpId="0"/>
      <p:bldP spid="16" grpId="0"/>
      <p:bldP spid="17" grpId="0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LHC Injectors Upgrade Workshop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fr-CH" dirty="0" smtClean="0"/>
              <a:t>Montreux, 13-15 February 2019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01075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1059293"/>
            <a:ext cx="861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Cycle-by-cycle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smtClean="0"/>
              <a:t>compensation </a:t>
            </a:r>
            <a:r>
              <a:rPr lang="en-US" sz="1600" dirty="0"/>
              <a:t>of </a:t>
            </a:r>
            <a:r>
              <a:rPr lang="en-US" sz="1600" dirty="0" smtClean="0"/>
              <a:t>the PS </a:t>
            </a:r>
            <a:r>
              <a:rPr lang="en-US" sz="1600" dirty="0">
                <a:solidFill>
                  <a:srgbClr val="FF0000"/>
                </a:solidFill>
              </a:rPr>
              <a:t>stray </a:t>
            </a:r>
            <a:r>
              <a:rPr lang="en-US" sz="1600" dirty="0" smtClean="0">
                <a:solidFill>
                  <a:srgbClr val="FF0000"/>
                </a:solidFill>
              </a:rPr>
              <a:t>fields </a:t>
            </a:r>
            <a:r>
              <a:rPr lang="en-US" sz="1600" dirty="0" smtClean="0"/>
              <a:t>with automatized scripts.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Further development/strategies followed up in LS2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37" y="1822098"/>
            <a:ext cx="7176421" cy="2759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7701566" y="2466304"/>
            <a:ext cx="669702" cy="367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3"/>
          <p:cNvSpPr>
            <a:spLocks noGrp="1"/>
          </p:cNvSpPr>
          <p:nvPr>
            <p:ph type="title"/>
          </p:nvPr>
        </p:nvSpPr>
        <p:spPr>
          <a:xfrm>
            <a:off x="987027" y="172224"/>
            <a:ext cx="7255451" cy="81770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2400" dirty="0" smtClean="0"/>
              <a:t>Optimizers + Equalizer + Autopilot</a:t>
            </a:r>
            <a:endParaRPr lang="en-US" sz="2400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6418494" y="1938272"/>
            <a:ext cx="0" cy="2256644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47794" y="3589544"/>
            <a:ext cx="14097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Autopilot OFF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60894" y="3565316"/>
            <a:ext cx="14097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B050"/>
                </a:solidFill>
              </a:rPr>
              <a:t>Autopilot</a:t>
            </a:r>
            <a:br>
              <a:rPr lang="en-US" sz="1600" b="1" dirty="0" smtClean="0">
                <a:solidFill>
                  <a:srgbClr val="00B050"/>
                </a:solidFill>
              </a:rPr>
            </a:br>
            <a:r>
              <a:rPr lang="en-US" sz="1600" b="1" dirty="0" smtClean="0">
                <a:solidFill>
                  <a:srgbClr val="00B050"/>
                </a:solidFill>
              </a:rPr>
              <a:t>ON</a:t>
            </a:r>
            <a:endParaRPr lang="en-US" sz="1600" b="1" dirty="0">
              <a:solidFill>
                <a:srgbClr val="00B05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50"/>
          <a:stretch/>
        </p:blipFill>
        <p:spPr>
          <a:xfrm>
            <a:off x="5942764" y="0"/>
            <a:ext cx="3201236" cy="1187326"/>
          </a:xfrm>
          <a:prstGeom prst="rect">
            <a:avLst/>
          </a:prstGeom>
        </p:spPr>
      </p:pic>
      <p:sp>
        <p:nvSpPr>
          <p:cNvPr id="21" name="Oval 20"/>
          <p:cNvSpPr/>
          <p:nvPr/>
        </p:nvSpPr>
        <p:spPr>
          <a:xfrm>
            <a:off x="8080192" y="649629"/>
            <a:ext cx="52592" cy="4742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hevron 19"/>
          <p:cNvSpPr/>
          <p:nvPr/>
        </p:nvSpPr>
        <p:spPr>
          <a:xfrm rot="2349080">
            <a:off x="8104153" y="805390"/>
            <a:ext cx="68283" cy="69576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40730">
            <a:off x="7640981" y="392117"/>
            <a:ext cx="92862" cy="206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40730">
            <a:off x="7695102" y="339206"/>
            <a:ext cx="65745" cy="146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Oval 23"/>
          <p:cNvSpPr/>
          <p:nvPr/>
        </p:nvSpPr>
        <p:spPr>
          <a:xfrm>
            <a:off x="7835467" y="638218"/>
            <a:ext cx="78943" cy="74696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45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055165"/>
            <a:ext cx="8229600" cy="3203145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Monitoring website </a:t>
            </a:r>
            <a:r>
              <a:rPr lang="en-US" sz="1400" dirty="0" smtClean="0"/>
              <a:t>to </a:t>
            </a:r>
            <a:r>
              <a:rPr lang="en-US" sz="1400" dirty="0" smtClean="0">
                <a:solidFill>
                  <a:srgbClr val="FF0000"/>
                </a:solidFill>
              </a:rPr>
              <a:t>identify source of </a:t>
            </a:r>
            <a:r>
              <a:rPr lang="en-US" sz="1400" dirty="0">
                <a:solidFill>
                  <a:srgbClr val="FF0000"/>
                </a:solidFill>
              </a:rPr>
              <a:t>performance loss</a:t>
            </a:r>
            <a:r>
              <a:rPr lang="en-US" sz="1400" dirty="0"/>
              <a:t> on </a:t>
            </a:r>
            <a:r>
              <a:rPr lang="en-US" sz="1200" dirty="0">
                <a:hlinkClick r:id="rId2"/>
              </a:rPr>
              <a:t>https://</a:t>
            </a:r>
            <a:r>
              <a:rPr lang="en-US" sz="1200" dirty="0" smtClean="0">
                <a:hlinkClick r:id="rId2"/>
              </a:rPr>
              <a:t>info-leir.web.cern.ch/info-leir/main.htm</a:t>
            </a:r>
            <a:r>
              <a:rPr lang="en-US" sz="1200" dirty="0" smtClean="0"/>
              <a:t> </a:t>
            </a:r>
          </a:p>
          <a:p>
            <a:r>
              <a:rPr lang="en-US" sz="1400" dirty="0"/>
              <a:t>Helpful tool for OP </a:t>
            </a:r>
            <a:r>
              <a:rPr lang="en-US" sz="1400" dirty="0" smtClean="0"/>
              <a:t>support</a:t>
            </a:r>
          </a:p>
          <a:p>
            <a:r>
              <a:rPr lang="en-US" sz="1400" dirty="0" smtClean="0"/>
              <a:t>Performance tracking and statistics</a:t>
            </a:r>
          </a:p>
          <a:p>
            <a:endParaRPr lang="en-US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3.   Performance </a:t>
            </a:r>
            <a:r>
              <a:rPr lang="en-US" sz="2400" dirty="0" smtClean="0"/>
              <a:t>monitoring tools</a:t>
            </a:r>
            <a:endParaRPr lang="en-US" sz="24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966" y="1552190"/>
            <a:ext cx="4564051" cy="15800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028" y="2342223"/>
            <a:ext cx="2517122" cy="2521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240" y="3295868"/>
            <a:ext cx="3921377" cy="15319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654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4</a:t>
            </a:r>
            <a:r>
              <a:rPr lang="en-US" sz="2400" dirty="0" smtClean="0"/>
              <a:t>.  Impedance source suppression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028701"/>
            <a:ext cx="87172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ABP+BI joint effort </a:t>
            </a:r>
            <a:r>
              <a:rPr lang="en-US" sz="1400" dirty="0" smtClean="0"/>
              <a:t>identified the </a:t>
            </a:r>
            <a:r>
              <a:rPr lang="en-US" sz="1400" dirty="0" smtClean="0">
                <a:solidFill>
                  <a:srgbClr val="FF0000"/>
                </a:solidFill>
              </a:rPr>
              <a:t>source of strong V instability </a:t>
            </a:r>
            <a:r>
              <a:rPr lang="en-US" sz="1400" dirty="0"/>
              <a:t>(</a:t>
            </a:r>
            <a:r>
              <a:rPr lang="en-US" sz="1400" dirty="0" smtClean="0">
                <a:solidFill>
                  <a:schemeClr val="tx2"/>
                </a:solidFill>
              </a:rPr>
              <a:t>ER.UQFHV41</a:t>
            </a:r>
            <a:r>
              <a:rPr lang="en-US" sz="1400" dirty="0" smtClean="0"/>
              <a:t>, unused BTF pickup).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It was </a:t>
            </a:r>
            <a:r>
              <a:rPr lang="en-US" sz="1400" dirty="0"/>
              <a:t>a</a:t>
            </a:r>
            <a:r>
              <a:rPr lang="en-US" sz="1400" dirty="0">
                <a:solidFill>
                  <a:srgbClr val="FF0000"/>
                </a:solidFill>
              </a:rPr>
              <a:t> potential limitation </a:t>
            </a:r>
            <a:r>
              <a:rPr lang="en-US" sz="1400" dirty="0"/>
              <a:t>with </a:t>
            </a:r>
            <a:r>
              <a:rPr lang="en-US" sz="1400" dirty="0">
                <a:solidFill>
                  <a:srgbClr val="FF0000"/>
                </a:solidFill>
              </a:rPr>
              <a:t>high intensity </a:t>
            </a:r>
            <a:r>
              <a:rPr lang="en-US" sz="1400" dirty="0"/>
              <a:t>or</a:t>
            </a:r>
            <a:r>
              <a:rPr lang="en-US" sz="1400" dirty="0">
                <a:solidFill>
                  <a:srgbClr val="FF0000"/>
                </a:solidFill>
              </a:rPr>
              <a:t> very cooled beams </a:t>
            </a:r>
            <a:r>
              <a:rPr lang="en-US" sz="1400" dirty="0"/>
              <a:t>(MD).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Impedance removed by termination matching: instability suppressed.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734722" y="2053200"/>
            <a:ext cx="2608654" cy="260055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4934728" y="2053200"/>
            <a:ext cx="2608654" cy="26005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50"/>
          <a:stretch/>
        </p:blipFill>
        <p:spPr>
          <a:xfrm>
            <a:off x="5942764" y="0"/>
            <a:ext cx="3201236" cy="1187326"/>
          </a:xfrm>
          <a:prstGeom prst="rect">
            <a:avLst/>
          </a:prstGeom>
        </p:spPr>
      </p:pic>
      <p:sp>
        <p:nvSpPr>
          <p:cNvPr id="10" name="5-Point Star 9"/>
          <p:cNvSpPr/>
          <p:nvPr/>
        </p:nvSpPr>
        <p:spPr>
          <a:xfrm>
            <a:off x="8448675" y="309196"/>
            <a:ext cx="152400" cy="128414"/>
          </a:xfrm>
          <a:prstGeom prst="star5">
            <a:avLst/>
          </a:prstGeom>
          <a:solidFill>
            <a:srgbClr val="FFC000"/>
          </a:solidFill>
          <a:ln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343376" y="3181350"/>
            <a:ext cx="159135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58429" y="3267751"/>
            <a:ext cx="1685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matching terminations</a:t>
            </a:r>
          </a:p>
          <a:p>
            <a:pPr algn="ctr"/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of BTF pickup</a:t>
            </a:r>
            <a:endParaRPr lang="en-US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Chevron 16"/>
          <p:cNvSpPr/>
          <p:nvPr/>
        </p:nvSpPr>
        <p:spPr>
          <a:xfrm rot="2349080">
            <a:off x="8104153" y="805390"/>
            <a:ext cx="68283" cy="69576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3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LEIR performance during LHC ion run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41350" y="1039278"/>
                <a:ext cx="8229600" cy="3203145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n-US" sz="1600" dirty="0" smtClean="0"/>
                  <a:t>T</a:t>
                </a:r>
                <a:r>
                  <a:rPr lang="en-US" sz="1600" dirty="0" smtClean="0"/>
                  <a:t>imeframe of data analysis :</a:t>
                </a:r>
              </a:p>
              <a:p>
                <a:pPr algn="just">
                  <a:buFont typeface="Courier New" pitchFamily="49" charset="0"/>
                  <a:buChar char="o"/>
                </a:pPr>
                <a:r>
                  <a:rPr lang="en-US" sz="1600" dirty="0" smtClean="0">
                    <a:solidFill>
                      <a:srgbClr val="FF0000"/>
                    </a:solidFill>
                  </a:rPr>
                  <a:t>LHC Ion run </a:t>
                </a:r>
                <a:r>
                  <a:rPr lang="en-US" sz="1600" dirty="0" smtClean="0"/>
                  <a:t>for LEIR started on 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4/11</a:t>
                </a:r>
                <a:r>
                  <a:rPr lang="en-US" sz="1600" dirty="0" smtClean="0"/>
                  <a:t> </a:t>
                </a:r>
                <a:r>
                  <a:rPr lang="en-US" sz="1600" dirty="0" smtClean="0"/>
                  <a:t>and ended on 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3/12</a:t>
                </a:r>
                <a:r>
                  <a:rPr lang="en-US" sz="1600" dirty="0" smtClean="0"/>
                  <a:t>.</a:t>
                </a:r>
                <a:endParaRPr lang="en-US" sz="1600" dirty="0" smtClean="0"/>
              </a:p>
              <a:p>
                <a:pPr algn="just">
                  <a:buFont typeface="Courier New" pitchFamily="49" charset="0"/>
                  <a:buChar char="o"/>
                </a:pPr>
                <a:r>
                  <a:rPr lang="en-US" sz="1600" dirty="0" smtClean="0">
                    <a:solidFill>
                      <a:srgbClr val="FF0000"/>
                    </a:solidFill>
                  </a:rPr>
                  <a:t>NOMINAL h2+4 (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100 ns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) </a:t>
                </a:r>
                <a:r>
                  <a:rPr lang="en-US" sz="1600" dirty="0" smtClean="0"/>
                  <a:t>and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 NOMINAL h3+6 (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75 ns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) </a:t>
                </a:r>
                <a:r>
                  <a:rPr lang="en-US" sz="1600" dirty="0" err="1" smtClean="0"/>
                  <a:t>analysed</a:t>
                </a:r>
                <a:r>
                  <a:rPr lang="en-US" sz="1600" dirty="0" smtClean="0"/>
                  <a:t>.</a:t>
                </a:r>
              </a:p>
              <a:p>
                <a:pPr marL="0" indent="0" algn="just">
                  <a:buNone/>
                </a:pPr>
                <a:endParaRPr lang="en-US" sz="1600" dirty="0" smtClean="0">
                  <a:solidFill>
                    <a:schemeClr val="accent1"/>
                  </a:solidFill>
                </a:endParaRPr>
              </a:p>
              <a:p>
                <a:pPr marL="0" indent="0" algn="just">
                  <a:buNone/>
                </a:pPr>
                <a:r>
                  <a:rPr lang="en-US" sz="1600" dirty="0" smtClean="0">
                    <a:solidFill>
                      <a:srgbClr val="FF0000"/>
                    </a:solidFill>
                  </a:rPr>
                  <a:t>Analysis </a:t>
                </a:r>
                <a:r>
                  <a:rPr lang="en-US" sz="1600" dirty="0" smtClean="0"/>
                  <a:t>done accounting for Linac3 performance following 2 criteria:</a:t>
                </a:r>
              </a:p>
              <a:p>
                <a:pPr algn="just">
                  <a:buFont typeface="Courier New" pitchFamily="49" charset="0"/>
                  <a:buChar char="o"/>
                </a:pPr>
                <a:r>
                  <a:rPr lang="en-US" sz="1600" dirty="0" smtClean="0"/>
                  <a:t>Average current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≥</m:t>
                    </m:r>
                  </m:oMath>
                </a14:m>
                <a:r>
                  <a:rPr lang="en-US" sz="1600" dirty="0" smtClean="0"/>
                  <a:t> 30uA </a:t>
                </a:r>
              </a:p>
              <a:p>
                <a:pPr algn="just">
                  <a:buFont typeface="Courier New" pitchFamily="49" charset="0"/>
                  <a:buChar char="o"/>
                </a:pPr>
                <a:r>
                  <a:rPr lang="en-US" sz="1600" dirty="0" smtClean="0"/>
                  <a:t>Minimum pulse current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≥</m:t>
                    </m:r>
                  </m:oMath>
                </a14:m>
                <a:r>
                  <a:rPr lang="en-US" sz="1600" dirty="0" smtClean="0"/>
                  <a:t> 20uA</a:t>
                </a:r>
              </a:p>
              <a:p>
                <a:pPr marL="36576" indent="0" algn="just">
                  <a:buNone/>
                </a:pPr>
                <a:endParaRPr lang="en-US" sz="1600" dirty="0"/>
              </a:p>
              <a:p>
                <a:pPr marL="36576" indent="0" algn="just">
                  <a:buNone/>
                </a:pPr>
                <a:r>
                  <a:rPr lang="en-US" sz="1600" dirty="0" smtClean="0">
                    <a:solidFill>
                      <a:srgbClr val="FF0000"/>
                    </a:solidFill>
                  </a:rPr>
                  <a:t>Two LHC scenarios:</a:t>
                </a:r>
                <a:r>
                  <a:rPr lang="en-US" sz="1600" dirty="0" smtClean="0"/>
                  <a:t> </a:t>
                </a:r>
              </a:p>
              <a:p>
                <a:pPr algn="just">
                  <a:buFont typeface="Courier New" pitchFamily="49" charset="0"/>
                  <a:buChar char="o"/>
                </a:pPr>
                <a:r>
                  <a:rPr lang="en-US" sz="1600" dirty="0" smtClean="0"/>
                  <a:t>Full LHC run (setup + luminosity production)</a:t>
                </a:r>
              </a:p>
              <a:p>
                <a:pPr algn="just">
                  <a:buFont typeface="Courier New" pitchFamily="49" charset="0"/>
                  <a:buChar char="o"/>
                </a:pPr>
                <a:r>
                  <a:rPr lang="en-US" sz="1600" dirty="0" smtClean="0"/>
                  <a:t>Only LHC luminosity production</a:t>
                </a:r>
                <a:endParaRPr lang="en-US" sz="1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1350" y="1039278"/>
                <a:ext cx="8229600" cy="3203145"/>
              </a:xfrm>
              <a:blipFill rotWithShape="1">
                <a:blip r:embed="rId2"/>
                <a:stretch>
                  <a:fillRect l="-370" t="-570" b="-41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E73F656-499C-4D5C-80E6-A4E7B1EBEDE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93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94386" y="1042592"/>
            <a:ext cx="79924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US" sz="1600" b="1" dirty="0" smtClean="0"/>
              <a:t>Statistical </a:t>
            </a:r>
            <a:r>
              <a:rPr lang="en-US" sz="1600" b="1" dirty="0"/>
              <a:t>analysis on extracted intensity: </a:t>
            </a:r>
            <a:r>
              <a:rPr lang="en-US" sz="1600" dirty="0" smtClean="0">
                <a:solidFill>
                  <a:srgbClr val="FF0000"/>
                </a:solidFill>
              </a:rPr>
              <a:t>full LHC run</a:t>
            </a:r>
            <a:endParaRPr lang="en-US" sz="1600" dirty="0"/>
          </a:p>
          <a:p>
            <a:endParaRPr lang="en-US" sz="1600" b="1" dirty="0"/>
          </a:p>
          <a:p>
            <a:endParaRPr lang="en-US" sz="1600" b="1" dirty="0">
              <a:sym typeface="Wingdings" pitchFamily="2" charset="2"/>
            </a:endParaRPr>
          </a:p>
          <a:p>
            <a:endParaRPr lang="en-US" sz="1600" b="1" dirty="0" smtClean="0">
              <a:sym typeface="Wingdings" pitchFamily="2" charset="2"/>
            </a:endParaRPr>
          </a:p>
          <a:p>
            <a:r>
              <a:rPr lang="en-US" sz="1600" b="1" dirty="0" smtClean="0">
                <a:sym typeface="Wingdings" pitchFamily="2" charset="2"/>
              </a:rPr>
              <a:t> </a:t>
            </a:r>
            <a:endParaRPr lang="en-US" sz="1600" b="1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27247" y="82906"/>
            <a:ext cx="8229600" cy="85725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NOMINAL  h = 2+4 (</a:t>
            </a:r>
            <a:r>
              <a:rPr lang="en-US" sz="3600" dirty="0" smtClean="0"/>
              <a:t>100 ns</a:t>
            </a:r>
            <a:r>
              <a:rPr lang="en-US" sz="3600" dirty="0" smtClean="0"/>
              <a:t>)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E73F656-499C-4D5C-80E6-A4E7B1EBEDE9}" type="slidenum">
              <a:rPr lang="en-US" smtClean="0"/>
              <a:t>24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119" y="2720870"/>
            <a:ext cx="2425681" cy="1985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86" y="2630624"/>
            <a:ext cx="5419012" cy="2098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82121840"/>
                  </p:ext>
                </p:extLst>
              </p:nvPr>
            </p:nvGraphicFramePr>
            <p:xfrm>
              <a:off x="1027503" y="1581201"/>
              <a:ext cx="5358057" cy="9144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34376"/>
                    <a:gridCol w="1434376"/>
                    <a:gridCol w="1447221"/>
                    <a:gridCol w="1042084"/>
                  </a:tblGrid>
                  <a:tr h="30480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dirty="0" smtClean="0">
                              <a:solidFill>
                                <a:schemeClr val="tx2"/>
                              </a:solidFill>
                            </a:rPr>
                            <a:t>100 ns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Mean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 i="0" dirty="0" smtClean="0">
                                  <a:latin typeface="Cambria Math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en-US" sz="14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 dirty="0" smtClean="0"/>
                            <a:t>c</a:t>
                          </a:r>
                          <a:endParaRPr lang="en-US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Typical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 i="0" dirty="0" smtClean="0">
                                  <a:latin typeface="Cambria Math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en-US" sz="14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 dirty="0" smtClean="0"/>
                            <a:t>c</a:t>
                          </a:r>
                          <a:endParaRPr lang="en-US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LIU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 i="0" dirty="0" smtClean="0">
                                  <a:latin typeface="Cambria Math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en-US" sz="14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 dirty="0" smtClean="0"/>
                            <a:t>c</a:t>
                          </a:r>
                          <a:endParaRPr lang="en-US" sz="1400" b="0" dirty="0"/>
                        </a:p>
                      </a:txBody>
                      <a:tcPr>
                        <a:solidFill>
                          <a:schemeClr val="accent6"/>
                        </a:solid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LHC run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9.1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9.6</a:t>
                          </a:r>
                          <a:endParaRPr lang="en-US" sz="1400" b="1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accent6"/>
                              </a:solidFill>
                            </a:rPr>
                            <a:t>8.8</a:t>
                          </a:r>
                          <a:endParaRPr lang="en-US" sz="1400" b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endParaRPr lang="en-US" sz="1400" b="1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b="1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b="1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400" b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82121840"/>
                  </p:ext>
                </p:extLst>
              </p:nvPr>
            </p:nvGraphicFramePr>
            <p:xfrm>
              <a:off x="1027503" y="1581201"/>
              <a:ext cx="5358057" cy="9144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34376"/>
                    <a:gridCol w="1434376"/>
                    <a:gridCol w="1447221"/>
                    <a:gridCol w="1042084"/>
                  </a:tblGrid>
                  <a:tr h="30480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dirty="0" smtClean="0">
                              <a:solidFill>
                                <a:schemeClr val="tx2"/>
                              </a:solidFill>
                            </a:rPr>
                            <a:t>100 ns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0000" t="-2000" r="-172881" b="-20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99156" t="-2000" r="-72152" b="-20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414620" t="-2000" b="-202000"/>
                          </a:stretch>
                        </a:blip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LHC run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9.1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9.6</a:t>
                          </a:r>
                          <a:endParaRPr lang="en-US" sz="1400" b="1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accent6"/>
                              </a:solidFill>
                            </a:rPr>
                            <a:t>8.8</a:t>
                          </a:r>
                          <a:endParaRPr lang="en-US" sz="1400" b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endParaRPr lang="en-US" sz="1400" b="1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b="1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b="1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400" b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103313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27247" y="82906"/>
            <a:ext cx="8229600" cy="85725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NOMINAL  h = </a:t>
            </a:r>
            <a:r>
              <a:rPr lang="en-US" sz="3600" dirty="0"/>
              <a:t>2+4 (</a:t>
            </a:r>
            <a:r>
              <a:rPr lang="en-US" sz="3600" dirty="0" smtClean="0"/>
              <a:t>100 ns</a:t>
            </a:r>
            <a:r>
              <a:rPr lang="en-US" sz="3600" dirty="0"/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E73F656-499C-4D5C-80E6-A4E7B1EBEDE9}" type="slidenum">
              <a:rPr lang="en-US" smtClean="0"/>
              <a:t>25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94386" y="1042592"/>
            <a:ext cx="79924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US" sz="1600" b="1" dirty="0" smtClean="0"/>
              <a:t>Statistical </a:t>
            </a:r>
            <a:r>
              <a:rPr lang="en-US" sz="1600" b="1" dirty="0"/>
              <a:t>analysis on extracted intensity: </a:t>
            </a:r>
            <a:r>
              <a:rPr lang="en-US" sz="1600" dirty="0">
                <a:solidFill>
                  <a:srgbClr val="FF0000"/>
                </a:solidFill>
              </a:rPr>
              <a:t>LHC </a:t>
            </a:r>
            <a:r>
              <a:rPr lang="en-US" sz="1600" dirty="0" err="1" smtClean="0">
                <a:solidFill>
                  <a:srgbClr val="FF0000"/>
                </a:solidFill>
              </a:rPr>
              <a:t>lumi</a:t>
            </a:r>
            <a:r>
              <a:rPr lang="en-US" sz="1600" dirty="0" smtClean="0">
                <a:solidFill>
                  <a:srgbClr val="FF0000"/>
                </a:solidFill>
              </a:rPr>
              <a:t> production</a:t>
            </a:r>
            <a:endParaRPr lang="en-US" sz="1600" dirty="0"/>
          </a:p>
          <a:p>
            <a:endParaRPr lang="en-US" sz="1600" b="1" dirty="0"/>
          </a:p>
          <a:p>
            <a:endParaRPr lang="en-US" sz="1600" b="1" dirty="0">
              <a:sym typeface="Wingdings" pitchFamily="2" charset="2"/>
            </a:endParaRPr>
          </a:p>
          <a:p>
            <a:endParaRPr lang="en-US" sz="1600" b="1" dirty="0" smtClean="0">
              <a:sym typeface="Wingdings" pitchFamily="2" charset="2"/>
            </a:endParaRPr>
          </a:p>
          <a:p>
            <a:r>
              <a:rPr lang="en-US" sz="1600" b="1" dirty="0" smtClean="0">
                <a:sym typeface="Wingdings" pitchFamily="2" charset="2"/>
              </a:rPr>
              <a:t> </a:t>
            </a:r>
            <a:endParaRPr lang="en-US" sz="1600" b="1" dirty="0"/>
          </a:p>
        </p:txBody>
      </p:sp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74" y="2683214"/>
            <a:ext cx="5276826" cy="2053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944" y="2703222"/>
            <a:ext cx="2755881" cy="2042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3021623"/>
                  </p:ext>
                </p:extLst>
              </p:nvPr>
            </p:nvGraphicFramePr>
            <p:xfrm>
              <a:off x="1027503" y="1581201"/>
              <a:ext cx="5358057" cy="9144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34376"/>
                    <a:gridCol w="1434376"/>
                    <a:gridCol w="1447221"/>
                    <a:gridCol w="1042084"/>
                  </a:tblGrid>
                  <a:tr h="30480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dirty="0" smtClean="0">
                              <a:solidFill>
                                <a:schemeClr val="tx2"/>
                              </a:solidFill>
                            </a:rPr>
                            <a:t>100 ns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Mean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 i="0" dirty="0" smtClean="0">
                                  <a:latin typeface="Cambria Math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en-US" sz="14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 dirty="0" smtClean="0"/>
                            <a:t>c</a:t>
                          </a:r>
                          <a:endParaRPr lang="en-US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Typical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 i="0" dirty="0" smtClean="0">
                                  <a:latin typeface="Cambria Math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en-US" sz="14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 dirty="0" smtClean="0"/>
                            <a:t>c</a:t>
                          </a:r>
                          <a:endParaRPr lang="en-US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LIU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 i="0" dirty="0" smtClean="0">
                                  <a:latin typeface="Cambria Math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en-US" sz="14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 dirty="0" smtClean="0"/>
                            <a:t>c</a:t>
                          </a:r>
                          <a:endParaRPr lang="en-US" sz="1400" b="0" dirty="0"/>
                        </a:p>
                      </a:txBody>
                      <a:tcPr>
                        <a:solidFill>
                          <a:schemeClr val="accent6"/>
                        </a:solid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LHC run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9.1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9.6</a:t>
                          </a:r>
                          <a:endParaRPr lang="en-US" sz="1400" b="1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accent6"/>
                              </a:solidFill>
                            </a:rPr>
                            <a:t>8.8</a:t>
                          </a:r>
                          <a:endParaRPr lang="en-US" sz="1400" b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LHC </a:t>
                          </a:r>
                          <a:r>
                            <a:rPr lang="en-US" sz="1400" b="1" dirty="0" err="1" smtClean="0"/>
                            <a:t>lumi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9.4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9.7</a:t>
                          </a:r>
                          <a:endParaRPr lang="en-US" sz="1400" b="1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400" b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3021623"/>
                  </p:ext>
                </p:extLst>
              </p:nvPr>
            </p:nvGraphicFramePr>
            <p:xfrm>
              <a:off x="1027503" y="1581201"/>
              <a:ext cx="5358057" cy="9144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34376"/>
                    <a:gridCol w="1434376"/>
                    <a:gridCol w="1447221"/>
                    <a:gridCol w="1042084"/>
                  </a:tblGrid>
                  <a:tr h="30480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dirty="0" smtClean="0">
                              <a:solidFill>
                                <a:schemeClr val="tx2"/>
                              </a:solidFill>
                            </a:rPr>
                            <a:t>100 ns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0000" t="-2000" r="-172881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99156" t="-2000" r="-72152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414620" t="-2000" b="-220000"/>
                          </a:stretch>
                        </a:blip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LHC run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9.1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9.6</a:t>
                          </a:r>
                          <a:endParaRPr lang="en-US" sz="1400" b="1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accent6"/>
                              </a:solidFill>
                            </a:rPr>
                            <a:t>8.8</a:t>
                          </a:r>
                          <a:endParaRPr lang="en-US" sz="1400" b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LHC </a:t>
                          </a:r>
                          <a:r>
                            <a:rPr lang="en-US" sz="1400" b="1" dirty="0" err="1" smtClean="0"/>
                            <a:t>lumi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9.4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9.7</a:t>
                          </a:r>
                          <a:endParaRPr lang="en-US" sz="1400" b="1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400" b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1561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694386" y="1042592"/>
            <a:ext cx="79924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US" sz="1600" b="1" dirty="0" smtClean="0"/>
              <a:t>Statistical </a:t>
            </a:r>
            <a:r>
              <a:rPr lang="en-US" sz="1600" b="1" dirty="0"/>
              <a:t>analysis on extracted intensity: </a:t>
            </a:r>
            <a:r>
              <a:rPr lang="en-US" sz="1600" dirty="0" smtClean="0">
                <a:solidFill>
                  <a:srgbClr val="FF0000"/>
                </a:solidFill>
              </a:rPr>
              <a:t>full LHC run</a:t>
            </a:r>
            <a:endParaRPr lang="en-US" sz="1600" dirty="0"/>
          </a:p>
          <a:p>
            <a:endParaRPr lang="en-US" sz="1600" b="1" dirty="0"/>
          </a:p>
          <a:p>
            <a:endParaRPr lang="en-US" sz="1600" b="1" dirty="0">
              <a:sym typeface="Wingdings" pitchFamily="2" charset="2"/>
            </a:endParaRPr>
          </a:p>
          <a:p>
            <a:endParaRPr lang="en-US" sz="1600" b="1" dirty="0" smtClean="0">
              <a:sym typeface="Wingdings" pitchFamily="2" charset="2"/>
            </a:endParaRPr>
          </a:p>
          <a:p>
            <a:r>
              <a:rPr lang="en-US" sz="1600" b="1" dirty="0" smtClean="0">
                <a:sym typeface="Wingdings" pitchFamily="2" charset="2"/>
              </a:rPr>
              <a:t> </a:t>
            </a:r>
            <a:endParaRPr lang="en-US" sz="1600" b="1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27247" y="82906"/>
            <a:ext cx="8229600" cy="85725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NOMINAL  h = </a:t>
            </a:r>
            <a:r>
              <a:rPr lang="en-US" sz="3600" dirty="0"/>
              <a:t>3+6 </a:t>
            </a:r>
            <a:r>
              <a:rPr lang="en-US" sz="3600" dirty="0" smtClean="0"/>
              <a:t>(</a:t>
            </a:r>
            <a:r>
              <a:rPr lang="en-US" sz="3600" dirty="0" smtClean="0"/>
              <a:t>75 ns</a:t>
            </a:r>
            <a:r>
              <a:rPr lang="en-US" sz="3600" dirty="0" smtClean="0"/>
              <a:t>)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E73F656-499C-4D5C-80E6-A4E7B1EBEDE9}" type="slidenum">
              <a:rPr lang="en-US" smtClean="0"/>
              <a:t>26</a:t>
            </a:fld>
            <a:endParaRPr lang="en-US"/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55" y="2670356"/>
            <a:ext cx="5316607" cy="2062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231" y="2712266"/>
            <a:ext cx="2412046" cy="202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66439358"/>
                  </p:ext>
                </p:extLst>
              </p:nvPr>
            </p:nvGraphicFramePr>
            <p:xfrm>
              <a:off x="1027503" y="1581201"/>
              <a:ext cx="5358057" cy="9144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34376"/>
                    <a:gridCol w="1434376"/>
                    <a:gridCol w="1447221"/>
                    <a:gridCol w="1042084"/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 smtClean="0">
                              <a:solidFill>
                                <a:schemeClr val="tx2"/>
                              </a:solidFill>
                            </a:rPr>
                            <a:t>75 ns</a:t>
                          </a:r>
                          <a:endParaRPr lang="en-US" sz="1400" b="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Mean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 i="0" dirty="0" smtClean="0">
                                  <a:latin typeface="Cambria Math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en-US" sz="14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 dirty="0" smtClean="0"/>
                            <a:t>c</a:t>
                          </a:r>
                          <a:endParaRPr lang="en-US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Typical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 i="0" dirty="0" smtClean="0">
                                  <a:latin typeface="Cambria Math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en-US" sz="14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 dirty="0" smtClean="0"/>
                            <a:t>c</a:t>
                          </a:r>
                          <a:endParaRPr lang="en-US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LIU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 i="0" dirty="0" smtClean="0">
                                  <a:latin typeface="Cambria Math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en-US" sz="14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 dirty="0" smtClean="0"/>
                            <a:t>c</a:t>
                          </a:r>
                          <a:endParaRPr lang="en-US" sz="1400" b="0" dirty="0"/>
                        </a:p>
                      </a:txBody>
                      <a:tcPr>
                        <a:solidFill>
                          <a:schemeClr val="accent6"/>
                        </a:solid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LHC run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8.9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9.4</a:t>
                          </a:r>
                          <a:endParaRPr lang="en-US" sz="1400" b="1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accent6"/>
                              </a:solidFill>
                            </a:rPr>
                            <a:t>8.8</a:t>
                          </a:r>
                          <a:endParaRPr lang="en-US" sz="1400" b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endParaRPr lang="en-US" sz="1400" b="1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b="1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b="1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400" b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66439358"/>
                  </p:ext>
                </p:extLst>
              </p:nvPr>
            </p:nvGraphicFramePr>
            <p:xfrm>
              <a:off x="1027503" y="1581201"/>
              <a:ext cx="5358057" cy="9144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34376"/>
                    <a:gridCol w="1434376"/>
                    <a:gridCol w="1447221"/>
                    <a:gridCol w="1042084"/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 smtClean="0">
                              <a:solidFill>
                                <a:schemeClr val="tx2"/>
                              </a:solidFill>
                            </a:rPr>
                            <a:t>75 ns</a:t>
                          </a:r>
                          <a:endParaRPr lang="en-US" sz="1400" b="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0000" t="-2000" r="-172881" b="-20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99156" t="-2000" r="-72152" b="-20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414620" t="-2000" b="-202000"/>
                          </a:stretch>
                        </a:blip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LHC run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8.9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9.4</a:t>
                          </a:r>
                          <a:endParaRPr lang="en-US" sz="1400" b="1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accent6"/>
                              </a:solidFill>
                            </a:rPr>
                            <a:t>8.8</a:t>
                          </a:r>
                          <a:endParaRPr lang="en-US" sz="1400" b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endParaRPr lang="en-US" sz="1400" b="1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b="1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b="1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400" b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98473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94386" y="1042592"/>
            <a:ext cx="79924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US" sz="1600" b="1" dirty="0" smtClean="0"/>
              <a:t>Statistical </a:t>
            </a:r>
            <a:r>
              <a:rPr lang="en-US" sz="1600" b="1" dirty="0"/>
              <a:t>analysis on extracted intensity: </a:t>
            </a:r>
            <a:r>
              <a:rPr lang="en-US" sz="1600" dirty="0">
                <a:solidFill>
                  <a:srgbClr val="FF0000"/>
                </a:solidFill>
              </a:rPr>
              <a:t>LHC </a:t>
            </a:r>
            <a:r>
              <a:rPr lang="en-US" sz="1600" dirty="0" err="1" smtClean="0">
                <a:solidFill>
                  <a:srgbClr val="FF0000"/>
                </a:solidFill>
              </a:rPr>
              <a:t>lumi</a:t>
            </a:r>
            <a:r>
              <a:rPr lang="en-US" sz="1600" dirty="0" smtClean="0">
                <a:solidFill>
                  <a:srgbClr val="FF0000"/>
                </a:solidFill>
              </a:rPr>
              <a:t> production</a:t>
            </a:r>
            <a:endParaRPr lang="en-US" sz="1600" dirty="0"/>
          </a:p>
          <a:p>
            <a:endParaRPr lang="en-US" sz="1600" b="1" dirty="0"/>
          </a:p>
          <a:p>
            <a:endParaRPr lang="en-US" sz="1600" b="1" dirty="0">
              <a:sym typeface="Wingdings" pitchFamily="2" charset="2"/>
            </a:endParaRPr>
          </a:p>
          <a:p>
            <a:endParaRPr lang="en-US" sz="1600" b="1" dirty="0" smtClean="0">
              <a:sym typeface="Wingdings" pitchFamily="2" charset="2"/>
            </a:endParaRPr>
          </a:p>
          <a:p>
            <a:r>
              <a:rPr lang="en-US" sz="1600" b="1" dirty="0" smtClean="0">
                <a:sym typeface="Wingdings" pitchFamily="2" charset="2"/>
              </a:rPr>
              <a:t> </a:t>
            </a:r>
            <a:endParaRPr lang="en-US" sz="1600" b="1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27247" y="82906"/>
            <a:ext cx="8229600" cy="85725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NOMINAL  h = </a:t>
            </a:r>
            <a:r>
              <a:rPr lang="en-US" sz="3600" dirty="0"/>
              <a:t>3+6 (</a:t>
            </a:r>
            <a:r>
              <a:rPr lang="en-US" sz="3600" dirty="0" smtClean="0"/>
              <a:t>75 ns</a:t>
            </a:r>
            <a:r>
              <a:rPr lang="en-US" sz="3600" dirty="0"/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E73F656-499C-4D5C-80E6-A4E7B1EBEDE9}" type="slidenum">
              <a:rPr lang="en-US" smtClean="0"/>
              <a:t>27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4728286"/>
                  </p:ext>
                </p:extLst>
              </p:nvPr>
            </p:nvGraphicFramePr>
            <p:xfrm>
              <a:off x="1027503" y="1581201"/>
              <a:ext cx="5358057" cy="9144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34376"/>
                    <a:gridCol w="1434376"/>
                    <a:gridCol w="1447221"/>
                    <a:gridCol w="1042084"/>
                  </a:tblGrid>
                  <a:tr h="30480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dirty="0" smtClean="0">
                              <a:solidFill>
                                <a:schemeClr val="tx2"/>
                              </a:solidFill>
                            </a:rPr>
                            <a:t>75 ns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Mean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 i="0" dirty="0" smtClean="0">
                                  <a:latin typeface="Cambria Math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en-US" sz="14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 dirty="0" smtClean="0"/>
                            <a:t>c</a:t>
                          </a:r>
                          <a:endParaRPr lang="en-US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Typical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 i="0" dirty="0" smtClean="0">
                                  <a:latin typeface="Cambria Math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en-US" sz="14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 dirty="0" smtClean="0"/>
                            <a:t>c</a:t>
                          </a:r>
                          <a:endParaRPr lang="en-US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LIU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 i="0" dirty="0" smtClean="0">
                                  <a:latin typeface="Cambria Math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en-US" sz="14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i="1" dirty="0" smtClean="0">
                                      <a:latin typeface="Cambria Math"/>
                                    </a:rPr>
                                    <m:t>10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400" dirty="0" smtClean="0"/>
                            <a:t>c</a:t>
                          </a:r>
                          <a:endParaRPr lang="en-US" sz="1400" b="0" dirty="0"/>
                        </a:p>
                      </a:txBody>
                      <a:tcPr>
                        <a:solidFill>
                          <a:schemeClr val="accent6"/>
                        </a:solid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LHC run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8.9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9.4</a:t>
                          </a:r>
                          <a:endParaRPr lang="en-US" sz="1400" b="1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accent6"/>
                              </a:solidFill>
                            </a:rPr>
                            <a:t>8.8</a:t>
                          </a:r>
                          <a:endParaRPr lang="en-US" sz="1400" b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LHC </a:t>
                          </a:r>
                          <a:r>
                            <a:rPr lang="en-US" sz="1400" b="1" dirty="0" err="1" smtClean="0"/>
                            <a:t>lumi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9.1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9.4</a:t>
                          </a:r>
                          <a:endParaRPr lang="en-US" sz="1400" b="1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400" b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4728286"/>
                  </p:ext>
                </p:extLst>
              </p:nvPr>
            </p:nvGraphicFramePr>
            <p:xfrm>
              <a:off x="1027503" y="1581201"/>
              <a:ext cx="5358057" cy="9144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34376"/>
                    <a:gridCol w="1434376"/>
                    <a:gridCol w="1447221"/>
                    <a:gridCol w="1042084"/>
                  </a:tblGrid>
                  <a:tr h="30480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dirty="0" smtClean="0">
                              <a:solidFill>
                                <a:schemeClr val="tx2"/>
                              </a:solidFill>
                            </a:rPr>
                            <a:t>75 ns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000" t="-2000" r="-172881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9156" t="-2000" r="-72152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14620" t="-2000" b="-220000"/>
                          </a:stretch>
                        </a:blip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LHC run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8.9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9.4</a:t>
                          </a:r>
                          <a:endParaRPr lang="en-US" sz="1400" b="1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solidFill>
                                <a:schemeClr val="accent6"/>
                              </a:solidFill>
                            </a:rPr>
                            <a:t>8.8</a:t>
                          </a:r>
                          <a:endParaRPr lang="en-US" sz="1400" b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LHC </a:t>
                          </a:r>
                          <a:r>
                            <a:rPr lang="en-US" sz="1400" b="1" dirty="0" err="1" smtClean="0"/>
                            <a:t>lumi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9.1</a:t>
                          </a:r>
                          <a:endParaRPr 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/>
                            <a:t>9.4</a:t>
                          </a:r>
                          <a:endParaRPr lang="en-US" sz="1400" b="1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400" b="1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32" y="2640716"/>
            <a:ext cx="5385411" cy="2130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016" y="2671820"/>
            <a:ext cx="2774343" cy="2038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3756660" y="4282440"/>
            <a:ext cx="342900" cy="76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08020" y="3855720"/>
            <a:ext cx="2514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chemeClr val="accent4"/>
                </a:solidFill>
              </a:rPr>
              <a:t>New WR </a:t>
            </a:r>
            <a:r>
              <a:rPr lang="en-US" sz="1050" dirty="0" err="1" smtClean="0">
                <a:solidFill>
                  <a:schemeClr val="accent4"/>
                </a:solidFill>
              </a:rPr>
              <a:t>Btrain</a:t>
            </a:r>
            <a:r>
              <a:rPr lang="en-US" sz="1050" dirty="0" smtClean="0">
                <a:solidFill>
                  <a:schemeClr val="accent4"/>
                </a:solidFill>
              </a:rPr>
              <a:t> </a:t>
            </a:r>
            <a:br>
              <a:rPr lang="en-US" sz="1050" dirty="0" smtClean="0">
                <a:solidFill>
                  <a:schemeClr val="accent4"/>
                </a:solidFill>
              </a:rPr>
            </a:br>
            <a:r>
              <a:rPr lang="en-US" sz="1050" dirty="0" smtClean="0">
                <a:solidFill>
                  <a:schemeClr val="accent4"/>
                </a:solidFill>
              </a:rPr>
              <a:t>calibration lost</a:t>
            </a:r>
            <a:endParaRPr lang="en-US" sz="105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08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1158" y="1227325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Injection efficiency</a:t>
            </a:r>
            <a:r>
              <a:rPr lang="en-US" sz="1600" dirty="0"/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~ 50% </a:t>
            </a:r>
            <a:r>
              <a:rPr lang="en-US" sz="1600" dirty="0" smtClean="0">
                <a:solidFill>
                  <a:schemeClr val="tx2"/>
                </a:solidFill>
              </a:rPr>
              <a:t>on average 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sz="1600" dirty="0" smtClean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" y="2228468"/>
            <a:ext cx="3507758" cy="1838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514"/>
            <a:ext cx="4964853" cy="857250"/>
          </a:xfrm>
        </p:spPr>
        <p:txBody>
          <a:bodyPr>
            <a:noAutofit/>
          </a:bodyPr>
          <a:lstStyle/>
          <a:p>
            <a:r>
              <a:rPr lang="en-US" sz="2800" dirty="0" smtClean="0"/>
              <a:t>LEIR efficiency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85937" y="2300774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Injection</a:t>
            </a:r>
            <a:endParaRPr lang="en-US" b="1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13" b="70559"/>
          <a:stretch/>
        </p:blipFill>
        <p:spPr bwMode="auto">
          <a:xfrm>
            <a:off x="6095456" y="171450"/>
            <a:ext cx="2846560" cy="1120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289636" y="224639"/>
            <a:ext cx="1482765" cy="857250"/>
          </a:xfrm>
          <a:prstGeom prst="rect">
            <a:avLst/>
          </a:prstGeom>
          <a:solidFill>
            <a:srgbClr val="92D05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2414737" y="2290057"/>
            <a:ext cx="0" cy="1420883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6579870" y="1112997"/>
            <a:ext cx="0" cy="13397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6748941" y="988543"/>
            <a:ext cx="0" cy="13397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6910869" y="866470"/>
            <a:ext cx="0" cy="13397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7072797" y="744397"/>
            <a:ext cx="0" cy="13397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7234725" y="622324"/>
            <a:ext cx="0" cy="13397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7396653" y="500251"/>
            <a:ext cx="0" cy="13397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7558581" y="378178"/>
            <a:ext cx="0" cy="13397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772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1158" y="1227325"/>
            <a:ext cx="838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Injection efficiency</a:t>
            </a:r>
            <a:r>
              <a:rPr lang="en-US" sz="1600" dirty="0"/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~ 50% </a:t>
            </a:r>
            <a:r>
              <a:rPr lang="en-US" sz="1600" dirty="0" smtClean="0">
                <a:solidFill>
                  <a:schemeClr val="tx2"/>
                </a:solidFill>
              </a:rPr>
              <a:t>on average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Transmission efficiency </a:t>
            </a:r>
            <a:r>
              <a:rPr lang="en-US" sz="1600" dirty="0" smtClean="0">
                <a:solidFill>
                  <a:srgbClr val="FF0000"/>
                </a:solidFill>
              </a:rPr>
              <a:t>&gt; 90% </a:t>
            </a:r>
            <a:r>
              <a:rPr lang="en-US" sz="1600" dirty="0" smtClean="0">
                <a:solidFill>
                  <a:schemeClr val="tx2"/>
                </a:solidFill>
              </a:rPr>
              <a:t>on average</a:t>
            </a:r>
            <a:r>
              <a:rPr lang="en-US" sz="1600" dirty="0" smtClean="0">
                <a:solidFill>
                  <a:srgbClr val="FF0000"/>
                </a:solidFill>
              </a:rPr>
              <a:t>.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sz="1600" dirty="0" smtClean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" y="2228468"/>
            <a:ext cx="3507758" cy="1838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534" y="2228468"/>
            <a:ext cx="3628026" cy="1821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514"/>
            <a:ext cx="4964853" cy="857250"/>
          </a:xfrm>
        </p:spPr>
        <p:txBody>
          <a:bodyPr>
            <a:noAutofit/>
          </a:bodyPr>
          <a:lstStyle/>
          <a:p>
            <a:r>
              <a:rPr lang="en-US" sz="2800" dirty="0" smtClean="0"/>
              <a:t>LEIR efficiency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85937" y="2300774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Injection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07720" y="2335777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</a:t>
            </a:r>
            <a:r>
              <a:rPr lang="en-US" b="1" dirty="0" smtClean="0"/>
              <a:t>ransmission</a:t>
            </a:r>
            <a:endParaRPr lang="en-US" b="1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13" b="70559"/>
          <a:stretch/>
        </p:blipFill>
        <p:spPr bwMode="auto">
          <a:xfrm>
            <a:off x="6095456" y="171450"/>
            <a:ext cx="2846560" cy="1120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289636" y="224639"/>
            <a:ext cx="1482765" cy="857250"/>
          </a:xfrm>
          <a:prstGeom prst="rect">
            <a:avLst/>
          </a:prstGeom>
          <a:solidFill>
            <a:srgbClr val="92D05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2414737" y="2290057"/>
            <a:ext cx="0" cy="1420883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6186637" y="2335777"/>
            <a:ext cx="0" cy="1420883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588919" y="947738"/>
            <a:ext cx="161112" cy="14287"/>
          </a:xfrm>
          <a:prstGeom prst="line">
            <a:avLst/>
          </a:prstGeom>
          <a:ln w="19050">
            <a:solidFill>
              <a:srgbClr val="FF0000"/>
            </a:solidFill>
            <a:prstDash val="sysDot"/>
            <a:round/>
            <a:tailEnd type="triangle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741319" y="809632"/>
            <a:ext cx="161112" cy="14287"/>
          </a:xfrm>
          <a:prstGeom prst="line">
            <a:avLst/>
          </a:prstGeom>
          <a:ln w="19050">
            <a:solidFill>
              <a:srgbClr val="FF0000"/>
            </a:solidFill>
            <a:prstDash val="sysDot"/>
            <a:round/>
            <a:tailEnd type="triangle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893719" y="715172"/>
            <a:ext cx="161112" cy="14287"/>
          </a:xfrm>
          <a:prstGeom prst="line">
            <a:avLst/>
          </a:prstGeom>
          <a:ln w="19050">
            <a:solidFill>
              <a:srgbClr val="FF0000"/>
            </a:solidFill>
            <a:prstDash val="sysDot"/>
            <a:round/>
            <a:tailEnd type="triangle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062786" y="596902"/>
            <a:ext cx="161112" cy="14287"/>
          </a:xfrm>
          <a:prstGeom prst="line">
            <a:avLst/>
          </a:prstGeom>
          <a:ln w="19050">
            <a:solidFill>
              <a:srgbClr val="FF0000"/>
            </a:solidFill>
            <a:prstDash val="sysDot"/>
            <a:round/>
            <a:tailEnd type="triangle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231853" y="478632"/>
            <a:ext cx="161112" cy="14287"/>
          </a:xfrm>
          <a:prstGeom prst="line">
            <a:avLst/>
          </a:prstGeom>
          <a:ln w="19050">
            <a:solidFill>
              <a:srgbClr val="FF0000"/>
            </a:solidFill>
            <a:prstDash val="sysDot"/>
            <a:round/>
            <a:tailEnd type="triangle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400920" y="360362"/>
            <a:ext cx="161112" cy="49213"/>
          </a:xfrm>
          <a:prstGeom prst="line">
            <a:avLst/>
          </a:prstGeom>
          <a:ln w="19050">
            <a:solidFill>
              <a:srgbClr val="FF0000"/>
            </a:solidFill>
            <a:prstDash val="sysDot"/>
            <a:round/>
            <a:tailEnd type="triangle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541412" y="266698"/>
            <a:ext cx="230989" cy="49213"/>
          </a:xfrm>
          <a:prstGeom prst="line">
            <a:avLst/>
          </a:prstGeom>
          <a:ln w="19050">
            <a:solidFill>
              <a:srgbClr val="FF0000"/>
            </a:solidFill>
            <a:prstDash val="sysDot"/>
            <a:round/>
            <a:tailEnd type="triangle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712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300" y="2064503"/>
            <a:ext cx="8226854" cy="631255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Performance and reliability with ions from Linac3 to PS</a:t>
            </a:r>
            <a:endParaRPr lang="fr-CH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199" y="2864209"/>
            <a:ext cx="7439025" cy="985316"/>
          </a:xfrm>
        </p:spPr>
        <p:txBody>
          <a:bodyPr>
            <a:normAutofit/>
          </a:bodyPr>
          <a:lstStyle/>
          <a:p>
            <a:r>
              <a:rPr lang="fr-CH" dirty="0" err="1" smtClean="0"/>
              <a:t>N.Biancacci</a:t>
            </a:r>
            <a:endParaRPr lang="fr-CH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88801" y="3350160"/>
            <a:ext cx="7725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CH" sz="1100" b="1" dirty="0" err="1"/>
              <a:t>Acknowledgements</a:t>
            </a:r>
            <a:r>
              <a:rPr lang="fr-CH" sz="1100" dirty="0"/>
              <a:t>: </a:t>
            </a:r>
            <a:r>
              <a:rPr lang="fr-CH" sz="1100" dirty="0" err="1" smtClean="0"/>
              <a:t>R.Alemany</a:t>
            </a:r>
            <a:r>
              <a:rPr lang="fr-CH" sz="1100" dirty="0" smtClean="0"/>
              <a:t> Fernandez, </a:t>
            </a:r>
            <a:r>
              <a:rPr lang="fr-CH" sz="1100" dirty="0" err="1" smtClean="0"/>
              <a:t>S.Albright</a:t>
            </a:r>
            <a:r>
              <a:rPr lang="fr-CH" sz="1100" dirty="0" smtClean="0"/>
              <a:t>, </a:t>
            </a:r>
            <a:r>
              <a:rPr lang="fr-CH" sz="1100" dirty="0" err="1" smtClean="0"/>
              <a:t>M.E.Angoletta</a:t>
            </a:r>
            <a:r>
              <a:rPr lang="fr-CH" sz="1100" dirty="0" smtClean="0"/>
              <a:t>, </a:t>
            </a:r>
            <a:r>
              <a:rPr lang="fr-CH" sz="1100" dirty="0" err="1" smtClean="0"/>
              <a:t>H.Bartosik</a:t>
            </a:r>
            <a:r>
              <a:rPr lang="fr-CH" sz="1100" dirty="0"/>
              <a:t>, </a:t>
            </a:r>
            <a:r>
              <a:rPr lang="fr-CH" sz="1100" dirty="0" err="1"/>
              <a:t>G.Baud</a:t>
            </a:r>
            <a:r>
              <a:rPr lang="fr-CH" sz="1100" dirty="0"/>
              <a:t>, </a:t>
            </a:r>
            <a:r>
              <a:rPr lang="fr-CH" sz="1100" dirty="0" err="1"/>
              <a:t>A.Beaumont</a:t>
            </a:r>
            <a:r>
              <a:rPr lang="fr-CH" sz="1100" dirty="0" smtClean="0"/>
              <a:t>, </a:t>
            </a:r>
            <a:r>
              <a:rPr lang="fr-CH" sz="1100" dirty="0" err="1"/>
              <a:t>G.Bellodi</a:t>
            </a:r>
            <a:r>
              <a:rPr lang="fr-CH" sz="1100" dirty="0"/>
              <a:t>, </a:t>
            </a:r>
            <a:r>
              <a:rPr lang="fr-CH" sz="1100" dirty="0" smtClean="0"/>
              <a:t>S.</a:t>
            </a:r>
            <a:r>
              <a:rPr lang="en-US" sz="1100" dirty="0" err="1" smtClean="0"/>
              <a:t>Bertolo</a:t>
            </a:r>
            <a:r>
              <a:rPr lang="en-US" sz="1100" dirty="0" smtClean="0"/>
              <a:t>, </a:t>
            </a:r>
            <a:r>
              <a:rPr lang="fr-CH" sz="1100" dirty="0" err="1" smtClean="0"/>
              <a:t>M.Bozzolan</a:t>
            </a:r>
            <a:r>
              <a:rPr lang="fr-CH" sz="1100" dirty="0"/>
              <a:t>, </a:t>
            </a:r>
            <a:r>
              <a:rPr lang="fr-CH" sz="1100" dirty="0" err="1" smtClean="0"/>
              <a:t>J.Cenede</a:t>
            </a:r>
            <a:r>
              <a:rPr lang="fr-CH" sz="1100" dirty="0" smtClean="0"/>
              <a:t>, </a:t>
            </a:r>
            <a:r>
              <a:rPr lang="fr-CH" sz="1100" dirty="0" err="1" smtClean="0"/>
              <a:t>S.Cettour</a:t>
            </a:r>
            <a:r>
              <a:rPr lang="fr-CH" sz="1100" dirty="0" smtClean="0"/>
              <a:t>, </a:t>
            </a:r>
            <a:r>
              <a:rPr lang="fr-CH" sz="1100" dirty="0" err="1" smtClean="0"/>
              <a:t>D.Cotte</a:t>
            </a:r>
            <a:r>
              <a:rPr lang="fr-CH" sz="1100" dirty="0" smtClean="0"/>
              <a:t>, </a:t>
            </a:r>
            <a:r>
              <a:rPr lang="fr-CH" sz="1100" dirty="0" err="1" smtClean="0"/>
              <a:t>H.Damerau</a:t>
            </a:r>
            <a:r>
              <a:rPr lang="fr-CH" sz="1100" dirty="0" smtClean="0"/>
              <a:t>, </a:t>
            </a:r>
            <a:r>
              <a:rPr lang="fr-CH" sz="1100" dirty="0" err="1" smtClean="0"/>
              <a:t>F.Di</a:t>
            </a:r>
            <a:r>
              <a:rPr lang="fr-CH" sz="1100" dirty="0" smtClean="0"/>
              <a:t> Lorenzo, </a:t>
            </a:r>
            <a:r>
              <a:rPr lang="fr-CH" sz="1100" dirty="0" err="1" smtClean="0"/>
              <a:t>A.Dworak</a:t>
            </a:r>
            <a:r>
              <a:rPr lang="fr-CH" sz="1100" dirty="0" smtClean="0"/>
              <a:t>, </a:t>
            </a:r>
            <a:r>
              <a:rPr lang="fr-CH" sz="1100" dirty="0" err="1" smtClean="0"/>
              <a:t>A.Frassier</a:t>
            </a:r>
            <a:r>
              <a:rPr lang="fr-CH" sz="1100" dirty="0"/>
              <a:t>, </a:t>
            </a:r>
            <a:r>
              <a:rPr lang="en-US" sz="1100" dirty="0" err="1" smtClean="0"/>
              <a:t>C.Gagliardi</a:t>
            </a:r>
            <a:r>
              <a:rPr lang="en-US" sz="1100" dirty="0" smtClean="0"/>
              <a:t>, </a:t>
            </a:r>
            <a:r>
              <a:rPr lang="fr-CH" sz="1100" dirty="0" err="1" smtClean="0"/>
              <a:t>D.Gamba</a:t>
            </a:r>
            <a:r>
              <a:rPr lang="fr-CH" sz="1100" dirty="0"/>
              <a:t>, </a:t>
            </a:r>
            <a:r>
              <a:rPr lang="fr-CH" sz="1100" dirty="0" err="1" smtClean="0"/>
              <a:t>R.Gorbonosov</a:t>
            </a:r>
            <a:r>
              <a:rPr lang="fr-CH" sz="1100" dirty="0" smtClean="0"/>
              <a:t>, </a:t>
            </a:r>
            <a:r>
              <a:rPr lang="fr-CH" sz="1100" dirty="0" err="1" smtClean="0"/>
              <a:t>S.Hirlander</a:t>
            </a:r>
            <a:r>
              <a:rPr lang="fr-CH" sz="1100" dirty="0"/>
              <a:t>, </a:t>
            </a:r>
            <a:r>
              <a:rPr lang="fr-CH" sz="1100" dirty="0" err="1" smtClean="0"/>
              <a:t>A.Huschauer</a:t>
            </a:r>
            <a:r>
              <a:rPr lang="fr-CH" sz="1100" dirty="0" smtClean="0"/>
              <a:t>, </a:t>
            </a:r>
            <a:r>
              <a:rPr lang="fr-CH" sz="1100" dirty="0" err="1" smtClean="0"/>
              <a:t>M.Jaussi</a:t>
            </a:r>
            <a:r>
              <a:rPr lang="fr-CH" sz="1100" dirty="0" smtClean="0"/>
              <a:t>, </a:t>
            </a:r>
            <a:r>
              <a:rPr lang="fr-CH" sz="1100" dirty="0" err="1" smtClean="0"/>
              <a:t>V.Kain</a:t>
            </a:r>
            <a:r>
              <a:rPr lang="fr-CH" sz="1100" dirty="0"/>
              <a:t>, </a:t>
            </a:r>
            <a:r>
              <a:rPr lang="fr-CH" sz="1100" dirty="0" err="1" smtClean="0"/>
              <a:t>G.Kotzian</a:t>
            </a:r>
            <a:r>
              <a:rPr lang="fr-CH" sz="1100" dirty="0"/>
              <a:t>, </a:t>
            </a:r>
            <a:r>
              <a:rPr lang="fr-CH" sz="1100" dirty="0" err="1" smtClean="0"/>
              <a:t>T.Kovener</a:t>
            </a:r>
            <a:r>
              <a:rPr lang="fr-CH" sz="1100" dirty="0" smtClean="0"/>
              <a:t>, </a:t>
            </a:r>
            <a:r>
              <a:rPr lang="fr-CH" sz="1100" dirty="0" err="1" smtClean="0"/>
              <a:t>D.Kuchler</a:t>
            </a:r>
            <a:r>
              <a:rPr lang="fr-CH" sz="1100" dirty="0" smtClean="0"/>
              <a:t>, </a:t>
            </a:r>
            <a:r>
              <a:rPr lang="fr-CH" sz="1100" dirty="0" err="1" smtClean="0"/>
              <a:t>A.Lasheen</a:t>
            </a:r>
            <a:r>
              <a:rPr lang="fr-CH" sz="1100" dirty="0" smtClean="0"/>
              <a:t>, </a:t>
            </a:r>
            <a:r>
              <a:rPr lang="fr-CH" sz="1100" dirty="0" err="1"/>
              <a:t>A.Latina</a:t>
            </a:r>
            <a:r>
              <a:rPr lang="fr-CH" sz="1100" dirty="0"/>
              <a:t>, </a:t>
            </a:r>
            <a:r>
              <a:rPr lang="fr-CH" sz="1100" dirty="0" err="1" smtClean="0"/>
              <a:t>T.Levens</a:t>
            </a:r>
            <a:r>
              <a:rPr lang="fr-CH" sz="1100" dirty="0" smtClean="0"/>
              <a:t>, </a:t>
            </a:r>
            <a:r>
              <a:rPr lang="fr-CH" sz="1100" dirty="0" err="1" smtClean="0"/>
              <a:t>E.Mahner</a:t>
            </a:r>
            <a:r>
              <a:rPr lang="fr-CH" sz="1100" dirty="0" smtClean="0"/>
              <a:t>, </a:t>
            </a:r>
            <a:r>
              <a:rPr lang="fr-CH" sz="1100" dirty="0" err="1" smtClean="0"/>
              <a:t>E.Manosperti</a:t>
            </a:r>
            <a:r>
              <a:rPr lang="fr-CH" sz="1100" dirty="0" smtClean="0"/>
              <a:t>, </a:t>
            </a:r>
            <a:r>
              <a:rPr lang="fr-CH" sz="1100" dirty="0" err="1" smtClean="0"/>
              <a:t>O.Marqversen</a:t>
            </a:r>
            <a:r>
              <a:rPr lang="fr-CH" sz="1100" dirty="0" smtClean="0"/>
              <a:t>, </a:t>
            </a:r>
            <a:r>
              <a:rPr lang="en-US" sz="1100" dirty="0" err="1" smtClean="0"/>
              <a:t>M.C.Mastrostefano</a:t>
            </a:r>
            <a:r>
              <a:rPr lang="en-US" sz="1100" dirty="0" smtClean="0"/>
              <a:t>, </a:t>
            </a:r>
            <a:r>
              <a:rPr lang="fr-CH" sz="1100" dirty="0" err="1" smtClean="0"/>
              <a:t>A.Michet</a:t>
            </a:r>
            <a:r>
              <a:rPr lang="fr-CH" sz="1100" dirty="0" smtClean="0"/>
              <a:t>, </a:t>
            </a:r>
            <a:r>
              <a:rPr lang="fr-CH" sz="1100" dirty="0" err="1" smtClean="0"/>
              <a:t>D.Moreno</a:t>
            </a:r>
            <a:r>
              <a:rPr lang="fr-CH" sz="1100" dirty="0" smtClean="0"/>
              <a:t> Garcia, </a:t>
            </a:r>
            <a:r>
              <a:rPr lang="fr-CH" sz="1100" dirty="0" err="1"/>
              <a:t>D.Nicosia</a:t>
            </a:r>
            <a:r>
              <a:rPr lang="fr-CH" sz="1100" dirty="0"/>
              <a:t>, </a:t>
            </a:r>
            <a:r>
              <a:rPr lang="fr-CH" sz="1100" dirty="0" smtClean="0"/>
              <a:t>M.</a:t>
            </a:r>
            <a:r>
              <a:rPr lang="en-US" sz="1100" dirty="0" smtClean="0"/>
              <a:t>O’Neil, </a:t>
            </a:r>
            <a:r>
              <a:rPr lang="fr-CH" sz="1100" dirty="0" err="1" smtClean="0"/>
              <a:t>E.Ozturk</a:t>
            </a:r>
            <a:r>
              <a:rPr lang="fr-CH" sz="1100" dirty="0" smtClean="0"/>
              <a:t>, </a:t>
            </a:r>
            <a:r>
              <a:rPr lang="en-US" sz="1100" dirty="0" err="1" smtClean="0"/>
              <a:t>G.Piccinini</a:t>
            </a:r>
            <a:r>
              <a:rPr lang="fr-CH" sz="1100" dirty="0" smtClean="0"/>
              <a:t>, </a:t>
            </a:r>
            <a:r>
              <a:rPr lang="fr-CH" sz="1100" dirty="0" err="1" smtClean="0"/>
              <a:t>A.Poscia</a:t>
            </a:r>
            <a:r>
              <a:rPr lang="fr-CH" sz="1100" dirty="0" smtClean="0"/>
              <a:t>, </a:t>
            </a:r>
            <a:r>
              <a:rPr lang="fr-CH" sz="1100" dirty="0" err="1" smtClean="0"/>
              <a:t>S.Ramberger</a:t>
            </a:r>
            <a:r>
              <a:rPr lang="fr-CH" sz="1100" dirty="0" smtClean="0"/>
              <a:t>, </a:t>
            </a:r>
            <a:r>
              <a:rPr lang="fr-CH" sz="1100" dirty="0" err="1" smtClean="0"/>
              <a:t>J.Resta</a:t>
            </a:r>
            <a:r>
              <a:rPr lang="fr-CH" sz="1100" dirty="0" smtClean="0"/>
              <a:t> Lopez, </a:t>
            </a:r>
            <a:r>
              <a:rPr lang="fr-CH" sz="1100" dirty="0" err="1" smtClean="0"/>
              <a:t>A.Saa</a:t>
            </a:r>
            <a:r>
              <a:rPr lang="fr-CH" sz="1100" dirty="0" smtClean="0"/>
              <a:t> </a:t>
            </a:r>
            <a:r>
              <a:rPr lang="fr-CH" sz="1100" dirty="0"/>
              <a:t>Hernandez, </a:t>
            </a:r>
            <a:r>
              <a:rPr lang="fr-CH" sz="1100" dirty="0" err="1" smtClean="0"/>
              <a:t>E.Said</a:t>
            </a:r>
            <a:r>
              <a:rPr lang="fr-CH" sz="1100" dirty="0" smtClean="0"/>
              <a:t>, </a:t>
            </a:r>
            <a:r>
              <a:rPr lang="fr-CH" sz="1100" dirty="0" err="1" smtClean="0"/>
              <a:t>R.Scrivens</a:t>
            </a:r>
            <a:r>
              <a:rPr lang="fr-CH" sz="1100" dirty="0" smtClean="0"/>
              <a:t>, </a:t>
            </a:r>
            <a:r>
              <a:rPr lang="fr-CH" sz="1100" dirty="0" err="1" smtClean="0"/>
              <a:t>L.Soby</a:t>
            </a:r>
            <a:r>
              <a:rPr lang="fr-CH" sz="1100" dirty="0" smtClean="0"/>
              <a:t>, </a:t>
            </a:r>
            <a:r>
              <a:rPr lang="fr-CH" sz="1100" dirty="0" err="1" smtClean="0"/>
              <a:t>G.Tranquille</a:t>
            </a:r>
            <a:r>
              <a:rPr lang="fr-CH" sz="1100" dirty="0"/>
              <a:t>, </a:t>
            </a:r>
            <a:r>
              <a:rPr lang="fr-CH" sz="1100" dirty="0" err="1" smtClean="0"/>
              <a:t>D.Valuch</a:t>
            </a:r>
            <a:r>
              <a:rPr lang="fr-CH" sz="1100" dirty="0" smtClean="0"/>
              <a:t>, </a:t>
            </a:r>
            <a:r>
              <a:rPr lang="fr-CH" sz="1100" dirty="0" err="1" smtClean="0"/>
              <a:t>B.Veglia</a:t>
            </a:r>
            <a:r>
              <a:rPr lang="fr-CH" sz="1100" dirty="0" smtClean="0"/>
              <a:t>, F.</a:t>
            </a:r>
            <a:r>
              <a:rPr lang="en-US" sz="1100" dirty="0" err="1" smtClean="0"/>
              <a:t>Wenander</a:t>
            </a:r>
            <a:r>
              <a:rPr lang="en-US" sz="1100" dirty="0" smtClean="0"/>
              <a:t>, </a:t>
            </a:r>
            <a:r>
              <a:rPr lang="fr-CH" sz="1100" dirty="0" err="1" smtClean="0"/>
              <a:t>M.Zampetakis</a:t>
            </a:r>
            <a:r>
              <a:rPr lang="fr-CH" sz="1100" dirty="0"/>
              <a:t>, </a:t>
            </a:r>
            <a:r>
              <a:rPr lang="fr-CH" sz="1100" dirty="0" err="1" smtClean="0"/>
              <a:t>P.Zisopoulos</a:t>
            </a:r>
            <a:r>
              <a:rPr lang="fr-CH" sz="1100" dirty="0"/>
              <a:t>,</a:t>
            </a:r>
            <a:r>
              <a:rPr lang="fr-CH" sz="1100" dirty="0" smtClean="0"/>
              <a:t> and PS/SPS OP teams.</a:t>
            </a:r>
            <a:endParaRPr lang="fr-CH" sz="11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N.Biancacci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86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31158" y="1144945"/>
                <a:ext cx="838200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Injection efficiency</a:t>
                </a:r>
                <a:r>
                  <a:rPr lang="en-US" sz="1600" dirty="0"/>
                  <a:t> 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~ 50% </a:t>
                </a:r>
                <a:r>
                  <a:rPr lang="en-US" sz="1600" dirty="0" smtClean="0">
                    <a:solidFill>
                      <a:schemeClr val="tx2"/>
                    </a:solidFill>
                  </a:rPr>
                  <a:t>on average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Transmission efficiency 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&gt; 90% </a:t>
                </a:r>
                <a:r>
                  <a:rPr lang="en-US" sz="1600" dirty="0" smtClean="0">
                    <a:solidFill>
                      <a:schemeClr val="tx2"/>
                    </a:solidFill>
                  </a:rPr>
                  <a:t>on average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solidFill>
                      <a:srgbClr val="FF0000"/>
                    </a:solidFill>
                  </a:rPr>
                  <a:t>Capture efficiency: 80%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FF0000"/>
                        </a:solidFill>
                        <a:latin typeface="Cambria Math"/>
                      </a:rPr>
                      <m:t>→ </m:t>
                    </m:r>
                  </m:oMath>
                </a14:m>
                <a:r>
                  <a:rPr lang="en-US" sz="1600" dirty="0" smtClean="0">
                    <a:solidFill>
                      <a:srgbClr val="FF0000"/>
                    </a:solidFill>
                  </a:rPr>
                  <a:t> 95% (ceiling at 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11e10c?) </a:t>
                </a:r>
                <a:endParaRPr lang="en-US" sz="1600" dirty="0" smtClean="0">
                  <a:solidFill>
                    <a:srgbClr val="FF0000"/>
                  </a:solidFill>
                </a:endParaRPr>
              </a:p>
              <a:p>
                <a:pPr marL="742950" lvl="1" indent="-285750">
                  <a:buFont typeface="Courier New" pitchFamily="49" charset="0"/>
                  <a:buChar char="o"/>
                </a:pPr>
                <a:r>
                  <a:rPr lang="en-US" sz="1600" dirty="0">
                    <a:solidFill>
                      <a:schemeClr val="tx2"/>
                    </a:solidFill>
                  </a:rPr>
                  <a:t>M</a:t>
                </a:r>
                <a:r>
                  <a:rPr lang="en-US" sz="1600" dirty="0" smtClean="0">
                    <a:solidFill>
                      <a:schemeClr val="tx2"/>
                    </a:solidFill>
                  </a:rPr>
                  <a:t>ain players: IBS + SC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/>
                      </a:rPr>
                      <m:t>→ </m:t>
                    </m:r>
                  </m:oMath>
                </a14:m>
                <a:r>
                  <a:rPr lang="en-US" sz="1600" dirty="0" smtClean="0">
                    <a:solidFill>
                      <a:schemeClr val="tx2"/>
                    </a:solidFill>
                  </a:rPr>
                  <a:t>simulation efforts in </a:t>
                </a:r>
                <a:r>
                  <a:rPr lang="en-US" sz="1600" dirty="0" smtClean="0">
                    <a:solidFill>
                      <a:schemeClr val="tx2"/>
                    </a:solidFill>
                  </a:rPr>
                  <a:t>LS2 to improve understanding.</a:t>
                </a:r>
                <a:endParaRPr lang="en-US" sz="1600" dirty="0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158" y="1144945"/>
                <a:ext cx="8382000" cy="1077218"/>
              </a:xfrm>
              <a:prstGeom prst="rect">
                <a:avLst/>
              </a:prstGeom>
              <a:blipFill rotWithShape="1">
                <a:blip r:embed="rId2"/>
                <a:stretch>
                  <a:fillRect l="-291" t="-1695" b="-6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514"/>
            <a:ext cx="4964853" cy="857250"/>
          </a:xfrm>
        </p:spPr>
        <p:txBody>
          <a:bodyPr>
            <a:noAutofit/>
          </a:bodyPr>
          <a:lstStyle/>
          <a:p>
            <a:r>
              <a:rPr lang="en-US" sz="2800" dirty="0" smtClean="0"/>
              <a:t>LEIR efficiency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E73F656-499C-4D5C-80E6-A4E7B1EBEDE9}" type="slidenum">
              <a:rPr lang="en-US" smtClean="0"/>
              <a:t>30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05237" y="2781517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Injection</a:t>
            </a:r>
            <a:endParaRPr lang="en-US" b="1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13" b="70559"/>
          <a:stretch/>
        </p:blipFill>
        <p:spPr bwMode="auto">
          <a:xfrm>
            <a:off x="6095456" y="171450"/>
            <a:ext cx="2846560" cy="1120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7" y="2304543"/>
            <a:ext cx="5220910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V="1">
            <a:off x="3662100" y="3661533"/>
            <a:ext cx="6350" cy="1093789"/>
          </a:xfrm>
          <a:prstGeom prst="straightConnector1">
            <a:avLst/>
          </a:prstGeom>
          <a:ln>
            <a:solidFill>
              <a:schemeClr val="accent6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461950" y="3661533"/>
            <a:ext cx="1200150" cy="0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449250" y="3661533"/>
            <a:ext cx="0" cy="1093789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617650" y="4437822"/>
                <a:ext cx="4058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dirty="0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i="1" dirty="0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US" sz="1400" i="1" dirty="0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𝑎𝑐𝑐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7650" y="4437822"/>
                <a:ext cx="405856" cy="307777"/>
              </a:xfrm>
              <a:prstGeom prst="rect">
                <a:avLst/>
              </a:prstGeom>
              <a:blipFill rotWithShape="1">
                <a:blip r:embed="rId5"/>
                <a:stretch>
                  <a:fillRect r="-119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890359" y="4421312"/>
                <a:ext cx="4058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𝑒𝑥𝑡𝑟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0359" y="4421312"/>
                <a:ext cx="405856" cy="307777"/>
              </a:xfrm>
              <a:prstGeom prst="rect">
                <a:avLst/>
              </a:prstGeom>
              <a:blipFill rotWithShape="1">
                <a:blip r:embed="rId6"/>
                <a:stretch>
                  <a:fillRect r="-268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 flipH="1">
            <a:off x="7772400" y="223971"/>
            <a:ext cx="1066800" cy="857250"/>
          </a:xfrm>
          <a:prstGeom prst="rect">
            <a:avLst/>
          </a:prstGeom>
          <a:solidFill>
            <a:srgbClr val="FFC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52887" y="2449542"/>
            <a:ext cx="3589129" cy="24817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5456" y="3794760"/>
            <a:ext cx="678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IBS</a:t>
            </a:r>
            <a:endParaRPr lang="en-US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375616" y="2897603"/>
            <a:ext cx="12121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IBS+</a:t>
            </a:r>
            <a:r>
              <a:rPr lang="en-US" sz="1400" b="1" dirty="0" smtClean="0">
                <a:solidFill>
                  <a:srgbClr val="FF0000"/>
                </a:solidFill>
              </a:rPr>
              <a:t>SC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216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 txBox="1">
            <a:spLocks/>
          </p:cNvSpPr>
          <p:nvPr/>
        </p:nvSpPr>
        <p:spPr>
          <a:xfrm>
            <a:off x="473710" y="1003487"/>
            <a:ext cx="8763034" cy="41634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ClrTx/>
              <a:buNone/>
            </a:pPr>
            <a:r>
              <a:rPr lang="en-US" sz="1400" b="1" dirty="0" smtClean="0">
                <a:solidFill>
                  <a:srgbClr val="00B050"/>
                </a:solidFill>
              </a:rPr>
              <a:t>Pros</a:t>
            </a:r>
            <a:r>
              <a:rPr lang="en-US" sz="1400" dirty="0" smtClean="0">
                <a:solidFill>
                  <a:srgbClr val="00B050"/>
                </a:solidFill>
              </a:rPr>
              <a:t>:</a:t>
            </a:r>
          </a:p>
          <a:p>
            <a:pPr marL="369888" indent="-376238">
              <a:spcBef>
                <a:spcPts val="400"/>
              </a:spcBef>
              <a:buClrTx/>
            </a:pPr>
            <a:r>
              <a:rPr lang="en-US" sz="1400" dirty="0" smtClean="0"/>
              <a:t>Simple RF manipulation scheme in PS</a:t>
            </a:r>
          </a:p>
          <a:p>
            <a:pPr marL="369888" indent="-376238">
              <a:spcBef>
                <a:spcPts val="400"/>
              </a:spcBef>
              <a:buClrTx/>
            </a:pPr>
            <a:r>
              <a:rPr lang="en-US" sz="1400" dirty="0" smtClean="0"/>
              <a:t>40% above LIU intensity </a:t>
            </a:r>
            <a:r>
              <a:rPr lang="en-US" sz="1400" dirty="0" smtClean="0"/>
              <a:t>target for th</a:t>
            </a:r>
            <a:r>
              <a:rPr lang="en-US" sz="1400" dirty="0" smtClean="0"/>
              <a:t>e PS (67% of LIU target on total intensity in LHC compared to </a:t>
            </a:r>
            <a:br>
              <a:rPr lang="en-US" sz="1400" dirty="0" smtClean="0"/>
            </a:br>
            <a:r>
              <a:rPr lang="en-US" sz="1400" dirty="0" smtClean="0"/>
              <a:t>58% for 100 ns case).</a:t>
            </a:r>
            <a:endParaRPr lang="en-US" sz="1400" dirty="0" smtClean="0"/>
          </a:p>
          <a:p>
            <a:pPr marL="0" indent="0">
              <a:spcBef>
                <a:spcPts val="400"/>
              </a:spcBef>
              <a:buClrTx/>
              <a:buNone/>
            </a:pPr>
            <a:r>
              <a:rPr lang="en-US" sz="1400" b="1" dirty="0" smtClean="0">
                <a:solidFill>
                  <a:schemeClr val="tx2"/>
                </a:solidFill>
              </a:rPr>
              <a:t>Observations</a:t>
            </a:r>
            <a:r>
              <a:rPr lang="en-US" sz="1400" b="1" dirty="0" smtClean="0">
                <a:solidFill>
                  <a:schemeClr val="tx2"/>
                </a:solidFill>
              </a:rPr>
              <a:t>:</a:t>
            </a:r>
            <a:endParaRPr lang="en-US" sz="1400" b="1" dirty="0" smtClean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400"/>
              </a:spcBef>
              <a:buClrTx/>
            </a:pPr>
            <a:r>
              <a:rPr lang="en-US" sz="1400" dirty="0" smtClean="0">
                <a:solidFill>
                  <a:srgbClr val="FF0000"/>
                </a:solidFill>
              </a:rPr>
              <a:t>Satellites</a:t>
            </a:r>
            <a:r>
              <a:rPr lang="en-US" sz="1400" dirty="0" smtClean="0"/>
              <a:t> when handling</a:t>
            </a:r>
            <a:r>
              <a:rPr lang="en-US" sz="1400" dirty="0" smtClean="0">
                <a:sym typeface="Symbol" panose="05050102010706020507" pitchFamily="18" charset="2"/>
              </a:rPr>
              <a:t> </a:t>
            </a:r>
            <a:r>
              <a:rPr lang="en-US" sz="1400" dirty="0">
                <a:sym typeface="Symbol" panose="05050102010706020507" pitchFamily="18" charset="2"/>
              </a:rPr>
              <a:t>20 MHz to 80 MHz</a:t>
            </a:r>
            <a:r>
              <a:rPr lang="en-US" sz="1400" dirty="0" smtClean="0">
                <a:sym typeface="Symbol" panose="05050102010706020507" pitchFamily="18" charset="2"/>
              </a:rPr>
              <a:t>: </a:t>
            </a:r>
            <a:r>
              <a:rPr lang="en-US" sz="1400" dirty="0">
                <a:sym typeface="Symbol" panose="05050102010706020507" pitchFamily="18" charset="2"/>
              </a:rPr>
              <a:t>between buckets in </a:t>
            </a:r>
            <a:r>
              <a:rPr lang="en-US" sz="1400" dirty="0" smtClean="0">
                <a:sym typeface="Symbol" panose="05050102010706020507" pitchFamily="18" charset="2"/>
              </a:rPr>
              <a:t>SPS</a:t>
            </a:r>
            <a:endParaRPr lang="en-US" sz="1400" dirty="0">
              <a:sym typeface="Symbol" panose="05050102010706020507" pitchFamily="18" charset="2"/>
            </a:endParaRPr>
          </a:p>
          <a:p>
            <a:pPr marL="285750" lvl="1" indent="-285750">
              <a:spcBef>
                <a:spcPts val="400"/>
              </a:spcBef>
              <a:buClrTx/>
              <a:buSzPct val="80000"/>
            </a:pPr>
            <a:r>
              <a:rPr lang="en-US" sz="1400" dirty="0">
                <a:solidFill>
                  <a:srgbClr val="FF0000"/>
                </a:solidFill>
              </a:rPr>
              <a:t>Microwave instability</a:t>
            </a:r>
            <a:r>
              <a:rPr lang="en-US" sz="1400" dirty="0"/>
              <a:t> at transition: </a:t>
            </a:r>
            <a:r>
              <a:rPr lang="en-US" sz="1400" dirty="0" smtClean="0"/>
              <a:t>&gt; 1GHz</a:t>
            </a:r>
            <a:r>
              <a:rPr lang="en-US" sz="1400" dirty="0"/>
              <a:t>, </a:t>
            </a:r>
            <a:r>
              <a:rPr lang="en-US" sz="1400" dirty="0" smtClean="0"/>
              <a:t>input </a:t>
            </a:r>
            <a:r>
              <a:rPr lang="en-US" sz="1400" dirty="0"/>
              <a:t>for </a:t>
            </a:r>
            <a:r>
              <a:rPr lang="en-US" sz="1400" dirty="0" smtClean="0"/>
              <a:t>longitudinal impedance model.</a:t>
            </a:r>
            <a:endParaRPr lang="en-US" sz="1400" dirty="0">
              <a:sym typeface="Wingdings" pitchFamily="2" charset="2"/>
            </a:endParaRPr>
          </a:p>
          <a:p>
            <a:pPr marL="369888" indent="-376238">
              <a:spcBef>
                <a:spcPts val="400"/>
              </a:spcBef>
              <a:buClrTx/>
            </a:pPr>
            <a:endParaRPr lang="en-US" sz="1400" dirty="0" smtClean="0"/>
          </a:p>
          <a:p>
            <a:pPr marL="652450" lvl="1">
              <a:spcBef>
                <a:spcPts val="400"/>
              </a:spcBef>
              <a:buFont typeface="+mj-lt"/>
              <a:buAutoNum type="arabicPeriod"/>
            </a:pPr>
            <a:endParaRPr lang="en-US" sz="1200" dirty="0" smtClean="0">
              <a:sym typeface="Symbol" panose="05050102010706020507" pitchFamily="18" charset="2"/>
            </a:endParaRPr>
          </a:p>
          <a:p>
            <a:pPr marL="652450" lvl="1">
              <a:spcBef>
                <a:spcPts val="400"/>
              </a:spcBef>
              <a:buFont typeface="+mj-lt"/>
              <a:buAutoNum type="arabicPeriod"/>
            </a:pPr>
            <a:endParaRPr lang="en-US" sz="1200" dirty="0" smtClean="0">
              <a:sym typeface="Symbol" panose="05050102010706020507" pitchFamily="18" charset="2"/>
            </a:endParaRPr>
          </a:p>
          <a:p>
            <a:pPr marL="652450" lvl="1">
              <a:spcBef>
                <a:spcPts val="400"/>
              </a:spcBef>
              <a:buFont typeface="+mj-lt"/>
              <a:buAutoNum type="arabicPeriod"/>
            </a:pPr>
            <a:endParaRPr lang="en-US" sz="1200" dirty="0" smtClean="0">
              <a:sym typeface="Symbol" panose="05050102010706020507" pitchFamily="18" charset="2"/>
            </a:endParaRPr>
          </a:p>
          <a:p>
            <a:pPr marL="652450" lvl="1">
              <a:spcBef>
                <a:spcPts val="400"/>
              </a:spcBef>
              <a:buFont typeface="+mj-lt"/>
              <a:buAutoNum type="arabicPeriod"/>
            </a:pPr>
            <a:endParaRPr lang="en-US" sz="1200" dirty="0" smtClean="0">
              <a:sym typeface="Symbol" panose="05050102010706020507" pitchFamily="18" charset="2"/>
            </a:endParaRPr>
          </a:p>
          <a:p>
            <a:pPr marL="652450" lvl="1">
              <a:spcBef>
                <a:spcPts val="400"/>
              </a:spcBef>
              <a:buFont typeface="+mj-lt"/>
              <a:buAutoNum type="arabicPeriod"/>
            </a:pPr>
            <a:endParaRPr lang="en-US" sz="1200" dirty="0" smtClean="0">
              <a:sym typeface="Symbol" panose="05050102010706020507" pitchFamily="18" charset="2"/>
            </a:endParaRPr>
          </a:p>
          <a:p>
            <a:pPr marL="652450" lvl="1">
              <a:spcBef>
                <a:spcPts val="400"/>
              </a:spcBef>
              <a:buFont typeface="+mj-lt"/>
              <a:buAutoNum type="arabicPeriod"/>
            </a:pPr>
            <a:endParaRPr lang="en-US" sz="1200" dirty="0" smtClean="0">
              <a:sym typeface="Symbol" panose="05050102010706020507" pitchFamily="18" charset="2"/>
            </a:endParaRPr>
          </a:p>
          <a:p>
            <a:pPr marL="652450" lvl="1">
              <a:spcBef>
                <a:spcPts val="400"/>
              </a:spcBef>
              <a:buFont typeface="+mj-lt"/>
              <a:buAutoNum type="arabicPeriod"/>
            </a:pPr>
            <a:endParaRPr lang="en-US" sz="1200" dirty="0" smtClean="0">
              <a:sym typeface="Symbol" panose="05050102010706020507" pitchFamily="18" charset="2"/>
            </a:endParaRPr>
          </a:p>
          <a:p>
            <a:pPr marL="652450" lvl="1">
              <a:spcBef>
                <a:spcPts val="400"/>
              </a:spcBef>
              <a:buFont typeface="+mj-lt"/>
              <a:buAutoNum type="arabicPeriod"/>
            </a:pPr>
            <a:endParaRPr lang="en-US" sz="1200" dirty="0" smtClean="0">
              <a:sym typeface="Symbol" panose="05050102010706020507" pitchFamily="18" charset="2"/>
            </a:endParaRPr>
          </a:p>
          <a:p>
            <a:pPr marL="652450" lvl="1">
              <a:spcBef>
                <a:spcPts val="400"/>
              </a:spcBef>
              <a:buFont typeface="+mj-lt"/>
              <a:buAutoNum type="arabicPeriod"/>
            </a:pPr>
            <a:endParaRPr lang="en-GB" sz="1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85376" y="4833167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75 ns bunch spacing in the PS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63" y="2809601"/>
            <a:ext cx="2314825" cy="1869221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4" b="1690"/>
          <a:stretch/>
        </p:blipFill>
        <p:spPr bwMode="auto">
          <a:xfrm>
            <a:off x="3649916" y="2908164"/>
            <a:ext cx="3189399" cy="163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/>
        </p:nvSpPr>
        <p:spPr>
          <a:xfrm rot="20238837">
            <a:off x="1463038" y="3679724"/>
            <a:ext cx="4832576" cy="515303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Not an issue for LHC so far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50"/>
          <a:stretch/>
        </p:blipFill>
        <p:spPr>
          <a:xfrm>
            <a:off x="5942764" y="0"/>
            <a:ext cx="3201236" cy="11873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51" r="41180" b="37150"/>
          <a:stretch/>
        </p:blipFill>
        <p:spPr>
          <a:xfrm>
            <a:off x="5950384" y="7620"/>
            <a:ext cx="1882976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01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1054100" y="12700"/>
            <a:ext cx="8229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39140" y="1020604"/>
            <a:ext cx="75975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US" sz="1400" dirty="0" smtClean="0"/>
              <a:t>2018: another year of </a:t>
            </a:r>
            <a:r>
              <a:rPr lang="en-US" sz="1400" dirty="0" smtClean="0">
                <a:solidFill>
                  <a:srgbClr val="FF0000"/>
                </a:solidFill>
              </a:rPr>
              <a:t>record performance!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Source </a:t>
            </a:r>
            <a:r>
              <a:rPr lang="en-US" sz="1400" dirty="0" smtClean="0">
                <a:solidFill>
                  <a:srgbClr val="FF0000"/>
                </a:solidFill>
              </a:rPr>
              <a:t>and Linac3 </a:t>
            </a:r>
            <a:r>
              <a:rPr lang="en-US" sz="1400" dirty="0" smtClean="0"/>
              <a:t>steadily </a:t>
            </a:r>
            <a:r>
              <a:rPr lang="en-US" sz="1400" dirty="0" smtClean="0">
                <a:solidFill>
                  <a:srgbClr val="FF0000"/>
                </a:solidFill>
              </a:rPr>
              <a:t>delivered 30uA </a:t>
            </a:r>
            <a:r>
              <a:rPr lang="en-US" sz="1400" dirty="0" smtClean="0"/>
              <a:t>during LHC ion run.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LIU targets achieved and exceeded </a:t>
            </a:r>
            <a:r>
              <a:rPr lang="en-US" sz="1400" dirty="0" smtClean="0"/>
              <a:t>in LEIR and PS:</a:t>
            </a:r>
          </a:p>
          <a:p>
            <a:pPr marL="742950" lvl="1" indent="-285750" algn="just">
              <a:buFont typeface="Arial" pitchFamily="34" charset="0"/>
              <a:buChar char="•"/>
            </a:pPr>
            <a:r>
              <a:rPr lang="en-US" sz="1400" dirty="0" smtClean="0"/>
              <a:t>+10% intensity margin in LEIR</a:t>
            </a:r>
          </a:p>
          <a:p>
            <a:pPr marL="742950" lvl="1" indent="-285750" algn="just">
              <a:buFont typeface="Arial" pitchFamily="34" charset="0"/>
              <a:buChar char="•"/>
            </a:pPr>
            <a:r>
              <a:rPr lang="en-US" sz="1400" dirty="0" smtClean="0"/>
              <a:t>+40% </a:t>
            </a:r>
            <a:r>
              <a:rPr lang="en-US" sz="1400" dirty="0" smtClean="0"/>
              <a:t>bunch intensity in </a:t>
            </a:r>
            <a:r>
              <a:rPr lang="en-US" sz="1400" dirty="0" smtClean="0"/>
              <a:t>PS for </a:t>
            </a:r>
            <a:r>
              <a:rPr lang="en-US" sz="1400" dirty="0" smtClean="0"/>
              <a:t>75 ns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1400" dirty="0" smtClean="0"/>
              <a:t>Several </a:t>
            </a:r>
            <a:r>
              <a:rPr lang="en-US" sz="1400" dirty="0" smtClean="0">
                <a:solidFill>
                  <a:srgbClr val="FF0000"/>
                </a:solidFill>
              </a:rPr>
              <a:t>sources of performance drift identified </a:t>
            </a:r>
            <a:r>
              <a:rPr lang="en-US" sz="1400" dirty="0" smtClean="0"/>
              <a:t>both in Linac3 (e.g. foils, RF settings) and LEIR (e.g. temperature drifts on BHN10).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Source of faults</a:t>
            </a:r>
            <a:r>
              <a:rPr lang="en-US" sz="1400" dirty="0"/>
              <a:t> </a:t>
            </a:r>
            <a:r>
              <a:rPr lang="en-US" sz="1400" dirty="0" smtClean="0"/>
              <a:t>between Linac3 and LEIR </a:t>
            </a:r>
            <a:r>
              <a:rPr lang="en-US" sz="1400" dirty="0"/>
              <a:t>understood and </a:t>
            </a:r>
            <a:r>
              <a:rPr lang="en-US" sz="1400" dirty="0" smtClean="0"/>
              <a:t>identified for consolidation (if not already planned, e.g. LLRF).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1400" dirty="0" smtClean="0"/>
              <a:t>LEIR </a:t>
            </a:r>
            <a:r>
              <a:rPr lang="en-US" sz="1400" dirty="0" smtClean="0">
                <a:solidFill>
                  <a:srgbClr val="FF0000"/>
                </a:solidFill>
              </a:rPr>
              <a:t>machine better understood </a:t>
            </a:r>
            <a:r>
              <a:rPr lang="en-US" sz="1400" dirty="0" smtClean="0"/>
              <a:t>year by year, both in </a:t>
            </a:r>
            <a:r>
              <a:rPr lang="en-US" sz="1400" dirty="0" smtClean="0">
                <a:solidFill>
                  <a:srgbClr val="FF0000"/>
                </a:solidFill>
              </a:rPr>
              <a:t>operation</a:t>
            </a:r>
            <a:r>
              <a:rPr lang="en-US" sz="1400" dirty="0" smtClean="0"/>
              <a:t> (e.g. injection efficiency) and </a:t>
            </a:r>
            <a:r>
              <a:rPr lang="en-US" sz="1400" dirty="0" smtClean="0">
                <a:solidFill>
                  <a:srgbClr val="FF0000"/>
                </a:solidFill>
              </a:rPr>
              <a:t>intensity limitations </a:t>
            </a:r>
            <a:r>
              <a:rPr lang="en-US" sz="1400" dirty="0" smtClean="0"/>
              <a:t>(SC+IBS).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1400" dirty="0" smtClean="0"/>
              <a:t>Largely </a:t>
            </a:r>
            <a:r>
              <a:rPr lang="en-US" sz="1400" dirty="0" smtClean="0">
                <a:solidFill>
                  <a:srgbClr val="FF0000"/>
                </a:solidFill>
              </a:rPr>
              <a:t>profited of new instrumentation </a:t>
            </a:r>
            <a:r>
              <a:rPr lang="en-US" sz="1400" dirty="0" smtClean="0"/>
              <a:t>(ring BPM electronics, transfer line BPMs and SEM fast electronics, new Schottky electronics</a:t>
            </a:r>
            <a:r>
              <a:rPr lang="en-US" sz="1400" dirty="0" smtClean="0"/>
              <a:t>) and </a:t>
            </a:r>
            <a:r>
              <a:rPr lang="en-US" sz="1400" dirty="0" smtClean="0">
                <a:solidFill>
                  <a:srgbClr val="FF0000"/>
                </a:solidFill>
              </a:rPr>
              <a:t>new tools for OP to increase machine reproducibility</a:t>
            </a:r>
            <a:r>
              <a:rPr lang="en-US" sz="1400" dirty="0" smtClean="0"/>
              <a:t>.</a:t>
            </a:r>
            <a:endParaRPr lang="en-US" sz="14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LS2</a:t>
            </a:r>
            <a:r>
              <a:rPr lang="en-US" sz="1400" dirty="0" smtClean="0"/>
              <a:t>: prepare restart and progress on simulations (injection, cooling, SC, …) 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55985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25178" y="2086749"/>
            <a:ext cx="6459790" cy="817708"/>
          </a:xfrm>
        </p:spPr>
        <p:txBody>
          <a:bodyPr/>
          <a:lstStyle/>
          <a:p>
            <a:pPr algn="ctr"/>
            <a:r>
              <a:rPr lang="en-US" i="1" dirty="0" smtClean="0"/>
              <a:t>Thanks for your attention!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96307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51180" y="1116125"/>
            <a:ext cx="6435420" cy="320314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Highlights from </a:t>
            </a:r>
            <a:r>
              <a:rPr lang="en-US" sz="2000" dirty="0" smtClean="0"/>
              <a:t>2018</a:t>
            </a:r>
          </a:p>
          <a:p>
            <a:r>
              <a:rPr lang="en-US" sz="2000" dirty="0" smtClean="0"/>
              <a:t>Performance overview from Source to PS</a:t>
            </a:r>
            <a:endParaRPr lang="en-US" sz="2000" dirty="0" smtClean="0"/>
          </a:p>
          <a:p>
            <a:r>
              <a:rPr lang="en-US" sz="2000" dirty="0" smtClean="0"/>
              <a:t>Source/Linac3 </a:t>
            </a:r>
            <a:endParaRPr lang="en-US" sz="2000" dirty="0" smtClean="0"/>
          </a:p>
          <a:p>
            <a:r>
              <a:rPr lang="en-US" sz="2000" dirty="0" smtClean="0"/>
              <a:t>LEIR</a:t>
            </a:r>
          </a:p>
          <a:p>
            <a:pPr lvl="1"/>
            <a:r>
              <a:rPr lang="en-US" sz="1800" dirty="0" smtClean="0"/>
              <a:t>Preparation </a:t>
            </a:r>
            <a:r>
              <a:rPr lang="en-US" sz="1800" dirty="0" smtClean="0"/>
              <a:t>to the LHC run</a:t>
            </a:r>
          </a:p>
          <a:p>
            <a:pPr lvl="1"/>
            <a:r>
              <a:rPr lang="en-US" sz="1800" dirty="0" smtClean="0"/>
              <a:t>Performance </a:t>
            </a:r>
            <a:r>
              <a:rPr lang="en-US" sz="1800" dirty="0" smtClean="0"/>
              <a:t>during </a:t>
            </a:r>
            <a:r>
              <a:rPr lang="en-US" sz="1800" dirty="0" smtClean="0"/>
              <a:t>the LHC run</a:t>
            </a:r>
          </a:p>
          <a:p>
            <a:r>
              <a:rPr lang="en-US" sz="2000" dirty="0" smtClean="0"/>
              <a:t>PS</a:t>
            </a:r>
          </a:p>
          <a:p>
            <a:r>
              <a:rPr lang="en-US" sz="2000" dirty="0" smtClean="0"/>
              <a:t>Summary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98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extBox 182"/>
              <p:cNvSpPr txBox="1"/>
              <p:nvPr/>
            </p:nvSpPr>
            <p:spPr>
              <a:xfrm>
                <a:off x="6986861" y="1038481"/>
                <a:ext cx="1353353" cy="2167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800" i="1">
                          <a:solidFill>
                            <a:schemeClr val="accent4"/>
                          </a:solidFill>
                          <a:latin typeface="Cambria Math"/>
                        </a:rPr>
                        <m:t>𝑃</m:t>
                      </m:r>
                      <m:sSup>
                        <m:sSupPr>
                          <m:ctrlPr>
                            <a:rPr lang="en-US" sz="800" i="1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800" i="1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800" b="0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29</m:t>
                          </m:r>
                          <m:r>
                            <a:rPr lang="en-US" sz="800" i="1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+</m:t>
                          </m:r>
                        </m:sup>
                      </m:sSup>
                      <m:r>
                        <a:rPr lang="en-US" sz="800" b="0" i="1" smtClean="0">
                          <a:solidFill>
                            <a:schemeClr val="accent4"/>
                          </a:solidFill>
                          <a:latin typeface="Cambria Math"/>
                        </a:rPr>
                        <m:t>→</m:t>
                      </m:r>
                      <m:r>
                        <a:rPr lang="en-US" sz="800" b="0" i="1" smtClean="0">
                          <a:solidFill>
                            <a:schemeClr val="accent4"/>
                          </a:solidFill>
                          <a:latin typeface="Cambria Math"/>
                        </a:rPr>
                        <m:t>𝑃</m:t>
                      </m:r>
                      <m:sSup>
                        <m:sSupPr>
                          <m:ctrlPr>
                            <a:rPr lang="en-US" sz="800" b="0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800" b="0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800" b="0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54+</m:t>
                          </m:r>
                        </m:sup>
                      </m:sSup>
                    </m:oMath>
                  </m:oMathPara>
                </a14:m>
                <a:endParaRPr lang="en-US" sz="800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183" name="TextBox 1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6861" y="1038481"/>
                <a:ext cx="1353353" cy="21679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1" name="Straight Connector 180"/>
          <p:cNvCxnSpPr/>
          <p:nvPr/>
        </p:nvCxnSpPr>
        <p:spPr>
          <a:xfrm>
            <a:off x="6449433" y="2269892"/>
            <a:ext cx="0" cy="1454548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4445957" y="2991050"/>
            <a:ext cx="0" cy="1263813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3833156" y="2376709"/>
            <a:ext cx="0" cy="1331585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>
            <a:off x="7129675" y="1799953"/>
            <a:ext cx="0" cy="2441210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>
            <a:endCxn id="178" idx="0"/>
          </p:cNvCxnSpPr>
          <p:nvPr/>
        </p:nvCxnSpPr>
        <p:spPr>
          <a:xfrm>
            <a:off x="7774317" y="2985248"/>
            <a:ext cx="5747" cy="1817171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flipH="1">
            <a:off x="5084309" y="2999450"/>
            <a:ext cx="18050" cy="1665419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423229" y="2991050"/>
            <a:ext cx="0" cy="1604101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stCxn id="9" idx="2"/>
          </p:cNvCxnSpPr>
          <p:nvPr/>
        </p:nvCxnSpPr>
        <p:spPr>
          <a:xfrm>
            <a:off x="1731554" y="2981800"/>
            <a:ext cx="4819" cy="1219775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 from 2018</a:t>
            </a:r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139753" y="2513800"/>
            <a:ext cx="856800" cy="468000"/>
          </a:xfrm>
          <a:prstGeom prst="chevron">
            <a:avLst>
              <a:gd name="adj" fmla="val 60769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" dirty="0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774553" y="2513800"/>
            <a:ext cx="856800" cy="468000"/>
          </a:xfrm>
          <a:prstGeom prst="chevron">
            <a:avLst>
              <a:gd name="adj" fmla="val 60769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1445353" y="2513800"/>
            <a:ext cx="856800" cy="468000"/>
          </a:xfrm>
          <a:prstGeom prst="chevron">
            <a:avLst>
              <a:gd name="adj" fmla="val 60769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5909" y="2612190"/>
            <a:ext cx="4362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Jan</a:t>
            </a:r>
            <a:endParaRPr lang="en-US" sz="1100" b="1" dirty="0">
              <a:solidFill>
                <a:schemeClr val="bg1"/>
              </a:solidFill>
            </a:endParaRPr>
          </a:p>
        </p:txBody>
      </p:sp>
      <p:grpSp>
        <p:nvGrpSpPr>
          <p:cNvPr id="22" name="Group 88"/>
          <p:cNvGrpSpPr/>
          <p:nvPr/>
        </p:nvGrpSpPr>
        <p:grpSpPr>
          <a:xfrm>
            <a:off x="6656717" y="677723"/>
            <a:ext cx="896105" cy="496295"/>
            <a:chOff x="2277512" y="1803809"/>
            <a:chExt cx="2627042" cy="1560453"/>
          </a:xfrm>
        </p:grpSpPr>
        <p:grpSp>
          <p:nvGrpSpPr>
            <p:cNvPr id="23" name="Group 89"/>
            <p:cNvGrpSpPr/>
            <p:nvPr/>
          </p:nvGrpSpPr>
          <p:grpSpPr>
            <a:xfrm>
              <a:off x="2277512" y="1803809"/>
              <a:ext cx="2627042" cy="791881"/>
              <a:chOff x="1838460" y="1803810"/>
              <a:chExt cx="2627042" cy="791881"/>
            </a:xfrm>
          </p:grpSpPr>
          <p:sp>
            <p:nvSpPr>
              <p:cNvPr id="48" name="Straight Connector 113"/>
              <p:cNvSpPr/>
              <p:nvPr/>
            </p:nvSpPr>
            <p:spPr>
              <a:xfrm>
                <a:off x="4215229" y="2373227"/>
                <a:ext cx="250273" cy="222464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51" name="Straight Connector 116"/>
              <p:cNvSpPr/>
              <p:nvPr/>
            </p:nvSpPr>
            <p:spPr>
              <a:xfrm>
                <a:off x="1838460" y="1803810"/>
                <a:ext cx="345152" cy="145530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</p:grpSp>
        <p:sp>
          <p:nvSpPr>
            <p:cNvPr id="28" name="TextBox 94"/>
            <p:cNvSpPr txBox="1"/>
            <p:nvPr/>
          </p:nvSpPr>
          <p:spPr>
            <a:xfrm rot="1327344">
              <a:off x="2696461" y="2541708"/>
              <a:ext cx="1822857" cy="8225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endParaRPr sz="1100" b="1" dirty="0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1059509" y="2612190"/>
            <a:ext cx="4362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Feb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723109" y="2612190"/>
            <a:ext cx="4362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Mar</a:t>
            </a:r>
            <a:endParaRPr lang="en-US" sz="1100" b="1" dirty="0">
              <a:solidFill>
                <a:schemeClr val="bg1"/>
              </a:solidFill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>
            <a:off x="467229" y="2981800"/>
            <a:ext cx="0" cy="201600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1077029" y="2984700"/>
            <a:ext cx="0" cy="585852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7" name="Rounded Rectangle 86"/>
          <p:cNvSpPr/>
          <p:nvPr/>
        </p:nvSpPr>
        <p:spPr>
          <a:xfrm>
            <a:off x="110381" y="3183400"/>
            <a:ext cx="1681756" cy="307777"/>
          </a:xfrm>
          <a:prstGeom prst="roundRect">
            <a:avLst/>
          </a:prstGeom>
          <a:gradFill>
            <a:gsLst>
              <a:gs pos="0">
                <a:schemeClr val="accent1">
                  <a:tint val="73000"/>
                  <a:satMod val="150000"/>
                  <a:alpha val="50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alpha val="50000"/>
                </a:schemeClr>
              </a:gs>
              <a:gs pos="55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  <a:alpha val="29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End of 2017 YETS</a:t>
            </a:r>
          </a:p>
        </p:txBody>
      </p:sp>
      <p:sp>
        <p:nvSpPr>
          <p:cNvPr id="91" name="Rounded Rectangle 90"/>
          <p:cNvSpPr/>
          <p:nvPr/>
        </p:nvSpPr>
        <p:spPr>
          <a:xfrm>
            <a:off x="98425" y="3570552"/>
            <a:ext cx="2595306" cy="516723"/>
          </a:xfrm>
          <a:prstGeom prst="roundRect">
            <a:avLst/>
          </a:prstGeom>
          <a:gradFill>
            <a:gsLst>
              <a:gs pos="0">
                <a:schemeClr val="accent1">
                  <a:tint val="73000"/>
                  <a:satMod val="150000"/>
                  <a:alpha val="50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alpha val="50000"/>
                </a:schemeClr>
              </a:gs>
              <a:gs pos="55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  <a:alpha val="29000"/>
                </a:schemeClr>
              </a:gs>
            </a:gsLst>
          </a:gradFill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Source change of main insulators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Source commissioning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1077029" y="4201575"/>
            <a:ext cx="1998066" cy="307777"/>
          </a:xfrm>
          <a:prstGeom prst="roundRect">
            <a:avLst/>
          </a:prstGeom>
          <a:gradFill>
            <a:gsLst>
              <a:gs pos="0">
                <a:schemeClr val="accent1">
                  <a:tint val="73000"/>
                  <a:satMod val="150000"/>
                  <a:alpha val="50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alpha val="50000"/>
                </a:schemeClr>
              </a:gs>
              <a:gs pos="55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  <a:alpha val="29000"/>
                </a:schemeClr>
              </a:gs>
            </a:gsLst>
          </a:gradFill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Linac3 commissioning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5" name="Chevron 24"/>
          <p:cNvSpPr/>
          <p:nvPr/>
        </p:nvSpPr>
        <p:spPr>
          <a:xfrm>
            <a:off x="2116153" y="2513800"/>
            <a:ext cx="856800" cy="468000"/>
          </a:xfrm>
          <a:prstGeom prst="chevron">
            <a:avLst>
              <a:gd name="adj" fmla="val 60769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6" name="Group 88"/>
          <p:cNvGrpSpPr/>
          <p:nvPr/>
        </p:nvGrpSpPr>
        <p:grpSpPr>
          <a:xfrm>
            <a:off x="6228170" y="253257"/>
            <a:ext cx="2368980" cy="734629"/>
            <a:chOff x="1021176" y="469205"/>
            <a:chExt cx="6944958" cy="2309832"/>
          </a:xfrm>
        </p:grpSpPr>
        <p:grpSp>
          <p:nvGrpSpPr>
            <p:cNvPr id="27" name="Group 89"/>
            <p:cNvGrpSpPr/>
            <p:nvPr/>
          </p:nvGrpSpPr>
          <p:grpSpPr>
            <a:xfrm>
              <a:off x="1825822" y="469205"/>
              <a:ext cx="6140312" cy="2309832"/>
              <a:chOff x="1386769" y="469205"/>
              <a:chExt cx="6140311" cy="2309831"/>
            </a:xfrm>
          </p:grpSpPr>
          <p:sp>
            <p:nvSpPr>
              <p:cNvPr id="35" name="Straight Connector 113"/>
              <p:cNvSpPr/>
              <p:nvPr/>
            </p:nvSpPr>
            <p:spPr>
              <a:xfrm>
                <a:off x="4215229" y="2373227"/>
                <a:ext cx="250273" cy="222464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36" name="Straight Connector 114"/>
              <p:cNvSpPr/>
              <p:nvPr/>
            </p:nvSpPr>
            <p:spPr>
              <a:xfrm flipV="1">
                <a:off x="2075697" y="1707544"/>
                <a:ext cx="2181769" cy="18230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37" name="Straight Connector 115"/>
              <p:cNvSpPr/>
              <p:nvPr/>
            </p:nvSpPr>
            <p:spPr>
              <a:xfrm flipV="1">
                <a:off x="4229686" y="1152564"/>
                <a:ext cx="1017438" cy="559491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40" name="Freeform 118"/>
              <p:cNvSpPr/>
              <p:nvPr/>
            </p:nvSpPr>
            <p:spPr>
              <a:xfrm>
                <a:off x="1386769" y="1492639"/>
                <a:ext cx="483030" cy="32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89" h="21344" extrusionOk="0">
                    <a:moveTo>
                      <a:pt x="20089" y="21344"/>
                    </a:moveTo>
                    <a:cubicBezTo>
                      <a:pt x="15573" y="17132"/>
                      <a:pt x="4632" y="21600"/>
                      <a:pt x="1561" y="19466"/>
                    </a:cubicBezTo>
                    <a:cubicBezTo>
                      <a:pt x="-1511" y="17331"/>
                      <a:pt x="741" y="11953"/>
                      <a:pt x="1659" y="8538"/>
                    </a:cubicBezTo>
                    <a:cubicBezTo>
                      <a:pt x="2577" y="5123"/>
                      <a:pt x="3891" y="1708"/>
                      <a:pt x="4469" y="0"/>
                    </a:cubicBezTo>
                  </a:path>
                </a:pathLst>
              </a:cu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41" name="Freeform 119"/>
              <p:cNvSpPr/>
              <p:nvPr/>
            </p:nvSpPr>
            <p:spPr>
              <a:xfrm rot="14074827" flipH="1">
                <a:off x="1447406" y="1395329"/>
                <a:ext cx="623588" cy="3652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50" h="21600" extrusionOk="0">
                    <a:moveTo>
                      <a:pt x="20650" y="21600"/>
                    </a:moveTo>
                    <a:cubicBezTo>
                      <a:pt x="17407" y="15842"/>
                      <a:pt x="15177" y="17947"/>
                      <a:pt x="12992" y="17845"/>
                    </a:cubicBezTo>
                    <a:cubicBezTo>
                      <a:pt x="10889" y="17742"/>
                      <a:pt x="3012" y="19229"/>
                      <a:pt x="1031" y="17537"/>
                    </a:cubicBezTo>
                    <a:cubicBezTo>
                      <a:pt x="-950" y="15845"/>
                      <a:pt x="411" y="10768"/>
                      <a:pt x="1105" y="7692"/>
                    </a:cubicBezTo>
                    <a:cubicBezTo>
                      <a:pt x="1800" y="4615"/>
                      <a:pt x="2793" y="1538"/>
                      <a:pt x="3230" y="0"/>
                    </a:cubicBezTo>
                  </a:path>
                </a:pathLst>
              </a:cu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42" name="Straight Connector 121"/>
              <p:cNvSpPr/>
              <p:nvPr/>
            </p:nvSpPr>
            <p:spPr>
              <a:xfrm>
                <a:off x="4216175" y="1705545"/>
                <a:ext cx="1057227" cy="448916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43" name="Rounded Rectangle 122"/>
              <p:cNvSpPr/>
              <p:nvPr/>
            </p:nvSpPr>
            <p:spPr>
              <a:xfrm rot="18812430">
                <a:off x="5229800" y="481756"/>
                <a:ext cx="2309831" cy="2284729"/>
              </a:xfrm>
              <a:prstGeom prst="roundRect">
                <a:avLst>
                  <a:gd name="adj" fmla="val 16667"/>
                </a:avLst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 sz="1100"/>
              </a:p>
            </p:txBody>
          </p:sp>
        </p:grpSp>
        <p:sp>
          <p:nvSpPr>
            <p:cNvPr id="29" name="TextBox 91"/>
            <p:cNvSpPr txBox="1"/>
            <p:nvPr/>
          </p:nvSpPr>
          <p:spPr>
            <a:xfrm rot="17674297">
              <a:off x="776139" y="1324750"/>
              <a:ext cx="1166781" cy="6767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900" b="1" dirty="0" smtClean="0"/>
                <a:t>ITE</a:t>
              </a:r>
              <a:endParaRPr sz="900" b="1" dirty="0"/>
            </a:p>
          </p:txBody>
        </p:sp>
        <p:sp>
          <p:nvSpPr>
            <p:cNvPr id="30" name="TextBox 92"/>
            <p:cNvSpPr txBox="1"/>
            <p:nvPr/>
          </p:nvSpPr>
          <p:spPr>
            <a:xfrm rot="19728763">
              <a:off x="4588468" y="640792"/>
              <a:ext cx="1025154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US" sz="900" b="1" dirty="0" smtClean="0"/>
                <a:t>EE</a:t>
              </a:r>
              <a:endParaRPr sz="900" b="1" dirty="0"/>
            </a:p>
          </p:txBody>
        </p:sp>
        <p:sp>
          <p:nvSpPr>
            <p:cNvPr id="31" name="TextBox 93"/>
            <p:cNvSpPr txBox="1"/>
            <p:nvPr/>
          </p:nvSpPr>
          <p:spPr>
            <a:xfrm rot="1412518">
              <a:off x="4539196" y="1899569"/>
              <a:ext cx="1025154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sz="900" b="1" dirty="0" smtClean="0"/>
                <a:t>EI</a:t>
              </a:r>
              <a:endParaRPr sz="900" b="1" dirty="0"/>
            </a:p>
          </p:txBody>
        </p:sp>
        <p:sp>
          <p:nvSpPr>
            <p:cNvPr id="33" name="TextBox 95"/>
            <p:cNvSpPr txBox="1"/>
            <p:nvPr/>
          </p:nvSpPr>
          <p:spPr>
            <a:xfrm>
              <a:off x="3205139" y="967821"/>
              <a:ext cx="1253070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900" b="1" dirty="0" smtClean="0"/>
                <a:t>ETL</a:t>
              </a:r>
              <a:endParaRPr sz="900" b="1" dirty="0"/>
            </a:p>
          </p:txBody>
        </p:sp>
        <p:sp>
          <p:nvSpPr>
            <p:cNvPr id="34" name="TextBox 112"/>
            <p:cNvSpPr txBox="1"/>
            <p:nvPr/>
          </p:nvSpPr>
          <p:spPr>
            <a:xfrm>
              <a:off x="6188340" y="1255997"/>
              <a:ext cx="1315012" cy="8225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lang="en-US" sz="1100" b="1" dirty="0" smtClean="0"/>
                <a:t>LEIR</a:t>
              </a:r>
              <a:endParaRPr sz="1100" b="1" dirty="0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2386709" y="2612190"/>
            <a:ext cx="4362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Apr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1741193" y="4595151"/>
            <a:ext cx="1998066" cy="487098"/>
          </a:xfrm>
          <a:prstGeom prst="roundRect">
            <a:avLst/>
          </a:prstGeom>
          <a:gradFill>
            <a:gsLst>
              <a:gs pos="0">
                <a:schemeClr val="accent1">
                  <a:tint val="73000"/>
                  <a:satMod val="150000"/>
                  <a:alpha val="50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alpha val="50000"/>
                </a:schemeClr>
              </a:gs>
              <a:gs pos="55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  <a:alpha val="29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17</a:t>
            </a:r>
            <a:r>
              <a:rPr lang="en-US" sz="1200" baseline="30000" dirty="0" smtClean="0">
                <a:solidFill>
                  <a:schemeClr val="tx1"/>
                </a:solidFill>
              </a:rPr>
              <a:t>th</a:t>
            </a:r>
            <a:r>
              <a:rPr lang="en-US" sz="1200" dirty="0" smtClean="0">
                <a:solidFill>
                  <a:schemeClr val="tx1"/>
                </a:solidFill>
              </a:rPr>
              <a:t> : Ions in TL + LEIR</a:t>
            </a:r>
          </a:p>
          <a:p>
            <a:r>
              <a:rPr lang="en-US" sz="1200" dirty="0">
                <a:solidFill>
                  <a:schemeClr val="tx1"/>
                </a:solidFill>
              </a:rPr>
              <a:t>25</a:t>
            </a:r>
            <a:r>
              <a:rPr lang="en-US" sz="1200" baseline="30000" dirty="0">
                <a:solidFill>
                  <a:schemeClr val="tx1"/>
                </a:solidFill>
              </a:rPr>
              <a:t>th</a:t>
            </a:r>
            <a:r>
              <a:rPr lang="en-US" sz="1200" dirty="0">
                <a:solidFill>
                  <a:schemeClr val="tx1"/>
                </a:solidFill>
              </a:rPr>
              <a:t> : Ions to </a:t>
            </a:r>
            <a:r>
              <a:rPr lang="en-US" sz="1200" dirty="0" smtClean="0">
                <a:solidFill>
                  <a:schemeClr val="tx1"/>
                </a:solidFill>
              </a:rPr>
              <a:t>PS</a:t>
            </a:r>
            <a:endParaRPr lang="en-US" sz="1200" dirty="0">
              <a:solidFill>
                <a:schemeClr val="tx1"/>
              </a:solidFill>
            </a:endParaRPr>
          </a:p>
        </p:txBody>
      </p:sp>
      <p:grpSp>
        <p:nvGrpSpPr>
          <p:cNvPr id="46" name="Group 88"/>
          <p:cNvGrpSpPr/>
          <p:nvPr/>
        </p:nvGrpSpPr>
        <p:grpSpPr>
          <a:xfrm>
            <a:off x="6228170" y="253257"/>
            <a:ext cx="2368980" cy="734629"/>
            <a:chOff x="1021176" y="469205"/>
            <a:chExt cx="6944958" cy="2309832"/>
          </a:xfrm>
        </p:grpSpPr>
        <p:grpSp>
          <p:nvGrpSpPr>
            <p:cNvPr id="47" name="Group 89"/>
            <p:cNvGrpSpPr/>
            <p:nvPr/>
          </p:nvGrpSpPr>
          <p:grpSpPr>
            <a:xfrm>
              <a:off x="1825822" y="469205"/>
              <a:ext cx="6140312" cy="2309832"/>
              <a:chOff x="1386769" y="469205"/>
              <a:chExt cx="6140311" cy="2309831"/>
            </a:xfrm>
          </p:grpSpPr>
          <p:sp>
            <p:nvSpPr>
              <p:cNvPr id="58" name="Straight Connector 114"/>
              <p:cNvSpPr/>
              <p:nvPr/>
            </p:nvSpPr>
            <p:spPr>
              <a:xfrm flipV="1">
                <a:off x="2075697" y="1707544"/>
                <a:ext cx="2181769" cy="18230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59" name="Straight Connector 115"/>
              <p:cNvSpPr/>
              <p:nvPr/>
            </p:nvSpPr>
            <p:spPr>
              <a:xfrm flipV="1">
                <a:off x="4229686" y="1152564"/>
                <a:ext cx="1017438" cy="559491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62" name="Freeform 118"/>
              <p:cNvSpPr/>
              <p:nvPr/>
            </p:nvSpPr>
            <p:spPr>
              <a:xfrm>
                <a:off x="1386769" y="1492639"/>
                <a:ext cx="483030" cy="32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89" h="21344" extrusionOk="0">
                    <a:moveTo>
                      <a:pt x="20089" y="21344"/>
                    </a:moveTo>
                    <a:cubicBezTo>
                      <a:pt x="15573" y="17132"/>
                      <a:pt x="4632" y="21600"/>
                      <a:pt x="1561" y="19466"/>
                    </a:cubicBezTo>
                    <a:cubicBezTo>
                      <a:pt x="-1511" y="17331"/>
                      <a:pt x="741" y="11953"/>
                      <a:pt x="1659" y="8538"/>
                    </a:cubicBezTo>
                    <a:cubicBezTo>
                      <a:pt x="2577" y="5123"/>
                      <a:pt x="3891" y="1708"/>
                      <a:pt x="4469" y="0"/>
                    </a:cubicBezTo>
                  </a:path>
                </a:pathLst>
              </a:cu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63" name="Freeform 119"/>
              <p:cNvSpPr/>
              <p:nvPr/>
            </p:nvSpPr>
            <p:spPr>
              <a:xfrm rot="14074827" flipH="1">
                <a:off x="1447406" y="1395329"/>
                <a:ext cx="623588" cy="3652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50" h="21600" extrusionOk="0">
                    <a:moveTo>
                      <a:pt x="20650" y="21600"/>
                    </a:moveTo>
                    <a:cubicBezTo>
                      <a:pt x="17407" y="15842"/>
                      <a:pt x="15177" y="17947"/>
                      <a:pt x="12992" y="17845"/>
                    </a:cubicBezTo>
                    <a:cubicBezTo>
                      <a:pt x="10889" y="17742"/>
                      <a:pt x="3012" y="19229"/>
                      <a:pt x="1031" y="17537"/>
                    </a:cubicBezTo>
                    <a:cubicBezTo>
                      <a:pt x="-950" y="15845"/>
                      <a:pt x="411" y="10768"/>
                      <a:pt x="1105" y="7692"/>
                    </a:cubicBezTo>
                    <a:cubicBezTo>
                      <a:pt x="1800" y="4615"/>
                      <a:pt x="2793" y="1538"/>
                      <a:pt x="3230" y="0"/>
                    </a:cubicBezTo>
                  </a:path>
                </a:pathLst>
              </a:cu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64" name="Straight Connector 121"/>
              <p:cNvSpPr/>
              <p:nvPr/>
            </p:nvSpPr>
            <p:spPr>
              <a:xfrm>
                <a:off x="4216175" y="1705545"/>
                <a:ext cx="1057227" cy="448916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65" name="Rounded Rectangle 122"/>
              <p:cNvSpPr/>
              <p:nvPr/>
            </p:nvSpPr>
            <p:spPr>
              <a:xfrm rot="18812430">
                <a:off x="5229800" y="481756"/>
                <a:ext cx="2309831" cy="2284729"/>
              </a:xfrm>
              <a:prstGeom prst="roundRect">
                <a:avLst>
                  <a:gd name="adj" fmla="val 16667"/>
                </a:avLst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 sz="1100"/>
              </a:p>
            </p:txBody>
          </p:sp>
        </p:grpSp>
        <p:sp>
          <p:nvSpPr>
            <p:cNvPr id="49" name="TextBox 91"/>
            <p:cNvSpPr txBox="1"/>
            <p:nvPr/>
          </p:nvSpPr>
          <p:spPr>
            <a:xfrm rot="17674297">
              <a:off x="776139" y="1324750"/>
              <a:ext cx="1166781" cy="6767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900" b="1" dirty="0" smtClean="0"/>
                <a:t>ITE</a:t>
              </a:r>
              <a:endParaRPr sz="900" b="1" dirty="0"/>
            </a:p>
          </p:txBody>
        </p:sp>
        <p:sp>
          <p:nvSpPr>
            <p:cNvPr id="50" name="TextBox 92"/>
            <p:cNvSpPr txBox="1"/>
            <p:nvPr/>
          </p:nvSpPr>
          <p:spPr>
            <a:xfrm rot="19728763">
              <a:off x="4588468" y="640792"/>
              <a:ext cx="1025154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US" sz="900" b="1" dirty="0" smtClean="0"/>
                <a:t>EE</a:t>
              </a:r>
              <a:endParaRPr sz="900" b="1" dirty="0"/>
            </a:p>
          </p:txBody>
        </p:sp>
        <p:sp>
          <p:nvSpPr>
            <p:cNvPr id="53" name="TextBox 93"/>
            <p:cNvSpPr txBox="1"/>
            <p:nvPr/>
          </p:nvSpPr>
          <p:spPr>
            <a:xfrm rot="1412518">
              <a:off x="4539196" y="1899569"/>
              <a:ext cx="1025154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sz="900" b="1" dirty="0" smtClean="0"/>
                <a:t>EI</a:t>
              </a:r>
              <a:endParaRPr sz="900" b="1" dirty="0"/>
            </a:p>
          </p:txBody>
        </p:sp>
        <p:sp>
          <p:nvSpPr>
            <p:cNvPr id="55" name="TextBox 95"/>
            <p:cNvSpPr txBox="1"/>
            <p:nvPr/>
          </p:nvSpPr>
          <p:spPr>
            <a:xfrm>
              <a:off x="3205139" y="967821"/>
              <a:ext cx="1253070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900" b="1" dirty="0" smtClean="0"/>
                <a:t>ETL</a:t>
              </a:r>
              <a:endParaRPr sz="900" b="1" dirty="0"/>
            </a:p>
          </p:txBody>
        </p:sp>
        <p:sp>
          <p:nvSpPr>
            <p:cNvPr id="56" name="TextBox 112"/>
            <p:cNvSpPr txBox="1"/>
            <p:nvPr/>
          </p:nvSpPr>
          <p:spPr>
            <a:xfrm>
              <a:off x="6188340" y="1255997"/>
              <a:ext cx="1315012" cy="8225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lang="en-US" sz="1100" b="1" dirty="0" smtClean="0"/>
                <a:t>LEIR</a:t>
              </a:r>
              <a:endParaRPr sz="1100" b="1" dirty="0"/>
            </a:p>
          </p:txBody>
        </p:sp>
      </p:grpSp>
      <p:cxnSp>
        <p:nvCxnSpPr>
          <p:cNvPr id="66" name="Straight Connector 65"/>
          <p:cNvCxnSpPr>
            <a:stCxn id="96" idx="4"/>
          </p:cNvCxnSpPr>
          <p:nvPr/>
        </p:nvCxnSpPr>
        <p:spPr>
          <a:xfrm flipV="1">
            <a:off x="6239016" y="-235019"/>
            <a:ext cx="5292" cy="622066"/>
          </a:xfrm>
          <a:prstGeom prst="line">
            <a:avLst/>
          </a:prstGeom>
          <a:noFill/>
          <a:ln w="12700" cap="flat">
            <a:solidFill>
              <a:srgbClr val="002060"/>
            </a:solidFill>
            <a:prstDash val="solid"/>
            <a:round/>
          </a:ln>
          <a:effectLst/>
        </p:spPr>
      </p:cxnSp>
      <p:cxnSp>
        <p:nvCxnSpPr>
          <p:cNvPr id="69" name="Straight Connector 68"/>
          <p:cNvCxnSpPr>
            <a:stCxn id="96" idx="5"/>
          </p:cNvCxnSpPr>
          <p:nvPr/>
        </p:nvCxnSpPr>
        <p:spPr>
          <a:xfrm flipH="1" flipV="1">
            <a:off x="6244308" y="-235020"/>
            <a:ext cx="524840" cy="422363"/>
          </a:xfrm>
          <a:prstGeom prst="line">
            <a:avLst/>
          </a:prstGeom>
          <a:noFill/>
          <a:ln w="12700" cap="flat">
            <a:solidFill>
              <a:srgbClr val="002060"/>
            </a:solidFill>
            <a:prstDash val="solid"/>
            <a:round/>
          </a:ln>
          <a:effectLst/>
        </p:spPr>
      </p:cxnSp>
      <p:cxnSp>
        <p:nvCxnSpPr>
          <p:cNvPr id="70" name="Straight Connector 69"/>
          <p:cNvCxnSpPr>
            <a:stCxn id="96" idx="3"/>
          </p:cNvCxnSpPr>
          <p:nvPr/>
        </p:nvCxnSpPr>
        <p:spPr>
          <a:xfrm flipV="1">
            <a:off x="5708884" y="-235020"/>
            <a:ext cx="530132" cy="422363"/>
          </a:xfrm>
          <a:prstGeom prst="line">
            <a:avLst/>
          </a:prstGeom>
          <a:noFill/>
          <a:ln w="12700" cap="flat">
            <a:solidFill>
              <a:srgbClr val="002060"/>
            </a:solidFill>
            <a:prstDash val="solid"/>
            <a:round/>
          </a:ln>
          <a:effectLst/>
        </p:spPr>
      </p:cxnSp>
      <p:grpSp>
        <p:nvGrpSpPr>
          <p:cNvPr id="71" name="Group 88"/>
          <p:cNvGrpSpPr/>
          <p:nvPr/>
        </p:nvGrpSpPr>
        <p:grpSpPr>
          <a:xfrm>
            <a:off x="5920366" y="37116"/>
            <a:ext cx="2677984" cy="951970"/>
            <a:chOff x="115292" y="-214163"/>
            <a:chExt cx="7850842" cy="2993200"/>
          </a:xfrm>
        </p:grpSpPr>
        <p:grpSp>
          <p:nvGrpSpPr>
            <p:cNvPr id="72" name="Group 89"/>
            <p:cNvGrpSpPr/>
            <p:nvPr/>
          </p:nvGrpSpPr>
          <p:grpSpPr>
            <a:xfrm>
              <a:off x="439053" y="469205"/>
              <a:ext cx="7527081" cy="2309832"/>
              <a:chOff x="0" y="469205"/>
              <a:chExt cx="7527080" cy="2309831"/>
            </a:xfrm>
          </p:grpSpPr>
          <p:sp>
            <p:nvSpPr>
              <p:cNvPr id="80" name="Straight Connector 120"/>
              <p:cNvSpPr/>
              <p:nvPr/>
            </p:nvSpPr>
            <p:spPr>
              <a:xfrm flipH="1" flipV="1">
                <a:off x="0" y="793343"/>
                <a:ext cx="2088732" cy="932861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82" name="Straight Connector 114"/>
              <p:cNvSpPr/>
              <p:nvPr/>
            </p:nvSpPr>
            <p:spPr>
              <a:xfrm flipV="1">
                <a:off x="2075697" y="1707544"/>
                <a:ext cx="2181769" cy="18230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84" name="Straight Connector 115"/>
              <p:cNvSpPr/>
              <p:nvPr/>
            </p:nvSpPr>
            <p:spPr>
              <a:xfrm flipV="1">
                <a:off x="4229686" y="1152564"/>
                <a:ext cx="1017438" cy="559491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88" name="Freeform 118"/>
              <p:cNvSpPr/>
              <p:nvPr/>
            </p:nvSpPr>
            <p:spPr>
              <a:xfrm>
                <a:off x="1386769" y="1492639"/>
                <a:ext cx="483030" cy="32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89" h="21344" extrusionOk="0">
                    <a:moveTo>
                      <a:pt x="20089" y="21344"/>
                    </a:moveTo>
                    <a:cubicBezTo>
                      <a:pt x="15573" y="17132"/>
                      <a:pt x="4632" y="21600"/>
                      <a:pt x="1561" y="19466"/>
                    </a:cubicBezTo>
                    <a:cubicBezTo>
                      <a:pt x="-1511" y="17331"/>
                      <a:pt x="741" y="11953"/>
                      <a:pt x="1659" y="8538"/>
                    </a:cubicBezTo>
                    <a:cubicBezTo>
                      <a:pt x="2577" y="5123"/>
                      <a:pt x="3891" y="1708"/>
                      <a:pt x="4469" y="0"/>
                    </a:cubicBezTo>
                  </a:path>
                </a:pathLst>
              </a:cu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90" name="Freeform 119"/>
              <p:cNvSpPr/>
              <p:nvPr/>
            </p:nvSpPr>
            <p:spPr>
              <a:xfrm rot="14074827" flipH="1">
                <a:off x="1447406" y="1395329"/>
                <a:ext cx="623588" cy="3652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50" h="21600" extrusionOk="0">
                    <a:moveTo>
                      <a:pt x="20650" y="21600"/>
                    </a:moveTo>
                    <a:cubicBezTo>
                      <a:pt x="17407" y="15842"/>
                      <a:pt x="15177" y="17947"/>
                      <a:pt x="12992" y="17845"/>
                    </a:cubicBezTo>
                    <a:cubicBezTo>
                      <a:pt x="10889" y="17742"/>
                      <a:pt x="3012" y="19229"/>
                      <a:pt x="1031" y="17537"/>
                    </a:cubicBezTo>
                    <a:cubicBezTo>
                      <a:pt x="-950" y="15845"/>
                      <a:pt x="411" y="10768"/>
                      <a:pt x="1105" y="7692"/>
                    </a:cubicBezTo>
                    <a:cubicBezTo>
                      <a:pt x="1800" y="4615"/>
                      <a:pt x="2793" y="1538"/>
                      <a:pt x="3230" y="0"/>
                    </a:cubicBezTo>
                  </a:path>
                </a:pathLst>
              </a:cu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94" name="Straight Connector 121"/>
              <p:cNvSpPr/>
              <p:nvPr/>
            </p:nvSpPr>
            <p:spPr>
              <a:xfrm>
                <a:off x="4216175" y="1705545"/>
                <a:ext cx="1057227" cy="448916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95" name="Rounded Rectangle 122"/>
              <p:cNvSpPr/>
              <p:nvPr/>
            </p:nvSpPr>
            <p:spPr>
              <a:xfrm rot="18812430">
                <a:off x="5229800" y="481756"/>
                <a:ext cx="2309831" cy="2284729"/>
              </a:xfrm>
              <a:prstGeom prst="roundRect">
                <a:avLst>
                  <a:gd name="adj" fmla="val 16667"/>
                </a:avLst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 sz="1100"/>
              </a:p>
            </p:txBody>
          </p:sp>
        </p:grpSp>
        <p:sp>
          <p:nvSpPr>
            <p:cNvPr id="73" name="TextBox 90"/>
            <p:cNvSpPr txBox="1"/>
            <p:nvPr/>
          </p:nvSpPr>
          <p:spPr>
            <a:xfrm>
              <a:off x="115292" y="-214163"/>
              <a:ext cx="1025154" cy="822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US" sz="1100" b="1" dirty="0" smtClean="0"/>
                <a:t>PS</a:t>
              </a:r>
              <a:endParaRPr sz="1100" b="1" dirty="0"/>
            </a:p>
          </p:txBody>
        </p:sp>
        <p:sp>
          <p:nvSpPr>
            <p:cNvPr id="74" name="TextBox 91"/>
            <p:cNvSpPr txBox="1"/>
            <p:nvPr/>
          </p:nvSpPr>
          <p:spPr>
            <a:xfrm rot="17674297">
              <a:off x="776139" y="1324750"/>
              <a:ext cx="1166781" cy="6767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900" b="1" dirty="0" smtClean="0"/>
                <a:t>ITE</a:t>
              </a:r>
              <a:endParaRPr sz="900" b="1" dirty="0"/>
            </a:p>
          </p:txBody>
        </p:sp>
        <p:sp>
          <p:nvSpPr>
            <p:cNvPr id="75" name="TextBox 92"/>
            <p:cNvSpPr txBox="1"/>
            <p:nvPr/>
          </p:nvSpPr>
          <p:spPr>
            <a:xfrm rot="19728763">
              <a:off x="4588468" y="640792"/>
              <a:ext cx="1025154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US" sz="900" b="1" dirty="0" smtClean="0"/>
                <a:t>EE</a:t>
              </a:r>
              <a:endParaRPr sz="900" b="1" dirty="0"/>
            </a:p>
          </p:txBody>
        </p:sp>
        <p:sp>
          <p:nvSpPr>
            <p:cNvPr id="76" name="TextBox 93"/>
            <p:cNvSpPr txBox="1"/>
            <p:nvPr/>
          </p:nvSpPr>
          <p:spPr>
            <a:xfrm rot="1412518">
              <a:off x="4539196" y="1899569"/>
              <a:ext cx="1025154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sz="900" b="1" dirty="0" smtClean="0"/>
                <a:t>EI</a:t>
              </a:r>
              <a:endParaRPr sz="900" b="1" dirty="0"/>
            </a:p>
          </p:txBody>
        </p:sp>
        <p:sp>
          <p:nvSpPr>
            <p:cNvPr id="78" name="TextBox 95"/>
            <p:cNvSpPr txBox="1"/>
            <p:nvPr/>
          </p:nvSpPr>
          <p:spPr>
            <a:xfrm>
              <a:off x="3205139" y="967821"/>
              <a:ext cx="1253070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900" b="1" dirty="0" smtClean="0"/>
                <a:t>ETL</a:t>
              </a:r>
              <a:endParaRPr sz="900" b="1" dirty="0"/>
            </a:p>
          </p:txBody>
        </p:sp>
        <p:sp>
          <p:nvSpPr>
            <p:cNvPr id="79" name="TextBox 112"/>
            <p:cNvSpPr txBox="1"/>
            <p:nvPr/>
          </p:nvSpPr>
          <p:spPr>
            <a:xfrm>
              <a:off x="6188340" y="1255997"/>
              <a:ext cx="1315012" cy="8225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lang="en-US" sz="1100" b="1" dirty="0" smtClean="0"/>
                <a:t>LEIR</a:t>
              </a:r>
              <a:endParaRPr sz="1100" b="1" dirty="0"/>
            </a:p>
          </p:txBody>
        </p:sp>
      </p:grpSp>
      <p:sp>
        <p:nvSpPr>
          <p:cNvPr id="96" name="Oval 95"/>
          <p:cNvSpPr/>
          <p:nvPr/>
        </p:nvSpPr>
        <p:spPr>
          <a:xfrm>
            <a:off x="5489296" y="-976619"/>
            <a:ext cx="1499440" cy="1363666"/>
          </a:xfrm>
          <a:prstGeom prst="ellipse">
            <a:avLst/>
          </a:prstGeom>
          <a:noFill/>
          <a:ln w="114300" cap="flat">
            <a:solidFill>
              <a:srgbClr val="002060"/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endParaRPr lang="en-US" sz="1100">
              <a:solidFill>
                <a:srgbClr val="FFFFFF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5220258" y="-294786"/>
            <a:ext cx="2196740" cy="59766"/>
          </a:xfrm>
          <a:prstGeom prst="rect">
            <a:avLst/>
          </a:prstGeom>
          <a:effectLst>
            <a:glow rad="533400">
              <a:schemeClr val="accent1">
                <a:tint val="30000"/>
                <a:shade val="95000"/>
                <a:satMod val="300000"/>
                <a:alpha val="86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2" y="1185609"/>
            <a:ext cx="982681" cy="11671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9" name="Straight Connector 98"/>
          <p:cNvCxnSpPr/>
          <p:nvPr/>
        </p:nvCxnSpPr>
        <p:spPr>
          <a:xfrm flipH="1" flipV="1">
            <a:off x="1066877" y="2449516"/>
            <a:ext cx="1" cy="54984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579665" y="2437611"/>
            <a:ext cx="497364" cy="0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586808" y="2355441"/>
            <a:ext cx="0" cy="82170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2" name="Chevron 101"/>
          <p:cNvSpPr/>
          <p:nvPr/>
        </p:nvSpPr>
        <p:spPr>
          <a:xfrm>
            <a:off x="2786953" y="2513800"/>
            <a:ext cx="856800" cy="468000"/>
          </a:xfrm>
          <a:prstGeom prst="chevron">
            <a:avLst>
              <a:gd name="adj" fmla="val 60769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050309" y="2612190"/>
            <a:ext cx="4872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May</a:t>
            </a:r>
            <a:endParaRPr lang="en-US" sz="1100" b="1" dirty="0">
              <a:solidFill>
                <a:schemeClr val="bg1"/>
              </a:solidFill>
            </a:endParaRPr>
          </a:p>
        </p:txBody>
      </p:sp>
      <p:cxnSp>
        <p:nvCxnSpPr>
          <p:cNvPr id="104" name="Straight Connector 103"/>
          <p:cNvCxnSpPr/>
          <p:nvPr/>
        </p:nvCxnSpPr>
        <p:spPr>
          <a:xfrm>
            <a:off x="3110201" y="2981511"/>
            <a:ext cx="0" cy="201600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5" name="Rounded Rectangle 104"/>
          <p:cNvSpPr/>
          <p:nvPr/>
        </p:nvSpPr>
        <p:spPr>
          <a:xfrm>
            <a:off x="2753353" y="3198426"/>
            <a:ext cx="2475230" cy="393700"/>
          </a:xfrm>
          <a:prstGeom prst="roundRect">
            <a:avLst/>
          </a:prstGeom>
          <a:gradFill>
            <a:gsLst>
              <a:gs pos="0">
                <a:schemeClr val="accent1">
                  <a:tint val="73000"/>
                  <a:satMod val="150000"/>
                  <a:alpha val="50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alpha val="50000"/>
                </a:schemeClr>
              </a:gs>
              <a:gs pos="55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  <a:alpha val="29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18</a:t>
            </a:r>
            <a:r>
              <a:rPr lang="en-US" sz="1100" baseline="30000" dirty="0" smtClean="0">
                <a:solidFill>
                  <a:schemeClr val="tx1"/>
                </a:solidFill>
              </a:rPr>
              <a:t>th</a:t>
            </a:r>
            <a:r>
              <a:rPr lang="en-US" sz="1100" dirty="0" smtClean="0">
                <a:solidFill>
                  <a:schemeClr val="tx1"/>
                </a:solidFill>
              </a:rPr>
              <a:t>: NOMINAL 3+6 (</a:t>
            </a:r>
            <a:r>
              <a:rPr lang="en-US" sz="1100" dirty="0" smtClean="0">
                <a:solidFill>
                  <a:schemeClr val="tx1"/>
                </a:solidFill>
              </a:rPr>
              <a:t>75 ns</a:t>
            </a:r>
            <a:r>
              <a:rPr lang="en-US" sz="1100" dirty="0" smtClean="0">
                <a:solidFill>
                  <a:schemeClr val="tx1"/>
                </a:solidFill>
              </a:rPr>
              <a:t>)  to PS</a:t>
            </a:r>
          </a:p>
          <a:p>
            <a:r>
              <a:rPr lang="en-US" sz="1100" dirty="0" smtClean="0">
                <a:solidFill>
                  <a:schemeClr val="tx1"/>
                </a:solidFill>
              </a:rPr>
              <a:t>23</a:t>
            </a:r>
            <a:r>
              <a:rPr lang="en-US" sz="1100" baseline="30000" dirty="0" smtClean="0">
                <a:solidFill>
                  <a:schemeClr val="tx1"/>
                </a:solidFill>
              </a:rPr>
              <a:t>rd</a:t>
            </a:r>
            <a:r>
              <a:rPr lang="en-US" sz="1100" dirty="0" smtClean="0">
                <a:solidFill>
                  <a:schemeClr val="tx1"/>
                </a:solidFill>
              </a:rPr>
              <a:t>: Birth of optimizers in LEIR</a:t>
            </a:r>
            <a:endParaRPr lang="en-US" sz="1100" dirty="0">
              <a:solidFill>
                <a:schemeClr val="tx1"/>
              </a:solidFill>
            </a:endParaRPr>
          </a:p>
        </p:txBody>
      </p:sp>
      <p:pic>
        <p:nvPicPr>
          <p:cNvPr id="106" name="Picture 10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00" y="1095042"/>
            <a:ext cx="1496624" cy="1174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07" name="Straight Connector 106"/>
          <p:cNvCxnSpPr>
            <a:endCxn id="102" idx="0"/>
          </p:cNvCxnSpPr>
          <p:nvPr/>
        </p:nvCxnSpPr>
        <p:spPr>
          <a:xfrm>
            <a:off x="3073154" y="2449912"/>
            <a:ext cx="0" cy="63888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1559275" y="2449912"/>
            <a:ext cx="1524364" cy="0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1570070" y="2215342"/>
            <a:ext cx="0" cy="225603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9" name="Chevron 138"/>
          <p:cNvSpPr/>
          <p:nvPr/>
        </p:nvSpPr>
        <p:spPr>
          <a:xfrm>
            <a:off x="3457753" y="2513800"/>
            <a:ext cx="856800" cy="468000"/>
          </a:xfrm>
          <a:prstGeom prst="chevron">
            <a:avLst>
              <a:gd name="adj" fmla="val 60769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0" name="Chevron 139"/>
          <p:cNvSpPr/>
          <p:nvPr/>
        </p:nvSpPr>
        <p:spPr>
          <a:xfrm>
            <a:off x="4128553" y="2513800"/>
            <a:ext cx="856800" cy="468000"/>
          </a:xfrm>
          <a:prstGeom prst="chevron">
            <a:avLst>
              <a:gd name="adj" fmla="val 60769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713909" y="2612190"/>
            <a:ext cx="4362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Jun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4406309" y="2612190"/>
            <a:ext cx="5352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Jul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43" name="Rounded Rectangle 142"/>
          <p:cNvSpPr/>
          <p:nvPr/>
        </p:nvSpPr>
        <p:spPr>
          <a:xfrm>
            <a:off x="3151119" y="3713056"/>
            <a:ext cx="2481606" cy="405084"/>
          </a:xfrm>
          <a:prstGeom prst="roundRect">
            <a:avLst/>
          </a:prstGeom>
          <a:gradFill>
            <a:gsLst>
              <a:gs pos="0">
                <a:schemeClr val="accent1">
                  <a:tint val="73000"/>
                  <a:satMod val="150000"/>
                  <a:alpha val="50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alpha val="50000"/>
                </a:schemeClr>
              </a:gs>
              <a:gs pos="55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  <a:alpha val="29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27</a:t>
            </a:r>
            <a:r>
              <a:rPr lang="en-US" sz="1100" baseline="30000" dirty="0" smtClean="0">
                <a:solidFill>
                  <a:schemeClr val="tx1"/>
                </a:solidFill>
              </a:rPr>
              <a:t>th</a:t>
            </a:r>
            <a:r>
              <a:rPr lang="en-US" sz="1100" dirty="0" smtClean="0">
                <a:solidFill>
                  <a:schemeClr val="tx1"/>
                </a:solidFill>
              </a:rPr>
              <a:t>: NOMINAL at LIU (8.8e10c)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44" name="Rounded Rectangle 143"/>
          <p:cNvSpPr/>
          <p:nvPr/>
        </p:nvSpPr>
        <p:spPr>
          <a:xfrm>
            <a:off x="3851273" y="4254863"/>
            <a:ext cx="2447022" cy="311640"/>
          </a:xfrm>
          <a:prstGeom prst="roundRect">
            <a:avLst/>
          </a:prstGeom>
          <a:gradFill>
            <a:gsLst>
              <a:gs pos="0">
                <a:schemeClr val="accent1">
                  <a:tint val="73000"/>
                  <a:satMod val="150000"/>
                  <a:alpha val="50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alpha val="50000"/>
                </a:schemeClr>
              </a:gs>
              <a:gs pos="55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  <a:alpha val="29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6</a:t>
            </a:r>
            <a:r>
              <a:rPr lang="en-US" sz="1200" baseline="30000" dirty="0" smtClean="0">
                <a:solidFill>
                  <a:schemeClr val="tx1"/>
                </a:solidFill>
              </a:rPr>
              <a:t>th</a:t>
            </a:r>
            <a:r>
              <a:rPr lang="en-US" sz="1200" dirty="0" smtClean="0">
                <a:solidFill>
                  <a:schemeClr val="tx1"/>
                </a:solidFill>
              </a:rPr>
              <a:t>: 2016 performance reached.</a:t>
            </a:r>
          </a:p>
        </p:txBody>
      </p:sp>
      <p:pic>
        <p:nvPicPr>
          <p:cNvPr id="145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709" y="1117097"/>
            <a:ext cx="2434994" cy="12596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6" name="Straight Connector 145"/>
          <p:cNvCxnSpPr/>
          <p:nvPr/>
        </p:nvCxnSpPr>
        <p:spPr>
          <a:xfrm>
            <a:off x="2544553" y="1466850"/>
            <a:ext cx="2217947" cy="7144"/>
          </a:xfrm>
          <a:prstGeom prst="line">
            <a:avLst/>
          </a:prstGeom>
          <a:ln w="6350"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2480461" y="1330733"/>
            <a:ext cx="57222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srgbClr val="003300"/>
                </a:solidFill>
              </a:rPr>
              <a:t>LIU</a:t>
            </a:r>
            <a:endParaRPr lang="en-US" sz="600" b="1" dirty="0">
              <a:solidFill>
                <a:srgbClr val="003300"/>
              </a:solidFill>
            </a:endParaRPr>
          </a:p>
        </p:txBody>
      </p:sp>
      <p:sp>
        <p:nvSpPr>
          <p:cNvPr id="149" name="Chevron 148"/>
          <p:cNvSpPr/>
          <p:nvPr/>
        </p:nvSpPr>
        <p:spPr>
          <a:xfrm>
            <a:off x="4799353" y="2513800"/>
            <a:ext cx="856800" cy="468000"/>
          </a:xfrm>
          <a:prstGeom prst="chevron">
            <a:avLst>
              <a:gd name="adj" fmla="val 60769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5084309" y="2612190"/>
            <a:ext cx="5484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Aug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51" name="Rounded Rectangle 150"/>
          <p:cNvSpPr/>
          <p:nvPr/>
        </p:nvSpPr>
        <p:spPr>
          <a:xfrm>
            <a:off x="4194959" y="4645000"/>
            <a:ext cx="2014132" cy="417601"/>
          </a:xfrm>
          <a:prstGeom prst="roundRect">
            <a:avLst/>
          </a:prstGeom>
          <a:gradFill>
            <a:gsLst>
              <a:gs pos="0">
                <a:schemeClr val="accent1">
                  <a:tint val="73000"/>
                  <a:satMod val="150000"/>
                  <a:alpha val="50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alpha val="50000"/>
                </a:schemeClr>
              </a:gs>
              <a:gs pos="55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  <a:alpha val="29000"/>
                </a:schemeClr>
              </a:gs>
            </a:gsLst>
          </a:gradFill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Source extraction system repair against breakdowns</a:t>
            </a:r>
          </a:p>
        </p:txBody>
      </p:sp>
      <p:pic>
        <p:nvPicPr>
          <p:cNvPr id="152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192" y="1302393"/>
            <a:ext cx="992974" cy="9951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3" name="Straight Connector 152"/>
          <p:cNvCxnSpPr/>
          <p:nvPr/>
        </p:nvCxnSpPr>
        <p:spPr>
          <a:xfrm>
            <a:off x="5369424" y="2295131"/>
            <a:ext cx="0" cy="152400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5103063" y="2437611"/>
            <a:ext cx="0" cy="79197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 flipH="1">
            <a:off x="5093539" y="2437611"/>
            <a:ext cx="273504" cy="0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6" name="Chevron 155"/>
          <p:cNvSpPr/>
          <p:nvPr/>
        </p:nvSpPr>
        <p:spPr>
          <a:xfrm>
            <a:off x="5470153" y="2513800"/>
            <a:ext cx="856800" cy="468000"/>
          </a:xfrm>
          <a:prstGeom prst="chevron">
            <a:avLst>
              <a:gd name="adj" fmla="val 60769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7" name="Chevron 156"/>
          <p:cNvSpPr/>
          <p:nvPr/>
        </p:nvSpPr>
        <p:spPr>
          <a:xfrm>
            <a:off x="6140953" y="2513800"/>
            <a:ext cx="856800" cy="468000"/>
          </a:xfrm>
          <a:prstGeom prst="chevron">
            <a:avLst>
              <a:gd name="adj" fmla="val 60769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5747909" y="2612190"/>
            <a:ext cx="4492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Sep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411509" y="2612190"/>
            <a:ext cx="4434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Oct</a:t>
            </a:r>
            <a:endParaRPr lang="en-US" sz="1100" b="1" dirty="0">
              <a:solidFill>
                <a:schemeClr val="bg1"/>
              </a:solidFill>
            </a:endParaRPr>
          </a:p>
        </p:txBody>
      </p:sp>
      <p:cxnSp>
        <p:nvCxnSpPr>
          <p:cNvPr id="160" name="Straight Connector 159"/>
          <p:cNvCxnSpPr/>
          <p:nvPr/>
        </p:nvCxnSpPr>
        <p:spPr>
          <a:xfrm>
            <a:off x="5805509" y="2992250"/>
            <a:ext cx="0" cy="201600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1" name="Rounded Rectangle 160"/>
          <p:cNvSpPr/>
          <p:nvPr/>
        </p:nvSpPr>
        <p:spPr>
          <a:xfrm>
            <a:off x="5435723" y="3200852"/>
            <a:ext cx="2167315" cy="290325"/>
          </a:xfrm>
          <a:prstGeom prst="roundRect">
            <a:avLst/>
          </a:prstGeom>
          <a:gradFill>
            <a:gsLst>
              <a:gs pos="0">
                <a:schemeClr val="accent1">
                  <a:tint val="73000"/>
                  <a:satMod val="150000"/>
                  <a:alpha val="50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alpha val="50000"/>
                </a:schemeClr>
              </a:gs>
              <a:gs pos="55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  <a:alpha val="29000"/>
                </a:schemeClr>
              </a:gs>
            </a:gsLst>
          </a:gradFill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New GSI stripper foils tested</a:t>
            </a:r>
          </a:p>
        </p:txBody>
      </p:sp>
      <p:sp>
        <p:nvSpPr>
          <p:cNvPr id="162" name="Rounded Rectangle 161"/>
          <p:cNvSpPr/>
          <p:nvPr/>
        </p:nvSpPr>
        <p:spPr>
          <a:xfrm>
            <a:off x="6079646" y="3712638"/>
            <a:ext cx="2029879" cy="405502"/>
          </a:xfrm>
          <a:prstGeom prst="roundRect">
            <a:avLst/>
          </a:prstGeom>
          <a:gradFill>
            <a:gsLst>
              <a:gs pos="0">
                <a:schemeClr val="accent1">
                  <a:tint val="73000"/>
                  <a:satMod val="150000"/>
                  <a:alpha val="50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alpha val="50000"/>
                </a:schemeClr>
              </a:gs>
              <a:gs pos="55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  <a:alpha val="29000"/>
                </a:schemeClr>
              </a:gs>
            </a:gsLst>
          </a:gradFill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Source solenoid incident</a:t>
            </a:r>
          </a:p>
        </p:txBody>
      </p:sp>
      <p:pic>
        <p:nvPicPr>
          <p:cNvPr id="163" name="Picture 162"/>
          <p:cNvPicPr>
            <a:picLocks noChangeAspect="1"/>
          </p:cNvPicPr>
          <p:nvPr/>
        </p:nvPicPr>
        <p:blipFill rotWithShape="1">
          <a:blip r:embed="rId8"/>
          <a:srcRect t="12688"/>
          <a:stretch/>
        </p:blipFill>
        <p:spPr>
          <a:xfrm>
            <a:off x="6033357" y="1235459"/>
            <a:ext cx="964396" cy="11558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0" name="Chevron 169"/>
          <p:cNvSpPr/>
          <p:nvPr/>
        </p:nvSpPr>
        <p:spPr>
          <a:xfrm>
            <a:off x="6811753" y="2513800"/>
            <a:ext cx="856800" cy="468000"/>
          </a:xfrm>
          <a:prstGeom prst="chevron">
            <a:avLst>
              <a:gd name="adj" fmla="val 60769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7075109" y="2612190"/>
            <a:ext cx="5017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Nov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72" name="Rounded Rectangle 171"/>
          <p:cNvSpPr/>
          <p:nvPr/>
        </p:nvSpPr>
        <p:spPr>
          <a:xfrm>
            <a:off x="6602557" y="4241163"/>
            <a:ext cx="2340634" cy="403837"/>
          </a:xfrm>
          <a:prstGeom prst="roundRect">
            <a:avLst/>
          </a:prstGeom>
          <a:gradFill>
            <a:gsLst>
              <a:gs pos="0">
                <a:schemeClr val="accent1">
                  <a:tint val="73000"/>
                  <a:satMod val="150000"/>
                  <a:alpha val="50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alpha val="50000"/>
                </a:schemeClr>
              </a:gs>
              <a:gs pos="55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  <a:alpha val="29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Start of LHC run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9</a:t>
            </a:r>
            <a:r>
              <a:rPr lang="en-US" sz="1200" baseline="30000" dirty="0" smtClean="0">
                <a:solidFill>
                  <a:schemeClr val="tx1"/>
                </a:solidFill>
              </a:rPr>
              <a:t>th</a:t>
            </a:r>
            <a:r>
              <a:rPr lang="en-US" sz="1200" dirty="0" smtClean="0">
                <a:solidFill>
                  <a:schemeClr val="tx1"/>
                </a:solidFill>
              </a:rPr>
              <a:t>: Intensity record 10.88e10c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173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570" y="1208642"/>
            <a:ext cx="1453770" cy="11826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4" name="Straight Connector 173"/>
          <p:cNvCxnSpPr>
            <a:stCxn id="173" idx="1"/>
          </p:cNvCxnSpPr>
          <p:nvPr/>
        </p:nvCxnSpPr>
        <p:spPr>
          <a:xfrm flipH="1">
            <a:off x="7129675" y="1799953"/>
            <a:ext cx="142895" cy="0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6" name="Chevron 175"/>
          <p:cNvSpPr/>
          <p:nvPr/>
        </p:nvSpPr>
        <p:spPr>
          <a:xfrm>
            <a:off x="7482553" y="2513800"/>
            <a:ext cx="856800" cy="468000"/>
          </a:xfrm>
          <a:prstGeom prst="chevron">
            <a:avLst>
              <a:gd name="adj" fmla="val 60769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7738708" y="2612190"/>
            <a:ext cx="5214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Dec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78" name="Rounded Rectangle 177"/>
          <p:cNvSpPr/>
          <p:nvPr/>
        </p:nvSpPr>
        <p:spPr>
          <a:xfrm>
            <a:off x="6997753" y="4802419"/>
            <a:ext cx="1564621" cy="232361"/>
          </a:xfrm>
          <a:prstGeom prst="roundRect">
            <a:avLst/>
          </a:prstGeom>
          <a:gradFill>
            <a:gsLst>
              <a:gs pos="0">
                <a:schemeClr val="accent1">
                  <a:tint val="73000"/>
                  <a:satMod val="150000"/>
                  <a:alpha val="50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alpha val="50000"/>
                </a:schemeClr>
              </a:gs>
              <a:gs pos="55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  <a:alpha val="29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End of LHC run</a:t>
            </a:r>
          </a:p>
        </p:txBody>
      </p:sp>
      <p:pic>
        <p:nvPicPr>
          <p:cNvPr id="179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010" y="2991050"/>
            <a:ext cx="889269" cy="11864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0" name="Straight Connector 179"/>
          <p:cNvCxnSpPr>
            <a:stCxn id="179" idx="1"/>
          </p:cNvCxnSpPr>
          <p:nvPr/>
        </p:nvCxnSpPr>
        <p:spPr>
          <a:xfrm flipH="1" flipV="1">
            <a:off x="7772874" y="3584298"/>
            <a:ext cx="442136" cy="1"/>
          </a:xfrm>
          <a:prstGeom prst="line">
            <a:avLst/>
          </a:prstGeom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88" name="Straight Connector 113"/>
          <p:cNvSpPr/>
          <p:nvPr/>
        </p:nvSpPr>
        <p:spPr>
          <a:xfrm>
            <a:off x="7468651" y="860021"/>
            <a:ext cx="85370" cy="70753"/>
          </a:xfrm>
          <a:prstGeom prst="line">
            <a:avLst/>
          </a:prstGeom>
          <a:noFill/>
          <a:ln w="114300" cap="flat">
            <a:solidFill>
              <a:srgbClr val="7030A0"/>
            </a:solidFill>
            <a:prstDash val="solid"/>
            <a:round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sz="1100"/>
          </a:p>
        </p:txBody>
      </p:sp>
      <p:sp>
        <p:nvSpPr>
          <p:cNvPr id="189" name="Straight Connector 116"/>
          <p:cNvSpPr/>
          <p:nvPr/>
        </p:nvSpPr>
        <p:spPr>
          <a:xfrm>
            <a:off x="6773250" y="724007"/>
            <a:ext cx="709807" cy="287541"/>
          </a:xfrm>
          <a:prstGeom prst="line">
            <a:avLst/>
          </a:prstGeom>
          <a:noFill/>
          <a:ln w="114300" cap="flat">
            <a:solidFill>
              <a:srgbClr val="7030A0"/>
            </a:solidFill>
            <a:prstDash val="solid"/>
            <a:round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sz="1100"/>
          </a:p>
        </p:txBody>
      </p:sp>
      <p:sp>
        <p:nvSpPr>
          <p:cNvPr id="190" name="Freeform 117"/>
          <p:cNvSpPr/>
          <p:nvPr/>
        </p:nvSpPr>
        <p:spPr>
          <a:xfrm>
            <a:off x="7482491" y="926120"/>
            <a:ext cx="85615" cy="977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42" h="20454" extrusionOk="0">
                <a:moveTo>
                  <a:pt x="16533" y="0"/>
                </a:moveTo>
                <a:cubicBezTo>
                  <a:pt x="20027" y="2589"/>
                  <a:pt x="21600" y="3672"/>
                  <a:pt x="21026" y="5811"/>
                </a:cubicBezTo>
                <a:cubicBezTo>
                  <a:pt x="18036" y="13504"/>
                  <a:pt x="18569" y="16725"/>
                  <a:pt x="15065" y="18735"/>
                </a:cubicBezTo>
                <a:cubicBezTo>
                  <a:pt x="11561" y="20744"/>
                  <a:pt x="11059" y="21600"/>
                  <a:pt x="0" y="17868"/>
                </a:cubicBezTo>
              </a:path>
            </a:pathLst>
          </a:custGeom>
          <a:noFill/>
          <a:ln w="114300" cap="flat">
            <a:solidFill>
              <a:srgbClr val="7030A0"/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1100"/>
          </a:p>
        </p:txBody>
      </p:sp>
      <p:sp>
        <p:nvSpPr>
          <p:cNvPr id="10" name="Chevron 9"/>
          <p:cNvSpPr/>
          <p:nvPr/>
        </p:nvSpPr>
        <p:spPr>
          <a:xfrm rot="2349080">
            <a:off x="7411330" y="806254"/>
            <a:ext cx="98108" cy="92618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H="1">
            <a:off x="7291581" y="860021"/>
            <a:ext cx="105066" cy="21555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TextBox 94"/>
          <p:cNvSpPr txBox="1"/>
          <p:nvPr/>
        </p:nvSpPr>
        <p:spPr>
          <a:xfrm rot="1327344">
            <a:off x="6776764" y="874308"/>
            <a:ext cx="621791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tIns="45719" rIns="45719" bIns="45719" numCol="1" anchor="t">
            <a:spAutoFit/>
          </a:bodyPr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100" b="1" dirty="0"/>
              <a:t>Linac3</a:t>
            </a:r>
          </a:p>
        </p:txBody>
      </p:sp>
    </p:spTree>
    <p:extLst>
      <p:ext uri="{BB962C8B-B14F-4D97-AF65-F5344CB8AC3E}">
        <p14:creationId xmlns:p14="http://schemas.microsoft.com/office/powerpoint/2010/main" val="387046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" grpId="0"/>
      <p:bldP spid="8" grpId="0" animBg="1"/>
      <p:bldP spid="9" grpId="0" animBg="1"/>
      <p:bldP spid="67" grpId="0"/>
      <p:bldP spid="68" grpId="0"/>
      <p:bldP spid="91" grpId="0" animBg="1"/>
      <p:bldP spid="93" grpId="0" animBg="1"/>
      <p:bldP spid="25" grpId="0" animBg="1"/>
      <p:bldP spid="44" grpId="0"/>
      <p:bldP spid="45" grpId="0" animBg="1"/>
      <p:bldP spid="96" grpId="0" animBg="1"/>
      <p:bldP spid="97" grpId="0" animBg="1"/>
      <p:bldP spid="102" grpId="0" animBg="1"/>
      <p:bldP spid="103" grpId="0"/>
      <p:bldP spid="105" grpId="0" animBg="1"/>
      <p:bldP spid="139" grpId="0" animBg="1"/>
      <p:bldP spid="140" grpId="0" animBg="1"/>
      <p:bldP spid="141" grpId="0"/>
      <p:bldP spid="142" grpId="0"/>
      <p:bldP spid="143" grpId="0" animBg="1"/>
      <p:bldP spid="144" grpId="0" animBg="1"/>
      <p:bldP spid="147" grpId="0"/>
      <p:bldP spid="149" grpId="0" animBg="1"/>
      <p:bldP spid="150" grpId="0"/>
      <p:bldP spid="151" grpId="0" animBg="1"/>
      <p:bldP spid="156" grpId="0" animBg="1"/>
      <p:bldP spid="157" grpId="0" animBg="1"/>
      <p:bldP spid="158" grpId="0"/>
      <p:bldP spid="159" grpId="0"/>
      <p:bldP spid="161" grpId="0" animBg="1"/>
      <p:bldP spid="162" grpId="0" animBg="1"/>
      <p:bldP spid="170" grpId="0" animBg="1"/>
      <p:bldP spid="171" grpId="0"/>
      <p:bldP spid="172" grpId="0" animBg="1"/>
      <p:bldP spid="176" grpId="0" animBg="1"/>
      <p:bldP spid="177" grpId="0"/>
      <p:bldP spid="178" grpId="0" animBg="1"/>
      <p:bldP spid="188" grpId="0" animBg="1"/>
      <p:bldP spid="189" grpId="0" animBg="1"/>
      <p:bldP spid="190" grpId="0" animBg="1"/>
      <p:bldP spid="10" grpId="0" animBg="1"/>
      <p:bldP spid="19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Box 94"/>
          <p:cNvSpPr txBox="1"/>
          <p:nvPr/>
        </p:nvSpPr>
        <p:spPr>
          <a:xfrm rot="1327344">
            <a:off x="6776764" y="874308"/>
            <a:ext cx="621791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tIns="45719" rIns="45719" bIns="45719" numCol="1" anchor="t">
            <a:spAutoFit/>
          </a:bodyPr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100" b="1" dirty="0"/>
              <a:t>Linac3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328" y="1751034"/>
            <a:ext cx="3505960" cy="2741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11" y="1818513"/>
            <a:ext cx="3523461" cy="2619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E73F656-499C-4D5C-80E6-A4E7B1EBEDE9}" type="slidenum">
              <a:rPr lang="en-US" smtClean="0"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77850" y="1106170"/>
            <a:ext cx="64816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LEIR capture </a:t>
            </a:r>
            <a:r>
              <a:rPr lang="en-US" sz="1400" dirty="0">
                <a:solidFill>
                  <a:schemeClr val="tx2"/>
                </a:solidFill>
              </a:rPr>
              <a:t>&amp;</a:t>
            </a:r>
            <a:r>
              <a:rPr lang="en-US" sz="1400" dirty="0" smtClean="0">
                <a:solidFill>
                  <a:schemeClr val="tx2"/>
                </a:solidFill>
              </a:rPr>
              <a:t> ramp are the most important losses.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/>
              <a:t>Otherwise </a:t>
            </a:r>
            <a:r>
              <a:rPr lang="en-US" sz="1400" dirty="0" smtClean="0"/>
              <a:t>above  </a:t>
            </a:r>
            <a:r>
              <a:rPr lang="en-US" sz="1400" dirty="0"/>
              <a:t>90</a:t>
            </a:r>
            <a:r>
              <a:rPr lang="en-US" sz="1400" dirty="0" smtClean="0"/>
              <a:t>%.</a:t>
            </a:r>
            <a:endParaRPr lang="en-US" sz="1400" dirty="0"/>
          </a:p>
          <a:p>
            <a:pPr marL="285750" indent="-285750">
              <a:buFont typeface="Arial" pitchFamily="34" charset="0"/>
              <a:buChar char="•"/>
            </a:pPr>
            <a:endParaRPr lang="en-US" sz="1400" dirty="0" smtClean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9462" y="3898728"/>
            <a:ext cx="2404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NOMINAL  </a:t>
            </a:r>
            <a:r>
              <a:rPr lang="en-US" sz="1200" b="1" dirty="0" smtClean="0"/>
              <a:t>2+4 (</a:t>
            </a:r>
            <a:r>
              <a:rPr lang="en-US" sz="1200" b="1" dirty="0" smtClean="0"/>
              <a:t>100 ns</a:t>
            </a:r>
            <a:r>
              <a:rPr lang="en-US" sz="1200" b="1" dirty="0" smtClean="0"/>
              <a:t>)</a:t>
            </a:r>
            <a:endParaRPr lang="en-US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577016" y="3857538"/>
            <a:ext cx="2312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 b="1"/>
            </a:lvl1pPr>
          </a:lstStyle>
          <a:p>
            <a:r>
              <a:rPr lang="en-US" dirty="0" smtClean="0"/>
              <a:t>NOMINAL </a:t>
            </a:r>
            <a:r>
              <a:rPr lang="en-US" dirty="0" smtClean="0"/>
              <a:t> </a:t>
            </a:r>
            <a:r>
              <a:rPr lang="en-US" dirty="0"/>
              <a:t>3+6 </a:t>
            </a:r>
            <a:r>
              <a:rPr lang="en-US" dirty="0" smtClean="0"/>
              <a:t>(</a:t>
            </a:r>
            <a:r>
              <a:rPr lang="en-US" dirty="0" smtClean="0"/>
              <a:t>75 ns</a:t>
            </a:r>
            <a:r>
              <a:rPr lang="en-US" dirty="0"/>
              <a:t>)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987027" y="172224"/>
            <a:ext cx="7110733" cy="8177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Overview from Source to PS</a:t>
            </a:r>
            <a:endParaRPr lang="en-US" sz="2800" dirty="0"/>
          </a:p>
        </p:txBody>
      </p:sp>
      <p:grpSp>
        <p:nvGrpSpPr>
          <p:cNvPr id="13" name="Group 89"/>
          <p:cNvGrpSpPr/>
          <p:nvPr/>
        </p:nvGrpSpPr>
        <p:grpSpPr>
          <a:xfrm>
            <a:off x="6656717" y="677722"/>
            <a:ext cx="910190" cy="344905"/>
            <a:chOff x="1838460" y="1803810"/>
            <a:chExt cx="2668333" cy="1084453"/>
          </a:xfrm>
        </p:grpSpPr>
        <p:sp>
          <p:nvSpPr>
            <p:cNvPr id="14" name="Straight Connector 113"/>
            <p:cNvSpPr/>
            <p:nvPr/>
          </p:nvSpPr>
          <p:spPr>
            <a:xfrm>
              <a:off x="4215229" y="2373227"/>
              <a:ext cx="250273" cy="222464"/>
            </a:xfrm>
            <a:prstGeom prst="line">
              <a:avLst/>
            </a:prstGeom>
            <a:noFill/>
            <a:ln w="114300" cap="flat">
              <a:solidFill>
                <a:srgbClr val="00206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100"/>
            </a:p>
          </p:txBody>
        </p:sp>
        <p:sp>
          <p:nvSpPr>
            <p:cNvPr id="15" name="Straight Connector 116"/>
            <p:cNvSpPr/>
            <p:nvPr/>
          </p:nvSpPr>
          <p:spPr>
            <a:xfrm>
              <a:off x="1838460" y="1803810"/>
              <a:ext cx="2419005" cy="1045851"/>
            </a:xfrm>
            <a:prstGeom prst="line">
              <a:avLst/>
            </a:prstGeom>
            <a:noFill/>
            <a:ln w="114300" cap="flat">
              <a:solidFill>
                <a:srgbClr val="00206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100"/>
            </a:p>
          </p:txBody>
        </p:sp>
        <p:sp>
          <p:nvSpPr>
            <p:cNvPr id="16" name="Freeform 117"/>
            <p:cNvSpPr/>
            <p:nvPr/>
          </p:nvSpPr>
          <p:spPr>
            <a:xfrm>
              <a:off x="4255803" y="2581057"/>
              <a:ext cx="250990" cy="3072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2" h="20454" extrusionOk="0">
                  <a:moveTo>
                    <a:pt x="16533" y="0"/>
                  </a:moveTo>
                  <a:cubicBezTo>
                    <a:pt x="20027" y="2589"/>
                    <a:pt x="21600" y="3672"/>
                    <a:pt x="21026" y="5811"/>
                  </a:cubicBezTo>
                  <a:cubicBezTo>
                    <a:pt x="18036" y="13504"/>
                    <a:pt x="18569" y="16725"/>
                    <a:pt x="15065" y="18735"/>
                  </a:cubicBezTo>
                  <a:cubicBezTo>
                    <a:pt x="11561" y="20744"/>
                    <a:pt x="11059" y="21600"/>
                    <a:pt x="0" y="17868"/>
                  </a:cubicBezTo>
                </a:path>
              </a:pathLst>
            </a:custGeom>
            <a:noFill/>
            <a:ln w="114300" cap="flat">
              <a:solidFill>
                <a:srgbClr val="00206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1100"/>
            </a:p>
          </p:txBody>
        </p:sp>
      </p:grpSp>
      <p:grpSp>
        <p:nvGrpSpPr>
          <p:cNvPr id="17" name="Group 88"/>
          <p:cNvGrpSpPr/>
          <p:nvPr/>
        </p:nvGrpSpPr>
        <p:grpSpPr>
          <a:xfrm>
            <a:off x="6228170" y="253257"/>
            <a:ext cx="2368980" cy="769368"/>
            <a:chOff x="1021176" y="469205"/>
            <a:chExt cx="6944958" cy="2419059"/>
          </a:xfrm>
        </p:grpSpPr>
        <p:grpSp>
          <p:nvGrpSpPr>
            <p:cNvPr id="18" name="Group 89"/>
            <p:cNvGrpSpPr/>
            <p:nvPr/>
          </p:nvGrpSpPr>
          <p:grpSpPr>
            <a:xfrm>
              <a:off x="1825822" y="469205"/>
              <a:ext cx="6140312" cy="2419059"/>
              <a:chOff x="1386769" y="469205"/>
              <a:chExt cx="6140311" cy="2419058"/>
            </a:xfrm>
          </p:grpSpPr>
          <p:sp>
            <p:nvSpPr>
              <p:cNvPr id="25" name="Straight Connector 113"/>
              <p:cNvSpPr/>
              <p:nvPr/>
            </p:nvSpPr>
            <p:spPr>
              <a:xfrm>
                <a:off x="4215229" y="2373227"/>
                <a:ext cx="250273" cy="222464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26" name="Straight Connector 114"/>
              <p:cNvSpPr/>
              <p:nvPr/>
            </p:nvSpPr>
            <p:spPr>
              <a:xfrm flipV="1">
                <a:off x="2075697" y="1707544"/>
                <a:ext cx="2181769" cy="18230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27" name="Straight Connector 115"/>
              <p:cNvSpPr/>
              <p:nvPr/>
            </p:nvSpPr>
            <p:spPr>
              <a:xfrm flipV="1">
                <a:off x="4229686" y="1152564"/>
                <a:ext cx="1017438" cy="559491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28" name="Straight Connector 116"/>
              <p:cNvSpPr/>
              <p:nvPr/>
            </p:nvSpPr>
            <p:spPr>
              <a:xfrm>
                <a:off x="1838460" y="1803810"/>
                <a:ext cx="2419005" cy="1045851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29" name="Freeform 117"/>
              <p:cNvSpPr/>
              <p:nvPr/>
            </p:nvSpPr>
            <p:spPr>
              <a:xfrm>
                <a:off x="4255803" y="2581057"/>
                <a:ext cx="250990" cy="3072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42" h="20454" extrusionOk="0">
                    <a:moveTo>
                      <a:pt x="16533" y="0"/>
                    </a:moveTo>
                    <a:cubicBezTo>
                      <a:pt x="20027" y="2589"/>
                      <a:pt x="21600" y="3672"/>
                      <a:pt x="21026" y="5811"/>
                    </a:cubicBezTo>
                    <a:cubicBezTo>
                      <a:pt x="18036" y="13504"/>
                      <a:pt x="18569" y="16725"/>
                      <a:pt x="15065" y="18735"/>
                    </a:cubicBezTo>
                    <a:cubicBezTo>
                      <a:pt x="11561" y="20744"/>
                      <a:pt x="11059" y="21600"/>
                      <a:pt x="0" y="17868"/>
                    </a:cubicBezTo>
                  </a:path>
                </a:pathLst>
              </a:cu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 sz="1100"/>
              </a:p>
            </p:txBody>
          </p:sp>
          <p:sp>
            <p:nvSpPr>
              <p:cNvPr id="30" name="Freeform 118"/>
              <p:cNvSpPr/>
              <p:nvPr/>
            </p:nvSpPr>
            <p:spPr>
              <a:xfrm>
                <a:off x="1386769" y="1492639"/>
                <a:ext cx="483030" cy="32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89" h="21344" extrusionOk="0">
                    <a:moveTo>
                      <a:pt x="20089" y="21344"/>
                    </a:moveTo>
                    <a:cubicBezTo>
                      <a:pt x="15573" y="17132"/>
                      <a:pt x="4632" y="21600"/>
                      <a:pt x="1561" y="19466"/>
                    </a:cubicBezTo>
                    <a:cubicBezTo>
                      <a:pt x="-1511" y="17331"/>
                      <a:pt x="741" y="11953"/>
                      <a:pt x="1659" y="8538"/>
                    </a:cubicBezTo>
                    <a:cubicBezTo>
                      <a:pt x="2577" y="5123"/>
                      <a:pt x="3891" y="1708"/>
                      <a:pt x="4469" y="0"/>
                    </a:cubicBezTo>
                  </a:path>
                </a:pathLst>
              </a:cu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31" name="Freeform 119"/>
              <p:cNvSpPr/>
              <p:nvPr/>
            </p:nvSpPr>
            <p:spPr>
              <a:xfrm rot="14074827" flipH="1">
                <a:off x="1447406" y="1395329"/>
                <a:ext cx="623588" cy="3652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50" h="21600" extrusionOk="0">
                    <a:moveTo>
                      <a:pt x="20650" y="21600"/>
                    </a:moveTo>
                    <a:cubicBezTo>
                      <a:pt x="17407" y="15842"/>
                      <a:pt x="15177" y="17947"/>
                      <a:pt x="12992" y="17845"/>
                    </a:cubicBezTo>
                    <a:cubicBezTo>
                      <a:pt x="10889" y="17742"/>
                      <a:pt x="3012" y="19229"/>
                      <a:pt x="1031" y="17537"/>
                    </a:cubicBezTo>
                    <a:cubicBezTo>
                      <a:pt x="-950" y="15845"/>
                      <a:pt x="411" y="10768"/>
                      <a:pt x="1105" y="7692"/>
                    </a:cubicBezTo>
                    <a:cubicBezTo>
                      <a:pt x="1800" y="4615"/>
                      <a:pt x="2793" y="1538"/>
                      <a:pt x="3230" y="0"/>
                    </a:cubicBezTo>
                  </a:path>
                </a:pathLst>
              </a:cu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32" name="Straight Connector 121"/>
              <p:cNvSpPr/>
              <p:nvPr/>
            </p:nvSpPr>
            <p:spPr>
              <a:xfrm>
                <a:off x="4216175" y="1705545"/>
                <a:ext cx="1057227" cy="448916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33" name="Rounded Rectangle 122"/>
              <p:cNvSpPr/>
              <p:nvPr/>
            </p:nvSpPr>
            <p:spPr>
              <a:xfrm rot="18812430">
                <a:off x="5229800" y="481756"/>
                <a:ext cx="2309831" cy="2284729"/>
              </a:xfrm>
              <a:prstGeom prst="roundRect">
                <a:avLst>
                  <a:gd name="adj" fmla="val 16667"/>
                </a:avLst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 sz="1100"/>
              </a:p>
            </p:txBody>
          </p:sp>
        </p:grpSp>
        <p:sp>
          <p:nvSpPr>
            <p:cNvPr id="19" name="TextBox 91"/>
            <p:cNvSpPr txBox="1"/>
            <p:nvPr/>
          </p:nvSpPr>
          <p:spPr>
            <a:xfrm rot="17674297">
              <a:off x="776139" y="1324750"/>
              <a:ext cx="1166781" cy="6767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900" b="1" dirty="0" smtClean="0"/>
                <a:t>ITE</a:t>
              </a:r>
              <a:endParaRPr sz="900" b="1" dirty="0"/>
            </a:p>
          </p:txBody>
        </p:sp>
        <p:sp>
          <p:nvSpPr>
            <p:cNvPr id="20" name="TextBox 92"/>
            <p:cNvSpPr txBox="1"/>
            <p:nvPr/>
          </p:nvSpPr>
          <p:spPr>
            <a:xfrm rot="19728763">
              <a:off x="4588468" y="640792"/>
              <a:ext cx="1025154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US" sz="900" b="1" dirty="0" smtClean="0"/>
                <a:t>EE</a:t>
              </a:r>
              <a:endParaRPr sz="900" b="1" dirty="0"/>
            </a:p>
          </p:txBody>
        </p:sp>
        <p:sp>
          <p:nvSpPr>
            <p:cNvPr id="21" name="TextBox 93"/>
            <p:cNvSpPr txBox="1"/>
            <p:nvPr/>
          </p:nvSpPr>
          <p:spPr>
            <a:xfrm rot="1412518">
              <a:off x="4539196" y="1899569"/>
              <a:ext cx="1025154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sz="900" b="1" dirty="0" smtClean="0"/>
                <a:t>EI</a:t>
              </a:r>
              <a:endParaRPr sz="900" b="1" dirty="0"/>
            </a:p>
          </p:txBody>
        </p:sp>
        <p:sp>
          <p:nvSpPr>
            <p:cNvPr id="23" name="TextBox 95"/>
            <p:cNvSpPr txBox="1"/>
            <p:nvPr/>
          </p:nvSpPr>
          <p:spPr>
            <a:xfrm>
              <a:off x="3205139" y="967821"/>
              <a:ext cx="1253070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900" b="1" dirty="0" smtClean="0"/>
                <a:t>ETL</a:t>
              </a:r>
              <a:endParaRPr sz="900" b="1" dirty="0"/>
            </a:p>
          </p:txBody>
        </p:sp>
        <p:sp>
          <p:nvSpPr>
            <p:cNvPr id="24" name="TextBox 112"/>
            <p:cNvSpPr txBox="1"/>
            <p:nvPr/>
          </p:nvSpPr>
          <p:spPr>
            <a:xfrm>
              <a:off x="6188340" y="1255997"/>
              <a:ext cx="1315012" cy="8225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lang="en-US" sz="1100" b="1" dirty="0" smtClean="0"/>
                <a:t>LEIR</a:t>
              </a:r>
              <a:endParaRPr sz="1100" b="1" dirty="0"/>
            </a:p>
          </p:txBody>
        </p:sp>
      </p:grpSp>
      <p:grpSp>
        <p:nvGrpSpPr>
          <p:cNvPr id="34" name="Group 88"/>
          <p:cNvGrpSpPr/>
          <p:nvPr/>
        </p:nvGrpSpPr>
        <p:grpSpPr>
          <a:xfrm>
            <a:off x="6228170" y="253257"/>
            <a:ext cx="2368980" cy="769368"/>
            <a:chOff x="1021176" y="469205"/>
            <a:chExt cx="6944958" cy="2419059"/>
          </a:xfrm>
        </p:grpSpPr>
        <p:grpSp>
          <p:nvGrpSpPr>
            <p:cNvPr id="35" name="Group 89"/>
            <p:cNvGrpSpPr/>
            <p:nvPr/>
          </p:nvGrpSpPr>
          <p:grpSpPr>
            <a:xfrm>
              <a:off x="1825822" y="469205"/>
              <a:ext cx="6140312" cy="2419059"/>
              <a:chOff x="1386769" y="469205"/>
              <a:chExt cx="6140311" cy="2419058"/>
            </a:xfrm>
          </p:grpSpPr>
          <p:sp>
            <p:nvSpPr>
              <p:cNvPr id="41" name="Straight Connector 113"/>
              <p:cNvSpPr/>
              <p:nvPr/>
            </p:nvSpPr>
            <p:spPr>
              <a:xfrm>
                <a:off x="4215229" y="2373227"/>
                <a:ext cx="250273" cy="222464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42" name="Straight Connector 114"/>
              <p:cNvSpPr/>
              <p:nvPr/>
            </p:nvSpPr>
            <p:spPr>
              <a:xfrm flipV="1">
                <a:off x="2075697" y="1707544"/>
                <a:ext cx="2181769" cy="18230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43" name="Straight Connector 115"/>
              <p:cNvSpPr/>
              <p:nvPr/>
            </p:nvSpPr>
            <p:spPr>
              <a:xfrm flipV="1">
                <a:off x="4229686" y="1152564"/>
                <a:ext cx="1017438" cy="559491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44" name="Straight Connector 116"/>
              <p:cNvSpPr/>
              <p:nvPr/>
            </p:nvSpPr>
            <p:spPr>
              <a:xfrm>
                <a:off x="1838460" y="1803810"/>
                <a:ext cx="2419005" cy="1045851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45" name="Freeform 117"/>
              <p:cNvSpPr/>
              <p:nvPr/>
            </p:nvSpPr>
            <p:spPr>
              <a:xfrm>
                <a:off x="4255803" y="2581057"/>
                <a:ext cx="250990" cy="3072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42" h="20454" extrusionOk="0">
                    <a:moveTo>
                      <a:pt x="16533" y="0"/>
                    </a:moveTo>
                    <a:cubicBezTo>
                      <a:pt x="20027" y="2589"/>
                      <a:pt x="21600" y="3672"/>
                      <a:pt x="21026" y="5811"/>
                    </a:cubicBezTo>
                    <a:cubicBezTo>
                      <a:pt x="18036" y="13504"/>
                      <a:pt x="18569" y="16725"/>
                      <a:pt x="15065" y="18735"/>
                    </a:cubicBezTo>
                    <a:cubicBezTo>
                      <a:pt x="11561" y="20744"/>
                      <a:pt x="11059" y="21600"/>
                      <a:pt x="0" y="17868"/>
                    </a:cubicBezTo>
                  </a:path>
                </a:pathLst>
              </a:cu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 sz="1100"/>
              </a:p>
            </p:txBody>
          </p:sp>
          <p:sp>
            <p:nvSpPr>
              <p:cNvPr id="46" name="Freeform 118"/>
              <p:cNvSpPr/>
              <p:nvPr/>
            </p:nvSpPr>
            <p:spPr>
              <a:xfrm>
                <a:off x="1386769" y="1492639"/>
                <a:ext cx="483030" cy="32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89" h="21344" extrusionOk="0">
                    <a:moveTo>
                      <a:pt x="20089" y="21344"/>
                    </a:moveTo>
                    <a:cubicBezTo>
                      <a:pt x="15573" y="17132"/>
                      <a:pt x="4632" y="21600"/>
                      <a:pt x="1561" y="19466"/>
                    </a:cubicBezTo>
                    <a:cubicBezTo>
                      <a:pt x="-1511" y="17331"/>
                      <a:pt x="741" y="11953"/>
                      <a:pt x="1659" y="8538"/>
                    </a:cubicBezTo>
                    <a:cubicBezTo>
                      <a:pt x="2577" y="5123"/>
                      <a:pt x="3891" y="1708"/>
                      <a:pt x="4469" y="0"/>
                    </a:cubicBezTo>
                  </a:path>
                </a:pathLst>
              </a:cu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47" name="Freeform 119"/>
              <p:cNvSpPr/>
              <p:nvPr/>
            </p:nvSpPr>
            <p:spPr>
              <a:xfrm rot="14074827" flipH="1">
                <a:off x="1447406" y="1395329"/>
                <a:ext cx="623588" cy="3652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50" h="21600" extrusionOk="0">
                    <a:moveTo>
                      <a:pt x="20650" y="21600"/>
                    </a:moveTo>
                    <a:cubicBezTo>
                      <a:pt x="17407" y="15842"/>
                      <a:pt x="15177" y="17947"/>
                      <a:pt x="12992" y="17845"/>
                    </a:cubicBezTo>
                    <a:cubicBezTo>
                      <a:pt x="10889" y="17742"/>
                      <a:pt x="3012" y="19229"/>
                      <a:pt x="1031" y="17537"/>
                    </a:cubicBezTo>
                    <a:cubicBezTo>
                      <a:pt x="-950" y="15845"/>
                      <a:pt x="411" y="10768"/>
                      <a:pt x="1105" y="7692"/>
                    </a:cubicBezTo>
                    <a:cubicBezTo>
                      <a:pt x="1800" y="4615"/>
                      <a:pt x="2793" y="1538"/>
                      <a:pt x="3230" y="0"/>
                    </a:cubicBezTo>
                  </a:path>
                </a:pathLst>
              </a:cu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48" name="Straight Connector 121"/>
              <p:cNvSpPr/>
              <p:nvPr/>
            </p:nvSpPr>
            <p:spPr>
              <a:xfrm>
                <a:off x="4216175" y="1705545"/>
                <a:ext cx="1057227" cy="448916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49" name="Rounded Rectangle 122"/>
              <p:cNvSpPr/>
              <p:nvPr/>
            </p:nvSpPr>
            <p:spPr>
              <a:xfrm rot="18812430">
                <a:off x="5229800" y="481756"/>
                <a:ext cx="2309831" cy="2284729"/>
              </a:xfrm>
              <a:prstGeom prst="roundRect">
                <a:avLst>
                  <a:gd name="adj" fmla="val 16667"/>
                </a:avLst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 sz="1100"/>
              </a:p>
            </p:txBody>
          </p:sp>
        </p:grpSp>
        <p:sp>
          <p:nvSpPr>
            <p:cNvPr id="36" name="TextBox 91"/>
            <p:cNvSpPr txBox="1"/>
            <p:nvPr/>
          </p:nvSpPr>
          <p:spPr>
            <a:xfrm rot="17674297">
              <a:off x="776139" y="1324750"/>
              <a:ext cx="1166781" cy="6767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900" b="1" dirty="0" smtClean="0"/>
                <a:t>ITE</a:t>
              </a:r>
              <a:endParaRPr sz="900" b="1" dirty="0"/>
            </a:p>
          </p:txBody>
        </p:sp>
        <p:sp>
          <p:nvSpPr>
            <p:cNvPr id="37" name="TextBox 92"/>
            <p:cNvSpPr txBox="1"/>
            <p:nvPr/>
          </p:nvSpPr>
          <p:spPr>
            <a:xfrm rot="19728763">
              <a:off x="4588468" y="640792"/>
              <a:ext cx="1025154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US" sz="900" b="1" dirty="0" smtClean="0"/>
                <a:t>EE</a:t>
              </a:r>
              <a:endParaRPr sz="900" b="1" dirty="0"/>
            </a:p>
          </p:txBody>
        </p:sp>
        <p:sp>
          <p:nvSpPr>
            <p:cNvPr id="38" name="TextBox 93"/>
            <p:cNvSpPr txBox="1"/>
            <p:nvPr/>
          </p:nvSpPr>
          <p:spPr>
            <a:xfrm rot="1412518">
              <a:off x="4539196" y="1899569"/>
              <a:ext cx="1025154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sz="900" b="1" dirty="0" smtClean="0"/>
                <a:t>EI</a:t>
              </a:r>
              <a:endParaRPr sz="900" b="1" dirty="0"/>
            </a:p>
          </p:txBody>
        </p:sp>
        <p:sp>
          <p:nvSpPr>
            <p:cNvPr id="39" name="TextBox 95"/>
            <p:cNvSpPr txBox="1"/>
            <p:nvPr/>
          </p:nvSpPr>
          <p:spPr>
            <a:xfrm>
              <a:off x="3205139" y="967821"/>
              <a:ext cx="1253070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900" b="1" dirty="0" smtClean="0"/>
                <a:t>ETL</a:t>
              </a:r>
              <a:endParaRPr sz="900" b="1" dirty="0"/>
            </a:p>
          </p:txBody>
        </p:sp>
        <p:sp>
          <p:nvSpPr>
            <p:cNvPr id="40" name="TextBox 112"/>
            <p:cNvSpPr txBox="1"/>
            <p:nvPr/>
          </p:nvSpPr>
          <p:spPr>
            <a:xfrm>
              <a:off x="6188340" y="1255997"/>
              <a:ext cx="1315012" cy="8225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lang="en-US" sz="1100" b="1" dirty="0" smtClean="0"/>
                <a:t>LEIR</a:t>
              </a:r>
              <a:endParaRPr sz="1100" b="1" dirty="0"/>
            </a:p>
          </p:txBody>
        </p:sp>
      </p:grpSp>
      <p:cxnSp>
        <p:nvCxnSpPr>
          <p:cNvPr id="50" name="Straight Connector 49"/>
          <p:cNvCxnSpPr/>
          <p:nvPr/>
        </p:nvCxnSpPr>
        <p:spPr>
          <a:xfrm flipV="1">
            <a:off x="6239016" y="-235019"/>
            <a:ext cx="5292" cy="622066"/>
          </a:xfrm>
          <a:prstGeom prst="line">
            <a:avLst/>
          </a:prstGeom>
          <a:noFill/>
          <a:ln w="12700" cap="flat">
            <a:solidFill>
              <a:srgbClr val="002060"/>
            </a:solidFill>
            <a:prstDash val="solid"/>
            <a:round/>
          </a:ln>
          <a:effectLst/>
        </p:spPr>
      </p:cxnSp>
      <p:cxnSp>
        <p:nvCxnSpPr>
          <p:cNvPr id="51" name="Straight Connector 50"/>
          <p:cNvCxnSpPr/>
          <p:nvPr/>
        </p:nvCxnSpPr>
        <p:spPr>
          <a:xfrm flipH="1" flipV="1">
            <a:off x="6244308" y="-235020"/>
            <a:ext cx="524840" cy="422363"/>
          </a:xfrm>
          <a:prstGeom prst="line">
            <a:avLst/>
          </a:prstGeom>
          <a:noFill/>
          <a:ln w="12700" cap="flat">
            <a:solidFill>
              <a:srgbClr val="002060"/>
            </a:solidFill>
            <a:prstDash val="solid"/>
            <a:round/>
          </a:ln>
          <a:effectLst/>
        </p:spPr>
      </p:cxnSp>
      <p:cxnSp>
        <p:nvCxnSpPr>
          <p:cNvPr id="52" name="Straight Connector 51"/>
          <p:cNvCxnSpPr/>
          <p:nvPr/>
        </p:nvCxnSpPr>
        <p:spPr>
          <a:xfrm flipV="1">
            <a:off x="5708884" y="-235020"/>
            <a:ext cx="530132" cy="422363"/>
          </a:xfrm>
          <a:prstGeom prst="line">
            <a:avLst/>
          </a:prstGeom>
          <a:noFill/>
          <a:ln w="12700" cap="flat">
            <a:solidFill>
              <a:srgbClr val="002060"/>
            </a:solidFill>
            <a:prstDash val="solid"/>
            <a:round/>
          </a:ln>
          <a:effectLst/>
        </p:spPr>
      </p:cxnSp>
      <p:grpSp>
        <p:nvGrpSpPr>
          <p:cNvPr id="53" name="Group 88"/>
          <p:cNvGrpSpPr/>
          <p:nvPr/>
        </p:nvGrpSpPr>
        <p:grpSpPr>
          <a:xfrm>
            <a:off x="5920366" y="37116"/>
            <a:ext cx="2677984" cy="986710"/>
            <a:chOff x="115292" y="-214163"/>
            <a:chExt cx="7850842" cy="3102427"/>
          </a:xfrm>
        </p:grpSpPr>
        <p:sp>
          <p:nvSpPr>
            <p:cNvPr id="56" name="TextBox 91"/>
            <p:cNvSpPr txBox="1"/>
            <p:nvPr/>
          </p:nvSpPr>
          <p:spPr>
            <a:xfrm rot="17674297">
              <a:off x="776139" y="1324750"/>
              <a:ext cx="1166781" cy="6767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900" b="1" dirty="0" smtClean="0"/>
                <a:t>ITE</a:t>
              </a:r>
              <a:endParaRPr sz="900" b="1" dirty="0"/>
            </a:p>
          </p:txBody>
        </p:sp>
        <p:sp>
          <p:nvSpPr>
            <p:cNvPr id="58" name="TextBox 93"/>
            <p:cNvSpPr txBox="1"/>
            <p:nvPr/>
          </p:nvSpPr>
          <p:spPr>
            <a:xfrm rot="1412518">
              <a:off x="4539196" y="1899569"/>
              <a:ext cx="1025154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sz="900" b="1" dirty="0" smtClean="0"/>
                <a:t>EI</a:t>
              </a:r>
              <a:endParaRPr sz="900" b="1" dirty="0"/>
            </a:p>
          </p:txBody>
        </p:sp>
        <p:grpSp>
          <p:nvGrpSpPr>
            <p:cNvPr id="54" name="Group 89"/>
            <p:cNvGrpSpPr/>
            <p:nvPr/>
          </p:nvGrpSpPr>
          <p:grpSpPr>
            <a:xfrm>
              <a:off x="439053" y="469205"/>
              <a:ext cx="7527081" cy="2419059"/>
              <a:chOff x="0" y="469205"/>
              <a:chExt cx="7527080" cy="2419058"/>
            </a:xfrm>
          </p:grpSpPr>
          <p:sp>
            <p:nvSpPr>
              <p:cNvPr id="61" name="Straight Connector 120"/>
              <p:cNvSpPr/>
              <p:nvPr/>
            </p:nvSpPr>
            <p:spPr>
              <a:xfrm flipH="1" flipV="1">
                <a:off x="0" y="793343"/>
                <a:ext cx="2088732" cy="932861"/>
              </a:xfrm>
              <a:prstGeom prst="line">
                <a:avLst/>
              </a:prstGeom>
              <a:noFill/>
              <a:ln w="114300" cap="flat">
                <a:solidFill>
                  <a:srgbClr val="92D05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62" name="Straight Connector 113"/>
              <p:cNvSpPr/>
              <p:nvPr/>
            </p:nvSpPr>
            <p:spPr>
              <a:xfrm>
                <a:off x="4215229" y="2373227"/>
                <a:ext cx="250273" cy="222464"/>
              </a:xfrm>
              <a:prstGeom prst="line">
                <a:avLst/>
              </a:prstGeom>
              <a:noFill/>
              <a:ln w="1143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63" name="Straight Connector 114"/>
              <p:cNvSpPr/>
              <p:nvPr/>
            </p:nvSpPr>
            <p:spPr>
              <a:xfrm flipV="1">
                <a:off x="2075697" y="1707544"/>
                <a:ext cx="2181769" cy="18230"/>
              </a:xfrm>
              <a:prstGeom prst="line">
                <a:avLst/>
              </a:prstGeom>
              <a:noFill/>
              <a:ln w="114300" cap="flat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64" name="Straight Connector 115"/>
              <p:cNvSpPr/>
              <p:nvPr/>
            </p:nvSpPr>
            <p:spPr>
              <a:xfrm flipV="1">
                <a:off x="4229686" y="1152564"/>
                <a:ext cx="1017438" cy="559491"/>
              </a:xfrm>
              <a:prstGeom prst="line">
                <a:avLst/>
              </a:prstGeom>
              <a:noFill/>
              <a:ln w="114300" cap="flat">
                <a:solidFill>
                  <a:srgbClr val="92D05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65" name="Straight Connector 116"/>
              <p:cNvSpPr/>
              <p:nvPr/>
            </p:nvSpPr>
            <p:spPr>
              <a:xfrm>
                <a:off x="1838460" y="1803810"/>
                <a:ext cx="2419005" cy="1045851"/>
              </a:xfrm>
              <a:prstGeom prst="line">
                <a:avLst/>
              </a:prstGeom>
              <a:noFill/>
              <a:ln w="114300" cap="flat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66" name="Freeform 117"/>
              <p:cNvSpPr/>
              <p:nvPr/>
            </p:nvSpPr>
            <p:spPr>
              <a:xfrm>
                <a:off x="4255803" y="2581057"/>
                <a:ext cx="250990" cy="3072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42" h="20454" extrusionOk="0">
                    <a:moveTo>
                      <a:pt x="16533" y="0"/>
                    </a:moveTo>
                    <a:cubicBezTo>
                      <a:pt x="20027" y="2589"/>
                      <a:pt x="21600" y="3672"/>
                      <a:pt x="21026" y="5811"/>
                    </a:cubicBezTo>
                    <a:cubicBezTo>
                      <a:pt x="18036" y="13504"/>
                      <a:pt x="18569" y="16725"/>
                      <a:pt x="15065" y="18735"/>
                    </a:cubicBezTo>
                    <a:cubicBezTo>
                      <a:pt x="11561" y="20744"/>
                      <a:pt x="11059" y="21600"/>
                      <a:pt x="0" y="17868"/>
                    </a:cubicBezTo>
                  </a:path>
                </a:pathLst>
              </a:custGeom>
              <a:noFill/>
              <a:ln w="1143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 sz="1100"/>
              </a:p>
            </p:txBody>
          </p:sp>
          <p:sp>
            <p:nvSpPr>
              <p:cNvPr id="67" name="Freeform 118"/>
              <p:cNvSpPr/>
              <p:nvPr/>
            </p:nvSpPr>
            <p:spPr>
              <a:xfrm>
                <a:off x="1386769" y="1492639"/>
                <a:ext cx="483030" cy="32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89" h="21344" extrusionOk="0">
                    <a:moveTo>
                      <a:pt x="20089" y="21344"/>
                    </a:moveTo>
                    <a:cubicBezTo>
                      <a:pt x="15573" y="17132"/>
                      <a:pt x="4632" y="21600"/>
                      <a:pt x="1561" y="19466"/>
                    </a:cubicBezTo>
                    <a:cubicBezTo>
                      <a:pt x="-1511" y="17331"/>
                      <a:pt x="741" y="11953"/>
                      <a:pt x="1659" y="8538"/>
                    </a:cubicBezTo>
                    <a:cubicBezTo>
                      <a:pt x="2577" y="5123"/>
                      <a:pt x="3891" y="1708"/>
                      <a:pt x="4469" y="0"/>
                    </a:cubicBezTo>
                  </a:path>
                </a:pathLst>
              </a:custGeom>
              <a:noFill/>
              <a:ln w="114300" cap="flat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68" name="Freeform 119"/>
              <p:cNvSpPr/>
              <p:nvPr/>
            </p:nvSpPr>
            <p:spPr>
              <a:xfrm rot="14074827" flipH="1">
                <a:off x="1447406" y="1395329"/>
                <a:ext cx="623588" cy="3652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50" h="21600" extrusionOk="0">
                    <a:moveTo>
                      <a:pt x="20650" y="21600"/>
                    </a:moveTo>
                    <a:cubicBezTo>
                      <a:pt x="17407" y="15842"/>
                      <a:pt x="15177" y="17947"/>
                      <a:pt x="12992" y="17845"/>
                    </a:cubicBezTo>
                    <a:cubicBezTo>
                      <a:pt x="10889" y="17742"/>
                      <a:pt x="3012" y="19229"/>
                      <a:pt x="1031" y="17537"/>
                    </a:cubicBezTo>
                    <a:cubicBezTo>
                      <a:pt x="-950" y="15845"/>
                      <a:pt x="411" y="10768"/>
                      <a:pt x="1105" y="7692"/>
                    </a:cubicBezTo>
                    <a:cubicBezTo>
                      <a:pt x="1800" y="4615"/>
                      <a:pt x="2793" y="1538"/>
                      <a:pt x="3230" y="0"/>
                    </a:cubicBezTo>
                  </a:path>
                </a:pathLst>
              </a:custGeom>
              <a:noFill/>
              <a:ln w="114300" cap="flat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69" name="Straight Connector 121"/>
              <p:cNvSpPr/>
              <p:nvPr/>
            </p:nvSpPr>
            <p:spPr>
              <a:xfrm>
                <a:off x="4216175" y="1705545"/>
                <a:ext cx="1057227" cy="448916"/>
              </a:xfrm>
              <a:prstGeom prst="line">
                <a:avLst/>
              </a:prstGeom>
              <a:noFill/>
              <a:ln w="114300" cap="flat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70" name="Rounded Rectangle 122"/>
              <p:cNvSpPr/>
              <p:nvPr/>
            </p:nvSpPr>
            <p:spPr>
              <a:xfrm rot="18812430">
                <a:off x="5229800" y="481756"/>
                <a:ext cx="2309831" cy="2284729"/>
              </a:xfrm>
              <a:prstGeom prst="roundRect">
                <a:avLst>
                  <a:gd name="adj" fmla="val 16667"/>
                </a:avLst>
              </a:prstGeom>
              <a:noFill/>
              <a:ln w="114300" cap="flat">
                <a:solidFill>
                  <a:srgbClr val="FFC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 sz="1100"/>
              </a:p>
            </p:txBody>
          </p:sp>
        </p:grpSp>
        <p:sp>
          <p:nvSpPr>
            <p:cNvPr id="55" name="TextBox 90"/>
            <p:cNvSpPr txBox="1"/>
            <p:nvPr/>
          </p:nvSpPr>
          <p:spPr>
            <a:xfrm>
              <a:off x="115292" y="-214163"/>
              <a:ext cx="1025154" cy="822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US" sz="1100" b="1" dirty="0" smtClean="0"/>
                <a:t>PS</a:t>
              </a:r>
              <a:endParaRPr sz="1100" b="1" dirty="0"/>
            </a:p>
          </p:txBody>
        </p:sp>
        <p:sp>
          <p:nvSpPr>
            <p:cNvPr id="57" name="TextBox 92"/>
            <p:cNvSpPr txBox="1"/>
            <p:nvPr/>
          </p:nvSpPr>
          <p:spPr>
            <a:xfrm rot="19728763">
              <a:off x="4588468" y="640792"/>
              <a:ext cx="1025154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US" sz="900" b="1" dirty="0" smtClean="0"/>
                <a:t>EE</a:t>
              </a:r>
              <a:endParaRPr sz="900" b="1" dirty="0"/>
            </a:p>
          </p:txBody>
        </p:sp>
        <p:sp>
          <p:nvSpPr>
            <p:cNvPr id="59" name="TextBox 95"/>
            <p:cNvSpPr txBox="1"/>
            <p:nvPr/>
          </p:nvSpPr>
          <p:spPr>
            <a:xfrm>
              <a:off x="3205139" y="967821"/>
              <a:ext cx="1253070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900" b="1" dirty="0" smtClean="0"/>
                <a:t>ETL</a:t>
              </a:r>
              <a:endParaRPr sz="900" b="1" dirty="0"/>
            </a:p>
          </p:txBody>
        </p:sp>
        <p:sp>
          <p:nvSpPr>
            <p:cNvPr id="60" name="TextBox 112"/>
            <p:cNvSpPr txBox="1"/>
            <p:nvPr/>
          </p:nvSpPr>
          <p:spPr>
            <a:xfrm>
              <a:off x="6188340" y="1255997"/>
              <a:ext cx="1315012" cy="8225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lang="en-US" sz="1100" b="1" dirty="0" smtClean="0"/>
                <a:t>LEIR</a:t>
              </a:r>
              <a:endParaRPr sz="1100" b="1" dirty="0"/>
            </a:p>
          </p:txBody>
        </p:sp>
      </p:grpSp>
      <p:sp>
        <p:nvSpPr>
          <p:cNvPr id="71" name="Oval 70"/>
          <p:cNvSpPr/>
          <p:nvPr/>
        </p:nvSpPr>
        <p:spPr>
          <a:xfrm>
            <a:off x="5489296" y="-976619"/>
            <a:ext cx="1499440" cy="1363666"/>
          </a:xfrm>
          <a:prstGeom prst="ellipse">
            <a:avLst/>
          </a:prstGeom>
          <a:noFill/>
          <a:ln w="114300" cap="flat">
            <a:solidFill>
              <a:srgbClr val="FF0000"/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endParaRPr lang="en-US" sz="1100">
              <a:solidFill>
                <a:srgbClr val="FFFFFF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5220258" y="-294786"/>
            <a:ext cx="2196740" cy="59766"/>
          </a:xfrm>
          <a:prstGeom prst="rect">
            <a:avLst/>
          </a:prstGeom>
          <a:effectLst>
            <a:glow rad="533400">
              <a:schemeClr val="accent1">
                <a:tint val="30000"/>
                <a:shade val="95000"/>
                <a:satMod val="300000"/>
                <a:alpha val="86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Chevron 78"/>
          <p:cNvSpPr/>
          <p:nvPr/>
        </p:nvSpPr>
        <p:spPr>
          <a:xfrm rot="2349080">
            <a:off x="7411330" y="806254"/>
            <a:ext cx="98108" cy="92618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0" name="Straight Connector 114"/>
          <p:cNvSpPr/>
          <p:nvPr/>
        </p:nvSpPr>
        <p:spPr>
          <a:xfrm flipV="1">
            <a:off x="6719772" y="614947"/>
            <a:ext cx="744219" cy="5798"/>
          </a:xfrm>
          <a:prstGeom prst="line">
            <a:avLst/>
          </a:prstGeom>
          <a:noFill/>
          <a:ln w="57150" cap="flat">
            <a:solidFill>
              <a:srgbClr val="92D050"/>
            </a:solidFill>
            <a:prstDash val="solid"/>
            <a:round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sz="1100"/>
          </a:p>
        </p:txBody>
      </p:sp>
    </p:spTree>
    <p:extLst>
      <p:ext uri="{BB962C8B-B14F-4D97-AF65-F5344CB8AC3E}">
        <p14:creationId xmlns:p14="http://schemas.microsoft.com/office/powerpoint/2010/main" val="3337516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35084"/>
          <a:stretch/>
        </p:blipFill>
        <p:spPr bwMode="auto">
          <a:xfrm>
            <a:off x="3736844" y="2232000"/>
            <a:ext cx="3052576" cy="2583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18" y="2487771"/>
            <a:ext cx="3210891" cy="2382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13122" y="1143001"/>
                <a:ext cx="83058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LEIR extracted intensity linear with 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Linac3 current.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solidFill>
                      <a:srgbClr val="FF0000"/>
                    </a:solidFill>
                  </a:rPr>
                  <a:t>30 </a:t>
                </a:r>
                <a:r>
                  <a:rPr lang="en-US" sz="1600" dirty="0" err="1" smtClean="0">
                    <a:solidFill>
                      <a:srgbClr val="FF0000"/>
                    </a:solidFill>
                  </a:rPr>
                  <a:t>uA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→</m:t>
                    </m:r>
                  </m:oMath>
                </a14:m>
                <a:r>
                  <a:rPr lang="en-US" sz="1600" dirty="0" smtClean="0"/>
                  <a:t> LEIR 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“comfortably” at LIU performance </a:t>
                </a:r>
                <a:r>
                  <a:rPr lang="en-US" sz="1600" dirty="0" smtClean="0">
                    <a:solidFill>
                      <a:schemeClr val="tx2"/>
                    </a:solidFill>
                  </a:rPr>
                  <a:t>with 10% margin</a:t>
                </a:r>
                <a:r>
                  <a:rPr lang="en-US" sz="1600" dirty="0" smtClean="0"/>
                  <a:t>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PS 75 ns 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+40% above LIU target</a:t>
                </a:r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122" y="1143001"/>
                <a:ext cx="8305800" cy="830997"/>
              </a:xfrm>
              <a:prstGeom prst="rect">
                <a:avLst/>
              </a:prstGeom>
              <a:blipFill rotWithShape="1">
                <a:blip r:embed="rId4"/>
                <a:stretch>
                  <a:fillRect l="-294" t="-2206" b="-8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5-Point Star 5"/>
          <p:cNvSpPr/>
          <p:nvPr/>
        </p:nvSpPr>
        <p:spPr>
          <a:xfrm>
            <a:off x="2541499" y="3193396"/>
            <a:ext cx="152400" cy="132249"/>
          </a:xfrm>
          <a:prstGeom prst="star5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02906" y="4740425"/>
            <a:ext cx="320782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accent6"/>
                </a:solidFill>
              </a:rPr>
              <a:t>ITH.BCT41 [mA]- </a:t>
            </a:r>
            <a:r>
              <a:rPr lang="en-US" sz="900" b="1" dirty="0">
                <a:solidFill>
                  <a:schemeClr val="accent6"/>
                </a:solidFill>
              </a:rPr>
              <a:t>f</a:t>
            </a:r>
            <a:r>
              <a:rPr lang="en-US" sz="900" b="1" dirty="0" smtClean="0">
                <a:solidFill>
                  <a:schemeClr val="accent6"/>
                </a:solidFill>
              </a:rPr>
              <a:t>irst pulse intensity</a:t>
            </a:r>
            <a:endParaRPr lang="en-US" sz="900" b="1" dirty="0">
              <a:solidFill>
                <a:schemeClr val="accent6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2453626" y="2567940"/>
            <a:ext cx="0" cy="2048375"/>
          </a:xfrm>
          <a:prstGeom prst="line">
            <a:avLst/>
          </a:prstGeom>
          <a:ln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23888" y="3382846"/>
            <a:ext cx="2709375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2481797" y="3124644"/>
            <a:ext cx="273139" cy="258202"/>
          </a:xfrm>
          <a:prstGeom prst="ellipse">
            <a:avLst/>
          </a:prstGeom>
          <a:noFill/>
          <a:ln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408420" y="2487771"/>
            <a:ext cx="487680" cy="236807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14" r="-1695"/>
          <a:stretch/>
        </p:blipFill>
        <p:spPr bwMode="auto">
          <a:xfrm>
            <a:off x="6408420" y="2232000"/>
            <a:ext cx="2110502" cy="2583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87027" y="172224"/>
            <a:ext cx="7110733" cy="8177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Overview from Source to PS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857750" y="4777335"/>
            <a:ext cx="0" cy="15621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57750" y="4927195"/>
            <a:ext cx="177927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6637020" y="4740425"/>
            <a:ext cx="0" cy="186771"/>
          </a:xfrm>
          <a:prstGeom prst="straightConnector1">
            <a:avLst/>
          </a:prstGeom>
          <a:ln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5842000" y="4767263"/>
            <a:ext cx="0" cy="2996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842000" y="5060545"/>
            <a:ext cx="177927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7621270" y="4740425"/>
            <a:ext cx="0" cy="320122"/>
          </a:xfrm>
          <a:prstGeom prst="straightConnector1">
            <a:avLst/>
          </a:prstGeom>
          <a:ln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459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981712" cy="817708"/>
          </a:xfrm>
        </p:spPr>
        <p:txBody>
          <a:bodyPr>
            <a:noAutofit/>
          </a:bodyPr>
          <a:lstStyle/>
          <a:p>
            <a:r>
              <a:rPr lang="en-US" sz="2400" dirty="0" smtClean="0"/>
              <a:t>Source + Linac3 at LIU target!</a:t>
            </a:r>
            <a:endParaRPr lang="en-US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199" y="1523233"/>
            <a:ext cx="6111875" cy="283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5288800" y="2978889"/>
            <a:ext cx="1263650" cy="276999"/>
          </a:xfrm>
          <a:prstGeom prst="rect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Oven refills</a:t>
            </a:r>
            <a:endParaRPr lang="en-US" sz="1200" b="1" dirty="0">
              <a:solidFill>
                <a:schemeClr val="bg1"/>
              </a:solidFill>
            </a:endParaRPr>
          </a:p>
        </p:txBody>
      </p:sp>
      <p:cxnSp>
        <p:nvCxnSpPr>
          <p:cNvPr id="45" name="Straight Arrow Connector 44"/>
          <p:cNvCxnSpPr>
            <a:stCxn id="43" idx="2"/>
          </p:cNvCxnSpPr>
          <p:nvPr/>
        </p:nvCxnSpPr>
        <p:spPr>
          <a:xfrm flipH="1">
            <a:off x="5098300" y="3255888"/>
            <a:ext cx="822325" cy="540482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5920625" y="3255888"/>
            <a:ext cx="752475" cy="590013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901200" y="4443874"/>
            <a:ext cx="946150" cy="276999"/>
          </a:xfrm>
          <a:prstGeom prst="rect">
            <a:avLst/>
          </a:prstGeom>
          <a:solidFill>
            <a:srgbClr val="FF9900">
              <a:alpha val="65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RF faults</a:t>
            </a:r>
            <a:endParaRPr lang="en-US" sz="1200" b="1" dirty="0">
              <a:solidFill>
                <a:schemeClr val="bg1"/>
              </a:solidFill>
            </a:endParaRPr>
          </a:p>
        </p:txBody>
      </p:sp>
      <p:cxnSp>
        <p:nvCxnSpPr>
          <p:cNvPr id="51" name="Straight Arrow Connector 50"/>
          <p:cNvCxnSpPr>
            <a:stCxn id="49" idx="0"/>
          </p:cNvCxnSpPr>
          <p:nvPr/>
        </p:nvCxnSpPr>
        <p:spPr>
          <a:xfrm flipV="1">
            <a:off x="3374275" y="3980521"/>
            <a:ext cx="231775" cy="463353"/>
          </a:xfrm>
          <a:prstGeom prst="straightConnector1">
            <a:avLst/>
          </a:prstGeom>
          <a:ln w="6350">
            <a:solidFill>
              <a:srgbClr val="FF99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49" idx="0"/>
          </p:cNvCxnSpPr>
          <p:nvPr/>
        </p:nvCxnSpPr>
        <p:spPr>
          <a:xfrm flipV="1">
            <a:off x="3374275" y="3923370"/>
            <a:ext cx="1787525" cy="520504"/>
          </a:xfrm>
          <a:prstGeom prst="straightConnector1">
            <a:avLst/>
          </a:prstGeom>
          <a:ln w="6350">
            <a:solidFill>
              <a:srgbClr val="FF99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49" idx="0"/>
          </p:cNvCxnSpPr>
          <p:nvPr/>
        </p:nvCxnSpPr>
        <p:spPr>
          <a:xfrm flipV="1">
            <a:off x="3374275" y="3845901"/>
            <a:ext cx="2708275" cy="597973"/>
          </a:xfrm>
          <a:prstGeom prst="straightConnector1">
            <a:avLst/>
          </a:prstGeom>
          <a:ln w="6350">
            <a:solidFill>
              <a:srgbClr val="FF99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2242612" y="1193084"/>
            <a:ext cx="1276350" cy="415498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Source solenoid incident</a:t>
            </a:r>
            <a:endParaRPr lang="en-US" sz="1050" dirty="0"/>
          </a:p>
        </p:txBody>
      </p:sp>
      <p:cxnSp>
        <p:nvCxnSpPr>
          <p:cNvPr id="9217" name="Straight Arrow Connector 9216"/>
          <p:cNvCxnSpPr/>
          <p:nvPr/>
        </p:nvCxnSpPr>
        <p:spPr>
          <a:xfrm>
            <a:off x="2751187" y="1608582"/>
            <a:ext cx="0" cy="418059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60019" y="3335450"/>
            <a:ext cx="22207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003300"/>
                </a:solidFill>
              </a:rPr>
              <a:t>30uA required</a:t>
            </a:r>
            <a:br>
              <a:rPr lang="en-US" sz="1100" b="1" dirty="0" smtClean="0">
                <a:solidFill>
                  <a:srgbClr val="003300"/>
                </a:solidFill>
              </a:rPr>
            </a:br>
            <a:r>
              <a:rPr lang="en-US" sz="1100" b="1" dirty="0" smtClean="0">
                <a:solidFill>
                  <a:srgbClr val="003300"/>
                </a:solidFill>
              </a:rPr>
              <a:t>for LEIR - LIU</a:t>
            </a:r>
            <a:endParaRPr lang="en-US" sz="1100" b="1" dirty="0">
              <a:solidFill>
                <a:srgbClr val="0033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814400" y="3581976"/>
            <a:ext cx="644670" cy="0"/>
          </a:xfrm>
          <a:prstGeom prst="line">
            <a:avLst/>
          </a:prstGeom>
          <a:ln>
            <a:solidFill>
              <a:srgbClr val="0033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89"/>
          <p:cNvGrpSpPr/>
          <p:nvPr/>
        </p:nvGrpSpPr>
        <p:grpSpPr>
          <a:xfrm>
            <a:off x="6656717" y="677722"/>
            <a:ext cx="910190" cy="344905"/>
            <a:chOff x="1838460" y="1803810"/>
            <a:chExt cx="2668333" cy="1084453"/>
          </a:xfrm>
        </p:grpSpPr>
        <p:sp>
          <p:nvSpPr>
            <p:cNvPr id="21" name="Straight Connector 113"/>
            <p:cNvSpPr/>
            <p:nvPr/>
          </p:nvSpPr>
          <p:spPr>
            <a:xfrm>
              <a:off x="4215229" y="2373227"/>
              <a:ext cx="250273" cy="222464"/>
            </a:xfrm>
            <a:prstGeom prst="line">
              <a:avLst/>
            </a:prstGeom>
            <a:noFill/>
            <a:ln w="114300" cap="flat">
              <a:solidFill>
                <a:srgbClr val="00206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100"/>
            </a:p>
          </p:txBody>
        </p:sp>
        <p:sp>
          <p:nvSpPr>
            <p:cNvPr id="22" name="Straight Connector 116"/>
            <p:cNvSpPr/>
            <p:nvPr/>
          </p:nvSpPr>
          <p:spPr>
            <a:xfrm>
              <a:off x="1838460" y="1803810"/>
              <a:ext cx="2419005" cy="1045851"/>
            </a:xfrm>
            <a:prstGeom prst="line">
              <a:avLst/>
            </a:prstGeom>
            <a:noFill/>
            <a:ln w="114300" cap="flat">
              <a:solidFill>
                <a:srgbClr val="00206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100"/>
            </a:p>
          </p:txBody>
        </p:sp>
        <p:sp>
          <p:nvSpPr>
            <p:cNvPr id="23" name="Freeform 117"/>
            <p:cNvSpPr/>
            <p:nvPr/>
          </p:nvSpPr>
          <p:spPr>
            <a:xfrm>
              <a:off x="4255803" y="2581057"/>
              <a:ext cx="250990" cy="3072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2" h="20454" extrusionOk="0">
                  <a:moveTo>
                    <a:pt x="16533" y="0"/>
                  </a:moveTo>
                  <a:cubicBezTo>
                    <a:pt x="20027" y="2589"/>
                    <a:pt x="21600" y="3672"/>
                    <a:pt x="21026" y="5811"/>
                  </a:cubicBezTo>
                  <a:cubicBezTo>
                    <a:pt x="18036" y="13504"/>
                    <a:pt x="18569" y="16725"/>
                    <a:pt x="15065" y="18735"/>
                  </a:cubicBezTo>
                  <a:cubicBezTo>
                    <a:pt x="11561" y="20744"/>
                    <a:pt x="11059" y="21600"/>
                    <a:pt x="0" y="17868"/>
                  </a:cubicBezTo>
                </a:path>
              </a:pathLst>
            </a:custGeom>
            <a:noFill/>
            <a:ln w="114300" cap="flat">
              <a:solidFill>
                <a:srgbClr val="00206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1100"/>
            </a:p>
          </p:txBody>
        </p:sp>
      </p:grpSp>
      <p:grpSp>
        <p:nvGrpSpPr>
          <p:cNvPr id="24" name="Group 88"/>
          <p:cNvGrpSpPr/>
          <p:nvPr/>
        </p:nvGrpSpPr>
        <p:grpSpPr>
          <a:xfrm>
            <a:off x="6228170" y="253257"/>
            <a:ext cx="2368980" cy="769368"/>
            <a:chOff x="1021176" y="469205"/>
            <a:chExt cx="6944958" cy="2419059"/>
          </a:xfrm>
        </p:grpSpPr>
        <p:grpSp>
          <p:nvGrpSpPr>
            <p:cNvPr id="25" name="Group 89"/>
            <p:cNvGrpSpPr/>
            <p:nvPr/>
          </p:nvGrpSpPr>
          <p:grpSpPr>
            <a:xfrm>
              <a:off x="1825822" y="469205"/>
              <a:ext cx="6140312" cy="2419059"/>
              <a:chOff x="1386769" y="469205"/>
              <a:chExt cx="6140311" cy="2419058"/>
            </a:xfrm>
          </p:grpSpPr>
          <p:sp>
            <p:nvSpPr>
              <p:cNvPr id="32" name="Straight Connector 113"/>
              <p:cNvSpPr/>
              <p:nvPr/>
            </p:nvSpPr>
            <p:spPr>
              <a:xfrm>
                <a:off x="4215229" y="2373227"/>
                <a:ext cx="250273" cy="222464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33" name="Straight Connector 114"/>
              <p:cNvSpPr/>
              <p:nvPr/>
            </p:nvSpPr>
            <p:spPr>
              <a:xfrm flipV="1">
                <a:off x="2075697" y="1707544"/>
                <a:ext cx="2181769" cy="18230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34" name="Straight Connector 115"/>
              <p:cNvSpPr/>
              <p:nvPr/>
            </p:nvSpPr>
            <p:spPr>
              <a:xfrm flipV="1">
                <a:off x="4229686" y="1152564"/>
                <a:ext cx="1017438" cy="559491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35" name="Straight Connector 116"/>
              <p:cNvSpPr/>
              <p:nvPr/>
            </p:nvSpPr>
            <p:spPr>
              <a:xfrm>
                <a:off x="1838460" y="1803810"/>
                <a:ext cx="2419005" cy="1045851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36" name="Freeform 117"/>
              <p:cNvSpPr/>
              <p:nvPr/>
            </p:nvSpPr>
            <p:spPr>
              <a:xfrm>
                <a:off x="4255803" y="2581057"/>
                <a:ext cx="250990" cy="3072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42" h="20454" extrusionOk="0">
                    <a:moveTo>
                      <a:pt x="16533" y="0"/>
                    </a:moveTo>
                    <a:cubicBezTo>
                      <a:pt x="20027" y="2589"/>
                      <a:pt x="21600" y="3672"/>
                      <a:pt x="21026" y="5811"/>
                    </a:cubicBezTo>
                    <a:cubicBezTo>
                      <a:pt x="18036" y="13504"/>
                      <a:pt x="18569" y="16725"/>
                      <a:pt x="15065" y="18735"/>
                    </a:cubicBezTo>
                    <a:cubicBezTo>
                      <a:pt x="11561" y="20744"/>
                      <a:pt x="11059" y="21600"/>
                      <a:pt x="0" y="17868"/>
                    </a:cubicBezTo>
                  </a:path>
                </a:pathLst>
              </a:cu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 sz="1100"/>
              </a:p>
            </p:txBody>
          </p:sp>
          <p:sp>
            <p:nvSpPr>
              <p:cNvPr id="37" name="Freeform 118"/>
              <p:cNvSpPr/>
              <p:nvPr/>
            </p:nvSpPr>
            <p:spPr>
              <a:xfrm>
                <a:off x="1386769" y="1492639"/>
                <a:ext cx="483030" cy="32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89" h="21344" extrusionOk="0">
                    <a:moveTo>
                      <a:pt x="20089" y="21344"/>
                    </a:moveTo>
                    <a:cubicBezTo>
                      <a:pt x="15573" y="17132"/>
                      <a:pt x="4632" y="21600"/>
                      <a:pt x="1561" y="19466"/>
                    </a:cubicBezTo>
                    <a:cubicBezTo>
                      <a:pt x="-1511" y="17331"/>
                      <a:pt x="741" y="11953"/>
                      <a:pt x="1659" y="8538"/>
                    </a:cubicBezTo>
                    <a:cubicBezTo>
                      <a:pt x="2577" y="5123"/>
                      <a:pt x="3891" y="1708"/>
                      <a:pt x="4469" y="0"/>
                    </a:cubicBezTo>
                  </a:path>
                </a:pathLst>
              </a:cu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38" name="Freeform 119"/>
              <p:cNvSpPr/>
              <p:nvPr/>
            </p:nvSpPr>
            <p:spPr>
              <a:xfrm rot="14074827" flipH="1">
                <a:off x="1447406" y="1395329"/>
                <a:ext cx="623588" cy="3652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50" h="21600" extrusionOk="0">
                    <a:moveTo>
                      <a:pt x="20650" y="21600"/>
                    </a:moveTo>
                    <a:cubicBezTo>
                      <a:pt x="17407" y="15842"/>
                      <a:pt x="15177" y="17947"/>
                      <a:pt x="12992" y="17845"/>
                    </a:cubicBezTo>
                    <a:cubicBezTo>
                      <a:pt x="10889" y="17742"/>
                      <a:pt x="3012" y="19229"/>
                      <a:pt x="1031" y="17537"/>
                    </a:cubicBezTo>
                    <a:cubicBezTo>
                      <a:pt x="-950" y="15845"/>
                      <a:pt x="411" y="10768"/>
                      <a:pt x="1105" y="7692"/>
                    </a:cubicBezTo>
                    <a:cubicBezTo>
                      <a:pt x="1800" y="4615"/>
                      <a:pt x="2793" y="1538"/>
                      <a:pt x="3230" y="0"/>
                    </a:cubicBezTo>
                  </a:path>
                </a:pathLst>
              </a:cu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39" name="Straight Connector 121"/>
              <p:cNvSpPr/>
              <p:nvPr/>
            </p:nvSpPr>
            <p:spPr>
              <a:xfrm>
                <a:off x="4216175" y="1705545"/>
                <a:ext cx="1057227" cy="448916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40" name="Rounded Rectangle 122"/>
              <p:cNvSpPr/>
              <p:nvPr/>
            </p:nvSpPr>
            <p:spPr>
              <a:xfrm rot="18812430">
                <a:off x="5229800" y="481756"/>
                <a:ext cx="2309831" cy="2284729"/>
              </a:xfrm>
              <a:prstGeom prst="roundRect">
                <a:avLst>
                  <a:gd name="adj" fmla="val 16667"/>
                </a:avLst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 sz="1100"/>
              </a:p>
            </p:txBody>
          </p:sp>
        </p:grpSp>
        <p:sp>
          <p:nvSpPr>
            <p:cNvPr id="26" name="TextBox 91"/>
            <p:cNvSpPr txBox="1"/>
            <p:nvPr/>
          </p:nvSpPr>
          <p:spPr>
            <a:xfrm rot="17674297">
              <a:off x="776139" y="1324750"/>
              <a:ext cx="1166781" cy="6767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900" b="1" dirty="0" smtClean="0"/>
                <a:t>ITE</a:t>
              </a:r>
              <a:endParaRPr sz="900" b="1" dirty="0"/>
            </a:p>
          </p:txBody>
        </p:sp>
        <p:sp>
          <p:nvSpPr>
            <p:cNvPr id="27" name="TextBox 92"/>
            <p:cNvSpPr txBox="1"/>
            <p:nvPr/>
          </p:nvSpPr>
          <p:spPr>
            <a:xfrm rot="19728763">
              <a:off x="4588468" y="640792"/>
              <a:ext cx="1025154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US" sz="900" b="1" dirty="0" smtClean="0"/>
                <a:t>EE</a:t>
              </a:r>
              <a:endParaRPr sz="900" b="1" dirty="0"/>
            </a:p>
          </p:txBody>
        </p:sp>
        <p:sp>
          <p:nvSpPr>
            <p:cNvPr id="28" name="TextBox 93"/>
            <p:cNvSpPr txBox="1"/>
            <p:nvPr/>
          </p:nvSpPr>
          <p:spPr>
            <a:xfrm rot="1412518">
              <a:off x="4539196" y="1899569"/>
              <a:ext cx="1025154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sz="900" b="1" dirty="0" smtClean="0"/>
                <a:t>EI</a:t>
              </a:r>
              <a:endParaRPr sz="900" b="1" dirty="0"/>
            </a:p>
          </p:txBody>
        </p:sp>
        <p:sp>
          <p:nvSpPr>
            <p:cNvPr id="30" name="TextBox 95"/>
            <p:cNvSpPr txBox="1"/>
            <p:nvPr/>
          </p:nvSpPr>
          <p:spPr>
            <a:xfrm>
              <a:off x="3205139" y="967821"/>
              <a:ext cx="1253070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900" b="1" dirty="0" smtClean="0"/>
                <a:t>ETL</a:t>
              </a:r>
              <a:endParaRPr sz="900" b="1" dirty="0"/>
            </a:p>
          </p:txBody>
        </p:sp>
        <p:sp>
          <p:nvSpPr>
            <p:cNvPr id="31" name="TextBox 112"/>
            <p:cNvSpPr txBox="1"/>
            <p:nvPr/>
          </p:nvSpPr>
          <p:spPr>
            <a:xfrm>
              <a:off x="6188340" y="1255997"/>
              <a:ext cx="1315012" cy="8225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lang="en-US" sz="1100" b="1" dirty="0" smtClean="0"/>
                <a:t>LEIR</a:t>
              </a:r>
              <a:endParaRPr sz="1100" b="1" dirty="0"/>
            </a:p>
          </p:txBody>
        </p:sp>
      </p:grpSp>
      <p:grpSp>
        <p:nvGrpSpPr>
          <p:cNvPr id="41" name="Group 88"/>
          <p:cNvGrpSpPr/>
          <p:nvPr/>
        </p:nvGrpSpPr>
        <p:grpSpPr>
          <a:xfrm>
            <a:off x="6228170" y="253257"/>
            <a:ext cx="2368980" cy="769368"/>
            <a:chOff x="1021176" y="469205"/>
            <a:chExt cx="6944958" cy="2419059"/>
          </a:xfrm>
        </p:grpSpPr>
        <p:grpSp>
          <p:nvGrpSpPr>
            <p:cNvPr id="42" name="Group 89"/>
            <p:cNvGrpSpPr/>
            <p:nvPr/>
          </p:nvGrpSpPr>
          <p:grpSpPr>
            <a:xfrm>
              <a:off x="1825822" y="469205"/>
              <a:ext cx="6140312" cy="2419059"/>
              <a:chOff x="1386769" y="469205"/>
              <a:chExt cx="6140311" cy="2419058"/>
            </a:xfrm>
          </p:grpSpPr>
          <p:sp>
            <p:nvSpPr>
              <p:cNvPr id="55" name="Straight Connector 113"/>
              <p:cNvSpPr/>
              <p:nvPr/>
            </p:nvSpPr>
            <p:spPr>
              <a:xfrm>
                <a:off x="4215229" y="2373227"/>
                <a:ext cx="250273" cy="222464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57" name="Straight Connector 114"/>
              <p:cNvSpPr/>
              <p:nvPr/>
            </p:nvSpPr>
            <p:spPr>
              <a:xfrm flipV="1">
                <a:off x="2075697" y="1707544"/>
                <a:ext cx="2181769" cy="18230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58" name="Straight Connector 115"/>
              <p:cNvSpPr/>
              <p:nvPr/>
            </p:nvSpPr>
            <p:spPr>
              <a:xfrm flipV="1">
                <a:off x="4229686" y="1152564"/>
                <a:ext cx="1017438" cy="559491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59" name="Straight Connector 116"/>
              <p:cNvSpPr/>
              <p:nvPr/>
            </p:nvSpPr>
            <p:spPr>
              <a:xfrm>
                <a:off x="1838460" y="1803810"/>
                <a:ext cx="2419005" cy="1045851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60" name="Freeform 117"/>
              <p:cNvSpPr/>
              <p:nvPr/>
            </p:nvSpPr>
            <p:spPr>
              <a:xfrm>
                <a:off x="4255803" y="2581057"/>
                <a:ext cx="250990" cy="3072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42" h="20454" extrusionOk="0">
                    <a:moveTo>
                      <a:pt x="16533" y="0"/>
                    </a:moveTo>
                    <a:cubicBezTo>
                      <a:pt x="20027" y="2589"/>
                      <a:pt x="21600" y="3672"/>
                      <a:pt x="21026" y="5811"/>
                    </a:cubicBezTo>
                    <a:cubicBezTo>
                      <a:pt x="18036" y="13504"/>
                      <a:pt x="18569" y="16725"/>
                      <a:pt x="15065" y="18735"/>
                    </a:cubicBezTo>
                    <a:cubicBezTo>
                      <a:pt x="11561" y="20744"/>
                      <a:pt x="11059" y="21600"/>
                      <a:pt x="0" y="17868"/>
                    </a:cubicBezTo>
                  </a:path>
                </a:pathLst>
              </a:cu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 sz="1100"/>
              </a:p>
            </p:txBody>
          </p:sp>
          <p:sp>
            <p:nvSpPr>
              <p:cNvPr id="61" name="Freeform 118"/>
              <p:cNvSpPr/>
              <p:nvPr/>
            </p:nvSpPr>
            <p:spPr>
              <a:xfrm>
                <a:off x="1386769" y="1492639"/>
                <a:ext cx="483030" cy="32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89" h="21344" extrusionOk="0">
                    <a:moveTo>
                      <a:pt x="20089" y="21344"/>
                    </a:moveTo>
                    <a:cubicBezTo>
                      <a:pt x="15573" y="17132"/>
                      <a:pt x="4632" y="21600"/>
                      <a:pt x="1561" y="19466"/>
                    </a:cubicBezTo>
                    <a:cubicBezTo>
                      <a:pt x="-1511" y="17331"/>
                      <a:pt x="741" y="11953"/>
                      <a:pt x="1659" y="8538"/>
                    </a:cubicBezTo>
                    <a:cubicBezTo>
                      <a:pt x="2577" y="5123"/>
                      <a:pt x="3891" y="1708"/>
                      <a:pt x="4469" y="0"/>
                    </a:cubicBezTo>
                  </a:path>
                </a:pathLst>
              </a:cu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62" name="Freeform 119"/>
              <p:cNvSpPr/>
              <p:nvPr/>
            </p:nvSpPr>
            <p:spPr>
              <a:xfrm rot="14074827" flipH="1">
                <a:off x="1447406" y="1395329"/>
                <a:ext cx="623588" cy="3652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50" h="21600" extrusionOk="0">
                    <a:moveTo>
                      <a:pt x="20650" y="21600"/>
                    </a:moveTo>
                    <a:cubicBezTo>
                      <a:pt x="17407" y="15842"/>
                      <a:pt x="15177" y="17947"/>
                      <a:pt x="12992" y="17845"/>
                    </a:cubicBezTo>
                    <a:cubicBezTo>
                      <a:pt x="10889" y="17742"/>
                      <a:pt x="3012" y="19229"/>
                      <a:pt x="1031" y="17537"/>
                    </a:cubicBezTo>
                    <a:cubicBezTo>
                      <a:pt x="-950" y="15845"/>
                      <a:pt x="411" y="10768"/>
                      <a:pt x="1105" y="7692"/>
                    </a:cubicBezTo>
                    <a:cubicBezTo>
                      <a:pt x="1800" y="4615"/>
                      <a:pt x="2793" y="1538"/>
                      <a:pt x="3230" y="0"/>
                    </a:cubicBezTo>
                  </a:path>
                </a:pathLst>
              </a:cu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64" name="Straight Connector 121"/>
              <p:cNvSpPr/>
              <p:nvPr/>
            </p:nvSpPr>
            <p:spPr>
              <a:xfrm>
                <a:off x="4216175" y="1705545"/>
                <a:ext cx="1057227" cy="448916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65" name="Rounded Rectangle 122"/>
              <p:cNvSpPr/>
              <p:nvPr/>
            </p:nvSpPr>
            <p:spPr>
              <a:xfrm rot="18812430">
                <a:off x="5229800" y="481756"/>
                <a:ext cx="2309831" cy="2284729"/>
              </a:xfrm>
              <a:prstGeom prst="roundRect">
                <a:avLst>
                  <a:gd name="adj" fmla="val 16667"/>
                </a:avLst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 sz="1100"/>
              </a:p>
            </p:txBody>
          </p:sp>
        </p:grpSp>
        <p:sp>
          <p:nvSpPr>
            <p:cNvPr id="44" name="TextBox 91"/>
            <p:cNvSpPr txBox="1"/>
            <p:nvPr/>
          </p:nvSpPr>
          <p:spPr>
            <a:xfrm rot="17674297">
              <a:off x="776139" y="1324750"/>
              <a:ext cx="1166781" cy="6767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900" b="1" dirty="0" smtClean="0"/>
                <a:t>ITE</a:t>
              </a:r>
              <a:endParaRPr sz="900" b="1" dirty="0"/>
            </a:p>
          </p:txBody>
        </p:sp>
        <p:sp>
          <p:nvSpPr>
            <p:cNvPr id="46" name="TextBox 92"/>
            <p:cNvSpPr txBox="1"/>
            <p:nvPr/>
          </p:nvSpPr>
          <p:spPr>
            <a:xfrm rot="19728763">
              <a:off x="4588468" y="640792"/>
              <a:ext cx="1025154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US" sz="900" b="1" dirty="0" smtClean="0"/>
                <a:t>EE</a:t>
              </a:r>
              <a:endParaRPr sz="900" b="1" dirty="0"/>
            </a:p>
          </p:txBody>
        </p:sp>
        <p:sp>
          <p:nvSpPr>
            <p:cNvPr id="48" name="TextBox 93"/>
            <p:cNvSpPr txBox="1"/>
            <p:nvPr/>
          </p:nvSpPr>
          <p:spPr>
            <a:xfrm rot="1412518">
              <a:off x="4539196" y="1899569"/>
              <a:ext cx="1025154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sz="900" b="1" dirty="0" smtClean="0"/>
                <a:t>EI</a:t>
              </a:r>
              <a:endParaRPr sz="900" b="1" dirty="0"/>
            </a:p>
          </p:txBody>
        </p:sp>
        <p:sp>
          <p:nvSpPr>
            <p:cNvPr id="52" name="TextBox 95"/>
            <p:cNvSpPr txBox="1"/>
            <p:nvPr/>
          </p:nvSpPr>
          <p:spPr>
            <a:xfrm>
              <a:off x="3205139" y="967821"/>
              <a:ext cx="1253070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900" b="1" dirty="0" smtClean="0"/>
                <a:t>ETL</a:t>
              </a:r>
              <a:endParaRPr sz="900" b="1" dirty="0"/>
            </a:p>
          </p:txBody>
        </p:sp>
        <p:sp>
          <p:nvSpPr>
            <p:cNvPr id="54" name="TextBox 112"/>
            <p:cNvSpPr txBox="1"/>
            <p:nvPr/>
          </p:nvSpPr>
          <p:spPr>
            <a:xfrm>
              <a:off x="6188340" y="1255997"/>
              <a:ext cx="1315012" cy="8225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lang="en-US" sz="1100" b="1" dirty="0" smtClean="0"/>
                <a:t>LEIR</a:t>
              </a:r>
              <a:endParaRPr sz="1100" b="1" dirty="0"/>
            </a:p>
          </p:txBody>
        </p:sp>
      </p:grpSp>
      <p:cxnSp>
        <p:nvCxnSpPr>
          <p:cNvPr id="66" name="Straight Connector 65"/>
          <p:cNvCxnSpPr/>
          <p:nvPr/>
        </p:nvCxnSpPr>
        <p:spPr>
          <a:xfrm flipV="1">
            <a:off x="6239016" y="-235019"/>
            <a:ext cx="5292" cy="622066"/>
          </a:xfrm>
          <a:prstGeom prst="line">
            <a:avLst/>
          </a:prstGeom>
          <a:noFill/>
          <a:ln w="12700" cap="flat">
            <a:solidFill>
              <a:srgbClr val="002060"/>
            </a:solidFill>
            <a:prstDash val="solid"/>
            <a:round/>
          </a:ln>
          <a:effectLst/>
        </p:spPr>
      </p:cxnSp>
      <p:cxnSp>
        <p:nvCxnSpPr>
          <p:cNvPr id="67" name="Straight Connector 66"/>
          <p:cNvCxnSpPr/>
          <p:nvPr/>
        </p:nvCxnSpPr>
        <p:spPr>
          <a:xfrm flipH="1" flipV="1">
            <a:off x="6244308" y="-235020"/>
            <a:ext cx="524840" cy="422363"/>
          </a:xfrm>
          <a:prstGeom prst="line">
            <a:avLst/>
          </a:prstGeom>
          <a:noFill/>
          <a:ln w="12700" cap="flat">
            <a:solidFill>
              <a:srgbClr val="002060"/>
            </a:solidFill>
            <a:prstDash val="solid"/>
            <a:round/>
          </a:ln>
          <a:effectLst/>
        </p:spPr>
      </p:cxnSp>
      <p:cxnSp>
        <p:nvCxnSpPr>
          <p:cNvPr id="68" name="Straight Connector 67"/>
          <p:cNvCxnSpPr/>
          <p:nvPr/>
        </p:nvCxnSpPr>
        <p:spPr>
          <a:xfrm flipV="1">
            <a:off x="5708884" y="-235020"/>
            <a:ext cx="530132" cy="422363"/>
          </a:xfrm>
          <a:prstGeom prst="line">
            <a:avLst/>
          </a:prstGeom>
          <a:noFill/>
          <a:ln w="12700" cap="flat">
            <a:solidFill>
              <a:srgbClr val="002060"/>
            </a:solidFill>
            <a:prstDash val="solid"/>
            <a:round/>
          </a:ln>
          <a:effectLst/>
        </p:spPr>
      </p:cxnSp>
      <p:grpSp>
        <p:nvGrpSpPr>
          <p:cNvPr id="69" name="Group 88"/>
          <p:cNvGrpSpPr/>
          <p:nvPr/>
        </p:nvGrpSpPr>
        <p:grpSpPr>
          <a:xfrm>
            <a:off x="5920366" y="37116"/>
            <a:ext cx="2677984" cy="986710"/>
            <a:chOff x="115292" y="-214163"/>
            <a:chExt cx="7850842" cy="3102427"/>
          </a:xfrm>
        </p:grpSpPr>
        <p:grpSp>
          <p:nvGrpSpPr>
            <p:cNvPr id="70" name="Group 89"/>
            <p:cNvGrpSpPr/>
            <p:nvPr/>
          </p:nvGrpSpPr>
          <p:grpSpPr>
            <a:xfrm>
              <a:off x="439053" y="469205"/>
              <a:ext cx="7527081" cy="2419059"/>
              <a:chOff x="0" y="469205"/>
              <a:chExt cx="7527080" cy="2419058"/>
            </a:xfrm>
          </p:grpSpPr>
          <p:sp>
            <p:nvSpPr>
              <p:cNvPr id="78" name="Straight Connector 120"/>
              <p:cNvSpPr/>
              <p:nvPr/>
            </p:nvSpPr>
            <p:spPr>
              <a:xfrm flipH="1" flipV="1">
                <a:off x="0" y="793343"/>
                <a:ext cx="2088732" cy="932861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79" name="Straight Connector 113"/>
              <p:cNvSpPr/>
              <p:nvPr/>
            </p:nvSpPr>
            <p:spPr>
              <a:xfrm>
                <a:off x="4215229" y="2373227"/>
                <a:ext cx="250273" cy="222464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80" name="Straight Connector 114"/>
              <p:cNvSpPr/>
              <p:nvPr/>
            </p:nvSpPr>
            <p:spPr>
              <a:xfrm flipV="1">
                <a:off x="2075697" y="1707544"/>
                <a:ext cx="2181769" cy="18230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81" name="Straight Connector 115"/>
              <p:cNvSpPr/>
              <p:nvPr/>
            </p:nvSpPr>
            <p:spPr>
              <a:xfrm flipV="1">
                <a:off x="4229686" y="1152564"/>
                <a:ext cx="1017438" cy="559491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82" name="Straight Connector 116"/>
              <p:cNvSpPr/>
              <p:nvPr/>
            </p:nvSpPr>
            <p:spPr>
              <a:xfrm>
                <a:off x="1838460" y="1803810"/>
                <a:ext cx="2419005" cy="1045851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83" name="Freeform 117"/>
              <p:cNvSpPr/>
              <p:nvPr/>
            </p:nvSpPr>
            <p:spPr>
              <a:xfrm>
                <a:off x="4255803" y="2581057"/>
                <a:ext cx="250990" cy="3072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42" h="20454" extrusionOk="0">
                    <a:moveTo>
                      <a:pt x="16533" y="0"/>
                    </a:moveTo>
                    <a:cubicBezTo>
                      <a:pt x="20027" y="2589"/>
                      <a:pt x="21600" y="3672"/>
                      <a:pt x="21026" y="5811"/>
                    </a:cubicBezTo>
                    <a:cubicBezTo>
                      <a:pt x="18036" y="13504"/>
                      <a:pt x="18569" y="16725"/>
                      <a:pt x="15065" y="18735"/>
                    </a:cubicBezTo>
                    <a:cubicBezTo>
                      <a:pt x="11561" y="20744"/>
                      <a:pt x="11059" y="21600"/>
                      <a:pt x="0" y="17868"/>
                    </a:cubicBezTo>
                  </a:path>
                </a:pathLst>
              </a:cu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 sz="1100"/>
              </a:p>
            </p:txBody>
          </p:sp>
          <p:sp>
            <p:nvSpPr>
              <p:cNvPr id="84" name="Freeform 118"/>
              <p:cNvSpPr/>
              <p:nvPr/>
            </p:nvSpPr>
            <p:spPr>
              <a:xfrm>
                <a:off x="1386769" y="1492639"/>
                <a:ext cx="483030" cy="32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89" h="21344" extrusionOk="0">
                    <a:moveTo>
                      <a:pt x="20089" y="21344"/>
                    </a:moveTo>
                    <a:cubicBezTo>
                      <a:pt x="15573" y="17132"/>
                      <a:pt x="4632" y="21600"/>
                      <a:pt x="1561" y="19466"/>
                    </a:cubicBezTo>
                    <a:cubicBezTo>
                      <a:pt x="-1511" y="17331"/>
                      <a:pt x="741" y="11953"/>
                      <a:pt x="1659" y="8538"/>
                    </a:cubicBezTo>
                    <a:cubicBezTo>
                      <a:pt x="2577" y="5123"/>
                      <a:pt x="3891" y="1708"/>
                      <a:pt x="4469" y="0"/>
                    </a:cubicBezTo>
                  </a:path>
                </a:pathLst>
              </a:cu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85" name="Freeform 119"/>
              <p:cNvSpPr/>
              <p:nvPr/>
            </p:nvSpPr>
            <p:spPr>
              <a:xfrm rot="14074827" flipH="1">
                <a:off x="1447406" y="1395329"/>
                <a:ext cx="623588" cy="3652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50" h="21600" extrusionOk="0">
                    <a:moveTo>
                      <a:pt x="20650" y="21600"/>
                    </a:moveTo>
                    <a:cubicBezTo>
                      <a:pt x="17407" y="15842"/>
                      <a:pt x="15177" y="17947"/>
                      <a:pt x="12992" y="17845"/>
                    </a:cubicBezTo>
                    <a:cubicBezTo>
                      <a:pt x="10889" y="17742"/>
                      <a:pt x="3012" y="19229"/>
                      <a:pt x="1031" y="17537"/>
                    </a:cubicBezTo>
                    <a:cubicBezTo>
                      <a:pt x="-950" y="15845"/>
                      <a:pt x="411" y="10768"/>
                      <a:pt x="1105" y="7692"/>
                    </a:cubicBezTo>
                    <a:cubicBezTo>
                      <a:pt x="1800" y="4615"/>
                      <a:pt x="2793" y="1538"/>
                      <a:pt x="3230" y="0"/>
                    </a:cubicBezTo>
                  </a:path>
                </a:pathLst>
              </a:cu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86" name="Straight Connector 121"/>
              <p:cNvSpPr/>
              <p:nvPr/>
            </p:nvSpPr>
            <p:spPr>
              <a:xfrm>
                <a:off x="4216175" y="1705545"/>
                <a:ext cx="1057227" cy="448916"/>
              </a:xfrm>
              <a:prstGeom prst="line">
                <a:avLst/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87" name="Rounded Rectangle 122"/>
              <p:cNvSpPr/>
              <p:nvPr/>
            </p:nvSpPr>
            <p:spPr>
              <a:xfrm rot="18812430">
                <a:off x="5229800" y="481756"/>
                <a:ext cx="2309831" cy="2284729"/>
              </a:xfrm>
              <a:prstGeom prst="roundRect">
                <a:avLst>
                  <a:gd name="adj" fmla="val 16667"/>
                </a:avLst>
              </a:prstGeom>
              <a:noFill/>
              <a:ln w="1143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 sz="1100"/>
              </a:p>
            </p:txBody>
          </p:sp>
        </p:grpSp>
        <p:sp>
          <p:nvSpPr>
            <p:cNvPr id="71" name="TextBox 90"/>
            <p:cNvSpPr txBox="1"/>
            <p:nvPr/>
          </p:nvSpPr>
          <p:spPr>
            <a:xfrm>
              <a:off x="115292" y="-214163"/>
              <a:ext cx="1025154" cy="822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US" sz="1100" b="1" dirty="0" smtClean="0"/>
                <a:t>PS</a:t>
              </a:r>
              <a:endParaRPr sz="1100" b="1" dirty="0"/>
            </a:p>
          </p:txBody>
        </p:sp>
        <p:sp>
          <p:nvSpPr>
            <p:cNvPr id="72" name="TextBox 91"/>
            <p:cNvSpPr txBox="1"/>
            <p:nvPr/>
          </p:nvSpPr>
          <p:spPr>
            <a:xfrm rot="17674297">
              <a:off x="776139" y="1324750"/>
              <a:ext cx="1166781" cy="6767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900" b="1" dirty="0" smtClean="0"/>
                <a:t>ITE</a:t>
              </a:r>
              <a:endParaRPr sz="900" b="1" dirty="0"/>
            </a:p>
          </p:txBody>
        </p:sp>
        <p:sp>
          <p:nvSpPr>
            <p:cNvPr id="73" name="TextBox 92"/>
            <p:cNvSpPr txBox="1"/>
            <p:nvPr/>
          </p:nvSpPr>
          <p:spPr>
            <a:xfrm rot="19728763">
              <a:off x="4588468" y="640792"/>
              <a:ext cx="1025154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en-US" sz="900" b="1" dirty="0" smtClean="0"/>
                <a:t>EE</a:t>
              </a:r>
              <a:endParaRPr sz="900" b="1" dirty="0"/>
            </a:p>
          </p:txBody>
        </p:sp>
        <p:sp>
          <p:nvSpPr>
            <p:cNvPr id="74" name="TextBox 93"/>
            <p:cNvSpPr txBox="1"/>
            <p:nvPr/>
          </p:nvSpPr>
          <p:spPr>
            <a:xfrm rot="1412518">
              <a:off x="4539196" y="1899569"/>
              <a:ext cx="1025154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sz="900" b="1" dirty="0" smtClean="0"/>
                <a:t>EI</a:t>
              </a:r>
              <a:endParaRPr sz="900" b="1" dirty="0"/>
            </a:p>
          </p:txBody>
        </p:sp>
        <p:sp>
          <p:nvSpPr>
            <p:cNvPr id="76" name="TextBox 95"/>
            <p:cNvSpPr txBox="1"/>
            <p:nvPr/>
          </p:nvSpPr>
          <p:spPr>
            <a:xfrm>
              <a:off x="3205139" y="967821"/>
              <a:ext cx="1253070" cy="7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900" b="1" dirty="0" smtClean="0"/>
                <a:t>ETL</a:t>
              </a:r>
              <a:endParaRPr sz="900" b="1" dirty="0"/>
            </a:p>
          </p:txBody>
        </p:sp>
        <p:sp>
          <p:nvSpPr>
            <p:cNvPr id="77" name="TextBox 112"/>
            <p:cNvSpPr txBox="1"/>
            <p:nvPr/>
          </p:nvSpPr>
          <p:spPr>
            <a:xfrm>
              <a:off x="6188340" y="1255997"/>
              <a:ext cx="1315012" cy="8225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lang="en-US" sz="1100" b="1" dirty="0" smtClean="0"/>
                <a:t>LEIR</a:t>
              </a:r>
              <a:endParaRPr sz="1100" b="1" dirty="0"/>
            </a:p>
          </p:txBody>
        </p:sp>
      </p:grpSp>
      <p:sp>
        <p:nvSpPr>
          <p:cNvPr id="88" name="Oval 87"/>
          <p:cNvSpPr/>
          <p:nvPr/>
        </p:nvSpPr>
        <p:spPr>
          <a:xfrm>
            <a:off x="5489296" y="-976619"/>
            <a:ext cx="1499440" cy="1363666"/>
          </a:xfrm>
          <a:prstGeom prst="ellipse">
            <a:avLst/>
          </a:prstGeom>
          <a:noFill/>
          <a:ln w="114300" cap="flat">
            <a:solidFill>
              <a:srgbClr val="002060"/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endParaRPr lang="en-US" sz="1100">
              <a:solidFill>
                <a:srgbClr val="FFFFFF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5220258" y="-294786"/>
            <a:ext cx="2196740" cy="59766"/>
          </a:xfrm>
          <a:prstGeom prst="rect">
            <a:avLst/>
          </a:prstGeom>
          <a:effectLst>
            <a:glow rad="533400">
              <a:schemeClr val="accent1">
                <a:tint val="30000"/>
                <a:shade val="95000"/>
                <a:satMod val="300000"/>
                <a:alpha val="86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7423484" y="945460"/>
            <a:ext cx="147488" cy="13217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7109749" y="823591"/>
            <a:ext cx="147488" cy="132175"/>
          </a:xfrm>
          <a:prstGeom prst="ellipse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293960" y="1069179"/>
            <a:ext cx="1" cy="14945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104845" y="1156465"/>
                <a:ext cx="1353353" cy="247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solidFill>
                      <a:schemeClr val="accent4"/>
                    </a:solidFill>
                  </a:rPr>
                  <a:t>Foil (</a:t>
                </a:r>
                <a14:m>
                  <m:oMath xmlns:m="http://schemas.openxmlformats.org/officeDocument/2006/math">
                    <m:r>
                      <a:rPr lang="en-US" sz="1000" i="1">
                        <a:solidFill>
                          <a:schemeClr val="accent4"/>
                        </a:solidFill>
                        <a:latin typeface="Cambria Math"/>
                      </a:rPr>
                      <m:t>𝑃</m:t>
                    </m:r>
                    <m:sSup>
                      <m:sSupPr>
                        <m:ctrlPr>
                          <a:rPr lang="en-US" sz="1000" i="1">
                            <a:solidFill>
                              <a:schemeClr val="accent4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1000" i="1">
                            <a:solidFill>
                              <a:schemeClr val="accent4"/>
                            </a:solidFill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sz="1000" b="0" i="1" smtClean="0">
                            <a:solidFill>
                              <a:schemeClr val="accent4"/>
                            </a:solidFill>
                            <a:latin typeface="Cambria Math"/>
                          </a:rPr>
                          <m:t>29</m:t>
                        </m:r>
                        <m:r>
                          <a:rPr lang="en-US" sz="1000" i="1">
                            <a:solidFill>
                              <a:schemeClr val="accent4"/>
                            </a:solidFill>
                            <a:latin typeface="Cambria Math"/>
                          </a:rPr>
                          <m:t>+</m:t>
                        </m:r>
                      </m:sup>
                    </m:sSup>
                    <m:r>
                      <a:rPr lang="en-US" sz="1000" b="0" i="1" smtClean="0">
                        <a:solidFill>
                          <a:schemeClr val="accent4"/>
                        </a:solidFill>
                        <a:latin typeface="Cambria Math"/>
                      </a:rPr>
                      <m:t>→</m:t>
                    </m:r>
                    <m:r>
                      <a:rPr lang="en-US" sz="1000" b="0" i="1" smtClean="0">
                        <a:solidFill>
                          <a:schemeClr val="accent4"/>
                        </a:solidFill>
                        <a:latin typeface="Cambria Math"/>
                      </a:rPr>
                      <m:t>𝑃</m:t>
                    </m:r>
                    <m:sSup>
                      <m:sSupPr>
                        <m:ctrlPr>
                          <a:rPr lang="en-US" sz="1000" b="0" i="1" smtClean="0">
                            <a:solidFill>
                              <a:schemeClr val="accent4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1000" b="0" i="1" smtClean="0">
                            <a:solidFill>
                              <a:schemeClr val="accent4"/>
                            </a:solidFill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sz="1000" b="0" i="1" smtClean="0">
                            <a:solidFill>
                              <a:schemeClr val="accent4"/>
                            </a:solidFill>
                            <a:latin typeface="Cambria Math"/>
                          </a:rPr>
                          <m:t>54+</m:t>
                        </m:r>
                      </m:sup>
                    </m:sSup>
                  </m:oMath>
                </a14:m>
                <a:r>
                  <a:rPr lang="en-US" sz="1000" dirty="0" smtClean="0">
                    <a:solidFill>
                      <a:schemeClr val="accent4"/>
                    </a:solidFill>
                  </a:rPr>
                  <a:t>)</a:t>
                </a:r>
                <a:endParaRPr lang="en-US" sz="1000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4845" y="1156465"/>
                <a:ext cx="1353353" cy="247888"/>
              </a:xfrm>
              <a:prstGeom prst="rect">
                <a:avLst/>
              </a:prstGeom>
              <a:blipFill rotWithShape="1">
                <a:blip r:embed="rId3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2" name="Straight Connector 91"/>
          <p:cNvCxnSpPr/>
          <p:nvPr/>
        </p:nvCxnSpPr>
        <p:spPr>
          <a:xfrm flipH="1">
            <a:off x="7291581" y="860021"/>
            <a:ext cx="105066" cy="21555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4"/>
          <p:cNvSpPr txBox="1"/>
          <p:nvPr/>
        </p:nvSpPr>
        <p:spPr>
          <a:xfrm rot="1327344">
            <a:off x="6776764" y="874308"/>
            <a:ext cx="621791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tIns="45719" rIns="45719" bIns="45719" numCol="1" anchor="t">
            <a:spAutoFit/>
          </a:bodyPr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100" b="1" dirty="0"/>
              <a:t>Linac3</a:t>
            </a:r>
          </a:p>
        </p:txBody>
      </p:sp>
      <p:sp>
        <p:nvSpPr>
          <p:cNvPr id="97" name="Chevron 96"/>
          <p:cNvSpPr/>
          <p:nvPr/>
        </p:nvSpPr>
        <p:spPr>
          <a:xfrm rot="2349080">
            <a:off x="7411330" y="806254"/>
            <a:ext cx="98108" cy="92618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683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0" t="13807" r="2280" b="11855"/>
          <a:stretch/>
        </p:blipFill>
        <p:spPr>
          <a:xfrm>
            <a:off x="5054826" y="3066568"/>
            <a:ext cx="2743200" cy="1631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05" y="3031643"/>
            <a:ext cx="3974735" cy="21118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95900" y="3213100"/>
            <a:ext cx="2502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Oven power ramp after refill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07714" y="998000"/>
            <a:ext cx="8551826" cy="222368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1400" dirty="0" smtClean="0"/>
              <a:t>Good performance thanks to: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24/24h </a:t>
            </a:r>
            <a:r>
              <a:rPr lang="en-US" sz="1400" dirty="0">
                <a:solidFill>
                  <a:srgbClr val="FF0000"/>
                </a:solidFill>
              </a:rPr>
              <a:t>support </a:t>
            </a:r>
            <a:r>
              <a:rPr lang="en-US" sz="1400" dirty="0" smtClean="0"/>
              <a:t>(normally on working </a:t>
            </a:r>
            <a:r>
              <a:rPr lang="en-US" sz="1400" dirty="0"/>
              <a:t>hours </a:t>
            </a:r>
            <a:r>
              <a:rPr lang="en-US" sz="1400" dirty="0" smtClean="0"/>
              <a:t>only outside the LHC </a:t>
            </a:r>
            <a:r>
              <a:rPr lang="en-US" sz="1400" dirty="0"/>
              <a:t>run).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FF0000"/>
                </a:solidFill>
              </a:rPr>
              <a:t>Only fresh </a:t>
            </a:r>
            <a:r>
              <a:rPr lang="en-US" sz="1400" dirty="0" err="1">
                <a:solidFill>
                  <a:srgbClr val="FF0000"/>
                </a:solidFill>
              </a:rPr>
              <a:t>Pb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/>
              <a:t>was </a:t>
            </a:r>
            <a:r>
              <a:rPr lang="en-US" sz="1400" dirty="0" smtClean="0"/>
              <a:t>used through the year: faster recovery after refill (8-9 hours).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25 </a:t>
            </a:r>
            <a:r>
              <a:rPr lang="en-US" sz="1400" dirty="0" err="1" smtClean="0">
                <a:solidFill>
                  <a:srgbClr val="FF0000"/>
                </a:solidFill>
              </a:rPr>
              <a:t>yo</a:t>
            </a:r>
            <a:r>
              <a:rPr lang="en-US" sz="1400" dirty="0" smtClean="0">
                <a:solidFill>
                  <a:srgbClr val="FF0000"/>
                </a:solidFill>
              </a:rPr>
              <a:t> Thomson RF generator replaced with </a:t>
            </a:r>
            <a:r>
              <a:rPr lang="en-US" sz="1400" dirty="0" err="1" smtClean="0">
                <a:solidFill>
                  <a:srgbClr val="FF0000"/>
                </a:solidFill>
              </a:rPr>
              <a:t>Sairem</a:t>
            </a:r>
            <a:r>
              <a:rPr lang="en-US" sz="1400" dirty="0" smtClean="0"/>
              <a:t> before start of operation </a:t>
            </a:r>
          </a:p>
          <a:p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>
                <a:solidFill>
                  <a:srgbClr val="FF0000"/>
                </a:solidFill>
              </a:rPr>
              <a:t>GHOST</a:t>
            </a:r>
            <a:r>
              <a:rPr lang="en-US" sz="1400" dirty="0" smtClean="0"/>
              <a:t>: </a:t>
            </a:r>
            <a:r>
              <a:rPr lang="en-US" sz="1400" dirty="0"/>
              <a:t>two </a:t>
            </a:r>
            <a:r>
              <a:rPr lang="en-US" sz="1400" dirty="0" smtClean="0"/>
              <a:t>modules </a:t>
            </a:r>
            <a:r>
              <a:rPr lang="en-US" sz="1400" dirty="0"/>
              <a:t>tested </a:t>
            </a:r>
            <a:r>
              <a:rPr lang="en-US" sz="1400" dirty="0" smtClean="0"/>
              <a:t>to improve source stability.</a:t>
            </a:r>
            <a:endParaRPr lang="en-US" sz="1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Source HT </a:t>
            </a:r>
            <a:r>
              <a:rPr lang="en-US" sz="1400" dirty="0">
                <a:solidFill>
                  <a:srgbClr val="FF0000"/>
                </a:solidFill>
              </a:rPr>
              <a:t>extraction voltage optimization </a:t>
            </a:r>
            <a:endParaRPr lang="en-US" sz="14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Automatic </a:t>
            </a:r>
            <a:r>
              <a:rPr lang="en-US" sz="1400" dirty="0">
                <a:solidFill>
                  <a:srgbClr val="FF0000"/>
                </a:solidFill>
              </a:rPr>
              <a:t>ramping of the oven power </a:t>
            </a:r>
            <a:r>
              <a:rPr lang="en-US" sz="1400" dirty="0"/>
              <a:t>at source restart after an oven refill </a:t>
            </a:r>
            <a:endParaRPr lang="en-US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Development of additional modules planned in LS2.</a:t>
            </a:r>
          </a:p>
          <a:p>
            <a:endParaRPr lang="en-GB" sz="1400" dirty="0"/>
          </a:p>
        </p:txBody>
      </p:sp>
      <p:sp>
        <p:nvSpPr>
          <p:cNvPr id="13" name="Title 3"/>
          <p:cNvSpPr>
            <a:spLocks noGrp="1"/>
          </p:cNvSpPr>
          <p:nvPr>
            <p:ph type="title"/>
          </p:nvPr>
        </p:nvSpPr>
        <p:spPr>
          <a:xfrm>
            <a:off x="1093708" y="172224"/>
            <a:ext cx="7981712" cy="817708"/>
          </a:xfrm>
        </p:spPr>
        <p:txBody>
          <a:bodyPr>
            <a:noAutofit/>
          </a:bodyPr>
          <a:lstStyle/>
          <a:p>
            <a:r>
              <a:rPr lang="en-US" dirty="0" smtClean="0"/>
              <a:t>Source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44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27289</TotalTime>
  <Words>2053</Words>
  <Application>Microsoft Office PowerPoint</Application>
  <PresentationFormat>On-screen Show (16:9)</PresentationFormat>
  <Paragraphs>429</Paragraphs>
  <Slides>33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CERN2Corporate16-9</vt:lpstr>
      <vt:lpstr>PowerPoint Presentation</vt:lpstr>
      <vt:lpstr>LHC Injectors Upgrade Workshop</vt:lpstr>
      <vt:lpstr>Performance and reliability with ions from Linac3 to PS</vt:lpstr>
      <vt:lpstr>Outline</vt:lpstr>
      <vt:lpstr>Highlights from 2018</vt:lpstr>
      <vt:lpstr>Overview from Source to PS</vt:lpstr>
      <vt:lpstr>Overview from Source to PS</vt:lpstr>
      <vt:lpstr>Source + Linac3 at LIU target!</vt:lpstr>
      <vt:lpstr>Source performance</vt:lpstr>
      <vt:lpstr>Linac3 performance</vt:lpstr>
      <vt:lpstr>Linac3: a closer look to the foils</vt:lpstr>
      <vt:lpstr>Linac3: a closer look to the foils</vt:lpstr>
      <vt:lpstr>Linac3: a closer look to the foils</vt:lpstr>
      <vt:lpstr>Linac3: RF consolidation</vt:lpstr>
      <vt:lpstr>LEIR performance in 2018</vt:lpstr>
      <vt:lpstr>LEIR performance in 2018</vt:lpstr>
      <vt:lpstr>1. Source of drift with temperature</vt:lpstr>
      <vt:lpstr>Optimizers</vt:lpstr>
      <vt:lpstr>Optimizers + Equalizer</vt:lpstr>
      <vt:lpstr>Optimizers + Equalizer + Autopilot</vt:lpstr>
      <vt:lpstr>3.   Performance monitoring tools</vt:lpstr>
      <vt:lpstr>4.  Impedance source suppression</vt:lpstr>
      <vt:lpstr>LEIR performance during LHC ion run</vt:lpstr>
      <vt:lpstr>NOMINAL  h = 2+4 (100 ns)</vt:lpstr>
      <vt:lpstr>NOMINAL  h = 2+4 (100 ns)</vt:lpstr>
      <vt:lpstr>NOMINAL  h = 3+6 (75 ns)</vt:lpstr>
      <vt:lpstr>NOMINAL  h = 3+6 (75 ns)</vt:lpstr>
      <vt:lpstr>LEIR efficiency</vt:lpstr>
      <vt:lpstr>LEIR efficiency</vt:lpstr>
      <vt:lpstr>LEIR efficiency</vt:lpstr>
      <vt:lpstr>75 ns bunch spacing in the PS</vt:lpstr>
      <vt:lpstr>PowerPoint Presentation</vt:lpstr>
      <vt:lpstr>Thanks for your attention!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nbiancac</cp:lastModifiedBy>
  <cp:revision>249</cp:revision>
  <dcterms:created xsi:type="dcterms:W3CDTF">2019-01-09T14:53:20Z</dcterms:created>
  <dcterms:modified xsi:type="dcterms:W3CDTF">2019-02-13T15:48:04Z</dcterms:modified>
</cp:coreProperties>
</file>