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64" r:id="rId4"/>
    <p:sldId id="269" r:id="rId5"/>
    <p:sldId id="273" r:id="rId6"/>
    <p:sldId id="301" r:id="rId7"/>
    <p:sldId id="300" r:id="rId8"/>
    <p:sldId id="272" r:id="rId9"/>
    <p:sldId id="275" r:id="rId10"/>
    <p:sldId id="302" r:id="rId11"/>
    <p:sldId id="290" r:id="rId12"/>
    <p:sldId id="274" r:id="rId13"/>
    <p:sldId id="297" r:id="rId14"/>
    <p:sldId id="298" r:id="rId15"/>
    <p:sldId id="271" r:id="rId16"/>
    <p:sldId id="288" r:id="rId17"/>
    <p:sldId id="304" r:id="rId18"/>
    <p:sldId id="268" r:id="rId19"/>
    <p:sldId id="265" r:id="rId20"/>
    <p:sldId id="299" r:id="rId21"/>
    <p:sldId id="29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A46"/>
    <a:srgbClr val="2A70B0"/>
    <a:srgbClr val="0D428C"/>
    <a:srgbClr val="FF00FF"/>
    <a:srgbClr val="CC34DC"/>
    <a:srgbClr val="8A99BF"/>
    <a:srgbClr val="0055A1"/>
    <a:srgbClr val="7FA9D0"/>
    <a:srgbClr val="80A9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8" autoAdjust="0"/>
    <p:restoredTop sz="96959" autoAdjust="0"/>
  </p:normalViewPr>
  <p:slideViewPr>
    <p:cSldViewPr snapToGrid="0" snapToObjects="1">
      <p:cViewPr varScale="1">
        <p:scale>
          <a:sx n="111" d="100"/>
          <a:sy n="111" d="100"/>
        </p:scale>
        <p:origin x="144" y="4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8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85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 smtClean="0"/>
              <a:t>LHC Injectors Upgrade Workshop</a:t>
            </a:r>
            <a:endParaRPr kumimoji="0" lang="en-US" dirty="0"/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 smtClean="0"/>
              <a:t>Presentation title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Speaker’s name</a:t>
            </a:r>
            <a:endParaRPr lang="en-GB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87243" y="289208"/>
            <a:ext cx="9122538" cy="653767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 smtClean="0"/>
              <a:t>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2887" y="1076897"/>
            <a:ext cx="11687175" cy="4916131"/>
          </a:xfr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600"/>
            </a:lvl1pPr>
            <a:lvl2pPr marL="615600" indent="-241200">
              <a:buSzPct val="80000"/>
              <a:buFont typeface="Wingdings" charset="2"/>
              <a:buChar char="§"/>
              <a:defRPr sz="2200"/>
            </a:lvl2pPr>
            <a:lvl3pPr marL="878400" indent="-198000">
              <a:buFont typeface=".AppleSystemUIFont" charset="-120"/>
              <a:buChar char="-"/>
              <a:defRPr sz="1800"/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</a:p>
          <a:p>
            <a:pPr lvl="4" eaLnBrk="1" latinLnBrk="0" hangingPunct="1"/>
            <a:endParaRPr lang="en-US" dirty="0" smtClean="0"/>
          </a:p>
          <a:p>
            <a:pPr lvl="4" eaLnBrk="1" latinLnBrk="0" hangingPunct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Speaker’s name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006" y="5943538"/>
            <a:ext cx="12238370" cy="9144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2888" y="233493"/>
            <a:ext cx="11335851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 smtClean="0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2888" y="1443038"/>
            <a:ext cx="11335852" cy="45499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  <a:p>
            <a:pPr lvl="1" eaLnBrk="1" latinLnBrk="0" hangingPunct="1"/>
            <a:r>
              <a:rPr kumimoji="0" lang="fr-CH" dirty="0" smtClean="0"/>
              <a:t>Second </a:t>
            </a:r>
            <a:r>
              <a:rPr kumimoji="0" lang="fr-CH" dirty="0" err="1" smtClean="0"/>
              <a:t>level</a:t>
            </a:r>
            <a:endParaRPr kumimoji="0" lang="fr-CH" dirty="0" smtClean="0"/>
          </a:p>
          <a:p>
            <a:pPr lvl="2" eaLnBrk="1" latinLnBrk="0" hangingPunct="1"/>
            <a:r>
              <a:rPr kumimoji="0" lang="fr-CH" dirty="0" err="1" smtClean="0"/>
              <a:t>Third</a:t>
            </a:r>
            <a:r>
              <a:rPr kumimoji="0" lang="fr-CH" dirty="0" smtClean="0"/>
              <a:t> </a:t>
            </a:r>
            <a:r>
              <a:rPr kumimoji="0" lang="fr-CH" dirty="0" err="1" smtClean="0"/>
              <a:t>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55A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162755" y="6184800"/>
            <a:ext cx="5678311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pPr algn="l"/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78133" y="6183112"/>
            <a:ext cx="4104718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r>
              <a:rPr lang="en-GB" dirty="0" smtClean="0"/>
              <a:t>Speaker’s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65" r:id="rId4"/>
    <p:sldLayoutId id="2147483666" r:id="rId5"/>
  </p:sldLayoutIdLst>
  <p:timing>
    <p:tnLst>
      <p:par>
        <p:cTn id="1" dur="indefinite" restart="never" nodeType="tmRoot"/>
      </p:par>
    </p:tnLst>
  </p:timing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188913" algn="l" rtl="0" eaLnBrk="1" latinLnBrk="0" hangingPunct="1">
        <a:spcBef>
          <a:spcPct val="20000"/>
        </a:spcBef>
        <a:buClr>
          <a:srgbClr val="0055A1"/>
        </a:buClr>
        <a:buSzPct val="80000"/>
        <a:buFont typeface="Arial"/>
        <a:buChar char="•"/>
        <a:tabLst/>
        <a:defRPr kumimoji="0" sz="2800" b="1" kern="1200" baseline="0">
          <a:solidFill>
            <a:srgbClr val="0055A1"/>
          </a:solidFill>
          <a:latin typeface="+mn-lt"/>
          <a:ea typeface="+mn-ea"/>
          <a:cs typeface="+mn-cs"/>
        </a:defRPr>
      </a:lvl1pPr>
      <a:lvl2pPr marL="635000" indent="-223838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90000"/>
        <a:buFont typeface="Arial"/>
        <a:buChar char="•"/>
        <a:tabLst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944563" indent="-195263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5000"/>
        <a:buFont typeface="Arial"/>
        <a:buChar char="•"/>
        <a:tabLst/>
        <a:defRPr kumimoji="0"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edms.cern.ch/ui/#!master/navigator/document?D:100253359:100253359:subDocs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52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Longitudinal Stability </a:t>
            </a:r>
            <a:r>
              <a:rPr lang="en-US" sz="3600" dirty="0"/>
              <a:t>Threshold </a:t>
            </a:r>
            <a:r>
              <a:rPr lang="en-US" sz="3600" dirty="0" smtClean="0"/>
              <a:t>(2/3)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7182041" cy="491613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Longitudinal impedance sources after LS2:</a:t>
            </a:r>
          </a:p>
          <a:p>
            <a:pPr lvl="1"/>
            <a:r>
              <a:rPr lang="en-GB" dirty="0" err="1">
                <a:solidFill>
                  <a:schemeClr val="accent6"/>
                </a:solidFill>
              </a:rPr>
              <a:t>Finemet</a:t>
            </a:r>
            <a:r>
              <a:rPr lang="en-GB" dirty="0">
                <a:solidFill>
                  <a:schemeClr val="accent6"/>
                </a:solidFill>
              </a:rPr>
              <a:t>®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smtClean="0"/>
              <a:t>(broad band, </a:t>
            </a:r>
            <a:r>
              <a:rPr lang="en-US" dirty="0" smtClean="0">
                <a:solidFill>
                  <a:srgbClr val="C00000"/>
                </a:solidFill>
              </a:rPr>
              <a:t>maximum </a:t>
            </a:r>
            <a:r>
              <a:rPr lang="en-US" dirty="0">
                <a:solidFill>
                  <a:srgbClr val="C00000"/>
                </a:solidFill>
              </a:rPr>
              <a:t>4.4 k</a:t>
            </a:r>
            <a:r>
              <a:rPr lang="el-GR" dirty="0">
                <a:solidFill>
                  <a:srgbClr val="C00000"/>
                </a:solidFill>
              </a:rPr>
              <a:t>Ω</a:t>
            </a:r>
            <a:r>
              <a:rPr lang="en-US" dirty="0" smtClean="0"/>
              <a:t>), </a:t>
            </a:r>
            <a:r>
              <a:rPr lang="en-US" b="1" dirty="0" smtClean="0"/>
              <a:t>independent of </a:t>
            </a:r>
            <a:r>
              <a:rPr lang="el-GR" b="1" dirty="0" smtClean="0"/>
              <a:t>β</a:t>
            </a:r>
            <a:endParaRPr lang="en-US" b="1" dirty="0" smtClean="0"/>
          </a:p>
          <a:p>
            <a:pPr lvl="1"/>
            <a:r>
              <a:rPr lang="en-US" dirty="0"/>
              <a:t>Extraction kicker (narrow band, </a:t>
            </a:r>
            <a:r>
              <a:rPr lang="en-US" dirty="0">
                <a:solidFill>
                  <a:srgbClr val="C00000"/>
                </a:solidFill>
              </a:rPr>
              <a:t>maximum 2 k</a:t>
            </a:r>
            <a:r>
              <a:rPr lang="el-GR" dirty="0" smtClean="0">
                <a:solidFill>
                  <a:srgbClr val="C00000"/>
                </a:solidFill>
              </a:rPr>
              <a:t>Ω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at f &lt; 100 MHz)</a:t>
            </a:r>
            <a:r>
              <a:rPr lang="en-US" dirty="0" smtClean="0"/>
              <a:t>, </a:t>
            </a:r>
            <a:r>
              <a:rPr lang="en-US" b="1" dirty="0" smtClean="0"/>
              <a:t>varies with </a:t>
            </a:r>
            <a:r>
              <a:rPr lang="el-GR" b="1" dirty="0"/>
              <a:t>β</a:t>
            </a:r>
            <a:endParaRPr lang="en-US" b="1" dirty="0" smtClean="0"/>
          </a:p>
          <a:p>
            <a:pPr lvl="1"/>
            <a:r>
              <a:rPr lang="en-US" dirty="0" smtClean="0"/>
              <a:t>Space charge (</a:t>
            </a:r>
            <a:r>
              <a:rPr lang="en-US" dirty="0" smtClean="0">
                <a:solidFill>
                  <a:srgbClr val="C00000"/>
                </a:solidFill>
              </a:rPr>
              <a:t>Z/n = 603</a:t>
            </a:r>
            <a:r>
              <a:rPr lang="el-GR" dirty="0">
                <a:solidFill>
                  <a:srgbClr val="C00000"/>
                </a:solidFill>
              </a:rPr>
              <a:t> </a:t>
            </a:r>
            <a:r>
              <a:rPr lang="el-GR" dirty="0" smtClean="0">
                <a:solidFill>
                  <a:srgbClr val="C00000"/>
                </a:solidFill>
              </a:rPr>
              <a:t>Ω</a:t>
            </a:r>
            <a:r>
              <a:rPr lang="en-US" dirty="0" smtClean="0">
                <a:solidFill>
                  <a:srgbClr val="C00000"/>
                </a:solidFill>
              </a:rPr>
              <a:t> at 160 MeV</a:t>
            </a:r>
            <a:r>
              <a:rPr lang="en-US" dirty="0" smtClean="0"/>
              <a:t>), </a:t>
            </a:r>
            <a:r>
              <a:rPr lang="en-US" b="1" dirty="0" smtClean="0"/>
              <a:t>varies with </a:t>
            </a:r>
            <a:r>
              <a:rPr lang="el-GR" b="1" dirty="0"/>
              <a:t>β</a:t>
            </a:r>
            <a:endParaRPr lang="en-US" b="1" dirty="0" smtClean="0"/>
          </a:p>
          <a:p>
            <a:pPr lvl="1"/>
            <a:r>
              <a:rPr lang="en-US" dirty="0" smtClean="0"/>
              <a:t>Other impedances </a:t>
            </a:r>
            <a:r>
              <a:rPr lang="en-US" dirty="0" smtClean="0">
                <a:solidFill>
                  <a:srgbClr val="C00000"/>
                </a:solidFill>
              </a:rPr>
              <a:t>|Z| &lt; 100 </a:t>
            </a:r>
            <a:r>
              <a:rPr lang="el-GR" dirty="0" smtClean="0">
                <a:solidFill>
                  <a:srgbClr val="C00000"/>
                </a:solidFill>
              </a:rPr>
              <a:t>Ω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in frequency range of interest, </a:t>
            </a:r>
            <a:r>
              <a:rPr lang="en-US" b="1" dirty="0" smtClean="0"/>
              <a:t>most independent </a:t>
            </a:r>
            <a:r>
              <a:rPr lang="el-GR" b="1" dirty="0" smtClean="0"/>
              <a:t>β</a:t>
            </a:r>
            <a:endParaRPr lang="en-US" b="1" dirty="0" smtClean="0"/>
          </a:p>
          <a:p>
            <a:r>
              <a:rPr lang="en-GB" dirty="0" err="1"/>
              <a:t>Finemet</a:t>
            </a:r>
            <a:r>
              <a:rPr lang="en-GB" dirty="0"/>
              <a:t>®</a:t>
            </a:r>
            <a:r>
              <a:rPr lang="en-US" dirty="0" smtClean="0"/>
              <a:t> LLRF servo loops control beam loading – effective impedance reduction</a:t>
            </a:r>
          </a:p>
          <a:p>
            <a:pPr lvl="1"/>
            <a:r>
              <a:rPr lang="en-US" dirty="0" smtClean="0"/>
              <a:t>Simulations to date used </a:t>
            </a:r>
            <a:r>
              <a:rPr lang="en-US" dirty="0" smtClean="0">
                <a:solidFill>
                  <a:srgbClr val="C00000"/>
                </a:solidFill>
              </a:rPr>
              <a:t>servo loops on h=1..8</a:t>
            </a:r>
            <a:r>
              <a:rPr lang="en-US" dirty="0" smtClean="0"/>
              <a:t>, target </a:t>
            </a:r>
            <a:r>
              <a:rPr lang="en-US" dirty="0"/>
              <a:t>is </a:t>
            </a:r>
            <a:r>
              <a:rPr lang="en-US" dirty="0" smtClean="0"/>
              <a:t>h=1</a:t>
            </a:r>
            <a:r>
              <a:rPr lang="en-US" dirty="0"/>
              <a:t>..</a:t>
            </a:r>
            <a:r>
              <a:rPr lang="en-US" dirty="0" smtClean="0"/>
              <a:t>16 (to be validated)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Frequency domain model</a:t>
            </a:r>
            <a:r>
              <a:rPr lang="en-US" dirty="0" smtClean="0"/>
              <a:t> of servo loops used in simulation</a:t>
            </a:r>
          </a:p>
          <a:p>
            <a:pPr lvl="1"/>
            <a:r>
              <a:rPr lang="en-US" dirty="0"/>
              <a:t>with servo loops at h=1..</a:t>
            </a:r>
            <a:r>
              <a:rPr lang="en-US" dirty="0" smtClean="0"/>
              <a:t>8 the stability </a:t>
            </a:r>
            <a:r>
              <a:rPr lang="en-US" dirty="0"/>
              <a:t>threshold </a:t>
            </a:r>
            <a:r>
              <a:rPr lang="en-US" dirty="0" smtClean="0"/>
              <a:t>is determined </a:t>
            </a:r>
            <a:r>
              <a:rPr lang="en-US" dirty="0"/>
              <a:t>by </a:t>
            </a:r>
            <a:r>
              <a:rPr lang="en-US" dirty="0" smtClean="0"/>
              <a:t>the 18 </a:t>
            </a:r>
            <a:r>
              <a:rPr lang="en-US" dirty="0"/>
              <a:t>MHz </a:t>
            </a:r>
            <a:r>
              <a:rPr lang="en-US" dirty="0" smtClean="0"/>
              <a:t>peak (</a:t>
            </a:r>
            <a:r>
              <a:rPr lang="en-US" dirty="0" smtClean="0">
                <a:solidFill>
                  <a:srgbClr val="C00000"/>
                </a:solidFill>
              </a:rPr>
              <a:t>microwave instability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908130" y="932191"/>
            <a:ext cx="3169443" cy="5705703"/>
            <a:chOff x="7908130" y="932191"/>
            <a:chExt cx="3169443" cy="570570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08130" y="932191"/>
              <a:ext cx="3169443" cy="570570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8249959" y="1414508"/>
              <a:ext cx="20436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C00000"/>
                  </a:solidFill>
                </a:rPr>
                <a:t>Real</a:t>
              </a:r>
              <a:r>
                <a:rPr lang="en-US" b="1" dirty="0" smtClean="0"/>
                <a:t> longitudinal impedance</a:t>
              </a:r>
              <a:endParaRPr lang="en-US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249959" y="5215289"/>
              <a:ext cx="21227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solidFill>
                    <a:srgbClr val="C00000"/>
                  </a:solidFill>
                </a:rPr>
                <a:t>Imag</a:t>
              </a:r>
              <a:r>
                <a:rPr lang="en-US" b="1" dirty="0" smtClean="0"/>
                <a:t> longitudinal impedance</a:t>
              </a:r>
              <a:endParaRPr lang="en-US" b="1" dirty="0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34" t="15495" r="30957" b="14193"/>
          <a:stretch/>
        </p:blipFill>
        <p:spPr>
          <a:xfrm>
            <a:off x="7669702" y="1264467"/>
            <a:ext cx="2623917" cy="480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109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9047" y="1600186"/>
            <a:ext cx="5486440" cy="365762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 rot="21315022">
            <a:off x="8593302" y="3404612"/>
            <a:ext cx="26127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C000"/>
                </a:solidFill>
              </a:rPr>
              <a:t>Stable</a:t>
            </a:r>
            <a:endParaRPr lang="en-US" sz="4400" b="1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289208"/>
            <a:ext cx="9135059" cy="653767"/>
          </a:xfrm>
        </p:spPr>
        <p:txBody>
          <a:bodyPr>
            <a:noAutofit/>
          </a:bodyPr>
          <a:lstStyle/>
          <a:p>
            <a:r>
              <a:rPr lang="en-US" sz="3600" dirty="0" smtClean="0"/>
              <a:t>Longitudinal Stability </a:t>
            </a:r>
            <a:r>
              <a:rPr lang="en-US" sz="3600" dirty="0"/>
              <a:t>Threshold </a:t>
            </a:r>
            <a:r>
              <a:rPr lang="en-US" sz="3600" dirty="0" smtClean="0"/>
              <a:t>(3/3)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6851333" cy="4916131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/>
              <p:cNvSpPr txBox="1">
                <a:spLocks/>
              </p:cNvSpPr>
              <p:nvPr/>
            </p:nvSpPr>
            <p:spPr>
              <a:xfrm>
                <a:off x="236261" y="1229297"/>
                <a:ext cx="6851333" cy="4916131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313200" indent="-241200" algn="l" rtl="0" eaLnBrk="1" latinLnBrk="0" hangingPunct="1">
                  <a:spcBef>
                    <a:spcPts val="1272"/>
                  </a:spcBef>
                  <a:spcAft>
                    <a:spcPts val="0"/>
                  </a:spcAft>
                  <a:buClr>
                    <a:srgbClr val="0055A1"/>
                  </a:buClr>
                  <a:buSzPct val="80000"/>
                  <a:buFont typeface="Arial"/>
                  <a:buChar char="•"/>
                  <a:tabLst/>
                  <a:defRPr kumimoji="0" sz="2600" b="1" kern="1200" baseline="0">
                    <a:solidFill>
                      <a:srgbClr val="0055A1"/>
                    </a:solidFill>
                    <a:latin typeface="+mn-lt"/>
                    <a:ea typeface="+mn-ea"/>
                    <a:cs typeface="+mn-cs"/>
                  </a:defRPr>
                </a:lvl1pPr>
                <a:lvl2pPr marL="615600" indent="-241200" algn="l" rtl="0" eaLnBrk="1" latinLnBrk="0" hangingPunct="1">
                  <a:spcBef>
                    <a:spcPct val="20000"/>
                  </a:spcBef>
                  <a:buClr>
                    <a:schemeClr val="accent6">
                      <a:lumMod val="50000"/>
                    </a:schemeClr>
                  </a:buClr>
                  <a:buSzPct val="80000"/>
                  <a:buFont typeface="Wingdings" charset="2"/>
                  <a:buChar char="§"/>
                  <a:tabLst/>
                  <a:defRPr kumimoji="0" sz="2200" kern="120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78400" indent="-198000" algn="l" rtl="0" eaLnBrk="1" latinLnBrk="0" hangingPunct="1">
                  <a:spcBef>
                    <a:spcPct val="20000"/>
                  </a:spcBef>
                  <a:buClr>
                    <a:schemeClr val="accent6">
                      <a:lumMod val="50000"/>
                    </a:schemeClr>
                  </a:buClr>
                  <a:buSzPct val="85000"/>
                  <a:buFont typeface=".AppleSystemUIFont" charset="-120"/>
                  <a:buChar char="-"/>
                  <a:tabLst/>
                  <a:defRPr kumimoji="0" sz="1800" kern="1200" baseline="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85316" marR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chemeClr val="accent6">
                      <a:lumMod val="50000"/>
                    </a:schemeClr>
                  </a:buClr>
                  <a:buSzPct val="80000"/>
                  <a:buFont typeface="Courier New" charset="0"/>
                  <a:buChar char="o"/>
                  <a:tabLst/>
                  <a:defRPr kumimoji="0" sz="1800" kern="120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650492" marR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chemeClr val="accent6">
                      <a:lumMod val="50000"/>
                    </a:schemeClr>
                  </a:buClr>
                  <a:buSzPct val="70000"/>
                  <a:buFont typeface="Wingdings" charset="2"/>
                  <a:buChar char="q"/>
                  <a:tabLst/>
                  <a:defRPr kumimoji="0" sz="1800" kern="120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All required beams expected to be stable from current simulations, e.g.:</a:t>
                </a:r>
              </a:p>
              <a:p>
                <a:pPr lvl="1"/>
                <a:r>
                  <a:rPr lang="en-US" dirty="0"/>
                  <a:t>TOF, 1.8eVs, </a:t>
                </a:r>
                <a:r>
                  <a:rPr lang="en-US" dirty="0" smtClean="0"/>
                  <a:t>800x10</a:t>
                </a:r>
                <a:r>
                  <a:rPr lang="en-US" baseline="30000" dirty="0" smtClean="0"/>
                  <a:t>10 </a:t>
                </a:r>
                <a:r>
                  <a:rPr lang="en-US" dirty="0" smtClean="0"/>
                  <a:t>PPR</a:t>
                </a:r>
              </a:p>
              <a:p>
                <a:pPr lvl="1"/>
                <a:r>
                  <a:rPr lang="en-US" dirty="0"/>
                  <a:t>LHC25 (post-LS2), 2.8eVs, </a:t>
                </a:r>
                <a:r>
                  <a:rPr lang="en-US" dirty="0" smtClean="0"/>
                  <a:t>280x10</a:t>
                </a:r>
                <a:r>
                  <a:rPr lang="en-US" baseline="30000" dirty="0" smtClean="0"/>
                  <a:t>10</a:t>
                </a:r>
                <a:r>
                  <a:rPr lang="en-US" dirty="0" smtClean="0"/>
                  <a:t> PPR</a:t>
                </a:r>
              </a:p>
              <a:p>
                <a:pPr lvl="1"/>
                <a:r>
                  <a:rPr lang="en-US" dirty="0" smtClean="0"/>
                  <a:t>LHC25 (pre-LS2), 1.4eVs, 160x10</a:t>
                </a:r>
                <a:r>
                  <a:rPr lang="en-US" baseline="30000" dirty="0" smtClean="0"/>
                  <a:t>10</a:t>
                </a:r>
                <a:r>
                  <a:rPr lang="en-US" dirty="0" smtClean="0"/>
                  <a:t> PPR</a:t>
                </a:r>
                <a:endParaRPr lang="en-US" baseline="30000" dirty="0" smtClean="0"/>
              </a:p>
              <a:p>
                <a:endParaRPr lang="en-US" baseline="30000" dirty="0" smtClean="0"/>
              </a:p>
              <a:p>
                <a:endParaRPr lang="en-US" baseline="30000" dirty="0"/>
              </a:p>
              <a:p>
                <a:r>
                  <a:rPr lang="en-US" dirty="0" smtClean="0"/>
                  <a:t>Additional stability margin is expected:</a:t>
                </a:r>
              </a:p>
              <a:p>
                <a:pPr marL="831600" lvl="1" indent="-457200">
                  <a:buFont typeface="+mj-lt"/>
                  <a:buAutoNum type="arabicPeriod"/>
                </a:pPr>
                <a:r>
                  <a:rPr lang="en-US" dirty="0" smtClean="0"/>
                  <a:t>Servo loops on more </a:t>
                </a:r>
                <a:r>
                  <a:rPr lang="en-US" dirty="0" err="1" smtClean="0"/>
                  <a:t>Finemet</a:t>
                </a:r>
                <a:r>
                  <a:rPr lang="en-US" dirty="0" smtClean="0"/>
                  <a:t>® harmonics</a:t>
                </a:r>
              </a:p>
              <a:p>
                <a:pPr marL="831600" lvl="1" indent="-457200">
                  <a:buFont typeface="+mj-lt"/>
                  <a:buAutoNum type="arabicPeriod"/>
                </a:pPr>
                <a:r>
                  <a:rPr lang="en-US" dirty="0" smtClean="0"/>
                  <a:t>Careful design of RF program (e.g. h = 2 in bunch shortening to increase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dirty="0" smtClean="0"/>
                  <a:t>)</a:t>
                </a:r>
              </a:p>
              <a:p>
                <a:pPr marL="374400" lvl="1" indent="0">
                  <a:buNone/>
                </a:pPr>
                <a:endParaRPr lang="en-US" dirty="0" smtClean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1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61" y="1229297"/>
                <a:ext cx="6851333" cy="4916131"/>
              </a:xfrm>
              <a:prstGeom prst="rect">
                <a:avLst/>
              </a:prstGeom>
              <a:blipFill>
                <a:blip r:embed="rId3"/>
                <a:stretch>
                  <a:fillRect t="-1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/>
          <p:nvPr/>
        </p:nvCxnSpPr>
        <p:spPr>
          <a:xfrm>
            <a:off x="6186115" y="3188473"/>
            <a:ext cx="2293651" cy="1152876"/>
          </a:xfrm>
          <a:prstGeom prst="straightConnector1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186115" y="2759103"/>
            <a:ext cx="4933334" cy="1429846"/>
          </a:xfrm>
          <a:prstGeom prst="straightConnector1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186115" y="2339706"/>
            <a:ext cx="3018270" cy="1195256"/>
          </a:xfrm>
          <a:prstGeom prst="straightConnector1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619383" y="1373091"/>
            <a:ext cx="18678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h</a:t>
            </a:r>
            <a:r>
              <a:rPr lang="en-US" sz="2400" b="1" dirty="0" smtClean="0"/>
              <a:t> = 1, 16 kV</a:t>
            </a:r>
            <a:endParaRPr lang="en-US" sz="2400" b="1" dirty="0"/>
          </a:p>
        </p:txBody>
      </p:sp>
      <p:sp>
        <p:nvSpPr>
          <p:cNvPr id="24" name="TextBox 23"/>
          <p:cNvSpPr txBox="1"/>
          <p:nvPr/>
        </p:nvSpPr>
        <p:spPr>
          <a:xfrm rot="21214576">
            <a:off x="7956311" y="2103282"/>
            <a:ext cx="35205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Unstable</a:t>
            </a:r>
            <a:endParaRPr lang="en-US" sz="4400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99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289208"/>
            <a:ext cx="10480780" cy="653767"/>
          </a:xfrm>
        </p:spPr>
        <p:txBody>
          <a:bodyPr>
            <a:noAutofit/>
          </a:bodyPr>
          <a:lstStyle/>
          <a:p>
            <a:r>
              <a:rPr lang="en-US" sz="3600" dirty="0" smtClean="0"/>
              <a:t>Possibilities for ramp duration </a:t>
            </a:r>
            <a:r>
              <a:rPr lang="en-US" sz="3600" dirty="0"/>
              <a:t>reduction (</a:t>
            </a:r>
            <a:r>
              <a:rPr lang="en-US" sz="3600" dirty="0" smtClean="0"/>
              <a:t>1/3)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1013" y="1257379"/>
            <a:ext cx="5871638" cy="4724322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kumimoji="0" sz="2600" b="1" kern="1200" baseline="0">
                <a:solidFill>
                  <a:srgbClr val="0055A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§"/>
              <a:tabLst/>
              <a:defRPr kumimoji="0" sz="22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accent6">
                  <a:lumMod val="50000"/>
                </a:schemeClr>
              </a:buClr>
              <a:buSzPct val="85000"/>
              <a:buFont typeface=".AppleSystemUIFont" charset="-120"/>
              <a:buChar char="-"/>
              <a:tabLst/>
              <a:defRPr kumimoji="0" sz="1800" kern="1200" baseline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/>
              <a:t>Baseline ramp duration is 530 </a:t>
            </a:r>
            <a:r>
              <a:rPr lang="en-US" dirty="0" err="1" smtClean="0"/>
              <a:t>ms</a:t>
            </a:r>
            <a:r>
              <a:rPr lang="en-US" dirty="0"/>
              <a:t> </a:t>
            </a:r>
            <a:r>
              <a:rPr lang="en-US" dirty="0" smtClean="0"/>
              <a:t>with extraction at C805, earlier extraction of interest for the PS with LHC type beams</a:t>
            </a:r>
          </a:p>
          <a:p>
            <a:r>
              <a:rPr lang="en-US" kern="2200" dirty="0" smtClean="0"/>
              <a:t>Requirements and limitations:</a:t>
            </a:r>
            <a:br>
              <a:rPr lang="en-US" kern="2200" dirty="0" smtClean="0"/>
            </a:br>
            <a:r>
              <a:rPr lang="en-US" dirty="0" smtClean="0">
                <a:hlinkClick r:id="rId2"/>
              </a:rPr>
              <a:t>EDMS PSB-OP-ES-0001</a:t>
            </a:r>
            <a:endParaRPr lang="en-US" dirty="0" smtClean="0"/>
          </a:p>
          <a:p>
            <a:pPr algn="just"/>
            <a:r>
              <a:rPr lang="en-US" dirty="0" smtClean="0"/>
              <a:t>Comfortably within POPS-B limits for:</a:t>
            </a:r>
          </a:p>
          <a:p>
            <a:pPr lvl="1" algn="just"/>
            <a:r>
              <a:rPr lang="en-US" dirty="0" smtClean="0"/>
              <a:t>V – Max allowed = 3 kV</a:t>
            </a:r>
          </a:p>
          <a:p>
            <a:pPr lvl="2" algn="just"/>
            <a:r>
              <a:rPr lang="en-US" dirty="0" smtClean="0"/>
              <a:t>Reached briefly at max dB/</a:t>
            </a:r>
            <a:r>
              <a:rPr lang="en-US" dirty="0" err="1" smtClean="0"/>
              <a:t>dt</a:t>
            </a:r>
            <a:endParaRPr lang="en-US" dirty="0" smtClean="0"/>
          </a:p>
          <a:p>
            <a:pPr lvl="1" algn="just"/>
            <a:r>
              <a:rPr lang="en-US" dirty="0" err="1" smtClean="0"/>
              <a:t>dV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r>
              <a:rPr lang="en-US" dirty="0" smtClean="0"/>
              <a:t> – </a:t>
            </a:r>
            <a:r>
              <a:rPr lang="en-US" dirty="0"/>
              <a:t>Max allowed </a:t>
            </a:r>
            <a:r>
              <a:rPr lang="en-US" dirty="0" smtClean="0"/>
              <a:t>= 1 kV/</a:t>
            </a:r>
            <a:r>
              <a:rPr lang="en-US" dirty="0" err="1" smtClean="0"/>
              <a:t>ms</a:t>
            </a:r>
            <a:endParaRPr lang="en-US" dirty="0" smtClean="0"/>
          </a:p>
          <a:p>
            <a:pPr lvl="2" algn="just"/>
            <a:r>
              <a:rPr lang="en-US" dirty="0" smtClean="0"/>
              <a:t>Max during ramp: ~0.13 kV/</a:t>
            </a:r>
            <a:r>
              <a:rPr lang="en-US" dirty="0" err="1" smtClean="0"/>
              <a:t>ms</a:t>
            </a:r>
            <a:endParaRPr lang="en-US" dirty="0" smtClean="0"/>
          </a:p>
          <a:p>
            <a:pPr lvl="1" algn="just"/>
            <a:r>
              <a:rPr lang="en-US" dirty="0" err="1" smtClean="0"/>
              <a:t>dI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r>
              <a:rPr lang="en-US" dirty="0" smtClean="0"/>
              <a:t> – </a:t>
            </a:r>
            <a:r>
              <a:rPr lang="en-US" dirty="0"/>
              <a:t>Max allowed </a:t>
            </a:r>
            <a:r>
              <a:rPr lang="en-US" dirty="0" smtClean="0"/>
              <a:t>= 28 A/</a:t>
            </a:r>
            <a:r>
              <a:rPr lang="en-US" dirty="0" err="1" smtClean="0"/>
              <a:t>ms</a:t>
            </a:r>
            <a:endParaRPr lang="en-US" dirty="0" smtClean="0"/>
          </a:p>
          <a:p>
            <a:pPr lvl="2" algn="just"/>
            <a:r>
              <a:rPr lang="en-US" dirty="0"/>
              <a:t>Max during ramp </a:t>
            </a:r>
            <a:r>
              <a:rPr lang="en-US" dirty="0" smtClean="0"/>
              <a:t>18 A/</a:t>
            </a:r>
            <a:r>
              <a:rPr lang="en-US" dirty="0" err="1" smtClean="0"/>
              <a:t>ms</a:t>
            </a:r>
            <a:endParaRPr lang="en-US" dirty="0" smtClean="0"/>
          </a:p>
          <a:p>
            <a:pPr algn="just"/>
            <a:r>
              <a:rPr lang="en-US" dirty="0" smtClean="0"/>
              <a:t>No problems for magnets and POPS-B to increase ramp rate</a:t>
            </a:r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2080" t="10975" r="9135" b="5196"/>
          <a:stretch/>
        </p:blipFill>
        <p:spPr>
          <a:xfrm>
            <a:off x="6063194" y="1607022"/>
            <a:ext cx="5798664" cy="391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936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2" y="289208"/>
            <a:ext cx="10592923" cy="65376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Possibilities for ramp duration </a:t>
            </a:r>
            <a:r>
              <a:rPr lang="en-US" sz="3600" dirty="0"/>
              <a:t>reduction </a:t>
            </a:r>
            <a:r>
              <a:rPr lang="en-US" sz="3600" dirty="0" smtClean="0"/>
              <a:t>(2/3)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1013" y="1401763"/>
            <a:ext cx="5842859" cy="4275138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kumimoji="0" sz="2600" b="1" kern="1200" baseline="0">
                <a:solidFill>
                  <a:srgbClr val="0055A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§"/>
              <a:tabLst/>
              <a:defRPr kumimoji="0" sz="22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accent6">
                  <a:lumMod val="50000"/>
                </a:schemeClr>
              </a:buClr>
              <a:buSzPct val="85000"/>
              <a:buFont typeface=".AppleSystemUIFont" charset="-120"/>
              <a:buChar char="-"/>
              <a:tabLst/>
              <a:defRPr kumimoji="0" sz="1800" kern="1200" baseline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800" dirty="0" smtClean="0"/>
              <a:t>Available current and voltage from </a:t>
            </a:r>
            <a:r>
              <a:rPr lang="en-GB" sz="2800" dirty="0" err="1"/>
              <a:t>Finemet</a:t>
            </a:r>
            <a:r>
              <a:rPr lang="en-GB" sz="2800" dirty="0"/>
              <a:t>®</a:t>
            </a:r>
            <a:r>
              <a:rPr lang="en-US" sz="2800" dirty="0" smtClean="0"/>
              <a:t> amplifiers (includes programmed voltage and beam loading compensation):</a:t>
            </a:r>
          </a:p>
          <a:p>
            <a:pPr lvl="1" algn="just"/>
            <a:r>
              <a:rPr lang="en-US" dirty="0" smtClean="0"/>
              <a:t>Numerical calculation of small high intensity beam (1 eVs, 800x10</a:t>
            </a:r>
            <a:r>
              <a:rPr lang="en-US" baseline="30000" dirty="0" smtClean="0"/>
              <a:t>10</a:t>
            </a:r>
            <a:r>
              <a:rPr lang="en-US" dirty="0" smtClean="0"/>
              <a:t>) and 12 kV at h = 1 the maximum amplifier current is ~28 A (max allowed = 30A)</a:t>
            </a:r>
          </a:p>
          <a:p>
            <a:pPr lvl="1" algn="just"/>
            <a:r>
              <a:rPr lang="en-US" dirty="0" smtClean="0"/>
              <a:t>Longitudinal acceptance at 12 kV increasing through ramp</a:t>
            </a:r>
          </a:p>
          <a:p>
            <a:pPr algn="just"/>
            <a:r>
              <a:rPr lang="en-US" dirty="0" smtClean="0"/>
              <a:t>For low intensity beams (LHC25, BCMS) the RF systems are expected to be able to accommodate a faster ramp</a:t>
            </a:r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9278617" y="1828799"/>
            <a:ext cx="947610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3194" y="1583709"/>
            <a:ext cx="5866868" cy="391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16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9047" y="1600186"/>
            <a:ext cx="5486440" cy="36576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3" y="289208"/>
            <a:ext cx="10705066" cy="65376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Possibilities for ramp duration </a:t>
            </a:r>
            <a:r>
              <a:rPr lang="en-US" sz="3600" dirty="0"/>
              <a:t>reduction </a:t>
            </a:r>
            <a:r>
              <a:rPr lang="en-US" sz="3600" dirty="0" smtClean="0"/>
              <a:t>(3/3)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91014" y="1401763"/>
                <a:ext cx="6775022" cy="4275138"/>
              </a:xfrm>
              <a:prstGeom prst="rect">
                <a:avLst/>
              </a:prstGeom>
            </p:spPr>
            <p:txBody>
              <a:bodyPr vert="horz">
                <a:normAutofit lnSpcReduction="10000"/>
              </a:bodyPr>
              <a:lstStyle>
                <a:lvl1pPr marL="313200" indent="-241200" algn="l" rtl="0" eaLnBrk="1" latinLnBrk="0" hangingPunct="1">
                  <a:spcBef>
                    <a:spcPts val="1272"/>
                  </a:spcBef>
                  <a:spcAft>
                    <a:spcPts val="0"/>
                  </a:spcAft>
                  <a:buClr>
                    <a:srgbClr val="0055A1"/>
                  </a:buClr>
                  <a:buSzPct val="80000"/>
                  <a:buFont typeface="Arial"/>
                  <a:buChar char="•"/>
                  <a:tabLst/>
                  <a:defRPr kumimoji="0" sz="2600" b="1" kern="1200" baseline="0">
                    <a:solidFill>
                      <a:srgbClr val="0055A1"/>
                    </a:solidFill>
                    <a:latin typeface="+mn-lt"/>
                    <a:ea typeface="+mn-ea"/>
                    <a:cs typeface="+mn-cs"/>
                  </a:defRPr>
                </a:lvl1pPr>
                <a:lvl2pPr marL="615600" indent="-241200" algn="l" rtl="0" eaLnBrk="1" latinLnBrk="0" hangingPunct="1">
                  <a:spcBef>
                    <a:spcPct val="20000"/>
                  </a:spcBef>
                  <a:buClr>
                    <a:schemeClr val="accent6">
                      <a:lumMod val="50000"/>
                    </a:schemeClr>
                  </a:buClr>
                  <a:buSzPct val="80000"/>
                  <a:buFont typeface="Wingdings" charset="2"/>
                  <a:buChar char="§"/>
                  <a:tabLst/>
                  <a:defRPr kumimoji="0" sz="2200" kern="120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78400" indent="-198000" algn="l" rtl="0" eaLnBrk="1" latinLnBrk="0" hangingPunct="1">
                  <a:spcBef>
                    <a:spcPct val="20000"/>
                  </a:spcBef>
                  <a:buClr>
                    <a:schemeClr val="accent6">
                      <a:lumMod val="50000"/>
                    </a:schemeClr>
                  </a:buClr>
                  <a:buSzPct val="85000"/>
                  <a:buFont typeface=".AppleSystemUIFont" charset="-120"/>
                  <a:buChar char="-"/>
                  <a:tabLst/>
                  <a:defRPr kumimoji="0" sz="1800" kern="1200" baseline="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85316" marR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chemeClr val="accent6">
                      <a:lumMod val="50000"/>
                    </a:schemeClr>
                  </a:buClr>
                  <a:buSzPct val="80000"/>
                  <a:buFont typeface="Courier New" charset="0"/>
                  <a:buChar char="o"/>
                  <a:tabLst/>
                  <a:defRPr kumimoji="0" sz="1800" kern="120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650492" marR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chemeClr val="accent6">
                      <a:lumMod val="50000"/>
                    </a:schemeClr>
                  </a:buClr>
                  <a:buSzPct val="70000"/>
                  <a:buFont typeface="Wingdings" charset="2"/>
                  <a:buChar char="q"/>
                  <a:tabLst/>
                  <a:defRPr kumimoji="0" sz="1800" kern="120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Low intensity beams (LHC25, BCMS) comfortably below simulated instability threshold</a:t>
                </a:r>
              </a:p>
              <a:p>
                <a:r>
                  <a:rPr lang="en-US" dirty="0" smtClean="0"/>
                  <a:t>Maximum acceptable ramp rate not currently known, requirements:</a:t>
                </a:r>
              </a:p>
              <a:p>
                <a:pPr lvl="1"/>
                <a:r>
                  <a:rPr lang="en-US" dirty="0" smtClean="0"/>
                  <a:t>Maintain longitudinal stability – shorter bunches will sample higher frequencies more strongly</a:t>
                </a:r>
              </a:p>
              <a:p>
                <a:pPr lvl="1"/>
                <a:r>
                  <a:rPr lang="en-US" dirty="0" smtClean="0"/>
                  <a:t>Maintain </a:t>
                </a:r>
                <a:r>
                  <a:rPr lang="en-US" dirty="0" err="1" smtClean="0"/>
                  <a:t>adiabaticity</a:t>
                </a:r>
                <a:r>
                  <a:rPr lang="en-US" dirty="0" smtClean="0"/>
                  <a:t> –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/>
                  <a:t> may start to matter</a:t>
                </a:r>
              </a:p>
              <a:p>
                <a:pPr lvl="1"/>
                <a:r>
                  <a:rPr lang="en-US" dirty="0" smtClean="0"/>
                  <a:t>Enough time for controlled emittance blow-up</a:t>
                </a:r>
              </a:p>
              <a:p>
                <a:r>
                  <a:rPr lang="en-US" dirty="0" smtClean="0"/>
                  <a:t>Possible subject of studies during LS2</a:t>
                </a:r>
              </a:p>
              <a:p>
                <a:pPr lvl="1"/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14" y="1401763"/>
                <a:ext cx="6775022" cy="4275138"/>
              </a:xfrm>
              <a:prstGeom prst="rect">
                <a:avLst/>
              </a:prstGeom>
              <a:blipFill>
                <a:blip r:embed="rId3"/>
                <a:stretch>
                  <a:fillRect t="-2282" r="-1620" b="-12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9278617" y="1828799"/>
            <a:ext cx="947610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907627" y="1344861"/>
            <a:ext cx="18678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h</a:t>
            </a:r>
            <a:r>
              <a:rPr lang="en-US" sz="2400" b="1" dirty="0" smtClean="0"/>
              <a:t> = 1, 16 kV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5305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2" y="289208"/>
            <a:ext cx="10842819" cy="653767"/>
          </a:xfrm>
        </p:spPr>
        <p:txBody>
          <a:bodyPr>
            <a:noAutofit/>
          </a:bodyPr>
          <a:lstStyle/>
          <a:p>
            <a:pPr marL="72000"/>
            <a:r>
              <a:rPr lang="en-GB" sz="3600" dirty="0" smtClean="0"/>
              <a:t>Experience with </a:t>
            </a:r>
            <a:r>
              <a:rPr lang="en-US" sz="3600" dirty="0" err="1" smtClean="0"/>
              <a:t>Finemet</a:t>
            </a:r>
            <a:r>
              <a:rPr lang="en-GB" sz="3600" dirty="0" smtClean="0"/>
              <a:t>® (1/2)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1144988"/>
            <a:ext cx="7843590" cy="4607347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GB" dirty="0" smtClean="0">
                <a:solidFill>
                  <a:schemeClr val="tx1"/>
                </a:solidFill>
              </a:rPr>
              <a:t>Working </a:t>
            </a:r>
            <a:r>
              <a:rPr lang="en-GB" dirty="0">
                <a:solidFill>
                  <a:schemeClr val="tx1"/>
                </a:solidFill>
              </a:rPr>
              <a:t>with present </a:t>
            </a:r>
            <a:r>
              <a:rPr lang="en-GB" dirty="0">
                <a:solidFill>
                  <a:srgbClr val="C00000"/>
                </a:solidFill>
              </a:rPr>
              <a:t>prototype system since 2015</a:t>
            </a:r>
            <a:r>
              <a:rPr lang="en-GB" dirty="0">
                <a:solidFill>
                  <a:schemeClr val="tx1"/>
                </a:solidFill>
              </a:rPr>
              <a:t> with reliability runs and extensive MD program each </a:t>
            </a:r>
            <a:r>
              <a:rPr lang="en-GB" dirty="0" smtClean="0">
                <a:solidFill>
                  <a:schemeClr val="tx1"/>
                </a:solidFill>
              </a:rPr>
              <a:t>year</a:t>
            </a:r>
            <a:endParaRPr lang="en-GB" dirty="0">
              <a:solidFill>
                <a:schemeClr val="tx1"/>
              </a:solidFill>
            </a:endParaRPr>
          </a:p>
          <a:p>
            <a:pPr algn="just"/>
            <a:r>
              <a:rPr lang="en-GB" dirty="0" smtClean="0">
                <a:solidFill>
                  <a:schemeClr val="tx1"/>
                </a:solidFill>
              </a:rPr>
              <a:t>Nominal LHC beams, and </a:t>
            </a:r>
            <a:r>
              <a:rPr lang="en-GB" dirty="0">
                <a:solidFill>
                  <a:schemeClr val="tx1"/>
                </a:solidFill>
              </a:rPr>
              <a:t>high intensity beams for other users produced with </a:t>
            </a:r>
            <a:r>
              <a:rPr lang="en-GB" dirty="0" err="1">
                <a:solidFill>
                  <a:schemeClr val="tx1"/>
                </a:solidFill>
              </a:rPr>
              <a:t>Finemet</a:t>
            </a:r>
            <a:r>
              <a:rPr lang="en-GB" dirty="0">
                <a:solidFill>
                  <a:schemeClr val="tx1"/>
                </a:solidFill>
              </a:rPr>
              <a:t>® </a:t>
            </a:r>
            <a:r>
              <a:rPr lang="en-GB" dirty="0" smtClean="0">
                <a:solidFill>
                  <a:schemeClr val="tx1"/>
                </a:solidFill>
              </a:rPr>
              <a:t>system replacing:</a:t>
            </a:r>
          </a:p>
          <a:p>
            <a:pPr lvl="1" algn="just"/>
            <a:r>
              <a:rPr lang="en-GB" dirty="0" smtClean="0">
                <a:solidFill>
                  <a:schemeClr val="accent6"/>
                </a:solidFill>
              </a:rPr>
              <a:t>h = 1 </a:t>
            </a:r>
            <a:r>
              <a:rPr lang="en-GB" b="1" dirty="0">
                <a:solidFill>
                  <a:schemeClr val="accent6"/>
                </a:solidFill>
              </a:rPr>
              <a:t>(</a:t>
            </a:r>
            <a:r>
              <a:rPr lang="en-US" b="1" dirty="0" smtClean="0">
                <a:solidFill>
                  <a:schemeClr val="accent6"/>
                </a:solidFill>
              </a:rPr>
              <a:t>600 kHz - 1.75 </a:t>
            </a:r>
            <a:r>
              <a:rPr lang="en-US" b="1" dirty="0">
                <a:solidFill>
                  <a:schemeClr val="accent6"/>
                </a:solidFill>
              </a:rPr>
              <a:t>MHz</a:t>
            </a:r>
            <a:r>
              <a:rPr lang="en-GB" b="1" dirty="0" smtClean="0">
                <a:solidFill>
                  <a:schemeClr val="accent6"/>
                </a:solidFill>
              </a:rPr>
              <a:t>)</a:t>
            </a:r>
            <a:endParaRPr lang="en-GB" b="1" dirty="0">
              <a:solidFill>
                <a:schemeClr val="accent6"/>
              </a:solidFill>
            </a:endParaRPr>
          </a:p>
          <a:p>
            <a:pPr lvl="1" algn="just"/>
            <a:r>
              <a:rPr lang="en-GB" dirty="0" smtClean="0">
                <a:solidFill>
                  <a:schemeClr val="accent6"/>
                </a:solidFill>
              </a:rPr>
              <a:t>h = 2 </a:t>
            </a:r>
            <a:r>
              <a:rPr lang="en-GB" b="1" dirty="0">
                <a:solidFill>
                  <a:schemeClr val="accent6"/>
                </a:solidFill>
              </a:rPr>
              <a:t>(</a:t>
            </a:r>
            <a:r>
              <a:rPr lang="en-US" b="1" dirty="0" smtClean="0">
                <a:solidFill>
                  <a:schemeClr val="accent6"/>
                </a:solidFill>
              </a:rPr>
              <a:t>1.2 - 3.5 </a:t>
            </a:r>
            <a:r>
              <a:rPr lang="en-US" b="1" dirty="0">
                <a:solidFill>
                  <a:schemeClr val="accent6"/>
                </a:solidFill>
              </a:rPr>
              <a:t>MHz</a:t>
            </a:r>
            <a:r>
              <a:rPr lang="en-US" b="1" dirty="0" smtClean="0">
                <a:solidFill>
                  <a:schemeClr val="accent6"/>
                </a:solidFill>
              </a:rPr>
              <a:t>)</a:t>
            </a:r>
          </a:p>
          <a:p>
            <a:pPr lvl="1" algn="just"/>
            <a:r>
              <a:rPr lang="en-GB" dirty="0" smtClean="0">
                <a:solidFill>
                  <a:schemeClr val="accent6"/>
                </a:solidFill>
              </a:rPr>
              <a:t>high </a:t>
            </a:r>
            <a:r>
              <a:rPr lang="en-GB" dirty="0">
                <a:solidFill>
                  <a:schemeClr val="accent6"/>
                </a:solidFill>
              </a:rPr>
              <a:t>harmonic longitudinal blow-up cavity </a:t>
            </a:r>
            <a:r>
              <a:rPr lang="en-GB" b="1" dirty="0">
                <a:solidFill>
                  <a:schemeClr val="accent6"/>
                </a:solidFill>
              </a:rPr>
              <a:t>(</a:t>
            </a:r>
            <a:r>
              <a:rPr lang="en-US" b="1" dirty="0" smtClean="0">
                <a:solidFill>
                  <a:schemeClr val="accent6"/>
                </a:solidFill>
              </a:rPr>
              <a:t>6 - 16 MHz)</a:t>
            </a:r>
            <a:endParaRPr lang="en-GB" b="1" dirty="0">
              <a:solidFill>
                <a:schemeClr val="accent6"/>
              </a:solidFill>
            </a:endParaRPr>
          </a:p>
          <a:p>
            <a:pPr algn="just"/>
            <a:r>
              <a:rPr lang="en-GB" dirty="0">
                <a:solidFill>
                  <a:schemeClr val="tx1"/>
                </a:solidFill>
              </a:rPr>
              <a:t>The </a:t>
            </a:r>
            <a:r>
              <a:rPr lang="en-GB" dirty="0" err="1">
                <a:solidFill>
                  <a:schemeClr val="tx1"/>
                </a:solidFill>
              </a:rPr>
              <a:t>Finemet</a:t>
            </a:r>
            <a:r>
              <a:rPr lang="en-GB" dirty="0">
                <a:solidFill>
                  <a:schemeClr val="tx1"/>
                </a:solidFill>
              </a:rPr>
              <a:t>® system also used as multiple harmonic system </a:t>
            </a:r>
            <a:r>
              <a:rPr lang="en-GB" dirty="0" smtClean="0">
                <a:solidFill>
                  <a:schemeClr val="tx1"/>
                </a:solidFill>
              </a:rPr>
              <a:t>providing </a:t>
            </a:r>
            <a:r>
              <a:rPr lang="en-GB" dirty="0" smtClean="0">
                <a:solidFill>
                  <a:srgbClr val="C00000"/>
                </a:solidFill>
              </a:rPr>
              <a:t>3.5 kV on h = 1 and h = 2 simultaneously</a:t>
            </a:r>
            <a:endParaRPr lang="en-GB" dirty="0" smtClean="0">
              <a:solidFill>
                <a:schemeClr val="tx1"/>
              </a:solidFill>
            </a:endParaRPr>
          </a:p>
          <a:p>
            <a:pPr algn="just"/>
            <a:r>
              <a:rPr lang="en-GB" dirty="0" err="1" smtClean="0">
                <a:solidFill>
                  <a:schemeClr val="tx1"/>
                </a:solidFill>
              </a:rPr>
              <a:t>Finemet</a:t>
            </a:r>
            <a:r>
              <a:rPr lang="en-GB" dirty="0" smtClean="0">
                <a:solidFill>
                  <a:schemeClr val="tx1"/>
                </a:solidFill>
              </a:rPr>
              <a:t>® used for </a:t>
            </a:r>
            <a:r>
              <a:rPr lang="en-GB" dirty="0" smtClean="0">
                <a:solidFill>
                  <a:srgbClr val="C00000"/>
                </a:solidFill>
              </a:rPr>
              <a:t>record accelerated intensity (1.1E13)</a:t>
            </a:r>
            <a:r>
              <a:rPr lang="en-GB" dirty="0" smtClean="0">
                <a:solidFill>
                  <a:schemeClr val="tx1"/>
                </a:solidFill>
              </a:rPr>
              <a:t> and record split intensity (1.05E13)</a:t>
            </a:r>
          </a:p>
          <a:p>
            <a:pPr algn="just"/>
            <a:r>
              <a:rPr lang="en-GB" dirty="0" smtClean="0">
                <a:solidFill>
                  <a:schemeClr val="tx1"/>
                </a:solidFill>
              </a:rPr>
              <a:t>For the </a:t>
            </a:r>
            <a:r>
              <a:rPr lang="en-GB" dirty="0" smtClean="0">
                <a:solidFill>
                  <a:srgbClr val="C00000"/>
                </a:solidFill>
              </a:rPr>
              <a:t>2017 &amp; 2018 reliability runs</a:t>
            </a:r>
            <a:r>
              <a:rPr lang="en-GB" dirty="0" smtClean="0">
                <a:solidFill>
                  <a:schemeClr val="tx1"/>
                </a:solidFill>
              </a:rPr>
              <a:t>, there were no issues to report, with </a:t>
            </a:r>
            <a:r>
              <a:rPr lang="en-GB" dirty="0" smtClean="0">
                <a:solidFill>
                  <a:srgbClr val="C00000"/>
                </a:solidFill>
              </a:rPr>
              <a:t>~99% availability of the system</a:t>
            </a:r>
            <a:endParaRPr lang="en-GB" dirty="0" smtClean="0">
              <a:solidFill>
                <a:schemeClr val="tx1"/>
              </a:solidFill>
            </a:endParaRPr>
          </a:p>
          <a:p>
            <a:pPr algn="just"/>
            <a:r>
              <a:rPr lang="en-GB" dirty="0" smtClean="0">
                <a:solidFill>
                  <a:srgbClr val="C00000"/>
                </a:solidFill>
              </a:rPr>
              <a:t>Nominal beam parameters were achieved when using the </a:t>
            </a:r>
            <a:r>
              <a:rPr lang="en-GB" dirty="0" err="1" smtClean="0">
                <a:solidFill>
                  <a:srgbClr val="C00000"/>
                </a:solidFill>
              </a:rPr>
              <a:t>Finemet</a:t>
            </a:r>
            <a:r>
              <a:rPr lang="en-GB" dirty="0" smtClean="0">
                <a:solidFill>
                  <a:srgbClr val="C00000"/>
                </a:solidFill>
              </a:rPr>
              <a:t>® system for operational beams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2" r="55714" b="71286"/>
          <a:stretch/>
        </p:blipFill>
        <p:spPr>
          <a:xfrm>
            <a:off x="8299269" y="1058969"/>
            <a:ext cx="3692434" cy="1896525"/>
          </a:xfrm>
          <a:prstGeom prst="rect">
            <a:avLst/>
          </a:prstGeom>
        </p:spPr>
      </p:pic>
      <p:pic>
        <p:nvPicPr>
          <p:cNvPr id="8" name="Picture 2" descr="http://elogbook.cern.ch/eLogbook/attach_reader?attach_id=145919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9269" y="3705067"/>
            <a:ext cx="3754211" cy="204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007529" y="3036701"/>
            <a:ext cx="4275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Finemet</a:t>
            </a:r>
            <a:r>
              <a:rPr lang="en-GB" sz="1400" dirty="0" smtClean="0"/>
              <a:t>® system used as 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harmonic for high intensity ISOLDE type beam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007529" y="5823898"/>
            <a:ext cx="4275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Finemet</a:t>
            </a:r>
            <a:r>
              <a:rPr lang="en-GB" sz="1400" dirty="0" smtClean="0"/>
              <a:t>® system used as 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harmonic for LHC25 beam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454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87242" y="289208"/>
            <a:ext cx="10842819" cy="653767"/>
          </a:xfrm>
        </p:spPr>
        <p:txBody>
          <a:bodyPr>
            <a:noAutofit/>
          </a:bodyPr>
          <a:lstStyle/>
          <a:p>
            <a:r>
              <a:rPr lang="en-GB" sz="3600" dirty="0" smtClean="0"/>
              <a:t>Experience with </a:t>
            </a:r>
            <a:r>
              <a:rPr lang="en-US" sz="3600" dirty="0" err="1" smtClean="0"/>
              <a:t>Finemet</a:t>
            </a:r>
            <a:r>
              <a:rPr lang="en-GB" sz="3600" dirty="0"/>
              <a:t>® </a:t>
            </a:r>
            <a:r>
              <a:rPr lang="en-GB" sz="3600" dirty="0" smtClean="0"/>
              <a:t>(2/2)</a:t>
            </a:r>
            <a:endParaRPr lang="en-US" sz="3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636" y="1662179"/>
            <a:ext cx="3850530" cy="3458629"/>
          </a:xfrm>
          <a:prstGeom prst="rect">
            <a:avLst/>
          </a:prstGeom>
        </p:spPr>
      </p:pic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242888" y="1076897"/>
            <a:ext cx="7724320" cy="4916131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GB" sz="2400" dirty="0">
                <a:solidFill>
                  <a:srgbClr val="C00000"/>
                </a:solidFill>
              </a:rPr>
              <a:t>Validated PSB Rings Injection </a:t>
            </a:r>
            <a:r>
              <a:rPr lang="en-GB" sz="2400" dirty="0" smtClean="0">
                <a:solidFill>
                  <a:srgbClr val="C00000"/>
                </a:solidFill>
              </a:rPr>
              <a:t>synchronisation</a:t>
            </a:r>
            <a:endParaRPr lang="en-GB" sz="2400" dirty="0"/>
          </a:p>
          <a:p>
            <a:pPr algn="just"/>
            <a:r>
              <a:rPr lang="en-GB" sz="2400" dirty="0"/>
              <a:t>Deployed and validated interface with </a:t>
            </a:r>
            <a:r>
              <a:rPr lang="en-GB" sz="2400" dirty="0" smtClean="0">
                <a:solidFill>
                  <a:srgbClr val="C00000"/>
                </a:solidFill>
              </a:rPr>
              <a:t>WR </a:t>
            </a:r>
            <a:r>
              <a:rPr lang="en-GB" sz="2400" dirty="0" err="1">
                <a:solidFill>
                  <a:srgbClr val="C00000"/>
                </a:solidFill>
              </a:rPr>
              <a:t>Btrain</a:t>
            </a:r>
            <a:r>
              <a:rPr lang="en-GB" sz="2400" dirty="0" smtClean="0"/>
              <a:t>.</a:t>
            </a:r>
          </a:p>
          <a:p>
            <a:pPr lvl="1" algn="just"/>
            <a:r>
              <a:rPr lang="en-GB" sz="2000" dirty="0" smtClean="0"/>
              <a:t>Successful and valuable reliability </a:t>
            </a:r>
            <a:r>
              <a:rPr lang="en-GB" sz="2000" dirty="0"/>
              <a:t>run from 19</a:t>
            </a:r>
            <a:r>
              <a:rPr lang="en-GB" sz="2000" baseline="30000" dirty="0"/>
              <a:t>th</a:t>
            </a:r>
            <a:r>
              <a:rPr lang="en-GB" sz="2000" dirty="0"/>
              <a:t> April </a:t>
            </a:r>
            <a:r>
              <a:rPr lang="en-GB" sz="2000" dirty="0" smtClean="0"/>
              <a:t>2018 for validation and debugging</a:t>
            </a:r>
          </a:p>
          <a:p>
            <a:pPr algn="just"/>
            <a:r>
              <a:rPr lang="en-GB" sz="2400" dirty="0" smtClean="0">
                <a:solidFill>
                  <a:srgbClr val="C00000"/>
                </a:solidFill>
              </a:rPr>
              <a:t>LLRF </a:t>
            </a:r>
            <a:r>
              <a:rPr lang="en-GB" sz="2400" dirty="0">
                <a:solidFill>
                  <a:srgbClr val="C00000"/>
                </a:solidFill>
              </a:rPr>
              <a:t>Ring 0 </a:t>
            </a:r>
            <a:r>
              <a:rPr lang="en-GB" sz="2400" dirty="0"/>
              <a:t>upgraded (Sept 2018) and operated with </a:t>
            </a:r>
            <a:r>
              <a:rPr lang="en-GB" sz="2400" dirty="0">
                <a:solidFill>
                  <a:srgbClr val="C00000"/>
                </a:solidFill>
              </a:rPr>
              <a:t>post-LS2 h/w configuration </a:t>
            </a:r>
            <a:r>
              <a:rPr lang="en-GB" sz="2400" dirty="0"/>
              <a:t>(5 boards</a:t>
            </a:r>
            <a:r>
              <a:rPr lang="en-GB" sz="2400" dirty="0" smtClean="0"/>
              <a:t>)</a:t>
            </a:r>
          </a:p>
          <a:p>
            <a:pPr algn="just"/>
            <a:r>
              <a:rPr lang="en-GB" sz="2400" dirty="0" smtClean="0"/>
              <a:t>Deployed </a:t>
            </a:r>
            <a:r>
              <a:rPr lang="en-GB" sz="2400" dirty="0"/>
              <a:t>(2018) in LLRF lab a </a:t>
            </a:r>
            <a:r>
              <a:rPr lang="en-GB" sz="2400" dirty="0" smtClean="0"/>
              <a:t>test </a:t>
            </a:r>
            <a:r>
              <a:rPr lang="en-GB" sz="2400" dirty="0"/>
              <a:t>system that </a:t>
            </a:r>
            <a:r>
              <a:rPr lang="en-GB" sz="2400" dirty="0" smtClean="0"/>
              <a:t>implements </a:t>
            </a:r>
            <a:r>
              <a:rPr lang="en-GB" sz="2400" dirty="0" smtClean="0">
                <a:solidFill>
                  <a:srgbClr val="C00000"/>
                </a:solidFill>
              </a:rPr>
              <a:t>servo loops at 16 harmonics</a:t>
            </a:r>
            <a:endParaRPr lang="en-GB" sz="2400" dirty="0" smtClean="0"/>
          </a:p>
          <a:p>
            <a:pPr algn="just"/>
            <a:r>
              <a:rPr lang="en-GB" sz="2400" dirty="0">
                <a:solidFill>
                  <a:srgbClr val="C00000"/>
                </a:solidFill>
              </a:rPr>
              <a:t>First half 2019: </a:t>
            </a:r>
            <a:r>
              <a:rPr lang="en-GB" sz="2400" dirty="0">
                <a:solidFill>
                  <a:schemeClr val="tx1"/>
                </a:solidFill>
              </a:rPr>
              <a:t>Validate closure of servo loops on 16 harmonics for voltage/phase control or beam loading </a:t>
            </a:r>
            <a:r>
              <a:rPr lang="en-GB" sz="2400" dirty="0" smtClean="0">
                <a:solidFill>
                  <a:schemeClr val="tx1"/>
                </a:solidFill>
              </a:rPr>
              <a:t>compensation</a:t>
            </a:r>
          </a:p>
          <a:p>
            <a:pPr lvl="1" algn="just"/>
            <a:r>
              <a:rPr lang="en-GB" sz="2000" dirty="0" smtClean="0">
                <a:solidFill>
                  <a:schemeClr val="accent6"/>
                </a:solidFill>
              </a:rPr>
              <a:t>Required input for beam dynamics simulations to investigate increase of instability threshold</a:t>
            </a:r>
            <a:endParaRPr lang="en-GB" sz="2000" dirty="0">
              <a:solidFill>
                <a:schemeClr val="accent6"/>
              </a:solidFill>
            </a:endParaRPr>
          </a:p>
          <a:p>
            <a:pPr algn="just">
              <a:spcBef>
                <a:spcPts val="600"/>
              </a:spcBef>
            </a:pPr>
            <a:r>
              <a:rPr lang="en-GB" sz="2400" dirty="0">
                <a:solidFill>
                  <a:srgbClr val="C00000"/>
                </a:solidFill>
              </a:rPr>
              <a:t>Operational harmonics </a:t>
            </a:r>
            <a:r>
              <a:rPr lang="en-GB" sz="2400" dirty="0" smtClean="0">
                <a:solidFill>
                  <a:srgbClr val="C00000"/>
                </a:solidFill>
              </a:rPr>
              <a:t>controlled</a:t>
            </a:r>
            <a:r>
              <a:rPr lang="en-GB" sz="2400" dirty="0" smtClean="0">
                <a:solidFill>
                  <a:schemeClr val="tx1"/>
                </a:solidFill>
              </a:rPr>
              <a:t>: h = 1</a:t>
            </a:r>
            <a:r>
              <a:rPr lang="en-GB" sz="2400" dirty="0">
                <a:solidFill>
                  <a:schemeClr val="tx1"/>
                </a:solidFill>
              </a:rPr>
              <a:t>, 2, 3, x (x = high h for </a:t>
            </a:r>
            <a:r>
              <a:rPr lang="en-GB" sz="2400" dirty="0" smtClean="0">
                <a:solidFill>
                  <a:schemeClr val="tx1"/>
                </a:solidFill>
              </a:rPr>
              <a:t>blow-up</a:t>
            </a:r>
            <a:r>
              <a:rPr lang="en-GB" sz="2400" dirty="0">
                <a:solidFill>
                  <a:schemeClr val="tx1"/>
                </a:solidFill>
              </a:rPr>
              <a:t>)</a:t>
            </a:r>
          </a:p>
          <a:p>
            <a:pPr algn="just">
              <a:spcBef>
                <a:spcPts val="600"/>
              </a:spcBef>
            </a:pPr>
            <a:r>
              <a:rPr lang="en-GB" sz="2400" dirty="0">
                <a:solidFill>
                  <a:srgbClr val="C00000"/>
                </a:solidFill>
              </a:rPr>
              <a:t>Longitudinal </a:t>
            </a:r>
            <a:r>
              <a:rPr lang="en-GB" sz="2400" dirty="0" smtClean="0">
                <a:solidFill>
                  <a:srgbClr val="C00000"/>
                </a:solidFill>
              </a:rPr>
              <a:t>emittance blow-up</a:t>
            </a:r>
            <a:r>
              <a:rPr lang="en-GB" sz="2400" dirty="0">
                <a:solidFill>
                  <a:schemeClr val="tx1"/>
                </a:solidFill>
              </a:rPr>
              <a:t>: same methods as before LS2 (high harmonic, phase noise</a:t>
            </a:r>
            <a:r>
              <a:rPr lang="en-GB" sz="2400" dirty="0" smtClean="0">
                <a:solidFill>
                  <a:schemeClr val="tx1"/>
                </a:solidFill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94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Conclusion and outlook: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242887" y="1076897"/>
                <a:ext cx="11687175" cy="4916131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Controlled longitudinal emittance blow-up with two methods</a:t>
                </a:r>
              </a:p>
              <a:p>
                <a:pPr lvl="1"/>
                <a:r>
                  <a:rPr lang="en-US" dirty="0" smtClean="0"/>
                  <a:t>Two methods available, single tone modulation of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high harmonic </a:t>
                </a:r>
                <a:r>
                  <a:rPr lang="en-US" dirty="0" smtClean="0"/>
                  <a:t>and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band limited phase noise</a:t>
                </a:r>
              </a:p>
              <a:p>
                <a:pPr lvl="2"/>
                <a:r>
                  <a:rPr lang="en-US" dirty="0" smtClean="0">
                    <a:solidFill>
                      <a:srgbClr val="C00000"/>
                    </a:solidFill>
                  </a:rPr>
                  <a:t>High harmonic:</a:t>
                </a:r>
                <a:r>
                  <a:rPr lang="en-US" dirty="0" smtClean="0"/>
                  <a:t> Acts quickly – will be used for longitudinal shaving</a:t>
                </a:r>
              </a:p>
              <a:p>
                <a:pPr lvl="2"/>
                <a:r>
                  <a:rPr lang="en-US" dirty="0" smtClean="0">
                    <a:solidFill>
                      <a:srgbClr val="C00000"/>
                    </a:solidFill>
                  </a:rPr>
                  <a:t>Phase noise: </a:t>
                </a:r>
                <a:r>
                  <a:rPr lang="en-US" dirty="0" smtClean="0"/>
                  <a:t>Easier to control – will be used for longitudinal emittance blow-up</a:t>
                </a:r>
              </a:p>
              <a:p>
                <a:r>
                  <a:rPr lang="en-US" dirty="0" smtClean="0"/>
                  <a:t>Simulations of longitudinal stability after LS2 included servo loops on </a:t>
                </a:r>
                <a:r>
                  <a:rPr lang="en-US" dirty="0" err="1" smtClean="0"/>
                  <a:t>Finemet</a:t>
                </a:r>
                <a:r>
                  <a:rPr lang="en-GB" sz="2800" dirty="0" smtClean="0"/>
                  <a:t>®</a:t>
                </a:r>
                <a:r>
                  <a:rPr lang="en-US" dirty="0" smtClean="0"/>
                  <a:t> h=1..8</a:t>
                </a:r>
              </a:p>
              <a:p>
                <a:pPr lvl="1"/>
                <a:r>
                  <a:rPr lang="en-US" dirty="0" smtClean="0">
                    <a:solidFill>
                      <a:srgbClr val="C00000"/>
                    </a:solidFill>
                  </a:rPr>
                  <a:t>All required beams within stable region</a:t>
                </a:r>
              </a:p>
              <a:p>
                <a:pPr lvl="1"/>
                <a:r>
                  <a:rPr lang="en-US" dirty="0" smtClean="0"/>
                  <a:t>Final stability margin expected to be higher than current prediction</a:t>
                </a:r>
              </a:p>
              <a:p>
                <a:pPr lvl="2"/>
                <a:r>
                  <a:rPr lang="en-US" dirty="0" smtClean="0"/>
                  <a:t>Final number of servo loops to be confirmed in lab tests this year, further studies will take place over LS2</a:t>
                </a:r>
              </a:p>
              <a:p>
                <a:pPr lvl="2"/>
                <a:r>
                  <a:rPr lang="en-US" dirty="0" smtClean="0"/>
                  <a:t>Microwave instability threshold can be raised by more careful design of RF program e.g. to increase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Faster ramp to allow shorter PS flat bottom appears possible</a:t>
                </a:r>
              </a:p>
              <a:p>
                <a:pPr lvl="1"/>
                <a:r>
                  <a:rPr lang="en-US" dirty="0" smtClean="0"/>
                  <a:t>Margin exists for all hardware with low intensity (LHC25, BCMS, …) beams</a:t>
                </a:r>
              </a:p>
              <a:p>
                <a:pPr lvl="1"/>
                <a:r>
                  <a:rPr lang="en-US" dirty="0" smtClean="0">
                    <a:solidFill>
                      <a:srgbClr val="C00000"/>
                    </a:solidFill>
                  </a:rPr>
                  <a:t>Minimum duration not yet known</a:t>
                </a:r>
                <a:r>
                  <a:rPr lang="en-US" dirty="0" smtClean="0"/>
                  <a:t>, possible area of study over LS2</a:t>
                </a:r>
              </a:p>
              <a:p>
                <a:r>
                  <a:rPr lang="en-US" dirty="0" smtClean="0"/>
                  <a:t>Experience with the </a:t>
                </a:r>
                <a:r>
                  <a:rPr lang="en-US" dirty="0" err="1" smtClean="0"/>
                  <a:t>Finemet</a:t>
                </a:r>
                <a:r>
                  <a:rPr lang="en-GB" sz="2400" dirty="0" smtClean="0"/>
                  <a:t>®</a:t>
                </a:r>
                <a:r>
                  <a:rPr lang="en-US" dirty="0" smtClean="0"/>
                  <a:t> test cavity has been very positive</a:t>
                </a:r>
              </a:p>
              <a:p>
                <a:pPr lvl="1"/>
                <a:r>
                  <a:rPr lang="en-US" dirty="0" smtClean="0">
                    <a:solidFill>
                      <a:srgbClr val="C00000"/>
                    </a:solidFill>
                  </a:rPr>
                  <a:t>Intensity records</a:t>
                </a:r>
                <a:r>
                  <a:rPr lang="en-US" dirty="0" smtClean="0"/>
                  <a:t> for acceleration (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1.1E13</a:t>
                </a:r>
                <a:r>
                  <a:rPr lang="en-US" dirty="0" smtClean="0"/>
                  <a:t>) and splitting (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1.05E13</a:t>
                </a:r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 smtClean="0"/>
                  <a:t>Demonstrated as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h = 1</a:t>
                </a:r>
                <a:r>
                  <a:rPr lang="en-US" dirty="0" smtClean="0"/>
                  <a:t>,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h = 2</a:t>
                </a:r>
                <a:r>
                  <a:rPr lang="en-US" dirty="0" smtClean="0"/>
                  <a:t>,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h = 1 + 2</a:t>
                </a:r>
                <a:r>
                  <a:rPr lang="en-US" dirty="0" smtClean="0"/>
                  <a:t>, and high harmonic for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longitudinal</a:t>
                </a:r>
                <a:r>
                  <a:rPr lang="en-US" dirty="0" smtClean="0"/>
                  <a:t>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blow-up and shaving</a:t>
                </a:r>
              </a:p>
              <a:p>
                <a:pPr lvl="1"/>
                <a:r>
                  <a:rPr lang="en-US" dirty="0" smtClean="0"/>
                  <a:t>LLRF will allow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voltage and phase control at h = 1, 2, 3, x </a:t>
                </a:r>
                <a:r>
                  <a:rPr lang="en-US" dirty="0" smtClean="0"/>
                  <a:t>(x = PPM variable high harmonic)</a:t>
                </a:r>
                <a:endParaRPr lang="en-US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2887" y="1076897"/>
                <a:ext cx="11687175" cy="4916131"/>
              </a:xfrm>
              <a:blipFill>
                <a:blip r:embed="rId2"/>
                <a:stretch>
                  <a:fillRect t="-1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177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40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to be answered: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86350" indent="-514350">
              <a:buFont typeface="+mj-lt"/>
              <a:buAutoNum type="arabicPeriod"/>
            </a:pPr>
            <a:r>
              <a:rPr lang="en-US" dirty="0" smtClean="0"/>
              <a:t>How </a:t>
            </a:r>
            <a:r>
              <a:rPr lang="en-US" dirty="0"/>
              <a:t>does the experience with the longitudinal emittance blow up by phase noise compare to particle tracking? What are the limitations of this blow-up technique? Can we completely retire the blow-up using modulated higher-harmonic RF?</a:t>
            </a:r>
          </a:p>
          <a:p>
            <a:pPr marL="586350" indent="-514350">
              <a:buFont typeface="+mj-lt"/>
              <a:buAutoNum type="arabicPeriod"/>
            </a:pPr>
            <a:r>
              <a:rPr lang="en-US" dirty="0" smtClean="0"/>
              <a:t>Limitations </a:t>
            </a:r>
            <a:r>
              <a:rPr lang="en-US" dirty="0"/>
              <a:t>and margins with new 2 GeV cycle (duration from injection to extraction)?</a:t>
            </a:r>
          </a:p>
          <a:p>
            <a:pPr marL="586350" indent="-51435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are the expected longitudinal stability limitations due to the new </a:t>
            </a:r>
            <a:r>
              <a:rPr lang="en-US" dirty="0" err="1" smtClean="0"/>
              <a:t>Finemet</a:t>
            </a:r>
            <a:r>
              <a:rPr lang="en-GB" dirty="0" smtClean="0">
                <a:solidFill>
                  <a:schemeClr val="tx1"/>
                </a:solidFill>
              </a:rPr>
              <a:t>®</a:t>
            </a:r>
            <a:r>
              <a:rPr lang="en-US" dirty="0" smtClean="0"/>
              <a:t> </a:t>
            </a:r>
            <a:r>
              <a:rPr lang="en-US" dirty="0"/>
              <a:t>RF system with LLRF feedback?</a:t>
            </a:r>
          </a:p>
          <a:p>
            <a:pPr marL="586350" indent="-514350">
              <a:buFont typeface="+mj-lt"/>
              <a:buAutoNum type="arabicPeriod"/>
            </a:pPr>
            <a:r>
              <a:rPr lang="en-US" dirty="0" smtClean="0"/>
              <a:t>How </a:t>
            </a:r>
            <a:r>
              <a:rPr lang="en-US" dirty="0"/>
              <a:t>far are we with commissioning of </a:t>
            </a:r>
            <a:r>
              <a:rPr lang="en-US" dirty="0" err="1" smtClean="0"/>
              <a:t>Finemet</a:t>
            </a:r>
            <a:r>
              <a:rPr lang="en-GB" dirty="0" smtClean="0">
                <a:solidFill>
                  <a:schemeClr val="tx1"/>
                </a:solidFill>
              </a:rPr>
              <a:t>®</a:t>
            </a:r>
            <a:r>
              <a:rPr lang="en-US" dirty="0" smtClean="0"/>
              <a:t> </a:t>
            </a:r>
            <a:r>
              <a:rPr lang="en-US" dirty="0"/>
              <a:t>RF system and relative LLRF (with specs for future operation – which harmonics, what functions for blow up)?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69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Injectors Upgrade Workshop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Montreux, 13-15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993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answered: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916131"/>
          </a:xfrm>
        </p:spPr>
        <p:txBody>
          <a:bodyPr>
            <a:normAutofit fontScale="62500" lnSpcReduction="20000"/>
          </a:bodyPr>
          <a:lstStyle/>
          <a:p>
            <a:r>
              <a:rPr lang="en-US" b="0" dirty="0" smtClean="0"/>
              <a:t>How </a:t>
            </a:r>
            <a:r>
              <a:rPr lang="en-US" b="0" dirty="0"/>
              <a:t>does the experience with the longitudinal emittance blow up by phase noise compare to particle tracking? </a:t>
            </a:r>
            <a:endParaRPr lang="en-US" b="0" dirty="0" smtClean="0"/>
          </a:p>
          <a:p>
            <a:pPr lvl="1"/>
            <a:r>
              <a:rPr lang="en-US" sz="2600" b="1" dirty="0" smtClean="0"/>
              <a:t>Both simulations and MDs during run 2 showed good results with phase noise in the PSB</a:t>
            </a:r>
          </a:p>
          <a:p>
            <a:r>
              <a:rPr lang="en-US" b="0" dirty="0" smtClean="0"/>
              <a:t>What </a:t>
            </a:r>
            <a:r>
              <a:rPr lang="en-US" b="0" dirty="0"/>
              <a:t>are the limitations of this blow-up </a:t>
            </a:r>
            <a:r>
              <a:rPr lang="en-US" b="0" dirty="0" smtClean="0"/>
              <a:t>technique?</a:t>
            </a:r>
          </a:p>
          <a:p>
            <a:pPr lvl="1"/>
            <a:r>
              <a:rPr lang="en-US" sz="2600" b="1" dirty="0" smtClean="0"/>
              <a:t>Primary limitations are speed and difficulty of following synchrotron frequency, neither is a showstopper but may have implications for a faster ramp</a:t>
            </a:r>
          </a:p>
          <a:p>
            <a:r>
              <a:rPr lang="en-US" b="0" dirty="0" smtClean="0"/>
              <a:t>Can </a:t>
            </a:r>
            <a:r>
              <a:rPr lang="en-US" b="0" dirty="0"/>
              <a:t>we completely retire the blow-up using modulated higher-harmonic RF</a:t>
            </a:r>
            <a:r>
              <a:rPr lang="en-US" b="0" dirty="0" smtClean="0"/>
              <a:t>?</a:t>
            </a:r>
          </a:p>
          <a:p>
            <a:pPr lvl="1"/>
            <a:r>
              <a:rPr lang="en-US" sz="2600" b="1" dirty="0" smtClean="0"/>
              <a:t>No, required for longitudinal shaving (LHCINDIV) and beneficial if fast blow-up is required</a:t>
            </a:r>
            <a:endParaRPr lang="en-US" sz="2600" b="1" dirty="0"/>
          </a:p>
          <a:p>
            <a:r>
              <a:rPr lang="en-US" b="0" dirty="0" smtClean="0"/>
              <a:t>Limitations </a:t>
            </a:r>
            <a:r>
              <a:rPr lang="en-US" b="0" dirty="0"/>
              <a:t>and margins with new 2 GeV cycle (duration from injection to extraction</a:t>
            </a:r>
            <a:r>
              <a:rPr lang="en-US" b="0" dirty="0" smtClean="0"/>
              <a:t>)?</a:t>
            </a:r>
          </a:p>
          <a:p>
            <a:pPr lvl="1"/>
            <a:r>
              <a:rPr lang="en-US" sz="2900" b="1" dirty="0" smtClean="0"/>
              <a:t>No hard limits at the moment, significant work will be required to find fastest acceptable ramp for LHC type beams</a:t>
            </a:r>
            <a:endParaRPr lang="en-US" sz="2900" b="1" dirty="0"/>
          </a:p>
          <a:p>
            <a:r>
              <a:rPr lang="en-US" b="0" dirty="0" smtClean="0"/>
              <a:t>What </a:t>
            </a:r>
            <a:r>
              <a:rPr lang="en-US" b="0" dirty="0"/>
              <a:t>are the expected longitudinal stability limitations due to the new </a:t>
            </a:r>
            <a:r>
              <a:rPr lang="en-US" b="0" dirty="0" err="1" smtClean="0"/>
              <a:t>Finemet</a:t>
            </a:r>
            <a:r>
              <a:rPr lang="en-GB" b="0" dirty="0" smtClean="0"/>
              <a:t>®</a:t>
            </a:r>
            <a:r>
              <a:rPr lang="en-US" b="0" dirty="0" smtClean="0"/>
              <a:t> </a:t>
            </a:r>
            <a:r>
              <a:rPr lang="en-US" b="0" dirty="0"/>
              <a:t>RF system with LLRF feedback</a:t>
            </a:r>
            <a:r>
              <a:rPr lang="en-US" b="0" dirty="0" smtClean="0"/>
              <a:t>?</a:t>
            </a:r>
          </a:p>
          <a:p>
            <a:pPr lvl="1"/>
            <a:r>
              <a:rPr lang="en-US" sz="2900" b="1" dirty="0" smtClean="0"/>
              <a:t>Impedance peak at 18 MHz will limit stability if fewer servo loops than expected can be operated.  If all h = 1..16 servo loops are available the limitation is not yet known</a:t>
            </a:r>
            <a:endParaRPr lang="en-US" sz="2900" b="1" dirty="0"/>
          </a:p>
          <a:p>
            <a:r>
              <a:rPr lang="en-US" b="0" dirty="0" smtClean="0"/>
              <a:t>How </a:t>
            </a:r>
            <a:r>
              <a:rPr lang="en-US" b="0" dirty="0"/>
              <a:t>far are we with commissioning of </a:t>
            </a:r>
            <a:r>
              <a:rPr lang="en-GB" b="0" dirty="0" err="1"/>
              <a:t>Finemet</a:t>
            </a:r>
            <a:r>
              <a:rPr lang="en-GB" b="0" dirty="0"/>
              <a:t>®</a:t>
            </a:r>
            <a:r>
              <a:rPr lang="en-US" b="0" dirty="0" smtClean="0"/>
              <a:t> </a:t>
            </a:r>
            <a:r>
              <a:rPr lang="en-US" b="0" dirty="0"/>
              <a:t>RF system and relative LLRF (with specs for future operation – which harmonics, what functions for blow up</a:t>
            </a:r>
            <a:r>
              <a:rPr lang="en-US" b="0" dirty="0" smtClean="0"/>
              <a:t>)?</a:t>
            </a:r>
          </a:p>
          <a:p>
            <a:pPr lvl="1"/>
            <a:r>
              <a:rPr lang="en-US" sz="2900" b="1" dirty="0" smtClean="0"/>
              <a:t>HLRF progressing on schedule, LLRF and beam experience during run 2 puts us in a good position for putting the new systems into operation, h = 1, 2, 3, X will be available for control in voltage and phase with blow-up via phase noise or high harmonic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905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Controlled Longitudinal Emittance Blow-up (2/4)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LIU Workshop, 13-15 February 2019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>
              <a:xfrm>
                <a:off x="66675" y="1310789"/>
                <a:ext cx="8415407" cy="4610671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n-US" sz="2400" dirty="0" smtClean="0"/>
                  <a:t>Synchrotron frequency and spread change relatively quickly in the PSB and the ramp is </a:t>
                </a:r>
                <a:r>
                  <a:rPr lang="en-US" sz="2400" dirty="0"/>
                  <a:t>short</a:t>
                </a:r>
              </a:p>
              <a:p>
                <a:pPr algn="just"/>
                <a:r>
                  <a:rPr lang="en-US" sz="2400" dirty="0" smtClean="0"/>
                  <a:t>Due to the short, fast ramp there was some skepticism about applicability of phase noise in the PSB</a:t>
                </a:r>
              </a:p>
              <a:p>
                <a:pPr algn="just"/>
                <a:r>
                  <a:rPr lang="en-US" sz="2400" dirty="0" smtClean="0"/>
                  <a:t>Comparison of PSB with LHC ramp:</a:t>
                </a:r>
              </a:p>
              <a:p>
                <a:pPr lvl="1" algn="just"/>
                <a:r>
                  <a:rPr lang="en-US" sz="2000" dirty="0" err="1" smtClean="0"/>
                  <a:t>Adiabaticity</a:t>
                </a: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2000" i="1">
                                        <a:latin typeface="Cambria Math" panose="02040503050406030204" pitchFamily="18" charset="0"/>
                                      </a:rPr>
                                      <m:t>ω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den>
                            </m:f>
                            <m:f>
                              <m:f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i="1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num>
                              <m:den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𝒅𝒕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en-US" sz="2000" dirty="0" smtClean="0"/>
                  <a:t> =&gt;  Synchrotron frequency changes faster requiring faster change of noise band</a:t>
                </a:r>
              </a:p>
              <a:p>
                <a:pPr lvl="1" algn="just"/>
                <a:r>
                  <a:rPr lang="en-US" sz="2000" dirty="0" smtClean="0"/>
                  <a:t>Smaller number of synchrotron periods =&gt;  Less time available for blow-up</a:t>
                </a:r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675" y="1310789"/>
                <a:ext cx="8415407" cy="4610671"/>
              </a:xfrm>
              <a:blipFill>
                <a:blip r:embed="rId2"/>
                <a:stretch>
                  <a:fillRect t="-926" r="-1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2082" y="3658987"/>
            <a:ext cx="3174078" cy="263884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5407" y="895350"/>
            <a:ext cx="3206530" cy="267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97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Acceleration and longitudinal emittance control in the PSB after LIU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13261" y="3964306"/>
            <a:ext cx="10232318" cy="1585704"/>
          </a:xfrm>
        </p:spPr>
        <p:txBody>
          <a:bodyPr>
            <a:normAutofit/>
          </a:bodyPr>
          <a:lstStyle/>
          <a:p>
            <a:r>
              <a:rPr lang="en-GB" u="sng" dirty="0" smtClean="0"/>
              <a:t>S. Albright</a:t>
            </a:r>
            <a:r>
              <a:rPr lang="en-GB" dirty="0" smtClean="0"/>
              <a:t>, </a:t>
            </a:r>
            <a:r>
              <a:rPr lang="en-GB" dirty="0"/>
              <a:t>M.E. </a:t>
            </a:r>
            <a:r>
              <a:rPr lang="en-GB" dirty="0" err="1"/>
              <a:t>Angoletta</a:t>
            </a:r>
            <a:r>
              <a:rPr lang="en-GB" dirty="0"/>
              <a:t>, </a:t>
            </a:r>
            <a:r>
              <a:rPr lang="en-GB" dirty="0" smtClean="0"/>
              <a:t>A. Findlay, M. </a:t>
            </a:r>
            <a:r>
              <a:rPr lang="en-GB" dirty="0" err="1" smtClean="0"/>
              <a:t>Paoluzzi</a:t>
            </a:r>
            <a:r>
              <a:rPr lang="en-GB" dirty="0" smtClean="0"/>
              <a:t>, D. </a:t>
            </a:r>
            <a:r>
              <a:rPr lang="en-GB" dirty="0" err="1" smtClean="0"/>
              <a:t>Quartullo</a:t>
            </a:r>
            <a:endParaRPr lang="en-GB" dirty="0" smtClean="0"/>
          </a:p>
          <a:p>
            <a:endParaRPr lang="en-GB" dirty="0"/>
          </a:p>
          <a:p>
            <a:r>
              <a:rPr lang="en-GB" sz="1400" dirty="0" smtClean="0"/>
              <a:t>Acknowledgements:  A. </a:t>
            </a:r>
            <a:r>
              <a:rPr lang="en-GB" sz="1400" dirty="0" err="1" smtClean="0"/>
              <a:t>Lasheen</a:t>
            </a:r>
            <a:r>
              <a:rPr lang="en-GB" sz="1400" dirty="0" smtClean="0"/>
              <a:t>, H. </a:t>
            </a:r>
            <a:r>
              <a:rPr lang="en-GB" sz="1400" dirty="0" err="1" smtClean="0"/>
              <a:t>Timko</a:t>
            </a:r>
            <a:r>
              <a:rPr lang="en-GB" sz="1400" dirty="0" smtClean="0"/>
              <a:t>, E. </a:t>
            </a:r>
            <a:r>
              <a:rPr lang="en-GB" sz="1400" dirty="0" err="1" smtClean="0"/>
              <a:t>Shaposhnikova</a:t>
            </a:r>
            <a:r>
              <a:rPr lang="en-GB" sz="1400" dirty="0" smtClean="0"/>
              <a:t>, M. </a:t>
            </a:r>
            <a:r>
              <a:rPr lang="en-GB" sz="1400" dirty="0" err="1" smtClean="0"/>
              <a:t>Jaussi</a:t>
            </a:r>
            <a:r>
              <a:rPr lang="en-GB" sz="1400" dirty="0" smtClean="0"/>
              <a:t>, J. </a:t>
            </a:r>
            <a:r>
              <a:rPr lang="en-GB" sz="1400" dirty="0" err="1" smtClean="0"/>
              <a:t>Molendijk</a:t>
            </a:r>
            <a:r>
              <a:rPr lang="en-GB" sz="1400" dirty="0" smtClean="0"/>
              <a:t>, S. Hancock, B. </a:t>
            </a:r>
            <a:r>
              <a:rPr lang="en-GB" sz="1400" dirty="0" err="1" smtClean="0"/>
              <a:t>Mikulec</a:t>
            </a:r>
            <a:r>
              <a:rPr lang="en-GB" sz="1400" dirty="0" smtClean="0"/>
              <a:t>,</a:t>
            </a:r>
          </a:p>
          <a:p>
            <a:r>
              <a:rPr lang="en-GB" sz="1400" dirty="0" smtClean="0"/>
              <a:t>G. P. di Giovanni, H. </a:t>
            </a:r>
            <a:r>
              <a:rPr lang="en-GB" sz="1400" dirty="0" err="1" smtClean="0"/>
              <a:t>Damerau</a:t>
            </a:r>
            <a:r>
              <a:rPr lang="en-GB" sz="1400" dirty="0" smtClean="0"/>
              <a:t>, A. </a:t>
            </a:r>
            <a:r>
              <a:rPr lang="en-GB" sz="1400" dirty="0" err="1" smtClean="0"/>
              <a:t>Harle</a:t>
            </a:r>
            <a:r>
              <a:rPr lang="en-GB" sz="1400" dirty="0" smtClean="0"/>
              <a:t>, A. Beaumont, F. </a:t>
            </a:r>
            <a:r>
              <a:rPr lang="en-GB" sz="1400" dirty="0" err="1" smtClean="0"/>
              <a:t>Boattini</a:t>
            </a:r>
            <a:r>
              <a:rPr lang="en-GB" sz="1400" dirty="0" smtClean="0"/>
              <a:t>, M. </a:t>
            </a:r>
            <a:r>
              <a:rPr lang="en-GB" sz="1400" dirty="0" err="1" smtClean="0"/>
              <a:t>Buzio</a:t>
            </a:r>
            <a:r>
              <a:rPr lang="en-GB" sz="1400" dirty="0" smtClean="0"/>
              <a:t>, A. </a:t>
            </a:r>
            <a:r>
              <a:rPr lang="en-GB" sz="1400" dirty="0" err="1" smtClean="0"/>
              <a:t>Newborough</a:t>
            </a:r>
            <a:r>
              <a:rPr lang="en-GB" sz="1400" dirty="0" smtClean="0"/>
              <a:t>, L. De </a:t>
            </a:r>
            <a:r>
              <a:rPr lang="en-GB" sz="1400" dirty="0" err="1" smtClean="0"/>
              <a:t>Mallac</a:t>
            </a:r>
            <a:r>
              <a:rPr lang="en-GB" sz="1400" dirty="0" smtClean="0"/>
              <a:t>, J. </a:t>
            </a:r>
            <a:r>
              <a:rPr lang="en-GB" sz="1400" dirty="0" err="1" smtClean="0"/>
              <a:t>Wallbank</a:t>
            </a:r>
            <a:r>
              <a:rPr lang="en-GB" sz="1400" dirty="0" smtClean="0"/>
              <a:t>, </a:t>
            </a:r>
          </a:p>
          <a:p>
            <a:r>
              <a:rPr lang="en-GB" sz="1400" dirty="0" smtClean="0"/>
              <a:t>M. </a:t>
            </a:r>
            <a:r>
              <a:rPr lang="en-GB" sz="1400" dirty="0" err="1" smtClean="0"/>
              <a:t>Haase</a:t>
            </a:r>
            <a:r>
              <a:rPr lang="en-GB" sz="1400" dirty="0" smtClean="0"/>
              <a:t>, N. </a:t>
            </a:r>
            <a:r>
              <a:rPr lang="en-GB" sz="1400" dirty="0" err="1" smtClean="0"/>
              <a:t>Nasresfahani</a:t>
            </a:r>
            <a:r>
              <a:rPr lang="en-GB" sz="1400" dirty="0" smtClean="0"/>
              <a:t>, C. </a:t>
            </a:r>
            <a:r>
              <a:rPr lang="en-GB" sz="1400" dirty="0" err="1" smtClean="0"/>
              <a:t>Vollinger</a:t>
            </a:r>
            <a:r>
              <a:rPr lang="en-GB" sz="1400" dirty="0" smtClean="0"/>
              <a:t>, CPS Island OP Crew</a:t>
            </a:r>
            <a:endParaRPr lang="en-GB" sz="1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 dirty="0" smtClean="0"/>
              <a:t>Simon Albright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LIU Workshop, 13-15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526" y="1507460"/>
            <a:ext cx="9668948" cy="4065204"/>
          </a:xfrm>
        </p:spPr>
        <p:txBody>
          <a:bodyPr>
            <a:normAutofit lnSpcReduction="10000"/>
          </a:bodyPr>
          <a:lstStyle/>
          <a:p>
            <a:pPr marL="586350" indent="-514350">
              <a:lnSpc>
                <a:spcPct val="160000"/>
              </a:lnSpc>
              <a:buFont typeface="+mj-lt"/>
              <a:buAutoNum type="arabicPeriod"/>
            </a:pPr>
            <a:r>
              <a:rPr lang="en-GB" sz="2800" dirty="0" smtClean="0"/>
              <a:t>Controlled longitudinal emittance blow-up</a:t>
            </a:r>
          </a:p>
          <a:p>
            <a:pPr marL="586350" indent="-514350">
              <a:lnSpc>
                <a:spcPct val="160000"/>
              </a:lnSpc>
              <a:buFont typeface="+mj-lt"/>
              <a:buAutoNum type="arabicPeriod"/>
            </a:pPr>
            <a:r>
              <a:rPr lang="en-GB" sz="2800" dirty="0" smtClean="0"/>
              <a:t>Longitudinal </a:t>
            </a:r>
            <a:r>
              <a:rPr lang="en-GB" sz="2800" dirty="0"/>
              <a:t>instability threshold</a:t>
            </a:r>
          </a:p>
          <a:p>
            <a:pPr marL="586350" indent="-514350">
              <a:lnSpc>
                <a:spcPct val="160000"/>
              </a:lnSpc>
              <a:buFont typeface="+mj-lt"/>
              <a:buAutoNum type="arabicPeriod"/>
            </a:pPr>
            <a:r>
              <a:rPr lang="en-GB" sz="2800" dirty="0" smtClean="0"/>
              <a:t>Possibilities for reducing ramp duration</a:t>
            </a:r>
          </a:p>
          <a:p>
            <a:pPr marL="586350" indent="-514350" algn="just">
              <a:lnSpc>
                <a:spcPct val="160000"/>
              </a:lnSpc>
              <a:buFont typeface="+mj-lt"/>
              <a:buAutoNum type="arabicPeriod"/>
            </a:pPr>
            <a:r>
              <a:rPr lang="en-GB" sz="2800" dirty="0" smtClean="0"/>
              <a:t>Experience with </a:t>
            </a:r>
            <a:r>
              <a:rPr lang="en-US" sz="2800" dirty="0" err="1" smtClean="0"/>
              <a:t>Finemet</a:t>
            </a:r>
            <a:r>
              <a:rPr lang="en-GB" sz="2800" dirty="0" smtClean="0">
                <a:solidFill>
                  <a:schemeClr val="tx1"/>
                </a:solidFill>
              </a:rPr>
              <a:t>®</a:t>
            </a:r>
          </a:p>
          <a:p>
            <a:pPr marL="586350" indent="-514350" algn="just">
              <a:lnSpc>
                <a:spcPct val="160000"/>
              </a:lnSpc>
              <a:buFont typeface="+mj-lt"/>
              <a:buAutoNum type="arabicPeriod"/>
            </a:pPr>
            <a:r>
              <a:rPr lang="en-GB" sz="2800" dirty="0" smtClean="0">
                <a:solidFill>
                  <a:schemeClr val="tx1"/>
                </a:solidFill>
              </a:rPr>
              <a:t>Conclusion and outlook</a:t>
            </a:r>
            <a:endParaRPr lang="en-GB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01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241" y="289208"/>
            <a:ext cx="10739573" cy="653767"/>
          </a:xfrm>
        </p:spPr>
        <p:txBody>
          <a:bodyPr>
            <a:noAutofit/>
          </a:bodyPr>
          <a:lstStyle/>
          <a:p>
            <a:r>
              <a:rPr lang="en-US" sz="3600" dirty="0" smtClean="0"/>
              <a:t>Controlled Longitudinal Emittance </a:t>
            </a:r>
            <a:r>
              <a:rPr lang="en-US" sz="3600" dirty="0"/>
              <a:t>Blow-up </a:t>
            </a:r>
            <a:r>
              <a:rPr lang="en-US" sz="3600" dirty="0" smtClean="0"/>
              <a:t>(1/4)</a:t>
            </a:r>
            <a:endParaRPr lang="en-US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2887" y="1247775"/>
                <a:ext cx="11583927" cy="4800599"/>
              </a:xfrm>
            </p:spPr>
            <p:txBody>
              <a:bodyPr>
                <a:normAutofit fontScale="85000" lnSpcReduction="20000"/>
              </a:bodyPr>
              <a:lstStyle/>
              <a:p>
                <a:pPr algn="just"/>
                <a:r>
                  <a:rPr lang="en-US" dirty="0" smtClean="0"/>
                  <a:t>Longitudinal emittance blow-up in PSB required for:</a:t>
                </a:r>
              </a:p>
              <a:p>
                <a:pPr lvl="1" algn="just"/>
                <a:r>
                  <a:rPr lang="en-US" dirty="0" smtClean="0"/>
                  <a:t>Longitudinal stability in the PSB</a:t>
                </a:r>
              </a:p>
              <a:p>
                <a:pPr lvl="1" algn="just"/>
                <a:r>
                  <a:rPr lang="en-US" dirty="0" smtClean="0"/>
                  <a:t>Space charge reduction in the PS</a:t>
                </a:r>
              </a:p>
              <a:p>
                <a:pPr algn="just"/>
                <a:r>
                  <a:rPr lang="en-US" dirty="0" smtClean="0"/>
                  <a:t>Previously blow-up has been provided by single-tone modulation of a high harmonic:</a:t>
                </a:r>
              </a:p>
              <a:p>
                <a:pPr lvl="1" algn="just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)+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𝑀𝑂𝐷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en-US" i="1" dirty="0" smtClean="0"/>
              </a:p>
              <a:p>
                <a:pPr lvl="2" algn="just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i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i="1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6≤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≤20</m:t>
                    </m:r>
                  </m:oMath>
                </a14:m>
                <a:endParaRPr lang="en-US" b="1" i="1" dirty="0" smtClean="0">
                  <a:solidFill>
                    <a:srgbClr val="C00000"/>
                  </a:solidFill>
                  <a:latin typeface="Cambria Math" panose="02040503050406030204" pitchFamily="18" charset="0"/>
                </a:endParaRPr>
              </a:p>
              <a:p>
                <a:pPr lvl="2" algn="just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𝑚𝑜𝑑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𝑠𝑖𝑛</m:t>
                        </m:r>
                      </m:fName>
                      <m:e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,0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n-US" i="1" dirty="0" smtClean="0"/>
              </a:p>
              <a:p>
                <a:pPr lvl="1" algn="just"/>
                <a:r>
                  <a:rPr lang="en-US" dirty="0" smtClean="0"/>
                  <a:t>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“fixed” leaves a minimum 5-dimensional parameter space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l-GR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α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algn="just"/>
                <a:r>
                  <a:rPr lang="en-US" dirty="0" smtClean="0"/>
                  <a:t>Band limited phase noise reduces the size of parameter space and therefore complexity:</a:t>
                </a:r>
              </a:p>
              <a:p>
                <a:pPr lvl="1" algn="just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𝑠𝑖𝑛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𝑅𝐹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func>
                      <m:func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𝑠𝑖𝑛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𝑅𝐹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l-GR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e>
                    </m:func>
                  </m:oMath>
                </a14:m>
                <a:endParaRPr lang="en-US" dirty="0" smtClean="0">
                  <a:latin typeface="Cambria Math" panose="02040503050406030204" pitchFamily="18" charset="0"/>
                </a:endParaRPr>
              </a:p>
              <a:p>
                <a:pPr lvl="1" algn="just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i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lvl="2" algn="just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l-GR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i="1" dirty="0" smtClean="0"/>
              </a:p>
              <a:p>
                <a:pPr lvl="1" algn="just"/>
                <a:r>
                  <a:rPr lang="en-US" dirty="0" smtClean="0"/>
                  <a:t>The only “free” parameters are target longitudinal emittance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dirty="0" smtClean="0"/>
                  <a:t>) and noise amplitude (</a:t>
                </a:r>
                <a14:m>
                  <m:oMath xmlns:m="http://schemas.openxmlformats.org/officeDocument/2006/math">
                    <m:r>
                      <a:rPr lang="el-GR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2887" y="1247775"/>
                <a:ext cx="11583927" cy="4800599"/>
              </a:xfrm>
              <a:blipFill>
                <a:blip r:embed="rId2"/>
                <a:stretch>
                  <a:fillRect t="-2160" r="-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82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4430" y="1625358"/>
            <a:ext cx="5345576" cy="400992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87241" y="289208"/>
            <a:ext cx="10739573" cy="653767"/>
          </a:xfrm>
        </p:spPr>
        <p:txBody>
          <a:bodyPr>
            <a:noAutofit/>
          </a:bodyPr>
          <a:lstStyle/>
          <a:p>
            <a:r>
              <a:rPr lang="en-US" sz="3600" dirty="0" smtClean="0"/>
              <a:t>Controlled Longitudinal Emittance </a:t>
            </a:r>
            <a:r>
              <a:rPr lang="en-US" sz="3600" dirty="0"/>
              <a:t>Blow-up </a:t>
            </a:r>
            <a:r>
              <a:rPr lang="en-US" sz="3600" dirty="0" smtClean="0"/>
              <a:t>(2/4)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678365" y="3300999"/>
                <a:ext cx="27777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Synchrotron frequency distribution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b="1" dirty="0" smtClean="0"/>
                  <a:t>)</a:t>
                </a:r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8365" y="3300999"/>
                <a:ext cx="2777706" cy="646331"/>
              </a:xfrm>
              <a:prstGeom prst="rect">
                <a:avLst/>
              </a:prstGeom>
              <a:blipFill>
                <a:blip r:embed="rId3"/>
                <a:stretch>
                  <a:fillRect l="-659" t="-5660" r="-263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2634" y="1618316"/>
            <a:ext cx="5347372" cy="40116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830765" y="3453399"/>
                <a:ext cx="277770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Synchrotron frequency distribution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b="1" dirty="0" smtClean="0"/>
                  <a:t>) as a function of time</a:t>
                </a:r>
                <a:endParaRPr lang="en-US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0765" y="3453399"/>
                <a:ext cx="2777706" cy="923330"/>
              </a:xfrm>
              <a:prstGeom prst="rect">
                <a:avLst/>
              </a:prstGeom>
              <a:blipFill>
                <a:blip r:embed="rId5"/>
                <a:stretch>
                  <a:fillRect l="-659" t="-3974" r="-2637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/>
          <a:srcRect t="8054" r="7476"/>
          <a:stretch/>
        </p:blipFill>
        <p:spPr>
          <a:xfrm>
            <a:off x="6394430" y="1425250"/>
            <a:ext cx="5416844" cy="44872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11872" y="4264575"/>
            <a:ext cx="1837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BCMS blow-up between C350 and C550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42887" y="1559020"/>
            <a:ext cx="5997347" cy="4219722"/>
          </a:xfrm>
        </p:spPr>
        <p:txBody>
          <a:bodyPr>
            <a:normAutofit/>
          </a:bodyPr>
          <a:lstStyle/>
          <a:p>
            <a:pPr algn="just"/>
            <a:r>
              <a:rPr lang="en-US" sz="2400" dirty="0">
                <a:solidFill>
                  <a:schemeClr val="tx1"/>
                </a:solidFill>
              </a:rPr>
              <a:t>Band limited phase noise can be used </a:t>
            </a:r>
            <a:r>
              <a:rPr lang="en-US" sz="2400" dirty="0"/>
              <a:t>to excite particles within a </a:t>
            </a:r>
            <a:r>
              <a:rPr lang="en-US" sz="2400" dirty="0">
                <a:solidFill>
                  <a:srgbClr val="C00000"/>
                </a:solidFill>
              </a:rPr>
              <a:t>well defined synchrotron frequency band</a:t>
            </a:r>
          </a:p>
          <a:p>
            <a:pPr algn="just"/>
            <a:r>
              <a:rPr lang="en-US" sz="2400" dirty="0"/>
              <a:t>During acceleration the </a:t>
            </a:r>
            <a:r>
              <a:rPr lang="en-US" sz="2400" dirty="0">
                <a:solidFill>
                  <a:srgbClr val="C00000"/>
                </a:solidFill>
              </a:rPr>
              <a:t>synchrotron frequency reduces </a:t>
            </a:r>
            <a:r>
              <a:rPr lang="en-US" sz="2400" dirty="0"/>
              <a:t>and the </a:t>
            </a:r>
            <a:r>
              <a:rPr lang="en-US" sz="2400" dirty="0">
                <a:solidFill>
                  <a:srgbClr val="C00000"/>
                </a:solidFill>
              </a:rPr>
              <a:t>target band gets narrower</a:t>
            </a:r>
          </a:p>
          <a:p>
            <a:pPr algn="just"/>
            <a:r>
              <a:rPr lang="en-US" sz="2400" dirty="0"/>
              <a:t>The </a:t>
            </a:r>
            <a:r>
              <a:rPr lang="en-US" sz="2400" dirty="0">
                <a:solidFill>
                  <a:srgbClr val="C00000"/>
                </a:solidFill>
              </a:rPr>
              <a:t>noise program must follow the band</a:t>
            </a:r>
            <a:r>
              <a:rPr lang="en-US" sz="2400" dirty="0">
                <a:solidFill>
                  <a:schemeClr val="tx1"/>
                </a:solidFill>
              </a:rPr>
              <a:t> between small amplitude frequency </a:t>
            </a:r>
            <a:r>
              <a:rPr lang="en-US" sz="2400" dirty="0"/>
              <a:t>and frequency at target longitudinal </a:t>
            </a:r>
            <a:r>
              <a:rPr lang="en-US" sz="2400" dirty="0" smtClean="0"/>
              <a:t>emittance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5900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Two available methods have different advantages and disadvantages, both are expected to be used after LS2: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LIU Workshop, 13-15 February 2019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7212756" y="3996158"/>
            <a:ext cx="4217244" cy="2865786"/>
            <a:chOff x="1351722" y="4031970"/>
            <a:chExt cx="4217244" cy="286578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1722" y="4031970"/>
              <a:ext cx="2865786" cy="286578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217508" y="4963443"/>
              <a:ext cx="135145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LHCINDIV longitudinal shaving (30 </a:t>
              </a:r>
              <a:r>
                <a:rPr lang="en-US" dirty="0" err="1" smtClean="0"/>
                <a:t>ms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278858" y="3785452"/>
            <a:ext cx="4165300" cy="3076492"/>
            <a:chOff x="7499263" y="3781509"/>
            <a:chExt cx="4165300" cy="307649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9263" y="3781509"/>
              <a:ext cx="3076492" cy="307649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0356669" y="4967576"/>
              <a:ext cx="130789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BCMS emittance blow-up</a:t>
              </a:r>
              <a:r>
                <a:rPr lang="en-US" dirty="0"/>
                <a:t> </a:t>
              </a:r>
              <a:r>
                <a:rPr lang="en-US" dirty="0" smtClean="0"/>
                <a:t>(200 </a:t>
              </a:r>
              <a:r>
                <a:rPr lang="en-US" dirty="0" err="1" smtClean="0"/>
                <a:t>ms</a:t>
              </a:r>
              <a:r>
                <a:rPr lang="en-US" dirty="0" smtClean="0"/>
                <a:t>)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294014" y="1909176"/>
            <a:ext cx="4150144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Phase noise (new to PSB):</a:t>
            </a:r>
          </a:p>
          <a:p>
            <a:endParaRPr lang="en-US" sz="700" dirty="0" smtClean="0"/>
          </a:p>
          <a:p>
            <a:r>
              <a:rPr lang="en-US" b="1" dirty="0" smtClean="0"/>
              <a:t>Directly target required emittance</a:t>
            </a:r>
          </a:p>
          <a:p>
            <a:r>
              <a:rPr lang="en-US" b="1" dirty="0" smtClean="0"/>
              <a:t>Typically faster to set up</a:t>
            </a:r>
          </a:p>
          <a:p>
            <a:endParaRPr lang="en-US" b="1" dirty="0" smtClean="0"/>
          </a:p>
          <a:p>
            <a:r>
              <a:rPr lang="en-US" b="1" dirty="0" smtClean="0"/>
              <a:t>Slow</a:t>
            </a:r>
          </a:p>
          <a:p>
            <a:r>
              <a:rPr lang="en-US" b="1" dirty="0"/>
              <a:t>D</a:t>
            </a:r>
            <a:r>
              <a:rPr lang="en-US" b="1" dirty="0" smtClean="0"/>
              <a:t>ifficult to follow changing synchrotron frequency</a:t>
            </a:r>
            <a:endParaRPr lang="en-US" b="1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897752" y="2340838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B050"/>
                </a:solidFill>
              </a:rPr>
              <a:t>+</a:t>
            </a:r>
            <a:endParaRPr lang="en-US" sz="36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55460" y="3282692"/>
            <a:ext cx="338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</a:rPr>
              <a:t>-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76557" y="2520194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B050"/>
                </a:solidFill>
              </a:rPr>
              <a:t>+</a:t>
            </a:r>
            <a:endParaRPr lang="en-US" sz="3600" b="1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30423" y="3414622"/>
            <a:ext cx="338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</a:rPr>
              <a:t>-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35252" y="1909176"/>
            <a:ext cx="4394748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High harmonic (operational):</a:t>
            </a:r>
          </a:p>
          <a:p>
            <a:endParaRPr lang="en-US" sz="700" dirty="0"/>
          </a:p>
          <a:p>
            <a:r>
              <a:rPr lang="en-US" b="1" dirty="0" smtClean="0"/>
              <a:t>Fast</a:t>
            </a:r>
          </a:p>
          <a:p>
            <a:r>
              <a:rPr lang="en-US" b="1" dirty="0" smtClean="0"/>
              <a:t>Easy to follow changing</a:t>
            </a:r>
          </a:p>
          <a:p>
            <a:r>
              <a:rPr lang="en-US" b="1" dirty="0" smtClean="0"/>
              <a:t>synchrotron frequency</a:t>
            </a:r>
            <a:endParaRPr lang="en-US" b="1" baseline="-25000" dirty="0" smtClean="0"/>
          </a:p>
          <a:p>
            <a:endParaRPr lang="en-US" b="1" dirty="0"/>
          </a:p>
          <a:p>
            <a:r>
              <a:rPr lang="en-US" b="1" dirty="0" smtClean="0"/>
              <a:t>Requires additional harmonic</a:t>
            </a:r>
          </a:p>
          <a:p>
            <a:r>
              <a:rPr lang="en-US" b="1" dirty="0" smtClean="0"/>
              <a:t>Typically slower to set up</a:t>
            </a:r>
            <a:endParaRPr lang="en-US" b="1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1087241" y="289208"/>
            <a:ext cx="10739573" cy="653767"/>
          </a:xfrm>
        </p:spPr>
        <p:txBody>
          <a:bodyPr>
            <a:noAutofit/>
          </a:bodyPr>
          <a:lstStyle/>
          <a:p>
            <a:r>
              <a:rPr lang="en-US" sz="3600" dirty="0" smtClean="0"/>
              <a:t>Controlled Longitudinal Emittance </a:t>
            </a:r>
            <a:r>
              <a:rPr lang="en-US" sz="3600" dirty="0"/>
              <a:t>Blow-up </a:t>
            </a:r>
            <a:r>
              <a:rPr lang="en-US" sz="3600" dirty="0" smtClean="0"/>
              <a:t>(3/4)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0385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42887" y="997385"/>
            <a:ext cx="7828893" cy="271587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Initial phase-noise demonstration in 2017 for thesis of </a:t>
            </a:r>
            <a:br>
              <a:rPr lang="en-US" dirty="0" smtClean="0"/>
            </a:br>
            <a:r>
              <a:rPr lang="en-US" dirty="0" smtClean="0"/>
              <a:t>D. </a:t>
            </a:r>
            <a:r>
              <a:rPr lang="en-US" dirty="0" err="1" smtClean="0"/>
              <a:t>Quartullo</a:t>
            </a:r>
            <a:endParaRPr lang="en-US" dirty="0" smtClean="0"/>
          </a:p>
          <a:p>
            <a:pPr lvl="1"/>
            <a:r>
              <a:rPr lang="en-US" dirty="0" smtClean="0"/>
              <a:t>Demonstrated in MD and predicted to be effective via simulations for after LS2</a:t>
            </a:r>
          </a:p>
          <a:p>
            <a:r>
              <a:rPr lang="en-US" dirty="0" smtClean="0"/>
              <a:t>Successful reliability run in 2018 in main beam parameter spaces:</a:t>
            </a:r>
          </a:p>
          <a:p>
            <a:pPr lvl="1"/>
            <a:r>
              <a:rPr lang="en-US" b="1" dirty="0" smtClean="0">
                <a:solidFill>
                  <a:srgbClr val="2A70B0"/>
                </a:solidFill>
              </a:rPr>
              <a:t>BCMS: </a:t>
            </a:r>
            <a:r>
              <a:rPr lang="en-US" dirty="0" smtClean="0"/>
              <a:t>Low intensity (0.85E12) </a:t>
            </a:r>
            <a:r>
              <a:rPr lang="en-US" dirty="0"/>
              <a:t>h1 = 8 kV, h2 = 0 </a:t>
            </a:r>
            <a:r>
              <a:rPr lang="en-US" dirty="0" smtClean="0"/>
              <a:t>kV</a:t>
            </a:r>
            <a:endParaRPr lang="en-US" b="1" dirty="0">
              <a:solidFill>
                <a:srgbClr val="2A70B0"/>
              </a:solidFill>
            </a:endParaRPr>
          </a:p>
          <a:p>
            <a:pPr lvl="1"/>
            <a:r>
              <a:rPr lang="en-US" b="1" dirty="0" smtClean="0">
                <a:solidFill>
                  <a:srgbClr val="FFC000"/>
                </a:solidFill>
              </a:rPr>
              <a:t>LHC25: </a:t>
            </a:r>
            <a:r>
              <a:rPr lang="en-US" dirty="0" smtClean="0"/>
              <a:t>Moderate intensity (1.6E12) </a:t>
            </a:r>
            <a:r>
              <a:rPr lang="en-US" dirty="0"/>
              <a:t>h1 = 8 kV, h2 = 6 </a:t>
            </a:r>
            <a:r>
              <a:rPr lang="en-US" dirty="0" smtClean="0"/>
              <a:t>kV, </a:t>
            </a:r>
            <a:r>
              <a:rPr lang="en-US" dirty="0"/>
              <a:t>anti-phase</a:t>
            </a:r>
            <a:endParaRPr lang="en-US" dirty="0" smtClean="0"/>
          </a:p>
          <a:p>
            <a:pPr lvl="1"/>
            <a:r>
              <a:rPr lang="en-US" b="1" dirty="0" smtClean="0">
                <a:solidFill>
                  <a:srgbClr val="009A46"/>
                </a:solidFill>
              </a:rPr>
              <a:t>MTE: </a:t>
            </a:r>
            <a:r>
              <a:rPr lang="en-US" dirty="0" smtClean="0"/>
              <a:t>High intensity (5.0E12) h1 = h2 = 8 kV, </a:t>
            </a:r>
            <a:r>
              <a:rPr lang="en-US" dirty="0"/>
              <a:t>anti-phase </a:t>
            </a:r>
            <a:r>
              <a:rPr lang="en-US" dirty="0" smtClean="0"/>
              <a:t>(split before extraction)</a:t>
            </a:r>
          </a:p>
          <a:p>
            <a:pPr lvl="1"/>
            <a:endParaRPr lang="en-US" dirty="0" smtClean="0"/>
          </a:p>
        </p:txBody>
      </p:sp>
      <p:grpSp>
        <p:nvGrpSpPr>
          <p:cNvPr id="23" name="Group 22"/>
          <p:cNvGrpSpPr/>
          <p:nvPr/>
        </p:nvGrpSpPr>
        <p:grpSpPr>
          <a:xfrm>
            <a:off x="983724" y="3713260"/>
            <a:ext cx="2609787" cy="2576221"/>
            <a:chOff x="983724" y="3713260"/>
            <a:chExt cx="2609787" cy="257622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2" t="2783" r="47210" b="26029"/>
            <a:stretch/>
          </p:blipFill>
          <p:spPr>
            <a:xfrm>
              <a:off x="983724" y="3713260"/>
              <a:ext cx="2609787" cy="2576221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714838" y="3962373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2A70B0"/>
                  </a:solidFill>
                </a:rPr>
                <a:t>BCMS</a:t>
              </a:r>
              <a:endParaRPr lang="en-US" b="1" dirty="0">
                <a:solidFill>
                  <a:srgbClr val="2A70B0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880850" y="3711813"/>
            <a:ext cx="2611696" cy="2577667"/>
            <a:chOff x="3880850" y="3711813"/>
            <a:chExt cx="2611696" cy="257766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7" t="2899" r="47348" b="26841"/>
            <a:stretch/>
          </p:blipFill>
          <p:spPr>
            <a:xfrm>
              <a:off x="3880850" y="3711813"/>
              <a:ext cx="2611696" cy="257766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563322" y="3962373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C000"/>
                  </a:solidFill>
                </a:rPr>
                <a:t>LHC25</a:t>
              </a:r>
              <a:endParaRPr lang="en-US" b="1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779885" y="3707936"/>
            <a:ext cx="5187518" cy="2581543"/>
            <a:chOff x="6779885" y="3707936"/>
            <a:chExt cx="5187518" cy="258154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2" t="2667" r="47533" b="26609"/>
            <a:stretch/>
          </p:blipFill>
          <p:spPr>
            <a:xfrm>
              <a:off x="6779885" y="3707936"/>
              <a:ext cx="2590007" cy="258154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2" t="3014" r="47688" b="26841"/>
            <a:stretch/>
          </p:blipFill>
          <p:spPr>
            <a:xfrm>
              <a:off x="9369892" y="3713260"/>
              <a:ext cx="2597511" cy="2576219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528401" y="3823874"/>
              <a:ext cx="7232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9A46"/>
                  </a:solidFill>
                </a:rPr>
                <a:t>MTE</a:t>
              </a:r>
            </a:p>
            <a:p>
              <a:pPr algn="ctr"/>
              <a:r>
                <a:rPr lang="en-US" dirty="0" smtClean="0"/>
                <a:t>(Left)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070518" y="3823874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9A46"/>
                  </a:solidFill>
                </a:rPr>
                <a:t>MTE</a:t>
              </a:r>
            </a:p>
            <a:p>
              <a:pPr algn="ctr"/>
              <a:r>
                <a:rPr lang="en-US" dirty="0" smtClean="0"/>
                <a:t>(Right)</a:t>
              </a:r>
              <a:endParaRPr lang="en-US" dirty="0"/>
            </a:p>
          </p:txBody>
        </p:sp>
      </p:grp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087241" y="289208"/>
            <a:ext cx="10739573" cy="653767"/>
          </a:xfrm>
        </p:spPr>
        <p:txBody>
          <a:bodyPr>
            <a:noAutofit/>
          </a:bodyPr>
          <a:lstStyle/>
          <a:p>
            <a:r>
              <a:rPr lang="en-US" sz="3600" dirty="0" smtClean="0"/>
              <a:t>Controlled Longitudinal Emittance </a:t>
            </a:r>
            <a:r>
              <a:rPr lang="en-US" sz="3600" dirty="0"/>
              <a:t>Blow-up </a:t>
            </a:r>
            <a:r>
              <a:rPr lang="en-US" sz="3600" dirty="0" smtClean="0"/>
              <a:t>(4/4)</a:t>
            </a:r>
            <a:endParaRPr lang="en-US" sz="36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8019316" y="942975"/>
            <a:ext cx="3690427" cy="2770286"/>
            <a:chOff x="8019316" y="942975"/>
            <a:chExt cx="3690427" cy="277028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19316" y="1330465"/>
              <a:ext cx="3690427" cy="2382796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8575918" y="942975"/>
              <a:ext cx="30198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/>
                <a:t>Separatrix</a:t>
              </a:r>
              <a:r>
                <a:rPr lang="en-US" sz="1200" b="1" dirty="0" smtClean="0"/>
                <a:t> variants for </a:t>
              </a:r>
              <a:r>
                <a:rPr lang="en-US" sz="1200" b="1" dirty="0" smtClean="0">
                  <a:solidFill>
                    <a:srgbClr val="2A70B0"/>
                  </a:solidFill>
                </a:rPr>
                <a:t>BCMS</a:t>
              </a:r>
              <a:r>
                <a:rPr lang="en-US" sz="1200" b="1" dirty="0" smtClean="0"/>
                <a:t>, </a:t>
              </a:r>
              <a:r>
                <a:rPr lang="en-US" sz="1200" b="1" dirty="0" smtClean="0">
                  <a:solidFill>
                    <a:srgbClr val="FFC000"/>
                  </a:solidFill>
                </a:rPr>
                <a:t>LHC25</a:t>
              </a:r>
              <a:r>
                <a:rPr lang="en-US" sz="1200" b="1" dirty="0" smtClean="0"/>
                <a:t>, and </a:t>
              </a:r>
              <a:r>
                <a:rPr lang="en-US" sz="1200" b="1" dirty="0" smtClean="0">
                  <a:solidFill>
                    <a:srgbClr val="009A46"/>
                  </a:solidFill>
                </a:rPr>
                <a:t>MTE</a:t>
              </a:r>
              <a:r>
                <a:rPr lang="en-US" sz="1200" b="1" dirty="0" smtClean="0"/>
                <a:t> style beams during blow-up</a:t>
              </a:r>
              <a:endParaRPr 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9993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Longitudinal Stability </a:t>
            </a:r>
            <a:r>
              <a:rPr lang="en-US" sz="3600" dirty="0"/>
              <a:t>Threshold (</a:t>
            </a:r>
            <a:r>
              <a:rPr lang="en-US" sz="3600" dirty="0" smtClean="0"/>
              <a:t>1/3)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7"/>
            <a:ext cx="7666328" cy="491613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Major changes that could impact beam stability:</a:t>
            </a:r>
          </a:p>
          <a:p>
            <a:pPr marL="831600" lvl="1" indent="-457200">
              <a:buFont typeface="+mj-lt"/>
              <a:buAutoNum type="arabicPeriod"/>
            </a:pPr>
            <a:r>
              <a:rPr lang="en-US" dirty="0" smtClean="0"/>
              <a:t>New injection and extraction energy (160 MeV and 2 GeV)</a:t>
            </a:r>
          </a:p>
          <a:p>
            <a:pPr marL="831600" lvl="1" indent="-457200">
              <a:buFont typeface="+mj-lt"/>
              <a:buAutoNum type="arabicPeriod"/>
            </a:pPr>
            <a:r>
              <a:rPr lang="en-US" dirty="0" smtClean="0"/>
              <a:t>Replacement of ferrite cavities (C02, C04, C16) with </a:t>
            </a:r>
            <a:r>
              <a:rPr lang="en-US" dirty="0" err="1" smtClean="0"/>
              <a:t>Finemet</a:t>
            </a:r>
            <a:r>
              <a:rPr lang="en-GB" dirty="0" smtClean="0"/>
              <a:t>® cavities</a:t>
            </a:r>
            <a:endParaRPr lang="en-GB" dirty="0"/>
          </a:p>
          <a:p>
            <a:r>
              <a:rPr lang="en-US" dirty="0" smtClean="0"/>
              <a:t>Comparison of cavity impedance before and after LS2 (C16 at h=8)</a:t>
            </a:r>
          </a:p>
          <a:p>
            <a:pPr lvl="1"/>
            <a:r>
              <a:rPr lang="en-US" dirty="0" smtClean="0"/>
              <a:t>Moved from tuned resonant cavities (ferrite) to un-tuned broadband cavities (</a:t>
            </a:r>
            <a:r>
              <a:rPr lang="en-US" dirty="0" err="1"/>
              <a:t>Finemet</a:t>
            </a:r>
            <a:r>
              <a:rPr lang="en-GB" dirty="0"/>
              <a:t>®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/>
              <a:t>Finemet</a:t>
            </a:r>
            <a:r>
              <a:rPr lang="en-GB" dirty="0" smtClean="0"/>
              <a:t>® impedance reduced at specified harmonics by servo loops counteracting induced voltage</a:t>
            </a:r>
          </a:p>
          <a:p>
            <a:r>
              <a:rPr lang="en-GB" dirty="0" err="1" smtClean="0"/>
              <a:t>Finemet</a:t>
            </a:r>
            <a:r>
              <a:rPr lang="en-GB" dirty="0" smtClean="0"/>
              <a:t>® cavities will allow much greater flexibility, increase in the total voltage (20 kV total instead of 8 kV at h = 1 and 8 kV at h = 2), and have the benefit of being modular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Simon Albright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909215" y="932191"/>
            <a:ext cx="3168359" cy="5705703"/>
            <a:chOff x="7909215" y="932191"/>
            <a:chExt cx="3168359" cy="570570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09215" y="932191"/>
              <a:ext cx="3168359" cy="570570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249959" y="1414508"/>
              <a:ext cx="20436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C00000"/>
                  </a:solidFill>
                </a:rPr>
                <a:t>Real</a:t>
              </a:r>
              <a:r>
                <a:rPr lang="en-US" b="1" dirty="0" smtClean="0"/>
                <a:t> longitudinal impedance</a:t>
              </a:r>
              <a:endParaRPr lang="en-US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249959" y="5215289"/>
              <a:ext cx="21227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solidFill>
                    <a:srgbClr val="C00000"/>
                  </a:solidFill>
                </a:rPr>
                <a:t>Imag</a:t>
              </a:r>
              <a:r>
                <a:rPr lang="en-US" b="1" dirty="0" smtClean="0"/>
                <a:t> longitudinal impedance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577346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21733</TotalTime>
  <Words>1922</Words>
  <Application>Microsoft Office PowerPoint</Application>
  <PresentationFormat>Widescreen</PresentationFormat>
  <Paragraphs>257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.AppleSystemUIFont</vt:lpstr>
      <vt:lpstr>Arial</vt:lpstr>
      <vt:lpstr>Calibri</vt:lpstr>
      <vt:lpstr>Cambria Math</vt:lpstr>
      <vt:lpstr>Courier New</vt:lpstr>
      <vt:lpstr>Wingdings</vt:lpstr>
      <vt:lpstr>CERNCorporate4-3</vt:lpstr>
      <vt:lpstr>PowerPoint Presentation</vt:lpstr>
      <vt:lpstr>LHC Injectors Upgrade Workshop</vt:lpstr>
      <vt:lpstr>Acceleration and longitudinal emittance control in the PSB after LIU</vt:lpstr>
      <vt:lpstr>Contents</vt:lpstr>
      <vt:lpstr>Controlled Longitudinal Emittance Blow-up (1/4)</vt:lpstr>
      <vt:lpstr>Controlled Longitudinal Emittance Blow-up (2/4)</vt:lpstr>
      <vt:lpstr>Controlled Longitudinal Emittance Blow-up (3/4)</vt:lpstr>
      <vt:lpstr>Controlled Longitudinal Emittance Blow-up (4/4)</vt:lpstr>
      <vt:lpstr>Longitudinal Stability Threshold (1/3)</vt:lpstr>
      <vt:lpstr>Longitudinal Stability Threshold (2/3)</vt:lpstr>
      <vt:lpstr>Longitudinal Stability Threshold (3/3)</vt:lpstr>
      <vt:lpstr>Possibilities for ramp duration reduction (1/3)</vt:lpstr>
      <vt:lpstr>Possibilities for ramp duration reduction (2/3)</vt:lpstr>
      <vt:lpstr>Possibilities for ramp duration reduction (3/3)</vt:lpstr>
      <vt:lpstr>Experience with Finemet® (1/2)</vt:lpstr>
      <vt:lpstr>Experience with Finemet® (2/2)</vt:lpstr>
      <vt:lpstr>Conclusion and outlook:</vt:lpstr>
      <vt:lpstr>PowerPoint Presentation</vt:lpstr>
      <vt:lpstr>Questions to be answered:</vt:lpstr>
      <vt:lpstr>Questions answered:</vt:lpstr>
      <vt:lpstr>Controlled Longitudinal Emittance Blow-up (2/4)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Simon Albright</cp:lastModifiedBy>
  <cp:revision>625</cp:revision>
  <dcterms:created xsi:type="dcterms:W3CDTF">2018-06-08T15:21:36Z</dcterms:created>
  <dcterms:modified xsi:type="dcterms:W3CDTF">2019-02-13T11:05:00Z</dcterms:modified>
</cp:coreProperties>
</file>