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9" r:id="rId3"/>
    <p:sldId id="260" r:id="rId4"/>
    <p:sldId id="261" r:id="rId5"/>
    <p:sldId id="279" r:id="rId6"/>
    <p:sldId id="285" r:id="rId7"/>
    <p:sldId id="277" r:id="rId8"/>
    <p:sldId id="284" r:id="rId9"/>
    <p:sldId id="288" r:id="rId10"/>
    <p:sldId id="289" r:id="rId11"/>
    <p:sldId id="264" r:id="rId12"/>
    <p:sldId id="266" r:id="rId13"/>
    <p:sldId id="287" r:id="rId14"/>
    <p:sldId id="265" r:id="rId15"/>
    <p:sldId id="268" r:id="rId16"/>
    <p:sldId id="269" r:id="rId17"/>
    <p:sldId id="270" r:id="rId18"/>
    <p:sldId id="258" r:id="rId19"/>
    <p:sldId id="290" r:id="rId20"/>
    <p:sldId id="291" r:id="rId21"/>
    <p:sldId id="282" r:id="rId22"/>
    <p:sldId id="283" r:id="rId23"/>
    <p:sldId id="281" r:id="rId24"/>
    <p:sldId id="28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66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462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13/02/2019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Speaker's name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905256" indent="-457200">
              <a:buFont typeface="Courier New" charset="0"/>
              <a:buChar char="o"/>
              <a:defRPr/>
            </a:lvl2pPr>
            <a:lvl3pPr marL="1092708" indent="-342900">
              <a:buFont typeface="Wingdings" charset="2"/>
              <a:buChar char="§"/>
              <a:defRPr/>
            </a:lvl3pPr>
            <a:lvl4pPr marL="1385316" indent="-342900">
              <a:buFont typeface="Wingdings" charset="2"/>
              <a:buChar char="q"/>
              <a:defRPr/>
            </a:lvl4pPr>
            <a:lvl5pPr marL="1650492" indent="-342900">
              <a:buFont typeface="Wingdings" charset="2"/>
              <a:buChar char="Ø"/>
              <a:defRPr/>
            </a:lvl5pPr>
          </a:lstStyle>
          <a:p>
            <a:pPr lvl="0" eaLnBrk="1" latinLnBrk="0" hangingPunct="1"/>
            <a:r>
              <a:rPr lang="en-US" dirty="0"/>
              <a:t>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Speaker's name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Speaker's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774181/timetable/#14-performance-and-reliabilit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29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76" y="1122329"/>
            <a:ext cx="3545454" cy="2340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3011"/>
            <a:ext cx="5272578" cy="817708"/>
          </a:xfrm>
        </p:spPr>
        <p:txBody>
          <a:bodyPr>
            <a:normAutofit/>
          </a:bodyPr>
          <a:lstStyle/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quality</a:t>
            </a:r>
            <a:r>
              <a:rPr lang="fr-CH" dirty="0"/>
              <a:t> at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508070" y="3556430"/>
                <a:ext cx="8184928" cy="1194952"/>
              </a:xfrm>
            </p:spPr>
            <p:txBody>
              <a:bodyPr>
                <a:normAutofit fontScale="47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±5%</m:t>
                    </m:r>
                  </m:oMath>
                </a14:m>
                <a:r>
                  <a:rPr lang="fr-CH" dirty="0"/>
                  <a:t> </a:t>
                </a:r>
                <a:r>
                  <a:rPr lang="en-US" dirty="0"/>
                  <a:t>in longitudinal emittance and intensity at arrival to flat-top</a:t>
                </a: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in bunch length and intensity at extraction, after all </a:t>
                </a:r>
                <a:r>
                  <a:rPr lang="en-US" dirty="0" err="1"/>
                  <a:t>rf</a:t>
                </a:r>
                <a:r>
                  <a:rPr lang="en-US" dirty="0"/>
                  <a:t> manipulation on the flat top</a:t>
                </a:r>
              </a:p>
              <a:p>
                <a:r>
                  <a:rPr lang="en-US" dirty="0"/>
                  <a:t>Bunches at extraction within requirements (&lt;4ns)</a:t>
                </a:r>
              </a:p>
              <a:p>
                <a:r>
                  <a:rPr lang="en-US" dirty="0"/>
                  <a:t>Transient beam loading is responsible of remaining bunch-by-bunch variability, further improvements of the direct feedbacks could help to improve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8070" y="3556430"/>
                <a:ext cx="8184928" cy="1194952"/>
              </a:xfrm>
              <a:blipFill>
                <a:blip r:embed="rId3"/>
                <a:stretch>
                  <a:fillRect t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113169" y="814552"/>
            <a:ext cx="3167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55A0"/>
                </a:solidFill>
              </a:rPr>
              <a:t>Extracted bunch intensity variation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87631" y="830578"/>
            <a:ext cx="3961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55A0"/>
                </a:solidFill>
              </a:rPr>
              <a:t>Extracted bunch length variation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819074" y="1216776"/>
            <a:ext cx="13756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100" b="1" i="1" dirty="0" err="1">
                <a:solidFill>
                  <a:srgbClr val="C0504D"/>
                </a:solidFill>
              </a:rPr>
              <a:t>N</a:t>
            </a:r>
            <a:r>
              <a:rPr lang="en-GB" sz="1100" b="1" i="1" baseline="-25000" dirty="0" err="1">
                <a:solidFill>
                  <a:srgbClr val="C0504D"/>
                </a:solidFill>
              </a:rPr>
              <a:t>b</a:t>
            </a:r>
            <a:r>
              <a:rPr lang="en-GB" sz="1100" b="1" i="1" dirty="0">
                <a:solidFill>
                  <a:srgbClr val="C0504D"/>
                </a:solidFill>
              </a:rPr>
              <a:t> = 2.6 ∙ 10</a:t>
            </a:r>
            <a:r>
              <a:rPr lang="en-GB" sz="1100" b="1" i="1" baseline="30000" dirty="0">
                <a:solidFill>
                  <a:srgbClr val="C0504D"/>
                </a:solidFill>
              </a:rPr>
              <a:t>11</a:t>
            </a:r>
            <a:r>
              <a:rPr lang="en-GB" sz="1100" b="1" i="1" dirty="0">
                <a:solidFill>
                  <a:srgbClr val="C0504D"/>
                </a:solidFill>
              </a:rPr>
              <a:t> ppb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821" y="1122329"/>
            <a:ext cx="3545454" cy="23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365446" y="1168203"/>
                <a:ext cx="95891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400" b="1" i="1" dirty="0">
                    <a:solidFill>
                      <a:srgbClr val="C0504D"/>
                    </a:solidFill>
                  </a:rPr>
                  <a:t>4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C0504D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sz="1400" b="1" i="1" dirty="0">
                    <a:solidFill>
                      <a:srgbClr val="C0504D"/>
                    </a:solidFill>
                  </a:rPr>
                  <a:t> = 4 ns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446" y="1168203"/>
                <a:ext cx="958917" cy="307777"/>
              </a:xfrm>
              <a:prstGeom prst="rect">
                <a:avLst/>
              </a:prstGeom>
              <a:blipFill>
                <a:blip r:embed="rId5"/>
                <a:stretch>
                  <a:fillRect l="-1266" t="-4000" r="-6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51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36" y="869811"/>
            <a:ext cx="4426886" cy="291290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0536" y="3848549"/>
            <a:ext cx="8236264" cy="923234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Margin to deliver 10-15% smaller longitudinal emittance to the SPS</a:t>
            </a:r>
          </a:p>
          <a:p>
            <a:r>
              <a:rPr lang="en-US" dirty="0"/>
              <a:t>The limit in the PS to reach lower longitudinal emittance is beam loading due to short bunches</a:t>
            </a:r>
          </a:p>
          <a:p>
            <a:r>
              <a:rPr lang="en-US" dirty="0"/>
              <a:t>The extracted bunch length is still below 4ns with no major sign of uncontrolled emittance blow-up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32"/>
            <a:ext cx="6459790" cy="817708"/>
          </a:xfrm>
        </p:spPr>
        <p:txBody>
          <a:bodyPr/>
          <a:lstStyle/>
          <a:p>
            <a:r>
              <a:rPr lang="fr-CH" dirty="0" err="1"/>
              <a:t>Margins</a:t>
            </a:r>
            <a:r>
              <a:rPr lang="fr-CH" dirty="0"/>
              <a:t> </a:t>
            </a:r>
            <a:r>
              <a:rPr lang="fr-CH" dirty="0" err="1"/>
              <a:t>beyond</a:t>
            </a:r>
            <a:r>
              <a:rPr lang="fr-CH" dirty="0"/>
              <a:t> LIU </a:t>
            </a:r>
            <a:r>
              <a:rPr lang="fr-CH" dirty="0" err="1"/>
              <a:t>baseline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343469" y="2326266"/>
            <a:ext cx="464751" cy="159759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43469" y="1796545"/>
            <a:ext cx="929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noProof="0" dirty="0">
                <a:solidFill>
                  <a:srgbClr val="1F497D"/>
                </a:solidFill>
              </a:rPr>
              <a:t>Nominal</a:t>
            </a:r>
            <a:br>
              <a:rPr lang="en-GB" sz="1400" b="1" noProof="0" dirty="0">
                <a:solidFill>
                  <a:srgbClr val="1F497D"/>
                </a:solidFill>
              </a:rPr>
            </a:b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1400" b="1" i="0" u="none" strike="noStrike" kern="1200" cap="none" spc="0" normalizeH="0" baseline="-2500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l</a:t>
            </a:r>
            <a:endParaRPr kumimoji="0" lang="en-US" sz="1400" b="1" i="0" u="none" strike="noStrike" kern="1200" cap="none" spc="0" normalizeH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689" y="1069240"/>
            <a:ext cx="3843416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20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7" y="-1033"/>
            <a:ext cx="8147689" cy="817708"/>
          </a:xfrm>
        </p:spPr>
        <p:txBody>
          <a:bodyPr>
            <a:normAutofit/>
          </a:bodyPr>
          <a:lstStyle/>
          <a:p>
            <a:r>
              <a:rPr lang="fr-CH" dirty="0"/>
              <a:t>Identification of </a:t>
            </a:r>
            <a:r>
              <a:rPr lang="fr-CH" dirty="0" err="1"/>
              <a:t>impedance</a:t>
            </a:r>
            <a:r>
              <a:rPr lang="fr-CH" dirty="0"/>
              <a:t> source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8" y="989932"/>
            <a:ext cx="3133054" cy="23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868" y="2135080"/>
            <a:ext cx="3133054" cy="2340000"/>
          </a:xfrm>
          <a:prstGeom prst="rect">
            <a:avLst/>
          </a:prstGeom>
        </p:spPr>
      </p:pic>
      <p:sp>
        <p:nvSpPr>
          <p:cNvPr id="17" name="Bent Arrow 16"/>
          <p:cNvSpPr/>
          <p:nvPr/>
        </p:nvSpPr>
        <p:spPr>
          <a:xfrm flipV="1">
            <a:off x="1039907" y="3680852"/>
            <a:ext cx="690282" cy="304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6517" y="3329344"/>
            <a:ext cx="1004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Parking + open gap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362" y="849980"/>
            <a:ext cx="3320438" cy="2479952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93922" y="3329345"/>
            <a:ext cx="3940795" cy="1442438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Quadrupolar</a:t>
            </a:r>
            <a:r>
              <a:rPr lang="en-US" dirty="0"/>
              <a:t> coupled bunch oscillations without C40-78 as Landau cavity</a:t>
            </a:r>
          </a:p>
          <a:p>
            <a:r>
              <a:rPr lang="en-US" dirty="0"/>
              <a:t>10 MHz cavities with closed gap relays are a clear candidate as source of instability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62513" y="1068976"/>
            <a:ext cx="15838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55A0"/>
                </a:solidFill>
              </a:rPr>
              <a:t>Coupled bunch instability</a:t>
            </a:r>
            <a:br>
              <a:rPr lang="en-GB" sz="1400" b="1" dirty="0">
                <a:solidFill>
                  <a:srgbClr val="0055A0"/>
                </a:solidFill>
              </a:rPr>
            </a:br>
            <a:r>
              <a:rPr lang="en-GB" sz="1400" b="1" dirty="0">
                <a:solidFill>
                  <a:srgbClr val="0055A0"/>
                </a:solidFill>
              </a:rPr>
              <a:t>BU4: 0x4.5 kV</a:t>
            </a: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770022" y="4412624"/>
            <a:ext cx="4596340" cy="430692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i="1" dirty="0"/>
              <a:t>NB: not an operational solution, bigger transient beam loading during </a:t>
            </a:r>
            <a:r>
              <a:rPr lang="en-US" i="1" dirty="0" err="1"/>
              <a:t>splittings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3123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 r="8039"/>
          <a:stretch/>
        </p:blipFill>
        <p:spPr>
          <a:xfrm>
            <a:off x="4469846" y="967740"/>
            <a:ext cx="3416854" cy="2484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3" t="10516" r="7348"/>
          <a:stretch/>
        </p:blipFill>
        <p:spPr>
          <a:xfrm>
            <a:off x="777240" y="975360"/>
            <a:ext cx="3284220" cy="247711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30"/>
            <a:ext cx="6459790" cy="817708"/>
          </a:xfrm>
        </p:spPr>
        <p:txBody>
          <a:bodyPr>
            <a:normAutofit/>
          </a:bodyPr>
          <a:lstStyle/>
          <a:p>
            <a:r>
              <a:rPr lang="en-US" dirty="0"/>
              <a:t>Status of PS impedance model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3821" y="3546018"/>
            <a:ext cx="4513580" cy="112769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300" dirty="0"/>
              <a:t>Status of the impedance model: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2600" i="1" dirty="0"/>
              <a:t> RF cavities (C10, C20, C40, C80, HOMs…)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2600" i="1" dirty="0"/>
              <a:t> Kickers (KFAs, BFAs)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2600" i="1" dirty="0"/>
              <a:t> Vacuum equipment (Magnet Units)</a:t>
            </a:r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15" name="TextBox 14"/>
          <p:cNvSpPr txBox="1"/>
          <p:nvPr/>
        </p:nvSpPr>
        <p:spPr>
          <a:xfrm>
            <a:off x="6819282" y="1277149"/>
            <a:ext cx="1092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Influence visible on ion beam at transition? *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729755" y="1889100"/>
            <a:ext cx="161364" cy="192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419908">
            <a:off x="8032211" y="731182"/>
            <a:ext cx="922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See </a:t>
            </a:r>
            <a:r>
              <a:rPr lang="en-GB" sz="1200" i="1" dirty="0">
                <a:hlinkClick r:id="rId4"/>
              </a:rPr>
              <a:t>N. Biancacci - Talk on PS Ions</a:t>
            </a:r>
            <a:r>
              <a:rPr lang="en-US" sz="1200" i="1" dirty="0"/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08646" y="3672161"/>
            <a:ext cx="4484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Symbol" panose="05050102010706020507" pitchFamily="18" charset="2"/>
              <a:buChar char="®"/>
            </a:pPr>
            <a:r>
              <a:rPr lang="en-GB" sz="1400" i="1" dirty="0"/>
              <a:t> Beam dumps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1400" i="1" dirty="0"/>
              <a:t> Space charge &amp; resistive wall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1400" i="1" dirty="0"/>
              <a:t> Ongoing (remaining kickers and beam instrumentation)</a:t>
            </a:r>
          </a:p>
        </p:txBody>
      </p:sp>
    </p:spTree>
    <p:extLst>
      <p:ext uri="{BB962C8B-B14F-4D97-AF65-F5344CB8AC3E}">
        <p14:creationId xmlns:p14="http://schemas.microsoft.com/office/powerpoint/2010/main" val="143140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33" y="917487"/>
            <a:ext cx="3522878" cy="264215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478" y="934228"/>
            <a:ext cx="2736000" cy="2052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t="4340"/>
          <a:stretch/>
        </p:blipFill>
        <p:spPr>
          <a:xfrm>
            <a:off x="220205" y="1768239"/>
            <a:ext cx="2664878" cy="199737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7812" y="3846646"/>
            <a:ext cx="8229600" cy="82983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Acceleration ramp implemented in </a:t>
            </a:r>
            <a:r>
              <a:rPr lang="en-US" dirty="0" err="1"/>
              <a:t>BLonD</a:t>
            </a:r>
            <a:r>
              <a:rPr lang="en-US" dirty="0"/>
              <a:t> with present PS impedance model</a:t>
            </a:r>
          </a:p>
          <a:p>
            <a:r>
              <a:rPr lang="en-US" dirty="0"/>
              <a:t>Stability diagrams (emittance vs. intensity) are already in fair agreement with measurements. Although slightly optimistic, allowed some preliminary studies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28"/>
            <a:ext cx="6459790" cy="817708"/>
          </a:xfrm>
        </p:spPr>
        <p:txBody>
          <a:bodyPr/>
          <a:lstStyle/>
          <a:p>
            <a:r>
              <a:rPr lang="en-US" dirty="0"/>
              <a:t>Progress in particle simulations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516863" y="1992924"/>
            <a:ext cx="686861" cy="327365"/>
            <a:chOff x="4924540" y="3367041"/>
            <a:chExt cx="938378" cy="414571"/>
          </a:xfrm>
        </p:grpSpPr>
        <p:sp>
          <p:nvSpPr>
            <p:cNvPr id="39" name="Rectangle 38"/>
            <p:cNvSpPr/>
            <p:nvPr/>
          </p:nvSpPr>
          <p:spPr>
            <a:xfrm>
              <a:off x="4984376" y="3410035"/>
              <a:ext cx="878542" cy="3715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924540" y="3367041"/>
              <a:ext cx="791563" cy="353710"/>
              <a:chOff x="4951434" y="3511541"/>
              <a:chExt cx="791563" cy="353710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951434" y="3511541"/>
                <a:ext cx="7915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/>
                  <a:t>Instability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5056468" y="3865250"/>
                <a:ext cx="251615" cy="1"/>
              </a:xfrm>
              <a:prstGeom prst="line">
                <a:avLst/>
              </a:prstGeom>
              <a:ln w="28575">
                <a:solidFill>
                  <a:srgbClr val="D100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4383" y="959181"/>
            <a:ext cx="3571601" cy="2666315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 rot="10800000" flipV="1">
            <a:off x="5076268" y="1816605"/>
            <a:ext cx="1925983" cy="108942"/>
            <a:chOff x="2277036" y="1766048"/>
            <a:chExt cx="3263152" cy="72452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2312894" y="1802640"/>
              <a:ext cx="322729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2277036" y="1766048"/>
              <a:ext cx="62753" cy="724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222031" y="800614"/>
            <a:ext cx="3613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55A0"/>
                </a:solidFill>
              </a:rPr>
              <a:t>Single RF program transition -&gt; flat top</a:t>
            </a:r>
          </a:p>
        </p:txBody>
      </p:sp>
    </p:spTree>
    <p:extLst>
      <p:ext uri="{BB962C8B-B14F-4D97-AF65-F5344CB8AC3E}">
        <p14:creationId xmlns:p14="http://schemas.microsoft.com/office/powerpoint/2010/main" val="115703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29"/>
            <a:ext cx="6459790" cy="817708"/>
          </a:xfrm>
        </p:spPr>
        <p:txBody>
          <a:bodyPr>
            <a:normAutofit/>
          </a:bodyPr>
          <a:lstStyle/>
          <a:p>
            <a:r>
              <a:rPr lang="fr-CH" dirty="0" err="1"/>
              <a:t>Expected</a:t>
            </a:r>
            <a:r>
              <a:rPr lang="fr-CH" dirty="0"/>
              <a:t> performance post-LS2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234805" y="1056248"/>
            <a:ext cx="8610811" cy="3984859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Upgrade of the 10 MHz cavities amplifier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Shunt impedance reduced by a factor 2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Reduced transient beam loading for the first third of the batch and reduced bunch-by-bunch variation in emittance/intensity</a:t>
            </a:r>
          </a:p>
          <a:p>
            <a:pPr lvl="1"/>
            <a:r>
              <a:rPr lang="en-US" dirty="0"/>
              <a:t>Influence on instability threshold to be assessed, but expected improvement since 10 MHz cavities are known to drive coupled bunch instabilities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Removal of CT extraction kickers</a:t>
            </a:r>
          </a:p>
          <a:p>
            <a:pPr lvl="1"/>
            <a:r>
              <a:rPr lang="en-US" dirty="0"/>
              <a:t>Reduced single bunch effect (not a limitation presently)</a:t>
            </a:r>
          </a:p>
          <a:p>
            <a:pPr lvl="1"/>
            <a:r>
              <a:rPr lang="en-US" dirty="0"/>
              <a:t>Influence on coupled-bunch instability to be assessed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Addition/Exchange of equipment (wire scanners, internal dump, </a:t>
            </a:r>
            <a:r>
              <a:rPr lang="en-US" b="1" dirty="0" err="1"/>
              <a:t>ralentisseur</a:t>
            </a:r>
            <a:r>
              <a:rPr lang="en-US" b="1" dirty="0"/>
              <a:t>)</a:t>
            </a:r>
          </a:p>
          <a:p>
            <a:pPr lvl="1"/>
            <a:r>
              <a:rPr lang="en-US" dirty="0"/>
              <a:t>Impedance optimized in collaboration with the Impedance Working Group</a:t>
            </a:r>
          </a:p>
          <a:p>
            <a:pPr lvl="1"/>
            <a:r>
              <a:rPr lang="en-US" dirty="0"/>
              <a:t>The overall addition of impedance is expected small in comparison to the present equipment in the machine</a:t>
            </a:r>
          </a:p>
          <a:p>
            <a:pPr lvl="1"/>
            <a:r>
              <a:rPr lang="en-US" dirty="0"/>
              <a:t>Quantitative impact of high frequency impedance sources to be assessed</a:t>
            </a:r>
          </a:p>
        </p:txBody>
      </p:sp>
    </p:spTree>
    <p:extLst>
      <p:ext uri="{BB962C8B-B14F-4D97-AF65-F5344CB8AC3E}">
        <p14:creationId xmlns:p14="http://schemas.microsoft.com/office/powerpoint/2010/main" val="271380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02541"/>
            <a:ext cx="8229600" cy="3781854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LIU baseline for the beam performance was reached in 2018!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B050"/>
                </a:solidFill>
              </a:rPr>
              <a:t>The MHFB and the new anode power converters for high frequency cavities were the main elements in 2018 to reach higher beam intensity with nominal longitudinal emittance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B050"/>
                </a:solidFill>
              </a:rPr>
              <a:t>The existing 40 MHz as Landau </a:t>
            </a:r>
            <a:r>
              <a:rPr lang="en-US" b="1" dirty="0" err="1">
                <a:solidFill>
                  <a:srgbClr val="00B050"/>
                </a:solidFill>
              </a:rPr>
              <a:t>rf</a:t>
            </a:r>
            <a:r>
              <a:rPr lang="en-US" b="1" dirty="0">
                <a:solidFill>
                  <a:srgbClr val="00B050"/>
                </a:solidFill>
              </a:rPr>
              <a:t> systems allowed to provide margins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B050"/>
                </a:solidFill>
              </a:rPr>
              <a:t>The beam is kept stable both in the longitudinal and the transverse planes (NB: large transverse emittance)</a:t>
            </a:r>
            <a:br>
              <a:rPr lang="en-US" dirty="0"/>
            </a:br>
            <a:endParaRPr lang="en-US" dirty="0"/>
          </a:p>
          <a:p>
            <a:r>
              <a:rPr lang="en-US" dirty="0"/>
              <a:t>Beam performance is already satisfactory and reproducible.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The high frequency cavities do not trip at high intensity with the new anode power converters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The coupled bunch feedback does not trip at high intensity with the new power supplies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Remaining </a:t>
            </a:r>
            <a:r>
              <a:rPr lang="en-US" dirty="0" err="1"/>
              <a:t>rf</a:t>
            </a:r>
            <a:r>
              <a:rPr lang="en-US" dirty="0"/>
              <a:t> upgrades should allow to reduce bunch-to-bunch variation.</a:t>
            </a:r>
          </a:p>
          <a:p>
            <a:pPr lvl="1"/>
            <a:r>
              <a:rPr lang="en-US" dirty="0"/>
              <a:t>Amplifiers upgrade in 10 MHz cavities (shunt impedance /2) will reduce transient beam loading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margin beyond LIU baseline thanks to the 40 MHz as Landau </a:t>
            </a:r>
            <a:r>
              <a:rPr lang="en-US" dirty="0" err="1"/>
              <a:t>rf</a:t>
            </a:r>
            <a:r>
              <a:rPr lang="en-US" dirty="0"/>
              <a:t> systems can allow to reach for smaller longitudinal emittance. The main potential benefit is the PS-SPS transfer, where smaller longitudinal may allow to reduce losses at injection.</a:t>
            </a:r>
            <a:br>
              <a:rPr lang="en-US" dirty="0"/>
            </a:br>
            <a:endParaRPr lang="en-US" dirty="0"/>
          </a:p>
          <a:p>
            <a:r>
              <a:rPr lang="en-US" dirty="0"/>
              <a:t>Progress in the understanding of the source of coupled bunch instability have been made, and will be used during LS2 to predict post-LS2 performance and define cycle parameters.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Conclusion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27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43146"/>
            <a:ext cx="8229600" cy="378185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Coupled bunch instability study and simulations</a:t>
            </a:r>
          </a:p>
          <a:p>
            <a:pPr lvl="1"/>
            <a:r>
              <a:rPr lang="en-US" dirty="0"/>
              <a:t>Source of coupled-bunch instabilities and uncontrolled emittance blow-up</a:t>
            </a:r>
          </a:p>
          <a:p>
            <a:pPr lvl="1"/>
            <a:r>
              <a:rPr lang="en-US" dirty="0"/>
              <a:t>Further implementation in particle simulations (transition crossing, </a:t>
            </a:r>
            <a:r>
              <a:rPr lang="en-US" dirty="0" err="1"/>
              <a:t>rf</a:t>
            </a:r>
            <a:r>
              <a:rPr lang="en-US" dirty="0"/>
              <a:t> manipulations, mode analysis)</a:t>
            </a:r>
          </a:p>
          <a:p>
            <a:pPr lvl="1"/>
            <a:r>
              <a:rPr lang="en-US" dirty="0"/>
              <a:t>Completion of the PS impedance model</a:t>
            </a:r>
          </a:p>
          <a:p>
            <a:pPr lvl="1"/>
            <a:r>
              <a:rPr lang="en-US" dirty="0"/>
              <a:t>Completion of data analysis of acquisitions with LHC-type beam in 2018</a:t>
            </a:r>
            <a:br>
              <a:rPr lang="en-US" dirty="0"/>
            </a:br>
            <a:endParaRPr lang="en-US" dirty="0"/>
          </a:p>
          <a:p>
            <a:r>
              <a:rPr lang="en-US" dirty="0"/>
              <a:t>Performance prediction for </a:t>
            </a:r>
            <a:r>
              <a:rPr lang="en-US" dirty="0" err="1"/>
              <a:t>rf</a:t>
            </a:r>
            <a:r>
              <a:rPr lang="en-US" dirty="0"/>
              <a:t> upgrades during LS2</a:t>
            </a:r>
          </a:p>
          <a:p>
            <a:pPr lvl="1"/>
            <a:r>
              <a:rPr lang="en-US" dirty="0"/>
              <a:t>Remaining transient beam loading and expected bunch-by-bunch variability</a:t>
            </a:r>
          </a:p>
          <a:p>
            <a:pPr lvl="1"/>
            <a:r>
              <a:rPr lang="en-US" dirty="0"/>
              <a:t>Evolution of instability threshold with pre and post-LS2 impedance models</a:t>
            </a:r>
          </a:p>
          <a:p>
            <a:pPr lvl="1"/>
            <a:r>
              <a:rPr lang="en-US" dirty="0"/>
              <a:t>Optimization of </a:t>
            </a:r>
            <a:r>
              <a:rPr lang="en-US" dirty="0" err="1"/>
              <a:t>rf</a:t>
            </a:r>
            <a:r>
              <a:rPr lang="en-US" dirty="0"/>
              <a:t> parameters (amplitude, phase) for existing 40 MHz cavities as Landau </a:t>
            </a:r>
            <a:r>
              <a:rPr lang="en-US" dirty="0" err="1"/>
              <a:t>rf</a:t>
            </a:r>
            <a:r>
              <a:rPr lang="en-US" dirty="0"/>
              <a:t> systems</a:t>
            </a:r>
          </a:p>
          <a:p>
            <a:pPr lvl="1"/>
            <a:endParaRPr lang="en-US" dirty="0"/>
          </a:p>
          <a:p>
            <a:r>
              <a:rPr lang="en-US" dirty="0"/>
              <a:t>Choice of parameters for post-LS2 era</a:t>
            </a:r>
          </a:p>
          <a:p>
            <a:pPr lvl="1"/>
            <a:r>
              <a:rPr lang="en-US" dirty="0"/>
              <a:t>Choice of intermediate plateau for </a:t>
            </a:r>
            <a:r>
              <a:rPr lang="en-US" dirty="0" err="1"/>
              <a:t>rf</a:t>
            </a:r>
            <a:r>
              <a:rPr lang="en-US" dirty="0"/>
              <a:t> manipulations</a:t>
            </a:r>
          </a:p>
          <a:p>
            <a:pPr lvl="1"/>
            <a:r>
              <a:rPr lang="en-US" dirty="0"/>
              <a:t>Definition of </a:t>
            </a:r>
            <a:r>
              <a:rPr lang="en-US" dirty="0" err="1"/>
              <a:t>rf</a:t>
            </a:r>
            <a:r>
              <a:rPr lang="en-US" dirty="0"/>
              <a:t> voltage programs</a:t>
            </a:r>
          </a:p>
          <a:p>
            <a:pPr lvl="1"/>
            <a:r>
              <a:rPr lang="en-US" dirty="0"/>
              <a:t>Means for optimization of bunch-by-bunch variability (e.g. machine learning)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Plan for 2019 and LS2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41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039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5272578" cy="817708"/>
          </a:xfrm>
        </p:spPr>
        <p:txBody>
          <a:bodyPr>
            <a:normAutofit/>
          </a:bodyPr>
          <a:lstStyle/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quality</a:t>
            </a:r>
            <a:r>
              <a:rPr lang="fr-CH" dirty="0"/>
              <a:t> at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508070" y="3830906"/>
                <a:ext cx="8184928" cy="940877"/>
              </a:xfrm>
            </p:spPr>
            <p:txBody>
              <a:bodyPr>
                <a:normAutofit fontScale="47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±5%</m:t>
                    </m:r>
                  </m:oMath>
                </a14:m>
                <a:r>
                  <a:rPr lang="fr-CH" dirty="0"/>
                  <a:t> </a:t>
                </a:r>
                <a:r>
                  <a:rPr lang="en-US" dirty="0"/>
                  <a:t>in longitudinal emittance and intensity at arrival to flat-top</a:t>
                </a: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in bunch length and intensity at extraction, after all </a:t>
                </a:r>
                <a:r>
                  <a:rPr lang="en-US" dirty="0" err="1"/>
                  <a:t>rf</a:t>
                </a:r>
                <a:r>
                  <a:rPr lang="en-US" dirty="0"/>
                  <a:t> manipulation on the flat top</a:t>
                </a:r>
              </a:p>
              <a:p>
                <a:r>
                  <a:rPr lang="en-US" dirty="0"/>
                  <a:t>Bunches at extraction within requirements (&lt;4ns)</a:t>
                </a:r>
              </a:p>
              <a:p>
                <a:r>
                  <a:rPr lang="en-US" dirty="0"/>
                  <a:t>Transient beam loading is responsible of remaining bunch-by-bunch variability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8070" y="3830906"/>
                <a:ext cx="8184928" cy="940877"/>
              </a:xfrm>
              <a:blipFill>
                <a:blip r:embed="rId2"/>
                <a:stretch>
                  <a:fillRect t="-5161" b="-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5329938" y="815157"/>
            <a:ext cx="3167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55A0"/>
                </a:solidFill>
              </a:rPr>
              <a:t>Bunch length at extraction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7" y="1078419"/>
            <a:ext cx="3839999" cy="2664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8070" y="817406"/>
            <a:ext cx="3961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55A0"/>
                </a:solidFill>
                <a:latin typeface="Symbol" panose="05050102010706020507" pitchFamily="18" charset="2"/>
              </a:rPr>
              <a:t>e</a:t>
            </a:r>
            <a:r>
              <a:rPr lang="en-GB" sz="1400" b="1" baseline="-25000" dirty="0">
                <a:solidFill>
                  <a:srgbClr val="0055A0"/>
                </a:solidFill>
              </a:rPr>
              <a:t>l</a:t>
            </a:r>
            <a:r>
              <a:rPr lang="en-GB" sz="1400" b="1" dirty="0">
                <a:solidFill>
                  <a:srgbClr val="0055A0"/>
                </a:solidFill>
              </a:rPr>
              <a:t>, arrival at flat-top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7028" y="1313361"/>
            <a:ext cx="1692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i="1" dirty="0" err="1">
                <a:solidFill>
                  <a:srgbClr val="C0504D"/>
                </a:solidFill>
              </a:rPr>
              <a:t>N</a:t>
            </a:r>
            <a:r>
              <a:rPr lang="en-GB" sz="1400" b="1" baseline="-25000" dirty="0" err="1">
                <a:solidFill>
                  <a:srgbClr val="C0504D"/>
                </a:solidFill>
              </a:rPr>
              <a:t>b</a:t>
            </a:r>
            <a:r>
              <a:rPr lang="en-GB" sz="1400" b="1" dirty="0">
                <a:solidFill>
                  <a:srgbClr val="C0504D"/>
                </a:solidFill>
              </a:rPr>
              <a:t> = 2.6 ∙ 10</a:t>
            </a:r>
            <a:r>
              <a:rPr lang="en-GB" sz="1400" b="1" baseline="30000" dirty="0">
                <a:solidFill>
                  <a:srgbClr val="C0504D"/>
                </a:solidFill>
              </a:rPr>
              <a:t>11</a:t>
            </a:r>
            <a:r>
              <a:rPr lang="en-GB" sz="1400" b="1" dirty="0">
                <a:solidFill>
                  <a:srgbClr val="C0504D"/>
                </a:solidFill>
              </a:rPr>
              <a:t> ppb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23" y="1060179"/>
            <a:ext cx="3915758" cy="275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22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LHC Injectors Upgrade Workshop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1010754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305211" y="2965076"/>
            <a:ext cx="2791724" cy="187586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Post-acceleration and shaving achieved for high intensity BCMS beam in 2018, thanks to new power converters in 40 MHz cavities (only 36b nominal intensity in 2017)</a:t>
            </a:r>
          </a:p>
          <a:p>
            <a:r>
              <a:rPr lang="en-US" dirty="0"/>
              <a:t>Shaved beam in PS can be analyzed to quantify halo population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8156972" cy="817708"/>
          </a:xfrm>
        </p:spPr>
        <p:txBody>
          <a:bodyPr>
            <a:normAutofit/>
          </a:bodyPr>
          <a:lstStyle/>
          <a:p>
            <a:r>
              <a:rPr lang="fr-CH" dirty="0"/>
              <a:t>Longitudinal shaving and PS-SPS </a:t>
            </a:r>
            <a:r>
              <a:rPr lang="fr-CH" dirty="0" err="1"/>
              <a:t>transfer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3" y="714051"/>
            <a:ext cx="3533443" cy="26500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87" y="1064999"/>
            <a:ext cx="24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35" y="1051540"/>
            <a:ext cx="2400000" cy="180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6643" y="1064965"/>
            <a:ext cx="1554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PS: BCMS with post-acceleration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31579" y="1228445"/>
            <a:ext cx="961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Uncaptured beam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239612" y="1652679"/>
            <a:ext cx="83719" cy="312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261263" y="1659332"/>
            <a:ext cx="953857" cy="513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89725" y="823189"/>
            <a:ext cx="1696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SPS fast BCT, without shaving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13231" y="818515"/>
            <a:ext cx="1696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55A0"/>
                </a:solidFill>
              </a:rPr>
              <a:t>SPS fast BCT, </a:t>
            </a:r>
            <a:br>
              <a:rPr lang="en-GB" sz="1200" b="1" dirty="0">
                <a:solidFill>
                  <a:srgbClr val="0055A0"/>
                </a:solidFill>
              </a:rPr>
            </a:br>
            <a:r>
              <a:rPr lang="en-GB" sz="1200" b="1" dirty="0">
                <a:solidFill>
                  <a:srgbClr val="0055A0"/>
                </a:solidFill>
              </a:rPr>
              <a:t>with shaving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320722" y="2590208"/>
            <a:ext cx="2400300" cy="2198008"/>
            <a:chOff x="1320722" y="2590208"/>
            <a:chExt cx="2400300" cy="219800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/>
            <a:srcRect l="3678" t="8279" r="6479"/>
            <a:stretch/>
          </p:blipFill>
          <p:spPr>
            <a:xfrm>
              <a:off x="1320722" y="2965076"/>
              <a:ext cx="2400300" cy="1823140"/>
            </a:xfrm>
            <a:prstGeom prst="rect">
              <a:avLst/>
            </a:prstGeom>
          </p:spPr>
        </p:pic>
        <p:cxnSp>
          <p:nvCxnSpPr>
            <p:cNvPr id="33" name="Straight Arrow Connector 32"/>
            <p:cNvCxnSpPr/>
            <p:nvPr/>
          </p:nvCxnSpPr>
          <p:spPr>
            <a:xfrm flipH="1" flipV="1">
              <a:off x="1883195" y="2590208"/>
              <a:ext cx="811914" cy="10362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144803" y="2590208"/>
              <a:ext cx="6819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Long. shaving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575957" y="2687830"/>
            <a:ext cx="2952590" cy="2214443"/>
            <a:chOff x="3575957" y="2687830"/>
            <a:chExt cx="2952590" cy="22144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5957" y="2687830"/>
              <a:ext cx="2952590" cy="2214443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5586657" y="2965076"/>
              <a:ext cx="632608" cy="268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00821" y="3979480"/>
              <a:ext cx="6385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>
                  <a:solidFill>
                    <a:srgbClr val="FF9900"/>
                  </a:solidFill>
                </a:rPr>
                <a:t>SPS losses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46294" y="4160188"/>
              <a:ext cx="6385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/>
                <a:t>PS losses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4801582" y="2982999"/>
            <a:ext cx="1509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55A0"/>
                </a:solidFill>
              </a:rPr>
              <a:t>BCMS beam, </a:t>
            </a:r>
            <a:r>
              <a:rPr lang="en-GB" sz="1200" b="1" u="sng" dirty="0">
                <a:solidFill>
                  <a:srgbClr val="0055A0"/>
                </a:solidFill>
              </a:rPr>
              <a:t>nominal</a:t>
            </a:r>
            <a:r>
              <a:rPr lang="en-GB" sz="1200" b="1" dirty="0">
                <a:solidFill>
                  <a:srgbClr val="0055A0"/>
                </a:solidFill>
              </a:rPr>
              <a:t> intensity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4210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30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03587"/>
            <a:ext cx="8229600" cy="3430576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What is the parameter reach in terms of intensity/longitudinal emittance? What was achieved in 2018 and what is expected from simulations with the further LS2 RF improvements?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is the contribution of each of the upgrades (coupled-bunch, 1-turn delay, multi-harmonic feedbacks)?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Which impedance sources mainly excite the observed instabilities?</a:t>
            </a:r>
            <a:br>
              <a:rPr lang="en-GB" dirty="0"/>
            </a:br>
            <a:endParaRPr lang="en-GB" dirty="0"/>
          </a:p>
          <a:p>
            <a:r>
              <a:rPr lang="en-GB" dirty="0"/>
              <a:t>Are there any new ideas to further improve the longitudinal beam quality, e.g. bunch shape after rotation, to better suit the SPS?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are the observed and expected bunch-by-bunch parameter variations (2018 and post-LIU)?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Questions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answered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10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55822" y="992219"/>
            <a:ext cx="4418876" cy="3699597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Introduction</a:t>
            </a:r>
            <a:br>
              <a:rPr lang="en-GB" dirty="0"/>
            </a:br>
            <a:endParaRPr lang="en-GB" dirty="0"/>
          </a:p>
          <a:p>
            <a:r>
              <a:rPr lang="en-GB" dirty="0"/>
              <a:t>Beam performance reach in 2018</a:t>
            </a:r>
          </a:p>
          <a:p>
            <a:pPr lvl="1"/>
            <a:r>
              <a:rPr lang="en-GB" dirty="0"/>
              <a:t>Summary plot for intensity reach with all upgrades </a:t>
            </a:r>
          </a:p>
          <a:p>
            <a:pPr lvl="2"/>
            <a:r>
              <a:rPr lang="en-GB" dirty="0"/>
              <a:t>Multi-harmonic feedback</a:t>
            </a:r>
          </a:p>
          <a:p>
            <a:pPr lvl="2"/>
            <a:r>
              <a:rPr lang="en-GB" dirty="0"/>
              <a:t>Landau cavity</a:t>
            </a:r>
          </a:p>
          <a:p>
            <a:pPr lvl="1"/>
            <a:r>
              <a:rPr lang="en-GB" dirty="0"/>
              <a:t>Present beam quality at extraction and margin beyond LIU (smaller long. emittance)</a:t>
            </a:r>
            <a:br>
              <a:rPr lang="en-GB" dirty="0"/>
            </a:br>
            <a:endParaRPr lang="en-GB" dirty="0"/>
          </a:p>
          <a:p>
            <a:r>
              <a:rPr lang="en-GB" dirty="0"/>
              <a:t>Outcome of studies in 2018</a:t>
            </a:r>
          </a:p>
          <a:p>
            <a:pPr lvl="1"/>
            <a:r>
              <a:rPr lang="en-GB" dirty="0"/>
              <a:t>Coupled bunch instability</a:t>
            </a:r>
          </a:p>
          <a:p>
            <a:pPr lvl="2"/>
            <a:r>
              <a:rPr lang="en-GB" dirty="0"/>
              <a:t>Progress in impedance model and particle simulations</a:t>
            </a:r>
          </a:p>
          <a:p>
            <a:pPr lvl="2"/>
            <a:r>
              <a:rPr lang="en-GB" dirty="0"/>
              <a:t>Identification of guilty impedance sources (</a:t>
            </a:r>
            <a:r>
              <a:rPr lang="en-GB" dirty="0" err="1"/>
              <a:t>quadrupolar</a:t>
            </a:r>
            <a:r>
              <a:rPr lang="en-GB" dirty="0"/>
              <a:t> instability)</a:t>
            </a:r>
          </a:p>
          <a:p>
            <a:pPr lvl="1"/>
            <a:r>
              <a:rPr lang="en-GB" dirty="0"/>
              <a:t>Longitudinal shaving and PS-SPS transfer</a:t>
            </a:r>
            <a:br>
              <a:rPr lang="en-GB" dirty="0"/>
            </a:br>
            <a:endParaRPr lang="en-GB" dirty="0"/>
          </a:p>
          <a:p>
            <a:r>
              <a:rPr lang="en-GB" dirty="0"/>
              <a:t>Expected performance post-LS2</a:t>
            </a:r>
          </a:p>
          <a:p>
            <a:pPr lvl="1"/>
            <a:r>
              <a:rPr lang="en-GB" dirty="0"/>
              <a:t>RF upgrade (10 MHz high-level upgrade)</a:t>
            </a:r>
          </a:p>
          <a:p>
            <a:pPr lvl="1"/>
            <a:r>
              <a:rPr lang="en-GB" dirty="0"/>
              <a:t>Impedance reduction (removal of CT extraction kickers)</a:t>
            </a:r>
          </a:p>
          <a:p>
            <a:pPr lvl="1"/>
            <a:r>
              <a:rPr lang="en-GB" dirty="0"/>
              <a:t>New impedance sources (beam dump, etc.)</a:t>
            </a:r>
          </a:p>
          <a:p>
            <a:pPr lvl="1"/>
            <a:r>
              <a:rPr lang="en-GB" dirty="0"/>
              <a:t>Optimization of the beam quality</a:t>
            </a:r>
            <a:br>
              <a:rPr lang="en-GB" dirty="0"/>
            </a:br>
            <a:endParaRPr lang="en-GB" dirty="0"/>
          </a:p>
          <a:p>
            <a:r>
              <a:rPr lang="en-GB" dirty="0"/>
              <a:t>Conclusion and plans for LS2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981902" y="989931"/>
            <a:ext cx="4080116" cy="3701885"/>
          </a:xfrm>
        </p:spPr>
        <p:txBody>
          <a:bodyPr>
            <a:normAutofit fontScale="40000" lnSpcReduction="20000"/>
          </a:bodyPr>
          <a:lstStyle/>
          <a:p>
            <a:pPr marL="36576" indent="0">
              <a:buNone/>
            </a:pPr>
            <a:r>
              <a:rPr lang="en-GB" dirty="0"/>
              <a:t>Questions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is the parameter reach in terms of intensity/longitudinal emittance? 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is the contribution of each of the upgrades (coupled-bunch, 1-turn delay, multi-harmonic feedbacks)?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Which impedance sources mainly excite the observed instabilities?</a:t>
            </a:r>
            <a:br>
              <a:rPr lang="en-GB" dirty="0"/>
            </a:br>
            <a:endParaRPr lang="en-GB" dirty="0"/>
          </a:p>
          <a:p>
            <a:r>
              <a:rPr lang="en-GB" dirty="0"/>
              <a:t>Are there any new ideas to further improve the longitudinal beam quality, e.g. bunch shape after rotation, to better suit the SPS?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was achieved in 2018 and what is expected from simulations with the further LS2 RF improvements? 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are the observed and expected bunch-by-bunch parameter variations (2018 and post-LIU)?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4918841" y="1261241"/>
            <a:ext cx="0" cy="105944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18841" y="2453114"/>
            <a:ext cx="0" cy="7441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18841" y="3197247"/>
            <a:ext cx="0" cy="13053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449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performance reach in 2018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905926" y="870118"/>
            <a:ext cx="7579800" cy="3763372"/>
            <a:chOff x="905926" y="870118"/>
            <a:chExt cx="7579800" cy="3763372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926" y="1165490"/>
              <a:ext cx="3375342" cy="3168000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4526177" y="2749110"/>
              <a:ext cx="39595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Finemet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 dipole-mode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coupled-bunch feedback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542596" y="2395017"/>
              <a:ext cx="20406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Optimization 2017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3542251" y="2410888"/>
              <a:ext cx="4638675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951702" y="2532808"/>
              <a:ext cx="1160145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361151" y="3399443"/>
              <a:ext cx="5819775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108564" y="2532809"/>
              <a:ext cx="338563" cy="200763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4447127" y="2733571"/>
              <a:ext cx="3733799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932776" y="1662016"/>
              <a:ext cx="163650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526177" y="3444169"/>
              <a:ext cx="31254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Reach with C10-86/96 coupled-bunch feedback (2005)*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348778" y="1508128"/>
              <a:ext cx="2040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LIU baseline</a:t>
              </a:r>
            </a:p>
          </p:txBody>
        </p:sp>
        <p:sp>
          <p:nvSpPr>
            <p:cNvPr id="68" name="Text Placeholder 4"/>
            <p:cNvSpPr txBox="1">
              <a:spLocks/>
            </p:cNvSpPr>
            <p:nvPr/>
          </p:nvSpPr>
          <p:spPr>
            <a:xfrm>
              <a:off x="4519727" y="4235040"/>
              <a:ext cx="3965999" cy="3984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0000" indent="-187200" algn="l" defTabSz="457200" rtl="0" eaLnBrk="1" latinLnBrk="0" hangingPunct="1">
                <a:spcBef>
                  <a:spcPts val="1600"/>
                </a:spcBef>
                <a:spcAft>
                  <a:spcPts val="400"/>
                </a:spcAft>
                <a:buClr>
                  <a:srgbClr val="0055A0"/>
                </a:buClr>
                <a:buFont typeface="Arial"/>
                <a:buChar char="•"/>
                <a:defRPr sz="1700" b="1" kern="1200">
                  <a:solidFill>
                    <a:srgbClr val="0055A0"/>
                  </a:solidFill>
                  <a:latin typeface="Arial"/>
                  <a:ea typeface="+mn-ea"/>
                  <a:cs typeface="Arial"/>
                </a:defRPr>
              </a:lvl1pPr>
              <a:lvl2pPr marL="381600" indent="-1944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ClrTx/>
                <a:buSzPct val="100000"/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2pPr>
              <a:lvl3pPr marL="694800" indent="-2286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Pct val="100000"/>
                <a:buFont typeface="Lucida Grande"/>
                <a:buChar char="−"/>
                <a:defRPr sz="15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+mn-ea"/>
                  <a:cs typeface="Arial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6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40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/>
                </a:rPr>
                <a:t>*Intensities &gt;1.3 ∙ 10</a:t>
              </a:r>
              <a:r>
                <a:rPr kumimoji="0" lang="en-GB" sz="14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/>
                </a:rPr>
                <a:t>11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/>
                </a:rPr>
                <a:t> ppb were delivered &lt;2016, but not with sufficient quality for LHC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Arial"/>
                <a:sym typeface="Symbol" panose="05050102010706020507" pitchFamily="18" charset="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73936" y="870118"/>
              <a:ext cx="3131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22041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Intensity per bunch at extraction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436638" y="1634725"/>
              <a:ext cx="622591" cy="7540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1386426" y="1788690"/>
              <a:ext cx="27254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4543986" y="1786026"/>
              <a:ext cx="3749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b="1" dirty="0">
                  <a:solidFill>
                    <a:srgbClr val="FF0000"/>
                  </a:solidFill>
                  <a:cs typeface="Arial" panose="020B0604020202020204" pitchFamily="34" charset="0"/>
                </a:rPr>
                <a:t>The LIU baseline was not within reach for the PS at the end of 2017… 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>
              <a:off x="3542251" y="1794812"/>
              <a:ext cx="0" cy="57598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1339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performance reach in 2018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05926" y="870118"/>
            <a:ext cx="7579800" cy="3763372"/>
            <a:chOff x="1154626" y="708211"/>
            <a:chExt cx="7579800" cy="376337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4626" y="1003583"/>
              <a:ext cx="3375342" cy="3168000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>
              <a:off x="1635126" y="1626783"/>
              <a:ext cx="27254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774877" y="2587203"/>
              <a:ext cx="39595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Finemet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 dipole-mode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coupled-bunch feedback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91296" y="2233110"/>
              <a:ext cx="20406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Optimization 2017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66477" y="1896185"/>
              <a:ext cx="3663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Suspected feedback saturation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68426" y="1195634"/>
              <a:ext cx="31760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Multi-harmonic feedbacks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C40-78 as Landau RF system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086227" y="1875601"/>
              <a:ext cx="4343399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790951" y="2248981"/>
              <a:ext cx="4638675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200402" y="2370901"/>
              <a:ext cx="1160145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609851" y="3237536"/>
              <a:ext cx="5819775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357264" y="2370902"/>
              <a:ext cx="338563" cy="200763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695827" y="2571664"/>
              <a:ext cx="3733799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181476" y="1500109"/>
              <a:ext cx="163650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358026" y="1105506"/>
              <a:ext cx="337800" cy="388627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695827" y="1105505"/>
              <a:ext cx="3733799" cy="0"/>
            </a:xfrm>
            <a:prstGeom prst="line">
              <a:avLst/>
            </a:prstGeom>
            <a:ln w="19050">
              <a:solidFill>
                <a:srgbClr val="0055A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774877" y="3282262"/>
              <a:ext cx="31254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 panose="020B0604020202020204" pitchFamily="34" charset="0"/>
                </a:rPr>
                <a:t>Reach with C10-86/96 coupled-bunch feedback (2005)*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597478" y="1346221"/>
              <a:ext cx="2040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LIU baseline</a:t>
              </a:r>
            </a:p>
          </p:txBody>
        </p:sp>
        <p:sp>
          <p:nvSpPr>
            <p:cNvPr id="42" name="Text Placeholder 4"/>
            <p:cNvSpPr txBox="1">
              <a:spLocks/>
            </p:cNvSpPr>
            <p:nvPr/>
          </p:nvSpPr>
          <p:spPr>
            <a:xfrm>
              <a:off x="4768427" y="4073133"/>
              <a:ext cx="3965999" cy="3984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0000" indent="-187200" algn="l" defTabSz="457200" rtl="0" eaLnBrk="1" latinLnBrk="0" hangingPunct="1">
                <a:spcBef>
                  <a:spcPts val="1600"/>
                </a:spcBef>
                <a:spcAft>
                  <a:spcPts val="400"/>
                </a:spcAft>
                <a:buClr>
                  <a:srgbClr val="0055A0"/>
                </a:buClr>
                <a:buFont typeface="Arial"/>
                <a:buChar char="•"/>
                <a:defRPr sz="1700" b="1" kern="1200">
                  <a:solidFill>
                    <a:srgbClr val="0055A0"/>
                  </a:solidFill>
                  <a:latin typeface="Arial"/>
                  <a:ea typeface="+mn-ea"/>
                  <a:cs typeface="Arial"/>
                </a:defRPr>
              </a:lvl1pPr>
              <a:lvl2pPr marL="381600" indent="-1944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ClrTx/>
                <a:buSzPct val="100000"/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2pPr>
              <a:lvl3pPr marL="694800" indent="-2286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Pct val="100000"/>
                <a:buFont typeface="Lucida Grande"/>
                <a:buChar char="−"/>
                <a:defRPr sz="15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+mn-ea"/>
                  <a:cs typeface="Arial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6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40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/>
                </a:rPr>
                <a:t>*Intensities &gt;1.3 ∙ 10</a:t>
              </a:r>
              <a:r>
                <a:rPr kumimoji="0" lang="en-GB" sz="14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/>
                </a:rPr>
                <a:t>11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Arial"/>
                </a:rPr>
                <a:t> ppb were delivered &lt;2016, but not with sufficient quality for LHC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Arial"/>
                <a:sym typeface="Symbol" panose="05050102010706020507" pitchFamily="18" charset="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22636" y="708211"/>
              <a:ext cx="3131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22041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Intensity per bunch at extraction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64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81475"/>
            <a:ext cx="8226854" cy="631255"/>
          </a:xfrm>
        </p:spPr>
        <p:txBody>
          <a:bodyPr>
            <a:normAutofit fontScale="90000"/>
          </a:bodyPr>
          <a:lstStyle/>
          <a:p>
            <a:r>
              <a:rPr lang="en-GB" dirty="0"/>
              <a:t>PS intensity reach and longitudinal parameters after LIU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3227815"/>
            <a:ext cx="7550525" cy="1230674"/>
          </a:xfrm>
        </p:spPr>
        <p:txBody>
          <a:bodyPr>
            <a:normAutofit/>
          </a:bodyPr>
          <a:lstStyle/>
          <a:p>
            <a:r>
              <a:rPr lang="en-US" dirty="0"/>
              <a:t>F. Bertin, H. Damerau, G. Favia, </a:t>
            </a:r>
            <a:r>
              <a:rPr lang="en-US" u="sng" dirty="0"/>
              <a:t>A. Lasheen</a:t>
            </a:r>
            <a:r>
              <a:rPr lang="en-US" dirty="0"/>
              <a:t>, B. Popovic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Acknowledgements: M. </a:t>
            </a:r>
            <a:r>
              <a:rPr lang="en-US" dirty="0" err="1"/>
              <a:t>Haase</a:t>
            </a:r>
            <a:r>
              <a:rPr lang="en-US" dirty="0"/>
              <a:t>, A. Huschauer, A. </a:t>
            </a:r>
            <a:r>
              <a:rPr lang="en-US" dirty="0" err="1"/>
              <a:t>Jibar</a:t>
            </a:r>
            <a:r>
              <a:rPr lang="en-US" dirty="0"/>
              <a:t>, P. Kozlowski, M. Migliorati, M. Morvillo, E. </a:t>
            </a:r>
            <a:r>
              <a:rPr lang="en-US" dirty="0" err="1"/>
              <a:t>Shaposhnikova</a:t>
            </a:r>
            <a:r>
              <a:rPr lang="en-US" dirty="0"/>
              <a:t>, MD coordinators, </a:t>
            </a:r>
            <a:r>
              <a:rPr lang="en-US" dirty="0" err="1"/>
              <a:t>BLonD</a:t>
            </a:r>
            <a:r>
              <a:rPr lang="en-US" dirty="0"/>
              <a:t> developers, CPS operators, contributors to the PS impedance model, LIU-PS Beam Dynamics Working Group, Landau cavity study group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60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89932"/>
            <a:ext cx="8229600" cy="356870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Introduction, intensity reach in 2017</a:t>
            </a:r>
            <a:br>
              <a:rPr lang="en-US" dirty="0"/>
            </a:br>
            <a:endParaRPr lang="en-US" dirty="0"/>
          </a:p>
          <a:p>
            <a:r>
              <a:rPr lang="en-US" dirty="0"/>
              <a:t>Beam performance reach in 2018</a:t>
            </a:r>
          </a:p>
          <a:p>
            <a:pPr lvl="1"/>
            <a:r>
              <a:rPr lang="en-US" dirty="0"/>
              <a:t>RF upgrades during YETS17/18</a:t>
            </a:r>
          </a:p>
          <a:p>
            <a:pPr lvl="1"/>
            <a:r>
              <a:rPr lang="en-US" dirty="0"/>
              <a:t>Multi-harmonic feedbacks</a:t>
            </a:r>
          </a:p>
          <a:p>
            <a:pPr lvl="1"/>
            <a:r>
              <a:rPr lang="en-US" dirty="0"/>
              <a:t>Landau cavity</a:t>
            </a:r>
            <a:br>
              <a:rPr lang="en-US" dirty="0"/>
            </a:br>
            <a:endParaRPr lang="en-US" dirty="0"/>
          </a:p>
          <a:p>
            <a:r>
              <a:rPr lang="en-US" dirty="0"/>
              <a:t>Outcome of studies in 2018</a:t>
            </a:r>
          </a:p>
          <a:p>
            <a:pPr lvl="1"/>
            <a:r>
              <a:rPr lang="en-US" dirty="0" err="1"/>
              <a:t>Quadrupolar</a:t>
            </a:r>
            <a:r>
              <a:rPr lang="en-US" dirty="0"/>
              <a:t> coupled bunch-instability</a:t>
            </a:r>
          </a:p>
          <a:p>
            <a:pPr lvl="1"/>
            <a:r>
              <a:rPr lang="en-US" dirty="0"/>
              <a:t>Status of simulations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Expected performance post-LS2</a:t>
            </a:r>
          </a:p>
          <a:p>
            <a:pPr lvl="1"/>
            <a:r>
              <a:rPr lang="en-US" dirty="0"/>
              <a:t>10 MHz cavities amplifier upgrade</a:t>
            </a:r>
          </a:p>
          <a:p>
            <a:pPr lvl="1"/>
            <a:r>
              <a:rPr lang="en-US" dirty="0"/>
              <a:t>Modification of impedance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Conclusion and plans for LS2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20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34"/>
            <a:ext cx="7140972" cy="817708"/>
          </a:xfrm>
        </p:spPr>
        <p:txBody>
          <a:bodyPr>
            <a:normAutofit/>
          </a:bodyPr>
          <a:lstStyle/>
          <a:p>
            <a:r>
              <a:rPr lang="en-US" dirty="0"/>
              <a:t>Introduction, intensity reach in 2017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28" y="885663"/>
            <a:ext cx="7239661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593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" y="1097279"/>
                <a:ext cx="5682840" cy="3661892"/>
              </a:xfrm>
            </p:spPr>
            <p:txBody>
              <a:bodyPr>
                <a:normAutofit fontScale="62500" lnSpcReduction="20000"/>
              </a:bodyPr>
              <a:lstStyle/>
              <a:p>
                <a:pPr marL="306070" indent="-352425"/>
                <a:r>
                  <a:rPr lang="en-US" sz="2200" dirty="0">
                    <a:sym typeface="Symbol" panose="05050102010706020507" pitchFamily="18" charset="2"/>
                  </a:rPr>
                  <a:t>New anode power converters 40 MHz and 80 MHz cavities and summing amplifiers for 80 MHz cavities</a:t>
                </a:r>
              </a:p>
              <a:p>
                <a:pPr marL="843298" lvl="1" indent="-352425">
                  <a:buFont typeface="Wingdings" panose="05000000000000000000" pitchFamily="2" charset="2"/>
                  <a:buChar char="ü"/>
                </a:pPr>
                <a:r>
                  <a:rPr lang="en-US" sz="2000" b="1" dirty="0">
                    <a:solidFill>
                      <a:srgbClr val="00B050"/>
                    </a:solidFill>
                    <a:sym typeface="Symbol" panose="05050102010706020507" pitchFamily="18" charset="2"/>
                  </a:rPr>
                  <a:t>Cavities running reliably at LIU baseline intensity (little margin beyond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0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𝐍</m:t>
                        </m:r>
                      </m:e>
                      <m:sub>
                        <m:r>
                          <a:rPr lang="en-US" sz="20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𝐛</m:t>
                        </m:r>
                      </m:sub>
                    </m:sSub>
                    <m:r>
                      <a:rPr lang="en-US" sz="20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𝟔</m:t>
                    </m:r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×</m:t>
                    </m:r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0B050"/>
                    </a:solidFill>
                    <a:sym typeface="Symbol" panose="05050102010706020507" pitchFamily="18" charset="2"/>
                  </a:rPr>
                  <a:t> p/b)</a:t>
                </a:r>
              </a:p>
              <a:p>
                <a:pPr marL="843298" lvl="1" indent="-352425"/>
                <a:r>
                  <a:rPr lang="en-US" sz="2000" b="1" dirty="0">
                    <a:solidFill>
                      <a:srgbClr val="FF9900"/>
                    </a:solidFill>
                    <a:sym typeface="Symbol" panose="05050102010706020507" pitchFamily="18" charset="2"/>
                  </a:rPr>
                  <a:t>Expected reduction (~35%) of new summing amplifier in direct feedback loop of cavity C80-88 not visible with beam</a:t>
                </a:r>
              </a:p>
              <a:p>
                <a:pPr marL="843298" lvl="1" indent="-352425"/>
                <a:r>
                  <a:rPr lang="en-US" sz="2000" b="1" dirty="0">
                    <a:solidFill>
                      <a:srgbClr val="FF9900"/>
                    </a:solidFill>
                    <a:sym typeface="Symbol" panose="05050102010706020507" pitchFamily="18" charset="2"/>
                  </a:rPr>
                  <a:t>Saturation of feedback not visible with detected signals?</a:t>
                </a:r>
                <a:br>
                  <a:rPr lang="en-US" sz="2000" b="1" dirty="0">
                    <a:solidFill>
                      <a:srgbClr val="FF9900"/>
                    </a:solidFill>
                    <a:sym typeface="Symbol" panose="05050102010706020507" pitchFamily="18" charset="2"/>
                  </a:rPr>
                </a:br>
                <a:endParaRPr lang="en-US" sz="2000" b="1" dirty="0">
                  <a:solidFill>
                    <a:srgbClr val="FF9900"/>
                  </a:solidFill>
                  <a:sym typeface="Symbol" panose="05050102010706020507" pitchFamily="18" charset="2"/>
                </a:endParaRPr>
              </a:p>
              <a:p>
                <a:pPr marL="306070" indent="-352425"/>
                <a:r>
                  <a:rPr lang="en-US" sz="2200" dirty="0">
                    <a:sym typeface="Symbol" panose="05050102010706020507" pitchFamily="18" charset="2"/>
                  </a:rPr>
                  <a:t>New power supplies for </a:t>
                </a:r>
                <a:r>
                  <a:rPr lang="en-US" sz="2200" dirty="0" err="1">
                    <a:sym typeface="Symbol" panose="05050102010706020507" pitchFamily="18" charset="2"/>
                  </a:rPr>
                  <a:t>Finemet</a:t>
                </a:r>
                <a:r>
                  <a:rPr lang="en-US" sz="2200" dirty="0">
                    <a:sym typeface="Symbol" panose="05050102010706020507" pitchFamily="18" charset="2"/>
                  </a:rPr>
                  <a:t> cavity amplifiers</a:t>
                </a:r>
              </a:p>
              <a:p>
                <a:pPr marL="843298" lvl="1" indent="-352425">
                  <a:buFont typeface="Wingdings" panose="05000000000000000000" pitchFamily="2" charset="2"/>
                  <a:buChar char="ü"/>
                </a:pPr>
                <a:r>
                  <a:rPr lang="en-US" sz="2000" b="1" dirty="0">
                    <a:solidFill>
                      <a:srgbClr val="00B050"/>
                    </a:solidFill>
                    <a:sym typeface="Symbol" panose="05050102010706020507" pitchFamily="18" charset="2"/>
                  </a:rPr>
                  <a:t>Coupled-bunch feedback not tripping anymore</a:t>
                </a:r>
              </a:p>
              <a:p>
                <a:pPr marL="843298" lvl="1" indent="-352425"/>
                <a:r>
                  <a:rPr lang="en-US" sz="2000" b="1" dirty="0">
                    <a:solidFill>
                      <a:srgbClr val="FF9900"/>
                    </a:solidFill>
                    <a:sym typeface="Symbol" panose="05050102010706020507" pitchFamily="18" charset="2"/>
                  </a:rPr>
                  <a:t>Saturation of drive power with previous supplies?</a:t>
                </a:r>
                <a:br>
                  <a:rPr lang="en-US" sz="2000" b="1" dirty="0">
                    <a:solidFill>
                      <a:srgbClr val="FF9900"/>
                    </a:solidFill>
                    <a:sym typeface="Symbol" panose="05050102010706020507" pitchFamily="18" charset="2"/>
                  </a:rPr>
                </a:br>
                <a:endParaRPr lang="en-US" sz="2000" b="1" dirty="0">
                  <a:solidFill>
                    <a:srgbClr val="FF9900"/>
                  </a:solidFill>
                  <a:sym typeface="Symbol" panose="05050102010706020507" pitchFamily="18" charset="2"/>
                </a:endParaRPr>
              </a:p>
              <a:p>
                <a:pPr marL="306070" indent="-352425"/>
                <a:r>
                  <a:rPr lang="en-US" sz="2200" dirty="0">
                    <a:sym typeface="Symbol" panose="05050102010706020507" pitchFamily="18" charset="2"/>
                  </a:rPr>
                  <a:t>New pre-driver amplifiers for 10 MHz cavities</a:t>
                </a:r>
              </a:p>
              <a:p>
                <a:pPr marL="843298" lvl="1" indent="-352425"/>
                <a:r>
                  <a:rPr lang="en-US" sz="2000" dirty="0">
                    <a:sym typeface="Symbol" panose="05050102010706020507" pitchFamily="18" charset="2"/>
                  </a:rPr>
                  <a:t>No effect on direct wide-band feedback</a:t>
                </a:r>
                <a:br>
                  <a:rPr lang="en-US" sz="2000" dirty="0">
                    <a:sym typeface="Symbol" panose="05050102010706020507" pitchFamily="18" charset="2"/>
                  </a:rPr>
                </a:br>
                <a:endParaRPr lang="en-US" sz="2000" dirty="0">
                  <a:sym typeface="Symbol" panose="05050102010706020507" pitchFamily="18" charset="2"/>
                </a:endParaRPr>
              </a:p>
              <a:p>
                <a:pPr marL="306070" indent="-352425"/>
                <a:r>
                  <a:rPr lang="en-US" sz="2200" dirty="0">
                    <a:sym typeface="Symbol" panose="05050102010706020507" pitchFamily="18" charset="2"/>
                  </a:rPr>
                  <a:t>200 MHz amplifier upgrade</a:t>
                </a:r>
              </a:p>
              <a:p>
                <a:pPr marL="843298" lvl="1" indent="-352425"/>
                <a:r>
                  <a:rPr lang="en-US" sz="2000" dirty="0">
                    <a:sym typeface="Symbol" panose="05050102010706020507" pitchFamily="18" charset="2"/>
                  </a:rPr>
                  <a:t>Same coupling of cavities with amplifiers (final stage unchanged), no change expected in beam impedance</a:t>
                </a:r>
                <a:endParaRPr lang="en-US" sz="230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1097279"/>
                <a:ext cx="5682840" cy="3661892"/>
              </a:xfrm>
              <a:blipFill>
                <a:blip r:embed="rId2"/>
                <a:stretch>
                  <a:fillRect t="-1498" r="-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7" y="-1028"/>
            <a:ext cx="8156973" cy="817708"/>
          </a:xfrm>
        </p:spPr>
        <p:txBody>
          <a:bodyPr>
            <a:normAutofit/>
          </a:bodyPr>
          <a:lstStyle/>
          <a:p>
            <a:r>
              <a:rPr lang="en-US" dirty="0"/>
              <a:t>RF upgrades during YETS17/18 and ITS18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1" y="959020"/>
            <a:ext cx="3365209" cy="2523907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5682841" y="3482926"/>
            <a:ext cx="3365209" cy="918805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 measurements of C80-89 impedance along 2018</a:t>
            </a:r>
          </a:p>
          <a:p>
            <a:r>
              <a:rPr lang="en-US" dirty="0"/>
              <a:t>No visible impedance reduction measured with beam</a:t>
            </a:r>
          </a:p>
        </p:txBody>
      </p:sp>
    </p:spTree>
    <p:extLst>
      <p:ext uri="{BB962C8B-B14F-4D97-AF65-F5344CB8AC3E}">
        <p14:creationId xmlns:p14="http://schemas.microsoft.com/office/powerpoint/2010/main" val="108495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ontent Placeholder 4"/>
          <p:cNvSpPr>
            <a:spLocks noGrp="1"/>
          </p:cNvSpPr>
          <p:nvPr>
            <p:ph idx="1"/>
          </p:nvPr>
        </p:nvSpPr>
        <p:spPr>
          <a:xfrm>
            <a:off x="5236110" y="3971512"/>
            <a:ext cx="3907889" cy="664030"/>
          </a:xfrm>
        </p:spPr>
        <p:txBody>
          <a:bodyPr>
            <a:normAutofit fontScale="4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Improves longitudinal emittance along the batch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As efficient as cavity gap closure</a:t>
            </a:r>
          </a:p>
        </p:txBody>
      </p:sp>
      <p:grpSp>
        <p:nvGrpSpPr>
          <p:cNvPr id="178" name="Group 177"/>
          <p:cNvGrpSpPr/>
          <p:nvPr/>
        </p:nvGrpSpPr>
        <p:grpSpPr>
          <a:xfrm>
            <a:off x="47335" y="942454"/>
            <a:ext cx="6365891" cy="2955538"/>
            <a:chOff x="47335" y="942454"/>
            <a:chExt cx="6365891" cy="2955538"/>
          </a:xfrm>
        </p:grpSpPr>
        <p:sp>
          <p:nvSpPr>
            <p:cNvPr id="177" name="Rectangle 176"/>
            <p:cNvSpPr/>
            <p:nvPr/>
          </p:nvSpPr>
          <p:spPr>
            <a:xfrm>
              <a:off x="47335" y="962867"/>
              <a:ext cx="6365891" cy="293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35" y="942454"/>
              <a:ext cx="6365891" cy="2880000"/>
            </a:xfrm>
            <a:prstGeom prst="rect">
              <a:avLst/>
            </a:prstGeom>
          </p:spPr>
        </p:pic>
      </p:grpSp>
      <p:grpSp>
        <p:nvGrpSpPr>
          <p:cNvPr id="169" name="Group 168"/>
          <p:cNvGrpSpPr/>
          <p:nvPr/>
        </p:nvGrpSpPr>
        <p:grpSpPr>
          <a:xfrm>
            <a:off x="47335" y="922967"/>
            <a:ext cx="6365890" cy="2975024"/>
            <a:chOff x="2108211" y="1174400"/>
            <a:chExt cx="6365890" cy="2975024"/>
          </a:xfrm>
        </p:grpSpPr>
        <p:sp>
          <p:nvSpPr>
            <p:cNvPr id="168" name="Rectangle 167"/>
            <p:cNvSpPr/>
            <p:nvPr/>
          </p:nvSpPr>
          <p:spPr>
            <a:xfrm>
              <a:off x="2108211" y="1214299"/>
              <a:ext cx="6365890" cy="293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7" name="Picture 1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8211" y="1174400"/>
              <a:ext cx="6365890" cy="2880000"/>
            </a:xfrm>
            <a:prstGeom prst="rect">
              <a:avLst/>
            </a:prstGeom>
          </p:spPr>
        </p:pic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31"/>
            <a:ext cx="6459790" cy="817708"/>
          </a:xfrm>
        </p:spPr>
        <p:txBody>
          <a:bodyPr/>
          <a:lstStyle/>
          <a:p>
            <a:r>
              <a:rPr lang="fr-CH" dirty="0"/>
              <a:t>Multi-</a:t>
            </a:r>
            <a:r>
              <a:rPr lang="fr-CH" dirty="0" err="1"/>
              <a:t>Harmonic</a:t>
            </a:r>
            <a:r>
              <a:rPr lang="fr-CH" dirty="0"/>
              <a:t> Feedback (MHFB)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76" name="Group 175"/>
          <p:cNvGrpSpPr/>
          <p:nvPr/>
        </p:nvGrpSpPr>
        <p:grpSpPr>
          <a:xfrm>
            <a:off x="5236109" y="942454"/>
            <a:ext cx="3907891" cy="3007584"/>
            <a:chOff x="5218911" y="1750704"/>
            <a:chExt cx="3907891" cy="3007584"/>
          </a:xfrm>
        </p:grpSpPr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912" y="2046924"/>
              <a:ext cx="3812112" cy="2711364"/>
            </a:xfrm>
            <a:prstGeom prst="rect">
              <a:avLst/>
            </a:prstGeom>
          </p:spPr>
        </p:pic>
        <p:sp>
          <p:nvSpPr>
            <p:cNvPr id="173" name="TextBox 172"/>
            <p:cNvSpPr txBox="1"/>
            <p:nvPr/>
          </p:nvSpPr>
          <p:spPr>
            <a:xfrm>
              <a:off x="5218911" y="1750704"/>
              <a:ext cx="3907891" cy="5078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prstClr val="black"/>
                  </a:solidFill>
                  <a:latin typeface="+mj-lt"/>
                </a:rPr>
                <a:t>Long. emittance (RMS) at start of flat-top </a:t>
              </a:r>
              <a:r>
                <a:rPr lang="en-US" sz="1200" b="1" dirty="0">
                  <a:solidFill>
                    <a:prstClr val="black"/>
                  </a:solidFill>
                  <a:latin typeface="+mj-lt"/>
                </a:rPr>
                <a:t>with 3</a:t>
              </a:r>
              <a:r>
                <a:rPr lang="en-US" sz="1200" b="1" baseline="30000" dirty="0">
                  <a:solidFill>
                    <a:prstClr val="black"/>
                  </a:solidFill>
                  <a:latin typeface="+mj-lt"/>
                </a:rPr>
                <a:t>rd</a:t>
              </a:r>
              <a:r>
                <a:rPr lang="en-US" sz="1200" b="1" dirty="0">
                  <a:solidFill>
                    <a:prstClr val="black"/>
                  </a:solidFill>
                  <a:latin typeface="+mj-lt"/>
                </a:rPr>
                <a:t> 80 MHz </a:t>
              </a:r>
              <a:r>
                <a:rPr lang="en-US" sz="1200" b="1" dirty="0">
                  <a:solidFill>
                    <a:srgbClr val="0000FF"/>
                  </a:solidFill>
                  <a:latin typeface="+mj-lt"/>
                </a:rPr>
                <a:t>gap closed</a:t>
              </a:r>
              <a:r>
                <a:rPr lang="en-US" sz="1200" b="1" dirty="0">
                  <a:solidFill>
                    <a:prstClr val="black"/>
                  </a:solidFill>
                  <a:latin typeface="+mj-lt"/>
                </a:rPr>
                <a:t>, MHFB </a:t>
              </a:r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on</a:t>
              </a:r>
              <a:r>
                <a:rPr lang="en-US" sz="1200" b="1" dirty="0">
                  <a:solidFill>
                    <a:prstClr val="black"/>
                  </a:solidFill>
                  <a:latin typeface="+mj-lt"/>
                </a:rPr>
                <a:t>/off</a:t>
              </a:r>
              <a:endParaRPr lang="en-GB" sz="1200" b="1" dirty="0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175" name="Content Placeholder 4"/>
          <p:cNvSpPr txBox="1">
            <a:spLocks/>
          </p:cNvSpPr>
          <p:nvPr/>
        </p:nvSpPr>
        <p:spPr>
          <a:xfrm>
            <a:off x="47334" y="3971512"/>
            <a:ext cx="5188776" cy="66403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charset="0"/>
              <a:buChar char="o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charset="2"/>
              <a:buChar char="q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charset="2"/>
              <a:buChar char="Ø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Successfully implemented on all 40 MHz and 80 MHz cavities in 2018</a:t>
            </a:r>
          </a:p>
          <a:p>
            <a:r>
              <a:rPr lang="en-US" dirty="0"/>
              <a:t>Factor 10 </a:t>
            </a:r>
            <a:r>
              <a:rPr lang="fr-CH" dirty="0" err="1"/>
              <a:t>impedance</a:t>
            </a:r>
            <a:r>
              <a:rPr lang="fr-CH" dirty="0"/>
              <a:t> </a:t>
            </a:r>
            <a:r>
              <a:rPr lang="fr-CH" dirty="0" err="1"/>
              <a:t>reduction</a:t>
            </a:r>
            <a:r>
              <a:rPr lang="fr-CH" dirty="0"/>
              <a:t> on </a:t>
            </a:r>
            <a:r>
              <a:rPr lang="fr-CH" dirty="0" err="1"/>
              <a:t>revolution</a:t>
            </a:r>
            <a:r>
              <a:rPr lang="fr-CH" dirty="0"/>
              <a:t> </a:t>
            </a:r>
            <a:r>
              <a:rPr lang="fr-CH" dirty="0" err="1"/>
              <a:t>harmonics</a:t>
            </a:r>
            <a:endParaRPr lang="fr-CH" dirty="0"/>
          </a:p>
        </p:txBody>
      </p:sp>
      <p:sp>
        <p:nvSpPr>
          <p:cNvPr id="179" name="Rectangle 178"/>
          <p:cNvSpPr/>
          <p:nvPr/>
        </p:nvSpPr>
        <p:spPr>
          <a:xfrm>
            <a:off x="5705747" y="1528587"/>
            <a:ext cx="143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b="1" i="1" dirty="0" err="1">
                <a:solidFill>
                  <a:srgbClr val="C0504D"/>
                </a:solidFill>
              </a:rPr>
              <a:t>N</a:t>
            </a:r>
            <a:r>
              <a:rPr lang="en-GB" sz="1200" b="1" baseline="-25000" dirty="0" err="1">
                <a:solidFill>
                  <a:srgbClr val="C0504D"/>
                </a:solidFill>
              </a:rPr>
              <a:t>b</a:t>
            </a:r>
            <a:r>
              <a:rPr lang="en-GB" sz="1200" b="1" dirty="0">
                <a:solidFill>
                  <a:srgbClr val="C0504D"/>
                </a:solidFill>
              </a:rPr>
              <a:t> = 2.4 ∙ 10</a:t>
            </a:r>
            <a:r>
              <a:rPr lang="en-GB" sz="1200" b="1" baseline="30000" dirty="0">
                <a:solidFill>
                  <a:srgbClr val="C0504D"/>
                </a:solidFill>
              </a:rPr>
              <a:t>11</a:t>
            </a:r>
            <a:r>
              <a:rPr lang="en-GB" sz="1200" b="1" dirty="0">
                <a:solidFill>
                  <a:srgbClr val="C0504D"/>
                </a:solidFill>
              </a:rPr>
              <a:t> p/b</a:t>
            </a:r>
          </a:p>
        </p:txBody>
      </p:sp>
    </p:spTree>
    <p:extLst>
      <p:ext uri="{BB962C8B-B14F-4D97-AF65-F5344CB8AC3E}">
        <p14:creationId xmlns:p14="http://schemas.microsoft.com/office/powerpoint/2010/main" val="408648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uiExpand="1" build="p"/>
      <p:bldP spid="1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12994" y="3528288"/>
            <a:ext cx="6831005" cy="1380596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Cavities pulsed at harmonic ratio = 4, </a:t>
            </a:r>
            <a:r>
              <a:rPr lang="en-US" dirty="0" err="1"/>
              <a:t>wrt</a:t>
            </a:r>
            <a:r>
              <a:rPr lang="en-US" dirty="0"/>
              <a:t> main </a:t>
            </a:r>
            <a:r>
              <a:rPr lang="en-US" dirty="0" err="1"/>
              <a:t>rf</a:t>
            </a:r>
            <a:r>
              <a:rPr lang="en-US" dirty="0"/>
              <a:t> system (SPS-like)</a:t>
            </a:r>
          </a:p>
          <a:p>
            <a:r>
              <a:rPr lang="en-US" dirty="0"/>
              <a:t>Can be used from 13 GeV: narrow-band resonator with no tuning. A dedicated </a:t>
            </a:r>
            <a:r>
              <a:rPr lang="en-US" dirty="0" err="1"/>
              <a:t>rf</a:t>
            </a:r>
            <a:r>
              <a:rPr lang="en-US" dirty="0"/>
              <a:t> system was studied in the frame of the PS Landau Cavity Study Group</a:t>
            </a:r>
          </a:p>
          <a:p>
            <a:r>
              <a:rPr lang="en-US" dirty="0"/>
              <a:t>Significant stabilization using higher-harmonic RF in complement with the </a:t>
            </a:r>
            <a:r>
              <a:rPr lang="en-US" dirty="0" err="1"/>
              <a:t>Finemet</a:t>
            </a:r>
            <a:r>
              <a:rPr lang="en-US" dirty="0"/>
              <a:t> dipole-mode coupled-bunch feedback </a:t>
            </a:r>
          </a:p>
          <a:p>
            <a:r>
              <a:rPr lang="en-US" dirty="0"/>
              <a:t>Stability margin beyond LIU baseline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28"/>
            <a:ext cx="8156972" cy="817708"/>
          </a:xfrm>
        </p:spPr>
        <p:txBody>
          <a:bodyPr>
            <a:normAutofit/>
          </a:bodyPr>
          <a:lstStyle/>
          <a:p>
            <a:r>
              <a:rPr lang="fr-CH" dirty="0" err="1"/>
              <a:t>Existing</a:t>
            </a:r>
            <a:r>
              <a:rPr lang="fr-CH" dirty="0"/>
              <a:t> 40 MHz </a:t>
            </a:r>
            <a:r>
              <a:rPr lang="fr-CH" dirty="0" err="1"/>
              <a:t>cav</a:t>
            </a:r>
            <a:r>
              <a:rPr lang="fr-CH" dirty="0"/>
              <a:t>. as Landau </a:t>
            </a:r>
            <a:r>
              <a:rPr lang="fr-CH" dirty="0" err="1"/>
              <a:t>rf</a:t>
            </a:r>
            <a:r>
              <a:rPr lang="fr-CH" dirty="0"/>
              <a:t> system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4" y="989932"/>
            <a:ext cx="2694146" cy="189539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19" y="2876388"/>
            <a:ext cx="1814276" cy="179772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593" y="744997"/>
            <a:ext cx="2525482" cy="2783291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0747" y="772381"/>
            <a:ext cx="2561785" cy="2715493"/>
          </a:xfrm>
          <a:prstGeom prst="rect">
            <a:avLst/>
          </a:prstGeom>
        </p:spPr>
      </p:pic>
      <p:sp>
        <p:nvSpPr>
          <p:cNvPr id="74" name="Down Arrow 73"/>
          <p:cNvSpPr/>
          <p:nvPr/>
        </p:nvSpPr>
        <p:spPr>
          <a:xfrm rot="16200000">
            <a:off x="5826897" y="1847550"/>
            <a:ext cx="239029" cy="578182"/>
          </a:xfrm>
          <a:prstGeom prst="downArrow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</p:spTree>
    <p:extLst>
      <p:ext uri="{BB962C8B-B14F-4D97-AF65-F5344CB8AC3E}">
        <p14:creationId xmlns:p14="http://schemas.microsoft.com/office/powerpoint/2010/main" val="134261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-1029"/>
            <a:ext cx="6459790" cy="817708"/>
          </a:xfrm>
        </p:spPr>
        <p:txBody>
          <a:bodyPr/>
          <a:lstStyle/>
          <a:p>
            <a:r>
              <a:rPr lang="en-US" dirty="0"/>
              <a:t>Intensity reach, end 2018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A. Lasheen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28" y="887278"/>
            <a:ext cx="7239661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13031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9198</TotalTime>
  <Words>1262</Words>
  <Application>Microsoft Office PowerPoint</Application>
  <PresentationFormat>Affichage à l'écran (16:9)</PresentationFormat>
  <Paragraphs>252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Courier New</vt:lpstr>
      <vt:lpstr>Symbol</vt:lpstr>
      <vt:lpstr>Wingdings</vt:lpstr>
      <vt:lpstr>CERN2Corporate16-9</vt:lpstr>
      <vt:lpstr>Présentation PowerPoint</vt:lpstr>
      <vt:lpstr>LHC Injectors Upgrade Workshop</vt:lpstr>
      <vt:lpstr>PS intensity reach and longitudinal parameters after LIU</vt:lpstr>
      <vt:lpstr>Outline</vt:lpstr>
      <vt:lpstr>Introduction, intensity reach in 2017</vt:lpstr>
      <vt:lpstr>RF upgrades during YETS17/18 and ITS18</vt:lpstr>
      <vt:lpstr>Multi-Harmonic Feedback (MHFB)</vt:lpstr>
      <vt:lpstr>Existing 40 MHz cav. as Landau rf system</vt:lpstr>
      <vt:lpstr>Intensity reach, end 2018</vt:lpstr>
      <vt:lpstr>Beam quality at extraction</vt:lpstr>
      <vt:lpstr>Margins beyond LIU baseline</vt:lpstr>
      <vt:lpstr>Identification of impedance source</vt:lpstr>
      <vt:lpstr>Status of PS impedance model</vt:lpstr>
      <vt:lpstr>Progress in particle simulations</vt:lpstr>
      <vt:lpstr>Expected performance post-LS2</vt:lpstr>
      <vt:lpstr>Conclusion</vt:lpstr>
      <vt:lpstr>Plan for 2019 and LS2</vt:lpstr>
      <vt:lpstr>Présentation PowerPoint</vt:lpstr>
      <vt:lpstr>Beam quality at extraction</vt:lpstr>
      <vt:lpstr>Longitudinal shaving and PS-SPS transfer</vt:lpstr>
      <vt:lpstr>Questions to be answered</vt:lpstr>
      <vt:lpstr>Outline</vt:lpstr>
      <vt:lpstr>Beam performance reach in 2018</vt:lpstr>
      <vt:lpstr>Beam performance reach in 2018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Alexandre Lasheen</cp:lastModifiedBy>
  <cp:revision>438</cp:revision>
  <dcterms:created xsi:type="dcterms:W3CDTF">2019-01-09T14:53:20Z</dcterms:created>
  <dcterms:modified xsi:type="dcterms:W3CDTF">2019-02-13T16:45:11Z</dcterms:modified>
</cp:coreProperties>
</file>