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448" r:id="rId2"/>
    <p:sldId id="449" r:id="rId3"/>
    <p:sldId id="257" r:id="rId4"/>
    <p:sldId id="267" r:id="rId5"/>
    <p:sldId id="441" r:id="rId6"/>
    <p:sldId id="270" r:id="rId7"/>
    <p:sldId id="452" r:id="rId8"/>
    <p:sldId id="434" r:id="rId9"/>
    <p:sldId id="279" r:id="rId10"/>
    <p:sldId id="278" r:id="rId11"/>
    <p:sldId id="295" r:id="rId12"/>
    <p:sldId id="272" r:id="rId13"/>
    <p:sldId id="271" r:id="rId14"/>
    <p:sldId id="454" r:id="rId15"/>
    <p:sldId id="286" r:id="rId16"/>
    <p:sldId id="439" r:id="rId17"/>
    <p:sldId id="274" r:id="rId18"/>
    <p:sldId id="290" r:id="rId19"/>
    <p:sldId id="436" r:id="rId20"/>
    <p:sldId id="277" r:id="rId21"/>
    <p:sldId id="280" r:id="rId22"/>
    <p:sldId id="445" r:id="rId23"/>
    <p:sldId id="281" r:id="rId24"/>
    <p:sldId id="258" r:id="rId25"/>
    <p:sldId id="282" r:id="rId26"/>
    <p:sldId id="259" r:id="rId27"/>
    <p:sldId id="275" r:id="rId28"/>
    <p:sldId id="45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4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8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6F5C9-CDCF-4EAE-A421-49ED529215CA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6FEF4-B580-4A38-8062-6B2FFACF9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659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Shaposhnikova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25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Shaposhnikova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085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Shaposhnikova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098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rmAutofit/>
          </a:bodyPr>
          <a:lstStyle>
            <a:lvl1pPr algn="l">
              <a:defRPr sz="5467" baseline="0"/>
            </a:lvl1pPr>
          </a:lstStyle>
          <a:p>
            <a:r>
              <a:rPr lang="en-GB" dirty="0"/>
              <a:t>LHC Injectors Upgrade Workshop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8"/>
            <a:ext cx="3657600" cy="559537"/>
          </a:xfrm>
        </p:spPr>
        <p:txBody>
          <a:bodyPr lIns="45720" tIns="0" rIns="45720" bIns="0" anchor="t"/>
          <a:lstStyle>
            <a:lvl1pPr marL="0" indent="0" algn="l">
              <a:buNone/>
              <a:defRPr sz="1867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Montreux, 13-15 February 2019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93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1227551" y="6362378"/>
            <a:ext cx="36390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LIU Workshop, 13-15 February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959795" y="636237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E. Shaposhnikova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609600" y="2954272"/>
            <a:ext cx="10969139" cy="841673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982146"/>
            <a:ext cx="3657600" cy="559537"/>
          </a:xfrm>
        </p:spPr>
        <p:txBody>
          <a:bodyPr lIns="45720" tIns="0" rIns="45720" bIns="0" anchor="t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34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7910" y="365125"/>
            <a:ext cx="10145889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Shaposhnikova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33A20D-DC65-B94C-80E7-8077C40073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5050" y="558447"/>
            <a:ext cx="820950" cy="98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03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Shaposhnikova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844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Shaposhnikova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9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Shaposhnikova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825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Shaposhnikova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82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Shaposhnikova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443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Shaposhnikova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2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LIU Workshop, 13-15 February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E. Shaposhnikova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964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LIU Workshop, 13-15 February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E. Shaposhnikova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A0912-7711-44FF-8C26-7B8B322EF1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33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schwarz\cernbox\BLonD_files\Simulations\PS_bunches\data_analysis\phaseSpaceDensity_bunch_rotation_rms12.2ns_mu2.5.png" TargetMode="External"/><Relationship Id="rId7" Type="http://schemas.openxmlformats.org/officeDocument/2006/relationships/image" Target="file:///C:\Users\schwarz\cernbox\BLonD_files\Simulations\PS_bunches\data_analysis\phaseSpaceDensity_bunch_rotation_rms10.0ns_mu2.5.png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file:///C:\Users\schwarz\cernbox\BLonD_files\Simulations\PS_bunches\data_analysis\phaseSpaceDensity_bunch_rotation_rms11.0ns_mu2.5.png" TargetMode="Externa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schwarz\cernbox\BLonD_files\Simulations\flatBottom_instability\data_analysis\48bunches_future\Q20\rms10.0ns_mu2.5ns\bunchLength_800off.png" TargetMode="External"/><Relationship Id="rId7" Type="http://schemas.openxmlformats.org/officeDocument/2006/relationships/image" Target="file:///C:\Users\schwarz\cernbox\BLonD_files\Simulations\flatBottom_instability\data_analysis\48bunches_future\Q20\rms12.2ns_mu2.5ns\bunchLength_800off.png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file:///C:\Users\schwarz\cernbox\BLonD_files\Simulations\flatBottom_instability\data_analysis\48bunches_future\Q20\rms11.0ns_mu2.5ns\bunchLength_800off.png" TargetMode="Externa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file:///C:\Users\schwarz\cernbox\BLonD_files\Simulations\flatBottom_instability\data_analysis\48bunches_future_updatedSPSimpModel\Q20\rms12.2ns_mu2.5ns\bunchLength_8000.1.png" TargetMode="External"/><Relationship Id="rId3" Type="http://schemas.openxmlformats.org/officeDocument/2006/relationships/image" Target="file:///C:\Users\schwarz\cernbox\BLonD_files\Simulations\flatBottom_instability\data_analysis\48bunches_future\Q20\rms10.0ns_mu2.5ns\bunchLength_800off.png" TargetMode="External"/><Relationship Id="rId7" Type="http://schemas.openxmlformats.org/officeDocument/2006/relationships/image" Target="file:///C:\Users\schwarz\cernbox\BLonD_files\Simulations\flatBottom_instability\data_analysis\48bunches_future\Q20\rms12.2ns_mu2.5ns\bunchLength_800off.png" TargetMode="External"/><Relationship Id="rId12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file:///C:\Users\schwarz\cernbox\BLonD_files\Simulations\flatBottom_instability\data_analysis\48bunches_future_updatedSPSimpModel\Q20\rms11.0ns_mu2.5ns\bunchLength_8000.1.png" TargetMode="External"/><Relationship Id="rId5" Type="http://schemas.openxmlformats.org/officeDocument/2006/relationships/image" Target="file:///C:\Users\schwarz\cernbox\BLonD_files\Simulations\flatBottom_instability\data_analysis\48bunches_future\Q20\rms11.0ns_mu2.5ns\bunchLength_800off.png" TargetMode="External"/><Relationship Id="rId10" Type="http://schemas.openxmlformats.org/officeDocument/2006/relationships/image" Target="../media/image28.png"/><Relationship Id="rId4" Type="http://schemas.openxmlformats.org/officeDocument/2006/relationships/image" Target="../media/image25.png"/><Relationship Id="rId9" Type="http://schemas.openxmlformats.org/officeDocument/2006/relationships/image" Target="file:///C:\Users\schwarz\cernbox\BLonD_files\Simulations\flatBottom_instability\data_analysis\48bunches_future_updatedSPSimpModel\Q20\rms10.0ns_mu2.5ns\bunchLength_8000.1.pn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file:///C:\Users\schwarz\cernbox\BLonD_files\Simulations\flatBottom_instability\data_analysis\48bunches_future_updatedSPSimpModel\Q22\rms10.0ns_mu2.5ns\bbbLoss_8000.1.png" TargetMode="External"/><Relationship Id="rId7" Type="http://schemas.openxmlformats.org/officeDocument/2006/relationships/image" Target="file:///C:\Users\schwarz\cernbox\BLonD_files\Simulations\flatBottom_instability\data_analysis\48bunches_future_updatedSPSimpModel\Q22\rms11.0ns_mu2.5ns\bunchLength_8000.1.png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file:///C:\Users\schwarz\cernbox\BLonD_files\Simulations\flatBottom_instability\data_analysis\48bunches_future_updatedSPSimpModel\Q20\rms10.0ns_mu2.5ns\bbbLoss_8000.1.png" TargetMode="External"/><Relationship Id="rId4" Type="http://schemas.openxmlformats.org/officeDocument/2006/relationships/image" Target="../media/image31.png"/><Relationship Id="rId9" Type="http://schemas.openxmlformats.org/officeDocument/2006/relationships/image" Target="file:///C:\Users\schwarz\cernbox\BLonD_files\Simulations\flatBottom_instability\data_analysis\48bunches_future_updatedSPSimpModel\Q22\rms12.2ns_mu2.5ns\bunchLength_8000.1.pn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schwarz\cernbox\BLonD_files\Measurements\MD_180719_analysis\data_analysis\8000.2_eps0.3_ppb1.3\avgLossPattern_8000.2_eps0.3_ppb1.3.png" TargetMode="External"/><Relationship Id="rId7" Type="http://schemas.openxmlformats.org/officeDocument/2006/relationships/image" Target="file:///C:\Users\schwarz\cernbox\BLonD_files\Measurements\MD_180719_analysis\data_analysis\8000.2_eps0.3_ppb2.2\avgLossPattern_8000.2_eps0.3_ppb2.2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file:///C:\Users\schwarz\cernbox\BLonD_files\Measurements\MD_180719_analysis\data_analysis\8000.2_eps0.3_ppb1.6\avgLossPattern_8000.2_eps0.3_ppb1.6.png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rgbClr val="0070C0"/>
                </a:solidFill>
              </a:rPr>
              <a:t>LHC Injectors Upgrade Workshop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fr-CH" dirty="0">
                <a:solidFill>
                  <a:srgbClr val="0070C0"/>
                </a:solidFill>
              </a:rPr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933088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Future performance of LIU beams:</a:t>
            </a:r>
            <a:br>
              <a:rPr lang="en-GB" sz="3600" b="1" dirty="0">
                <a:solidFill>
                  <a:srgbClr val="0070C0"/>
                </a:solidFill>
              </a:rPr>
            </a:br>
            <a:r>
              <a:rPr lang="en-GB" sz="3600" b="1" dirty="0">
                <a:solidFill>
                  <a:srgbClr val="0070C0"/>
                </a:solidFill>
              </a:rPr>
              <a:t>effect of higher 800 MHz RF voltage on beam stability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 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10</a:t>
            </a:fld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E3E8DD-E670-2049-B512-F93A9A467C47}"/>
              </a:ext>
            </a:extLst>
          </p:cNvPr>
          <p:cNvSpPr txBox="1"/>
          <p:nvPr/>
        </p:nvSpPr>
        <p:spPr>
          <a:xfrm>
            <a:off x="6883582" y="2134922"/>
            <a:ext cx="4305520" cy="350865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libri" panose="020F0502020204030204" pitchFamily="34" charset="0"/>
              </a:rPr>
              <a:t>→</a:t>
            </a:r>
            <a:r>
              <a:rPr lang="en-US" sz="2200" dirty="0"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rgbClr val="0070C0"/>
                </a:solidFill>
                <a:latin typeface="Calibri" panose="020F0502020204030204" pitchFamily="34" charset="0"/>
              </a:rPr>
              <a:t>Higher </a:t>
            </a:r>
            <a:r>
              <a:rPr lang="en-US" sz="2200" dirty="0">
                <a:solidFill>
                  <a:srgbClr val="0070C0"/>
                </a:solidFill>
              </a:rPr>
              <a:t>V</a:t>
            </a:r>
            <a:r>
              <a:rPr lang="en-US" sz="2200" baseline="-25000" dirty="0">
                <a:solidFill>
                  <a:srgbClr val="0070C0"/>
                </a:solidFill>
              </a:rPr>
              <a:t>800</a:t>
            </a:r>
            <a:r>
              <a:rPr lang="en-US" sz="2200" dirty="0">
                <a:solidFill>
                  <a:srgbClr val="0070C0"/>
                </a:solidFill>
              </a:rPr>
              <a:t>/V</a:t>
            </a:r>
            <a:r>
              <a:rPr lang="en-US" sz="2200" baseline="-25000" dirty="0">
                <a:solidFill>
                  <a:srgbClr val="0070C0"/>
                </a:solidFill>
              </a:rPr>
              <a:t>200 </a:t>
            </a:r>
            <a:r>
              <a:rPr lang="en-US" sz="2200" dirty="0">
                <a:solidFill>
                  <a:srgbClr val="0070C0"/>
                </a:solidFill>
                <a:latin typeface="Calibri" panose="020F0502020204030204" pitchFamily="34" charset="0"/>
              </a:rPr>
              <a:t>voltage ratio provides significant increase of threshold on flat top</a:t>
            </a:r>
            <a:r>
              <a:rPr lang="en-US" sz="2200" dirty="0">
                <a:latin typeface="Calibri" panose="020F0502020204030204" pitchFamily="34" charset="0"/>
              </a:rPr>
              <a:t> (where it is minimum), but…</a:t>
            </a:r>
          </a:p>
          <a:p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2200" dirty="0"/>
              <a:t>Potential of higher voltage ratio needs </a:t>
            </a:r>
            <a:r>
              <a:rPr lang="en-US" sz="2200" dirty="0">
                <a:solidFill>
                  <a:schemeClr val="tx1"/>
                </a:solidFill>
              </a:rPr>
              <a:t>to be accessed in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C00000"/>
                </a:solidFill>
              </a:rPr>
              <a:t>simulations of ramp </a:t>
            </a:r>
            <a:r>
              <a:rPr lang="en-US" sz="2200" dirty="0"/>
              <a:t>with controlled emittance blow-up and LLRF (feedback, phase loop) 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BB412C-7FDB-974C-AA66-16DF205210ED}"/>
              </a:ext>
            </a:extLst>
          </p:cNvPr>
          <p:cNvSpPr txBox="1"/>
          <p:nvPr/>
        </p:nvSpPr>
        <p:spPr>
          <a:xfrm>
            <a:off x="1418497" y="1590122"/>
            <a:ext cx="48623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Beam stability thresholds on flat top </a:t>
            </a:r>
          </a:p>
          <a:p>
            <a:pPr algn="ctr"/>
            <a:r>
              <a:rPr lang="en-US" sz="2400" dirty="0"/>
              <a:t>with baseline LIU upgrades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E33339-2380-E142-A1B4-3FCA69CF2A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910" y="2421119"/>
            <a:ext cx="4970872" cy="372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976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446" y="376543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Main limitations in longitudinal plane:</a:t>
            </a:r>
            <a:b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capture and flat bottom losses</a:t>
            </a:r>
            <a:endParaRPr lang="en-GB" sz="3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08048" y="5083585"/>
            <a:ext cx="10545752" cy="1107996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0070C0"/>
                </a:solidFill>
              </a:rPr>
              <a:t>→</a:t>
            </a:r>
            <a:r>
              <a:rPr lang="en-GB" sz="2200" dirty="0"/>
              <a:t> </a:t>
            </a:r>
            <a:r>
              <a:rPr lang="en-GB" sz="2200" dirty="0">
                <a:solidFill>
                  <a:schemeClr val="accent1">
                    <a:lumMod val="75000"/>
                  </a:schemeClr>
                </a:solidFill>
              </a:rPr>
              <a:t>Good agreement between measurements and </a:t>
            </a:r>
            <a:r>
              <a:rPr lang="en-GB" sz="2200" dirty="0" err="1">
                <a:solidFill>
                  <a:schemeClr val="accent1">
                    <a:lumMod val="75000"/>
                  </a:schemeClr>
                </a:solidFill>
              </a:rPr>
              <a:t>BLonD</a:t>
            </a:r>
            <a:r>
              <a:rPr lang="en-GB" sz="2200" dirty="0">
                <a:solidFill>
                  <a:schemeClr val="accent1">
                    <a:lumMod val="75000"/>
                  </a:schemeClr>
                </a:solidFill>
              </a:rPr>
              <a:t> simulations</a:t>
            </a:r>
            <a:r>
              <a:rPr lang="en-GB" sz="2200" dirty="0">
                <a:solidFill>
                  <a:srgbClr val="C00000"/>
                </a:solidFill>
              </a:rPr>
              <a:t> </a:t>
            </a:r>
            <a:r>
              <a:rPr lang="en-GB" sz="2200" dirty="0"/>
              <a:t>for 72 bunches during 1 s for 1.7E11 ppb, V200 = 2 MV, V800 = 0</a:t>
            </a:r>
            <a:r>
              <a:rPr lang="en-GB" sz="2200" dirty="0">
                <a:solidFill>
                  <a:schemeClr val="tx1"/>
                </a:solidFill>
              </a:rPr>
              <a:t>,  Q22, </a:t>
            </a:r>
            <a:r>
              <a:rPr lang="en-GB" sz="2200" dirty="0"/>
              <a:t>feedback on, phase loop on, FF off</a:t>
            </a:r>
          </a:p>
          <a:p>
            <a:r>
              <a:rPr lang="en-GB" sz="2200" b="1" dirty="0">
                <a:solidFill>
                  <a:srgbClr val="0070C0"/>
                </a:solidFill>
              </a:rPr>
              <a:t>→ 2% losses at 1 s for 2.6E11 after RF upgrade,</a:t>
            </a:r>
            <a:r>
              <a:rPr lang="en-GB" sz="2200" dirty="0">
                <a:solidFill>
                  <a:srgbClr val="0070C0"/>
                </a:solidFill>
              </a:rPr>
              <a:t> </a:t>
            </a:r>
            <a:r>
              <a:rPr lang="en-GB" sz="2200" dirty="0">
                <a:solidFill>
                  <a:srgbClr val="C00000"/>
                </a:solidFill>
              </a:rPr>
              <a:t>but bucket is full →  losses at start of ramp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900661" y="2269461"/>
            <a:ext cx="2163077" cy="2246769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2000" dirty="0"/>
              <a:t>→ Strong effect of</a:t>
            </a:r>
          </a:p>
          <a:p>
            <a:r>
              <a:rPr lang="en-GB" sz="2000" dirty="0"/>
              <a:t>-    injected particle distribution (halo)</a:t>
            </a:r>
          </a:p>
          <a:p>
            <a:r>
              <a:rPr lang="en-GB" sz="2000" dirty="0"/>
              <a:t> -   bunch length modulation </a:t>
            </a:r>
          </a:p>
          <a:p>
            <a:r>
              <a:rPr lang="en-GB" sz="2000" dirty="0">
                <a:solidFill>
                  <a:schemeClr val="tx1"/>
                </a:solidFill>
              </a:rPr>
              <a:t>-    phase loop</a:t>
            </a:r>
          </a:p>
          <a:p>
            <a:endParaRPr lang="en-GB" sz="2000" dirty="0"/>
          </a:p>
        </p:txBody>
      </p:sp>
      <p:pic>
        <p:nvPicPr>
          <p:cNvPr id="18" name="Picture 1" descr="page3image3843648">
            <a:extLst>
              <a:ext uri="{FF2B5EF4-FFF2-40B4-BE49-F238E27FC236}">
                <a16:creationId xmlns:a16="http://schemas.microsoft.com/office/drawing/2014/main" id="{3C1560B4-D84F-4040-99DC-2F5466291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233" y="1851069"/>
            <a:ext cx="4184883" cy="312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 descr="page3image3820800">
            <a:extLst>
              <a:ext uri="{FF2B5EF4-FFF2-40B4-BE49-F238E27FC236}">
                <a16:creationId xmlns:a16="http://schemas.microsoft.com/office/drawing/2014/main" id="{1AF055AA-C5B8-F049-A38A-7C90FD8CBBF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79" y="1913041"/>
            <a:ext cx="4167000" cy="312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339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PS-SPS transfer: </a:t>
            </a:r>
            <a:b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new capture RF system in the SPS?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669505" cy="4351338"/>
          </a:xfrm>
        </p:spPr>
        <p:txBody>
          <a:bodyPr>
            <a:normAutofit lnSpcReduction="10000"/>
          </a:bodyPr>
          <a:lstStyle/>
          <a:p>
            <a:r>
              <a:rPr lang="fr-CH" sz="2400" b="1" dirty="0">
                <a:solidFill>
                  <a:schemeClr val="accent1">
                    <a:lumMod val="75000"/>
                  </a:schemeClr>
                </a:solidFill>
              </a:rPr>
              <a:t>PS:</a:t>
            </a:r>
            <a:r>
              <a:rPr lang="fr-CH" sz="2400" dirty="0"/>
              <a:t> 5.5 – 6.0 ns long </a:t>
            </a:r>
            <a:r>
              <a:rPr lang="fr-CH" sz="2400" dirty="0" err="1"/>
              <a:t>bunches</a:t>
            </a:r>
            <a:r>
              <a:rPr lang="fr-CH" sz="2400" dirty="0"/>
              <a:t> </a:t>
            </a:r>
            <a:r>
              <a:rPr lang="fr-CH" sz="2400" dirty="0" err="1"/>
              <a:t>without</a:t>
            </a:r>
            <a:r>
              <a:rPr lang="fr-CH" sz="2400" dirty="0"/>
              <a:t> rotation</a:t>
            </a:r>
            <a:endParaRPr lang="en-GB" sz="2400" dirty="0"/>
          </a:p>
          <a:p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SPS: new 80 MHz RF system</a:t>
            </a:r>
          </a:p>
          <a:p>
            <a:pPr lvl="1"/>
            <a:r>
              <a:rPr lang="en-GB" sz="2200" b="1" dirty="0">
                <a:solidFill>
                  <a:srgbClr val="0070C0"/>
                </a:solidFill>
              </a:rPr>
              <a:t>V = (0.6 - 0.8) MV </a:t>
            </a:r>
            <a:r>
              <a:rPr lang="en-GB" sz="2200" dirty="0"/>
              <a:t>for capture (to minimise emittance blow-up) </a:t>
            </a:r>
          </a:p>
          <a:p>
            <a:pPr lvl="1"/>
            <a:r>
              <a:rPr lang="fr-CH" sz="2200" b="1" dirty="0">
                <a:solidFill>
                  <a:srgbClr val="C00000"/>
                </a:solidFill>
              </a:rPr>
              <a:t>V = (2.0 - 2.5) MV </a:t>
            </a:r>
            <a:r>
              <a:rPr lang="fr-CH" sz="2200" dirty="0">
                <a:solidFill>
                  <a:srgbClr val="C00000"/>
                </a:solidFill>
              </a:rPr>
              <a:t>for </a:t>
            </a:r>
            <a:r>
              <a:rPr lang="fr-CH" sz="2200" dirty="0" err="1">
                <a:solidFill>
                  <a:srgbClr val="C00000"/>
                </a:solidFill>
              </a:rPr>
              <a:t>re-capture</a:t>
            </a:r>
            <a:r>
              <a:rPr lang="fr-CH" sz="2200" dirty="0">
                <a:solidFill>
                  <a:srgbClr val="C00000"/>
                </a:solidFill>
              </a:rPr>
              <a:t> </a:t>
            </a:r>
            <a:r>
              <a:rPr lang="fr-CH" sz="2200" dirty="0" err="1">
                <a:solidFill>
                  <a:srgbClr val="C00000"/>
                </a:solidFill>
              </a:rPr>
              <a:t>into</a:t>
            </a:r>
            <a:r>
              <a:rPr lang="fr-CH" sz="2200" dirty="0">
                <a:solidFill>
                  <a:srgbClr val="C00000"/>
                </a:solidFill>
              </a:rPr>
              <a:t> the 200 MHz </a:t>
            </a:r>
            <a:r>
              <a:rPr lang="fr-CH" sz="2200" dirty="0"/>
              <a:t>RF system to minimise satellites</a:t>
            </a:r>
          </a:p>
          <a:p>
            <a:pPr lvl="1"/>
            <a:r>
              <a:rPr lang="fr-CH" sz="2200" dirty="0" err="1"/>
              <a:t>Impedance</a:t>
            </a:r>
            <a:r>
              <a:rPr lang="fr-CH" sz="2200" dirty="0"/>
              <a:t> model of the PS 80 MHz </a:t>
            </a:r>
            <a:r>
              <a:rPr lang="fr-CH" sz="2200" dirty="0" err="1"/>
              <a:t>cavity</a:t>
            </a:r>
            <a:r>
              <a:rPr lang="fr-CH" sz="2200" dirty="0"/>
              <a:t> (300 kV)</a:t>
            </a:r>
          </a:p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200 MHz TW used as Landau system </a:t>
            </a:r>
            <a:r>
              <a:rPr lang="en-GB" sz="2400" dirty="0"/>
              <a:t>in bunch</a:t>
            </a:r>
            <a:r>
              <a:rPr lang="en-GB" sz="2400" dirty="0">
                <a:solidFill>
                  <a:srgbClr val="C00000"/>
                </a:solidFill>
              </a:rPr>
              <a:t> </a:t>
            </a:r>
            <a:r>
              <a:rPr lang="en-GB" sz="2400" dirty="0"/>
              <a:t>shortening mode on flat bottom and then as a main system for acceleration (+ 800 MHz RF)  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→ Losses are significantly reduced. </a:t>
            </a:r>
            <a:r>
              <a:rPr lang="en-GB" sz="2400" dirty="0">
                <a:latin typeface="Calibri" panose="020F0502020204030204" pitchFamily="34" charset="0"/>
              </a:rPr>
              <a:t>The exact gain depends on PS particle distribution (bunch halo) 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462" y="4051840"/>
            <a:ext cx="3221502" cy="23944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177" y="1533935"/>
            <a:ext cx="3329787" cy="24769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90368" y="2234194"/>
            <a:ext cx="1170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PS voltage</a:t>
            </a:r>
          </a:p>
          <a:p>
            <a:r>
              <a:rPr lang="en-GB" b="1" dirty="0"/>
              <a:t>programs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44511" y="4513160"/>
            <a:ext cx="1279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SPS voltage</a:t>
            </a:r>
          </a:p>
          <a:p>
            <a:r>
              <a:rPr lang="en-GB" b="1" dirty="0"/>
              <a:t>programs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12</a:t>
            </a:fld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904469" y="2069431"/>
            <a:ext cx="783710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928916" y="4414876"/>
            <a:ext cx="783710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672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PS-SPS transfer:</a:t>
            </a:r>
            <a:b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smaller injected emittances?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Longitudinal emittance reduction by ~ 15% possible with PS Landau RF system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97" y="2242714"/>
            <a:ext cx="3585410" cy="26890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815" y="2195587"/>
            <a:ext cx="3711083" cy="2783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539" y="2257951"/>
            <a:ext cx="3627930" cy="27209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96067" y="4830676"/>
            <a:ext cx="1044792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(A few hours) </a:t>
            </a:r>
            <a:r>
              <a:rPr lang="en-US" sz="2000" b="1" dirty="0" err="1"/>
              <a:t>BLonD</a:t>
            </a:r>
            <a:r>
              <a:rPr lang="en-US" sz="2000" b="1" dirty="0"/>
              <a:t> simulations</a:t>
            </a:r>
            <a:r>
              <a:rPr lang="en-US" sz="2000" dirty="0"/>
              <a:t> on the SPS 10 s flat bottom for </a:t>
            </a:r>
            <a:r>
              <a:rPr lang="en-US" sz="2000" b="1" dirty="0">
                <a:solidFill>
                  <a:srgbClr val="0070C0"/>
                </a:solidFill>
              </a:rPr>
              <a:t>48 bunches with 2.6e11 ppb,</a:t>
            </a:r>
            <a:r>
              <a:rPr lang="en-US" sz="2000" dirty="0"/>
              <a:t> </a:t>
            </a:r>
            <a:endParaRPr lang="en-US" sz="2000" dirty="0">
              <a:solidFill>
                <a:srgbClr val="FF0000"/>
              </a:solidFill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/>
              <a:t>Upgraded 200 MHz RF and LLRF: FB: - 26 dB (instead of -15.5 dB now), V=4.5 MV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/>
              <a:t>Improved phase loop (averaging over all bunches, not only over first 12 as now)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dirty="0"/>
              <a:t>SPS after impedance reduction (HOM, vacuum flanges) in Q20</a:t>
            </a:r>
          </a:p>
          <a:p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</a:rPr>
              <a:t>→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&gt; 50% loss reduction </a:t>
            </a:r>
            <a:r>
              <a:rPr lang="en-GB" sz="2400" dirty="0"/>
              <a:t>on flat bottom (subject of exact halo population). </a:t>
            </a:r>
            <a:r>
              <a:rPr lang="en-GB" sz="2400" dirty="0">
                <a:solidFill>
                  <a:srgbClr val="C00000"/>
                </a:solidFill>
              </a:rPr>
              <a:t>Stability?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05594" y="4209132"/>
            <a:ext cx="20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Nominal emittance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67892" y="4232202"/>
            <a:ext cx="235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15% smaller emittance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716878" y="4137744"/>
            <a:ext cx="2636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30% smaller emittance</a:t>
            </a:r>
            <a:endParaRPr lang="en-GB" b="1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477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522" y="1791598"/>
            <a:ext cx="3021812" cy="2266360"/>
          </a:xfrm>
          <a:prstGeom prst="rect">
            <a:avLst/>
          </a:prstGeom>
        </p:spPr>
      </p:pic>
      <p:pic>
        <p:nvPicPr>
          <p:cNvPr id="33" name="Content Placeholder 32"/>
          <p:cNvPicPr>
            <a:picLocks noGrp="1" noChangeAspect="1"/>
          </p:cNvPicPr>
          <p:nvPr>
            <p:ph idx="1"/>
          </p:nvPr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029" y="1807072"/>
            <a:ext cx="2943057" cy="2207293"/>
          </a:xfrm>
          <a:prstGeom prst="rect">
            <a:avLst/>
          </a:prstGeom>
        </p:spPr>
      </p:pic>
      <p:pic>
        <p:nvPicPr>
          <p:cNvPr id="32" name="Content Placeholder 3"/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882" y="1699948"/>
            <a:ext cx="3144253" cy="23581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Flat bottom instability after LIU upgrades (Q20):</a:t>
            </a:r>
            <a:b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simulations for smaller 48 bunches with 800 MHz off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29388" y="1566671"/>
            <a:ext cx="20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Nominal emittance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33495" y="1589717"/>
            <a:ext cx="235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15% smaller emittance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616618" y="1569201"/>
            <a:ext cx="2636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30% smaller emittance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83657" y="2079143"/>
            <a:ext cx="15722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Bunch length</a:t>
            </a:r>
          </a:p>
          <a:p>
            <a:r>
              <a:rPr lang="en-US" dirty="0"/>
              <a:t>on flat bottom</a:t>
            </a:r>
          </a:p>
          <a:p>
            <a:r>
              <a:rPr lang="en-US" b="1" dirty="0">
                <a:solidFill>
                  <a:srgbClr val="C00000"/>
                </a:solidFill>
              </a:rPr>
              <a:t>800 MHz off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972452" y="3063612"/>
            <a:ext cx="783646" cy="2470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35827" y="3002473"/>
            <a:ext cx="120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unstable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432216" y="3002473"/>
            <a:ext cx="120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unstable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34591" y="3063612"/>
            <a:ext cx="120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unstable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160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522" y="1791598"/>
            <a:ext cx="3021812" cy="2266360"/>
          </a:xfrm>
          <a:prstGeom prst="rect">
            <a:avLst/>
          </a:prstGeom>
        </p:spPr>
      </p:pic>
      <p:pic>
        <p:nvPicPr>
          <p:cNvPr id="33" name="Content Placeholder 32"/>
          <p:cNvPicPr>
            <a:picLocks noGrp="1" noChangeAspect="1"/>
          </p:cNvPicPr>
          <p:nvPr>
            <p:ph idx="1"/>
          </p:nvPr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029" y="1807072"/>
            <a:ext cx="2943057" cy="2207293"/>
          </a:xfrm>
          <a:prstGeom prst="rect">
            <a:avLst/>
          </a:prstGeom>
        </p:spPr>
      </p:pic>
      <p:pic>
        <p:nvPicPr>
          <p:cNvPr id="32" name="Content Placeholder 3"/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882" y="1699948"/>
            <a:ext cx="3144253" cy="235819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086" y="3894670"/>
            <a:ext cx="3117713" cy="233828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838" y="3910458"/>
            <a:ext cx="3079228" cy="230942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681" y="3871356"/>
            <a:ext cx="3131365" cy="23485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Flat bottom instability after LIU upgrades (Q20):</a:t>
            </a:r>
            <a:b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simulations for smaller 48 bunches with 800 MHz 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29388" y="1566671"/>
            <a:ext cx="201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Nominal emittance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33495" y="1589717"/>
            <a:ext cx="235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15% smaller emittance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616618" y="1569201"/>
            <a:ext cx="2636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30% smaller emittance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4691" y="2065371"/>
            <a:ext cx="15411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Bunch length</a:t>
            </a:r>
          </a:p>
          <a:p>
            <a:r>
              <a:rPr lang="en-US" dirty="0"/>
              <a:t>on flat bottom</a:t>
            </a:r>
          </a:p>
          <a:p>
            <a:r>
              <a:rPr lang="en-US" b="1" dirty="0">
                <a:solidFill>
                  <a:srgbClr val="C00000"/>
                </a:solidFill>
              </a:rPr>
              <a:t>800 MHz off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0471" y="4462525"/>
            <a:ext cx="1327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800 MHz on</a:t>
            </a:r>
          </a:p>
          <a:p>
            <a:r>
              <a:rPr lang="en-US" b="1" dirty="0"/>
              <a:t>10% ratio</a:t>
            </a:r>
            <a:endParaRPr lang="en-GB" b="1" dirty="0"/>
          </a:p>
        </p:txBody>
      </p:sp>
      <p:sp>
        <p:nvSpPr>
          <p:cNvPr id="15" name="Right Arrow 14"/>
          <p:cNvSpPr/>
          <p:nvPr/>
        </p:nvSpPr>
        <p:spPr>
          <a:xfrm>
            <a:off x="972452" y="3063612"/>
            <a:ext cx="783646" cy="2470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>
            <a:off x="984474" y="5272948"/>
            <a:ext cx="783646" cy="2470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235827" y="3002473"/>
            <a:ext cx="120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unstable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432216" y="3002473"/>
            <a:ext cx="120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unstable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34591" y="3063612"/>
            <a:ext cx="120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unstable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4081F4-6FA4-DD43-A5BE-4FD7C64EE671}"/>
              </a:ext>
            </a:extLst>
          </p:cNvPr>
          <p:cNvSpPr txBox="1"/>
          <p:nvPr/>
        </p:nvSpPr>
        <p:spPr>
          <a:xfrm>
            <a:off x="2944850" y="5188674"/>
            <a:ext cx="7627281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→ </a:t>
            </a:r>
            <a:r>
              <a:rPr lang="en-US" sz="2400" dirty="0" err="1"/>
              <a:t>Stabilisation</a:t>
            </a:r>
            <a:r>
              <a:rPr lang="en-US" sz="2400" dirty="0"/>
              <a:t> by 800 MHz RF system with 0.1 voltage ratio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355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387" y="4064664"/>
            <a:ext cx="2770852" cy="20781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2544" y="4083399"/>
            <a:ext cx="2765477" cy="207410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073" y="3943312"/>
            <a:ext cx="2934512" cy="220088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20" y="3917691"/>
            <a:ext cx="2917542" cy="21881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419A81-CFE5-E047-AF3A-19F7A0E0C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7690" y="365126"/>
            <a:ext cx="10006110" cy="1078664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Q22 vs Q20:</a:t>
            </a:r>
            <a:br>
              <a:rPr lang="en-US" sz="4000" b="1" dirty="0">
                <a:solidFill>
                  <a:srgbClr val="0070C0"/>
                </a:solidFill>
              </a:rPr>
            </a:br>
            <a:r>
              <a:rPr lang="en-US" sz="4000" b="1" dirty="0">
                <a:solidFill>
                  <a:srgbClr val="0070C0"/>
                </a:solidFill>
              </a:rPr>
              <a:t>instability and losses after LIU upgrades </a:t>
            </a:r>
            <a:endParaRPr lang="en-US" sz="5400" b="1" baseline="30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3CC25-8EB4-0840-8034-C59F87478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74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100" b="1" dirty="0">
                <a:solidFill>
                  <a:srgbClr val="0070C0"/>
                </a:solidFill>
              </a:rPr>
              <a:t>Main motivation for Q22:</a:t>
            </a:r>
            <a:r>
              <a:rPr lang="en-US" sz="2100" dirty="0"/>
              <a:t> smaller required RF voltage and power at the start of ramp.</a:t>
            </a:r>
          </a:p>
          <a:p>
            <a:pPr marL="0" indent="0">
              <a:buNone/>
            </a:pPr>
            <a:r>
              <a:rPr lang="en-US" sz="2100" dirty="0"/>
              <a:t>Main issue during SPS MDs in 2018: controlled emittance blow-up for beam stabilization.</a:t>
            </a:r>
            <a:endParaRPr lang="en-US" sz="2100" b="1" dirty="0">
              <a:solidFill>
                <a:srgbClr val="C00000"/>
              </a:solidFill>
            </a:endParaRPr>
          </a:p>
          <a:p>
            <a:r>
              <a:rPr lang="en-US" sz="2100" dirty="0">
                <a:solidFill>
                  <a:srgbClr val="C00000"/>
                </a:solidFill>
              </a:rPr>
              <a:t>Stronger beam loading </a:t>
            </a:r>
            <a:r>
              <a:rPr lang="en-US" sz="2100" dirty="0"/>
              <a:t>effect (smaller matched voltage: 3.6 MV vs 4.5 MV)</a:t>
            </a:r>
          </a:p>
          <a:p>
            <a:r>
              <a:rPr lang="en-US" sz="2100" dirty="0">
                <a:solidFill>
                  <a:srgbClr val="C00000"/>
                </a:solidFill>
              </a:rPr>
              <a:t>Higher voltage required at the LHC injection </a:t>
            </a:r>
            <a:r>
              <a:rPr lang="en-US" sz="2100" dirty="0"/>
              <a:t>→ LHC MD in 2018 with extracted beam          (limited intensity during run3 due to potential RF power limitation in the LHC?)</a:t>
            </a:r>
          </a:p>
          <a:p>
            <a:r>
              <a:rPr lang="en-US" sz="2100" dirty="0">
                <a:solidFill>
                  <a:srgbClr val="C00000"/>
                </a:solidFill>
              </a:rPr>
              <a:t>Less stability </a:t>
            </a:r>
            <a:r>
              <a:rPr lang="en-US" sz="2100" dirty="0"/>
              <a:t>(than in Q20) on the flat bottom (for given PS emittance) </a:t>
            </a:r>
            <a:r>
              <a:rPr lang="en-US" sz="2100" dirty="0">
                <a:solidFill>
                  <a:srgbClr val="C00000"/>
                </a:solidFill>
              </a:rPr>
              <a:t>→</a:t>
            </a:r>
            <a:r>
              <a:rPr lang="en-US" sz="2100" dirty="0"/>
              <a:t> </a:t>
            </a:r>
            <a:r>
              <a:rPr lang="en-US" sz="2100" dirty="0">
                <a:solidFill>
                  <a:srgbClr val="C00000"/>
                </a:solidFill>
              </a:rPr>
              <a:t>higher losses</a:t>
            </a:r>
          </a:p>
          <a:p>
            <a:endParaRPr lang="en-US" sz="2000" dirty="0"/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16</a:t>
            </a:fld>
            <a:endParaRPr lang="en-GB"/>
          </a:p>
        </p:txBody>
      </p:sp>
      <p:sp>
        <p:nvSpPr>
          <p:cNvPr id="11" name="TextBox 16"/>
          <p:cNvSpPr txBox="1"/>
          <p:nvPr/>
        </p:nvSpPr>
        <p:spPr>
          <a:xfrm>
            <a:off x="6791125" y="4588378"/>
            <a:ext cx="157261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30% red </a:t>
            </a:r>
            <a:r>
              <a:rPr lang="el-GR" sz="1200" dirty="0">
                <a:solidFill>
                  <a:schemeClr val="accent6">
                    <a:lumMod val="50000"/>
                  </a:schemeClr>
                </a:solidFill>
              </a:rPr>
              <a:t>ε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800 at 10%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6"/>
          <p:cNvSpPr txBox="1"/>
          <p:nvPr/>
        </p:nvSpPr>
        <p:spPr>
          <a:xfrm>
            <a:off x="9752176" y="4704677"/>
            <a:ext cx="157261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30% red </a:t>
            </a:r>
            <a:r>
              <a:rPr lang="el-GR" sz="1200" dirty="0">
                <a:solidFill>
                  <a:schemeClr val="accent6">
                    <a:lumMod val="50000"/>
                  </a:schemeClr>
                </a:solidFill>
              </a:rPr>
              <a:t>ε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800 at 10%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437557" y="4087185"/>
            <a:ext cx="5918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baseline="30000" dirty="0">
                <a:solidFill>
                  <a:srgbClr val="0070C0"/>
                </a:solidFill>
              </a:rPr>
              <a:t>Q20</a:t>
            </a:r>
            <a:endParaRPr lang="en-GB" sz="2800" dirty="0"/>
          </a:p>
        </p:txBody>
      </p:sp>
      <p:sp>
        <p:nvSpPr>
          <p:cNvPr id="14" name="Rectangle 13"/>
          <p:cNvSpPr/>
          <p:nvPr/>
        </p:nvSpPr>
        <p:spPr>
          <a:xfrm>
            <a:off x="6756594" y="4049960"/>
            <a:ext cx="5918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baseline="30000" dirty="0">
                <a:solidFill>
                  <a:srgbClr val="0070C0"/>
                </a:solidFill>
              </a:rPr>
              <a:t>Q22</a:t>
            </a:r>
            <a:endParaRPr lang="en-GB" sz="2800" dirty="0"/>
          </a:p>
        </p:txBody>
      </p:sp>
      <p:sp>
        <p:nvSpPr>
          <p:cNvPr id="15" name="TextBox 16"/>
          <p:cNvSpPr txBox="1"/>
          <p:nvPr/>
        </p:nvSpPr>
        <p:spPr>
          <a:xfrm>
            <a:off x="4000144" y="5257527"/>
            <a:ext cx="172996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15% red </a:t>
            </a:r>
            <a:r>
              <a:rPr lang="el-GR" sz="1200" dirty="0">
                <a:solidFill>
                  <a:schemeClr val="accent6">
                    <a:lumMod val="50000"/>
                  </a:schemeClr>
                </a:solidFill>
              </a:rPr>
              <a:t>ε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800 at 10%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69070" y="4094594"/>
            <a:ext cx="5918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baseline="30000" dirty="0">
                <a:solidFill>
                  <a:srgbClr val="0070C0"/>
                </a:solidFill>
              </a:rPr>
              <a:t>Q22</a:t>
            </a:r>
            <a:endParaRPr lang="en-GB" sz="2800" dirty="0"/>
          </a:p>
        </p:txBody>
      </p:sp>
      <p:sp>
        <p:nvSpPr>
          <p:cNvPr id="17" name="Rectangle 16"/>
          <p:cNvSpPr/>
          <p:nvPr/>
        </p:nvSpPr>
        <p:spPr>
          <a:xfrm>
            <a:off x="1347690" y="4079189"/>
            <a:ext cx="5918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baseline="30000" dirty="0">
                <a:solidFill>
                  <a:srgbClr val="0070C0"/>
                </a:solidFill>
              </a:rPr>
              <a:t>Q22</a:t>
            </a:r>
            <a:endParaRPr lang="en-GB" sz="2800" dirty="0"/>
          </a:p>
        </p:txBody>
      </p:sp>
      <p:sp>
        <p:nvSpPr>
          <p:cNvPr id="18" name="TextBox 16"/>
          <p:cNvSpPr txBox="1"/>
          <p:nvPr/>
        </p:nvSpPr>
        <p:spPr>
          <a:xfrm>
            <a:off x="1110929" y="5257526"/>
            <a:ext cx="157145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nominal </a:t>
            </a:r>
            <a:r>
              <a:rPr lang="el-GR" sz="1200" dirty="0">
                <a:solidFill>
                  <a:schemeClr val="accent6">
                    <a:lumMod val="50000"/>
                  </a:schemeClr>
                </a:solidFill>
              </a:rPr>
              <a:t>ε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800 at 10%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556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221" y="4425417"/>
            <a:ext cx="8510337" cy="2024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908" y="227082"/>
            <a:ext cx="10145889" cy="1325563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Updates on SPS impedance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441" y="1586421"/>
            <a:ext cx="10515600" cy="4351338"/>
          </a:xfrm>
        </p:spPr>
        <p:txBody>
          <a:bodyPr>
            <a:normAutofit/>
          </a:bodyPr>
          <a:lstStyle/>
          <a:p>
            <a:r>
              <a:rPr lang="en-GB" sz="2300" dirty="0"/>
              <a:t>Longitudinal </a:t>
            </a:r>
            <a:r>
              <a:rPr lang="en-GB" sz="2300" dirty="0">
                <a:solidFill>
                  <a:schemeClr val="accent1">
                    <a:lumMod val="75000"/>
                  </a:schemeClr>
                </a:solidFill>
              </a:rPr>
              <a:t>impedance model </a:t>
            </a:r>
            <a:r>
              <a:rPr lang="en-GB" sz="2300" dirty="0"/>
              <a:t>further evolved, </a:t>
            </a:r>
          </a:p>
          <a:p>
            <a:pPr marL="0" indent="0">
              <a:buNone/>
            </a:pPr>
            <a:r>
              <a:rPr lang="en-GB" sz="2300" dirty="0"/>
              <a:t>   some (“missing”?) impedance was found</a:t>
            </a:r>
          </a:p>
          <a:p>
            <a:r>
              <a:rPr lang="en-GB" sz="2300" dirty="0">
                <a:solidFill>
                  <a:schemeClr val="accent1">
                    <a:lumMod val="75000"/>
                  </a:schemeClr>
                </a:solidFill>
              </a:rPr>
              <a:t>Quality control </a:t>
            </a:r>
            <a:r>
              <a:rPr lang="en-GB" sz="2300" dirty="0"/>
              <a:t>of impedance shields in BPH-QF </a:t>
            </a:r>
          </a:p>
          <a:p>
            <a:pPr marL="0" indent="0">
              <a:buNone/>
            </a:pPr>
            <a:r>
              <a:rPr lang="en-GB" sz="2300" dirty="0"/>
              <a:t>   flanges (installation by VAC Group) is prepared</a:t>
            </a:r>
          </a:p>
          <a:p>
            <a:r>
              <a:rPr lang="en-GB" sz="2300" dirty="0">
                <a:solidFill>
                  <a:schemeClr val="accent1">
                    <a:lumMod val="75000"/>
                  </a:schemeClr>
                </a:solidFill>
              </a:rPr>
              <a:t>Reference</a:t>
            </a:r>
            <a:r>
              <a:rPr lang="en-GB" sz="2300" dirty="0"/>
              <a:t> impedance measurements with beam</a:t>
            </a:r>
          </a:p>
          <a:p>
            <a:pPr marL="0" indent="0">
              <a:buNone/>
            </a:pPr>
            <a:r>
              <a:rPr lang="en-GB" sz="2300" dirty="0"/>
              <a:t>   (long bunches, synchronous phase shift - new, …)</a:t>
            </a:r>
          </a:p>
          <a:p>
            <a:pPr marL="0" indent="0">
              <a:buNone/>
            </a:pPr>
            <a:endParaRPr lang="en-GB" sz="23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7CF82C0-00E3-DC4D-B107-5ABD721E7194}"/>
              </a:ext>
            </a:extLst>
          </p:cNvPr>
          <p:cNvGrpSpPr/>
          <p:nvPr/>
        </p:nvGrpSpPr>
        <p:grpSpPr>
          <a:xfrm>
            <a:off x="7613657" y="1074683"/>
            <a:ext cx="4226611" cy="3572056"/>
            <a:chOff x="150000" y="2865500"/>
            <a:chExt cx="2641326" cy="281138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5155836-FBAC-1F44-B4B3-048746D90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000" y="2865500"/>
              <a:ext cx="2641326" cy="132877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0205D07-3FC7-6046-AA36-38D0EBA4B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000" y="4278440"/>
              <a:ext cx="2641326" cy="139844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9" name="Right Arrow 8">
            <a:extLst>
              <a:ext uri="{FF2B5EF4-FFF2-40B4-BE49-F238E27FC236}">
                <a16:creationId xmlns:a16="http://schemas.microsoft.com/office/drawing/2014/main" id="{D83A3B37-B2AF-D846-A126-0B38746802CC}"/>
              </a:ext>
            </a:extLst>
          </p:cNvPr>
          <p:cNvSpPr/>
          <p:nvPr/>
        </p:nvSpPr>
        <p:spPr>
          <a:xfrm>
            <a:off x="6747503" y="2574293"/>
            <a:ext cx="712078" cy="1927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870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630 MHz HOM damping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38200" y="3954483"/>
            <a:ext cx="10775868" cy="1080655"/>
            <a:chOff x="786555" y="2948191"/>
            <a:chExt cx="10058400" cy="69741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" t="43868" r="-278" b="35407"/>
            <a:stretch/>
          </p:blipFill>
          <p:spPr>
            <a:xfrm>
              <a:off x="786555" y="3023439"/>
              <a:ext cx="10058400" cy="62216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199850" y="3027704"/>
              <a:ext cx="276024" cy="293012"/>
            </a:xfrm>
            <a:prstGeom prst="rect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845770" y="3027703"/>
              <a:ext cx="707056" cy="248897"/>
            </a:xfrm>
            <a:prstGeom prst="rect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82236" y="2948191"/>
              <a:ext cx="237013" cy="391575"/>
            </a:xfrm>
            <a:prstGeom prst="rect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807384" y="3019751"/>
              <a:ext cx="526991" cy="275899"/>
            </a:xfrm>
            <a:prstGeom prst="rect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662396" y="3019751"/>
              <a:ext cx="157504" cy="313999"/>
            </a:xfrm>
            <a:prstGeom prst="rect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36270" y="5338641"/>
            <a:ext cx="10617530" cy="952981"/>
            <a:chOff x="142112" y="1477103"/>
            <a:chExt cx="12120485" cy="1062410"/>
          </a:xfrm>
        </p:grpSpPr>
        <p:pic>
          <p:nvPicPr>
            <p:cNvPr id="12" name="Picture 2" descr="part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112" y="1477103"/>
              <a:ext cx="12120485" cy="1007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Group 12"/>
            <p:cNvGrpSpPr/>
            <p:nvPr/>
          </p:nvGrpSpPr>
          <p:grpSpPr>
            <a:xfrm>
              <a:off x="575935" y="2057406"/>
              <a:ext cx="3790069" cy="307777"/>
              <a:chOff x="575935" y="2057406"/>
              <a:chExt cx="3790069" cy="307777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575935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1</a:t>
                </a:r>
                <a:endParaRPr lang="en-GB" sz="14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914005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2</a:t>
                </a:r>
                <a:endParaRPr lang="en-GB" sz="14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252075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3</a:t>
                </a:r>
                <a:endParaRPr lang="en-GB" sz="140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599161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4</a:t>
                </a:r>
                <a:endParaRPr lang="en-GB" sz="1400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946247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5</a:t>
                </a:r>
                <a:endParaRPr lang="en-GB" sz="14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2284317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6</a:t>
                </a:r>
                <a:endParaRPr lang="en-GB" sz="1400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622387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7</a:t>
                </a:r>
                <a:endParaRPr lang="en-GB" sz="1400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960457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8</a:t>
                </a:r>
                <a:endParaRPr lang="en-GB" sz="1400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313694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9</a:t>
                </a:r>
                <a:endParaRPr lang="en-GB" sz="1400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613797" y="2057406"/>
                <a:ext cx="4192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10</a:t>
                </a:r>
                <a:endParaRPr lang="en-GB" sz="1400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946781" y="2057406"/>
                <a:ext cx="4192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11</a:t>
                </a:r>
                <a:endParaRPr lang="en-GB" sz="1400" dirty="0"/>
              </a:p>
            </p:txBody>
          </p:sp>
        </p:grpSp>
        <p:cxnSp>
          <p:nvCxnSpPr>
            <p:cNvPr id="14" name="Straight Connector 13"/>
            <p:cNvCxnSpPr/>
            <p:nvPr/>
          </p:nvCxnSpPr>
          <p:spPr>
            <a:xfrm>
              <a:off x="4314742" y="1550386"/>
              <a:ext cx="0" cy="96421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/>
            <p:cNvGrpSpPr/>
            <p:nvPr/>
          </p:nvGrpSpPr>
          <p:grpSpPr>
            <a:xfrm>
              <a:off x="4350508" y="2057406"/>
              <a:ext cx="3790069" cy="307777"/>
              <a:chOff x="575935" y="2057406"/>
              <a:chExt cx="3790069" cy="307777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575935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1</a:t>
                </a:r>
                <a:endParaRPr lang="en-GB" sz="1400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914005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2</a:t>
                </a:r>
                <a:endParaRPr lang="en-GB" sz="14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252075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3</a:t>
                </a:r>
                <a:endParaRPr lang="en-GB" sz="1400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599161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4</a:t>
                </a:r>
                <a:endParaRPr lang="en-GB" sz="14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946247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5</a:t>
                </a:r>
                <a:endParaRPr lang="en-GB" sz="14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284317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6</a:t>
                </a:r>
                <a:endParaRPr lang="en-GB" sz="14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622387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7</a:t>
                </a:r>
                <a:endParaRPr lang="en-GB" sz="14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960457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8</a:t>
                </a:r>
                <a:endParaRPr lang="en-GB" sz="14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313694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9</a:t>
                </a:r>
                <a:endParaRPr lang="en-GB" sz="14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613797" y="2057406"/>
                <a:ext cx="4192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10</a:t>
                </a:r>
                <a:endParaRPr lang="en-GB" sz="14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946781" y="2057406"/>
                <a:ext cx="4192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11</a:t>
                </a:r>
                <a:endParaRPr lang="en-GB" sz="1400" dirty="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8114307" y="2057406"/>
              <a:ext cx="3790069" cy="307777"/>
              <a:chOff x="575935" y="2057406"/>
              <a:chExt cx="3790069" cy="307777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575935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1</a:t>
                </a:r>
                <a:endParaRPr lang="en-GB" sz="14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914005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2</a:t>
                </a:r>
                <a:endParaRPr lang="en-GB" sz="14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252075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3</a:t>
                </a:r>
                <a:endParaRPr lang="en-GB" sz="14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599161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4</a:t>
                </a:r>
                <a:endParaRPr lang="en-GB" sz="14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946247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5</a:t>
                </a:r>
                <a:endParaRPr lang="en-GB" sz="14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284317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6</a:t>
                </a:r>
                <a:endParaRPr lang="en-GB" sz="14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622387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7</a:t>
                </a:r>
                <a:endParaRPr lang="en-GB" sz="14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960457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8</a:t>
                </a:r>
                <a:endParaRPr lang="en-GB" sz="14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313694" y="2057406"/>
                <a:ext cx="2817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9</a:t>
                </a:r>
                <a:endParaRPr lang="en-GB" sz="14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613797" y="2057406"/>
                <a:ext cx="4192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10</a:t>
                </a:r>
                <a:endParaRPr lang="en-GB" sz="14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946781" y="2057406"/>
                <a:ext cx="4192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11</a:t>
                </a:r>
                <a:endParaRPr lang="en-GB" sz="1400" dirty="0"/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>
              <a:off x="8060290" y="1575299"/>
              <a:ext cx="0" cy="96421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" name="Picture 50">
            <a:extLst>
              <a:ext uri="{FF2B5EF4-FFF2-40B4-BE49-F238E27FC236}">
                <a16:creationId xmlns:a16="http://schemas.microsoft.com/office/drawing/2014/main" id="{5A3E05D8-48A1-934F-AE50-53AD92665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898" y="1451379"/>
            <a:ext cx="3722502" cy="2353722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C29EDF42-EDAA-E945-ACE7-A3C7AAD4FD3E}"/>
              </a:ext>
            </a:extLst>
          </p:cNvPr>
          <p:cNvSpPr/>
          <p:nvPr/>
        </p:nvSpPr>
        <p:spPr>
          <a:xfrm>
            <a:off x="803068" y="1505090"/>
            <a:ext cx="623743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Required HOM damping </a:t>
            </a:r>
            <a:r>
              <a:rPr lang="en-GB" sz="2200" b="1" dirty="0">
                <a:solidFill>
                  <a:schemeClr val="accent1">
                    <a:lumMod val="75000"/>
                  </a:schemeClr>
                </a:solidFill>
              </a:rPr>
              <a:t>by factor 3 is achieved </a:t>
            </a:r>
            <a:r>
              <a:rPr lang="en-GB" sz="2200" dirty="0"/>
              <a:t>for both 3- and 4-section cavities using different types of couplers and damping schemes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1">
                    <a:lumMod val="75000"/>
                  </a:schemeClr>
                </a:solidFill>
              </a:rPr>
              <a:t>Measurements with beam confirm</a:t>
            </a:r>
            <a:r>
              <a:rPr lang="en-GB" sz="2200" dirty="0"/>
              <a:t> this factor for 4-section cavities (installed last YET)!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All four 200 MHz cavities were measured 2 weeks ago before removal from SPS tunnel</a:t>
            </a:r>
          </a:p>
          <a:p>
            <a:endParaRPr lang="en-GB" sz="2000" dirty="0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40390E1A-EC8E-E744-B4AD-8FA6C2C2CDB9}"/>
              </a:ext>
            </a:extLst>
          </p:cNvPr>
          <p:cNvSpPr/>
          <p:nvPr/>
        </p:nvSpPr>
        <p:spPr>
          <a:xfrm>
            <a:off x="6323838" y="2949422"/>
            <a:ext cx="943765" cy="2133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954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067" y="104539"/>
            <a:ext cx="10515600" cy="878138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Updates to the SPS impedance model </a:t>
            </a:r>
            <a:endParaRPr lang="en-GB" sz="4000" b="1" dirty="0">
              <a:solidFill>
                <a:srgbClr val="0070C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475953" y="3798187"/>
            <a:ext cx="3470908" cy="2733742"/>
            <a:chOff x="6533940" y="420290"/>
            <a:chExt cx="3064042" cy="228389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3940" y="789622"/>
              <a:ext cx="3064042" cy="191456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145440" y="420290"/>
              <a:ext cx="2032567" cy="3238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Updated </a:t>
              </a:r>
              <a:r>
                <a:rPr lang="en-US" b="1" dirty="0"/>
                <a:t>MKE</a:t>
              </a:r>
              <a:r>
                <a:rPr lang="en-US" dirty="0"/>
                <a:t> model</a:t>
              </a:r>
              <a:endParaRPr lang="en-GB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9090" y="1636205"/>
            <a:ext cx="3995878" cy="193899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LSS1 &amp; LSS5</a:t>
            </a:r>
            <a:r>
              <a:rPr lang="en-US" sz="2000" dirty="0"/>
              <a:t> optimization (during beam dump relocation)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Elements around the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QFA’s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Impedance minimization of </a:t>
            </a:r>
            <a:r>
              <a:rPr lang="en-US" sz="2000" dirty="0">
                <a:solidFill>
                  <a:srgbClr val="0070C0"/>
                </a:solidFill>
              </a:rPr>
              <a:t>TID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VG#5, TPSC4, ZS, BSRT, Crystal Goniometer, Beam Dump BTV</a:t>
            </a:r>
            <a:endParaRPr lang="en-GB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511266" y="982677"/>
            <a:ext cx="3510217" cy="2815510"/>
            <a:chOff x="894347" y="1028095"/>
            <a:chExt cx="3637548" cy="2717737"/>
          </a:xfrm>
        </p:grpSpPr>
        <p:grpSp>
          <p:nvGrpSpPr>
            <p:cNvPr id="15" name="Group 14"/>
            <p:cNvGrpSpPr/>
            <p:nvPr/>
          </p:nvGrpSpPr>
          <p:grpSpPr>
            <a:xfrm>
              <a:off x="894347" y="1414484"/>
              <a:ext cx="3637548" cy="2331348"/>
              <a:chOff x="766010" y="3441031"/>
              <a:chExt cx="3791724" cy="237841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766010" y="3441031"/>
                <a:ext cx="3791724" cy="2378416"/>
                <a:chOff x="431800" y="1060622"/>
                <a:chExt cx="7600493" cy="4911818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1800" y="1060622"/>
                  <a:ext cx="7600493" cy="4911818"/>
                </a:xfrm>
                <a:prstGeom prst="rect">
                  <a:avLst/>
                </a:prstGeom>
              </p:spPr>
            </p:pic>
            <p:sp>
              <p:nvSpPr>
                <p:cNvPr id="10" name="TextBox 9"/>
                <p:cNvSpPr txBox="1"/>
                <p:nvPr/>
              </p:nvSpPr>
              <p:spPr>
                <a:xfrm>
                  <a:off x="4595677" y="3170551"/>
                  <a:ext cx="1562338" cy="46450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/>
                    <a:t>This moves</a:t>
                  </a:r>
                  <a:endParaRPr lang="en-GB" sz="800" dirty="0"/>
                </a:p>
              </p:txBody>
            </p:sp>
            <p:cxnSp>
              <p:nvCxnSpPr>
                <p:cNvPr id="11" name="Straight Arrow Connector 10"/>
                <p:cNvCxnSpPr/>
                <p:nvPr/>
              </p:nvCxnSpPr>
              <p:spPr>
                <a:xfrm>
                  <a:off x="4440326" y="3516531"/>
                  <a:ext cx="1675181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Box 11"/>
                <p:cNvSpPr txBox="1"/>
                <p:nvPr/>
              </p:nvSpPr>
              <p:spPr>
                <a:xfrm>
                  <a:off x="4564791" y="1397727"/>
                  <a:ext cx="2834910" cy="46450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/>
                    <a:t>Not Simulated Originally</a:t>
                  </a:r>
                  <a:endParaRPr lang="en-GB" sz="800" dirty="0"/>
                </a:p>
              </p:txBody>
            </p:sp>
            <p:cxnSp>
              <p:nvCxnSpPr>
                <p:cNvPr id="13" name="Straight Arrow Connector 12"/>
                <p:cNvCxnSpPr/>
                <p:nvPr/>
              </p:nvCxnSpPr>
              <p:spPr>
                <a:xfrm>
                  <a:off x="5484604" y="1825500"/>
                  <a:ext cx="1675181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3503" y="4334965"/>
                <a:ext cx="1537508" cy="801865"/>
              </a:xfrm>
              <a:prstGeom prst="rect">
                <a:avLst/>
              </a:prstGeom>
            </p:spPr>
          </p:pic>
        </p:grpSp>
        <p:sp>
          <p:nvSpPr>
            <p:cNvPr id="16" name="TextBox 15"/>
            <p:cNvSpPr txBox="1"/>
            <p:nvPr/>
          </p:nvSpPr>
          <p:spPr>
            <a:xfrm>
              <a:off x="1770369" y="1028095"/>
              <a:ext cx="1998531" cy="354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Updated </a:t>
              </a:r>
              <a:r>
                <a:rPr lang="en-US" b="1" dirty="0"/>
                <a:t>BPV </a:t>
              </a:r>
              <a:r>
                <a:rPr lang="en-US" dirty="0"/>
                <a:t>Model</a:t>
              </a:r>
              <a:endParaRPr lang="en-GB" dirty="0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FAFB8AA4-2936-BF47-8559-01F4F5EA51F8}"/>
              </a:ext>
            </a:extLst>
          </p:cNvPr>
          <p:cNvSpPr/>
          <p:nvPr/>
        </p:nvSpPr>
        <p:spPr>
          <a:xfrm>
            <a:off x="1017029" y="3647125"/>
            <a:ext cx="32775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Beam Dump BTV </a:t>
            </a:r>
            <a:r>
              <a:rPr lang="en-US" dirty="0"/>
              <a:t>(7 in the ring)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B527378-93E0-6842-8F9A-F7E733F19A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3" y="4052866"/>
            <a:ext cx="3540770" cy="22660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3EEEA7F-442B-7646-9E0B-D3B3698F0A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5800" y="4106970"/>
            <a:ext cx="1154724" cy="1182202"/>
          </a:xfrm>
          <a:prstGeom prst="rect">
            <a:avLst/>
          </a:prstGeom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19</a:t>
            </a:fld>
            <a:endParaRPr lang="en-GB" dirty="0"/>
          </a:p>
        </p:txBody>
      </p:sp>
      <p:sp>
        <p:nvSpPr>
          <p:cNvPr id="20" name="Right Arrow 19"/>
          <p:cNvSpPr/>
          <p:nvPr/>
        </p:nvSpPr>
        <p:spPr>
          <a:xfrm>
            <a:off x="8007676" y="5539089"/>
            <a:ext cx="549578" cy="248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31A36EE1-24DF-4E39-951A-6C0B230618AB" descr="DB0CD56B-909F-465D-AA67-AB6AE916A0AF@cer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415" y="1269825"/>
            <a:ext cx="3536809" cy="2588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ight Arrow 29"/>
          <p:cNvSpPr/>
          <p:nvPr/>
        </p:nvSpPr>
        <p:spPr>
          <a:xfrm>
            <a:off x="8059787" y="3012517"/>
            <a:ext cx="549578" cy="248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own Arrow 20"/>
          <p:cNvSpPr/>
          <p:nvPr/>
        </p:nvSpPr>
        <p:spPr>
          <a:xfrm>
            <a:off x="4054992" y="3473953"/>
            <a:ext cx="255162" cy="5702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9023684" y="1818826"/>
            <a:ext cx="122086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</a:rPr>
              <a:t>→ </a:t>
            </a:r>
            <a:r>
              <a:rPr lang="en-GB" b="1" dirty="0"/>
              <a:t>better</a:t>
            </a:r>
          </a:p>
          <a:p>
            <a:r>
              <a:rPr lang="en-GB" b="1" dirty="0"/>
              <a:t>agreement</a:t>
            </a:r>
          </a:p>
        </p:txBody>
      </p:sp>
      <p:pic>
        <p:nvPicPr>
          <p:cNvPr id="1024" name="Picture 10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053" y="3926005"/>
            <a:ext cx="3353351" cy="2519811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0475975" y="4862746"/>
            <a:ext cx="127769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</a:rPr>
              <a:t>→ </a:t>
            </a:r>
            <a:r>
              <a:rPr lang="en-GB" b="1" dirty="0"/>
              <a:t>reduced</a:t>
            </a:r>
          </a:p>
          <a:p>
            <a:r>
              <a:rPr lang="en-GB" b="1" dirty="0"/>
              <a:t>stability</a:t>
            </a:r>
          </a:p>
        </p:txBody>
      </p:sp>
    </p:spTree>
    <p:extLst>
      <p:ext uri="{BB962C8B-B14F-4D97-AF65-F5344CB8AC3E}">
        <p14:creationId xmlns:p14="http://schemas.microsoft.com/office/powerpoint/2010/main" val="1982992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6677" y="2824800"/>
            <a:ext cx="10969139" cy="841673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70C0"/>
                </a:solidFill>
              </a:rPr>
              <a:t>Longitudinal beam quality and stability in the SPS</a:t>
            </a:r>
            <a:endParaRPr lang="fr-CH" sz="5400" b="1" dirty="0">
              <a:solidFill>
                <a:srgbClr val="0070C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66677" y="3666473"/>
            <a:ext cx="10263619" cy="235299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dirty="0"/>
              <a:t> E. </a:t>
            </a:r>
            <a:r>
              <a:rPr lang="en-GB" sz="2200" dirty="0" err="1"/>
              <a:t>Shaposhnikova</a:t>
            </a:r>
            <a:r>
              <a:rPr lang="en-GB" sz="2200" dirty="0"/>
              <a:t>, T. Argyropoulos, H. Bartosik, T. Bohl, A. Lasheen, G. </a:t>
            </a:r>
            <a:r>
              <a:rPr lang="en-GB" sz="2200" dirty="0" err="1"/>
              <a:t>Papotti</a:t>
            </a:r>
            <a:r>
              <a:rPr lang="en-GB" sz="2200" dirty="0"/>
              <a:t>; </a:t>
            </a:r>
            <a:r>
              <a:rPr lang="en-GB" sz="2200" dirty="0">
                <a:solidFill>
                  <a:srgbClr val="0070C0"/>
                </a:solidFill>
              </a:rPr>
              <a:t>simulations: </a:t>
            </a:r>
            <a:r>
              <a:rPr lang="en-GB" sz="2200" dirty="0"/>
              <a:t>J. Repond, M. Schwarz, D. </a:t>
            </a:r>
            <a:r>
              <a:rPr lang="en-GB" sz="2200" dirty="0" err="1"/>
              <a:t>Quartullo</a:t>
            </a:r>
            <a:r>
              <a:rPr lang="en-GB" sz="2200" dirty="0"/>
              <a:t> (ions); </a:t>
            </a:r>
            <a:r>
              <a:rPr lang="en-GB" sz="2200" dirty="0">
                <a:solidFill>
                  <a:srgbClr val="0070C0"/>
                </a:solidFill>
              </a:rPr>
              <a:t>impedance:  </a:t>
            </a:r>
            <a:r>
              <a:rPr lang="en-GB" sz="2200" dirty="0"/>
              <a:t>M. Beck, R. Calaga, A. Farricker, P. Kramer, N. Nasresfahani, C. </a:t>
            </a:r>
            <a:r>
              <a:rPr lang="en-GB" sz="2200" dirty="0" err="1"/>
              <a:t>Vollinger</a:t>
            </a:r>
            <a:r>
              <a:rPr lang="en-GB" sz="2200" dirty="0"/>
              <a:t> </a:t>
            </a:r>
            <a:r>
              <a:rPr lang="en-GB" sz="2200" dirty="0">
                <a:solidFill>
                  <a:srgbClr val="0070C0"/>
                </a:solidFill>
              </a:rPr>
              <a:t>for</a:t>
            </a:r>
            <a:r>
              <a:rPr lang="en-GB" sz="2200" dirty="0"/>
              <a:t> </a:t>
            </a:r>
            <a:r>
              <a:rPr lang="en-GB" sz="2200" dirty="0">
                <a:solidFill>
                  <a:srgbClr val="0070C0"/>
                </a:solidFill>
              </a:rPr>
              <a:t>LIU-SPS BD WG</a:t>
            </a:r>
            <a:endParaRPr lang="en-GB" sz="2200" dirty="0"/>
          </a:p>
          <a:p>
            <a:pPr marL="0" indent="0">
              <a:buNone/>
            </a:pPr>
            <a:r>
              <a:rPr lang="en-GB" sz="2200" dirty="0">
                <a:solidFill>
                  <a:srgbClr val="0070C0"/>
                </a:solidFill>
              </a:rPr>
              <a:t>Acknowledgements:</a:t>
            </a:r>
            <a:r>
              <a:rPr lang="en-GB" sz="2200" dirty="0"/>
              <a:t> S. Albright, H. Damerau, B. Goddard, G. Hagmann, K. Iliakis, V. Kain, K. Li, E. Montesinos, H. Timko and OP shifts</a:t>
            </a:r>
          </a:p>
        </p:txBody>
      </p:sp>
    </p:spTree>
    <p:extLst>
      <p:ext uri="{BB962C8B-B14F-4D97-AF65-F5344CB8AC3E}">
        <p14:creationId xmlns:p14="http://schemas.microsoft.com/office/powerpoint/2010/main" val="16787881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350" y="164711"/>
            <a:ext cx="10145889" cy="1325563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70C0"/>
                </a:solidFill>
              </a:rPr>
              <a:t>Intensity reach after LS2:</a:t>
            </a:r>
            <a:br>
              <a:rPr lang="en-GB" sz="4000" b="1" dirty="0">
                <a:solidFill>
                  <a:srgbClr val="0070C0"/>
                </a:solidFill>
              </a:rPr>
            </a:br>
            <a:r>
              <a:rPr lang="en-GB" sz="4000" b="1" dirty="0">
                <a:solidFill>
                  <a:srgbClr val="0070C0"/>
                </a:solidFill>
              </a:rPr>
              <a:t>instability thresholds at the SPS flat top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solidFill>
                  <a:srgbClr val="FFFFFF"/>
                </a:solidFill>
              </a:rPr>
              <a:t>H. Bartosik</a:t>
            </a:r>
            <a:r>
              <a:rPr lang="en-US" dirty="0">
                <a:solidFill>
                  <a:srgbClr val="FFFFFF"/>
                </a:solidFill>
              </a:rPr>
              <a:t>, F. Schmidt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57AF-8029-4AF6-801F-593B5E56EB9F}" type="slidenum">
              <a:rPr lang="en-GB" smtClean="0"/>
              <a:t>20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495730" y="1579968"/>
            <a:ext cx="3836291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/>
              <a:t>Stability for V</a:t>
            </a:r>
            <a:r>
              <a:rPr lang="en-GB" b="1" baseline="-25000" dirty="0"/>
              <a:t>200</a:t>
            </a:r>
            <a:r>
              <a:rPr lang="en-GB" b="1" dirty="0"/>
              <a:t>=10 MV &amp; V</a:t>
            </a:r>
            <a:r>
              <a:rPr lang="en-GB" b="1" baseline="-25000" dirty="0"/>
              <a:t>800</a:t>
            </a:r>
            <a:r>
              <a:rPr lang="en-GB" b="1" dirty="0"/>
              <a:t>= 1 MV  </a:t>
            </a:r>
          </a:p>
          <a:p>
            <a:r>
              <a:rPr lang="en-GB" dirty="0"/>
              <a:t>Baseline: VF &amp; 630 MHz HOM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83613"/>
            <a:ext cx="4068232" cy="305699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6935" y="5404842"/>
            <a:ext cx="10481310" cy="707886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</a:rPr>
              <a:t>→ </a:t>
            </a:r>
            <a:r>
              <a:rPr lang="en-GB" sz="2000" dirty="0">
                <a:solidFill>
                  <a:srgbClr val="0070C0"/>
                </a:solidFill>
              </a:rPr>
              <a:t>Extra margins </a:t>
            </a:r>
            <a:r>
              <a:rPr lang="en-GB" sz="2000" dirty="0"/>
              <a:t>can be obtained from additional impedance reduction and higher 800 MHz voltage</a:t>
            </a:r>
          </a:p>
          <a:p>
            <a:r>
              <a:rPr lang="en-GB" sz="2000" dirty="0">
                <a:latin typeface="Calibri" panose="020F0502020204030204" pitchFamily="34" charset="0"/>
              </a:rPr>
              <a:t>→ Beam loading limitation (V</a:t>
            </a:r>
            <a:r>
              <a:rPr lang="en-GB" sz="2000" baseline="-25000" dirty="0">
                <a:latin typeface="Calibri" panose="020F0502020204030204" pitchFamily="34" charset="0"/>
              </a:rPr>
              <a:t>200 </a:t>
            </a:r>
            <a:r>
              <a:rPr lang="en-GB" sz="2000" dirty="0">
                <a:latin typeface="Calibri" panose="020F0502020204030204" pitchFamily="34" charset="0"/>
              </a:rPr>
              <a:t>&lt; 10 MV) above HL-LHC intensity to be taken into account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708" y="2263464"/>
            <a:ext cx="3985351" cy="29947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7590" y="1579968"/>
            <a:ext cx="4461748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/>
              <a:t>Stability taking into account </a:t>
            </a: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decrease of RF voltage with intensity (beam loading) </a:t>
            </a:r>
          </a:p>
        </p:txBody>
      </p:sp>
    </p:spTree>
    <p:extLst>
      <p:ext uri="{BB962C8B-B14F-4D97-AF65-F5344CB8AC3E}">
        <p14:creationId xmlns:p14="http://schemas.microsoft.com/office/powerpoint/2010/main" val="302575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6658" y="320675"/>
            <a:ext cx="10670532" cy="1325563"/>
          </a:xfrm>
        </p:spPr>
        <p:txBody>
          <a:bodyPr>
            <a:noAutofit/>
          </a:bodyPr>
          <a:lstStyle/>
          <a:p>
            <a:r>
              <a:rPr lang="en-GB" sz="4000" b="1" dirty="0">
                <a:solidFill>
                  <a:srgbClr val="0070C0"/>
                </a:solidFill>
              </a:rPr>
              <a:t>LHC proton beam:</a:t>
            </a:r>
            <a:br>
              <a:rPr lang="en-GB" sz="4000" b="1" dirty="0">
                <a:solidFill>
                  <a:srgbClr val="0070C0"/>
                </a:solidFill>
              </a:rPr>
            </a:br>
            <a:r>
              <a:rPr lang="en-GB" sz="4000" b="1" dirty="0">
                <a:solidFill>
                  <a:srgbClr val="0070C0"/>
                </a:solidFill>
              </a:rPr>
              <a:t>what can be improved for high-intensity operation?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Voltage program optimisation for</a:t>
            </a:r>
            <a:r>
              <a:rPr lang="en-GB" sz="2400" dirty="0"/>
              <a:t> 200 MHz &amp; 800 MHz RF during the ramp with </a:t>
            </a:r>
            <a:r>
              <a:rPr lang="en-GB" sz="2400" dirty="0">
                <a:solidFill>
                  <a:srgbClr val="C00000"/>
                </a:solidFill>
              </a:rPr>
              <a:t>intensity effects </a:t>
            </a:r>
            <a:r>
              <a:rPr lang="en-GB" sz="2400" dirty="0"/>
              <a:t>(future SPS impedance model).</a:t>
            </a:r>
            <a:r>
              <a:rPr lang="en-GB" sz="2400" dirty="0">
                <a:solidFill>
                  <a:srgbClr val="C00000"/>
                </a:solidFill>
              </a:rPr>
              <a:t> </a:t>
            </a:r>
            <a:r>
              <a:rPr lang="en-GB" sz="2400" dirty="0"/>
              <a:t>→ For positive 800 MHz phase shift </a:t>
            </a:r>
            <a:r>
              <a:rPr lang="en-GB" sz="2400" dirty="0">
                <a:solidFill>
                  <a:srgbClr val="C00000"/>
                </a:solidFill>
              </a:rPr>
              <a:t>additional increase of instability threshold </a:t>
            </a:r>
            <a:r>
              <a:rPr lang="en-GB" sz="2400" dirty="0"/>
              <a:t>is</a:t>
            </a:r>
            <a:r>
              <a:rPr lang="en-GB" sz="2400" dirty="0">
                <a:solidFill>
                  <a:srgbClr val="C00000"/>
                </a:solidFill>
              </a:rPr>
              <a:t> </a:t>
            </a:r>
            <a:r>
              <a:rPr lang="en-GB" sz="2400" dirty="0"/>
              <a:t>expected from simulations</a:t>
            </a:r>
          </a:p>
          <a:p>
            <a:r>
              <a:rPr lang="en-GB" sz="2400" dirty="0"/>
              <a:t>Procedure for accurate </a:t>
            </a:r>
            <a:r>
              <a:rPr lang="en-GB" sz="2400" dirty="0">
                <a:solidFill>
                  <a:srgbClr val="0070C0"/>
                </a:solidFill>
              </a:rPr>
              <a:t>800 MHz phase calibration </a:t>
            </a:r>
            <a:r>
              <a:rPr lang="en-GB" sz="2400" dirty="0"/>
              <a:t>during the whole cycle. </a:t>
            </a:r>
          </a:p>
          <a:p>
            <a:r>
              <a:rPr lang="en-GB" sz="2400" dirty="0">
                <a:solidFill>
                  <a:srgbClr val="0070C0"/>
                </a:solidFill>
              </a:rPr>
              <a:t>RF noise reduction</a:t>
            </a:r>
            <a:r>
              <a:rPr lang="en-GB" sz="2400" dirty="0"/>
              <a:t> for 200 MHz &amp; 800 MHz, especially on FB, for loss reduction </a:t>
            </a:r>
          </a:p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Controlled emittance blow up: </a:t>
            </a:r>
          </a:p>
          <a:p>
            <a:pPr lvl="1"/>
            <a:r>
              <a:rPr lang="en-GB" sz="2100" dirty="0"/>
              <a:t>Feedforward on bunch intensity and length </a:t>
            </a:r>
          </a:p>
          <a:p>
            <a:pPr lvl="1"/>
            <a:r>
              <a:rPr lang="en-GB" sz="2100" dirty="0"/>
              <a:t>LHC experience: correct effect of phase loop; feedback on bunch length? </a:t>
            </a:r>
          </a:p>
          <a:p>
            <a:r>
              <a:rPr lang="en-GB" sz="2400" dirty="0">
                <a:solidFill>
                  <a:srgbClr val="0070C0"/>
                </a:solidFill>
              </a:rPr>
              <a:t>Optimum partition of RF voltage </a:t>
            </a:r>
            <a:r>
              <a:rPr lang="en-GB" sz="2400" dirty="0"/>
              <a:t>between 3- and 4-section cavities is a function of intensity and should be automatic in operation </a:t>
            </a:r>
          </a:p>
          <a:p>
            <a:pPr lvl="1"/>
            <a:endParaRPr lang="en-GB" sz="2100" dirty="0"/>
          </a:p>
          <a:p>
            <a:endParaRPr lang="en-GB" sz="1900" dirty="0"/>
          </a:p>
          <a:p>
            <a:endParaRPr lang="en-GB" sz="2600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288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2DCD0-3CE1-7C41-87A6-A3BF78DDD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LHC ion beam:</a:t>
            </a:r>
            <a:b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slip-stacking simulations in 2018 </a:t>
            </a:r>
            <a:endParaRPr 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CCB611-383E-1C4E-9211-5BB8F493A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Simulations of slip-stacking up to extraction with 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intensity effects (</a:t>
            </a:r>
            <a:r>
              <a:rPr lang="en-US" sz="2200" dirty="0"/>
              <a:t>SPS impedance) using realistic (measured) bunch-to-bunch parameters (in  Q20, Q22 and Q26 optics)</a:t>
            </a:r>
          </a:p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Optimum settings </a:t>
            </a:r>
            <a:r>
              <a:rPr lang="en-US" sz="2200" dirty="0"/>
              <a:t>found for all cases. Bunch rotation in Q20 → 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Q26 used in MDs in 2018</a:t>
            </a:r>
          </a:p>
          <a:p>
            <a:r>
              <a:rPr lang="en-US" sz="2200" dirty="0"/>
              <a:t>Loss of Landau damping, need of the 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800 MHz RF after slip-stacking</a:t>
            </a:r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22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346" y="3617275"/>
            <a:ext cx="3021740" cy="25644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111" y="3597974"/>
            <a:ext cx="3458124" cy="25418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691" y="3597975"/>
            <a:ext cx="2697709" cy="254185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369734" y="4690095"/>
            <a:ext cx="1733966" cy="1006253"/>
          </a:xfrm>
          <a:prstGeom prst="rect">
            <a:avLst/>
          </a:prstGeom>
          <a:solidFill>
            <a:srgbClr val="007900">
              <a:alpha val="25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566594" y="3269359"/>
            <a:ext cx="1771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    phase </a:t>
            </a:r>
            <a:r>
              <a:rPr lang="fr-CH" b="1" dirty="0" err="1"/>
              <a:t>space</a:t>
            </a:r>
            <a:r>
              <a:rPr lang="fr-CH" b="1" dirty="0"/>
              <a:t> 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62377" y="3678128"/>
            <a:ext cx="1618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optimisation</a:t>
            </a:r>
          </a:p>
          <a:p>
            <a:r>
              <a:rPr lang="fr-CH" b="1" dirty="0"/>
              <a:t> </a:t>
            </a:r>
            <a:r>
              <a:rPr lang="fr-CH" b="1" dirty="0" err="1"/>
              <a:t>study</a:t>
            </a:r>
            <a:r>
              <a:rPr lang="fr-CH" b="1" dirty="0"/>
              <a:t> </a:t>
            </a:r>
            <a:endParaRPr lang="en-GB" b="1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5588EB7-9B4A-E449-8C30-C2D773794968}"/>
              </a:ext>
            </a:extLst>
          </p:cNvPr>
          <p:cNvSpPr/>
          <p:nvPr/>
        </p:nvSpPr>
        <p:spPr>
          <a:xfrm>
            <a:off x="2810613" y="5519501"/>
            <a:ext cx="114300" cy="158750"/>
          </a:xfrm>
          <a:prstGeom prst="ellipse">
            <a:avLst/>
          </a:prstGeom>
          <a:solidFill>
            <a:srgbClr val="007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8902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>
                <a:solidFill>
                  <a:srgbClr val="0070C0"/>
                </a:solidFill>
              </a:rPr>
              <a:t>LHC ion beam:</a:t>
            </a:r>
            <a:br>
              <a:rPr lang="en-GB" sz="4000" dirty="0">
                <a:solidFill>
                  <a:srgbClr val="0070C0"/>
                </a:solidFill>
              </a:rPr>
            </a:br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observations during slip-stacking MDs (1/2)</a:t>
            </a:r>
            <a:endParaRPr lang="en-GB" sz="4000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9" t="4966" r="6797"/>
          <a:stretch/>
        </p:blipFill>
        <p:spPr>
          <a:xfrm>
            <a:off x="603362" y="2342367"/>
            <a:ext cx="4194265" cy="33817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9259DB-0695-984F-BE73-D547FA9FF6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5" t="5735" r="6962"/>
          <a:stretch/>
        </p:blipFill>
        <p:spPr>
          <a:xfrm>
            <a:off x="7020349" y="2471048"/>
            <a:ext cx="4136565" cy="33030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9824" y="1576308"/>
            <a:ext cx="102789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Improving transition crossing leads to smaller blow-up but beam becomes unstable later: instability is often starting at the 300 GeV Z/c (slip-stacking) plateau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99932" y="4388895"/>
            <a:ext cx="1927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Bad transition,</a:t>
            </a:r>
          </a:p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not reproducible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879814" y="3768634"/>
            <a:ext cx="22047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More reproducible,</a:t>
            </a:r>
          </a:p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but unstable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97627" y="4818733"/>
            <a:ext cx="24681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MD Dec 2018 :  one batch of 4 nominal bunches (</a:t>
            </a:r>
            <a:r>
              <a:rPr lang="en-US" sz="1600" dirty="0">
                <a:solidFill>
                  <a:srgbClr val="C00000"/>
                </a:solidFill>
              </a:rPr>
              <a:t>~2.8E10 charges/</a:t>
            </a:r>
            <a:r>
              <a:rPr lang="en-US" sz="1600" dirty="0"/>
              <a:t>bunch)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69817" y="2506348"/>
            <a:ext cx="12145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Adjusted </a:t>
            </a:r>
          </a:p>
          <a:p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transition</a:t>
            </a:r>
          </a:p>
          <a:p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crossing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5373232" y="3547729"/>
            <a:ext cx="978408" cy="2697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23</a:t>
            </a:fld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285130" y="5815472"/>
            <a:ext cx="9621737" cy="400110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2000" dirty="0"/>
              <a:t>Transition crossing will be improved after LS2 due to LLRF upgrade (phase discriminator, ..)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F139D20-EA07-CA4D-B5D1-B1863BA6FB5D}"/>
              </a:ext>
            </a:extLst>
          </p:cNvPr>
          <p:cNvCxnSpPr>
            <a:cxnSpLocks/>
          </p:cNvCxnSpPr>
          <p:nvPr/>
        </p:nvCxnSpPr>
        <p:spPr>
          <a:xfrm>
            <a:off x="8386358" y="2271210"/>
            <a:ext cx="1131570" cy="1213343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15890ED-0A46-EE45-8193-68611F0365DC}"/>
              </a:ext>
            </a:extLst>
          </p:cNvPr>
          <p:cNvSpPr txBox="1"/>
          <p:nvPr/>
        </p:nvSpPr>
        <p:spPr>
          <a:xfrm>
            <a:off x="4595422" y="4154964"/>
            <a:ext cx="1996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→ Extracted to LHC</a:t>
            </a:r>
          </a:p>
        </p:txBody>
      </p:sp>
    </p:spTree>
    <p:extLst>
      <p:ext uri="{BB962C8B-B14F-4D97-AF65-F5344CB8AC3E}">
        <p14:creationId xmlns:p14="http://schemas.microsoft.com/office/powerpoint/2010/main" val="1625332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Observations during slip-stacking MDs (2/2)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3737" y="1817059"/>
            <a:ext cx="6753726" cy="4351338"/>
          </a:xfrm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sz="2400" dirty="0"/>
              <a:t>Reduction of intensity and bunch length along SPS flat bottom (due to IBS, RF noise, …) leads to </a:t>
            </a:r>
          </a:p>
          <a:p>
            <a:pPr lvl="1"/>
            <a:r>
              <a:rPr lang="en-GB" sz="2200" dirty="0">
                <a:solidFill>
                  <a:srgbClr val="C00000"/>
                </a:solidFill>
              </a:rPr>
              <a:t>large spreads in beam parameters (± 15-20%)</a:t>
            </a:r>
          </a:p>
          <a:p>
            <a:pPr lvl="1"/>
            <a:r>
              <a:rPr lang="en-GB" sz="2200" dirty="0">
                <a:solidFill>
                  <a:srgbClr val="C00000"/>
                </a:solidFill>
              </a:rPr>
              <a:t>instability </a:t>
            </a:r>
            <a:r>
              <a:rPr lang="en-GB" sz="2200" dirty="0"/>
              <a:t>of the shortest (and less intense) bunches</a:t>
            </a:r>
            <a:endParaRPr lang="en-GB" sz="2400" dirty="0"/>
          </a:p>
          <a:p>
            <a:r>
              <a:rPr lang="en-GB" sz="2400" dirty="0">
                <a:solidFill>
                  <a:srgbClr val="C00000"/>
                </a:solidFill>
              </a:rPr>
              <a:t>Slip-stacking of the unstable beam is not feasible</a:t>
            </a:r>
          </a:p>
          <a:p>
            <a:r>
              <a:rPr lang="en-GB" sz="2400" dirty="0">
                <a:latin typeface="Calibri" panose="020F0502020204030204" pitchFamily="34" charset="0"/>
              </a:rPr>
              <a:t> </a:t>
            </a:r>
            <a:r>
              <a:rPr lang="en-GB" sz="2400" dirty="0"/>
              <a:t>Need to stabilise beam before transition crossing </a:t>
            </a:r>
            <a:r>
              <a:rPr lang="en-GB" sz="2400" dirty="0">
                <a:latin typeface="Calibri" panose="020F0502020204030204" pitchFamily="34" charset="0"/>
              </a:rPr>
              <a:t>→ </a:t>
            </a:r>
            <a:r>
              <a:rPr lang="en-GB" sz="2400" dirty="0"/>
              <a:t>controlled emittance blow-up in a single RF         </a:t>
            </a:r>
            <a:r>
              <a:rPr lang="en-GB" sz="2200" dirty="0">
                <a:solidFill>
                  <a:srgbClr val="C00000"/>
                </a:solidFill>
              </a:rPr>
              <a:t>(800 MHz is not available below transition)</a:t>
            </a:r>
          </a:p>
          <a:p>
            <a:r>
              <a:rPr lang="en-GB" sz="2400" dirty="0"/>
              <a:t>Radial beam displacement at the intermediate flat portion (20 mm) didn’t lead to visible BCT losses </a:t>
            </a:r>
          </a:p>
          <a:p>
            <a:pPr marL="457200" lvl="1" indent="0">
              <a:buNone/>
            </a:pPr>
            <a:r>
              <a:rPr lang="en-GB" sz="2000" dirty="0"/>
              <a:t>→ </a:t>
            </a:r>
            <a:r>
              <a:rPr lang="en-GB" sz="2200" b="1" dirty="0">
                <a:solidFill>
                  <a:srgbClr val="0070C0"/>
                </a:solidFill>
              </a:rPr>
              <a:t>only one beam can be moved </a:t>
            </a:r>
            <a:r>
              <a:rPr lang="en-GB" sz="2200" dirty="0"/>
              <a:t>during slip-stacking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4A6001-CE04-3E4A-B029-8179F60C02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1" y="1604503"/>
            <a:ext cx="4768818" cy="35766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62F7F7-B1E1-6440-80F9-6008F9F29CED}"/>
              </a:ext>
            </a:extLst>
          </p:cNvPr>
          <p:cNvSpPr txBox="1"/>
          <p:nvPr/>
        </p:nvSpPr>
        <p:spPr>
          <a:xfrm>
            <a:off x="1661744" y="1416949"/>
            <a:ext cx="17940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LHC filling</a:t>
            </a:r>
            <a:r>
              <a:rPr lang="ru-RU" sz="2000" dirty="0"/>
              <a:t> 7446</a:t>
            </a:r>
            <a:endParaRPr lang="en-US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24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94229" y="5275858"/>
            <a:ext cx="4309110" cy="923330"/>
          </a:xfrm>
          <a:prstGeom prst="rect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Improvement in lifetime (and spreads) on flat bottom are expected due to foreseen RF noise reduction (LLRF upgrade)</a:t>
            </a:r>
          </a:p>
        </p:txBody>
      </p:sp>
      <p:cxnSp>
        <p:nvCxnSpPr>
          <p:cNvPr id="13" name="Straight Arrow Connector 12"/>
          <p:cNvCxnSpPr>
            <a:cxnSpLocks/>
          </p:cNvCxnSpPr>
          <p:nvPr/>
        </p:nvCxnSpPr>
        <p:spPr>
          <a:xfrm flipH="1">
            <a:off x="4377985" y="2794789"/>
            <a:ext cx="1159088" cy="270554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519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0070C0"/>
                </a:solidFill>
              </a:rPr>
              <a:t>Possible improvements for LHC ion beam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>
                <a:solidFill>
                  <a:srgbClr val="0070C0"/>
                </a:solidFill>
              </a:rPr>
              <a:t>One-turn delay feedback </a:t>
            </a:r>
            <a:r>
              <a:rPr lang="en-GB" dirty="0"/>
              <a:t>for the 200 MHz RF: after slip-stacking beam intensity becomes comparable to the (low intensity) FT proton beam</a:t>
            </a:r>
          </a:p>
          <a:p>
            <a:r>
              <a:rPr lang="en-GB" dirty="0">
                <a:solidFill>
                  <a:srgbClr val="C00000"/>
                </a:solidFill>
              </a:rPr>
              <a:t>Controlled emittance blow-up </a:t>
            </a:r>
            <a:r>
              <a:rPr lang="en-GB" dirty="0">
                <a:solidFill>
                  <a:srgbClr val="0070C0"/>
                </a:solidFill>
              </a:rPr>
              <a:t>before transition crossing (in a single RF) </a:t>
            </a:r>
            <a:r>
              <a:rPr lang="en-GB" dirty="0"/>
              <a:t>using 200 MHz phase modulation. Large bunch-to bunch variation in intensity and bunch length –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f</a:t>
            </a:r>
            <a:r>
              <a:rPr lang="en-GB" baseline="-25000" dirty="0" err="1">
                <a:solidFill>
                  <a:schemeClr val="accent1">
                    <a:lumMod val="75000"/>
                  </a:schemeClr>
                </a:solidFill>
              </a:rPr>
              <a:t>rev</a:t>
            </a:r>
            <a:r>
              <a:rPr lang="en-GB" baseline="-25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modulation(?); </a:t>
            </a:r>
            <a:r>
              <a:rPr lang="en-GB" dirty="0"/>
              <a:t>other methods (800 MHz)</a:t>
            </a:r>
          </a:p>
          <a:p>
            <a:r>
              <a:rPr lang="en-GB" dirty="0"/>
              <a:t>Use of the 800 MHz RF (above transition) – briefly tested at the of end 2018 (no effect). </a:t>
            </a:r>
            <a:r>
              <a:rPr lang="en-GB" dirty="0">
                <a:solidFill>
                  <a:srgbClr val="C00000"/>
                </a:solidFill>
              </a:rPr>
              <a:t>Separate control of two cavities </a:t>
            </a:r>
            <a:r>
              <a:rPr lang="en-GB" dirty="0"/>
              <a:t>during slip stacking (?)</a:t>
            </a:r>
          </a:p>
          <a:p>
            <a:r>
              <a:rPr lang="en-GB" dirty="0">
                <a:solidFill>
                  <a:srgbClr val="0070C0"/>
                </a:solidFill>
              </a:rPr>
              <a:t>RF noise reduction</a:t>
            </a:r>
            <a:r>
              <a:rPr lang="en-GB" dirty="0"/>
              <a:t> on flat bottom with </a:t>
            </a:r>
            <a:r>
              <a:rPr lang="en-GB" dirty="0">
                <a:solidFill>
                  <a:srgbClr val="0070C0"/>
                </a:solidFill>
              </a:rPr>
              <a:t>fixed h</a:t>
            </a:r>
            <a:r>
              <a:rPr lang="en-GB" dirty="0"/>
              <a:t> (4653) avoiding FM&amp;AM</a:t>
            </a:r>
          </a:p>
          <a:p>
            <a:r>
              <a:rPr lang="en-GB" dirty="0">
                <a:solidFill>
                  <a:srgbClr val="0070C0"/>
                </a:solidFill>
              </a:rPr>
              <a:t>Phase loop per beam </a:t>
            </a:r>
            <a:r>
              <a:rPr lang="en-GB" dirty="0"/>
              <a:t>(signal from “edge” bunches) during slip stacking</a:t>
            </a:r>
          </a:p>
          <a:p>
            <a:r>
              <a:rPr lang="en-GB" dirty="0"/>
              <a:t>Fast </a:t>
            </a:r>
            <a:r>
              <a:rPr lang="en-GB" dirty="0">
                <a:solidFill>
                  <a:srgbClr val="0070C0"/>
                </a:solidFill>
              </a:rPr>
              <a:t>voltage reduction between batches </a:t>
            </a:r>
            <a:r>
              <a:rPr lang="en-GB" dirty="0"/>
              <a:t>during slip stacking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274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b="1" dirty="0">
                <a:solidFill>
                  <a:schemeClr val="accent1">
                    <a:lumMod val="75000"/>
                  </a:schemeClr>
                </a:solidFill>
              </a:rPr>
              <a:t>Questions to be answered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/>
              <a:t>What has been achieved with the acceleration of short bunch trains at highest intensities?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Do we understand the losses at flat-bottom and the longitudinal instabilities? What is the effect of different optics?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Which improvement do we expect from impedance reduction?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How complete is the longitudinal impedance model?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How can 2018 observations with high-intensity beams be projected to the after-LIU era?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What is the impact of RF upgrade and impedance reduction on intensity reach?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What are limitations and requirements of double RF acceleration with 800 MHz?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Can we expect a better ion lifetime in the SPS due to the RF upgrade (power and LLRF)?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What can be learned from 2018 measurements with ions (including slip stacking tests)?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712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3000" dirty="0"/>
              <a:t>Studies of nominal LHC beam were </a:t>
            </a:r>
            <a:r>
              <a:rPr lang="en-GB" sz="3000" dirty="0">
                <a:solidFill>
                  <a:srgbClr val="C00000"/>
                </a:solidFill>
              </a:rPr>
              <a:t>limited to 1.3E11 ppb </a:t>
            </a:r>
            <a:r>
              <a:rPr lang="en-GB" sz="3000" dirty="0"/>
              <a:t>due to beam loading effect</a:t>
            </a:r>
          </a:p>
          <a:p>
            <a:r>
              <a:rPr lang="en-GB" sz="3000" dirty="0">
                <a:solidFill>
                  <a:srgbClr val="0070C0"/>
                </a:solidFill>
              </a:rPr>
              <a:t>12 bunches with 2.0E11 ppb were accelerated </a:t>
            </a:r>
            <a:r>
              <a:rPr lang="en-GB" sz="3000" dirty="0"/>
              <a:t>in the SPS using optimised 800 MHz voltage program. </a:t>
            </a:r>
            <a:r>
              <a:rPr lang="en-GB" sz="3000" dirty="0">
                <a:solidFill>
                  <a:schemeClr val="accent1">
                    <a:lumMod val="75000"/>
                  </a:schemeClr>
                </a:solidFill>
              </a:rPr>
              <a:t>Potential of increased 800 MHz voltage</a:t>
            </a:r>
            <a:r>
              <a:rPr lang="en-GB" sz="3000" dirty="0"/>
              <a:t> need to be fully exploited. </a:t>
            </a:r>
          </a:p>
          <a:p>
            <a:r>
              <a:rPr lang="en-GB" sz="3000" dirty="0"/>
              <a:t>Flat bottom instability is most likely driven by main 200 MHz impedance and should be suppressed by </a:t>
            </a:r>
            <a:r>
              <a:rPr lang="en-GB" sz="3000" dirty="0">
                <a:solidFill>
                  <a:srgbClr val="0070C0"/>
                </a:solidFill>
              </a:rPr>
              <a:t>upgraded one-turn-delay FB system</a:t>
            </a:r>
            <a:r>
              <a:rPr lang="en-GB" sz="3000" dirty="0"/>
              <a:t>, which should also reduce present capture losses</a:t>
            </a:r>
          </a:p>
          <a:p>
            <a:r>
              <a:rPr lang="en-GB" sz="3000" dirty="0">
                <a:solidFill>
                  <a:srgbClr val="0070C0"/>
                </a:solidFill>
              </a:rPr>
              <a:t>Injection of smaller PS bunches </a:t>
            </a:r>
            <a:r>
              <a:rPr lang="en-GB" sz="3000" dirty="0"/>
              <a:t>could further reduce the flat bottom losses and voltage (power) needed at the start of the ramp</a:t>
            </a:r>
          </a:p>
          <a:p>
            <a:r>
              <a:rPr lang="en-GB" sz="3000" dirty="0"/>
              <a:t>LIU beam will be </a:t>
            </a:r>
            <a:r>
              <a:rPr lang="en-GB" sz="3000" dirty="0">
                <a:solidFill>
                  <a:srgbClr val="C00000"/>
                </a:solidFill>
              </a:rPr>
              <a:t>unstable in Q22 optics </a:t>
            </a:r>
            <a:r>
              <a:rPr lang="en-GB" sz="3000" dirty="0"/>
              <a:t>on flat bottom even after planned upgrades </a:t>
            </a:r>
          </a:p>
          <a:p>
            <a:r>
              <a:rPr lang="en-GB" sz="3000" dirty="0"/>
              <a:t>Required </a:t>
            </a:r>
            <a:r>
              <a:rPr lang="en-GB" sz="3000" dirty="0">
                <a:solidFill>
                  <a:schemeClr val="accent1">
                    <a:lumMod val="75000"/>
                  </a:schemeClr>
                </a:solidFill>
              </a:rPr>
              <a:t>HOM damping </a:t>
            </a:r>
            <a:r>
              <a:rPr lang="en-GB" sz="3000" dirty="0"/>
              <a:t>in 200 MHz RF cavities was achieved in design and demonstrated for 4-section cavity with beam</a:t>
            </a:r>
          </a:p>
          <a:p>
            <a:r>
              <a:rPr lang="en-GB" sz="3000" dirty="0">
                <a:solidFill>
                  <a:srgbClr val="C00000"/>
                </a:solidFill>
              </a:rPr>
              <a:t>Ion beam need to be stabilised before </a:t>
            </a:r>
            <a:r>
              <a:rPr lang="en-GB" sz="3000" dirty="0"/>
              <a:t>slip stacking </a:t>
            </a:r>
            <a:r>
              <a:rPr lang="en-GB" sz="3000" dirty="0">
                <a:solidFill>
                  <a:srgbClr val="C00000"/>
                </a:solidFill>
              </a:rPr>
              <a:t> </a:t>
            </a:r>
          </a:p>
          <a:p>
            <a:r>
              <a:rPr lang="en-GB" sz="3000" dirty="0">
                <a:solidFill>
                  <a:srgbClr val="0070C0"/>
                </a:solidFill>
              </a:rPr>
              <a:t>Various improvements </a:t>
            </a:r>
            <a:r>
              <a:rPr lang="en-GB" sz="3000" dirty="0"/>
              <a:t>can be implemented for ion and proton operation after LS2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9365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9E4EE3-F83D-2B42-9354-300F80D8B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28</a:t>
            </a:fld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FFC996B-61C4-1047-99E3-49E35AA281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10" y="1314567"/>
            <a:ext cx="4792980" cy="36019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665C4C-9603-7F4E-89E3-382EF833BE88}"/>
              </a:ext>
            </a:extLst>
          </p:cNvPr>
          <p:cNvSpPr txBox="1"/>
          <p:nvPr/>
        </p:nvSpPr>
        <p:spPr>
          <a:xfrm>
            <a:off x="1245870" y="6076544"/>
            <a:ext cx="8983979" cy="461665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LS2: </a:t>
            </a:r>
            <a:r>
              <a:rPr lang="en-US" sz="2400" dirty="0"/>
              <a:t>200 MHz RF TW sections on their way out from the SPS tunnel…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D9C0388-18B9-FD46-9031-AC7BBA9F4E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0" y="406817"/>
            <a:ext cx="4011930" cy="53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301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>
                <a:solidFill>
                  <a:srgbClr val="0070C0"/>
                </a:solidFill>
              </a:rPr>
              <a:t>Contents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Main achievements and limitations in 2018</a:t>
            </a:r>
          </a:p>
          <a:p>
            <a:r>
              <a:rPr lang="en-GB" dirty="0"/>
              <a:t>Longitudinal stability studies (12 bunches) </a:t>
            </a:r>
          </a:p>
          <a:p>
            <a:r>
              <a:rPr lang="en-GB" dirty="0"/>
              <a:t>Optimized 800 MHz RF voltage program, power limitations</a:t>
            </a:r>
          </a:p>
          <a:p>
            <a:r>
              <a:rPr lang="en-GB" dirty="0"/>
              <a:t>Losses now and after LS2;  possible mitigations</a:t>
            </a:r>
          </a:p>
          <a:p>
            <a:r>
              <a:rPr lang="en-GB" dirty="0"/>
              <a:t>Q22 optics </a:t>
            </a:r>
          </a:p>
          <a:p>
            <a:r>
              <a:rPr lang="en-GB" dirty="0"/>
              <a:t>SPS impedance </a:t>
            </a:r>
          </a:p>
          <a:p>
            <a:r>
              <a:rPr lang="en-GB" dirty="0"/>
              <a:t>Intensity reach after LS2</a:t>
            </a:r>
          </a:p>
          <a:p>
            <a:r>
              <a:rPr lang="en-GB" dirty="0"/>
              <a:t>Ions: slip-stacking and longitudinal instabilities</a:t>
            </a:r>
          </a:p>
          <a:p>
            <a:r>
              <a:rPr lang="en-GB" dirty="0"/>
              <a:t>Open issues and possible improvements</a:t>
            </a:r>
          </a:p>
          <a:p>
            <a:r>
              <a:rPr lang="en-GB" dirty="0"/>
              <a:t>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260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Performance of LIU beams in the SPS in 2018:</a:t>
            </a:r>
            <a:b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main limitations in longitudinal plane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Total beam intensity limited by </a:t>
            </a:r>
            <a:r>
              <a:rPr lang="en-GB" sz="2400" dirty="0">
                <a:solidFill>
                  <a:srgbClr val="C00000"/>
                </a:solidFill>
              </a:rPr>
              <a:t>beam loading</a:t>
            </a:r>
            <a:r>
              <a:rPr lang="en-GB" sz="2400" dirty="0"/>
              <a:t> in 200 MHz RF system and </a:t>
            </a:r>
            <a:r>
              <a:rPr lang="en-GB" sz="2400" dirty="0">
                <a:solidFill>
                  <a:srgbClr val="C00000"/>
                </a:solidFill>
              </a:rPr>
              <a:t>multi-bunch instabilities</a:t>
            </a:r>
            <a:r>
              <a:rPr lang="en-GB" sz="2400" dirty="0"/>
              <a:t> </a:t>
            </a:r>
            <a:r>
              <a:rPr lang="en-GB" sz="2400" dirty="0">
                <a:latin typeface="Calibri" panose="020F0502020204030204" pitchFamily="34" charset="0"/>
              </a:rPr>
              <a:t>→</a:t>
            </a:r>
            <a:r>
              <a:rPr lang="en-GB" sz="2400" dirty="0"/>
              <a:t> LIU RF upgrade (F. </a:t>
            </a:r>
            <a:r>
              <a:rPr lang="en-GB" sz="2400" dirty="0" err="1"/>
              <a:t>Gerigk</a:t>
            </a:r>
            <a:r>
              <a:rPr lang="en-GB" sz="2400" dirty="0"/>
              <a:t>’ talk) and impedance reduction</a:t>
            </a:r>
          </a:p>
          <a:p>
            <a:r>
              <a:rPr lang="en-GB" sz="2400" dirty="0">
                <a:solidFill>
                  <a:srgbClr val="C00000"/>
                </a:solidFill>
              </a:rPr>
              <a:t>Losses</a:t>
            </a:r>
            <a:r>
              <a:rPr lang="en-GB" sz="2400" dirty="0"/>
              <a:t> increasing with </a:t>
            </a:r>
            <a:r>
              <a:rPr lang="en-GB" sz="2400" dirty="0">
                <a:solidFill>
                  <a:srgbClr val="C00000"/>
                </a:solidFill>
              </a:rPr>
              <a:t>total</a:t>
            </a:r>
            <a:r>
              <a:rPr lang="en-GB" sz="2400" dirty="0"/>
              <a:t>  beam intensity </a:t>
            </a:r>
            <a:r>
              <a:rPr lang="en-GB" sz="2400" dirty="0">
                <a:latin typeface="Calibri" panose="020F0502020204030204" pitchFamily="34" charset="0"/>
              </a:rPr>
              <a:t>→ </a:t>
            </a:r>
            <a:r>
              <a:rPr lang="en-GB" sz="2400" dirty="0">
                <a:solidFill>
                  <a:srgbClr val="C00000"/>
                </a:solidFill>
              </a:rPr>
              <a:t>maximum 1.4x10</a:t>
            </a:r>
            <a:r>
              <a:rPr lang="en-GB" sz="2400" baseline="30000" dirty="0">
                <a:solidFill>
                  <a:srgbClr val="C00000"/>
                </a:solidFill>
              </a:rPr>
              <a:t>11</a:t>
            </a:r>
            <a:r>
              <a:rPr lang="en-GB" sz="2400" dirty="0">
                <a:solidFill>
                  <a:srgbClr val="C00000"/>
                </a:solidFill>
              </a:rPr>
              <a:t> ppb at 450 GeV        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→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to advance use 12 bunches for high intensity studies 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31" y="3362452"/>
            <a:ext cx="3315790" cy="24868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150" y="3393334"/>
            <a:ext cx="3280852" cy="24606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638" y="3395363"/>
            <a:ext cx="3275438" cy="24565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1630" y="4001294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1.3E11 ppb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51783" y="4001294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1.6E11 ppb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47312" y="4001294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2.2E11 ppb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6800" y="5643960"/>
            <a:ext cx="10058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/>
              <a:t>Flat bottom losses along 48 bunches: </a:t>
            </a:r>
            <a:r>
              <a:rPr lang="en-GB" sz="2000" dirty="0"/>
              <a:t>emit=0.3 eVs, V</a:t>
            </a:r>
            <a:r>
              <a:rPr lang="en-GB" sz="2000" baseline="-25000" dirty="0"/>
              <a:t>800</a:t>
            </a:r>
            <a:r>
              <a:rPr lang="en-GB" sz="2000" dirty="0"/>
              <a:t>/V</a:t>
            </a:r>
            <a:r>
              <a:rPr lang="en-GB" sz="2000" baseline="-25000" dirty="0"/>
              <a:t>200</a:t>
            </a:r>
            <a:r>
              <a:rPr lang="en-GB" sz="2000" dirty="0"/>
              <a:t> =0.2, V</a:t>
            </a:r>
            <a:r>
              <a:rPr lang="en-GB" sz="2000" baseline="-25000" dirty="0"/>
              <a:t>200</a:t>
            </a:r>
            <a:r>
              <a:rPr lang="en-GB" sz="2000" dirty="0"/>
              <a:t> =4.5 MV, Q20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514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Performance of LIU beams:</a:t>
            </a:r>
            <a:b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flat bottom instability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Observed in 2017 for high intensities (48 &amp; 72 bunches) with </a:t>
            </a:r>
            <a:r>
              <a:rPr lang="en-GB" sz="2400" dirty="0">
                <a:solidFill>
                  <a:srgbClr val="C00000"/>
                </a:solidFill>
              </a:rPr>
              <a:t>feedback (FB) on</a:t>
            </a:r>
          </a:p>
          <a:p>
            <a:r>
              <a:rPr lang="en-GB" sz="2400" dirty="0"/>
              <a:t>Studied in 2018 for 12 bunches with </a:t>
            </a:r>
            <a:r>
              <a:rPr lang="en-GB" sz="2400" dirty="0">
                <a:solidFill>
                  <a:srgbClr val="0070C0"/>
                </a:solidFill>
              </a:rPr>
              <a:t>FB on/off, 800 MHz RF on/off, no BUP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5</a:t>
            </a:fld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AE3AC8-FC29-AF4C-979C-E6DFDCE01E74}"/>
              </a:ext>
            </a:extLst>
          </p:cNvPr>
          <p:cNvSpPr txBox="1"/>
          <p:nvPr/>
        </p:nvSpPr>
        <p:spPr>
          <a:xfrm>
            <a:off x="5635366" y="3041933"/>
            <a:ext cx="5919097" cy="236988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With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FB on </a:t>
            </a:r>
            <a:r>
              <a:rPr lang="en-US" sz="2000" dirty="0"/>
              <a:t>12 bunches </a:t>
            </a:r>
            <a:r>
              <a:rPr lang="en-US" sz="2000" dirty="0">
                <a:solidFill>
                  <a:schemeClr val="tx1"/>
                </a:solidFill>
              </a:rPr>
              <a:t>are significantly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 more stable </a:t>
            </a:r>
            <a:r>
              <a:rPr lang="en-US" sz="2000" dirty="0"/>
              <a:t>at flat bottom and first part of the ramp (next slide)</a:t>
            </a:r>
          </a:p>
          <a:p>
            <a:r>
              <a:rPr lang="en-US" sz="2400" dirty="0"/>
              <a:t>→ </a:t>
            </a:r>
            <a:r>
              <a:rPr lang="en-US" sz="2000" dirty="0"/>
              <a:t>Instability is driven by main 200 MHz impedance</a:t>
            </a:r>
          </a:p>
          <a:p>
            <a:endParaRPr lang="en-US" sz="2000" dirty="0"/>
          </a:p>
          <a:p>
            <a:r>
              <a:rPr lang="en-US" sz="2400" dirty="0"/>
              <a:t>→ </a:t>
            </a:r>
            <a:r>
              <a:rPr lang="en-US" sz="2000" dirty="0"/>
              <a:t>Good agreement of simulations with measurements for 12 bunches rotated in PS (single RF, FB off)</a:t>
            </a:r>
          </a:p>
          <a:p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71" y="2884545"/>
            <a:ext cx="4557114" cy="341222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427621" y="3284621"/>
            <a:ext cx="1068430" cy="120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427621" y="4749633"/>
            <a:ext cx="1068430" cy="120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99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34" y="2425097"/>
            <a:ext cx="4037858" cy="30101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7910" y="305748"/>
            <a:ext cx="10145889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Performance of LIU beams:</a:t>
            </a:r>
            <a:b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studies with 12 bunches (800 MHz off, FB on/off)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pic>
        <p:nvPicPr>
          <p:cNvPr id="6" name="D98CE37E-AA7D-494F-852A-8CBF89DE3FD0" descr="714AC86D-F956-4D14-A997-D462D6C3268F@cern">
            <a:extLst>
              <a:ext uri="{FF2B5EF4-FFF2-40B4-BE49-F238E27FC236}">
                <a16:creationId xmlns:a16="http://schemas.microsoft.com/office/drawing/2014/main" id="{391DD8AA-E8B9-074C-97AD-726D33EDD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899" y="2520294"/>
            <a:ext cx="3935402" cy="2951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3EFD245-23D2-5249-BBE1-AEFC214BE833}"/>
              </a:ext>
            </a:extLst>
          </p:cNvPr>
          <p:cNvSpPr/>
          <p:nvPr/>
        </p:nvSpPr>
        <p:spPr>
          <a:xfrm>
            <a:off x="7046004" y="1609169"/>
            <a:ext cx="3604961" cy="106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100" dirty="0">
                <a:solidFill>
                  <a:srgbClr val="C00000"/>
                </a:solidFill>
              </a:rPr>
              <a:t>Flat top: </a:t>
            </a:r>
            <a:r>
              <a:rPr lang="en-GB" sz="2100" dirty="0"/>
              <a:t>stable bunch length;</a:t>
            </a:r>
          </a:p>
          <a:p>
            <a:r>
              <a:rPr lang="en-GB" sz="2100" dirty="0"/>
              <a:t>measurements and simulations</a:t>
            </a:r>
          </a:p>
          <a:p>
            <a:r>
              <a:rPr lang="en-GB" sz="2100" dirty="0"/>
              <a:t>V200 =7 MV,  FB off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6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2346B9-B591-0B46-BA5B-AEDC281BCFCB}"/>
              </a:ext>
            </a:extLst>
          </p:cNvPr>
          <p:cNvSpPr txBox="1"/>
          <p:nvPr/>
        </p:nvSpPr>
        <p:spPr>
          <a:xfrm>
            <a:off x="7328055" y="5494875"/>
            <a:ext cx="2862692" cy="707886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→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70C0"/>
                </a:solidFill>
              </a:rPr>
              <a:t>Simulations agree with </a:t>
            </a:r>
          </a:p>
          <a:p>
            <a:r>
              <a:rPr lang="en-US" sz="2000" dirty="0">
                <a:solidFill>
                  <a:srgbClr val="0070C0"/>
                </a:solidFill>
              </a:rPr>
              <a:t>measurements for FB off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49C9E8-A1D6-FA43-A5A8-623F0DBA4921}"/>
              </a:ext>
            </a:extLst>
          </p:cNvPr>
          <p:cNvSpPr txBox="1"/>
          <p:nvPr/>
        </p:nvSpPr>
        <p:spPr>
          <a:xfrm>
            <a:off x="1503708" y="1658872"/>
            <a:ext cx="33929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100" dirty="0" err="1">
                <a:solidFill>
                  <a:srgbClr val="C00000"/>
                </a:solidFill>
              </a:rPr>
              <a:t>Ramp</a:t>
            </a:r>
            <a:r>
              <a:rPr lang="fr-CH" sz="2100" dirty="0">
                <a:solidFill>
                  <a:srgbClr val="C00000"/>
                </a:solidFill>
              </a:rPr>
              <a:t>:</a:t>
            </a:r>
            <a:r>
              <a:rPr lang="fr-CH" sz="2100" dirty="0"/>
              <a:t> </a:t>
            </a:r>
            <a:r>
              <a:rPr lang="fr-CH" sz="2100" dirty="0" err="1"/>
              <a:t>instability</a:t>
            </a:r>
            <a:r>
              <a:rPr lang="fr-CH" sz="2100" dirty="0"/>
              <a:t> </a:t>
            </a:r>
            <a:r>
              <a:rPr lang="fr-CH" sz="2100" dirty="0" err="1"/>
              <a:t>threshold</a:t>
            </a:r>
            <a:r>
              <a:rPr lang="fr-CH" sz="2100" dirty="0"/>
              <a:t> </a:t>
            </a:r>
          </a:p>
          <a:p>
            <a:r>
              <a:rPr lang="fr-CH" sz="2100" dirty="0"/>
              <a:t>   as a </a:t>
            </a:r>
            <a:r>
              <a:rPr lang="fr-CH" sz="2100" dirty="0" err="1"/>
              <a:t>function</a:t>
            </a:r>
            <a:r>
              <a:rPr lang="fr-CH" sz="2100" dirty="0"/>
              <a:t> of </a:t>
            </a:r>
            <a:r>
              <a:rPr lang="fr-CH" sz="2100" dirty="0" err="1"/>
              <a:t>energy</a:t>
            </a:r>
            <a:endParaRPr lang="fr-CH" sz="21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F184B91-6BE9-994A-A338-347105EB7C9F}"/>
              </a:ext>
            </a:extLst>
          </p:cNvPr>
          <p:cNvCxnSpPr/>
          <p:nvPr/>
        </p:nvCxnSpPr>
        <p:spPr>
          <a:xfrm flipV="1">
            <a:off x="4038600" y="2670998"/>
            <a:ext cx="0" cy="931266"/>
          </a:xfrm>
          <a:prstGeom prst="straightConnector1">
            <a:avLst/>
          </a:prstGeom>
          <a:ln w="476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42346B9-B591-0B46-BA5B-AEDC281BCFCB}"/>
              </a:ext>
            </a:extLst>
          </p:cNvPr>
          <p:cNvSpPr txBox="1"/>
          <p:nvPr/>
        </p:nvSpPr>
        <p:spPr>
          <a:xfrm>
            <a:off x="838200" y="5577339"/>
            <a:ext cx="5326802" cy="40011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→ The same threshold with FB on/off at flat top</a:t>
            </a:r>
            <a:r>
              <a:rPr lang="en-US" sz="2000" dirty="0"/>
              <a:t>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FF2AC7-D57E-8D46-B4AE-F2DB31E3A525}"/>
              </a:ext>
            </a:extLst>
          </p:cNvPr>
          <p:cNvSpPr txBox="1"/>
          <p:nvPr/>
        </p:nvSpPr>
        <p:spPr>
          <a:xfrm>
            <a:off x="4104307" y="2951965"/>
            <a:ext cx="2531635" cy="36933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/>
              <a:t>increasing</a:t>
            </a:r>
            <a:r>
              <a:rPr lang="fr-CH" dirty="0"/>
              <a:t> </a:t>
            </a:r>
            <a:r>
              <a:rPr lang="fr-CH" dirty="0" err="1"/>
              <a:t>bunch</a:t>
            </a:r>
            <a:r>
              <a:rPr lang="fr-CH" dirty="0"/>
              <a:t> </a:t>
            </a:r>
            <a:r>
              <a:rPr lang="fr-CH" dirty="0" err="1"/>
              <a:t>length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849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CD6E91A-0E79-F045-A123-BCCCBE7217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060" y="3609921"/>
            <a:ext cx="3292315" cy="24337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5B0A73-642C-6749-A9BA-F4CF23463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575" y="248918"/>
            <a:ext cx="10549449" cy="856534"/>
          </a:xfrm>
        </p:spPr>
        <p:txBody>
          <a:bodyPr>
            <a:noAutofit/>
          </a:bodyPr>
          <a:lstStyle/>
          <a:p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Effect of 800 MHz voltage on stability of 12 bunches       with active FB &amp; FF (feedforward)  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5CFB1-17E8-3E45-B55E-DFF5D6C67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890"/>
            <a:ext cx="10515600" cy="477107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52CA5-CE1B-5746-A069-F68B4E9D2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3DEE47-5032-CB4B-BAF7-6F1FC7EB74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98" y="3589380"/>
            <a:ext cx="3292315" cy="24337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C9675F-3507-9D4F-80D5-8A1D33FBEB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34" y="1248104"/>
            <a:ext cx="3355191" cy="23823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95DEF26-BEBC-544B-BFB4-28B6BF8A4F9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135" y="1246004"/>
            <a:ext cx="3229519" cy="242687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423E09F-C0C1-DB4A-BDA0-EDDF4ED27061}"/>
              </a:ext>
            </a:extLst>
          </p:cNvPr>
          <p:cNvSpPr txBox="1"/>
          <p:nvPr/>
        </p:nvSpPr>
        <p:spPr>
          <a:xfrm>
            <a:off x="4851364" y="3871723"/>
            <a:ext cx="124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flat bottom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CA78E4-6E1A-BC44-8C90-F1454164AD01}"/>
              </a:ext>
            </a:extLst>
          </p:cNvPr>
          <p:cNvSpPr txBox="1"/>
          <p:nvPr/>
        </p:nvSpPr>
        <p:spPr>
          <a:xfrm>
            <a:off x="2252203" y="3851664"/>
            <a:ext cx="124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flat bottom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B1040E-D546-374D-98C9-C9CD789127AE}"/>
              </a:ext>
            </a:extLst>
          </p:cNvPr>
          <p:cNvSpPr txBox="1"/>
          <p:nvPr/>
        </p:nvSpPr>
        <p:spPr>
          <a:xfrm>
            <a:off x="2209800" y="1496066"/>
            <a:ext cx="864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flat top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9F727F-3F56-7848-AC09-C7A4E0A1B2FB}"/>
              </a:ext>
            </a:extLst>
          </p:cNvPr>
          <p:cNvSpPr txBox="1"/>
          <p:nvPr/>
        </p:nvSpPr>
        <p:spPr>
          <a:xfrm>
            <a:off x="5336304" y="1500303"/>
            <a:ext cx="864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flat top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435415B-9124-C64D-A1BD-D9CA78BB6E2F}"/>
              </a:ext>
            </a:extLst>
          </p:cNvPr>
          <p:cNvSpPr txBox="1"/>
          <p:nvPr/>
        </p:nvSpPr>
        <p:spPr>
          <a:xfrm>
            <a:off x="7447961" y="1341207"/>
            <a:ext cx="3842853" cy="1015663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→ </a:t>
            </a:r>
            <a:r>
              <a:rPr lang="en-US" sz="2000" dirty="0">
                <a:solidFill>
                  <a:srgbClr val="0070C0"/>
                </a:solidFill>
              </a:rPr>
              <a:t>Large V</a:t>
            </a:r>
            <a:r>
              <a:rPr lang="en-US" sz="2000" baseline="-25000" dirty="0">
                <a:solidFill>
                  <a:srgbClr val="0070C0"/>
                </a:solidFill>
              </a:rPr>
              <a:t>800</a:t>
            </a:r>
            <a:r>
              <a:rPr lang="en-US" sz="2000" dirty="0">
                <a:solidFill>
                  <a:srgbClr val="0070C0"/>
                </a:solidFill>
              </a:rPr>
              <a:t>/V</a:t>
            </a:r>
            <a:r>
              <a:rPr lang="en-US" sz="2000" baseline="-25000" dirty="0">
                <a:solidFill>
                  <a:srgbClr val="0070C0"/>
                </a:solidFill>
              </a:rPr>
              <a:t>200 </a:t>
            </a:r>
            <a:r>
              <a:rPr lang="en-US" sz="2000" dirty="0">
                <a:solidFill>
                  <a:srgbClr val="0070C0"/>
                </a:solidFill>
              </a:rPr>
              <a:t>voltage ratio </a:t>
            </a:r>
            <a:r>
              <a:rPr lang="en-US" sz="2000" dirty="0"/>
              <a:t>improves beam stability on flat top, </a:t>
            </a:r>
            <a:r>
              <a:rPr lang="en-US" sz="2000" dirty="0">
                <a:solidFill>
                  <a:srgbClr val="C00000"/>
                </a:solidFill>
              </a:rPr>
              <a:t>but not on flat  bottom</a:t>
            </a:r>
          </a:p>
        </p:txBody>
      </p:sp>
      <p:pic>
        <p:nvPicPr>
          <p:cNvPr id="27" name="Content Placeholder 8">
            <a:extLst>
              <a:ext uri="{FF2B5EF4-FFF2-40B4-BE49-F238E27FC236}">
                <a16:creationId xmlns:a16="http://schemas.microsoft.com/office/drawing/2014/main" id="{935CC40F-E05B-A542-8393-43709439D4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400" y="3480268"/>
            <a:ext cx="3523342" cy="2629570"/>
          </a:xfrm>
          <a:prstGeom prst="rect">
            <a:avLst/>
          </a:prstGeom>
        </p:spPr>
      </p:pic>
      <p:sp>
        <p:nvSpPr>
          <p:cNvPr id="28" name="Donut 27">
            <a:extLst>
              <a:ext uri="{FF2B5EF4-FFF2-40B4-BE49-F238E27FC236}">
                <a16:creationId xmlns:a16="http://schemas.microsoft.com/office/drawing/2014/main" id="{65D98B92-F0AA-7540-B0F6-3202D719D0C3}"/>
              </a:ext>
            </a:extLst>
          </p:cNvPr>
          <p:cNvSpPr/>
          <p:nvPr/>
        </p:nvSpPr>
        <p:spPr>
          <a:xfrm>
            <a:off x="6522037" y="4133294"/>
            <a:ext cx="828257" cy="1247168"/>
          </a:xfrm>
          <a:prstGeom prst="donut">
            <a:avLst>
              <a:gd name="adj" fmla="val 891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8DBB9E-F118-FC41-9DC8-885B55DC2E09}"/>
              </a:ext>
            </a:extLst>
          </p:cNvPr>
          <p:cNvSpPr txBox="1"/>
          <p:nvPr/>
        </p:nvSpPr>
        <p:spPr>
          <a:xfrm>
            <a:off x="7795009" y="2870393"/>
            <a:ext cx="3570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Synchrotron frequency distribution at different moments during cycle</a:t>
            </a:r>
          </a:p>
        </p:txBody>
      </p:sp>
      <p:sp>
        <p:nvSpPr>
          <p:cNvPr id="30" name="Donut 29">
            <a:extLst>
              <a:ext uri="{FF2B5EF4-FFF2-40B4-BE49-F238E27FC236}">
                <a16:creationId xmlns:a16="http://schemas.microsoft.com/office/drawing/2014/main" id="{87305BA6-FD11-BF4E-9373-1A4DD76038EC}"/>
              </a:ext>
            </a:extLst>
          </p:cNvPr>
          <p:cNvSpPr/>
          <p:nvPr/>
        </p:nvSpPr>
        <p:spPr>
          <a:xfrm>
            <a:off x="8064736" y="4875258"/>
            <a:ext cx="424647" cy="633265"/>
          </a:xfrm>
          <a:prstGeom prst="donut">
            <a:avLst>
              <a:gd name="adj" fmla="val 891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74CEB69-77B9-F345-97CD-55FB161CE4B1}"/>
              </a:ext>
            </a:extLst>
          </p:cNvPr>
          <p:cNvSpPr txBox="1"/>
          <p:nvPr/>
        </p:nvSpPr>
        <p:spPr>
          <a:xfrm>
            <a:off x="8892166" y="5380462"/>
            <a:ext cx="14891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V</a:t>
            </a:r>
            <a:r>
              <a:rPr lang="en-US" sz="1600" b="1" baseline="-25000" dirty="0"/>
              <a:t>800</a:t>
            </a:r>
            <a:r>
              <a:rPr lang="en-US" sz="1600" b="1" dirty="0"/>
              <a:t> = 0.25xV</a:t>
            </a:r>
            <a:r>
              <a:rPr lang="en-US" sz="1600" b="1" baseline="-25000" dirty="0"/>
              <a:t>200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EC6B1C0-6849-3542-9598-E947EE273A96}"/>
              </a:ext>
            </a:extLst>
          </p:cNvPr>
          <p:cNvSpPr txBox="1"/>
          <p:nvPr/>
        </p:nvSpPr>
        <p:spPr>
          <a:xfrm>
            <a:off x="4569510" y="2946698"/>
            <a:ext cx="14891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V</a:t>
            </a:r>
            <a:r>
              <a:rPr lang="en-US" sz="1600" b="1" baseline="-25000" dirty="0"/>
              <a:t>800</a:t>
            </a:r>
            <a:r>
              <a:rPr lang="en-US" sz="1600" b="1" dirty="0"/>
              <a:t> = 0.25xV</a:t>
            </a:r>
            <a:r>
              <a:rPr lang="en-US" sz="1600" b="1" baseline="-25000" dirty="0"/>
              <a:t>200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BC429A-8611-DC4F-86CC-1343E4CA80B8}"/>
              </a:ext>
            </a:extLst>
          </p:cNvPr>
          <p:cNvSpPr txBox="1"/>
          <p:nvPr/>
        </p:nvSpPr>
        <p:spPr>
          <a:xfrm>
            <a:off x="4478554" y="5312741"/>
            <a:ext cx="14891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V</a:t>
            </a:r>
            <a:r>
              <a:rPr lang="en-US" sz="1600" b="1" baseline="-25000" dirty="0"/>
              <a:t>800</a:t>
            </a:r>
            <a:r>
              <a:rPr lang="en-US" sz="1600" b="1" dirty="0"/>
              <a:t> = 0.25xV</a:t>
            </a:r>
            <a:r>
              <a:rPr lang="en-US" sz="1600" b="1" baseline="-25000" dirty="0"/>
              <a:t>200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26A148-BF87-C549-B199-04CFE10D6FB8}"/>
              </a:ext>
            </a:extLst>
          </p:cNvPr>
          <p:cNvSpPr txBox="1"/>
          <p:nvPr/>
        </p:nvSpPr>
        <p:spPr>
          <a:xfrm>
            <a:off x="1314575" y="5312741"/>
            <a:ext cx="14891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V</a:t>
            </a:r>
            <a:r>
              <a:rPr lang="en-US" sz="1600" b="1" baseline="-25000" dirty="0"/>
              <a:t>800</a:t>
            </a:r>
            <a:r>
              <a:rPr lang="en-US" sz="1600" b="1" dirty="0"/>
              <a:t> = 0.1xV</a:t>
            </a:r>
            <a:r>
              <a:rPr lang="en-US" sz="1600" b="1" baseline="-25000" dirty="0"/>
              <a:t>200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499299A-EF18-8A44-A390-589110B88248}"/>
              </a:ext>
            </a:extLst>
          </p:cNvPr>
          <p:cNvSpPr txBox="1"/>
          <p:nvPr/>
        </p:nvSpPr>
        <p:spPr>
          <a:xfrm>
            <a:off x="1262909" y="2930683"/>
            <a:ext cx="14891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V</a:t>
            </a:r>
            <a:r>
              <a:rPr lang="en-US" sz="1600" b="1" baseline="-25000" dirty="0"/>
              <a:t>800</a:t>
            </a:r>
            <a:r>
              <a:rPr lang="en-US" sz="1600" b="1" dirty="0"/>
              <a:t> = 0.1xV</a:t>
            </a:r>
            <a:r>
              <a:rPr lang="en-US" sz="1600" b="1" baseline="-25000" dirty="0"/>
              <a:t>200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967567" y="4416469"/>
            <a:ext cx="1192006" cy="738192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573436" y="4180489"/>
            <a:ext cx="2388609" cy="646331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flat region leading to loss of Landau damping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8471345" y="4692782"/>
            <a:ext cx="494313" cy="40230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7640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BE3D5-E92B-9342-918F-6C72DCDF1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solidFill>
                  <a:schemeClr val="accent1">
                    <a:lumMod val="75000"/>
                  </a:schemeClr>
                </a:solidFill>
              </a:rPr>
              <a:t>Performance of LIU beams in 2018:</a:t>
            </a:r>
            <a:b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acceleration of 4x12 bunches with 2x10</a:t>
            </a:r>
            <a:r>
              <a:rPr lang="en-US" sz="3600" b="1" baseline="30000" dirty="0">
                <a:solidFill>
                  <a:schemeClr val="accent1">
                    <a:lumMod val="75000"/>
                  </a:schemeClr>
                </a:solidFill>
              </a:rPr>
              <a:t>11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p/b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F1F4B-9508-E947-8705-122AA5818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32E70A-60AD-964D-97A8-A8494DF25362}"/>
              </a:ext>
            </a:extLst>
          </p:cNvPr>
          <p:cNvSpPr txBox="1"/>
          <p:nvPr/>
        </p:nvSpPr>
        <p:spPr>
          <a:xfrm>
            <a:off x="6387470" y="1806039"/>
            <a:ext cx="4762610" cy="3847207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</a:rPr>
              <a:t>→ </a:t>
            </a:r>
            <a:r>
              <a:rPr lang="en-US" sz="2200" dirty="0" err="1"/>
              <a:t>Optimised</a:t>
            </a:r>
            <a:r>
              <a:rPr lang="en-US" sz="2200" dirty="0"/>
              <a:t> voltage ratio V</a:t>
            </a:r>
            <a:r>
              <a:rPr lang="en-US" sz="2200" baseline="-25000" dirty="0"/>
              <a:t>800</a:t>
            </a:r>
            <a:r>
              <a:rPr lang="en-US" sz="2200" dirty="0"/>
              <a:t>/V</a:t>
            </a:r>
            <a:r>
              <a:rPr lang="en-US" sz="2200" baseline="-25000" dirty="0"/>
              <a:t>200 </a:t>
            </a:r>
            <a:r>
              <a:rPr lang="en-US" sz="2200" dirty="0"/>
              <a:t>was applied in cycles for all high intensity beams at the end of 2018</a:t>
            </a:r>
          </a:p>
          <a:p>
            <a:endParaRPr lang="en-US" sz="2200" dirty="0"/>
          </a:p>
          <a:p>
            <a:r>
              <a:rPr lang="en-US" sz="2200" dirty="0"/>
              <a:t>→ High intensity beam was successfully stabilized and used in the LHC for</a:t>
            </a:r>
            <a:r>
              <a:rPr lang="ru-RU" sz="2200" dirty="0"/>
              <a:t> </a:t>
            </a:r>
            <a:r>
              <a:rPr lang="en-US" sz="2200" dirty="0"/>
              <a:t>MDs (e-cloud, instabilities,…)</a:t>
            </a:r>
          </a:p>
          <a:p>
            <a:endParaRPr lang="en-US" sz="2200" dirty="0"/>
          </a:p>
          <a:p>
            <a:r>
              <a:rPr lang="en-US" sz="2200" dirty="0"/>
              <a:t>The ratio of 0.25 was used on flat top</a:t>
            </a:r>
          </a:p>
          <a:p>
            <a:r>
              <a:rPr lang="en-US" sz="2200" dirty="0"/>
              <a:t>with V</a:t>
            </a:r>
            <a:r>
              <a:rPr lang="en-US" sz="2200" baseline="-25000" dirty="0"/>
              <a:t>200</a:t>
            </a:r>
            <a:r>
              <a:rPr lang="en-US" sz="2200" dirty="0"/>
              <a:t>=7 MV.</a:t>
            </a:r>
          </a:p>
          <a:p>
            <a:r>
              <a:rPr lang="en-US" sz="2200" dirty="0">
                <a:solidFill>
                  <a:srgbClr val="C00000"/>
                </a:solidFill>
              </a:rPr>
              <a:t>What will be possible after RF upgrade?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8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361" y="1806039"/>
            <a:ext cx="4793359" cy="355699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46DEA9C-F8CA-4D4E-9309-89733FD7965D}"/>
              </a:ext>
            </a:extLst>
          </p:cNvPr>
          <p:cNvSpPr/>
          <p:nvPr/>
        </p:nvSpPr>
        <p:spPr>
          <a:xfrm>
            <a:off x="1150760" y="5566167"/>
            <a:ext cx="454677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/>
              <a:t>V</a:t>
            </a:r>
            <a:r>
              <a:rPr lang="en-US" b="1" baseline="-25000" dirty="0"/>
              <a:t>800</a:t>
            </a:r>
            <a:r>
              <a:rPr lang="en-US" b="1" dirty="0"/>
              <a:t>/V</a:t>
            </a:r>
            <a:r>
              <a:rPr lang="en-US" b="1" baseline="-25000" dirty="0"/>
              <a:t>200 </a:t>
            </a:r>
            <a:r>
              <a:rPr lang="en-US" b="1" dirty="0"/>
              <a:t> = 0.1 </a:t>
            </a:r>
            <a:r>
              <a:rPr lang="en-GB" dirty="0"/>
              <a:t>used in operation till end 2018</a:t>
            </a:r>
            <a:endParaRPr lang="en-US" b="1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F3016BB-4880-8944-BDE6-4CB72CDABC62}"/>
              </a:ext>
            </a:extLst>
          </p:cNvPr>
          <p:cNvCxnSpPr>
            <a:cxnSpLocks/>
          </p:cNvCxnSpPr>
          <p:nvPr/>
        </p:nvCxnSpPr>
        <p:spPr>
          <a:xfrm flipV="1">
            <a:off x="4038600" y="4737404"/>
            <a:ext cx="1002030" cy="80501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079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838200" y="118075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800 MHz voltage available on the SPS flat top</a:t>
            </a:r>
            <a:endParaRPr lang="en-GB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457AF-8029-4AF6-801F-593B5E56EB9F}" type="slidenum">
              <a:rPr lang="en-GB" smtClean="0"/>
              <a:t>9</a:t>
            </a:fld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400155" y="1591397"/>
            <a:ext cx="44208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>
                <a:solidFill>
                  <a:srgbClr val="0070C0"/>
                </a:solidFill>
              </a:rPr>
              <a:t>Maximum total 800 MHz voltage </a:t>
            </a:r>
          </a:p>
          <a:p>
            <a:pPr algn="ctr"/>
            <a:r>
              <a:rPr lang="en-GB" sz="2400" dirty="0">
                <a:solidFill>
                  <a:srgbClr val="0070C0"/>
                </a:solidFill>
              </a:rPr>
              <a:t>(2 cavities)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323103"/>
            <a:ext cx="4490485" cy="302967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38199" y="1835191"/>
            <a:ext cx="5175671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0070C0"/>
                </a:solidFill>
              </a:rPr>
              <a:t>After upgrade two 800 MHz cavities are available with power </a:t>
            </a:r>
            <a:r>
              <a:rPr lang="en-GB" sz="2200" dirty="0"/>
              <a:t>(-10% at cavity input): </a:t>
            </a:r>
          </a:p>
          <a:p>
            <a:pPr marL="342900" indent="-342900">
              <a:buFontTx/>
              <a:buChar char="-"/>
            </a:pPr>
            <a:r>
              <a:rPr lang="en-GB" sz="2200" dirty="0"/>
              <a:t>peak       240 kW  (216) kW, </a:t>
            </a:r>
          </a:p>
          <a:p>
            <a:pPr marL="342900" indent="-342900">
              <a:buFontTx/>
              <a:buChar char="-"/>
            </a:pPr>
            <a:r>
              <a:rPr lang="en-GB" sz="2200" dirty="0"/>
              <a:t>average 160  kW  (144) kW</a:t>
            </a:r>
          </a:p>
          <a:p>
            <a:endParaRPr lang="en-GB" sz="2400" dirty="0"/>
          </a:p>
          <a:p>
            <a:r>
              <a:rPr lang="en-US" sz="22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→ max V</a:t>
            </a:r>
            <a:r>
              <a:rPr lang="en-US" sz="2200" baseline="-250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800</a:t>
            </a:r>
            <a:r>
              <a:rPr lang="en-US" sz="22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= 1.7 MV for peak 216 kW </a:t>
            </a: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(needs RF pulsing at </a:t>
            </a:r>
            <a:r>
              <a:rPr lang="en-US" sz="2200" dirty="0" err="1"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n-US" sz="2200" baseline="-25000" dirty="0" err="1">
                <a:ea typeface="Tahoma" panose="020B0604030504040204" pitchFamily="34" charset="0"/>
                <a:cs typeface="Tahoma" panose="020B0604030504040204" pitchFamily="34" charset="0"/>
              </a:rPr>
              <a:t>rev</a:t>
            </a: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) and </a:t>
            </a:r>
          </a:p>
          <a:p>
            <a:r>
              <a:rPr lang="en-US" sz="22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max V</a:t>
            </a:r>
            <a:r>
              <a:rPr lang="en-US" sz="2200" baseline="-250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800</a:t>
            </a:r>
            <a:r>
              <a:rPr lang="en-US" sz="22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= 1.6 MV </a:t>
            </a: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without pulsing (limited </a:t>
            </a:r>
            <a:r>
              <a:rPr lang="en-US" sz="22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by</a:t>
            </a: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dirty="0">
                <a:solidFill>
                  <a:srgbClr val="0070C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average 144 kW)</a:t>
            </a:r>
          </a:p>
          <a:p>
            <a:endParaRPr lang="en-US" sz="22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→ </a:t>
            </a: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For 10 MV at 200 MHz after upgrade </a:t>
            </a:r>
            <a:r>
              <a:rPr lang="en-US" sz="2200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maximum ratio V</a:t>
            </a:r>
            <a:r>
              <a:rPr lang="en-US" sz="2200" baseline="-25000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800</a:t>
            </a:r>
            <a:r>
              <a:rPr lang="en-US" sz="2200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/V</a:t>
            </a:r>
            <a:r>
              <a:rPr lang="en-US" sz="2200" baseline="-25000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200</a:t>
            </a:r>
            <a:r>
              <a:rPr lang="en-US" sz="2200" dirty="0">
                <a:solidFill>
                  <a:srgbClr val="C0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= 0.16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897490" y="5352850"/>
            <a:ext cx="55384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cs typeface="Tahoma" pitchFamily="34" charset="0"/>
              </a:rPr>
              <a:t>For 2.4x10</a:t>
            </a:r>
            <a:r>
              <a:rPr lang="en-US" sz="2000" baseline="30000" dirty="0">
                <a:cs typeface="Tahoma" pitchFamily="34" charset="0"/>
              </a:rPr>
              <a:t>11</a:t>
            </a:r>
            <a:r>
              <a:rPr lang="en-US" sz="2000" dirty="0">
                <a:cs typeface="Tahoma" pitchFamily="34" charset="0"/>
              </a:rPr>
              <a:t> ppb: </a:t>
            </a:r>
            <a:r>
              <a:rPr lang="en-US" sz="2000" dirty="0" err="1">
                <a:cs typeface="Tahoma" pitchFamily="34" charset="0"/>
              </a:rPr>
              <a:t>Irf</a:t>
            </a:r>
            <a:r>
              <a:rPr lang="en-US" sz="2000" dirty="0">
                <a:cs typeface="Tahoma" pitchFamily="34" charset="0"/>
              </a:rPr>
              <a:t> = 1.0 A 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</a:rPr>
              <a:t>(formfactor = 0.35)     </a:t>
            </a:r>
          </a:p>
        </p:txBody>
      </p:sp>
    </p:spTree>
    <p:extLst>
      <p:ext uri="{BB962C8B-B14F-4D97-AF65-F5344CB8AC3E}">
        <p14:creationId xmlns:p14="http://schemas.microsoft.com/office/powerpoint/2010/main" val="3233615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17900</TotalTime>
  <Words>2439</Words>
  <Application>Microsoft Macintosh PowerPoint</Application>
  <PresentationFormat>Widescreen</PresentationFormat>
  <Paragraphs>313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Tahoma</vt:lpstr>
      <vt:lpstr>Wingdings</vt:lpstr>
      <vt:lpstr>Office Theme</vt:lpstr>
      <vt:lpstr>LHC Injectors Upgrade Workshop</vt:lpstr>
      <vt:lpstr>Longitudinal beam quality and stability in the SPS</vt:lpstr>
      <vt:lpstr>Contents</vt:lpstr>
      <vt:lpstr>Performance of LIU beams in the SPS in 2018: main limitations in longitudinal plane</vt:lpstr>
      <vt:lpstr>Performance of LIU beams: flat bottom instability</vt:lpstr>
      <vt:lpstr>Performance of LIU beams: studies with 12 bunches (800 MHz off, FB on/off)</vt:lpstr>
      <vt:lpstr>Effect of 800 MHz voltage on stability of 12 bunches       with active FB &amp; FF (feedforward)  </vt:lpstr>
      <vt:lpstr>Performance of LIU beams in 2018: acceleration of 4x12 bunches with 2x1011 p/b</vt:lpstr>
      <vt:lpstr>800 MHz voltage available on the SPS flat top</vt:lpstr>
      <vt:lpstr>Future performance of LIU beams: effect of higher 800 MHz RF voltage on beam stability</vt:lpstr>
      <vt:lpstr>Main limitations in longitudinal plane: capture and flat bottom losses</vt:lpstr>
      <vt:lpstr>PS-SPS transfer:  new capture RF system in the SPS?</vt:lpstr>
      <vt:lpstr>PS-SPS transfer: smaller injected emittances?</vt:lpstr>
      <vt:lpstr>Flat bottom instability after LIU upgrades (Q20): simulations for smaller 48 bunches with 800 MHz off</vt:lpstr>
      <vt:lpstr>Flat bottom instability after LIU upgrades (Q20): simulations for smaller 48 bunches with 800 MHz on</vt:lpstr>
      <vt:lpstr>Q22 vs Q20: instability and losses after LIU upgrades </vt:lpstr>
      <vt:lpstr>Updates on SPS impedance</vt:lpstr>
      <vt:lpstr>630 MHz HOM damping</vt:lpstr>
      <vt:lpstr>Updates to the SPS impedance model </vt:lpstr>
      <vt:lpstr>Intensity reach after LS2: instability thresholds at the SPS flat top</vt:lpstr>
      <vt:lpstr>LHC proton beam: what can be improved for high-intensity operation?</vt:lpstr>
      <vt:lpstr>LHC ion beam: slip-stacking simulations in 2018 </vt:lpstr>
      <vt:lpstr>LHC ion beam: observations during slip-stacking MDs (1/2)</vt:lpstr>
      <vt:lpstr>Observations during slip-stacking MDs (2/2)</vt:lpstr>
      <vt:lpstr>Possible improvements for LHC ion beam</vt:lpstr>
      <vt:lpstr>Questions to be answered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Longitudinal beam quality and stability in the SPS</dc:title>
  <dc:creator>Elena Chapochnikova</dc:creator>
  <cp:lastModifiedBy>Microsoft Office User</cp:lastModifiedBy>
  <cp:revision>286</cp:revision>
  <dcterms:created xsi:type="dcterms:W3CDTF">2018-12-05T16:24:18Z</dcterms:created>
  <dcterms:modified xsi:type="dcterms:W3CDTF">2019-02-13T18:23:58Z</dcterms:modified>
</cp:coreProperties>
</file>