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771" r:id="rId2"/>
  </p:sldMasterIdLst>
  <p:notesMasterIdLst>
    <p:notesMasterId r:id="rId52"/>
  </p:notesMasterIdLst>
  <p:handoutMasterIdLst>
    <p:handoutMasterId r:id="rId53"/>
  </p:handoutMasterIdLst>
  <p:sldIdLst>
    <p:sldId id="256" r:id="rId3"/>
    <p:sldId id="349" r:id="rId4"/>
    <p:sldId id="487" r:id="rId5"/>
    <p:sldId id="344" r:id="rId6"/>
    <p:sldId id="351" r:id="rId7"/>
    <p:sldId id="470" r:id="rId8"/>
    <p:sldId id="350" r:id="rId9"/>
    <p:sldId id="465" r:id="rId10"/>
    <p:sldId id="448" r:id="rId11"/>
    <p:sldId id="447" r:id="rId12"/>
    <p:sldId id="478" r:id="rId13"/>
    <p:sldId id="486" r:id="rId14"/>
    <p:sldId id="439" r:id="rId15"/>
    <p:sldId id="415" r:id="rId16"/>
    <p:sldId id="383" r:id="rId17"/>
    <p:sldId id="472" r:id="rId18"/>
    <p:sldId id="476" r:id="rId19"/>
    <p:sldId id="440" r:id="rId20"/>
    <p:sldId id="473" r:id="rId21"/>
    <p:sldId id="363" r:id="rId22"/>
    <p:sldId id="477" r:id="rId23"/>
    <p:sldId id="468" r:id="rId24"/>
    <p:sldId id="475" r:id="rId25"/>
    <p:sldId id="484" r:id="rId26"/>
    <p:sldId id="485" r:id="rId27"/>
    <p:sldId id="458" r:id="rId28"/>
    <p:sldId id="482" r:id="rId29"/>
    <p:sldId id="483" r:id="rId30"/>
    <p:sldId id="362" r:id="rId31"/>
    <p:sldId id="327" r:id="rId32"/>
    <p:sldId id="259" r:id="rId33"/>
    <p:sldId id="290" r:id="rId34"/>
    <p:sldId id="412" r:id="rId35"/>
    <p:sldId id="413" r:id="rId36"/>
    <p:sldId id="414" r:id="rId37"/>
    <p:sldId id="371" r:id="rId38"/>
    <p:sldId id="372" r:id="rId39"/>
    <p:sldId id="373" r:id="rId40"/>
    <p:sldId id="374" r:id="rId41"/>
    <p:sldId id="375" r:id="rId42"/>
    <p:sldId id="442" r:id="rId43"/>
    <p:sldId id="359" r:id="rId44"/>
    <p:sldId id="358" r:id="rId45"/>
    <p:sldId id="364" r:id="rId46"/>
    <p:sldId id="460" r:id="rId47"/>
    <p:sldId id="461" r:id="rId48"/>
    <p:sldId id="462" r:id="rId49"/>
    <p:sldId id="463" r:id="rId50"/>
    <p:sldId id="464" r:id="rId51"/>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7B0000"/>
    <a:srgbClr val="0C377B"/>
    <a:srgbClr val="0055A0"/>
    <a:srgbClr val="00B050"/>
    <a:srgbClr val="969696"/>
    <a:srgbClr val="DDDDDD"/>
    <a:srgbClr val="327AEB"/>
    <a:srgbClr val="FFFFFF"/>
    <a:srgbClr val="729FCF"/>
    <a:srgbClr val="FF0066"/>
  </p:clrMru>
  <p:extLst>
    <p:ext uri="{E76CE94A-603C-4142-B9EB-6D1370010A27}">
      <p14:discardImageEditData xmlns:p14="http://schemas.microsoft.com/office/powerpoint/2010/main" val="1"/>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50" autoAdjust="0"/>
    <p:restoredTop sz="94660"/>
  </p:normalViewPr>
  <p:slideViewPr>
    <p:cSldViewPr snapToGrid="0" snapToObjects="1">
      <p:cViewPr varScale="1">
        <p:scale>
          <a:sx n="84" d="100"/>
          <a:sy n="84" d="100"/>
        </p:scale>
        <p:origin x="96" y="396"/>
      </p:cViewPr>
      <p:guideLst>
        <p:guide orient="horz" pos="2160"/>
        <p:guide pos="3840"/>
      </p:guideLst>
    </p:cSldViewPr>
  </p:slideViewPr>
  <p:notesTextViewPr>
    <p:cViewPr>
      <p:scale>
        <a:sx n="3" d="2"/>
        <a:sy n="3" d="2"/>
      </p:scale>
      <p:origin x="0" y="0"/>
    </p:cViewPr>
  </p:notesTextViewPr>
  <p:sorterViewPr>
    <p:cViewPr>
      <p:scale>
        <a:sx n="60" d="100"/>
        <a:sy n="6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handoutMaster" Target="handoutMasters/handout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heme" Target="theme/theme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s>
</file>

<file path=ppt/charts/_rels/chart1.xml.rels><?xml version="1.0" encoding="UTF-8" standalone="yes"?>
<Relationships xmlns="http://schemas.openxmlformats.org/package/2006/relationships"><Relationship Id="rId3" Type="http://schemas.openxmlformats.org/officeDocument/2006/relationships/oleObject" Target="file:///\\cern.ch\dfs\Departments\EN\Groups\ACE\OSS\Antonio\1-%20SPS\2-%20Planning\2-Sectors\Dashboard\SPS_LS2_LSS_TE-VSC_Dashboard_210122_v3.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t>Sectors</a:t>
            </a:r>
            <a:r>
              <a:rPr lang="en-US" baseline="0"/>
              <a:t> Opened</a:t>
            </a:r>
            <a:endParaRPr lang="en-US"/>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lineChart>
        <c:grouping val="standard"/>
        <c:varyColors val="0"/>
        <c:ser>
          <c:idx val="0"/>
          <c:order val="0"/>
          <c:tx>
            <c:v>Baseline</c:v>
          </c:tx>
          <c:spPr>
            <a:ln w="28575" cap="rnd">
              <a:solidFill>
                <a:srgbClr val="00B050"/>
              </a:solidFill>
              <a:round/>
            </a:ln>
            <a:effectLst/>
          </c:spPr>
          <c:marker>
            <c:symbol val="none"/>
          </c:marker>
          <c:cat>
            <c:numRef>
              <c:f>Baseline!$O$12:$DO$12</c:f>
              <c:numCache>
                <c:formatCode>General</c:formatCode>
                <c:ptCount val="10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1</c:v>
                </c:pt>
                <c:pt idx="53">
                  <c:v>2</c:v>
                </c:pt>
                <c:pt idx="54">
                  <c:v>3</c:v>
                </c:pt>
                <c:pt idx="55">
                  <c:v>4</c:v>
                </c:pt>
                <c:pt idx="56">
                  <c:v>5</c:v>
                </c:pt>
                <c:pt idx="57">
                  <c:v>6</c:v>
                </c:pt>
                <c:pt idx="58">
                  <c:v>7</c:v>
                </c:pt>
                <c:pt idx="59">
                  <c:v>8</c:v>
                </c:pt>
                <c:pt idx="60">
                  <c:v>9</c:v>
                </c:pt>
                <c:pt idx="61">
                  <c:v>10</c:v>
                </c:pt>
                <c:pt idx="62">
                  <c:v>11</c:v>
                </c:pt>
                <c:pt idx="63">
                  <c:v>12</c:v>
                </c:pt>
                <c:pt idx="64">
                  <c:v>13</c:v>
                </c:pt>
                <c:pt idx="65">
                  <c:v>14</c:v>
                </c:pt>
                <c:pt idx="66">
                  <c:v>15</c:v>
                </c:pt>
                <c:pt idx="67">
                  <c:v>16</c:v>
                </c:pt>
                <c:pt idx="68">
                  <c:v>17</c:v>
                </c:pt>
                <c:pt idx="69">
                  <c:v>18</c:v>
                </c:pt>
                <c:pt idx="70">
                  <c:v>19</c:v>
                </c:pt>
                <c:pt idx="71">
                  <c:v>20</c:v>
                </c:pt>
                <c:pt idx="72">
                  <c:v>21</c:v>
                </c:pt>
                <c:pt idx="73">
                  <c:v>22</c:v>
                </c:pt>
                <c:pt idx="74">
                  <c:v>23</c:v>
                </c:pt>
                <c:pt idx="75">
                  <c:v>24</c:v>
                </c:pt>
                <c:pt idx="76">
                  <c:v>25</c:v>
                </c:pt>
                <c:pt idx="77">
                  <c:v>26</c:v>
                </c:pt>
                <c:pt idx="78">
                  <c:v>27</c:v>
                </c:pt>
                <c:pt idx="79">
                  <c:v>28</c:v>
                </c:pt>
                <c:pt idx="80">
                  <c:v>29</c:v>
                </c:pt>
                <c:pt idx="81">
                  <c:v>30</c:v>
                </c:pt>
                <c:pt idx="82">
                  <c:v>31</c:v>
                </c:pt>
                <c:pt idx="83">
                  <c:v>32</c:v>
                </c:pt>
                <c:pt idx="84">
                  <c:v>33</c:v>
                </c:pt>
                <c:pt idx="85">
                  <c:v>34</c:v>
                </c:pt>
                <c:pt idx="86">
                  <c:v>35</c:v>
                </c:pt>
                <c:pt idx="87">
                  <c:v>36</c:v>
                </c:pt>
                <c:pt idx="88">
                  <c:v>37</c:v>
                </c:pt>
                <c:pt idx="89">
                  <c:v>38</c:v>
                </c:pt>
                <c:pt idx="90">
                  <c:v>39</c:v>
                </c:pt>
                <c:pt idx="91">
                  <c:v>40</c:v>
                </c:pt>
                <c:pt idx="92">
                  <c:v>41</c:v>
                </c:pt>
                <c:pt idx="93">
                  <c:v>42</c:v>
                </c:pt>
                <c:pt idx="94">
                  <c:v>43</c:v>
                </c:pt>
                <c:pt idx="95">
                  <c:v>44</c:v>
                </c:pt>
                <c:pt idx="96">
                  <c:v>45</c:v>
                </c:pt>
                <c:pt idx="97">
                  <c:v>46</c:v>
                </c:pt>
                <c:pt idx="98">
                  <c:v>47</c:v>
                </c:pt>
                <c:pt idx="99">
                  <c:v>48</c:v>
                </c:pt>
                <c:pt idx="100">
                  <c:v>49</c:v>
                </c:pt>
                <c:pt idx="101">
                  <c:v>50</c:v>
                </c:pt>
                <c:pt idx="102">
                  <c:v>51</c:v>
                </c:pt>
                <c:pt idx="103">
                  <c:v>52</c:v>
                </c:pt>
                <c:pt idx="104">
                  <c:v>53</c:v>
                </c:pt>
              </c:numCache>
            </c:numRef>
          </c:cat>
          <c:val>
            <c:numRef>
              <c:f>Baseline!$O$2:$DO$2</c:f>
              <c:numCache>
                <c:formatCode>0</c:formatCode>
                <c:ptCount val="105"/>
                <c:pt idx="0">
                  <c:v>0</c:v>
                </c:pt>
                <c:pt idx="1">
                  <c:v>0</c:v>
                </c:pt>
                <c:pt idx="2">
                  <c:v>19</c:v>
                </c:pt>
                <c:pt idx="3">
                  <c:v>19</c:v>
                </c:pt>
                <c:pt idx="4">
                  <c:v>19</c:v>
                </c:pt>
                <c:pt idx="5">
                  <c:v>19</c:v>
                </c:pt>
                <c:pt idx="6">
                  <c:v>19</c:v>
                </c:pt>
                <c:pt idx="7">
                  <c:v>23</c:v>
                </c:pt>
                <c:pt idx="8">
                  <c:v>23</c:v>
                </c:pt>
                <c:pt idx="9">
                  <c:v>23</c:v>
                </c:pt>
                <c:pt idx="10">
                  <c:v>23</c:v>
                </c:pt>
                <c:pt idx="11">
                  <c:v>23</c:v>
                </c:pt>
                <c:pt idx="12">
                  <c:v>27</c:v>
                </c:pt>
                <c:pt idx="13">
                  <c:v>31</c:v>
                </c:pt>
                <c:pt idx="14">
                  <c:v>31</c:v>
                </c:pt>
                <c:pt idx="15">
                  <c:v>31</c:v>
                </c:pt>
                <c:pt idx="16">
                  <c:v>31</c:v>
                </c:pt>
                <c:pt idx="17">
                  <c:v>31</c:v>
                </c:pt>
                <c:pt idx="18">
                  <c:v>32</c:v>
                </c:pt>
                <c:pt idx="19">
                  <c:v>32</c:v>
                </c:pt>
                <c:pt idx="20">
                  <c:v>32</c:v>
                </c:pt>
                <c:pt idx="21">
                  <c:v>32</c:v>
                </c:pt>
                <c:pt idx="22">
                  <c:v>35</c:v>
                </c:pt>
                <c:pt idx="23">
                  <c:v>35</c:v>
                </c:pt>
                <c:pt idx="24">
                  <c:v>41</c:v>
                </c:pt>
                <c:pt idx="25">
                  <c:v>42</c:v>
                </c:pt>
                <c:pt idx="26">
                  <c:v>42</c:v>
                </c:pt>
                <c:pt idx="27">
                  <c:v>42</c:v>
                </c:pt>
                <c:pt idx="28">
                  <c:v>42</c:v>
                </c:pt>
                <c:pt idx="29">
                  <c:v>44</c:v>
                </c:pt>
                <c:pt idx="30">
                  <c:v>44</c:v>
                </c:pt>
                <c:pt idx="31">
                  <c:v>44</c:v>
                </c:pt>
                <c:pt idx="32">
                  <c:v>44</c:v>
                </c:pt>
                <c:pt idx="33">
                  <c:v>44</c:v>
                </c:pt>
                <c:pt idx="34">
                  <c:v>44</c:v>
                </c:pt>
                <c:pt idx="35">
                  <c:v>44</c:v>
                </c:pt>
                <c:pt idx="36">
                  <c:v>48</c:v>
                </c:pt>
                <c:pt idx="37">
                  <c:v>48</c:v>
                </c:pt>
                <c:pt idx="38">
                  <c:v>50</c:v>
                </c:pt>
                <c:pt idx="39">
                  <c:v>50</c:v>
                </c:pt>
                <c:pt idx="40">
                  <c:v>50</c:v>
                </c:pt>
                <c:pt idx="41">
                  <c:v>51</c:v>
                </c:pt>
                <c:pt idx="42">
                  <c:v>54</c:v>
                </c:pt>
                <c:pt idx="43">
                  <c:v>54</c:v>
                </c:pt>
                <c:pt idx="44">
                  <c:v>56</c:v>
                </c:pt>
                <c:pt idx="45">
                  <c:v>56</c:v>
                </c:pt>
                <c:pt idx="46">
                  <c:v>56</c:v>
                </c:pt>
                <c:pt idx="47">
                  <c:v>58</c:v>
                </c:pt>
                <c:pt idx="48">
                  <c:v>58</c:v>
                </c:pt>
                <c:pt idx="49">
                  <c:v>58</c:v>
                </c:pt>
                <c:pt idx="50">
                  <c:v>58</c:v>
                </c:pt>
                <c:pt idx="51">
                  <c:v>58</c:v>
                </c:pt>
                <c:pt idx="52">
                  <c:v>58</c:v>
                </c:pt>
                <c:pt idx="53">
                  <c:v>63</c:v>
                </c:pt>
                <c:pt idx="54">
                  <c:v>63</c:v>
                </c:pt>
                <c:pt idx="55">
                  <c:v>63</c:v>
                </c:pt>
                <c:pt idx="56">
                  <c:v>63</c:v>
                </c:pt>
                <c:pt idx="57">
                  <c:v>64</c:v>
                </c:pt>
                <c:pt idx="58">
                  <c:v>65</c:v>
                </c:pt>
                <c:pt idx="59">
                  <c:v>65</c:v>
                </c:pt>
                <c:pt idx="60">
                  <c:v>65</c:v>
                </c:pt>
                <c:pt idx="61">
                  <c:v>65</c:v>
                </c:pt>
                <c:pt idx="62">
                  <c:v>65</c:v>
                </c:pt>
                <c:pt idx="63">
                  <c:v>65</c:v>
                </c:pt>
                <c:pt idx="64">
                  <c:v>65</c:v>
                </c:pt>
                <c:pt idx="65">
                  <c:v>66</c:v>
                </c:pt>
                <c:pt idx="66">
                  <c:v>66</c:v>
                </c:pt>
                <c:pt idx="67">
                  <c:v>66</c:v>
                </c:pt>
                <c:pt idx="68">
                  <c:v>66</c:v>
                </c:pt>
                <c:pt idx="69">
                  <c:v>66</c:v>
                </c:pt>
                <c:pt idx="70">
                  <c:v>66</c:v>
                </c:pt>
                <c:pt idx="71">
                  <c:v>66</c:v>
                </c:pt>
                <c:pt idx="72">
                  <c:v>66</c:v>
                </c:pt>
                <c:pt idx="73">
                  <c:v>66</c:v>
                </c:pt>
                <c:pt idx="74">
                  <c:v>66</c:v>
                </c:pt>
                <c:pt idx="75">
                  <c:v>66</c:v>
                </c:pt>
                <c:pt idx="76">
                  <c:v>66</c:v>
                </c:pt>
                <c:pt idx="77">
                  <c:v>66</c:v>
                </c:pt>
                <c:pt idx="78">
                  <c:v>66</c:v>
                </c:pt>
                <c:pt idx="79">
                  <c:v>66</c:v>
                </c:pt>
                <c:pt idx="80">
                  <c:v>66</c:v>
                </c:pt>
                <c:pt idx="81">
                  <c:v>66</c:v>
                </c:pt>
                <c:pt idx="82">
                  <c:v>66</c:v>
                </c:pt>
                <c:pt idx="83">
                  <c:v>66</c:v>
                </c:pt>
                <c:pt idx="84">
                  <c:v>66</c:v>
                </c:pt>
                <c:pt idx="85">
                  <c:v>66</c:v>
                </c:pt>
                <c:pt idx="86">
                  <c:v>66</c:v>
                </c:pt>
                <c:pt idx="87">
                  <c:v>66</c:v>
                </c:pt>
                <c:pt idx="88">
                  <c:v>66</c:v>
                </c:pt>
                <c:pt idx="89">
                  <c:v>66</c:v>
                </c:pt>
                <c:pt idx="90">
                  <c:v>66</c:v>
                </c:pt>
                <c:pt idx="91">
                  <c:v>66</c:v>
                </c:pt>
                <c:pt idx="92">
                  <c:v>66</c:v>
                </c:pt>
                <c:pt idx="93">
                  <c:v>66</c:v>
                </c:pt>
                <c:pt idx="94">
                  <c:v>66</c:v>
                </c:pt>
                <c:pt idx="95">
                  <c:v>66</c:v>
                </c:pt>
                <c:pt idx="96">
                  <c:v>66</c:v>
                </c:pt>
                <c:pt idx="97">
                  <c:v>66</c:v>
                </c:pt>
                <c:pt idx="98">
                  <c:v>66</c:v>
                </c:pt>
                <c:pt idx="99">
                  <c:v>66</c:v>
                </c:pt>
                <c:pt idx="100">
                  <c:v>66</c:v>
                </c:pt>
                <c:pt idx="101">
                  <c:v>66</c:v>
                </c:pt>
                <c:pt idx="102">
                  <c:v>66</c:v>
                </c:pt>
                <c:pt idx="103">
                  <c:v>66</c:v>
                </c:pt>
                <c:pt idx="104">
                  <c:v>66</c:v>
                </c:pt>
              </c:numCache>
            </c:numRef>
          </c:val>
          <c:smooth val="0"/>
          <c:extLst>
            <c:ext xmlns:c16="http://schemas.microsoft.com/office/drawing/2014/chart" uri="{C3380CC4-5D6E-409C-BE32-E72D297353CC}">
              <c16:uniqueId val="{00000000-DF8E-46AF-8D41-8E532F45CAB2}"/>
            </c:ext>
          </c:extLst>
        </c:ser>
        <c:dLbls>
          <c:showLegendKey val="0"/>
          <c:showVal val="0"/>
          <c:showCatName val="0"/>
          <c:showSerName val="0"/>
          <c:showPercent val="0"/>
          <c:showBubbleSize val="0"/>
        </c:dLbls>
        <c:marker val="1"/>
        <c:smooth val="0"/>
        <c:axId val="780617320"/>
        <c:axId val="1002098776"/>
        <c:extLst>
          <c:ext xmlns:c15="http://schemas.microsoft.com/office/drawing/2012/chart" uri="{02D57815-91ED-43cb-92C2-25804820EDAC}">
            <c15:filteredLineSeries>
              <c15:ser>
                <c:idx val="1"/>
                <c:order val="1"/>
                <c:tx>
                  <c:v>Close (sart date)-BL</c:v>
                </c:tx>
                <c:spPr>
                  <a:ln w="28575" cap="rnd">
                    <a:solidFill>
                      <a:srgbClr val="FFC000"/>
                    </a:solidFill>
                    <a:round/>
                  </a:ln>
                  <a:effectLst/>
                </c:spPr>
                <c:marker>
                  <c:symbol val="none"/>
                </c:marker>
                <c:cat>
                  <c:numRef>
                    <c:extLst>
                      <c:ext uri="{02D57815-91ED-43cb-92C2-25804820EDAC}">
                        <c15:formulaRef>
                          <c15:sqref>Baseline!$O$12:$DO$12</c15:sqref>
                        </c15:formulaRef>
                      </c:ext>
                    </c:extLst>
                    <c:numCache>
                      <c:formatCode>General</c:formatCode>
                      <c:ptCount val="10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1</c:v>
                      </c:pt>
                      <c:pt idx="53">
                        <c:v>2</c:v>
                      </c:pt>
                      <c:pt idx="54">
                        <c:v>3</c:v>
                      </c:pt>
                      <c:pt idx="55">
                        <c:v>4</c:v>
                      </c:pt>
                      <c:pt idx="56">
                        <c:v>5</c:v>
                      </c:pt>
                      <c:pt idx="57">
                        <c:v>6</c:v>
                      </c:pt>
                      <c:pt idx="58">
                        <c:v>7</c:v>
                      </c:pt>
                      <c:pt idx="59">
                        <c:v>8</c:v>
                      </c:pt>
                      <c:pt idx="60">
                        <c:v>9</c:v>
                      </c:pt>
                      <c:pt idx="61">
                        <c:v>10</c:v>
                      </c:pt>
                      <c:pt idx="62">
                        <c:v>11</c:v>
                      </c:pt>
                      <c:pt idx="63">
                        <c:v>12</c:v>
                      </c:pt>
                      <c:pt idx="64">
                        <c:v>13</c:v>
                      </c:pt>
                      <c:pt idx="65">
                        <c:v>14</c:v>
                      </c:pt>
                      <c:pt idx="66">
                        <c:v>15</c:v>
                      </c:pt>
                      <c:pt idx="67">
                        <c:v>16</c:v>
                      </c:pt>
                      <c:pt idx="68">
                        <c:v>17</c:v>
                      </c:pt>
                      <c:pt idx="69">
                        <c:v>18</c:v>
                      </c:pt>
                      <c:pt idx="70">
                        <c:v>19</c:v>
                      </c:pt>
                      <c:pt idx="71">
                        <c:v>20</c:v>
                      </c:pt>
                      <c:pt idx="72">
                        <c:v>21</c:v>
                      </c:pt>
                      <c:pt idx="73">
                        <c:v>22</c:v>
                      </c:pt>
                      <c:pt idx="74">
                        <c:v>23</c:v>
                      </c:pt>
                      <c:pt idx="75">
                        <c:v>24</c:v>
                      </c:pt>
                      <c:pt idx="76">
                        <c:v>25</c:v>
                      </c:pt>
                      <c:pt idx="77">
                        <c:v>26</c:v>
                      </c:pt>
                      <c:pt idx="78">
                        <c:v>27</c:v>
                      </c:pt>
                      <c:pt idx="79">
                        <c:v>28</c:v>
                      </c:pt>
                      <c:pt idx="80">
                        <c:v>29</c:v>
                      </c:pt>
                      <c:pt idx="81">
                        <c:v>30</c:v>
                      </c:pt>
                      <c:pt idx="82">
                        <c:v>31</c:v>
                      </c:pt>
                      <c:pt idx="83">
                        <c:v>32</c:v>
                      </c:pt>
                      <c:pt idx="84">
                        <c:v>33</c:v>
                      </c:pt>
                      <c:pt idx="85">
                        <c:v>34</c:v>
                      </c:pt>
                      <c:pt idx="86">
                        <c:v>35</c:v>
                      </c:pt>
                      <c:pt idx="87">
                        <c:v>36</c:v>
                      </c:pt>
                      <c:pt idx="88">
                        <c:v>37</c:v>
                      </c:pt>
                      <c:pt idx="89">
                        <c:v>38</c:v>
                      </c:pt>
                      <c:pt idx="90">
                        <c:v>39</c:v>
                      </c:pt>
                      <c:pt idx="91">
                        <c:v>40</c:v>
                      </c:pt>
                      <c:pt idx="92">
                        <c:v>41</c:v>
                      </c:pt>
                      <c:pt idx="93">
                        <c:v>42</c:v>
                      </c:pt>
                      <c:pt idx="94">
                        <c:v>43</c:v>
                      </c:pt>
                      <c:pt idx="95">
                        <c:v>44</c:v>
                      </c:pt>
                      <c:pt idx="96">
                        <c:v>45</c:v>
                      </c:pt>
                      <c:pt idx="97">
                        <c:v>46</c:v>
                      </c:pt>
                      <c:pt idx="98">
                        <c:v>47</c:v>
                      </c:pt>
                      <c:pt idx="99">
                        <c:v>48</c:v>
                      </c:pt>
                      <c:pt idx="100">
                        <c:v>49</c:v>
                      </c:pt>
                      <c:pt idx="101">
                        <c:v>50</c:v>
                      </c:pt>
                      <c:pt idx="102">
                        <c:v>51</c:v>
                      </c:pt>
                      <c:pt idx="103">
                        <c:v>52</c:v>
                      </c:pt>
                      <c:pt idx="104">
                        <c:v>53</c:v>
                      </c:pt>
                    </c:numCache>
                  </c:numRef>
                </c:cat>
                <c:val>
                  <c:numRef>
                    <c:extLst>
                      <c:ext uri="{02D57815-91ED-43cb-92C2-25804820EDAC}">
                        <c15:formulaRef>
                          <c15:sqref>Baseline!$O$3:$DO$3</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5</c:v>
                      </c:pt>
                      <c:pt idx="15">
                        <c:v>7</c:v>
                      </c:pt>
                      <c:pt idx="16">
                        <c:v>7</c:v>
                      </c:pt>
                      <c:pt idx="17">
                        <c:v>7</c:v>
                      </c:pt>
                      <c:pt idx="18">
                        <c:v>9</c:v>
                      </c:pt>
                      <c:pt idx="19">
                        <c:v>11</c:v>
                      </c:pt>
                      <c:pt idx="20">
                        <c:v>11</c:v>
                      </c:pt>
                      <c:pt idx="21">
                        <c:v>11</c:v>
                      </c:pt>
                      <c:pt idx="22">
                        <c:v>11</c:v>
                      </c:pt>
                      <c:pt idx="23">
                        <c:v>11</c:v>
                      </c:pt>
                      <c:pt idx="24">
                        <c:v>13</c:v>
                      </c:pt>
                      <c:pt idx="25">
                        <c:v>16</c:v>
                      </c:pt>
                      <c:pt idx="26">
                        <c:v>16</c:v>
                      </c:pt>
                      <c:pt idx="27">
                        <c:v>17</c:v>
                      </c:pt>
                      <c:pt idx="28">
                        <c:v>17</c:v>
                      </c:pt>
                      <c:pt idx="29">
                        <c:v>17</c:v>
                      </c:pt>
                      <c:pt idx="30">
                        <c:v>20</c:v>
                      </c:pt>
                      <c:pt idx="31">
                        <c:v>20</c:v>
                      </c:pt>
                      <c:pt idx="32">
                        <c:v>20</c:v>
                      </c:pt>
                      <c:pt idx="33">
                        <c:v>20</c:v>
                      </c:pt>
                      <c:pt idx="34">
                        <c:v>20</c:v>
                      </c:pt>
                      <c:pt idx="35">
                        <c:v>20</c:v>
                      </c:pt>
                      <c:pt idx="36">
                        <c:v>20</c:v>
                      </c:pt>
                      <c:pt idx="37">
                        <c:v>22</c:v>
                      </c:pt>
                      <c:pt idx="38">
                        <c:v>22</c:v>
                      </c:pt>
                      <c:pt idx="39">
                        <c:v>22</c:v>
                      </c:pt>
                      <c:pt idx="40">
                        <c:v>22</c:v>
                      </c:pt>
                      <c:pt idx="41">
                        <c:v>22</c:v>
                      </c:pt>
                      <c:pt idx="42">
                        <c:v>25</c:v>
                      </c:pt>
                      <c:pt idx="43">
                        <c:v>26</c:v>
                      </c:pt>
                      <c:pt idx="44">
                        <c:v>26</c:v>
                      </c:pt>
                      <c:pt idx="45">
                        <c:v>26</c:v>
                      </c:pt>
                      <c:pt idx="46">
                        <c:v>27</c:v>
                      </c:pt>
                      <c:pt idx="47">
                        <c:v>32</c:v>
                      </c:pt>
                      <c:pt idx="48">
                        <c:v>32</c:v>
                      </c:pt>
                      <c:pt idx="49">
                        <c:v>32</c:v>
                      </c:pt>
                      <c:pt idx="50">
                        <c:v>32</c:v>
                      </c:pt>
                      <c:pt idx="51">
                        <c:v>32</c:v>
                      </c:pt>
                      <c:pt idx="52">
                        <c:v>32</c:v>
                      </c:pt>
                      <c:pt idx="53">
                        <c:v>32</c:v>
                      </c:pt>
                      <c:pt idx="54">
                        <c:v>32</c:v>
                      </c:pt>
                      <c:pt idx="55">
                        <c:v>36</c:v>
                      </c:pt>
                      <c:pt idx="56">
                        <c:v>38</c:v>
                      </c:pt>
                      <c:pt idx="57">
                        <c:v>38</c:v>
                      </c:pt>
                      <c:pt idx="58">
                        <c:v>39</c:v>
                      </c:pt>
                      <c:pt idx="59">
                        <c:v>42</c:v>
                      </c:pt>
                      <c:pt idx="60">
                        <c:v>42</c:v>
                      </c:pt>
                      <c:pt idx="61">
                        <c:v>45</c:v>
                      </c:pt>
                      <c:pt idx="62">
                        <c:v>47</c:v>
                      </c:pt>
                      <c:pt idx="63">
                        <c:v>47</c:v>
                      </c:pt>
                      <c:pt idx="64">
                        <c:v>47</c:v>
                      </c:pt>
                      <c:pt idx="65">
                        <c:v>50</c:v>
                      </c:pt>
                      <c:pt idx="66">
                        <c:v>51</c:v>
                      </c:pt>
                      <c:pt idx="67">
                        <c:v>54</c:v>
                      </c:pt>
                      <c:pt idx="68">
                        <c:v>55</c:v>
                      </c:pt>
                      <c:pt idx="69">
                        <c:v>55</c:v>
                      </c:pt>
                      <c:pt idx="70">
                        <c:v>56</c:v>
                      </c:pt>
                      <c:pt idx="71">
                        <c:v>56</c:v>
                      </c:pt>
                      <c:pt idx="72">
                        <c:v>57</c:v>
                      </c:pt>
                      <c:pt idx="73">
                        <c:v>59</c:v>
                      </c:pt>
                      <c:pt idx="74">
                        <c:v>60</c:v>
                      </c:pt>
                      <c:pt idx="75">
                        <c:v>60</c:v>
                      </c:pt>
                      <c:pt idx="76">
                        <c:v>61</c:v>
                      </c:pt>
                      <c:pt idx="77">
                        <c:v>61</c:v>
                      </c:pt>
                      <c:pt idx="78">
                        <c:v>61</c:v>
                      </c:pt>
                      <c:pt idx="79">
                        <c:v>62</c:v>
                      </c:pt>
                      <c:pt idx="80">
                        <c:v>63</c:v>
                      </c:pt>
                      <c:pt idx="81">
                        <c:v>64</c:v>
                      </c:pt>
                      <c:pt idx="82">
                        <c:v>64</c:v>
                      </c:pt>
                      <c:pt idx="83">
                        <c:v>64</c:v>
                      </c:pt>
                      <c:pt idx="84">
                        <c:v>65</c:v>
                      </c:pt>
                      <c:pt idx="85">
                        <c:v>65</c:v>
                      </c:pt>
                      <c:pt idx="86">
                        <c:v>67</c:v>
                      </c:pt>
                      <c:pt idx="87">
                        <c:v>68</c:v>
                      </c:pt>
                      <c:pt idx="88">
                        <c:v>68</c:v>
                      </c:pt>
                      <c:pt idx="89">
                        <c:v>68</c:v>
                      </c:pt>
                      <c:pt idx="90">
                        <c:v>68</c:v>
                      </c:pt>
                      <c:pt idx="91">
                        <c:v>68</c:v>
                      </c:pt>
                      <c:pt idx="92">
                        <c:v>68</c:v>
                      </c:pt>
                      <c:pt idx="93">
                        <c:v>68</c:v>
                      </c:pt>
                      <c:pt idx="94">
                        <c:v>68</c:v>
                      </c:pt>
                      <c:pt idx="95">
                        <c:v>68</c:v>
                      </c:pt>
                      <c:pt idx="96">
                        <c:v>68</c:v>
                      </c:pt>
                      <c:pt idx="97">
                        <c:v>68</c:v>
                      </c:pt>
                      <c:pt idx="98">
                        <c:v>68</c:v>
                      </c:pt>
                      <c:pt idx="99">
                        <c:v>68</c:v>
                      </c:pt>
                      <c:pt idx="100">
                        <c:v>68</c:v>
                      </c:pt>
                      <c:pt idx="101">
                        <c:v>68</c:v>
                      </c:pt>
                      <c:pt idx="102">
                        <c:v>68</c:v>
                      </c:pt>
                      <c:pt idx="103">
                        <c:v>68</c:v>
                      </c:pt>
                      <c:pt idx="104">
                        <c:v>68</c:v>
                      </c:pt>
                    </c:numCache>
                  </c:numRef>
                </c:val>
                <c:smooth val="0"/>
                <c:extLst>
                  <c:ext xmlns:c16="http://schemas.microsoft.com/office/drawing/2014/chart" uri="{C3380CC4-5D6E-409C-BE32-E72D297353CC}">
                    <c16:uniqueId val="{00000002-DF8E-46AF-8D41-8E532F45CAB2}"/>
                  </c:ext>
                </c:extLst>
              </c15:ser>
            </c15:filteredLineSeries>
            <c15:filteredLineSeries>
              <c15:ser>
                <c:idx val="2"/>
                <c:order val="2"/>
                <c:tx>
                  <c:v>Close (end date)-BL</c:v>
                </c:tx>
                <c:spPr>
                  <a:ln w="28575" cap="rnd">
                    <a:solidFill>
                      <a:srgbClr val="C00000"/>
                    </a:solidFill>
                    <a:round/>
                  </a:ln>
                  <a:effectLst/>
                </c:spPr>
                <c:marker>
                  <c:symbol val="none"/>
                </c:marker>
                <c:cat>
                  <c:numRef>
                    <c:extLst xmlns:c15="http://schemas.microsoft.com/office/drawing/2012/chart">
                      <c:ext xmlns:c15="http://schemas.microsoft.com/office/drawing/2012/chart" uri="{02D57815-91ED-43cb-92C2-25804820EDAC}">
                        <c15:formulaRef>
                          <c15:sqref>Baseline!$O$12:$DO$12</c15:sqref>
                        </c15:formulaRef>
                      </c:ext>
                    </c:extLst>
                    <c:numCache>
                      <c:formatCode>General</c:formatCode>
                      <c:ptCount val="105"/>
                      <c:pt idx="0">
                        <c:v>1</c:v>
                      </c:pt>
                      <c:pt idx="1">
                        <c:v>2</c:v>
                      </c:pt>
                      <c:pt idx="2">
                        <c:v>3</c:v>
                      </c:pt>
                      <c:pt idx="3">
                        <c:v>4</c:v>
                      </c:pt>
                      <c:pt idx="4">
                        <c:v>5</c:v>
                      </c:pt>
                      <c:pt idx="5">
                        <c:v>6</c:v>
                      </c:pt>
                      <c:pt idx="6">
                        <c:v>7</c:v>
                      </c:pt>
                      <c:pt idx="7">
                        <c:v>8</c:v>
                      </c:pt>
                      <c:pt idx="8">
                        <c:v>9</c:v>
                      </c:pt>
                      <c:pt idx="9">
                        <c:v>10</c:v>
                      </c:pt>
                      <c:pt idx="10">
                        <c:v>11</c:v>
                      </c:pt>
                      <c:pt idx="11">
                        <c:v>12</c:v>
                      </c:pt>
                      <c:pt idx="12">
                        <c:v>13</c:v>
                      </c:pt>
                      <c:pt idx="13">
                        <c:v>14</c:v>
                      </c:pt>
                      <c:pt idx="14">
                        <c:v>15</c:v>
                      </c:pt>
                      <c:pt idx="15">
                        <c:v>16</c:v>
                      </c:pt>
                      <c:pt idx="16">
                        <c:v>17</c:v>
                      </c:pt>
                      <c:pt idx="17">
                        <c:v>18</c:v>
                      </c:pt>
                      <c:pt idx="18">
                        <c:v>19</c:v>
                      </c:pt>
                      <c:pt idx="19">
                        <c:v>20</c:v>
                      </c:pt>
                      <c:pt idx="20">
                        <c:v>21</c:v>
                      </c:pt>
                      <c:pt idx="21">
                        <c:v>22</c:v>
                      </c:pt>
                      <c:pt idx="22">
                        <c:v>23</c:v>
                      </c:pt>
                      <c:pt idx="23">
                        <c:v>24</c:v>
                      </c:pt>
                      <c:pt idx="24">
                        <c:v>25</c:v>
                      </c:pt>
                      <c:pt idx="25">
                        <c:v>26</c:v>
                      </c:pt>
                      <c:pt idx="26">
                        <c:v>27</c:v>
                      </c:pt>
                      <c:pt idx="27">
                        <c:v>28</c:v>
                      </c:pt>
                      <c:pt idx="28">
                        <c:v>29</c:v>
                      </c:pt>
                      <c:pt idx="29">
                        <c:v>30</c:v>
                      </c:pt>
                      <c:pt idx="30">
                        <c:v>31</c:v>
                      </c:pt>
                      <c:pt idx="31">
                        <c:v>32</c:v>
                      </c:pt>
                      <c:pt idx="32">
                        <c:v>33</c:v>
                      </c:pt>
                      <c:pt idx="33">
                        <c:v>34</c:v>
                      </c:pt>
                      <c:pt idx="34">
                        <c:v>35</c:v>
                      </c:pt>
                      <c:pt idx="35">
                        <c:v>36</c:v>
                      </c:pt>
                      <c:pt idx="36">
                        <c:v>37</c:v>
                      </c:pt>
                      <c:pt idx="37">
                        <c:v>38</c:v>
                      </c:pt>
                      <c:pt idx="38">
                        <c:v>39</c:v>
                      </c:pt>
                      <c:pt idx="39">
                        <c:v>40</c:v>
                      </c:pt>
                      <c:pt idx="40">
                        <c:v>41</c:v>
                      </c:pt>
                      <c:pt idx="41">
                        <c:v>42</c:v>
                      </c:pt>
                      <c:pt idx="42">
                        <c:v>43</c:v>
                      </c:pt>
                      <c:pt idx="43">
                        <c:v>44</c:v>
                      </c:pt>
                      <c:pt idx="44">
                        <c:v>45</c:v>
                      </c:pt>
                      <c:pt idx="45">
                        <c:v>46</c:v>
                      </c:pt>
                      <c:pt idx="46">
                        <c:v>47</c:v>
                      </c:pt>
                      <c:pt idx="47">
                        <c:v>48</c:v>
                      </c:pt>
                      <c:pt idx="48">
                        <c:v>49</c:v>
                      </c:pt>
                      <c:pt idx="49">
                        <c:v>50</c:v>
                      </c:pt>
                      <c:pt idx="50">
                        <c:v>51</c:v>
                      </c:pt>
                      <c:pt idx="51">
                        <c:v>52</c:v>
                      </c:pt>
                      <c:pt idx="52">
                        <c:v>1</c:v>
                      </c:pt>
                      <c:pt idx="53">
                        <c:v>2</c:v>
                      </c:pt>
                      <c:pt idx="54">
                        <c:v>3</c:v>
                      </c:pt>
                      <c:pt idx="55">
                        <c:v>4</c:v>
                      </c:pt>
                      <c:pt idx="56">
                        <c:v>5</c:v>
                      </c:pt>
                      <c:pt idx="57">
                        <c:v>6</c:v>
                      </c:pt>
                      <c:pt idx="58">
                        <c:v>7</c:v>
                      </c:pt>
                      <c:pt idx="59">
                        <c:v>8</c:v>
                      </c:pt>
                      <c:pt idx="60">
                        <c:v>9</c:v>
                      </c:pt>
                      <c:pt idx="61">
                        <c:v>10</c:v>
                      </c:pt>
                      <c:pt idx="62">
                        <c:v>11</c:v>
                      </c:pt>
                      <c:pt idx="63">
                        <c:v>12</c:v>
                      </c:pt>
                      <c:pt idx="64">
                        <c:v>13</c:v>
                      </c:pt>
                      <c:pt idx="65">
                        <c:v>14</c:v>
                      </c:pt>
                      <c:pt idx="66">
                        <c:v>15</c:v>
                      </c:pt>
                      <c:pt idx="67">
                        <c:v>16</c:v>
                      </c:pt>
                      <c:pt idx="68">
                        <c:v>17</c:v>
                      </c:pt>
                      <c:pt idx="69">
                        <c:v>18</c:v>
                      </c:pt>
                      <c:pt idx="70">
                        <c:v>19</c:v>
                      </c:pt>
                      <c:pt idx="71">
                        <c:v>20</c:v>
                      </c:pt>
                      <c:pt idx="72">
                        <c:v>21</c:v>
                      </c:pt>
                      <c:pt idx="73">
                        <c:v>22</c:v>
                      </c:pt>
                      <c:pt idx="74">
                        <c:v>23</c:v>
                      </c:pt>
                      <c:pt idx="75">
                        <c:v>24</c:v>
                      </c:pt>
                      <c:pt idx="76">
                        <c:v>25</c:v>
                      </c:pt>
                      <c:pt idx="77">
                        <c:v>26</c:v>
                      </c:pt>
                      <c:pt idx="78">
                        <c:v>27</c:v>
                      </c:pt>
                      <c:pt idx="79">
                        <c:v>28</c:v>
                      </c:pt>
                      <c:pt idx="80">
                        <c:v>29</c:v>
                      </c:pt>
                      <c:pt idx="81">
                        <c:v>30</c:v>
                      </c:pt>
                      <c:pt idx="82">
                        <c:v>31</c:v>
                      </c:pt>
                      <c:pt idx="83">
                        <c:v>32</c:v>
                      </c:pt>
                      <c:pt idx="84">
                        <c:v>33</c:v>
                      </c:pt>
                      <c:pt idx="85">
                        <c:v>34</c:v>
                      </c:pt>
                      <c:pt idx="86">
                        <c:v>35</c:v>
                      </c:pt>
                      <c:pt idx="87">
                        <c:v>36</c:v>
                      </c:pt>
                      <c:pt idx="88">
                        <c:v>37</c:v>
                      </c:pt>
                      <c:pt idx="89">
                        <c:v>38</c:v>
                      </c:pt>
                      <c:pt idx="90">
                        <c:v>39</c:v>
                      </c:pt>
                      <c:pt idx="91">
                        <c:v>40</c:v>
                      </c:pt>
                      <c:pt idx="92">
                        <c:v>41</c:v>
                      </c:pt>
                      <c:pt idx="93">
                        <c:v>42</c:v>
                      </c:pt>
                      <c:pt idx="94">
                        <c:v>43</c:v>
                      </c:pt>
                      <c:pt idx="95">
                        <c:v>44</c:v>
                      </c:pt>
                      <c:pt idx="96">
                        <c:v>45</c:v>
                      </c:pt>
                      <c:pt idx="97">
                        <c:v>46</c:v>
                      </c:pt>
                      <c:pt idx="98">
                        <c:v>47</c:v>
                      </c:pt>
                      <c:pt idx="99">
                        <c:v>48</c:v>
                      </c:pt>
                      <c:pt idx="100">
                        <c:v>49</c:v>
                      </c:pt>
                      <c:pt idx="101">
                        <c:v>50</c:v>
                      </c:pt>
                      <c:pt idx="102">
                        <c:v>51</c:v>
                      </c:pt>
                      <c:pt idx="103">
                        <c:v>52</c:v>
                      </c:pt>
                      <c:pt idx="104">
                        <c:v>53</c:v>
                      </c:pt>
                    </c:numCache>
                  </c:numRef>
                </c:cat>
                <c:val>
                  <c:numRef>
                    <c:extLst xmlns:c15="http://schemas.microsoft.com/office/drawing/2012/chart">
                      <c:ext xmlns:c15="http://schemas.microsoft.com/office/drawing/2012/chart" uri="{02D57815-91ED-43cb-92C2-25804820EDAC}">
                        <c15:formulaRef>
                          <c15:sqref>Baseline!$O$4:$DO$4</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1</c:v>
                      </c:pt>
                      <c:pt idx="16">
                        <c:v>1</c:v>
                      </c:pt>
                      <c:pt idx="17">
                        <c:v>5</c:v>
                      </c:pt>
                      <c:pt idx="18">
                        <c:v>6</c:v>
                      </c:pt>
                      <c:pt idx="19">
                        <c:v>7</c:v>
                      </c:pt>
                      <c:pt idx="20">
                        <c:v>9</c:v>
                      </c:pt>
                      <c:pt idx="21">
                        <c:v>11</c:v>
                      </c:pt>
                      <c:pt idx="22">
                        <c:v>11</c:v>
                      </c:pt>
                      <c:pt idx="23">
                        <c:v>11</c:v>
                      </c:pt>
                      <c:pt idx="24">
                        <c:v>12</c:v>
                      </c:pt>
                      <c:pt idx="25">
                        <c:v>13</c:v>
                      </c:pt>
                      <c:pt idx="26">
                        <c:v>14</c:v>
                      </c:pt>
                      <c:pt idx="27">
                        <c:v>16</c:v>
                      </c:pt>
                      <c:pt idx="28">
                        <c:v>16</c:v>
                      </c:pt>
                      <c:pt idx="29">
                        <c:v>17</c:v>
                      </c:pt>
                      <c:pt idx="30">
                        <c:v>17</c:v>
                      </c:pt>
                      <c:pt idx="31">
                        <c:v>18</c:v>
                      </c:pt>
                      <c:pt idx="32">
                        <c:v>20</c:v>
                      </c:pt>
                      <c:pt idx="33">
                        <c:v>20</c:v>
                      </c:pt>
                      <c:pt idx="34">
                        <c:v>20</c:v>
                      </c:pt>
                      <c:pt idx="35">
                        <c:v>20</c:v>
                      </c:pt>
                      <c:pt idx="36">
                        <c:v>20</c:v>
                      </c:pt>
                      <c:pt idx="37">
                        <c:v>20</c:v>
                      </c:pt>
                      <c:pt idx="38">
                        <c:v>20</c:v>
                      </c:pt>
                      <c:pt idx="39">
                        <c:v>22</c:v>
                      </c:pt>
                      <c:pt idx="40">
                        <c:v>22</c:v>
                      </c:pt>
                      <c:pt idx="41">
                        <c:v>22</c:v>
                      </c:pt>
                      <c:pt idx="42">
                        <c:v>22</c:v>
                      </c:pt>
                      <c:pt idx="43">
                        <c:v>22</c:v>
                      </c:pt>
                      <c:pt idx="44">
                        <c:v>25</c:v>
                      </c:pt>
                      <c:pt idx="45">
                        <c:v>26</c:v>
                      </c:pt>
                      <c:pt idx="46">
                        <c:v>26</c:v>
                      </c:pt>
                      <c:pt idx="47">
                        <c:v>26</c:v>
                      </c:pt>
                      <c:pt idx="48">
                        <c:v>28</c:v>
                      </c:pt>
                      <c:pt idx="49">
                        <c:v>31</c:v>
                      </c:pt>
                      <c:pt idx="50">
                        <c:v>31</c:v>
                      </c:pt>
                      <c:pt idx="51">
                        <c:v>31</c:v>
                      </c:pt>
                      <c:pt idx="52">
                        <c:v>31</c:v>
                      </c:pt>
                      <c:pt idx="53">
                        <c:v>32</c:v>
                      </c:pt>
                      <c:pt idx="54">
                        <c:v>32</c:v>
                      </c:pt>
                      <c:pt idx="55">
                        <c:v>33</c:v>
                      </c:pt>
                      <c:pt idx="56">
                        <c:v>36</c:v>
                      </c:pt>
                      <c:pt idx="57">
                        <c:v>36</c:v>
                      </c:pt>
                      <c:pt idx="58">
                        <c:v>38</c:v>
                      </c:pt>
                      <c:pt idx="59">
                        <c:v>38</c:v>
                      </c:pt>
                      <c:pt idx="60">
                        <c:v>38</c:v>
                      </c:pt>
                      <c:pt idx="61">
                        <c:v>42</c:v>
                      </c:pt>
                      <c:pt idx="62">
                        <c:v>44</c:v>
                      </c:pt>
                      <c:pt idx="63">
                        <c:v>44</c:v>
                      </c:pt>
                      <c:pt idx="64">
                        <c:v>45</c:v>
                      </c:pt>
                      <c:pt idx="65">
                        <c:v>46</c:v>
                      </c:pt>
                      <c:pt idx="66">
                        <c:v>47</c:v>
                      </c:pt>
                      <c:pt idx="67">
                        <c:v>52</c:v>
                      </c:pt>
                      <c:pt idx="68">
                        <c:v>53</c:v>
                      </c:pt>
                      <c:pt idx="69">
                        <c:v>54</c:v>
                      </c:pt>
                      <c:pt idx="70">
                        <c:v>56</c:v>
                      </c:pt>
                      <c:pt idx="71">
                        <c:v>56</c:v>
                      </c:pt>
                      <c:pt idx="72">
                        <c:v>57</c:v>
                      </c:pt>
                      <c:pt idx="73">
                        <c:v>58</c:v>
                      </c:pt>
                      <c:pt idx="74">
                        <c:v>58</c:v>
                      </c:pt>
                      <c:pt idx="75">
                        <c:v>59</c:v>
                      </c:pt>
                      <c:pt idx="76">
                        <c:v>59</c:v>
                      </c:pt>
                      <c:pt idx="77">
                        <c:v>59</c:v>
                      </c:pt>
                      <c:pt idx="78">
                        <c:v>60</c:v>
                      </c:pt>
                      <c:pt idx="79">
                        <c:v>60</c:v>
                      </c:pt>
                      <c:pt idx="80">
                        <c:v>61</c:v>
                      </c:pt>
                      <c:pt idx="81">
                        <c:v>62</c:v>
                      </c:pt>
                      <c:pt idx="82">
                        <c:v>62</c:v>
                      </c:pt>
                      <c:pt idx="83">
                        <c:v>64</c:v>
                      </c:pt>
                      <c:pt idx="84">
                        <c:v>64</c:v>
                      </c:pt>
                      <c:pt idx="85">
                        <c:v>64</c:v>
                      </c:pt>
                      <c:pt idx="86">
                        <c:v>67</c:v>
                      </c:pt>
                      <c:pt idx="87">
                        <c:v>68</c:v>
                      </c:pt>
                      <c:pt idx="88">
                        <c:v>68</c:v>
                      </c:pt>
                      <c:pt idx="89">
                        <c:v>68</c:v>
                      </c:pt>
                      <c:pt idx="90">
                        <c:v>68</c:v>
                      </c:pt>
                      <c:pt idx="91">
                        <c:v>68</c:v>
                      </c:pt>
                      <c:pt idx="92">
                        <c:v>68</c:v>
                      </c:pt>
                      <c:pt idx="93">
                        <c:v>68</c:v>
                      </c:pt>
                      <c:pt idx="94">
                        <c:v>68</c:v>
                      </c:pt>
                      <c:pt idx="95">
                        <c:v>68</c:v>
                      </c:pt>
                      <c:pt idx="96">
                        <c:v>68</c:v>
                      </c:pt>
                      <c:pt idx="97">
                        <c:v>68</c:v>
                      </c:pt>
                      <c:pt idx="98">
                        <c:v>68</c:v>
                      </c:pt>
                      <c:pt idx="99">
                        <c:v>68</c:v>
                      </c:pt>
                      <c:pt idx="100">
                        <c:v>68</c:v>
                      </c:pt>
                      <c:pt idx="101">
                        <c:v>68</c:v>
                      </c:pt>
                      <c:pt idx="102">
                        <c:v>68</c:v>
                      </c:pt>
                      <c:pt idx="103">
                        <c:v>68</c:v>
                      </c:pt>
                      <c:pt idx="104">
                        <c:v>68</c:v>
                      </c:pt>
                    </c:numCache>
                  </c:numRef>
                </c:val>
                <c:smooth val="0"/>
                <c:extLst xmlns:c15="http://schemas.microsoft.com/office/drawing/2012/chart">
                  <c:ext xmlns:c16="http://schemas.microsoft.com/office/drawing/2014/chart" uri="{C3380CC4-5D6E-409C-BE32-E72D297353CC}">
                    <c16:uniqueId val="{00000003-DF8E-46AF-8D41-8E532F45CAB2}"/>
                  </c:ext>
                </c:extLst>
              </c15:ser>
            </c15:filteredLineSeries>
          </c:ext>
        </c:extLst>
      </c:lineChart>
      <c:scatterChart>
        <c:scatterStyle val="lineMarker"/>
        <c:varyColors val="0"/>
        <c:ser>
          <c:idx val="4"/>
          <c:order val="3"/>
          <c:tx>
            <c:v>Current situation</c:v>
          </c:tx>
          <c:spPr>
            <a:ln w="25400" cap="rnd">
              <a:noFill/>
              <a:round/>
            </a:ln>
            <a:effectLst>
              <a:outerShdw blurRad="40005" dist="25400" dir="5400000" algn="ctr" rotWithShape="0">
                <a:srgbClr val="000000">
                  <a:alpha val="35000"/>
                </a:srgbClr>
              </a:outerShdw>
            </a:effectLst>
          </c:spPr>
          <c:marker>
            <c:symbol val="circle"/>
            <c:size val="5"/>
            <c:spPr>
              <a:solidFill>
                <a:srgbClr val="00B050"/>
              </a:solidFill>
              <a:ln w="9525">
                <a:solidFill>
                  <a:srgbClr val="00B050"/>
                </a:solidFill>
              </a:ln>
              <a:effectLst>
                <a:outerShdw blurRad="40005" dist="25400" dir="5400000" algn="ctr" rotWithShape="0">
                  <a:srgbClr val="000000">
                    <a:alpha val="35000"/>
                  </a:srgbClr>
                </a:outerShdw>
              </a:effectLst>
              <a:scene3d>
                <a:camera prst="orthographicFront"/>
                <a:lightRig rig="threePt" dir="t">
                  <a:rot lat="0" lon="0" rev="1200000"/>
                </a:lightRig>
              </a:scene3d>
              <a:sp3d>
                <a:bevelT w="63500" h="25400"/>
              </a:sp3d>
            </c:spPr>
          </c:marker>
          <c:yVal>
            <c:numRef>
              <c:f>Current!$O$2:$T$2</c:f>
              <c:numCache>
                <c:formatCode>0</c:formatCode>
                <c:ptCount val="6"/>
                <c:pt idx="0">
                  <c:v>0</c:v>
                </c:pt>
                <c:pt idx="1">
                  <c:v>6</c:v>
                </c:pt>
                <c:pt idx="2">
                  <c:v>17</c:v>
                </c:pt>
                <c:pt idx="3">
                  <c:v>24</c:v>
                </c:pt>
                <c:pt idx="4">
                  <c:v>26</c:v>
                </c:pt>
                <c:pt idx="5">
                  <c:v>26</c:v>
                </c:pt>
              </c:numCache>
            </c:numRef>
          </c:yVal>
          <c:smooth val="0"/>
          <c:extLst>
            <c:ext xmlns:c16="http://schemas.microsoft.com/office/drawing/2014/chart" uri="{C3380CC4-5D6E-409C-BE32-E72D297353CC}">
              <c16:uniqueId val="{00000001-DF8E-46AF-8D41-8E532F45CAB2}"/>
            </c:ext>
          </c:extLst>
        </c:ser>
        <c:dLbls>
          <c:showLegendKey val="0"/>
          <c:showVal val="0"/>
          <c:showCatName val="0"/>
          <c:showSerName val="0"/>
          <c:showPercent val="0"/>
          <c:showBubbleSize val="0"/>
        </c:dLbls>
        <c:axId val="780617320"/>
        <c:axId val="1002098776"/>
        <c:extLst>
          <c:ext xmlns:c15="http://schemas.microsoft.com/office/drawing/2012/chart" uri="{02D57815-91ED-43cb-92C2-25804820EDAC}">
            <c15:filteredScatterSeries>
              <c15:ser>
                <c:idx val="3"/>
                <c:order val="4"/>
                <c:tx>
                  <c:v>Close (start date)-current</c:v>
                </c:tx>
                <c:spPr>
                  <a:ln w="25400" cap="rnd">
                    <a:noFill/>
                    <a:round/>
                  </a:ln>
                  <a:effectLst>
                    <a:outerShdw blurRad="38100" dist="25400" dir="5400000" algn="ctr" rotWithShape="0">
                      <a:srgbClr val="000000">
                        <a:alpha val="35000"/>
                      </a:srgbClr>
                    </a:outerShdw>
                  </a:effectLst>
                </c:spPr>
                <c:marker>
                  <c:symbol val="circle"/>
                  <c:size val="5"/>
                  <c:spPr>
                    <a:solidFill>
                      <a:schemeClr val="accent4"/>
                    </a:solidFill>
                    <a:ln w="9525">
                      <a:solidFill>
                        <a:schemeClr val="accent4"/>
                      </a:solidFill>
                    </a:ln>
                    <a:effectLst>
                      <a:outerShdw blurRad="38100" dist="25400" dir="5400000" algn="ctr" rotWithShape="0">
                        <a:srgbClr val="000000">
                          <a:alpha val="35000"/>
                        </a:srgbClr>
                      </a:outerShdw>
                    </a:effectLst>
                    <a:scene3d>
                      <a:camera prst="orthographicFront"/>
                      <a:lightRig rig="threePt" dir="t"/>
                    </a:scene3d>
                    <a:sp3d>
                      <a:bevelT w="63500" h="25400"/>
                    </a:sp3d>
                  </c:spPr>
                </c:marker>
                <c:yVal>
                  <c:numRef>
                    <c:extLst>
                      <c:ext uri="{02D57815-91ED-43cb-92C2-25804820EDAC}">
                        <c15:formulaRef>
                          <c15:sqref>Current!$O$3:$DO$3</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0</c:v>
                      </c:pt>
                      <c:pt idx="16">
                        <c:v>0</c:v>
                      </c:pt>
                      <c:pt idx="17">
                        <c:v>0</c:v>
                      </c:pt>
                      <c:pt idx="18">
                        <c:v>0</c:v>
                      </c:pt>
                      <c:pt idx="19">
                        <c:v>0</c:v>
                      </c:pt>
                      <c:pt idx="20">
                        <c:v>0</c:v>
                      </c:pt>
                      <c:pt idx="21">
                        <c:v>0</c:v>
                      </c:pt>
                      <c:pt idx="22">
                        <c:v>0</c:v>
                      </c:pt>
                      <c:pt idx="23">
                        <c:v>0</c:v>
                      </c:pt>
                      <c:pt idx="24">
                        <c:v>0</c:v>
                      </c:pt>
                      <c:pt idx="25">
                        <c:v>0</c:v>
                      </c:pt>
                      <c:pt idx="26">
                        <c:v>0</c:v>
                      </c:pt>
                      <c:pt idx="27">
                        <c:v>0</c:v>
                      </c:pt>
                      <c:pt idx="28">
                        <c:v>0</c:v>
                      </c:pt>
                      <c:pt idx="29">
                        <c:v>0</c:v>
                      </c:pt>
                      <c:pt idx="30">
                        <c:v>0</c:v>
                      </c:pt>
                      <c:pt idx="31">
                        <c:v>0</c:v>
                      </c:pt>
                      <c:pt idx="32">
                        <c:v>0</c:v>
                      </c:pt>
                      <c:pt idx="33">
                        <c:v>0</c:v>
                      </c:pt>
                      <c:pt idx="34">
                        <c:v>0</c:v>
                      </c:pt>
                      <c:pt idx="35">
                        <c:v>0</c:v>
                      </c:pt>
                      <c:pt idx="36">
                        <c:v>0</c:v>
                      </c:pt>
                      <c:pt idx="37">
                        <c:v>0</c:v>
                      </c:pt>
                      <c:pt idx="38">
                        <c:v>0</c:v>
                      </c:pt>
                      <c:pt idx="39">
                        <c:v>0</c:v>
                      </c:pt>
                      <c:pt idx="40">
                        <c:v>0</c:v>
                      </c:pt>
                      <c:pt idx="41">
                        <c:v>0</c:v>
                      </c:pt>
                      <c:pt idx="42">
                        <c:v>0</c:v>
                      </c:pt>
                      <c:pt idx="43">
                        <c:v>0</c:v>
                      </c:pt>
                      <c:pt idx="44">
                        <c:v>0</c:v>
                      </c:pt>
                      <c:pt idx="45">
                        <c:v>0</c:v>
                      </c:pt>
                      <c:pt idx="46">
                        <c:v>0</c:v>
                      </c:pt>
                      <c:pt idx="47">
                        <c:v>0</c:v>
                      </c:pt>
                      <c:pt idx="48">
                        <c:v>0</c:v>
                      </c:pt>
                      <c:pt idx="49">
                        <c:v>0</c:v>
                      </c:pt>
                      <c:pt idx="50">
                        <c:v>0</c:v>
                      </c:pt>
                      <c:pt idx="51">
                        <c:v>0</c:v>
                      </c:pt>
                      <c:pt idx="52">
                        <c:v>0</c:v>
                      </c:pt>
                      <c:pt idx="53">
                        <c:v>0</c:v>
                      </c:pt>
                      <c:pt idx="54">
                        <c:v>0</c:v>
                      </c:pt>
                      <c:pt idx="55">
                        <c:v>0</c:v>
                      </c:pt>
                      <c:pt idx="56">
                        <c:v>0</c:v>
                      </c:pt>
                      <c:pt idx="57">
                        <c:v>0</c:v>
                      </c:pt>
                      <c:pt idx="58">
                        <c:v>0</c:v>
                      </c:pt>
                      <c:pt idx="59">
                        <c:v>0</c:v>
                      </c:pt>
                      <c:pt idx="60">
                        <c:v>0</c:v>
                      </c:pt>
                      <c:pt idx="61">
                        <c:v>0</c:v>
                      </c:pt>
                      <c:pt idx="62">
                        <c:v>0</c:v>
                      </c:pt>
                      <c:pt idx="63">
                        <c:v>0</c:v>
                      </c:pt>
                      <c:pt idx="64">
                        <c:v>0</c:v>
                      </c:pt>
                      <c:pt idx="65">
                        <c:v>0</c:v>
                      </c:pt>
                      <c:pt idx="66">
                        <c:v>0</c:v>
                      </c:pt>
                      <c:pt idx="67">
                        <c:v>0</c:v>
                      </c:pt>
                      <c:pt idx="68">
                        <c:v>0</c:v>
                      </c:pt>
                      <c:pt idx="69">
                        <c:v>0</c:v>
                      </c:pt>
                      <c:pt idx="70">
                        <c:v>0</c:v>
                      </c:pt>
                      <c:pt idx="71">
                        <c:v>0</c:v>
                      </c:pt>
                      <c:pt idx="72">
                        <c:v>0</c:v>
                      </c:pt>
                      <c:pt idx="73">
                        <c:v>0</c:v>
                      </c:pt>
                      <c:pt idx="74">
                        <c:v>0</c:v>
                      </c:pt>
                      <c:pt idx="75">
                        <c:v>0</c:v>
                      </c:pt>
                      <c:pt idx="76">
                        <c:v>0</c:v>
                      </c:pt>
                      <c:pt idx="77">
                        <c:v>0</c:v>
                      </c:pt>
                      <c:pt idx="78">
                        <c:v>0</c:v>
                      </c:pt>
                      <c:pt idx="79">
                        <c:v>0</c:v>
                      </c:pt>
                      <c:pt idx="80">
                        <c:v>0</c:v>
                      </c:pt>
                      <c:pt idx="81">
                        <c:v>0</c:v>
                      </c:pt>
                      <c:pt idx="82">
                        <c:v>0</c:v>
                      </c:pt>
                      <c:pt idx="83">
                        <c:v>0</c:v>
                      </c:pt>
                      <c:pt idx="84">
                        <c:v>0</c:v>
                      </c:pt>
                      <c:pt idx="85">
                        <c:v>0</c:v>
                      </c:pt>
                      <c:pt idx="86">
                        <c:v>0</c:v>
                      </c:pt>
                      <c:pt idx="87">
                        <c:v>0</c:v>
                      </c:pt>
                      <c:pt idx="88">
                        <c:v>0</c:v>
                      </c:pt>
                      <c:pt idx="89">
                        <c:v>0</c:v>
                      </c:pt>
                      <c:pt idx="90">
                        <c:v>0</c:v>
                      </c:pt>
                      <c:pt idx="91">
                        <c:v>0</c:v>
                      </c:pt>
                      <c:pt idx="92">
                        <c:v>0</c:v>
                      </c:pt>
                      <c:pt idx="93">
                        <c:v>0</c:v>
                      </c:pt>
                      <c:pt idx="94">
                        <c:v>0</c:v>
                      </c:pt>
                      <c:pt idx="95">
                        <c:v>0</c:v>
                      </c:pt>
                      <c:pt idx="96">
                        <c:v>0</c:v>
                      </c:pt>
                      <c:pt idx="97">
                        <c:v>0</c:v>
                      </c:pt>
                      <c:pt idx="98">
                        <c:v>0</c:v>
                      </c:pt>
                      <c:pt idx="99">
                        <c:v>0</c:v>
                      </c:pt>
                      <c:pt idx="100">
                        <c:v>0</c:v>
                      </c:pt>
                      <c:pt idx="101">
                        <c:v>0</c:v>
                      </c:pt>
                      <c:pt idx="102">
                        <c:v>0</c:v>
                      </c:pt>
                      <c:pt idx="103">
                        <c:v>0</c:v>
                      </c:pt>
                      <c:pt idx="104">
                        <c:v>0</c:v>
                      </c:pt>
                    </c:numCache>
                  </c:numRef>
                </c:yVal>
                <c:smooth val="0"/>
                <c:extLst>
                  <c:ext xmlns:c16="http://schemas.microsoft.com/office/drawing/2014/chart" uri="{C3380CC4-5D6E-409C-BE32-E72D297353CC}">
                    <c16:uniqueId val="{00000004-DF8E-46AF-8D41-8E532F45CAB2}"/>
                  </c:ext>
                </c:extLst>
              </c15:ser>
            </c15:filteredScatterSeries>
            <c15:filteredScatterSeries>
              <c15:ser>
                <c:idx val="5"/>
                <c:order val="5"/>
                <c:tx>
                  <c:v>Close (end date)-Current</c:v>
                </c:tx>
                <c:spPr>
                  <a:ln w="25400" cap="rnd">
                    <a:noFill/>
                    <a:round/>
                  </a:ln>
                  <a:effectLst>
                    <a:outerShdw blurRad="38100" dist="25400" dir="5400000" algn="ctr" rotWithShape="0">
                      <a:srgbClr val="000000">
                        <a:alpha val="35000"/>
                      </a:srgbClr>
                    </a:outerShdw>
                  </a:effectLst>
                </c:spPr>
                <c:marker>
                  <c:symbol val="circle"/>
                  <c:size val="5"/>
                  <c:spPr>
                    <a:solidFill>
                      <a:srgbClr val="C00000"/>
                    </a:solidFill>
                    <a:ln w="9525">
                      <a:solidFill>
                        <a:srgbClr val="C00000"/>
                      </a:solidFill>
                    </a:ln>
                    <a:effectLst>
                      <a:outerShdw blurRad="38100" dist="25400" dir="5400000" algn="ctr" rotWithShape="0">
                        <a:srgbClr val="000000">
                          <a:alpha val="35000"/>
                        </a:srgbClr>
                      </a:outerShdw>
                    </a:effectLst>
                    <a:scene3d>
                      <a:camera prst="orthographicFront"/>
                      <a:lightRig rig="threePt" dir="t"/>
                    </a:scene3d>
                    <a:sp3d>
                      <a:bevelT w="63500" h="25400"/>
                    </a:sp3d>
                  </c:spPr>
                </c:marker>
                <c:yVal>
                  <c:numRef>
                    <c:extLst xmlns:c15="http://schemas.microsoft.com/office/drawing/2012/chart">
                      <c:ext xmlns:c15="http://schemas.microsoft.com/office/drawing/2012/chart" uri="{02D57815-91ED-43cb-92C2-25804820EDAC}">
                        <c15:formulaRef>
                          <c15:sqref>Baseline!$O$4:$DO$4</c15:sqref>
                        </c15:formulaRef>
                      </c:ext>
                    </c:extLst>
                    <c:numCache>
                      <c:formatCode>0</c:formatCode>
                      <c:ptCount val="105"/>
                      <c:pt idx="0">
                        <c:v>0</c:v>
                      </c:pt>
                      <c:pt idx="1">
                        <c:v>0</c:v>
                      </c:pt>
                      <c:pt idx="2">
                        <c:v>0</c:v>
                      </c:pt>
                      <c:pt idx="3">
                        <c:v>0</c:v>
                      </c:pt>
                      <c:pt idx="4">
                        <c:v>0</c:v>
                      </c:pt>
                      <c:pt idx="5">
                        <c:v>0</c:v>
                      </c:pt>
                      <c:pt idx="6">
                        <c:v>0</c:v>
                      </c:pt>
                      <c:pt idx="7">
                        <c:v>0</c:v>
                      </c:pt>
                      <c:pt idx="8">
                        <c:v>0</c:v>
                      </c:pt>
                      <c:pt idx="9">
                        <c:v>0</c:v>
                      </c:pt>
                      <c:pt idx="10">
                        <c:v>0</c:v>
                      </c:pt>
                      <c:pt idx="11">
                        <c:v>0</c:v>
                      </c:pt>
                      <c:pt idx="12">
                        <c:v>0</c:v>
                      </c:pt>
                      <c:pt idx="13">
                        <c:v>0</c:v>
                      </c:pt>
                      <c:pt idx="14">
                        <c:v>0</c:v>
                      </c:pt>
                      <c:pt idx="15">
                        <c:v>1</c:v>
                      </c:pt>
                      <c:pt idx="16">
                        <c:v>1</c:v>
                      </c:pt>
                      <c:pt idx="17">
                        <c:v>5</c:v>
                      </c:pt>
                      <c:pt idx="18">
                        <c:v>6</c:v>
                      </c:pt>
                      <c:pt idx="19">
                        <c:v>7</c:v>
                      </c:pt>
                      <c:pt idx="20">
                        <c:v>9</c:v>
                      </c:pt>
                      <c:pt idx="21">
                        <c:v>11</c:v>
                      </c:pt>
                      <c:pt idx="22">
                        <c:v>11</c:v>
                      </c:pt>
                      <c:pt idx="23">
                        <c:v>11</c:v>
                      </c:pt>
                      <c:pt idx="24">
                        <c:v>12</c:v>
                      </c:pt>
                      <c:pt idx="25">
                        <c:v>13</c:v>
                      </c:pt>
                      <c:pt idx="26">
                        <c:v>14</c:v>
                      </c:pt>
                      <c:pt idx="27">
                        <c:v>16</c:v>
                      </c:pt>
                      <c:pt idx="28">
                        <c:v>16</c:v>
                      </c:pt>
                      <c:pt idx="29">
                        <c:v>17</c:v>
                      </c:pt>
                      <c:pt idx="30">
                        <c:v>17</c:v>
                      </c:pt>
                      <c:pt idx="31">
                        <c:v>18</c:v>
                      </c:pt>
                      <c:pt idx="32">
                        <c:v>20</c:v>
                      </c:pt>
                      <c:pt idx="33">
                        <c:v>20</c:v>
                      </c:pt>
                      <c:pt idx="34">
                        <c:v>20</c:v>
                      </c:pt>
                      <c:pt idx="35">
                        <c:v>20</c:v>
                      </c:pt>
                      <c:pt idx="36">
                        <c:v>20</c:v>
                      </c:pt>
                      <c:pt idx="37">
                        <c:v>20</c:v>
                      </c:pt>
                      <c:pt idx="38">
                        <c:v>20</c:v>
                      </c:pt>
                      <c:pt idx="39">
                        <c:v>22</c:v>
                      </c:pt>
                      <c:pt idx="40">
                        <c:v>22</c:v>
                      </c:pt>
                      <c:pt idx="41">
                        <c:v>22</c:v>
                      </c:pt>
                      <c:pt idx="42">
                        <c:v>22</c:v>
                      </c:pt>
                      <c:pt idx="43">
                        <c:v>22</c:v>
                      </c:pt>
                      <c:pt idx="44">
                        <c:v>25</c:v>
                      </c:pt>
                      <c:pt idx="45">
                        <c:v>26</c:v>
                      </c:pt>
                      <c:pt idx="46">
                        <c:v>26</c:v>
                      </c:pt>
                      <c:pt idx="47">
                        <c:v>26</c:v>
                      </c:pt>
                      <c:pt idx="48">
                        <c:v>28</c:v>
                      </c:pt>
                      <c:pt idx="49">
                        <c:v>31</c:v>
                      </c:pt>
                      <c:pt idx="50">
                        <c:v>31</c:v>
                      </c:pt>
                      <c:pt idx="51">
                        <c:v>31</c:v>
                      </c:pt>
                      <c:pt idx="52">
                        <c:v>31</c:v>
                      </c:pt>
                      <c:pt idx="53">
                        <c:v>32</c:v>
                      </c:pt>
                      <c:pt idx="54">
                        <c:v>32</c:v>
                      </c:pt>
                      <c:pt idx="55">
                        <c:v>33</c:v>
                      </c:pt>
                      <c:pt idx="56">
                        <c:v>36</c:v>
                      </c:pt>
                      <c:pt idx="57">
                        <c:v>36</c:v>
                      </c:pt>
                      <c:pt idx="58">
                        <c:v>38</c:v>
                      </c:pt>
                      <c:pt idx="59">
                        <c:v>38</c:v>
                      </c:pt>
                      <c:pt idx="60">
                        <c:v>38</c:v>
                      </c:pt>
                      <c:pt idx="61">
                        <c:v>42</c:v>
                      </c:pt>
                      <c:pt idx="62">
                        <c:v>44</c:v>
                      </c:pt>
                      <c:pt idx="63">
                        <c:v>44</c:v>
                      </c:pt>
                      <c:pt idx="64">
                        <c:v>45</c:v>
                      </c:pt>
                      <c:pt idx="65">
                        <c:v>46</c:v>
                      </c:pt>
                      <c:pt idx="66">
                        <c:v>47</c:v>
                      </c:pt>
                      <c:pt idx="67">
                        <c:v>52</c:v>
                      </c:pt>
                      <c:pt idx="68">
                        <c:v>53</c:v>
                      </c:pt>
                      <c:pt idx="69">
                        <c:v>54</c:v>
                      </c:pt>
                      <c:pt idx="70">
                        <c:v>56</c:v>
                      </c:pt>
                      <c:pt idx="71">
                        <c:v>56</c:v>
                      </c:pt>
                      <c:pt idx="72">
                        <c:v>57</c:v>
                      </c:pt>
                      <c:pt idx="73">
                        <c:v>58</c:v>
                      </c:pt>
                      <c:pt idx="74">
                        <c:v>58</c:v>
                      </c:pt>
                      <c:pt idx="75">
                        <c:v>59</c:v>
                      </c:pt>
                      <c:pt idx="76">
                        <c:v>59</c:v>
                      </c:pt>
                      <c:pt idx="77">
                        <c:v>59</c:v>
                      </c:pt>
                      <c:pt idx="78">
                        <c:v>60</c:v>
                      </c:pt>
                      <c:pt idx="79">
                        <c:v>60</c:v>
                      </c:pt>
                      <c:pt idx="80">
                        <c:v>61</c:v>
                      </c:pt>
                      <c:pt idx="81">
                        <c:v>62</c:v>
                      </c:pt>
                      <c:pt idx="82">
                        <c:v>62</c:v>
                      </c:pt>
                      <c:pt idx="83">
                        <c:v>64</c:v>
                      </c:pt>
                      <c:pt idx="84">
                        <c:v>64</c:v>
                      </c:pt>
                      <c:pt idx="85">
                        <c:v>64</c:v>
                      </c:pt>
                      <c:pt idx="86">
                        <c:v>67</c:v>
                      </c:pt>
                      <c:pt idx="87">
                        <c:v>68</c:v>
                      </c:pt>
                      <c:pt idx="88">
                        <c:v>68</c:v>
                      </c:pt>
                      <c:pt idx="89">
                        <c:v>68</c:v>
                      </c:pt>
                      <c:pt idx="90">
                        <c:v>68</c:v>
                      </c:pt>
                      <c:pt idx="91">
                        <c:v>68</c:v>
                      </c:pt>
                      <c:pt idx="92">
                        <c:v>68</c:v>
                      </c:pt>
                      <c:pt idx="93">
                        <c:v>68</c:v>
                      </c:pt>
                      <c:pt idx="94">
                        <c:v>68</c:v>
                      </c:pt>
                      <c:pt idx="95">
                        <c:v>68</c:v>
                      </c:pt>
                      <c:pt idx="96">
                        <c:v>68</c:v>
                      </c:pt>
                      <c:pt idx="97">
                        <c:v>68</c:v>
                      </c:pt>
                      <c:pt idx="98">
                        <c:v>68</c:v>
                      </c:pt>
                      <c:pt idx="99">
                        <c:v>68</c:v>
                      </c:pt>
                      <c:pt idx="100">
                        <c:v>68</c:v>
                      </c:pt>
                      <c:pt idx="101">
                        <c:v>68</c:v>
                      </c:pt>
                      <c:pt idx="102">
                        <c:v>68</c:v>
                      </c:pt>
                      <c:pt idx="103">
                        <c:v>68</c:v>
                      </c:pt>
                      <c:pt idx="104">
                        <c:v>68</c:v>
                      </c:pt>
                    </c:numCache>
                  </c:numRef>
                </c:yVal>
                <c:smooth val="0"/>
                <c:extLst xmlns:c15="http://schemas.microsoft.com/office/drawing/2012/chart">
                  <c:ext xmlns:c16="http://schemas.microsoft.com/office/drawing/2014/chart" uri="{C3380CC4-5D6E-409C-BE32-E72D297353CC}">
                    <c16:uniqueId val="{00000005-DF8E-46AF-8D41-8E532F45CAB2}"/>
                  </c:ext>
                </c:extLst>
              </c15:ser>
            </c15:filteredScatterSeries>
          </c:ext>
        </c:extLst>
      </c:scatterChart>
      <c:catAx>
        <c:axId val="78061732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Weeks</a:t>
                </a:r>
              </a:p>
            </c:rich>
          </c:tx>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002098776"/>
        <c:crosses val="autoZero"/>
        <c:auto val="1"/>
        <c:lblAlgn val="ctr"/>
        <c:lblOffset val="100"/>
        <c:tickMarkSkip val="1"/>
        <c:noMultiLvlLbl val="0"/>
      </c:catAx>
      <c:valAx>
        <c:axId val="10020987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#Sectors</a:t>
                </a:r>
              </a:p>
            </c:rich>
          </c:tx>
          <c:layout/>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80617320"/>
        <c:crosses val="autoZero"/>
        <c:crossBetween val="between"/>
      </c:valAx>
      <c:spPr>
        <a:noFill/>
        <a:ln>
          <a:noFill/>
        </a:ln>
        <a:effectLst/>
      </c:spPr>
    </c:plotArea>
    <c:legend>
      <c:legendPos val="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6400" cy="4953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495300"/>
          </a:xfrm>
          <a:prstGeom prst="rect">
            <a:avLst/>
          </a:prstGeom>
        </p:spPr>
        <p:txBody>
          <a:bodyPr vert="horz" lIns="91440" tIns="45720" rIns="91440" bIns="45720" rtlCol="0"/>
          <a:lstStyle>
            <a:lvl1pPr algn="r">
              <a:defRPr sz="1200"/>
            </a:lvl1pPr>
          </a:lstStyle>
          <a:p>
            <a:fld id="{87FEE4C0-E28B-4B0C-80B7-F1782C4BB04A}" type="datetimeFigureOut">
              <a:rPr lang="en-GB" smtClean="0"/>
              <a:t>13/02/2019</a:t>
            </a:fld>
            <a:endParaRPr lang="en-GB"/>
          </a:p>
        </p:txBody>
      </p:sp>
      <p:sp>
        <p:nvSpPr>
          <p:cNvPr id="4" name="Footer Placeholder 3"/>
          <p:cNvSpPr>
            <a:spLocks noGrp="1"/>
          </p:cNvSpPr>
          <p:nvPr>
            <p:ph type="ftr" sz="quarter" idx="2"/>
          </p:nvPr>
        </p:nvSpPr>
        <p:spPr>
          <a:xfrm>
            <a:off x="1" y="9377363"/>
            <a:ext cx="2946400" cy="4953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377363"/>
            <a:ext cx="2946400" cy="495300"/>
          </a:xfrm>
          <a:prstGeom prst="rect">
            <a:avLst/>
          </a:prstGeom>
        </p:spPr>
        <p:txBody>
          <a:bodyPr vert="horz" lIns="91440" tIns="45720" rIns="91440" bIns="45720" rtlCol="0" anchor="b"/>
          <a:lstStyle>
            <a:lvl1pPr algn="r">
              <a:defRPr sz="1200"/>
            </a:lvl1pPr>
          </a:lstStyle>
          <a:p>
            <a:fld id="{90C8DB1A-BD90-41C9-A597-796CF12FDFC2}" type="slidenum">
              <a:rPr lang="en-GB" smtClean="0"/>
              <a:t>‹#›</a:t>
            </a:fld>
            <a:endParaRPr lang="en-GB"/>
          </a:p>
        </p:txBody>
      </p:sp>
    </p:spTree>
    <p:extLst>
      <p:ext uri="{BB962C8B-B14F-4D97-AF65-F5344CB8AC3E}">
        <p14:creationId xmlns:p14="http://schemas.microsoft.com/office/powerpoint/2010/main" val="28760935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69DBECAB-4A0E-4699-83FF-0C407879E02B}" type="datetimeFigureOut">
              <a:rPr lang="en-GB" smtClean="0"/>
              <a:t>13/02/2019</a:t>
            </a:fld>
            <a:endParaRPr lang="en-GB" dirty="0"/>
          </a:p>
        </p:txBody>
      </p:sp>
      <p:sp>
        <p:nvSpPr>
          <p:cNvPr id="4" name="Slide Image Placeholder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D8F9D4C7-9FA8-4552-BB1C-E69EB2EB23D8}" type="slidenum">
              <a:rPr lang="en-GB" smtClean="0"/>
              <a:t>‹#›</a:t>
            </a:fld>
            <a:endParaRPr lang="en-GB" dirty="0"/>
          </a:p>
        </p:txBody>
      </p:sp>
    </p:spTree>
    <p:extLst>
      <p:ext uri="{BB962C8B-B14F-4D97-AF65-F5344CB8AC3E}">
        <p14:creationId xmlns:p14="http://schemas.microsoft.com/office/powerpoint/2010/main" val="4067322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secHead" preserve="1">
  <p:cSld name="Front">
    <p:spTree>
      <p:nvGrpSpPr>
        <p:cNvPr id="1" name=""/>
        <p:cNvGrpSpPr/>
        <p:nvPr/>
      </p:nvGrpSpPr>
      <p:grpSpPr>
        <a:xfrm>
          <a:off x="0" y="0"/>
          <a:ext cx="0" cy="0"/>
          <a:chOff x="0" y="0"/>
          <a:chExt cx="0" cy="0"/>
        </a:xfrm>
      </p:grpSpPr>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288001" y="5471818"/>
            <a:ext cx="4100713" cy="1152182"/>
          </a:xfrm>
          <a:prstGeom prst="rect">
            <a:avLst/>
          </a:prstGeom>
        </p:spPr>
      </p:pic>
      <p:sp>
        <p:nvSpPr>
          <p:cNvPr id="2" name="Titre 1"/>
          <p:cNvSpPr>
            <a:spLocks noGrp="1"/>
          </p:cNvSpPr>
          <p:nvPr>
            <p:ph type="title" hasCustomPrompt="1"/>
          </p:nvPr>
        </p:nvSpPr>
        <p:spPr>
          <a:xfrm>
            <a:off x="575733" y="2121291"/>
            <a:ext cx="11021312" cy="1826363"/>
          </a:xfrm>
        </p:spPr>
        <p:txBody>
          <a:bodyPr tIns="0" bIns="0" anchor="b">
            <a:normAutofit/>
          </a:bodyPr>
          <a:lstStyle>
            <a:lvl1pPr algn="l">
              <a:lnSpc>
                <a:spcPct val="90000"/>
              </a:lnSpc>
              <a:spcBef>
                <a:spcPts val="0"/>
              </a:spcBef>
              <a:buNone/>
              <a:defRPr kumimoji="0" lang="en-US" sz="4000" b="1" i="0" kern="1200" cap="none" spc="0" baseline="0" dirty="0">
                <a:ln w="12700">
                  <a:noFill/>
                  <a:prstDash val="solid"/>
                </a:ln>
                <a:solidFill>
                  <a:schemeClr val="accent1"/>
                </a:solidFill>
                <a:effectLst/>
                <a:latin typeface="+mj-lt"/>
                <a:ea typeface="+mj-ea"/>
                <a:cs typeface="Ubuntu"/>
              </a:defRPr>
            </a:lvl1pPr>
          </a:lstStyle>
          <a:p>
            <a:r>
              <a:rPr kumimoji="0" lang="x-none" dirty="0" smtClean="0"/>
              <a:t>Presentation Title</a:t>
            </a:r>
            <a:endParaRPr kumimoji="0" lang="en-US" dirty="0"/>
          </a:p>
        </p:txBody>
      </p:sp>
      <p:sp>
        <p:nvSpPr>
          <p:cNvPr id="3" name="Espace réservé du texte 2"/>
          <p:cNvSpPr>
            <a:spLocks noGrp="1"/>
          </p:cNvSpPr>
          <p:nvPr>
            <p:ph type="body" idx="1" hasCustomPrompt="1"/>
          </p:nvPr>
        </p:nvSpPr>
        <p:spPr>
          <a:xfrm>
            <a:off x="575733" y="4171952"/>
            <a:ext cx="11021312" cy="1066688"/>
          </a:xfrm>
        </p:spPr>
        <p:txBody>
          <a:bodyPr lIns="45720" tIns="0" rIns="45720" bIns="0" anchor="t">
            <a:normAutofit/>
          </a:bodyPr>
          <a:lstStyle>
            <a:lvl1pPr marL="0" indent="0" algn="l">
              <a:lnSpc>
                <a:spcPct val="90000"/>
              </a:lnSpc>
              <a:spcBef>
                <a:spcPts val="0"/>
              </a:spcBef>
              <a:buNone/>
              <a:defRPr sz="2800" b="0" i="0">
                <a:solidFill>
                  <a:schemeClr val="accent4"/>
                </a:solidFill>
                <a:effectLst/>
                <a:latin typeface="+mn-lt"/>
                <a:cs typeface="Ubuntu Ligh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dirty="0" smtClean="0"/>
              <a:t>Author and Affiliation</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609600" y="2444816"/>
            <a:ext cx="10969139"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3959113" y="6362379"/>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14/02/2019</a:t>
            </a:r>
            <a:endParaRPr lang="en-US" dirty="0"/>
          </a:p>
        </p:txBody>
      </p:sp>
      <p:sp>
        <p:nvSpPr>
          <p:cNvPr id="8" name="Footer Placeholder 2"/>
          <p:cNvSpPr>
            <a:spLocks noGrp="1"/>
          </p:cNvSpPr>
          <p:nvPr>
            <p:ph type="ftr" sz="quarter" idx="3"/>
          </p:nvPr>
        </p:nvSpPr>
        <p:spPr>
          <a:xfrm>
            <a:off x="6910341" y="6356352"/>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David Mcfarlane EN-ACE</a:t>
            </a:r>
            <a:endParaRPr lang="en-US" dirty="0"/>
          </a:p>
        </p:txBody>
      </p:sp>
      <p:sp>
        <p:nvSpPr>
          <p:cNvPr id="9" name="Slide Number Placeholder 3"/>
          <p:cNvSpPr>
            <a:spLocks noGrp="1"/>
          </p:cNvSpPr>
          <p:nvPr>
            <p:ph type="sldNum" sz="quarter" idx="4"/>
          </p:nvPr>
        </p:nvSpPr>
        <p:spPr>
          <a:xfrm>
            <a:off x="10913835" y="6356352"/>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609600" y="3391125"/>
            <a:ext cx="36576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Edit Master text styles</a:t>
            </a:r>
          </a:p>
        </p:txBody>
      </p:sp>
    </p:spTree>
    <p:extLst>
      <p:ext uri="{BB962C8B-B14F-4D97-AF65-F5344CB8AC3E}">
        <p14:creationId xmlns:p14="http://schemas.microsoft.com/office/powerpoint/2010/main" val="640180487"/>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412473" y="1770399"/>
            <a:ext cx="3360000" cy="3326232"/>
          </a:xfrm>
          <a:prstGeom prst="rect">
            <a:avLst/>
          </a:prstGeom>
        </p:spPr>
      </p:pic>
    </p:spTree>
    <p:extLst>
      <p:ext uri="{BB962C8B-B14F-4D97-AF65-F5344CB8AC3E}">
        <p14:creationId xmlns:p14="http://schemas.microsoft.com/office/powerpoint/2010/main" val="22725367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328357" y="2444446"/>
            <a:ext cx="1563273" cy="1956055"/>
          </a:xfrm>
          <a:prstGeom prst="rect">
            <a:avLst/>
          </a:prstGeom>
        </p:spPr>
      </p:pic>
    </p:spTree>
    <p:extLst>
      <p:ext uri="{BB962C8B-B14F-4D97-AF65-F5344CB8AC3E}">
        <p14:creationId xmlns:p14="http://schemas.microsoft.com/office/powerpoint/2010/main" val="3479340036"/>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lide 1">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stretch>
            <a:fillRect/>
          </a:stretch>
        </p:blipFill>
        <p:spPr>
          <a:xfrm>
            <a:off x="277933" y="429448"/>
            <a:ext cx="3056393" cy="1723285"/>
          </a:xfrm>
          <a:prstGeom prst="rect">
            <a:avLst/>
          </a:prstGeom>
        </p:spPr>
      </p:pic>
      <p:sp>
        <p:nvSpPr>
          <p:cNvPr id="12" name="Titre 1"/>
          <p:cNvSpPr>
            <a:spLocks noGrp="1"/>
          </p:cNvSpPr>
          <p:nvPr>
            <p:ph type="title" hasCustomPrompt="1"/>
          </p:nvPr>
        </p:nvSpPr>
        <p:spPr>
          <a:xfrm>
            <a:off x="613261" y="2591801"/>
            <a:ext cx="10969139" cy="1825676"/>
          </a:xfrm>
        </p:spPr>
        <p:txBody>
          <a:bodyPr>
            <a:normAutofit/>
          </a:bodyPr>
          <a:lstStyle>
            <a:lvl1pPr algn="l">
              <a:defRPr sz="5467" baseline="0"/>
            </a:lvl1pPr>
          </a:lstStyle>
          <a:p>
            <a:r>
              <a:rPr lang="en-GB" dirty="0" smtClean="0"/>
              <a:t>LHC Injectors Upgrade Workshop</a:t>
            </a:r>
            <a:endParaRPr kumimoji="0" lang="en-US" dirty="0"/>
          </a:p>
        </p:txBody>
      </p:sp>
      <p:sp>
        <p:nvSpPr>
          <p:cNvPr id="13" name="Espace réservé du texte 2"/>
          <p:cNvSpPr>
            <a:spLocks noGrp="1"/>
          </p:cNvSpPr>
          <p:nvPr>
            <p:ph type="body" idx="10" hasCustomPrompt="1"/>
          </p:nvPr>
        </p:nvSpPr>
        <p:spPr>
          <a:xfrm>
            <a:off x="621019" y="4502188"/>
            <a:ext cx="3657600" cy="559537"/>
          </a:xfrm>
        </p:spPr>
        <p:txBody>
          <a:bodyPr lIns="45720" tIns="0" rIns="45720" bIns="0" anchor="t"/>
          <a:lstStyle>
            <a:lvl1pPr marL="0" indent="0" algn="l">
              <a:buNone/>
              <a:defRPr sz="1867" baseline="0"/>
            </a:lvl1pPr>
            <a:lvl2pPr>
              <a:buNone/>
              <a:defRPr sz="1600"/>
            </a:lvl2pPr>
            <a:lvl3pPr>
              <a:buNone/>
              <a:defRPr sz="1333"/>
            </a:lvl3pPr>
            <a:lvl4pPr>
              <a:buNone/>
              <a:defRPr sz="1200"/>
            </a:lvl4pPr>
            <a:lvl5pPr>
              <a:buNone/>
              <a:defRPr sz="1200"/>
            </a:lvl5pPr>
          </a:lstStyle>
          <a:p>
            <a:pPr lvl="0" eaLnBrk="1" latinLnBrk="0" hangingPunct="1"/>
            <a:r>
              <a:rPr kumimoji="0" lang="en-US" dirty="0" smtClean="0"/>
              <a:t>Montreux, 13-15 February 2019</a:t>
            </a:r>
          </a:p>
        </p:txBody>
      </p:sp>
    </p:spTree>
    <p:extLst>
      <p:ext uri="{BB962C8B-B14F-4D97-AF65-F5344CB8AC3E}">
        <p14:creationId xmlns:p14="http://schemas.microsoft.com/office/powerpoint/2010/main" val="819999309"/>
      </p:ext>
    </p:extLst>
  </p:cSld>
  <p:clrMapOvr>
    <a:masterClrMapping/>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lide 2">
    <p:spTree>
      <p:nvGrpSpPr>
        <p:cNvPr id="1" name=""/>
        <p:cNvGrpSpPr/>
        <p:nvPr/>
      </p:nvGrpSpPr>
      <p:grpSpPr>
        <a:xfrm>
          <a:off x="0" y="0"/>
          <a:ext cx="0" cy="0"/>
          <a:chOff x="0" y="0"/>
          <a:chExt cx="0" cy="0"/>
        </a:xfrm>
      </p:grpSpPr>
      <p:sp>
        <p:nvSpPr>
          <p:cNvPr id="7" name="Date Placeholder 1"/>
          <p:cNvSpPr>
            <a:spLocks noGrp="1"/>
          </p:cNvSpPr>
          <p:nvPr>
            <p:ph type="dt" sz="half" idx="2"/>
          </p:nvPr>
        </p:nvSpPr>
        <p:spPr>
          <a:xfrm>
            <a:off x="1227551" y="6362378"/>
            <a:ext cx="3639004"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smtClean="0"/>
              <a:t>14/02/2019</a:t>
            </a:r>
            <a:endParaRPr lang="en-US" dirty="0"/>
          </a:p>
        </p:txBody>
      </p:sp>
      <p:sp>
        <p:nvSpPr>
          <p:cNvPr id="8" name="Footer Placeholder 2"/>
          <p:cNvSpPr>
            <a:spLocks noGrp="1"/>
          </p:cNvSpPr>
          <p:nvPr>
            <p:ph type="ftr" sz="quarter" idx="3"/>
          </p:nvPr>
        </p:nvSpPr>
        <p:spPr>
          <a:xfrm>
            <a:off x="5959795" y="6362378"/>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smtClean="0"/>
              <a:t>David Mcfarlane EN-ACE</a:t>
            </a:r>
            <a:endParaRPr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
        <p:nvSpPr>
          <p:cNvPr id="11" name="Titre 1"/>
          <p:cNvSpPr>
            <a:spLocks noGrp="1"/>
          </p:cNvSpPr>
          <p:nvPr>
            <p:ph type="title"/>
          </p:nvPr>
        </p:nvSpPr>
        <p:spPr>
          <a:xfrm>
            <a:off x="609600" y="2954272"/>
            <a:ext cx="10969139" cy="841673"/>
          </a:xfrm>
        </p:spPr>
        <p:txBody>
          <a:bodyPr anchor="t">
            <a:normAutofit/>
          </a:bodyPr>
          <a:lstStyle>
            <a:lvl1pPr algn="l">
              <a:defRPr sz="4800"/>
            </a:lvl1pPr>
          </a:lstStyle>
          <a:p>
            <a:r>
              <a:rPr kumimoji="0" lang="en-US" dirty="0" smtClean="0"/>
              <a:t>Click to edit Master title style</a:t>
            </a:r>
            <a:endParaRPr kumimoji="0" lang="en-US" dirty="0"/>
          </a:p>
        </p:txBody>
      </p:sp>
      <p:sp>
        <p:nvSpPr>
          <p:cNvPr id="14" name="Espace réservé du texte 2"/>
          <p:cNvSpPr>
            <a:spLocks noGrp="1"/>
          </p:cNvSpPr>
          <p:nvPr>
            <p:ph type="body" idx="10"/>
          </p:nvPr>
        </p:nvSpPr>
        <p:spPr>
          <a:xfrm>
            <a:off x="609600" y="3982146"/>
            <a:ext cx="3657600" cy="559537"/>
          </a:xfrm>
        </p:spPr>
        <p:txBody>
          <a:bodyPr lIns="45720" tIns="0" rIns="45720" bIns="0" anchor="t"/>
          <a:lstStyle>
            <a:lvl1pPr marL="0" indent="0" algn="l">
              <a:buNone/>
              <a:defRPr sz="1867"/>
            </a:lvl1pPr>
            <a:lvl2pPr>
              <a:buNone/>
              <a:defRPr sz="1600"/>
            </a:lvl2pPr>
            <a:lvl3pPr>
              <a:buNone/>
              <a:defRPr sz="1333"/>
            </a:lvl3pPr>
            <a:lvl4pPr>
              <a:buNone/>
              <a:defRPr sz="1200"/>
            </a:lvl4pPr>
            <a:lvl5pPr>
              <a:buNone/>
              <a:defRPr sz="1200"/>
            </a:lvl5pPr>
          </a:lstStyle>
          <a:p>
            <a:pPr lvl="0" eaLnBrk="1" latinLnBrk="0" hangingPunct="1"/>
            <a:r>
              <a:rPr kumimoji="0" lang="en-US" dirty="0" smtClean="0"/>
              <a:t>Click to edit Master text styles</a:t>
            </a:r>
          </a:p>
        </p:txBody>
      </p:sp>
      <p:pic>
        <p:nvPicPr>
          <p:cNvPr id="15" name="Picture 14"/>
          <p:cNvPicPr>
            <a:picLocks noChangeAspect="1"/>
          </p:cNvPicPr>
          <p:nvPr userDrawn="1"/>
        </p:nvPicPr>
        <p:blipFill>
          <a:blip r:embed="rId2"/>
          <a:stretch>
            <a:fillRect/>
          </a:stretch>
        </p:blipFill>
        <p:spPr>
          <a:xfrm>
            <a:off x="314880" y="359392"/>
            <a:ext cx="3056393" cy="1723285"/>
          </a:xfrm>
          <a:prstGeom prst="rect">
            <a:avLst/>
          </a:prstGeom>
        </p:spPr>
      </p:pic>
    </p:spTree>
    <p:extLst>
      <p:ext uri="{BB962C8B-B14F-4D97-AF65-F5344CB8AC3E}">
        <p14:creationId xmlns:p14="http://schemas.microsoft.com/office/powerpoint/2010/main" val="11968517"/>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Espace réservé du contenu 2"/>
          <p:cNvSpPr>
            <a:spLocks noGrp="1"/>
          </p:cNvSpPr>
          <p:nvPr>
            <p:ph idx="1"/>
          </p:nvPr>
        </p:nvSpPr>
        <p:spPr/>
        <p:txBody>
          <a:bodyPr/>
          <a:lstStyle/>
          <a:p>
            <a:pPr lvl="0" eaLnBrk="1" latinLnBrk="0" hangingPunct="1"/>
            <a:r>
              <a:rPr lang="en-US" dirty="0" smtClean="0"/>
              <a:t>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9"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sp>
        <p:nvSpPr>
          <p:cNvPr id="10" name="Titre 1"/>
          <p:cNvSpPr>
            <a:spLocks noGrp="1"/>
          </p:cNvSpPr>
          <p:nvPr>
            <p:ph type="title"/>
          </p:nvPr>
        </p:nvSpPr>
        <p:spPr>
          <a:xfrm>
            <a:off x="1316038" y="229632"/>
            <a:ext cx="8613053" cy="1090277"/>
          </a:xfrm>
        </p:spPr>
        <p:txBody>
          <a:bodyPr>
            <a:normAutofit/>
          </a:bodyPr>
          <a:lstStyle>
            <a:lvl1pPr algn="l">
              <a:defRPr sz="4267"/>
            </a:lvl1pPr>
          </a:lstStyle>
          <a:p>
            <a:r>
              <a:rPr kumimoji="0" lang="en-US" dirty="0" smtClean="0"/>
              <a:t>Click to edit Master title style</a:t>
            </a:r>
            <a:endParaRPr kumimoji="0" lang="en-US" dirty="0"/>
          </a:p>
        </p:txBody>
      </p:sp>
      <p:pic>
        <p:nvPicPr>
          <p:cNvPr id="11" name="Picture 10"/>
          <p:cNvPicPr>
            <a:picLocks noChangeAspect="1"/>
          </p:cNvPicPr>
          <p:nvPr userDrawn="1"/>
        </p:nvPicPr>
        <p:blipFill>
          <a:blip r:embed="rId2"/>
          <a:stretch>
            <a:fillRect/>
          </a:stretch>
        </p:blipFill>
        <p:spPr>
          <a:xfrm>
            <a:off x="288440" y="283214"/>
            <a:ext cx="829128" cy="999831"/>
          </a:xfrm>
          <a:prstGeom prst="rect">
            <a:avLst/>
          </a:prstGeom>
        </p:spPr>
      </p:pic>
      <p:sp>
        <p:nvSpPr>
          <p:cNvPr id="12" name="Date Placeholder 1"/>
          <p:cNvSpPr>
            <a:spLocks noGrp="1"/>
          </p:cNvSpPr>
          <p:nvPr>
            <p:ph type="dt" sz="half" idx="2"/>
          </p:nvPr>
        </p:nvSpPr>
        <p:spPr>
          <a:xfrm>
            <a:off x="1227551" y="6362378"/>
            <a:ext cx="3639004"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smtClean="0"/>
              <a:t>14/02/2019</a:t>
            </a:r>
            <a:endParaRPr lang="en-US" dirty="0"/>
          </a:p>
        </p:txBody>
      </p:sp>
      <p:sp>
        <p:nvSpPr>
          <p:cNvPr id="13" name="Footer Placeholder 2"/>
          <p:cNvSpPr>
            <a:spLocks noGrp="1"/>
          </p:cNvSpPr>
          <p:nvPr>
            <p:ph type="ftr" sz="quarter" idx="3"/>
          </p:nvPr>
        </p:nvSpPr>
        <p:spPr>
          <a:xfrm>
            <a:off x="5959795" y="6362378"/>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smtClean="0"/>
              <a:t>David Mcfarlane EN-ACE</a:t>
            </a:r>
            <a:endParaRPr lang="en-US" dirty="0"/>
          </a:p>
        </p:txBody>
      </p:sp>
    </p:spTree>
    <p:extLst>
      <p:ext uri="{BB962C8B-B14F-4D97-AF65-F5344CB8AC3E}">
        <p14:creationId xmlns:p14="http://schemas.microsoft.com/office/powerpoint/2010/main" val="2623577815"/>
      </p:ext>
    </p:extLst>
  </p:cSld>
  <p:clrMapOvr>
    <a:masterClrMapping/>
  </p:clrMapOvr>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pic>
        <p:nvPicPr>
          <p:cNvPr id="4" name="Image 3"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328357" y="2444446"/>
            <a:ext cx="1563273" cy="1956055"/>
          </a:xfrm>
          <a:prstGeom prst="rect">
            <a:avLst/>
          </a:prstGeom>
        </p:spPr>
      </p:pic>
    </p:spTree>
    <p:extLst>
      <p:ext uri="{BB962C8B-B14F-4D97-AF65-F5344CB8AC3E}">
        <p14:creationId xmlns:p14="http://schemas.microsoft.com/office/powerpoint/2010/main" val="308143026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14/12/2018</a:t>
            </a:r>
            <a:endParaRPr lang="en-US" dirty="0"/>
          </a:p>
        </p:txBody>
      </p:sp>
      <p:sp>
        <p:nvSpPr>
          <p:cNvPr id="4" name="Footer Placeholder 3"/>
          <p:cNvSpPr>
            <a:spLocks noGrp="1"/>
          </p:cNvSpPr>
          <p:nvPr>
            <p:ph type="ftr" sz="quarter" idx="11"/>
          </p:nvPr>
        </p:nvSpPr>
        <p:spPr/>
        <p:txBody>
          <a:bodyPr/>
          <a:lstStyle>
            <a:lvl1pPr>
              <a:defRPr i="1"/>
            </a:lvl1pPr>
          </a:lstStyle>
          <a:p>
            <a:r>
              <a:rPr lang="en-US" smtClean="0"/>
              <a:t>SPS LS2 schedule - David Mcfarlane EN-ACE</a:t>
            </a:r>
            <a:endParaRPr lang="en-US" dirty="0"/>
          </a:p>
        </p:txBody>
      </p:sp>
      <p:sp>
        <p:nvSpPr>
          <p:cNvPr id="6" name="Slide Number Placeholder 3"/>
          <p:cNvSpPr>
            <a:spLocks noGrp="1"/>
          </p:cNvSpPr>
          <p:nvPr>
            <p:ph type="sldNum" sz="quarter" idx="4"/>
          </p:nvPr>
        </p:nvSpPr>
        <p:spPr>
          <a:xfrm>
            <a:off x="10609232" y="6356351"/>
            <a:ext cx="973168" cy="365125"/>
          </a:xfrm>
          <a:prstGeom prst="rect">
            <a:avLst/>
          </a:prstGeom>
        </p:spPr>
        <p:txBody>
          <a:bodyPr vert="horz" lIns="91440" tIns="45720" rIns="91440" bIns="45720" rtlCol="0" anchor="ctr"/>
          <a:lstStyle>
            <a:lvl1pPr algn="r">
              <a:defRPr sz="1200" b="0" i="1">
                <a:solidFill>
                  <a:srgbClr val="729FCF"/>
                </a:solidFill>
                <a:latin typeface="+mn-lt"/>
                <a:cs typeface="Ubuntu Light"/>
              </a:defRPr>
            </a:lvl1pPr>
          </a:lstStyle>
          <a:p>
            <a:fld id="{8D6C380F-326D-3C40-9EE7-7FBAB0953422}" type="slidenum">
              <a:rPr lang="en-US" smtClean="0"/>
              <a:pPr/>
              <a:t>‹#›</a:t>
            </a:fld>
            <a:endParaRPr lang="en-US" dirty="0"/>
          </a:p>
        </p:txBody>
      </p:sp>
    </p:spTree>
    <p:extLst>
      <p:ext uri="{BB962C8B-B14F-4D97-AF65-F5344CB8AC3E}">
        <p14:creationId xmlns:p14="http://schemas.microsoft.com/office/powerpoint/2010/main" val="128169147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316038" y="172224"/>
            <a:ext cx="8613053" cy="817708"/>
          </a:xfrm>
        </p:spPr>
        <p:txBody>
          <a:bodyPr>
            <a:normAutofit/>
          </a:bodyPr>
          <a:lstStyle>
            <a:lvl1pPr algn="l">
              <a:defRPr sz="3600"/>
            </a:lvl1pPr>
          </a:lstStyle>
          <a:p>
            <a:r>
              <a:rPr kumimoji="0" lang="en-US" dirty="0" smtClean="0"/>
              <a:t>Click to edit Master title style</a:t>
            </a:r>
            <a:endParaRPr kumimoji="0" lang="en-US" dirty="0"/>
          </a:p>
        </p:txBody>
      </p:sp>
      <p:sp>
        <p:nvSpPr>
          <p:cNvPr id="3" name="Espace réservé du contenu 2"/>
          <p:cNvSpPr>
            <a:spLocks noGrp="1"/>
          </p:cNvSpPr>
          <p:nvPr>
            <p:ph idx="1"/>
          </p:nvPr>
        </p:nvSpPr>
        <p:spPr/>
        <p:txBody>
          <a:bodyPr/>
          <a:lstStyle>
            <a:lvl1pPr>
              <a:defRPr sz="2800"/>
            </a:lvl1pPr>
            <a:lvl2pPr>
              <a:defRPr sz="2400"/>
            </a:lvl2pPr>
            <a:lvl3pPr>
              <a:defRPr sz="2200"/>
            </a:lvl3pPr>
            <a:lvl4pPr>
              <a:defRPr sz="1800"/>
            </a:lvl4pPr>
            <a:lvl5pPr>
              <a:defRPr sz="1800"/>
            </a:lvl5pPr>
          </a:lstStyle>
          <a:p>
            <a:pPr lvl="0" eaLnBrk="1" latinLnBrk="0" hangingPunct="1"/>
            <a:r>
              <a:rPr lang="en-US" dirty="0" smtClean="0"/>
              <a:t>Click to edit Master text styles</a:t>
            </a:r>
          </a:p>
          <a:p>
            <a:pPr lvl="1" eaLnBrk="1" latinLnBrk="0" hangingPunct="1"/>
            <a:r>
              <a:rPr lang="en-US" dirty="0" smtClean="0"/>
              <a:t>Second level</a:t>
            </a:r>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2"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solidFill>
                  <a:srgbClr val="0055A0">
                    <a:tint val="75000"/>
                  </a:srgbClr>
                </a:solidFill>
              </a:rPr>
              <a:pPr/>
              <a:t>‹#›</a:t>
            </a:fld>
            <a:endParaRPr lang="en-US" dirty="0">
              <a:solidFill>
                <a:srgbClr val="0055A0">
                  <a:tint val="75000"/>
                </a:srgbClr>
              </a:solidFill>
            </a:endParaRPr>
          </a:p>
        </p:txBody>
      </p:sp>
      <p:sp>
        <p:nvSpPr>
          <p:cNvPr id="9" name="Date Placeholder 1"/>
          <p:cNvSpPr>
            <a:spLocks noGrp="1"/>
          </p:cNvSpPr>
          <p:nvPr>
            <p:ph type="dt" sz="half" idx="2"/>
          </p:nvPr>
        </p:nvSpPr>
        <p:spPr>
          <a:xfrm>
            <a:off x="0" y="6184800"/>
            <a:ext cx="1316038" cy="673199"/>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21 January 2019</a:t>
            </a:r>
            <a:endParaRPr lang="en-US" dirty="0">
              <a:solidFill>
                <a:srgbClr val="0055A0">
                  <a:tint val="75000"/>
                </a:srgbClr>
              </a:solidFill>
            </a:endParaRPr>
          </a:p>
        </p:txBody>
      </p:sp>
      <p:sp>
        <p:nvSpPr>
          <p:cNvPr id="11" name="Footer Placeholder 2"/>
          <p:cNvSpPr>
            <a:spLocks noGrp="1"/>
          </p:cNvSpPr>
          <p:nvPr>
            <p:ph type="ftr" sz="quarter" idx="3"/>
          </p:nvPr>
        </p:nvSpPr>
        <p:spPr>
          <a:xfrm>
            <a:off x="4414967" y="6184801"/>
            <a:ext cx="3358405" cy="673199"/>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solidFill>
                  <a:srgbClr val="0055A0">
                    <a:tint val="75000"/>
                  </a:srgbClr>
                </a:solidFill>
              </a:rPr>
              <a:t>M.Meddahi G.Rumolo - EATSMB</a:t>
            </a:r>
            <a:endParaRPr lang="en-US" dirty="0">
              <a:solidFill>
                <a:srgbClr val="0055A0">
                  <a:tint val="75000"/>
                </a:srgbClr>
              </a:solidFill>
            </a:endParaRPr>
          </a:p>
        </p:txBody>
      </p:sp>
    </p:spTree>
    <p:extLst>
      <p:ext uri="{BB962C8B-B14F-4D97-AF65-F5344CB8AC3E}">
        <p14:creationId xmlns:p14="http://schemas.microsoft.com/office/powerpoint/2010/main" val="1280975534"/>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14/02/2019</a:t>
            </a:r>
            <a:endParaRPr lang="en-US" dirty="0"/>
          </a:p>
        </p:txBody>
      </p:sp>
      <p:sp>
        <p:nvSpPr>
          <p:cNvPr id="4" name="Footer Placeholder 3"/>
          <p:cNvSpPr>
            <a:spLocks noGrp="1"/>
          </p:cNvSpPr>
          <p:nvPr>
            <p:ph type="ftr" sz="quarter" idx="11"/>
          </p:nvPr>
        </p:nvSpPr>
        <p:spPr/>
        <p:txBody>
          <a:bodyPr/>
          <a:lstStyle/>
          <a:p>
            <a:r>
              <a:rPr lang="en-GB" smtClean="0"/>
              <a:t>David Mcfarlane EN-ACE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dirty="0"/>
          </a:p>
        </p:txBody>
      </p:sp>
      <p:sp>
        <p:nvSpPr>
          <p:cNvPr id="7" name="Content Placeholder 6"/>
          <p:cNvSpPr>
            <a:spLocks noGrp="1"/>
          </p:cNvSpPr>
          <p:nvPr>
            <p:ph sz="quarter" idx="13" hasCustomPrompt="1"/>
          </p:nvPr>
        </p:nvSpPr>
        <p:spPr>
          <a:xfrm>
            <a:off x="609601" y="1260000"/>
            <a:ext cx="10968567" cy="5016068"/>
          </a:xfrm>
        </p:spPr>
        <p:txBody>
          <a:bodyPr/>
          <a:lstStyle>
            <a:lvl2pPr>
              <a:defRPr baseline="0"/>
            </a:lvl2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2068868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efault A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b="1"/>
            </a:lvl1p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14/02/2019</a:t>
            </a:r>
            <a:endParaRPr lang="en-US" dirty="0"/>
          </a:p>
        </p:txBody>
      </p:sp>
      <p:sp>
        <p:nvSpPr>
          <p:cNvPr id="4" name="Footer Placeholder 3"/>
          <p:cNvSpPr>
            <a:spLocks noGrp="1"/>
          </p:cNvSpPr>
          <p:nvPr>
            <p:ph type="ftr" sz="quarter" idx="11"/>
          </p:nvPr>
        </p:nvSpPr>
        <p:spPr/>
        <p:txBody>
          <a:bodyPr/>
          <a:lstStyle/>
          <a:p>
            <a:r>
              <a:rPr lang="en-GB" smtClean="0"/>
              <a:t>David Mcfarlane EN-ACE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dirty="0"/>
          </a:p>
        </p:txBody>
      </p:sp>
      <p:sp>
        <p:nvSpPr>
          <p:cNvPr id="7" name="Content Placeholder 6"/>
          <p:cNvSpPr>
            <a:spLocks noGrp="1"/>
          </p:cNvSpPr>
          <p:nvPr>
            <p:ph sz="quarter" idx="13" hasCustomPrompt="1"/>
          </p:nvPr>
        </p:nvSpPr>
        <p:spPr>
          <a:xfrm>
            <a:off x="609601" y="1245522"/>
            <a:ext cx="10968567" cy="5028279"/>
          </a:xfrm>
        </p:spPr>
        <p:txBody>
          <a:bodyPr/>
          <a:lstStyle>
            <a:lvl2pPr>
              <a:defRPr sz="2400" baseline="0"/>
            </a:lvl2pPr>
            <a:lvl3pPr>
              <a:defRPr sz="2400"/>
            </a:lvl3pPr>
            <a:lvl4pPr>
              <a:defRPr sz="2000"/>
            </a:lvl4pPr>
            <a:lvl5pPr>
              <a:defRPr sz="2000"/>
            </a:lvl5pPr>
          </a:lstStyle>
          <a:p>
            <a:pPr lvl="0"/>
            <a:r>
              <a:rPr lang="x-none" dirty="0" smtClean="0"/>
              <a:t>Slide text first level</a:t>
            </a:r>
          </a:p>
          <a:p>
            <a:pPr lvl="1"/>
            <a:r>
              <a:rPr lang="x-none" dirty="0" smtClean="0"/>
              <a:t>Slide text second level</a:t>
            </a:r>
          </a:p>
          <a:p>
            <a:pPr lvl="2"/>
            <a:r>
              <a:rPr lang="x-none" dirty="0" smtClean="0"/>
              <a:t>Slide text third level</a:t>
            </a:r>
          </a:p>
          <a:p>
            <a:pPr lvl="3"/>
            <a:r>
              <a:rPr lang="x-none" dirty="0" smtClean="0"/>
              <a:t>Slide text fourth level</a:t>
            </a:r>
          </a:p>
          <a:p>
            <a:pPr lvl="4"/>
            <a:r>
              <a:rPr lang="x-none" dirty="0" smtClean="0"/>
              <a:t>Slide text fifth level</a:t>
            </a:r>
            <a:endParaRPr lang="en-US" dirty="0"/>
          </a:p>
        </p:txBody>
      </p:sp>
    </p:spTree>
    <p:extLst>
      <p:ext uri="{BB962C8B-B14F-4D97-AF65-F5344CB8AC3E}">
        <p14:creationId xmlns:p14="http://schemas.microsoft.com/office/powerpoint/2010/main" val="35355348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smtClean="0"/>
              <a:t>Slide Title</a:t>
            </a:r>
            <a:endParaRPr lang="en-US" dirty="0"/>
          </a:p>
        </p:txBody>
      </p:sp>
      <p:sp>
        <p:nvSpPr>
          <p:cNvPr id="3" name="Date Placeholder 2"/>
          <p:cNvSpPr>
            <a:spLocks noGrp="1"/>
          </p:cNvSpPr>
          <p:nvPr>
            <p:ph type="dt" sz="half" idx="10"/>
          </p:nvPr>
        </p:nvSpPr>
        <p:spPr/>
        <p:txBody>
          <a:bodyPr/>
          <a:lstStyle/>
          <a:p>
            <a:r>
              <a:rPr lang="en-US" smtClean="0"/>
              <a:t>14/02/2019</a:t>
            </a:r>
            <a:endParaRPr lang="en-US" dirty="0"/>
          </a:p>
        </p:txBody>
      </p:sp>
      <p:sp>
        <p:nvSpPr>
          <p:cNvPr id="4" name="Footer Placeholder 3"/>
          <p:cNvSpPr>
            <a:spLocks noGrp="1"/>
          </p:cNvSpPr>
          <p:nvPr>
            <p:ph type="ftr" sz="quarter" idx="11"/>
          </p:nvPr>
        </p:nvSpPr>
        <p:spPr/>
        <p:txBody>
          <a:bodyPr/>
          <a:lstStyle/>
          <a:p>
            <a:r>
              <a:rPr lang="en-GB" smtClean="0"/>
              <a:t>David Mcfarlane EN-ACE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dirty="0"/>
          </a:p>
        </p:txBody>
      </p:sp>
    </p:spTree>
    <p:extLst>
      <p:ext uri="{BB962C8B-B14F-4D97-AF65-F5344CB8AC3E}">
        <p14:creationId xmlns:p14="http://schemas.microsoft.com/office/powerpoint/2010/main" val="1341974446"/>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smtClean="0"/>
              <a:t>14/02/2019</a:t>
            </a:r>
            <a:endParaRPr lang="en-US" dirty="0"/>
          </a:p>
        </p:txBody>
      </p:sp>
      <p:sp>
        <p:nvSpPr>
          <p:cNvPr id="4" name="Footer Placeholder 3"/>
          <p:cNvSpPr>
            <a:spLocks noGrp="1"/>
          </p:cNvSpPr>
          <p:nvPr>
            <p:ph type="ftr" sz="quarter" idx="11"/>
          </p:nvPr>
        </p:nvSpPr>
        <p:spPr/>
        <p:txBody>
          <a:bodyPr/>
          <a:lstStyle/>
          <a:p>
            <a:r>
              <a:rPr lang="en-GB" smtClean="0"/>
              <a:t>David Mcfarlane EN-ACE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dirty="0"/>
          </a:p>
        </p:txBody>
      </p:sp>
    </p:spTree>
    <p:extLst>
      <p:ext uri="{BB962C8B-B14F-4D97-AF65-F5344CB8AC3E}">
        <p14:creationId xmlns:p14="http://schemas.microsoft.com/office/powerpoint/2010/main" val="33302000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Very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9890091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Last">
    <p:bg>
      <p:bgRef idx="1001">
        <a:schemeClr val="bg1"/>
      </p:bgRef>
    </p:bg>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a:xfrm>
            <a:off x="1752600" y="4214814"/>
            <a:ext cx="8714317" cy="1609725"/>
          </a:xfrm>
        </p:spPr>
        <p:txBody>
          <a:bodyPr anchor="ctr"/>
          <a:lstStyle>
            <a:lvl1pPr marL="0" indent="0" algn="ctr">
              <a:buNone/>
              <a:defRPr>
                <a:solidFill>
                  <a:schemeClr val="accent4"/>
                </a:solidFill>
              </a:defRPr>
            </a:lvl1pPr>
          </a:lstStyle>
          <a:p>
            <a:pPr lvl="0"/>
            <a:r>
              <a:rPr lang="en-US" smtClean="0"/>
              <a:t>Edit Master text styles</a:t>
            </a:r>
          </a:p>
        </p:txBody>
      </p:sp>
      <p:pic>
        <p:nvPicPr>
          <p:cNvPr id="5" name="Picture 4" descr="2015-01-13_CERN_ENdept 36% h32mm 300dpi.png"/>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4124534" y="2796780"/>
            <a:ext cx="4100713" cy="1152182"/>
          </a:xfrm>
          <a:prstGeom prst="rect">
            <a:avLst/>
          </a:prstGeom>
        </p:spPr>
      </p:pic>
    </p:spTree>
    <p:extLst>
      <p:ext uri="{BB962C8B-B14F-4D97-AF65-F5344CB8AC3E}">
        <p14:creationId xmlns:p14="http://schemas.microsoft.com/office/powerpoint/2010/main" val="326214742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1114314" y="6328703"/>
            <a:ext cx="3692532"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smtClean="0"/>
              <a:t>14/02/2019</a:t>
            </a:r>
            <a:endParaRPr lang="en-US" dirty="0"/>
          </a:p>
        </p:txBody>
      </p:sp>
      <p:sp>
        <p:nvSpPr>
          <p:cNvPr id="8" name="Footer Placeholder 2"/>
          <p:cNvSpPr>
            <a:spLocks noGrp="1"/>
          </p:cNvSpPr>
          <p:nvPr>
            <p:ph type="ftr" sz="quarter" idx="3"/>
          </p:nvPr>
        </p:nvSpPr>
        <p:spPr>
          <a:xfrm>
            <a:off x="5090160" y="6328703"/>
            <a:ext cx="5680981"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David Mcfarlane EN-ACE</a:t>
            </a:r>
            <a:endParaRPr lang="en-US" dirty="0"/>
          </a:p>
        </p:txBody>
      </p:sp>
      <p:sp>
        <p:nvSpPr>
          <p:cNvPr id="12" name="Slide Number Placeholder 3"/>
          <p:cNvSpPr>
            <a:spLocks noGrp="1"/>
          </p:cNvSpPr>
          <p:nvPr>
            <p:ph type="sldNum" sz="quarter" idx="4"/>
          </p:nvPr>
        </p:nvSpPr>
        <p:spPr>
          <a:xfrm>
            <a:off x="10913835" y="6328703"/>
            <a:ext cx="668565"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76570394"/>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cSld name="Titre seul">
    <p:spTree>
      <p:nvGrpSpPr>
        <p:cNvPr id="1" name=""/>
        <p:cNvGrpSpPr/>
        <p:nvPr/>
      </p:nvGrpSpPr>
      <p:grpSpPr>
        <a:xfrm>
          <a:off x="0" y="0"/>
          <a:ext cx="0" cy="0"/>
          <a:chOff x="0" y="0"/>
          <a:chExt cx="0" cy="0"/>
        </a:xfrm>
      </p:grpSpPr>
      <p:sp>
        <p:nvSpPr>
          <p:cNvPr id="2" name="Titre 1"/>
          <p:cNvSpPr>
            <a:spLocks noGrp="1"/>
          </p:cNvSpPr>
          <p:nvPr>
            <p:ph type="title"/>
          </p:nvPr>
        </p:nvSpPr>
        <p:spPr>
          <a:xfrm>
            <a:off x="609600" y="274320"/>
            <a:ext cx="9960864" cy="1143000"/>
          </a:xfrm>
        </p:spPr>
        <p:txBody>
          <a:bodyPr anchor="ctr"/>
          <a:lstStyle>
            <a:lvl1pPr algn="l">
              <a:defRPr sz="4600"/>
            </a:lvl1pPr>
          </a:lstStyle>
          <a:p>
            <a:r>
              <a:rPr kumimoji="0" lang="fr-CH" smtClean="0"/>
              <a:t>Click to edit Master title style</a:t>
            </a:r>
            <a:endParaRPr kumimoji="0" lang="en-US"/>
          </a:p>
        </p:txBody>
      </p:sp>
      <p:sp>
        <p:nvSpPr>
          <p:cNvPr id="6" name="TextBox 5"/>
          <p:cNvSpPr txBox="1"/>
          <p:nvPr userDrawn="1"/>
        </p:nvSpPr>
        <p:spPr>
          <a:xfrm>
            <a:off x="0" y="6581001"/>
            <a:ext cx="12192000" cy="276999"/>
          </a:xfrm>
          <a:prstGeom prst="rect">
            <a:avLst/>
          </a:prstGeom>
          <a:solidFill>
            <a:schemeClr val="tx1"/>
          </a:solidFill>
        </p:spPr>
        <p:txBody>
          <a:bodyPr wrap="square" rtlCol="0">
            <a:spAutoFit/>
          </a:bodyPr>
          <a:lstStyle/>
          <a:p>
            <a:r>
              <a:rPr lang="fr-CH" sz="1200" dirty="0" smtClean="0">
                <a:solidFill>
                  <a:schemeClr val="bg1"/>
                </a:solidFill>
              </a:rPr>
              <a:t>Davide Tommasini                                                                                                        TE-MSC                                                                                                 November 22</a:t>
            </a:r>
            <a:r>
              <a:rPr lang="fr-CH" sz="1200" baseline="30000" dirty="0" smtClean="0">
                <a:solidFill>
                  <a:schemeClr val="bg1"/>
                </a:solidFill>
              </a:rPr>
              <a:t>nd</a:t>
            </a:r>
            <a:r>
              <a:rPr lang="fr-CH" sz="1200" dirty="0" smtClean="0">
                <a:solidFill>
                  <a:schemeClr val="bg1"/>
                </a:solidFill>
              </a:rPr>
              <a:t>, 2018</a:t>
            </a:r>
            <a:endParaRPr lang="en-GB" sz="1200" dirty="0">
              <a:solidFill>
                <a:schemeClr val="bg1"/>
              </a:solidFill>
            </a:endParaRPr>
          </a:p>
        </p:txBody>
      </p:sp>
    </p:spTree>
    <p:extLst>
      <p:ext uri="{BB962C8B-B14F-4D97-AF65-F5344CB8AC3E}">
        <p14:creationId xmlns:p14="http://schemas.microsoft.com/office/powerpoint/2010/main" val="184430428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5" Type="http://schemas.openxmlformats.org/officeDocument/2006/relationships/slideLayout" Target="../slideLayouts/slideLayout15.xml"/><Relationship Id="rId10" Type="http://schemas.openxmlformats.org/officeDocument/2006/relationships/image" Target="../media/image3.emf"/><Relationship Id="rId4" Type="http://schemas.openxmlformats.org/officeDocument/2006/relationships/slideLayout" Target="../slideLayouts/slideLayout14.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6" name="Picture 5" descr="2015-01-13_CERN_ENdept 13% h12mm 300dpi.png"/>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528000" y="6335170"/>
            <a:ext cx="1536243" cy="432830"/>
          </a:xfrm>
          <a:prstGeom prst="rect">
            <a:avLst/>
          </a:prstGeom>
        </p:spPr>
      </p:pic>
      <p:sp>
        <p:nvSpPr>
          <p:cNvPr id="2" name="Date Placeholder 1"/>
          <p:cNvSpPr>
            <a:spLocks noGrp="1"/>
          </p:cNvSpPr>
          <p:nvPr>
            <p:ph type="dt" sz="half" idx="2"/>
          </p:nvPr>
        </p:nvSpPr>
        <p:spPr>
          <a:xfrm>
            <a:off x="3060435" y="6356351"/>
            <a:ext cx="1828144" cy="365125"/>
          </a:xfrm>
          <a:prstGeom prst="rect">
            <a:avLst/>
          </a:prstGeom>
        </p:spPr>
        <p:txBody>
          <a:bodyPr vert="horz" lIns="91440" tIns="45720" rIns="91440" bIns="45720" rtlCol="0" anchor="ctr"/>
          <a:lstStyle>
            <a:lvl1pPr algn="l">
              <a:defRPr sz="1200" b="0" i="0">
                <a:solidFill>
                  <a:srgbClr val="729FCF"/>
                </a:solidFill>
                <a:latin typeface="+mn-lt"/>
                <a:cs typeface="Ubuntu Light"/>
              </a:defRPr>
            </a:lvl1pPr>
          </a:lstStyle>
          <a:p>
            <a:r>
              <a:rPr lang="en-US" smtClean="0"/>
              <a:t>14/02/2019</a:t>
            </a:r>
            <a:endParaRPr lang="en-US" dirty="0"/>
          </a:p>
        </p:txBody>
      </p:sp>
      <p:sp>
        <p:nvSpPr>
          <p:cNvPr id="3" name="Footer Placeholder 2"/>
          <p:cNvSpPr>
            <a:spLocks noGrp="1"/>
          </p:cNvSpPr>
          <p:nvPr>
            <p:ph type="ftr" sz="quarter" idx="3"/>
          </p:nvPr>
        </p:nvSpPr>
        <p:spPr>
          <a:xfrm>
            <a:off x="4888579" y="6356351"/>
            <a:ext cx="5720652" cy="365125"/>
          </a:xfrm>
          <a:prstGeom prst="rect">
            <a:avLst/>
          </a:prstGeom>
        </p:spPr>
        <p:txBody>
          <a:bodyPr vert="horz" lIns="91440" tIns="45720" rIns="91440" bIns="45720" rtlCol="0" anchor="ctr"/>
          <a:lstStyle>
            <a:lvl1pPr algn="ctr">
              <a:defRPr sz="1200" b="0" i="0">
                <a:solidFill>
                  <a:srgbClr val="729FCF"/>
                </a:solidFill>
                <a:latin typeface="+mn-lt"/>
                <a:cs typeface="Ubuntu Light"/>
              </a:defRPr>
            </a:lvl1pPr>
          </a:lstStyle>
          <a:p>
            <a:r>
              <a:rPr lang="en-GB" smtClean="0"/>
              <a:t>David Mcfarlane EN-ACE</a:t>
            </a:r>
            <a:endParaRPr lang="en-US" dirty="0"/>
          </a:p>
        </p:txBody>
      </p:sp>
      <p:sp>
        <p:nvSpPr>
          <p:cNvPr id="4" name="Slide Number Placeholder 3"/>
          <p:cNvSpPr>
            <a:spLocks noGrp="1"/>
          </p:cNvSpPr>
          <p:nvPr>
            <p:ph type="sldNum" sz="quarter" idx="4"/>
          </p:nvPr>
        </p:nvSpPr>
        <p:spPr>
          <a:xfrm>
            <a:off x="10609232" y="6356351"/>
            <a:ext cx="973168" cy="365125"/>
          </a:xfrm>
          <a:prstGeom prst="rect">
            <a:avLst/>
          </a:prstGeom>
        </p:spPr>
        <p:txBody>
          <a:bodyPr vert="horz" lIns="91440" tIns="45720" rIns="91440" bIns="45720" rtlCol="0" anchor="ctr"/>
          <a:lstStyle>
            <a:lvl1pPr algn="r">
              <a:defRPr sz="1200" b="0" i="0">
                <a:solidFill>
                  <a:srgbClr val="729FCF"/>
                </a:solidFill>
                <a:latin typeface="+mn-lt"/>
                <a:cs typeface="Ubuntu Light"/>
              </a:defRPr>
            </a:lvl1pPr>
          </a:lstStyle>
          <a:p>
            <a:fld id="{8D6C380F-326D-3C40-9EE7-7FBAB0953422}" type="slidenum">
              <a:rPr lang="en-US" smtClean="0"/>
              <a:pPr/>
              <a:t>‹#›</a:t>
            </a:fld>
            <a:endParaRPr lang="en-US" dirty="0"/>
          </a:p>
        </p:txBody>
      </p:sp>
      <p:sp>
        <p:nvSpPr>
          <p:cNvPr id="30" name="Espace réservé du texte 29"/>
          <p:cNvSpPr>
            <a:spLocks noGrp="1"/>
          </p:cNvSpPr>
          <p:nvPr>
            <p:ph type="body" idx="1"/>
          </p:nvPr>
        </p:nvSpPr>
        <p:spPr>
          <a:xfrm>
            <a:off x="609600" y="1260001"/>
            <a:ext cx="10969139" cy="5028031"/>
          </a:xfrm>
          <a:prstGeom prst="rect">
            <a:avLst/>
          </a:prstGeom>
        </p:spPr>
        <p:txBody>
          <a:bodyPr vert="horz">
            <a:normAutofit/>
          </a:bodyPr>
          <a:lstStyle/>
          <a:p>
            <a:pPr lvl="0" eaLnBrk="1" latinLnBrk="0" hangingPunct="1"/>
            <a:r>
              <a:rPr kumimoji="0" lang="fr-CH" dirty="0" smtClean="0"/>
              <a:t>Slide text first level</a:t>
            </a:r>
          </a:p>
          <a:p>
            <a:pPr lvl="1" eaLnBrk="1" latinLnBrk="0" hangingPunct="1"/>
            <a:r>
              <a:rPr kumimoji="0" lang="fr-CH" dirty="0" smtClean="0"/>
              <a:t>Slide text second level</a:t>
            </a:r>
          </a:p>
          <a:p>
            <a:pPr lvl="2" eaLnBrk="1" latinLnBrk="0" hangingPunct="1"/>
            <a:r>
              <a:rPr kumimoji="0" lang="fr-CH" dirty="0" smtClean="0"/>
              <a:t>Slide text third level</a:t>
            </a:r>
          </a:p>
          <a:p>
            <a:pPr lvl="3" eaLnBrk="1" latinLnBrk="0" hangingPunct="1"/>
            <a:r>
              <a:rPr kumimoji="0" lang="fr-CH" dirty="0" smtClean="0"/>
              <a:t>Slide text fourth level</a:t>
            </a:r>
          </a:p>
          <a:p>
            <a:pPr lvl="4" eaLnBrk="1" latinLnBrk="0" hangingPunct="1"/>
            <a:r>
              <a:rPr kumimoji="0" lang="fr-CH" dirty="0" smtClean="0"/>
              <a:t>Slide text fifth level</a:t>
            </a:r>
            <a:endParaRPr kumimoji="0" lang="en-US" dirty="0"/>
          </a:p>
        </p:txBody>
      </p:sp>
      <p:sp>
        <p:nvSpPr>
          <p:cNvPr id="9" name="Espace réservé du titre 8"/>
          <p:cNvSpPr>
            <a:spLocks noGrp="1"/>
          </p:cNvSpPr>
          <p:nvPr>
            <p:ph type="title"/>
          </p:nvPr>
        </p:nvSpPr>
        <p:spPr>
          <a:xfrm>
            <a:off x="609600" y="233493"/>
            <a:ext cx="10969139" cy="715840"/>
          </a:xfrm>
          <a:prstGeom prst="rect">
            <a:avLst/>
          </a:prstGeom>
        </p:spPr>
        <p:txBody>
          <a:bodyPr vert="horz" lIns="45720" rIns="45720" anchor="ctr">
            <a:normAutofit/>
          </a:bodyPr>
          <a:lstStyle/>
          <a:p>
            <a:r>
              <a:rPr kumimoji="0" lang="en-GB" noProof="0" dirty="0" smtClean="0"/>
              <a:t>Slide Title</a:t>
            </a:r>
            <a:endParaRPr kumimoji="0" lang="en-GB" noProof="0" dirty="0"/>
          </a:p>
        </p:txBody>
      </p:sp>
      <p:cxnSp>
        <p:nvCxnSpPr>
          <p:cNvPr id="8" name="Straight Connector 7"/>
          <p:cNvCxnSpPr/>
          <p:nvPr/>
        </p:nvCxnSpPr>
        <p:spPr>
          <a:xfrm>
            <a:off x="609600" y="6285763"/>
            <a:ext cx="10969139" cy="0"/>
          </a:xfrm>
          <a:prstGeom prst="line">
            <a:avLst/>
          </a:prstGeom>
          <a:ln w="6350" cmpd="sng">
            <a:solidFill>
              <a:srgbClr val="0C377B"/>
            </a:solidFill>
          </a:ln>
          <a:effectLst/>
        </p:spPr>
        <p:style>
          <a:lnRef idx="2">
            <a:schemeClr val="accent1"/>
          </a:lnRef>
          <a:fillRef idx="0">
            <a:schemeClr val="accent1"/>
          </a:fillRef>
          <a:effectRef idx="1">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3" r:id="rId1"/>
    <p:sldLayoutId id="2147483681" r:id="rId2"/>
    <p:sldLayoutId id="2147483685" r:id="rId3"/>
    <p:sldLayoutId id="2147483682" r:id="rId4"/>
    <p:sldLayoutId id="2147483684" r:id="rId5"/>
    <p:sldLayoutId id="2147483680" r:id="rId6"/>
    <p:sldLayoutId id="2147483676" r:id="rId7"/>
    <p:sldLayoutId id="2147483688" r:id="rId8"/>
    <p:sldLayoutId id="2147483689" r:id="rId9"/>
    <p:sldLayoutId id="2147483762" r:id="rId10"/>
  </p:sldLayoutIdLst>
  <p:timing>
    <p:tnLst>
      <p:par>
        <p:cTn id="1" dur="indefinite" restart="never" nodeType="tmRoot"/>
      </p:par>
    </p:tnLst>
  </p:timing>
  <p:hf hdr="0" dt="0"/>
  <p:txStyles>
    <p:titleStyle>
      <a:lvl1pPr algn="l" rtl="0" eaLnBrk="1" latinLnBrk="0" hangingPunct="1">
        <a:spcBef>
          <a:spcPct val="0"/>
        </a:spcBef>
        <a:buNone/>
        <a:defRPr kumimoji="0" sz="3600" b="1" i="0" kern="1200">
          <a:solidFill>
            <a:srgbClr val="0C377B"/>
          </a:solidFill>
          <a:latin typeface="+mj-lt"/>
          <a:ea typeface="+mj-ea"/>
          <a:cs typeface="Ubuntu Light"/>
        </a:defRPr>
      </a:lvl1pPr>
    </p:titleStyle>
    <p:bodyStyle>
      <a:lvl1pPr marL="225425" indent="-225425" algn="l" rtl="0" eaLnBrk="1" latinLnBrk="0" hangingPunct="1">
        <a:lnSpc>
          <a:spcPct val="100000"/>
        </a:lnSpc>
        <a:spcBef>
          <a:spcPts val="900"/>
        </a:spcBef>
        <a:buClr>
          <a:schemeClr val="accent1"/>
        </a:buClr>
        <a:buSzPct val="100000"/>
        <a:buFont typeface="Arial"/>
        <a:buChar char="•"/>
        <a:defRPr kumimoji="0" sz="3000" b="0" i="0" kern="1200">
          <a:solidFill>
            <a:srgbClr val="0C377B"/>
          </a:solidFill>
          <a:latin typeface="+mn-lt"/>
          <a:ea typeface="+mn-ea"/>
          <a:cs typeface="Ubuntu Light"/>
        </a:defRPr>
      </a:lvl1pPr>
      <a:lvl2pPr marL="460375" indent="-228600" algn="l" rtl="0" eaLnBrk="1" latinLnBrk="0" hangingPunct="1">
        <a:lnSpc>
          <a:spcPct val="100000"/>
        </a:lnSpc>
        <a:spcBef>
          <a:spcPts val="900"/>
        </a:spcBef>
        <a:buClr>
          <a:schemeClr val="bg2"/>
        </a:buClr>
        <a:buSzPct val="100000"/>
        <a:buFont typeface="Arial"/>
        <a:buChar char="•"/>
        <a:defRPr kumimoji="0" sz="3000" b="0" i="0" kern="1200">
          <a:solidFill>
            <a:srgbClr val="0C377B"/>
          </a:solidFill>
          <a:latin typeface="+mn-lt"/>
          <a:ea typeface="+mn-ea"/>
          <a:cs typeface="Ubuntu Light"/>
        </a:defRPr>
      </a:lvl2pPr>
      <a:lvl3pPr marL="685800" indent="-225425" algn="l" rtl="0" eaLnBrk="1" latinLnBrk="0" hangingPunct="1">
        <a:lnSpc>
          <a:spcPct val="100000"/>
        </a:lnSpc>
        <a:spcBef>
          <a:spcPts val="900"/>
        </a:spcBef>
        <a:buClr>
          <a:schemeClr val="accent2"/>
        </a:buClr>
        <a:buSzPct val="100000"/>
        <a:buFont typeface="Arial"/>
        <a:buChar char="•"/>
        <a:defRPr kumimoji="0" sz="3000" b="0" i="0" kern="1200">
          <a:solidFill>
            <a:srgbClr val="0C377B"/>
          </a:solidFill>
          <a:latin typeface="+mn-lt"/>
          <a:ea typeface="+mn-ea"/>
          <a:cs typeface="Ubuntu Light"/>
        </a:defRPr>
      </a:lvl3pPr>
      <a:lvl4pPr marL="909638" indent="-223838" algn="l" rtl="0" eaLnBrk="1" latinLnBrk="0" hangingPunct="1">
        <a:lnSpc>
          <a:spcPct val="100000"/>
        </a:lnSpc>
        <a:spcBef>
          <a:spcPts val="900"/>
        </a:spcBef>
        <a:buClr>
          <a:schemeClr val="accent3"/>
        </a:buClr>
        <a:buSzPct val="100000"/>
        <a:buFont typeface="Arial"/>
        <a:buChar char="•"/>
        <a:defRPr kumimoji="0" sz="3000" b="0" i="0" kern="1200">
          <a:solidFill>
            <a:srgbClr val="0C377B"/>
          </a:solidFill>
          <a:latin typeface="+mn-lt"/>
          <a:ea typeface="+mn-ea"/>
          <a:cs typeface="Ubuntu Light"/>
        </a:defRPr>
      </a:lvl4pPr>
      <a:lvl5pPr marL="1146175" indent="-236538" algn="l" rtl="0" eaLnBrk="1" latinLnBrk="0" hangingPunct="1">
        <a:lnSpc>
          <a:spcPct val="100000"/>
        </a:lnSpc>
        <a:spcBef>
          <a:spcPts val="900"/>
        </a:spcBef>
        <a:buClr>
          <a:schemeClr val="accent4"/>
        </a:buClr>
        <a:buSzPct val="100000"/>
        <a:buFont typeface="Arial"/>
        <a:buChar char="•"/>
        <a:defRPr kumimoji="0" sz="3000" b="0" i="0" kern="1200" baseline="0">
          <a:solidFill>
            <a:srgbClr val="0C377B"/>
          </a:solidFill>
          <a:latin typeface="+mn-lt"/>
          <a:ea typeface="+mn-ea"/>
          <a:cs typeface="Ubuntu Light"/>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609600" y="233493"/>
            <a:ext cx="10969139"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609600" y="1325607"/>
            <a:ext cx="10972800" cy="4270860"/>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3959113" y="6362378"/>
            <a:ext cx="2844800" cy="365125"/>
          </a:xfrm>
          <a:prstGeom prst="rect">
            <a:avLst/>
          </a:prstGeom>
        </p:spPr>
        <p:txBody>
          <a:bodyPr vert="horz" lIns="91440" tIns="45720" rIns="91440" bIns="45720" rtlCol="0" anchor="ctr"/>
          <a:lstStyle>
            <a:lvl1pPr algn="l">
              <a:defRPr sz="1600">
                <a:solidFill>
                  <a:schemeClr val="tx1">
                    <a:tint val="75000"/>
                  </a:schemeClr>
                </a:solidFill>
              </a:defRPr>
            </a:lvl1pPr>
          </a:lstStyle>
          <a:p>
            <a:r>
              <a:rPr lang="en-US" smtClean="0"/>
              <a:t>14/02/2019</a:t>
            </a:r>
            <a:endParaRPr lang="en-US" dirty="0"/>
          </a:p>
        </p:txBody>
      </p:sp>
      <p:sp>
        <p:nvSpPr>
          <p:cNvPr id="3" name="Footer Placeholder 2"/>
          <p:cNvSpPr>
            <a:spLocks noGrp="1"/>
          </p:cNvSpPr>
          <p:nvPr>
            <p:ph type="ftr" sz="quarter" idx="3"/>
          </p:nvPr>
        </p:nvSpPr>
        <p:spPr>
          <a:xfrm>
            <a:off x="6910341" y="6356351"/>
            <a:ext cx="3860800" cy="365125"/>
          </a:xfrm>
          <a:prstGeom prst="rect">
            <a:avLst/>
          </a:prstGeom>
        </p:spPr>
        <p:txBody>
          <a:bodyPr vert="horz" lIns="91440" tIns="45720" rIns="91440" bIns="45720" rtlCol="0" anchor="ctr"/>
          <a:lstStyle>
            <a:lvl1pPr algn="ctr">
              <a:defRPr sz="1600">
                <a:solidFill>
                  <a:schemeClr val="tx1">
                    <a:tint val="75000"/>
                  </a:schemeClr>
                </a:solidFill>
              </a:defRPr>
            </a:lvl1pPr>
          </a:lstStyle>
          <a:p>
            <a:r>
              <a:rPr lang="en-GB" smtClean="0"/>
              <a:t>David Mcfarlane EN-ACE</a:t>
            </a:r>
            <a:endParaRPr lang="en-US" dirty="0"/>
          </a:p>
        </p:txBody>
      </p:sp>
      <p:sp>
        <p:nvSpPr>
          <p:cNvPr id="4" name="Slide Number Placeholder 3"/>
          <p:cNvSpPr>
            <a:spLocks noGrp="1"/>
          </p:cNvSpPr>
          <p:nvPr>
            <p:ph type="sldNum" sz="quarter" idx="4"/>
          </p:nvPr>
        </p:nvSpPr>
        <p:spPr>
          <a:xfrm>
            <a:off x="10913835" y="6356351"/>
            <a:ext cx="668565" cy="365125"/>
          </a:xfrm>
          <a:prstGeom prst="rect">
            <a:avLst/>
          </a:prstGeom>
        </p:spPr>
        <p:txBody>
          <a:bodyPr vert="horz" lIns="91440" tIns="45720" rIns="91440" bIns="45720" rtlCol="0" anchor="ctr"/>
          <a:lstStyle>
            <a:lvl1pPr algn="r">
              <a:defRPr sz="1600">
                <a:solidFill>
                  <a:schemeClr val="tx1">
                    <a:tint val="75000"/>
                  </a:schemeClr>
                </a:solidFill>
              </a:defRPr>
            </a:lvl1pPr>
          </a:lstStyle>
          <a:p>
            <a:fld id="{17918391-D411-FE40-AAD7-861AE5233E0E}" type="slidenum">
              <a:rPr lang="en-US" smtClean="0"/>
              <a:pPr/>
              <a:t>‹#›</a:t>
            </a:fld>
            <a:endParaRPr lang="en-US" dirty="0"/>
          </a:p>
        </p:txBody>
      </p:sp>
      <p:pic>
        <p:nvPicPr>
          <p:cNvPr id="11" name="Image 10" descr="bande-02.eps"/>
          <p:cNvPicPr>
            <a:picLocks noChangeAspect="1"/>
          </p:cNvPicPr>
          <p:nvPr/>
        </p:nvPicPr>
        <p:blipFill>
          <a:blip r:embed="rId10">
            <a:extLst>
              <a:ext uri="{28A0092B-C50C-407E-A947-70E740481C1C}">
                <a14:useLocalDpi xmlns:a14="http://schemas.microsoft.com/office/drawing/2010/main"/>
              </a:ext>
            </a:extLst>
          </a:blip>
          <a:stretch>
            <a:fillRect/>
          </a:stretch>
        </p:blipFill>
        <p:spPr>
          <a:xfrm>
            <a:off x="8865" y="6036733"/>
            <a:ext cx="10991124" cy="821267"/>
          </a:xfrm>
          <a:prstGeom prst="rect">
            <a:avLst/>
          </a:prstGeom>
        </p:spPr>
      </p:pic>
    </p:spTree>
    <p:extLst>
      <p:ext uri="{BB962C8B-B14F-4D97-AF65-F5344CB8AC3E}">
        <p14:creationId xmlns:p14="http://schemas.microsoft.com/office/powerpoint/2010/main" val="2958687419"/>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86" r:id="rId7"/>
    <p:sldLayoutId id="2147483787" r:id="rId8"/>
  </p:sldLayoutIdLst>
  <p:timing>
    <p:tnLst>
      <p:par>
        <p:cTn id="1" dur="indefinite" restart="never" nodeType="tmRoot"/>
      </p:par>
    </p:tnLst>
  </p:timing>
  <p:hf hdr="0" dt="0"/>
  <p:txStyles>
    <p:titleStyle>
      <a:lvl1pPr algn="l" rtl="0" eaLnBrk="1" latinLnBrk="0" hangingPunct="1">
        <a:spcBef>
          <a:spcPct val="0"/>
        </a:spcBef>
        <a:buNone/>
        <a:defRPr kumimoji="0" sz="6133" kern="1200">
          <a:solidFill>
            <a:schemeClr val="tx1"/>
          </a:solidFill>
          <a:latin typeface="+mj-lt"/>
          <a:ea typeface="+mj-ea"/>
          <a:cs typeface="+mj-cs"/>
        </a:defRPr>
      </a:lvl1pPr>
    </p:titleStyle>
    <p:bodyStyle>
      <a:lvl1pPr marL="658352" indent="-609585" algn="l" rtl="0" eaLnBrk="1" latinLnBrk="0" hangingPunct="1">
        <a:spcBef>
          <a:spcPct val="20000"/>
        </a:spcBef>
        <a:buClr>
          <a:schemeClr val="tx1"/>
        </a:buClr>
        <a:buSzPct val="80000"/>
        <a:buFont typeface="Arial"/>
        <a:buChar char="•"/>
        <a:defRPr kumimoji="0" sz="4000" kern="1200">
          <a:solidFill>
            <a:schemeClr val="tx1"/>
          </a:solidFill>
          <a:latin typeface="+mn-lt"/>
          <a:ea typeface="+mn-ea"/>
          <a:cs typeface="+mn-cs"/>
        </a:defRPr>
      </a:lvl1pPr>
      <a:lvl2pPr marL="1206978" indent="-609585" algn="l" rtl="0" eaLnBrk="1" latinLnBrk="0" hangingPunct="1">
        <a:spcBef>
          <a:spcPct val="20000"/>
        </a:spcBef>
        <a:buClr>
          <a:schemeClr val="tx1"/>
        </a:buClr>
        <a:buSzPct val="90000"/>
        <a:buFont typeface="Arial"/>
        <a:buChar char="•"/>
        <a:defRPr kumimoji="0" sz="3467" kern="1200">
          <a:solidFill>
            <a:schemeClr val="tx1"/>
          </a:solidFill>
          <a:latin typeface="+mn-lt"/>
          <a:ea typeface="+mn-ea"/>
          <a:cs typeface="+mn-cs"/>
        </a:defRPr>
      </a:lvl2pPr>
      <a:lvl3pPr marL="1456908" indent="-457189" algn="l" rtl="0" eaLnBrk="1" latinLnBrk="0" hangingPunct="1">
        <a:spcBef>
          <a:spcPct val="20000"/>
        </a:spcBef>
        <a:buClr>
          <a:schemeClr val="tx1"/>
        </a:buClr>
        <a:buSzPct val="85000"/>
        <a:buFont typeface="Arial"/>
        <a:buChar char="•"/>
        <a:defRPr kumimoji="0" sz="3200" kern="1200">
          <a:solidFill>
            <a:schemeClr val="tx1"/>
          </a:solidFill>
          <a:latin typeface="+mn-lt"/>
          <a:ea typeface="+mn-ea"/>
          <a:cs typeface="+mn-cs"/>
        </a:defRPr>
      </a:lvl3pPr>
      <a:lvl4pPr marL="1847042" indent="-457189" algn="l" rtl="0" eaLnBrk="1" latinLnBrk="0" hangingPunct="1">
        <a:spcBef>
          <a:spcPct val="20000"/>
        </a:spcBef>
        <a:buClr>
          <a:schemeClr val="tx1"/>
        </a:buClr>
        <a:buSzPct val="90000"/>
        <a:buFont typeface="Arial"/>
        <a:buChar char="•"/>
        <a:defRPr kumimoji="0" sz="2667" kern="1200">
          <a:solidFill>
            <a:schemeClr val="tx1"/>
          </a:solidFill>
          <a:latin typeface="+mn-lt"/>
          <a:ea typeface="+mn-ea"/>
          <a:cs typeface="+mn-cs"/>
        </a:defRPr>
      </a:lvl4pPr>
      <a:lvl5pPr marL="2200601" indent="-457189" algn="l" rtl="0" eaLnBrk="1" latinLnBrk="0" hangingPunct="1">
        <a:spcBef>
          <a:spcPct val="20000"/>
        </a:spcBef>
        <a:buClr>
          <a:schemeClr val="tx1"/>
        </a:buClr>
        <a:buSzPct val="100000"/>
        <a:buFont typeface="Arial"/>
        <a:buChar char="•"/>
        <a:defRPr kumimoji="0" sz="2667" kern="120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667"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33"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609585" algn="l" rtl="0" eaLnBrk="1" latinLnBrk="0" hangingPunct="1">
        <a:defRPr kumimoji="0" kern="1200">
          <a:solidFill>
            <a:schemeClr val="tx1"/>
          </a:solidFill>
          <a:latin typeface="+mn-lt"/>
          <a:ea typeface="+mn-ea"/>
          <a:cs typeface="+mn-cs"/>
        </a:defRPr>
      </a:lvl2pPr>
      <a:lvl3pPr marL="1219170" algn="l" rtl="0" eaLnBrk="1" latinLnBrk="0" hangingPunct="1">
        <a:defRPr kumimoji="0" kern="1200">
          <a:solidFill>
            <a:schemeClr val="tx1"/>
          </a:solidFill>
          <a:latin typeface="+mn-lt"/>
          <a:ea typeface="+mn-ea"/>
          <a:cs typeface="+mn-cs"/>
        </a:defRPr>
      </a:lvl3pPr>
      <a:lvl4pPr marL="1828754" algn="l" rtl="0" eaLnBrk="1" latinLnBrk="0" hangingPunct="1">
        <a:defRPr kumimoji="0" kern="1200">
          <a:solidFill>
            <a:schemeClr val="tx1"/>
          </a:solidFill>
          <a:latin typeface="+mn-lt"/>
          <a:ea typeface="+mn-ea"/>
          <a:cs typeface="+mn-cs"/>
        </a:defRPr>
      </a:lvl4pPr>
      <a:lvl5pPr marL="2438339" algn="l" rtl="0" eaLnBrk="1" latinLnBrk="0" hangingPunct="1">
        <a:defRPr kumimoji="0" kern="1200">
          <a:solidFill>
            <a:schemeClr val="tx1"/>
          </a:solidFill>
          <a:latin typeface="+mn-lt"/>
          <a:ea typeface="+mn-ea"/>
          <a:cs typeface="+mn-cs"/>
        </a:defRPr>
      </a:lvl5pPr>
      <a:lvl6pPr marL="3047924" algn="l" rtl="0" eaLnBrk="1" latinLnBrk="0" hangingPunct="1">
        <a:defRPr kumimoji="0" kern="1200">
          <a:solidFill>
            <a:schemeClr val="tx1"/>
          </a:solidFill>
          <a:latin typeface="+mn-lt"/>
          <a:ea typeface="+mn-ea"/>
          <a:cs typeface="+mn-cs"/>
        </a:defRPr>
      </a:lvl6pPr>
      <a:lvl7pPr marL="3657509" algn="l" rtl="0" eaLnBrk="1" latinLnBrk="0" hangingPunct="1">
        <a:defRPr kumimoji="0" kern="1200">
          <a:solidFill>
            <a:schemeClr val="tx1"/>
          </a:solidFill>
          <a:latin typeface="+mn-lt"/>
          <a:ea typeface="+mn-ea"/>
          <a:cs typeface="+mn-cs"/>
        </a:defRPr>
      </a:lvl7pPr>
      <a:lvl8pPr marL="4267093" algn="l" rtl="0" eaLnBrk="1" latinLnBrk="0" hangingPunct="1">
        <a:defRPr kumimoji="0" kern="1200">
          <a:solidFill>
            <a:schemeClr val="tx1"/>
          </a:solidFill>
          <a:latin typeface="+mn-lt"/>
          <a:ea typeface="+mn-ea"/>
          <a:cs typeface="+mn-cs"/>
        </a:defRPr>
      </a:lvl8pPr>
      <a:lvl9pPr marL="4876678"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 Id="rId5" Type="http://schemas.openxmlformats.org/officeDocument/2006/relationships/image" Target="../media/image14.png"/><Relationship Id="rId4" Type="http://schemas.openxmlformats.org/officeDocument/2006/relationships/image" Target="../media/image13.jp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 Id="rId5" Type="http://schemas.openxmlformats.org/officeDocument/2006/relationships/image" Target="../media/image18.JPG"/><Relationship Id="rId4" Type="http://schemas.openxmlformats.org/officeDocument/2006/relationships/image" Target="../media/image17.JPG"/></Relationships>
</file>

<file path=ppt/slides/_rels/slide13.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15.xml"/><Relationship Id="rId6" Type="http://schemas.openxmlformats.org/officeDocument/2006/relationships/image" Target="../media/image24.jpeg"/><Relationship Id="rId5" Type="http://schemas.openxmlformats.org/officeDocument/2006/relationships/image" Target="../media/image23.png"/><Relationship Id="rId4" Type="http://schemas.openxmlformats.org/officeDocument/2006/relationships/image" Target="../media/image2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emf"/><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 Id="rId4" Type="http://schemas.openxmlformats.org/officeDocument/2006/relationships/image" Target="../media/image30.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8" Type="http://schemas.openxmlformats.org/officeDocument/2006/relationships/image" Target="../media/image37.jpeg"/><Relationship Id="rId13" Type="http://schemas.openxmlformats.org/officeDocument/2006/relationships/image" Target="../media/image42.jpeg"/><Relationship Id="rId3" Type="http://schemas.openxmlformats.org/officeDocument/2006/relationships/image" Target="../media/image16.png"/><Relationship Id="rId7" Type="http://schemas.openxmlformats.org/officeDocument/2006/relationships/image" Target="../media/image36.jpeg"/><Relationship Id="rId12" Type="http://schemas.openxmlformats.org/officeDocument/2006/relationships/image" Target="../media/image41.jpeg"/><Relationship Id="rId2" Type="http://schemas.openxmlformats.org/officeDocument/2006/relationships/image" Target="../media/image15.png"/><Relationship Id="rId1" Type="http://schemas.openxmlformats.org/officeDocument/2006/relationships/slideLayout" Target="../slideLayouts/slideLayout15.xml"/><Relationship Id="rId6" Type="http://schemas.openxmlformats.org/officeDocument/2006/relationships/image" Target="../media/image35.JPG"/><Relationship Id="rId11" Type="http://schemas.openxmlformats.org/officeDocument/2006/relationships/image" Target="../media/image40.jpeg"/><Relationship Id="rId5" Type="http://schemas.openxmlformats.org/officeDocument/2006/relationships/image" Target="../media/image34.jpeg"/><Relationship Id="rId10" Type="http://schemas.openxmlformats.org/officeDocument/2006/relationships/image" Target="../media/image39.jpeg"/><Relationship Id="rId4" Type="http://schemas.openxmlformats.org/officeDocument/2006/relationships/image" Target="../media/image33.jpeg"/><Relationship Id="rId9" Type="http://schemas.openxmlformats.org/officeDocument/2006/relationships/image" Target="../media/image38.jpeg"/><Relationship Id="rId14" Type="http://schemas.openxmlformats.org/officeDocument/2006/relationships/image" Target="../media/image43.jpeg"/></Relationships>
</file>

<file path=ppt/slides/_rels/slide22.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15.xml"/><Relationship Id="rId5" Type="http://schemas.openxmlformats.org/officeDocument/2006/relationships/image" Target="../media/image47.JPG"/><Relationship Id="rId4" Type="http://schemas.openxmlformats.org/officeDocument/2006/relationships/image" Target="../media/image46.JPG"/></Relationships>
</file>

<file path=ppt/slides/_rels/slide2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chart" Target="../charts/chart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3" Type="http://schemas.openxmlformats.org/officeDocument/2006/relationships/image" Target="../media/image54.JPG"/><Relationship Id="rId2" Type="http://schemas.openxmlformats.org/officeDocument/2006/relationships/image" Target="../media/image53.JP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3" Type="http://schemas.openxmlformats.org/officeDocument/2006/relationships/hyperlink" Target="https://edms.cern.ch/document/2058234/0.1" TargetMode="External"/><Relationship Id="rId7" Type="http://schemas.openxmlformats.org/officeDocument/2006/relationships/hyperlink" Target="https://edms.cern.ch/document/2052872/1.0" TargetMode="External"/><Relationship Id="rId2" Type="http://schemas.openxmlformats.org/officeDocument/2006/relationships/image" Target="../media/image55.JPG"/><Relationship Id="rId1" Type="http://schemas.openxmlformats.org/officeDocument/2006/relationships/slideLayout" Target="../slideLayouts/slideLayout15.xml"/><Relationship Id="rId6" Type="http://schemas.openxmlformats.org/officeDocument/2006/relationships/hyperlink" Target="https://edms.cern.ch/document/1991126/1.0" TargetMode="External"/><Relationship Id="rId5" Type="http://schemas.openxmlformats.org/officeDocument/2006/relationships/hyperlink" Target="https://edms.cern.ch/document/1983418/1.0" TargetMode="External"/><Relationship Id="rId4" Type="http://schemas.openxmlformats.org/officeDocument/2006/relationships/hyperlink" Target="https://edms.cern.ch/document/2049809/1"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57.JPG"/><Relationship Id="rId2" Type="http://schemas.openxmlformats.org/officeDocument/2006/relationships/image" Target="../media/image56.png"/><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image" Target="../media/image58.JPG"/><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15.xml"/><Relationship Id="rId5" Type="http://schemas.openxmlformats.org/officeDocument/2006/relationships/image" Target="../media/image61.png"/><Relationship Id="rId4" Type="http://schemas.openxmlformats.org/officeDocument/2006/relationships/image" Target="../media/image60.png"/></Relationships>
</file>

<file path=ppt/slides/_rels/slide37.xml.rels><?xml version="1.0" encoding="UTF-8" standalone="yes"?>
<Relationships xmlns="http://schemas.openxmlformats.org/package/2006/relationships"><Relationship Id="rId3" Type="http://schemas.openxmlformats.org/officeDocument/2006/relationships/image" Target="../media/image63.JPG"/><Relationship Id="rId2" Type="http://schemas.openxmlformats.org/officeDocument/2006/relationships/image" Target="../media/image62.jpeg"/><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3" Type="http://schemas.openxmlformats.org/officeDocument/2006/relationships/image" Target="../media/image64.JPG"/><Relationship Id="rId2" Type="http://schemas.openxmlformats.org/officeDocument/2006/relationships/image" Target="../media/image62.jpeg"/><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3" Type="http://schemas.openxmlformats.org/officeDocument/2006/relationships/image" Target="../media/image66.JPG"/><Relationship Id="rId2" Type="http://schemas.openxmlformats.org/officeDocument/2006/relationships/image" Target="../media/image65.jpeg"/><Relationship Id="rId1" Type="http://schemas.openxmlformats.org/officeDocument/2006/relationships/slideLayout" Target="../slideLayouts/slideLayout15.xml"/><Relationship Id="rId4" Type="http://schemas.openxmlformats.org/officeDocument/2006/relationships/image" Target="../media/image67.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65.jpeg"/><Relationship Id="rId1" Type="http://schemas.openxmlformats.org/officeDocument/2006/relationships/slideLayout" Target="../slideLayouts/slideLayout15.xml"/><Relationship Id="rId4" Type="http://schemas.openxmlformats.org/officeDocument/2006/relationships/image" Target="../media/image68.JPG"/></Relationships>
</file>

<file path=ppt/slides/_rels/slide41.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15.xml"/><Relationship Id="rId4" Type="http://schemas.openxmlformats.org/officeDocument/2006/relationships/image" Target="../media/image71.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15.xml"/><Relationship Id="rId6" Type="http://schemas.openxmlformats.org/officeDocument/2006/relationships/image" Target="../media/image76.jpeg"/><Relationship Id="rId5" Type="http://schemas.openxmlformats.org/officeDocument/2006/relationships/image" Target="../media/image75.png"/><Relationship Id="rId4" Type="http://schemas.openxmlformats.org/officeDocument/2006/relationships/image" Target="../media/image74.jpeg"/></Relationships>
</file>

<file path=ppt/slides/_rels/slide44.xml.rels><?xml version="1.0" encoding="UTF-8" standalone="yes"?>
<Relationships xmlns="http://schemas.openxmlformats.org/package/2006/relationships"><Relationship Id="rId8" Type="http://schemas.openxmlformats.org/officeDocument/2006/relationships/slide" Target="slide10.xml"/><Relationship Id="rId13" Type="http://schemas.openxmlformats.org/officeDocument/2006/relationships/image" Target="../media/image80.png"/><Relationship Id="rId3" Type="http://schemas.openxmlformats.org/officeDocument/2006/relationships/image" Target="../media/image78.png"/><Relationship Id="rId7" Type="http://schemas.openxmlformats.org/officeDocument/2006/relationships/slide" Target="slide37.xml"/><Relationship Id="rId12" Type="http://schemas.openxmlformats.org/officeDocument/2006/relationships/image" Target="../media/image79.JPG"/><Relationship Id="rId2" Type="http://schemas.openxmlformats.org/officeDocument/2006/relationships/image" Target="../media/image77.png"/><Relationship Id="rId1" Type="http://schemas.openxmlformats.org/officeDocument/2006/relationships/slideLayout" Target="../slideLayouts/slideLayout15.xml"/><Relationship Id="rId6" Type="http://schemas.openxmlformats.org/officeDocument/2006/relationships/slide" Target="slide38.xml"/><Relationship Id="rId11" Type="http://schemas.openxmlformats.org/officeDocument/2006/relationships/slide" Target="slide36.xml"/><Relationship Id="rId5" Type="http://schemas.openxmlformats.org/officeDocument/2006/relationships/slide" Target="slide7.xml"/><Relationship Id="rId10" Type="http://schemas.openxmlformats.org/officeDocument/2006/relationships/slide" Target="slide9.xml"/><Relationship Id="rId4" Type="http://schemas.openxmlformats.org/officeDocument/2006/relationships/slide" Target="slide31.xml"/><Relationship Id="rId9" Type="http://schemas.openxmlformats.org/officeDocument/2006/relationships/slide" Target="slide44.xml"/></Relationships>
</file>

<file path=ppt/slides/_rels/slide45.xml.rels><?xml version="1.0" encoding="UTF-8" standalone="yes"?>
<Relationships xmlns="http://schemas.openxmlformats.org/package/2006/relationships"><Relationship Id="rId8" Type="http://schemas.openxmlformats.org/officeDocument/2006/relationships/slide" Target="slide33.xml"/><Relationship Id="rId13" Type="http://schemas.openxmlformats.org/officeDocument/2006/relationships/image" Target="../media/image79.JPG"/><Relationship Id="rId3" Type="http://schemas.openxmlformats.org/officeDocument/2006/relationships/image" Target="../media/image82.png"/><Relationship Id="rId7" Type="http://schemas.openxmlformats.org/officeDocument/2006/relationships/slide" Target="slide34.xml"/><Relationship Id="rId12" Type="http://schemas.openxmlformats.org/officeDocument/2006/relationships/image" Target="../media/image80.png"/><Relationship Id="rId2" Type="http://schemas.openxmlformats.org/officeDocument/2006/relationships/image" Target="../media/image81.png"/><Relationship Id="rId1" Type="http://schemas.openxmlformats.org/officeDocument/2006/relationships/slideLayout" Target="../slideLayouts/slideLayout4.xml"/><Relationship Id="rId6" Type="http://schemas.openxmlformats.org/officeDocument/2006/relationships/slide" Target="slide40.xml"/><Relationship Id="rId11" Type="http://schemas.openxmlformats.org/officeDocument/2006/relationships/slide" Target="slide38.xml"/><Relationship Id="rId5" Type="http://schemas.openxmlformats.org/officeDocument/2006/relationships/slide" Target="slide37.xml"/><Relationship Id="rId15" Type="http://schemas.openxmlformats.org/officeDocument/2006/relationships/slide" Target="slide36.xml"/><Relationship Id="rId10" Type="http://schemas.openxmlformats.org/officeDocument/2006/relationships/slide" Target="slide43.xml"/><Relationship Id="rId4" Type="http://schemas.openxmlformats.org/officeDocument/2006/relationships/slide" Target="slide42.xml"/><Relationship Id="rId9" Type="http://schemas.openxmlformats.org/officeDocument/2006/relationships/slide" Target="slide15.xml"/><Relationship Id="rId14" Type="http://schemas.openxmlformats.org/officeDocument/2006/relationships/slide" Target="slide44.xml"/></Relationships>
</file>

<file path=ppt/slides/_rels/slide46.xml.rels><?xml version="1.0" encoding="UTF-8" standalone="yes"?>
<Relationships xmlns="http://schemas.openxmlformats.org/package/2006/relationships"><Relationship Id="rId8" Type="http://schemas.openxmlformats.org/officeDocument/2006/relationships/image" Target="../media/image79.JPG"/><Relationship Id="rId3" Type="http://schemas.openxmlformats.org/officeDocument/2006/relationships/image" Target="../media/image84.emf"/><Relationship Id="rId7" Type="http://schemas.openxmlformats.org/officeDocument/2006/relationships/image" Target="../media/image80.png"/><Relationship Id="rId2" Type="http://schemas.openxmlformats.org/officeDocument/2006/relationships/image" Target="../media/image83.png"/><Relationship Id="rId1" Type="http://schemas.openxmlformats.org/officeDocument/2006/relationships/slideLayout" Target="../slideLayouts/slideLayout4.xml"/><Relationship Id="rId6" Type="http://schemas.openxmlformats.org/officeDocument/2006/relationships/slide" Target="slide25.xml"/><Relationship Id="rId5" Type="http://schemas.openxmlformats.org/officeDocument/2006/relationships/slide" Target="slide20.xml"/><Relationship Id="rId10" Type="http://schemas.openxmlformats.org/officeDocument/2006/relationships/slide" Target="slide36.xml"/><Relationship Id="rId4" Type="http://schemas.openxmlformats.org/officeDocument/2006/relationships/slide" Target="slide43.xml"/><Relationship Id="rId9" Type="http://schemas.openxmlformats.org/officeDocument/2006/relationships/slide" Target="slide44.xml"/></Relationships>
</file>

<file path=ppt/slides/_rels/slide47.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86.png"/><Relationship Id="rId7" Type="http://schemas.openxmlformats.org/officeDocument/2006/relationships/slide" Target="slide25.xml"/><Relationship Id="rId2" Type="http://schemas.openxmlformats.org/officeDocument/2006/relationships/image" Target="../media/image85.png"/><Relationship Id="rId1" Type="http://schemas.openxmlformats.org/officeDocument/2006/relationships/slideLayout" Target="../slideLayouts/slideLayout4.xml"/><Relationship Id="rId6" Type="http://schemas.openxmlformats.org/officeDocument/2006/relationships/slide" Target="slide29.xml"/><Relationship Id="rId11" Type="http://schemas.openxmlformats.org/officeDocument/2006/relationships/slide" Target="slide36.xml"/><Relationship Id="rId5" Type="http://schemas.openxmlformats.org/officeDocument/2006/relationships/slide" Target="slide30.xml"/><Relationship Id="rId10" Type="http://schemas.openxmlformats.org/officeDocument/2006/relationships/slide" Target="slide44.xml"/><Relationship Id="rId4" Type="http://schemas.openxmlformats.org/officeDocument/2006/relationships/slide" Target="slide32.xml"/><Relationship Id="rId9" Type="http://schemas.openxmlformats.org/officeDocument/2006/relationships/image" Target="../media/image79.JPG"/></Relationships>
</file>

<file path=ppt/slides/_rels/slide48.xml.rels><?xml version="1.0" encoding="UTF-8" standalone="yes"?>
<Relationships xmlns="http://schemas.openxmlformats.org/package/2006/relationships"><Relationship Id="rId8" Type="http://schemas.openxmlformats.org/officeDocument/2006/relationships/slide" Target="slide36.xml"/><Relationship Id="rId3" Type="http://schemas.openxmlformats.org/officeDocument/2006/relationships/image" Target="../media/image88.png"/><Relationship Id="rId7" Type="http://schemas.openxmlformats.org/officeDocument/2006/relationships/slide" Target="slide44.xml"/><Relationship Id="rId2" Type="http://schemas.openxmlformats.org/officeDocument/2006/relationships/image" Target="../media/image87.png"/><Relationship Id="rId1" Type="http://schemas.openxmlformats.org/officeDocument/2006/relationships/slideLayout" Target="../slideLayouts/slideLayout4.xml"/><Relationship Id="rId6" Type="http://schemas.openxmlformats.org/officeDocument/2006/relationships/image" Target="../media/image79.JPG"/><Relationship Id="rId5" Type="http://schemas.openxmlformats.org/officeDocument/2006/relationships/image" Target="../media/image80.png"/><Relationship Id="rId4" Type="http://schemas.openxmlformats.org/officeDocument/2006/relationships/slide" Target="slide5.xml"/></Relationships>
</file>

<file path=ppt/slides/_rels/slide49.xml.rels><?xml version="1.0" encoding="UTF-8" standalone="yes"?>
<Relationships xmlns="http://schemas.openxmlformats.org/package/2006/relationships"><Relationship Id="rId3" Type="http://schemas.openxmlformats.org/officeDocument/2006/relationships/image" Target="../media/image90.png"/><Relationship Id="rId7" Type="http://schemas.openxmlformats.org/officeDocument/2006/relationships/slide" Target="slide36.xml"/><Relationship Id="rId2" Type="http://schemas.openxmlformats.org/officeDocument/2006/relationships/image" Target="../media/image89.png"/><Relationship Id="rId1" Type="http://schemas.openxmlformats.org/officeDocument/2006/relationships/slideLayout" Target="../slideLayouts/slideLayout4.xml"/><Relationship Id="rId6" Type="http://schemas.openxmlformats.org/officeDocument/2006/relationships/slide" Target="slide44.xml"/><Relationship Id="rId5" Type="http://schemas.openxmlformats.org/officeDocument/2006/relationships/image" Target="../media/image79.JPG"/><Relationship Id="rId4" Type="http://schemas.openxmlformats.org/officeDocument/2006/relationships/image" Target="../media/image80.png"/></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hyperlink" Target="https://edms.cern.ch/document/1892837/2.0" TargetMode="External"/><Relationship Id="rId2" Type="http://schemas.openxmlformats.org/officeDocument/2006/relationships/image" Target="../media/image10.JPG"/><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3261" y="2262940"/>
            <a:ext cx="10969139" cy="1825676"/>
          </a:xfrm>
        </p:spPr>
        <p:txBody>
          <a:bodyPr>
            <a:normAutofit/>
          </a:bodyPr>
          <a:lstStyle/>
          <a:p>
            <a:r>
              <a:rPr lang="en-GB" sz="4800" dirty="0" smtClean="0"/>
              <a:t>SPS Schedule, Co-activities &amp; Logistics</a:t>
            </a:r>
            <a:endParaRPr lang="en-US" sz="4800" dirty="0"/>
          </a:p>
        </p:txBody>
      </p:sp>
      <p:sp>
        <p:nvSpPr>
          <p:cNvPr id="4" name="Text Placeholder 3"/>
          <p:cNvSpPr>
            <a:spLocks noGrp="1"/>
          </p:cNvSpPr>
          <p:nvPr>
            <p:ph type="body" idx="10"/>
          </p:nvPr>
        </p:nvSpPr>
        <p:spPr>
          <a:xfrm>
            <a:off x="621019" y="4983448"/>
            <a:ext cx="3657600" cy="559537"/>
          </a:xfrm>
        </p:spPr>
        <p:txBody>
          <a:bodyPr/>
          <a:lstStyle/>
          <a:p>
            <a:endParaRPr lang="en-GB" dirty="0"/>
          </a:p>
        </p:txBody>
      </p:sp>
      <p:sp>
        <p:nvSpPr>
          <p:cNvPr id="3" name="Text Placeholder 2"/>
          <p:cNvSpPr>
            <a:spLocks noGrp="1"/>
          </p:cNvSpPr>
          <p:nvPr>
            <p:ph type="body" idx="4294967295"/>
          </p:nvPr>
        </p:nvSpPr>
        <p:spPr>
          <a:xfrm>
            <a:off x="561975" y="3529705"/>
            <a:ext cx="11020425" cy="1066800"/>
          </a:xfrm>
        </p:spPr>
        <p:txBody>
          <a:bodyPr>
            <a:noAutofit/>
          </a:bodyPr>
          <a:lstStyle/>
          <a:p>
            <a:pPr marL="48767" indent="0">
              <a:buNone/>
            </a:pPr>
            <a:r>
              <a:rPr lang="en-US" sz="3200" dirty="0" smtClean="0"/>
              <a:t>D. Mcfarlane EN-ACE</a:t>
            </a:r>
          </a:p>
          <a:p>
            <a:pPr marL="48767" indent="0">
              <a:buNone/>
            </a:pPr>
            <a:r>
              <a:rPr lang="en-US" sz="2800" i="1" dirty="0" smtClean="0"/>
              <a:t>on behalf of all contributors</a:t>
            </a:r>
            <a:endParaRPr lang="en-US" sz="2800" i="1" dirty="0"/>
          </a:p>
        </p:txBody>
      </p:sp>
    </p:spTree>
    <p:extLst>
      <p:ext uri="{BB962C8B-B14F-4D97-AF65-F5344CB8AC3E}">
        <p14:creationId xmlns:p14="http://schemas.microsoft.com/office/powerpoint/2010/main" val="3718285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3"/>
          </p:nvPr>
        </p:nvSpPr>
        <p:spPr/>
        <p:txBody>
          <a:bodyPr/>
          <a:lstStyle/>
          <a:p>
            <a:r>
              <a:rPr lang="en-GB" smtClean="0"/>
              <a:t>David Mcfarlane EN-ACE</a:t>
            </a:r>
            <a:endParaRPr lang="en-US" dirty="0"/>
          </a:p>
        </p:txBody>
      </p:sp>
      <p:sp>
        <p:nvSpPr>
          <p:cNvPr id="5" name="Slide Number Placeholder 4"/>
          <p:cNvSpPr>
            <a:spLocks noGrp="1"/>
          </p:cNvSpPr>
          <p:nvPr>
            <p:ph type="sldNum" sz="quarter" idx="4"/>
          </p:nvPr>
        </p:nvSpPr>
        <p:spPr/>
        <p:txBody>
          <a:bodyPr/>
          <a:lstStyle/>
          <a:p>
            <a:fld id="{8D6C380F-326D-3C40-9EE7-7FBAB0953422}" type="slidenum">
              <a:rPr lang="en-US" smtClean="0"/>
              <a:pPr/>
              <a:t>10</a:t>
            </a:fld>
            <a:endParaRPr lang="en-US" dirty="0"/>
          </a:p>
        </p:txBody>
      </p:sp>
      <p:sp>
        <p:nvSpPr>
          <p:cNvPr id="6" name="Title 5"/>
          <p:cNvSpPr>
            <a:spLocks noGrp="1"/>
          </p:cNvSpPr>
          <p:nvPr>
            <p:ph type="title"/>
          </p:nvPr>
        </p:nvSpPr>
        <p:spPr/>
        <p:txBody>
          <a:bodyPr>
            <a:normAutofit/>
          </a:bodyPr>
          <a:lstStyle/>
          <a:p>
            <a:r>
              <a:rPr lang="en-GB" dirty="0"/>
              <a:t>LS2 Main </a:t>
            </a:r>
            <a:r>
              <a:rPr lang="en-GB" dirty="0" smtClean="0"/>
              <a:t>LIU Activities</a:t>
            </a:r>
            <a:endParaRPr lang="en-GB" dirty="0"/>
          </a:p>
        </p:txBody>
      </p:sp>
      <p:sp>
        <p:nvSpPr>
          <p:cNvPr id="2" name="Text Placeholder 1"/>
          <p:cNvSpPr>
            <a:spLocks noGrp="1"/>
          </p:cNvSpPr>
          <p:nvPr>
            <p:ph type="body" idx="10"/>
          </p:nvPr>
        </p:nvSpPr>
        <p:spPr/>
        <p:txBody>
          <a:bodyPr/>
          <a:lstStyle/>
          <a:p>
            <a:endParaRPr lang="en-GB"/>
          </a:p>
        </p:txBody>
      </p:sp>
    </p:spTree>
    <p:extLst>
      <p:ext uri="{BB962C8B-B14F-4D97-AF65-F5344CB8AC3E}">
        <p14:creationId xmlns:p14="http://schemas.microsoft.com/office/powerpoint/2010/main" val="9853186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cstate="hqprint">
            <a:clrChange>
              <a:clrFrom>
                <a:srgbClr val="FFFFFF"/>
              </a:clrFrom>
              <a:clrTo>
                <a:srgbClr val="FFFFFF">
                  <a:alpha val="0"/>
                </a:srgbClr>
              </a:clrTo>
            </a:clrChange>
            <a:duotone>
              <a:prstClr val="black"/>
              <a:srgbClr val="A5A5A5">
                <a:tint val="45000"/>
                <a:satMod val="400000"/>
              </a:srgbClr>
            </a:duotone>
            <a:extLst>
              <a:ext uri="{28A0092B-C50C-407E-A947-70E740481C1C}">
                <a14:useLocalDpi xmlns:a14="http://schemas.microsoft.com/office/drawing/2010/main"/>
              </a:ext>
            </a:extLst>
          </a:blip>
          <a:srcRect/>
          <a:stretch/>
        </p:blipFill>
        <p:spPr>
          <a:xfrm>
            <a:off x="6647466" y="2073608"/>
            <a:ext cx="5544534" cy="4187900"/>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32596" y="4113814"/>
            <a:ext cx="2055561" cy="1479425"/>
          </a:xfrm>
          <a:prstGeom prst="rect">
            <a:avLst/>
          </a:prstGeom>
        </p:spPr>
      </p:pic>
      <p:sp>
        <p:nvSpPr>
          <p:cNvPr id="18" name="Slide Number Placeholder 17"/>
          <p:cNvSpPr>
            <a:spLocks noGrp="1"/>
          </p:cNvSpPr>
          <p:nvPr>
            <p:ph type="sldNum" sz="quarter" idx="4"/>
          </p:nvPr>
        </p:nvSpPr>
        <p:spPr/>
        <p:txBody>
          <a:bodyPr/>
          <a:lstStyle/>
          <a:p>
            <a:fld id="{8D6C380F-326D-3C40-9EE7-7FBAB0953422}" type="slidenum">
              <a:rPr lang="en-US">
                <a:latin typeface="Arial"/>
              </a:rPr>
              <a:pPr/>
              <a:t>11</a:t>
            </a:fld>
            <a:endParaRPr lang="en-US" dirty="0">
              <a:latin typeface="Arial"/>
            </a:endParaRPr>
          </a:p>
        </p:txBody>
      </p:sp>
      <p:sp>
        <p:nvSpPr>
          <p:cNvPr id="2" name="Title 1"/>
          <p:cNvSpPr>
            <a:spLocks noGrp="1"/>
          </p:cNvSpPr>
          <p:nvPr>
            <p:ph type="title"/>
          </p:nvPr>
        </p:nvSpPr>
        <p:spPr>
          <a:xfrm>
            <a:off x="1316038" y="229633"/>
            <a:ext cx="9597797" cy="889362"/>
          </a:xfrm>
        </p:spPr>
        <p:txBody>
          <a:bodyPr>
            <a:normAutofit/>
          </a:bodyPr>
          <a:lstStyle/>
          <a:p>
            <a:r>
              <a:rPr lang="en-US" sz="3200" dirty="0" smtClean="0"/>
              <a:t>LIU Beam </a:t>
            </a:r>
            <a:r>
              <a:rPr lang="en-US" sz="3200" dirty="0"/>
              <a:t>dump activities during </a:t>
            </a:r>
            <a:r>
              <a:rPr lang="en-US" sz="3200" dirty="0" smtClean="0"/>
              <a:t>LS2 </a:t>
            </a:r>
            <a:r>
              <a:rPr lang="en-US" sz="2200" i="1" dirty="0" smtClean="0"/>
              <a:t>(Point </a:t>
            </a:r>
            <a:r>
              <a:rPr lang="en-US" sz="2200" i="1" dirty="0"/>
              <a:t>1 &amp;</a:t>
            </a:r>
            <a:r>
              <a:rPr lang="en-US" sz="2200" i="1" dirty="0" smtClean="0"/>
              <a:t> </a:t>
            </a:r>
            <a:r>
              <a:rPr lang="en-US" sz="2200" i="1" dirty="0"/>
              <a:t>Point </a:t>
            </a:r>
            <a:r>
              <a:rPr lang="en-US" sz="2200" i="1" dirty="0" smtClean="0"/>
              <a:t>5)</a:t>
            </a:r>
            <a:endParaRPr lang="en-GB" sz="2200" i="1" dirty="0"/>
          </a:p>
        </p:txBody>
      </p:sp>
      <p:sp>
        <p:nvSpPr>
          <p:cNvPr id="5" name="Content Placeholder 4"/>
          <p:cNvSpPr>
            <a:spLocks noGrp="1"/>
          </p:cNvSpPr>
          <p:nvPr>
            <p:ph sz="quarter" idx="4294967295"/>
          </p:nvPr>
        </p:nvSpPr>
        <p:spPr>
          <a:xfrm>
            <a:off x="0" y="1694029"/>
            <a:ext cx="10968038" cy="4749800"/>
          </a:xfrm>
        </p:spPr>
        <p:txBody>
          <a:bodyPr/>
          <a:lstStyle/>
          <a:p>
            <a:pPr marL="48767" indent="0" algn="just">
              <a:buNone/>
            </a:pPr>
            <a:r>
              <a:rPr lang="en-GB" sz="2000" dirty="0" smtClean="0"/>
              <a:t>                         Move </a:t>
            </a:r>
            <a:r>
              <a:rPr lang="en-GB" sz="2000" dirty="0"/>
              <a:t>the SPS Beam Dumping System from SPS1 to SPS5 (ECX5)</a:t>
            </a:r>
          </a:p>
          <a:p>
            <a:endParaRPr lang="en-GB" sz="2000" dirty="0" smtClean="0"/>
          </a:p>
          <a:p>
            <a:r>
              <a:rPr lang="en-GB" sz="2000" dirty="0" smtClean="0"/>
              <a:t>Reconfiguration of the LSS5</a:t>
            </a:r>
          </a:p>
          <a:p>
            <a:pPr lvl="1"/>
            <a:r>
              <a:rPr lang="en-GB" sz="1467" dirty="0" smtClean="0"/>
              <a:t>Dismantling more than 100 meters of beam line</a:t>
            </a:r>
          </a:p>
          <a:p>
            <a:pPr lvl="1"/>
            <a:r>
              <a:rPr lang="en-GB" sz="1467" dirty="0" smtClean="0"/>
              <a:t>De-cabling / cabling campaign</a:t>
            </a:r>
          </a:p>
          <a:p>
            <a:pPr lvl="1"/>
            <a:r>
              <a:rPr lang="en-GB" sz="1467" dirty="0" smtClean="0"/>
              <a:t>Civil engineering in ECX5</a:t>
            </a:r>
          </a:p>
          <a:p>
            <a:pPr lvl="1"/>
            <a:r>
              <a:rPr lang="en-GB" sz="1467" dirty="0" smtClean="0"/>
              <a:t>Re-installation following the new layout including the new dump</a:t>
            </a:r>
          </a:p>
          <a:p>
            <a:pPr lvl="1"/>
            <a:endParaRPr lang="en-GB" sz="1467" dirty="0" smtClean="0"/>
          </a:p>
          <a:p>
            <a:pPr lvl="1"/>
            <a:endParaRPr lang="en-GB" sz="1467" dirty="0"/>
          </a:p>
          <a:p>
            <a:r>
              <a:rPr lang="en-GB" sz="2000" dirty="0" smtClean="0"/>
              <a:t>Reconfiguration of the LSS1</a:t>
            </a:r>
          </a:p>
          <a:p>
            <a:pPr lvl="1"/>
            <a:r>
              <a:rPr lang="en-GB" sz="1467" dirty="0" smtClean="0"/>
              <a:t>Removal of the dumps and their instrumentation</a:t>
            </a:r>
          </a:p>
          <a:p>
            <a:pPr lvl="1"/>
            <a:r>
              <a:rPr lang="en-GB" sz="1467" dirty="0" smtClean="0"/>
              <a:t>Transfer of the kickers to LSS5</a:t>
            </a:r>
          </a:p>
          <a:p>
            <a:pPr lvl="1"/>
            <a:r>
              <a:rPr lang="en-GB" sz="1467" dirty="0" smtClean="0"/>
              <a:t>Re-installation of the simplified LSS1, including e-cloud</a:t>
            </a:r>
            <a:endParaRPr lang="en-GB" sz="1467" dirty="0"/>
          </a:p>
          <a:p>
            <a:endParaRPr lang="en-GB" dirty="0"/>
          </a:p>
        </p:txBody>
      </p:sp>
      <p:sp>
        <p:nvSpPr>
          <p:cNvPr id="4" name="Footer Placeholder 3"/>
          <p:cNvSpPr>
            <a:spLocks noGrp="1"/>
          </p:cNvSpPr>
          <p:nvPr>
            <p:ph type="ftr" sz="quarter" idx="4294967295"/>
          </p:nvPr>
        </p:nvSpPr>
        <p:spPr>
          <a:xfrm>
            <a:off x="6470650" y="6356350"/>
            <a:ext cx="5721350" cy="365125"/>
          </a:xfrm>
        </p:spPr>
        <p:txBody>
          <a:bodyPr/>
          <a:lstStyle/>
          <a:p>
            <a:r>
              <a:rPr lang="en-US" dirty="0" smtClean="0"/>
              <a:t>David </a:t>
            </a:r>
            <a:r>
              <a:rPr lang="en-US" dirty="0" err="1" smtClean="0"/>
              <a:t>Mcfarlane</a:t>
            </a:r>
            <a:r>
              <a:rPr lang="en-US" dirty="0" smtClean="0"/>
              <a:t> EN-ACE</a:t>
            </a:r>
            <a:endParaRPr lang="en-US" dirty="0"/>
          </a:p>
        </p:txBody>
      </p:sp>
      <p:sp>
        <p:nvSpPr>
          <p:cNvPr id="17" name="TextBox 16"/>
          <p:cNvSpPr txBox="1"/>
          <p:nvPr/>
        </p:nvSpPr>
        <p:spPr>
          <a:xfrm>
            <a:off x="8656646" y="3798252"/>
            <a:ext cx="2029065" cy="369332"/>
          </a:xfrm>
          <a:prstGeom prst="rect">
            <a:avLst/>
          </a:prstGeom>
          <a:noFill/>
        </p:spPr>
        <p:txBody>
          <a:bodyPr wrap="square" rtlCol="0">
            <a:spAutoFit/>
          </a:bodyPr>
          <a:lstStyle/>
          <a:p>
            <a:r>
              <a:rPr lang="en-GB" dirty="0">
                <a:solidFill>
                  <a:srgbClr val="92D050"/>
                </a:solidFill>
              </a:rPr>
              <a:t>New Beam dump</a:t>
            </a:r>
            <a:endParaRPr lang="fr-FR" dirty="0">
              <a:solidFill>
                <a:srgbClr val="92D050"/>
              </a:solidFill>
            </a:endParaRPr>
          </a:p>
        </p:txBody>
      </p:sp>
      <p:sp>
        <p:nvSpPr>
          <p:cNvPr id="3" name="Rectangle 2"/>
          <p:cNvSpPr/>
          <p:nvPr/>
        </p:nvSpPr>
        <p:spPr>
          <a:xfrm>
            <a:off x="614507" y="1305661"/>
            <a:ext cx="3123304" cy="461665"/>
          </a:xfrm>
          <a:prstGeom prst="rect">
            <a:avLst/>
          </a:prstGeom>
        </p:spPr>
        <p:txBody>
          <a:bodyPr wrap="square">
            <a:spAutoFit/>
          </a:bodyPr>
          <a:lstStyle/>
          <a:p>
            <a:r>
              <a:rPr lang="en-GB" sz="2400" dirty="0"/>
              <a:t>Scope of the </a:t>
            </a:r>
            <a:r>
              <a:rPr lang="en-GB" sz="2400" dirty="0" smtClean="0"/>
              <a:t>project:</a:t>
            </a:r>
            <a:endParaRPr lang="en-GB" sz="2400" dirty="0"/>
          </a:p>
        </p:txBody>
      </p:sp>
      <p:pic>
        <p:nvPicPr>
          <p:cNvPr id="6" name="Picture 5"/>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111777" y="2097798"/>
            <a:ext cx="717746" cy="1015793"/>
          </a:xfrm>
          <a:prstGeom prst="rect">
            <a:avLst/>
          </a:prstGeom>
        </p:spPr>
      </p:pic>
      <p:pic>
        <p:nvPicPr>
          <p:cNvPr id="12" name="Picture 11"/>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6324555" y="2431316"/>
            <a:ext cx="295369" cy="257777"/>
          </a:xfrm>
          <a:prstGeom prst="rect">
            <a:avLst/>
          </a:prstGeom>
        </p:spPr>
      </p:pic>
      <p:sp>
        <p:nvSpPr>
          <p:cNvPr id="28" name="TextBox 27"/>
          <p:cNvSpPr txBox="1"/>
          <p:nvPr/>
        </p:nvSpPr>
        <p:spPr>
          <a:xfrm>
            <a:off x="6968918" y="2639347"/>
            <a:ext cx="1563678" cy="373335"/>
          </a:xfrm>
          <a:prstGeom prst="rect">
            <a:avLst/>
          </a:prstGeom>
          <a:noFill/>
        </p:spPr>
        <p:txBody>
          <a:bodyPr wrap="square" rtlCol="0">
            <a:spAutoFit/>
          </a:bodyPr>
          <a:lstStyle/>
          <a:p>
            <a:r>
              <a:rPr lang="en-GB" dirty="0" smtClean="0">
                <a:solidFill>
                  <a:srgbClr val="FF0000"/>
                </a:solidFill>
              </a:rPr>
              <a:t>Old dumps</a:t>
            </a:r>
            <a:endParaRPr lang="fr-FR" dirty="0">
              <a:solidFill>
                <a:srgbClr val="FF0000"/>
              </a:solidFill>
            </a:endParaRPr>
          </a:p>
        </p:txBody>
      </p:sp>
      <p:sp>
        <p:nvSpPr>
          <p:cNvPr id="29" name="TextBox 28"/>
          <p:cNvSpPr txBox="1"/>
          <p:nvPr/>
        </p:nvSpPr>
        <p:spPr>
          <a:xfrm>
            <a:off x="6998745" y="5701506"/>
            <a:ext cx="1563678" cy="373335"/>
          </a:xfrm>
          <a:prstGeom prst="rect">
            <a:avLst/>
          </a:prstGeom>
          <a:noFill/>
        </p:spPr>
        <p:txBody>
          <a:bodyPr wrap="square" rtlCol="0">
            <a:spAutoFit/>
          </a:bodyPr>
          <a:lstStyle/>
          <a:p>
            <a:r>
              <a:rPr lang="en-GB" dirty="0" smtClean="0"/>
              <a:t>Kickers</a:t>
            </a:r>
            <a:endParaRPr lang="fr-FR" dirty="0"/>
          </a:p>
        </p:txBody>
      </p:sp>
      <p:sp>
        <p:nvSpPr>
          <p:cNvPr id="32" name="Notched Right Arrow 31"/>
          <p:cNvSpPr/>
          <p:nvPr/>
        </p:nvSpPr>
        <p:spPr>
          <a:xfrm rot="12237654">
            <a:off x="6787846" y="3017558"/>
            <a:ext cx="990366" cy="221837"/>
          </a:xfrm>
          <a:prstGeom prst="notchedRightArrow">
            <a:avLst>
              <a:gd name="adj1" fmla="val 38604"/>
              <a:gd name="adj2" fmla="val 50000"/>
            </a:avLst>
          </a:prstGeom>
          <a:noFill/>
          <a:ln w="1905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3" name="Notched Right Arrow 32"/>
          <p:cNvSpPr/>
          <p:nvPr/>
        </p:nvSpPr>
        <p:spPr>
          <a:xfrm rot="3677639">
            <a:off x="8774078" y="5682470"/>
            <a:ext cx="529109" cy="221837"/>
          </a:xfrm>
          <a:prstGeom prst="notchedRightArrow">
            <a:avLst>
              <a:gd name="adj1" fmla="val 38604"/>
              <a:gd name="adj2" fmla="val 50000"/>
            </a:avLst>
          </a:prstGeom>
          <a:noFill/>
          <a:ln w="28575">
            <a:solidFill>
              <a:srgbClr val="92D05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36" name="Arc 35"/>
          <p:cNvSpPr/>
          <p:nvPr/>
        </p:nvSpPr>
        <p:spPr>
          <a:xfrm>
            <a:off x="7269502" y="2449861"/>
            <a:ext cx="4486980" cy="3906490"/>
          </a:xfrm>
          <a:prstGeom prst="arc">
            <a:avLst>
              <a:gd name="adj1" fmla="val 5459745"/>
              <a:gd name="adj2" fmla="val 11855063"/>
            </a:avLst>
          </a:prstGeom>
          <a:ln w="57150">
            <a:solidFill>
              <a:schemeClr val="tx1"/>
            </a:solidFill>
            <a:headEnd type="stealth"/>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fr-FR"/>
          </a:p>
        </p:txBody>
      </p:sp>
      <p:sp>
        <p:nvSpPr>
          <p:cNvPr id="19" name="TextBox 18"/>
          <p:cNvSpPr txBox="1"/>
          <p:nvPr/>
        </p:nvSpPr>
        <p:spPr>
          <a:xfrm>
            <a:off x="929225" y="6122491"/>
            <a:ext cx="7336951" cy="584775"/>
          </a:xfrm>
          <a:prstGeom prst="rect">
            <a:avLst/>
          </a:prstGeom>
          <a:noFill/>
        </p:spPr>
        <p:txBody>
          <a:bodyPr wrap="square" rtlCol="0">
            <a:spAutoFit/>
          </a:bodyPr>
          <a:lstStyle/>
          <a:p>
            <a:r>
              <a:rPr lang="en-US" sz="1600" i="1" dirty="0" smtClean="0">
                <a:solidFill>
                  <a:srgbClr val="00B050"/>
                </a:solidFill>
              </a:rPr>
              <a:t>More details of this project will be presented in the talk given by </a:t>
            </a:r>
            <a:r>
              <a:rPr lang="en-GB" sz="1600" i="1" dirty="0">
                <a:solidFill>
                  <a:srgbClr val="00B050"/>
                </a:solidFill>
              </a:rPr>
              <a:t>Etienne Carlier </a:t>
            </a:r>
            <a:r>
              <a:rPr lang="en-GB" sz="1600" i="1" dirty="0" smtClean="0">
                <a:solidFill>
                  <a:srgbClr val="00B050"/>
                </a:solidFill>
              </a:rPr>
              <a:t>in Session 2 this afternoon</a:t>
            </a:r>
            <a:endParaRPr lang="en-GB" sz="1600" i="1" dirty="0">
              <a:solidFill>
                <a:srgbClr val="00B050"/>
              </a:solidFill>
            </a:endParaRPr>
          </a:p>
        </p:txBody>
      </p:sp>
      <p:sp>
        <p:nvSpPr>
          <p:cNvPr id="20" name="Rectangle 19"/>
          <p:cNvSpPr/>
          <p:nvPr/>
        </p:nvSpPr>
        <p:spPr>
          <a:xfrm>
            <a:off x="6722203" y="1036879"/>
            <a:ext cx="3480576" cy="338554"/>
          </a:xfrm>
          <a:prstGeom prst="rect">
            <a:avLst/>
          </a:prstGeom>
        </p:spPr>
        <p:txBody>
          <a:bodyPr wrap="square">
            <a:spAutoFit/>
          </a:bodyPr>
          <a:lstStyle/>
          <a:p>
            <a:r>
              <a:rPr lang="fr-CH" sz="1600" dirty="0">
                <a:ln>
                  <a:solidFill>
                    <a:schemeClr val="bg1">
                      <a:lumMod val="75000"/>
                      <a:alpha val="46000"/>
                    </a:schemeClr>
                  </a:solidFill>
                </a:ln>
                <a:solidFill>
                  <a:srgbClr val="FF9900"/>
                </a:solidFill>
              </a:rPr>
              <a:t>ECR </a:t>
            </a:r>
            <a:r>
              <a:rPr lang="fr-CH" sz="1600" dirty="0" smtClean="0">
                <a:ln>
                  <a:solidFill>
                    <a:schemeClr val="bg1">
                      <a:lumMod val="75000"/>
                      <a:alpha val="46000"/>
                    </a:schemeClr>
                  </a:solidFill>
                </a:ln>
                <a:solidFill>
                  <a:srgbClr val="FF9900"/>
                </a:solidFill>
              </a:rPr>
              <a:t>1976294 / 1963473 / 1574176</a:t>
            </a:r>
            <a:endParaRPr lang="fr-CH" sz="1600" dirty="0">
              <a:ln>
                <a:solidFill>
                  <a:schemeClr val="bg1">
                    <a:lumMod val="75000"/>
                    <a:alpha val="46000"/>
                  </a:schemeClr>
                </a:solidFill>
              </a:ln>
              <a:solidFill>
                <a:srgbClr val="FF9900"/>
              </a:solidFill>
            </a:endParaRPr>
          </a:p>
        </p:txBody>
      </p:sp>
    </p:spTree>
    <p:extLst>
      <p:ext uri="{BB962C8B-B14F-4D97-AF65-F5344CB8AC3E}">
        <p14:creationId xmlns:p14="http://schemas.microsoft.com/office/powerpoint/2010/main" val="285324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150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par>
                                <p:cTn id="8" presetID="10" presetClass="entr" presetSubtype="0" fill="hold" grpId="0" nodeType="withEffect">
                                  <p:stCondLst>
                                    <p:cond delay="1600"/>
                                  </p:stCondLst>
                                  <p:childTnLst>
                                    <p:set>
                                      <p:cBhvr>
                                        <p:cTn id="9" dur="1" fill="hold">
                                          <p:stCondLst>
                                            <p:cond delay="0"/>
                                          </p:stCondLst>
                                        </p:cTn>
                                        <p:tgtEl>
                                          <p:spTgt spid="17"/>
                                        </p:tgtEl>
                                        <p:attrNameLst>
                                          <p:attrName>style.visibility</p:attrName>
                                        </p:attrNameLst>
                                      </p:cBhvr>
                                      <p:to>
                                        <p:strVal val="visible"/>
                                      </p:to>
                                    </p:set>
                                    <p:animEffect transition="in" filter="fade">
                                      <p:cBhvr>
                                        <p:cTn id="10" dur="1000"/>
                                        <p:tgtEl>
                                          <p:spTgt spid="17"/>
                                        </p:tgtEl>
                                      </p:cBhvr>
                                    </p:animEffect>
                                  </p:childTnLst>
                                </p:cTn>
                              </p:par>
                            </p:childTnLst>
                          </p:cTn>
                        </p:par>
                        <p:par>
                          <p:cTn id="11" fill="hold">
                            <p:stCondLst>
                              <p:cond delay="2600"/>
                            </p:stCondLst>
                            <p:childTnLst>
                              <p:par>
                                <p:cTn id="12" presetID="10" presetClass="entr" presetSubtype="0" fill="hold" nodeType="afterEffect">
                                  <p:stCondLst>
                                    <p:cond delay="1000"/>
                                  </p:stCondLst>
                                  <p:childTnLst>
                                    <p:set>
                                      <p:cBhvr>
                                        <p:cTn id="13" dur="1" fill="hold">
                                          <p:stCondLst>
                                            <p:cond delay="0"/>
                                          </p:stCondLst>
                                        </p:cTn>
                                        <p:tgtEl>
                                          <p:spTgt spid="19">
                                            <p:txEl>
                                              <p:pRg st="0" end="0"/>
                                            </p:txEl>
                                          </p:spTgt>
                                        </p:tgtEl>
                                        <p:attrNameLst>
                                          <p:attrName>style.visibility</p:attrName>
                                        </p:attrNameLst>
                                      </p:cBhvr>
                                      <p:to>
                                        <p:strVal val="visible"/>
                                      </p:to>
                                    </p:set>
                                    <p:animEffect transition="in" filter="fade">
                                      <p:cBhvr>
                                        <p:cTn id="14"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2036" y="742382"/>
            <a:ext cx="10228414" cy="6114812"/>
          </a:xfrm>
          <a:prstGeom prst="rect">
            <a:avLst/>
          </a:prstGeom>
        </p:spPr>
      </p:pic>
      <p:pic>
        <p:nvPicPr>
          <p:cNvPr id="23" name="Picture 22"/>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421917" y="1541522"/>
            <a:ext cx="9446610" cy="3826118"/>
          </a:xfrm>
          <a:prstGeom prst="rect">
            <a:avLst/>
          </a:prstGeom>
        </p:spPr>
      </p:pic>
      <p:sp>
        <p:nvSpPr>
          <p:cNvPr id="18" name="Slide Number Placeholder 17"/>
          <p:cNvSpPr>
            <a:spLocks noGrp="1"/>
          </p:cNvSpPr>
          <p:nvPr>
            <p:ph type="sldNum" sz="quarter" idx="4"/>
          </p:nvPr>
        </p:nvSpPr>
        <p:spPr/>
        <p:txBody>
          <a:bodyPr/>
          <a:lstStyle/>
          <a:p>
            <a:fld id="{8D6C380F-326D-3C40-9EE7-7FBAB0953422}" type="slidenum">
              <a:rPr lang="en-US">
                <a:latin typeface="Arial"/>
              </a:rPr>
              <a:pPr/>
              <a:t>12</a:t>
            </a:fld>
            <a:endParaRPr lang="en-US" dirty="0">
              <a:latin typeface="Arial"/>
            </a:endParaRPr>
          </a:p>
        </p:txBody>
      </p:sp>
      <p:sp>
        <p:nvSpPr>
          <p:cNvPr id="2" name="Title 1"/>
          <p:cNvSpPr>
            <a:spLocks noGrp="1"/>
          </p:cNvSpPr>
          <p:nvPr>
            <p:ph type="title"/>
          </p:nvPr>
        </p:nvSpPr>
        <p:spPr>
          <a:xfrm>
            <a:off x="1316038" y="229632"/>
            <a:ext cx="9597797" cy="699739"/>
          </a:xfrm>
        </p:spPr>
        <p:txBody>
          <a:bodyPr>
            <a:normAutofit/>
          </a:bodyPr>
          <a:lstStyle/>
          <a:p>
            <a:r>
              <a:rPr lang="en-US" sz="3200" dirty="0" smtClean="0"/>
              <a:t>LIU Beam </a:t>
            </a:r>
            <a:r>
              <a:rPr lang="en-US" sz="3200" dirty="0"/>
              <a:t>dump activities during </a:t>
            </a:r>
            <a:r>
              <a:rPr lang="en-US" sz="3200" dirty="0" smtClean="0"/>
              <a:t>LS2 </a:t>
            </a:r>
            <a:r>
              <a:rPr lang="en-US" sz="2200" i="1" dirty="0" smtClean="0"/>
              <a:t>(Point </a:t>
            </a:r>
            <a:r>
              <a:rPr lang="en-US" sz="2200" i="1" dirty="0"/>
              <a:t>1 &amp;</a:t>
            </a:r>
            <a:r>
              <a:rPr lang="en-US" sz="2200" i="1" dirty="0" smtClean="0"/>
              <a:t> </a:t>
            </a:r>
            <a:r>
              <a:rPr lang="en-US" sz="2200" i="1" dirty="0"/>
              <a:t>Point </a:t>
            </a:r>
            <a:r>
              <a:rPr lang="en-US" sz="2200" i="1" dirty="0" smtClean="0"/>
              <a:t>5)</a:t>
            </a:r>
            <a:endParaRPr lang="en-GB" sz="2200" i="1" dirty="0"/>
          </a:p>
        </p:txBody>
      </p:sp>
      <p:sp>
        <p:nvSpPr>
          <p:cNvPr id="11" name="TextBox 10"/>
          <p:cNvSpPr txBox="1"/>
          <p:nvPr/>
        </p:nvSpPr>
        <p:spPr>
          <a:xfrm>
            <a:off x="5684016" y="1594005"/>
            <a:ext cx="1796336" cy="369332"/>
          </a:xfrm>
          <a:prstGeom prst="rect">
            <a:avLst/>
          </a:prstGeom>
          <a:noFill/>
        </p:spPr>
        <p:txBody>
          <a:bodyPr wrap="square" rtlCol="0">
            <a:spAutoFit/>
          </a:bodyPr>
          <a:lstStyle/>
          <a:p>
            <a:r>
              <a:rPr lang="en-GB" dirty="0" smtClean="0"/>
              <a:t>Preparation</a:t>
            </a:r>
            <a:endParaRPr lang="fr-FR" dirty="0"/>
          </a:p>
        </p:txBody>
      </p:sp>
      <p:sp>
        <p:nvSpPr>
          <p:cNvPr id="20" name="TextBox 19"/>
          <p:cNvSpPr txBox="1"/>
          <p:nvPr/>
        </p:nvSpPr>
        <p:spPr>
          <a:xfrm>
            <a:off x="5184527" y="2903759"/>
            <a:ext cx="2017271" cy="369332"/>
          </a:xfrm>
          <a:prstGeom prst="rect">
            <a:avLst/>
          </a:prstGeom>
          <a:noFill/>
        </p:spPr>
        <p:txBody>
          <a:bodyPr wrap="square" rtlCol="0">
            <a:spAutoFit/>
          </a:bodyPr>
          <a:lstStyle/>
          <a:p>
            <a:r>
              <a:rPr lang="en-GB" dirty="0" smtClean="0"/>
              <a:t>Civil engineering</a:t>
            </a:r>
            <a:endParaRPr lang="fr-FR" dirty="0"/>
          </a:p>
        </p:txBody>
      </p:sp>
      <p:sp>
        <p:nvSpPr>
          <p:cNvPr id="21" name="TextBox 20"/>
          <p:cNvSpPr txBox="1"/>
          <p:nvPr/>
        </p:nvSpPr>
        <p:spPr>
          <a:xfrm>
            <a:off x="5441889" y="4226094"/>
            <a:ext cx="2017271" cy="369332"/>
          </a:xfrm>
          <a:prstGeom prst="rect">
            <a:avLst/>
          </a:prstGeom>
          <a:noFill/>
        </p:spPr>
        <p:txBody>
          <a:bodyPr wrap="square" rtlCol="0">
            <a:spAutoFit/>
          </a:bodyPr>
          <a:lstStyle/>
          <a:p>
            <a:r>
              <a:rPr lang="en-GB" dirty="0" smtClean="0"/>
              <a:t>Re-installation</a:t>
            </a:r>
            <a:endParaRPr lang="fr-FR" dirty="0"/>
          </a:p>
        </p:txBody>
      </p:sp>
      <p:sp>
        <p:nvSpPr>
          <p:cNvPr id="15" name="TextBox 14"/>
          <p:cNvSpPr txBox="1"/>
          <p:nvPr/>
        </p:nvSpPr>
        <p:spPr>
          <a:xfrm>
            <a:off x="2620281" y="3576234"/>
            <a:ext cx="2017271" cy="369332"/>
          </a:xfrm>
          <a:prstGeom prst="rect">
            <a:avLst/>
          </a:prstGeom>
          <a:noFill/>
        </p:spPr>
        <p:txBody>
          <a:bodyPr wrap="square" rtlCol="0">
            <a:spAutoFit/>
          </a:bodyPr>
          <a:lstStyle/>
          <a:p>
            <a:r>
              <a:rPr lang="en-GB" dirty="0" smtClean="0"/>
              <a:t>Re-configuration</a:t>
            </a:r>
            <a:endParaRPr lang="fr-FR" dirty="0"/>
          </a:p>
        </p:txBody>
      </p:sp>
      <p:cxnSp>
        <p:nvCxnSpPr>
          <p:cNvPr id="16" name="Straight Arrow Connector 15"/>
          <p:cNvCxnSpPr/>
          <p:nvPr/>
        </p:nvCxnSpPr>
        <p:spPr>
          <a:xfrm>
            <a:off x="2556487" y="3254030"/>
            <a:ext cx="0" cy="1013740"/>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2550264" y="2418229"/>
            <a:ext cx="2133072" cy="369332"/>
          </a:xfrm>
          <a:prstGeom prst="rect">
            <a:avLst/>
          </a:prstGeom>
          <a:noFill/>
        </p:spPr>
        <p:txBody>
          <a:bodyPr wrap="square" rtlCol="0">
            <a:spAutoFit/>
          </a:bodyPr>
          <a:lstStyle/>
          <a:p>
            <a:r>
              <a:rPr lang="en-US" dirty="0" smtClean="0"/>
              <a:t>Old dump removal</a:t>
            </a:r>
            <a:endParaRPr lang="fr-FR" dirty="0"/>
          </a:p>
        </p:txBody>
      </p:sp>
      <p:cxnSp>
        <p:nvCxnSpPr>
          <p:cNvPr id="19" name="Straight Arrow Connector 18"/>
          <p:cNvCxnSpPr/>
          <p:nvPr/>
        </p:nvCxnSpPr>
        <p:spPr>
          <a:xfrm>
            <a:off x="2550264" y="2510738"/>
            <a:ext cx="6223" cy="192292"/>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632495" y="2509756"/>
            <a:ext cx="835538" cy="1753211"/>
          </a:xfrm>
          <a:prstGeom prst="rect">
            <a:avLst/>
          </a:prstGeom>
        </p:spPr>
      </p:pic>
      <p:sp>
        <p:nvSpPr>
          <p:cNvPr id="13" name="Rectangle 12"/>
          <p:cNvSpPr/>
          <p:nvPr/>
        </p:nvSpPr>
        <p:spPr>
          <a:xfrm>
            <a:off x="1627362" y="2509756"/>
            <a:ext cx="840672" cy="1753212"/>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53902" y="1147761"/>
            <a:ext cx="1475997" cy="4891087"/>
          </a:xfrm>
          <a:prstGeom prst="rect">
            <a:avLst/>
          </a:prstGeom>
        </p:spPr>
      </p:pic>
      <p:sp>
        <p:nvSpPr>
          <p:cNvPr id="10" name="Rectangle 9"/>
          <p:cNvSpPr/>
          <p:nvPr/>
        </p:nvSpPr>
        <p:spPr>
          <a:xfrm>
            <a:off x="7337860" y="1147760"/>
            <a:ext cx="1475997" cy="4891087"/>
          </a:xfrm>
          <a:prstGeom prst="rect">
            <a:avLst/>
          </a:prstGeom>
          <a:noFill/>
          <a:ln w="38100">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cxnSp>
        <p:nvCxnSpPr>
          <p:cNvPr id="14" name="Straight Arrow Connector 13"/>
          <p:cNvCxnSpPr/>
          <p:nvPr/>
        </p:nvCxnSpPr>
        <p:spPr>
          <a:xfrm>
            <a:off x="7199304" y="2181726"/>
            <a:ext cx="7119" cy="1763840"/>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a:off x="7199304" y="4002505"/>
            <a:ext cx="7119" cy="1088917"/>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a:off x="7199304" y="1571562"/>
            <a:ext cx="0" cy="527766"/>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704345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500"/>
                                        <p:tgtEl>
                                          <p:spTgt spid="5"/>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nodeType="withEffect">
                                  <p:stCondLst>
                                    <p:cond delay="0"/>
                                  </p:stCondLst>
                                  <p:childTnLst>
                                    <p:set>
                                      <p:cBhvr>
                                        <p:cTn id="23" dur="1" fill="hold">
                                          <p:stCondLst>
                                            <p:cond delay="0"/>
                                          </p:stCondLst>
                                        </p:cTn>
                                        <p:tgtEl>
                                          <p:spTgt spid="26"/>
                                        </p:tgtEl>
                                        <p:attrNameLst>
                                          <p:attrName>style.visibility</p:attrName>
                                        </p:attrNameLst>
                                      </p:cBhvr>
                                      <p:to>
                                        <p:strVal val="visible"/>
                                      </p:to>
                                    </p:set>
                                    <p:animEffect transition="in" filter="fade">
                                      <p:cBhvr>
                                        <p:cTn id="24" dur="500"/>
                                        <p:tgtEl>
                                          <p:spTgt spid="26"/>
                                        </p:tgtEl>
                                      </p:cBhvr>
                                    </p:animEffect>
                                  </p:childTnLst>
                                </p:cTn>
                              </p:par>
                              <p:par>
                                <p:cTn id="25" presetID="10" presetClass="entr" presetSubtype="0" fill="hold" nodeType="withEffect">
                                  <p:stCondLst>
                                    <p:cond delay="0"/>
                                  </p:stCondLst>
                                  <p:childTnLst>
                                    <p:set>
                                      <p:cBhvr>
                                        <p:cTn id="26" dur="1" fill="hold">
                                          <p:stCondLst>
                                            <p:cond delay="0"/>
                                          </p:stCondLst>
                                        </p:cTn>
                                        <p:tgtEl>
                                          <p:spTgt spid="14"/>
                                        </p:tgtEl>
                                        <p:attrNameLst>
                                          <p:attrName>style.visibility</p:attrName>
                                        </p:attrNameLst>
                                      </p:cBhvr>
                                      <p:to>
                                        <p:strVal val="visible"/>
                                      </p:to>
                                    </p:set>
                                    <p:animEffect transition="in" filter="fade">
                                      <p:cBhvr>
                                        <p:cTn id="27" dur="500"/>
                                        <p:tgtEl>
                                          <p:spTgt spid="14"/>
                                        </p:tgtEl>
                                      </p:cBhvr>
                                    </p:animEffect>
                                  </p:childTnLst>
                                </p:cTn>
                              </p:par>
                              <p:par>
                                <p:cTn id="28" presetID="10" presetClass="entr" presetSubtype="0" fill="hold" nodeType="withEffect">
                                  <p:stCondLst>
                                    <p:cond delay="0"/>
                                  </p:stCondLst>
                                  <p:childTnLst>
                                    <p:set>
                                      <p:cBhvr>
                                        <p:cTn id="29" dur="1" fill="hold">
                                          <p:stCondLst>
                                            <p:cond delay="0"/>
                                          </p:stCondLst>
                                        </p:cTn>
                                        <p:tgtEl>
                                          <p:spTgt spid="24"/>
                                        </p:tgtEl>
                                        <p:attrNameLst>
                                          <p:attrName>style.visibility</p:attrName>
                                        </p:attrNameLst>
                                      </p:cBhvr>
                                      <p:to>
                                        <p:strVal val="visible"/>
                                      </p:to>
                                    </p:set>
                                    <p:animEffect transition="in" filter="fade">
                                      <p:cBhvr>
                                        <p:cTn id="30" dur="500"/>
                                        <p:tgtEl>
                                          <p:spTgt spid="24"/>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20"/>
                                        </p:tgtEl>
                                        <p:attrNameLst>
                                          <p:attrName>style.visibility</p:attrName>
                                        </p:attrNameLst>
                                      </p:cBhvr>
                                      <p:to>
                                        <p:strVal val="visible"/>
                                      </p:to>
                                    </p:set>
                                    <p:animEffect transition="in" filter="fade">
                                      <p:cBhvr>
                                        <p:cTn id="36" dur="500"/>
                                        <p:tgtEl>
                                          <p:spTgt spid="20"/>
                                        </p:tgtEl>
                                      </p:cBhvr>
                                    </p:animEffect>
                                  </p:childTnLst>
                                </p:cTn>
                              </p:par>
                              <p:par>
                                <p:cTn id="37" presetID="10" presetClass="entr" presetSubtype="0" fill="hold" nodeType="withEffect">
                                  <p:stCondLst>
                                    <p:cond delay="0"/>
                                  </p:stCondLst>
                                  <p:childTnLst>
                                    <p:set>
                                      <p:cBhvr>
                                        <p:cTn id="38" dur="1" fill="hold">
                                          <p:stCondLst>
                                            <p:cond delay="0"/>
                                          </p:stCondLst>
                                        </p:cTn>
                                        <p:tgtEl>
                                          <p:spTgt spid="19"/>
                                        </p:tgtEl>
                                        <p:attrNameLst>
                                          <p:attrName>style.visibility</p:attrName>
                                        </p:attrNameLst>
                                      </p:cBhvr>
                                      <p:to>
                                        <p:strVal val="visible"/>
                                      </p:to>
                                    </p:set>
                                    <p:animEffect transition="in" filter="fade">
                                      <p:cBhvr>
                                        <p:cTn id="39" dur="500"/>
                                        <p:tgtEl>
                                          <p:spTgt spid="19"/>
                                        </p:tgtEl>
                                      </p:cBhvr>
                                    </p:animEffect>
                                  </p:childTnLst>
                                </p:cTn>
                              </p:par>
                              <p:par>
                                <p:cTn id="40" presetID="10" presetClass="entr" presetSubtype="0" fill="hold" nodeType="withEffect">
                                  <p:stCondLst>
                                    <p:cond delay="0"/>
                                  </p:stCondLst>
                                  <p:childTnLst>
                                    <p:set>
                                      <p:cBhvr>
                                        <p:cTn id="41" dur="1" fill="hold">
                                          <p:stCondLst>
                                            <p:cond delay="0"/>
                                          </p:stCondLst>
                                        </p:cTn>
                                        <p:tgtEl>
                                          <p:spTgt spid="16"/>
                                        </p:tgtEl>
                                        <p:attrNameLst>
                                          <p:attrName>style.visibility</p:attrName>
                                        </p:attrNameLst>
                                      </p:cBhvr>
                                      <p:to>
                                        <p:strVal val="visible"/>
                                      </p:to>
                                    </p:set>
                                    <p:animEffect transition="in" filter="fade">
                                      <p:cBhvr>
                                        <p:cTn id="42" dur="500"/>
                                        <p:tgtEl>
                                          <p:spTgt spid="1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7"/>
                                        </p:tgtEl>
                                        <p:attrNameLst>
                                          <p:attrName>style.visibility</p:attrName>
                                        </p:attrNameLst>
                                      </p:cBhvr>
                                      <p:to>
                                        <p:strVal val="visible"/>
                                      </p:to>
                                    </p:set>
                                    <p:animEffect transition="in" filter="fade">
                                      <p:cBhvr>
                                        <p:cTn id="45" dur="500"/>
                                        <p:tgtEl>
                                          <p:spTgt spid="1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5"/>
                                        </p:tgtEl>
                                        <p:attrNameLst>
                                          <p:attrName>style.visibility</p:attrName>
                                        </p:attrNameLst>
                                      </p:cBhvr>
                                      <p:to>
                                        <p:strVal val="visible"/>
                                      </p:to>
                                    </p:set>
                                    <p:animEffect transition="in" filter="fade">
                                      <p:cBhvr>
                                        <p:cTn id="48"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0" grpId="0"/>
      <p:bldP spid="21" grpId="0"/>
      <p:bldP spid="15" grpId="0"/>
      <p:bldP spid="17" grpId="0"/>
      <p:bldP spid="13" grpId="0" animBg="1"/>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hqprint">
            <a:clrChange>
              <a:clrFrom>
                <a:srgbClr val="FFFFFF"/>
              </a:clrFrom>
              <a:clrTo>
                <a:srgbClr val="FFFFFF">
                  <a:alpha val="0"/>
                </a:srgbClr>
              </a:clrTo>
            </a:clrChange>
            <a:duotone>
              <a:prstClr val="black"/>
              <a:srgbClr val="A5A5A5">
                <a:tint val="45000"/>
                <a:satMod val="400000"/>
              </a:srgbClr>
            </a:duotone>
            <a:extLst>
              <a:ext uri="{28A0092B-C50C-407E-A947-70E740481C1C}">
                <a14:useLocalDpi xmlns:a14="http://schemas.microsoft.com/office/drawing/2010/main"/>
              </a:ext>
            </a:extLst>
          </a:blip>
          <a:srcRect r="14646"/>
          <a:stretch/>
        </p:blipFill>
        <p:spPr>
          <a:xfrm>
            <a:off x="2567353" y="920046"/>
            <a:ext cx="6791040" cy="5129412"/>
          </a:xfrm>
          <a:prstGeom prst="rect">
            <a:avLst/>
          </a:prstGeom>
        </p:spPr>
      </p:pic>
      <p:sp>
        <p:nvSpPr>
          <p:cNvPr id="4" name="Title 3"/>
          <p:cNvSpPr>
            <a:spLocks noGrp="1"/>
          </p:cNvSpPr>
          <p:nvPr>
            <p:ph type="title"/>
          </p:nvPr>
        </p:nvSpPr>
        <p:spPr>
          <a:xfrm>
            <a:off x="1316038" y="125359"/>
            <a:ext cx="9087267" cy="1090277"/>
          </a:xfrm>
        </p:spPr>
        <p:txBody>
          <a:bodyPr>
            <a:normAutofit fontScale="90000"/>
          </a:bodyPr>
          <a:lstStyle/>
          <a:p>
            <a:r>
              <a:rPr lang="fr-CH" sz="3100" dirty="0" smtClean="0"/>
              <a:t>LS2 Transport restriction due to LIU </a:t>
            </a:r>
            <a:r>
              <a:rPr lang="fr-CH" sz="3100" dirty="0" err="1" smtClean="0"/>
              <a:t>Beam</a:t>
            </a:r>
            <a:r>
              <a:rPr lang="fr-CH" sz="3100" dirty="0" smtClean="0"/>
              <a:t> Dump Works</a:t>
            </a:r>
            <a:r>
              <a:rPr lang="fr-CH" dirty="0" smtClean="0"/>
              <a:t> </a:t>
            </a:r>
            <a:r>
              <a:rPr lang="fr-CH" sz="3100" dirty="0" smtClean="0"/>
              <a:t>BA5</a:t>
            </a:r>
            <a:endParaRPr lang="en-US" sz="4900" b="0" dirty="0"/>
          </a:p>
        </p:txBody>
      </p:sp>
      <p:sp>
        <p:nvSpPr>
          <p:cNvPr id="6" name="Footer Placeholder 5"/>
          <p:cNvSpPr>
            <a:spLocks noGrp="1"/>
          </p:cNvSpPr>
          <p:nvPr>
            <p:ph type="ftr" sz="quarter" idx="4294967295"/>
          </p:nvPr>
        </p:nvSpPr>
        <p:spPr>
          <a:xfrm>
            <a:off x="6470650" y="6356350"/>
            <a:ext cx="5721350" cy="365125"/>
          </a:xfrm>
        </p:spPr>
        <p:txBody>
          <a:bodyPr/>
          <a:lstStyle/>
          <a:p>
            <a:pPr>
              <a:defRPr/>
            </a:pPr>
            <a:r>
              <a:rPr lang="en-GB" smtClean="0">
                <a:latin typeface="Calibri" panose="020F0502020204030204"/>
              </a:rPr>
              <a:t>David Mcfarlane EN-ACE</a:t>
            </a:r>
            <a:endParaRPr lang="en-US" dirty="0">
              <a:latin typeface="Calibri" panose="020F0502020204030204"/>
            </a:endParaRPr>
          </a:p>
        </p:txBody>
      </p:sp>
      <p:sp>
        <p:nvSpPr>
          <p:cNvPr id="18" name="Slide Number Placeholder 17"/>
          <p:cNvSpPr>
            <a:spLocks noGrp="1"/>
          </p:cNvSpPr>
          <p:nvPr>
            <p:ph type="sldNum" sz="quarter" idx="4294967295"/>
          </p:nvPr>
        </p:nvSpPr>
        <p:spPr>
          <a:xfrm>
            <a:off x="11218863" y="6356350"/>
            <a:ext cx="973137" cy="365125"/>
          </a:xfrm>
        </p:spPr>
        <p:txBody>
          <a:bodyPr/>
          <a:lstStyle/>
          <a:p>
            <a:fld id="{8D6C380F-326D-3C40-9EE7-7FBAB0953422}" type="slidenum">
              <a:rPr lang="en-US" smtClean="0"/>
              <a:pPr/>
              <a:t>13</a:t>
            </a:fld>
            <a:endParaRPr lang="en-US" dirty="0"/>
          </a:p>
        </p:txBody>
      </p:sp>
      <p:sp>
        <p:nvSpPr>
          <p:cNvPr id="21" name="Rectangle 20"/>
          <p:cNvSpPr/>
          <p:nvPr/>
        </p:nvSpPr>
        <p:spPr>
          <a:xfrm rot="607031">
            <a:off x="7555057" y="2469366"/>
            <a:ext cx="179310" cy="181410"/>
          </a:xfrm>
          <a:prstGeom prst="rect">
            <a:avLst/>
          </a:prstGeom>
          <a:solidFill>
            <a:srgbClr val="327AEB"/>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0" name="Rectangle 89"/>
          <p:cNvSpPr/>
          <p:nvPr/>
        </p:nvSpPr>
        <p:spPr>
          <a:xfrm rot="19059934">
            <a:off x="5485110" y="1423843"/>
            <a:ext cx="188748" cy="170750"/>
          </a:xfrm>
          <a:prstGeom prst="rect">
            <a:avLst/>
          </a:prstGeom>
          <a:solidFill>
            <a:srgbClr val="327AEB"/>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1" name="Rectangle 90"/>
          <p:cNvSpPr/>
          <p:nvPr/>
        </p:nvSpPr>
        <p:spPr>
          <a:xfrm rot="607031">
            <a:off x="4595288" y="5068188"/>
            <a:ext cx="179310" cy="181410"/>
          </a:xfrm>
          <a:prstGeom prst="rect">
            <a:avLst/>
          </a:prstGeom>
          <a:solidFill>
            <a:srgbClr val="327AEB"/>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13" name="Elbow Connector 75"/>
          <p:cNvCxnSpPr>
            <a:endCxn id="14" idx="3"/>
          </p:cNvCxnSpPr>
          <p:nvPr/>
        </p:nvCxnSpPr>
        <p:spPr>
          <a:xfrm flipH="1" flipV="1">
            <a:off x="4453359" y="5921307"/>
            <a:ext cx="1253388" cy="53370"/>
          </a:xfrm>
          <a:prstGeom prst="straightConnector1">
            <a:avLst/>
          </a:prstGeom>
          <a:noFill/>
          <a:ln w="12700" cap="flat" cmpd="sng" algn="ctr">
            <a:solidFill>
              <a:srgbClr val="0070C0"/>
            </a:solidFill>
            <a:prstDash val="solid"/>
            <a:miter lim="800000"/>
          </a:ln>
          <a:effectLst>
            <a:outerShdw blurRad="63500" sx="102000" sy="102000" algn="ctr" rotWithShape="0">
              <a:prstClr val="black">
                <a:alpha val="40000"/>
              </a:prstClr>
            </a:outerShdw>
          </a:effectLst>
        </p:spPr>
      </p:cxnSp>
      <p:sp>
        <p:nvSpPr>
          <p:cNvPr id="14" name="Text Box 95"/>
          <p:cNvSpPr txBox="1">
            <a:spLocks noChangeArrowheads="1"/>
          </p:cNvSpPr>
          <p:nvPr/>
        </p:nvSpPr>
        <p:spPr bwMode="auto">
          <a:xfrm>
            <a:off x="1347537" y="5782807"/>
            <a:ext cx="3105822" cy="276999"/>
          </a:xfrm>
          <a:prstGeom prst="rect">
            <a:avLst/>
          </a:prstGeom>
          <a:solidFill>
            <a:srgbClr val="FFFFFF">
              <a:alpha val="60000"/>
            </a:srgbClr>
          </a:solidFill>
          <a:ln w="9525">
            <a:noFill/>
            <a:miter lim="800000"/>
            <a:headEnd/>
            <a:tailEnd/>
          </a:ln>
          <a:effectLst/>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1200" b="1" dirty="0" smtClean="0">
                <a:solidFill>
                  <a:srgbClr val="0070C0"/>
                </a:solidFill>
                <a:latin typeface="Calibri" panose="020F0502020204030204"/>
                <a:cs typeface="Arial" panose="020B0604020202020204" pitchFamily="34" charset="0"/>
              </a:rPr>
              <a:t>9 months of Civil Engineering works in ECX5</a:t>
            </a:r>
            <a:endParaRPr lang="en-US" sz="1200" b="1" dirty="0">
              <a:solidFill>
                <a:srgbClr val="0070C0"/>
              </a:solidFill>
              <a:latin typeface="Calibri" panose="020F0502020204030204"/>
              <a:cs typeface="Arial" panose="020B0604020202020204" pitchFamily="34" charset="0"/>
            </a:endParaRPr>
          </a:p>
        </p:txBody>
      </p:sp>
      <p:sp>
        <p:nvSpPr>
          <p:cNvPr id="16" name="Arc 15"/>
          <p:cNvSpPr/>
          <p:nvPr/>
        </p:nvSpPr>
        <p:spPr>
          <a:xfrm rot="2400407">
            <a:off x="3904431" y="1758998"/>
            <a:ext cx="3967362" cy="4023810"/>
          </a:xfrm>
          <a:prstGeom prst="arc">
            <a:avLst>
              <a:gd name="adj1" fmla="val 17345155"/>
              <a:gd name="adj2" fmla="val 11957671"/>
            </a:avLst>
          </a:prstGeom>
          <a:ln w="60325">
            <a:solidFill>
              <a:srgbClr val="0C377B"/>
            </a:solidFill>
            <a:headEnd type="triangle" w="lg" len="lg"/>
            <a:tailEnd type="triangle" w="lg" len="lg"/>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3" name="Text Box 91"/>
          <p:cNvSpPr txBox="1">
            <a:spLocks noChangeArrowheads="1"/>
          </p:cNvSpPr>
          <p:nvPr/>
        </p:nvSpPr>
        <p:spPr bwMode="auto">
          <a:xfrm>
            <a:off x="5071221" y="3253174"/>
            <a:ext cx="1935145" cy="276999"/>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sz="1200" b="1" kern="0" dirty="0" smtClean="0">
                <a:solidFill>
                  <a:srgbClr val="0070C0"/>
                </a:solidFill>
              </a:rPr>
              <a:t>Location of “Goods” lift</a:t>
            </a:r>
            <a:endParaRPr lang="en-US" sz="1200" b="1" kern="0" dirty="0">
              <a:solidFill>
                <a:srgbClr val="0070C0"/>
              </a:solidFill>
            </a:endParaRPr>
          </a:p>
        </p:txBody>
      </p:sp>
      <p:cxnSp>
        <p:nvCxnSpPr>
          <p:cNvPr id="22" name="Straight Arrow Connector 21"/>
          <p:cNvCxnSpPr/>
          <p:nvPr/>
        </p:nvCxnSpPr>
        <p:spPr>
          <a:xfrm flipV="1">
            <a:off x="6705002" y="2665115"/>
            <a:ext cx="739407" cy="57784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stCxn id="23" idx="0"/>
          </p:cNvCxnSpPr>
          <p:nvPr/>
        </p:nvCxnSpPr>
        <p:spPr>
          <a:xfrm flipH="1" flipV="1">
            <a:off x="5579484" y="1729410"/>
            <a:ext cx="459310" cy="1523764"/>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flipH="1">
            <a:off x="4789138" y="3499395"/>
            <a:ext cx="944660" cy="1480109"/>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rot="5400000">
            <a:off x="5422595" y="5541868"/>
            <a:ext cx="928144" cy="372284"/>
          </a:xfrm>
          <a:prstGeom prst="rect">
            <a:avLst/>
          </a:prstGeom>
        </p:spPr>
      </p:pic>
      <p:sp>
        <p:nvSpPr>
          <p:cNvPr id="30" name="TextBox 29"/>
          <p:cNvSpPr txBox="1"/>
          <p:nvPr/>
        </p:nvSpPr>
        <p:spPr>
          <a:xfrm>
            <a:off x="375306" y="1993362"/>
            <a:ext cx="2983832" cy="1477328"/>
          </a:xfrm>
          <a:prstGeom prst="rect">
            <a:avLst/>
          </a:prstGeom>
          <a:noFill/>
        </p:spPr>
        <p:txBody>
          <a:bodyPr wrap="square" rtlCol="0">
            <a:spAutoFit/>
          </a:bodyPr>
          <a:lstStyle/>
          <a:p>
            <a:r>
              <a:rPr lang="en-GB" dirty="0" smtClean="0"/>
              <a:t>The scheduling of works that require transport of equipment around the tunnel has taken this constraint into account.</a:t>
            </a:r>
            <a:endParaRPr lang="en-GB" dirty="0"/>
          </a:p>
        </p:txBody>
      </p:sp>
      <p:sp>
        <p:nvSpPr>
          <p:cNvPr id="19" name="TextBox 18"/>
          <p:cNvSpPr txBox="1"/>
          <p:nvPr/>
        </p:nvSpPr>
        <p:spPr>
          <a:xfrm>
            <a:off x="8713774" y="3379772"/>
            <a:ext cx="2983832" cy="923330"/>
          </a:xfrm>
          <a:prstGeom prst="rect">
            <a:avLst/>
          </a:prstGeom>
          <a:noFill/>
        </p:spPr>
        <p:txBody>
          <a:bodyPr wrap="square" rtlCol="0">
            <a:spAutoFit/>
          </a:bodyPr>
          <a:lstStyle/>
          <a:p>
            <a:r>
              <a:rPr lang="en-GB" dirty="0" smtClean="0"/>
              <a:t>Transport crossing other works will have to be carefully addressed.</a:t>
            </a:r>
            <a:endParaRPr lang="en-GB" dirty="0"/>
          </a:p>
        </p:txBody>
      </p:sp>
    </p:spTree>
    <p:extLst>
      <p:ext uri="{BB962C8B-B14F-4D97-AF65-F5344CB8AC3E}">
        <p14:creationId xmlns:p14="http://schemas.microsoft.com/office/powerpoint/2010/main" val="42885886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500"/>
                                  </p:stCondLst>
                                  <p:childTnLst>
                                    <p:set>
                                      <p:cBhvr>
                                        <p:cTn id="6" dur="1" fill="hold">
                                          <p:stCondLst>
                                            <p:cond delay="0"/>
                                          </p:stCondLst>
                                        </p:cTn>
                                        <p:tgtEl>
                                          <p:spTgt spid="90"/>
                                        </p:tgtEl>
                                        <p:attrNameLst>
                                          <p:attrName>style.visibility</p:attrName>
                                        </p:attrNameLst>
                                      </p:cBhvr>
                                      <p:to>
                                        <p:strVal val="visible"/>
                                      </p:to>
                                    </p:set>
                                    <p:animEffect transition="in" filter="fade">
                                      <p:cBhvr>
                                        <p:cTn id="7" dur="500"/>
                                        <p:tgtEl>
                                          <p:spTgt spid="90"/>
                                        </p:tgtEl>
                                      </p:cBhvr>
                                    </p:animEffect>
                                  </p:childTnLst>
                                </p:cTn>
                              </p:par>
                              <p:par>
                                <p:cTn id="8" presetID="10" presetClass="entr" presetSubtype="0" fill="hold" nodeType="withEffect">
                                  <p:stCondLst>
                                    <p:cond delay="50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par>
                                <p:cTn id="11" presetID="10" presetClass="entr" presetSubtype="0" fill="hold" grpId="0" nodeType="withEffect">
                                  <p:stCondLst>
                                    <p:cond delay="50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nodeType="withEffect">
                                  <p:stCondLst>
                                    <p:cond delay="50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
                                        <p:tgtEl>
                                          <p:spTgt spid="22"/>
                                        </p:tgtEl>
                                      </p:cBhvr>
                                    </p:animEffect>
                                  </p:childTnLst>
                                </p:cTn>
                              </p:par>
                              <p:par>
                                <p:cTn id="17" presetID="10" presetClass="entr" presetSubtype="0" fill="hold" grpId="0" nodeType="withEffect">
                                  <p:stCondLst>
                                    <p:cond delay="500"/>
                                  </p:stCondLst>
                                  <p:childTnLst>
                                    <p:set>
                                      <p:cBhvr>
                                        <p:cTn id="18" dur="1" fill="hold">
                                          <p:stCondLst>
                                            <p:cond delay="0"/>
                                          </p:stCondLst>
                                        </p:cTn>
                                        <p:tgtEl>
                                          <p:spTgt spid="21"/>
                                        </p:tgtEl>
                                        <p:attrNameLst>
                                          <p:attrName>style.visibility</p:attrName>
                                        </p:attrNameLst>
                                      </p:cBhvr>
                                      <p:to>
                                        <p:strVal val="visible"/>
                                      </p:to>
                                    </p:set>
                                    <p:animEffect transition="in" filter="fade">
                                      <p:cBhvr>
                                        <p:cTn id="19" dur="500"/>
                                        <p:tgtEl>
                                          <p:spTgt spid="21"/>
                                        </p:tgtEl>
                                      </p:cBhvr>
                                    </p:animEffect>
                                  </p:childTnLst>
                                </p:cTn>
                              </p:par>
                              <p:par>
                                <p:cTn id="20" presetID="10" presetClass="entr" presetSubtype="0" fill="hold" nodeType="withEffect">
                                  <p:stCondLst>
                                    <p:cond delay="500"/>
                                  </p:stCondLst>
                                  <p:childTnLst>
                                    <p:set>
                                      <p:cBhvr>
                                        <p:cTn id="21" dur="1" fill="hold">
                                          <p:stCondLst>
                                            <p:cond delay="0"/>
                                          </p:stCondLst>
                                        </p:cTn>
                                        <p:tgtEl>
                                          <p:spTgt spid="27"/>
                                        </p:tgtEl>
                                        <p:attrNameLst>
                                          <p:attrName>style.visibility</p:attrName>
                                        </p:attrNameLst>
                                      </p:cBhvr>
                                      <p:to>
                                        <p:strVal val="visible"/>
                                      </p:to>
                                    </p:set>
                                    <p:animEffect transition="in" filter="fade">
                                      <p:cBhvr>
                                        <p:cTn id="22" dur="500"/>
                                        <p:tgtEl>
                                          <p:spTgt spid="27"/>
                                        </p:tgtEl>
                                      </p:cBhvr>
                                    </p:animEffect>
                                  </p:childTnLst>
                                </p:cTn>
                              </p:par>
                              <p:par>
                                <p:cTn id="23" presetID="10" presetClass="entr" presetSubtype="0" fill="hold" grpId="0" nodeType="withEffect">
                                  <p:stCondLst>
                                    <p:cond delay="500"/>
                                  </p:stCondLst>
                                  <p:childTnLst>
                                    <p:set>
                                      <p:cBhvr>
                                        <p:cTn id="24" dur="1" fill="hold">
                                          <p:stCondLst>
                                            <p:cond delay="0"/>
                                          </p:stCondLst>
                                        </p:cTn>
                                        <p:tgtEl>
                                          <p:spTgt spid="91"/>
                                        </p:tgtEl>
                                        <p:attrNameLst>
                                          <p:attrName>style.visibility</p:attrName>
                                        </p:attrNameLst>
                                      </p:cBhvr>
                                      <p:to>
                                        <p:strVal val="visible"/>
                                      </p:to>
                                    </p:set>
                                    <p:animEffect transition="in" filter="fade">
                                      <p:cBhvr>
                                        <p:cTn id="25" dur="500"/>
                                        <p:tgtEl>
                                          <p:spTgt spid="91"/>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4"/>
                                        </p:tgtEl>
                                        <p:attrNameLst>
                                          <p:attrName>style.visibility</p:attrName>
                                        </p:attrNameLst>
                                      </p:cBhvr>
                                      <p:to>
                                        <p:strVal val="visible"/>
                                      </p:to>
                                    </p:set>
                                    <p:animEffect transition="in" filter="fade">
                                      <p:cBhvr>
                                        <p:cTn id="30" dur="500"/>
                                        <p:tgtEl>
                                          <p:spTgt spid="14"/>
                                        </p:tgtEl>
                                      </p:cBhvr>
                                    </p:animEffect>
                                  </p:childTnLst>
                                </p:cTn>
                              </p:par>
                              <p:par>
                                <p:cTn id="31" presetID="10"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nodeType="with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fade">
                                      <p:cBhvr>
                                        <p:cTn id="36" dur="500"/>
                                        <p:tgtEl>
                                          <p:spTgt spid="5"/>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animEffect transition="in" filter="fade">
                                      <p:cBhvr>
                                        <p:cTn id="41" dur="500"/>
                                        <p:tgtEl>
                                          <p:spTgt spid="16"/>
                                        </p:tgtEl>
                                      </p:cBhvr>
                                    </p:animEffect>
                                  </p:childTnLst>
                                </p:cTn>
                              </p:par>
                              <p:par>
                                <p:cTn id="42" presetID="10" presetClass="entr" presetSubtype="0" fill="hold" grpId="0" nodeType="withEffect">
                                  <p:stCondLst>
                                    <p:cond delay="400"/>
                                  </p:stCondLst>
                                  <p:childTnLst>
                                    <p:set>
                                      <p:cBhvr>
                                        <p:cTn id="43" dur="1" fill="hold">
                                          <p:stCondLst>
                                            <p:cond delay="0"/>
                                          </p:stCondLst>
                                        </p:cTn>
                                        <p:tgtEl>
                                          <p:spTgt spid="30"/>
                                        </p:tgtEl>
                                        <p:attrNameLst>
                                          <p:attrName>style.visibility</p:attrName>
                                        </p:attrNameLst>
                                      </p:cBhvr>
                                      <p:to>
                                        <p:strVal val="visible"/>
                                      </p:to>
                                    </p:set>
                                    <p:animEffect transition="in" filter="fade">
                                      <p:cBhvr>
                                        <p:cTn id="44" dur="400"/>
                                        <p:tgtEl>
                                          <p:spTgt spid="30"/>
                                        </p:tgtEl>
                                      </p:cBhvr>
                                    </p:animEffect>
                                  </p:childTnLst>
                                </p:cTn>
                              </p:par>
                              <p:par>
                                <p:cTn id="45" presetID="10" presetClass="entr" presetSubtype="0" fill="hold" grpId="0" nodeType="withEffect">
                                  <p:stCondLst>
                                    <p:cond delay="400"/>
                                  </p:stCondLst>
                                  <p:childTnLst>
                                    <p:set>
                                      <p:cBhvr>
                                        <p:cTn id="46" dur="1" fill="hold">
                                          <p:stCondLst>
                                            <p:cond delay="0"/>
                                          </p:stCondLst>
                                        </p:cTn>
                                        <p:tgtEl>
                                          <p:spTgt spid="19"/>
                                        </p:tgtEl>
                                        <p:attrNameLst>
                                          <p:attrName>style.visibility</p:attrName>
                                        </p:attrNameLst>
                                      </p:cBhvr>
                                      <p:to>
                                        <p:strVal val="visible"/>
                                      </p:to>
                                    </p:set>
                                    <p:animEffect transition="in" filter="fade">
                                      <p:cBhvr>
                                        <p:cTn id="4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90" grpId="0" animBg="1"/>
      <p:bldP spid="91" grpId="0" animBg="1"/>
      <p:bldP spid="14" grpId="0" animBg="1"/>
      <p:bldP spid="16" grpId="0" animBg="1"/>
      <p:bldP spid="23" grpId="0"/>
      <p:bldP spid="30" grpId="0"/>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t>LIU 200 </a:t>
            </a:r>
            <a:r>
              <a:rPr lang="en-GB" sz="3200" dirty="0" err="1"/>
              <a:t>Mhz</a:t>
            </a:r>
            <a:r>
              <a:rPr lang="en-GB" sz="3200" dirty="0"/>
              <a:t> RF </a:t>
            </a:r>
            <a:r>
              <a:rPr lang="en-GB" sz="3200" dirty="0" smtClean="0"/>
              <a:t>Upgrade in BA3</a:t>
            </a:r>
            <a:endParaRPr lang="en-GB" sz="3200" dirty="0"/>
          </a:p>
        </p:txBody>
      </p:sp>
      <p:sp>
        <p:nvSpPr>
          <p:cNvPr id="53" name="Footer Placeholder 52"/>
          <p:cNvSpPr>
            <a:spLocks noGrp="1"/>
          </p:cNvSpPr>
          <p:nvPr>
            <p:ph type="ftr" sz="quarter" idx="4294967295"/>
          </p:nvPr>
        </p:nvSpPr>
        <p:spPr>
          <a:xfrm>
            <a:off x="6470650" y="6356350"/>
            <a:ext cx="5721350" cy="365125"/>
          </a:xfrm>
        </p:spPr>
        <p:txBody>
          <a:bodyPr/>
          <a:lstStyle/>
          <a:p>
            <a:r>
              <a:rPr lang="en-US" smtClean="0"/>
              <a:t>David Mcfarlane EN-ACE</a:t>
            </a:r>
            <a:endParaRPr lang="en-US" dirty="0"/>
          </a:p>
        </p:txBody>
      </p:sp>
      <p:sp>
        <p:nvSpPr>
          <p:cNvPr id="63" name="Slide Number Placeholder 62"/>
          <p:cNvSpPr>
            <a:spLocks noGrp="1"/>
          </p:cNvSpPr>
          <p:nvPr>
            <p:ph type="sldNum" sz="quarter" idx="4294967295"/>
          </p:nvPr>
        </p:nvSpPr>
        <p:spPr>
          <a:xfrm>
            <a:off x="11218863" y="6356350"/>
            <a:ext cx="973137" cy="365125"/>
          </a:xfrm>
        </p:spPr>
        <p:txBody>
          <a:bodyPr/>
          <a:lstStyle/>
          <a:p>
            <a:fld id="{8D6C380F-326D-3C40-9EE7-7FBAB0953422}" type="slidenum">
              <a:rPr lang="en-US" smtClean="0"/>
              <a:pPr/>
              <a:t>14</a:t>
            </a:fld>
            <a:endParaRPr lang="en-US"/>
          </a:p>
        </p:txBody>
      </p:sp>
      <p:grpSp>
        <p:nvGrpSpPr>
          <p:cNvPr id="32" name="Group 31"/>
          <p:cNvGrpSpPr/>
          <p:nvPr/>
        </p:nvGrpSpPr>
        <p:grpSpPr>
          <a:xfrm>
            <a:off x="66933" y="5511832"/>
            <a:ext cx="11813067" cy="612506"/>
            <a:chOff x="66933" y="1044106"/>
            <a:chExt cx="11813067" cy="612506"/>
          </a:xfrm>
        </p:grpSpPr>
        <p:sp>
          <p:nvSpPr>
            <p:cNvPr id="4" name="Rectangle 3"/>
            <p:cNvSpPr/>
            <p:nvPr/>
          </p:nvSpPr>
          <p:spPr>
            <a:xfrm>
              <a:off x="6752845" y="1044825"/>
              <a:ext cx="2426873" cy="611787"/>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5" name="Rectangle 4"/>
            <p:cNvSpPr/>
            <p:nvPr/>
          </p:nvSpPr>
          <p:spPr>
            <a:xfrm>
              <a:off x="6165850" y="1046262"/>
              <a:ext cx="318294" cy="610350"/>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6" name="Rectangle 5"/>
            <p:cNvSpPr/>
            <p:nvPr/>
          </p:nvSpPr>
          <p:spPr>
            <a:xfrm>
              <a:off x="9467850" y="1044106"/>
              <a:ext cx="223838" cy="611787"/>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7" name="Rectangle 6"/>
            <p:cNvSpPr/>
            <p:nvPr/>
          </p:nvSpPr>
          <p:spPr>
            <a:xfrm>
              <a:off x="3655221" y="1207294"/>
              <a:ext cx="185736" cy="336843"/>
            </a:xfrm>
            <a:prstGeom prst="rect">
              <a:avLst/>
            </a:prstGeom>
            <a:noFill/>
            <a:ln w="28575">
              <a:solidFill>
                <a:srgbClr val="FF0000"/>
              </a:solidFill>
              <a:prstDash val="sysDash"/>
            </a:ln>
          </p:spPr>
          <p:style>
            <a:lnRef idx="2">
              <a:schemeClr val="accent2"/>
            </a:lnRef>
            <a:fillRef idx="1">
              <a:schemeClr val="lt1"/>
            </a:fillRef>
            <a:effectRef idx="0">
              <a:schemeClr val="accent2"/>
            </a:effectRef>
            <a:fontRef idx="minor">
              <a:schemeClr val="dk1"/>
            </a:fontRef>
          </p:style>
          <p:txBody>
            <a:bodyPr rtlCol="0" anchor="ctr"/>
            <a:lstStyle/>
            <a:p>
              <a:pPr algn="ctr"/>
              <a:endParaRPr lang="en-GB"/>
            </a:p>
          </p:txBody>
        </p:sp>
        <p:pic>
          <p:nvPicPr>
            <p:cNvPr id="8" name="Picture 7"/>
            <p:cNvPicPr preferRelativeResize="0">
              <a:picLocks/>
            </p:cNvPicPr>
            <p:nvPr/>
          </p:nvPicPr>
          <p:blipFill>
            <a:blip r:embed="rId2" cstate="print">
              <a:extLst>
                <a:ext uri="{28A0092B-C50C-407E-A947-70E740481C1C}">
                  <a14:useLocalDpi xmlns:a14="http://schemas.microsoft.com/office/drawing/2010/main"/>
                </a:ext>
              </a:extLst>
            </a:blip>
            <a:stretch>
              <a:fillRect/>
            </a:stretch>
          </p:blipFill>
          <p:spPr>
            <a:xfrm>
              <a:off x="1080000" y="1080000"/>
              <a:ext cx="10800000" cy="540000"/>
            </a:xfrm>
            <a:prstGeom prst="rect">
              <a:avLst/>
            </a:prstGeom>
          </p:spPr>
        </p:pic>
        <p:sp>
          <p:nvSpPr>
            <p:cNvPr id="9" name="Rectangle 8"/>
            <p:cNvSpPr/>
            <p:nvPr/>
          </p:nvSpPr>
          <p:spPr>
            <a:xfrm>
              <a:off x="1613798" y="1415832"/>
              <a:ext cx="45719"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0" name="Rectangle 9"/>
            <p:cNvSpPr/>
            <p:nvPr/>
          </p:nvSpPr>
          <p:spPr>
            <a:xfrm>
              <a:off x="1924813" y="1415831"/>
              <a:ext cx="90980"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1" name="Rectangle 10"/>
            <p:cNvSpPr/>
            <p:nvPr/>
          </p:nvSpPr>
          <p:spPr>
            <a:xfrm>
              <a:off x="2286565" y="1415831"/>
              <a:ext cx="87504" cy="52594"/>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2" name="Rectangle 11"/>
            <p:cNvSpPr/>
            <p:nvPr/>
          </p:nvSpPr>
          <p:spPr>
            <a:xfrm>
              <a:off x="2757289" y="1415831"/>
              <a:ext cx="85025"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3" name="Rectangle 12"/>
            <p:cNvSpPr/>
            <p:nvPr/>
          </p:nvSpPr>
          <p:spPr>
            <a:xfrm>
              <a:off x="3134385" y="1415831"/>
              <a:ext cx="66205"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4" name="Rectangle 13"/>
            <p:cNvSpPr/>
            <p:nvPr/>
          </p:nvSpPr>
          <p:spPr>
            <a:xfrm>
              <a:off x="3469514" y="1415831"/>
              <a:ext cx="87420"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5" name="Rectangle 14"/>
            <p:cNvSpPr/>
            <p:nvPr/>
          </p:nvSpPr>
          <p:spPr>
            <a:xfrm>
              <a:off x="4885886" y="1415830"/>
              <a:ext cx="45719"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6" name="Rectangle 15"/>
            <p:cNvSpPr/>
            <p:nvPr/>
          </p:nvSpPr>
          <p:spPr>
            <a:xfrm>
              <a:off x="5216266" y="1415829"/>
              <a:ext cx="82218"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7" name="Rectangle 16"/>
            <p:cNvSpPr/>
            <p:nvPr/>
          </p:nvSpPr>
          <p:spPr>
            <a:xfrm>
              <a:off x="5556304" y="1415829"/>
              <a:ext cx="70768"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8" name="Rectangle 17"/>
            <p:cNvSpPr/>
            <p:nvPr/>
          </p:nvSpPr>
          <p:spPr>
            <a:xfrm>
              <a:off x="5914820" y="1415829"/>
              <a:ext cx="67694"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19" name="Rectangle 18"/>
            <p:cNvSpPr/>
            <p:nvPr/>
          </p:nvSpPr>
          <p:spPr>
            <a:xfrm>
              <a:off x="6974579" y="1420782"/>
              <a:ext cx="98446" cy="47643"/>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0" name="Rectangle 19"/>
            <p:cNvSpPr/>
            <p:nvPr/>
          </p:nvSpPr>
          <p:spPr>
            <a:xfrm>
              <a:off x="7345689" y="1415829"/>
              <a:ext cx="55923"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1" name="Rectangle 20"/>
            <p:cNvSpPr/>
            <p:nvPr/>
          </p:nvSpPr>
          <p:spPr>
            <a:xfrm>
              <a:off x="7684464" y="1415829"/>
              <a:ext cx="70213"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2" name="Rectangle 21"/>
            <p:cNvSpPr/>
            <p:nvPr/>
          </p:nvSpPr>
          <p:spPr>
            <a:xfrm>
              <a:off x="8159887" y="1415829"/>
              <a:ext cx="85391"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3" name="Rectangle 22"/>
            <p:cNvSpPr/>
            <p:nvPr/>
          </p:nvSpPr>
          <p:spPr>
            <a:xfrm>
              <a:off x="8213595" y="1568229"/>
              <a:ext cx="232412"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4" name="Rectangle 23"/>
            <p:cNvSpPr/>
            <p:nvPr/>
          </p:nvSpPr>
          <p:spPr>
            <a:xfrm>
              <a:off x="8515126" y="1422706"/>
              <a:ext cx="51763"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5" name="Rectangle 24"/>
            <p:cNvSpPr/>
            <p:nvPr/>
          </p:nvSpPr>
          <p:spPr>
            <a:xfrm>
              <a:off x="8865383" y="1422706"/>
              <a:ext cx="61547"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6" name="Rectangle 25"/>
            <p:cNvSpPr/>
            <p:nvPr/>
          </p:nvSpPr>
          <p:spPr>
            <a:xfrm>
              <a:off x="10271237" y="1419417"/>
              <a:ext cx="65769"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7" name="Rectangle 26"/>
            <p:cNvSpPr/>
            <p:nvPr/>
          </p:nvSpPr>
          <p:spPr>
            <a:xfrm>
              <a:off x="10605188" y="1422705"/>
              <a:ext cx="53855"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8" name="Rectangle 27"/>
            <p:cNvSpPr/>
            <p:nvPr/>
          </p:nvSpPr>
          <p:spPr>
            <a:xfrm>
              <a:off x="10948563" y="1422705"/>
              <a:ext cx="74244"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sp>
          <p:nvSpPr>
            <p:cNvPr id="29" name="Rectangle 28"/>
            <p:cNvSpPr/>
            <p:nvPr/>
          </p:nvSpPr>
          <p:spPr>
            <a:xfrm>
              <a:off x="11288390" y="1418783"/>
              <a:ext cx="112150" cy="45719"/>
            </a:xfrm>
            <a:prstGeom prst="rect">
              <a:avLst/>
            </a:prstGeom>
            <a:ln>
              <a:noFill/>
            </a:ln>
          </p:spPr>
          <p:style>
            <a:lnRef idx="2">
              <a:schemeClr val="accent1"/>
            </a:lnRef>
            <a:fillRef idx="1">
              <a:schemeClr val="lt1"/>
            </a:fillRef>
            <a:effectRef idx="0">
              <a:schemeClr val="accent1"/>
            </a:effectRef>
            <a:fontRef idx="minor">
              <a:schemeClr val="dk1"/>
            </a:fontRef>
          </p:style>
          <p:txBody>
            <a:bodyPr rtlCol="0" anchor="ctr"/>
            <a:lstStyle/>
            <a:p>
              <a:pPr algn="ctr"/>
              <a:endParaRPr lang="en-GB"/>
            </a:p>
          </p:txBody>
        </p:sp>
        <p:pic>
          <p:nvPicPr>
            <p:cNvPr id="30" name="Picture 29"/>
            <p:cNvPicPr>
              <a:picLocks noChangeAspect="1"/>
            </p:cNvPicPr>
            <p:nvPr/>
          </p:nvPicPr>
          <p:blipFill rotWithShape="1">
            <a:blip r:embed="rId3" cstate="hqprint">
              <a:extLst>
                <a:ext uri="{28A0092B-C50C-407E-A947-70E740481C1C}">
                  <a14:useLocalDpi xmlns:a14="http://schemas.microsoft.com/office/drawing/2010/main"/>
                </a:ext>
              </a:extLst>
            </a:blip>
            <a:srcRect b="-3633"/>
            <a:stretch/>
          </p:blipFill>
          <p:spPr>
            <a:xfrm>
              <a:off x="66933" y="1179167"/>
              <a:ext cx="573489" cy="377739"/>
            </a:xfrm>
            <a:prstGeom prst="rect">
              <a:avLst/>
            </a:prstGeom>
          </p:spPr>
        </p:pic>
        <p:sp>
          <p:nvSpPr>
            <p:cNvPr id="31" name="TextBox 30"/>
            <p:cNvSpPr txBox="1"/>
            <p:nvPr/>
          </p:nvSpPr>
          <p:spPr>
            <a:xfrm>
              <a:off x="715383" y="1141520"/>
              <a:ext cx="351337" cy="369332"/>
            </a:xfrm>
            <a:prstGeom prst="rect">
              <a:avLst/>
            </a:prstGeom>
            <a:noFill/>
          </p:spPr>
          <p:txBody>
            <a:bodyPr wrap="square" rtlCol="0">
              <a:spAutoFit/>
            </a:bodyPr>
            <a:lstStyle/>
            <a:p>
              <a:r>
                <a:rPr lang="fr-CH" dirty="0" smtClean="0"/>
                <a:t>…</a:t>
              </a:r>
              <a:endParaRPr lang="en-GB" dirty="0"/>
            </a:p>
          </p:txBody>
        </p:sp>
      </p:grpSp>
      <p:grpSp>
        <p:nvGrpSpPr>
          <p:cNvPr id="54" name="Group 53"/>
          <p:cNvGrpSpPr/>
          <p:nvPr/>
        </p:nvGrpSpPr>
        <p:grpSpPr>
          <a:xfrm>
            <a:off x="1187912" y="3779352"/>
            <a:ext cx="10592463" cy="487159"/>
            <a:chOff x="1080000" y="1080000"/>
            <a:chExt cx="10592463" cy="487159"/>
          </a:xfrm>
        </p:grpSpPr>
        <p:pic>
          <p:nvPicPr>
            <p:cNvPr id="33" name="Picture 32"/>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080000" y="1080000"/>
              <a:ext cx="10592463" cy="487159"/>
            </a:xfrm>
            <a:prstGeom prst="rect">
              <a:avLst/>
            </a:prstGeom>
          </p:spPr>
        </p:pic>
        <p:pic>
          <p:nvPicPr>
            <p:cNvPr id="34" name="Picture 33"/>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866900" y="1454924"/>
              <a:ext cx="255891" cy="67159"/>
            </a:xfrm>
            <a:prstGeom prst="rect">
              <a:avLst/>
            </a:prstGeom>
          </p:spPr>
        </p:pic>
        <p:pic>
          <p:nvPicPr>
            <p:cNvPr id="35" name="Picture 34"/>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200275" y="1454924"/>
              <a:ext cx="255891" cy="67159"/>
            </a:xfrm>
            <a:prstGeom prst="rect">
              <a:avLst/>
            </a:prstGeom>
          </p:spPr>
        </p:pic>
        <p:pic>
          <p:nvPicPr>
            <p:cNvPr id="36" name="Picture 35"/>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533650" y="1454923"/>
              <a:ext cx="255891" cy="67159"/>
            </a:xfrm>
            <a:prstGeom prst="rect">
              <a:avLst/>
            </a:prstGeom>
          </p:spPr>
        </p:pic>
        <p:pic>
          <p:nvPicPr>
            <p:cNvPr id="37" name="Picture 36"/>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867025" y="1454923"/>
              <a:ext cx="255891" cy="67159"/>
            </a:xfrm>
            <a:prstGeom prst="rect">
              <a:avLst/>
            </a:prstGeom>
          </p:spPr>
        </p:pic>
        <p:pic>
          <p:nvPicPr>
            <p:cNvPr id="38" name="Picture 37"/>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625030" y="1454922"/>
              <a:ext cx="255891" cy="67159"/>
            </a:xfrm>
            <a:prstGeom prst="rect">
              <a:avLst/>
            </a:prstGeom>
          </p:spPr>
        </p:pic>
        <p:pic>
          <p:nvPicPr>
            <p:cNvPr id="39" name="Picture 38"/>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4961977" y="1454922"/>
              <a:ext cx="255891" cy="67159"/>
            </a:xfrm>
            <a:prstGeom prst="rect">
              <a:avLst/>
            </a:prstGeom>
          </p:spPr>
        </p:pic>
        <p:pic>
          <p:nvPicPr>
            <p:cNvPr id="40" name="Picture 39"/>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298924" y="1454921"/>
              <a:ext cx="255891" cy="67159"/>
            </a:xfrm>
            <a:prstGeom prst="rect">
              <a:avLst/>
            </a:prstGeom>
          </p:spPr>
        </p:pic>
        <p:pic>
          <p:nvPicPr>
            <p:cNvPr id="41" name="Picture 40"/>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623323" y="1454921"/>
              <a:ext cx="255891" cy="67159"/>
            </a:xfrm>
            <a:prstGeom prst="rect">
              <a:avLst/>
            </a:prstGeom>
          </p:spPr>
        </p:pic>
        <p:pic>
          <p:nvPicPr>
            <p:cNvPr id="42" name="Picture 41"/>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018736" y="1454920"/>
              <a:ext cx="255891" cy="67159"/>
            </a:xfrm>
            <a:prstGeom prst="rect">
              <a:avLst/>
            </a:prstGeom>
          </p:spPr>
        </p:pic>
        <p:pic>
          <p:nvPicPr>
            <p:cNvPr id="43" name="Picture 42"/>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349862" y="1454920"/>
              <a:ext cx="255891" cy="67159"/>
            </a:xfrm>
            <a:prstGeom prst="rect">
              <a:avLst/>
            </a:prstGeom>
          </p:spPr>
        </p:pic>
        <p:pic>
          <p:nvPicPr>
            <p:cNvPr id="44" name="Picture 43"/>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7680989" y="1454920"/>
              <a:ext cx="255891" cy="67159"/>
            </a:xfrm>
            <a:prstGeom prst="rect">
              <a:avLst/>
            </a:prstGeom>
          </p:spPr>
        </p:pic>
        <p:pic>
          <p:nvPicPr>
            <p:cNvPr id="45" name="Picture 44"/>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8017029" y="1454920"/>
              <a:ext cx="255891" cy="67159"/>
            </a:xfrm>
            <a:prstGeom prst="rect">
              <a:avLst/>
            </a:prstGeom>
          </p:spPr>
        </p:pic>
        <p:pic>
          <p:nvPicPr>
            <p:cNvPr id="46" name="Picture 45"/>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8353069" y="1454920"/>
              <a:ext cx="255891" cy="67159"/>
            </a:xfrm>
            <a:prstGeom prst="rect">
              <a:avLst/>
            </a:prstGeom>
          </p:spPr>
        </p:pic>
        <p:pic>
          <p:nvPicPr>
            <p:cNvPr id="47" name="Picture 46"/>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9504761" y="1454919"/>
              <a:ext cx="255891" cy="67159"/>
            </a:xfrm>
            <a:prstGeom prst="rect">
              <a:avLst/>
            </a:prstGeom>
          </p:spPr>
        </p:pic>
        <p:pic>
          <p:nvPicPr>
            <p:cNvPr id="48" name="Picture 47"/>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9835887" y="1454919"/>
              <a:ext cx="255891" cy="67159"/>
            </a:xfrm>
            <a:prstGeom prst="rect">
              <a:avLst/>
            </a:prstGeom>
          </p:spPr>
        </p:pic>
        <p:pic>
          <p:nvPicPr>
            <p:cNvPr id="49" name="Picture 48"/>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173474" y="1454919"/>
              <a:ext cx="255891" cy="67159"/>
            </a:xfrm>
            <a:prstGeom prst="rect">
              <a:avLst/>
            </a:prstGeom>
          </p:spPr>
        </p:pic>
        <p:pic>
          <p:nvPicPr>
            <p:cNvPr id="50" name="Picture 49"/>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507968" y="1454918"/>
              <a:ext cx="255891" cy="67159"/>
            </a:xfrm>
            <a:prstGeom prst="rect">
              <a:avLst/>
            </a:prstGeom>
          </p:spPr>
        </p:pic>
        <p:pic>
          <p:nvPicPr>
            <p:cNvPr id="51" name="Picture 50"/>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0839094" y="1454918"/>
              <a:ext cx="255891" cy="67159"/>
            </a:xfrm>
            <a:prstGeom prst="rect">
              <a:avLst/>
            </a:prstGeom>
          </p:spPr>
        </p:pic>
        <p:pic>
          <p:nvPicPr>
            <p:cNvPr id="52" name="Picture 51"/>
            <p:cNvPicPr preferRelativeResize="0">
              <a:picLocks/>
            </p:cNvPicPr>
            <p:nvPr/>
          </p:nvPicPr>
          <p:blipFill rotWithShape="1">
            <a:blip r:embed="rId6" cstate="hqprint">
              <a:extLst>
                <a:ext uri="{28A0092B-C50C-407E-A947-70E740481C1C}">
                  <a14:useLocalDpi xmlns:a14="http://schemas.microsoft.com/office/drawing/2010/main"/>
                </a:ext>
              </a:extLst>
            </a:blip>
            <a:srcRect/>
            <a:stretch/>
          </p:blipFill>
          <p:spPr>
            <a:xfrm>
              <a:off x="3752850" y="1267923"/>
              <a:ext cx="278912" cy="280881"/>
            </a:xfrm>
            <a:prstGeom prst="rect">
              <a:avLst/>
            </a:prstGeom>
          </p:spPr>
        </p:pic>
      </p:grpSp>
      <p:sp>
        <p:nvSpPr>
          <p:cNvPr id="55" name="Down Arrow 54"/>
          <p:cNvSpPr/>
          <p:nvPr/>
        </p:nvSpPr>
        <p:spPr>
          <a:xfrm>
            <a:off x="6315707" y="4424963"/>
            <a:ext cx="336884" cy="11048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6" name="Picture 55"/>
          <p:cNvPicPr preferRelativeResize="0">
            <a:picLocks/>
          </p:cNvPicPr>
          <p:nvPr/>
        </p:nvPicPr>
        <p:blipFill rotWithShape="1">
          <a:blip r:embed="rId7" cstate="hqprint">
            <a:clrChange>
              <a:clrFrom>
                <a:srgbClr val="FFFFFF"/>
              </a:clrFrom>
              <a:clrTo>
                <a:srgbClr val="FFFFFF">
                  <a:alpha val="0"/>
                </a:srgbClr>
              </a:clrTo>
            </a:clrChange>
            <a:duotone>
              <a:prstClr val="black"/>
              <a:schemeClr val="accent1">
                <a:tint val="45000"/>
                <a:satMod val="400000"/>
              </a:schemeClr>
            </a:duotone>
            <a:extLst>
              <a:ext uri="{28A0092B-C50C-407E-A947-70E740481C1C}">
                <a14:useLocalDpi xmlns:a14="http://schemas.microsoft.com/office/drawing/2010/main"/>
              </a:ext>
            </a:extLst>
          </a:blip>
          <a:srcRect/>
          <a:stretch/>
        </p:blipFill>
        <p:spPr>
          <a:xfrm>
            <a:off x="7382539" y="884007"/>
            <a:ext cx="3820358" cy="2799112"/>
          </a:xfrm>
          <a:prstGeom prst="rect">
            <a:avLst/>
          </a:prstGeom>
        </p:spPr>
      </p:pic>
      <p:sp>
        <p:nvSpPr>
          <p:cNvPr id="57" name="TextBox 56"/>
          <p:cNvSpPr txBox="1"/>
          <p:nvPr/>
        </p:nvSpPr>
        <p:spPr>
          <a:xfrm>
            <a:off x="1221551" y="3584449"/>
            <a:ext cx="1092530" cy="307777"/>
          </a:xfrm>
          <a:prstGeom prst="rect">
            <a:avLst/>
          </a:prstGeom>
          <a:solidFill>
            <a:srgbClr val="FFC000"/>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Before LS2</a:t>
            </a:r>
          </a:p>
        </p:txBody>
      </p:sp>
      <p:sp>
        <p:nvSpPr>
          <p:cNvPr id="58" name="TextBox 57"/>
          <p:cNvSpPr txBox="1"/>
          <p:nvPr/>
        </p:nvSpPr>
        <p:spPr>
          <a:xfrm>
            <a:off x="1304930" y="5222002"/>
            <a:ext cx="925773" cy="307777"/>
          </a:xfrm>
          <a:prstGeom prst="rect">
            <a:avLst/>
          </a:prstGeom>
          <a:solidFill>
            <a:srgbClr val="FFC000"/>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400" kern="0" dirty="0" smtClean="0">
                <a:solidFill>
                  <a:prstClr val="black"/>
                </a:solidFill>
              </a:rPr>
              <a:t>After LS2</a:t>
            </a:r>
            <a:endParaRPr kumimoji="0" lang="en-GB" sz="1400" b="0" i="0" u="none" strike="noStrike" kern="0" cap="none" spc="0" normalizeH="0" baseline="0" noProof="0" dirty="0" smtClean="0">
              <a:ln>
                <a:noFill/>
              </a:ln>
              <a:solidFill>
                <a:prstClr val="black"/>
              </a:solidFill>
              <a:effectLst/>
              <a:uLnTx/>
              <a:uFillTx/>
            </a:endParaRPr>
          </a:p>
        </p:txBody>
      </p:sp>
      <p:sp>
        <p:nvSpPr>
          <p:cNvPr id="62" name="Rounded Rectangle 61"/>
          <p:cNvSpPr/>
          <p:nvPr/>
        </p:nvSpPr>
        <p:spPr>
          <a:xfrm rot="1298372">
            <a:off x="7160428" y="2752737"/>
            <a:ext cx="3798746" cy="347869"/>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5" name="Rectangle 64"/>
          <p:cNvSpPr/>
          <p:nvPr/>
        </p:nvSpPr>
        <p:spPr>
          <a:xfrm>
            <a:off x="6722203" y="1036879"/>
            <a:ext cx="1792923" cy="338554"/>
          </a:xfrm>
          <a:prstGeom prst="rect">
            <a:avLst/>
          </a:prstGeom>
        </p:spPr>
        <p:txBody>
          <a:bodyPr wrap="square">
            <a:spAutoFit/>
          </a:bodyPr>
          <a:lstStyle/>
          <a:p>
            <a:r>
              <a:rPr lang="fr-CH" sz="1600" dirty="0">
                <a:ln>
                  <a:solidFill>
                    <a:schemeClr val="bg1">
                      <a:lumMod val="75000"/>
                      <a:alpha val="46000"/>
                    </a:schemeClr>
                  </a:solidFill>
                </a:ln>
                <a:solidFill>
                  <a:srgbClr val="FF9900"/>
                </a:solidFill>
              </a:rPr>
              <a:t>ECR </a:t>
            </a:r>
            <a:r>
              <a:rPr lang="fr-CH" sz="1600" dirty="0" smtClean="0">
                <a:ln>
                  <a:solidFill>
                    <a:schemeClr val="bg1">
                      <a:lumMod val="75000"/>
                      <a:alpha val="46000"/>
                    </a:schemeClr>
                  </a:solidFill>
                </a:ln>
                <a:solidFill>
                  <a:srgbClr val="FF9900"/>
                </a:solidFill>
              </a:rPr>
              <a:t>1900971</a:t>
            </a:r>
            <a:endParaRPr lang="fr-CH" sz="1600" dirty="0">
              <a:ln>
                <a:solidFill>
                  <a:schemeClr val="bg1">
                    <a:lumMod val="75000"/>
                    <a:alpha val="46000"/>
                  </a:schemeClr>
                </a:solidFill>
              </a:ln>
              <a:solidFill>
                <a:srgbClr val="FF9900"/>
              </a:solidFill>
            </a:endParaRPr>
          </a:p>
        </p:txBody>
      </p:sp>
      <p:sp>
        <p:nvSpPr>
          <p:cNvPr id="3" name="Rectangle 2"/>
          <p:cNvSpPr/>
          <p:nvPr/>
        </p:nvSpPr>
        <p:spPr>
          <a:xfrm>
            <a:off x="353677" y="1616992"/>
            <a:ext cx="6096000" cy="1815882"/>
          </a:xfrm>
          <a:prstGeom prst="rect">
            <a:avLst/>
          </a:prstGeom>
        </p:spPr>
        <p:txBody>
          <a:bodyPr>
            <a:spAutoFit/>
          </a:bodyPr>
          <a:lstStyle/>
          <a:p>
            <a:r>
              <a:rPr lang="en-GB" sz="1600" dirty="0" smtClean="0">
                <a:latin typeface="Verdana" panose="020B0604030504040204" pitchFamily="34" charset="0"/>
                <a:ea typeface="Times New Roman" panose="02020603050405020304" pitchFamily="18" charset="0"/>
                <a:cs typeface="Times New Roman" panose="02020603050405020304" pitchFamily="18" charset="0"/>
              </a:rPr>
              <a:t>The </a:t>
            </a:r>
            <a:r>
              <a:rPr lang="en-GB" sz="1600" dirty="0">
                <a:latin typeface="Verdana" panose="020B0604030504040204" pitchFamily="34" charset="0"/>
                <a:ea typeface="Times New Roman" panose="02020603050405020304" pitchFamily="18" charset="0"/>
                <a:cs typeface="Times New Roman" panose="02020603050405020304" pitchFamily="18" charset="0"/>
              </a:rPr>
              <a:t>upgrade of the 200 MHz RF system, which is the frequency at which main accelerating system of the SPS operates. This involves the addition of two new travelling-wave cavities and the construction of two new RF systems that will feed them, as well as the installation of the surrounding equipment to ensure the correct functioning of said systems.</a:t>
            </a:r>
            <a:endParaRPr lang="en-GB" sz="1600" dirty="0"/>
          </a:p>
        </p:txBody>
      </p:sp>
      <p:sp>
        <p:nvSpPr>
          <p:cNvPr id="64" name="TextBox 63"/>
          <p:cNvSpPr txBox="1"/>
          <p:nvPr/>
        </p:nvSpPr>
        <p:spPr>
          <a:xfrm>
            <a:off x="1748266" y="6118544"/>
            <a:ext cx="9552276" cy="307777"/>
          </a:xfrm>
          <a:prstGeom prst="rect">
            <a:avLst/>
          </a:prstGeom>
          <a:noFill/>
        </p:spPr>
        <p:txBody>
          <a:bodyPr wrap="square" rtlCol="0">
            <a:spAutoFit/>
          </a:bodyPr>
          <a:lstStyle/>
          <a:p>
            <a:r>
              <a:rPr lang="en-US" sz="1400" i="1" dirty="0" smtClean="0">
                <a:solidFill>
                  <a:srgbClr val="00B050"/>
                </a:solidFill>
              </a:rPr>
              <a:t>More details of this project will be presented in the talk given by </a:t>
            </a:r>
            <a:r>
              <a:rPr lang="en-GB" sz="1400" i="1" dirty="0">
                <a:solidFill>
                  <a:srgbClr val="00B050"/>
                </a:solidFill>
              </a:rPr>
              <a:t>Frank </a:t>
            </a:r>
            <a:r>
              <a:rPr lang="en-GB" sz="1400" i="1" dirty="0" err="1">
                <a:solidFill>
                  <a:srgbClr val="00B050"/>
                </a:solidFill>
              </a:rPr>
              <a:t>Gerigk</a:t>
            </a:r>
            <a:r>
              <a:rPr lang="en-GB" sz="1400" i="1" dirty="0">
                <a:solidFill>
                  <a:srgbClr val="00B050"/>
                </a:solidFill>
              </a:rPr>
              <a:t> </a:t>
            </a:r>
            <a:r>
              <a:rPr lang="en-GB" sz="1400" i="1" dirty="0" smtClean="0">
                <a:solidFill>
                  <a:srgbClr val="00B050"/>
                </a:solidFill>
              </a:rPr>
              <a:t>in Session 2 this afternoon</a:t>
            </a:r>
            <a:endParaRPr lang="en-GB" sz="1400" i="1" dirty="0">
              <a:solidFill>
                <a:srgbClr val="00B050"/>
              </a:solidFill>
            </a:endParaRPr>
          </a:p>
        </p:txBody>
      </p:sp>
    </p:spTree>
    <p:extLst>
      <p:ext uri="{BB962C8B-B14F-4D97-AF65-F5344CB8AC3E}">
        <p14:creationId xmlns:p14="http://schemas.microsoft.com/office/powerpoint/2010/main" val="5725418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500"/>
                                        <p:tgtEl>
                                          <p:spTgt spid="62"/>
                                        </p:tgtEl>
                                      </p:cBhvr>
                                    </p:animEffect>
                                  </p:childTnLst>
                                </p:cTn>
                              </p:par>
                            </p:childTnLst>
                          </p:cTn>
                        </p:par>
                        <p:par>
                          <p:cTn id="8" fill="hold">
                            <p:stCondLst>
                              <p:cond delay="500"/>
                            </p:stCondLst>
                            <p:childTnLst>
                              <p:par>
                                <p:cTn id="9" presetID="10" presetClass="entr" presetSubtype="0" fill="hold" grpId="0" nodeType="afterEffect">
                                  <p:stCondLst>
                                    <p:cond delay="750"/>
                                  </p:stCondLst>
                                  <p:childTnLst>
                                    <p:set>
                                      <p:cBhvr>
                                        <p:cTn id="10" dur="1" fill="hold">
                                          <p:stCondLst>
                                            <p:cond delay="0"/>
                                          </p:stCondLst>
                                        </p:cTn>
                                        <p:tgtEl>
                                          <p:spTgt spid="57"/>
                                        </p:tgtEl>
                                        <p:attrNameLst>
                                          <p:attrName>style.visibility</p:attrName>
                                        </p:attrNameLst>
                                      </p:cBhvr>
                                      <p:to>
                                        <p:strVal val="visible"/>
                                      </p:to>
                                    </p:set>
                                    <p:animEffect transition="in" filter="fade">
                                      <p:cBhvr>
                                        <p:cTn id="11" dur="500"/>
                                        <p:tgtEl>
                                          <p:spTgt spid="57"/>
                                        </p:tgtEl>
                                      </p:cBhvr>
                                    </p:animEffect>
                                  </p:childTnLst>
                                </p:cTn>
                              </p:par>
                              <p:par>
                                <p:cTn id="12" presetID="10" presetClass="entr" presetSubtype="0" fill="hold" nodeType="withEffect">
                                  <p:stCondLst>
                                    <p:cond delay="750"/>
                                  </p:stCondLst>
                                  <p:childTnLst>
                                    <p:set>
                                      <p:cBhvr>
                                        <p:cTn id="13" dur="1" fill="hold">
                                          <p:stCondLst>
                                            <p:cond delay="0"/>
                                          </p:stCondLst>
                                        </p:cTn>
                                        <p:tgtEl>
                                          <p:spTgt spid="54"/>
                                        </p:tgtEl>
                                        <p:attrNameLst>
                                          <p:attrName>style.visibility</p:attrName>
                                        </p:attrNameLst>
                                      </p:cBhvr>
                                      <p:to>
                                        <p:strVal val="visible"/>
                                      </p:to>
                                    </p:set>
                                    <p:animEffect transition="in" filter="fade">
                                      <p:cBhvr>
                                        <p:cTn id="14" dur="500"/>
                                        <p:tgtEl>
                                          <p:spTgt spid="54"/>
                                        </p:tgtEl>
                                      </p:cBhvr>
                                    </p:animEffect>
                                  </p:childTnLst>
                                </p:cTn>
                              </p:par>
                            </p:childTnLst>
                          </p:cTn>
                        </p:par>
                        <p:par>
                          <p:cTn id="15" fill="hold">
                            <p:stCondLst>
                              <p:cond delay="1750"/>
                            </p:stCondLst>
                            <p:childTnLst>
                              <p:par>
                                <p:cTn id="16" presetID="22" presetClass="entr" presetSubtype="1" fill="hold" grpId="0" nodeType="afterEffect">
                                  <p:stCondLst>
                                    <p:cond delay="500"/>
                                  </p:stCondLst>
                                  <p:childTnLst>
                                    <p:set>
                                      <p:cBhvr>
                                        <p:cTn id="17" dur="1" fill="hold">
                                          <p:stCondLst>
                                            <p:cond delay="0"/>
                                          </p:stCondLst>
                                        </p:cTn>
                                        <p:tgtEl>
                                          <p:spTgt spid="55"/>
                                        </p:tgtEl>
                                        <p:attrNameLst>
                                          <p:attrName>style.visibility</p:attrName>
                                        </p:attrNameLst>
                                      </p:cBhvr>
                                      <p:to>
                                        <p:strVal val="visible"/>
                                      </p:to>
                                    </p:set>
                                    <p:animEffect transition="in" filter="wipe(up)">
                                      <p:cBhvr>
                                        <p:cTn id="18" dur="500"/>
                                        <p:tgtEl>
                                          <p:spTgt spid="55"/>
                                        </p:tgtEl>
                                      </p:cBhvr>
                                    </p:animEffect>
                                  </p:childTnLst>
                                </p:cTn>
                              </p:par>
                            </p:childTnLst>
                          </p:cTn>
                        </p:par>
                        <p:par>
                          <p:cTn id="19" fill="hold">
                            <p:stCondLst>
                              <p:cond delay="2750"/>
                            </p:stCondLst>
                            <p:childTnLst>
                              <p:par>
                                <p:cTn id="20" presetID="10" presetClass="entr" presetSubtype="0" fill="hold" grpId="0" nodeType="afterEffect">
                                  <p:stCondLst>
                                    <p:cond delay="0"/>
                                  </p:stCondLst>
                                  <p:childTnLst>
                                    <p:set>
                                      <p:cBhvr>
                                        <p:cTn id="21" dur="1" fill="hold">
                                          <p:stCondLst>
                                            <p:cond delay="0"/>
                                          </p:stCondLst>
                                        </p:cTn>
                                        <p:tgtEl>
                                          <p:spTgt spid="58"/>
                                        </p:tgtEl>
                                        <p:attrNameLst>
                                          <p:attrName>style.visibility</p:attrName>
                                        </p:attrNameLst>
                                      </p:cBhvr>
                                      <p:to>
                                        <p:strVal val="visible"/>
                                      </p:to>
                                    </p:set>
                                    <p:animEffect transition="in" filter="fade">
                                      <p:cBhvr>
                                        <p:cTn id="22" dur="500"/>
                                        <p:tgtEl>
                                          <p:spTgt spid="58"/>
                                        </p:tgtEl>
                                      </p:cBhvr>
                                    </p:animEffect>
                                  </p:childTnLst>
                                </p:cTn>
                              </p:par>
                              <p:par>
                                <p:cTn id="23" presetID="10"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animEffect transition="in" filter="fade">
                                      <p:cBhvr>
                                        <p:cTn id="25" dur="500"/>
                                        <p:tgtEl>
                                          <p:spTgt spid="32"/>
                                        </p:tgtEl>
                                      </p:cBhvr>
                                    </p:animEffect>
                                  </p:childTnLst>
                                </p:cTn>
                              </p:par>
                            </p:childTnLst>
                          </p:cTn>
                        </p:par>
                        <p:par>
                          <p:cTn id="26" fill="hold">
                            <p:stCondLst>
                              <p:cond delay="3250"/>
                            </p:stCondLst>
                            <p:childTnLst>
                              <p:par>
                                <p:cTn id="27" presetID="10" presetClass="entr" presetSubtype="0" fill="hold" nodeType="afterEffect">
                                  <p:stCondLst>
                                    <p:cond delay="1000"/>
                                  </p:stCondLst>
                                  <p:childTnLst>
                                    <p:set>
                                      <p:cBhvr>
                                        <p:cTn id="28" dur="1" fill="hold">
                                          <p:stCondLst>
                                            <p:cond delay="0"/>
                                          </p:stCondLst>
                                        </p:cTn>
                                        <p:tgtEl>
                                          <p:spTgt spid="64">
                                            <p:txEl>
                                              <p:pRg st="0" end="0"/>
                                            </p:txEl>
                                          </p:spTgt>
                                        </p:tgtEl>
                                        <p:attrNameLst>
                                          <p:attrName>style.visibility</p:attrName>
                                        </p:attrNameLst>
                                      </p:cBhvr>
                                      <p:to>
                                        <p:strVal val="visible"/>
                                      </p:to>
                                    </p:set>
                                    <p:animEffect transition="in" filter="fade">
                                      <p:cBhvr>
                                        <p:cTn id="29" dur="500"/>
                                        <p:tgtEl>
                                          <p:spTgt spid="6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7" grpId="0" animBg="1"/>
      <p:bldP spid="58" grpId="0" animBg="1"/>
      <p:bldP spid="62"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700" b="1" dirty="0" smtClean="0"/>
              <a:t>De-cabling  &amp; Cabling Campaign</a:t>
            </a:r>
            <a:r>
              <a:rPr lang="en-US" sz="2400" b="1" dirty="0"/>
              <a:t/>
            </a:r>
            <a:br>
              <a:rPr lang="en-US" sz="2400" b="1" dirty="0"/>
            </a:br>
            <a:r>
              <a:rPr lang="en-US" sz="2000" b="1" dirty="0">
                <a:solidFill>
                  <a:srgbClr val="00B0F0"/>
                </a:solidFill>
              </a:rPr>
              <a:t>SPS POINT 3</a:t>
            </a:r>
            <a:endParaRPr lang="fr-CH" sz="2400" b="1" dirty="0">
              <a:solidFill>
                <a:srgbClr val="00B0F0"/>
              </a:solidFill>
            </a:endParaRPr>
          </a:p>
        </p:txBody>
      </p:sp>
      <p:sp>
        <p:nvSpPr>
          <p:cNvPr id="4" name="Footer Placeholder 3"/>
          <p:cNvSpPr>
            <a:spLocks noGrp="1"/>
          </p:cNvSpPr>
          <p:nvPr>
            <p:ph type="ftr" sz="quarter" idx="4294967295"/>
          </p:nvPr>
        </p:nvSpPr>
        <p:spPr>
          <a:xfrm>
            <a:off x="6470650" y="6356350"/>
            <a:ext cx="5721350" cy="365125"/>
          </a:xfrm>
        </p:spPr>
        <p:txBody>
          <a:bodyPr/>
          <a:lstStyle/>
          <a:p>
            <a:r>
              <a:rPr lang="fr-FR" smtClean="0"/>
              <a:t>David Mcfarlane EN-ACE</a:t>
            </a:r>
            <a:endParaRPr lang="fr-FR" dirty="0" smtClean="0"/>
          </a:p>
        </p:txBody>
      </p:sp>
      <p:sp>
        <p:nvSpPr>
          <p:cNvPr id="5" name="Slide Number Placeholder 4"/>
          <p:cNvSpPr>
            <a:spLocks noGrp="1"/>
          </p:cNvSpPr>
          <p:nvPr>
            <p:ph type="sldNum" sz="quarter" idx="4294967295"/>
          </p:nvPr>
        </p:nvSpPr>
        <p:spPr>
          <a:xfrm>
            <a:off x="11218863" y="6356350"/>
            <a:ext cx="973137" cy="365125"/>
          </a:xfrm>
        </p:spPr>
        <p:txBody>
          <a:bodyPr/>
          <a:lstStyle/>
          <a:p>
            <a:fld id="{8D6C380F-326D-3C40-9EE7-7FBAB0953422}" type="slidenum">
              <a:rPr lang="en-US" smtClean="0"/>
              <a:pPr/>
              <a:t>15</a:t>
            </a:fld>
            <a:endParaRPr lang="en-US" dirty="0"/>
          </a:p>
        </p:txBody>
      </p:sp>
      <p:graphicFrame>
        <p:nvGraphicFramePr>
          <p:cNvPr id="8" name="Table 7"/>
          <p:cNvGraphicFramePr>
            <a:graphicFrameLocks noGrp="1"/>
          </p:cNvGraphicFramePr>
          <p:nvPr>
            <p:extLst>
              <p:ext uri="{D42A27DB-BD31-4B8C-83A1-F6EECF244321}">
                <p14:modId xmlns:p14="http://schemas.microsoft.com/office/powerpoint/2010/main" val="1385056116"/>
              </p:ext>
            </p:extLst>
          </p:nvPr>
        </p:nvGraphicFramePr>
        <p:xfrm>
          <a:off x="559499" y="1591286"/>
          <a:ext cx="4902096" cy="1463040"/>
        </p:xfrm>
        <a:graphic>
          <a:graphicData uri="http://schemas.openxmlformats.org/drawingml/2006/table">
            <a:tbl>
              <a:tblPr firstRow="1" bandRow="1">
                <a:tableStyleId>{5C22544A-7EE6-4342-B048-85BDC9FD1C3A}</a:tableStyleId>
              </a:tblPr>
              <a:tblGrid>
                <a:gridCol w="813491">
                  <a:extLst>
                    <a:ext uri="{9D8B030D-6E8A-4147-A177-3AD203B41FA5}">
                      <a16:colId xmlns:a16="http://schemas.microsoft.com/office/drawing/2014/main" val="1863777170"/>
                    </a:ext>
                  </a:extLst>
                </a:gridCol>
                <a:gridCol w="1702658">
                  <a:extLst>
                    <a:ext uri="{9D8B030D-6E8A-4147-A177-3AD203B41FA5}">
                      <a16:colId xmlns:a16="http://schemas.microsoft.com/office/drawing/2014/main" val="2470676300"/>
                    </a:ext>
                  </a:extLst>
                </a:gridCol>
                <a:gridCol w="595930">
                  <a:extLst>
                    <a:ext uri="{9D8B030D-6E8A-4147-A177-3AD203B41FA5}">
                      <a16:colId xmlns:a16="http://schemas.microsoft.com/office/drawing/2014/main" val="3352744823"/>
                    </a:ext>
                  </a:extLst>
                </a:gridCol>
                <a:gridCol w="766197">
                  <a:extLst>
                    <a:ext uri="{9D8B030D-6E8A-4147-A177-3AD203B41FA5}">
                      <a16:colId xmlns:a16="http://schemas.microsoft.com/office/drawing/2014/main" val="3694000431"/>
                    </a:ext>
                  </a:extLst>
                </a:gridCol>
                <a:gridCol w="1023820">
                  <a:extLst>
                    <a:ext uri="{9D8B030D-6E8A-4147-A177-3AD203B41FA5}">
                      <a16:colId xmlns:a16="http://schemas.microsoft.com/office/drawing/2014/main" val="1274742440"/>
                    </a:ext>
                  </a:extLst>
                </a:gridCol>
              </a:tblGrid>
              <a:tr h="133207">
                <a:tc>
                  <a:txBody>
                    <a:bodyPr/>
                    <a:lstStyle/>
                    <a:p>
                      <a:pPr algn="ctr"/>
                      <a:endParaRPr lang="en-GB" sz="1200" dirty="0"/>
                    </a:p>
                  </a:txBody>
                  <a:tcPr>
                    <a:solidFill>
                      <a:srgbClr val="0055A0"/>
                    </a:solidFill>
                  </a:tcPr>
                </a:tc>
                <a:tc>
                  <a:txBody>
                    <a:bodyPr/>
                    <a:lstStyle/>
                    <a:p>
                      <a:pPr algn="ctr"/>
                      <a:r>
                        <a:rPr lang="en-GB" sz="1200" dirty="0" smtClean="0"/>
                        <a:t>Campaign Code</a:t>
                      </a:r>
                      <a:endParaRPr lang="en-GB" sz="1200" dirty="0">
                        <a:solidFill>
                          <a:srgbClr val="FF0000"/>
                        </a:solidFill>
                      </a:endParaRPr>
                    </a:p>
                  </a:txBody>
                  <a:tcPr>
                    <a:solidFill>
                      <a:srgbClr val="0055A0"/>
                    </a:solidFill>
                  </a:tcPr>
                </a:tc>
                <a:tc>
                  <a:txBody>
                    <a:bodyPr/>
                    <a:lstStyle/>
                    <a:p>
                      <a:pPr algn="ctr"/>
                      <a:r>
                        <a:rPr lang="fr-CH" sz="1200" dirty="0" smtClean="0"/>
                        <a:t>QTY</a:t>
                      </a:r>
                    </a:p>
                    <a:p>
                      <a:pPr algn="ctr"/>
                      <a:r>
                        <a:rPr lang="fr-CH" sz="1200" dirty="0" smtClean="0"/>
                        <a:t>[KM]</a:t>
                      </a:r>
                      <a:endParaRPr lang="en-GB" sz="1200" dirty="0"/>
                    </a:p>
                  </a:txBody>
                  <a:tcPr>
                    <a:solidFill>
                      <a:srgbClr val="0055A0"/>
                    </a:solidFill>
                  </a:tcPr>
                </a:tc>
                <a:tc>
                  <a:txBody>
                    <a:bodyPr/>
                    <a:lstStyle/>
                    <a:p>
                      <a:pPr algn="ctr"/>
                      <a:r>
                        <a:rPr lang="fr-CH" sz="1200" dirty="0" smtClean="0"/>
                        <a:t>QTY</a:t>
                      </a:r>
                    </a:p>
                    <a:p>
                      <a:pPr algn="ctr"/>
                      <a:r>
                        <a:rPr lang="en-GB" sz="1200" dirty="0" smtClean="0"/>
                        <a:t>Cables</a:t>
                      </a:r>
                    </a:p>
                    <a:p>
                      <a:pPr algn="ctr"/>
                      <a:endParaRPr lang="en-GB" sz="1200" dirty="0"/>
                    </a:p>
                  </a:txBody>
                  <a:tcPr>
                    <a:solidFill>
                      <a:srgbClr val="0055A0"/>
                    </a:solidFill>
                  </a:tcPr>
                </a:tc>
                <a:tc>
                  <a:txBody>
                    <a:bodyPr/>
                    <a:lstStyle/>
                    <a:p>
                      <a:pPr algn="ctr"/>
                      <a:r>
                        <a:rPr lang="en-GB" sz="1200" dirty="0" smtClean="0"/>
                        <a:t>Duration</a:t>
                      </a:r>
                      <a:r>
                        <a:rPr lang="en-GB" sz="1200" dirty="0" smtClean="0">
                          <a:solidFill>
                            <a:srgbClr val="FF0000"/>
                          </a:solidFill>
                        </a:rPr>
                        <a:t>*</a:t>
                      </a:r>
                    </a:p>
                    <a:p>
                      <a:pPr algn="ctr"/>
                      <a:r>
                        <a:rPr kumimoji="0" lang="fr-CH" sz="1200" b="1" kern="1200" dirty="0" smtClean="0">
                          <a:solidFill>
                            <a:schemeClr val="lt1"/>
                          </a:solidFill>
                          <a:latin typeface="+mn-lt"/>
                          <a:ea typeface="+mn-ea"/>
                          <a:cs typeface="+mn-cs"/>
                        </a:rPr>
                        <a:t>[</a:t>
                      </a:r>
                      <a:r>
                        <a:rPr kumimoji="0" lang="fr-CH" sz="1200" b="1" kern="1200" dirty="0" err="1" smtClean="0">
                          <a:solidFill>
                            <a:schemeClr val="lt1"/>
                          </a:solidFill>
                          <a:latin typeface="+mn-lt"/>
                          <a:ea typeface="+mn-ea"/>
                          <a:cs typeface="+mn-cs"/>
                        </a:rPr>
                        <a:t>Weeks</a:t>
                      </a:r>
                      <a:r>
                        <a:rPr kumimoji="0" lang="fr-CH" sz="1200" b="1" kern="1200" dirty="0" smtClean="0">
                          <a:solidFill>
                            <a:schemeClr val="lt1"/>
                          </a:solidFill>
                          <a:latin typeface="+mn-lt"/>
                          <a:ea typeface="+mn-ea"/>
                          <a:cs typeface="+mn-cs"/>
                        </a:rPr>
                        <a:t>]</a:t>
                      </a:r>
                      <a:endParaRPr kumimoji="0" lang="en-GB" sz="1200" b="1" kern="1200" dirty="0">
                        <a:solidFill>
                          <a:schemeClr val="lt1"/>
                        </a:solidFill>
                        <a:latin typeface="+mn-lt"/>
                        <a:ea typeface="+mn-ea"/>
                        <a:cs typeface="+mn-cs"/>
                      </a:endParaRPr>
                    </a:p>
                  </a:txBody>
                  <a:tcPr>
                    <a:solidFill>
                      <a:srgbClr val="0055A0"/>
                    </a:solidFill>
                  </a:tcPr>
                </a:tc>
                <a:extLst>
                  <a:ext uri="{0D108BD9-81ED-4DB2-BD59-A6C34878D82A}">
                    <a16:rowId xmlns:a16="http://schemas.microsoft.com/office/drawing/2014/main" val="4284976345"/>
                  </a:ext>
                </a:extLst>
              </a:tr>
              <a:tr h="133207">
                <a:tc>
                  <a:txBody>
                    <a:bodyPr/>
                    <a:lstStyle/>
                    <a:p>
                      <a:endParaRPr lang="en-GB" sz="1200" dirty="0"/>
                    </a:p>
                  </a:txBody>
                  <a:tcPr/>
                </a:tc>
                <a:tc>
                  <a:txBody>
                    <a:bodyPr/>
                    <a:lstStyle/>
                    <a:p>
                      <a:r>
                        <a:rPr lang="en-GB" sz="1200" dirty="0" smtClean="0"/>
                        <a:t>SP3CUC0-CD01</a:t>
                      </a:r>
                      <a:endParaRPr lang="en-GB" sz="1200" dirty="0"/>
                    </a:p>
                  </a:txBody>
                  <a:tcPr/>
                </a:tc>
                <a:tc>
                  <a:txBody>
                    <a:bodyPr/>
                    <a:lstStyle/>
                    <a:p>
                      <a:pPr algn="ctr"/>
                      <a:r>
                        <a:rPr lang="en-GB" sz="1200" dirty="0" smtClean="0"/>
                        <a:t>252</a:t>
                      </a:r>
                      <a:endParaRPr lang="en-GB" sz="1200" dirty="0"/>
                    </a:p>
                  </a:txBody>
                  <a:tcPr/>
                </a:tc>
                <a:tc>
                  <a:txBody>
                    <a:bodyPr/>
                    <a:lstStyle/>
                    <a:p>
                      <a:pPr algn="ctr"/>
                      <a:r>
                        <a:rPr lang="en-GB" sz="1200" dirty="0" smtClean="0"/>
                        <a:t>2827</a:t>
                      </a:r>
                      <a:endParaRPr lang="en-GB" sz="1200" dirty="0"/>
                    </a:p>
                  </a:txBody>
                  <a:tcPr/>
                </a:tc>
                <a:tc>
                  <a:txBody>
                    <a:bodyPr/>
                    <a:lstStyle/>
                    <a:p>
                      <a:pPr algn="ctr"/>
                      <a:r>
                        <a:rPr lang="en-GB" sz="1200" dirty="0" smtClean="0"/>
                        <a:t>17</a:t>
                      </a:r>
                      <a:endParaRPr lang="en-GB" sz="1200" dirty="0"/>
                    </a:p>
                  </a:txBody>
                  <a:tcPr/>
                </a:tc>
                <a:extLst>
                  <a:ext uri="{0D108BD9-81ED-4DB2-BD59-A6C34878D82A}">
                    <a16:rowId xmlns:a16="http://schemas.microsoft.com/office/drawing/2014/main" val="1900085417"/>
                  </a:ext>
                </a:extLst>
              </a:tr>
              <a:tr h="133207">
                <a:tc>
                  <a:txBody>
                    <a:bodyPr/>
                    <a:lstStyle/>
                    <a:p>
                      <a:endParaRPr lang="en-GB" sz="1200" dirty="0"/>
                    </a:p>
                  </a:txBody>
                  <a:tcPr/>
                </a:tc>
                <a:tc>
                  <a:txBody>
                    <a:bodyPr/>
                    <a:lstStyle/>
                    <a:p>
                      <a:r>
                        <a:rPr lang="en-GB" sz="1200" dirty="0" smtClean="0"/>
                        <a:t>SP3LIU0-CD01</a:t>
                      </a:r>
                      <a:endParaRPr lang="en-GB" sz="1200" dirty="0"/>
                    </a:p>
                  </a:txBody>
                  <a:tcPr/>
                </a:tc>
                <a:tc>
                  <a:txBody>
                    <a:bodyPr/>
                    <a:lstStyle/>
                    <a:p>
                      <a:pPr algn="ctr"/>
                      <a:r>
                        <a:rPr lang="en-GB" sz="1200" dirty="0" smtClean="0"/>
                        <a:t>69</a:t>
                      </a:r>
                      <a:endParaRPr lang="en-GB" sz="1200" dirty="0"/>
                    </a:p>
                  </a:txBody>
                  <a:tcPr/>
                </a:tc>
                <a:tc>
                  <a:txBody>
                    <a:bodyPr/>
                    <a:lstStyle/>
                    <a:p>
                      <a:pPr algn="ctr"/>
                      <a:r>
                        <a:rPr lang="en-GB" sz="1200" dirty="0" smtClean="0"/>
                        <a:t>1344</a:t>
                      </a:r>
                      <a:endParaRPr lang="en-GB" sz="1200" dirty="0"/>
                    </a:p>
                  </a:txBody>
                  <a:tcPr/>
                </a:tc>
                <a:tc>
                  <a:txBody>
                    <a:bodyPr/>
                    <a:lstStyle/>
                    <a:p>
                      <a:pPr algn="ctr"/>
                      <a:r>
                        <a:rPr lang="en-GB" sz="1200" dirty="0" smtClean="0"/>
                        <a:t>5</a:t>
                      </a:r>
                      <a:endParaRPr lang="en-GB" sz="1200" dirty="0"/>
                    </a:p>
                  </a:txBody>
                  <a:tcPr/>
                </a:tc>
                <a:extLst>
                  <a:ext uri="{0D108BD9-81ED-4DB2-BD59-A6C34878D82A}">
                    <a16:rowId xmlns:a16="http://schemas.microsoft.com/office/drawing/2014/main" val="2304899233"/>
                  </a:ext>
                </a:extLst>
              </a:tr>
              <a:tr h="133207">
                <a:tc>
                  <a:txBody>
                    <a:bodyPr/>
                    <a:lstStyle/>
                    <a:p>
                      <a:r>
                        <a:rPr lang="fr-CH" sz="1200" b="1" dirty="0" smtClean="0"/>
                        <a:t>TOTAL</a:t>
                      </a:r>
                      <a:endParaRPr lang="en-GB" sz="1200" b="1" dirty="0"/>
                    </a:p>
                  </a:txBody>
                  <a:tcPr/>
                </a:tc>
                <a:tc>
                  <a:txBody>
                    <a:bodyPr/>
                    <a:lstStyle/>
                    <a:p>
                      <a:r>
                        <a:rPr lang="fr-CH" sz="1200" b="1" dirty="0" smtClean="0"/>
                        <a:t>SPS</a:t>
                      </a:r>
                      <a:r>
                        <a:rPr lang="fr-CH" sz="1200" b="1" baseline="0" dirty="0" smtClean="0"/>
                        <a:t> point 3</a:t>
                      </a:r>
                      <a:endParaRPr lang="en-GB" sz="1200" b="1" dirty="0"/>
                    </a:p>
                  </a:txBody>
                  <a:tcPr/>
                </a:tc>
                <a:tc>
                  <a:txBody>
                    <a:bodyPr/>
                    <a:lstStyle/>
                    <a:p>
                      <a:pPr algn="ctr"/>
                      <a:r>
                        <a:rPr lang="fr-CH" sz="1200" b="1" dirty="0" smtClean="0"/>
                        <a:t>321</a:t>
                      </a:r>
                      <a:endParaRPr lang="en-GB" sz="1200" b="1" dirty="0"/>
                    </a:p>
                  </a:txBody>
                  <a:tcPr/>
                </a:tc>
                <a:tc>
                  <a:txBody>
                    <a:bodyPr/>
                    <a:lstStyle/>
                    <a:p>
                      <a:pPr algn="ctr"/>
                      <a:r>
                        <a:rPr lang="en-GB" sz="1200" b="1" dirty="0" smtClean="0"/>
                        <a:t>4171</a:t>
                      </a:r>
                      <a:endParaRPr lang="en-GB" sz="1200" b="1" dirty="0"/>
                    </a:p>
                  </a:txBody>
                  <a:tcPr/>
                </a:tc>
                <a:tc>
                  <a:txBody>
                    <a:bodyPr/>
                    <a:lstStyle/>
                    <a:p>
                      <a:pPr algn="ctr"/>
                      <a:r>
                        <a:rPr lang="fr-CH" sz="1200" b="1" dirty="0" smtClean="0">
                          <a:solidFill>
                            <a:srgbClr val="C00000"/>
                          </a:solidFill>
                        </a:rPr>
                        <a:t>22</a:t>
                      </a:r>
                      <a:endParaRPr lang="en-GB" sz="1200" b="1" dirty="0">
                        <a:solidFill>
                          <a:srgbClr val="C00000"/>
                        </a:solidFill>
                      </a:endParaRPr>
                    </a:p>
                  </a:txBody>
                  <a:tcPr/>
                </a:tc>
                <a:extLst>
                  <a:ext uri="{0D108BD9-81ED-4DB2-BD59-A6C34878D82A}">
                    <a16:rowId xmlns:a16="http://schemas.microsoft.com/office/drawing/2014/main" val="1054693465"/>
                  </a:ext>
                </a:extLst>
              </a:tr>
            </a:tbl>
          </a:graphicData>
        </a:graphic>
      </p:graphicFrame>
      <p:sp>
        <p:nvSpPr>
          <p:cNvPr id="9" name="Rounded Rectangle 8"/>
          <p:cNvSpPr/>
          <p:nvPr/>
        </p:nvSpPr>
        <p:spPr>
          <a:xfrm>
            <a:off x="4427038" y="2765286"/>
            <a:ext cx="1034558" cy="289041"/>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srgbClr val="FFFFFF"/>
              </a:solidFill>
              <a:latin typeface="Arial"/>
            </a:endParaRPr>
          </a:p>
        </p:txBody>
      </p:sp>
      <p:sp>
        <p:nvSpPr>
          <p:cNvPr id="10" name="Rectangle 9"/>
          <p:cNvSpPr/>
          <p:nvPr/>
        </p:nvSpPr>
        <p:spPr>
          <a:xfrm>
            <a:off x="6562215" y="2717073"/>
            <a:ext cx="4756430" cy="461665"/>
          </a:xfrm>
          <a:prstGeom prst="rect">
            <a:avLst/>
          </a:prstGeom>
          <a:solidFill>
            <a:schemeClr val="bg1"/>
          </a:solidFill>
        </p:spPr>
        <p:txBody>
          <a:bodyPr wrap="none" lIns="91440" tIns="45720" rIns="91440" bIns="45720">
            <a:spAutoFit/>
          </a:bodyPr>
          <a:lstStyle/>
          <a:p>
            <a:pPr algn="ctr">
              <a:defRPr/>
            </a:pPr>
            <a:r>
              <a:rPr lang="en-US" sz="2400" dirty="0">
                <a:ln w="0"/>
                <a:gradFill>
                  <a:gsLst>
                    <a:gs pos="0">
                      <a:srgbClr val="EF2929">
                        <a:lumMod val="50000"/>
                      </a:srgbClr>
                    </a:gs>
                    <a:gs pos="50000">
                      <a:srgbClr val="EF2929"/>
                    </a:gs>
                    <a:gs pos="100000">
                      <a:srgbClr val="EF2929">
                        <a:lumMod val="60000"/>
                        <a:lumOff val="40000"/>
                      </a:srgbClr>
                    </a:gs>
                  </a:gsLst>
                  <a:lin ang="5400000"/>
                </a:gradFill>
                <a:effectLst>
                  <a:reflection blurRad="6350" stA="53000" endA="300" endPos="35500" dir="5400000" sy="-90000" algn="bl" rotWithShape="0"/>
                </a:effectLst>
                <a:latin typeface="Arial"/>
              </a:rPr>
              <a:t>Original estimation was 12 weeks</a:t>
            </a:r>
          </a:p>
        </p:txBody>
      </p:sp>
      <p:graphicFrame>
        <p:nvGraphicFramePr>
          <p:cNvPr id="12" name="Table 11"/>
          <p:cNvGraphicFramePr>
            <a:graphicFrameLocks noGrp="1"/>
          </p:cNvGraphicFramePr>
          <p:nvPr>
            <p:extLst>
              <p:ext uri="{D42A27DB-BD31-4B8C-83A1-F6EECF244321}">
                <p14:modId xmlns:p14="http://schemas.microsoft.com/office/powerpoint/2010/main" val="1663409265"/>
              </p:ext>
            </p:extLst>
          </p:nvPr>
        </p:nvGraphicFramePr>
        <p:xfrm>
          <a:off x="559499" y="3816244"/>
          <a:ext cx="3976823" cy="2286000"/>
        </p:xfrm>
        <a:graphic>
          <a:graphicData uri="http://schemas.openxmlformats.org/drawingml/2006/table">
            <a:tbl>
              <a:tblPr firstRow="1" bandRow="1">
                <a:tableStyleId>{5C22544A-7EE6-4342-B048-85BDC9FD1C3A}</a:tableStyleId>
              </a:tblPr>
              <a:tblGrid>
                <a:gridCol w="685735">
                  <a:extLst>
                    <a:ext uri="{9D8B030D-6E8A-4147-A177-3AD203B41FA5}">
                      <a16:colId xmlns:a16="http://schemas.microsoft.com/office/drawing/2014/main" val="1863777170"/>
                    </a:ext>
                  </a:extLst>
                </a:gridCol>
                <a:gridCol w="1747921">
                  <a:extLst>
                    <a:ext uri="{9D8B030D-6E8A-4147-A177-3AD203B41FA5}">
                      <a16:colId xmlns:a16="http://schemas.microsoft.com/office/drawing/2014/main" val="2470676300"/>
                    </a:ext>
                  </a:extLst>
                </a:gridCol>
                <a:gridCol w="607865">
                  <a:extLst>
                    <a:ext uri="{9D8B030D-6E8A-4147-A177-3AD203B41FA5}">
                      <a16:colId xmlns:a16="http://schemas.microsoft.com/office/drawing/2014/main" val="3352744823"/>
                    </a:ext>
                  </a:extLst>
                </a:gridCol>
                <a:gridCol w="935302">
                  <a:extLst>
                    <a:ext uri="{9D8B030D-6E8A-4147-A177-3AD203B41FA5}">
                      <a16:colId xmlns:a16="http://schemas.microsoft.com/office/drawing/2014/main" val="1274742440"/>
                    </a:ext>
                  </a:extLst>
                </a:gridCol>
              </a:tblGrid>
              <a:tr h="415111">
                <a:tc>
                  <a:txBody>
                    <a:bodyPr/>
                    <a:lstStyle/>
                    <a:p>
                      <a:pPr algn="ctr"/>
                      <a:endParaRPr lang="en-GB" sz="1200" dirty="0"/>
                    </a:p>
                  </a:txBody>
                  <a:tcPr>
                    <a:solidFill>
                      <a:srgbClr val="0055A0"/>
                    </a:solidFill>
                  </a:tcPr>
                </a:tc>
                <a:tc>
                  <a:txBody>
                    <a:bodyPr/>
                    <a:lstStyle/>
                    <a:p>
                      <a:pPr algn="ctr"/>
                      <a:r>
                        <a:rPr lang="en-GB" sz="1200" dirty="0" smtClean="0"/>
                        <a:t>Campaign Code</a:t>
                      </a:r>
                      <a:endParaRPr lang="en-GB" sz="1200" dirty="0">
                        <a:solidFill>
                          <a:srgbClr val="FF0000"/>
                        </a:solidFill>
                      </a:endParaRPr>
                    </a:p>
                  </a:txBody>
                  <a:tcPr>
                    <a:solidFill>
                      <a:srgbClr val="0055A0"/>
                    </a:solidFill>
                  </a:tcPr>
                </a:tc>
                <a:tc>
                  <a:txBody>
                    <a:bodyPr/>
                    <a:lstStyle/>
                    <a:p>
                      <a:pPr algn="ctr"/>
                      <a:r>
                        <a:rPr lang="fr-CH" sz="1200" dirty="0" smtClean="0"/>
                        <a:t>QTY</a:t>
                      </a:r>
                    </a:p>
                    <a:p>
                      <a:pPr algn="ctr"/>
                      <a:r>
                        <a:rPr lang="fr-CH" sz="1200" dirty="0" smtClean="0"/>
                        <a:t>[KM]</a:t>
                      </a:r>
                      <a:endParaRPr lang="en-GB" sz="1200" dirty="0"/>
                    </a:p>
                  </a:txBody>
                  <a:tcPr>
                    <a:solidFill>
                      <a:srgbClr val="0055A0"/>
                    </a:solidFill>
                  </a:tcPr>
                </a:tc>
                <a:tc>
                  <a:txBody>
                    <a:bodyPr/>
                    <a:lstStyle/>
                    <a:p>
                      <a:pPr algn="ctr"/>
                      <a:r>
                        <a:rPr lang="en-GB" sz="1200" dirty="0" smtClean="0"/>
                        <a:t>Duration</a:t>
                      </a:r>
                      <a:r>
                        <a:rPr lang="en-GB" sz="1200" dirty="0" smtClean="0">
                          <a:solidFill>
                            <a:srgbClr val="FF0000"/>
                          </a:solidFill>
                        </a:rPr>
                        <a:t>*</a:t>
                      </a:r>
                    </a:p>
                    <a:p>
                      <a:pPr algn="ctr"/>
                      <a:r>
                        <a:rPr kumimoji="0" lang="fr-CH" sz="1200" b="1" kern="1200" dirty="0" smtClean="0">
                          <a:solidFill>
                            <a:schemeClr val="lt1"/>
                          </a:solidFill>
                          <a:latin typeface="+mn-lt"/>
                          <a:ea typeface="+mn-ea"/>
                          <a:cs typeface="+mn-cs"/>
                        </a:rPr>
                        <a:t>[Weeks]</a:t>
                      </a:r>
                      <a:endParaRPr kumimoji="0" lang="en-GB" sz="1200" b="1" kern="1200" dirty="0">
                        <a:solidFill>
                          <a:schemeClr val="lt1"/>
                        </a:solidFill>
                        <a:latin typeface="+mn-lt"/>
                        <a:ea typeface="+mn-ea"/>
                        <a:cs typeface="+mn-cs"/>
                      </a:endParaRPr>
                    </a:p>
                  </a:txBody>
                  <a:tcPr>
                    <a:solidFill>
                      <a:srgbClr val="0055A0"/>
                    </a:solidFill>
                  </a:tcPr>
                </a:tc>
                <a:extLst>
                  <a:ext uri="{0D108BD9-81ED-4DB2-BD59-A6C34878D82A}">
                    <a16:rowId xmlns:a16="http://schemas.microsoft.com/office/drawing/2014/main" val="4284976345"/>
                  </a:ext>
                </a:extLst>
              </a:tr>
              <a:tr h="249067">
                <a:tc>
                  <a:txBody>
                    <a:bodyPr/>
                    <a:lstStyle/>
                    <a:p>
                      <a:endParaRPr lang="en-GB" sz="1200" dirty="0"/>
                    </a:p>
                  </a:txBody>
                  <a:tcPr/>
                </a:tc>
                <a:tc>
                  <a:txBody>
                    <a:bodyPr/>
                    <a:lstStyle/>
                    <a:p>
                      <a:r>
                        <a:rPr lang="fr-CH" sz="1200" dirty="0" smtClean="0"/>
                        <a:t>SP3FS0-CC01</a:t>
                      </a:r>
                      <a:endParaRPr lang="en-GB" sz="1200" dirty="0"/>
                    </a:p>
                  </a:txBody>
                  <a:tcPr/>
                </a:tc>
                <a:tc>
                  <a:txBody>
                    <a:bodyPr/>
                    <a:lstStyle/>
                    <a:p>
                      <a:pPr algn="ctr"/>
                      <a:r>
                        <a:rPr lang="fr-CH" sz="1200" dirty="0" smtClean="0"/>
                        <a:t>10.2</a:t>
                      </a:r>
                      <a:endParaRPr lang="en-GB" sz="1200" dirty="0"/>
                    </a:p>
                  </a:txBody>
                  <a:tcPr/>
                </a:tc>
                <a:tc>
                  <a:txBody>
                    <a:bodyPr/>
                    <a:lstStyle/>
                    <a:p>
                      <a:pPr algn="ctr"/>
                      <a:r>
                        <a:rPr lang="fr-CH" sz="1200" dirty="0" smtClean="0"/>
                        <a:t>5</a:t>
                      </a:r>
                      <a:endParaRPr lang="en-GB" sz="1200" dirty="0"/>
                    </a:p>
                  </a:txBody>
                  <a:tcPr/>
                </a:tc>
                <a:extLst>
                  <a:ext uri="{0D108BD9-81ED-4DB2-BD59-A6C34878D82A}">
                    <a16:rowId xmlns:a16="http://schemas.microsoft.com/office/drawing/2014/main" val="1900085417"/>
                  </a:ext>
                </a:extLst>
              </a:tr>
              <a:tr h="249067">
                <a:tc>
                  <a:txBody>
                    <a:bodyPr/>
                    <a:lstStyle/>
                    <a:p>
                      <a:endParaRPr lang="en-GB" sz="1200" b="1" dirty="0"/>
                    </a:p>
                  </a:txBody>
                  <a:tcPr/>
                </a:tc>
                <a:tc>
                  <a:txBody>
                    <a:bodyPr/>
                    <a:lstStyle/>
                    <a:p>
                      <a:r>
                        <a:rPr lang="fr-CH" sz="1200" dirty="0" smtClean="0"/>
                        <a:t>SP3PPS0-CC03</a:t>
                      </a:r>
                    </a:p>
                  </a:txBody>
                  <a:tcPr/>
                </a:tc>
                <a:tc>
                  <a:txBody>
                    <a:bodyPr/>
                    <a:lstStyle/>
                    <a:p>
                      <a:pPr algn="ctr"/>
                      <a:r>
                        <a:rPr lang="fr-CH" sz="1200" dirty="0" smtClean="0"/>
                        <a:t>25</a:t>
                      </a:r>
                      <a:endParaRPr lang="en-GB" sz="1200" dirty="0"/>
                    </a:p>
                  </a:txBody>
                  <a:tcPr/>
                </a:tc>
                <a:tc>
                  <a:txBody>
                    <a:bodyPr/>
                    <a:lstStyle/>
                    <a:p>
                      <a:pPr algn="ctr"/>
                      <a:r>
                        <a:rPr lang="fr-CH" sz="1200" dirty="0" smtClean="0"/>
                        <a:t>8</a:t>
                      </a:r>
                      <a:endParaRPr lang="en-GB" sz="1200" dirty="0"/>
                    </a:p>
                  </a:txBody>
                  <a:tcPr/>
                </a:tc>
                <a:extLst>
                  <a:ext uri="{0D108BD9-81ED-4DB2-BD59-A6C34878D82A}">
                    <a16:rowId xmlns:a16="http://schemas.microsoft.com/office/drawing/2014/main" val="602408132"/>
                  </a:ext>
                </a:extLst>
              </a:tr>
              <a:tr h="249067">
                <a:tc>
                  <a:txBody>
                    <a:bodyPr/>
                    <a:lstStyle/>
                    <a:p>
                      <a:endParaRPr lang="en-GB" sz="1200" b="1" dirty="0"/>
                    </a:p>
                  </a:txBody>
                  <a:tcPr/>
                </a:tc>
                <a:tc>
                  <a:txBody>
                    <a:bodyPr/>
                    <a:lstStyle/>
                    <a:p>
                      <a:r>
                        <a:rPr lang="fr-CH" sz="1200" dirty="0" smtClean="0"/>
                        <a:t>SP3SMT0-CL201</a:t>
                      </a:r>
                    </a:p>
                  </a:txBody>
                  <a:tcPr/>
                </a:tc>
                <a:tc>
                  <a:txBody>
                    <a:bodyPr/>
                    <a:lstStyle/>
                    <a:p>
                      <a:pPr algn="ctr"/>
                      <a:r>
                        <a:rPr lang="fr-CH" sz="1200" dirty="0" smtClean="0"/>
                        <a:t>0.8</a:t>
                      </a:r>
                      <a:endParaRPr lang="en-GB" sz="1200" dirty="0"/>
                    </a:p>
                  </a:txBody>
                  <a:tcPr/>
                </a:tc>
                <a:tc>
                  <a:txBody>
                    <a:bodyPr/>
                    <a:lstStyle/>
                    <a:p>
                      <a:pPr algn="ctr"/>
                      <a:r>
                        <a:rPr lang="fr-CH" sz="1200" dirty="0" smtClean="0"/>
                        <a:t>1</a:t>
                      </a:r>
                      <a:endParaRPr lang="en-GB" sz="1200" dirty="0"/>
                    </a:p>
                  </a:txBody>
                  <a:tcPr/>
                </a:tc>
                <a:extLst>
                  <a:ext uri="{0D108BD9-81ED-4DB2-BD59-A6C34878D82A}">
                    <a16:rowId xmlns:a16="http://schemas.microsoft.com/office/drawing/2014/main" val="3151882535"/>
                  </a:ext>
                </a:extLst>
              </a:tr>
              <a:tr h="415111">
                <a:tc>
                  <a:txBody>
                    <a:bodyPr/>
                    <a:lstStyle/>
                    <a:p>
                      <a:endParaRPr lang="en-GB" sz="1200" b="1" dirty="0"/>
                    </a:p>
                  </a:txBody>
                  <a:tcPr/>
                </a:tc>
                <a:tc>
                  <a:txBody>
                    <a:bodyPr/>
                    <a:lstStyle/>
                    <a:p>
                      <a:r>
                        <a:rPr lang="fr-CH" sz="1200" dirty="0" smtClean="0"/>
                        <a:t>SP3SMT0-CL2M1</a:t>
                      </a:r>
                    </a:p>
                    <a:p>
                      <a:pPr marL="0" marR="0" lvl="0" indent="0" algn="l" defTabSz="914400" rtl="0" eaLnBrk="1" fontAlgn="auto" latinLnBrk="0" hangingPunct="1">
                        <a:lnSpc>
                          <a:spcPct val="100000"/>
                        </a:lnSpc>
                        <a:spcBef>
                          <a:spcPts val="0"/>
                        </a:spcBef>
                        <a:spcAft>
                          <a:spcPts val="0"/>
                        </a:spcAft>
                        <a:buClrTx/>
                        <a:buSzTx/>
                        <a:buFontTx/>
                        <a:buNone/>
                        <a:tabLst/>
                        <a:defRPr/>
                      </a:pPr>
                      <a:r>
                        <a:rPr lang="fr-CH" sz="1200" dirty="0" smtClean="0"/>
                        <a:t>SP3UTT0-CL2M1</a:t>
                      </a:r>
                    </a:p>
                  </a:txBody>
                  <a:tcPr/>
                </a:tc>
                <a:tc>
                  <a:txBody>
                    <a:bodyPr/>
                    <a:lstStyle/>
                    <a:p>
                      <a:pPr algn="ctr"/>
                      <a:r>
                        <a:rPr lang="fr-CH" sz="1200" dirty="0" smtClean="0"/>
                        <a:t>NA</a:t>
                      </a:r>
                      <a:endParaRPr lang="en-GB" sz="1200" dirty="0"/>
                    </a:p>
                  </a:txBody>
                  <a:tcPr/>
                </a:tc>
                <a:tc>
                  <a:txBody>
                    <a:bodyPr/>
                    <a:lstStyle/>
                    <a:p>
                      <a:pPr algn="ctr"/>
                      <a:r>
                        <a:rPr lang="fr-CH" sz="1200" dirty="0" smtClean="0"/>
                        <a:t>0.5</a:t>
                      </a:r>
                      <a:endParaRPr lang="en-GB" sz="1200" dirty="0"/>
                    </a:p>
                  </a:txBody>
                  <a:tcPr/>
                </a:tc>
                <a:extLst>
                  <a:ext uri="{0D108BD9-81ED-4DB2-BD59-A6C34878D82A}">
                    <a16:rowId xmlns:a16="http://schemas.microsoft.com/office/drawing/2014/main" val="3151224729"/>
                  </a:ext>
                </a:extLst>
              </a:tr>
              <a:tr h="272451">
                <a:tc>
                  <a:txBody>
                    <a:bodyPr/>
                    <a:lstStyle/>
                    <a:p>
                      <a:endParaRPr lang="en-GB" sz="1200" b="1" dirty="0"/>
                    </a:p>
                  </a:txBody>
                  <a:tcPr/>
                </a:tc>
                <a:tc>
                  <a:txBody>
                    <a:bodyPr/>
                    <a:lstStyle/>
                    <a:p>
                      <a:r>
                        <a:rPr lang="fr-CH" sz="1200" dirty="0" smtClean="0"/>
                        <a:t>SP3LIU0-CC06</a:t>
                      </a:r>
                    </a:p>
                  </a:txBody>
                  <a:tcPr/>
                </a:tc>
                <a:tc>
                  <a:txBody>
                    <a:bodyPr/>
                    <a:lstStyle/>
                    <a:p>
                      <a:pPr algn="ctr"/>
                      <a:r>
                        <a:rPr lang="fr-CH" sz="1200" dirty="0" smtClean="0"/>
                        <a:t>53</a:t>
                      </a:r>
                      <a:endParaRPr lang="en-GB" sz="1200" dirty="0"/>
                    </a:p>
                  </a:txBody>
                  <a:tcPr/>
                </a:tc>
                <a:tc>
                  <a:txBody>
                    <a:bodyPr/>
                    <a:lstStyle/>
                    <a:p>
                      <a:pPr algn="ctr"/>
                      <a:r>
                        <a:rPr lang="fr-CH" sz="1200" dirty="0" smtClean="0"/>
                        <a:t>22</a:t>
                      </a:r>
                      <a:endParaRPr lang="en-GB" sz="1200" dirty="0"/>
                    </a:p>
                  </a:txBody>
                  <a:tcPr/>
                </a:tc>
                <a:extLst>
                  <a:ext uri="{0D108BD9-81ED-4DB2-BD59-A6C34878D82A}">
                    <a16:rowId xmlns:a16="http://schemas.microsoft.com/office/drawing/2014/main" val="3189994607"/>
                  </a:ext>
                </a:extLst>
              </a:tr>
              <a:tr h="249067">
                <a:tc>
                  <a:txBody>
                    <a:bodyPr/>
                    <a:lstStyle/>
                    <a:p>
                      <a:r>
                        <a:rPr lang="fr-CH" sz="1200" b="1" dirty="0" smtClean="0"/>
                        <a:t>TOTAL</a:t>
                      </a:r>
                      <a:endParaRPr lang="en-GB" sz="1200" b="1" dirty="0"/>
                    </a:p>
                  </a:txBody>
                  <a:tcPr/>
                </a:tc>
                <a:tc>
                  <a:txBody>
                    <a:bodyPr/>
                    <a:lstStyle/>
                    <a:p>
                      <a:endParaRPr lang="fr-CH" sz="1200" dirty="0" smtClean="0"/>
                    </a:p>
                  </a:txBody>
                  <a:tcPr/>
                </a:tc>
                <a:tc>
                  <a:txBody>
                    <a:bodyPr/>
                    <a:lstStyle/>
                    <a:p>
                      <a:pPr algn="ctr"/>
                      <a:r>
                        <a:rPr lang="fr-CH" sz="1200" b="1" dirty="0" smtClean="0">
                          <a:solidFill>
                            <a:srgbClr val="0C377B"/>
                          </a:solidFill>
                        </a:rPr>
                        <a:t>89</a:t>
                      </a:r>
                      <a:endParaRPr lang="en-GB" sz="1200" b="1" dirty="0">
                        <a:solidFill>
                          <a:srgbClr val="0C377B"/>
                        </a:solidFill>
                      </a:endParaRPr>
                    </a:p>
                  </a:txBody>
                  <a:tcPr/>
                </a:tc>
                <a:tc>
                  <a:txBody>
                    <a:bodyPr/>
                    <a:lstStyle/>
                    <a:p>
                      <a:pPr algn="ctr"/>
                      <a:r>
                        <a:rPr lang="fr-CH" sz="1200" b="1" dirty="0" smtClean="0">
                          <a:solidFill>
                            <a:srgbClr val="FF0000"/>
                          </a:solidFill>
                        </a:rPr>
                        <a:t>36.5</a:t>
                      </a:r>
                      <a:endParaRPr lang="en-GB" sz="1200" b="1" dirty="0">
                        <a:solidFill>
                          <a:srgbClr val="FF0000"/>
                        </a:solidFill>
                      </a:endParaRPr>
                    </a:p>
                  </a:txBody>
                  <a:tcPr/>
                </a:tc>
                <a:extLst>
                  <a:ext uri="{0D108BD9-81ED-4DB2-BD59-A6C34878D82A}">
                    <a16:rowId xmlns:a16="http://schemas.microsoft.com/office/drawing/2014/main" val="527722565"/>
                  </a:ext>
                </a:extLst>
              </a:tr>
            </a:tbl>
          </a:graphicData>
        </a:graphic>
      </p:graphicFrame>
      <p:sp>
        <p:nvSpPr>
          <p:cNvPr id="13" name="Rounded Rectangle 12"/>
          <p:cNvSpPr/>
          <p:nvPr/>
        </p:nvSpPr>
        <p:spPr>
          <a:xfrm>
            <a:off x="3571326" y="5813203"/>
            <a:ext cx="1034558" cy="289041"/>
          </a:xfrm>
          <a:prstGeom prst="round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defRPr/>
            </a:pPr>
            <a:endParaRPr lang="en-GB">
              <a:solidFill>
                <a:srgbClr val="FFFFFF"/>
              </a:solidFill>
              <a:latin typeface="Arial"/>
            </a:endParaRPr>
          </a:p>
        </p:txBody>
      </p:sp>
      <p:sp>
        <p:nvSpPr>
          <p:cNvPr id="14" name="Rectangle 13"/>
          <p:cNvSpPr/>
          <p:nvPr/>
        </p:nvSpPr>
        <p:spPr>
          <a:xfrm>
            <a:off x="5845596" y="5726890"/>
            <a:ext cx="4756430" cy="461665"/>
          </a:xfrm>
          <a:prstGeom prst="rect">
            <a:avLst/>
          </a:prstGeom>
          <a:solidFill>
            <a:schemeClr val="bg1"/>
          </a:solidFill>
        </p:spPr>
        <p:txBody>
          <a:bodyPr wrap="none" lIns="91440" tIns="45720" rIns="91440" bIns="45720">
            <a:spAutoFit/>
          </a:bodyPr>
          <a:lstStyle/>
          <a:p>
            <a:pPr algn="ctr">
              <a:defRPr/>
            </a:pPr>
            <a:r>
              <a:rPr lang="en-US" sz="2400" dirty="0">
                <a:ln w="0"/>
                <a:gradFill>
                  <a:gsLst>
                    <a:gs pos="0">
                      <a:srgbClr val="EF2929">
                        <a:lumMod val="50000"/>
                      </a:srgbClr>
                    </a:gs>
                    <a:gs pos="50000">
                      <a:srgbClr val="EF2929"/>
                    </a:gs>
                    <a:gs pos="100000">
                      <a:srgbClr val="EF2929">
                        <a:lumMod val="60000"/>
                        <a:lumOff val="40000"/>
                      </a:srgbClr>
                    </a:gs>
                  </a:gsLst>
                  <a:lin ang="5400000"/>
                </a:gradFill>
                <a:effectLst>
                  <a:reflection blurRad="6350" stA="53000" endA="300" endPos="35500" dir="5400000" sy="-90000" algn="bl" rotWithShape="0"/>
                </a:effectLst>
                <a:latin typeface="Arial"/>
              </a:rPr>
              <a:t>Original estimation was 12 weeks</a:t>
            </a:r>
          </a:p>
        </p:txBody>
      </p:sp>
      <p:sp>
        <p:nvSpPr>
          <p:cNvPr id="6" name="TextBox 5"/>
          <p:cNvSpPr txBox="1"/>
          <p:nvPr/>
        </p:nvSpPr>
        <p:spPr>
          <a:xfrm>
            <a:off x="559498" y="1221954"/>
            <a:ext cx="1650735" cy="369332"/>
          </a:xfrm>
          <a:prstGeom prst="rect">
            <a:avLst/>
          </a:prstGeom>
          <a:noFill/>
        </p:spPr>
        <p:txBody>
          <a:bodyPr wrap="square" rtlCol="0">
            <a:spAutoFit/>
          </a:bodyPr>
          <a:lstStyle/>
          <a:p>
            <a:r>
              <a:rPr lang="en-GB" dirty="0" smtClean="0"/>
              <a:t>De-cabling</a:t>
            </a:r>
            <a:endParaRPr lang="en-GB" dirty="0"/>
          </a:p>
        </p:txBody>
      </p:sp>
      <p:sp>
        <p:nvSpPr>
          <p:cNvPr id="15" name="TextBox 14"/>
          <p:cNvSpPr txBox="1"/>
          <p:nvPr/>
        </p:nvSpPr>
        <p:spPr>
          <a:xfrm>
            <a:off x="559499" y="3446911"/>
            <a:ext cx="1650735" cy="369332"/>
          </a:xfrm>
          <a:prstGeom prst="rect">
            <a:avLst/>
          </a:prstGeom>
          <a:noFill/>
        </p:spPr>
        <p:txBody>
          <a:bodyPr wrap="square" rtlCol="0">
            <a:spAutoFit/>
          </a:bodyPr>
          <a:lstStyle/>
          <a:p>
            <a:r>
              <a:rPr lang="en-GB" dirty="0" smtClean="0"/>
              <a:t>Cabling</a:t>
            </a:r>
            <a:endParaRPr lang="en-GB" dirty="0"/>
          </a:p>
        </p:txBody>
      </p:sp>
      <p:sp>
        <p:nvSpPr>
          <p:cNvPr id="11" name="Down Arrow 10"/>
          <p:cNvSpPr/>
          <p:nvPr/>
        </p:nvSpPr>
        <p:spPr>
          <a:xfrm rot="5400000">
            <a:off x="5270783" y="5533700"/>
            <a:ext cx="242078" cy="8950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Down Arrow 15"/>
          <p:cNvSpPr/>
          <p:nvPr/>
        </p:nvSpPr>
        <p:spPr>
          <a:xfrm rot="5400000">
            <a:off x="5870688" y="2494210"/>
            <a:ext cx="242078" cy="895011"/>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454037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22" presetClass="entr" presetSubtype="2" fill="hold" grpId="0" nodeType="with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right)">
                                      <p:cBhvr>
                                        <p:cTn id="11" dur="500"/>
                                        <p:tgtEl>
                                          <p:spTgt spid="16"/>
                                        </p:tgtEl>
                                      </p:cBhvr>
                                    </p:animEffect>
                                  </p:childTnLst>
                                </p:cTn>
                              </p:par>
                            </p:childTnLst>
                          </p:cTn>
                        </p:par>
                        <p:par>
                          <p:cTn id="12" fill="hold">
                            <p:stCondLst>
                              <p:cond delay="500"/>
                            </p:stCondLst>
                            <p:childTnLst>
                              <p:par>
                                <p:cTn id="13" presetID="1" presetClass="entr" presetSubtype="0"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22" presetClass="entr" presetSubtype="2"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right)">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3" grpId="0" animBg="1"/>
      <p:bldP spid="14" grpId="0" animBg="1"/>
      <p:bldP spid="11" grpId="0" animBg="1"/>
      <p:bldP spid="16"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2036" y="742382"/>
            <a:ext cx="10228414" cy="6114812"/>
          </a:xfrm>
          <a:prstGeom prst="rect">
            <a:avLst/>
          </a:prstGeom>
        </p:spPr>
      </p:pic>
      <p:pic>
        <p:nvPicPr>
          <p:cNvPr id="11" name="Picture 10"/>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421917" y="1541522"/>
            <a:ext cx="9446610" cy="3826118"/>
          </a:xfrm>
          <a:prstGeom prst="rect">
            <a:avLst/>
          </a:prstGeom>
        </p:spPr>
      </p:pic>
      <p:sp>
        <p:nvSpPr>
          <p:cNvPr id="5" name="Slide Number Placeholder 4"/>
          <p:cNvSpPr>
            <a:spLocks noGrp="1"/>
          </p:cNvSpPr>
          <p:nvPr>
            <p:ph type="sldNum" sz="quarter" idx="4"/>
          </p:nvPr>
        </p:nvSpPr>
        <p:spPr/>
        <p:txBody>
          <a:bodyPr/>
          <a:lstStyle/>
          <a:p>
            <a:fld id="{8D6C380F-326D-3C40-9EE7-7FBAB0953422}" type="slidenum">
              <a:rPr lang="en-US" smtClean="0"/>
              <a:pPr/>
              <a:t>16</a:t>
            </a:fld>
            <a:endParaRPr lang="en-US" dirty="0"/>
          </a:p>
        </p:txBody>
      </p:sp>
      <p:sp>
        <p:nvSpPr>
          <p:cNvPr id="2" name="Title 1"/>
          <p:cNvSpPr>
            <a:spLocks noGrp="1"/>
          </p:cNvSpPr>
          <p:nvPr>
            <p:ph type="title"/>
          </p:nvPr>
        </p:nvSpPr>
        <p:spPr>
          <a:xfrm>
            <a:off x="1316038" y="101296"/>
            <a:ext cx="9263730" cy="813105"/>
          </a:xfrm>
        </p:spPr>
        <p:txBody>
          <a:bodyPr>
            <a:normAutofit/>
          </a:bodyPr>
          <a:lstStyle/>
          <a:p>
            <a:r>
              <a:rPr lang="en-GB" sz="3200" dirty="0">
                <a:latin typeface="Arial" panose="020B0604020202020204" pitchFamily="34" charset="0"/>
                <a:cs typeface="Arial" panose="020B0604020202020204" pitchFamily="34" charset="0"/>
              </a:rPr>
              <a:t>P</a:t>
            </a:r>
            <a:r>
              <a:rPr lang="en-GB" sz="3200" dirty="0" smtClean="0">
                <a:latin typeface="Arial" panose="020B0604020202020204" pitchFamily="34" charset="0"/>
                <a:cs typeface="Arial" panose="020B0604020202020204" pitchFamily="34" charset="0"/>
              </a:rPr>
              <a:t>lanning</a:t>
            </a:r>
            <a:r>
              <a:rPr lang="en-GB" sz="3200" dirty="0" smtClean="0">
                <a:solidFill>
                  <a:srgbClr val="0C377B"/>
                </a:solidFill>
                <a:latin typeface="Arial" panose="020B0604020202020204" pitchFamily="34" charset="0"/>
                <a:cs typeface="Arial" panose="020B0604020202020204" pitchFamily="34" charset="0"/>
              </a:rPr>
              <a:t> </a:t>
            </a:r>
            <a:r>
              <a:rPr lang="en-GB" sz="2200" i="1" dirty="0" smtClean="0">
                <a:solidFill>
                  <a:srgbClr val="0C377B"/>
                </a:solidFill>
                <a:latin typeface="Arial" panose="020B0604020202020204" pitchFamily="34" charset="0"/>
                <a:cs typeface="Arial" panose="020B0604020202020204" pitchFamily="34" charset="0"/>
              </a:rPr>
              <a:t>(</a:t>
            </a:r>
            <a:r>
              <a:rPr lang="en-GB" sz="2200" i="1" dirty="0"/>
              <a:t>LIU 200 </a:t>
            </a:r>
            <a:r>
              <a:rPr lang="en-GB" sz="2200" i="1" dirty="0" err="1"/>
              <a:t>Mhz</a:t>
            </a:r>
            <a:r>
              <a:rPr lang="en-GB" sz="2200" i="1" dirty="0"/>
              <a:t> RF Upgrade in BA3</a:t>
            </a:r>
            <a:r>
              <a:rPr lang="en-GB" sz="2200" i="1" dirty="0" smtClean="0">
                <a:solidFill>
                  <a:srgbClr val="0C377B"/>
                </a:solidFill>
                <a:latin typeface="Arial" panose="020B0604020202020204" pitchFamily="34" charset="0"/>
                <a:cs typeface="Arial" panose="020B0604020202020204" pitchFamily="34" charset="0"/>
              </a:rPr>
              <a:t>)</a:t>
            </a:r>
            <a:endParaRPr lang="en-GB" sz="2200" i="1" dirty="0">
              <a:solidFill>
                <a:srgbClr val="0C377B"/>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4"/>
          <a:stretch>
            <a:fillRect/>
          </a:stretch>
        </p:blipFill>
        <p:spPr>
          <a:xfrm>
            <a:off x="4539345" y="1550208"/>
            <a:ext cx="419974" cy="3830079"/>
          </a:xfrm>
          <a:prstGeom prst="rect">
            <a:avLst/>
          </a:prstGeom>
        </p:spPr>
      </p:pic>
      <p:sp>
        <p:nvSpPr>
          <p:cNvPr id="8" name="Rounded Rectangle 7"/>
          <p:cNvSpPr/>
          <p:nvPr/>
        </p:nvSpPr>
        <p:spPr>
          <a:xfrm>
            <a:off x="4503056" y="2227943"/>
            <a:ext cx="489857" cy="660400"/>
          </a:xfrm>
          <a:prstGeom prst="roundRect">
            <a:avLst/>
          </a:prstGeom>
          <a:noFill/>
          <a:ln w="254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solidFill>
                <a:prstClr val="black"/>
              </a:solidFill>
              <a:latin typeface="Calibri" panose="020F0502020204030204"/>
            </a:endParaRPr>
          </a:p>
        </p:txBody>
      </p:sp>
      <p:sp>
        <p:nvSpPr>
          <p:cNvPr id="7" name="Rectangle 6"/>
          <p:cNvSpPr/>
          <p:nvPr/>
        </p:nvSpPr>
        <p:spPr>
          <a:xfrm>
            <a:off x="4459514" y="1502357"/>
            <a:ext cx="576943" cy="4190872"/>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TextBox 12"/>
          <p:cNvSpPr txBox="1"/>
          <p:nvPr/>
        </p:nvSpPr>
        <p:spPr>
          <a:xfrm>
            <a:off x="5205353" y="2550622"/>
            <a:ext cx="2300347" cy="646331"/>
          </a:xfrm>
          <a:prstGeom prst="rect">
            <a:avLst/>
          </a:prstGeom>
          <a:noFill/>
        </p:spPr>
        <p:txBody>
          <a:bodyPr wrap="square" rtlCol="0">
            <a:spAutoFit/>
          </a:bodyPr>
          <a:lstStyle/>
          <a:p>
            <a:r>
              <a:rPr lang="en-GB" dirty="0" smtClean="0"/>
              <a:t>De-cabling, Cabling &amp; </a:t>
            </a:r>
            <a:r>
              <a:rPr lang="en-GB" dirty="0" err="1" smtClean="0"/>
              <a:t>Auxilary</a:t>
            </a:r>
            <a:r>
              <a:rPr lang="en-GB" dirty="0" smtClean="0"/>
              <a:t> works</a:t>
            </a:r>
            <a:endParaRPr lang="fr-FR" dirty="0"/>
          </a:p>
        </p:txBody>
      </p:sp>
      <p:cxnSp>
        <p:nvCxnSpPr>
          <p:cNvPr id="14" name="Straight Arrow Connector 13"/>
          <p:cNvCxnSpPr/>
          <p:nvPr/>
        </p:nvCxnSpPr>
        <p:spPr>
          <a:xfrm flipH="1">
            <a:off x="5225844" y="1875692"/>
            <a:ext cx="4255" cy="1802423"/>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5225844" y="3699036"/>
            <a:ext cx="4255" cy="1221726"/>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flipH="1">
            <a:off x="5230099" y="1554169"/>
            <a:ext cx="902" cy="321523"/>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5274900" y="1541522"/>
            <a:ext cx="2017271" cy="369332"/>
          </a:xfrm>
          <a:prstGeom prst="rect">
            <a:avLst/>
          </a:prstGeom>
          <a:noFill/>
        </p:spPr>
        <p:txBody>
          <a:bodyPr wrap="square" rtlCol="0">
            <a:spAutoFit/>
          </a:bodyPr>
          <a:lstStyle/>
          <a:p>
            <a:r>
              <a:rPr lang="en-GB" dirty="0" smtClean="0"/>
              <a:t>Cavities removal</a:t>
            </a:r>
            <a:endParaRPr lang="fr-FR" dirty="0"/>
          </a:p>
        </p:txBody>
      </p:sp>
      <p:sp>
        <p:nvSpPr>
          <p:cNvPr id="20" name="TextBox 19"/>
          <p:cNvSpPr txBox="1"/>
          <p:nvPr/>
        </p:nvSpPr>
        <p:spPr>
          <a:xfrm>
            <a:off x="5325514" y="4072962"/>
            <a:ext cx="2017271" cy="369332"/>
          </a:xfrm>
          <a:prstGeom prst="rect">
            <a:avLst/>
          </a:prstGeom>
          <a:noFill/>
        </p:spPr>
        <p:txBody>
          <a:bodyPr wrap="square" rtlCol="0">
            <a:spAutoFit/>
          </a:bodyPr>
          <a:lstStyle/>
          <a:p>
            <a:r>
              <a:rPr lang="en-US" dirty="0" smtClean="0"/>
              <a:t>Install cavities</a:t>
            </a:r>
            <a:endParaRPr lang="fr-FR" dirty="0"/>
          </a:p>
        </p:txBody>
      </p:sp>
      <p:cxnSp>
        <p:nvCxnSpPr>
          <p:cNvPr id="23" name="Straight Arrow Connector 22"/>
          <p:cNvCxnSpPr/>
          <p:nvPr/>
        </p:nvCxnSpPr>
        <p:spPr>
          <a:xfrm>
            <a:off x="5228873" y="4920762"/>
            <a:ext cx="4255" cy="763263"/>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5331341" y="5019919"/>
            <a:ext cx="2133328" cy="369332"/>
          </a:xfrm>
          <a:prstGeom prst="rect">
            <a:avLst/>
          </a:prstGeom>
          <a:noFill/>
        </p:spPr>
        <p:txBody>
          <a:bodyPr wrap="square" rtlCol="0">
            <a:spAutoFit/>
          </a:bodyPr>
          <a:lstStyle/>
          <a:p>
            <a:r>
              <a:rPr lang="en-US" dirty="0" smtClean="0"/>
              <a:t>RF Commissioning</a:t>
            </a:r>
            <a:endParaRPr lang="fr-FR" dirty="0"/>
          </a:p>
        </p:txBody>
      </p:sp>
      <p:sp>
        <p:nvSpPr>
          <p:cNvPr id="27" name="Rectangular Callout 26"/>
          <p:cNvSpPr/>
          <p:nvPr/>
        </p:nvSpPr>
        <p:spPr>
          <a:xfrm>
            <a:off x="5844518" y="1976740"/>
            <a:ext cx="4215947" cy="530679"/>
          </a:xfrm>
          <a:prstGeom prst="wedgeRectCallout">
            <a:avLst>
              <a:gd name="adj1" fmla="val -71871"/>
              <a:gd name="adj2" fmla="val 51518"/>
            </a:avLst>
          </a:prstGeom>
          <a:solidFill>
            <a:schemeClr val="bg1"/>
          </a:solidFill>
          <a:ln>
            <a:solidFill>
              <a:schemeClr val="tx2"/>
            </a:solidFill>
          </a:ln>
        </p:spPr>
        <p:style>
          <a:lnRef idx="0">
            <a:scrgbClr r="0" g="0" b="0"/>
          </a:lnRef>
          <a:fillRef idx="0">
            <a:scrgbClr r="0" g="0" b="0"/>
          </a:fillRef>
          <a:effectRef idx="0">
            <a:scrgbClr r="0" g="0" b="0"/>
          </a:effectRef>
          <a:fontRef idx="minor">
            <a:schemeClr val="lt1"/>
          </a:fontRef>
        </p:style>
        <p:txBody>
          <a:bodyPr lIns="36000" tIns="36000" rIns="36000" bIns="36000" rtlCol="0" anchor="ctr"/>
          <a:lstStyle/>
          <a:p>
            <a:r>
              <a:rPr lang="en-GB" sz="1400" b="1" dirty="0">
                <a:solidFill>
                  <a:srgbClr val="C00000"/>
                </a:solidFill>
              </a:rPr>
              <a:t>During May, June &amp; July work teams will be split into Shifts to avoid co-activity in the same area</a:t>
            </a:r>
          </a:p>
        </p:txBody>
      </p:sp>
    </p:spTree>
    <p:extLst>
      <p:ext uri="{BB962C8B-B14F-4D97-AF65-F5344CB8AC3E}">
        <p14:creationId xmlns:p14="http://schemas.microsoft.com/office/powerpoint/2010/main" val="35467450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500"/>
                                        <p:tgtEl>
                                          <p:spTgt spid="2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fade">
                                      <p:cBhvr>
                                        <p:cTn id="30" dur="500"/>
                                        <p:tgtEl>
                                          <p:spTgt spid="20"/>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13"/>
                                        </p:tgtEl>
                                        <p:attrNameLst>
                                          <p:attrName>style.visibility</p:attrName>
                                        </p:attrNameLst>
                                      </p:cBhvr>
                                      <p:to>
                                        <p:strVal val="visible"/>
                                      </p:to>
                                    </p:set>
                                    <p:animEffect transition="in" filter="fade">
                                      <p:cBhvr>
                                        <p:cTn id="33" dur="500"/>
                                        <p:tgtEl>
                                          <p:spTgt spid="13"/>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500"/>
                                        <p:tgtEl>
                                          <p:spTgt spid="17"/>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Effect transition="in" filter="fade">
                                      <p:cBhvr>
                                        <p:cTn id="41" dur="500"/>
                                        <p:tgtEl>
                                          <p:spTgt spid="8"/>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7"/>
                                        </p:tgtEl>
                                        <p:attrNameLst>
                                          <p:attrName>style.visibility</p:attrName>
                                        </p:attrNameLst>
                                      </p:cBhvr>
                                      <p:to>
                                        <p:strVal val="visible"/>
                                      </p:to>
                                    </p:set>
                                    <p:animEffect transition="in" filter="fade">
                                      <p:cBhvr>
                                        <p:cTn id="44"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7" grpId="0" animBg="1"/>
      <p:bldP spid="13" grpId="0"/>
      <p:bldP spid="17" grpId="0"/>
      <p:bldP spid="20" grpId="0"/>
      <p:bldP spid="25" grpId="0"/>
      <p:bldP spid="2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34113" y="1422501"/>
            <a:ext cx="11826240" cy="1874793"/>
          </a:xfrm>
        </p:spPr>
        <p:txBody>
          <a:bodyPr>
            <a:normAutofit fontScale="47500" lnSpcReduction="20000"/>
          </a:bodyPr>
          <a:lstStyle/>
          <a:p>
            <a:pPr marL="48767" indent="0" algn="just">
              <a:buNone/>
            </a:pPr>
            <a:r>
              <a:rPr lang="en-GB" dirty="0"/>
              <a:t>In order to reduce high spark rate and vacuum activity with LHC beams in the LSS2 ZS electrostatics septa, a new layout has been proposed.</a:t>
            </a:r>
          </a:p>
          <a:p>
            <a:pPr marL="48767" indent="0" algn="just">
              <a:buNone/>
            </a:pPr>
            <a:r>
              <a:rPr lang="en-GB" dirty="0"/>
              <a:t>The principal modifications to improve the vacuum in the ZS concern the installation of </a:t>
            </a:r>
            <a:r>
              <a:rPr lang="en-GB" dirty="0" smtClean="0"/>
              <a:t>5 </a:t>
            </a:r>
            <a:r>
              <a:rPr lang="en-GB" dirty="0"/>
              <a:t>new ZSs equipped with vacuum pumps directly onto the vacuum </a:t>
            </a:r>
            <a:r>
              <a:rPr lang="en-GB" dirty="0" smtClean="0"/>
              <a:t>vessels. Each </a:t>
            </a:r>
            <a:r>
              <a:rPr lang="en-GB" dirty="0"/>
              <a:t>vacuum pumps will be equipped with a passive getters pumping system (Saes</a:t>
            </a:r>
            <a:r>
              <a:rPr lang="en-GB" baseline="30000" dirty="0"/>
              <a:t>®</a:t>
            </a:r>
            <a:r>
              <a:rPr lang="en-GB" dirty="0"/>
              <a:t> </a:t>
            </a:r>
            <a:r>
              <a:rPr lang="en-GB" dirty="0" err="1"/>
              <a:t>CapaciTorr</a:t>
            </a:r>
            <a:r>
              <a:rPr lang="en-GB" baseline="30000" dirty="0"/>
              <a:t>®</a:t>
            </a:r>
            <a:r>
              <a:rPr lang="en-GB" dirty="0"/>
              <a:t> D2000). Also the beam impedance of the new ZSs is reduced by introducing RF screens and grounding the anode support</a:t>
            </a:r>
            <a:r>
              <a:rPr lang="en-GB" dirty="0" smtClean="0"/>
              <a:t>.</a:t>
            </a:r>
          </a:p>
        </p:txBody>
      </p:sp>
      <p:sp>
        <p:nvSpPr>
          <p:cNvPr id="3" name="Slide Number Placeholder 2"/>
          <p:cNvSpPr>
            <a:spLocks noGrp="1"/>
          </p:cNvSpPr>
          <p:nvPr>
            <p:ph type="sldNum" sz="quarter" idx="4"/>
          </p:nvPr>
        </p:nvSpPr>
        <p:spPr/>
        <p:txBody>
          <a:bodyPr/>
          <a:lstStyle/>
          <a:p>
            <a:fld id="{17918391-D411-FE40-AAD7-861AE5233E0E}" type="slidenum">
              <a:rPr lang="en-US" smtClean="0"/>
              <a:pPr/>
              <a:t>17</a:t>
            </a:fld>
            <a:endParaRPr lang="en-US" dirty="0"/>
          </a:p>
        </p:txBody>
      </p:sp>
      <p:sp>
        <p:nvSpPr>
          <p:cNvPr id="4" name="Title 3"/>
          <p:cNvSpPr>
            <a:spLocks noGrp="1"/>
          </p:cNvSpPr>
          <p:nvPr>
            <p:ph type="title"/>
          </p:nvPr>
        </p:nvSpPr>
        <p:spPr>
          <a:xfrm>
            <a:off x="1316038" y="229633"/>
            <a:ext cx="10531057" cy="869252"/>
          </a:xfrm>
        </p:spPr>
        <p:txBody>
          <a:bodyPr>
            <a:noAutofit/>
          </a:bodyPr>
          <a:lstStyle/>
          <a:p>
            <a:r>
              <a:rPr lang="en-GB" sz="3200" dirty="0"/>
              <a:t>Installation of new ZS in the SPS LSS2 extraction </a:t>
            </a:r>
            <a:r>
              <a:rPr lang="en-GB" sz="3200" dirty="0" smtClean="0"/>
              <a:t>channel</a:t>
            </a:r>
            <a:endParaRPr lang="en-GB" sz="3200" dirty="0"/>
          </a:p>
        </p:txBody>
      </p:sp>
      <p:sp>
        <p:nvSpPr>
          <p:cNvPr id="5" name="Footer Placeholder 4"/>
          <p:cNvSpPr>
            <a:spLocks noGrp="1"/>
          </p:cNvSpPr>
          <p:nvPr>
            <p:ph type="ftr" sz="quarter" idx="3"/>
          </p:nvPr>
        </p:nvSpPr>
        <p:spPr/>
        <p:txBody>
          <a:bodyPr/>
          <a:lstStyle/>
          <a:p>
            <a:r>
              <a:rPr lang="en-GB" smtClean="0"/>
              <a:t>David Mcfarlane EN-ACE</a:t>
            </a:r>
            <a:endParaRPr lang="en-US" dirty="0"/>
          </a:p>
        </p:txBody>
      </p:sp>
      <p:sp>
        <p:nvSpPr>
          <p:cNvPr id="6" name="Rectangle 5"/>
          <p:cNvSpPr/>
          <p:nvPr/>
        </p:nvSpPr>
        <p:spPr>
          <a:xfrm>
            <a:off x="7814703" y="878896"/>
            <a:ext cx="1634097" cy="338554"/>
          </a:xfrm>
          <a:prstGeom prst="rect">
            <a:avLst/>
          </a:prstGeom>
        </p:spPr>
        <p:txBody>
          <a:bodyPr wrap="square">
            <a:spAutoFit/>
          </a:bodyPr>
          <a:lstStyle/>
          <a:p>
            <a:r>
              <a:rPr lang="fr-CH" sz="1600" dirty="0">
                <a:ln>
                  <a:solidFill>
                    <a:schemeClr val="bg1">
                      <a:lumMod val="75000"/>
                      <a:alpha val="46000"/>
                    </a:schemeClr>
                  </a:solidFill>
                </a:ln>
                <a:solidFill>
                  <a:srgbClr val="FF9900"/>
                </a:solidFill>
              </a:rPr>
              <a:t>ECR </a:t>
            </a:r>
            <a:r>
              <a:rPr lang="fr-CH" sz="1600" dirty="0" smtClean="0">
                <a:ln>
                  <a:solidFill>
                    <a:schemeClr val="bg1">
                      <a:lumMod val="75000"/>
                      <a:alpha val="46000"/>
                    </a:schemeClr>
                  </a:solidFill>
                </a:ln>
                <a:solidFill>
                  <a:srgbClr val="FF9900"/>
                </a:solidFill>
              </a:rPr>
              <a:t>1949753</a:t>
            </a:r>
            <a:endParaRPr lang="fr-CH" sz="1600" dirty="0">
              <a:ln>
                <a:solidFill>
                  <a:schemeClr val="bg1">
                    <a:lumMod val="75000"/>
                    <a:alpha val="46000"/>
                  </a:schemeClr>
                </a:solidFill>
              </a:ln>
              <a:solidFill>
                <a:srgbClr val="FF9900"/>
              </a:solidFill>
            </a:endParaRPr>
          </a:p>
        </p:txBody>
      </p:sp>
      <p:pic>
        <p:nvPicPr>
          <p:cNvPr id="7" name="Picture 6"/>
          <p:cNvPicPr/>
          <p:nvPr/>
        </p:nvPicPr>
        <p:blipFill rotWithShape="1">
          <a:blip r:embed="rId2" cstate="hqprint">
            <a:extLst>
              <a:ext uri="{28A0092B-C50C-407E-A947-70E740481C1C}">
                <a14:useLocalDpi xmlns:a14="http://schemas.microsoft.com/office/drawing/2010/main"/>
              </a:ext>
            </a:extLst>
          </a:blip>
          <a:srcRect t="8994" b="3881"/>
          <a:stretch/>
        </p:blipFill>
        <p:spPr bwMode="auto">
          <a:xfrm>
            <a:off x="473242" y="3367091"/>
            <a:ext cx="5293895" cy="2728909"/>
          </a:xfrm>
          <a:prstGeom prst="rect">
            <a:avLst/>
          </a:prstGeom>
          <a:noFill/>
          <a:ln>
            <a:noFill/>
          </a:ln>
          <a:extLst>
            <a:ext uri="{53640926-AAD7-44D8-BBD7-CCE9431645EC}">
              <a14:shadowObscured xmlns:a14="http://schemas.microsoft.com/office/drawing/2010/main"/>
            </a:ext>
          </a:extLst>
        </p:spPr>
      </p:pic>
      <p:pic>
        <p:nvPicPr>
          <p:cNvPr id="8" name="Picture 7" descr="C:\Users\bbalhan\AppData\Local\Microsoft\Windows\Temporary Internet Files\Content.Outlook\Z8M3VV76\IMG_0655.jpg"/>
          <p:cNvPicPr/>
          <p:nvPr/>
        </p:nvPicPr>
        <p:blipFill rotWithShape="1">
          <a:blip r:embed="rId3" cstate="hqprint">
            <a:extLst>
              <a:ext uri="{28A0092B-C50C-407E-A947-70E740481C1C}">
                <a14:useLocalDpi xmlns:a14="http://schemas.microsoft.com/office/drawing/2010/main"/>
              </a:ext>
            </a:extLst>
          </a:blip>
          <a:srcRect/>
          <a:stretch/>
        </p:blipFill>
        <p:spPr bwMode="auto">
          <a:xfrm>
            <a:off x="6424863" y="3367091"/>
            <a:ext cx="4657592" cy="2728910"/>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383983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fld id="{17918391-D411-FE40-AAD7-861AE5233E0E}" type="slidenum">
              <a:rPr lang="en-US">
                <a:solidFill>
                  <a:srgbClr val="0055A0">
                    <a:tint val="75000"/>
                  </a:srgbClr>
                </a:solidFill>
                <a:latin typeface="Arial"/>
              </a:rPr>
              <a:pPr/>
              <a:t>18</a:t>
            </a:fld>
            <a:endParaRPr lang="en-US" dirty="0">
              <a:solidFill>
                <a:srgbClr val="0055A0">
                  <a:tint val="75000"/>
                </a:srgbClr>
              </a:solidFill>
              <a:latin typeface="Arial"/>
            </a:endParaRPr>
          </a:p>
        </p:txBody>
      </p:sp>
      <p:sp>
        <p:nvSpPr>
          <p:cNvPr id="12" name="Title 11"/>
          <p:cNvSpPr>
            <a:spLocks noGrp="1"/>
          </p:cNvSpPr>
          <p:nvPr>
            <p:ph type="title"/>
          </p:nvPr>
        </p:nvSpPr>
        <p:spPr/>
        <p:txBody>
          <a:bodyPr>
            <a:normAutofit/>
          </a:bodyPr>
          <a:lstStyle/>
          <a:p>
            <a:r>
              <a:rPr lang="en-GB" sz="3200" dirty="0"/>
              <a:t>De-cable and re-cable ZS girder in </a:t>
            </a:r>
            <a:r>
              <a:rPr lang="en-GB" sz="3200" dirty="0" smtClean="0"/>
              <a:t>LSS2</a:t>
            </a:r>
            <a:br>
              <a:rPr lang="en-GB" sz="3200" dirty="0" smtClean="0"/>
            </a:br>
            <a:r>
              <a:rPr lang="en-GB" sz="3200" dirty="0" smtClean="0"/>
              <a:t> </a:t>
            </a:r>
            <a:r>
              <a:rPr lang="en-GB" sz="1800" i="1" dirty="0">
                <a:solidFill>
                  <a:schemeClr val="tx1">
                    <a:lumMod val="75000"/>
                  </a:schemeClr>
                </a:solidFill>
              </a:rPr>
              <a:t>As presented in the LS2C #27 – 16</a:t>
            </a:r>
            <a:r>
              <a:rPr lang="en-GB" sz="1800" i="1" baseline="30000" dirty="0">
                <a:solidFill>
                  <a:schemeClr val="tx1">
                    <a:lumMod val="75000"/>
                  </a:schemeClr>
                </a:solidFill>
              </a:rPr>
              <a:t>th</a:t>
            </a:r>
            <a:r>
              <a:rPr lang="en-GB" sz="1800" i="1" dirty="0">
                <a:solidFill>
                  <a:schemeClr val="tx1">
                    <a:lumMod val="75000"/>
                  </a:schemeClr>
                </a:solidFill>
              </a:rPr>
              <a:t> November </a:t>
            </a:r>
            <a:r>
              <a:rPr lang="en-GB" sz="1800" i="1" dirty="0" smtClean="0">
                <a:solidFill>
                  <a:schemeClr val="tx1">
                    <a:lumMod val="75000"/>
                  </a:schemeClr>
                </a:solidFill>
              </a:rPr>
              <a:t>2018</a:t>
            </a:r>
            <a:endParaRPr lang="en-GB" sz="3200" dirty="0"/>
          </a:p>
        </p:txBody>
      </p:sp>
      <p:sp>
        <p:nvSpPr>
          <p:cNvPr id="4" name="Footer Placeholder 3"/>
          <p:cNvSpPr>
            <a:spLocks noGrp="1"/>
          </p:cNvSpPr>
          <p:nvPr>
            <p:ph type="ftr" sz="quarter" idx="3"/>
          </p:nvPr>
        </p:nvSpPr>
        <p:spPr/>
        <p:txBody>
          <a:bodyPr/>
          <a:lstStyle/>
          <a:p>
            <a:r>
              <a:rPr lang="en-GB" smtClean="0">
                <a:solidFill>
                  <a:srgbClr val="0055A0">
                    <a:tint val="75000"/>
                  </a:srgbClr>
                </a:solidFill>
                <a:latin typeface="Arial"/>
              </a:rPr>
              <a:t>David Mcfarlane EN-ACE</a:t>
            </a:r>
            <a:endParaRPr lang="en-US" dirty="0">
              <a:solidFill>
                <a:srgbClr val="0055A0">
                  <a:tint val="75000"/>
                </a:srgbClr>
              </a:solidFill>
              <a:latin typeface="Arial"/>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7941345" y="746886"/>
            <a:ext cx="3857625" cy="5143500"/>
          </a:xfrm>
          <a:prstGeom prst="rect">
            <a:avLst/>
          </a:prstGeom>
        </p:spPr>
      </p:pic>
      <p:sp>
        <p:nvSpPr>
          <p:cNvPr id="11" name="Rectangle 10"/>
          <p:cNvSpPr/>
          <p:nvPr/>
        </p:nvSpPr>
        <p:spPr>
          <a:xfrm>
            <a:off x="319963" y="3104833"/>
            <a:ext cx="7621382" cy="2246769"/>
          </a:xfrm>
          <a:prstGeom prst="rect">
            <a:avLst/>
          </a:prstGeom>
        </p:spPr>
        <p:txBody>
          <a:bodyPr wrap="square">
            <a:spAutoFit/>
          </a:bodyPr>
          <a:lstStyle/>
          <a:p>
            <a:r>
              <a:rPr lang="en-GB" sz="2000" dirty="0" smtClean="0"/>
              <a:t>Particular cables have been identified and needing to be replaced in during LS2:</a:t>
            </a:r>
          </a:p>
          <a:p>
            <a:pPr marL="342900" indent="-342900">
              <a:buFont typeface="Arial" panose="020B0604020202020204" pitchFamily="34" charset="0"/>
              <a:buChar char="•"/>
            </a:pPr>
            <a:r>
              <a:rPr lang="en-GB" sz="2000" dirty="0" smtClean="0"/>
              <a:t>2.6 </a:t>
            </a:r>
            <a:r>
              <a:rPr lang="en-GB" sz="2000" dirty="0"/>
              <a:t>km cables for ABT from </a:t>
            </a:r>
            <a:r>
              <a:rPr lang="en-GB" sz="2000" dirty="0" smtClean="0"/>
              <a:t>patch.</a:t>
            </a:r>
          </a:p>
          <a:p>
            <a:pPr marL="342900" indent="-342900">
              <a:buFont typeface="Arial" panose="020B0604020202020204" pitchFamily="34" charset="0"/>
              <a:buChar char="•"/>
            </a:pPr>
            <a:r>
              <a:rPr lang="en-GB" sz="2000" dirty="0" smtClean="0"/>
              <a:t>3.8 </a:t>
            </a:r>
            <a:r>
              <a:rPr lang="en-GB" sz="2000" dirty="0"/>
              <a:t>km for BI and VSC from </a:t>
            </a:r>
            <a:r>
              <a:rPr lang="en-GB" sz="2000" dirty="0" smtClean="0"/>
              <a:t>TA</a:t>
            </a:r>
            <a:r>
              <a:rPr lang="en-GB" sz="2000" dirty="0"/>
              <a:t>.</a:t>
            </a:r>
            <a:endParaRPr lang="en-GB" sz="2000" dirty="0" smtClean="0"/>
          </a:p>
          <a:p>
            <a:endParaRPr lang="en-GB" sz="2000" dirty="0" smtClean="0"/>
          </a:p>
          <a:p>
            <a:r>
              <a:rPr lang="en-GB" sz="2000" dirty="0" smtClean="0"/>
              <a:t>An addition 8 weeks of cabling has been added to the planning to accommodate this additional works.</a:t>
            </a:r>
            <a:endParaRPr lang="en-GB" sz="2000" dirty="0"/>
          </a:p>
        </p:txBody>
      </p:sp>
      <p:sp>
        <p:nvSpPr>
          <p:cNvPr id="6" name="Rectangle 5"/>
          <p:cNvSpPr/>
          <p:nvPr/>
        </p:nvSpPr>
        <p:spPr>
          <a:xfrm>
            <a:off x="319963" y="1379739"/>
            <a:ext cx="7145225" cy="1200329"/>
          </a:xfrm>
          <a:prstGeom prst="rect">
            <a:avLst/>
          </a:prstGeom>
        </p:spPr>
        <p:txBody>
          <a:bodyPr wrap="square">
            <a:spAutoFit/>
          </a:bodyPr>
          <a:lstStyle/>
          <a:p>
            <a:pPr marL="285750" indent="-285750">
              <a:buFont typeface="Wingdings" panose="05000000000000000000" pitchFamily="2" charset="2"/>
              <a:buChar char="§"/>
            </a:pPr>
            <a:r>
              <a:rPr lang="en-GB" dirty="0"/>
              <a:t>The LSS2 general </a:t>
            </a:r>
            <a:r>
              <a:rPr lang="en-GB" dirty="0" smtClean="0"/>
              <a:t>re-cabling </a:t>
            </a:r>
            <a:r>
              <a:rPr lang="en-GB" dirty="0"/>
              <a:t>campaign to replace all (irradiated) cables has been postponed to LS3.</a:t>
            </a:r>
          </a:p>
          <a:p>
            <a:pPr marL="285750" indent="-285750">
              <a:buFont typeface="Wingdings" panose="05000000000000000000" pitchFamily="2" charset="2"/>
              <a:buChar char="§"/>
            </a:pPr>
            <a:r>
              <a:rPr lang="en-GB" dirty="0"/>
              <a:t>The first cables start (Long HV cable in Sept ’18, short cable in BA2 in November) to die</a:t>
            </a:r>
            <a:r>
              <a:rPr lang="en-GB" dirty="0" smtClean="0"/>
              <a:t>.</a:t>
            </a:r>
            <a:endParaRPr lang="en-GB" dirty="0"/>
          </a:p>
        </p:txBody>
      </p:sp>
    </p:spTree>
    <p:extLst>
      <p:ext uri="{BB962C8B-B14F-4D97-AF65-F5344CB8AC3E}">
        <p14:creationId xmlns:p14="http://schemas.microsoft.com/office/powerpoint/2010/main" val="35375110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2036" y="742382"/>
            <a:ext cx="10228414" cy="6114812"/>
          </a:xfrm>
          <a:prstGeom prst="rect">
            <a:avLst/>
          </a:prstGeom>
        </p:spPr>
      </p:pic>
      <p:pic>
        <p:nvPicPr>
          <p:cNvPr id="9" name="Picture 8"/>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421917" y="1554169"/>
            <a:ext cx="9446610" cy="3826118"/>
          </a:xfrm>
          <a:prstGeom prst="rect">
            <a:avLst/>
          </a:prstGeom>
        </p:spPr>
      </p:pic>
      <p:sp>
        <p:nvSpPr>
          <p:cNvPr id="5" name="Slide Number Placeholder 4"/>
          <p:cNvSpPr>
            <a:spLocks noGrp="1"/>
          </p:cNvSpPr>
          <p:nvPr>
            <p:ph type="sldNum" sz="quarter" idx="4"/>
          </p:nvPr>
        </p:nvSpPr>
        <p:spPr/>
        <p:txBody>
          <a:bodyPr/>
          <a:lstStyle/>
          <a:p>
            <a:fld id="{8D6C380F-326D-3C40-9EE7-7FBAB0953422}" type="slidenum">
              <a:rPr lang="en-US" smtClean="0"/>
              <a:pPr/>
              <a:t>19</a:t>
            </a:fld>
            <a:endParaRPr lang="en-US" dirty="0"/>
          </a:p>
        </p:txBody>
      </p:sp>
      <p:sp>
        <p:nvSpPr>
          <p:cNvPr id="2" name="Title 1"/>
          <p:cNvSpPr>
            <a:spLocks noGrp="1"/>
          </p:cNvSpPr>
          <p:nvPr>
            <p:ph type="title"/>
          </p:nvPr>
        </p:nvSpPr>
        <p:spPr>
          <a:xfrm>
            <a:off x="1316038" y="101296"/>
            <a:ext cx="9263730" cy="813105"/>
          </a:xfrm>
        </p:spPr>
        <p:txBody>
          <a:bodyPr>
            <a:normAutofit/>
          </a:bodyPr>
          <a:lstStyle/>
          <a:p>
            <a:r>
              <a:rPr lang="en-GB" sz="3200" dirty="0">
                <a:latin typeface="Arial" panose="020B0604020202020204" pitchFamily="34" charset="0"/>
                <a:cs typeface="Arial" panose="020B0604020202020204" pitchFamily="34" charset="0"/>
              </a:rPr>
              <a:t>P</a:t>
            </a:r>
            <a:r>
              <a:rPr lang="en-GB" sz="3200" dirty="0" smtClean="0">
                <a:latin typeface="Arial" panose="020B0604020202020204" pitchFamily="34" charset="0"/>
                <a:cs typeface="Arial" panose="020B0604020202020204" pitchFamily="34" charset="0"/>
              </a:rPr>
              <a:t>lanning</a:t>
            </a:r>
            <a:r>
              <a:rPr lang="en-GB" sz="3600" dirty="0" smtClean="0">
                <a:solidFill>
                  <a:srgbClr val="0C377B"/>
                </a:solidFill>
                <a:latin typeface="Arial" panose="020B0604020202020204" pitchFamily="34" charset="0"/>
                <a:cs typeface="Arial" panose="020B0604020202020204" pitchFamily="34" charset="0"/>
              </a:rPr>
              <a:t> </a:t>
            </a:r>
            <a:r>
              <a:rPr lang="en-GB" sz="2200" i="1" dirty="0" smtClean="0">
                <a:solidFill>
                  <a:srgbClr val="0C377B"/>
                </a:solidFill>
                <a:latin typeface="Arial" panose="020B0604020202020204" pitchFamily="34" charset="0"/>
                <a:cs typeface="Arial" panose="020B0604020202020204" pitchFamily="34" charset="0"/>
              </a:rPr>
              <a:t>(</a:t>
            </a:r>
            <a:r>
              <a:rPr lang="en-GB" sz="2200" i="1" dirty="0"/>
              <a:t>Installation of new ZS in the SPS </a:t>
            </a:r>
            <a:r>
              <a:rPr lang="en-GB" sz="2200" i="1" dirty="0" smtClean="0"/>
              <a:t>LSS2</a:t>
            </a:r>
            <a:r>
              <a:rPr lang="en-GB" sz="2200" i="1" dirty="0" smtClean="0">
                <a:solidFill>
                  <a:srgbClr val="0C377B"/>
                </a:solidFill>
                <a:latin typeface="Arial" panose="020B0604020202020204" pitchFamily="34" charset="0"/>
                <a:cs typeface="Arial" panose="020B0604020202020204" pitchFamily="34" charset="0"/>
              </a:rPr>
              <a:t>)</a:t>
            </a:r>
            <a:endParaRPr lang="en-GB" sz="2200" i="1" dirty="0">
              <a:solidFill>
                <a:srgbClr val="0C377B"/>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191609" y="2594001"/>
            <a:ext cx="398766" cy="2640353"/>
          </a:xfrm>
          <a:prstGeom prst="rect">
            <a:avLst/>
          </a:prstGeom>
        </p:spPr>
      </p:pic>
      <p:sp>
        <p:nvSpPr>
          <p:cNvPr id="7" name="Rectangle 6"/>
          <p:cNvSpPr/>
          <p:nvPr/>
        </p:nvSpPr>
        <p:spPr>
          <a:xfrm>
            <a:off x="3149903" y="2594001"/>
            <a:ext cx="440471" cy="2686024"/>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TextBox 10"/>
          <p:cNvSpPr txBox="1"/>
          <p:nvPr/>
        </p:nvSpPr>
        <p:spPr>
          <a:xfrm>
            <a:off x="3684583" y="2531197"/>
            <a:ext cx="1796336" cy="369332"/>
          </a:xfrm>
          <a:prstGeom prst="rect">
            <a:avLst/>
          </a:prstGeom>
          <a:noFill/>
        </p:spPr>
        <p:txBody>
          <a:bodyPr wrap="square" rtlCol="0">
            <a:spAutoFit/>
          </a:bodyPr>
          <a:lstStyle/>
          <a:p>
            <a:r>
              <a:rPr lang="en-GB" dirty="0" smtClean="0"/>
              <a:t>Removal</a:t>
            </a:r>
            <a:endParaRPr lang="fr-FR" dirty="0"/>
          </a:p>
        </p:txBody>
      </p:sp>
      <p:sp>
        <p:nvSpPr>
          <p:cNvPr id="12" name="TextBox 11"/>
          <p:cNvSpPr txBox="1"/>
          <p:nvPr/>
        </p:nvSpPr>
        <p:spPr>
          <a:xfrm>
            <a:off x="3646006" y="3440867"/>
            <a:ext cx="2580169" cy="369332"/>
          </a:xfrm>
          <a:prstGeom prst="rect">
            <a:avLst/>
          </a:prstGeom>
          <a:noFill/>
        </p:spPr>
        <p:txBody>
          <a:bodyPr wrap="square" rtlCol="0">
            <a:spAutoFit/>
          </a:bodyPr>
          <a:lstStyle/>
          <a:p>
            <a:r>
              <a:rPr lang="en-GB" dirty="0" smtClean="0"/>
              <a:t>Cabling Campaigns</a:t>
            </a:r>
            <a:endParaRPr lang="fr-FR" dirty="0"/>
          </a:p>
        </p:txBody>
      </p:sp>
      <p:sp>
        <p:nvSpPr>
          <p:cNvPr id="13" name="TextBox 12"/>
          <p:cNvSpPr txBox="1"/>
          <p:nvPr/>
        </p:nvSpPr>
        <p:spPr>
          <a:xfrm>
            <a:off x="3656143" y="4444154"/>
            <a:ext cx="2017271" cy="369332"/>
          </a:xfrm>
          <a:prstGeom prst="rect">
            <a:avLst/>
          </a:prstGeom>
          <a:noFill/>
        </p:spPr>
        <p:txBody>
          <a:bodyPr wrap="square" rtlCol="0">
            <a:spAutoFit/>
          </a:bodyPr>
          <a:lstStyle/>
          <a:p>
            <a:r>
              <a:rPr lang="en-GB" dirty="0"/>
              <a:t>I</a:t>
            </a:r>
            <a:r>
              <a:rPr lang="en-GB" dirty="0" smtClean="0"/>
              <a:t>nstallation</a:t>
            </a:r>
            <a:endParaRPr lang="fr-FR" dirty="0"/>
          </a:p>
        </p:txBody>
      </p:sp>
      <p:cxnSp>
        <p:nvCxnSpPr>
          <p:cNvPr id="14" name="Straight Arrow Connector 13"/>
          <p:cNvCxnSpPr/>
          <p:nvPr/>
        </p:nvCxnSpPr>
        <p:spPr>
          <a:xfrm>
            <a:off x="3683816" y="2964265"/>
            <a:ext cx="0" cy="1353735"/>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5" name="Straight Arrow Connector 14"/>
          <p:cNvCxnSpPr/>
          <p:nvPr/>
        </p:nvCxnSpPr>
        <p:spPr>
          <a:xfrm>
            <a:off x="3677925" y="4503132"/>
            <a:ext cx="0" cy="249843"/>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3683816" y="2594001"/>
            <a:ext cx="767" cy="244449"/>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1" name="TextBox 20"/>
          <p:cNvSpPr txBox="1"/>
          <p:nvPr/>
        </p:nvSpPr>
        <p:spPr>
          <a:xfrm>
            <a:off x="3656143" y="4720379"/>
            <a:ext cx="2017271" cy="369332"/>
          </a:xfrm>
          <a:prstGeom prst="rect">
            <a:avLst/>
          </a:prstGeom>
          <a:noFill/>
        </p:spPr>
        <p:txBody>
          <a:bodyPr wrap="square" rtlCol="0">
            <a:spAutoFit/>
          </a:bodyPr>
          <a:lstStyle/>
          <a:p>
            <a:r>
              <a:rPr lang="en-GB" dirty="0" smtClean="0"/>
              <a:t>ZS Cabling</a:t>
            </a:r>
            <a:endParaRPr lang="fr-FR" dirty="0"/>
          </a:p>
        </p:txBody>
      </p:sp>
      <p:cxnSp>
        <p:nvCxnSpPr>
          <p:cNvPr id="22" name="Straight Arrow Connector 21"/>
          <p:cNvCxnSpPr/>
          <p:nvPr/>
        </p:nvCxnSpPr>
        <p:spPr>
          <a:xfrm>
            <a:off x="3677925" y="4753957"/>
            <a:ext cx="0" cy="310354"/>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3659318" y="4996604"/>
            <a:ext cx="2781420" cy="369332"/>
          </a:xfrm>
          <a:prstGeom prst="rect">
            <a:avLst/>
          </a:prstGeom>
          <a:noFill/>
        </p:spPr>
        <p:txBody>
          <a:bodyPr wrap="square" rtlCol="0">
            <a:spAutoFit/>
          </a:bodyPr>
          <a:lstStyle/>
          <a:p>
            <a:r>
              <a:rPr lang="en-US" dirty="0" smtClean="0"/>
              <a:t>Testing &amp; Commissioning</a:t>
            </a:r>
            <a:endParaRPr lang="fr-FR" dirty="0"/>
          </a:p>
        </p:txBody>
      </p:sp>
      <p:cxnSp>
        <p:nvCxnSpPr>
          <p:cNvPr id="27" name="Straight Arrow Connector 26"/>
          <p:cNvCxnSpPr/>
          <p:nvPr/>
        </p:nvCxnSpPr>
        <p:spPr>
          <a:xfrm>
            <a:off x="3681100" y="5055582"/>
            <a:ext cx="0" cy="249843"/>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843356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fade">
                                      <p:cBhvr>
                                        <p:cTn id="15" dur="500"/>
                                        <p:tgtEl>
                                          <p:spTgt spid="16"/>
                                        </p:tgtEl>
                                      </p:cBhvr>
                                    </p:animEffect>
                                  </p:childTnLst>
                                </p:cTn>
                              </p:par>
                              <p:par>
                                <p:cTn id="16" presetID="10" presetClass="entr" presetSubtype="0" fill="hold" nodeType="withEffect">
                                  <p:stCondLst>
                                    <p:cond delay="0"/>
                                  </p:stCondLst>
                                  <p:childTnLst>
                                    <p:set>
                                      <p:cBhvr>
                                        <p:cTn id="17" dur="1" fill="hold">
                                          <p:stCondLst>
                                            <p:cond delay="0"/>
                                          </p:stCondLst>
                                        </p:cTn>
                                        <p:tgtEl>
                                          <p:spTgt spid="14"/>
                                        </p:tgtEl>
                                        <p:attrNameLst>
                                          <p:attrName>style.visibility</p:attrName>
                                        </p:attrNameLst>
                                      </p:cBhvr>
                                      <p:to>
                                        <p:strVal val="visible"/>
                                      </p:to>
                                    </p:set>
                                    <p:animEffect transition="in" filter="fade">
                                      <p:cBhvr>
                                        <p:cTn id="18" dur="500"/>
                                        <p:tgtEl>
                                          <p:spTgt spid="14"/>
                                        </p:tgtEl>
                                      </p:cBhvr>
                                    </p:animEffect>
                                  </p:childTnLst>
                                </p:cTn>
                              </p:par>
                              <p:par>
                                <p:cTn id="19" presetID="10" presetClass="entr" presetSubtype="0" fill="hold" nodeType="withEffect">
                                  <p:stCondLst>
                                    <p:cond delay="0"/>
                                  </p:stCondLst>
                                  <p:childTnLst>
                                    <p:set>
                                      <p:cBhvr>
                                        <p:cTn id="20" dur="1" fill="hold">
                                          <p:stCondLst>
                                            <p:cond delay="0"/>
                                          </p:stCondLst>
                                        </p:cTn>
                                        <p:tgtEl>
                                          <p:spTgt spid="15"/>
                                        </p:tgtEl>
                                        <p:attrNameLst>
                                          <p:attrName>style.visibility</p:attrName>
                                        </p:attrNameLst>
                                      </p:cBhvr>
                                      <p:to>
                                        <p:strVal val="visible"/>
                                      </p:to>
                                    </p:set>
                                    <p:animEffect transition="in" filter="fade">
                                      <p:cBhvr>
                                        <p:cTn id="21" dur="500"/>
                                        <p:tgtEl>
                                          <p:spTgt spid="15"/>
                                        </p:tgtEl>
                                      </p:cBhvr>
                                    </p:animEffect>
                                  </p:childTnLst>
                                </p:cTn>
                              </p:par>
                              <p:par>
                                <p:cTn id="22" presetID="10" presetClass="entr" presetSubtype="0" fill="hold" nodeType="with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0" presetClass="entr" presetSubtype="0" fill="hold" nodeType="withEffect">
                                  <p:stCondLst>
                                    <p:cond delay="0"/>
                                  </p:stCondLst>
                                  <p:childTnLst>
                                    <p:set>
                                      <p:cBhvr>
                                        <p:cTn id="26" dur="1" fill="hold">
                                          <p:stCondLst>
                                            <p:cond delay="0"/>
                                          </p:stCondLst>
                                        </p:cTn>
                                        <p:tgtEl>
                                          <p:spTgt spid="27"/>
                                        </p:tgtEl>
                                        <p:attrNameLst>
                                          <p:attrName>style.visibility</p:attrName>
                                        </p:attrNameLst>
                                      </p:cBhvr>
                                      <p:to>
                                        <p:strVal val="visible"/>
                                      </p:to>
                                    </p:set>
                                    <p:animEffect transition="in" filter="fade">
                                      <p:cBhvr>
                                        <p:cTn id="27" dur="500"/>
                                        <p:tgtEl>
                                          <p:spTgt spid="27"/>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500"/>
                                        <p:tgtEl>
                                          <p:spTgt spid="2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Effect transition="in" filter="fade">
                                      <p:cBhvr>
                                        <p:cTn id="33" dur="500"/>
                                        <p:tgtEl>
                                          <p:spTgt spid="21"/>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fade">
                                      <p:cBhvr>
                                        <p:cTn id="36" dur="500"/>
                                        <p:tgtEl>
                                          <p:spTgt spid="13"/>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p:bldP spid="12" grpId="0"/>
      <p:bldP spid="13" grpId="0"/>
      <p:bldP spid="21" grpId="0"/>
      <p:bldP spid="2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609600" y="1586203"/>
            <a:ext cx="10972800" cy="4010263"/>
          </a:xfrm>
        </p:spPr>
        <p:txBody>
          <a:bodyPr>
            <a:normAutofit fontScale="92500" lnSpcReduction="20000"/>
          </a:bodyPr>
          <a:lstStyle/>
          <a:p>
            <a:r>
              <a:rPr lang="en-GB" dirty="0"/>
              <a:t>Organisation</a:t>
            </a:r>
          </a:p>
          <a:p>
            <a:r>
              <a:rPr lang="en-GB" dirty="0"/>
              <a:t>LS2 Master and Baseline </a:t>
            </a:r>
            <a:r>
              <a:rPr lang="en-GB" dirty="0" smtClean="0"/>
              <a:t>Schedules</a:t>
            </a:r>
          </a:p>
          <a:p>
            <a:r>
              <a:rPr lang="en-US" smtClean="0"/>
              <a:t>LS2 Activities &amp; ALARA works</a:t>
            </a:r>
            <a:endParaRPr lang="en-GB" dirty="0"/>
          </a:p>
          <a:p>
            <a:r>
              <a:rPr lang="en-GB" dirty="0"/>
              <a:t>LS2 </a:t>
            </a:r>
            <a:r>
              <a:rPr lang="en-GB" dirty="0" smtClean="0"/>
              <a:t>LIU Main </a:t>
            </a:r>
            <a:r>
              <a:rPr lang="en-GB" dirty="0"/>
              <a:t>Activities</a:t>
            </a:r>
          </a:p>
          <a:p>
            <a:r>
              <a:rPr lang="en-GB" dirty="0" smtClean="0"/>
              <a:t>Critical Paths</a:t>
            </a:r>
          </a:p>
          <a:p>
            <a:r>
              <a:rPr lang="en-GB" dirty="0" smtClean="0"/>
              <a:t>Documentation </a:t>
            </a:r>
            <a:r>
              <a:rPr lang="en-GB" dirty="0"/>
              <a:t>Status</a:t>
            </a:r>
          </a:p>
          <a:p>
            <a:r>
              <a:rPr lang="en-GB" dirty="0"/>
              <a:t>Summary</a:t>
            </a:r>
          </a:p>
          <a:p>
            <a:endParaRPr lang="en-GB" dirty="0"/>
          </a:p>
        </p:txBody>
      </p:sp>
      <p:sp>
        <p:nvSpPr>
          <p:cNvPr id="2" name="Title 1"/>
          <p:cNvSpPr>
            <a:spLocks noGrp="1"/>
          </p:cNvSpPr>
          <p:nvPr>
            <p:ph type="title"/>
          </p:nvPr>
        </p:nvSpPr>
        <p:spPr/>
        <p:txBody>
          <a:bodyPr>
            <a:normAutofit/>
          </a:bodyPr>
          <a:lstStyle/>
          <a:p>
            <a:r>
              <a:rPr lang="en-GB" dirty="0" smtClean="0"/>
              <a:t>Content</a:t>
            </a:r>
            <a:endParaRPr lang="en-GB" dirty="0"/>
          </a:p>
        </p:txBody>
      </p:sp>
      <p:sp>
        <p:nvSpPr>
          <p:cNvPr id="4" name="Footer Placeholder 3"/>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sp>
        <p:nvSpPr>
          <p:cNvPr id="5" name="Slide Number Placeholder 4"/>
          <p:cNvSpPr>
            <a:spLocks noGrp="1"/>
          </p:cNvSpPr>
          <p:nvPr>
            <p:ph type="sldNum" sz="quarter" idx="4294967295"/>
          </p:nvPr>
        </p:nvSpPr>
        <p:spPr>
          <a:xfrm>
            <a:off x="11218863" y="6356350"/>
            <a:ext cx="973137" cy="365125"/>
          </a:xfrm>
        </p:spPr>
        <p:txBody>
          <a:bodyPr/>
          <a:lstStyle/>
          <a:p>
            <a:fld id="{8D6C380F-326D-3C40-9EE7-7FBAB0953422}" type="slidenum">
              <a:rPr lang="en-US" smtClean="0"/>
              <a:pPr/>
              <a:t>2</a:t>
            </a:fld>
            <a:endParaRPr lang="en-US" dirty="0"/>
          </a:p>
        </p:txBody>
      </p:sp>
    </p:spTree>
    <p:extLst>
      <p:ext uri="{BB962C8B-B14F-4D97-AF65-F5344CB8AC3E}">
        <p14:creationId xmlns:p14="http://schemas.microsoft.com/office/powerpoint/2010/main" val="20270776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a:latin typeface="Arial" panose="020B0604020202020204" pitchFamily="34" charset="0"/>
                <a:cs typeface="Arial" panose="020B0604020202020204" pitchFamily="34" charset="0"/>
              </a:rPr>
              <a:t>aC </a:t>
            </a:r>
            <a:r>
              <a:rPr lang="en-US" sz="3200" dirty="0" smtClean="0">
                <a:latin typeface="Arial" panose="020B0604020202020204" pitchFamily="34" charset="0"/>
                <a:cs typeface="Arial" panose="020B0604020202020204" pitchFamily="34" charset="0"/>
              </a:rPr>
              <a:t>Coating </a:t>
            </a:r>
            <a:r>
              <a:rPr lang="en-US" sz="3200" dirty="0">
                <a:latin typeface="Arial" panose="020B0604020202020204" pitchFamily="34" charset="0"/>
                <a:cs typeface="Arial" panose="020B0604020202020204" pitchFamily="34" charset="0"/>
              </a:rPr>
              <a:t>&amp; </a:t>
            </a:r>
            <a:r>
              <a:rPr lang="en-US" sz="3200" dirty="0" smtClean="0">
                <a:latin typeface="Arial" panose="020B0604020202020204" pitchFamily="34" charset="0"/>
                <a:cs typeface="Arial" panose="020B0604020202020204" pitchFamily="34" charset="0"/>
              </a:rPr>
              <a:t>Flange Impedance Reduction</a:t>
            </a:r>
            <a:r>
              <a:rPr lang="en-US" sz="3200" dirty="0">
                <a:latin typeface="Arial" panose="020B0604020202020204" pitchFamily="34" charset="0"/>
                <a:cs typeface="Arial" panose="020B0604020202020204" pitchFamily="34" charset="0"/>
              </a:rPr>
              <a:t>: LS2 </a:t>
            </a:r>
            <a:endParaRPr lang="en-GB" sz="3200" dirty="0">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4294967295"/>
          </p:nvPr>
        </p:nvSpPr>
        <p:spPr>
          <a:xfrm>
            <a:off x="6168218" y="6356350"/>
            <a:ext cx="4114800" cy="365125"/>
          </a:xfrm>
        </p:spPr>
        <p:txBody>
          <a:bodyPr/>
          <a:lstStyle/>
          <a:p>
            <a:r>
              <a:rPr lang="en-GB" dirty="0" smtClean="0"/>
              <a:t>David Mcfarlane EN-ACE</a:t>
            </a:r>
            <a:endParaRPr lang="en-US" dirty="0"/>
          </a:p>
        </p:txBody>
      </p:sp>
      <p:sp>
        <p:nvSpPr>
          <p:cNvPr id="5" name="Slide Number Placeholder 4"/>
          <p:cNvSpPr>
            <a:spLocks noGrp="1"/>
          </p:cNvSpPr>
          <p:nvPr>
            <p:ph type="sldNum" sz="quarter" idx="4294967295"/>
          </p:nvPr>
        </p:nvSpPr>
        <p:spPr>
          <a:xfrm>
            <a:off x="9448800" y="6356350"/>
            <a:ext cx="2743200" cy="365125"/>
          </a:xfrm>
        </p:spPr>
        <p:txBody>
          <a:bodyPr/>
          <a:lstStyle/>
          <a:p>
            <a:fld id="{8D6C380F-326D-3C40-9EE7-7FBAB0953422}" type="slidenum">
              <a:rPr lang="en-US" smtClean="0"/>
              <a:pPr/>
              <a:t>20</a:t>
            </a:fld>
            <a:endParaRPr lang="en-US" dirty="0"/>
          </a:p>
        </p:txBody>
      </p:sp>
      <p:grpSp>
        <p:nvGrpSpPr>
          <p:cNvPr id="6" name="Group 5"/>
          <p:cNvGrpSpPr/>
          <p:nvPr/>
        </p:nvGrpSpPr>
        <p:grpSpPr>
          <a:xfrm>
            <a:off x="168146" y="1260199"/>
            <a:ext cx="5642103" cy="4445276"/>
            <a:chOff x="1743602" y="843116"/>
            <a:chExt cx="6342561" cy="4675690"/>
          </a:xfrm>
        </p:grpSpPr>
        <p:sp>
          <p:nvSpPr>
            <p:cNvPr id="7" name="Oval 6"/>
            <p:cNvSpPr/>
            <p:nvPr/>
          </p:nvSpPr>
          <p:spPr>
            <a:xfrm>
              <a:off x="2946685" y="1708949"/>
              <a:ext cx="2893219" cy="2843213"/>
            </a:xfrm>
            <a:prstGeom prst="ellips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GB" sz="1000" dirty="0"/>
            </a:p>
          </p:txBody>
        </p:sp>
        <p:cxnSp>
          <p:nvCxnSpPr>
            <p:cNvPr id="8" name="Straight Connector 7"/>
            <p:cNvCxnSpPr/>
            <p:nvPr/>
          </p:nvCxnSpPr>
          <p:spPr>
            <a:xfrm>
              <a:off x="4368747" y="1586801"/>
              <a:ext cx="0" cy="200025"/>
            </a:xfrm>
            <a:prstGeom prst="line">
              <a:avLst/>
            </a:prstGeom>
          </p:spPr>
          <p:style>
            <a:lnRef idx="2">
              <a:schemeClr val="accent5"/>
            </a:lnRef>
            <a:fillRef idx="0">
              <a:schemeClr val="accent5"/>
            </a:fillRef>
            <a:effectRef idx="1">
              <a:schemeClr val="accent5"/>
            </a:effectRef>
            <a:fontRef idx="minor">
              <a:schemeClr val="tx1"/>
            </a:fontRef>
          </p:style>
        </p:cxnSp>
        <p:cxnSp>
          <p:nvCxnSpPr>
            <p:cNvPr id="9" name="Straight Connector 8"/>
            <p:cNvCxnSpPr/>
            <p:nvPr/>
          </p:nvCxnSpPr>
          <p:spPr>
            <a:xfrm>
              <a:off x="4368747" y="4431729"/>
              <a:ext cx="0" cy="200025"/>
            </a:xfrm>
            <a:prstGeom prst="line">
              <a:avLst/>
            </a:prstGeom>
          </p:spPr>
          <p:style>
            <a:lnRef idx="2">
              <a:schemeClr val="accent6"/>
            </a:lnRef>
            <a:fillRef idx="0">
              <a:schemeClr val="accent6"/>
            </a:fillRef>
            <a:effectRef idx="1">
              <a:schemeClr val="accent6"/>
            </a:effectRef>
            <a:fontRef idx="minor">
              <a:schemeClr val="tx1"/>
            </a:fontRef>
          </p:style>
        </p:cxnSp>
        <p:cxnSp>
          <p:nvCxnSpPr>
            <p:cNvPr id="10" name="Straight Connector 9"/>
            <p:cNvCxnSpPr/>
            <p:nvPr/>
          </p:nvCxnSpPr>
          <p:spPr>
            <a:xfrm flipV="1">
              <a:off x="5526315" y="2315464"/>
              <a:ext cx="150019" cy="92869"/>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5495813" y="2315464"/>
              <a:ext cx="150019" cy="92869"/>
            </a:xfrm>
            <a:prstGeom prst="line">
              <a:avLst/>
            </a:prstGeom>
          </p:spPr>
          <p:style>
            <a:lnRef idx="2">
              <a:schemeClr val="accent6"/>
            </a:lnRef>
            <a:fillRef idx="0">
              <a:schemeClr val="accent6"/>
            </a:fillRef>
            <a:effectRef idx="1">
              <a:schemeClr val="accent6"/>
            </a:effectRef>
            <a:fontRef idx="minor">
              <a:schemeClr val="tx1"/>
            </a:fontRef>
          </p:style>
        </p:cxnSp>
        <p:cxnSp>
          <p:nvCxnSpPr>
            <p:cNvPr id="12" name="Straight Connector 11"/>
            <p:cNvCxnSpPr/>
            <p:nvPr/>
          </p:nvCxnSpPr>
          <p:spPr>
            <a:xfrm flipV="1">
              <a:off x="3121176" y="3889410"/>
              <a:ext cx="150019" cy="92869"/>
            </a:xfrm>
            <a:prstGeom prst="line">
              <a:avLst/>
            </a:prstGeom>
          </p:spPr>
          <p:style>
            <a:lnRef idx="2">
              <a:schemeClr val="accent6"/>
            </a:lnRef>
            <a:fillRef idx="0">
              <a:schemeClr val="accent6"/>
            </a:fillRef>
            <a:effectRef idx="1">
              <a:schemeClr val="accent6"/>
            </a:effectRef>
            <a:fontRef idx="minor">
              <a:schemeClr val="tx1"/>
            </a:fontRef>
          </p:style>
        </p:cxnSp>
        <p:cxnSp>
          <p:nvCxnSpPr>
            <p:cNvPr id="13" name="Straight Connector 12"/>
            <p:cNvCxnSpPr/>
            <p:nvPr/>
          </p:nvCxnSpPr>
          <p:spPr>
            <a:xfrm>
              <a:off x="3128158" y="2258315"/>
              <a:ext cx="118587" cy="96440"/>
            </a:xfrm>
            <a:prstGeom prst="line">
              <a:avLst/>
            </a:prstGeom>
          </p:spPr>
          <p:style>
            <a:lnRef idx="2">
              <a:schemeClr val="accent6"/>
            </a:lnRef>
            <a:fillRef idx="0">
              <a:schemeClr val="accent6"/>
            </a:fillRef>
            <a:effectRef idx="1">
              <a:schemeClr val="accent6"/>
            </a:effectRef>
            <a:fontRef idx="minor">
              <a:schemeClr val="tx1"/>
            </a:fontRef>
          </p:style>
        </p:cxnSp>
        <p:cxnSp>
          <p:nvCxnSpPr>
            <p:cNvPr id="14" name="Straight Connector 13"/>
            <p:cNvCxnSpPr/>
            <p:nvPr/>
          </p:nvCxnSpPr>
          <p:spPr>
            <a:xfrm>
              <a:off x="5489757" y="3848870"/>
              <a:ext cx="186577" cy="155233"/>
            </a:xfrm>
            <a:prstGeom prst="line">
              <a:avLst/>
            </a:prstGeom>
          </p:spPr>
          <p:style>
            <a:lnRef idx="2">
              <a:schemeClr val="accent6"/>
            </a:lnRef>
            <a:fillRef idx="0">
              <a:schemeClr val="accent6"/>
            </a:fillRef>
            <a:effectRef idx="1">
              <a:schemeClr val="accent6"/>
            </a:effectRef>
            <a:fontRef idx="minor">
              <a:schemeClr val="tx1"/>
            </a:fontRef>
          </p:style>
        </p:cxnSp>
        <p:sp>
          <p:nvSpPr>
            <p:cNvPr id="15" name="TextBox 14"/>
            <p:cNvSpPr txBox="1"/>
            <p:nvPr/>
          </p:nvSpPr>
          <p:spPr>
            <a:xfrm>
              <a:off x="2786521" y="3963318"/>
              <a:ext cx="588636" cy="369501"/>
            </a:xfrm>
            <a:prstGeom prst="rect">
              <a:avLst/>
            </a:prstGeom>
            <a:noFill/>
          </p:spPr>
          <p:txBody>
            <a:bodyPr wrap="none" rtlCol="0">
              <a:spAutoFit/>
            </a:bodyPr>
            <a:lstStyle/>
            <a:p>
              <a:r>
                <a:rPr lang="en-US" sz="1400" dirty="0"/>
                <a:t>BA1</a:t>
              </a:r>
              <a:endParaRPr lang="en-GB" sz="1400" dirty="0"/>
            </a:p>
          </p:txBody>
        </p:sp>
        <p:sp>
          <p:nvSpPr>
            <p:cNvPr id="16" name="TextBox 15"/>
            <p:cNvSpPr txBox="1"/>
            <p:nvPr/>
          </p:nvSpPr>
          <p:spPr>
            <a:xfrm>
              <a:off x="2820157" y="1993667"/>
              <a:ext cx="588636" cy="369501"/>
            </a:xfrm>
            <a:prstGeom prst="rect">
              <a:avLst/>
            </a:prstGeom>
            <a:noFill/>
          </p:spPr>
          <p:txBody>
            <a:bodyPr wrap="none" rtlCol="0">
              <a:spAutoFit/>
            </a:bodyPr>
            <a:lstStyle/>
            <a:p>
              <a:r>
                <a:rPr lang="en-US" sz="1400" dirty="0"/>
                <a:t>BA2</a:t>
              </a:r>
              <a:endParaRPr lang="en-GB" sz="1400" dirty="0"/>
            </a:p>
          </p:txBody>
        </p:sp>
        <p:sp>
          <p:nvSpPr>
            <p:cNvPr id="17" name="TextBox 16"/>
            <p:cNvSpPr txBox="1"/>
            <p:nvPr/>
          </p:nvSpPr>
          <p:spPr>
            <a:xfrm>
              <a:off x="4119525" y="1317281"/>
              <a:ext cx="588636" cy="369501"/>
            </a:xfrm>
            <a:prstGeom prst="rect">
              <a:avLst/>
            </a:prstGeom>
            <a:noFill/>
          </p:spPr>
          <p:txBody>
            <a:bodyPr wrap="none" rtlCol="0">
              <a:spAutoFit/>
            </a:bodyPr>
            <a:lstStyle/>
            <a:p>
              <a:r>
                <a:rPr lang="en-US" sz="1400" dirty="0"/>
                <a:t>BA3</a:t>
              </a:r>
              <a:endParaRPr lang="en-GB" sz="1400" dirty="0"/>
            </a:p>
          </p:txBody>
        </p:sp>
        <p:sp>
          <p:nvSpPr>
            <p:cNvPr id="18" name="TextBox 17"/>
            <p:cNvSpPr txBox="1"/>
            <p:nvPr/>
          </p:nvSpPr>
          <p:spPr>
            <a:xfrm>
              <a:off x="5455310" y="2014523"/>
              <a:ext cx="588636" cy="369501"/>
            </a:xfrm>
            <a:prstGeom prst="rect">
              <a:avLst/>
            </a:prstGeom>
            <a:noFill/>
          </p:spPr>
          <p:txBody>
            <a:bodyPr wrap="none" rtlCol="0">
              <a:spAutoFit/>
            </a:bodyPr>
            <a:lstStyle/>
            <a:p>
              <a:r>
                <a:rPr lang="en-US" sz="1400" dirty="0"/>
                <a:t>BA4</a:t>
              </a:r>
              <a:endParaRPr lang="en-GB" sz="1400" dirty="0"/>
            </a:p>
          </p:txBody>
        </p:sp>
        <p:sp>
          <p:nvSpPr>
            <p:cNvPr id="19" name="TextBox 18"/>
            <p:cNvSpPr txBox="1"/>
            <p:nvPr/>
          </p:nvSpPr>
          <p:spPr>
            <a:xfrm>
              <a:off x="5436533" y="3988627"/>
              <a:ext cx="588636" cy="369501"/>
            </a:xfrm>
            <a:prstGeom prst="rect">
              <a:avLst/>
            </a:prstGeom>
            <a:noFill/>
          </p:spPr>
          <p:txBody>
            <a:bodyPr wrap="none" rtlCol="0">
              <a:spAutoFit/>
            </a:bodyPr>
            <a:lstStyle/>
            <a:p>
              <a:r>
                <a:rPr lang="en-US" sz="1400" dirty="0"/>
                <a:t>BA5</a:t>
              </a:r>
              <a:endParaRPr lang="en-GB" sz="1400" dirty="0"/>
            </a:p>
          </p:txBody>
        </p:sp>
        <p:sp>
          <p:nvSpPr>
            <p:cNvPr id="20" name="TextBox 19"/>
            <p:cNvSpPr txBox="1"/>
            <p:nvPr/>
          </p:nvSpPr>
          <p:spPr>
            <a:xfrm>
              <a:off x="4096497" y="4623544"/>
              <a:ext cx="588636" cy="369501"/>
            </a:xfrm>
            <a:prstGeom prst="rect">
              <a:avLst/>
            </a:prstGeom>
            <a:noFill/>
          </p:spPr>
          <p:txBody>
            <a:bodyPr wrap="none" rtlCol="0">
              <a:spAutoFit/>
            </a:bodyPr>
            <a:lstStyle/>
            <a:p>
              <a:r>
                <a:rPr lang="en-US" sz="1400" dirty="0"/>
                <a:t>BA6</a:t>
              </a:r>
              <a:endParaRPr lang="en-GB" sz="1400" dirty="0"/>
            </a:p>
          </p:txBody>
        </p:sp>
        <p:sp>
          <p:nvSpPr>
            <p:cNvPr id="21" name="TextBox 20"/>
            <p:cNvSpPr txBox="1"/>
            <p:nvPr/>
          </p:nvSpPr>
          <p:spPr>
            <a:xfrm>
              <a:off x="3786570" y="5038454"/>
              <a:ext cx="1212855" cy="480352"/>
            </a:xfrm>
            <a:prstGeom prst="rect">
              <a:avLst/>
            </a:prstGeom>
            <a:noFill/>
          </p:spPr>
          <p:txBody>
            <a:bodyPr wrap="none" rtlCol="0">
              <a:spAutoFit/>
            </a:bodyPr>
            <a:lstStyle/>
            <a:p>
              <a:pPr algn="ctr"/>
              <a:r>
                <a:rPr lang="en-US" sz="1000" dirty="0"/>
                <a:t>Meyrin, P1 LHC</a:t>
              </a:r>
            </a:p>
            <a:p>
              <a:pPr algn="ctr"/>
              <a:r>
                <a:rPr lang="en-US" sz="1000" dirty="0"/>
                <a:t>(magnet lift)</a:t>
              </a:r>
              <a:endParaRPr lang="en-GB" sz="1000" dirty="0"/>
            </a:p>
          </p:txBody>
        </p:sp>
        <p:sp>
          <p:nvSpPr>
            <p:cNvPr id="22" name="TextBox 21"/>
            <p:cNvSpPr txBox="1"/>
            <p:nvPr/>
          </p:nvSpPr>
          <p:spPr>
            <a:xfrm>
              <a:off x="3821725" y="843116"/>
              <a:ext cx="1101911" cy="480352"/>
            </a:xfrm>
            <a:prstGeom prst="rect">
              <a:avLst/>
            </a:prstGeom>
            <a:noFill/>
          </p:spPr>
          <p:txBody>
            <a:bodyPr wrap="none" rtlCol="0">
              <a:spAutoFit/>
            </a:bodyPr>
            <a:lstStyle/>
            <a:p>
              <a:pPr algn="ctr"/>
              <a:r>
                <a:rPr lang="en-US" sz="1000" dirty="0"/>
                <a:t>Prevessin site</a:t>
              </a:r>
            </a:p>
            <a:p>
              <a:pPr algn="ctr"/>
              <a:r>
                <a:rPr lang="en-US" sz="1000" dirty="0"/>
                <a:t>(magnet lift)</a:t>
              </a:r>
              <a:endParaRPr lang="en-GB" sz="1000" dirty="0"/>
            </a:p>
          </p:txBody>
        </p:sp>
        <p:sp>
          <p:nvSpPr>
            <p:cNvPr id="23" name="TextBox 22"/>
            <p:cNvSpPr txBox="1"/>
            <p:nvPr/>
          </p:nvSpPr>
          <p:spPr>
            <a:xfrm>
              <a:off x="4188417" y="1804834"/>
              <a:ext cx="386720" cy="295600"/>
            </a:xfrm>
            <a:prstGeom prst="rect">
              <a:avLst/>
            </a:prstGeom>
            <a:noFill/>
          </p:spPr>
          <p:txBody>
            <a:bodyPr wrap="none" rtlCol="0">
              <a:spAutoFit/>
            </a:bodyPr>
            <a:lstStyle/>
            <a:p>
              <a:pPr algn="ctr"/>
              <a:r>
                <a:rPr lang="en-US" sz="1000" dirty="0"/>
                <a:t>RF</a:t>
              </a:r>
            </a:p>
          </p:txBody>
        </p:sp>
        <p:sp>
          <p:nvSpPr>
            <p:cNvPr id="24" name="TextBox 23"/>
            <p:cNvSpPr txBox="1"/>
            <p:nvPr/>
          </p:nvSpPr>
          <p:spPr>
            <a:xfrm>
              <a:off x="4845333" y="2322299"/>
              <a:ext cx="782947" cy="295600"/>
            </a:xfrm>
            <a:prstGeom prst="rect">
              <a:avLst/>
            </a:prstGeom>
            <a:noFill/>
          </p:spPr>
          <p:txBody>
            <a:bodyPr wrap="none" rtlCol="0">
              <a:spAutoFit/>
            </a:bodyPr>
            <a:lstStyle/>
            <a:p>
              <a:r>
                <a:rPr lang="en-US" sz="1000" dirty="0"/>
                <a:t>TT40 </a:t>
              </a:r>
              <a:r>
                <a:rPr lang="en-US" sz="1000" dirty="0" err="1"/>
                <a:t>ext</a:t>
              </a:r>
              <a:endParaRPr lang="en-GB" sz="1000" dirty="0"/>
            </a:p>
          </p:txBody>
        </p:sp>
        <p:sp>
          <p:nvSpPr>
            <p:cNvPr id="25" name="TextBox 24"/>
            <p:cNvSpPr txBox="1"/>
            <p:nvPr/>
          </p:nvSpPr>
          <p:spPr>
            <a:xfrm>
              <a:off x="3241626" y="2305752"/>
              <a:ext cx="782947" cy="295600"/>
            </a:xfrm>
            <a:prstGeom prst="rect">
              <a:avLst/>
            </a:prstGeom>
            <a:noFill/>
          </p:spPr>
          <p:txBody>
            <a:bodyPr wrap="none" rtlCol="0">
              <a:spAutoFit/>
            </a:bodyPr>
            <a:lstStyle/>
            <a:p>
              <a:r>
                <a:rPr lang="en-US" sz="1000" dirty="0"/>
                <a:t>TT20 </a:t>
              </a:r>
              <a:r>
                <a:rPr lang="en-US" sz="1000" dirty="0" err="1"/>
                <a:t>ext</a:t>
              </a:r>
              <a:endParaRPr lang="en-GB" sz="1000" dirty="0"/>
            </a:p>
          </p:txBody>
        </p:sp>
        <p:sp>
          <p:nvSpPr>
            <p:cNvPr id="26" name="TextBox 25"/>
            <p:cNvSpPr txBox="1"/>
            <p:nvPr/>
          </p:nvSpPr>
          <p:spPr>
            <a:xfrm>
              <a:off x="4962816" y="3518116"/>
              <a:ext cx="656155" cy="480352"/>
            </a:xfrm>
            <a:prstGeom prst="rect">
              <a:avLst/>
            </a:prstGeom>
            <a:noFill/>
          </p:spPr>
          <p:txBody>
            <a:bodyPr wrap="none" rtlCol="0">
              <a:spAutoFit/>
            </a:bodyPr>
            <a:lstStyle/>
            <a:p>
              <a:pPr algn="ctr"/>
              <a:r>
                <a:rPr lang="en-US" sz="1000" dirty="0"/>
                <a:t>Future</a:t>
              </a:r>
            </a:p>
            <a:p>
              <a:pPr algn="ctr"/>
              <a:r>
                <a:rPr lang="en-US" sz="1000" dirty="0"/>
                <a:t>dump</a:t>
              </a:r>
              <a:endParaRPr lang="en-GB" sz="1000" dirty="0"/>
            </a:p>
          </p:txBody>
        </p:sp>
        <p:sp>
          <p:nvSpPr>
            <p:cNvPr id="27" name="TextBox 26"/>
            <p:cNvSpPr txBox="1"/>
            <p:nvPr/>
          </p:nvSpPr>
          <p:spPr>
            <a:xfrm>
              <a:off x="3162458" y="3526255"/>
              <a:ext cx="790872" cy="480352"/>
            </a:xfrm>
            <a:prstGeom prst="rect">
              <a:avLst/>
            </a:prstGeom>
            <a:noFill/>
          </p:spPr>
          <p:txBody>
            <a:bodyPr wrap="none" rtlCol="0">
              <a:spAutoFit/>
            </a:bodyPr>
            <a:lstStyle/>
            <a:p>
              <a:pPr algn="ctr"/>
              <a:r>
                <a:rPr lang="en-US" sz="1000" dirty="0"/>
                <a:t>Injection</a:t>
              </a:r>
            </a:p>
            <a:p>
              <a:pPr algn="ctr"/>
              <a:r>
                <a:rPr lang="en-US" sz="1000" dirty="0"/>
                <a:t>&amp; Dump</a:t>
              </a:r>
              <a:endParaRPr lang="en-GB" sz="1000" dirty="0"/>
            </a:p>
          </p:txBody>
        </p:sp>
        <p:sp>
          <p:nvSpPr>
            <p:cNvPr id="28" name="TextBox 27"/>
            <p:cNvSpPr txBox="1"/>
            <p:nvPr/>
          </p:nvSpPr>
          <p:spPr>
            <a:xfrm>
              <a:off x="4037774" y="4176066"/>
              <a:ext cx="782947" cy="295600"/>
            </a:xfrm>
            <a:prstGeom prst="rect">
              <a:avLst/>
            </a:prstGeom>
            <a:noFill/>
          </p:spPr>
          <p:txBody>
            <a:bodyPr wrap="none" rtlCol="0">
              <a:spAutoFit/>
            </a:bodyPr>
            <a:lstStyle/>
            <a:p>
              <a:r>
                <a:rPr lang="en-US" sz="1000" dirty="0"/>
                <a:t>TT60 </a:t>
              </a:r>
              <a:r>
                <a:rPr lang="en-US" sz="1000" dirty="0" err="1"/>
                <a:t>ext</a:t>
              </a:r>
              <a:endParaRPr lang="en-GB" sz="1000" dirty="0"/>
            </a:p>
          </p:txBody>
        </p:sp>
        <p:sp>
          <p:nvSpPr>
            <p:cNvPr id="29" name="TextBox 28"/>
            <p:cNvSpPr txBox="1"/>
            <p:nvPr/>
          </p:nvSpPr>
          <p:spPr>
            <a:xfrm>
              <a:off x="5901382" y="4313820"/>
              <a:ext cx="586814" cy="480352"/>
            </a:xfrm>
            <a:prstGeom prst="rect">
              <a:avLst/>
            </a:prstGeom>
            <a:noFill/>
          </p:spPr>
          <p:txBody>
            <a:bodyPr wrap="none" rtlCol="0">
              <a:spAutoFit/>
            </a:bodyPr>
            <a:lstStyle/>
            <a:p>
              <a:r>
                <a:rPr lang="en-US" sz="1000" dirty="0"/>
                <a:t>ECX5</a:t>
              </a:r>
            </a:p>
            <a:p>
              <a:r>
                <a:rPr lang="en-US" sz="1000" dirty="0"/>
                <a:t>BHA5</a:t>
              </a:r>
              <a:endParaRPr lang="en-GB" sz="1000" dirty="0"/>
            </a:p>
          </p:txBody>
        </p:sp>
        <p:sp>
          <p:nvSpPr>
            <p:cNvPr id="30" name="TextBox 29"/>
            <p:cNvSpPr txBox="1"/>
            <p:nvPr/>
          </p:nvSpPr>
          <p:spPr>
            <a:xfrm>
              <a:off x="1743602" y="1744709"/>
              <a:ext cx="1024646" cy="295600"/>
            </a:xfrm>
            <a:prstGeom prst="rect">
              <a:avLst/>
            </a:prstGeom>
            <a:noFill/>
          </p:spPr>
          <p:txBody>
            <a:bodyPr wrap="none" rtlCol="0">
              <a:spAutoFit/>
            </a:bodyPr>
            <a:lstStyle/>
            <a:p>
              <a:pPr algn="ctr"/>
              <a:r>
                <a:rPr lang="en-US" sz="1000" dirty="0"/>
                <a:t>(magnet lift)</a:t>
              </a:r>
              <a:endParaRPr lang="en-GB" sz="1000" dirty="0"/>
            </a:p>
          </p:txBody>
        </p:sp>
        <p:grpSp>
          <p:nvGrpSpPr>
            <p:cNvPr id="31" name="Group 30"/>
            <p:cNvGrpSpPr/>
            <p:nvPr/>
          </p:nvGrpSpPr>
          <p:grpSpPr>
            <a:xfrm>
              <a:off x="2463264" y="1306697"/>
              <a:ext cx="5622899" cy="3793767"/>
              <a:chOff x="2463264" y="1306697"/>
              <a:chExt cx="5622899" cy="3793767"/>
            </a:xfrm>
          </p:grpSpPr>
          <p:sp>
            <p:nvSpPr>
              <p:cNvPr id="44" name="TextBox 43"/>
              <p:cNvSpPr txBox="1"/>
              <p:nvPr/>
            </p:nvSpPr>
            <p:spPr>
              <a:xfrm>
                <a:off x="6299058" y="2494890"/>
                <a:ext cx="1399082" cy="295600"/>
              </a:xfrm>
              <a:prstGeom prst="rect">
                <a:avLst/>
              </a:prstGeom>
              <a:noFill/>
            </p:spPr>
            <p:txBody>
              <a:bodyPr wrap="none" rtlCol="0">
                <a:spAutoFit/>
              </a:bodyPr>
              <a:lstStyle/>
              <a:p>
                <a:pPr algn="ctr"/>
                <a:r>
                  <a:rPr lang="en-US" sz="1000" dirty="0">
                    <a:solidFill>
                      <a:srgbClr val="00B050"/>
                    </a:solidFill>
                  </a:rPr>
                  <a:t>9 QF (EYETS 2016)</a:t>
                </a:r>
              </a:p>
            </p:txBody>
          </p:sp>
          <p:sp>
            <p:nvSpPr>
              <p:cNvPr id="45" name="Arc 44"/>
              <p:cNvSpPr/>
              <p:nvPr/>
            </p:nvSpPr>
            <p:spPr>
              <a:xfrm>
                <a:off x="2492205" y="1313963"/>
                <a:ext cx="3810966" cy="3679127"/>
              </a:xfrm>
              <a:prstGeom prst="arc">
                <a:avLst>
                  <a:gd name="adj1" fmla="val 53489"/>
                  <a:gd name="adj2" fmla="val 774646"/>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6" name="Arc 45"/>
              <p:cNvSpPr/>
              <p:nvPr/>
            </p:nvSpPr>
            <p:spPr>
              <a:xfrm>
                <a:off x="2463264" y="1421337"/>
                <a:ext cx="3810966" cy="3679127"/>
              </a:xfrm>
              <a:prstGeom prst="arc">
                <a:avLst>
                  <a:gd name="adj1" fmla="val 662908"/>
                  <a:gd name="adj2" fmla="val 1268333"/>
                </a:avLst>
              </a:prstGeom>
              <a:ln w="38100">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7" name="TextBox 46"/>
              <p:cNvSpPr txBox="1"/>
              <p:nvPr/>
            </p:nvSpPr>
            <p:spPr>
              <a:xfrm>
                <a:off x="6300758" y="3643190"/>
                <a:ext cx="1785405" cy="295600"/>
              </a:xfrm>
              <a:prstGeom prst="rect">
                <a:avLst/>
              </a:prstGeom>
              <a:noFill/>
            </p:spPr>
            <p:txBody>
              <a:bodyPr wrap="none" rtlCol="0">
                <a:spAutoFit/>
              </a:bodyPr>
              <a:lstStyle/>
              <a:p>
                <a:pPr algn="ctr"/>
                <a:r>
                  <a:rPr lang="en-US" sz="1000" dirty="0">
                    <a:solidFill>
                      <a:srgbClr val="00B050"/>
                    </a:solidFill>
                  </a:rPr>
                  <a:t>3 QF quads (LS1 &amp; YETS)</a:t>
                </a:r>
              </a:p>
            </p:txBody>
          </p:sp>
          <p:sp>
            <p:nvSpPr>
              <p:cNvPr id="48" name="Arc 47"/>
              <p:cNvSpPr/>
              <p:nvPr/>
            </p:nvSpPr>
            <p:spPr>
              <a:xfrm>
                <a:off x="2487707" y="1306697"/>
                <a:ext cx="3810966" cy="3679127"/>
              </a:xfrm>
              <a:prstGeom prst="arc">
                <a:avLst>
                  <a:gd name="adj1" fmla="val 19896676"/>
                  <a:gd name="adj2" fmla="val 21536111"/>
                </a:avLst>
              </a:prstGeom>
              <a:ln w="38100">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grpSp>
        <p:grpSp>
          <p:nvGrpSpPr>
            <p:cNvPr id="32" name="Group 31"/>
            <p:cNvGrpSpPr/>
            <p:nvPr/>
          </p:nvGrpSpPr>
          <p:grpSpPr>
            <a:xfrm>
              <a:off x="1953126" y="1254069"/>
              <a:ext cx="4898008" cy="3812914"/>
              <a:chOff x="1953126" y="1254069"/>
              <a:chExt cx="4898008" cy="3812914"/>
            </a:xfrm>
          </p:grpSpPr>
          <p:sp>
            <p:nvSpPr>
              <p:cNvPr id="33" name="TextBox 32"/>
              <p:cNvSpPr txBox="1"/>
              <p:nvPr/>
            </p:nvSpPr>
            <p:spPr>
              <a:xfrm>
                <a:off x="3034072" y="4771383"/>
                <a:ext cx="545211" cy="295600"/>
              </a:xfrm>
              <a:prstGeom prst="rect">
                <a:avLst/>
              </a:prstGeom>
              <a:noFill/>
              <a:ln>
                <a:noFill/>
              </a:ln>
            </p:spPr>
            <p:txBody>
              <a:bodyPr wrap="none" rtlCol="0">
                <a:spAutoFit/>
              </a:bodyPr>
              <a:lstStyle/>
              <a:p>
                <a:pPr algn="ctr"/>
                <a:r>
                  <a:rPr lang="en-US" sz="1000" dirty="0">
                    <a:solidFill>
                      <a:srgbClr val="FF0000"/>
                    </a:solidFill>
                  </a:rPr>
                  <a:t>(LS2)</a:t>
                </a:r>
              </a:p>
            </p:txBody>
          </p:sp>
          <p:sp>
            <p:nvSpPr>
              <p:cNvPr id="34" name="TextBox 33"/>
              <p:cNvSpPr txBox="1"/>
              <p:nvPr/>
            </p:nvSpPr>
            <p:spPr>
              <a:xfrm>
                <a:off x="1953126" y="3023149"/>
                <a:ext cx="545211" cy="295600"/>
              </a:xfrm>
              <a:prstGeom prst="rect">
                <a:avLst/>
              </a:prstGeom>
              <a:noFill/>
              <a:ln>
                <a:noFill/>
              </a:ln>
            </p:spPr>
            <p:txBody>
              <a:bodyPr wrap="none" rtlCol="0">
                <a:spAutoFit/>
              </a:bodyPr>
              <a:lstStyle/>
              <a:p>
                <a:pPr algn="ctr"/>
                <a:r>
                  <a:rPr lang="en-US" sz="1000" dirty="0">
                    <a:solidFill>
                      <a:srgbClr val="FF0000"/>
                    </a:solidFill>
                  </a:rPr>
                  <a:t>(LS2)</a:t>
                </a:r>
              </a:p>
            </p:txBody>
          </p:sp>
          <p:sp>
            <p:nvSpPr>
              <p:cNvPr id="35" name="TextBox 34"/>
              <p:cNvSpPr txBox="1"/>
              <p:nvPr/>
            </p:nvSpPr>
            <p:spPr>
              <a:xfrm>
                <a:off x="3052936" y="1254069"/>
                <a:ext cx="545211" cy="295600"/>
              </a:xfrm>
              <a:prstGeom prst="rect">
                <a:avLst/>
              </a:prstGeom>
              <a:noFill/>
              <a:ln>
                <a:noFill/>
              </a:ln>
            </p:spPr>
            <p:txBody>
              <a:bodyPr wrap="none" rtlCol="0">
                <a:spAutoFit/>
              </a:bodyPr>
              <a:lstStyle/>
              <a:p>
                <a:pPr algn="ctr"/>
                <a:r>
                  <a:rPr lang="en-US" sz="1000" dirty="0">
                    <a:solidFill>
                      <a:srgbClr val="FF0000"/>
                    </a:solidFill>
                  </a:rPr>
                  <a:t>(LS2)</a:t>
                </a:r>
              </a:p>
            </p:txBody>
          </p:sp>
          <p:sp>
            <p:nvSpPr>
              <p:cNvPr id="36" name="TextBox 35"/>
              <p:cNvSpPr txBox="1"/>
              <p:nvPr/>
            </p:nvSpPr>
            <p:spPr>
              <a:xfrm>
                <a:off x="5163928" y="1254069"/>
                <a:ext cx="545211" cy="295600"/>
              </a:xfrm>
              <a:prstGeom prst="rect">
                <a:avLst/>
              </a:prstGeom>
              <a:noFill/>
              <a:ln>
                <a:noFill/>
              </a:ln>
            </p:spPr>
            <p:txBody>
              <a:bodyPr wrap="none" rtlCol="0">
                <a:spAutoFit/>
              </a:bodyPr>
              <a:lstStyle/>
              <a:p>
                <a:pPr algn="ctr"/>
                <a:r>
                  <a:rPr lang="en-US" sz="1000" dirty="0">
                    <a:solidFill>
                      <a:srgbClr val="FF0000"/>
                    </a:solidFill>
                  </a:rPr>
                  <a:t>(LS2)</a:t>
                </a:r>
              </a:p>
            </p:txBody>
          </p:sp>
          <p:sp>
            <p:nvSpPr>
              <p:cNvPr id="37" name="TextBox 36"/>
              <p:cNvSpPr txBox="1"/>
              <p:nvPr/>
            </p:nvSpPr>
            <p:spPr>
              <a:xfrm>
                <a:off x="5253710" y="4771383"/>
                <a:ext cx="545211" cy="295600"/>
              </a:xfrm>
              <a:prstGeom prst="rect">
                <a:avLst/>
              </a:prstGeom>
              <a:noFill/>
              <a:ln>
                <a:noFill/>
              </a:ln>
            </p:spPr>
            <p:txBody>
              <a:bodyPr wrap="none" rtlCol="0">
                <a:spAutoFit/>
              </a:bodyPr>
              <a:lstStyle/>
              <a:p>
                <a:pPr algn="ctr"/>
                <a:r>
                  <a:rPr lang="en-US" sz="1000" dirty="0">
                    <a:solidFill>
                      <a:srgbClr val="FF0000"/>
                    </a:solidFill>
                  </a:rPr>
                  <a:t>(LS2)</a:t>
                </a:r>
              </a:p>
            </p:txBody>
          </p:sp>
          <p:sp>
            <p:nvSpPr>
              <p:cNvPr id="38" name="Arc 37"/>
              <p:cNvSpPr/>
              <p:nvPr/>
            </p:nvSpPr>
            <p:spPr>
              <a:xfrm>
                <a:off x="2499280" y="1299432"/>
                <a:ext cx="3810966" cy="3679127"/>
              </a:xfrm>
              <a:prstGeom prst="arc">
                <a:avLst>
                  <a:gd name="adj1" fmla="val 5736833"/>
                  <a:gd name="adj2" fmla="val 8411790"/>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9" name="Arc 38"/>
              <p:cNvSpPr/>
              <p:nvPr/>
            </p:nvSpPr>
            <p:spPr>
              <a:xfrm>
                <a:off x="2485930" y="1299432"/>
                <a:ext cx="3810966" cy="3679127"/>
              </a:xfrm>
              <a:prstGeom prst="arc">
                <a:avLst>
                  <a:gd name="adj1" fmla="val 9046309"/>
                  <a:gd name="adj2" fmla="val 12652350"/>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0" name="Arc 39"/>
              <p:cNvSpPr/>
              <p:nvPr/>
            </p:nvSpPr>
            <p:spPr>
              <a:xfrm>
                <a:off x="2492205" y="1306697"/>
                <a:ext cx="3810966" cy="3679127"/>
              </a:xfrm>
              <a:prstGeom prst="arc">
                <a:avLst>
                  <a:gd name="adj1" fmla="val 13304187"/>
                  <a:gd name="adj2" fmla="val 15769194"/>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1" name="Arc 40"/>
              <p:cNvSpPr/>
              <p:nvPr/>
            </p:nvSpPr>
            <p:spPr>
              <a:xfrm>
                <a:off x="2485930" y="1291508"/>
                <a:ext cx="3810966" cy="3679127"/>
              </a:xfrm>
              <a:prstGeom prst="arc">
                <a:avLst>
                  <a:gd name="adj1" fmla="val 16514705"/>
                  <a:gd name="adj2" fmla="val 19282783"/>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2" name="Arc 41"/>
              <p:cNvSpPr/>
              <p:nvPr/>
            </p:nvSpPr>
            <p:spPr>
              <a:xfrm>
                <a:off x="2499280" y="1299432"/>
                <a:ext cx="3810966" cy="3679127"/>
              </a:xfrm>
              <a:prstGeom prst="arc">
                <a:avLst>
                  <a:gd name="adj1" fmla="val 2497738"/>
                  <a:gd name="adj2" fmla="val 5202840"/>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3" name="TextBox 42"/>
              <p:cNvSpPr txBox="1"/>
              <p:nvPr/>
            </p:nvSpPr>
            <p:spPr>
              <a:xfrm>
                <a:off x="6305923" y="3287929"/>
                <a:ext cx="545211" cy="295600"/>
              </a:xfrm>
              <a:prstGeom prst="rect">
                <a:avLst/>
              </a:prstGeom>
              <a:noFill/>
              <a:ln>
                <a:noFill/>
              </a:ln>
            </p:spPr>
            <p:txBody>
              <a:bodyPr wrap="none" rtlCol="0">
                <a:spAutoFit/>
              </a:bodyPr>
              <a:lstStyle/>
              <a:p>
                <a:pPr algn="ctr"/>
                <a:r>
                  <a:rPr lang="en-US" sz="1000" dirty="0">
                    <a:solidFill>
                      <a:srgbClr val="FF0000"/>
                    </a:solidFill>
                  </a:rPr>
                  <a:t>(LS2)</a:t>
                </a:r>
              </a:p>
            </p:txBody>
          </p:sp>
        </p:grpSp>
      </p:grpSp>
      <p:sp>
        <p:nvSpPr>
          <p:cNvPr id="49" name="TextBox 48"/>
          <p:cNvSpPr txBox="1"/>
          <p:nvPr/>
        </p:nvSpPr>
        <p:spPr>
          <a:xfrm>
            <a:off x="6096000" y="1296842"/>
            <a:ext cx="5038725" cy="2308324"/>
          </a:xfrm>
          <a:prstGeom prst="rect">
            <a:avLst/>
          </a:prstGeom>
          <a:noFill/>
        </p:spPr>
        <p:txBody>
          <a:bodyPr wrap="square" rtlCol="0">
            <a:spAutoFit/>
          </a:bodyPr>
          <a:lstStyle/>
          <a:p>
            <a:r>
              <a:rPr lang="en-US" dirty="0">
                <a:solidFill>
                  <a:srgbClr val="0B387C"/>
                </a:solidFill>
              </a:rPr>
              <a:t>LS2:</a:t>
            </a:r>
          </a:p>
          <a:p>
            <a:pPr marL="285750" indent="-285750">
              <a:buFont typeface="Wingdings" panose="05000000000000000000" pitchFamily="2" charset="2"/>
              <a:buChar char="§"/>
            </a:pPr>
            <a:r>
              <a:rPr lang="en-US" dirty="0">
                <a:solidFill>
                  <a:srgbClr val="0B387C"/>
                </a:solidFill>
              </a:rPr>
              <a:t>87 QF to be coated in SPS: 2 benches </a:t>
            </a:r>
            <a:r>
              <a:rPr lang="en-US" baseline="30000" dirty="0">
                <a:solidFill>
                  <a:srgbClr val="0B387C"/>
                </a:solidFill>
              </a:rPr>
              <a:t>1</a:t>
            </a:r>
            <a:endParaRPr lang="en-US" dirty="0">
              <a:solidFill>
                <a:srgbClr val="0B387C"/>
              </a:solidFill>
            </a:endParaRPr>
          </a:p>
          <a:p>
            <a:pPr marL="285750" indent="-285750">
              <a:buFont typeface="Wingdings" panose="05000000000000000000" pitchFamily="2" charset="2"/>
              <a:buChar char="§"/>
            </a:pPr>
            <a:r>
              <a:rPr lang="en-US" dirty="0">
                <a:solidFill>
                  <a:srgbClr val="0B387C"/>
                </a:solidFill>
              </a:rPr>
              <a:t>87 SSS QF to be coated in 867: 2 benches </a:t>
            </a:r>
            <a:r>
              <a:rPr lang="en-US" baseline="30000" dirty="0">
                <a:solidFill>
                  <a:srgbClr val="0B387C"/>
                </a:solidFill>
              </a:rPr>
              <a:t>2</a:t>
            </a:r>
            <a:r>
              <a:rPr lang="en-US" dirty="0">
                <a:solidFill>
                  <a:srgbClr val="0B387C"/>
                </a:solidFill>
              </a:rPr>
              <a:t> </a:t>
            </a:r>
          </a:p>
          <a:p>
            <a:pPr marL="285750" indent="-285750">
              <a:buFont typeface="Wingdings" panose="05000000000000000000" pitchFamily="2" charset="2"/>
              <a:buChar char="§"/>
            </a:pPr>
            <a:r>
              <a:rPr lang="en-US" dirty="0">
                <a:solidFill>
                  <a:srgbClr val="0B387C"/>
                </a:solidFill>
              </a:rPr>
              <a:t>~ 30 drifts to be coated in 181 (already started)</a:t>
            </a:r>
          </a:p>
          <a:p>
            <a:pPr marL="285750" indent="-285750">
              <a:buFont typeface="Wingdings" panose="05000000000000000000" pitchFamily="2" charset="2"/>
              <a:buChar char="§"/>
            </a:pPr>
            <a:r>
              <a:rPr lang="en-US" dirty="0">
                <a:solidFill>
                  <a:srgbClr val="0B387C"/>
                </a:solidFill>
              </a:rPr>
              <a:t>Flange impedance reduction at 87 SSS QF (2-4 impedance improvements per SSS QF position)</a:t>
            </a:r>
          </a:p>
          <a:p>
            <a:pPr marL="285750" indent="-285750">
              <a:buFont typeface="Wingdings" panose="05000000000000000000" pitchFamily="2" charset="2"/>
              <a:buChar char="§"/>
            </a:pPr>
            <a:r>
              <a:rPr lang="en-US" dirty="0">
                <a:solidFill>
                  <a:srgbClr val="0B387C"/>
                </a:solidFill>
              </a:rPr>
              <a:t>Work sequence BA5 to BA2 anticlockwise, then BA5 to BA2 clockwise.  </a:t>
            </a:r>
            <a:endParaRPr lang="en-GB" dirty="0">
              <a:solidFill>
                <a:srgbClr val="0B387C"/>
              </a:solidFill>
            </a:endParaRPr>
          </a:p>
        </p:txBody>
      </p:sp>
      <p:pic>
        <p:nvPicPr>
          <p:cNvPr id="50" name="Picture 49"/>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578895" y="4136293"/>
            <a:ext cx="2466264" cy="1867580"/>
          </a:xfrm>
          <a:prstGeom prst="rect">
            <a:avLst/>
          </a:prstGeom>
        </p:spPr>
      </p:pic>
      <p:sp>
        <p:nvSpPr>
          <p:cNvPr id="51" name="TextBox 50"/>
          <p:cNvSpPr txBox="1"/>
          <p:nvPr/>
        </p:nvSpPr>
        <p:spPr>
          <a:xfrm>
            <a:off x="6389740" y="5983812"/>
            <a:ext cx="628698" cy="369332"/>
          </a:xfrm>
          <a:prstGeom prst="rect">
            <a:avLst/>
          </a:prstGeom>
          <a:noFill/>
        </p:spPr>
        <p:txBody>
          <a:bodyPr wrap="none" rtlCol="0">
            <a:spAutoFit/>
          </a:bodyPr>
          <a:lstStyle/>
          <a:p>
            <a:r>
              <a:rPr lang="en-US" baseline="30000" dirty="0">
                <a:solidFill>
                  <a:srgbClr val="0B387C"/>
                </a:solidFill>
              </a:rPr>
              <a:t>1 </a:t>
            </a:r>
            <a:r>
              <a:rPr lang="en-US" dirty="0">
                <a:solidFill>
                  <a:srgbClr val="0B387C"/>
                </a:solidFill>
              </a:rPr>
              <a:t>SPS</a:t>
            </a:r>
          </a:p>
        </p:txBody>
      </p:sp>
      <p:pic>
        <p:nvPicPr>
          <p:cNvPr id="52" name="Picture 51"/>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324741" y="4145443"/>
            <a:ext cx="2496073" cy="1858429"/>
          </a:xfrm>
          <a:prstGeom prst="rect">
            <a:avLst/>
          </a:prstGeom>
        </p:spPr>
      </p:pic>
      <p:sp>
        <p:nvSpPr>
          <p:cNvPr id="53" name="TextBox 52"/>
          <p:cNvSpPr txBox="1"/>
          <p:nvPr/>
        </p:nvSpPr>
        <p:spPr>
          <a:xfrm>
            <a:off x="9369578" y="5983812"/>
            <a:ext cx="649537" cy="369332"/>
          </a:xfrm>
          <a:prstGeom prst="rect">
            <a:avLst/>
          </a:prstGeom>
          <a:noFill/>
        </p:spPr>
        <p:txBody>
          <a:bodyPr wrap="none" rtlCol="0">
            <a:spAutoFit/>
          </a:bodyPr>
          <a:lstStyle/>
          <a:p>
            <a:r>
              <a:rPr lang="en-US" baseline="30000" dirty="0">
                <a:solidFill>
                  <a:srgbClr val="0B387C"/>
                </a:solidFill>
              </a:rPr>
              <a:t>2 </a:t>
            </a:r>
            <a:r>
              <a:rPr lang="en-US" dirty="0">
                <a:solidFill>
                  <a:srgbClr val="0B387C"/>
                </a:solidFill>
              </a:rPr>
              <a:t>867</a:t>
            </a:r>
          </a:p>
        </p:txBody>
      </p:sp>
      <p:sp>
        <p:nvSpPr>
          <p:cNvPr id="54" name="Rectangle 53"/>
          <p:cNvSpPr/>
          <p:nvPr/>
        </p:nvSpPr>
        <p:spPr>
          <a:xfrm>
            <a:off x="6704089" y="787408"/>
            <a:ext cx="1770455" cy="338554"/>
          </a:xfrm>
          <a:prstGeom prst="rect">
            <a:avLst/>
          </a:prstGeom>
        </p:spPr>
        <p:txBody>
          <a:bodyPr wrap="square">
            <a:spAutoFit/>
          </a:bodyPr>
          <a:lstStyle/>
          <a:p>
            <a:r>
              <a:rPr lang="fr-CH" sz="1600" dirty="0">
                <a:ln>
                  <a:solidFill>
                    <a:schemeClr val="bg1">
                      <a:lumMod val="75000"/>
                      <a:alpha val="46000"/>
                    </a:schemeClr>
                  </a:solidFill>
                </a:ln>
                <a:solidFill>
                  <a:srgbClr val="FF9900"/>
                </a:solidFill>
              </a:rPr>
              <a:t>ECR </a:t>
            </a:r>
            <a:r>
              <a:rPr lang="fr-CH" sz="1600" dirty="0" smtClean="0">
                <a:ln>
                  <a:solidFill>
                    <a:schemeClr val="bg1">
                      <a:lumMod val="75000"/>
                      <a:alpha val="46000"/>
                    </a:schemeClr>
                  </a:solidFill>
                </a:ln>
                <a:solidFill>
                  <a:srgbClr val="FF9900"/>
                </a:solidFill>
              </a:rPr>
              <a:t>1968345</a:t>
            </a:r>
            <a:endParaRPr lang="fr-CH" sz="1600" dirty="0">
              <a:ln>
                <a:solidFill>
                  <a:schemeClr val="bg1">
                    <a:lumMod val="75000"/>
                    <a:alpha val="46000"/>
                  </a:schemeClr>
                </a:solidFill>
              </a:ln>
              <a:solidFill>
                <a:srgbClr val="FF9900"/>
              </a:solidFill>
            </a:endParaRPr>
          </a:p>
        </p:txBody>
      </p:sp>
    </p:spTree>
    <p:extLst>
      <p:ext uri="{BB962C8B-B14F-4D97-AF65-F5344CB8AC3E}">
        <p14:creationId xmlns:p14="http://schemas.microsoft.com/office/powerpoint/2010/main" val="27079121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2036" y="742382"/>
            <a:ext cx="10228414" cy="6114812"/>
          </a:xfrm>
          <a:prstGeom prst="rect">
            <a:avLst/>
          </a:prstGeom>
        </p:spPr>
      </p:pic>
      <p:pic>
        <p:nvPicPr>
          <p:cNvPr id="32" name="Picture 31"/>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421917" y="1554169"/>
            <a:ext cx="9446610" cy="3826118"/>
          </a:xfrm>
          <a:prstGeom prst="rect">
            <a:avLst/>
          </a:prstGeom>
        </p:spPr>
      </p:pic>
      <p:sp>
        <p:nvSpPr>
          <p:cNvPr id="5" name="Slide Number Placeholder 4"/>
          <p:cNvSpPr>
            <a:spLocks noGrp="1"/>
          </p:cNvSpPr>
          <p:nvPr>
            <p:ph type="sldNum" sz="quarter" idx="4"/>
          </p:nvPr>
        </p:nvSpPr>
        <p:spPr/>
        <p:txBody>
          <a:bodyPr/>
          <a:lstStyle/>
          <a:p>
            <a:fld id="{8D6C380F-326D-3C40-9EE7-7FBAB0953422}" type="slidenum">
              <a:rPr lang="en-US" smtClean="0"/>
              <a:pPr/>
              <a:t>21</a:t>
            </a:fld>
            <a:endParaRPr lang="en-US" dirty="0"/>
          </a:p>
        </p:txBody>
      </p:sp>
      <p:sp>
        <p:nvSpPr>
          <p:cNvPr id="2" name="Title 1"/>
          <p:cNvSpPr>
            <a:spLocks noGrp="1"/>
          </p:cNvSpPr>
          <p:nvPr>
            <p:ph type="title"/>
          </p:nvPr>
        </p:nvSpPr>
        <p:spPr>
          <a:xfrm>
            <a:off x="1316038" y="261717"/>
            <a:ext cx="8613053" cy="556432"/>
          </a:xfrm>
        </p:spPr>
        <p:txBody>
          <a:bodyPr>
            <a:normAutofit fontScale="90000"/>
          </a:bodyPr>
          <a:lstStyle/>
          <a:p>
            <a:r>
              <a:rPr lang="en-GB" sz="3600" dirty="0">
                <a:latin typeface="Arial" panose="020B0604020202020204" pitchFamily="34" charset="0"/>
                <a:cs typeface="Arial" panose="020B0604020202020204" pitchFamily="34" charset="0"/>
              </a:rPr>
              <a:t>P</a:t>
            </a:r>
            <a:r>
              <a:rPr lang="en-GB" sz="3600" dirty="0" smtClean="0">
                <a:latin typeface="Arial" panose="020B0604020202020204" pitchFamily="34" charset="0"/>
                <a:cs typeface="Arial" panose="020B0604020202020204" pitchFamily="34" charset="0"/>
              </a:rPr>
              <a:t>lanning </a:t>
            </a:r>
            <a:r>
              <a:rPr lang="en-GB" sz="2200" i="1" dirty="0" smtClean="0">
                <a:latin typeface="Arial" panose="020B0604020202020204" pitchFamily="34" charset="0"/>
                <a:cs typeface="Arial" panose="020B0604020202020204" pitchFamily="34" charset="0"/>
              </a:rPr>
              <a:t>(</a:t>
            </a:r>
            <a:r>
              <a:rPr lang="en-US" sz="2400" i="1" dirty="0" err="1">
                <a:latin typeface="Arial" panose="020B0604020202020204" pitchFamily="34" charset="0"/>
                <a:cs typeface="Arial" panose="020B0604020202020204" pitchFamily="34" charset="0"/>
              </a:rPr>
              <a:t>aC</a:t>
            </a:r>
            <a:r>
              <a:rPr lang="en-US" sz="2400" i="1" dirty="0">
                <a:latin typeface="Arial" panose="020B0604020202020204" pitchFamily="34" charset="0"/>
                <a:cs typeface="Arial" panose="020B0604020202020204" pitchFamily="34" charset="0"/>
              </a:rPr>
              <a:t> Coating &amp; Flange Impedance Reduction</a:t>
            </a:r>
            <a:r>
              <a:rPr lang="en-GB" sz="2200" i="1" dirty="0" smtClean="0">
                <a:latin typeface="Arial" panose="020B0604020202020204" pitchFamily="34" charset="0"/>
                <a:cs typeface="Arial" panose="020B0604020202020204" pitchFamily="34" charset="0"/>
              </a:rPr>
              <a:t>)</a:t>
            </a:r>
            <a:endParaRPr lang="en-GB" sz="2200" i="1" dirty="0">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1420694" y="3661769"/>
            <a:ext cx="205883" cy="440331"/>
          </a:xfrm>
          <a:prstGeom prst="rect">
            <a:avLst/>
          </a:prstGeom>
        </p:spPr>
      </p:pic>
      <p:sp>
        <p:nvSpPr>
          <p:cNvPr id="13" name="Rectangle 12"/>
          <p:cNvSpPr/>
          <p:nvPr/>
        </p:nvSpPr>
        <p:spPr>
          <a:xfrm>
            <a:off x="1395046" y="3640015"/>
            <a:ext cx="252046" cy="47986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6" name="Picture 5"/>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2406162" y="3906520"/>
            <a:ext cx="202225" cy="394482"/>
          </a:xfrm>
          <a:prstGeom prst="rect">
            <a:avLst/>
          </a:prstGeom>
        </p:spPr>
      </p:pic>
      <p:sp>
        <p:nvSpPr>
          <p:cNvPr id="19" name="Rectangle 18"/>
          <p:cNvSpPr/>
          <p:nvPr/>
        </p:nvSpPr>
        <p:spPr>
          <a:xfrm>
            <a:off x="2381251" y="3888740"/>
            <a:ext cx="227136" cy="43046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8" name="Picture 17"/>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2608386" y="4217375"/>
            <a:ext cx="190499" cy="486729"/>
          </a:xfrm>
          <a:prstGeom prst="rect">
            <a:avLst/>
          </a:prstGeom>
        </p:spPr>
      </p:pic>
      <p:sp>
        <p:nvSpPr>
          <p:cNvPr id="21" name="Rectangle 20"/>
          <p:cNvSpPr/>
          <p:nvPr/>
        </p:nvSpPr>
        <p:spPr>
          <a:xfrm>
            <a:off x="2590067" y="4217375"/>
            <a:ext cx="227136" cy="515816"/>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0" name="Picture 19"/>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3776396" y="2590799"/>
            <a:ext cx="174281" cy="389666"/>
          </a:xfrm>
          <a:prstGeom prst="rect">
            <a:avLst/>
          </a:prstGeom>
        </p:spPr>
      </p:pic>
      <p:pic>
        <p:nvPicPr>
          <p:cNvPr id="22" name="Picture 21"/>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3950677" y="2299901"/>
            <a:ext cx="195162" cy="466746"/>
          </a:xfrm>
          <a:prstGeom prst="rect">
            <a:avLst/>
          </a:prstGeom>
        </p:spPr>
      </p:pic>
      <p:sp>
        <p:nvSpPr>
          <p:cNvPr id="24" name="Rectangle 23"/>
          <p:cNvSpPr/>
          <p:nvPr/>
        </p:nvSpPr>
        <p:spPr>
          <a:xfrm>
            <a:off x="3741975" y="2590042"/>
            <a:ext cx="227136" cy="41731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5" name="Rectangle 24"/>
          <p:cNvSpPr/>
          <p:nvPr/>
        </p:nvSpPr>
        <p:spPr>
          <a:xfrm>
            <a:off x="3934690" y="2296957"/>
            <a:ext cx="227136" cy="490205"/>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4" name="Picture 3"/>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4940300" y="2079087"/>
            <a:ext cx="196582" cy="410113"/>
          </a:xfrm>
          <a:prstGeom prst="rect">
            <a:avLst/>
          </a:prstGeom>
        </p:spPr>
      </p:pic>
      <p:pic>
        <p:nvPicPr>
          <p:cNvPr id="7" name="Picture 6"/>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5131802" y="1793465"/>
            <a:ext cx="192037" cy="479836"/>
          </a:xfrm>
          <a:prstGeom prst="rect">
            <a:avLst/>
          </a:prstGeom>
        </p:spPr>
      </p:pic>
      <p:pic>
        <p:nvPicPr>
          <p:cNvPr id="9" name="Picture 8"/>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7117353" y="1609895"/>
            <a:ext cx="193101" cy="300185"/>
          </a:xfrm>
          <a:prstGeom prst="rect">
            <a:avLst/>
          </a:prstGeom>
        </p:spPr>
      </p:pic>
      <p:pic>
        <p:nvPicPr>
          <p:cNvPr id="15" name="Picture 14"/>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8549552" y="2828391"/>
            <a:ext cx="180428" cy="473609"/>
          </a:xfrm>
          <a:prstGeom prst="rect">
            <a:avLst/>
          </a:prstGeom>
        </p:spPr>
      </p:pic>
      <p:pic>
        <p:nvPicPr>
          <p:cNvPr id="16" name="Picture 15"/>
          <p:cNvPicPr>
            <a:picLocks noChangeAspect="1"/>
          </p:cNvPicPr>
          <p:nvPr/>
        </p:nvPicPr>
        <p:blipFill>
          <a:blip r:embed="rId13" cstate="hqprint">
            <a:extLst>
              <a:ext uri="{28A0092B-C50C-407E-A947-70E740481C1C}">
                <a14:useLocalDpi xmlns:a14="http://schemas.microsoft.com/office/drawing/2010/main"/>
              </a:ext>
            </a:extLst>
          </a:blip>
          <a:stretch>
            <a:fillRect/>
          </a:stretch>
        </p:blipFill>
        <p:spPr>
          <a:xfrm>
            <a:off x="8729980" y="3212319"/>
            <a:ext cx="185420" cy="369081"/>
          </a:xfrm>
          <a:prstGeom prst="rect">
            <a:avLst/>
          </a:prstGeom>
        </p:spPr>
      </p:pic>
      <p:pic>
        <p:nvPicPr>
          <p:cNvPr id="23" name="Picture 22"/>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9913852" y="3434007"/>
            <a:ext cx="169036" cy="350593"/>
          </a:xfrm>
          <a:prstGeom prst="rect">
            <a:avLst/>
          </a:prstGeom>
        </p:spPr>
      </p:pic>
      <p:sp>
        <p:nvSpPr>
          <p:cNvPr id="26" name="Rectangle 25"/>
          <p:cNvSpPr/>
          <p:nvPr/>
        </p:nvSpPr>
        <p:spPr>
          <a:xfrm>
            <a:off x="4925615" y="2054102"/>
            <a:ext cx="227136" cy="45541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p:cNvSpPr/>
          <p:nvPr/>
        </p:nvSpPr>
        <p:spPr>
          <a:xfrm>
            <a:off x="5118330" y="1793465"/>
            <a:ext cx="227136" cy="479836"/>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Rectangle 27"/>
          <p:cNvSpPr/>
          <p:nvPr/>
        </p:nvSpPr>
        <p:spPr>
          <a:xfrm>
            <a:off x="7084948" y="1582873"/>
            <a:ext cx="250571" cy="327207"/>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9" name="Rectangle 28"/>
          <p:cNvSpPr/>
          <p:nvPr/>
        </p:nvSpPr>
        <p:spPr>
          <a:xfrm>
            <a:off x="8722384" y="3184597"/>
            <a:ext cx="227136" cy="432363"/>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a:off x="8519036" y="2828391"/>
            <a:ext cx="227136" cy="45541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ectangle 30"/>
          <p:cNvSpPr/>
          <p:nvPr/>
        </p:nvSpPr>
        <p:spPr>
          <a:xfrm>
            <a:off x="9884802" y="3408680"/>
            <a:ext cx="227136" cy="41877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TextBox 32"/>
          <p:cNvSpPr txBox="1"/>
          <p:nvPr/>
        </p:nvSpPr>
        <p:spPr>
          <a:xfrm>
            <a:off x="2960475" y="4058589"/>
            <a:ext cx="2017271" cy="338554"/>
          </a:xfrm>
          <a:prstGeom prst="rect">
            <a:avLst/>
          </a:prstGeom>
          <a:noFill/>
        </p:spPr>
        <p:txBody>
          <a:bodyPr wrap="square" rtlCol="0">
            <a:spAutoFit/>
          </a:bodyPr>
          <a:lstStyle/>
          <a:p>
            <a:r>
              <a:rPr lang="en-GB" sz="1600" dirty="0" smtClean="0"/>
              <a:t>Remove Magnets</a:t>
            </a:r>
            <a:endParaRPr lang="fr-FR" sz="1600" dirty="0"/>
          </a:p>
        </p:txBody>
      </p:sp>
      <p:cxnSp>
        <p:nvCxnSpPr>
          <p:cNvPr id="34" name="Straight Arrow Connector 33"/>
          <p:cNvCxnSpPr/>
          <p:nvPr/>
        </p:nvCxnSpPr>
        <p:spPr>
          <a:xfrm flipH="1">
            <a:off x="2931972" y="4167188"/>
            <a:ext cx="3175" cy="168695"/>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2967191" y="4306506"/>
            <a:ext cx="2017271" cy="338554"/>
          </a:xfrm>
          <a:prstGeom prst="rect">
            <a:avLst/>
          </a:prstGeom>
          <a:noFill/>
        </p:spPr>
        <p:txBody>
          <a:bodyPr wrap="square" rtlCol="0">
            <a:spAutoFit/>
          </a:bodyPr>
          <a:lstStyle/>
          <a:p>
            <a:r>
              <a:rPr lang="en-GB" sz="1600" dirty="0" smtClean="0"/>
              <a:t>Coating in-situ</a:t>
            </a:r>
            <a:endParaRPr lang="fr-FR" sz="1600" dirty="0"/>
          </a:p>
        </p:txBody>
      </p:sp>
      <p:cxnSp>
        <p:nvCxnSpPr>
          <p:cNvPr id="36" name="Straight Arrow Connector 35"/>
          <p:cNvCxnSpPr/>
          <p:nvPr/>
        </p:nvCxnSpPr>
        <p:spPr>
          <a:xfrm>
            <a:off x="2931972" y="4336865"/>
            <a:ext cx="0" cy="310354"/>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
        <p:nvSpPr>
          <p:cNvPr id="37" name="TextBox 36"/>
          <p:cNvSpPr txBox="1"/>
          <p:nvPr/>
        </p:nvSpPr>
        <p:spPr>
          <a:xfrm>
            <a:off x="2958844" y="4566153"/>
            <a:ext cx="2781420" cy="338554"/>
          </a:xfrm>
          <a:prstGeom prst="rect">
            <a:avLst/>
          </a:prstGeom>
          <a:noFill/>
        </p:spPr>
        <p:txBody>
          <a:bodyPr wrap="square" rtlCol="0">
            <a:spAutoFit/>
          </a:bodyPr>
          <a:lstStyle/>
          <a:p>
            <a:r>
              <a:rPr lang="en-US" sz="1600" dirty="0" smtClean="0"/>
              <a:t>Re-install Magnets</a:t>
            </a:r>
            <a:endParaRPr lang="fr-FR" sz="1600" dirty="0"/>
          </a:p>
        </p:txBody>
      </p:sp>
      <p:cxnSp>
        <p:nvCxnSpPr>
          <p:cNvPr id="38" name="Straight Arrow Connector 37"/>
          <p:cNvCxnSpPr/>
          <p:nvPr/>
        </p:nvCxnSpPr>
        <p:spPr>
          <a:xfrm>
            <a:off x="2938181" y="4647219"/>
            <a:ext cx="0" cy="166267"/>
          </a:xfrm>
          <a:prstGeom prst="straightConnector1">
            <a:avLst/>
          </a:prstGeom>
          <a:ln>
            <a:solidFill>
              <a:schemeClr val="tx1"/>
            </a:solidFill>
            <a:headEnd type="triangle"/>
            <a:tailEnd type="triangle"/>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998281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9"/>
                                        </p:tgtEl>
                                        <p:attrNameLst>
                                          <p:attrName>style.visibility</p:attrName>
                                        </p:attrNameLst>
                                      </p:cBhvr>
                                      <p:to>
                                        <p:strVal val="visible"/>
                                      </p:to>
                                    </p:set>
                                    <p:animEffect transition="in" filter="fade">
                                      <p:cBhvr>
                                        <p:cTn id="16" dur="500"/>
                                        <p:tgtEl>
                                          <p:spTgt spid="19"/>
                                        </p:tgtEl>
                                      </p:cBhvr>
                                    </p:animEffect>
                                  </p:childTnLst>
                                </p:cTn>
                              </p:par>
                              <p:par>
                                <p:cTn id="17" presetID="10" presetClass="entr" presetSubtype="0" fill="hold"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1"/>
                                        </p:tgtEl>
                                        <p:attrNameLst>
                                          <p:attrName>style.visibility</p:attrName>
                                        </p:attrNameLst>
                                      </p:cBhvr>
                                      <p:to>
                                        <p:strVal val="visible"/>
                                      </p:to>
                                    </p:set>
                                    <p:animEffect transition="in" filter="fade">
                                      <p:cBhvr>
                                        <p:cTn id="22" dur="500"/>
                                        <p:tgtEl>
                                          <p:spTgt spid="21"/>
                                        </p:tgtEl>
                                      </p:cBhvr>
                                    </p:animEffect>
                                  </p:childTnLst>
                                </p:cTn>
                              </p:par>
                              <p:par>
                                <p:cTn id="23" presetID="10" presetClass="entr" presetSubtype="0" fill="hold" nodeType="withEffect">
                                  <p:stCondLst>
                                    <p:cond delay="0"/>
                                  </p:stCondLst>
                                  <p:childTnLst>
                                    <p:set>
                                      <p:cBhvr>
                                        <p:cTn id="24" dur="1" fill="hold">
                                          <p:stCondLst>
                                            <p:cond delay="0"/>
                                          </p:stCondLst>
                                        </p:cTn>
                                        <p:tgtEl>
                                          <p:spTgt spid="20"/>
                                        </p:tgtEl>
                                        <p:attrNameLst>
                                          <p:attrName>style.visibility</p:attrName>
                                        </p:attrNameLst>
                                      </p:cBhvr>
                                      <p:to>
                                        <p:strVal val="visible"/>
                                      </p:to>
                                    </p:set>
                                    <p:animEffect transition="in" filter="fade">
                                      <p:cBhvr>
                                        <p:cTn id="25" dur="500"/>
                                        <p:tgtEl>
                                          <p:spTgt spid="20"/>
                                        </p:tgtEl>
                                      </p:cBhvr>
                                    </p:animEffect>
                                  </p:childTnLst>
                                </p:cTn>
                              </p:par>
                              <p:par>
                                <p:cTn id="26" presetID="10" presetClass="entr" presetSubtype="0" fill="hold"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4"/>
                                        </p:tgtEl>
                                        <p:attrNameLst>
                                          <p:attrName>style.visibility</p:attrName>
                                        </p:attrNameLst>
                                      </p:cBhvr>
                                      <p:to>
                                        <p:strVal val="visible"/>
                                      </p:to>
                                    </p:set>
                                    <p:animEffect transition="in" filter="fade">
                                      <p:cBhvr>
                                        <p:cTn id="31" dur="500"/>
                                        <p:tgtEl>
                                          <p:spTgt spid="24"/>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
                                        </p:tgtEl>
                                        <p:attrNameLst>
                                          <p:attrName>style.visibility</p:attrName>
                                        </p:attrNameLst>
                                      </p:cBhvr>
                                      <p:to>
                                        <p:strVal val="visible"/>
                                      </p:to>
                                    </p:set>
                                    <p:animEffect transition="in" filter="fade">
                                      <p:cBhvr>
                                        <p:cTn id="34" dur="500"/>
                                        <p:tgtEl>
                                          <p:spTgt spid="25"/>
                                        </p:tgtEl>
                                      </p:cBhvr>
                                    </p:animEffect>
                                  </p:childTnLst>
                                </p:cTn>
                              </p:par>
                              <p:par>
                                <p:cTn id="35" presetID="10" presetClass="entr" presetSubtype="0" fill="hold"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par>
                                <p:cTn id="38" presetID="10" presetClass="entr" presetSubtype="0" fill="hold" nodeType="with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fade">
                                      <p:cBhvr>
                                        <p:cTn id="40" dur="500"/>
                                        <p:tgtEl>
                                          <p:spTgt spid="7"/>
                                        </p:tgtEl>
                                      </p:cBhvr>
                                    </p:animEffect>
                                  </p:childTnLst>
                                </p:cTn>
                              </p:par>
                              <p:par>
                                <p:cTn id="41" presetID="10" presetClass="entr" presetSubtype="0" fill="hold" nodeType="with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fade">
                                      <p:cBhvr>
                                        <p:cTn id="43" dur="500"/>
                                        <p:tgtEl>
                                          <p:spTgt spid="9"/>
                                        </p:tgtEl>
                                      </p:cBhvr>
                                    </p:animEffect>
                                  </p:childTnLst>
                                </p:cTn>
                              </p:par>
                              <p:par>
                                <p:cTn id="44" presetID="10" presetClass="entr" presetSubtype="0" fill="hold" nodeType="withEffect">
                                  <p:stCondLst>
                                    <p:cond delay="0"/>
                                  </p:stCondLst>
                                  <p:childTnLst>
                                    <p:set>
                                      <p:cBhvr>
                                        <p:cTn id="45" dur="1" fill="hold">
                                          <p:stCondLst>
                                            <p:cond delay="0"/>
                                          </p:stCondLst>
                                        </p:cTn>
                                        <p:tgtEl>
                                          <p:spTgt spid="15"/>
                                        </p:tgtEl>
                                        <p:attrNameLst>
                                          <p:attrName>style.visibility</p:attrName>
                                        </p:attrNameLst>
                                      </p:cBhvr>
                                      <p:to>
                                        <p:strVal val="visible"/>
                                      </p:to>
                                    </p:set>
                                    <p:animEffect transition="in" filter="fade">
                                      <p:cBhvr>
                                        <p:cTn id="46" dur="500"/>
                                        <p:tgtEl>
                                          <p:spTgt spid="15"/>
                                        </p:tgtEl>
                                      </p:cBhvr>
                                    </p:animEffect>
                                  </p:childTnLst>
                                </p:cTn>
                              </p:par>
                              <p:par>
                                <p:cTn id="47" presetID="10" presetClass="entr" presetSubtype="0" fill="hold" nodeType="with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fade">
                                      <p:cBhvr>
                                        <p:cTn id="49" dur="500"/>
                                        <p:tgtEl>
                                          <p:spTgt spid="16"/>
                                        </p:tgtEl>
                                      </p:cBhvr>
                                    </p:animEffect>
                                  </p:childTnLst>
                                </p:cTn>
                              </p:par>
                              <p:par>
                                <p:cTn id="50" presetID="10" presetClass="entr" presetSubtype="0" fill="hold" nodeType="withEffect">
                                  <p:stCondLst>
                                    <p:cond delay="0"/>
                                  </p:stCondLst>
                                  <p:childTnLst>
                                    <p:set>
                                      <p:cBhvr>
                                        <p:cTn id="51" dur="1" fill="hold">
                                          <p:stCondLst>
                                            <p:cond delay="0"/>
                                          </p:stCondLst>
                                        </p:cTn>
                                        <p:tgtEl>
                                          <p:spTgt spid="23"/>
                                        </p:tgtEl>
                                        <p:attrNameLst>
                                          <p:attrName>style.visibility</p:attrName>
                                        </p:attrNameLst>
                                      </p:cBhvr>
                                      <p:to>
                                        <p:strVal val="visible"/>
                                      </p:to>
                                    </p:set>
                                    <p:animEffect transition="in" filter="fade">
                                      <p:cBhvr>
                                        <p:cTn id="52" dur="500"/>
                                        <p:tgtEl>
                                          <p:spTgt spid="23"/>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26"/>
                                        </p:tgtEl>
                                        <p:attrNameLst>
                                          <p:attrName>style.visibility</p:attrName>
                                        </p:attrNameLst>
                                      </p:cBhvr>
                                      <p:to>
                                        <p:strVal val="visible"/>
                                      </p:to>
                                    </p:set>
                                    <p:animEffect transition="in" filter="fade">
                                      <p:cBhvr>
                                        <p:cTn id="55" dur="500"/>
                                        <p:tgtEl>
                                          <p:spTgt spid="26"/>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500"/>
                                        <p:tgtEl>
                                          <p:spTgt spid="28"/>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29"/>
                                        </p:tgtEl>
                                        <p:attrNameLst>
                                          <p:attrName>style.visibility</p:attrName>
                                        </p:attrNameLst>
                                      </p:cBhvr>
                                      <p:to>
                                        <p:strVal val="visible"/>
                                      </p:to>
                                    </p:set>
                                    <p:animEffect transition="in" filter="fade">
                                      <p:cBhvr>
                                        <p:cTn id="64" dur="500"/>
                                        <p:tgtEl>
                                          <p:spTgt spid="29"/>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30"/>
                                        </p:tgtEl>
                                        <p:attrNameLst>
                                          <p:attrName>style.visibility</p:attrName>
                                        </p:attrNameLst>
                                      </p:cBhvr>
                                      <p:to>
                                        <p:strVal val="visible"/>
                                      </p:to>
                                    </p:set>
                                    <p:animEffect transition="in" filter="fade">
                                      <p:cBhvr>
                                        <p:cTn id="67" dur="500"/>
                                        <p:tgtEl>
                                          <p:spTgt spid="30"/>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31"/>
                                        </p:tgtEl>
                                        <p:attrNameLst>
                                          <p:attrName>style.visibility</p:attrName>
                                        </p:attrNameLst>
                                      </p:cBhvr>
                                      <p:to>
                                        <p:strVal val="visible"/>
                                      </p:to>
                                    </p:set>
                                    <p:animEffect transition="in" filter="fade">
                                      <p:cBhvr>
                                        <p:cTn id="70" dur="500"/>
                                        <p:tgtEl>
                                          <p:spTgt spid="31"/>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34"/>
                                        </p:tgtEl>
                                        <p:attrNameLst>
                                          <p:attrName>style.visibility</p:attrName>
                                        </p:attrNameLst>
                                      </p:cBhvr>
                                      <p:to>
                                        <p:strVal val="visible"/>
                                      </p:to>
                                    </p:set>
                                    <p:animEffect transition="in" filter="fade">
                                      <p:cBhvr>
                                        <p:cTn id="75" dur="500"/>
                                        <p:tgtEl>
                                          <p:spTgt spid="34"/>
                                        </p:tgtEl>
                                      </p:cBhvr>
                                    </p:animEffect>
                                  </p:childTnLst>
                                </p:cTn>
                              </p:par>
                              <p:par>
                                <p:cTn id="76" presetID="10" presetClass="entr" presetSubtype="0" fill="hold" nodeType="withEffect">
                                  <p:stCondLst>
                                    <p:cond delay="0"/>
                                  </p:stCondLst>
                                  <p:childTnLst>
                                    <p:set>
                                      <p:cBhvr>
                                        <p:cTn id="77" dur="1" fill="hold">
                                          <p:stCondLst>
                                            <p:cond delay="0"/>
                                          </p:stCondLst>
                                        </p:cTn>
                                        <p:tgtEl>
                                          <p:spTgt spid="36"/>
                                        </p:tgtEl>
                                        <p:attrNameLst>
                                          <p:attrName>style.visibility</p:attrName>
                                        </p:attrNameLst>
                                      </p:cBhvr>
                                      <p:to>
                                        <p:strVal val="visible"/>
                                      </p:to>
                                    </p:set>
                                    <p:animEffect transition="in" filter="fade">
                                      <p:cBhvr>
                                        <p:cTn id="78" dur="500"/>
                                        <p:tgtEl>
                                          <p:spTgt spid="36"/>
                                        </p:tgtEl>
                                      </p:cBhvr>
                                    </p:animEffect>
                                  </p:childTnLst>
                                </p:cTn>
                              </p:par>
                              <p:par>
                                <p:cTn id="79" presetID="10" presetClass="entr" presetSubtype="0" fill="hold" nodeType="withEffect">
                                  <p:stCondLst>
                                    <p:cond delay="0"/>
                                  </p:stCondLst>
                                  <p:childTnLst>
                                    <p:set>
                                      <p:cBhvr>
                                        <p:cTn id="80" dur="1" fill="hold">
                                          <p:stCondLst>
                                            <p:cond delay="0"/>
                                          </p:stCondLst>
                                        </p:cTn>
                                        <p:tgtEl>
                                          <p:spTgt spid="38"/>
                                        </p:tgtEl>
                                        <p:attrNameLst>
                                          <p:attrName>style.visibility</p:attrName>
                                        </p:attrNameLst>
                                      </p:cBhvr>
                                      <p:to>
                                        <p:strVal val="visible"/>
                                      </p:to>
                                    </p:set>
                                    <p:animEffect transition="in" filter="fade">
                                      <p:cBhvr>
                                        <p:cTn id="81" dur="500"/>
                                        <p:tgtEl>
                                          <p:spTgt spid="38"/>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7"/>
                                        </p:tgtEl>
                                        <p:attrNameLst>
                                          <p:attrName>style.visibility</p:attrName>
                                        </p:attrNameLst>
                                      </p:cBhvr>
                                      <p:to>
                                        <p:strVal val="visible"/>
                                      </p:to>
                                    </p:set>
                                    <p:animEffect transition="in" filter="fade">
                                      <p:cBhvr>
                                        <p:cTn id="84" dur="500"/>
                                        <p:tgtEl>
                                          <p:spTgt spid="37"/>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35"/>
                                        </p:tgtEl>
                                        <p:attrNameLst>
                                          <p:attrName>style.visibility</p:attrName>
                                        </p:attrNameLst>
                                      </p:cBhvr>
                                      <p:to>
                                        <p:strVal val="visible"/>
                                      </p:to>
                                    </p:set>
                                    <p:animEffect transition="in" filter="fade">
                                      <p:cBhvr>
                                        <p:cTn id="87" dur="500"/>
                                        <p:tgtEl>
                                          <p:spTgt spid="35"/>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9" grpId="0" animBg="1"/>
      <p:bldP spid="21" grpId="0" animBg="1"/>
      <p:bldP spid="24" grpId="0" animBg="1"/>
      <p:bldP spid="25" grpId="0" animBg="1"/>
      <p:bldP spid="26" grpId="0" animBg="1"/>
      <p:bldP spid="27" grpId="0" animBg="1"/>
      <p:bldP spid="28" grpId="0" animBg="1"/>
      <p:bldP spid="29" grpId="0" animBg="1"/>
      <p:bldP spid="30" grpId="0" animBg="1"/>
      <p:bldP spid="31" grpId="0" animBg="1"/>
      <p:bldP spid="33" grpId="0"/>
      <p:bldP spid="35" grpId="0"/>
      <p:bldP spid="3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p:cNvGrpSpPr/>
          <p:nvPr/>
        </p:nvGrpSpPr>
        <p:grpSpPr>
          <a:xfrm>
            <a:off x="697031" y="2326105"/>
            <a:ext cx="5126253" cy="3385641"/>
            <a:chOff x="253126" y="1887569"/>
            <a:chExt cx="5817600" cy="4089295"/>
          </a:xfrm>
        </p:grpSpPr>
        <p:pic>
          <p:nvPicPr>
            <p:cNvPr id="14" name="Picture 13"/>
            <p:cNvPicPr>
              <a:picLocks noChangeAspect="1"/>
            </p:cNvPicPr>
            <p:nvPr/>
          </p:nvPicPr>
          <p:blipFill>
            <a:blip r:embed="rId2"/>
            <a:stretch>
              <a:fillRect/>
            </a:stretch>
          </p:blipFill>
          <p:spPr>
            <a:xfrm>
              <a:off x="253126" y="1887569"/>
              <a:ext cx="5817600" cy="4089295"/>
            </a:xfrm>
            <a:prstGeom prst="rect">
              <a:avLst/>
            </a:prstGeom>
          </p:spPr>
        </p:pic>
        <p:sp>
          <p:nvSpPr>
            <p:cNvPr id="15" name="Oval 14"/>
            <p:cNvSpPr/>
            <p:nvPr/>
          </p:nvSpPr>
          <p:spPr>
            <a:xfrm rot="16881090">
              <a:off x="3789283" y="5120504"/>
              <a:ext cx="205746" cy="693887"/>
            </a:xfrm>
            <a:prstGeom prst="ellipse">
              <a:avLst/>
            </a:prstGeom>
            <a:solidFill>
              <a:srgbClr val="FF9900">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CC99FF"/>
                </a:solidFill>
              </a:endParaRPr>
            </a:p>
          </p:txBody>
        </p:sp>
        <p:sp>
          <p:nvSpPr>
            <p:cNvPr id="16" name="Oval 15"/>
            <p:cNvSpPr/>
            <p:nvPr/>
          </p:nvSpPr>
          <p:spPr>
            <a:xfrm rot="18061473">
              <a:off x="1391030" y="5003031"/>
              <a:ext cx="263673" cy="590537"/>
            </a:xfrm>
            <a:prstGeom prst="ellipse">
              <a:avLst/>
            </a:prstGeom>
            <a:solidFill>
              <a:srgbClr val="00B0F0">
                <a:alpha val="5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rgbClr val="CC99FF"/>
                </a:solidFill>
              </a:endParaRPr>
            </a:p>
          </p:txBody>
        </p:sp>
      </p:grpSp>
      <p:sp>
        <p:nvSpPr>
          <p:cNvPr id="2" name="Content Placeholder 1"/>
          <p:cNvSpPr>
            <a:spLocks noGrp="1"/>
          </p:cNvSpPr>
          <p:nvPr>
            <p:ph idx="1"/>
          </p:nvPr>
        </p:nvSpPr>
        <p:spPr>
          <a:xfrm>
            <a:off x="180473" y="1459862"/>
            <a:ext cx="11915273" cy="1026241"/>
          </a:xfrm>
        </p:spPr>
        <p:txBody>
          <a:bodyPr>
            <a:normAutofit/>
          </a:bodyPr>
          <a:lstStyle/>
          <a:p>
            <a:pPr marL="48767" indent="0">
              <a:buNone/>
            </a:pPr>
            <a:r>
              <a:rPr lang="en-GB" sz="1800" dirty="0"/>
              <a:t>This LHC injection protection collimator system in the SPS to LHC transfer lines (TI2/TI8) needs upgrading in order to safely bring the LHC into the high luminosity era. The existing TCDI collimators will be removed and replaced with longer collimators, and a limited number of TCDIM masks will also be replaced. </a:t>
            </a:r>
          </a:p>
        </p:txBody>
      </p:sp>
      <p:sp>
        <p:nvSpPr>
          <p:cNvPr id="3" name="Slide Number Placeholder 2"/>
          <p:cNvSpPr>
            <a:spLocks noGrp="1"/>
          </p:cNvSpPr>
          <p:nvPr>
            <p:ph type="sldNum" sz="quarter" idx="4"/>
          </p:nvPr>
        </p:nvSpPr>
        <p:spPr/>
        <p:txBody>
          <a:bodyPr/>
          <a:lstStyle/>
          <a:p>
            <a:fld id="{17918391-D411-FE40-AAD7-861AE5233E0E}" type="slidenum">
              <a:rPr lang="en-US" smtClean="0"/>
              <a:pPr/>
              <a:t>22</a:t>
            </a:fld>
            <a:endParaRPr lang="en-US" dirty="0"/>
          </a:p>
        </p:txBody>
      </p:sp>
      <p:sp>
        <p:nvSpPr>
          <p:cNvPr id="4" name="Title 3"/>
          <p:cNvSpPr>
            <a:spLocks noGrp="1"/>
          </p:cNvSpPr>
          <p:nvPr>
            <p:ph type="title"/>
          </p:nvPr>
        </p:nvSpPr>
        <p:spPr>
          <a:xfrm>
            <a:off x="1316038" y="229632"/>
            <a:ext cx="10611267" cy="1090277"/>
          </a:xfrm>
        </p:spPr>
        <p:txBody>
          <a:bodyPr>
            <a:noAutofit/>
          </a:bodyPr>
          <a:lstStyle/>
          <a:p>
            <a:r>
              <a:rPr lang="en-GB" sz="3200" dirty="0"/>
              <a:t>Upgrade of the TCDI Collimators in the SPS to LHC Transfer Lines (TI2/TI8)</a:t>
            </a:r>
          </a:p>
        </p:txBody>
      </p:sp>
      <p:sp>
        <p:nvSpPr>
          <p:cNvPr id="5" name="Footer Placeholder 4"/>
          <p:cNvSpPr>
            <a:spLocks noGrp="1"/>
          </p:cNvSpPr>
          <p:nvPr>
            <p:ph type="ftr" sz="quarter" idx="3"/>
          </p:nvPr>
        </p:nvSpPr>
        <p:spPr/>
        <p:txBody>
          <a:bodyPr/>
          <a:lstStyle/>
          <a:p>
            <a:r>
              <a:rPr lang="en-GB" smtClean="0"/>
              <a:t>David Mcfarlane EN-ACE</a:t>
            </a:r>
            <a:endParaRPr lang="en-US" dirty="0"/>
          </a:p>
        </p:txBody>
      </p:sp>
      <p:sp>
        <p:nvSpPr>
          <p:cNvPr id="8" name="TextBox 7"/>
          <p:cNvSpPr txBox="1"/>
          <p:nvPr/>
        </p:nvSpPr>
        <p:spPr>
          <a:xfrm>
            <a:off x="70182" y="5652546"/>
            <a:ext cx="12135853" cy="646331"/>
          </a:xfrm>
          <a:prstGeom prst="rect">
            <a:avLst/>
          </a:prstGeom>
          <a:noFill/>
        </p:spPr>
        <p:txBody>
          <a:bodyPr wrap="square" rtlCol="0">
            <a:spAutoFit/>
          </a:bodyPr>
          <a:lstStyle/>
          <a:p>
            <a:pPr algn="ctr"/>
            <a:r>
              <a:rPr lang="en-US" dirty="0" smtClean="0">
                <a:solidFill>
                  <a:srgbClr val="FF0000"/>
                </a:solidFill>
              </a:rPr>
              <a:t>As these collimators are physically located in the LHC ends of TI2 &amp;TI8, the coordination of these works is being followed by the LHC coordination team</a:t>
            </a:r>
            <a:endParaRPr lang="en-GB" dirty="0">
              <a:solidFill>
                <a:srgbClr val="FF0000"/>
              </a:solidFill>
            </a:endParaRPr>
          </a:p>
        </p:txBody>
      </p:sp>
      <p:pic>
        <p:nvPicPr>
          <p:cNvPr id="13" name="Picture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56946" y="2347938"/>
            <a:ext cx="4331369" cy="3248528"/>
          </a:xfrm>
          <a:prstGeom prst="rect">
            <a:avLst/>
          </a:prstGeom>
        </p:spPr>
      </p:pic>
      <p:sp>
        <p:nvSpPr>
          <p:cNvPr id="17" name="Rectangle 16"/>
          <p:cNvSpPr/>
          <p:nvPr/>
        </p:nvSpPr>
        <p:spPr>
          <a:xfrm>
            <a:off x="7890195" y="857355"/>
            <a:ext cx="1569929" cy="338554"/>
          </a:xfrm>
          <a:prstGeom prst="rect">
            <a:avLst/>
          </a:prstGeom>
        </p:spPr>
        <p:txBody>
          <a:bodyPr wrap="square">
            <a:spAutoFit/>
          </a:bodyPr>
          <a:lstStyle/>
          <a:p>
            <a:r>
              <a:rPr lang="fr-CH" sz="1600" dirty="0">
                <a:ln>
                  <a:solidFill>
                    <a:schemeClr val="bg1">
                      <a:lumMod val="75000"/>
                      <a:alpha val="46000"/>
                    </a:schemeClr>
                  </a:solidFill>
                </a:ln>
                <a:solidFill>
                  <a:srgbClr val="FF9900"/>
                </a:solidFill>
              </a:rPr>
              <a:t>ECR 1577759</a:t>
            </a:r>
          </a:p>
        </p:txBody>
      </p:sp>
    </p:spTree>
    <p:extLst>
      <p:ext uri="{BB962C8B-B14F-4D97-AF65-F5344CB8AC3E}">
        <p14:creationId xmlns:p14="http://schemas.microsoft.com/office/powerpoint/2010/main" val="505299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92036" y="742382"/>
            <a:ext cx="10228414" cy="6114812"/>
          </a:xfrm>
          <a:prstGeom prst="rect">
            <a:avLst/>
          </a:prstGeom>
        </p:spPr>
      </p:pic>
      <p:pic>
        <p:nvPicPr>
          <p:cNvPr id="12" name="Picture 11"/>
          <p:cNvPicPr>
            <a:picLocks noChangeAspect="1"/>
          </p:cNvPicPr>
          <p:nvPr/>
        </p:nvPicPr>
        <p:blipFill>
          <a:blip r:embed="rId3">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1421917" y="1554169"/>
            <a:ext cx="9446610" cy="3826118"/>
          </a:xfrm>
          <a:prstGeom prst="rect">
            <a:avLst/>
          </a:prstGeom>
        </p:spPr>
      </p:pic>
      <p:sp>
        <p:nvSpPr>
          <p:cNvPr id="5" name="Slide Number Placeholder 4"/>
          <p:cNvSpPr>
            <a:spLocks noGrp="1"/>
          </p:cNvSpPr>
          <p:nvPr>
            <p:ph type="sldNum" sz="quarter" idx="4"/>
          </p:nvPr>
        </p:nvSpPr>
        <p:spPr/>
        <p:txBody>
          <a:bodyPr/>
          <a:lstStyle/>
          <a:p>
            <a:fld id="{8D6C380F-326D-3C40-9EE7-7FBAB0953422}" type="slidenum">
              <a:rPr lang="en-US" smtClean="0"/>
              <a:pPr/>
              <a:t>23</a:t>
            </a:fld>
            <a:endParaRPr lang="en-US" dirty="0"/>
          </a:p>
        </p:txBody>
      </p:sp>
      <p:sp>
        <p:nvSpPr>
          <p:cNvPr id="2" name="Title 1"/>
          <p:cNvSpPr>
            <a:spLocks noGrp="1"/>
          </p:cNvSpPr>
          <p:nvPr>
            <p:ph type="title"/>
          </p:nvPr>
        </p:nvSpPr>
        <p:spPr>
          <a:xfrm>
            <a:off x="1316038" y="101296"/>
            <a:ext cx="9263730" cy="813105"/>
          </a:xfrm>
        </p:spPr>
        <p:txBody>
          <a:bodyPr>
            <a:normAutofit/>
          </a:bodyPr>
          <a:lstStyle/>
          <a:p>
            <a:r>
              <a:rPr lang="en-GB" sz="3200" dirty="0">
                <a:latin typeface="Arial" panose="020B0604020202020204" pitchFamily="34" charset="0"/>
                <a:cs typeface="Arial" panose="020B0604020202020204" pitchFamily="34" charset="0"/>
              </a:rPr>
              <a:t>P</a:t>
            </a:r>
            <a:r>
              <a:rPr lang="en-GB" sz="3200" dirty="0" smtClean="0">
                <a:latin typeface="Arial" panose="020B0604020202020204" pitchFamily="34" charset="0"/>
                <a:cs typeface="Arial" panose="020B0604020202020204" pitchFamily="34" charset="0"/>
              </a:rPr>
              <a:t>lanning</a:t>
            </a:r>
            <a:r>
              <a:rPr lang="en-GB" sz="3600" dirty="0" smtClean="0">
                <a:latin typeface="Arial" panose="020B0604020202020204" pitchFamily="34" charset="0"/>
                <a:cs typeface="Arial" panose="020B0604020202020204" pitchFamily="34" charset="0"/>
              </a:rPr>
              <a:t> </a:t>
            </a:r>
            <a:r>
              <a:rPr lang="en-GB" sz="2200" i="1" dirty="0" smtClean="0">
                <a:latin typeface="Arial" panose="020B0604020202020204" pitchFamily="34" charset="0"/>
                <a:cs typeface="Arial" panose="020B0604020202020204" pitchFamily="34" charset="0"/>
              </a:rPr>
              <a:t>(</a:t>
            </a:r>
            <a:r>
              <a:rPr lang="en-GB" sz="2200" i="1" dirty="0"/>
              <a:t>TCDI </a:t>
            </a:r>
            <a:r>
              <a:rPr lang="en-GB" sz="2200" i="1" dirty="0" smtClean="0"/>
              <a:t>Collimators</a:t>
            </a:r>
            <a:r>
              <a:rPr lang="en-GB" sz="2200" i="1" dirty="0" smtClean="0">
                <a:latin typeface="Arial" panose="020B0604020202020204" pitchFamily="34" charset="0"/>
                <a:cs typeface="Arial" panose="020B0604020202020204" pitchFamily="34" charset="0"/>
              </a:rPr>
              <a:t>)</a:t>
            </a:r>
            <a:endParaRPr lang="en-GB" sz="2200" i="1" dirty="0">
              <a:latin typeface="Arial" panose="020B0604020202020204" pitchFamily="34" charset="0"/>
              <a:cs typeface="Arial" panose="020B0604020202020204" pitchFamily="34" charset="0"/>
            </a:endParaRPr>
          </a:p>
        </p:txBody>
      </p:sp>
      <p:sp>
        <p:nvSpPr>
          <p:cNvPr id="7" name="Rectangle 6"/>
          <p:cNvSpPr/>
          <p:nvPr/>
        </p:nvSpPr>
        <p:spPr>
          <a:xfrm>
            <a:off x="6756938" y="2278381"/>
            <a:ext cx="155575" cy="172593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p:nvSpPr>
        <p:spPr>
          <a:xfrm>
            <a:off x="10712854" y="3169753"/>
            <a:ext cx="182217" cy="1345097"/>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9" name="Picture 8"/>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6785882" y="2306319"/>
            <a:ext cx="97688" cy="1671321"/>
          </a:xfrm>
          <a:prstGeom prst="rect">
            <a:avLst/>
          </a:prstGeom>
        </p:spPr>
      </p:pic>
      <p:pic>
        <p:nvPicPr>
          <p:cNvPr id="10" name="Picture 9"/>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10753237" y="3199571"/>
            <a:ext cx="101453" cy="1273369"/>
          </a:xfrm>
          <a:prstGeom prst="rect">
            <a:avLst/>
          </a:prstGeom>
        </p:spPr>
      </p:pic>
    </p:spTree>
    <p:extLst>
      <p:ext uri="{BB962C8B-B14F-4D97-AF65-F5344CB8AC3E}">
        <p14:creationId xmlns:p14="http://schemas.microsoft.com/office/powerpoint/2010/main" val="1918501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826670" y="1039783"/>
            <a:ext cx="6074108" cy="4059680"/>
          </a:xfrm>
          <a:prstGeom prst="rect">
            <a:avLst/>
          </a:prstGeom>
          <a:blipFill>
            <a:blip r:embed="rId2" cstate="hqprint">
              <a:extLst>
                <a:ext uri="{28A0092B-C50C-407E-A947-70E740481C1C}">
                  <a14:useLocalDpi xmlns:a14="http://schemas.microsoft.com/office/drawing/2010/main"/>
                </a:ext>
              </a:extLst>
            </a:blip>
            <a:srcRect/>
            <a:stretch>
              <a:fillRect l="-2175" t="-14839" r="-7770" b="-11027"/>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Rectangle 18"/>
          <p:cNvSpPr/>
          <p:nvPr/>
        </p:nvSpPr>
        <p:spPr>
          <a:xfrm>
            <a:off x="5836661" y="1039527"/>
            <a:ext cx="6065765" cy="4061678"/>
          </a:xfrm>
          <a:prstGeom prst="rect">
            <a:avLst/>
          </a:prstGeom>
          <a:blipFill dpi="0" rotWithShape="1">
            <a:blip r:embed="rId3" cstate="hqprint">
              <a:extLst>
                <a:ext uri="{28A0092B-C50C-407E-A947-70E740481C1C}">
                  <a14:useLocalDpi xmlns:a14="http://schemas.microsoft.com/office/drawing/2010/main"/>
                </a:ext>
              </a:extLst>
            </a:blip>
            <a:srcRect/>
            <a:stretch>
              <a:fillRect l="-2178" t="-14677" r="-7918" b="-11127"/>
            </a:stretch>
          </a:blip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6" name="Slide Number Placeholder 5"/>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200" b="0" i="0" u="none" strike="noStrike" kern="1200" cap="none" spc="0" normalizeH="0" baseline="0" noProof="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srgbClr val="729FCF"/>
              </a:solidFill>
              <a:effectLst/>
              <a:uLnTx/>
              <a:uFillTx/>
              <a:latin typeface="Arial"/>
              <a:ea typeface="+mn-ea"/>
            </a:endParaRPr>
          </a:p>
        </p:txBody>
      </p:sp>
      <p:sp>
        <p:nvSpPr>
          <p:cNvPr id="9" name="Title 8"/>
          <p:cNvSpPr>
            <a:spLocks noGrp="1"/>
          </p:cNvSpPr>
          <p:nvPr>
            <p:ph type="title"/>
          </p:nvPr>
        </p:nvSpPr>
        <p:spPr/>
        <p:txBody>
          <a:bodyPr>
            <a:normAutofit/>
          </a:bodyPr>
          <a:lstStyle/>
          <a:p>
            <a:r>
              <a:rPr lang="en-GB" sz="3200" dirty="0" smtClean="0"/>
              <a:t>SPS Beam Line Activities</a:t>
            </a:r>
            <a:r>
              <a:rPr lang="en-GB" dirty="0" smtClean="0"/>
              <a:t/>
            </a:r>
            <a:br>
              <a:rPr lang="en-GB" dirty="0" smtClean="0"/>
            </a:br>
            <a:r>
              <a:rPr lang="en-GB" sz="2200" dirty="0" smtClean="0"/>
              <a:t>Vacuum </a:t>
            </a:r>
            <a:r>
              <a:rPr lang="en-GB" sz="2200" dirty="0"/>
              <a:t>sectors</a:t>
            </a:r>
          </a:p>
        </p:txBody>
      </p:sp>
      <p:sp>
        <p:nvSpPr>
          <p:cNvPr id="7" name="Footer Placeholder 6"/>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729FCF"/>
                </a:solidFill>
                <a:effectLst/>
                <a:uLnTx/>
                <a:uFillTx/>
                <a:latin typeface="Arial"/>
                <a:ea typeface="+mn-ea"/>
              </a:rPr>
              <a:t>David Mcfarlane EN-ACE</a:t>
            </a:r>
            <a:endParaRPr kumimoji="0" lang="en-US" sz="1200" b="0" i="0" u="none" strike="noStrike" kern="1200" cap="none" spc="0" normalizeH="0" baseline="0" noProof="0" dirty="0">
              <a:ln>
                <a:noFill/>
              </a:ln>
              <a:solidFill>
                <a:srgbClr val="729FCF"/>
              </a:solidFill>
              <a:effectLst/>
              <a:uLnTx/>
              <a:uFillTx/>
              <a:latin typeface="Arial"/>
              <a:ea typeface="+mn-ea"/>
            </a:endParaRPr>
          </a:p>
        </p:txBody>
      </p:sp>
      <p:sp>
        <p:nvSpPr>
          <p:cNvPr id="3" name="Content Placeholder 2"/>
          <p:cNvSpPr>
            <a:spLocks noGrp="1"/>
          </p:cNvSpPr>
          <p:nvPr>
            <p:ph sz="quarter" idx="4294967295"/>
          </p:nvPr>
        </p:nvSpPr>
        <p:spPr>
          <a:xfrm>
            <a:off x="683170" y="1302335"/>
            <a:ext cx="4923065" cy="5027612"/>
          </a:xfrm>
        </p:spPr>
        <p:txBody>
          <a:bodyPr>
            <a:normAutofit/>
          </a:bodyPr>
          <a:lstStyle/>
          <a:p>
            <a:pPr marL="657225" indent="-428625"/>
            <a:r>
              <a:rPr lang="en-GB" sz="2000" dirty="0" smtClean="0"/>
              <a:t>Over </a:t>
            </a:r>
            <a:r>
              <a:rPr lang="en-GB" sz="2000" b="1" dirty="0">
                <a:solidFill>
                  <a:srgbClr val="FF0000"/>
                </a:solidFill>
              </a:rPr>
              <a:t>90% </a:t>
            </a:r>
            <a:r>
              <a:rPr lang="en-GB" sz="2000" dirty="0"/>
              <a:t>of the vacuum sectors will be open/closed (68 to 71 vacuum sectors</a:t>
            </a:r>
            <a:r>
              <a:rPr lang="en-GB" sz="2000" dirty="0" smtClean="0"/>
              <a:t>)</a:t>
            </a:r>
          </a:p>
          <a:p>
            <a:pPr marL="657225" indent="-428625"/>
            <a:endParaRPr lang="en-GB" sz="2000" dirty="0" smtClean="0"/>
          </a:p>
          <a:p>
            <a:pPr marL="657225" indent="-428625"/>
            <a:r>
              <a:rPr lang="en-GB" sz="2000" dirty="0" smtClean="0"/>
              <a:t>3 long straight section will be mostly reconfigured for the LIU</a:t>
            </a:r>
          </a:p>
          <a:p>
            <a:pPr marL="657225" indent="-428625"/>
            <a:endParaRPr lang="en-GB" sz="2000" dirty="0" smtClean="0"/>
          </a:p>
          <a:p>
            <a:pPr marL="657225" indent="-428625"/>
            <a:r>
              <a:rPr lang="en-GB" sz="2000" dirty="0" smtClean="0"/>
              <a:t>Activities related to LIU will be held in all points of the SPS</a:t>
            </a:r>
          </a:p>
          <a:p>
            <a:pPr lvl="1"/>
            <a:r>
              <a:rPr lang="en-GB" sz="1400" dirty="0" smtClean="0">
                <a:solidFill>
                  <a:srgbClr val="7030A0"/>
                </a:solidFill>
              </a:rPr>
              <a:t>More than 75% of vacuum sectors will be opened due to LIU activities</a:t>
            </a:r>
          </a:p>
          <a:p>
            <a:pPr marL="48767" indent="0">
              <a:buNone/>
            </a:pPr>
            <a:endParaRPr lang="en-GB" sz="2000" dirty="0" smtClean="0"/>
          </a:p>
        </p:txBody>
      </p:sp>
      <p:sp>
        <p:nvSpPr>
          <p:cNvPr id="47" name="Rectangle 46"/>
          <p:cNvSpPr/>
          <p:nvPr/>
        </p:nvSpPr>
        <p:spPr>
          <a:xfrm>
            <a:off x="5966642" y="5099463"/>
            <a:ext cx="5978206" cy="707886"/>
          </a:xfrm>
          <a:prstGeom prst="rect">
            <a:avLst/>
          </a:prstGeom>
          <a:noFill/>
        </p:spPr>
        <p:txBody>
          <a:bodyPr wrap="square" rtlCol="0">
            <a:spAutoFit/>
          </a:bodyPr>
          <a:lstStyle/>
          <a:p>
            <a:pPr marL="91440" marR="0" lvl="0" indent="-9144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smtClean="0">
                <a:ln>
                  <a:noFill/>
                </a:ln>
                <a:solidFill>
                  <a:srgbClr val="0C377B"/>
                </a:solidFill>
                <a:effectLst/>
                <a:uLnTx/>
                <a:uFillTx/>
                <a:latin typeface="Arial"/>
                <a:ea typeface="+mn-ea"/>
                <a:cs typeface="+mn-cs"/>
              </a:rPr>
              <a:t>*Change in total number due to vacuum sector reconfiguration</a:t>
            </a:r>
          </a:p>
          <a:p>
            <a:pPr marL="91440" marR="0" lvl="0" indent="-9144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smtClean="0">
                <a:ln>
                  <a:noFill/>
                </a:ln>
                <a:solidFill>
                  <a:srgbClr val="0C377B"/>
                </a:solidFill>
                <a:effectLst/>
                <a:uLnTx/>
                <a:uFillTx/>
                <a:latin typeface="Arial"/>
                <a:ea typeface="+mn-ea"/>
                <a:cs typeface="+mn-cs"/>
              </a:rPr>
              <a:t>Total number may change depending of the magnet campaign </a:t>
            </a:r>
          </a:p>
          <a:p>
            <a:pPr marL="91440" marR="0" lvl="0" indent="-9144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smtClean="0">
                <a:ln>
                  <a:noFill/>
                </a:ln>
                <a:solidFill>
                  <a:srgbClr val="0C377B"/>
                </a:solidFill>
                <a:effectLst/>
                <a:uLnTx/>
                <a:uFillTx/>
                <a:latin typeface="Arial"/>
                <a:ea typeface="+mn-ea"/>
                <a:cs typeface="+mn-cs"/>
              </a:rPr>
              <a:t>In each sector: (sectors opened / total)</a:t>
            </a:r>
          </a:p>
          <a:p>
            <a:pPr marL="91440" marR="0" lvl="0" indent="-9144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00" dirty="0" smtClean="0">
                <a:solidFill>
                  <a:srgbClr val="7030A0"/>
                </a:solidFill>
                <a:latin typeface="Arial"/>
              </a:rPr>
              <a:t>In purple, sectors that will be opened to perform LIU activities</a:t>
            </a:r>
            <a:endParaRPr kumimoji="0" lang="en-GB" sz="1000" b="0" i="0" u="none" strike="noStrike" kern="1200" cap="none" spc="0" normalizeH="0" baseline="0" noProof="0" dirty="0" smtClean="0">
              <a:ln>
                <a:noFill/>
              </a:ln>
              <a:solidFill>
                <a:srgbClr val="7030A0"/>
              </a:solidFill>
              <a:effectLst/>
              <a:uLnTx/>
              <a:uFillTx/>
              <a:latin typeface="Arial"/>
            </a:endParaRPr>
          </a:p>
        </p:txBody>
      </p:sp>
      <p:sp>
        <p:nvSpPr>
          <p:cNvPr id="5" name="Rectangle 4"/>
          <p:cNvSpPr/>
          <p:nvPr/>
        </p:nvSpPr>
        <p:spPr>
          <a:xfrm rot="20506674">
            <a:off x="8908597" y="366308"/>
            <a:ext cx="3031663" cy="369332"/>
          </a:xfrm>
          <a:prstGeom prst="rect">
            <a:avLst/>
          </a:prstGeom>
          <a:noFill/>
        </p:spPr>
        <p:txBody>
          <a:bodyPr wrap="none" lIns="91440" tIns="45720" rIns="91440" bIns="45720">
            <a:spAutoFit/>
          </a:bodyPr>
          <a:lstStyle/>
          <a:p>
            <a:pPr algn="ctr"/>
            <a:r>
              <a:rPr lang="en-US"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Courtesy of </a:t>
            </a:r>
            <a:r>
              <a:rPr lang="en-US"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Antonio </a:t>
            </a:r>
            <a:r>
              <a:rPr lang="en-US"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Grande</a:t>
            </a:r>
          </a:p>
        </p:txBody>
      </p:sp>
    </p:spTree>
    <p:extLst>
      <p:ext uri="{BB962C8B-B14F-4D97-AF65-F5344CB8AC3E}">
        <p14:creationId xmlns:p14="http://schemas.microsoft.com/office/powerpoint/2010/main" val="2718664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childTnLst>
                                </p:cTn>
                              </p:par>
                              <p:par>
                                <p:cTn id="12" presetID="10" presetClass="entr" presetSubtype="0" fill="hold" nodeType="withEffect">
                                  <p:stCondLst>
                                    <p:cond delay="0"/>
                                  </p:stCondLst>
                                  <p:childTnLst>
                                    <p:set>
                                      <p:cBhvr>
                                        <p:cTn id="13" dur="1" fill="hold">
                                          <p:stCondLst>
                                            <p:cond delay="0"/>
                                          </p:stCondLst>
                                        </p:cTn>
                                        <p:tgtEl>
                                          <p:spTgt spid="3">
                                            <p:txEl>
                                              <p:pRg st="5" end="5"/>
                                            </p:txEl>
                                          </p:spTgt>
                                        </p:tgtEl>
                                        <p:attrNameLst>
                                          <p:attrName>style.visibility</p:attrName>
                                        </p:attrNameLst>
                                      </p:cBhvr>
                                      <p:to>
                                        <p:strVal val="visible"/>
                                      </p:to>
                                    </p:set>
                                    <p:animEffect transition="in" filter="fade">
                                      <p:cBhvr>
                                        <p:cTn id="14"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 name="Rounded Rectangle 63"/>
          <p:cNvSpPr/>
          <p:nvPr/>
        </p:nvSpPr>
        <p:spPr>
          <a:xfrm>
            <a:off x="4816382" y="3265747"/>
            <a:ext cx="6145529" cy="2778712"/>
          </a:xfrm>
          <a:prstGeom prst="roundRect">
            <a:avLst>
              <a:gd name="adj" fmla="val 8655"/>
            </a:avLst>
          </a:prstGeom>
          <a:solidFill>
            <a:srgbClr val="FFFFFF"/>
          </a:solidFill>
          <a:ln w="9525" cap="flat" cmpd="sng" algn="ctr">
            <a:solidFill>
              <a:srgbClr val="0C377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000" b="0" i="0" u="none" strike="noStrike" kern="0" cap="none" spc="0" normalizeH="0" baseline="0" noProof="0" smtClean="0">
              <a:ln>
                <a:noFill/>
              </a:ln>
              <a:solidFill>
                <a:sysClr val="windowText" lastClr="000000"/>
              </a:solidFill>
              <a:effectLst/>
              <a:uLnTx/>
              <a:uFillTx/>
              <a:latin typeface="Arial"/>
              <a:ea typeface="+mn-ea"/>
              <a:cs typeface="+mn-cs"/>
            </a:endParaRPr>
          </a:p>
        </p:txBody>
      </p:sp>
      <p:graphicFrame>
        <p:nvGraphicFramePr>
          <p:cNvPr id="79" name="Chart 78"/>
          <p:cNvGraphicFramePr>
            <a:graphicFrameLocks noGrp="1" noChangeAspect="1"/>
          </p:cNvGraphicFramePr>
          <p:nvPr>
            <p:extLst/>
          </p:nvPr>
        </p:nvGraphicFramePr>
        <p:xfrm>
          <a:off x="4816383" y="3341733"/>
          <a:ext cx="5940020" cy="2834640"/>
        </p:xfrm>
        <a:graphic>
          <a:graphicData uri="http://schemas.openxmlformats.org/drawingml/2006/chart">
            <c:chart xmlns:c="http://schemas.openxmlformats.org/drawingml/2006/chart" xmlns:r="http://schemas.openxmlformats.org/officeDocument/2006/relationships" r:id="rId2"/>
          </a:graphicData>
        </a:graphic>
      </p:graphicFrame>
      <p:sp>
        <p:nvSpPr>
          <p:cNvPr id="6" name="Slide Number Placeholder 5"/>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200" b="0" i="0" u="none" strike="noStrike" kern="1200" cap="none" spc="0" normalizeH="0" baseline="0" noProof="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srgbClr val="729FCF"/>
              </a:solidFill>
              <a:effectLst/>
              <a:uLnTx/>
              <a:uFillTx/>
              <a:latin typeface="Arial"/>
              <a:ea typeface="+mn-ea"/>
            </a:endParaRPr>
          </a:p>
        </p:txBody>
      </p:sp>
      <p:sp>
        <p:nvSpPr>
          <p:cNvPr id="13" name="Title 3"/>
          <p:cNvSpPr>
            <a:spLocks noGrp="1"/>
          </p:cNvSpPr>
          <p:nvPr>
            <p:ph type="title"/>
          </p:nvPr>
        </p:nvSpPr>
        <p:spPr>
          <a:xfrm>
            <a:off x="1316038" y="213590"/>
            <a:ext cx="8613053" cy="1090277"/>
          </a:xfrm>
        </p:spPr>
        <p:txBody>
          <a:bodyPr>
            <a:normAutofit/>
          </a:bodyPr>
          <a:lstStyle/>
          <a:p>
            <a:r>
              <a:rPr lang="en-GB" sz="3200" dirty="0"/>
              <a:t>SPS Beam Line Activities</a:t>
            </a:r>
            <a:r>
              <a:rPr lang="en-GB" dirty="0"/>
              <a:t/>
            </a:r>
            <a:br>
              <a:rPr lang="en-GB" dirty="0"/>
            </a:br>
            <a:r>
              <a:rPr lang="en-GB" sz="2200" dirty="0" smtClean="0"/>
              <a:t>VSC resources levelling</a:t>
            </a:r>
            <a:endParaRPr lang="en-GB" dirty="0"/>
          </a:p>
        </p:txBody>
      </p:sp>
      <p:sp>
        <p:nvSpPr>
          <p:cNvPr id="7" name="Footer Placeholder 6"/>
          <p:cNvSpPr>
            <a:spLocks noGrp="1"/>
          </p:cNvSpPr>
          <p:nvPr>
            <p:ph type="ftr" sz="quarter" idx="3"/>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smtClean="0">
                <a:ln>
                  <a:noFill/>
                </a:ln>
                <a:solidFill>
                  <a:srgbClr val="729FCF"/>
                </a:solidFill>
                <a:effectLst/>
                <a:uLnTx/>
                <a:uFillTx/>
                <a:latin typeface="Arial"/>
                <a:ea typeface="+mn-ea"/>
              </a:rPr>
              <a:t>David Mcfarlane EN-ACE</a:t>
            </a:r>
            <a:endParaRPr kumimoji="0" lang="en-US" sz="1200" b="0" i="0" u="none" strike="noStrike" kern="1200" cap="none" spc="0" normalizeH="0" baseline="0" noProof="0" dirty="0">
              <a:ln>
                <a:noFill/>
              </a:ln>
              <a:solidFill>
                <a:srgbClr val="729FCF"/>
              </a:solidFill>
              <a:effectLst/>
              <a:uLnTx/>
              <a:uFillTx/>
              <a:latin typeface="Arial"/>
              <a:ea typeface="+mn-ea"/>
            </a:endParaRPr>
          </a:p>
        </p:txBody>
      </p:sp>
      <p:sp>
        <p:nvSpPr>
          <p:cNvPr id="74" name="Rectangle 73"/>
          <p:cNvSpPr/>
          <p:nvPr/>
        </p:nvSpPr>
        <p:spPr>
          <a:xfrm>
            <a:off x="4816383" y="1927031"/>
            <a:ext cx="5236308" cy="1107996"/>
          </a:xfrm>
          <a:prstGeom prst="rect">
            <a:avLst/>
          </a:prstGeom>
          <a:noFill/>
        </p:spPr>
        <p:txBody>
          <a:bodyPr wrap="square" rtlCol="0">
            <a:spAutoFit/>
          </a:bodyPr>
          <a:lstStyle/>
          <a:p>
            <a:pPr marL="91440" marR="0" lvl="0" indent="-9144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0" cap="none" spc="0" normalizeH="0" baseline="0" noProof="0" dirty="0" smtClean="0">
                <a:ln>
                  <a:noFill/>
                </a:ln>
                <a:solidFill>
                  <a:srgbClr val="0C377B"/>
                </a:solidFill>
                <a:effectLst/>
                <a:uLnTx/>
                <a:uFillTx/>
              </a:rPr>
              <a:t>19 sectors opened in line with planning</a:t>
            </a:r>
          </a:p>
          <a:p>
            <a:pPr marL="91440" marR="0" lvl="0" indent="-9144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0" cap="none" spc="0" normalizeH="0" baseline="0" noProof="0" dirty="0" smtClean="0">
                <a:ln>
                  <a:noFill/>
                </a:ln>
                <a:solidFill>
                  <a:srgbClr val="0C377B"/>
                </a:solidFill>
                <a:effectLst/>
                <a:uLnTx/>
                <a:uFillTx/>
              </a:rPr>
              <a:t>1 extra sector opened for TT10 access</a:t>
            </a:r>
          </a:p>
          <a:p>
            <a:pPr marL="91440" indent="-91440" algn="just">
              <a:buFont typeface="Arial" panose="020B0604020202020204" pitchFamily="34" charset="0"/>
              <a:buChar char="•"/>
              <a:defRPr/>
            </a:pPr>
            <a:r>
              <a:rPr lang="en-GB" sz="1100" kern="0" dirty="0">
                <a:solidFill>
                  <a:srgbClr val="0C377B"/>
                </a:solidFill>
              </a:rPr>
              <a:t>1 extra sector opened for </a:t>
            </a:r>
            <a:r>
              <a:rPr lang="en-GB" sz="1100" kern="0" dirty="0" smtClean="0">
                <a:solidFill>
                  <a:srgbClr val="0C377B"/>
                </a:solidFill>
              </a:rPr>
              <a:t>magnet campaign</a:t>
            </a:r>
            <a:endParaRPr kumimoji="0" lang="en-GB" sz="1100" b="0" i="0" u="none" strike="noStrike" kern="0" cap="none" spc="0" normalizeH="0" baseline="0" noProof="0" dirty="0" smtClean="0">
              <a:ln>
                <a:noFill/>
              </a:ln>
              <a:solidFill>
                <a:srgbClr val="0C377B"/>
              </a:solidFill>
              <a:effectLst/>
              <a:uLnTx/>
              <a:uFillTx/>
            </a:endParaRPr>
          </a:p>
          <a:p>
            <a:pPr marL="91440" marR="0" lvl="0" indent="-9144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GB" sz="1100" b="0" i="0" u="none" strike="noStrike" kern="0" cap="none" spc="0" normalizeH="0" baseline="0" noProof="0" dirty="0" smtClean="0">
                <a:ln>
                  <a:noFill/>
                </a:ln>
                <a:solidFill>
                  <a:srgbClr val="0C377B"/>
                </a:solidFill>
                <a:effectLst/>
                <a:uLnTx/>
                <a:uFillTx/>
              </a:rPr>
              <a:t>2 sectors opened before for granting TT20 – TT60 access</a:t>
            </a:r>
          </a:p>
          <a:p>
            <a:pPr marL="91440" marR="0" lvl="0" indent="-9144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0" dirty="0" smtClean="0">
                <a:solidFill>
                  <a:srgbClr val="0C377B"/>
                </a:solidFill>
              </a:rPr>
              <a:t>2 sectors opened before for Maintenance/OP request</a:t>
            </a:r>
          </a:p>
          <a:p>
            <a:pPr marL="91440" marR="0" lvl="0" indent="-91440" algn="just"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100" kern="0" dirty="0" smtClean="0">
                <a:solidFill>
                  <a:srgbClr val="0C377B"/>
                </a:solidFill>
              </a:rPr>
              <a:t>1 sector opened before for COLDEX</a:t>
            </a:r>
          </a:p>
        </p:txBody>
      </p:sp>
      <p:graphicFrame>
        <p:nvGraphicFramePr>
          <p:cNvPr id="75" name="Table 74"/>
          <p:cNvGraphicFramePr>
            <a:graphicFrameLocks noGrp="1"/>
          </p:cNvGraphicFramePr>
          <p:nvPr>
            <p:extLst/>
          </p:nvPr>
        </p:nvGraphicFramePr>
        <p:xfrm>
          <a:off x="4831522" y="1365840"/>
          <a:ext cx="6130388" cy="419494"/>
        </p:xfrm>
        <a:graphic>
          <a:graphicData uri="http://schemas.openxmlformats.org/drawingml/2006/table">
            <a:tbl>
              <a:tblPr>
                <a:effectLst>
                  <a:outerShdw blurRad="50800" dist="38100" dir="2700000" algn="tl" rotWithShape="0">
                    <a:prstClr val="black">
                      <a:alpha val="40000"/>
                    </a:prstClr>
                  </a:outerShdw>
                </a:effectLst>
              </a:tblPr>
              <a:tblGrid>
                <a:gridCol w="1532597">
                  <a:extLst>
                    <a:ext uri="{9D8B030D-6E8A-4147-A177-3AD203B41FA5}">
                      <a16:colId xmlns:a16="http://schemas.microsoft.com/office/drawing/2014/main" val="3873640236"/>
                    </a:ext>
                  </a:extLst>
                </a:gridCol>
                <a:gridCol w="1532597">
                  <a:extLst>
                    <a:ext uri="{9D8B030D-6E8A-4147-A177-3AD203B41FA5}">
                      <a16:colId xmlns:a16="http://schemas.microsoft.com/office/drawing/2014/main" val="1698314155"/>
                    </a:ext>
                  </a:extLst>
                </a:gridCol>
                <a:gridCol w="1532597">
                  <a:extLst>
                    <a:ext uri="{9D8B030D-6E8A-4147-A177-3AD203B41FA5}">
                      <a16:colId xmlns:a16="http://schemas.microsoft.com/office/drawing/2014/main" val="4163932896"/>
                    </a:ext>
                  </a:extLst>
                </a:gridCol>
                <a:gridCol w="1532597">
                  <a:extLst>
                    <a:ext uri="{9D8B030D-6E8A-4147-A177-3AD203B41FA5}">
                      <a16:colId xmlns:a16="http://schemas.microsoft.com/office/drawing/2014/main" val="2955390353"/>
                    </a:ext>
                  </a:extLst>
                </a:gridCol>
              </a:tblGrid>
              <a:tr h="209747">
                <a:tc>
                  <a:txBody>
                    <a:bodyPr/>
                    <a:lstStyle>
                      <a:lvl1pPr marL="0" algn="l" rtl="0" eaLnBrk="1" latinLnBrk="0" hangingPunct="1">
                        <a:defRPr kumimoji="0" kern="1200">
                          <a:solidFill>
                            <a:schemeClr val="dk1"/>
                          </a:solidFill>
                          <a:latin typeface="Arial"/>
                        </a:defRPr>
                      </a:lvl1pPr>
                      <a:lvl2pPr marL="609585" algn="l" rtl="0" eaLnBrk="1" latinLnBrk="0" hangingPunct="1">
                        <a:defRPr kumimoji="0" kern="1200">
                          <a:solidFill>
                            <a:schemeClr val="dk1"/>
                          </a:solidFill>
                          <a:latin typeface="Arial"/>
                        </a:defRPr>
                      </a:lvl2pPr>
                      <a:lvl3pPr marL="1219170" algn="l" rtl="0" eaLnBrk="1" latinLnBrk="0" hangingPunct="1">
                        <a:defRPr kumimoji="0" kern="1200">
                          <a:solidFill>
                            <a:schemeClr val="dk1"/>
                          </a:solidFill>
                          <a:latin typeface="Arial"/>
                        </a:defRPr>
                      </a:lvl3pPr>
                      <a:lvl4pPr marL="1828754" algn="l" rtl="0" eaLnBrk="1" latinLnBrk="0" hangingPunct="1">
                        <a:defRPr kumimoji="0" kern="1200">
                          <a:solidFill>
                            <a:schemeClr val="dk1"/>
                          </a:solidFill>
                          <a:latin typeface="Arial"/>
                        </a:defRPr>
                      </a:lvl4pPr>
                      <a:lvl5pPr marL="2438339" algn="l" rtl="0" eaLnBrk="1" latinLnBrk="0" hangingPunct="1">
                        <a:defRPr kumimoji="0" kern="1200">
                          <a:solidFill>
                            <a:schemeClr val="dk1"/>
                          </a:solidFill>
                          <a:latin typeface="Arial"/>
                        </a:defRPr>
                      </a:lvl5pPr>
                      <a:lvl6pPr marL="3047924" algn="l" rtl="0" eaLnBrk="1" latinLnBrk="0" hangingPunct="1">
                        <a:defRPr kumimoji="0" kern="1200">
                          <a:solidFill>
                            <a:schemeClr val="dk1"/>
                          </a:solidFill>
                          <a:latin typeface="Arial"/>
                        </a:defRPr>
                      </a:lvl6pPr>
                      <a:lvl7pPr marL="3657509" algn="l" rtl="0" eaLnBrk="1" latinLnBrk="0" hangingPunct="1">
                        <a:defRPr kumimoji="0" kern="1200">
                          <a:solidFill>
                            <a:schemeClr val="dk1"/>
                          </a:solidFill>
                          <a:latin typeface="Arial"/>
                        </a:defRPr>
                      </a:lvl7pPr>
                      <a:lvl8pPr marL="4267093" algn="l" rtl="0" eaLnBrk="1" latinLnBrk="0" hangingPunct="1">
                        <a:defRPr kumimoji="0" kern="1200">
                          <a:solidFill>
                            <a:schemeClr val="dk1"/>
                          </a:solidFill>
                          <a:latin typeface="Arial"/>
                        </a:defRPr>
                      </a:lvl8pPr>
                      <a:lvl9pPr marL="4876678" algn="l" rtl="0" eaLnBrk="1" latinLnBrk="0" hangingPunct="1">
                        <a:defRPr kumimoji="0" kern="1200">
                          <a:solidFill>
                            <a:schemeClr val="dk1"/>
                          </a:solidFill>
                          <a:latin typeface="Arial"/>
                        </a:defRPr>
                      </a:lvl9pPr>
                    </a:lstStyle>
                    <a:p>
                      <a:pPr marL="0" indent="0" algn="ctr" rtl="0" eaLnBrk="1" fontAlgn="ctr" latinLnBrk="0" hangingPunct="1"/>
                      <a:r>
                        <a:rPr kumimoji="0" lang="en-US" sz="1000" b="1" u="none" strike="noStrike" kern="1200" dirty="0" smtClean="0">
                          <a:solidFill>
                            <a:schemeClr val="bg1"/>
                          </a:solidFill>
                          <a:effectLst/>
                          <a:latin typeface="Calibri" panose="020F0502020204030204" pitchFamily="34" charset="0"/>
                          <a:ea typeface="+mn-ea"/>
                          <a:cs typeface="Calibri" panose="020F0502020204030204" pitchFamily="34" charset="0"/>
                        </a:rPr>
                        <a:t>In time</a:t>
                      </a:r>
                      <a:endParaRPr kumimoji="0" lang="en-US" sz="1000" b="1" u="none" strike="noStrike" kern="1200" dirty="0">
                        <a:solidFill>
                          <a:schemeClr val="bg1"/>
                        </a:solidFill>
                        <a:effectLst/>
                        <a:latin typeface="Calibri" panose="020F0502020204030204" pitchFamily="34" charset="0"/>
                        <a:ea typeface="+mn-ea"/>
                        <a:cs typeface="Calibri" panose="020F0502020204030204" pitchFamily="34" charset="0"/>
                      </a:endParaRPr>
                    </a:p>
                  </a:txBody>
                  <a:tcPr marL="2703" marR="2703" marT="270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C377B">
                        <a:lumMod val="60000"/>
                        <a:lumOff val="40000"/>
                      </a:srgbClr>
                    </a:solidFill>
                  </a:tcPr>
                </a:tc>
                <a:tc>
                  <a:txBody>
                    <a:bodyPr/>
                    <a:lstStyle>
                      <a:lvl1pPr marL="0" algn="l" rtl="0" eaLnBrk="1" latinLnBrk="0" hangingPunct="1">
                        <a:defRPr kumimoji="0" kern="1200">
                          <a:solidFill>
                            <a:schemeClr val="dk1"/>
                          </a:solidFill>
                          <a:latin typeface="Arial"/>
                        </a:defRPr>
                      </a:lvl1pPr>
                      <a:lvl2pPr marL="609585" algn="l" rtl="0" eaLnBrk="1" latinLnBrk="0" hangingPunct="1">
                        <a:defRPr kumimoji="0" kern="1200">
                          <a:solidFill>
                            <a:schemeClr val="dk1"/>
                          </a:solidFill>
                          <a:latin typeface="Arial"/>
                        </a:defRPr>
                      </a:lvl2pPr>
                      <a:lvl3pPr marL="1219170" algn="l" rtl="0" eaLnBrk="1" latinLnBrk="0" hangingPunct="1">
                        <a:defRPr kumimoji="0" kern="1200">
                          <a:solidFill>
                            <a:schemeClr val="dk1"/>
                          </a:solidFill>
                          <a:latin typeface="Arial"/>
                        </a:defRPr>
                      </a:lvl3pPr>
                      <a:lvl4pPr marL="1828754" algn="l" rtl="0" eaLnBrk="1" latinLnBrk="0" hangingPunct="1">
                        <a:defRPr kumimoji="0" kern="1200">
                          <a:solidFill>
                            <a:schemeClr val="dk1"/>
                          </a:solidFill>
                          <a:latin typeface="Arial"/>
                        </a:defRPr>
                      </a:lvl4pPr>
                      <a:lvl5pPr marL="2438339" algn="l" rtl="0" eaLnBrk="1" latinLnBrk="0" hangingPunct="1">
                        <a:defRPr kumimoji="0" kern="1200">
                          <a:solidFill>
                            <a:schemeClr val="dk1"/>
                          </a:solidFill>
                          <a:latin typeface="Arial"/>
                        </a:defRPr>
                      </a:lvl5pPr>
                      <a:lvl6pPr marL="3047924" algn="l" rtl="0" eaLnBrk="1" latinLnBrk="0" hangingPunct="1">
                        <a:defRPr kumimoji="0" kern="1200">
                          <a:solidFill>
                            <a:schemeClr val="dk1"/>
                          </a:solidFill>
                          <a:latin typeface="Arial"/>
                        </a:defRPr>
                      </a:lvl6pPr>
                      <a:lvl7pPr marL="3657509" algn="l" rtl="0" eaLnBrk="1" latinLnBrk="0" hangingPunct="1">
                        <a:defRPr kumimoji="0" kern="1200">
                          <a:solidFill>
                            <a:schemeClr val="dk1"/>
                          </a:solidFill>
                          <a:latin typeface="Arial"/>
                        </a:defRPr>
                      </a:lvl7pPr>
                      <a:lvl8pPr marL="4267093" algn="l" rtl="0" eaLnBrk="1" latinLnBrk="0" hangingPunct="1">
                        <a:defRPr kumimoji="0" kern="1200">
                          <a:solidFill>
                            <a:schemeClr val="dk1"/>
                          </a:solidFill>
                          <a:latin typeface="Arial"/>
                        </a:defRPr>
                      </a:lvl8pPr>
                      <a:lvl9pPr marL="4876678" algn="l" rtl="0" eaLnBrk="1" latinLnBrk="0" hangingPunct="1">
                        <a:defRPr kumimoji="0" kern="1200">
                          <a:solidFill>
                            <a:schemeClr val="dk1"/>
                          </a:solidFill>
                          <a:latin typeface="Arial"/>
                        </a:defRPr>
                      </a:lvl9pPr>
                    </a:lstStyle>
                    <a:p>
                      <a:pPr marL="0" indent="0" algn="ctr" rtl="0" eaLnBrk="1" fontAlgn="ctr" latinLnBrk="0" hangingPunct="1"/>
                      <a:r>
                        <a:rPr kumimoji="0" lang="en-US" sz="1000" b="1" u="none" strike="noStrike" kern="1200" dirty="0" smtClean="0">
                          <a:solidFill>
                            <a:schemeClr val="bg1"/>
                          </a:solidFill>
                          <a:effectLst/>
                          <a:latin typeface="Calibri" panose="020F0502020204030204" pitchFamily="34" charset="0"/>
                          <a:ea typeface="+mn-ea"/>
                          <a:cs typeface="Calibri" panose="020F0502020204030204" pitchFamily="34" charset="0"/>
                        </a:rPr>
                        <a:t>Extra*</a:t>
                      </a:r>
                      <a:endParaRPr kumimoji="0" lang="en-US" sz="1000" b="1" u="none" strike="noStrike" kern="1200" dirty="0">
                        <a:solidFill>
                          <a:schemeClr val="bg1"/>
                        </a:solidFill>
                        <a:effectLst/>
                        <a:latin typeface="Calibri" panose="020F0502020204030204" pitchFamily="34" charset="0"/>
                        <a:ea typeface="+mn-ea"/>
                        <a:cs typeface="Calibri" panose="020F0502020204030204" pitchFamily="34" charset="0"/>
                      </a:endParaRPr>
                    </a:p>
                  </a:txBody>
                  <a:tcPr marL="2703" marR="2703" marT="270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C377B">
                        <a:lumMod val="60000"/>
                        <a:lumOff val="40000"/>
                      </a:srgbClr>
                    </a:solidFill>
                  </a:tcPr>
                </a:tc>
                <a:tc>
                  <a:txBody>
                    <a:bodyPr/>
                    <a:lstStyle>
                      <a:lvl1pPr marL="0" algn="l" rtl="0" eaLnBrk="1" latinLnBrk="0" hangingPunct="1">
                        <a:defRPr kumimoji="0" kern="1200">
                          <a:solidFill>
                            <a:schemeClr val="dk1"/>
                          </a:solidFill>
                          <a:latin typeface="Arial"/>
                        </a:defRPr>
                      </a:lvl1pPr>
                      <a:lvl2pPr marL="609585" algn="l" rtl="0" eaLnBrk="1" latinLnBrk="0" hangingPunct="1">
                        <a:defRPr kumimoji="0" kern="1200">
                          <a:solidFill>
                            <a:schemeClr val="dk1"/>
                          </a:solidFill>
                          <a:latin typeface="Arial"/>
                        </a:defRPr>
                      </a:lvl2pPr>
                      <a:lvl3pPr marL="1219170" algn="l" rtl="0" eaLnBrk="1" latinLnBrk="0" hangingPunct="1">
                        <a:defRPr kumimoji="0" kern="1200">
                          <a:solidFill>
                            <a:schemeClr val="dk1"/>
                          </a:solidFill>
                          <a:latin typeface="Arial"/>
                        </a:defRPr>
                      </a:lvl3pPr>
                      <a:lvl4pPr marL="1828754" algn="l" rtl="0" eaLnBrk="1" latinLnBrk="0" hangingPunct="1">
                        <a:defRPr kumimoji="0" kern="1200">
                          <a:solidFill>
                            <a:schemeClr val="dk1"/>
                          </a:solidFill>
                          <a:latin typeface="Arial"/>
                        </a:defRPr>
                      </a:lvl4pPr>
                      <a:lvl5pPr marL="2438339" algn="l" rtl="0" eaLnBrk="1" latinLnBrk="0" hangingPunct="1">
                        <a:defRPr kumimoji="0" kern="1200">
                          <a:solidFill>
                            <a:schemeClr val="dk1"/>
                          </a:solidFill>
                          <a:latin typeface="Arial"/>
                        </a:defRPr>
                      </a:lvl5pPr>
                      <a:lvl6pPr marL="3047924" algn="l" rtl="0" eaLnBrk="1" latinLnBrk="0" hangingPunct="1">
                        <a:defRPr kumimoji="0" kern="1200">
                          <a:solidFill>
                            <a:schemeClr val="dk1"/>
                          </a:solidFill>
                          <a:latin typeface="Arial"/>
                        </a:defRPr>
                      </a:lvl6pPr>
                      <a:lvl7pPr marL="3657509" algn="l" rtl="0" eaLnBrk="1" latinLnBrk="0" hangingPunct="1">
                        <a:defRPr kumimoji="0" kern="1200">
                          <a:solidFill>
                            <a:schemeClr val="dk1"/>
                          </a:solidFill>
                          <a:latin typeface="Arial"/>
                        </a:defRPr>
                      </a:lvl7pPr>
                      <a:lvl8pPr marL="4267093" algn="l" rtl="0" eaLnBrk="1" latinLnBrk="0" hangingPunct="1">
                        <a:defRPr kumimoji="0" kern="1200">
                          <a:solidFill>
                            <a:schemeClr val="dk1"/>
                          </a:solidFill>
                          <a:latin typeface="Arial"/>
                        </a:defRPr>
                      </a:lvl8pPr>
                      <a:lvl9pPr marL="4876678" algn="l" rtl="0" eaLnBrk="1" latinLnBrk="0" hangingPunct="1">
                        <a:defRPr kumimoji="0" kern="1200">
                          <a:solidFill>
                            <a:schemeClr val="dk1"/>
                          </a:solidFill>
                          <a:latin typeface="Arial"/>
                        </a:defRPr>
                      </a:lvl9pPr>
                    </a:lstStyle>
                    <a:p>
                      <a:pPr marL="0" indent="0" algn="ctr" rtl="0" eaLnBrk="1" fontAlgn="ctr" latinLnBrk="0" hangingPunct="1"/>
                      <a:r>
                        <a:rPr kumimoji="0" lang="en-US" sz="1000" b="1" u="none" strike="noStrike" kern="1200" dirty="0" smtClean="0">
                          <a:solidFill>
                            <a:schemeClr val="bg1"/>
                          </a:solidFill>
                          <a:effectLst/>
                          <a:latin typeface="Calibri" panose="020F0502020204030204" pitchFamily="34" charset="0"/>
                          <a:ea typeface="+mn-ea"/>
                          <a:cs typeface="Calibri" panose="020F0502020204030204" pitchFamily="34" charset="0"/>
                        </a:rPr>
                        <a:t>In advance</a:t>
                      </a:r>
                      <a:endParaRPr kumimoji="0" lang="en-US" sz="1000" b="1" u="none" strike="noStrike" kern="1200" dirty="0">
                        <a:solidFill>
                          <a:schemeClr val="bg1"/>
                        </a:solidFill>
                        <a:effectLst/>
                        <a:latin typeface="Calibri" panose="020F0502020204030204" pitchFamily="34" charset="0"/>
                        <a:ea typeface="+mn-ea"/>
                        <a:cs typeface="Calibri" panose="020F0502020204030204" pitchFamily="34" charset="0"/>
                      </a:endParaRPr>
                    </a:p>
                  </a:txBody>
                  <a:tcPr marL="2703" marR="2703" marT="270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C377B">
                        <a:lumMod val="60000"/>
                        <a:lumOff val="40000"/>
                      </a:srgbClr>
                    </a:solidFill>
                  </a:tcPr>
                </a:tc>
                <a:tc>
                  <a:txBody>
                    <a:bodyPr/>
                    <a:lstStyle>
                      <a:lvl1pPr marL="0" algn="l" rtl="0" eaLnBrk="1" latinLnBrk="0" hangingPunct="1">
                        <a:defRPr kumimoji="0" kern="1200">
                          <a:solidFill>
                            <a:schemeClr val="dk1"/>
                          </a:solidFill>
                          <a:latin typeface="Arial"/>
                        </a:defRPr>
                      </a:lvl1pPr>
                      <a:lvl2pPr marL="609585" algn="l" rtl="0" eaLnBrk="1" latinLnBrk="0" hangingPunct="1">
                        <a:defRPr kumimoji="0" kern="1200">
                          <a:solidFill>
                            <a:schemeClr val="dk1"/>
                          </a:solidFill>
                          <a:latin typeface="Arial"/>
                        </a:defRPr>
                      </a:lvl2pPr>
                      <a:lvl3pPr marL="1219170" algn="l" rtl="0" eaLnBrk="1" latinLnBrk="0" hangingPunct="1">
                        <a:defRPr kumimoji="0" kern="1200">
                          <a:solidFill>
                            <a:schemeClr val="dk1"/>
                          </a:solidFill>
                          <a:latin typeface="Arial"/>
                        </a:defRPr>
                      </a:lvl3pPr>
                      <a:lvl4pPr marL="1828754" algn="l" rtl="0" eaLnBrk="1" latinLnBrk="0" hangingPunct="1">
                        <a:defRPr kumimoji="0" kern="1200">
                          <a:solidFill>
                            <a:schemeClr val="dk1"/>
                          </a:solidFill>
                          <a:latin typeface="Arial"/>
                        </a:defRPr>
                      </a:lvl4pPr>
                      <a:lvl5pPr marL="2438339" algn="l" rtl="0" eaLnBrk="1" latinLnBrk="0" hangingPunct="1">
                        <a:defRPr kumimoji="0" kern="1200">
                          <a:solidFill>
                            <a:schemeClr val="dk1"/>
                          </a:solidFill>
                          <a:latin typeface="Arial"/>
                        </a:defRPr>
                      </a:lvl5pPr>
                      <a:lvl6pPr marL="3047924" algn="l" rtl="0" eaLnBrk="1" latinLnBrk="0" hangingPunct="1">
                        <a:defRPr kumimoji="0" kern="1200">
                          <a:solidFill>
                            <a:schemeClr val="dk1"/>
                          </a:solidFill>
                          <a:latin typeface="Arial"/>
                        </a:defRPr>
                      </a:lvl6pPr>
                      <a:lvl7pPr marL="3657509" algn="l" rtl="0" eaLnBrk="1" latinLnBrk="0" hangingPunct="1">
                        <a:defRPr kumimoji="0" kern="1200">
                          <a:solidFill>
                            <a:schemeClr val="dk1"/>
                          </a:solidFill>
                          <a:latin typeface="Arial"/>
                        </a:defRPr>
                      </a:lvl7pPr>
                      <a:lvl8pPr marL="4267093" algn="l" rtl="0" eaLnBrk="1" latinLnBrk="0" hangingPunct="1">
                        <a:defRPr kumimoji="0" kern="1200">
                          <a:solidFill>
                            <a:schemeClr val="dk1"/>
                          </a:solidFill>
                          <a:latin typeface="Arial"/>
                        </a:defRPr>
                      </a:lvl8pPr>
                      <a:lvl9pPr marL="4876678" algn="l" rtl="0" eaLnBrk="1" latinLnBrk="0" hangingPunct="1">
                        <a:defRPr kumimoji="0" kern="1200">
                          <a:solidFill>
                            <a:schemeClr val="dk1"/>
                          </a:solidFill>
                          <a:latin typeface="Arial"/>
                        </a:defRPr>
                      </a:lvl9pPr>
                    </a:lstStyle>
                    <a:p>
                      <a:pPr marL="0" indent="0" algn="ctr" rtl="0" eaLnBrk="1" fontAlgn="ctr" latinLnBrk="0" hangingPunct="1"/>
                      <a:r>
                        <a:rPr kumimoji="0" lang="en-US" sz="1000" b="1" u="none" strike="noStrike" kern="1200" dirty="0" smtClean="0">
                          <a:solidFill>
                            <a:schemeClr val="bg1"/>
                          </a:solidFill>
                          <a:effectLst/>
                          <a:latin typeface="Calibri" panose="020F0502020204030204" pitchFamily="34" charset="0"/>
                          <a:ea typeface="+mn-ea"/>
                          <a:cs typeface="Calibri" panose="020F0502020204030204" pitchFamily="34" charset="0"/>
                        </a:rPr>
                        <a:t>Delayed</a:t>
                      </a:r>
                      <a:endParaRPr kumimoji="0" lang="en-US" sz="1000" b="1" u="none" strike="noStrike" kern="1200" dirty="0">
                        <a:solidFill>
                          <a:schemeClr val="bg1"/>
                        </a:solidFill>
                        <a:effectLst/>
                        <a:latin typeface="Calibri" panose="020F0502020204030204" pitchFamily="34" charset="0"/>
                        <a:ea typeface="+mn-ea"/>
                        <a:cs typeface="Calibri" panose="020F0502020204030204" pitchFamily="34" charset="0"/>
                      </a:endParaRPr>
                    </a:p>
                  </a:txBody>
                  <a:tcPr marL="2703" marR="2703" marT="270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0C377B">
                        <a:lumMod val="60000"/>
                        <a:lumOff val="40000"/>
                      </a:srgbClr>
                    </a:solidFill>
                  </a:tcPr>
                </a:tc>
                <a:extLst>
                  <a:ext uri="{0D108BD9-81ED-4DB2-BD59-A6C34878D82A}">
                    <a16:rowId xmlns:a16="http://schemas.microsoft.com/office/drawing/2014/main" val="2914040916"/>
                  </a:ext>
                </a:extLst>
              </a:tr>
              <a:tr h="209747">
                <a:tc>
                  <a:txBody>
                    <a:bodyPr/>
                    <a:lstStyle>
                      <a:lvl1pPr marL="0" algn="l" rtl="0" eaLnBrk="1" latinLnBrk="0" hangingPunct="1">
                        <a:defRPr kumimoji="0" kern="1200">
                          <a:solidFill>
                            <a:schemeClr val="dk1"/>
                          </a:solidFill>
                          <a:latin typeface="Arial"/>
                        </a:defRPr>
                      </a:lvl1pPr>
                      <a:lvl2pPr marL="609585" algn="l" rtl="0" eaLnBrk="1" latinLnBrk="0" hangingPunct="1">
                        <a:defRPr kumimoji="0" kern="1200">
                          <a:solidFill>
                            <a:schemeClr val="dk1"/>
                          </a:solidFill>
                          <a:latin typeface="Arial"/>
                        </a:defRPr>
                      </a:lvl2pPr>
                      <a:lvl3pPr marL="1219170" algn="l" rtl="0" eaLnBrk="1" latinLnBrk="0" hangingPunct="1">
                        <a:defRPr kumimoji="0" kern="1200">
                          <a:solidFill>
                            <a:schemeClr val="dk1"/>
                          </a:solidFill>
                          <a:latin typeface="Arial"/>
                        </a:defRPr>
                      </a:lvl3pPr>
                      <a:lvl4pPr marL="1828754" algn="l" rtl="0" eaLnBrk="1" latinLnBrk="0" hangingPunct="1">
                        <a:defRPr kumimoji="0" kern="1200">
                          <a:solidFill>
                            <a:schemeClr val="dk1"/>
                          </a:solidFill>
                          <a:latin typeface="Arial"/>
                        </a:defRPr>
                      </a:lvl4pPr>
                      <a:lvl5pPr marL="2438339" algn="l" rtl="0" eaLnBrk="1" latinLnBrk="0" hangingPunct="1">
                        <a:defRPr kumimoji="0" kern="1200">
                          <a:solidFill>
                            <a:schemeClr val="dk1"/>
                          </a:solidFill>
                          <a:latin typeface="Arial"/>
                        </a:defRPr>
                      </a:lvl5pPr>
                      <a:lvl6pPr marL="3047924" algn="l" rtl="0" eaLnBrk="1" latinLnBrk="0" hangingPunct="1">
                        <a:defRPr kumimoji="0" kern="1200">
                          <a:solidFill>
                            <a:schemeClr val="dk1"/>
                          </a:solidFill>
                          <a:latin typeface="Arial"/>
                        </a:defRPr>
                      </a:lvl6pPr>
                      <a:lvl7pPr marL="3657509" algn="l" rtl="0" eaLnBrk="1" latinLnBrk="0" hangingPunct="1">
                        <a:defRPr kumimoji="0" kern="1200">
                          <a:solidFill>
                            <a:schemeClr val="dk1"/>
                          </a:solidFill>
                          <a:latin typeface="Arial"/>
                        </a:defRPr>
                      </a:lvl7pPr>
                      <a:lvl8pPr marL="4267093" algn="l" rtl="0" eaLnBrk="1" latinLnBrk="0" hangingPunct="1">
                        <a:defRPr kumimoji="0" kern="1200">
                          <a:solidFill>
                            <a:schemeClr val="dk1"/>
                          </a:solidFill>
                          <a:latin typeface="Arial"/>
                        </a:defRPr>
                      </a:lvl8pPr>
                      <a:lvl9pPr marL="4876678" algn="l" rtl="0" eaLnBrk="1" latinLnBrk="0" hangingPunct="1">
                        <a:defRPr kumimoji="0" kern="1200">
                          <a:solidFill>
                            <a:schemeClr val="dk1"/>
                          </a:solidFill>
                          <a:latin typeface="Arial"/>
                        </a:defRPr>
                      </a:lvl9pPr>
                    </a:lstStyle>
                    <a:p>
                      <a:pPr algn="ctr" fontAlgn="ctr"/>
                      <a:r>
                        <a:rPr lang="en-US" sz="1000" b="1" i="0" u="none" strike="noStrike" dirty="0" smtClean="0">
                          <a:solidFill>
                            <a:schemeClr val="tx1">
                              <a:lumMod val="50000"/>
                            </a:schemeClr>
                          </a:solidFill>
                          <a:effectLst/>
                          <a:latin typeface="Calibri" panose="020F0502020204030204" pitchFamily="34" charset="0"/>
                          <a:cs typeface="Calibri" panose="020F0502020204030204" pitchFamily="34" charset="0"/>
                        </a:rPr>
                        <a:t>19/19</a:t>
                      </a:r>
                      <a:endParaRPr lang="en-US" sz="1000" b="1" i="0" u="none" strike="noStrike" dirty="0">
                        <a:solidFill>
                          <a:schemeClr val="tx1">
                            <a:lumMod val="50000"/>
                          </a:schemeClr>
                        </a:solidFill>
                        <a:effectLst/>
                        <a:latin typeface="Calibri" panose="020F0502020204030204" pitchFamily="34" charset="0"/>
                        <a:cs typeface="Calibri" panose="020F0502020204030204" pitchFamily="34" charset="0"/>
                      </a:endParaRPr>
                    </a:p>
                  </a:txBody>
                  <a:tcPr marL="2703" marR="2703" marT="270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333333">
                        <a:lumMod val="20000"/>
                        <a:lumOff val="80000"/>
                      </a:srgbClr>
                    </a:solidFill>
                  </a:tcPr>
                </a:tc>
                <a:tc>
                  <a:txBody>
                    <a:bodyPr/>
                    <a:lstStyle>
                      <a:lvl1pPr marL="0" algn="l" rtl="0" eaLnBrk="1" latinLnBrk="0" hangingPunct="1">
                        <a:defRPr kumimoji="0" kern="1200">
                          <a:solidFill>
                            <a:schemeClr val="dk1"/>
                          </a:solidFill>
                          <a:latin typeface="Arial"/>
                        </a:defRPr>
                      </a:lvl1pPr>
                      <a:lvl2pPr marL="609585" algn="l" rtl="0" eaLnBrk="1" latinLnBrk="0" hangingPunct="1">
                        <a:defRPr kumimoji="0" kern="1200">
                          <a:solidFill>
                            <a:schemeClr val="dk1"/>
                          </a:solidFill>
                          <a:latin typeface="Arial"/>
                        </a:defRPr>
                      </a:lvl2pPr>
                      <a:lvl3pPr marL="1219170" algn="l" rtl="0" eaLnBrk="1" latinLnBrk="0" hangingPunct="1">
                        <a:defRPr kumimoji="0" kern="1200">
                          <a:solidFill>
                            <a:schemeClr val="dk1"/>
                          </a:solidFill>
                          <a:latin typeface="Arial"/>
                        </a:defRPr>
                      </a:lvl3pPr>
                      <a:lvl4pPr marL="1828754" algn="l" rtl="0" eaLnBrk="1" latinLnBrk="0" hangingPunct="1">
                        <a:defRPr kumimoji="0" kern="1200">
                          <a:solidFill>
                            <a:schemeClr val="dk1"/>
                          </a:solidFill>
                          <a:latin typeface="Arial"/>
                        </a:defRPr>
                      </a:lvl4pPr>
                      <a:lvl5pPr marL="2438339" algn="l" rtl="0" eaLnBrk="1" latinLnBrk="0" hangingPunct="1">
                        <a:defRPr kumimoji="0" kern="1200">
                          <a:solidFill>
                            <a:schemeClr val="dk1"/>
                          </a:solidFill>
                          <a:latin typeface="Arial"/>
                        </a:defRPr>
                      </a:lvl5pPr>
                      <a:lvl6pPr marL="3047924" algn="l" rtl="0" eaLnBrk="1" latinLnBrk="0" hangingPunct="1">
                        <a:defRPr kumimoji="0" kern="1200">
                          <a:solidFill>
                            <a:schemeClr val="dk1"/>
                          </a:solidFill>
                          <a:latin typeface="Arial"/>
                        </a:defRPr>
                      </a:lvl6pPr>
                      <a:lvl7pPr marL="3657509" algn="l" rtl="0" eaLnBrk="1" latinLnBrk="0" hangingPunct="1">
                        <a:defRPr kumimoji="0" kern="1200">
                          <a:solidFill>
                            <a:schemeClr val="dk1"/>
                          </a:solidFill>
                          <a:latin typeface="Arial"/>
                        </a:defRPr>
                      </a:lvl7pPr>
                      <a:lvl8pPr marL="4267093" algn="l" rtl="0" eaLnBrk="1" latinLnBrk="0" hangingPunct="1">
                        <a:defRPr kumimoji="0" kern="1200">
                          <a:solidFill>
                            <a:schemeClr val="dk1"/>
                          </a:solidFill>
                          <a:latin typeface="Arial"/>
                        </a:defRPr>
                      </a:lvl8pPr>
                      <a:lvl9pPr marL="4876678" algn="l" rtl="0" eaLnBrk="1" latinLnBrk="0" hangingPunct="1">
                        <a:defRPr kumimoji="0" kern="1200">
                          <a:solidFill>
                            <a:schemeClr val="dk1"/>
                          </a:solidFill>
                          <a:latin typeface="Arial"/>
                        </a:defRPr>
                      </a:lvl9pPr>
                    </a:lstStyle>
                    <a:p>
                      <a:pPr algn="ctr" fontAlgn="ctr"/>
                      <a:r>
                        <a:rPr lang="en-US" sz="1000" b="1" i="0" u="none" strike="noStrike" dirty="0" smtClean="0">
                          <a:solidFill>
                            <a:schemeClr val="tx1">
                              <a:lumMod val="50000"/>
                            </a:schemeClr>
                          </a:solidFill>
                          <a:effectLst/>
                          <a:latin typeface="Calibri" panose="020F0502020204030204" pitchFamily="34" charset="0"/>
                          <a:cs typeface="Calibri" panose="020F0502020204030204" pitchFamily="34" charset="0"/>
                        </a:rPr>
                        <a:t>2</a:t>
                      </a:r>
                      <a:endParaRPr lang="en-US" sz="1000" b="1" i="0" u="none" strike="noStrike" dirty="0">
                        <a:solidFill>
                          <a:schemeClr val="tx1">
                            <a:lumMod val="50000"/>
                          </a:schemeClr>
                        </a:solidFill>
                        <a:effectLst/>
                        <a:latin typeface="Calibri" panose="020F0502020204030204" pitchFamily="34" charset="0"/>
                        <a:cs typeface="Calibri" panose="020F0502020204030204" pitchFamily="34" charset="0"/>
                      </a:endParaRPr>
                    </a:p>
                  </a:txBody>
                  <a:tcPr marL="2703" marR="2703" marT="270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333333">
                        <a:lumMod val="20000"/>
                        <a:lumOff val="80000"/>
                      </a:srgbClr>
                    </a:solidFill>
                  </a:tcPr>
                </a:tc>
                <a:tc>
                  <a:txBody>
                    <a:bodyPr/>
                    <a:lstStyle>
                      <a:lvl1pPr marL="0" algn="l" rtl="0" eaLnBrk="1" latinLnBrk="0" hangingPunct="1">
                        <a:defRPr kumimoji="0" kern="1200">
                          <a:solidFill>
                            <a:schemeClr val="dk1"/>
                          </a:solidFill>
                          <a:latin typeface="Arial"/>
                        </a:defRPr>
                      </a:lvl1pPr>
                      <a:lvl2pPr marL="609585" algn="l" rtl="0" eaLnBrk="1" latinLnBrk="0" hangingPunct="1">
                        <a:defRPr kumimoji="0" kern="1200">
                          <a:solidFill>
                            <a:schemeClr val="dk1"/>
                          </a:solidFill>
                          <a:latin typeface="Arial"/>
                        </a:defRPr>
                      </a:lvl2pPr>
                      <a:lvl3pPr marL="1219170" algn="l" rtl="0" eaLnBrk="1" latinLnBrk="0" hangingPunct="1">
                        <a:defRPr kumimoji="0" kern="1200">
                          <a:solidFill>
                            <a:schemeClr val="dk1"/>
                          </a:solidFill>
                          <a:latin typeface="Arial"/>
                        </a:defRPr>
                      </a:lvl3pPr>
                      <a:lvl4pPr marL="1828754" algn="l" rtl="0" eaLnBrk="1" latinLnBrk="0" hangingPunct="1">
                        <a:defRPr kumimoji="0" kern="1200">
                          <a:solidFill>
                            <a:schemeClr val="dk1"/>
                          </a:solidFill>
                          <a:latin typeface="Arial"/>
                        </a:defRPr>
                      </a:lvl4pPr>
                      <a:lvl5pPr marL="2438339" algn="l" rtl="0" eaLnBrk="1" latinLnBrk="0" hangingPunct="1">
                        <a:defRPr kumimoji="0" kern="1200">
                          <a:solidFill>
                            <a:schemeClr val="dk1"/>
                          </a:solidFill>
                          <a:latin typeface="Arial"/>
                        </a:defRPr>
                      </a:lvl5pPr>
                      <a:lvl6pPr marL="3047924" algn="l" rtl="0" eaLnBrk="1" latinLnBrk="0" hangingPunct="1">
                        <a:defRPr kumimoji="0" kern="1200">
                          <a:solidFill>
                            <a:schemeClr val="dk1"/>
                          </a:solidFill>
                          <a:latin typeface="Arial"/>
                        </a:defRPr>
                      </a:lvl6pPr>
                      <a:lvl7pPr marL="3657509" algn="l" rtl="0" eaLnBrk="1" latinLnBrk="0" hangingPunct="1">
                        <a:defRPr kumimoji="0" kern="1200">
                          <a:solidFill>
                            <a:schemeClr val="dk1"/>
                          </a:solidFill>
                          <a:latin typeface="Arial"/>
                        </a:defRPr>
                      </a:lvl7pPr>
                      <a:lvl8pPr marL="4267093" algn="l" rtl="0" eaLnBrk="1" latinLnBrk="0" hangingPunct="1">
                        <a:defRPr kumimoji="0" kern="1200">
                          <a:solidFill>
                            <a:schemeClr val="dk1"/>
                          </a:solidFill>
                          <a:latin typeface="Arial"/>
                        </a:defRPr>
                      </a:lvl8pPr>
                      <a:lvl9pPr marL="4876678" algn="l" rtl="0" eaLnBrk="1" latinLnBrk="0" hangingPunct="1">
                        <a:defRPr kumimoji="0" kern="1200">
                          <a:solidFill>
                            <a:schemeClr val="dk1"/>
                          </a:solidFill>
                          <a:latin typeface="Arial"/>
                        </a:defRPr>
                      </a:lvl9pPr>
                    </a:lstStyle>
                    <a:p>
                      <a:pPr algn="ctr" fontAlgn="ctr"/>
                      <a:r>
                        <a:rPr lang="en-US" sz="1000" b="1" i="0" u="none" strike="noStrike" dirty="0" smtClean="0">
                          <a:solidFill>
                            <a:schemeClr val="tx1">
                              <a:lumMod val="50000"/>
                            </a:schemeClr>
                          </a:solidFill>
                          <a:effectLst/>
                          <a:latin typeface="Calibri" panose="020F0502020204030204" pitchFamily="34" charset="0"/>
                          <a:cs typeface="Calibri" panose="020F0502020204030204" pitchFamily="34" charset="0"/>
                        </a:rPr>
                        <a:t>5</a:t>
                      </a:r>
                      <a:endParaRPr lang="en-US" sz="1000" b="1" i="0" u="none" strike="noStrike" dirty="0">
                        <a:solidFill>
                          <a:schemeClr val="tx1">
                            <a:lumMod val="50000"/>
                          </a:schemeClr>
                        </a:solidFill>
                        <a:effectLst/>
                        <a:latin typeface="Calibri" panose="020F0502020204030204" pitchFamily="34" charset="0"/>
                        <a:cs typeface="Calibri" panose="020F0502020204030204" pitchFamily="34" charset="0"/>
                      </a:endParaRPr>
                    </a:p>
                  </a:txBody>
                  <a:tcPr marL="2703" marR="2703" marT="270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333333">
                        <a:lumMod val="20000"/>
                        <a:lumOff val="80000"/>
                      </a:srgbClr>
                    </a:solidFill>
                  </a:tcPr>
                </a:tc>
                <a:tc>
                  <a:txBody>
                    <a:bodyPr/>
                    <a:lstStyle>
                      <a:lvl1pPr marL="0" algn="l" rtl="0" eaLnBrk="1" latinLnBrk="0" hangingPunct="1">
                        <a:defRPr kumimoji="0" kern="1200">
                          <a:solidFill>
                            <a:schemeClr val="dk1"/>
                          </a:solidFill>
                          <a:latin typeface="Arial"/>
                        </a:defRPr>
                      </a:lvl1pPr>
                      <a:lvl2pPr marL="609585" algn="l" rtl="0" eaLnBrk="1" latinLnBrk="0" hangingPunct="1">
                        <a:defRPr kumimoji="0" kern="1200">
                          <a:solidFill>
                            <a:schemeClr val="dk1"/>
                          </a:solidFill>
                          <a:latin typeface="Arial"/>
                        </a:defRPr>
                      </a:lvl2pPr>
                      <a:lvl3pPr marL="1219170" algn="l" rtl="0" eaLnBrk="1" latinLnBrk="0" hangingPunct="1">
                        <a:defRPr kumimoji="0" kern="1200">
                          <a:solidFill>
                            <a:schemeClr val="dk1"/>
                          </a:solidFill>
                          <a:latin typeface="Arial"/>
                        </a:defRPr>
                      </a:lvl3pPr>
                      <a:lvl4pPr marL="1828754" algn="l" rtl="0" eaLnBrk="1" latinLnBrk="0" hangingPunct="1">
                        <a:defRPr kumimoji="0" kern="1200">
                          <a:solidFill>
                            <a:schemeClr val="dk1"/>
                          </a:solidFill>
                          <a:latin typeface="Arial"/>
                        </a:defRPr>
                      </a:lvl4pPr>
                      <a:lvl5pPr marL="2438339" algn="l" rtl="0" eaLnBrk="1" latinLnBrk="0" hangingPunct="1">
                        <a:defRPr kumimoji="0" kern="1200">
                          <a:solidFill>
                            <a:schemeClr val="dk1"/>
                          </a:solidFill>
                          <a:latin typeface="Arial"/>
                        </a:defRPr>
                      </a:lvl5pPr>
                      <a:lvl6pPr marL="3047924" algn="l" rtl="0" eaLnBrk="1" latinLnBrk="0" hangingPunct="1">
                        <a:defRPr kumimoji="0" kern="1200">
                          <a:solidFill>
                            <a:schemeClr val="dk1"/>
                          </a:solidFill>
                          <a:latin typeface="Arial"/>
                        </a:defRPr>
                      </a:lvl6pPr>
                      <a:lvl7pPr marL="3657509" algn="l" rtl="0" eaLnBrk="1" latinLnBrk="0" hangingPunct="1">
                        <a:defRPr kumimoji="0" kern="1200">
                          <a:solidFill>
                            <a:schemeClr val="dk1"/>
                          </a:solidFill>
                          <a:latin typeface="Arial"/>
                        </a:defRPr>
                      </a:lvl7pPr>
                      <a:lvl8pPr marL="4267093" algn="l" rtl="0" eaLnBrk="1" latinLnBrk="0" hangingPunct="1">
                        <a:defRPr kumimoji="0" kern="1200">
                          <a:solidFill>
                            <a:schemeClr val="dk1"/>
                          </a:solidFill>
                          <a:latin typeface="Arial"/>
                        </a:defRPr>
                      </a:lvl8pPr>
                      <a:lvl9pPr marL="4876678" algn="l" rtl="0" eaLnBrk="1" latinLnBrk="0" hangingPunct="1">
                        <a:defRPr kumimoji="0" kern="1200">
                          <a:solidFill>
                            <a:schemeClr val="dk1"/>
                          </a:solidFill>
                          <a:latin typeface="Arial"/>
                        </a:defRPr>
                      </a:lvl9pPr>
                    </a:lstStyle>
                    <a:p>
                      <a:pPr algn="ctr" fontAlgn="ctr"/>
                      <a:r>
                        <a:rPr lang="en-US" sz="1000" b="1" i="0" u="none" strike="noStrike" dirty="0" smtClean="0">
                          <a:solidFill>
                            <a:schemeClr val="tx1">
                              <a:lumMod val="50000"/>
                            </a:schemeClr>
                          </a:solidFill>
                          <a:effectLst/>
                          <a:latin typeface="Calibri" panose="020F0502020204030204" pitchFamily="34" charset="0"/>
                          <a:cs typeface="Calibri" panose="020F0502020204030204" pitchFamily="34" charset="0"/>
                        </a:rPr>
                        <a:t>0</a:t>
                      </a:r>
                      <a:endParaRPr lang="en-US" sz="1000" b="1" i="0" u="none" strike="noStrike" dirty="0">
                        <a:solidFill>
                          <a:schemeClr val="tx1">
                            <a:lumMod val="50000"/>
                          </a:schemeClr>
                        </a:solidFill>
                        <a:effectLst/>
                        <a:latin typeface="Calibri" panose="020F0502020204030204" pitchFamily="34" charset="0"/>
                        <a:cs typeface="Calibri" panose="020F0502020204030204" pitchFamily="34" charset="0"/>
                      </a:endParaRPr>
                    </a:p>
                  </a:txBody>
                  <a:tcPr marL="2703" marR="2703" marT="2703" marB="0" anchor="ctr">
                    <a:lnL w="12700" cap="flat" cmpd="sng" algn="ctr">
                      <a:solidFill>
                        <a:srgbClr val="FFFFFF"/>
                      </a:solidFill>
                      <a:prstDash val="solid"/>
                      <a:round/>
                      <a:headEnd type="none" w="med" len="med"/>
                      <a:tailEnd type="none" w="med" len="med"/>
                    </a:lnL>
                    <a:lnR w="1270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w="12700" cmpd="sng">
                      <a:noFill/>
                      <a:prstDash val="solid"/>
                    </a:lnTlToBr>
                    <a:lnBlToTr w="12700" cmpd="sng">
                      <a:noFill/>
                      <a:prstDash val="solid"/>
                    </a:lnBlToTr>
                    <a:solidFill>
                      <a:srgbClr val="333333">
                        <a:lumMod val="20000"/>
                        <a:lumOff val="80000"/>
                      </a:srgbClr>
                    </a:solidFill>
                  </a:tcPr>
                </a:tc>
                <a:extLst>
                  <a:ext uri="{0D108BD9-81ED-4DB2-BD59-A6C34878D82A}">
                    <a16:rowId xmlns:a16="http://schemas.microsoft.com/office/drawing/2014/main" val="2570395074"/>
                  </a:ext>
                </a:extLst>
              </a:tr>
            </a:tbl>
          </a:graphicData>
        </a:graphic>
      </p:graphicFrame>
      <p:cxnSp>
        <p:nvCxnSpPr>
          <p:cNvPr id="76" name="Straight Connector 75"/>
          <p:cNvCxnSpPr/>
          <p:nvPr/>
        </p:nvCxnSpPr>
        <p:spPr>
          <a:xfrm flipH="1">
            <a:off x="5668516" y="3999500"/>
            <a:ext cx="0" cy="1645920"/>
          </a:xfrm>
          <a:prstGeom prst="line">
            <a:avLst/>
          </a:prstGeom>
          <a:noFill/>
          <a:ln w="19050" cap="flat" cmpd="sng" algn="ctr">
            <a:solidFill>
              <a:srgbClr val="0C377B"/>
            </a:solidFill>
            <a:prstDash val="lgDash"/>
          </a:ln>
          <a:effectLst/>
        </p:spPr>
      </p:cxnSp>
      <p:sp>
        <p:nvSpPr>
          <p:cNvPr id="77" name="Rectangle 76"/>
          <p:cNvSpPr/>
          <p:nvPr/>
        </p:nvSpPr>
        <p:spPr>
          <a:xfrm>
            <a:off x="6639049" y="2982353"/>
            <a:ext cx="2885948" cy="402570"/>
          </a:xfrm>
          <a:prstGeom prst="rect">
            <a:avLst/>
          </a:prstGeom>
          <a:solidFill>
            <a:srgbClr val="FFFFFF"/>
          </a:solidFill>
          <a:ln w="9525" cap="flat" cmpd="sng" algn="ctr">
            <a:solidFill>
              <a:srgbClr val="0C377B"/>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200" b="0" i="0" u="none" strike="noStrike" kern="0" cap="none" spc="0" normalizeH="0" baseline="0" noProof="0" dirty="0" smtClean="0">
                <a:ln>
                  <a:noFill/>
                </a:ln>
                <a:solidFill>
                  <a:srgbClr val="0C377B"/>
                </a:solidFill>
                <a:effectLst/>
                <a:uLnTx/>
                <a:uFillTx/>
                <a:latin typeface="Calibri" panose="020F0502020204030204" pitchFamily="34" charset="0"/>
                <a:ea typeface="+mn-ea"/>
                <a:cs typeface="Calibri" panose="020F0502020204030204" pitchFamily="34" charset="0"/>
              </a:rPr>
              <a:t>Sectors opened during LS2 (week 6):</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srgbClr val="0C377B"/>
                </a:solidFill>
                <a:effectLst/>
                <a:uLnTx/>
                <a:uFillTx/>
                <a:latin typeface="Calibri" panose="020F0502020204030204" pitchFamily="34" charset="0"/>
                <a:ea typeface="+mn-ea"/>
                <a:cs typeface="Calibri" panose="020F0502020204030204" pitchFamily="34" charset="0"/>
              </a:rPr>
              <a:t> </a:t>
            </a:r>
            <a:r>
              <a:rPr kumimoji="0" lang="en-GB" sz="1400" b="1" i="0" u="none" strike="noStrike" kern="0" cap="none" spc="0" normalizeH="0" baseline="0" noProof="0" dirty="0" smtClean="0">
                <a:ln>
                  <a:noFill/>
                </a:ln>
                <a:solidFill>
                  <a:srgbClr val="0C377B"/>
                </a:solidFill>
                <a:effectLst/>
                <a:uLnTx/>
                <a:uFillTx/>
                <a:latin typeface="Calibri" panose="020F0502020204030204" pitchFamily="34" charset="0"/>
                <a:ea typeface="+mn-ea"/>
                <a:cs typeface="Calibri" panose="020F0502020204030204" pitchFamily="34" charset="0"/>
              </a:rPr>
              <a:t>26 of 68</a:t>
            </a:r>
          </a:p>
        </p:txBody>
      </p:sp>
      <p:sp>
        <p:nvSpPr>
          <p:cNvPr id="80" name="Rounded Rectangular Callout 79"/>
          <p:cNvSpPr/>
          <p:nvPr/>
        </p:nvSpPr>
        <p:spPr>
          <a:xfrm>
            <a:off x="5350563" y="3519865"/>
            <a:ext cx="693673" cy="168567"/>
          </a:xfrm>
          <a:prstGeom prst="wedgeRoundRectCallout">
            <a:avLst>
              <a:gd name="adj1" fmla="val -6155"/>
              <a:gd name="adj2" fmla="val 185304"/>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algn="ctr" defTabSz="914400" rtl="0" eaLnBrk="1" latinLnBrk="0" hangingPunct="1"/>
            <a:r>
              <a:rPr lang="en-US" sz="1000" b="0" kern="1200" dirty="0" smtClean="0">
                <a:solidFill>
                  <a:schemeClr val="tx1"/>
                </a:solidFill>
                <a:latin typeface="Calibri" panose="020F0502020204030204" pitchFamily="34" charset="0"/>
                <a:ea typeface="+mn-ea"/>
                <a:cs typeface="Calibri" panose="020F0502020204030204" pitchFamily="34" charset="0"/>
              </a:rPr>
              <a:t>Week 6</a:t>
            </a:r>
            <a:endParaRPr lang="en-US" sz="1000" b="0" kern="1200" dirty="0">
              <a:solidFill>
                <a:schemeClr val="tx1"/>
              </a:solidFill>
              <a:latin typeface="Calibri" panose="020F0502020204030204" pitchFamily="34" charset="0"/>
              <a:ea typeface="+mn-ea"/>
              <a:cs typeface="Calibri" panose="020F0502020204030204" pitchFamily="34" charset="0"/>
            </a:endParaRPr>
          </a:p>
        </p:txBody>
      </p:sp>
      <p:pic>
        <p:nvPicPr>
          <p:cNvPr id="2" name="Picture 1"/>
          <p:cNvPicPr>
            <a:picLocks noChangeAspect="1"/>
          </p:cNvPicPr>
          <p:nvPr/>
        </p:nvPicPr>
        <p:blipFill rotWithShape="1">
          <a:blip r:embed="rId3" cstate="hqprint">
            <a:extLst>
              <a:ext uri="{28A0092B-C50C-407E-A947-70E740481C1C}">
                <a14:useLocalDpi xmlns:a14="http://schemas.microsoft.com/office/drawing/2010/main"/>
              </a:ext>
            </a:extLst>
          </a:blip>
          <a:srcRect b="-1"/>
          <a:stretch/>
        </p:blipFill>
        <p:spPr>
          <a:xfrm>
            <a:off x="971550" y="1257300"/>
            <a:ext cx="3844832" cy="4923480"/>
          </a:xfrm>
          <a:prstGeom prst="rect">
            <a:avLst/>
          </a:prstGeom>
        </p:spPr>
      </p:pic>
      <p:sp>
        <p:nvSpPr>
          <p:cNvPr id="14" name="Rectangle 13"/>
          <p:cNvSpPr/>
          <p:nvPr/>
        </p:nvSpPr>
        <p:spPr>
          <a:xfrm rot="20506674">
            <a:off x="8912836" y="369567"/>
            <a:ext cx="3031663" cy="369332"/>
          </a:xfrm>
          <a:prstGeom prst="rect">
            <a:avLst/>
          </a:prstGeom>
          <a:noFill/>
        </p:spPr>
        <p:txBody>
          <a:bodyPr wrap="none" lIns="91440" tIns="45720" rIns="91440" bIns="45720">
            <a:spAutoFit/>
          </a:bodyPr>
          <a:lstStyle/>
          <a:p>
            <a:pPr algn="ctr"/>
            <a:r>
              <a:rPr lang="en-US"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Courtesy of </a:t>
            </a:r>
            <a:r>
              <a:rPr lang="en-US" dirty="0" smtClean="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Antonio </a:t>
            </a:r>
            <a:r>
              <a:rPr lang="en-US" dirty="0">
                <a:ln w="0"/>
                <a:gradFill>
                  <a:gsLst>
                    <a:gs pos="0">
                      <a:schemeClr val="accent5">
                        <a:lumMod val="50000"/>
                      </a:schemeClr>
                    </a:gs>
                    <a:gs pos="50000">
                      <a:schemeClr val="accent5"/>
                    </a:gs>
                    <a:gs pos="100000">
                      <a:schemeClr val="accent5">
                        <a:lumMod val="60000"/>
                        <a:lumOff val="40000"/>
                      </a:schemeClr>
                    </a:gs>
                  </a:gsLst>
                  <a:lin ang="5400000"/>
                </a:gradFill>
                <a:effectLst>
                  <a:reflection blurRad="6350" stA="53000" endA="300" endPos="35500" dir="5400000" sy="-90000" algn="bl" rotWithShape="0"/>
                </a:effectLst>
              </a:rPr>
              <a:t>Grande</a:t>
            </a:r>
          </a:p>
        </p:txBody>
      </p:sp>
    </p:spTree>
    <p:extLst>
      <p:ext uri="{BB962C8B-B14F-4D97-AF65-F5344CB8AC3E}">
        <p14:creationId xmlns:p14="http://schemas.microsoft.com/office/powerpoint/2010/main" val="3811465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71725" y="780492"/>
            <a:ext cx="10058400" cy="6013173"/>
          </a:xfrm>
          <a:prstGeom prst="rect">
            <a:avLst/>
          </a:prstGeom>
        </p:spPr>
      </p:pic>
      <p:sp>
        <p:nvSpPr>
          <p:cNvPr id="5" name="Slide Number Placeholder 4"/>
          <p:cNvSpPr>
            <a:spLocks noGrp="1"/>
          </p:cNvSpPr>
          <p:nvPr>
            <p:ph type="sldNum" sz="quarter" idx="4"/>
          </p:nvPr>
        </p:nvSpPr>
        <p:spPr/>
        <p:txBody>
          <a:bodyPr/>
          <a:lstStyle/>
          <a:p>
            <a:fld id="{8D6C380F-326D-3C40-9EE7-7FBAB0953422}" type="slidenum">
              <a:rPr lang="en-US" smtClean="0"/>
              <a:pPr/>
              <a:t>26</a:t>
            </a:fld>
            <a:endParaRPr lang="en-US" dirty="0"/>
          </a:p>
        </p:txBody>
      </p:sp>
      <p:sp>
        <p:nvSpPr>
          <p:cNvPr id="2" name="Title 1"/>
          <p:cNvSpPr>
            <a:spLocks noGrp="1"/>
          </p:cNvSpPr>
          <p:nvPr>
            <p:ph type="title"/>
          </p:nvPr>
        </p:nvSpPr>
        <p:spPr>
          <a:xfrm>
            <a:off x="1316038" y="77233"/>
            <a:ext cx="8613053" cy="781021"/>
          </a:xfrm>
        </p:spPr>
        <p:txBody>
          <a:bodyPr>
            <a:normAutofit/>
          </a:bodyPr>
          <a:lstStyle/>
          <a:p>
            <a:r>
              <a:rPr lang="en-GB" sz="3200" dirty="0" smtClean="0"/>
              <a:t>Critical Paths</a:t>
            </a:r>
            <a:endParaRPr lang="en-GB" sz="2400" dirty="0">
              <a:solidFill>
                <a:srgbClr val="0C377B"/>
              </a:solidFill>
              <a:latin typeface="Arial" panose="020B0604020202020204" pitchFamily="34" charset="0"/>
              <a:cs typeface="Arial" panose="020B0604020202020204" pitchFamily="34" charset="0"/>
            </a:endParaRPr>
          </a:p>
        </p:txBody>
      </p:sp>
      <p:sp>
        <p:nvSpPr>
          <p:cNvPr id="26" name="Rectangle 25"/>
          <p:cNvSpPr/>
          <p:nvPr/>
        </p:nvSpPr>
        <p:spPr>
          <a:xfrm>
            <a:off x="7212563" y="876995"/>
            <a:ext cx="949818" cy="447402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p:cNvSpPr/>
          <p:nvPr/>
        </p:nvSpPr>
        <p:spPr>
          <a:xfrm>
            <a:off x="4267199" y="876995"/>
            <a:ext cx="812460" cy="447402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1" name="Rectangle 30"/>
          <p:cNvSpPr/>
          <p:nvPr/>
        </p:nvSpPr>
        <p:spPr>
          <a:xfrm>
            <a:off x="1750640" y="876995"/>
            <a:ext cx="715348" cy="447402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2" name="Rectangle 31"/>
          <p:cNvSpPr/>
          <p:nvPr/>
        </p:nvSpPr>
        <p:spPr>
          <a:xfrm>
            <a:off x="2935221" y="876995"/>
            <a:ext cx="715348" cy="4474028"/>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3" name="Rectangle 32"/>
          <p:cNvSpPr/>
          <p:nvPr/>
        </p:nvSpPr>
        <p:spPr>
          <a:xfrm>
            <a:off x="5159829" y="876995"/>
            <a:ext cx="1828800" cy="1758820"/>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4" name="Rectangle 33"/>
          <p:cNvSpPr/>
          <p:nvPr/>
        </p:nvSpPr>
        <p:spPr>
          <a:xfrm>
            <a:off x="8597348" y="876994"/>
            <a:ext cx="1560443" cy="2020077"/>
          </a:xfrm>
          <a:prstGeom prst="rect">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ular Callout 12"/>
          <p:cNvSpPr/>
          <p:nvPr/>
        </p:nvSpPr>
        <p:spPr>
          <a:xfrm>
            <a:off x="10437149" y="2265076"/>
            <a:ext cx="1602383" cy="973924"/>
          </a:xfrm>
          <a:prstGeom prst="wedgeRectCallout">
            <a:avLst>
              <a:gd name="adj1" fmla="val -93259"/>
              <a:gd name="adj2" fmla="val 12500"/>
            </a:avLst>
          </a:prstGeom>
          <a:solidFill>
            <a:schemeClr val="bg1"/>
          </a:solidFill>
          <a:ln>
            <a:solidFill>
              <a:schemeClr val="tx2"/>
            </a:solidFill>
          </a:ln>
        </p:spPr>
        <p:style>
          <a:lnRef idx="0">
            <a:scrgbClr r="0" g="0" b="0"/>
          </a:lnRef>
          <a:fillRef idx="0">
            <a:scrgbClr r="0" g="0" b="0"/>
          </a:fillRef>
          <a:effectRef idx="0">
            <a:scrgbClr r="0" g="0" b="0"/>
          </a:effectRef>
          <a:fontRef idx="minor">
            <a:schemeClr val="lt1"/>
          </a:fontRef>
        </p:style>
        <p:txBody>
          <a:bodyPr lIns="36000" tIns="36000" rIns="36000" bIns="36000" rtlCol="0" anchor="ctr"/>
          <a:lstStyle/>
          <a:p>
            <a:pPr algn="ctr"/>
            <a:r>
              <a:rPr lang="en-GB" sz="1100" dirty="0" smtClean="0">
                <a:solidFill>
                  <a:schemeClr val="tx2"/>
                </a:solidFill>
              </a:rPr>
              <a:t>Any delay in one work area will have a direct affect on the critical path in the other areas</a:t>
            </a:r>
            <a:endParaRPr lang="en-GB" sz="1100" dirty="0">
              <a:solidFill>
                <a:schemeClr val="tx2"/>
              </a:solidFill>
            </a:endParaRPr>
          </a:p>
        </p:txBody>
      </p:sp>
    </p:spTree>
    <p:extLst>
      <p:ext uri="{BB962C8B-B14F-4D97-AF65-F5344CB8AC3E}">
        <p14:creationId xmlns:p14="http://schemas.microsoft.com/office/powerpoint/2010/main" val="32725400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D6C380F-326D-3C40-9EE7-7FBAB0953422}" type="slidenum">
              <a:rPr kumimoji="0" lang="en-US" sz="1200" b="0" i="0" u="none" strike="noStrike" kern="1200" cap="none" spc="0" normalizeH="0" baseline="0" noProof="0" smtClean="0">
                <a:ln>
                  <a:noFill/>
                </a:ln>
                <a:solidFill>
                  <a:srgbClr val="729FCF"/>
                </a:solidFill>
                <a:effectLst/>
                <a:uLnTx/>
                <a:uFillTx/>
                <a:latin typeface="Arial"/>
                <a:ea typeface="+mn-ea"/>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srgbClr val="729FCF"/>
              </a:solidFill>
              <a:effectLst/>
              <a:uLnTx/>
              <a:uFillTx/>
              <a:latin typeface="Arial"/>
              <a:ea typeface="+mn-ea"/>
            </a:endParaRPr>
          </a:p>
        </p:txBody>
      </p:sp>
      <p:sp>
        <p:nvSpPr>
          <p:cNvPr id="2" name="Title 1"/>
          <p:cNvSpPr>
            <a:spLocks noGrp="1"/>
          </p:cNvSpPr>
          <p:nvPr>
            <p:ph type="title"/>
          </p:nvPr>
        </p:nvSpPr>
        <p:spPr>
          <a:xfrm>
            <a:off x="1316038" y="229633"/>
            <a:ext cx="10811794" cy="742006"/>
          </a:xfrm>
        </p:spPr>
        <p:txBody>
          <a:bodyPr>
            <a:normAutofit/>
          </a:bodyPr>
          <a:lstStyle/>
          <a:p>
            <a:r>
              <a:rPr lang="en-GB" sz="3200" dirty="0"/>
              <a:t>SPS Documentation Status </a:t>
            </a:r>
            <a:r>
              <a:rPr lang="en-GB" sz="2200" dirty="0"/>
              <a:t>(Engineering Change Request status)</a:t>
            </a:r>
          </a:p>
        </p:txBody>
      </p:sp>
      <p:grpSp>
        <p:nvGrpSpPr>
          <p:cNvPr id="12" name="Group 11"/>
          <p:cNvGrpSpPr/>
          <p:nvPr/>
        </p:nvGrpSpPr>
        <p:grpSpPr>
          <a:xfrm>
            <a:off x="93304" y="1379937"/>
            <a:ext cx="5401367" cy="2894354"/>
            <a:chOff x="2963189" y="971638"/>
            <a:chExt cx="5513334" cy="2894354"/>
          </a:xfrm>
        </p:grpSpPr>
        <p:pic>
          <p:nvPicPr>
            <p:cNvPr id="11" name="Picture 10"/>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3153050" y="971638"/>
              <a:ext cx="5323473" cy="2894354"/>
            </a:xfrm>
            <a:prstGeom prst="rect">
              <a:avLst/>
            </a:prstGeom>
          </p:spPr>
        </p:pic>
        <p:sp>
          <p:nvSpPr>
            <p:cNvPr id="14" name="Rectangle 13"/>
            <p:cNvSpPr/>
            <p:nvPr/>
          </p:nvSpPr>
          <p:spPr>
            <a:xfrm>
              <a:off x="2963189" y="1281359"/>
              <a:ext cx="2556666" cy="600164"/>
            </a:xfrm>
            <a:prstGeom prst="rect">
              <a:avLst/>
            </a:prstGeom>
          </p:spPr>
          <p:txBody>
            <a:bodyPr wrap="square">
              <a:spAutoFit/>
            </a:bodyPr>
            <a:lstStyle/>
            <a:p>
              <a:pPr algn="ctr">
                <a:defRPr sz="2400" b="1" i="0" u="none" strike="noStrike" kern="1200" spc="0" normalizeH="0" baseline="0">
                  <a:solidFill>
                    <a:sysClr val="windowText" lastClr="000000"/>
                  </a:solidFill>
                  <a:latin typeface="+mj-lt"/>
                  <a:ea typeface="+mj-ea"/>
                  <a:cs typeface="+mj-cs"/>
                </a:defRPr>
              </a:pPr>
              <a:r>
                <a:rPr lang="en-US" sz="1050" b="1" dirty="0" smtClean="0">
                  <a:solidFill>
                    <a:srgbClr val="0070C0"/>
                  </a:solidFill>
                </a:rPr>
                <a:t>54 ECRs/SRRs </a:t>
              </a:r>
              <a:r>
                <a:rPr lang="en-US" sz="1050" b="1" dirty="0">
                  <a:solidFill>
                    <a:srgbClr val="0070C0"/>
                  </a:solidFill>
                </a:rPr>
                <a:t>for </a:t>
              </a:r>
              <a:r>
                <a:rPr lang="en-US" sz="1050" b="1" dirty="0" smtClean="0">
                  <a:solidFill>
                    <a:srgbClr val="0070C0"/>
                  </a:solidFill>
                </a:rPr>
                <a:t>LS2</a:t>
              </a:r>
              <a:endParaRPr lang="en-US" sz="1050" b="1" dirty="0">
                <a:solidFill>
                  <a:srgbClr val="0070C0"/>
                </a:solidFill>
              </a:endParaRPr>
            </a:p>
            <a:p>
              <a:pPr algn="ctr">
                <a:defRPr sz="2400" b="1" i="0" u="none" strike="noStrike" kern="1200" spc="0" normalizeH="0" baseline="0">
                  <a:solidFill>
                    <a:sysClr val="windowText" lastClr="000000"/>
                  </a:solidFill>
                  <a:latin typeface="+mj-lt"/>
                  <a:ea typeface="+mj-ea"/>
                  <a:cs typeface="+mj-cs"/>
                </a:defRPr>
              </a:pPr>
              <a:r>
                <a:rPr lang="en-US" sz="1050" b="1" dirty="0" smtClean="0">
                  <a:solidFill>
                    <a:srgbClr val="0070C0"/>
                  </a:solidFill>
                </a:rPr>
                <a:t>35 related </a:t>
              </a:r>
              <a:r>
                <a:rPr lang="en-US" sz="1050" b="1" dirty="0">
                  <a:solidFill>
                    <a:srgbClr val="0070C0"/>
                  </a:solidFill>
                </a:rPr>
                <a:t>to the LIU </a:t>
              </a:r>
              <a:r>
                <a:rPr lang="en-US" sz="1050" b="1" dirty="0" smtClean="0">
                  <a:solidFill>
                    <a:srgbClr val="0070C0"/>
                  </a:solidFill>
                </a:rPr>
                <a:t>project </a:t>
              </a:r>
              <a:endParaRPr lang="en-US" sz="1050" b="1" dirty="0">
                <a:solidFill>
                  <a:srgbClr val="0070C0"/>
                </a:solidFill>
              </a:endParaRPr>
            </a:p>
            <a:p>
              <a:pPr marL="342900" indent="-342900">
                <a:buFont typeface="Arial" panose="020B0604020202020204" pitchFamily="34" charset="0"/>
                <a:buChar char="•"/>
                <a:defRPr sz="2400" b="1" i="0" u="none" strike="noStrike" kern="1200" spc="0" normalizeH="0" baseline="0">
                  <a:solidFill>
                    <a:sysClr val="windowText" lastClr="000000"/>
                  </a:solidFill>
                  <a:latin typeface="+mj-lt"/>
                  <a:ea typeface="+mj-ea"/>
                  <a:cs typeface="+mj-cs"/>
                </a:defRPr>
              </a:pPr>
              <a:endParaRPr lang="en-US" sz="1100" b="1" dirty="0">
                <a:solidFill>
                  <a:srgbClr val="0070C0"/>
                </a:solidFill>
              </a:endParaRPr>
            </a:p>
          </p:txBody>
        </p:sp>
      </p:grpSp>
      <p:sp>
        <p:nvSpPr>
          <p:cNvPr id="10" name="Rounded Rectangle 9"/>
          <p:cNvSpPr/>
          <p:nvPr/>
        </p:nvSpPr>
        <p:spPr>
          <a:xfrm>
            <a:off x="2783851" y="1942830"/>
            <a:ext cx="1019947" cy="1114926"/>
          </a:xfrm>
          <a:prstGeom prst="roundRect">
            <a:avLst>
              <a:gd name="adj" fmla="val 6966"/>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solidFill>
                <a:prstClr val="black"/>
              </a:solidFill>
              <a:latin typeface="Calibri" panose="020F0502020204030204"/>
            </a:endParaRPr>
          </a:p>
        </p:txBody>
      </p:sp>
      <p:sp>
        <p:nvSpPr>
          <p:cNvPr id="15" name="Footer Placeholder 3"/>
          <p:cNvSpPr>
            <a:spLocks noGrp="1"/>
          </p:cNvSpPr>
          <p:nvPr>
            <p:ph type="ftr" sz="quarter" idx="4294967295"/>
          </p:nvPr>
        </p:nvSpPr>
        <p:spPr>
          <a:xfrm>
            <a:off x="6470650" y="6356350"/>
            <a:ext cx="5721350" cy="365125"/>
          </a:xfrm>
        </p:spPr>
        <p:txBody>
          <a:bodyPr/>
          <a:lstStyle/>
          <a:p>
            <a:r>
              <a:rPr lang="en-GB" dirty="0" smtClean="0"/>
              <a:t>David Mcfarlane EN-ACE</a:t>
            </a:r>
            <a:endParaRPr lang="en-US" dirty="0"/>
          </a:p>
        </p:txBody>
      </p:sp>
      <p:sp>
        <p:nvSpPr>
          <p:cNvPr id="13" name="Rectangle 12"/>
          <p:cNvSpPr/>
          <p:nvPr/>
        </p:nvSpPr>
        <p:spPr>
          <a:xfrm>
            <a:off x="3641559" y="3689685"/>
            <a:ext cx="8518357" cy="3036729"/>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200" b="1" i="0" u="none" strike="noStrike" kern="1200" cap="none" spc="0" normalizeH="0" baseline="0" noProof="0" dirty="0" smtClean="0">
                <a:ln>
                  <a:noFill/>
                </a:ln>
                <a:solidFill>
                  <a:srgbClr val="FF0000"/>
                </a:solidFill>
                <a:effectLst/>
                <a:uLnTx/>
                <a:uFillTx/>
                <a:latin typeface="Arial"/>
                <a:ea typeface="+mn-ea"/>
                <a:cs typeface="+mn-cs"/>
              </a:rPr>
              <a:t>10 ECRs “In Work”: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600" b="0" i="0" u="none" strike="noStrike" kern="1200" cap="none" spc="0" normalizeH="0" baseline="0" noProof="0" dirty="0" smtClean="0">
              <a:ln>
                <a:noFill/>
              </a:ln>
              <a:solidFill>
                <a:srgbClr val="5197CC">
                  <a:lumMod val="75000"/>
                </a:srgbClr>
              </a:solidFill>
              <a:effectLst/>
              <a:uLnTx/>
              <a:uFillTx/>
              <a:latin typeface="Arial"/>
              <a:ea typeface="+mn-ea"/>
              <a:cs typeface="+mn-cs"/>
            </a:endParaRPr>
          </a:p>
          <a:p>
            <a:pPr lvl="0" indent="-144000">
              <a:lnSpc>
                <a:spcPts val="1300"/>
              </a:lnSpc>
              <a:buFont typeface="Arial" panose="020B0604020202020204" pitchFamily="34" charset="0"/>
              <a:buChar char="•"/>
              <a:defRPr/>
            </a:pPr>
            <a:r>
              <a:rPr kumimoji="0" lang="en-US" sz="1000" b="0" i="0" u="none" strike="noStrike" kern="1200" cap="none" spc="0" normalizeH="0" baseline="0" noProof="0" dirty="0" smtClean="0">
                <a:ln>
                  <a:noFill/>
                </a:ln>
                <a:solidFill>
                  <a:srgbClr val="5197CC">
                    <a:lumMod val="75000"/>
                  </a:srgbClr>
                </a:solidFill>
                <a:effectLst/>
                <a:uLnTx/>
                <a:uFillTx/>
                <a:latin typeface="Arial"/>
              </a:rPr>
              <a:t>SPS-B-EC-0006: 	“</a:t>
            </a:r>
            <a:r>
              <a:rPr lang="en-GB" sz="1000" dirty="0" smtClean="0">
                <a:solidFill>
                  <a:srgbClr val="5197CC">
                    <a:lumMod val="75000"/>
                  </a:srgbClr>
                </a:solidFill>
              </a:rPr>
              <a:t>Dismantling of obsolete SPS equipment for K-modulation during LS2” (BE-BI)</a:t>
            </a:r>
          </a:p>
          <a:p>
            <a:pPr marL="0" marR="0" lvl="0" indent="-144000" algn="l" defTabSz="914400" rtl="0" eaLnBrk="1" fontAlgn="auto" latinLnBrk="0" hangingPunct="1">
              <a:lnSpc>
                <a:spcPts val="13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smtClean="0">
                <a:ln>
                  <a:noFill/>
                </a:ln>
                <a:solidFill>
                  <a:srgbClr val="5197CC">
                    <a:lumMod val="75000"/>
                  </a:srgbClr>
                </a:solidFill>
                <a:effectLst/>
                <a:uLnTx/>
                <a:uFillTx/>
                <a:latin typeface="Arial"/>
              </a:rPr>
              <a:t>SPS-BLM-EC-0005:	“Installation of new BLM system in TT10” (BE-BI)</a:t>
            </a:r>
          </a:p>
          <a:p>
            <a:pPr lvl="0" indent="-144000">
              <a:lnSpc>
                <a:spcPts val="1300"/>
              </a:lnSpc>
              <a:buFont typeface="Arial" panose="020B0604020202020204" pitchFamily="34" charset="0"/>
              <a:buChar char="•"/>
              <a:defRPr/>
            </a:pPr>
            <a:r>
              <a:rPr lang="en-GB" sz="1000" dirty="0" smtClean="0">
                <a:solidFill>
                  <a:srgbClr val="5197CC">
                    <a:lumMod val="75000"/>
                  </a:srgbClr>
                </a:solidFill>
              </a:rPr>
              <a:t>SPS-SFD-EC-0002	SPS fire safety - Fire partitions during LS2</a:t>
            </a:r>
            <a:endParaRPr kumimoji="0" lang="en-GB" sz="1000" b="0" i="0" u="none" strike="noStrike" kern="1200" cap="none" spc="0" normalizeH="0" baseline="0" noProof="0" dirty="0" smtClean="0">
              <a:ln>
                <a:noFill/>
              </a:ln>
              <a:solidFill>
                <a:srgbClr val="5197CC">
                  <a:lumMod val="75000"/>
                </a:srgbClr>
              </a:solidFill>
              <a:effectLst/>
              <a:uLnTx/>
              <a:uFillTx/>
              <a:latin typeface="Arial"/>
            </a:endParaRPr>
          </a:p>
          <a:p>
            <a:pPr marL="0" marR="0" lvl="0" indent="-144000" algn="l" defTabSz="914400" rtl="0" eaLnBrk="1" fontAlgn="auto" latinLnBrk="0" hangingPunct="1">
              <a:lnSpc>
                <a:spcPts val="1300"/>
              </a:lnSpc>
              <a:spcBef>
                <a:spcPts val="0"/>
              </a:spcBef>
              <a:spcAft>
                <a:spcPts val="0"/>
              </a:spcAft>
              <a:buClrTx/>
              <a:buSzTx/>
              <a:buFont typeface="Arial" panose="020B0604020202020204" pitchFamily="34" charset="0"/>
              <a:buChar char="•"/>
              <a:tabLst/>
              <a:defRPr/>
            </a:pPr>
            <a:r>
              <a:rPr kumimoji="0" lang="en-GB" sz="1000" b="0" i="0" u="none" strike="noStrike" kern="1200" cap="none" spc="0" normalizeH="0" baseline="0" noProof="0" dirty="0" smtClean="0">
                <a:ln>
                  <a:noFill/>
                </a:ln>
                <a:solidFill>
                  <a:srgbClr val="5197CC">
                    <a:lumMod val="75000"/>
                  </a:srgbClr>
                </a:solidFill>
                <a:effectLst/>
                <a:uLnTx/>
                <a:uFillTx/>
                <a:latin typeface="Arial"/>
              </a:rPr>
              <a:t>SPS-U-EC-0001:	“SPS Fire Protection: Fire dampers and ventilation related works” (EN-CV)</a:t>
            </a:r>
            <a:endParaRPr lang="en-US" sz="600" dirty="0" smtClean="0">
              <a:solidFill>
                <a:srgbClr val="7030A0"/>
              </a:solidFill>
            </a:endParaRPr>
          </a:p>
          <a:p>
            <a:pPr marL="313200" lvl="1">
              <a:lnSpc>
                <a:spcPts val="1300"/>
              </a:lnSpc>
              <a:defRPr/>
            </a:pPr>
            <a:endParaRPr lang="en-US" sz="1200" dirty="0" smtClean="0">
              <a:solidFill>
                <a:srgbClr val="7030A0"/>
              </a:solidFill>
            </a:endParaRPr>
          </a:p>
          <a:p>
            <a:pPr marL="313200" lvl="1">
              <a:lnSpc>
                <a:spcPts val="1300"/>
              </a:lnSpc>
              <a:defRPr/>
            </a:pPr>
            <a:r>
              <a:rPr lang="en-US" sz="1200" b="1" dirty="0" smtClean="0">
                <a:solidFill>
                  <a:srgbClr val="FF0000"/>
                </a:solidFill>
              </a:rPr>
              <a:t>Related to the LIU project:</a:t>
            </a:r>
            <a:endParaRPr lang="en-GB" sz="1200" b="1" dirty="0" smtClean="0">
              <a:solidFill>
                <a:srgbClr val="FF0000"/>
              </a:solidFill>
            </a:endParaRPr>
          </a:p>
          <a:p>
            <a:pPr lvl="1" indent="-144000">
              <a:lnSpc>
                <a:spcPts val="1300"/>
              </a:lnSpc>
              <a:buFont typeface="Arial" panose="020B0604020202020204" pitchFamily="34" charset="0"/>
              <a:buChar char="•"/>
              <a:defRPr/>
            </a:pPr>
            <a:r>
              <a:rPr lang="en-GB" sz="1000" dirty="0" smtClean="0">
                <a:solidFill>
                  <a:srgbClr val="7030A0"/>
                </a:solidFill>
              </a:rPr>
              <a:t>SPS-BSRTA-EC-0001</a:t>
            </a:r>
            <a:r>
              <a:rPr lang="en-GB" sz="1000" dirty="0">
                <a:solidFill>
                  <a:srgbClr val="7030A0"/>
                </a:solidFill>
              </a:rPr>
              <a:t>:	“Installation of a BSRT tank in LSS5 of the SPS during LS2” (BE-BI</a:t>
            </a:r>
            <a:r>
              <a:rPr lang="en-GB" sz="1000" dirty="0" smtClean="0">
                <a:solidFill>
                  <a:srgbClr val="7030A0"/>
                </a:solidFill>
              </a:rPr>
              <a:t>)</a:t>
            </a:r>
          </a:p>
          <a:p>
            <a:pPr lvl="1" indent="-144000">
              <a:lnSpc>
                <a:spcPts val="1300"/>
              </a:lnSpc>
              <a:buFont typeface="Arial" panose="020B0604020202020204" pitchFamily="34" charset="0"/>
              <a:buChar char="•"/>
              <a:defRPr/>
            </a:pPr>
            <a:r>
              <a:rPr lang="en-GB" sz="1000" dirty="0">
                <a:solidFill>
                  <a:srgbClr val="7030A0"/>
                </a:solidFill>
              </a:rPr>
              <a:t>SPS-LJ-EC-0017:	“Layout Optimisation for Machine Elements Upstream of QFA.21610 </a:t>
            </a:r>
            <a:r>
              <a:rPr lang="en-GB" sz="1000" dirty="0" smtClean="0">
                <a:solidFill>
                  <a:srgbClr val="7030A0"/>
                </a:solidFill>
              </a:rPr>
              <a:t>for Mitigation </a:t>
            </a:r>
            <a:r>
              <a:rPr lang="en-GB" sz="1000" dirty="0">
                <a:solidFill>
                  <a:srgbClr val="7030A0"/>
                </a:solidFill>
              </a:rPr>
              <a:t>of Beam Impedance” (BE-RF</a:t>
            </a:r>
            <a:r>
              <a:rPr lang="en-GB" sz="1000" dirty="0" smtClean="0">
                <a:solidFill>
                  <a:srgbClr val="7030A0"/>
                </a:solidFill>
              </a:rPr>
              <a:t>)</a:t>
            </a:r>
          </a:p>
          <a:p>
            <a:pPr lvl="1" indent="-144000">
              <a:lnSpc>
                <a:spcPts val="1300"/>
              </a:lnSpc>
              <a:buFont typeface="Arial" panose="020B0604020202020204" pitchFamily="34" charset="0"/>
              <a:buChar char="•"/>
              <a:defRPr/>
            </a:pPr>
            <a:r>
              <a:rPr lang="en-GB" sz="1000" dirty="0">
                <a:solidFill>
                  <a:srgbClr val="7030A0"/>
                </a:solidFill>
              </a:rPr>
              <a:t>SPS-LO-EC-0002:	“Proposal for SPS </a:t>
            </a:r>
            <a:r>
              <a:rPr lang="en-GB" sz="1000" dirty="0" err="1">
                <a:solidFill>
                  <a:srgbClr val="7030A0"/>
                </a:solidFill>
              </a:rPr>
              <a:t>octupole</a:t>
            </a:r>
            <a:r>
              <a:rPr lang="en-GB" sz="1000" dirty="0">
                <a:solidFill>
                  <a:srgbClr val="7030A0"/>
                </a:solidFill>
              </a:rPr>
              <a:t> relocation to restore the lattice symmetry” (BE-ABP</a:t>
            </a:r>
            <a:r>
              <a:rPr lang="en-GB" sz="1000" dirty="0" smtClean="0">
                <a:solidFill>
                  <a:srgbClr val="7030A0"/>
                </a:solidFill>
              </a:rPr>
              <a:t>)</a:t>
            </a:r>
          </a:p>
          <a:p>
            <a:pPr lvl="1" indent="-144000">
              <a:lnSpc>
                <a:spcPts val="1300"/>
              </a:lnSpc>
              <a:buFont typeface="Arial" panose="020B0604020202020204" pitchFamily="34" charset="0"/>
              <a:buChar char="•"/>
              <a:defRPr/>
            </a:pPr>
            <a:r>
              <a:rPr lang="en-GB" sz="1000" dirty="0">
                <a:solidFill>
                  <a:srgbClr val="7030A0"/>
                </a:solidFill>
              </a:rPr>
              <a:t>SPS-TMASC-EC-0001:	“New masks for SPS during LS2” (EN-STI</a:t>
            </a:r>
            <a:r>
              <a:rPr lang="en-GB" sz="1000" dirty="0" smtClean="0">
                <a:solidFill>
                  <a:srgbClr val="7030A0"/>
                </a:solidFill>
              </a:rPr>
              <a:t>)</a:t>
            </a:r>
          </a:p>
          <a:p>
            <a:pPr lvl="1" indent="-144000">
              <a:lnSpc>
                <a:spcPts val="1300"/>
              </a:lnSpc>
              <a:buFont typeface="Arial" panose="020B0604020202020204" pitchFamily="34" charset="0"/>
              <a:buChar char="•"/>
              <a:defRPr/>
            </a:pPr>
            <a:r>
              <a:rPr lang="en-GB" sz="1000" dirty="0">
                <a:solidFill>
                  <a:srgbClr val="7030A0"/>
                </a:solidFill>
              </a:rPr>
              <a:t>SPS-LJ-EC-0014:	“LSS1 vacuum layout after LS2” (TE-VSC)</a:t>
            </a:r>
          </a:p>
          <a:p>
            <a:pPr lvl="1" indent="-144000">
              <a:lnSpc>
                <a:spcPts val="1300"/>
              </a:lnSpc>
              <a:buFont typeface="Arial" panose="020B0604020202020204" pitchFamily="34" charset="0"/>
              <a:buChar char="•"/>
              <a:defRPr/>
            </a:pPr>
            <a:r>
              <a:rPr lang="en-GB" sz="1000" dirty="0">
                <a:solidFill>
                  <a:srgbClr val="7030A0"/>
                </a:solidFill>
              </a:rPr>
              <a:t>SPS-LJ-EC-0015:	“LSS5 Vacuum Layout after LS2” (TE-VSC)</a:t>
            </a:r>
          </a:p>
          <a:p>
            <a:pPr lvl="1" indent="-144000">
              <a:lnSpc>
                <a:spcPts val="1300"/>
              </a:lnSpc>
              <a:buFont typeface="Arial" panose="020B0604020202020204" pitchFamily="34" charset="0"/>
              <a:buChar char="•"/>
              <a:defRPr/>
            </a:pPr>
            <a:endParaRPr lang="en-GB" sz="900" dirty="0">
              <a:solidFill>
                <a:srgbClr val="5197CC">
                  <a:lumMod val="75000"/>
                </a:srgbClr>
              </a:solidFill>
            </a:endParaRPr>
          </a:p>
          <a:p>
            <a:pPr lvl="1" indent="-144000">
              <a:lnSpc>
                <a:spcPts val="1300"/>
              </a:lnSpc>
              <a:buFont typeface="Arial" panose="020B0604020202020204" pitchFamily="34" charset="0"/>
              <a:buChar char="•"/>
              <a:defRPr/>
            </a:pPr>
            <a:endParaRPr lang="en-GB" sz="900" dirty="0">
              <a:solidFill>
                <a:srgbClr val="5197CC">
                  <a:lumMod val="75000"/>
                </a:srgbClr>
              </a:solidFill>
            </a:endParaRPr>
          </a:p>
          <a:p>
            <a:pPr lvl="1" indent="-144000">
              <a:lnSpc>
                <a:spcPts val="1300"/>
              </a:lnSpc>
              <a:buFont typeface="Arial" panose="020B0604020202020204" pitchFamily="34" charset="0"/>
              <a:buChar char="•"/>
              <a:defRPr/>
            </a:pPr>
            <a:endParaRPr lang="en-GB" sz="900" dirty="0">
              <a:solidFill>
                <a:srgbClr val="5197CC">
                  <a:lumMod val="75000"/>
                </a:srgbClr>
              </a:solidFill>
            </a:endParaRPr>
          </a:p>
          <a:p>
            <a:pPr lvl="1" indent="-144000">
              <a:lnSpc>
                <a:spcPts val="1300"/>
              </a:lnSpc>
              <a:buFont typeface="Arial" panose="020B0604020202020204" pitchFamily="34" charset="0"/>
              <a:buChar char="•"/>
              <a:defRPr/>
            </a:pPr>
            <a:endParaRPr kumimoji="0" lang="en-GB" sz="900" b="0" i="0" u="none" strike="noStrike" kern="1200" cap="none" spc="0" normalizeH="0" baseline="0" noProof="0" dirty="0" smtClean="0">
              <a:ln>
                <a:noFill/>
              </a:ln>
              <a:solidFill>
                <a:srgbClr val="5197CC">
                  <a:lumMod val="75000"/>
                </a:srgbClr>
              </a:solidFill>
              <a:effectLst/>
              <a:uLnTx/>
              <a:uFillTx/>
              <a:latin typeface="Arial"/>
              <a:ea typeface="+mn-ea"/>
              <a:cs typeface="+mn-cs"/>
            </a:endParaRPr>
          </a:p>
        </p:txBody>
      </p:sp>
    </p:spTree>
    <p:extLst>
      <p:ext uri="{BB962C8B-B14F-4D97-AF65-F5344CB8AC3E}">
        <p14:creationId xmlns:p14="http://schemas.microsoft.com/office/powerpoint/2010/main" val="22123277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fade">
                                      <p:cBhvr>
                                        <p:cTn id="1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28</a:t>
            </a:fld>
            <a:endParaRPr lang="en-US" dirty="0"/>
          </a:p>
        </p:txBody>
      </p:sp>
      <p:sp>
        <p:nvSpPr>
          <p:cNvPr id="4" name="Title 3"/>
          <p:cNvSpPr>
            <a:spLocks noGrp="1"/>
          </p:cNvSpPr>
          <p:nvPr>
            <p:ph type="title"/>
          </p:nvPr>
        </p:nvSpPr>
        <p:spPr>
          <a:xfrm>
            <a:off x="1316038" y="229632"/>
            <a:ext cx="9504362" cy="861231"/>
          </a:xfrm>
        </p:spPr>
        <p:txBody>
          <a:bodyPr/>
          <a:lstStyle/>
          <a:p>
            <a:r>
              <a:rPr lang="en-GB" sz="3200" dirty="0">
                <a:solidFill>
                  <a:srgbClr val="0055A0"/>
                </a:solidFill>
              </a:rPr>
              <a:t>SPS Documentation Status </a:t>
            </a:r>
            <a:r>
              <a:rPr lang="en-GB" sz="2200" dirty="0" smtClean="0">
                <a:solidFill>
                  <a:srgbClr val="0055A0"/>
                </a:solidFill>
              </a:rPr>
              <a:t>(Integration </a:t>
            </a:r>
            <a:r>
              <a:rPr lang="en-GB" sz="2200" dirty="0">
                <a:solidFill>
                  <a:srgbClr val="0055A0"/>
                </a:solidFill>
              </a:rPr>
              <a:t>status)</a:t>
            </a:r>
            <a:endParaRPr lang="en-GB" sz="2200" dirty="0"/>
          </a:p>
        </p:txBody>
      </p:sp>
      <p:sp>
        <p:nvSpPr>
          <p:cNvPr id="5" name="Footer Placeholder 4"/>
          <p:cNvSpPr>
            <a:spLocks noGrp="1"/>
          </p:cNvSpPr>
          <p:nvPr>
            <p:ph type="ftr" sz="quarter" idx="3"/>
          </p:nvPr>
        </p:nvSpPr>
        <p:spPr/>
        <p:txBody>
          <a:bodyPr/>
          <a:lstStyle/>
          <a:p>
            <a:r>
              <a:rPr lang="en-GB" smtClean="0"/>
              <a:t>David Mcfarlane EN-ACE</a:t>
            </a:r>
            <a:endParaRPr lang="en-US" dirty="0"/>
          </a:p>
        </p:txBody>
      </p:sp>
      <p:sp>
        <p:nvSpPr>
          <p:cNvPr id="10" name="TextBox 9"/>
          <p:cNvSpPr txBox="1"/>
          <p:nvPr/>
        </p:nvSpPr>
        <p:spPr>
          <a:xfrm>
            <a:off x="5474825" y="2048719"/>
            <a:ext cx="5102506" cy="2585323"/>
          </a:xfrm>
          <a:prstGeom prst="rect">
            <a:avLst/>
          </a:prstGeom>
          <a:noFill/>
        </p:spPr>
        <p:txBody>
          <a:bodyPr wrap="square" rtlCol="0">
            <a:spAutoFit/>
          </a:bodyPr>
          <a:lstStyle/>
          <a:p>
            <a:r>
              <a:rPr lang="en-US" dirty="0" smtClean="0">
                <a:solidFill>
                  <a:schemeClr val="accent6">
                    <a:lumMod val="50000"/>
                  </a:schemeClr>
                </a:solidFill>
              </a:rPr>
              <a:t>Total number of registered Integration Studies:</a:t>
            </a:r>
          </a:p>
          <a:p>
            <a:pPr marL="285750" indent="-285750">
              <a:buFont typeface="Arial" panose="020B0604020202020204" pitchFamily="34" charset="0"/>
              <a:buChar char="•"/>
            </a:pPr>
            <a:r>
              <a:rPr lang="en-US" dirty="0" smtClean="0"/>
              <a:t>82</a:t>
            </a:r>
          </a:p>
          <a:p>
            <a:endParaRPr lang="en-US" dirty="0" smtClean="0"/>
          </a:p>
          <a:p>
            <a:r>
              <a:rPr lang="en-US" dirty="0" smtClean="0">
                <a:solidFill>
                  <a:schemeClr val="accent6">
                    <a:lumMod val="50000"/>
                  </a:schemeClr>
                </a:solidFill>
              </a:rPr>
              <a:t>Number </a:t>
            </a:r>
            <a:r>
              <a:rPr lang="en-US" dirty="0">
                <a:solidFill>
                  <a:schemeClr val="accent6">
                    <a:lumMod val="50000"/>
                  </a:schemeClr>
                </a:solidFill>
              </a:rPr>
              <a:t>of </a:t>
            </a:r>
            <a:r>
              <a:rPr lang="en-US" dirty="0" smtClean="0">
                <a:solidFill>
                  <a:schemeClr val="accent6">
                    <a:lumMod val="50000"/>
                  </a:schemeClr>
                </a:solidFill>
              </a:rPr>
              <a:t>LIU related </a:t>
            </a:r>
            <a:r>
              <a:rPr lang="en-US" dirty="0">
                <a:solidFill>
                  <a:schemeClr val="accent6">
                    <a:lumMod val="50000"/>
                  </a:schemeClr>
                </a:solidFill>
              </a:rPr>
              <a:t>Integration Studies:</a:t>
            </a:r>
          </a:p>
          <a:p>
            <a:pPr marL="285750" indent="-285750">
              <a:buFont typeface="Arial" panose="020B0604020202020204" pitchFamily="34" charset="0"/>
              <a:buChar char="•"/>
            </a:pPr>
            <a:r>
              <a:rPr lang="en-US" b="1" dirty="0" smtClean="0">
                <a:solidFill>
                  <a:srgbClr val="7030A0"/>
                </a:solidFill>
              </a:rPr>
              <a:t>29</a:t>
            </a:r>
            <a:endParaRPr lang="en-GB" b="1" dirty="0">
              <a:solidFill>
                <a:srgbClr val="7030A0"/>
              </a:solidFill>
            </a:endParaRPr>
          </a:p>
          <a:p>
            <a:endParaRPr lang="en-US" dirty="0" smtClean="0"/>
          </a:p>
          <a:p>
            <a:r>
              <a:rPr lang="en-US" dirty="0">
                <a:solidFill>
                  <a:schemeClr val="accent6">
                    <a:lumMod val="50000"/>
                  </a:schemeClr>
                </a:solidFill>
              </a:rPr>
              <a:t>Number of </a:t>
            </a:r>
            <a:r>
              <a:rPr lang="en-US" dirty="0" smtClean="0">
                <a:solidFill>
                  <a:schemeClr val="accent6">
                    <a:lumMod val="50000"/>
                  </a:schemeClr>
                </a:solidFill>
              </a:rPr>
              <a:t>needed </a:t>
            </a:r>
            <a:r>
              <a:rPr lang="en-US" dirty="0">
                <a:solidFill>
                  <a:schemeClr val="accent6">
                    <a:lumMod val="50000"/>
                  </a:schemeClr>
                </a:solidFill>
              </a:rPr>
              <a:t>Integration Studies:</a:t>
            </a:r>
          </a:p>
          <a:p>
            <a:pPr marL="285750" indent="-285750">
              <a:buFont typeface="Arial" panose="020B0604020202020204" pitchFamily="34" charset="0"/>
              <a:buChar char="•"/>
            </a:pPr>
            <a:r>
              <a:rPr lang="en-US" dirty="0"/>
              <a:t>0</a:t>
            </a:r>
            <a:endParaRPr lang="en-GB" dirty="0"/>
          </a:p>
          <a:p>
            <a:endParaRPr lang="en-GB" dirty="0"/>
          </a:p>
        </p:txBody>
      </p:sp>
      <p:sp>
        <p:nvSpPr>
          <p:cNvPr id="12" name="Rectangle 11"/>
          <p:cNvSpPr/>
          <p:nvPr/>
        </p:nvSpPr>
        <p:spPr>
          <a:xfrm>
            <a:off x="4952745" y="4572708"/>
            <a:ext cx="6629655" cy="1015663"/>
          </a:xfrm>
          <a:prstGeom prst="rect">
            <a:avLst/>
          </a:prstGeom>
        </p:spPr>
        <p:txBody>
          <a:bodyPr wrap="square">
            <a:spAutoFit/>
          </a:bodyPr>
          <a:lstStyle/>
          <a:p>
            <a:pPr algn="just"/>
            <a:r>
              <a:rPr lang="en-US" sz="2000" dirty="0" smtClean="0">
                <a:solidFill>
                  <a:srgbClr val="1F497D"/>
                </a:solidFill>
                <a:ea typeface="Calibri" panose="020F0502020204030204" pitchFamily="34" charset="0"/>
              </a:rPr>
              <a:t>The completion </a:t>
            </a:r>
            <a:r>
              <a:rPr lang="en-US" sz="2000" dirty="0">
                <a:solidFill>
                  <a:srgbClr val="1F497D"/>
                </a:solidFill>
                <a:ea typeface="Calibri" panose="020F0502020204030204" pitchFamily="34" charset="0"/>
              </a:rPr>
              <a:t>of </a:t>
            </a:r>
            <a:r>
              <a:rPr lang="en-US" sz="2000" dirty="0" smtClean="0">
                <a:solidFill>
                  <a:srgbClr val="1F497D"/>
                </a:solidFill>
                <a:ea typeface="Calibri" panose="020F0502020204030204" pitchFamily="34" charset="0"/>
              </a:rPr>
              <a:t>all the ECR and Integration study processes (</a:t>
            </a:r>
            <a:r>
              <a:rPr lang="en-US" sz="2000" i="1" dirty="0" smtClean="0">
                <a:solidFill>
                  <a:srgbClr val="1F497D"/>
                </a:solidFill>
                <a:ea typeface="Calibri" panose="020F0502020204030204" pitchFamily="34" charset="0"/>
              </a:rPr>
              <a:t>Life Cycle</a:t>
            </a:r>
            <a:r>
              <a:rPr lang="en-US" sz="2000" dirty="0" smtClean="0">
                <a:solidFill>
                  <a:srgbClr val="1F497D"/>
                </a:solidFill>
                <a:ea typeface="Calibri" panose="020F0502020204030204" pitchFamily="34" charset="0"/>
              </a:rPr>
              <a:t>) depend </a:t>
            </a:r>
            <a:r>
              <a:rPr lang="en-US" sz="2000" dirty="0">
                <a:solidFill>
                  <a:srgbClr val="1F497D"/>
                </a:solidFill>
                <a:ea typeface="Calibri" panose="020F0502020204030204" pitchFamily="34" charset="0"/>
              </a:rPr>
              <a:t>on the </a:t>
            </a:r>
            <a:r>
              <a:rPr lang="en-US" sz="2000" dirty="0" smtClean="0">
                <a:solidFill>
                  <a:srgbClr val="1F497D"/>
                </a:solidFill>
                <a:ea typeface="Calibri" panose="020F0502020204030204" pitchFamily="34" charset="0"/>
              </a:rPr>
              <a:t>input and quality of information provided by </a:t>
            </a:r>
            <a:r>
              <a:rPr lang="en-US" sz="2000" dirty="0">
                <a:solidFill>
                  <a:srgbClr val="1F497D"/>
                </a:solidFill>
                <a:ea typeface="Calibri" panose="020F0502020204030204" pitchFamily="34" charset="0"/>
              </a:rPr>
              <a:t>the design offices in each </a:t>
            </a:r>
            <a:r>
              <a:rPr lang="en-US" sz="2000" dirty="0" smtClean="0">
                <a:solidFill>
                  <a:srgbClr val="1F497D"/>
                </a:solidFill>
                <a:ea typeface="Calibri" panose="020F0502020204030204" pitchFamily="34" charset="0"/>
              </a:rPr>
              <a:t>Group</a:t>
            </a:r>
            <a:r>
              <a:rPr lang="en-US" sz="2000" dirty="0">
                <a:solidFill>
                  <a:srgbClr val="1F497D"/>
                </a:solidFill>
                <a:ea typeface="Calibri" panose="020F0502020204030204" pitchFamily="34" charset="0"/>
              </a:rPr>
              <a:t>.</a:t>
            </a:r>
            <a:endParaRPr lang="en-GB" sz="2000" dirty="0"/>
          </a:p>
        </p:txBody>
      </p:sp>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1187" y="1695015"/>
            <a:ext cx="4381500" cy="3398520"/>
          </a:xfrm>
          <a:prstGeom prst="rect">
            <a:avLst/>
          </a:prstGeom>
        </p:spPr>
      </p:pic>
      <p:pic>
        <p:nvPicPr>
          <p:cNvPr id="15" name="Pictur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227" y="5187231"/>
            <a:ext cx="3741420" cy="358140"/>
          </a:xfrm>
          <a:prstGeom prst="rect">
            <a:avLst/>
          </a:prstGeom>
        </p:spPr>
      </p:pic>
      <p:sp>
        <p:nvSpPr>
          <p:cNvPr id="16" name="Left Arrow 15"/>
          <p:cNvSpPr/>
          <p:nvPr/>
        </p:nvSpPr>
        <p:spPr>
          <a:xfrm>
            <a:off x="4391266" y="3073408"/>
            <a:ext cx="1063246" cy="474612"/>
          </a:xfrm>
          <a:prstGeom prst="leftArrow">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p:cNvSpPr/>
          <p:nvPr/>
        </p:nvSpPr>
        <p:spPr>
          <a:xfrm>
            <a:off x="2568082" y="3110547"/>
            <a:ext cx="527709" cy="461665"/>
          </a:xfrm>
          <a:prstGeom prst="rect">
            <a:avLst/>
          </a:prstGeom>
        </p:spPr>
        <p:txBody>
          <a:bodyPr wrap="none">
            <a:spAutoFit/>
          </a:bodyPr>
          <a:lstStyle/>
          <a:p>
            <a:r>
              <a:rPr lang="en-US" sz="2400" b="1" dirty="0">
                <a:solidFill>
                  <a:srgbClr val="7030A0"/>
                </a:solidFill>
              </a:rPr>
              <a:t>29</a:t>
            </a:r>
            <a:endParaRPr lang="en-GB" b="1" dirty="0">
              <a:solidFill>
                <a:srgbClr val="7030A0"/>
              </a:solidFill>
            </a:endParaRPr>
          </a:p>
        </p:txBody>
      </p:sp>
    </p:spTree>
    <p:extLst>
      <p:ext uri="{BB962C8B-B14F-4D97-AF65-F5344CB8AC3E}">
        <p14:creationId xmlns:p14="http://schemas.microsoft.com/office/powerpoint/2010/main" val="21617052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7953" y="1354409"/>
            <a:ext cx="8145780" cy="4733570"/>
          </a:xfrm>
          <a:prstGeom prst="rect">
            <a:avLst/>
          </a:prstGeom>
        </p:spPr>
      </p:pic>
      <p:sp>
        <p:nvSpPr>
          <p:cNvPr id="5" name="Slide Number Placeholder 4"/>
          <p:cNvSpPr>
            <a:spLocks noGrp="1"/>
          </p:cNvSpPr>
          <p:nvPr>
            <p:ph type="sldNum" sz="quarter" idx="4"/>
          </p:nvPr>
        </p:nvSpPr>
        <p:spPr/>
        <p:txBody>
          <a:bodyPr/>
          <a:lstStyle/>
          <a:p>
            <a:fld id="{8D6C380F-326D-3C40-9EE7-7FBAB0953422}" type="slidenum">
              <a:rPr lang="en-US" smtClean="0"/>
              <a:pPr/>
              <a:t>29</a:t>
            </a:fld>
            <a:endParaRPr lang="en-US" dirty="0"/>
          </a:p>
        </p:txBody>
      </p:sp>
      <p:sp>
        <p:nvSpPr>
          <p:cNvPr id="2" name="Title 1"/>
          <p:cNvSpPr>
            <a:spLocks noGrp="1"/>
          </p:cNvSpPr>
          <p:nvPr>
            <p:ph type="title"/>
          </p:nvPr>
        </p:nvSpPr>
        <p:spPr>
          <a:xfrm>
            <a:off x="1316038" y="229632"/>
            <a:ext cx="8798509" cy="905611"/>
          </a:xfrm>
        </p:spPr>
        <p:txBody>
          <a:bodyPr>
            <a:normAutofit/>
          </a:bodyPr>
          <a:lstStyle/>
          <a:p>
            <a:r>
              <a:rPr lang="en-GB" sz="3200" dirty="0" smtClean="0"/>
              <a:t>Documentation Status </a:t>
            </a:r>
            <a:r>
              <a:rPr lang="en-GB" sz="2200" dirty="0" smtClean="0">
                <a:latin typeface="+mn-lt"/>
              </a:rPr>
              <a:t>(Work Package Analysis status)</a:t>
            </a:r>
            <a:endParaRPr lang="en-GB" sz="2200" dirty="0">
              <a:latin typeface="+mn-lt"/>
            </a:endParaRPr>
          </a:p>
        </p:txBody>
      </p:sp>
      <p:sp>
        <p:nvSpPr>
          <p:cNvPr id="4" name="Footer Placeholder 3"/>
          <p:cNvSpPr>
            <a:spLocks noGrp="1"/>
          </p:cNvSpPr>
          <p:nvPr>
            <p:ph type="ftr" sz="quarter" idx="4294967295"/>
          </p:nvPr>
        </p:nvSpPr>
        <p:spPr>
          <a:xfrm>
            <a:off x="6470650" y="6427962"/>
            <a:ext cx="5721350" cy="365125"/>
          </a:xfrm>
        </p:spPr>
        <p:txBody>
          <a:bodyPr/>
          <a:lstStyle/>
          <a:p>
            <a:r>
              <a:rPr lang="en-GB" smtClean="0"/>
              <a:t>David Mcfarlane EN-ACE</a:t>
            </a:r>
            <a:endParaRPr lang="en-US" dirty="0"/>
          </a:p>
        </p:txBody>
      </p:sp>
      <p:sp>
        <p:nvSpPr>
          <p:cNvPr id="13" name="TextBox 12"/>
          <p:cNvSpPr txBox="1"/>
          <p:nvPr/>
        </p:nvSpPr>
        <p:spPr>
          <a:xfrm>
            <a:off x="7812505" y="1354410"/>
            <a:ext cx="4323347" cy="4832092"/>
          </a:xfrm>
          <a:prstGeom prst="rect">
            <a:avLst/>
          </a:prstGeom>
          <a:solidFill>
            <a:schemeClr val="bg1"/>
          </a:solidFill>
          <a:effectLst>
            <a:outerShdw blurRad="63500" sx="102000" sy="102000" algn="ctr" rotWithShape="0">
              <a:prstClr val="black">
                <a:alpha val="40000"/>
              </a:prstClr>
            </a:outerShdw>
          </a:effectLst>
        </p:spPr>
        <p:txBody>
          <a:bodyPr wrap="square" rtlCol="0">
            <a:spAutoFit/>
          </a:bodyPr>
          <a:lstStyle/>
          <a:p>
            <a:r>
              <a:rPr lang="fr-FR" sz="1400" b="1" dirty="0"/>
              <a:t>Dedicated Procedures</a:t>
            </a:r>
          </a:p>
          <a:p>
            <a:pPr marL="285750" indent="-285750">
              <a:buFont typeface="Arial" panose="020B0604020202020204" pitchFamily="34" charset="0"/>
              <a:buChar char="•"/>
            </a:pPr>
            <a:r>
              <a:rPr lang="fr-FR" sz="1400" dirty="0"/>
              <a:t>Mise hors tension partielle du SPS lors </a:t>
            </a:r>
            <a:r>
              <a:rPr lang="fr-FR" sz="1400" dirty="0" smtClean="0"/>
              <a:t>des YETS</a:t>
            </a:r>
            <a:r>
              <a:rPr lang="fr-FR" sz="1400" dirty="0"/>
              <a:t>, EYETS et </a:t>
            </a:r>
            <a:r>
              <a:rPr lang="fr-FR" sz="1400" dirty="0" smtClean="0"/>
              <a:t>LS </a:t>
            </a:r>
            <a:r>
              <a:rPr lang="en-GB" sz="1400" u="sng" dirty="0" smtClean="0">
                <a:hlinkClick r:id="rId3"/>
              </a:rPr>
              <a:t>https</a:t>
            </a:r>
            <a:r>
              <a:rPr lang="en-GB" sz="1400" u="sng" dirty="0">
                <a:hlinkClick r:id="rId3"/>
              </a:rPr>
              <a:t>://</a:t>
            </a:r>
            <a:r>
              <a:rPr lang="en-GB" sz="1400" u="sng" dirty="0" smtClean="0">
                <a:hlinkClick r:id="rId3"/>
              </a:rPr>
              <a:t>edms.cern.ch/document/2058234/0.1</a:t>
            </a:r>
            <a:endParaRPr lang="en-GB" sz="1400" dirty="0"/>
          </a:p>
          <a:p>
            <a:r>
              <a:rPr lang="en-GB" sz="1400" dirty="0">
                <a:solidFill>
                  <a:srgbClr val="FF0000"/>
                </a:solidFill>
              </a:rPr>
              <a:t> </a:t>
            </a:r>
            <a:r>
              <a:rPr lang="en-GB" sz="1400" dirty="0" smtClean="0">
                <a:solidFill>
                  <a:srgbClr val="FF0000"/>
                </a:solidFill>
              </a:rPr>
              <a:t>     Under Approval</a:t>
            </a:r>
            <a:endParaRPr lang="en-GB" sz="1400" b="1" dirty="0">
              <a:solidFill>
                <a:srgbClr val="FF0000"/>
              </a:solidFill>
            </a:endParaRPr>
          </a:p>
          <a:p>
            <a:pPr marL="285750" indent="-285750">
              <a:buFont typeface="Arial" panose="020B0604020202020204" pitchFamily="34" charset="0"/>
              <a:buChar char="•"/>
            </a:pPr>
            <a:r>
              <a:rPr lang="fr-CH" sz="1400" dirty="0"/>
              <a:t>Demande de « SEPARATION DU RESEAU » par le Facility coordinator </a:t>
            </a:r>
            <a:r>
              <a:rPr lang="en-GB" sz="1400" dirty="0">
                <a:hlinkClick r:id="rId4"/>
              </a:rPr>
              <a:t>https://edms.cern.ch/document/2049809/1</a:t>
            </a:r>
            <a:r>
              <a:rPr lang="en-GB" sz="1400" dirty="0"/>
              <a:t> </a:t>
            </a:r>
            <a:r>
              <a:rPr lang="en-GB" sz="1400" dirty="0" smtClean="0">
                <a:solidFill>
                  <a:schemeClr val="accent6">
                    <a:lumMod val="75000"/>
                  </a:schemeClr>
                </a:solidFill>
              </a:rPr>
              <a:t>Released</a:t>
            </a:r>
            <a:endParaRPr lang="en-GB" sz="1400" b="1" dirty="0">
              <a:solidFill>
                <a:schemeClr val="accent6">
                  <a:lumMod val="75000"/>
                </a:schemeClr>
              </a:solidFill>
            </a:endParaRPr>
          </a:p>
          <a:p>
            <a:pPr marL="285750" indent="-285750">
              <a:spcAft>
                <a:spcPts val="0"/>
              </a:spcAft>
              <a:buFont typeface="Arial" panose="020B0604020202020204" pitchFamily="34" charset="0"/>
              <a:buChar char="•"/>
            </a:pPr>
            <a:r>
              <a:rPr lang="fr-FR" sz="1400" dirty="0" smtClean="0">
                <a:solidFill>
                  <a:srgbClr val="0C377B"/>
                </a:solidFill>
              </a:rPr>
              <a:t>De-</a:t>
            </a:r>
            <a:r>
              <a:rPr lang="fr-FR" sz="1400" dirty="0" err="1" smtClean="0">
                <a:solidFill>
                  <a:srgbClr val="0C377B"/>
                </a:solidFill>
              </a:rPr>
              <a:t>cabling</a:t>
            </a:r>
            <a:r>
              <a:rPr lang="fr-FR" sz="1400" dirty="0" smtClean="0">
                <a:solidFill>
                  <a:srgbClr val="0C377B"/>
                </a:solidFill>
              </a:rPr>
              <a:t> – </a:t>
            </a:r>
            <a:r>
              <a:rPr lang="en-GB" sz="1400" dirty="0" smtClean="0">
                <a:solidFill>
                  <a:srgbClr val="0C377B"/>
                </a:solidFill>
              </a:rPr>
              <a:t>SPS5 lock-out procedure for De-Cabling during LS2</a:t>
            </a:r>
            <a:r>
              <a:rPr lang="fr-FR" sz="1400" dirty="0" smtClean="0">
                <a:solidFill>
                  <a:srgbClr val="0C377B"/>
                </a:solidFill>
              </a:rPr>
              <a:t> </a:t>
            </a:r>
            <a:r>
              <a:rPr lang="en-US" sz="1400" u="sng" dirty="0">
                <a:solidFill>
                  <a:srgbClr val="0563C1"/>
                </a:solidFill>
                <a:ea typeface="Calibri" panose="020F0502020204030204" pitchFamily="34" charset="0"/>
                <a:cs typeface="Times New Roman" panose="02020603050405020304" pitchFamily="18" charset="0"/>
                <a:hlinkClick r:id="rId5"/>
              </a:rPr>
              <a:t>https://</a:t>
            </a:r>
            <a:r>
              <a:rPr lang="en-US" sz="1400" u="sng" dirty="0" smtClean="0">
                <a:solidFill>
                  <a:srgbClr val="0563C1"/>
                </a:solidFill>
                <a:ea typeface="Calibri" panose="020F0502020204030204" pitchFamily="34" charset="0"/>
                <a:cs typeface="Times New Roman" panose="02020603050405020304" pitchFamily="18" charset="0"/>
                <a:hlinkClick r:id="rId5"/>
              </a:rPr>
              <a:t>edms.cern.ch/document/1983418/1.0</a:t>
            </a:r>
            <a:r>
              <a:rPr lang="en-GB" sz="1400" dirty="0" smtClean="0">
                <a:ea typeface="Calibri" panose="020F0502020204030204" pitchFamily="34" charset="0"/>
                <a:cs typeface="Times New Roman" panose="02020603050405020304" pitchFamily="18" charset="0"/>
              </a:rPr>
              <a:t> </a:t>
            </a:r>
            <a:r>
              <a:rPr lang="en-GB" sz="1400" dirty="0" smtClean="0">
                <a:solidFill>
                  <a:schemeClr val="accent6">
                    <a:lumMod val="75000"/>
                  </a:schemeClr>
                </a:solidFill>
              </a:rPr>
              <a:t>Released</a:t>
            </a:r>
            <a:endParaRPr lang="en-GB" sz="1400" dirty="0">
              <a:solidFill>
                <a:schemeClr val="accent6">
                  <a:lumMod val="75000"/>
                </a:schemeClr>
              </a:solidFill>
            </a:endParaRPr>
          </a:p>
          <a:p>
            <a:pPr marL="285750" indent="-285750">
              <a:buFont typeface="Arial" panose="020B0604020202020204" pitchFamily="34" charset="0"/>
              <a:buChar char="•"/>
            </a:pPr>
            <a:r>
              <a:rPr lang="fr-FR" sz="1400" dirty="0">
                <a:solidFill>
                  <a:srgbClr val="0C377B"/>
                </a:solidFill>
              </a:rPr>
              <a:t>De-</a:t>
            </a:r>
            <a:r>
              <a:rPr lang="fr-FR" sz="1400" dirty="0" err="1">
                <a:solidFill>
                  <a:srgbClr val="0C377B"/>
                </a:solidFill>
              </a:rPr>
              <a:t>cabling</a:t>
            </a:r>
            <a:r>
              <a:rPr lang="fr-FR" sz="1400" dirty="0">
                <a:solidFill>
                  <a:srgbClr val="0C377B"/>
                </a:solidFill>
              </a:rPr>
              <a:t> – </a:t>
            </a:r>
            <a:r>
              <a:rPr lang="en-GB" sz="1400" dirty="0" smtClean="0">
                <a:solidFill>
                  <a:srgbClr val="0C377B"/>
                </a:solidFill>
              </a:rPr>
              <a:t>SPS3 </a:t>
            </a:r>
            <a:r>
              <a:rPr lang="en-GB" sz="1400" dirty="0">
                <a:solidFill>
                  <a:srgbClr val="0C377B"/>
                </a:solidFill>
              </a:rPr>
              <a:t>lock-out procedure for De-Cabling during </a:t>
            </a:r>
            <a:r>
              <a:rPr lang="en-GB" sz="1400" dirty="0" smtClean="0">
                <a:solidFill>
                  <a:srgbClr val="0C377B"/>
                </a:solidFill>
              </a:rPr>
              <a:t>LS2</a:t>
            </a:r>
            <a:r>
              <a:rPr lang="fr-FR" sz="1400" dirty="0" smtClean="0">
                <a:solidFill>
                  <a:srgbClr val="0C377B"/>
                </a:solidFill>
              </a:rPr>
              <a:t> </a:t>
            </a:r>
            <a:r>
              <a:rPr lang="en-US" sz="1400" u="sng" dirty="0">
                <a:solidFill>
                  <a:srgbClr val="0563C1"/>
                </a:solidFill>
                <a:ea typeface="Calibri" panose="020F0502020204030204" pitchFamily="34" charset="0"/>
                <a:cs typeface="Times New Roman" panose="02020603050405020304" pitchFamily="18" charset="0"/>
                <a:hlinkClick r:id="rId6"/>
              </a:rPr>
              <a:t>https://</a:t>
            </a:r>
            <a:r>
              <a:rPr lang="en-US" sz="1400" u="sng" dirty="0" smtClean="0">
                <a:solidFill>
                  <a:srgbClr val="0563C1"/>
                </a:solidFill>
                <a:ea typeface="Calibri" panose="020F0502020204030204" pitchFamily="34" charset="0"/>
                <a:cs typeface="Times New Roman" panose="02020603050405020304" pitchFamily="18" charset="0"/>
                <a:hlinkClick r:id="rId6"/>
              </a:rPr>
              <a:t>edms.cern.ch/document/1991126/1.0</a:t>
            </a:r>
            <a:r>
              <a:rPr lang="en-US" sz="1400" u="sng" dirty="0" smtClean="0">
                <a:solidFill>
                  <a:srgbClr val="0563C1"/>
                </a:solidFill>
                <a:ea typeface="Calibri" panose="020F0502020204030204" pitchFamily="34" charset="0"/>
                <a:cs typeface="Times New Roman" panose="02020603050405020304" pitchFamily="18" charset="0"/>
              </a:rPr>
              <a:t> </a:t>
            </a:r>
            <a:r>
              <a:rPr lang="en-GB" sz="1400" dirty="0" smtClean="0">
                <a:solidFill>
                  <a:schemeClr val="accent6">
                    <a:lumMod val="75000"/>
                  </a:schemeClr>
                </a:solidFill>
              </a:rPr>
              <a:t>Released</a:t>
            </a:r>
            <a:endParaRPr lang="en-GB" sz="1400" dirty="0">
              <a:solidFill>
                <a:schemeClr val="accent6">
                  <a:lumMod val="75000"/>
                </a:schemeClr>
              </a:solidFill>
            </a:endParaRPr>
          </a:p>
          <a:p>
            <a:pPr marL="285750" indent="-285750">
              <a:buFont typeface="Arial" panose="020B0604020202020204" pitchFamily="34" charset="0"/>
              <a:buChar char="•"/>
            </a:pPr>
            <a:r>
              <a:rPr lang="fr-FR" sz="1400" dirty="0">
                <a:solidFill>
                  <a:srgbClr val="0C377B"/>
                </a:solidFill>
              </a:rPr>
              <a:t>De-</a:t>
            </a:r>
            <a:r>
              <a:rPr lang="fr-FR" sz="1400" dirty="0" err="1">
                <a:solidFill>
                  <a:srgbClr val="0C377B"/>
                </a:solidFill>
              </a:rPr>
              <a:t>cabling</a:t>
            </a:r>
            <a:r>
              <a:rPr lang="fr-FR" sz="1400" dirty="0">
                <a:solidFill>
                  <a:srgbClr val="0C377B"/>
                </a:solidFill>
              </a:rPr>
              <a:t> – </a:t>
            </a:r>
            <a:r>
              <a:rPr lang="en-US" sz="1400" dirty="0">
                <a:ea typeface="Calibri" panose="020F0502020204030204" pitchFamily="34" charset="0"/>
                <a:cs typeface="Times New Roman" panose="02020603050405020304" pitchFamily="18" charset="0"/>
              </a:rPr>
              <a:t>Identification, labelling and disconnection procedure for obsolete cables SPS1 and SPS3  during </a:t>
            </a:r>
            <a:r>
              <a:rPr lang="en-US" sz="1400" dirty="0" smtClean="0">
                <a:ea typeface="Calibri" panose="020F0502020204030204" pitchFamily="34" charset="0"/>
                <a:cs typeface="Times New Roman" panose="02020603050405020304" pitchFamily="18" charset="0"/>
              </a:rPr>
              <a:t>LS2 </a:t>
            </a:r>
            <a:r>
              <a:rPr lang="en-US" sz="1400" u="sng" dirty="0">
                <a:solidFill>
                  <a:srgbClr val="0563C1"/>
                </a:solidFill>
                <a:ea typeface="Calibri" panose="020F0502020204030204" pitchFamily="34" charset="0"/>
                <a:cs typeface="Times New Roman" panose="02020603050405020304" pitchFamily="18" charset="0"/>
                <a:hlinkClick r:id="rId7"/>
              </a:rPr>
              <a:t>https://</a:t>
            </a:r>
            <a:r>
              <a:rPr lang="en-US" sz="1400" u="sng" dirty="0" smtClean="0">
                <a:solidFill>
                  <a:srgbClr val="0563C1"/>
                </a:solidFill>
                <a:ea typeface="Calibri" panose="020F0502020204030204" pitchFamily="34" charset="0"/>
                <a:cs typeface="Times New Roman" panose="02020603050405020304" pitchFamily="18" charset="0"/>
                <a:hlinkClick r:id="rId7"/>
              </a:rPr>
              <a:t>edms.cern.ch/document/2052872/1.0</a:t>
            </a:r>
            <a:r>
              <a:rPr lang="en-US" sz="1400" u="sng" dirty="0" smtClean="0">
                <a:solidFill>
                  <a:srgbClr val="0563C1"/>
                </a:solidFill>
                <a:ea typeface="Calibri" panose="020F0502020204030204" pitchFamily="34" charset="0"/>
                <a:cs typeface="Times New Roman" panose="02020603050405020304" pitchFamily="18" charset="0"/>
              </a:rPr>
              <a:t> </a:t>
            </a:r>
            <a:r>
              <a:rPr lang="en-GB" sz="1400" dirty="0" smtClean="0">
                <a:solidFill>
                  <a:schemeClr val="accent6">
                    <a:lumMod val="75000"/>
                  </a:schemeClr>
                </a:solidFill>
              </a:rPr>
              <a:t>Released</a:t>
            </a:r>
            <a:endParaRPr lang="en-GB" sz="1400" dirty="0"/>
          </a:p>
        </p:txBody>
      </p:sp>
      <p:sp>
        <p:nvSpPr>
          <p:cNvPr id="6" name="TextBox 5"/>
          <p:cNvSpPr txBox="1"/>
          <p:nvPr/>
        </p:nvSpPr>
        <p:spPr>
          <a:xfrm>
            <a:off x="3295725" y="1226348"/>
            <a:ext cx="4452612" cy="369332"/>
          </a:xfrm>
          <a:prstGeom prst="rect">
            <a:avLst/>
          </a:prstGeom>
          <a:noFill/>
        </p:spPr>
        <p:txBody>
          <a:bodyPr wrap="square" rtlCol="0">
            <a:spAutoFit/>
          </a:bodyPr>
          <a:lstStyle/>
          <a:p>
            <a:r>
              <a:rPr lang="en-GB" dirty="0" smtClean="0"/>
              <a:t>17 </a:t>
            </a:r>
            <a:r>
              <a:rPr lang="en-GB" dirty="0" smtClean="0"/>
              <a:t>WPAs</a:t>
            </a:r>
            <a:endParaRPr lang="en-GB" dirty="0">
              <a:solidFill>
                <a:srgbClr val="7030A0"/>
              </a:solidFill>
            </a:endParaRPr>
          </a:p>
        </p:txBody>
      </p:sp>
      <p:sp>
        <p:nvSpPr>
          <p:cNvPr id="12" name="Rectangular Callout 11"/>
          <p:cNvSpPr/>
          <p:nvPr/>
        </p:nvSpPr>
        <p:spPr>
          <a:xfrm>
            <a:off x="10114547" y="509430"/>
            <a:ext cx="1933217" cy="530679"/>
          </a:xfrm>
          <a:prstGeom prst="wedgeRectCallout">
            <a:avLst>
              <a:gd name="adj1" fmla="val -85499"/>
              <a:gd name="adj2" fmla="val 166953"/>
            </a:avLst>
          </a:prstGeom>
          <a:solidFill>
            <a:schemeClr val="bg1"/>
          </a:solidFill>
          <a:ln>
            <a:solidFill>
              <a:schemeClr val="tx2"/>
            </a:solidFill>
          </a:ln>
        </p:spPr>
        <p:style>
          <a:lnRef idx="0">
            <a:scrgbClr r="0" g="0" b="0"/>
          </a:lnRef>
          <a:fillRef idx="0">
            <a:scrgbClr r="0" g="0" b="0"/>
          </a:fillRef>
          <a:effectRef idx="0">
            <a:scrgbClr r="0" g="0" b="0"/>
          </a:effectRef>
          <a:fontRef idx="minor">
            <a:schemeClr val="lt1"/>
          </a:fontRef>
        </p:style>
        <p:txBody>
          <a:bodyPr lIns="36000" tIns="36000" rIns="36000" bIns="36000" rtlCol="0" anchor="ctr"/>
          <a:lstStyle/>
          <a:p>
            <a:pPr algn="ctr"/>
            <a:r>
              <a:rPr lang="en-GB" b="1" i="1" dirty="0" smtClean="0">
                <a:solidFill>
                  <a:srgbClr val="FF0000"/>
                </a:solidFill>
              </a:rPr>
              <a:t>New for the SPS</a:t>
            </a:r>
            <a:endParaRPr lang="en-GB" b="1" i="1" dirty="0">
              <a:solidFill>
                <a:srgbClr val="FF0000"/>
              </a:solidFill>
            </a:endParaRPr>
          </a:p>
        </p:txBody>
      </p:sp>
      <p:sp>
        <p:nvSpPr>
          <p:cNvPr id="7" name="Rectangle 6"/>
          <p:cNvSpPr/>
          <p:nvPr/>
        </p:nvSpPr>
        <p:spPr>
          <a:xfrm>
            <a:off x="57953" y="3681652"/>
            <a:ext cx="7754552" cy="184484"/>
          </a:xfrm>
          <a:prstGeom prst="rect">
            <a:avLst/>
          </a:prstGeom>
          <a:solidFill>
            <a:srgbClr val="7030A0">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Rectangle 13"/>
          <p:cNvSpPr/>
          <p:nvPr/>
        </p:nvSpPr>
        <p:spPr>
          <a:xfrm>
            <a:off x="57953" y="3930314"/>
            <a:ext cx="7754552" cy="184484"/>
          </a:xfrm>
          <a:prstGeom prst="rect">
            <a:avLst/>
          </a:prstGeom>
          <a:solidFill>
            <a:srgbClr val="7030A0">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5" name="Rectangle 14"/>
          <p:cNvSpPr/>
          <p:nvPr/>
        </p:nvSpPr>
        <p:spPr>
          <a:xfrm>
            <a:off x="57953" y="4652206"/>
            <a:ext cx="7754552" cy="184484"/>
          </a:xfrm>
          <a:prstGeom prst="rect">
            <a:avLst/>
          </a:prstGeom>
          <a:solidFill>
            <a:srgbClr val="7030A0">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p:cNvSpPr/>
          <p:nvPr/>
        </p:nvSpPr>
        <p:spPr>
          <a:xfrm>
            <a:off x="57953" y="4884823"/>
            <a:ext cx="7754552" cy="184484"/>
          </a:xfrm>
          <a:prstGeom prst="rect">
            <a:avLst/>
          </a:prstGeom>
          <a:solidFill>
            <a:srgbClr val="7030A0">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Rectangle 16"/>
          <p:cNvSpPr/>
          <p:nvPr/>
        </p:nvSpPr>
        <p:spPr>
          <a:xfrm>
            <a:off x="57953" y="5614740"/>
            <a:ext cx="7754552" cy="184484"/>
          </a:xfrm>
          <a:prstGeom prst="rect">
            <a:avLst/>
          </a:prstGeom>
          <a:solidFill>
            <a:srgbClr val="7030A0">
              <a:alpha val="30000"/>
            </a:srgb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TextBox 17"/>
          <p:cNvSpPr txBox="1"/>
          <p:nvPr/>
        </p:nvSpPr>
        <p:spPr>
          <a:xfrm>
            <a:off x="1343113" y="6241193"/>
            <a:ext cx="8052319" cy="369332"/>
          </a:xfrm>
          <a:prstGeom prst="rect">
            <a:avLst/>
          </a:prstGeom>
          <a:noFill/>
        </p:spPr>
        <p:txBody>
          <a:bodyPr wrap="square" rtlCol="0">
            <a:spAutoFit/>
          </a:bodyPr>
          <a:lstStyle/>
          <a:p>
            <a:r>
              <a:rPr lang="en-US" dirty="0" smtClean="0"/>
              <a:t>	</a:t>
            </a:r>
            <a:r>
              <a:rPr lang="en-US" dirty="0" smtClean="0">
                <a:solidFill>
                  <a:srgbClr val="7030A0"/>
                </a:solidFill>
              </a:rPr>
              <a:t>LIU related</a:t>
            </a:r>
            <a:endParaRPr lang="en-GB" dirty="0">
              <a:solidFill>
                <a:srgbClr val="7030A0"/>
              </a:solidFill>
            </a:endParaRPr>
          </a:p>
        </p:txBody>
      </p:sp>
      <p:sp>
        <p:nvSpPr>
          <p:cNvPr id="19" name="Rectangle 18"/>
          <p:cNvSpPr/>
          <p:nvPr/>
        </p:nvSpPr>
        <p:spPr>
          <a:xfrm>
            <a:off x="1595040" y="6325168"/>
            <a:ext cx="671804" cy="186612"/>
          </a:xfrm>
          <a:prstGeom prst="rect">
            <a:avLst/>
          </a:prstGeom>
          <a:solidFill>
            <a:srgbClr val="7030A0">
              <a:alpha val="50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Rectangle 7"/>
          <p:cNvSpPr/>
          <p:nvPr/>
        </p:nvSpPr>
        <p:spPr>
          <a:xfrm>
            <a:off x="4280132" y="1187838"/>
            <a:ext cx="3198311" cy="369332"/>
          </a:xfrm>
          <a:prstGeom prst="rect">
            <a:avLst/>
          </a:prstGeom>
        </p:spPr>
        <p:txBody>
          <a:bodyPr wrap="none">
            <a:spAutoFit/>
          </a:bodyPr>
          <a:lstStyle/>
          <a:p>
            <a:r>
              <a:rPr lang="en-GB" dirty="0">
                <a:solidFill>
                  <a:srgbClr val="7030A0"/>
                </a:solidFill>
              </a:rPr>
              <a:t>(</a:t>
            </a:r>
            <a:r>
              <a:rPr lang="en-GB" i="1" dirty="0">
                <a:solidFill>
                  <a:srgbClr val="7030A0"/>
                </a:solidFill>
              </a:rPr>
              <a:t>5 of which are for LIU works</a:t>
            </a:r>
            <a:r>
              <a:rPr lang="en-GB" dirty="0">
                <a:solidFill>
                  <a:srgbClr val="7030A0"/>
                </a:solidFill>
              </a:rPr>
              <a:t>)</a:t>
            </a:r>
            <a:endParaRPr lang="en-GB" dirty="0">
              <a:solidFill>
                <a:srgbClr val="7030A0"/>
              </a:solidFill>
            </a:endParaRPr>
          </a:p>
        </p:txBody>
      </p:sp>
    </p:spTree>
    <p:extLst>
      <p:ext uri="{BB962C8B-B14F-4D97-AF65-F5344CB8AC3E}">
        <p14:creationId xmlns:p14="http://schemas.microsoft.com/office/powerpoint/2010/main" val="33484373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500"/>
                                        <p:tgtEl>
                                          <p:spTgt spid="14"/>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5"/>
                                        </p:tgtEl>
                                        <p:attrNameLst>
                                          <p:attrName>style.visibility</p:attrName>
                                        </p:attrNameLst>
                                      </p:cBhvr>
                                      <p:to>
                                        <p:strVal val="visible"/>
                                      </p:to>
                                    </p:set>
                                    <p:animEffect transition="in" filter="fade">
                                      <p:cBhvr>
                                        <p:cTn id="18" dur="500"/>
                                        <p:tgtEl>
                                          <p:spTgt spid="15"/>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6"/>
                                        </p:tgtEl>
                                        <p:attrNameLst>
                                          <p:attrName>style.visibility</p:attrName>
                                        </p:attrNameLst>
                                      </p:cBhvr>
                                      <p:to>
                                        <p:strVal val="visible"/>
                                      </p:to>
                                    </p:set>
                                    <p:animEffect transition="in" filter="fade">
                                      <p:cBhvr>
                                        <p:cTn id="21" dur="500"/>
                                        <p:tgtEl>
                                          <p:spTgt spid="1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fade">
                                      <p:cBhvr>
                                        <p:cTn id="27" dur="500"/>
                                        <p:tgtEl>
                                          <p:spTgt spid="18"/>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19"/>
                                        </p:tgtEl>
                                        <p:attrNameLst>
                                          <p:attrName>style.visibility</p:attrName>
                                        </p:attrNameLst>
                                      </p:cBhvr>
                                      <p:to>
                                        <p:strVal val="visible"/>
                                      </p:to>
                                    </p:set>
                                    <p:animEffect transition="in" filter="fade">
                                      <p:cBhvr>
                                        <p:cTn id="30" dur="500"/>
                                        <p:tgtEl>
                                          <p:spTgt spid="19"/>
                                        </p:tgtEl>
                                      </p:cBhvr>
                                    </p:animEffect>
                                  </p:childTnLst>
                                </p:cTn>
                              </p:par>
                            </p:childTnLst>
                          </p:cTn>
                        </p:par>
                        <p:par>
                          <p:cTn id="31" fill="hold">
                            <p:stCondLst>
                              <p:cond delay="500"/>
                            </p:stCondLst>
                            <p:childTnLst>
                              <p:par>
                                <p:cTn id="32" presetID="10" presetClass="entr" presetSubtype="0" fill="hold" grpId="0"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fade">
                                      <p:cBhvr>
                                        <p:cTn id="3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7" grpId="0" animBg="1"/>
      <p:bldP spid="14" grpId="0" animBg="1"/>
      <p:bldP spid="15" grpId="0" animBg="1"/>
      <p:bldP spid="16" grpId="0" animBg="1"/>
      <p:bldP spid="17" grpId="0" animBg="1"/>
      <p:bldP spid="18" grpId="0"/>
      <p:bldP spid="19" grpId="0" animBg="1"/>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p:cNvSpPr/>
          <p:nvPr/>
        </p:nvSpPr>
        <p:spPr>
          <a:xfrm>
            <a:off x="3429367" y="0"/>
            <a:ext cx="8762633" cy="6858000"/>
          </a:xfrm>
          <a:prstGeom prst="rect">
            <a:avLst/>
          </a:prstGeom>
          <a:solidFill>
            <a:srgbClr val="F0C5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70" name="Straight Connector 69"/>
          <p:cNvCxnSpPr/>
          <p:nvPr/>
        </p:nvCxnSpPr>
        <p:spPr>
          <a:xfrm>
            <a:off x="7543448" y="3916773"/>
            <a:ext cx="2486" cy="941977"/>
          </a:xfrm>
          <a:prstGeom prst="line">
            <a:avLst/>
          </a:prstGeom>
          <a:noFill/>
          <a:ln w="38100" cap="flat" cmpd="sng" algn="ctr">
            <a:solidFill>
              <a:srgbClr val="4F81BD">
                <a:shade val="95000"/>
                <a:satMod val="105000"/>
              </a:srgbClr>
            </a:solidFill>
            <a:prstDash val="sysDash"/>
          </a:ln>
          <a:effectLst/>
        </p:spPr>
      </p:cxnSp>
      <p:cxnSp>
        <p:nvCxnSpPr>
          <p:cNvPr id="71" name="Straight Connector 70"/>
          <p:cNvCxnSpPr/>
          <p:nvPr/>
        </p:nvCxnSpPr>
        <p:spPr>
          <a:xfrm>
            <a:off x="1835912" y="1581169"/>
            <a:ext cx="3715" cy="3612683"/>
          </a:xfrm>
          <a:prstGeom prst="line">
            <a:avLst/>
          </a:prstGeom>
          <a:noFill/>
          <a:ln w="38100" cap="flat" cmpd="sng" algn="ctr">
            <a:solidFill>
              <a:srgbClr val="4F81BD">
                <a:shade val="95000"/>
                <a:satMod val="105000"/>
              </a:srgbClr>
            </a:solidFill>
            <a:prstDash val="solid"/>
          </a:ln>
          <a:effectLst/>
        </p:spPr>
      </p:cxnSp>
      <p:cxnSp>
        <p:nvCxnSpPr>
          <p:cNvPr id="73" name="Straight Connector 72"/>
          <p:cNvCxnSpPr/>
          <p:nvPr/>
        </p:nvCxnSpPr>
        <p:spPr>
          <a:xfrm flipH="1">
            <a:off x="7793219" y="1822900"/>
            <a:ext cx="4234" cy="588422"/>
          </a:xfrm>
          <a:prstGeom prst="line">
            <a:avLst/>
          </a:prstGeom>
          <a:noFill/>
          <a:ln w="38100" cap="flat" cmpd="sng" algn="ctr">
            <a:solidFill>
              <a:srgbClr val="4F81BD">
                <a:shade val="95000"/>
                <a:satMod val="105000"/>
              </a:srgbClr>
            </a:solidFill>
            <a:prstDash val="solid"/>
          </a:ln>
          <a:effectLst/>
        </p:spPr>
      </p:cxnSp>
      <p:cxnSp>
        <p:nvCxnSpPr>
          <p:cNvPr id="74" name="Straight Connector 73"/>
          <p:cNvCxnSpPr>
            <a:stCxn id="85" idx="2"/>
            <a:endCxn id="86" idx="0"/>
          </p:cNvCxnSpPr>
          <p:nvPr/>
        </p:nvCxnSpPr>
        <p:spPr>
          <a:xfrm>
            <a:off x="10794673" y="4106733"/>
            <a:ext cx="0" cy="903225"/>
          </a:xfrm>
          <a:prstGeom prst="line">
            <a:avLst/>
          </a:prstGeom>
          <a:noFill/>
          <a:ln w="38100" cap="flat" cmpd="sng" algn="ctr">
            <a:solidFill>
              <a:srgbClr val="4F81BD">
                <a:shade val="95000"/>
                <a:satMod val="105000"/>
              </a:srgbClr>
            </a:solidFill>
            <a:prstDash val="solid"/>
          </a:ln>
          <a:effectLst/>
        </p:spPr>
      </p:cxnSp>
      <p:cxnSp>
        <p:nvCxnSpPr>
          <p:cNvPr id="75" name="Straight Connector 74"/>
          <p:cNvCxnSpPr>
            <a:stCxn id="80" idx="2"/>
            <a:endCxn id="83" idx="0"/>
          </p:cNvCxnSpPr>
          <p:nvPr/>
        </p:nvCxnSpPr>
        <p:spPr>
          <a:xfrm>
            <a:off x="7804800" y="4106733"/>
            <a:ext cx="0" cy="903225"/>
          </a:xfrm>
          <a:prstGeom prst="line">
            <a:avLst/>
          </a:prstGeom>
          <a:noFill/>
          <a:ln w="38100" cap="flat" cmpd="sng" algn="ctr">
            <a:solidFill>
              <a:srgbClr val="4F81BD">
                <a:shade val="95000"/>
                <a:satMod val="105000"/>
              </a:srgbClr>
            </a:solidFill>
            <a:prstDash val="solid"/>
          </a:ln>
          <a:effectLst/>
        </p:spPr>
      </p:cxnSp>
      <p:cxnSp>
        <p:nvCxnSpPr>
          <p:cNvPr id="76" name="Straight Connector 75"/>
          <p:cNvCxnSpPr>
            <a:stCxn id="84" idx="2"/>
            <a:endCxn id="85" idx="0"/>
          </p:cNvCxnSpPr>
          <p:nvPr/>
        </p:nvCxnSpPr>
        <p:spPr>
          <a:xfrm>
            <a:off x="10794673" y="3048303"/>
            <a:ext cx="0" cy="303797"/>
          </a:xfrm>
          <a:prstGeom prst="line">
            <a:avLst/>
          </a:prstGeom>
          <a:noFill/>
          <a:ln w="38100" cap="flat" cmpd="sng" algn="ctr">
            <a:solidFill>
              <a:srgbClr val="4F81BD">
                <a:shade val="95000"/>
                <a:satMod val="105000"/>
              </a:srgbClr>
            </a:solidFill>
            <a:prstDash val="solid"/>
          </a:ln>
          <a:effectLst/>
        </p:spPr>
      </p:cxnSp>
      <p:cxnSp>
        <p:nvCxnSpPr>
          <p:cNvPr id="77" name="Straight Connector 76"/>
          <p:cNvCxnSpPr>
            <a:stCxn id="81" idx="3"/>
            <a:endCxn id="84" idx="1"/>
          </p:cNvCxnSpPr>
          <p:nvPr/>
        </p:nvCxnSpPr>
        <p:spPr>
          <a:xfrm flipV="1">
            <a:off x="9100944" y="2522526"/>
            <a:ext cx="478050" cy="1195"/>
          </a:xfrm>
          <a:prstGeom prst="line">
            <a:avLst/>
          </a:prstGeom>
          <a:noFill/>
          <a:ln w="38100" cap="flat" cmpd="sng" algn="ctr">
            <a:solidFill>
              <a:srgbClr val="4F81BD">
                <a:shade val="95000"/>
                <a:satMod val="105000"/>
              </a:srgbClr>
            </a:solidFill>
            <a:prstDash val="solid"/>
            <a:headEnd type="none" w="med" len="med"/>
            <a:tailEnd type="none" w="med" len="med"/>
          </a:ln>
          <a:effectLst/>
        </p:spPr>
      </p:cxnSp>
      <p:sp>
        <p:nvSpPr>
          <p:cNvPr id="78" name="Title 1"/>
          <p:cNvSpPr>
            <a:spLocks noGrp="1"/>
          </p:cNvSpPr>
          <p:nvPr>
            <p:ph type="title"/>
          </p:nvPr>
        </p:nvSpPr>
        <p:spPr/>
        <p:txBody>
          <a:bodyPr>
            <a:normAutofit/>
          </a:bodyPr>
          <a:lstStyle/>
          <a:p>
            <a:r>
              <a:rPr lang="en-US" sz="4000" dirty="0" smtClean="0"/>
              <a:t>LIU Project: SPS</a:t>
            </a:r>
            <a:endParaRPr lang="en-US" sz="4000" dirty="0"/>
          </a:p>
        </p:txBody>
      </p:sp>
      <p:cxnSp>
        <p:nvCxnSpPr>
          <p:cNvPr id="79" name="Straight Connector 78"/>
          <p:cNvCxnSpPr>
            <a:stCxn id="81" idx="2"/>
            <a:endCxn id="80" idx="0"/>
          </p:cNvCxnSpPr>
          <p:nvPr/>
        </p:nvCxnSpPr>
        <p:spPr>
          <a:xfrm>
            <a:off x="7804800" y="3050694"/>
            <a:ext cx="0" cy="301406"/>
          </a:xfrm>
          <a:prstGeom prst="line">
            <a:avLst/>
          </a:prstGeom>
          <a:noFill/>
          <a:ln w="38100" cap="flat" cmpd="sng" algn="ctr">
            <a:solidFill>
              <a:srgbClr val="4F81BD">
                <a:shade val="95000"/>
                <a:satMod val="105000"/>
              </a:srgbClr>
            </a:solidFill>
            <a:prstDash val="solid"/>
          </a:ln>
          <a:effectLst/>
        </p:spPr>
      </p:cxnSp>
      <p:sp>
        <p:nvSpPr>
          <p:cNvPr id="80" name="Rounded Rectangle 79"/>
          <p:cNvSpPr/>
          <p:nvPr/>
        </p:nvSpPr>
        <p:spPr>
          <a:xfrm>
            <a:off x="6508656" y="3352100"/>
            <a:ext cx="2592288" cy="754633"/>
          </a:xfrm>
          <a:prstGeom prst="roundRect">
            <a:avLst/>
          </a:prstGeom>
          <a:solidFill>
            <a:srgbClr val="955FA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87249" tIns="43625" rIns="87249" bIns="43625" rtlCol="0" anchor="ctr"/>
          <a:lstStyle/>
          <a:p>
            <a:pPr algn="ctr">
              <a:defRPr/>
            </a:pPr>
            <a:r>
              <a:rPr lang="en-US" sz="1400" b="1" kern="0" dirty="0">
                <a:solidFill>
                  <a:prstClr val="white"/>
                </a:solidFill>
                <a:latin typeface="Calibri"/>
              </a:rPr>
              <a:t>LIU SPS </a:t>
            </a:r>
            <a:r>
              <a:rPr lang="en-US" sz="1400" b="1" kern="0" dirty="0" smtClean="0">
                <a:solidFill>
                  <a:prstClr val="white"/>
                </a:solidFill>
                <a:latin typeface="Calibri"/>
              </a:rPr>
              <a:t>Technical Coordination</a:t>
            </a:r>
            <a:endParaRPr lang="en-US" sz="1400" b="1" kern="0" dirty="0">
              <a:solidFill>
                <a:prstClr val="white"/>
              </a:solidFill>
              <a:latin typeface="Calibri"/>
            </a:endParaRPr>
          </a:p>
          <a:p>
            <a:pPr algn="ctr">
              <a:defRPr/>
            </a:pPr>
            <a:r>
              <a:rPr lang="en-US" sz="1400" b="1" kern="0" dirty="0" smtClean="0">
                <a:solidFill>
                  <a:prstClr val="white"/>
                </a:solidFill>
                <a:latin typeface="Calibri"/>
              </a:rPr>
              <a:t>Chair B. Goddard</a:t>
            </a:r>
          </a:p>
          <a:p>
            <a:pPr algn="ctr">
              <a:defRPr/>
            </a:pPr>
            <a:r>
              <a:rPr lang="en-US" sz="1400" b="1" kern="0" dirty="0" smtClean="0">
                <a:solidFill>
                  <a:prstClr val="white"/>
                </a:solidFill>
                <a:latin typeface="Calibri"/>
              </a:rPr>
              <a:t>Deputy E. </a:t>
            </a:r>
            <a:r>
              <a:rPr lang="en-US" sz="1400" b="1" kern="0" dirty="0" err="1" smtClean="0">
                <a:solidFill>
                  <a:prstClr val="white"/>
                </a:solidFill>
                <a:latin typeface="Calibri"/>
              </a:rPr>
              <a:t>Shaposhnikova</a:t>
            </a:r>
            <a:endParaRPr lang="en-US" sz="1400" b="1" kern="0" dirty="0">
              <a:solidFill>
                <a:prstClr val="white"/>
              </a:solidFill>
              <a:latin typeface="Calibri"/>
            </a:endParaRPr>
          </a:p>
        </p:txBody>
      </p:sp>
      <p:sp>
        <p:nvSpPr>
          <p:cNvPr id="81" name="Rounded Rectangle 80"/>
          <p:cNvSpPr/>
          <p:nvPr/>
        </p:nvSpPr>
        <p:spPr>
          <a:xfrm>
            <a:off x="6508656" y="1996748"/>
            <a:ext cx="2592288" cy="1053946"/>
          </a:xfrm>
          <a:prstGeom prst="roundRect">
            <a:avLst/>
          </a:prstGeom>
          <a:solidFill>
            <a:srgbClr val="955FAD"/>
          </a:solidFill>
          <a:ln w="38100" cap="flat" cmpd="sng" algn="ctr">
            <a:solidFill>
              <a:srgbClr val="FFFFFF"/>
            </a:solidFill>
            <a:prstDash val="solid"/>
          </a:ln>
          <a:effectLst>
            <a:outerShdw blurRad="40000" dist="20000" dir="5400000" rotWithShape="0">
              <a:srgbClr val="000000">
                <a:alpha val="38000"/>
              </a:srgbClr>
            </a:outerShdw>
          </a:effectLst>
        </p:spPr>
        <p:txBody>
          <a:bodyPr lIns="87249" tIns="43625" rIns="87249" bIns="43625" rtlCol="0" anchor="ctr"/>
          <a:lstStyle/>
          <a:p>
            <a:pPr algn="ctr">
              <a:defRPr/>
            </a:pPr>
            <a:r>
              <a:rPr lang="en-US" b="1" kern="0" dirty="0">
                <a:solidFill>
                  <a:prstClr val="white"/>
                </a:solidFill>
                <a:latin typeface="Calibri"/>
              </a:rPr>
              <a:t>LIU </a:t>
            </a:r>
            <a:r>
              <a:rPr lang="en-US" b="1" kern="0" smtClean="0">
                <a:solidFill>
                  <a:prstClr val="white"/>
                </a:solidFill>
                <a:latin typeface="Calibri"/>
              </a:rPr>
              <a:t>Executive Committee</a:t>
            </a:r>
            <a:endParaRPr lang="en-US" sz="300" b="1" kern="0" dirty="0">
              <a:solidFill>
                <a:prstClr val="white"/>
              </a:solidFill>
              <a:latin typeface="Calibri"/>
            </a:endParaRPr>
          </a:p>
          <a:p>
            <a:pPr algn="ctr">
              <a:defRPr/>
            </a:pPr>
            <a:endParaRPr lang="en-US" sz="300" b="1" kern="0" dirty="0">
              <a:solidFill>
                <a:prstClr val="white"/>
              </a:solidFill>
              <a:latin typeface="Calibri"/>
            </a:endParaRPr>
          </a:p>
        </p:txBody>
      </p:sp>
      <p:sp>
        <p:nvSpPr>
          <p:cNvPr id="82" name="Rounded Rectangle 81"/>
          <p:cNvSpPr/>
          <p:nvPr/>
        </p:nvSpPr>
        <p:spPr>
          <a:xfrm>
            <a:off x="427703" y="1296708"/>
            <a:ext cx="2740312" cy="1042413"/>
          </a:xfrm>
          <a:prstGeom prst="roundRect">
            <a:avLst/>
          </a:prstGeom>
          <a:solidFill>
            <a:schemeClr val="accent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87249" tIns="43625" rIns="87249" bIns="43625" rtlCol="0" anchor="ctr"/>
          <a:lstStyle/>
          <a:p>
            <a:pPr algn="ctr">
              <a:defRPr/>
            </a:pPr>
            <a:r>
              <a:rPr lang="fr-CH" sz="1400" b="1" kern="0" dirty="0" smtClean="0">
                <a:solidFill>
                  <a:schemeClr val="accent6"/>
                </a:solidFill>
                <a:latin typeface="Calibri"/>
              </a:rPr>
              <a:t>IEFC </a:t>
            </a:r>
          </a:p>
          <a:p>
            <a:pPr algn="ctr">
              <a:defRPr/>
            </a:pPr>
            <a:r>
              <a:rPr lang="fr-CH" sz="1400" b="1" kern="0" dirty="0" smtClean="0">
                <a:solidFill>
                  <a:schemeClr val="accent6"/>
                </a:solidFill>
                <a:latin typeface="Calibri"/>
              </a:rPr>
              <a:t>LS2C</a:t>
            </a:r>
          </a:p>
          <a:p>
            <a:pPr algn="ctr">
              <a:defRPr/>
            </a:pPr>
            <a:r>
              <a:rPr lang="fr-CH" sz="1400" b="1" kern="0" dirty="0" smtClean="0">
                <a:solidFill>
                  <a:schemeClr val="accent6"/>
                </a:solidFill>
                <a:latin typeface="Calibri"/>
              </a:rPr>
              <a:t>LMC</a:t>
            </a:r>
            <a:endParaRPr lang="fr-CH" sz="1400" b="1" kern="0" dirty="0">
              <a:solidFill>
                <a:schemeClr val="accent6"/>
              </a:solidFill>
              <a:latin typeface="Calibri"/>
            </a:endParaRPr>
          </a:p>
        </p:txBody>
      </p:sp>
      <p:sp>
        <p:nvSpPr>
          <p:cNvPr id="83" name="Rounded Rectangle 82"/>
          <p:cNvSpPr/>
          <p:nvPr/>
        </p:nvSpPr>
        <p:spPr>
          <a:xfrm>
            <a:off x="6508656" y="5009958"/>
            <a:ext cx="2592288" cy="1063545"/>
          </a:xfrm>
          <a:prstGeom prst="roundRect">
            <a:avLst/>
          </a:prstGeom>
          <a:solidFill>
            <a:srgbClr val="955FA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87249" tIns="43625" rIns="87249" bIns="43625" rtlCol="0" anchor="t"/>
          <a:lstStyle/>
          <a:p>
            <a:pPr marL="171450" indent="-171450">
              <a:buFontTx/>
              <a:buChar char="-"/>
              <a:defRPr/>
            </a:pPr>
            <a:r>
              <a:rPr lang="en-US" sz="1400" b="1" kern="0" dirty="0" smtClean="0">
                <a:solidFill>
                  <a:prstClr val="white"/>
                </a:solidFill>
                <a:latin typeface="Calibri"/>
              </a:rPr>
              <a:t>LIU SBDS coordination (EC)</a:t>
            </a:r>
          </a:p>
          <a:p>
            <a:pPr marL="171450" indent="-171450">
              <a:buFontTx/>
              <a:buChar char="-"/>
              <a:defRPr/>
            </a:pPr>
            <a:r>
              <a:rPr lang="en-US" sz="1400" b="1" kern="0" dirty="0" smtClean="0">
                <a:solidFill>
                  <a:prstClr val="white"/>
                </a:solidFill>
                <a:latin typeface="Calibri"/>
              </a:rPr>
              <a:t>LIU 200 MHz (FG)</a:t>
            </a:r>
          </a:p>
          <a:p>
            <a:pPr marL="171450" indent="-171450">
              <a:buFontTx/>
              <a:buChar char="-"/>
              <a:defRPr/>
            </a:pPr>
            <a:r>
              <a:rPr lang="en-US" sz="1400" b="1" kern="0" dirty="0" smtClean="0">
                <a:solidFill>
                  <a:prstClr val="white"/>
                </a:solidFill>
                <a:latin typeface="Calibri"/>
              </a:rPr>
              <a:t>LIU </a:t>
            </a:r>
            <a:r>
              <a:rPr lang="en-US" sz="1400" b="1" kern="0" dirty="0" err="1" smtClean="0">
                <a:solidFill>
                  <a:prstClr val="white"/>
                </a:solidFill>
                <a:latin typeface="Calibri"/>
              </a:rPr>
              <a:t>aC</a:t>
            </a:r>
            <a:r>
              <a:rPr lang="en-US" sz="1400" b="1" kern="0" dirty="0" smtClean="0">
                <a:solidFill>
                  <a:prstClr val="white"/>
                </a:solidFill>
                <a:latin typeface="Calibri"/>
              </a:rPr>
              <a:t>/Impedance (PC)</a:t>
            </a:r>
          </a:p>
          <a:p>
            <a:pPr marL="171450" indent="-171450">
              <a:buFontTx/>
              <a:buChar char="-"/>
              <a:defRPr/>
            </a:pPr>
            <a:r>
              <a:rPr lang="en-US" sz="1400" b="1" kern="0" dirty="0" smtClean="0">
                <a:solidFill>
                  <a:prstClr val="white"/>
                </a:solidFill>
                <a:latin typeface="Calibri"/>
              </a:rPr>
              <a:t>Ad Hoc meetings</a:t>
            </a:r>
          </a:p>
          <a:p>
            <a:pPr marL="171450" indent="-171450">
              <a:buFontTx/>
              <a:buChar char="-"/>
              <a:defRPr/>
            </a:pPr>
            <a:endParaRPr lang="en-US" sz="1400" b="1" kern="0" dirty="0" smtClean="0">
              <a:solidFill>
                <a:prstClr val="white"/>
              </a:solidFill>
              <a:latin typeface="Calibri"/>
            </a:endParaRPr>
          </a:p>
        </p:txBody>
      </p:sp>
      <p:sp>
        <p:nvSpPr>
          <p:cNvPr id="84" name="Rounded Rectangle 83"/>
          <p:cNvSpPr/>
          <p:nvPr/>
        </p:nvSpPr>
        <p:spPr>
          <a:xfrm>
            <a:off x="9578994" y="1996748"/>
            <a:ext cx="2431358" cy="1051555"/>
          </a:xfrm>
          <a:prstGeom prst="roundRect">
            <a:avLst/>
          </a:prstGeom>
          <a:solidFill>
            <a:srgbClr val="955FA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87259" tIns="43630" rIns="87259" bIns="43630" rtlCol="0" anchor="ctr"/>
          <a:lstStyle/>
          <a:p>
            <a:pPr algn="ctr" defTabSz="457200">
              <a:defRPr/>
            </a:pPr>
            <a:r>
              <a:rPr lang="en-US" sz="1400" b="1" kern="0" dirty="0">
                <a:solidFill>
                  <a:prstClr val="white"/>
                </a:solidFill>
                <a:latin typeface="Calibri"/>
              </a:rPr>
              <a:t>LIU </a:t>
            </a:r>
            <a:r>
              <a:rPr lang="en-US" sz="1400" b="1" kern="0" dirty="0" smtClean="0">
                <a:solidFill>
                  <a:prstClr val="white"/>
                </a:solidFill>
                <a:latin typeface="Calibri"/>
              </a:rPr>
              <a:t>Commissioning Coordination</a:t>
            </a:r>
          </a:p>
          <a:p>
            <a:pPr algn="ctr" defTabSz="457200">
              <a:defRPr/>
            </a:pPr>
            <a:r>
              <a:rPr lang="en-US" sz="1400" b="1" kern="0" dirty="0" smtClean="0">
                <a:solidFill>
                  <a:prstClr val="white"/>
                </a:solidFill>
                <a:latin typeface="Calibri"/>
              </a:rPr>
              <a:t> </a:t>
            </a:r>
            <a:r>
              <a:rPr lang="en-US" sz="1400" b="1" kern="0" dirty="0">
                <a:solidFill>
                  <a:prstClr val="white"/>
                </a:solidFill>
                <a:latin typeface="Calibri"/>
              </a:rPr>
              <a:t>V. </a:t>
            </a:r>
            <a:r>
              <a:rPr lang="en-US" sz="1400" b="1" kern="0" dirty="0" err="1">
                <a:solidFill>
                  <a:prstClr val="white"/>
                </a:solidFill>
                <a:latin typeface="Calibri"/>
              </a:rPr>
              <a:t>Kain</a:t>
            </a:r>
            <a:r>
              <a:rPr lang="en-US" sz="1400" b="1" kern="0" dirty="0">
                <a:solidFill>
                  <a:prstClr val="white"/>
                </a:solidFill>
                <a:latin typeface="Calibri"/>
              </a:rPr>
              <a:t>, G. Rumolo, A. </a:t>
            </a:r>
            <a:r>
              <a:rPr lang="en-US" sz="1400" b="1" kern="0" dirty="0" err="1" smtClean="0">
                <a:solidFill>
                  <a:prstClr val="white"/>
                </a:solidFill>
                <a:latin typeface="Calibri"/>
              </a:rPr>
              <a:t>Huschauer</a:t>
            </a:r>
            <a:endParaRPr lang="en-US" sz="1400" b="1" kern="0" dirty="0">
              <a:solidFill>
                <a:prstClr val="white"/>
              </a:solidFill>
              <a:latin typeface="Calibri"/>
            </a:endParaRPr>
          </a:p>
        </p:txBody>
      </p:sp>
      <p:sp>
        <p:nvSpPr>
          <p:cNvPr id="85" name="Rounded Rectangle 84"/>
          <p:cNvSpPr/>
          <p:nvPr/>
        </p:nvSpPr>
        <p:spPr>
          <a:xfrm>
            <a:off x="9578994" y="3352100"/>
            <a:ext cx="2431358" cy="754633"/>
          </a:xfrm>
          <a:prstGeom prst="roundRect">
            <a:avLst/>
          </a:prstGeom>
          <a:solidFill>
            <a:srgbClr val="955FA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87249" tIns="43625" rIns="87249" bIns="43625" rtlCol="0" anchor="ctr"/>
          <a:lstStyle/>
          <a:p>
            <a:pPr algn="ctr">
              <a:defRPr/>
            </a:pPr>
            <a:r>
              <a:rPr lang="en-US" sz="1400" b="1" kern="0" dirty="0">
                <a:solidFill>
                  <a:prstClr val="white"/>
                </a:solidFill>
                <a:latin typeface="Calibri"/>
              </a:rPr>
              <a:t>LIU SPS </a:t>
            </a:r>
            <a:r>
              <a:rPr lang="en-US" sz="1400" b="1" kern="0" dirty="0" smtClean="0">
                <a:solidFill>
                  <a:prstClr val="white"/>
                </a:solidFill>
                <a:latin typeface="Calibri"/>
              </a:rPr>
              <a:t>Commissioning WG</a:t>
            </a:r>
          </a:p>
          <a:p>
            <a:pPr algn="ctr">
              <a:defRPr/>
            </a:pPr>
            <a:r>
              <a:rPr lang="en-US" sz="1400" b="1" kern="0" dirty="0" smtClean="0">
                <a:solidFill>
                  <a:prstClr val="white"/>
                </a:solidFill>
                <a:latin typeface="Calibri"/>
              </a:rPr>
              <a:t>Chair K. Li </a:t>
            </a:r>
            <a:endParaRPr lang="en-US" sz="1050" b="1" kern="0" dirty="0">
              <a:solidFill>
                <a:prstClr val="white"/>
              </a:solidFill>
              <a:latin typeface="Calibri"/>
            </a:endParaRPr>
          </a:p>
        </p:txBody>
      </p:sp>
      <p:sp>
        <p:nvSpPr>
          <p:cNvPr id="86" name="Rounded Rectangle 85"/>
          <p:cNvSpPr/>
          <p:nvPr/>
        </p:nvSpPr>
        <p:spPr>
          <a:xfrm>
            <a:off x="9578994" y="5009958"/>
            <a:ext cx="2431358" cy="751115"/>
          </a:xfrm>
          <a:prstGeom prst="roundRect">
            <a:avLst/>
          </a:prstGeom>
          <a:solidFill>
            <a:srgbClr val="955FA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87249" tIns="43625" rIns="87249" bIns="43625" rtlCol="0" anchor="t"/>
          <a:lstStyle/>
          <a:p>
            <a:pPr marL="171450" indent="-171450">
              <a:buFontTx/>
              <a:buChar char="-"/>
              <a:defRPr/>
            </a:pPr>
            <a:r>
              <a:rPr lang="en-US" sz="1400" b="1" kern="0" dirty="0" smtClean="0">
                <a:solidFill>
                  <a:prstClr val="white"/>
                </a:solidFill>
                <a:latin typeface="Calibri"/>
              </a:rPr>
              <a:t>LIU </a:t>
            </a:r>
            <a:r>
              <a:rPr lang="en-US" sz="1400" b="1" kern="0" dirty="0">
                <a:solidFill>
                  <a:prstClr val="white"/>
                </a:solidFill>
                <a:latin typeface="Calibri"/>
              </a:rPr>
              <a:t>RF </a:t>
            </a:r>
            <a:r>
              <a:rPr lang="en-US" sz="1400" b="1" kern="0" dirty="0" smtClean="0">
                <a:solidFill>
                  <a:prstClr val="white"/>
                </a:solidFill>
                <a:latin typeface="Calibri"/>
              </a:rPr>
              <a:t>integration (KL)</a:t>
            </a:r>
            <a:endParaRPr lang="en-US" sz="1400" b="1" kern="0" dirty="0">
              <a:solidFill>
                <a:prstClr val="white"/>
              </a:solidFill>
              <a:latin typeface="Calibri"/>
            </a:endParaRPr>
          </a:p>
          <a:p>
            <a:pPr marL="171450" indent="-171450">
              <a:buFontTx/>
              <a:buChar char="-"/>
              <a:defRPr/>
            </a:pPr>
            <a:r>
              <a:rPr lang="en-US" sz="1400" b="1" kern="0" dirty="0" smtClean="0">
                <a:solidFill>
                  <a:prstClr val="white"/>
                </a:solidFill>
                <a:latin typeface="Calibri"/>
              </a:rPr>
              <a:t>LIU SBDS integration (FV)</a:t>
            </a:r>
          </a:p>
          <a:p>
            <a:pPr marL="171450" indent="-171450">
              <a:buFontTx/>
              <a:buChar char="-"/>
              <a:defRPr/>
            </a:pPr>
            <a:r>
              <a:rPr lang="en-US" sz="1400" b="1" kern="0" dirty="0" smtClean="0">
                <a:solidFill>
                  <a:prstClr val="white"/>
                </a:solidFill>
                <a:latin typeface="Calibri"/>
              </a:rPr>
              <a:t>Ad-hoc meetings</a:t>
            </a:r>
            <a:endParaRPr lang="en-US" sz="1400" b="1" kern="0" dirty="0">
              <a:solidFill>
                <a:prstClr val="white"/>
              </a:solidFill>
              <a:latin typeface="Calibri"/>
            </a:endParaRPr>
          </a:p>
          <a:p>
            <a:pPr marL="171450" indent="-171450">
              <a:buFontTx/>
              <a:buChar char="-"/>
              <a:defRPr/>
            </a:pPr>
            <a:endParaRPr lang="en-US" sz="1400" b="1" kern="0" dirty="0" smtClean="0">
              <a:solidFill>
                <a:prstClr val="white"/>
              </a:solidFill>
              <a:latin typeface="Calibri"/>
            </a:endParaRPr>
          </a:p>
          <a:p>
            <a:pPr marL="171450" indent="-171450">
              <a:buFontTx/>
              <a:buChar char="-"/>
              <a:defRPr/>
            </a:pPr>
            <a:endParaRPr lang="en-US" sz="1400" b="1" kern="0" dirty="0" smtClean="0">
              <a:solidFill>
                <a:prstClr val="white"/>
              </a:solidFill>
              <a:latin typeface="Calibri"/>
            </a:endParaRPr>
          </a:p>
        </p:txBody>
      </p:sp>
      <p:sp>
        <p:nvSpPr>
          <p:cNvPr id="87" name="Rounded Rectangle 86"/>
          <p:cNvSpPr/>
          <p:nvPr/>
        </p:nvSpPr>
        <p:spPr>
          <a:xfrm>
            <a:off x="428243" y="5197424"/>
            <a:ext cx="2746661" cy="751115"/>
          </a:xfrm>
          <a:prstGeom prst="roundRect">
            <a:avLst/>
          </a:prstGeom>
          <a:solidFill>
            <a:schemeClr val="accent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87249" tIns="43625" rIns="87249" bIns="43625" rtlCol="0" anchor="t"/>
          <a:lstStyle/>
          <a:p>
            <a:pPr algn="ctr">
              <a:defRPr/>
            </a:pPr>
            <a:r>
              <a:rPr lang="en-US" sz="1400" b="1" kern="0" dirty="0" smtClean="0">
                <a:solidFill>
                  <a:schemeClr val="accent6"/>
                </a:solidFill>
                <a:latin typeface="Calibri"/>
              </a:rPr>
              <a:t>Other projects in SPS</a:t>
            </a:r>
          </a:p>
        </p:txBody>
      </p:sp>
      <p:cxnSp>
        <p:nvCxnSpPr>
          <p:cNvPr id="88" name="Straight Connector 87"/>
          <p:cNvCxnSpPr>
            <a:endCxn id="82" idx="3"/>
          </p:cNvCxnSpPr>
          <p:nvPr/>
        </p:nvCxnSpPr>
        <p:spPr>
          <a:xfrm flipH="1">
            <a:off x="3168015" y="1817915"/>
            <a:ext cx="4636339" cy="0"/>
          </a:xfrm>
          <a:prstGeom prst="line">
            <a:avLst/>
          </a:prstGeom>
          <a:noFill/>
          <a:ln w="38100" cap="flat" cmpd="sng" algn="ctr">
            <a:solidFill>
              <a:srgbClr val="4F81BD">
                <a:shade val="95000"/>
                <a:satMod val="105000"/>
              </a:srgbClr>
            </a:solidFill>
            <a:prstDash val="solid"/>
          </a:ln>
          <a:effectLst/>
        </p:spPr>
      </p:cxnSp>
      <p:cxnSp>
        <p:nvCxnSpPr>
          <p:cNvPr id="89" name="Straight Connector 88"/>
          <p:cNvCxnSpPr/>
          <p:nvPr/>
        </p:nvCxnSpPr>
        <p:spPr>
          <a:xfrm flipH="1">
            <a:off x="1812837" y="4873518"/>
            <a:ext cx="5759998" cy="0"/>
          </a:xfrm>
          <a:prstGeom prst="line">
            <a:avLst/>
          </a:prstGeom>
          <a:noFill/>
          <a:ln w="38100" cap="flat" cmpd="sng" algn="ctr">
            <a:solidFill>
              <a:srgbClr val="4F81BD">
                <a:shade val="95000"/>
                <a:satMod val="105000"/>
              </a:srgbClr>
            </a:solidFill>
            <a:prstDash val="sysDash"/>
          </a:ln>
          <a:effectLst/>
        </p:spPr>
      </p:cxnSp>
      <p:sp>
        <p:nvSpPr>
          <p:cNvPr id="90" name="Rounded Rectangle 89"/>
          <p:cNvSpPr/>
          <p:nvPr/>
        </p:nvSpPr>
        <p:spPr>
          <a:xfrm>
            <a:off x="427703" y="3941500"/>
            <a:ext cx="2740312" cy="754633"/>
          </a:xfrm>
          <a:prstGeom prst="roundRect">
            <a:avLst/>
          </a:prstGeom>
          <a:solidFill>
            <a:schemeClr val="accent1"/>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87249" tIns="43625" rIns="87249" bIns="43625" rtlCol="0" anchor="ctr"/>
          <a:lstStyle/>
          <a:p>
            <a:pPr algn="ctr">
              <a:defRPr/>
            </a:pPr>
            <a:r>
              <a:rPr lang="en-US" sz="1400" b="1" kern="0" dirty="0" smtClean="0">
                <a:solidFill>
                  <a:schemeClr val="accent6"/>
                </a:solidFill>
                <a:latin typeface="Calibri"/>
              </a:rPr>
              <a:t>SPS Shutdown Coordination</a:t>
            </a:r>
          </a:p>
          <a:p>
            <a:pPr algn="ctr">
              <a:defRPr/>
            </a:pPr>
            <a:r>
              <a:rPr lang="en-US" sz="1400" b="1" kern="0" dirty="0" smtClean="0">
                <a:solidFill>
                  <a:schemeClr val="accent6"/>
                </a:solidFill>
                <a:latin typeface="Calibri"/>
              </a:rPr>
              <a:t>Chair </a:t>
            </a:r>
            <a:r>
              <a:rPr lang="en-US" sz="1400" b="1" kern="0" dirty="0" err="1" smtClean="0">
                <a:solidFill>
                  <a:schemeClr val="accent6"/>
                </a:solidFill>
                <a:latin typeface="Calibri"/>
              </a:rPr>
              <a:t>D.Mcfarlane</a:t>
            </a:r>
            <a:endParaRPr lang="en-US" sz="1050" b="1" kern="0" dirty="0">
              <a:solidFill>
                <a:schemeClr val="accent6"/>
              </a:solidFill>
              <a:latin typeface="Calibri"/>
            </a:endParaRPr>
          </a:p>
        </p:txBody>
      </p:sp>
      <p:cxnSp>
        <p:nvCxnSpPr>
          <p:cNvPr id="91" name="Straight Connector 90"/>
          <p:cNvCxnSpPr>
            <a:stCxn id="85" idx="1"/>
            <a:endCxn id="80" idx="3"/>
          </p:cNvCxnSpPr>
          <p:nvPr/>
        </p:nvCxnSpPr>
        <p:spPr>
          <a:xfrm flipH="1">
            <a:off x="9100944" y="3729417"/>
            <a:ext cx="478050" cy="0"/>
          </a:xfrm>
          <a:prstGeom prst="line">
            <a:avLst/>
          </a:prstGeom>
          <a:noFill/>
          <a:ln w="25400" cap="flat" cmpd="sng" algn="ctr">
            <a:solidFill>
              <a:srgbClr val="4F81BD">
                <a:shade val="95000"/>
                <a:satMod val="105000"/>
              </a:srgbClr>
            </a:solidFill>
            <a:prstDash val="sysDash"/>
            <a:headEnd type="triangle"/>
            <a:tailEnd type="triangle"/>
          </a:ln>
          <a:effectLst/>
        </p:spPr>
      </p:cxnSp>
      <p:cxnSp>
        <p:nvCxnSpPr>
          <p:cNvPr id="95" name="Straight Connector 94"/>
          <p:cNvCxnSpPr/>
          <p:nvPr/>
        </p:nvCxnSpPr>
        <p:spPr>
          <a:xfrm flipH="1">
            <a:off x="6034139" y="3763671"/>
            <a:ext cx="478050" cy="0"/>
          </a:xfrm>
          <a:prstGeom prst="line">
            <a:avLst/>
          </a:prstGeom>
          <a:noFill/>
          <a:ln w="25400" cap="flat" cmpd="sng" algn="ctr">
            <a:solidFill>
              <a:srgbClr val="4F81BD">
                <a:shade val="95000"/>
                <a:satMod val="105000"/>
              </a:srgbClr>
            </a:solidFill>
            <a:prstDash val="sysDash"/>
            <a:headEnd type="triangle"/>
            <a:tailEnd type="triangle"/>
          </a:ln>
          <a:effectLst/>
        </p:spPr>
      </p:cxnSp>
      <p:cxnSp>
        <p:nvCxnSpPr>
          <p:cNvPr id="96" name="Straight Connector 95"/>
          <p:cNvCxnSpPr>
            <a:endCxn id="90" idx="3"/>
          </p:cNvCxnSpPr>
          <p:nvPr/>
        </p:nvCxnSpPr>
        <p:spPr>
          <a:xfrm flipH="1" flipV="1">
            <a:off x="3168015" y="4318817"/>
            <a:ext cx="4053045" cy="0"/>
          </a:xfrm>
          <a:prstGeom prst="line">
            <a:avLst/>
          </a:prstGeom>
          <a:noFill/>
          <a:ln w="25400" cap="flat" cmpd="sng" algn="ctr">
            <a:solidFill>
              <a:srgbClr val="4F81BD">
                <a:shade val="95000"/>
                <a:satMod val="105000"/>
              </a:srgbClr>
            </a:solidFill>
            <a:prstDash val="sysDash"/>
            <a:headEnd type="none"/>
            <a:tailEnd type="triangle"/>
          </a:ln>
          <a:effectLst/>
        </p:spPr>
      </p:cxnSp>
      <p:cxnSp>
        <p:nvCxnSpPr>
          <p:cNvPr id="97" name="Straight Connector 96"/>
          <p:cNvCxnSpPr/>
          <p:nvPr/>
        </p:nvCxnSpPr>
        <p:spPr>
          <a:xfrm flipV="1">
            <a:off x="7206293" y="4135103"/>
            <a:ext cx="1" cy="179996"/>
          </a:xfrm>
          <a:prstGeom prst="line">
            <a:avLst/>
          </a:prstGeom>
          <a:noFill/>
          <a:ln w="25400" cap="flat" cmpd="sng" algn="ctr">
            <a:solidFill>
              <a:srgbClr val="4F81BD">
                <a:shade val="95000"/>
                <a:satMod val="105000"/>
              </a:srgbClr>
            </a:solidFill>
            <a:prstDash val="sysDash"/>
            <a:headEnd type="none"/>
            <a:tailEnd type="triangle"/>
          </a:ln>
          <a:effectLst/>
        </p:spPr>
      </p:cxnSp>
      <p:cxnSp>
        <p:nvCxnSpPr>
          <p:cNvPr id="98" name="Straight Connector 97"/>
          <p:cNvCxnSpPr>
            <a:stCxn id="93" idx="2"/>
            <a:endCxn id="94" idx="0"/>
          </p:cNvCxnSpPr>
          <p:nvPr/>
        </p:nvCxnSpPr>
        <p:spPr>
          <a:xfrm flipH="1">
            <a:off x="4836118" y="3053466"/>
            <a:ext cx="696" cy="303798"/>
          </a:xfrm>
          <a:prstGeom prst="line">
            <a:avLst/>
          </a:prstGeom>
          <a:noFill/>
          <a:ln w="38100" cap="flat" cmpd="sng" algn="ctr">
            <a:solidFill>
              <a:srgbClr val="4F81BD">
                <a:shade val="95000"/>
                <a:satMod val="105000"/>
              </a:srgbClr>
            </a:solidFill>
            <a:prstDash val="solid"/>
          </a:ln>
          <a:effectLst/>
        </p:spPr>
      </p:cxnSp>
      <p:cxnSp>
        <p:nvCxnSpPr>
          <p:cNvPr id="99" name="Straight Connector 98"/>
          <p:cNvCxnSpPr>
            <a:stCxn id="93" idx="3"/>
            <a:endCxn id="81" idx="1"/>
          </p:cNvCxnSpPr>
          <p:nvPr/>
        </p:nvCxnSpPr>
        <p:spPr>
          <a:xfrm flipV="1">
            <a:off x="6055714" y="2523721"/>
            <a:ext cx="452942" cy="3968"/>
          </a:xfrm>
          <a:prstGeom prst="line">
            <a:avLst/>
          </a:prstGeom>
          <a:noFill/>
          <a:ln w="38100" cap="flat" cmpd="sng" algn="ctr">
            <a:solidFill>
              <a:srgbClr val="4F81BD">
                <a:shade val="95000"/>
                <a:satMod val="105000"/>
              </a:srgbClr>
            </a:solidFill>
            <a:prstDash val="solid"/>
            <a:headEnd type="none" w="med" len="med"/>
            <a:tailEnd type="none" w="med" len="med"/>
          </a:ln>
          <a:effectLst/>
        </p:spPr>
      </p:cxnSp>
      <p:sp>
        <p:nvSpPr>
          <p:cNvPr id="93" name="Rounded Rectangle 92"/>
          <p:cNvSpPr/>
          <p:nvPr/>
        </p:nvSpPr>
        <p:spPr>
          <a:xfrm>
            <a:off x="3617914" y="2001911"/>
            <a:ext cx="2437800" cy="1051555"/>
          </a:xfrm>
          <a:prstGeom prst="roundRect">
            <a:avLst/>
          </a:prstGeom>
          <a:solidFill>
            <a:srgbClr val="955FA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87259" tIns="43630" rIns="87259" bIns="43630" rtlCol="0" anchor="ctr"/>
          <a:lstStyle/>
          <a:p>
            <a:pPr algn="ctr" defTabSz="457200">
              <a:defRPr/>
            </a:pPr>
            <a:r>
              <a:rPr lang="en-US" sz="1400" b="1" kern="0" dirty="0">
                <a:solidFill>
                  <a:prstClr val="white"/>
                </a:solidFill>
                <a:latin typeface="Calibri"/>
              </a:rPr>
              <a:t>LIU </a:t>
            </a:r>
            <a:r>
              <a:rPr lang="en-US" sz="1400" b="1" kern="0" dirty="0" smtClean="0">
                <a:solidFill>
                  <a:prstClr val="white"/>
                </a:solidFill>
                <a:latin typeface="Calibri"/>
              </a:rPr>
              <a:t>Beam Dynamics Coordination</a:t>
            </a:r>
          </a:p>
          <a:p>
            <a:pPr algn="ctr" defTabSz="457200">
              <a:defRPr/>
            </a:pPr>
            <a:r>
              <a:rPr lang="en-US" sz="1400" b="1" kern="0" dirty="0" smtClean="0">
                <a:solidFill>
                  <a:prstClr val="white"/>
                </a:solidFill>
                <a:latin typeface="Calibri"/>
              </a:rPr>
              <a:t>H. Bartosik, G. Rumolo</a:t>
            </a:r>
            <a:endParaRPr lang="en-US" sz="1400" b="1" kern="0" dirty="0">
              <a:solidFill>
                <a:prstClr val="white"/>
              </a:solidFill>
              <a:latin typeface="Calibri"/>
            </a:endParaRPr>
          </a:p>
        </p:txBody>
      </p:sp>
      <p:sp>
        <p:nvSpPr>
          <p:cNvPr id="94" name="Rounded Rectangle 93"/>
          <p:cNvSpPr/>
          <p:nvPr/>
        </p:nvSpPr>
        <p:spPr>
          <a:xfrm>
            <a:off x="3620439" y="3357264"/>
            <a:ext cx="2431358" cy="754633"/>
          </a:xfrm>
          <a:prstGeom prst="roundRect">
            <a:avLst/>
          </a:prstGeom>
          <a:solidFill>
            <a:srgbClr val="955FAD"/>
          </a:solidFill>
          <a:ln w="38100" cap="flat" cmpd="sng" algn="ctr">
            <a:solidFill>
              <a:sysClr val="window" lastClr="FFFFFF"/>
            </a:solidFill>
            <a:prstDash val="solid"/>
          </a:ln>
          <a:effectLst>
            <a:outerShdw blurRad="40000" dist="20000" dir="5400000" rotWithShape="0">
              <a:srgbClr val="000000">
                <a:alpha val="38000"/>
              </a:srgbClr>
            </a:outerShdw>
          </a:effectLst>
        </p:spPr>
        <p:txBody>
          <a:bodyPr lIns="87249" tIns="43625" rIns="87249" bIns="43625" rtlCol="0" anchor="ctr"/>
          <a:lstStyle/>
          <a:p>
            <a:pPr algn="ctr">
              <a:defRPr/>
            </a:pPr>
            <a:r>
              <a:rPr lang="en-US" sz="1400" b="1" kern="0" dirty="0">
                <a:solidFill>
                  <a:prstClr val="white"/>
                </a:solidFill>
                <a:latin typeface="Calibri"/>
              </a:rPr>
              <a:t>LIU SPS </a:t>
            </a:r>
            <a:r>
              <a:rPr lang="en-US" sz="1400" b="1" kern="0" dirty="0" smtClean="0">
                <a:solidFill>
                  <a:prstClr val="white"/>
                </a:solidFill>
                <a:latin typeface="Calibri"/>
              </a:rPr>
              <a:t>BD WG</a:t>
            </a:r>
          </a:p>
          <a:p>
            <a:pPr algn="ctr">
              <a:defRPr/>
            </a:pPr>
            <a:r>
              <a:rPr lang="en-US" sz="1400" b="1" kern="0" dirty="0" smtClean="0">
                <a:solidFill>
                  <a:prstClr val="white"/>
                </a:solidFill>
                <a:latin typeface="Calibri"/>
              </a:rPr>
              <a:t>Chairs E. </a:t>
            </a:r>
            <a:r>
              <a:rPr lang="en-US" sz="1400" b="1" kern="0" dirty="0" err="1" smtClean="0">
                <a:solidFill>
                  <a:prstClr val="white"/>
                </a:solidFill>
                <a:latin typeface="Calibri"/>
              </a:rPr>
              <a:t>Shaposhnikova</a:t>
            </a:r>
            <a:r>
              <a:rPr lang="en-US" sz="1400" b="1" kern="0" dirty="0" smtClean="0">
                <a:solidFill>
                  <a:prstClr val="white"/>
                </a:solidFill>
                <a:latin typeface="Calibri"/>
              </a:rPr>
              <a:t>, H. </a:t>
            </a:r>
            <a:r>
              <a:rPr lang="en-US" sz="1400" b="1" kern="0" dirty="0" err="1" smtClean="0">
                <a:solidFill>
                  <a:prstClr val="white"/>
                </a:solidFill>
                <a:latin typeface="Calibri"/>
              </a:rPr>
              <a:t>Bartosik</a:t>
            </a:r>
            <a:endParaRPr lang="en-US" sz="1050" b="1" kern="0" dirty="0">
              <a:solidFill>
                <a:prstClr val="white"/>
              </a:solidFill>
              <a:latin typeface="Calibri"/>
            </a:endParaRPr>
          </a:p>
        </p:txBody>
      </p:sp>
      <p:sp>
        <p:nvSpPr>
          <p:cNvPr id="3" name="TextBox 2"/>
          <p:cNvSpPr txBox="1"/>
          <p:nvPr/>
        </p:nvSpPr>
        <p:spPr>
          <a:xfrm>
            <a:off x="3417600" y="4858750"/>
            <a:ext cx="917239" cy="276999"/>
          </a:xfrm>
          <a:prstGeom prst="rect">
            <a:avLst/>
          </a:prstGeom>
          <a:noFill/>
        </p:spPr>
        <p:txBody>
          <a:bodyPr wrap="none" rtlCol="0">
            <a:spAutoFit/>
          </a:bodyPr>
          <a:lstStyle/>
          <a:p>
            <a:r>
              <a:rPr lang="en-GB" sz="1200" dirty="0" smtClean="0"/>
              <a:t>As needed</a:t>
            </a:r>
            <a:endParaRPr lang="en-GB" sz="1200" dirty="0"/>
          </a:p>
        </p:txBody>
      </p:sp>
    </p:spTree>
    <p:extLst>
      <p:ext uri="{BB962C8B-B14F-4D97-AF65-F5344CB8AC3E}">
        <p14:creationId xmlns:p14="http://schemas.microsoft.com/office/powerpoint/2010/main" val="179148991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idx="1"/>
          </p:nvPr>
        </p:nvSpPr>
        <p:spPr>
          <a:xfrm>
            <a:off x="609600" y="1202635"/>
            <a:ext cx="10972800" cy="4393832"/>
          </a:xfrm>
        </p:spPr>
        <p:txBody>
          <a:bodyPr>
            <a:noAutofit/>
          </a:bodyPr>
          <a:lstStyle/>
          <a:p>
            <a:r>
              <a:rPr lang="en-US" sz="2000" dirty="0" smtClean="0">
                <a:sym typeface="Wingdings" panose="05000000000000000000" pitchFamily="2" charset="2"/>
              </a:rPr>
              <a:t>19.5 months of access into the SPS during LS2.</a:t>
            </a:r>
          </a:p>
          <a:p>
            <a:pPr lvl="1"/>
            <a:r>
              <a:rPr lang="en-US" sz="1800" dirty="0" smtClean="0">
                <a:solidFill>
                  <a:schemeClr val="accent4"/>
                </a:solidFill>
                <a:sym typeface="Wingdings" panose="05000000000000000000" pitchFamily="2" charset="2"/>
              </a:rPr>
              <a:t>Open date: 14</a:t>
            </a:r>
            <a:r>
              <a:rPr lang="en-US" sz="1800" baseline="30000" dirty="0" smtClean="0">
                <a:solidFill>
                  <a:schemeClr val="accent4"/>
                </a:solidFill>
                <a:sym typeface="Wingdings" panose="05000000000000000000" pitchFamily="2" charset="2"/>
              </a:rPr>
              <a:t>th</a:t>
            </a:r>
            <a:r>
              <a:rPr lang="en-US" sz="1800" dirty="0" smtClean="0">
                <a:solidFill>
                  <a:schemeClr val="accent4"/>
                </a:solidFill>
                <a:sym typeface="Wingdings" panose="05000000000000000000" pitchFamily="2" charset="2"/>
              </a:rPr>
              <a:t> January 2019.</a:t>
            </a:r>
          </a:p>
          <a:p>
            <a:pPr lvl="1"/>
            <a:r>
              <a:rPr lang="en-US" sz="1800" dirty="0" smtClean="0">
                <a:solidFill>
                  <a:schemeClr val="accent4"/>
                </a:solidFill>
                <a:sym typeface="Wingdings" panose="05000000000000000000" pitchFamily="2" charset="2"/>
              </a:rPr>
              <a:t>Closure date: 18</a:t>
            </a:r>
            <a:r>
              <a:rPr lang="en-US" sz="1800" baseline="30000" dirty="0" smtClean="0">
                <a:solidFill>
                  <a:schemeClr val="accent4"/>
                </a:solidFill>
                <a:sym typeface="Wingdings" panose="05000000000000000000" pitchFamily="2" charset="2"/>
              </a:rPr>
              <a:t>th</a:t>
            </a:r>
            <a:r>
              <a:rPr lang="en-US" sz="1800" dirty="0" smtClean="0">
                <a:solidFill>
                  <a:schemeClr val="accent4"/>
                </a:solidFill>
                <a:sym typeface="Wingdings" panose="05000000000000000000" pitchFamily="2" charset="2"/>
              </a:rPr>
              <a:t> September 2020.</a:t>
            </a:r>
          </a:p>
          <a:p>
            <a:r>
              <a:rPr lang="en-US" sz="2000" dirty="0" smtClean="0">
                <a:solidFill>
                  <a:srgbClr val="0055A0"/>
                </a:solidFill>
                <a:sym typeface="Wingdings" panose="05000000000000000000" pitchFamily="2" charset="2"/>
              </a:rPr>
              <a:t>The LS2 is now in progress and we are currently on schedule.</a:t>
            </a:r>
          </a:p>
          <a:p>
            <a:r>
              <a:rPr lang="en-US" sz="2000" dirty="0" smtClean="0">
                <a:solidFill>
                  <a:srgbClr val="0055A0"/>
                </a:solidFill>
                <a:sym typeface="Wingdings" panose="05000000000000000000" pitchFamily="2" charset="2"/>
              </a:rPr>
              <a:t>Additional projects have been taken into account when organizing the LIU planning.</a:t>
            </a:r>
          </a:p>
          <a:p>
            <a:pPr lvl="1"/>
            <a:r>
              <a:rPr lang="en-US" sz="1800" dirty="0" smtClean="0">
                <a:solidFill>
                  <a:schemeClr val="accent4"/>
                </a:solidFill>
                <a:sym typeface="Wingdings" panose="05000000000000000000" pitchFamily="2" charset="2"/>
              </a:rPr>
              <a:t>Fire Safety project</a:t>
            </a:r>
          </a:p>
          <a:p>
            <a:pPr lvl="1"/>
            <a:r>
              <a:rPr lang="en-US" sz="1800" dirty="0" smtClean="0">
                <a:solidFill>
                  <a:schemeClr val="accent4"/>
                </a:solidFill>
                <a:sym typeface="Wingdings" panose="05000000000000000000" pitchFamily="2" charset="2"/>
              </a:rPr>
              <a:t>New PPS</a:t>
            </a:r>
          </a:p>
          <a:p>
            <a:pPr lvl="1"/>
            <a:r>
              <a:rPr lang="en-US" sz="1800" dirty="0" smtClean="0">
                <a:solidFill>
                  <a:schemeClr val="accent4"/>
                </a:solidFill>
                <a:sym typeface="Wingdings" panose="05000000000000000000" pitchFamily="2" charset="2"/>
              </a:rPr>
              <a:t>De-cabling / Cabling campaigns</a:t>
            </a:r>
          </a:p>
          <a:p>
            <a:r>
              <a:rPr lang="en-US" sz="2000" dirty="0" smtClean="0">
                <a:solidFill>
                  <a:srgbClr val="0055A0"/>
                </a:solidFill>
                <a:sym typeface="Wingdings" panose="05000000000000000000" pitchFamily="2" charset="2"/>
              </a:rPr>
              <a:t>Co-activities cannot be avoided and are identified (multiple project activities).</a:t>
            </a:r>
          </a:p>
          <a:p>
            <a:pPr lvl="1"/>
            <a:r>
              <a:rPr lang="en-US" sz="1800" dirty="0" smtClean="0">
                <a:solidFill>
                  <a:schemeClr val="accent4"/>
                </a:solidFill>
                <a:sym typeface="Wingdings" panose="05000000000000000000" pitchFamily="2" charset="2"/>
              </a:rPr>
              <a:t>These are being addressed (dedicated meeting, on-site visits, VICs etc.).</a:t>
            </a:r>
          </a:p>
          <a:p>
            <a:pPr lvl="1"/>
            <a:r>
              <a:rPr lang="en-US" sz="1800" dirty="0" smtClean="0">
                <a:solidFill>
                  <a:schemeClr val="accent4"/>
                </a:solidFill>
                <a:sym typeface="Wingdings" panose="05000000000000000000" pitchFamily="2" charset="2"/>
              </a:rPr>
              <a:t>Mitigations are proposed and are being validated (ex. Shifts in BA3).</a:t>
            </a:r>
          </a:p>
          <a:p>
            <a:r>
              <a:rPr lang="en-US" sz="2000" dirty="0" smtClean="0">
                <a:solidFill>
                  <a:srgbClr val="0055A0"/>
                </a:solidFill>
                <a:sym typeface="Wingdings" panose="05000000000000000000" pitchFamily="2" charset="2"/>
              </a:rPr>
              <a:t>Transport and Logistics to be carefully defined and are being followed-up on site.</a:t>
            </a:r>
          </a:p>
          <a:p>
            <a:pPr lvl="1"/>
            <a:r>
              <a:rPr lang="en-US" sz="1800" dirty="0" smtClean="0">
                <a:solidFill>
                  <a:schemeClr val="accent4"/>
                </a:solidFill>
                <a:sym typeface="Wingdings" panose="05000000000000000000" pitchFamily="2" charset="2"/>
              </a:rPr>
              <a:t>We have already faced our first difficulties, but support </a:t>
            </a:r>
            <a:r>
              <a:rPr lang="en-US" sz="1800" dirty="0" smtClean="0">
                <a:solidFill>
                  <a:schemeClr val="accent4"/>
                </a:solidFill>
                <a:sym typeface="Wingdings" panose="05000000000000000000" pitchFamily="2" charset="2"/>
              </a:rPr>
              <a:t>from</a:t>
            </a:r>
            <a:r>
              <a:rPr lang="en-US" sz="1800" dirty="0" smtClean="0">
                <a:solidFill>
                  <a:schemeClr val="accent4"/>
                </a:solidFill>
                <a:sym typeface="Wingdings" panose="05000000000000000000" pitchFamily="2" charset="2"/>
              </a:rPr>
              <a:t> </a:t>
            </a:r>
            <a:r>
              <a:rPr lang="en-US" sz="1800" dirty="0" smtClean="0">
                <a:solidFill>
                  <a:schemeClr val="accent4"/>
                </a:solidFill>
                <a:sym typeface="Wingdings" panose="05000000000000000000" pitchFamily="2" charset="2"/>
              </a:rPr>
              <a:t>LS2 space management and very good reactivity of RP and </a:t>
            </a:r>
            <a:r>
              <a:rPr lang="en-US" sz="1800" dirty="0" smtClean="0">
                <a:solidFill>
                  <a:schemeClr val="accent4"/>
                </a:solidFill>
                <a:sym typeface="Wingdings" panose="05000000000000000000" pitchFamily="2" charset="2"/>
              </a:rPr>
              <a:t>EN-HE to </a:t>
            </a:r>
            <a:r>
              <a:rPr lang="en-US" sz="1800" dirty="0" smtClean="0">
                <a:solidFill>
                  <a:schemeClr val="accent4"/>
                </a:solidFill>
                <a:sym typeface="Wingdings" panose="05000000000000000000" pitchFamily="2" charset="2"/>
              </a:rPr>
              <a:t>unblock situation.</a:t>
            </a:r>
          </a:p>
          <a:p>
            <a:r>
              <a:rPr lang="en-US" sz="2000" dirty="0" smtClean="0">
                <a:solidFill>
                  <a:srgbClr val="0055A0"/>
                </a:solidFill>
                <a:sym typeface="Wingdings" panose="05000000000000000000" pitchFamily="2" charset="2"/>
              </a:rPr>
              <a:t>We must keep a close eye on the critical path.</a:t>
            </a:r>
          </a:p>
        </p:txBody>
      </p:sp>
      <p:sp>
        <p:nvSpPr>
          <p:cNvPr id="4" name="Slide Number Placeholder 3"/>
          <p:cNvSpPr>
            <a:spLocks noGrp="1"/>
          </p:cNvSpPr>
          <p:nvPr>
            <p:ph type="sldNum" sz="quarter" idx="4"/>
          </p:nvPr>
        </p:nvSpPr>
        <p:spPr/>
        <p:txBody>
          <a:bodyPr/>
          <a:lstStyle/>
          <a:p>
            <a:fld id="{8D6C380F-326D-3C40-9EE7-7FBAB0953422}" type="slidenum">
              <a:rPr lang="en-US" smtClean="0"/>
              <a:pPr/>
              <a:t>30</a:t>
            </a:fld>
            <a:endParaRPr lang="en-US" dirty="0"/>
          </a:p>
        </p:txBody>
      </p:sp>
      <p:sp>
        <p:nvSpPr>
          <p:cNvPr id="6" name="Title 5"/>
          <p:cNvSpPr>
            <a:spLocks noGrp="1"/>
          </p:cNvSpPr>
          <p:nvPr>
            <p:ph type="title"/>
          </p:nvPr>
        </p:nvSpPr>
        <p:spPr/>
        <p:txBody>
          <a:bodyPr>
            <a:normAutofit/>
          </a:bodyPr>
          <a:lstStyle/>
          <a:p>
            <a:r>
              <a:rPr lang="fr-CH" dirty="0" smtClean="0"/>
              <a:t>Summary</a:t>
            </a:r>
            <a:endParaRPr lang="en-GB" dirty="0"/>
          </a:p>
        </p:txBody>
      </p:sp>
      <p:sp>
        <p:nvSpPr>
          <p:cNvPr id="8" name="Footer Placeholder 2"/>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spTree>
    <p:extLst>
      <p:ext uri="{BB962C8B-B14F-4D97-AF65-F5344CB8AC3E}">
        <p14:creationId xmlns:p14="http://schemas.microsoft.com/office/powerpoint/2010/main" val="9710666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par>
                                <p:cTn id="7" presetID="1" presetClass="entr" presetSubtype="0" fill="hold" nodeType="withEffect">
                                  <p:stCondLst>
                                    <p:cond delay="1000"/>
                                  </p:stCondLst>
                                  <p:childTnLst>
                                    <p:set>
                                      <p:cBhvr>
                                        <p:cTn id="8" dur="1" fill="hold">
                                          <p:stCondLst>
                                            <p:cond delay="0"/>
                                          </p:stCondLst>
                                        </p:cTn>
                                        <p:tgtEl>
                                          <p:spTgt spid="7">
                                            <p:txEl>
                                              <p:pRg st="1" end="1"/>
                                            </p:txEl>
                                          </p:spTgt>
                                        </p:tgtEl>
                                        <p:attrNameLst>
                                          <p:attrName>style.visibility</p:attrName>
                                        </p:attrNameLst>
                                      </p:cBhvr>
                                      <p:to>
                                        <p:strVal val="visible"/>
                                      </p:to>
                                    </p:set>
                                  </p:childTnLst>
                                </p:cTn>
                              </p:par>
                              <p:par>
                                <p:cTn id="9" presetID="1" presetClass="entr" presetSubtype="0" fill="hold" nodeType="withEffect">
                                  <p:stCondLst>
                                    <p:cond delay="150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par>
                          <p:cTn id="19" fill="hold">
                            <p:stCondLst>
                              <p:cond delay="0"/>
                            </p:stCondLst>
                            <p:childTnLst>
                              <p:par>
                                <p:cTn id="20" presetID="1" presetClass="entr" presetSubtype="0" fill="hold" nodeType="afterEffect">
                                  <p:stCondLst>
                                    <p:cond delay="1000"/>
                                  </p:stCondLst>
                                  <p:childTnLst>
                                    <p:set>
                                      <p:cBhvr>
                                        <p:cTn id="21" dur="1" fill="hold">
                                          <p:stCondLst>
                                            <p:cond delay="0"/>
                                          </p:stCondLst>
                                        </p:cTn>
                                        <p:tgtEl>
                                          <p:spTgt spid="7">
                                            <p:txEl>
                                              <p:pRg st="5" end="5"/>
                                            </p:txEl>
                                          </p:spTgt>
                                        </p:tgtEl>
                                        <p:attrNameLst>
                                          <p:attrName>style.visibility</p:attrName>
                                        </p:attrNameLst>
                                      </p:cBhvr>
                                      <p:to>
                                        <p:strVal val="visible"/>
                                      </p:to>
                                    </p:set>
                                  </p:childTnLst>
                                </p:cTn>
                              </p:par>
                            </p:childTnLst>
                          </p:cTn>
                        </p:par>
                        <p:par>
                          <p:cTn id="22" fill="hold">
                            <p:stCondLst>
                              <p:cond delay="1000"/>
                            </p:stCondLst>
                            <p:childTnLst>
                              <p:par>
                                <p:cTn id="23" presetID="1" presetClass="entr" presetSubtype="0" fill="hold" nodeType="afterEffect">
                                  <p:stCondLst>
                                    <p:cond delay="500"/>
                                  </p:stCondLst>
                                  <p:childTnLst>
                                    <p:set>
                                      <p:cBhvr>
                                        <p:cTn id="24" dur="1" fill="hold">
                                          <p:stCondLst>
                                            <p:cond delay="0"/>
                                          </p:stCondLst>
                                        </p:cTn>
                                        <p:tgtEl>
                                          <p:spTgt spid="7">
                                            <p:txEl>
                                              <p:pRg st="6" end="6"/>
                                            </p:txEl>
                                          </p:spTgt>
                                        </p:tgtEl>
                                        <p:attrNameLst>
                                          <p:attrName>style.visibility</p:attrName>
                                        </p:attrNameLst>
                                      </p:cBhvr>
                                      <p:to>
                                        <p:strVal val="visible"/>
                                      </p:to>
                                    </p:set>
                                  </p:childTnLst>
                                </p:cTn>
                              </p:par>
                            </p:childTnLst>
                          </p:cTn>
                        </p:par>
                        <p:par>
                          <p:cTn id="25" fill="hold">
                            <p:stCondLst>
                              <p:cond delay="1500"/>
                            </p:stCondLst>
                            <p:childTnLst>
                              <p:par>
                                <p:cTn id="26" presetID="1" presetClass="entr" presetSubtype="0" fill="hold" nodeType="afterEffect">
                                  <p:stCondLst>
                                    <p:cond delay="500"/>
                                  </p:stCondLst>
                                  <p:childTnLst>
                                    <p:set>
                                      <p:cBhvr>
                                        <p:cTn id="27"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nodeType="clickEffect">
                                  <p:stCondLst>
                                    <p:cond delay="0"/>
                                  </p:stCondLst>
                                  <p:childTnLst>
                                    <p:set>
                                      <p:cBhvr>
                                        <p:cTn id="31" dur="1" fill="hold">
                                          <p:stCondLst>
                                            <p:cond delay="0"/>
                                          </p:stCondLst>
                                        </p:cTn>
                                        <p:tgtEl>
                                          <p:spTgt spid="7">
                                            <p:txEl>
                                              <p:pRg st="8" end="8"/>
                                            </p:txEl>
                                          </p:spTgt>
                                        </p:tgtEl>
                                        <p:attrNameLst>
                                          <p:attrName>style.visibility</p:attrName>
                                        </p:attrNameLst>
                                      </p:cBhvr>
                                      <p:to>
                                        <p:strVal val="visible"/>
                                      </p:to>
                                    </p:set>
                                  </p:childTnLst>
                                </p:cTn>
                              </p:par>
                              <p:par>
                                <p:cTn id="32" presetID="1" presetClass="entr" presetSubtype="0" fill="hold" nodeType="withEffect">
                                  <p:stCondLst>
                                    <p:cond delay="1000"/>
                                  </p:stCondLst>
                                  <p:childTnLst>
                                    <p:set>
                                      <p:cBhvr>
                                        <p:cTn id="33" dur="1" fill="hold">
                                          <p:stCondLst>
                                            <p:cond delay="0"/>
                                          </p:stCondLst>
                                        </p:cTn>
                                        <p:tgtEl>
                                          <p:spTgt spid="7">
                                            <p:txEl>
                                              <p:pRg st="9" end="9"/>
                                            </p:txEl>
                                          </p:spTgt>
                                        </p:tgtEl>
                                        <p:attrNameLst>
                                          <p:attrName>style.visibility</p:attrName>
                                        </p:attrNameLst>
                                      </p:cBhvr>
                                      <p:to>
                                        <p:strVal val="visible"/>
                                      </p:to>
                                    </p:set>
                                  </p:childTnLst>
                                </p:cTn>
                              </p:par>
                              <p:par>
                                <p:cTn id="34" presetID="1" presetClass="entr" presetSubtype="0" fill="hold" nodeType="withEffect">
                                  <p:stCondLst>
                                    <p:cond delay="1500"/>
                                  </p:stCondLst>
                                  <p:childTnLst>
                                    <p:set>
                                      <p:cBhvr>
                                        <p:cTn id="35"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7">
                                            <p:txEl>
                                              <p:pRg st="11" end="11"/>
                                            </p:txEl>
                                          </p:spTgt>
                                        </p:tgtEl>
                                        <p:attrNameLst>
                                          <p:attrName>style.visibility</p:attrName>
                                        </p:attrNameLst>
                                      </p:cBhvr>
                                      <p:to>
                                        <p:strVal val="visible"/>
                                      </p:to>
                                    </p:set>
                                  </p:childTnLst>
                                </p:cTn>
                              </p:par>
                            </p:childTnLst>
                          </p:cTn>
                        </p:par>
                        <p:par>
                          <p:cTn id="40" fill="hold">
                            <p:stCondLst>
                              <p:cond delay="0"/>
                            </p:stCondLst>
                            <p:childTnLst>
                              <p:par>
                                <p:cTn id="41" presetID="1" presetClass="entr" presetSubtype="0" fill="hold" nodeType="afterEffect">
                                  <p:stCondLst>
                                    <p:cond delay="1000"/>
                                  </p:stCondLst>
                                  <p:childTnLst>
                                    <p:set>
                                      <p:cBhvr>
                                        <p:cTn id="42"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7">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Thank you Q’s</a:t>
            </a:r>
            <a:br>
              <a:rPr lang="en-US" dirty="0"/>
            </a:br>
            <a:endParaRPr lang="en-GB" dirty="0"/>
          </a:p>
        </p:txBody>
      </p:sp>
      <p:sp>
        <p:nvSpPr>
          <p:cNvPr id="2" name="Text Placeholder 1"/>
          <p:cNvSpPr>
            <a:spLocks noGrp="1"/>
          </p:cNvSpPr>
          <p:nvPr>
            <p:ph type="body" idx="10"/>
          </p:nvPr>
        </p:nvSpPr>
        <p:spPr/>
        <p:txBody>
          <a:bodyPr/>
          <a:lstStyle/>
          <a:p>
            <a:endParaRPr lang="en-US" dirty="0"/>
          </a:p>
        </p:txBody>
      </p:sp>
      <p:sp>
        <p:nvSpPr>
          <p:cNvPr id="5" name="Footer Placeholder 4"/>
          <p:cNvSpPr>
            <a:spLocks noGrp="1"/>
          </p:cNvSpPr>
          <p:nvPr>
            <p:ph type="ftr" sz="quarter" idx="3"/>
          </p:nvPr>
        </p:nvSpPr>
        <p:spPr/>
        <p:txBody>
          <a:bodyPr/>
          <a:lstStyle/>
          <a:p>
            <a:r>
              <a:rPr lang="en-GB" smtClean="0"/>
              <a:t>David Mcfarlane EN-ACE</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31</a:t>
            </a:fld>
            <a:endParaRPr lang="en-US" dirty="0"/>
          </a:p>
        </p:txBody>
      </p:sp>
    </p:spTree>
    <p:extLst>
      <p:ext uri="{BB962C8B-B14F-4D97-AF65-F5344CB8AC3E}">
        <p14:creationId xmlns:p14="http://schemas.microsoft.com/office/powerpoint/2010/main" val="30243331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 up slides</a:t>
            </a:r>
            <a:endParaRPr lang="en-US" dirty="0"/>
          </a:p>
        </p:txBody>
      </p:sp>
    </p:spTree>
    <p:extLst>
      <p:ext uri="{BB962C8B-B14F-4D97-AF65-F5344CB8AC3E}">
        <p14:creationId xmlns:p14="http://schemas.microsoft.com/office/powerpoint/2010/main" val="15894851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2" name="Group 61"/>
          <p:cNvGrpSpPr/>
          <p:nvPr/>
        </p:nvGrpSpPr>
        <p:grpSpPr>
          <a:xfrm>
            <a:off x="456843" y="1080106"/>
            <a:ext cx="8230313" cy="5641369"/>
            <a:chOff x="456843" y="1080106"/>
            <a:chExt cx="8230313" cy="5641369"/>
          </a:xfrm>
        </p:grpSpPr>
        <p:sp>
          <p:nvSpPr>
            <p:cNvPr id="54" name="Slide Number Placeholder 4"/>
            <p:cNvSpPr txBox="1">
              <a:spLocks/>
            </p:cNvSpPr>
            <p:nvPr/>
          </p:nvSpPr>
          <p:spPr>
            <a:xfrm>
              <a:off x="7956924" y="6356350"/>
              <a:ext cx="729876" cy="365125"/>
            </a:xfrm>
            <a:prstGeom prst="rect">
              <a:avLst/>
            </a:prstGeom>
          </p:spPr>
          <p:txBody>
            <a:bodyPr vert="horz" lIns="91440" tIns="45720" rIns="91440" bIns="45720" rtlCol="0" anchor="ctr"/>
            <a:lstStyle>
              <a:defPPr>
                <a:defRPr lang="en-US"/>
              </a:defPPr>
              <a:lvl1pPr marL="0" algn="r" defTabSz="914400" rtl="0" eaLnBrk="1" latinLnBrk="0" hangingPunct="1">
                <a:defRPr sz="1200" b="0" i="0" kern="1200">
                  <a:solidFill>
                    <a:srgbClr val="729FCF"/>
                  </a:solidFill>
                  <a:latin typeface="+mn-lt"/>
                  <a:ea typeface="+mn-ea"/>
                  <a:cs typeface="Ubuntu Light"/>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8D6C380F-326D-3C40-9EE7-7FBAB0953422}" type="slidenum">
                <a:rPr lang="en-US" smtClean="0"/>
                <a:pPr/>
                <a:t>33</a:t>
              </a:fld>
              <a:endParaRPr lang="en-US"/>
            </a:p>
          </p:txBody>
        </p:sp>
        <p:pic>
          <p:nvPicPr>
            <p:cNvPr id="55" name="Picture 54"/>
            <p:cNvPicPr>
              <a:picLocks noChangeAspect="1"/>
            </p:cNvPicPr>
            <p:nvPr/>
          </p:nvPicPr>
          <p:blipFill>
            <a:blip r:embed="rId2"/>
            <a:stretch>
              <a:fillRect/>
            </a:stretch>
          </p:blipFill>
          <p:spPr>
            <a:xfrm>
              <a:off x="456843" y="1080106"/>
              <a:ext cx="8230313" cy="5145470"/>
            </a:xfrm>
            <a:prstGeom prst="rect">
              <a:avLst/>
            </a:prstGeom>
          </p:spPr>
        </p:pic>
        <p:sp>
          <p:nvSpPr>
            <p:cNvPr id="56" name="TextBox 55"/>
            <p:cNvSpPr txBox="1"/>
            <p:nvPr/>
          </p:nvSpPr>
          <p:spPr>
            <a:xfrm>
              <a:off x="4916774" y="4624466"/>
              <a:ext cx="748923" cy="369332"/>
            </a:xfrm>
            <a:prstGeom prst="rect">
              <a:avLst/>
            </a:prstGeom>
            <a:noFill/>
          </p:spPr>
          <p:txBody>
            <a:bodyPr wrap="none" rtlCol="0">
              <a:spAutoFit/>
            </a:bodyPr>
            <a:lstStyle/>
            <a:p>
              <a:r>
                <a:rPr lang="en-GB" dirty="0" smtClean="0"/>
                <a:t>LSS3</a:t>
              </a:r>
              <a:endParaRPr lang="en-GB" dirty="0"/>
            </a:p>
          </p:txBody>
        </p:sp>
        <p:cxnSp>
          <p:nvCxnSpPr>
            <p:cNvPr id="57" name="Straight Arrow Connector 56"/>
            <p:cNvCxnSpPr/>
            <p:nvPr/>
          </p:nvCxnSpPr>
          <p:spPr>
            <a:xfrm>
              <a:off x="3155430" y="4534525"/>
              <a:ext cx="4542019" cy="1146747"/>
            </a:xfrm>
            <a:prstGeom prst="straightConnector1">
              <a:avLst/>
            </a:prstGeom>
            <a:ln w="9525">
              <a:headEnd type="triangle"/>
              <a:tailEnd type="triangle"/>
            </a:ln>
            <a:effectLst/>
          </p:spPr>
          <p:style>
            <a:lnRef idx="2">
              <a:schemeClr val="accent1"/>
            </a:lnRef>
            <a:fillRef idx="0">
              <a:schemeClr val="accent1"/>
            </a:fillRef>
            <a:effectRef idx="1">
              <a:schemeClr val="accent1"/>
            </a:effectRef>
            <a:fontRef idx="minor">
              <a:schemeClr val="tx1"/>
            </a:fontRef>
          </p:style>
        </p:cxnSp>
        <p:cxnSp>
          <p:nvCxnSpPr>
            <p:cNvPr id="58" name="Straight Connector 57"/>
            <p:cNvCxnSpPr/>
            <p:nvPr/>
          </p:nvCxnSpPr>
          <p:spPr>
            <a:xfrm flipH="1">
              <a:off x="7472597" y="5681272"/>
              <a:ext cx="224852" cy="434715"/>
            </a:xfrm>
            <a:prstGeom prst="line">
              <a:avLst/>
            </a:prstGeom>
            <a:ln w="9525"/>
            <a:effectLst/>
          </p:spPr>
          <p:style>
            <a:lnRef idx="2">
              <a:schemeClr val="accent1"/>
            </a:lnRef>
            <a:fillRef idx="0">
              <a:schemeClr val="accent1"/>
            </a:fillRef>
            <a:effectRef idx="1">
              <a:schemeClr val="accent1"/>
            </a:effectRef>
            <a:fontRef idx="minor">
              <a:schemeClr val="tx1"/>
            </a:fontRef>
          </p:style>
        </p:cxnSp>
        <p:cxnSp>
          <p:nvCxnSpPr>
            <p:cNvPr id="59" name="Straight Connector 58"/>
            <p:cNvCxnSpPr/>
            <p:nvPr/>
          </p:nvCxnSpPr>
          <p:spPr>
            <a:xfrm flipH="1">
              <a:off x="3043003" y="4534525"/>
              <a:ext cx="162729" cy="367259"/>
            </a:xfrm>
            <a:prstGeom prst="line">
              <a:avLst/>
            </a:prstGeom>
            <a:ln w="9525"/>
            <a:effectLst/>
          </p:spPr>
          <p:style>
            <a:lnRef idx="2">
              <a:schemeClr val="accent1"/>
            </a:lnRef>
            <a:fillRef idx="0">
              <a:schemeClr val="accent1"/>
            </a:fillRef>
            <a:effectRef idx="1">
              <a:schemeClr val="accent1"/>
            </a:effectRef>
            <a:fontRef idx="minor">
              <a:schemeClr val="tx1"/>
            </a:fontRef>
          </p:style>
        </p:cxnSp>
        <p:sp>
          <p:nvSpPr>
            <p:cNvPr id="60" name="TextBox 59"/>
            <p:cNvSpPr txBox="1"/>
            <p:nvPr/>
          </p:nvSpPr>
          <p:spPr>
            <a:xfrm>
              <a:off x="3371064" y="5442713"/>
              <a:ext cx="590739" cy="369332"/>
            </a:xfrm>
            <a:prstGeom prst="rect">
              <a:avLst/>
            </a:prstGeom>
            <a:noFill/>
          </p:spPr>
          <p:txBody>
            <a:bodyPr wrap="none" rtlCol="0">
              <a:spAutoFit/>
            </a:bodyPr>
            <a:lstStyle/>
            <a:p>
              <a:r>
                <a:rPr lang="en-GB" dirty="0" smtClean="0"/>
                <a:t>TA3</a:t>
              </a:r>
              <a:endParaRPr lang="en-GB" dirty="0"/>
            </a:p>
          </p:txBody>
        </p:sp>
        <p:sp>
          <p:nvSpPr>
            <p:cNvPr id="61" name="TextBox 60"/>
            <p:cNvSpPr txBox="1"/>
            <p:nvPr/>
          </p:nvSpPr>
          <p:spPr>
            <a:xfrm>
              <a:off x="2298219" y="4343825"/>
              <a:ext cx="603563" cy="369332"/>
            </a:xfrm>
            <a:prstGeom prst="rect">
              <a:avLst/>
            </a:prstGeom>
            <a:noFill/>
          </p:spPr>
          <p:txBody>
            <a:bodyPr wrap="none" rtlCol="0">
              <a:spAutoFit/>
            </a:bodyPr>
            <a:lstStyle/>
            <a:p>
              <a:r>
                <a:rPr lang="en-GB" dirty="0" smtClean="0"/>
                <a:t>PA3</a:t>
              </a:r>
              <a:endParaRPr lang="en-GB" dirty="0"/>
            </a:p>
          </p:txBody>
        </p:sp>
      </p:grpSp>
      <p:sp>
        <p:nvSpPr>
          <p:cNvPr id="4" name="Footer Placeholder 3"/>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sp>
        <p:nvSpPr>
          <p:cNvPr id="5" name="Slide Number Placeholder 4"/>
          <p:cNvSpPr>
            <a:spLocks noGrp="1"/>
          </p:cNvSpPr>
          <p:nvPr>
            <p:ph type="sldNum" sz="quarter" idx="4294967295"/>
          </p:nvPr>
        </p:nvSpPr>
        <p:spPr>
          <a:xfrm>
            <a:off x="11218863" y="6356350"/>
            <a:ext cx="973137" cy="365125"/>
          </a:xfrm>
        </p:spPr>
        <p:txBody>
          <a:bodyPr/>
          <a:lstStyle/>
          <a:p>
            <a:fld id="{8D6C380F-326D-3C40-9EE7-7FBAB0953422}" type="slidenum">
              <a:rPr lang="en-US" smtClean="0"/>
              <a:pPr/>
              <a:t>33</a:t>
            </a:fld>
            <a:endParaRPr lang="en-US" dirty="0"/>
          </a:p>
        </p:txBody>
      </p:sp>
      <p:pic>
        <p:nvPicPr>
          <p:cNvPr id="63" name="Picture 6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9018930" y="152400"/>
            <a:ext cx="2630420" cy="6073176"/>
          </a:xfrm>
          <a:prstGeom prst="rect">
            <a:avLst/>
          </a:prstGeom>
        </p:spPr>
      </p:pic>
      <p:sp>
        <p:nvSpPr>
          <p:cNvPr id="64" name="TextBox 63"/>
          <p:cNvSpPr txBox="1"/>
          <p:nvPr/>
        </p:nvSpPr>
        <p:spPr>
          <a:xfrm>
            <a:off x="72188" y="1303307"/>
            <a:ext cx="1355820" cy="646331"/>
          </a:xfrm>
          <a:prstGeom prst="rect">
            <a:avLst/>
          </a:prstGeom>
          <a:noFill/>
        </p:spPr>
        <p:txBody>
          <a:bodyPr wrap="none" rtlCol="0">
            <a:spAutoFit/>
          </a:bodyPr>
          <a:lstStyle/>
          <a:p>
            <a:r>
              <a:rPr lang="en-US" b="1" i="1" u="sng" dirty="0" smtClean="0">
                <a:solidFill>
                  <a:srgbClr val="002060"/>
                </a:solidFill>
                <a:latin typeface="Calibri" panose="020F0502020204030204"/>
              </a:rPr>
              <a:t>SURFACE </a:t>
            </a:r>
            <a:r>
              <a:rPr lang="en-US" b="1" i="1" u="sng" dirty="0">
                <a:solidFill>
                  <a:srgbClr val="002060"/>
                </a:solidFill>
                <a:latin typeface="Calibri" panose="020F0502020204030204"/>
              </a:rPr>
              <a:t>&amp;</a:t>
            </a:r>
            <a:r>
              <a:rPr lang="en-US" b="1" i="1" u="sng" dirty="0" smtClean="0">
                <a:solidFill>
                  <a:srgbClr val="002060"/>
                </a:solidFill>
                <a:latin typeface="Calibri" panose="020F0502020204030204"/>
              </a:rPr>
              <a:t> </a:t>
            </a:r>
          </a:p>
          <a:p>
            <a:r>
              <a:rPr lang="en-US" b="1" i="1" u="sng" dirty="0" smtClean="0">
                <a:solidFill>
                  <a:srgbClr val="002060"/>
                </a:solidFill>
                <a:latin typeface="Calibri" panose="020F0502020204030204"/>
              </a:rPr>
              <a:t>SHAFT/TA35</a:t>
            </a:r>
            <a:endParaRPr lang="en-US" b="1" i="1" u="sng" dirty="0">
              <a:solidFill>
                <a:srgbClr val="FF0000"/>
              </a:solidFill>
              <a:latin typeface="Calibri" panose="020F0502020204030204"/>
            </a:endParaRPr>
          </a:p>
        </p:txBody>
      </p:sp>
      <p:sp>
        <p:nvSpPr>
          <p:cNvPr id="65" name="TextBox 64"/>
          <p:cNvSpPr txBox="1"/>
          <p:nvPr/>
        </p:nvSpPr>
        <p:spPr>
          <a:xfrm>
            <a:off x="2020939" y="1019243"/>
            <a:ext cx="5990578" cy="2554545"/>
          </a:xfrm>
          <a:prstGeom prst="rect">
            <a:avLst/>
          </a:prstGeom>
          <a:noFill/>
        </p:spPr>
        <p:txBody>
          <a:bodyPr wrap="square" rtlCol="0">
            <a:spAutoFit/>
          </a:bodyPr>
          <a:lstStyle/>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RF upgrade works Surface/BA3/BAE3  </a:t>
            </a:r>
            <a:r>
              <a:rPr lang="en-US" sz="1600" dirty="0" smtClean="0">
                <a:solidFill>
                  <a:srgbClr val="002060"/>
                </a:solidFill>
                <a:latin typeface="Calibri" panose="020F0502020204030204"/>
                <a:sym typeface="Wingdings" panose="05000000000000000000" pitchFamily="2" charset="2"/>
              </a:rPr>
              <a:t>Jan’19-Feb’20</a:t>
            </a:r>
            <a:endParaRPr lang="en-US" sz="1600" dirty="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De-cabling campaign surface   </a:t>
            </a:r>
            <a:r>
              <a:rPr lang="en-US" sz="1600" dirty="0" smtClean="0">
                <a:solidFill>
                  <a:srgbClr val="002060"/>
                </a:solidFill>
                <a:latin typeface="Calibri" panose="020F0502020204030204"/>
                <a:sym typeface="Wingdings" panose="05000000000000000000" pitchFamily="2" charset="2"/>
              </a:rPr>
              <a:t>Jan-March &amp; June’19</a:t>
            </a:r>
            <a:endParaRPr lang="en-US" sz="1600" dirty="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De-cabling campaign shaft/TA  </a:t>
            </a:r>
            <a:r>
              <a:rPr lang="en-US" sz="1600" dirty="0" smtClean="0">
                <a:solidFill>
                  <a:srgbClr val="002060"/>
                </a:solidFill>
                <a:latin typeface="Calibri" panose="020F0502020204030204"/>
                <a:sym typeface="Wingdings" panose="05000000000000000000" pitchFamily="2" charset="2"/>
              </a:rPr>
              <a:t>April &amp; June’19 </a:t>
            </a:r>
          </a:p>
          <a:p>
            <a:pPr marL="285750" indent="-285750">
              <a:buFont typeface="Wingdings" panose="05000000000000000000" pitchFamily="2" charset="2"/>
              <a:buChar char="Ø"/>
            </a:pPr>
            <a:r>
              <a:rPr lang="en-US" sz="1600" dirty="0" smtClean="0">
                <a:solidFill>
                  <a:srgbClr val="002060"/>
                </a:solidFill>
                <a:latin typeface="Calibri" panose="020F0502020204030204"/>
                <a:sym typeface="Wingdings" panose="05000000000000000000" pitchFamily="2" charset="2"/>
              </a:rPr>
              <a:t>Install </a:t>
            </a:r>
            <a:r>
              <a:rPr lang="en-US" sz="1600" dirty="0">
                <a:solidFill>
                  <a:srgbClr val="002060"/>
                </a:solidFill>
                <a:latin typeface="Calibri" panose="020F0502020204030204"/>
                <a:sym typeface="Wingdings" panose="05000000000000000000" pitchFamily="2" charset="2"/>
              </a:rPr>
              <a:t>RF coaxial lines </a:t>
            </a:r>
            <a:r>
              <a:rPr lang="en-US" sz="1600" dirty="0" smtClean="0">
                <a:solidFill>
                  <a:srgbClr val="002060"/>
                </a:solidFill>
                <a:latin typeface="Calibri" panose="020F0502020204030204"/>
                <a:sym typeface="Wingdings" panose="05000000000000000000" pitchFamily="2" charset="2"/>
              </a:rPr>
              <a:t>shaft </a:t>
            </a:r>
            <a:r>
              <a:rPr lang="en-US" sz="1600" dirty="0">
                <a:solidFill>
                  <a:srgbClr val="002060"/>
                </a:solidFill>
                <a:latin typeface="Calibri" panose="020F0502020204030204"/>
                <a:sym typeface="Wingdings" panose="05000000000000000000" pitchFamily="2" charset="2"/>
              </a:rPr>
              <a:t> </a:t>
            </a:r>
            <a:r>
              <a:rPr lang="en-US" sz="1600" dirty="0" smtClean="0">
                <a:solidFill>
                  <a:srgbClr val="002060"/>
                </a:solidFill>
                <a:latin typeface="Calibri" panose="020F0502020204030204"/>
                <a:sym typeface="Wingdings" panose="05000000000000000000" pitchFamily="2" charset="2"/>
              </a:rPr>
              <a:t>Jan-Feb’19</a:t>
            </a:r>
          </a:p>
          <a:p>
            <a:pPr marL="285750" indent="-285750">
              <a:buFont typeface="Wingdings" panose="05000000000000000000" pitchFamily="2" charset="2"/>
              <a:buChar char="Ø"/>
            </a:pPr>
            <a:r>
              <a:rPr lang="en-US" sz="1600" dirty="0" smtClean="0">
                <a:solidFill>
                  <a:srgbClr val="002060"/>
                </a:solidFill>
                <a:latin typeface="Calibri" panose="020F0502020204030204"/>
                <a:sym typeface="Wingdings" panose="05000000000000000000" pitchFamily="2" charset="2"/>
              </a:rPr>
              <a:t>Install new ventilation dampers</a:t>
            </a:r>
            <a:r>
              <a:rPr lang="en-US" sz="1600" dirty="0">
                <a:solidFill>
                  <a:srgbClr val="002060"/>
                </a:solidFill>
                <a:sym typeface="Wingdings" panose="05000000000000000000" pitchFamily="2" charset="2"/>
              </a:rPr>
              <a:t> shaft  </a:t>
            </a:r>
            <a:r>
              <a:rPr lang="en-US" sz="1600" dirty="0" smtClean="0">
                <a:solidFill>
                  <a:srgbClr val="002060"/>
                </a:solidFill>
                <a:sym typeface="Wingdings" panose="05000000000000000000" pitchFamily="2" charset="2"/>
              </a:rPr>
              <a:t>Feb’19</a:t>
            </a:r>
          </a:p>
          <a:p>
            <a:pPr marL="285750" indent="-285750">
              <a:buFont typeface="Wingdings" panose="05000000000000000000" pitchFamily="2" charset="2"/>
              <a:buChar char="Ø"/>
            </a:pPr>
            <a:r>
              <a:rPr lang="en-US" sz="1600" dirty="0" smtClean="0">
                <a:solidFill>
                  <a:srgbClr val="002060"/>
                </a:solidFill>
                <a:sym typeface="Wingdings" panose="05000000000000000000" pitchFamily="2" charset="2"/>
              </a:rPr>
              <a:t>Remove redundant CV pipework in shaft </a:t>
            </a:r>
            <a:r>
              <a:rPr lang="en-US" sz="1600" dirty="0">
                <a:solidFill>
                  <a:srgbClr val="002060"/>
                </a:solidFill>
                <a:sym typeface="Wingdings" panose="05000000000000000000" pitchFamily="2" charset="2"/>
              </a:rPr>
              <a:t> </a:t>
            </a:r>
            <a:r>
              <a:rPr lang="en-US" sz="1600" dirty="0" smtClean="0">
                <a:solidFill>
                  <a:srgbClr val="002060"/>
                </a:solidFill>
                <a:sym typeface="Wingdings" panose="05000000000000000000" pitchFamily="2" charset="2"/>
              </a:rPr>
              <a:t>Feb’19</a:t>
            </a:r>
            <a:endParaRPr lang="en-US" sz="1600" dirty="0" smtClean="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a:solidFill>
                  <a:srgbClr val="002060"/>
                </a:solidFill>
                <a:sym typeface="Wingdings" panose="05000000000000000000" pitchFamily="2" charset="2"/>
              </a:rPr>
              <a:t>Install RF coaxial lines </a:t>
            </a:r>
            <a:r>
              <a:rPr lang="en-US" sz="1600" dirty="0" smtClean="0">
                <a:solidFill>
                  <a:srgbClr val="002060"/>
                </a:solidFill>
                <a:sym typeface="Wingdings" panose="05000000000000000000" pitchFamily="2" charset="2"/>
              </a:rPr>
              <a:t>TA </a:t>
            </a:r>
            <a:r>
              <a:rPr lang="en-US" sz="1600" dirty="0">
                <a:solidFill>
                  <a:srgbClr val="002060"/>
                </a:solidFill>
                <a:sym typeface="Wingdings" panose="05000000000000000000" pitchFamily="2" charset="2"/>
              </a:rPr>
              <a:t> </a:t>
            </a:r>
            <a:r>
              <a:rPr lang="en-US" sz="1600" dirty="0" smtClean="0">
                <a:solidFill>
                  <a:srgbClr val="002060"/>
                </a:solidFill>
                <a:sym typeface="Wingdings" panose="05000000000000000000" pitchFamily="2" charset="2"/>
              </a:rPr>
              <a:t>June-July’19</a:t>
            </a:r>
          </a:p>
          <a:p>
            <a:pPr marL="285750" indent="-285750">
              <a:buFont typeface="Wingdings" panose="05000000000000000000" pitchFamily="2" charset="2"/>
              <a:buChar char="Ø"/>
            </a:pPr>
            <a:r>
              <a:rPr lang="en-US" sz="1600" dirty="0" smtClean="0">
                <a:solidFill>
                  <a:srgbClr val="002060"/>
                </a:solidFill>
                <a:sym typeface="Wingdings" panose="05000000000000000000" pitchFamily="2" charset="2"/>
              </a:rPr>
              <a:t>Install </a:t>
            </a:r>
            <a:r>
              <a:rPr lang="en-US" sz="1600" dirty="0" err="1" smtClean="0">
                <a:solidFill>
                  <a:srgbClr val="002060"/>
                </a:solidFill>
                <a:sym typeface="Wingdings" panose="05000000000000000000" pitchFamily="2" charset="2"/>
              </a:rPr>
              <a:t>Fibre</a:t>
            </a:r>
            <a:r>
              <a:rPr lang="en-US" sz="1600" dirty="0">
                <a:solidFill>
                  <a:srgbClr val="002060"/>
                </a:solidFill>
                <a:sym typeface="Wingdings" panose="05000000000000000000" pitchFamily="2" charset="2"/>
              </a:rPr>
              <a:t>-</a:t>
            </a:r>
            <a:r>
              <a:rPr lang="en-US" sz="1600" dirty="0" smtClean="0">
                <a:solidFill>
                  <a:srgbClr val="002060"/>
                </a:solidFill>
                <a:sym typeface="Wingdings" panose="05000000000000000000" pitchFamily="2" charset="2"/>
              </a:rPr>
              <a:t>optic ducts Shaft/TA </a:t>
            </a:r>
            <a:r>
              <a:rPr lang="en-US" sz="1600" dirty="0">
                <a:solidFill>
                  <a:srgbClr val="002060"/>
                </a:solidFill>
                <a:sym typeface="Wingdings" panose="05000000000000000000" pitchFamily="2" charset="2"/>
              </a:rPr>
              <a:t> </a:t>
            </a:r>
            <a:r>
              <a:rPr lang="en-US" sz="1600" dirty="0" smtClean="0">
                <a:solidFill>
                  <a:srgbClr val="002060"/>
                </a:solidFill>
                <a:sym typeface="Wingdings" panose="05000000000000000000" pitchFamily="2" charset="2"/>
              </a:rPr>
              <a:t>July’19</a:t>
            </a:r>
            <a:endParaRPr lang="en-US" sz="1600" dirty="0" smtClean="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smtClean="0">
                <a:solidFill>
                  <a:srgbClr val="002060"/>
                </a:solidFill>
                <a:latin typeface="Calibri" panose="020F0502020204030204"/>
                <a:sym typeface="Wingdings" panose="05000000000000000000" pitchFamily="2" charset="2"/>
              </a:rPr>
              <a:t>Cabling </a:t>
            </a:r>
            <a:r>
              <a:rPr lang="en-US" sz="1600" dirty="0">
                <a:solidFill>
                  <a:srgbClr val="002060"/>
                </a:solidFill>
                <a:latin typeface="Calibri" panose="020F0502020204030204"/>
                <a:sym typeface="Wingdings" panose="05000000000000000000" pitchFamily="2" charset="2"/>
              </a:rPr>
              <a:t>campaign shaft/TA </a:t>
            </a:r>
            <a:r>
              <a:rPr lang="en-US" sz="1600" dirty="0" smtClean="0">
                <a:solidFill>
                  <a:srgbClr val="002060"/>
                </a:solidFill>
                <a:latin typeface="Calibri" panose="020F0502020204030204"/>
                <a:sym typeface="Wingdings" panose="05000000000000000000" pitchFamily="2" charset="2"/>
              </a:rPr>
              <a:t>July-Nov’19</a:t>
            </a:r>
          </a:p>
          <a:p>
            <a:pPr marL="285750" indent="-285750">
              <a:buFont typeface="Wingdings" panose="05000000000000000000" pitchFamily="2" charset="2"/>
              <a:buChar char="Ø"/>
            </a:pPr>
            <a:r>
              <a:rPr lang="en-US" sz="1600" dirty="0" smtClean="0">
                <a:solidFill>
                  <a:srgbClr val="002060"/>
                </a:solidFill>
                <a:latin typeface="Calibri" panose="020F0502020204030204"/>
                <a:sym typeface="Wingdings" panose="05000000000000000000" pitchFamily="2" charset="2"/>
              </a:rPr>
              <a:t>FS_WP2 </a:t>
            </a:r>
            <a:r>
              <a:rPr lang="en-US" sz="1600" dirty="0">
                <a:solidFill>
                  <a:srgbClr val="002060"/>
                </a:solidFill>
                <a:latin typeface="Calibri" panose="020F0502020204030204"/>
                <a:sym typeface="Wingdings" panose="05000000000000000000" pitchFamily="2" charset="2"/>
              </a:rPr>
              <a:t>&amp; 4 Shaft/TA  Nov-Jan’20 </a:t>
            </a:r>
          </a:p>
        </p:txBody>
      </p:sp>
      <p:sp>
        <p:nvSpPr>
          <p:cNvPr id="66" name="TextBox 65"/>
          <p:cNvSpPr txBox="1"/>
          <p:nvPr/>
        </p:nvSpPr>
        <p:spPr>
          <a:xfrm>
            <a:off x="400361" y="3751942"/>
            <a:ext cx="614271" cy="369332"/>
          </a:xfrm>
          <a:prstGeom prst="rect">
            <a:avLst/>
          </a:prstGeom>
          <a:noFill/>
        </p:spPr>
        <p:txBody>
          <a:bodyPr wrap="none" rtlCol="0">
            <a:spAutoFit/>
          </a:bodyPr>
          <a:lstStyle/>
          <a:p>
            <a:r>
              <a:rPr lang="en-US" b="1" i="1" u="sng" dirty="0" smtClean="0">
                <a:solidFill>
                  <a:srgbClr val="002060"/>
                </a:solidFill>
                <a:latin typeface="Calibri" panose="020F0502020204030204"/>
              </a:rPr>
              <a:t>LSS3</a:t>
            </a:r>
            <a:endParaRPr lang="en-US" b="1" i="1" u="sng" dirty="0">
              <a:solidFill>
                <a:srgbClr val="002060"/>
              </a:solidFill>
              <a:latin typeface="Calibri" panose="020F0502020204030204"/>
            </a:endParaRPr>
          </a:p>
        </p:txBody>
      </p:sp>
      <p:sp>
        <p:nvSpPr>
          <p:cNvPr id="67" name="TextBox 66"/>
          <p:cNvSpPr txBox="1"/>
          <p:nvPr/>
        </p:nvSpPr>
        <p:spPr>
          <a:xfrm>
            <a:off x="2020940" y="3729383"/>
            <a:ext cx="5838137" cy="2308324"/>
          </a:xfrm>
          <a:prstGeom prst="rect">
            <a:avLst/>
          </a:prstGeom>
          <a:noFill/>
        </p:spPr>
        <p:txBody>
          <a:bodyPr wrap="none" rtlCol="0">
            <a:spAutoFit/>
          </a:bodyPr>
          <a:lstStyle/>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Disconnection/removal of the Cavities &amp; beam line </a:t>
            </a:r>
            <a:r>
              <a:rPr lang="en-US" sz="1600" dirty="0" smtClean="0">
                <a:solidFill>
                  <a:srgbClr val="002060"/>
                </a:solidFill>
                <a:latin typeface="Calibri" panose="020F0502020204030204"/>
                <a:sym typeface="Wingdings" panose="05000000000000000000" pitchFamily="2" charset="2"/>
              </a:rPr>
              <a:t>Jan-Feb’19</a:t>
            </a:r>
          </a:p>
          <a:p>
            <a:pPr marL="285750" indent="-285750">
              <a:buFont typeface="Wingdings" panose="05000000000000000000" pitchFamily="2" charset="2"/>
              <a:buChar char="Ø"/>
            </a:pPr>
            <a:r>
              <a:rPr lang="en-US" sz="1600" dirty="0">
                <a:solidFill>
                  <a:srgbClr val="002060"/>
                </a:solidFill>
                <a:sym typeface="Wingdings" panose="05000000000000000000" pitchFamily="2" charset="2"/>
              </a:rPr>
              <a:t>Remove redundant CV pipework in </a:t>
            </a:r>
            <a:r>
              <a:rPr lang="en-US" sz="1600" dirty="0" smtClean="0">
                <a:solidFill>
                  <a:srgbClr val="002060"/>
                </a:solidFill>
                <a:sym typeface="Wingdings" panose="05000000000000000000" pitchFamily="2" charset="2"/>
              </a:rPr>
              <a:t>LSS3 </a:t>
            </a:r>
            <a:r>
              <a:rPr lang="en-US" sz="1600" dirty="0">
                <a:solidFill>
                  <a:srgbClr val="002060"/>
                </a:solidFill>
                <a:sym typeface="Wingdings" panose="05000000000000000000" pitchFamily="2" charset="2"/>
              </a:rPr>
              <a:t> </a:t>
            </a:r>
            <a:r>
              <a:rPr lang="en-US" sz="1600" dirty="0" smtClean="0">
                <a:solidFill>
                  <a:srgbClr val="002060"/>
                </a:solidFill>
                <a:sym typeface="Wingdings" panose="05000000000000000000" pitchFamily="2" charset="2"/>
              </a:rPr>
              <a:t>March’19</a:t>
            </a:r>
            <a:endParaRPr lang="en-US" sz="1600" dirty="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a:solidFill>
                  <a:srgbClr val="002060"/>
                </a:solidFill>
                <a:sym typeface="Wingdings" panose="05000000000000000000" pitchFamily="2" charset="2"/>
              </a:rPr>
              <a:t>Install RF coaxial  </a:t>
            </a:r>
            <a:r>
              <a:rPr lang="en-US" sz="1600" dirty="0" smtClean="0">
                <a:solidFill>
                  <a:srgbClr val="002060"/>
                </a:solidFill>
                <a:sym typeface="Wingdings" panose="05000000000000000000" pitchFamily="2" charset="2"/>
              </a:rPr>
              <a:t>April-May’19</a:t>
            </a:r>
            <a:endParaRPr lang="en-US" sz="1600" dirty="0">
              <a:solidFill>
                <a:srgbClr val="002060"/>
              </a:solidFill>
              <a:sym typeface="Wingdings" panose="05000000000000000000" pitchFamily="2" charset="2"/>
            </a:endParaRPr>
          </a:p>
          <a:p>
            <a:pPr marL="285750" indent="-285750">
              <a:buFont typeface="Wingdings" panose="05000000000000000000" pitchFamily="2" charset="2"/>
              <a:buChar char="Ø"/>
            </a:pPr>
            <a:r>
              <a:rPr lang="en-US" sz="1600" dirty="0">
                <a:solidFill>
                  <a:srgbClr val="002060"/>
                </a:solidFill>
                <a:sym typeface="Wingdings" panose="05000000000000000000" pitchFamily="2" charset="2"/>
              </a:rPr>
              <a:t>CV works for new RF Cavities  </a:t>
            </a:r>
            <a:r>
              <a:rPr lang="en-US" sz="1600" dirty="0" smtClean="0">
                <a:solidFill>
                  <a:srgbClr val="002060"/>
                </a:solidFill>
                <a:sym typeface="Wingdings" panose="05000000000000000000" pitchFamily="2" charset="2"/>
              </a:rPr>
              <a:t>April-July’19</a:t>
            </a:r>
            <a:endParaRPr lang="en-US" sz="1600" dirty="0">
              <a:solidFill>
                <a:srgbClr val="002060"/>
              </a:solidFill>
              <a:sym typeface="Wingdings" panose="05000000000000000000" pitchFamily="2" charset="2"/>
            </a:endParaRPr>
          </a:p>
          <a:p>
            <a:pPr marL="285750" indent="-285750">
              <a:buFont typeface="Wingdings" panose="05000000000000000000" pitchFamily="2" charset="2"/>
              <a:buChar char="Ø"/>
            </a:pPr>
            <a:r>
              <a:rPr lang="en-US" sz="1600" dirty="0" smtClean="0">
                <a:solidFill>
                  <a:srgbClr val="002060"/>
                </a:solidFill>
                <a:latin typeface="Calibri" panose="020F0502020204030204"/>
                <a:sym typeface="Wingdings" panose="05000000000000000000" pitchFamily="2" charset="2"/>
              </a:rPr>
              <a:t>De-cabling </a:t>
            </a:r>
            <a:r>
              <a:rPr lang="en-US" sz="1600" dirty="0">
                <a:solidFill>
                  <a:srgbClr val="002060"/>
                </a:solidFill>
                <a:latin typeface="Calibri" panose="020F0502020204030204"/>
                <a:sym typeface="Wingdings" panose="05000000000000000000" pitchFamily="2" charset="2"/>
              </a:rPr>
              <a:t>campaign  </a:t>
            </a:r>
            <a:r>
              <a:rPr lang="en-US" sz="1600" dirty="0" smtClean="0">
                <a:solidFill>
                  <a:srgbClr val="002060"/>
                </a:solidFill>
                <a:latin typeface="Calibri" panose="020F0502020204030204"/>
                <a:sym typeface="Wingdings" panose="05000000000000000000" pitchFamily="2" charset="2"/>
              </a:rPr>
              <a:t>May-June’19</a:t>
            </a:r>
            <a:endParaRPr lang="en-US" sz="1600" dirty="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smtClean="0">
                <a:solidFill>
                  <a:srgbClr val="002060"/>
                </a:solidFill>
                <a:latin typeface="Calibri" panose="020F0502020204030204"/>
                <a:sym typeface="Wingdings" panose="05000000000000000000" pitchFamily="2" charset="2"/>
              </a:rPr>
              <a:t>Cabling </a:t>
            </a:r>
            <a:r>
              <a:rPr lang="en-US" sz="1600" dirty="0">
                <a:solidFill>
                  <a:srgbClr val="002060"/>
                </a:solidFill>
                <a:latin typeface="Calibri" panose="020F0502020204030204"/>
                <a:sym typeface="Wingdings" panose="05000000000000000000" pitchFamily="2" charset="2"/>
              </a:rPr>
              <a:t>Campaign  </a:t>
            </a:r>
            <a:r>
              <a:rPr lang="en-US" sz="1600" dirty="0" smtClean="0">
                <a:solidFill>
                  <a:srgbClr val="002060"/>
                </a:solidFill>
                <a:latin typeface="Calibri" panose="020F0502020204030204"/>
                <a:sym typeface="Wingdings" panose="05000000000000000000" pitchFamily="2" charset="2"/>
              </a:rPr>
              <a:t>Aug-Nov’19</a:t>
            </a:r>
            <a:endParaRPr lang="en-US" sz="1600" dirty="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smtClean="0">
                <a:solidFill>
                  <a:srgbClr val="002060"/>
                </a:solidFill>
                <a:latin typeface="Calibri" panose="020F0502020204030204"/>
                <a:sym typeface="Wingdings" panose="05000000000000000000" pitchFamily="2" charset="2"/>
              </a:rPr>
              <a:t>FS-WP2 </a:t>
            </a:r>
            <a:r>
              <a:rPr lang="en-US" sz="1600" dirty="0">
                <a:solidFill>
                  <a:srgbClr val="002060"/>
                </a:solidFill>
                <a:latin typeface="Calibri" panose="020F0502020204030204"/>
                <a:sym typeface="Wingdings" panose="05000000000000000000" pitchFamily="2" charset="2"/>
              </a:rPr>
              <a:t>LSS3- then LSS3+ </a:t>
            </a:r>
            <a:r>
              <a:rPr lang="en-US" sz="1600" dirty="0" smtClean="0">
                <a:solidFill>
                  <a:srgbClr val="002060"/>
                </a:solidFill>
                <a:latin typeface="Calibri" panose="020F0502020204030204"/>
                <a:sym typeface="Wingdings" panose="05000000000000000000" pitchFamily="2" charset="2"/>
              </a:rPr>
              <a:t>Nov-Dec’19</a:t>
            </a:r>
          </a:p>
          <a:p>
            <a:pPr marL="285750" indent="-285750">
              <a:buFont typeface="Wingdings" panose="05000000000000000000" pitchFamily="2" charset="2"/>
              <a:buChar char="Ø"/>
            </a:pPr>
            <a:r>
              <a:rPr lang="en-US" sz="1600" dirty="0" smtClean="0">
                <a:solidFill>
                  <a:srgbClr val="002060"/>
                </a:solidFill>
                <a:sym typeface="Wingdings" panose="05000000000000000000" pitchFamily="2" charset="2"/>
              </a:rPr>
              <a:t>Cleaning of LSS3  Nov’19</a:t>
            </a:r>
            <a:endParaRPr lang="en-US" sz="1600" dirty="0">
              <a:solidFill>
                <a:srgbClr val="002060"/>
              </a:solidFill>
              <a:sym typeface="Wingdings" panose="05000000000000000000" pitchFamily="2" charset="2"/>
            </a:endParaRPr>
          </a:p>
          <a:p>
            <a:pPr marL="285750" indent="-285750">
              <a:buFont typeface="Wingdings" panose="05000000000000000000" pitchFamily="2" charset="2"/>
              <a:buChar char="Ø"/>
            </a:pPr>
            <a:r>
              <a:rPr lang="en-US" sz="1600" dirty="0" smtClean="0">
                <a:solidFill>
                  <a:srgbClr val="002060"/>
                </a:solidFill>
                <a:latin typeface="Calibri" panose="020F0502020204030204"/>
                <a:sym typeface="Wingdings" panose="05000000000000000000" pitchFamily="2" charset="2"/>
              </a:rPr>
              <a:t>Install </a:t>
            </a:r>
            <a:r>
              <a:rPr lang="en-US" sz="1600" dirty="0">
                <a:solidFill>
                  <a:srgbClr val="002060"/>
                </a:solidFill>
                <a:latin typeface="Calibri" panose="020F0502020204030204"/>
                <a:sym typeface="Wingdings" panose="05000000000000000000" pitchFamily="2" charset="2"/>
              </a:rPr>
              <a:t>new cavities &amp; beamline Dec’19-May’20</a:t>
            </a:r>
          </a:p>
        </p:txBody>
      </p:sp>
      <p:sp>
        <p:nvSpPr>
          <p:cNvPr id="68" name="TextBox 67"/>
          <p:cNvSpPr txBox="1"/>
          <p:nvPr/>
        </p:nvSpPr>
        <p:spPr>
          <a:xfrm>
            <a:off x="-23062" y="6011137"/>
            <a:ext cx="9509962" cy="338554"/>
          </a:xfrm>
          <a:prstGeom prst="rect">
            <a:avLst/>
          </a:prstGeom>
          <a:noFill/>
        </p:spPr>
        <p:txBody>
          <a:bodyPr wrap="square" rtlCol="0">
            <a:spAutoFit/>
          </a:bodyPr>
          <a:lstStyle/>
          <a:p>
            <a:r>
              <a:rPr lang="en-GB" sz="1600" b="1" dirty="0" smtClean="0">
                <a:solidFill>
                  <a:srgbClr val="C00000"/>
                </a:solidFill>
              </a:rPr>
              <a:t>During May, June &amp; July work teams will be split into Shifts to avoid co-activity in the same area</a:t>
            </a:r>
            <a:endParaRPr lang="en-GB" sz="1600" b="1" dirty="0">
              <a:solidFill>
                <a:srgbClr val="C00000"/>
              </a:solidFill>
            </a:endParaRPr>
          </a:p>
        </p:txBody>
      </p:sp>
      <p:sp>
        <p:nvSpPr>
          <p:cNvPr id="69" name="Rounded Rectangle 68"/>
          <p:cNvSpPr/>
          <p:nvPr/>
        </p:nvSpPr>
        <p:spPr>
          <a:xfrm>
            <a:off x="10601324" y="2588506"/>
            <a:ext cx="790575" cy="1221494"/>
          </a:xfrm>
          <a:prstGeom prst="round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solidFill>
                <a:prstClr val="black"/>
              </a:solidFill>
              <a:latin typeface="Calibri" panose="020F0502020204030204"/>
            </a:endParaRPr>
          </a:p>
        </p:txBody>
      </p:sp>
      <p:sp>
        <p:nvSpPr>
          <p:cNvPr id="2" name="Title 1"/>
          <p:cNvSpPr>
            <a:spLocks noGrp="1"/>
          </p:cNvSpPr>
          <p:nvPr>
            <p:ph type="title"/>
          </p:nvPr>
        </p:nvSpPr>
        <p:spPr/>
        <p:txBody>
          <a:bodyPr>
            <a:normAutofit fontScale="90000"/>
          </a:bodyPr>
          <a:lstStyle/>
          <a:p>
            <a:r>
              <a:rPr lang="en-GB" dirty="0" smtClean="0"/>
              <a:t>RF upgrade </a:t>
            </a:r>
            <a:r>
              <a:rPr lang="en-GB" dirty="0"/>
              <a:t>in SPS 3 during </a:t>
            </a:r>
            <a:r>
              <a:rPr lang="en-GB" dirty="0" smtClean="0"/>
              <a:t>LS2 </a:t>
            </a:r>
            <a:r>
              <a:rPr lang="en-GB" sz="2800" i="1" dirty="0" smtClean="0"/>
              <a:t>(2019)</a:t>
            </a:r>
            <a:endParaRPr lang="en-GB" sz="2800" i="1" dirty="0"/>
          </a:p>
        </p:txBody>
      </p:sp>
    </p:spTree>
    <p:extLst>
      <p:ext uri="{BB962C8B-B14F-4D97-AF65-F5344CB8AC3E}">
        <p14:creationId xmlns:p14="http://schemas.microsoft.com/office/powerpoint/2010/main" val="41126956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62"/>
                                        </p:tgtEl>
                                        <p:attrNameLst>
                                          <p:attrName>style.visibility</p:attrName>
                                        </p:attrNameLst>
                                      </p:cBhvr>
                                      <p:to>
                                        <p:strVal val="visible"/>
                                      </p:to>
                                    </p:set>
                                  </p:childTnLst>
                                  <p:subTnLst>
                                    <p:set>
                                      <p:cBhvr override="childStyle">
                                        <p:cTn dur="1" fill="hold" display="0" masterRel="nextClick" afterEffect="1"/>
                                        <p:tgtEl>
                                          <p:spTgt spid="62"/>
                                        </p:tgtEl>
                                        <p:attrNameLst>
                                          <p:attrName>style.visibility</p:attrName>
                                        </p:attrNameLst>
                                      </p:cBhvr>
                                      <p:to>
                                        <p:strVal val="hidden"/>
                                      </p:to>
                                    </p:set>
                                  </p:sub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500"/>
                                        <p:tgtEl>
                                          <p:spTgt spid="64"/>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65"/>
                                        </p:tgtEl>
                                        <p:attrNameLst>
                                          <p:attrName>style.visibility</p:attrName>
                                        </p:attrNameLst>
                                      </p:cBhvr>
                                      <p:to>
                                        <p:strVal val="visible"/>
                                      </p:to>
                                    </p:set>
                                    <p:animEffect transition="in" filter="fade">
                                      <p:cBhvr>
                                        <p:cTn id="14" dur="500"/>
                                        <p:tgtEl>
                                          <p:spTgt spid="6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66"/>
                                        </p:tgtEl>
                                        <p:attrNameLst>
                                          <p:attrName>style.visibility</p:attrName>
                                        </p:attrNameLst>
                                      </p:cBhvr>
                                      <p:to>
                                        <p:strVal val="visible"/>
                                      </p:to>
                                    </p:set>
                                    <p:animEffect transition="in" filter="fade">
                                      <p:cBhvr>
                                        <p:cTn id="17" dur="500"/>
                                        <p:tgtEl>
                                          <p:spTgt spid="66"/>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fade">
                                      <p:cBhvr>
                                        <p:cTn id="20" dur="500"/>
                                        <p:tgtEl>
                                          <p:spTgt spid="6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500"/>
                                        <p:tgtEl>
                                          <p:spTgt spid="69"/>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68"/>
                                        </p:tgtEl>
                                        <p:attrNameLst>
                                          <p:attrName>style.visibility</p:attrName>
                                        </p:attrNameLst>
                                      </p:cBhvr>
                                      <p:to>
                                        <p:strVal val="visible"/>
                                      </p:to>
                                    </p:set>
                                    <p:animEffect transition="in" filter="fade">
                                      <p:cBhvr>
                                        <p:cTn id="28" dur="500"/>
                                        <p:tgtEl>
                                          <p:spTgt spid="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65" grpId="0"/>
      <p:bldP spid="66" grpId="0"/>
      <p:bldP spid="67" grpId="0"/>
      <p:bldP spid="68" grpId="0"/>
      <p:bldP spid="6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sp>
        <p:nvSpPr>
          <p:cNvPr id="5" name="Slide Number Placeholder 4"/>
          <p:cNvSpPr>
            <a:spLocks noGrp="1"/>
          </p:cNvSpPr>
          <p:nvPr>
            <p:ph type="sldNum" sz="quarter" idx="4294967295"/>
          </p:nvPr>
        </p:nvSpPr>
        <p:spPr>
          <a:xfrm>
            <a:off x="11218863" y="6356350"/>
            <a:ext cx="973137" cy="365125"/>
          </a:xfrm>
        </p:spPr>
        <p:txBody>
          <a:bodyPr/>
          <a:lstStyle/>
          <a:p>
            <a:fld id="{8D6C380F-326D-3C40-9EE7-7FBAB0953422}" type="slidenum">
              <a:rPr lang="en-US" smtClean="0"/>
              <a:pPr/>
              <a:t>34</a:t>
            </a:fld>
            <a:endParaRPr lang="en-US" dirty="0"/>
          </a:p>
        </p:txBody>
      </p:sp>
      <p:sp>
        <p:nvSpPr>
          <p:cNvPr id="64" name="TextBox 63"/>
          <p:cNvSpPr txBox="1"/>
          <p:nvPr/>
        </p:nvSpPr>
        <p:spPr>
          <a:xfrm>
            <a:off x="128335" y="1303307"/>
            <a:ext cx="1355820" cy="646331"/>
          </a:xfrm>
          <a:prstGeom prst="rect">
            <a:avLst/>
          </a:prstGeom>
          <a:noFill/>
        </p:spPr>
        <p:txBody>
          <a:bodyPr wrap="none" rtlCol="0">
            <a:spAutoFit/>
          </a:bodyPr>
          <a:lstStyle/>
          <a:p>
            <a:r>
              <a:rPr lang="en-US" b="1" i="1" u="sng" dirty="0" smtClean="0">
                <a:solidFill>
                  <a:srgbClr val="002060"/>
                </a:solidFill>
                <a:latin typeface="Calibri" panose="020F0502020204030204"/>
              </a:rPr>
              <a:t>SURFACE </a:t>
            </a:r>
            <a:r>
              <a:rPr lang="en-US" b="1" i="1" u="sng" dirty="0">
                <a:solidFill>
                  <a:srgbClr val="002060"/>
                </a:solidFill>
                <a:latin typeface="Calibri" panose="020F0502020204030204"/>
              </a:rPr>
              <a:t>&amp;</a:t>
            </a:r>
            <a:r>
              <a:rPr lang="en-US" b="1" i="1" u="sng" dirty="0" smtClean="0">
                <a:solidFill>
                  <a:srgbClr val="002060"/>
                </a:solidFill>
                <a:latin typeface="Calibri" panose="020F0502020204030204"/>
              </a:rPr>
              <a:t> </a:t>
            </a:r>
          </a:p>
          <a:p>
            <a:r>
              <a:rPr lang="en-US" b="1" i="1" u="sng" dirty="0" smtClean="0">
                <a:solidFill>
                  <a:srgbClr val="002060"/>
                </a:solidFill>
                <a:latin typeface="Calibri" panose="020F0502020204030204"/>
              </a:rPr>
              <a:t>SHAFT/TA35</a:t>
            </a:r>
            <a:endParaRPr lang="en-US" b="1" i="1" u="sng" dirty="0">
              <a:solidFill>
                <a:srgbClr val="FF0000"/>
              </a:solidFill>
              <a:latin typeface="Calibri" panose="020F0502020204030204"/>
            </a:endParaRPr>
          </a:p>
        </p:txBody>
      </p:sp>
      <p:sp>
        <p:nvSpPr>
          <p:cNvPr id="66" name="TextBox 65"/>
          <p:cNvSpPr txBox="1"/>
          <p:nvPr/>
        </p:nvSpPr>
        <p:spPr>
          <a:xfrm>
            <a:off x="400361" y="3904341"/>
            <a:ext cx="614271" cy="369332"/>
          </a:xfrm>
          <a:prstGeom prst="rect">
            <a:avLst/>
          </a:prstGeom>
          <a:noFill/>
        </p:spPr>
        <p:txBody>
          <a:bodyPr wrap="none" rtlCol="0">
            <a:spAutoFit/>
          </a:bodyPr>
          <a:lstStyle/>
          <a:p>
            <a:r>
              <a:rPr lang="en-US" b="1" i="1" u="sng" dirty="0" smtClean="0">
                <a:solidFill>
                  <a:srgbClr val="002060"/>
                </a:solidFill>
                <a:latin typeface="Calibri" panose="020F0502020204030204"/>
              </a:rPr>
              <a:t>LSS3</a:t>
            </a:r>
            <a:endParaRPr lang="en-US" b="1" i="1" u="sng" dirty="0">
              <a:solidFill>
                <a:srgbClr val="002060"/>
              </a:solidFill>
              <a:latin typeface="Calibri" panose="020F0502020204030204"/>
            </a:endParaRPr>
          </a:p>
        </p:txBody>
      </p:sp>
      <p:sp>
        <p:nvSpPr>
          <p:cNvPr id="68" name="TextBox 67"/>
          <p:cNvSpPr txBox="1"/>
          <p:nvPr/>
        </p:nvSpPr>
        <p:spPr>
          <a:xfrm>
            <a:off x="609600" y="5701440"/>
            <a:ext cx="8362949" cy="338554"/>
          </a:xfrm>
          <a:prstGeom prst="rect">
            <a:avLst/>
          </a:prstGeom>
          <a:noFill/>
        </p:spPr>
        <p:txBody>
          <a:bodyPr wrap="square" rtlCol="0">
            <a:spAutoFit/>
          </a:bodyPr>
          <a:lstStyle/>
          <a:p>
            <a:r>
              <a:rPr lang="en-GB" sz="1600" b="1" dirty="0" smtClean="0">
                <a:solidFill>
                  <a:srgbClr val="C00000"/>
                </a:solidFill>
              </a:rPr>
              <a:t>The location of Sprinklers in the LSS3 have not yet been identified by integration! </a:t>
            </a:r>
            <a:endParaRPr lang="en-GB" sz="1600" b="1" dirty="0">
              <a:solidFill>
                <a:srgbClr val="C00000"/>
              </a:solidFill>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9020175" y="192999"/>
            <a:ext cx="2606040" cy="6073140"/>
          </a:xfrm>
          <a:prstGeom prst="rect">
            <a:avLst/>
          </a:prstGeom>
        </p:spPr>
      </p:pic>
      <p:sp>
        <p:nvSpPr>
          <p:cNvPr id="69" name="Rounded Rectangle 68"/>
          <p:cNvSpPr/>
          <p:nvPr/>
        </p:nvSpPr>
        <p:spPr>
          <a:xfrm>
            <a:off x="10964228" y="2535181"/>
            <a:ext cx="360998" cy="531869"/>
          </a:xfrm>
          <a:prstGeom prst="round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solidFill>
                <a:prstClr val="black"/>
              </a:solidFill>
              <a:latin typeface="Calibri" panose="020F0502020204030204"/>
            </a:endParaRPr>
          </a:p>
        </p:txBody>
      </p:sp>
      <p:sp>
        <p:nvSpPr>
          <p:cNvPr id="23" name="TextBox 22"/>
          <p:cNvSpPr txBox="1"/>
          <p:nvPr/>
        </p:nvSpPr>
        <p:spPr>
          <a:xfrm>
            <a:off x="1781822" y="1131035"/>
            <a:ext cx="5990578" cy="2062103"/>
          </a:xfrm>
          <a:prstGeom prst="rect">
            <a:avLst/>
          </a:prstGeom>
          <a:noFill/>
        </p:spPr>
        <p:txBody>
          <a:bodyPr wrap="square" rtlCol="0">
            <a:spAutoFit/>
          </a:bodyPr>
          <a:lstStyle/>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RF upgrade works Surface/BA3/BAE3  </a:t>
            </a:r>
            <a:r>
              <a:rPr lang="en-US" sz="1600" dirty="0" smtClean="0">
                <a:solidFill>
                  <a:srgbClr val="002060"/>
                </a:solidFill>
                <a:latin typeface="Calibri" panose="020F0502020204030204"/>
                <a:sym typeface="Wingdings" panose="05000000000000000000" pitchFamily="2" charset="2"/>
              </a:rPr>
              <a:t>Jan’19-Feb’20</a:t>
            </a:r>
            <a:endParaRPr lang="en-US" sz="1600" dirty="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FS_WP2 &amp; 4 Shaft/TA  </a:t>
            </a:r>
            <a:r>
              <a:rPr lang="en-US" sz="1600" dirty="0" smtClean="0">
                <a:solidFill>
                  <a:srgbClr val="002060"/>
                </a:solidFill>
                <a:latin typeface="Calibri" panose="020F0502020204030204"/>
                <a:sym typeface="Wingdings" panose="05000000000000000000" pitchFamily="2" charset="2"/>
              </a:rPr>
              <a:t>Nov-Feb’20</a:t>
            </a:r>
            <a:endParaRPr lang="en-US" sz="1600" dirty="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smtClean="0">
                <a:solidFill>
                  <a:srgbClr val="002060"/>
                </a:solidFill>
                <a:latin typeface="Calibri" panose="020F0502020204030204"/>
                <a:sym typeface="Wingdings" panose="05000000000000000000" pitchFamily="2" charset="2"/>
              </a:rPr>
              <a:t>EL Maintenance and AUG test Beginning of Feb’20</a:t>
            </a:r>
            <a:endParaRPr lang="en-US" sz="1600" dirty="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Testing of </a:t>
            </a:r>
            <a:r>
              <a:rPr lang="en-US" sz="1600" dirty="0" smtClean="0">
                <a:solidFill>
                  <a:srgbClr val="002060"/>
                </a:solidFill>
                <a:latin typeface="Calibri" panose="020F0502020204030204"/>
                <a:sym typeface="Wingdings" panose="05000000000000000000" pitchFamily="2" charset="2"/>
              </a:rPr>
              <a:t>FS_WP2 &amp; 4 </a:t>
            </a:r>
            <a:r>
              <a:rPr lang="en-US" sz="1600" dirty="0">
                <a:solidFill>
                  <a:srgbClr val="002060"/>
                </a:solidFill>
                <a:latin typeface="Calibri" panose="020F0502020204030204"/>
                <a:sym typeface="Wingdings" panose="05000000000000000000" pitchFamily="2" charset="2"/>
              </a:rPr>
              <a:t>Feb’20 (Outside working hours)</a:t>
            </a:r>
          </a:p>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Dismantling old fire detection system March’20</a:t>
            </a:r>
          </a:p>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New PPS access system  </a:t>
            </a:r>
            <a:r>
              <a:rPr lang="en-US" sz="1600" dirty="0" smtClean="0">
                <a:solidFill>
                  <a:srgbClr val="002060"/>
                </a:solidFill>
                <a:latin typeface="Calibri" panose="020F0502020204030204"/>
                <a:sym typeface="Wingdings" panose="05000000000000000000" pitchFamily="2" charset="2"/>
              </a:rPr>
              <a:t>March -May’20</a:t>
            </a:r>
            <a:endParaRPr lang="en-US" sz="1600" dirty="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Monte-Charge refurbishment June-Aug’20 </a:t>
            </a:r>
          </a:p>
          <a:p>
            <a:pPr marL="285750" indent="-285750">
              <a:buFont typeface="Wingdings" panose="05000000000000000000" pitchFamily="2" charset="2"/>
              <a:buChar char="Ø"/>
            </a:pPr>
            <a:endParaRPr lang="en-US" sz="1600" dirty="0">
              <a:solidFill>
                <a:srgbClr val="002060"/>
              </a:solidFill>
              <a:latin typeface="Calibri" panose="020F0502020204030204"/>
              <a:sym typeface="Wingdings" panose="05000000000000000000" pitchFamily="2" charset="2"/>
            </a:endParaRPr>
          </a:p>
        </p:txBody>
      </p:sp>
      <p:sp>
        <p:nvSpPr>
          <p:cNvPr id="24" name="TextBox 23"/>
          <p:cNvSpPr txBox="1"/>
          <p:nvPr/>
        </p:nvSpPr>
        <p:spPr>
          <a:xfrm>
            <a:off x="1781822" y="3820018"/>
            <a:ext cx="5200654" cy="1077218"/>
          </a:xfrm>
          <a:prstGeom prst="rect">
            <a:avLst/>
          </a:prstGeom>
          <a:noFill/>
        </p:spPr>
        <p:txBody>
          <a:bodyPr wrap="none" rtlCol="0">
            <a:spAutoFit/>
          </a:bodyPr>
          <a:lstStyle/>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Install new cavities &amp; beamline </a:t>
            </a:r>
            <a:r>
              <a:rPr lang="en-US" sz="1600" dirty="0" smtClean="0">
                <a:solidFill>
                  <a:srgbClr val="002060"/>
                </a:solidFill>
                <a:latin typeface="Calibri" panose="020F0502020204030204"/>
                <a:sym typeface="Wingdings" panose="05000000000000000000" pitchFamily="2" charset="2"/>
              </a:rPr>
              <a:t>Dec’19-May’20</a:t>
            </a:r>
          </a:p>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Testing of FS_WP2 &amp; 4 Feb’20 (Outside working hours</a:t>
            </a:r>
            <a:r>
              <a:rPr lang="en-US" sz="1600" dirty="0" smtClean="0">
                <a:solidFill>
                  <a:srgbClr val="002060"/>
                </a:solidFill>
                <a:latin typeface="Calibri" panose="020F0502020204030204"/>
                <a:sym typeface="Wingdings" panose="05000000000000000000" pitchFamily="2" charset="2"/>
              </a:rPr>
              <a:t>)</a:t>
            </a:r>
            <a:endParaRPr lang="en-US" sz="1600" dirty="0">
              <a:solidFill>
                <a:srgbClr val="002060"/>
              </a:solidFill>
              <a:latin typeface="Calibri" panose="020F0502020204030204"/>
              <a:sym typeface="Wingdings" panose="05000000000000000000" pitchFamily="2" charset="2"/>
            </a:endParaRPr>
          </a:p>
          <a:p>
            <a:pPr marL="285750" indent="-285750">
              <a:buFont typeface="Wingdings" panose="05000000000000000000" pitchFamily="2" charset="2"/>
              <a:buChar char="Ø"/>
            </a:pPr>
            <a:r>
              <a:rPr lang="en-US" sz="1600" dirty="0">
                <a:solidFill>
                  <a:srgbClr val="002060"/>
                </a:solidFill>
                <a:latin typeface="Calibri" panose="020F0502020204030204"/>
                <a:sym typeface="Wingdings" panose="05000000000000000000" pitchFamily="2" charset="2"/>
              </a:rPr>
              <a:t>FS_WP3 Dry risers  March-April’20</a:t>
            </a:r>
          </a:p>
          <a:p>
            <a:pPr marL="285750" indent="-285750">
              <a:buFont typeface="Wingdings" panose="05000000000000000000" pitchFamily="2" charset="2"/>
              <a:buChar char="Ø"/>
            </a:pPr>
            <a:r>
              <a:rPr lang="en-US" sz="1600" dirty="0" smtClean="0">
                <a:solidFill>
                  <a:srgbClr val="002060"/>
                </a:solidFill>
                <a:latin typeface="Calibri" panose="020F0502020204030204"/>
                <a:sym typeface="Wingdings" panose="05000000000000000000" pitchFamily="2" charset="2"/>
              </a:rPr>
              <a:t>IST RF </a:t>
            </a:r>
            <a:r>
              <a:rPr lang="en-US" sz="1600" dirty="0">
                <a:solidFill>
                  <a:srgbClr val="002060"/>
                </a:solidFill>
                <a:latin typeface="Calibri" panose="020F0502020204030204"/>
                <a:sym typeface="Wingdings" panose="05000000000000000000" pitchFamily="2" charset="2"/>
              </a:rPr>
              <a:t>Conditioning  June-Sept’20</a:t>
            </a:r>
          </a:p>
        </p:txBody>
      </p:sp>
      <p:sp>
        <p:nvSpPr>
          <p:cNvPr id="2" name="Title 1"/>
          <p:cNvSpPr>
            <a:spLocks noGrp="1"/>
          </p:cNvSpPr>
          <p:nvPr>
            <p:ph type="title"/>
          </p:nvPr>
        </p:nvSpPr>
        <p:spPr/>
        <p:txBody>
          <a:bodyPr>
            <a:normAutofit fontScale="90000"/>
          </a:bodyPr>
          <a:lstStyle/>
          <a:p>
            <a:r>
              <a:rPr lang="en-GB" dirty="0" smtClean="0"/>
              <a:t>RF upgrade </a:t>
            </a:r>
            <a:r>
              <a:rPr lang="en-GB" dirty="0"/>
              <a:t>in SPS 3 during </a:t>
            </a:r>
            <a:r>
              <a:rPr lang="en-GB" dirty="0" smtClean="0"/>
              <a:t>LS2 </a:t>
            </a:r>
            <a:r>
              <a:rPr lang="en-GB" sz="2800" i="1" dirty="0" smtClean="0"/>
              <a:t>(2020)</a:t>
            </a:r>
            <a:endParaRPr lang="en-GB" sz="2800" i="1" dirty="0"/>
          </a:p>
        </p:txBody>
      </p:sp>
    </p:spTree>
    <p:extLst>
      <p:ext uri="{BB962C8B-B14F-4D97-AF65-F5344CB8AC3E}">
        <p14:creationId xmlns:p14="http://schemas.microsoft.com/office/powerpoint/2010/main" val="1801674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 grpId="0"/>
      <p:bldP spid="6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GB" dirty="0"/>
              <a:t>De-cabling </a:t>
            </a:r>
            <a:r>
              <a:rPr lang="en-GB" dirty="0" smtClean="0"/>
              <a:t>project</a:t>
            </a:r>
            <a:endParaRPr lang="en-GB" dirty="0"/>
          </a:p>
        </p:txBody>
      </p:sp>
      <p:sp>
        <p:nvSpPr>
          <p:cNvPr id="2" name="Slide Number Placeholder 1"/>
          <p:cNvSpPr>
            <a:spLocks noGrp="1"/>
          </p:cNvSpPr>
          <p:nvPr>
            <p:ph type="sldNum" sz="quarter" idx="4294967295"/>
          </p:nvPr>
        </p:nvSpPr>
        <p:spPr>
          <a:xfrm>
            <a:off x="11218863" y="6356350"/>
            <a:ext cx="973137" cy="365125"/>
          </a:xfrm>
        </p:spPr>
        <p:txBody>
          <a:bodyPr/>
          <a:lstStyle/>
          <a:p>
            <a:fld id="{8D6C380F-326D-3C40-9EE7-7FBAB0953422}" type="slidenum">
              <a:rPr lang="en-US" smtClean="0"/>
              <a:pPr/>
              <a:t>35</a:t>
            </a:fld>
            <a:endParaRPr lang="en-US" dirty="0"/>
          </a:p>
        </p:txBody>
      </p:sp>
      <p:sp>
        <p:nvSpPr>
          <p:cNvPr id="8" name="Footer Placeholder 7"/>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pic>
        <p:nvPicPr>
          <p:cNvPr id="4" name="Picture 3"/>
          <p:cNvPicPr>
            <a:picLocks noChangeAspect="1"/>
          </p:cNvPicPr>
          <p:nvPr/>
        </p:nvPicPr>
        <p:blipFill>
          <a:blip r:embed="rId2"/>
          <a:stretch>
            <a:fillRect/>
          </a:stretch>
        </p:blipFill>
        <p:spPr>
          <a:xfrm>
            <a:off x="1616524" y="1096072"/>
            <a:ext cx="8141095" cy="5282057"/>
          </a:xfrm>
          <a:prstGeom prst="rect">
            <a:avLst/>
          </a:prstGeom>
        </p:spPr>
      </p:pic>
      <p:sp>
        <p:nvSpPr>
          <p:cNvPr id="3" name="Rectangle 2"/>
          <p:cNvSpPr/>
          <p:nvPr/>
        </p:nvSpPr>
        <p:spPr>
          <a:xfrm>
            <a:off x="7659625" y="1341690"/>
            <a:ext cx="666572" cy="4894072"/>
          </a:xfrm>
          <a:prstGeom prst="rect">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6" name="Oval 5"/>
          <p:cNvSpPr/>
          <p:nvPr/>
        </p:nvSpPr>
        <p:spPr>
          <a:xfrm>
            <a:off x="7591934" y="2269958"/>
            <a:ext cx="854579" cy="38501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p:cNvSpPr/>
          <p:nvPr/>
        </p:nvSpPr>
        <p:spPr>
          <a:xfrm>
            <a:off x="7591934" y="2735177"/>
            <a:ext cx="854579" cy="385010"/>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p:cNvSpPr/>
          <p:nvPr/>
        </p:nvSpPr>
        <p:spPr>
          <a:xfrm>
            <a:off x="7591934" y="5277852"/>
            <a:ext cx="854579" cy="497305"/>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TextBox 13"/>
          <p:cNvSpPr txBox="1"/>
          <p:nvPr/>
        </p:nvSpPr>
        <p:spPr>
          <a:xfrm>
            <a:off x="6184502" y="793755"/>
            <a:ext cx="7317706" cy="338554"/>
          </a:xfrm>
          <a:prstGeom prst="rect">
            <a:avLst/>
          </a:prstGeom>
          <a:noFill/>
        </p:spPr>
        <p:txBody>
          <a:bodyPr wrap="square" rtlCol="0">
            <a:spAutoFit/>
          </a:bodyPr>
          <a:lstStyle/>
          <a:p>
            <a:r>
              <a:rPr lang="en-GB" sz="1600" i="1" dirty="0" smtClean="0">
                <a:solidFill>
                  <a:schemeClr val="tx1">
                    <a:lumMod val="75000"/>
                  </a:schemeClr>
                </a:solidFill>
              </a:rPr>
              <a:t>As presented in the LS2C #23 – 27</a:t>
            </a:r>
            <a:r>
              <a:rPr lang="en-GB" sz="1600" i="1" baseline="30000" dirty="0" smtClean="0">
                <a:solidFill>
                  <a:schemeClr val="tx1">
                    <a:lumMod val="75000"/>
                  </a:schemeClr>
                </a:solidFill>
              </a:rPr>
              <a:t>th</a:t>
            </a:r>
            <a:r>
              <a:rPr lang="en-GB" sz="1600" i="1" dirty="0" smtClean="0">
                <a:solidFill>
                  <a:schemeClr val="tx1">
                    <a:lumMod val="75000"/>
                  </a:schemeClr>
                </a:solidFill>
              </a:rPr>
              <a:t> July 2018</a:t>
            </a:r>
            <a:endParaRPr lang="en-GB" sz="1600" i="1" dirty="0">
              <a:solidFill>
                <a:schemeClr val="tx1">
                  <a:lumMod val="75000"/>
                </a:schemeClr>
              </a:solidFill>
            </a:endParaRPr>
          </a:p>
        </p:txBody>
      </p:sp>
    </p:spTree>
    <p:extLst>
      <p:ext uri="{BB962C8B-B14F-4D97-AF65-F5344CB8AC3E}">
        <p14:creationId xmlns:p14="http://schemas.microsoft.com/office/powerpoint/2010/main" val="20759618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1" grpId="0" animBg="1"/>
      <p:bldP spid="12"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4"/>
          </p:nvPr>
        </p:nvSpPr>
        <p:spPr/>
        <p:txBody>
          <a:bodyPr/>
          <a:lstStyle/>
          <a:p>
            <a:fld id="{8D6C380F-326D-3C40-9EE7-7FBAB0953422}" type="slidenum">
              <a:rPr lang="en-US">
                <a:latin typeface="Arial"/>
              </a:rPr>
              <a:pPr/>
              <a:t>36</a:t>
            </a:fld>
            <a:endParaRPr lang="en-US" dirty="0">
              <a:latin typeface="Arial"/>
            </a:endParaRPr>
          </a:p>
        </p:txBody>
      </p:sp>
      <p:sp>
        <p:nvSpPr>
          <p:cNvPr id="2" name="Title 1"/>
          <p:cNvSpPr>
            <a:spLocks noGrp="1"/>
          </p:cNvSpPr>
          <p:nvPr>
            <p:ph type="title"/>
          </p:nvPr>
        </p:nvSpPr>
        <p:spPr/>
        <p:txBody>
          <a:bodyPr>
            <a:normAutofit fontScale="90000"/>
          </a:bodyPr>
          <a:lstStyle/>
          <a:p>
            <a:r>
              <a:rPr lang="en-US" dirty="0" smtClean="0"/>
              <a:t>LIU Beam </a:t>
            </a:r>
            <a:r>
              <a:rPr lang="en-US" dirty="0"/>
              <a:t>dump activities during </a:t>
            </a:r>
            <a:r>
              <a:rPr lang="en-US" dirty="0" smtClean="0"/>
              <a:t>LS2 </a:t>
            </a:r>
            <a:r>
              <a:rPr lang="en-US" sz="2400" i="1" dirty="0" smtClean="0"/>
              <a:t>(Point </a:t>
            </a:r>
            <a:r>
              <a:rPr lang="en-US" sz="2400" i="1" dirty="0"/>
              <a:t>1 &amp;</a:t>
            </a:r>
            <a:r>
              <a:rPr lang="en-US" sz="2400" i="1" dirty="0" smtClean="0"/>
              <a:t> </a:t>
            </a:r>
            <a:r>
              <a:rPr lang="en-US" sz="2400" i="1" dirty="0"/>
              <a:t>Point </a:t>
            </a:r>
            <a:r>
              <a:rPr lang="en-US" sz="2400" i="1" dirty="0" smtClean="0"/>
              <a:t>5)</a:t>
            </a:r>
            <a:endParaRPr lang="en-GB" sz="2400" i="1" dirty="0"/>
          </a:p>
        </p:txBody>
      </p:sp>
      <p:sp>
        <p:nvSpPr>
          <p:cNvPr id="5" name="Content Placeholder 4"/>
          <p:cNvSpPr>
            <a:spLocks noGrp="1"/>
          </p:cNvSpPr>
          <p:nvPr>
            <p:ph sz="quarter" idx="4294967295"/>
          </p:nvPr>
        </p:nvSpPr>
        <p:spPr>
          <a:xfrm>
            <a:off x="0" y="1694029"/>
            <a:ext cx="10968038" cy="4749800"/>
          </a:xfrm>
        </p:spPr>
        <p:txBody>
          <a:bodyPr/>
          <a:lstStyle/>
          <a:p>
            <a:pPr algn="just"/>
            <a:r>
              <a:rPr lang="en-GB" sz="2000" dirty="0"/>
              <a:t>Move the SPS Beam Dumping System from SPS1 to SPS5 (ECX5)</a:t>
            </a:r>
          </a:p>
          <a:p>
            <a:endParaRPr lang="en-GB" dirty="0"/>
          </a:p>
          <a:p>
            <a:endParaRPr lang="en-GB" dirty="0"/>
          </a:p>
        </p:txBody>
      </p:sp>
      <p:sp>
        <p:nvSpPr>
          <p:cNvPr id="4" name="Footer Placeholder 3"/>
          <p:cNvSpPr>
            <a:spLocks noGrp="1"/>
          </p:cNvSpPr>
          <p:nvPr>
            <p:ph type="ftr" sz="quarter" idx="4294967295"/>
          </p:nvPr>
        </p:nvSpPr>
        <p:spPr>
          <a:xfrm>
            <a:off x="6470650" y="6356350"/>
            <a:ext cx="5721350" cy="365125"/>
          </a:xfrm>
        </p:spPr>
        <p:txBody>
          <a:bodyPr/>
          <a:lstStyle/>
          <a:p>
            <a:r>
              <a:rPr lang="en-US" smtClean="0"/>
              <a:t>David Mcfarlane EN-ACE</a:t>
            </a:r>
            <a:endParaRPr lang="en-US" dirty="0"/>
          </a:p>
        </p:txBody>
      </p:sp>
      <p:pic>
        <p:nvPicPr>
          <p:cNvPr id="7" name="Picture 6"/>
          <p:cNvPicPr>
            <a:picLocks noChangeAspect="1"/>
          </p:cNvPicPr>
          <p:nvPr/>
        </p:nvPicPr>
        <p:blipFill rotWithShape="1">
          <a:blip r:embed="rId2" cstate="hqprint">
            <a:clrChange>
              <a:clrFrom>
                <a:srgbClr val="FFFFFF"/>
              </a:clrFrom>
              <a:clrTo>
                <a:srgbClr val="FFFFFF">
                  <a:alpha val="0"/>
                </a:srgbClr>
              </a:clrTo>
            </a:clrChange>
            <a:duotone>
              <a:prstClr val="black"/>
              <a:srgbClr val="A5A5A5">
                <a:tint val="45000"/>
                <a:satMod val="400000"/>
              </a:srgbClr>
            </a:duotone>
            <a:extLst>
              <a:ext uri="{28A0092B-C50C-407E-A947-70E740481C1C}">
                <a14:useLocalDpi xmlns:a14="http://schemas.microsoft.com/office/drawing/2010/main"/>
              </a:ext>
            </a:extLst>
          </a:blip>
          <a:srcRect/>
          <a:stretch/>
        </p:blipFill>
        <p:spPr>
          <a:xfrm>
            <a:off x="4538849" y="2133124"/>
            <a:ext cx="5544534" cy="4187900"/>
          </a:xfrm>
          <a:prstGeom prst="rect">
            <a:avLst/>
          </a:prstGeom>
        </p:spPr>
      </p:pic>
      <p:pic>
        <p:nvPicPr>
          <p:cNvPr id="8" name="Picture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36889" y="3781333"/>
            <a:ext cx="2055561" cy="1479425"/>
          </a:xfrm>
          <a:prstGeom prst="rect">
            <a:avLst/>
          </a:prstGeom>
        </p:spPr>
      </p:pic>
      <p:sp>
        <p:nvSpPr>
          <p:cNvPr id="9" name="Curved Left Arrow 8"/>
          <p:cNvSpPr/>
          <p:nvPr/>
        </p:nvSpPr>
        <p:spPr>
          <a:xfrm rot="1096062">
            <a:off x="7486166" y="4993506"/>
            <a:ext cx="492844" cy="1441075"/>
          </a:xfrm>
          <a:prstGeom prst="curvedLeftArrow">
            <a:avLst/>
          </a:prstGeom>
        </p:spPr>
        <p:style>
          <a:lnRef idx="1">
            <a:schemeClr val="accent6"/>
          </a:lnRef>
          <a:fillRef idx="3">
            <a:schemeClr val="accent6"/>
          </a:fillRef>
          <a:effectRef idx="2">
            <a:schemeClr val="accent6"/>
          </a:effectRef>
          <a:fontRef idx="minor">
            <a:schemeClr val="lt1"/>
          </a:fontRef>
        </p:style>
        <p:txBody>
          <a:bodyPr rtlCol="0" anchor="ctr"/>
          <a:lstStyle/>
          <a:p>
            <a:pPr algn="ctr"/>
            <a:endParaRPr lang="fr-FR">
              <a:solidFill>
                <a:srgbClr val="0C377B"/>
              </a:solidFill>
              <a:latin typeface="Arial"/>
            </a:endParaRPr>
          </a:p>
        </p:txBody>
      </p:sp>
      <p:pic>
        <p:nvPicPr>
          <p:cNvPr id="10" name="Picture 9"/>
          <p:cNvPicPr>
            <a:picLocks noChangeAspect="1"/>
          </p:cNvPicPr>
          <p:nvPr/>
        </p:nvPicPr>
        <p:blipFill>
          <a:blip r:embed="rId4"/>
          <a:stretch>
            <a:fillRect/>
          </a:stretch>
        </p:blipFill>
        <p:spPr>
          <a:xfrm>
            <a:off x="2228441" y="2452577"/>
            <a:ext cx="1705229" cy="1541596"/>
          </a:xfrm>
          <a:prstGeom prst="rect">
            <a:avLst/>
          </a:prstGeom>
        </p:spPr>
      </p:pic>
      <p:pic>
        <p:nvPicPr>
          <p:cNvPr id="11" name="Picture 10"/>
          <p:cNvPicPr>
            <a:picLocks noChangeAspect="1"/>
          </p:cNvPicPr>
          <p:nvPr/>
        </p:nvPicPr>
        <p:blipFill>
          <a:blip r:embed="rId5"/>
          <a:stretch>
            <a:fillRect/>
          </a:stretch>
        </p:blipFill>
        <p:spPr>
          <a:xfrm>
            <a:off x="3281464" y="3402439"/>
            <a:ext cx="1928981" cy="1550136"/>
          </a:xfrm>
          <a:prstGeom prst="rect">
            <a:avLst/>
          </a:prstGeom>
        </p:spPr>
      </p:pic>
      <p:sp>
        <p:nvSpPr>
          <p:cNvPr id="13" name="Curved Right Arrow 12"/>
          <p:cNvSpPr/>
          <p:nvPr/>
        </p:nvSpPr>
        <p:spPr>
          <a:xfrm rot="6560640">
            <a:off x="4846713" y="2263919"/>
            <a:ext cx="545477" cy="1587075"/>
          </a:xfrm>
          <a:prstGeom prst="curvedRight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fr-FR">
              <a:solidFill>
                <a:srgbClr val="0C377B"/>
              </a:solidFill>
              <a:latin typeface="Arial"/>
            </a:endParaRPr>
          </a:p>
        </p:txBody>
      </p:sp>
      <p:sp>
        <p:nvSpPr>
          <p:cNvPr id="14" name="TextBox 13"/>
          <p:cNvSpPr txBox="1"/>
          <p:nvPr/>
        </p:nvSpPr>
        <p:spPr>
          <a:xfrm>
            <a:off x="2228441" y="4177508"/>
            <a:ext cx="1053023" cy="646331"/>
          </a:xfrm>
          <a:prstGeom prst="rect">
            <a:avLst/>
          </a:prstGeom>
          <a:noFill/>
        </p:spPr>
        <p:txBody>
          <a:bodyPr wrap="square" rtlCol="0">
            <a:spAutoFit/>
          </a:bodyPr>
          <a:lstStyle/>
          <a:p>
            <a:r>
              <a:rPr lang="en-GB" dirty="0">
                <a:solidFill>
                  <a:srgbClr val="0C377B"/>
                </a:solidFill>
                <a:latin typeface="Arial"/>
              </a:rPr>
              <a:t>TIDH &amp;</a:t>
            </a:r>
          </a:p>
          <a:p>
            <a:r>
              <a:rPr lang="en-GB" dirty="0">
                <a:solidFill>
                  <a:srgbClr val="0C377B"/>
                </a:solidFill>
                <a:latin typeface="Arial"/>
              </a:rPr>
              <a:t>TIDVG</a:t>
            </a:r>
          </a:p>
        </p:txBody>
      </p:sp>
      <p:sp>
        <p:nvSpPr>
          <p:cNvPr id="15" name="Down Arrow 14"/>
          <p:cNvSpPr/>
          <p:nvPr/>
        </p:nvSpPr>
        <p:spPr>
          <a:xfrm>
            <a:off x="3281464" y="5103361"/>
            <a:ext cx="266209" cy="712033"/>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fr-FR">
              <a:solidFill>
                <a:srgbClr val="FFFFFF"/>
              </a:solidFill>
              <a:latin typeface="Arial"/>
            </a:endParaRPr>
          </a:p>
        </p:txBody>
      </p:sp>
      <p:sp>
        <p:nvSpPr>
          <p:cNvPr id="16" name="TextBox 15"/>
          <p:cNvSpPr txBox="1"/>
          <p:nvPr/>
        </p:nvSpPr>
        <p:spPr>
          <a:xfrm>
            <a:off x="2851017" y="5920045"/>
            <a:ext cx="2185737" cy="369332"/>
          </a:xfrm>
          <a:prstGeom prst="rect">
            <a:avLst/>
          </a:prstGeom>
          <a:noFill/>
        </p:spPr>
        <p:txBody>
          <a:bodyPr wrap="square" rtlCol="0">
            <a:spAutoFit/>
          </a:bodyPr>
          <a:lstStyle/>
          <a:p>
            <a:r>
              <a:rPr lang="en-GB" dirty="0">
                <a:solidFill>
                  <a:srgbClr val="0C377B"/>
                </a:solidFill>
                <a:latin typeface="Arial"/>
              </a:rPr>
              <a:t>End of life</a:t>
            </a:r>
            <a:endParaRPr lang="fr-FR" dirty="0">
              <a:solidFill>
                <a:srgbClr val="0C377B"/>
              </a:solidFill>
              <a:latin typeface="Arial"/>
            </a:endParaRPr>
          </a:p>
        </p:txBody>
      </p:sp>
      <p:sp>
        <p:nvSpPr>
          <p:cNvPr id="17" name="TextBox 16"/>
          <p:cNvSpPr txBox="1"/>
          <p:nvPr/>
        </p:nvSpPr>
        <p:spPr>
          <a:xfrm>
            <a:off x="6348030" y="3425055"/>
            <a:ext cx="2029065" cy="369332"/>
          </a:xfrm>
          <a:prstGeom prst="rect">
            <a:avLst/>
          </a:prstGeom>
          <a:noFill/>
        </p:spPr>
        <p:txBody>
          <a:bodyPr wrap="square" rtlCol="0">
            <a:spAutoFit/>
          </a:bodyPr>
          <a:lstStyle/>
          <a:p>
            <a:r>
              <a:rPr lang="en-GB" dirty="0">
                <a:solidFill>
                  <a:srgbClr val="0C377B"/>
                </a:solidFill>
                <a:latin typeface="Arial"/>
              </a:rPr>
              <a:t>New Beam dump</a:t>
            </a:r>
            <a:endParaRPr lang="fr-FR" dirty="0">
              <a:solidFill>
                <a:srgbClr val="0C377B"/>
              </a:solidFill>
              <a:latin typeface="Arial"/>
            </a:endParaRPr>
          </a:p>
        </p:txBody>
      </p:sp>
      <p:sp>
        <p:nvSpPr>
          <p:cNvPr id="3" name="Rectangle 2"/>
          <p:cNvSpPr/>
          <p:nvPr/>
        </p:nvSpPr>
        <p:spPr>
          <a:xfrm>
            <a:off x="614507" y="1305661"/>
            <a:ext cx="3123304" cy="461665"/>
          </a:xfrm>
          <a:prstGeom prst="rect">
            <a:avLst/>
          </a:prstGeom>
        </p:spPr>
        <p:txBody>
          <a:bodyPr wrap="square">
            <a:spAutoFit/>
          </a:bodyPr>
          <a:lstStyle/>
          <a:p>
            <a:r>
              <a:rPr lang="en-GB" sz="2400" dirty="0"/>
              <a:t>Scope of the project</a:t>
            </a:r>
          </a:p>
        </p:txBody>
      </p:sp>
      <p:sp>
        <p:nvSpPr>
          <p:cNvPr id="19" name="Rectangle 18"/>
          <p:cNvSpPr/>
          <p:nvPr/>
        </p:nvSpPr>
        <p:spPr>
          <a:xfrm>
            <a:off x="5552766" y="981355"/>
            <a:ext cx="2806449" cy="338554"/>
          </a:xfrm>
          <a:prstGeom prst="rect">
            <a:avLst/>
          </a:prstGeom>
        </p:spPr>
        <p:txBody>
          <a:bodyPr wrap="square">
            <a:spAutoFit/>
          </a:bodyPr>
          <a:lstStyle/>
          <a:p>
            <a:r>
              <a:rPr lang="fr-CH" sz="1600" dirty="0">
                <a:ln>
                  <a:solidFill>
                    <a:schemeClr val="bg1">
                      <a:lumMod val="75000"/>
                      <a:alpha val="46000"/>
                    </a:schemeClr>
                  </a:solidFill>
                </a:ln>
                <a:solidFill>
                  <a:srgbClr val="FF9900"/>
                </a:solidFill>
              </a:rPr>
              <a:t>ECR </a:t>
            </a:r>
            <a:r>
              <a:rPr lang="fr-CH" sz="1600" dirty="0" smtClean="0">
                <a:ln>
                  <a:solidFill>
                    <a:schemeClr val="bg1">
                      <a:lumMod val="75000"/>
                      <a:alpha val="46000"/>
                    </a:schemeClr>
                  </a:solidFill>
                </a:ln>
                <a:solidFill>
                  <a:srgbClr val="FF9900"/>
                </a:solidFill>
              </a:rPr>
              <a:t>XXXXXXX</a:t>
            </a:r>
            <a:endParaRPr lang="fr-CH" sz="1600" dirty="0">
              <a:ln>
                <a:solidFill>
                  <a:schemeClr val="bg1">
                    <a:lumMod val="75000"/>
                    <a:alpha val="46000"/>
                  </a:schemeClr>
                </a:solidFill>
              </a:ln>
              <a:solidFill>
                <a:srgbClr val="FF9900"/>
              </a:solidFill>
            </a:endParaRPr>
          </a:p>
        </p:txBody>
      </p:sp>
    </p:spTree>
    <p:extLst>
      <p:ext uri="{BB962C8B-B14F-4D97-AF65-F5344CB8AC3E}">
        <p14:creationId xmlns:p14="http://schemas.microsoft.com/office/powerpoint/2010/main" val="6875613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500"/>
                                        <p:tgtEl>
                                          <p:spTgt spid="13"/>
                                        </p:tgtEl>
                                      </p:cBhvr>
                                    </p:animEffect>
                                  </p:childTnLst>
                                </p:cTn>
                              </p:par>
                            </p:childTnLst>
                          </p:cTn>
                        </p:par>
                        <p:par>
                          <p:cTn id="23" fill="hold">
                            <p:stCondLst>
                              <p:cond delay="500"/>
                            </p:stCondLst>
                            <p:childTnLst>
                              <p:par>
                                <p:cTn id="24" presetID="10" presetClass="entr" presetSubtype="0" fill="hold" nodeType="afterEffect">
                                  <p:stCondLst>
                                    <p:cond delay="150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0"/>
                                        <p:tgtEl>
                                          <p:spTgt spid="8"/>
                                        </p:tgtEl>
                                      </p:cBhvr>
                                    </p:animEffect>
                                  </p:childTnLst>
                                </p:cTn>
                              </p:par>
                              <p:par>
                                <p:cTn id="27" presetID="10" presetClass="entr" presetSubtype="0" fill="hold" grpId="0" nodeType="withEffect">
                                  <p:stCondLst>
                                    <p:cond delay="1600"/>
                                  </p:stCondLst>
                                  <p:childTnLst>
                                    <p:set>
                                      <p:cBhvr>
                                        <p:cTn id="28" dur="1" fill="hold">
                                          <p:stCondLst>
                                            <p:cond delay="0"/>
                                          </p:stCondLst>
                                        </p:cTn>
                                        <p:tgtEl>
                                          <p:spTgt spid="17"/>
                                        </p:tgtEl>
                                        <p:attrNameLst>
                                          <p:attrName>style.visibility</p:attrName>
                                        </p:attrNameLst>
                                      </p:cBhvr>
                                      <p:to>
                                        <p:strVal val="visible"/>
                                      </p:to>
                                    </p:set>
                                    <p:animEffect transition="in" filter="fade">
                                      <p:cBhvr>
                                        <p:cTn id="29" dur="1000"/>
                                        <p:tgtEl>
                                          <p:spTgt spid="17"/>
                                        </p:tgtEl>
                                      </p:cBhvr>
                                    </p:animEffect>
                                  </p:childTnLst>
                                </p:cTn>
                              </p:par>
                              <p:par>
                                <p:cTn id="30" presetID="10" presetClass="entr" presetSubtype="0" fill="hold" grpId="0" nodeType="withEffect">
                                  <p:stCondLst>
                                    <p:cond delay="150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P spid="14" grpId="0"/>
      <p:bldP spid="15" grpId="0" animBg="1"/>
      <p:bldP spid="16"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96168" y="3140946"/>
            <a:ext cx="7769028" cy="3088108"/>
          </a:xfrm>
          <a:prstGeom prst="rect">
            <a:avLst/>
          </a:prstGeom>
        </p:spPr>
      </p:pic>
      <p:sp>
        <p:nvSpPr>
          <p:cNvPr id="21" name="Rectangle 20"/>
          <p:cNvSpPr/>
          <p:nvPr/>
        </p:nvSpPr>
        <p:spPr>
          <a:xfrm rot="163318">
            <a:off x="2461607" y="5440275"/>
            <a:ext cx="5403733" cy="177003"/>
          </a:xfrm>
          <a:prstGeom prst="rect">
            <a:avLst/>
          </a:prstGeom>
          <a:solidFill>
            <a:srgbClr val="00B0F0">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8" name="Slide Number Placeholder 7"/>
          <p:cNvSpPr>
            <a:spLocks noGrp="1"/>
          </p:cNvSpPr>
          <p:nvPr>
            <p:ph type="sldNum" sz="quarter" idx="4"/>
          </p:nvPr>
        </p:nvSpPr>
        <p:spPr/>
        <p:txBody>
          <a:bodyPr/>
          <a:lstStyle/>
          <a:p>
            <a:fld id="{8D6C380F-326D-3C40-9EE7-7FBAB0953422}" type="slidenum">
              <a:rPr lang="en-US">
                <a:latin typeface="Arial"/>
              </a:rPr>
              <a:pPr/>
              <a:t>37</a:t>
            </a:fld>
            <a:endParaRPr lang="en-US" dirty="0">
              <a:latin typeface="Arial"/>
            </a:endParaRPr>
          </a:p>
        </p:txBody>
      </p:sp>
      <p:sp>
        <p:nvSpPr>
          <p:cNvPr id="5" name="Content Placeholder 4"/>
          <p:cNvSpPr>
            <a:spLocks noGrp="1"/>
          </p:cNvSpPr>
          <p:nvPr>
            <p:ph sz="quarter" idx="4294967295"/>
          </p:nvPr>
        </p:nvSpPr>
        <p:spPr>
          <a:xfrm>
            <a:off x="0" y="1260475"/>
            <a:ext cx="5081588" cy="2344738"/>
          </a:xfrm>
        </p:spPr>
        <p:txBody>
          <a:bodyPr>
            <a:normAutofit/>
          </a:bodyPr>
          <a:lstStyle/>
          <a:p>
            <a:r>
              <a:rPr lang="en-GB" sz="2000" dirty="0"/>
              <a:t>LSS1</a:t>
            </a:r>
          </a:p>
          <a:p>
            <a:pPr lvl="1"/>
            <a:r>
              <a:rPr lang="en-GB" sz="2000" dirty="0">
                <a:solidFill>
                  <a:srgbClr val="7030A0"/>
                </a:solidFill>
              </a:rPr>
              <a:t>Removal of the dumps</a:t>
            </a:r>
          </a:p>
          <a:p>
            <a:pPr lvl="1"/>
            <a:r>
              <a:rPr lang="en-GB" sz="2000" dirty="0">
                <a:solidFill>
                  <a:schemeClr val="tx1"/>
                </a:solidFill>
              </a:rPr>
              <a:t>Removal of the beam line </a:t>
            </a:r>
          </a:p>
          <a:p>
            <a:pPr lvl="1"/>
            <a:r>
              <a:rPr lang="en-GB" sz="2000" dirty="0"/>
              <a:t>Cabling campaigns</a:t>
            </a:r>
          </a:p>
        </p:txBody>
      </p:sp>
      <p:sp>
        <p:nvSpPr>
          <p:cNvPr id="16" name="Footer Placeholder 15"/>
          <p:cNvSpPr>
            <a:spLocks noGrp="1"/>
          </p:cNvSpPr>
          <p:nvPr>
            <p:ph type="ftr" sz="quarter" idx="4294967295"/>
          </p:nvPr>
        </p:nvSpPr>
        <p:spPr>
          <a:xfrm>
            <a:off x="6470650" y="6356350"/>
            <a:ext cx="5721350" cy="365125"/>
          </a:xfrm>
        </p:spPr>
        <p:txBody>
          <a:bodyPr/>
          <a:lstStyle/>
          <a:p>
            <a:r>
              <a:rPr lang="en-US" smtClean="0"/>
              <a:t>David Mcfarlane EN-ACE</a:t>
            </a:r>
            <a:endParaRPr lang="en-US" dirty="0"/>
          </a:p>
        </p:txBody>
      </p:sp>
      <p:sp>
        <p:nvSpPr>
          <p:cNvPr id="3" name="TextBox 2"/>
          <p:cNvSpPr txBox="1"/>
          <p:nvPr/>
        </p:nvSpPr>
        <p:spPr>
          <a:xfrm>
            <a:off x="4958542" y="1260000"/>
            <a:ext cx="4092316" cy="3185487"/>
          </a:xfrm>
          <a:prstGeom prst="rect">
            <a:avLst/>
          </a:prstGeom>
          <a:noFill/>
        </p:spPr>
        <p:txBody>
          <a:bodyPr wrap="square" rtlCol="0">
            <a:spAutoFit/>
          </a:bodyPr>
          <a:lstStyle/>
          <a:p>
            <a:pPr marL="225425" indent="-225425">
              <a:spcBef>
                <a:spcPts val="900"/>
              </a:spcBef>
              <a:buClr>
                <a:srgbClr val="0C377B"/>
              </a:buClr>
              <a:buSzPct val="100000"/>
              <a:buFont typeface="Arial"/>
              <a:buChar char="•"/>
            </a:pPr>
            <a:r>
              <a:rPr lang="en-GB" sz="2000" dirty="0">
                <a:solidFill>
                  <a:srgbClr val="0C377B"/>
                </a:solidFill>
                <a:latin typeface="Arial"/>
              </a:rPr>
              <a:t>BA1/Shaft/TA</a:t>
            </a:r>
          </a:p>
          <a:p>
            <a:pPr marL="460375" lvl="1" indent="-228600">
              <a:spcBef>
                <a:spcPts val="900"/>
              </a:spcBef>
              <a:buClr>
                <a:srgbClr val="999999"/>
              </a:buClr>
              <a:buSzPct val="100000"/>
              <a:buFont typeface="Arial"/>
              <a:buChar char="•"/>
            </a:pPr>
            <a:r>
              <a:rPr lang="en-GB" sz="2000" dirty="0">
                <a:solidFill>
                  <a:srgbClr val="FFC000"/>
                </a:solidFill>
                <a:latin typeface="Arial"/>
              </a:rPr>
              <a:t>ABT racks reconfiguration</a:t>
            </a:r>
          </a:p>
          <a:p>
            <a:pPr marL="460375" lvl="1" indent="-228600">
              <a:spcBef>
                <a:spcPts val="900"/>
              </a:spcBef>
              <a:buClr>
                <a:srgbClr val="999999"/>
              </a:buClr>
              <a:buSzPct val="100000"/>
              <a:buFont typeface="Arial"/>
              <a:buChar char="•"/>
            </a:pPr>
            <a:r>
              <a:rPr lang="en-GB" sz="2000" dirty="0">
                <a:solidFill>
                  <a:srgbClr val="C00000"/>
                </a:solidFill>
                <a:latin typeface="Arial"/>
              </a:rPr>
              <a:t>PPS upgrade</a:t>
            </a:r>
          </a:p>
          <a:p>
            <a:pPr marL="225425" indent="-225425">
              <a:spcBef>
                <a:spcPts val="900"/>
              </a:spcBef>
              <a:buClr>
                <a:srgbClr val="0C377B"/>
              </a:buClr>
              <a:buSzPct val="100000"/>
              <a:buFont typeface="Arial"/>
              <a:buChar char="•"/>
            </a:pPr>
            <a:r>
              <a:rPr lang="en-GB" sz="2000" dirty="0">
                <a:solidFill>
                  <a:srgbClr val="0C377B"/>
                </a:solidFill>
                <a:latin typeface="Arial"/>
              </a:rPr>
              <a:t>All underground areas</a:t>
            </a:r>
          </a:p>
          <a:p>
            <a:pPr marL="460375" lvl="1" indent="-228600">
              <a:spcBef>
                <a:spcPts val="900"/>
              </a:spcBef>
              <a:buClr>
                <a:srgbClr val="999999"/>
              </a:buClr>
              <a:buSzPct val="100000"/>
              <a:buFont typeface="Arial"/>
              <a:buChar char="•"/>
            </a:pPr>
            <a:r>
              <a:rPr lang="en-GB" sz="2000" dirty="0">
                <a:solidFill>
                  <a:srgbClr val="00B0F0"/>
                </a:solidFill>
                <a:latin typeface="Arial"/>
              </a:rPr>
              <a:t>Fire safety </a:t>
            </a:r>
            <a:r>
              <a:rPr lang="fr-FR" sz="2000" dirty="0">
                <a:solidFill>
                  <a:srgbClr val="00B0F0"/>
                </a:solidFill>
                <a:latin typeface="Arial"/>
              </a:rPr>
              <a:t>WP3</a:t>
            </a:r>
          </a:p>
          <a:p>
            <a:pPr marL="225425" indent="-225425">
              <a:spcBef>
                <a:spcPts val="900"/>
              </a:spcBef>
              <a:buClr>
                <a:srgbClr val="0C377B"/>
              </a:buClr>
              <a:buSzPct val="100000"/>
              <a:buFont typeface="Arial"/>
              <a:buChar char="•"/>
            </a:pPr>
            <a:r>
              <a:rPr lang="en-GB" sz="2000" dirty="0">
                <a:solidFill>
                  <a:srgbClr val="0C377B"/>
                </a:solidFill>
                <a:latin typeface="Arial"/>
              </a:rPr>
              <a:t>Arc 1+/ Arc 1-</a:t>
            </a:r>
          </a:p>
          <a:p>
            <a:pPr marL="460375" lvl="1" indent="-228600">
              <a:spcBef>
                <a:spcPts val="900"/>
              </a:spcBef>
              <a:buClr>
                <a:srgbClr val="999999"/>
              </a:buClr>
              <a:buSzPct val="100000"/>
              <a:buFont typeface="Arial"/>
              <a:buChar char="•"/>
            </a:pPr>
            <a:r>
              <a:rPr lang="en-GB" sz="2000" dirty="0">
                <a:solidFill>
                  <a:srgbClr val="92D050"/>
                </a:solidFill>
                <a:latin typeface="Arial"/>
              </a:rPr>
              <a:t>aC coating</a:t>
            </a:r>
          </a:p>
          <a:p>
            <a:endParaRPr lang="fr-FR" sz="1600" dirty="0">
              <a:solidFill>
                <a:srgbClr val="0C377B"/>
              </a:solidFill>
              <a:latin typeface="Arial"/>
            </a:endParaRPr>
          </a:p>
        </p:txBody>
      </p:sp>
      <p:sp>
        <p:nvSpPr>
          <p:cNvPr id="4" name="Rectangle 3"/>
          <p:cNvSpPr/>
          <p:nvPr/>
        </p:nvSpPr>
        <p:spPr>
          <a:xfrm>
            <a:off x="3217305" y="4414604"/>
            <a:ext cx="172387" cy="1573967"/>
          </a:xfrm>
          <a:prstGeom prst="rect">
            <a:avLst/>
          </a:prstGeom>
          <a:solidFill>
            <a:srgbClr val="00B0F0">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7" name="Rectangle 6"/>
          <p:cNvSpPr/>
          <p:nvPr/>
        </p:nvSpPr>
        <p:spPr>
          <a:xfrm rot="20067630">
            <a:off x="3278642" y="5648877"/>
            <a:ext cx="914400" cy="149902"/>
          </a:xfrm>
          <a:prstGeom prst="rect">
            <a:avLst/>
          </a:prstGeom>
          <a:solidFill>
            <a:srgbClr val="00B0F0">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0" name="Rectangle 9"/>
          <p:cNvSpPr/>
          <p:nvPr/>
        </p:nvSpPr>
        <p:spPr>
          <a:xfrm rot="165927">
            <a:off x="7178455" y="5486080"/>
            <a:ext cx="982374" cy="301396"/>
          </a:xfrm>
          <a:prstGeom prst="rect">
            <a:avLst/>
          </a:prstGeom>
          <a:noFill/>
          <a:ln w="28575">
            <a:solidFill>
              <a:srgbClr val="7030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7030A0"/>
              </a:solidFill>
              <a:latin typeface="Arial"/>
            </a:endParaRPr>
          </a:p>
        </p:txBody>
      </p:sp>
      <p:sp>
        <p:nvSpPr>
          <p:cNvPr id="12" name="Rectangle 11"/>
          <p:cNvSpPr/>
          <p:nvPr/>
        </p:nvSpPr>
        <p:spPr>
          <a:xfrm rot="2328532">
            <a:off x="3686963" y="3972188"/>
            <a:ext cx="421642" cy="415627"/>
          </a:xfrm>
          <a:prstGeom prst="rect">
            <a:avLst/>
          </a:prstGeom>
          <a:solidFill>
            <a:srgbClr val="FFC000">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1" name="Rectangle 10"/>
          <p:cNvSpPr/>
          <p:nvPr/>
        </p:nvSpPr>
        <p:spPr>
          <a:xfrm rot="210425">
            <a:off x="2426312" y="5276484"/>
            <a:ext cx="4677192" cy="447344"/>
          </a:xfrm>
          <a:prstGeom prst="rect">
            <a:avLst/>
          </a:prstGeom>
          <a:noFill/>
          <a:ln w="28575">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3" name="Oval 12"/>
          <p:cNvSpPr/>
          <p:nvPr/>
        </p:nvSpPr>
        <p:spPr>
          <a:xfrm>
            <a:off x="3227913" y="4046038"/>
            <a:ext cx="326074" cy="404735"/>
          </a:xfrm>
          <a:prstGeom prst="ellipse">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20" name="Notched Right Arrow 19"/>
          <p:cNvSpPr/>
          <p:nvPr/>
        </p:nvSpPr>
        <p:spPr>
          <a:xfrm rot="11088363">
            <a:off x="1387286" y="5473580"/>
            <a:ext cx="522335" cy="209596"/>
          </a:xfrm>
          <a:prstGeom prst="notchedRightArrow">
            <a:avLst/>
          </a:prstGeom>
          <a:solidFill>
            <a:srgbClr val="92D050"/>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solidFill>
                <a:srgbClr val="FFFFFF"/>
              </a:solidFill>
              <a:latin typeface="Arial"/>
            </a:endParaRPr>
          </a:p>
        </p:txBody>
      </p:sp>
      <p:sp>
        <p:nvSpPr>
          <p:cNvPr id="15" name="Freeform 14"/>
          <p:cNvSpPr/>
          <p:nvPr/>
        </p:nvSpPr>
        <p:spPr>
          <a:xfrm>
            <a:off x="2479040" y="4452079"/>
            <a:ext cx="1631273" cy="1528702"/>
          </a:xfrm>
          <a:custGeom>
            <a:avLst/>
            <a:gdLst>
              <a:gd name="connsiteX0" fmla="*/ 801974 w 1631273"/>
              <a:gd name="connsiteY0" fmla="*/ 0 h 1528702"/>
              <a:gd name="connsiteX1" fmla="*/ 809469 w 1631273"/>
              <a:gd name="connsiteY1" fmla="*/ 1469036 h 1528702"/>
              <a:gd name="connsiteX2" fmla="*/ 1281659 w 1631273"/>
              <a:gd name="connsiteY2" fmla="*/ 1229193 h 1528702"/>
              <a:gd name="connsiteX3" fmla="*/ 1566472 w 1631273"/>
              <a:gd name="connsiteY3" fmla="*/ 1101777 h 1528702"/>
              <a:gd name="connsiteX4" fmla="*/ 0 w 1631273"/>
              <a:gd name="connsiteY4" fmla="*/ 936885 h 15287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31273" h="1528702">
                <a:moveTo>
                  <a:pt x="801974" y="0"/>
                </a:moveTo>
                <a:cubicBezTo>
                  <a:pt x="765748" y="632085"/>
                  <a:pt x="729522" y="1264171"/>
                  <a:pt x="809469" y="1469036"/>
                </a:cubicBezTo>
                <a:cubicBezTo>
                  <a:pt x="889416" y="1673901"/>
                  <a:pt x="1155492" y="1290403"/>
                  <a:pt x="1281659" y="1229193"/>
                </a:cubicBezTo>
                <a:cubicBezTo>
                  <a:pt x="1407826" y="1167983"/>
                  <a:pt x="1780082" y="1150495"/>
                  <a:pt x="1566472" y="1101777"/>
                </a:cubicBezTo>
                <a:cubicBezTo>
                  <a:pt x="1352862" y="1053059"/>
                  <a:pt x="221105" y="970613"/>
                  <a:pt x="0" y="936885"/>
                </a:cubicBezTo>
              </a:path>
            </a:pathLst>
          </a:custGeom>
          <a:noFill/>
          <a:ln w="28575"/>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cxnSp>
        <p:nvCxnSpPr>
          <p:cNvPr id="17" name="Straight Connector 16"/>
          <p:cNvCxnSpPr/>
          <p:nvPr/>
        </p:nvCxnSpPr>
        <p:spPr>
          <a:xfrm>
            <a:off x="545309" y="5029200"/>
            <a:ext cx="3222885" cy="302590"/>
          </a:xfrm>
          <a:prstGeom prst="line">
            <a:avLst/>
          </a:prstGeom>
          <a:ln w="28575"/>
          <a:effectLst/>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1184673" y="2060500"/>
            <a:ext cx="3230913" cy="317331"/>
          </a:xfrm>
          <a:prstGeom prst="rect">
            <a:avLst/>
          </a:prstGeom>
          <a:noFill/>
          <a:ln w="28575">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9" name="Notched Right Arrow 18"/>
          <p:cNvSpPr/>
          <p:nvPr/>
        </p:nvSpPr>
        <p:spPr>
          <a:xfrm rot="182908">
            <a:off x="8065197" y="5276484"/>
            <a:ext cx="522335" cy="209596"/>
          </a:xfrm>
          <a:prstGeom prst="notchedRightArrow">
            <a:avLst/>
          </a:prstGeom>
          <a:solidFill>
            <a:srgbClr val="92D050"/>
          </a:solidFill>
          <a:ln>
            <a:noFill/>
          </a:ln>
          <a:effectLst/>
        </p:spPr>
        <p:style>
          <a:lnRef idx="1">
            <a:schemeClr val="accent3"/>
          </a:lnRef>
          <a:fillRef idx="3">
            <a:schemeClr val="accent3"/>
          </a:fillRef>
          <a:effectRef idx="2">
            <a:schemeClr val="accent3"/>
          </a:effectRef>
          <a:fontRef idx="minor">
            <a:schemeClr val="lt1"/>
          </a:fontRef>
        </p:style>
        <p:txBody>
          <a:bodyPr rtlCol="0" anchor="ctr"/>
          <a:lstStyle/>
          <a:p>
            <a:pPr algn="ctr"/>
            <a:endParaRPr lang="fr-FR">
              <a:solidFill>
                <a:srgbClr val="FFFFFF"/>
              </a:solidFill>
              <a:latin typeface="Arial"/>
            </a:endParaRPr>
          </a:p>
        </p:txBody>
      </p:sp>
      <p:pic>
        <p:nvPicPr>
          <p:cNvPr id="24" name="Picture 2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552562" y="745958"/>
            <a:ext cx="3621923" cy="5483096"/>
          </a:xfrm>
          <a:prstGeom prst="rect">
            <a:avLst/>
          </a:prstGeom>
        </p:spPr>
      </p:pic>
      <p:sp>
        <p:nvSpPr>
          <p:cNvPr id="2" name="Title 1"/>
          <p:cNvSpPr>
            <a:spLocks noGrp="1"/>
          </p:cNvSpPr>
          <p:nvPr>
            <p:ph type="title"/>
          </p:nvPr>
        </p:nvSpPr>
        <p:spPr/>
        <p:txBody>
          <a:bodyPr/>
          <a:lstStyle/>
          <a:p>
            <a:r>
              <a:rPr lang="en-GB" dirty="0" smtClean="0"/>
              <a:t>SPS 1: Main works during 2019</a:t>
            </a:r>
            <a:endParaRPr lang="fr-FR" dirty="0"/>
          </a:p>
        </p:txBody>
      </p:sp>
    </p:spTree>
    <p:extLst>
      <p:ext uri="{BB962C8B-B14F-4D97-AF65-F5344CB8AC3E}">
        <p14:creationId xmlns:p14="http://schemas.microsoft.com/office/powerpoint/2010/main" val="3067435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fade">
                                      <p:cBhvr>
                                        <p:cTn id="13" dur="500"/>
                                        <p:tgtEl>
                                          <p:spTgt spid="10"/>
                                        </p:tgtEl>
                                      </p:cBhvr>
                                    </p:animEffect>
                                  </p:childTnLst>
                                </p:cTn>
                              </p:par>
                              <p:par>
                                <p:cTn id="14" presetID="10" presetClass="entr" presetSubtype="0" fill="hold" nodeType="withEffect">
                                  <p:stCondLst>
                                    <p:cond delay="0"/>
                                  </p:stCondLst>
                                  <p:childTnLst>
                                    <p:set>
                                      <p:cBhvr>
                                        <p:cTn id="15" dur="1" fill="hold">
                                          <p:stCondLst>
                                            <p:cond delay="0"/>
                                          </p:stCondLst>
                                        </p:cTn>
                                        <p:tgtEl>
                                          <p:spTgt spid="5">
                                            <p:txEl>
                                              <p:pRg st="2" end="2"/>
                                            </p:txEl>
                                          </p:spTgt>
                                        </p:tgtEl>
                                        <p:attrNameLst>
                                          <p:attrName>style.visibility</p:attrName>
                                        </p:attrNameLst>
                                      </p:cBhvr>
                                      <p:to>
                                        <p:strVal val="visible"/>
                                      </p:to>
                                    </p:set>
                                    <p:animEffect transition="in" filter="fade">
                                      <p:cBhvr>
                                        <p:cTn id="16" dur="500"/>
                                        <p:tgtEl>
                                          <p:spTgt spid="5">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nodeType="with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Effect transition="in" filter="fade">
                                      <p:cBhvr>
                                        <p:cTn id="25" dur="500"/>
                                        <p:tgtEl>
                                          <p:spTgt spid="5">
                                            <p:txEl>
                                              <p:pRg st="3" end="3"/>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17"/>
                                        </p:tgtEl>
                                        <p:attrNameLst>
                                          <p:attrName>style.visibility</p:attrName>
                                        </p:attrNameLst>
                                      </p:cBhvr>
                                      <p:to>
                                        <p:strVal val="visible"/>
                                      </p:to>
                                    </p:set>
                                    <p:animEffect transition="in" filter="fade">
                                      <p:cBhvr>
                                        <p:cTn id="28" dur="500"/>
                                        <p:tgtEl>
                                          <p:spTgt spid="17"/>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5"/>
                                        </p:tgtEl>
                                        <p:attrNameLst>
                                          <p:attrName>style.visibility</p:attrName>
                                        </p:attrNameLst>
                                      </p:cBhvr>
                                      <p:to>
                                        <p:strVal val="visible"/>
                                      </p:to>
                                    </p:set>
                                    <p:animEffect transition="in" filter="fade">
                                      <p:cBhvr>
                                        <p:cTn id="31" dur="500"/>
                                        <p:tgtEl>
                                          <p:spTgt spid="15"/>
                                        </p:tgtEl>
                                      </p:cBhvr>
                                    </p:animEffect>
                                  </p:childTnLst>
                                </p:cTn>
                              </p:par>
                              <p:par>
                                <p:cTn id="32" presetID="10" presetClass="entr" presetSubtype="0" fill="hold" nodeType="withEffect">
                                  <p:stCondLst>
                                    <p:cond delay="0"/>
                                  </p:stCondLst>
                                  <p:childTnLst>
                                    <p:set>
                                      <p:cBhvr>
                                        <p:cTn id="33" dur="1" fill="hold">
                                          <p:stCondLst>
                                            <p:cond delay="0"/>
                                          </p:stCondLst>
                                        </p:cTn>
                                        <p:tgtEl>
                                          <p:spTgt spid="3">
                                            <p:txEl>
                                              <p:pRg st="0" end="0"/>
                                            </p:txEl>
                                          </p:spTgt>
                                        </p:tgtEl>
                                        <p:attrNameLst>
                                          <p:attrName>style.visibility</p:attrName>
                                        </p:attrNameLst>
                                      </p:cBhvr>
                                      <p:to>
                                        <p:strVal val="visible"/>
                                      </p:to>
                                    </p:set>
                                    <p:animEffect transition="in" filter="fade">
                                      <p:cBhvr>
                                        <p:cTn id="34" dur="500"/>
                                        <p:tgtEl>
                                          <p:spTgt spid="3">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1" end="1"/>
                                            </p:txEl>
                                          </p:spTgt>
                                        </p:tgtEl>
                                        <p:attrNameLst>
                                          <p:attrName>style.visibility</p:attrName>
                                        </p:attrNameLst>
                                      </p:cBhvr>
                                      <p:to>
                                        <p:strVal val="visible"/>
                                      </p:to>
                                    </p:set>
                                    <p:animEffect transition="in" filter="fade">
                                      <p:cBhvr>
                                        <p:cTn id="37" dur="500"/>
                                        <p:tgtEl>
                                          <p:spTgt spid="3">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nodeType="with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fade">
                                      <p:cBhvr>
                                        <p:cTn id="43" dur="500"/>
                                        <p:tgtEl>
                                          <p:spTgt spid="3">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childTnLst>
                                </p:cTn>
                              </p:par>
                              <p:par>
                                <p:cTn id="47" presetID="10" presetClass="entr" presetSubtype="0" fill="hold" nodeType="with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fade">
                                      <p:cBhvr>
                                        <p:cTn id="49" dur="500"/>
                                        <p:tgtEl>
                                          <p:spTgt spid="3">
                                            <p:txEl>
                                              <p:pRg st="3" end="3"/>
                                            </p:txEl>
                                          </p:spTgt>
                                        </p:tgtEl>
                                      </p:cBhvr>
                                    </p:animEffect>
                                  </p:childTnLst>
                                </p:cTn>
                              </p:par>
                              <p:par>
                                <p:cTn id="50" presetID="10" presetClass="entr" presetSubtype="0" fill="hold" nodeType="withEffect">
                                  <p:stCondLst>
                                    <p:cond delay="0"/>
                                  </p:stCondLst>
                                  <p:childTnLst>
                                    <p:set>
                                      <p:cBhvr>
                                        <p:cTn id="51" dur="1" fill="hold">
                                          <p:stCondLst>
                                            <p:cond delay="0"/>
                                          </p:stCondLst>
                                        </p:cTn>
                                        <p:tgtEl>
                                          <p:spTgt spid="3">
                                            <p:txEl>
                                              <p:pRg st="4" end="4"/>
                                            </p:txEl>
                                          </p:spTgt>
                                        </p:tgtEl>
                                        <p:attrNameLst>
                                          <p:attrName>style.visibility</p:attrName>
                                        </p:attrNameLst>
                                      </p:cBhvr>
                                      <p:to>
                                        <p:strVal val="visible"/>
                                      </p:to>
                                    </p:set>
                                    <p:animEffect transition="in" filter="fade">
                                      <p:cBhvr>
                                        <p:cTn id="52" dur="500"/>
                                        <p:tgtEl>
                                          <p:spTgt spid="3">
                                            <p:txEl>
                                              <p:pRg st="4" end="4"/>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4"/>
                                        </p:tgtEl>
                                        <p:attrNameLst>
                                          <p:attrName>style.visibility</p:attrName>
                                        </p:attrNameLst>
                                      </p:cBhvr>
                                      <p:to>
                                        <p:strVal val="visible"/>
                                      </p:to>
                                    </p:set>
                                    <p:animEffect transition="in" filter="fade">
                                      <p:cBhvr>
                                        <p:cTn id="55" dur="500"/>
                                        <p:tgtEl>
                                          <p:spTgt spid="4"/>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7"/>
                                        </p:tgtEl>
                                        <p:attrNameLst>
                                          <p:attrName>style.visibility</p:attrName>
                                        </p:attrNameLst>
                                      </p:cBhvr>
                                      <p:to>
                                        <p:strVal val="visible"/>
                                      </p:to>
                                    </p:set>
                                    <p:animEffect transition="in" filter="fade">
                                      <p:cBhvr>
                                        <p:cTn id="58" dur="500"/>
                                        <p:tgtEl>
                                          <p:spTgt spid="7"/>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21"/>
                                        </p:tgtEl>
                                        <p:attrNameLst>
                                          <p:attrName>style.visibility</p:attrName>
                                        </p:attrNameLst>
                                      </p:cBhvr>
                                      <p:to>
                                        <p:strVal val="visible"/>
                                      </p:to>
                                    </p:set>
                                    <p:animEffect transition="in" filter="fade">
                                      <p:cBhvr>
                                        <p:cTn id="61" dur="500"/>
                                        <p:tgtEl>
                                          <p:spTgt spid="21"/>
                                        </p:tgtEl>
                                      </p:cBhvr>
                                    </p:animEffect>
                                  </p:childTnLst>
                                </p:cTn>
                              </p:par>
                              <p:par>
                                <p:cTn id="62" presetID="10" presetClass="entr" presetSubtype="0" fill="hold" nodeType="withEffect">
                                  <p:stCondLst>
                                    <p:cond delay="0"/>
                                  </p:stCondLst>
                                  <p:childTnLst>
                                    <p:set>
                                      <p:cBhvr>
                                        <p:cTn id="63" dur="1" fill="hold">
                                          <p:stCondLst>
                                            <p:cond delay="0"/>
                                          </p:stCondLst>
                                        </p:cTn>
                                        <p:tgtEl>
                                          <p:spTgt spid="3">
                                            <p:txEl>
                                              <p:pRg st="5" end="5"/>
                                            </p:txEl>
                                          </p:spTgt>
                                        </p:tgtEl>
                                        <p:attrNameLst>
                                          <p:attrName>style.visibility</p:attrName>
                                        </p:attrNameLst>
                                      </p:cBhvr>
                                      <p:to>
                                        <p:strVal val="visible"/>
                                      </p:to>
                                    </p:set>
                                    <p:animEffect transition="in" filter="fade">
                                      <p:cBhvr>
                                        <p:cTn id="64" dur="500"/>
                                        <p:tgtEl>
                                          <p:spTgt spid="3">
                                            <p:txEl>
                                              <p:pRg st="5" end="5"/>
                                            </p:txEl>
                                          </p:spTgt>
                                        </p:tgtEl>
                                      </p:cBhvr>
                                    </p:animEffect>
                                  </p:childTnLst>
                                </p:cTn>
                              </p:par>
                              <p:par>
                                <p:cTn id="65" presetID="10" presetClass="entr" presetSubtype="0" fill="hold" nodeType="withEffect">
                                  <p:stCondLst>
                                    <p:cond delay="0"/>
                                  </p:stCondLst>
                                  <p:childTnLst>
                                    <p:set>
                                      <p:cBhvr>
                                        <p:cTn id="66" dur="1" fill="hold">
                                          <p:stCondLst>
                                            <p:cond delay="0"/>
                                          </p:stCondLst>
                                        </p:cTn>
                                        <p:tgtEl>
                                          <p:spTgt spid="3">
                                            <p:txEl>
                                              <p:pRg st="6" end="6"/>
                                            </p:txEl>
                                          </p:spTgt>
                                        </p:tgtEl>
                                        <p:attrNameLst>
                                          <p:attrName>style.visibility</p:attrName>
                                        </p:attrNameLst>
                                      </p:cBhvr>
                                      <p:to>
                                        <p:strVal val="visible"/>
                                      </p:to>
                                    </p:set>
                                    <p:animEffect transition="in" filter="fade">
                                      <p:cBhvr>
                                        <p:cTn id="67" dur="500"/>
                                        <p:tgtEl>
                                          <p:spTgt spid="3">
                                            <p:txEl>
                                              <p:pRg st="6" end="6"/>
                                            </p:txEl>
                                          </p:spTgt>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9"/>
                                        </p:tgtEl>
                                        <p:attrNameLst>
                                          <p:attrName>style.visibility</p:attrName>
                                        </p:attrNameLst>
                                      </p:cBhvr>
                                      <p:to>
                                        <p:strVal val="visible"/>
                                      </p:to>
                                    </p:set>
                                    <p:animEffect transition="in" filter="fade">
                                      <p:cBhvr>
                                        <p:cTn id="70" dur="500"/>
                                        <p:tgtEl>
                                          <p:spTgt spid="19"/>
                                        </p:tgtEl>
                                      </p:cBhvr>
                                    </p:animEffect>
                                  </p:childTnLst>
                                </p:cTn>
                              </p:par>
                              <p:par>
                                <p:cTn id="71" presetID="10" presetClass="entr" presetSubtype="0"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4" grpId="0" animBg="1"/>
      <p:bldP spid="7" grpId="0" animBg="1"/>
      <p:bldP spid="10" grpId="0" animBg="1"/>
      <p:bldP spid="12" grpId="0" animBg="1"/>
      <p:bldP spid="11" grpId="0" animBg="1"/>
      <p:bldP spid="13" grpId="0" animBg="1"/>
      <p:bldP spid="20" grpId="0" animBg="1"/>
      <p:bldP spid="15" grpId="0" animBg="1"/>
      <p:bldP spid="22" grpId="0" animBg="1"/>
      <p:bldP spid="1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296166" y="3140946"/>
            <a:ext cx="7769028" cy="3088108"/>
          </a:xfrm>
          <a:prstGeom prst="rect">
            <a:avLst/>
          </a:prstGeom>
        </p:spPr>
      </p:pic>
      <p:sp>
        <p:nvSpPr>
          <p:cNvPr id="8" name="Slide Number Placeholder 7"/>
          <p:cNvSpPr>
            <a:spLocks noGrp="1"/>
          </p:cNvSpPr>
          <p:nvPr>
            <p:ph type="sldNum" sz="quarter" idx="4"/>
          </p:nvPr>
        </p:nvSpPr>
        <p:spPr/>
        <p:txBody>
          <a:bodyPr/>
          <a:lstStyle/>
          <a:p>
            <a:fld id="{8D6C380F-326D-3C40-9EE7-7FBAB0953422}" type="slidenum">
              <a:rPr lang="en-US">
                <a:latin typeface="Arial"/>
              </a:rPr>
              <a:pPr/>
              <a:t>38</a:t>
            </a:fld>
            <a:endParaRPr lang="en-US" dirty="0">
              <a:latin typeface="Arial"/>
            </a:endParaRPr>
          </a:p>
        </p:txBody>
      </p:sp>
      <p:sp>
        <p:nvSpPr>
          <p:cNvPr id="5" name="Content Placeholder 4"/>
          <p:cNvSpPr>
            <a:spLocks noGrp="1"/>
          </p:cNvSpPr>
          <p:nvPr>
            <p:ph sz="quarter" idx="4294967295"/>
          </p:nvPr>
        </p:nvSpPr>
        <p:spPr>
          <a:xfrm>
            <a:off x="0" y="1260475"/>
            <a:ext cx="5081588" cy="2344738"/>
          </a:xfrm>
        </p:spPr>
        <p:txBody>
          <a:bodyPr>
            <a:normAutofit/>
          </a:bodyPr>
          <a:lstStyle/>
          <a:p>
            <a:r>
              <a:rPr lang="en-GB" sz="2000" dirty="0"/>
              <a:t>LSS1</a:t>
            </a:r>
          </a:p>
          <a:p>
            <a:pPr lvl="1"/>
            <a:r>
              <a:rPr lang="en-GB" sz="2000" dirty="0">
                <a:solidFill>
                  <a:srgbClr val="FF0000"/>
                </a:solidFill>
              </a:rPr>
              <a:t>Re-installation of the beam line</a:t>
            </a:r>
          </a:p>
          <a:p>
            <a:pPr lvl="1"/>
            <a:r>
              <a:rPr lang="en-GB" sz="2000" dirty="0">
                <a:solidFill>
                  <a:srgbClr val="FFC000"/>
                </a:solidFill>
              </a:rPr>
              <a:t>Fire safety WP4 </a:t>
            </a:r>
          </a:p>
          <a:p>
            <a:pPr lvl="1"/>
            <a:r>
              <a:rPr lang="en-GB" sz="2000" dirty="0"/>
              <a:t>EN-EL cabling (High radiation areas)</a:t>
            </a:r>
          </a:p>
        </p:txBody>
      </p:sp>
      <p:sp>
        <p:nvSpPr>
          <p:cNvPr id="10" name="Footer Placeholder 9"/>
          <p:cNvSpPr>
            <a:spLocks noGrp="1"/>
          </p:cNvSpPr>
          <p:nvPr>
            <p:ph type="ftr" sz="quarter" idx="4294967295"/>
          </p:nvPr>
        </p:nvSpPr>
        <p:spPr>
          <a:xfrm>
            <a:off x="6470650" y="6356350"/>
            <a:ext cx="5721350" cy="365125"/>
          </a:xfrm>
        </p:spPr>
        <p:txBody>
          <a:bodyPr/>
          <a:lstStyle/>
          <a:p>
            <a:r>
              <a:rPr lang="en-US" smtClean="0"/>
              <a:t>David Mcfarlane EN-ACE</a:t>
            </a:r>
            <a:endParaRPr lang="en-US" dirty="0"/>
          </a:p>
        </p:txBody>
      </p:sp>
      <p:sp>
        <p:nvSpPr>
          <p:cNvPr id="3" name="TextBox 2"/>
          <p:cNvSpPr txBox="1"/>
          <p:nvPr/>
        </p:nvSpPr>
        <p:spPr>
          <a:xfrm>
            <a:off x="4924415" y="1260000"/>
            <a:ext cx="4092316" cy="1915909"/>
          </a:xfrm>
          <a:prstGeom prst="rect">
            <a:avLst/>
          </a:prstGeom>
          <a:noFill/>
        </p:spPr>
        <p:txBody>
          <a:bodyPr wrap="square" rtlCol="0">
            <a:spAutoFit/>
          </a:bodyPr>
          <a:lstStyle/>
          <a:p>
            <a:pPr marL="225425" indent="-225425">
              <a:spcBef>
                <a:spcPts val="900"/>
              </a:spcBef>
              <a:buClr>
                <a:srgbClr val="0C377B"/>
              </a:buClr>
              <a:buSzPct val="100000"/>
              <a:buFont typeface="Arial"/>
              <a:buChar char="•"/>
            </a:pPr>
            <a:r>
              <a:rPr lang="en-GB" sz="2000" dirty="0">
                <a:solidFill>
                  <a:srgbClr val="0C377B"/>
                </a:solidFill>
                <a:latin typeface="Arial"/>
              </a:rPr>
              <a:t>BA1</a:t>
            </a:r>
          </a:p>
          <a:p>
            <a:pPr marL="460375" lvl="1" indent="-228600">
              <a:spcBef>
                <a:spcPts val="900"/>
              </a:spcBef>
              <a:buClr>
                <a:srgbClr val="999999"/>
              </a:buClr>
              <a:buSzPct val="100000"/>
              <a:buFont typeface="Arial"/>
              <a:buChar char="•"/>
            </a:pPr>
            <a:r>
              <a:rPr lang="en-GB" sz="2000" dirty="0">
                <a:solidFill>
                  <a:srgbClr val="00B0F0"/>
                </a:solidFill>
                <a:latin typeface="Arial"/>
              </a:rPr>
              <a:t>Fire safety WP3 </a:t>
            </a:r>
          </a:p>
          <a:p>
            <a:pPr marL="3175" indent="-228600">
              <a:spcBef>
                <a:spcPts val="900"/>
              </a:spcBef>
              <a:buClr>
                <a:srgbClr val="999999"/>
              </a:buClr>
              <a:buSzPct val="100000"/>
              <a:buFont typeface="Arial"/>
              <a:buChar char="•"/>
            </a:pPr>
            <a:r>
              <a:rPr lang="en-GB" sz="2000" dirty="0">
                <a:solidFill>
                  <a:srgbClr val="0C377B"/>
                </a:solidFill>
                <a:latin typeface="Arial"/>
              </a:rPr>
              <a:t>Shaft/ TA/ LSS1</a:t>
            </a:r>
          </a:p>
          <a:p>
            <a:pPr marL="460375" lvl="1" indent="-228600">
              <a:spcBef>
                <a:spcPts val="900"/>
              </a:spcBef>
              <a:buClr>
                <a:srgbClr val="999999"/>
              </a:buClr>
              <a:buSzPct val="100000"/>
              <a:buFont typeface="Arial"/>
              <a:buChar char="•"/>
            </a:pPr>
            <a:r>
              <a:rPr lang="en-GB" sz="2000" dirty="0">
                <a:solidFill>
                  <a:srgbClr val="EF2929">
                    <a:lumMod val="40000"/>
                    <a:lumOff val="60000"/>
                  </a:srgbClr>
                </a:solidFill>
                <a:latin typeface="Arial"/>
              </a:rPr>
              <a:t>Fire safety WP2</a:t>
            </a:r>
          </a:p>
          <a:p>
            <a:endParaRPr lang="fr-FR" sz="1600" dirty="0">
              <a:solidFill>
                <a:srgbClr val="0C377B"/>
              </a:solidFill>
              <a:latin typeface="Arial"/>
            </a:endParaRPr>
          </a:p>
        </p:txBody>
      </p:sp>
      <p:sp>
        <p:nvSpPr>
          <p:cNvPr id="4" name="Rectangle 3"/>
          <p:cNvSpPr/>
          <p:nvPr/>
        </p:nvSpPr>
        <p:spPr>
          <a:xfrm>
            <a:off x="3217303" y="4414604"/>
            <a:ext cx="172387" cy="1573967"/>
          </a:xfrm>
          <a:prstGeom prst="rect">
            <a:avLst/>
          </a:prstGeom>
          <a:solidFill>
            <a:schemeClr val="accent5">
              <a:lumMod val="60000"/>
              <a:lumOff val="4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7" name="Rectangle 6"/>
          <p:cNvSpPr/>
          <p:nvPr/>
        </p:nvSpPr>
        <p:spPr>
          <a:xfrm rot="20067630">
            <a:off x="3278640" y="5648877"/>
            <a:ext cx="914400" cy="149902"/>
          </a:xfrm>
          <a:prstGeom prst="rect">
            <a:avLst/>
          </a:prstGeom>
          <a:solidFill>
            <a:schemeClr val="accent5">
              <a:lumMod val="60000"/>
              <a:lumOff val="40000"/>
              <a:alpha val="6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1" name="Rectangle 10"/>
          <p:cNvSpPr/>
          <p:nvPr/>
        </p:nvSpPr>
        <p:spPr>
          <a:xfrm rot="210425">
            <a:off x="2426310" y="5276484"/>
            <a:ext cx="4677192" cy="447344"/>
          </a:xfrm>
          <a:prstGeom prst="rect">
            <a:avLst/>
          </a:prstGeom>
          <a:noFill/>
          <a:ln w="28575">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21" name="Rectangle 20"/>
          <p:cNvSpPr/>
          <p:nvPr/>
        </p:nvSpPr>
        <p:spPr>
          <a:xfrm rot="163318">
            <a:off x="2461605" y="5440275"/>
            <a:ext cx="5403733" cy="177003"/>
          </a:xfrm>
          <a:prstGeom prst="rect">
            <a:avLst/>
          </a:prstGeom>
          <a:solidFill>
            <a:srgbClr val="FFC000">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22" name="Rectangle 21"/>
          <p:cNvSpPr/>
          <p:nvPr/>
        </p:nvSpPr>
        <p:spPr>
          <a:xfrm rot="18300527">
            <a:off x="3495153" y="2926264"/>
            <a:ext cx="527582" cy="2335433"/>
          </a:xfrm>
          <a:prstGeom prst="rect">
            <a:avLst/>
          </a:prstGeom>
          <a:solidFill>
            <a:srgbClr val="00B0F0">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cxnSp>
        <p:nvCxnSpPr>
          <p:cNvPr id="16" name="Straight Connector 15"/>
          <p:cNvCxnSpPr/>
          <p:nvPr/>
        </p:nvCxnSpPr>
        <p:spPr>
          <a:xfrm>
            <a:off x="4712572" y="5523876"/>
            <a:ext cx="3352623" cy="142407"/>
          </a:xfrm>
          <a:prstGeom prst="line">
            <a:avLst/>
          </a:prstGeom>
          <a:effectLst/>
        </p:spPr>
        <p:style>
          <a:lnRef idx="2">
            <a:schemeClr val="accent1"/>
          </a:lnRef>
          <a:fillRef idx="0">
            <a:schemeClr val="accent1"/>
          </a:fillRef>
          <a:effectRef idx="1">
            <a:schemeClr val="accent1"/>
          </a:effectRef>
          <a:fontRef idx="minor">
            <a:schemeClr val="tx1"/>
          </a:fontRef>
        </p:style>
      </p:cxnSp>
      <p:pic>
        <p:nvPicPr>
          <p:cNvPr id="12" name="Picture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726905" y="681560"/>
            <a:ext cx="3383725" cy="5547494"/>
          </a:xfrm>
          <a:prstGeom prst="rect">
            <a:avLst/>
          </a:prstGeom>
        </p:spPr>
      </p:pic>
      <p:sp>
        <p:nvSpPr>
          <p:cNvPr id="2" name="Title 1"/>
          <p:cNvSpPr>
            <a:spLocks noGrp="1"/>
          </p:cNvSpPr>
          <p:nvPr>
            <p:ph type="title"/>
          </p:nvPr>
        </p:nvSpPr>
        <p:spPr/>
        <p:txBody>
          <a:bodyPr>
            <a:normAutofit/>
          </a:bodyPr>
          <a:lstStyle/>
          <a:p>
            <a:r>
              <a:rPr lang="en-GB" dirty="0" smtClean="0"/>
              <a:t>SPS 1: Main works during 2020</a:t>
            </a:r>
            <a:endParaRPr lang="fr-FR" dirty="0"/>
          </a:p>
        </p:txBody>
      </p:sp>
    </p:spTree>
    <p:extLst>
      <p:ext uri="{BB962C8B-B14F-4D97-AF65-F5344CB8AC3E}">
        <p14:creationId xmlns:p14="http://schemas.microsoft.com/office/powerpoint/2010/main" val="3916437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71070" y="3436420"/>
            <a:ext cx="7397646" cy="2840613"/>
          </a:xfrm>
          <a:prstGeom prst="rect">
            <a:avLst/>
          </a:prstGeom>
        </p:spPr>
      </p:pic>
      <p:sp>
        <p:nvSpPr>
          <p:cNvPr id="8" name="Slide Number Placeholder 7"/>
          <p:cNvSpPr>
            <a:spLocks noGrp="1"/>
          </p:cNvSpPr>
          <p:nvPr>
            <p:ph type="sldNum" sz="quarter" idx="4"/>
          </p:nvPr>
        </p:nvSpPr>
        <p:spPr/>
        <p:txBody>
          <a:bodyPr/>
          <a:lstStyle/>
          <a:p>
            <a:fld id="{8D6C380F-326D-3C40-9EE7-7FBAB0953422}" type="slidenum">
              <a:rPr lang="en-US">
                <a:latin typeface="Arial"/>
              </a:rPr>
              <a:pPr/>
              <a:t>39</a:t>
            </a:fld>
            <a:endParaRPr lang="en-US" dirty="0">
              <a:latin typeface="Arial"/>
            </a:endParaRPr>
          </a:p>
        </p:txBody>
      </p:sp>
      <p:sp>
        <p:nvSpPr>
          <p:cNvPr id="5" name="Content Placeholder 4"/>
          <p:cNvSpPr>
            <a:spLocks noGrp="1"/>
          </p:cNvSpPr>
          <p:nvPr>
            <p:ph sz="quarter" idx="4294967295"/>
          </p:nvPr>
        </p:nvSpPr>
        <p:spPr>
          <a:xfrm>
            <a:off x="0" y="1239753"/>
            <a:ext cx="4533900" cy="5180013"/>
          </a:xfrm>
        </p:spPr>
        <p:txBody>
          <a:bodyPr>
            <a:normAutofit/>
          </a:bodyPr>
          <a:lstStyle/>
          <a:p>
            <a:r>
              <a:rPr lang="en-GB" sz="2000" dirty="0"/>
              <a:t>All underground areas</a:t>
            </a:r>
          </a:p>
          <a:p>
            <a:pPr lvl="1"/>
            <a:r>
              <a:rPr lang="en-GB" sz="2000" dirty="0">
                <a:solidFill>
                  <a:srgbClr val="00B0F0"/>
                </a:solidFill>
              </a:rPr>
              <a:t>Fire safety WP2 + WP3 (ECX5 in 2020) </a:t>
            </a:r>
          </a:p>
          <a:p>
            <a:pPr lvl="1"/>
            <a:r>
              <a:rPr lang="en-GB" sz="2000" dirty="0"/>
              <a:t>EN-EL cabling/de-cabling</a:t>
            </a:r>
          </a:p>
          <a:p>
            <a:pPr lvl="1"/>
            <a:r>
              <a:rPr lang="en-GB" sz="2000" dirty="0">
                <a:solidFill>
                  <a:srgbClr val="FF0000"/>
                </a:solidFill>
              </a:rPr>
              <a:t>Kickers transmission line</a:t>
            </a:r>
          </a:p>
        </p:txBody>
      </p:sp>
      <p:sp>
        <p:nvSpPr>
          <p:cNvPr id="20" name="Footer Placeholder 19"/>
          <p:cNvSpPr>
            <a:spLocks noGrp="1"/>
          </p:cNvSpPr>
          <p:nvPr>
            <p:ph type="ftr" sz="quarter" idx="4294967295"/>
          </p:nvPr>
        </p:nvSpPr>
        <p:spPr>
          <a:xfrm>
            <a:off x="6470650" y="6356350"/>
            <a:ext cx="5721350" cy="365125"/>
          </a:xfrm>
        </p:spPr>
        <p:txBody>
          <a:bodyPr/>
          <a:lstStyle/>
          <a:p>
            <a:r>
              <a:rPr lang="en-US" smtClean="0"/>
              <a:t>David Mcfarlane EN-ACE</a:t>
            </a:r>
            <a:endParaRPr lang="en-US" dirty="0"/>
          </a:p>
        </p:txBody>
      </p:sp>
      <p:sp>
        <p:nvSpPr>
          <p:cNvPr id="3" name="TextBox 2"/>
          <p:cNvSpPr txBox="1"/>
          <p:nvPr/>
        </p:nvSpPr>
        <p:spPr>
          <a:xfrm>
            <a:off x="4448357" y="1247876"/>
            <a:ext cx="4292361" cy="2369880"/>
          </a:xfrm>
          <a:prstGeom prst="rect">
            <a:avLst/>
          </a:prstGeom>
          <a:noFill/>
        </p:spPr>
        <p:txBody>
          <a:bodyPr wrap="square" rtlCol="0">
            <a:spAutoFit/>
          </a:bodyPr>
          <a:lstStyle/>
          <a:p>
            <a:pPr marL="225425" indent="-225425">
              <a:spcBef>
                <a:spcPts val="900"/>
              </a:spcBef>
              <a:buClr>
                <a:srgbClr val="0C377B"/>
              </a:buClr>
              <a:buSzPct val="100000"/>
              <a:buFont typeface="Arial"/>
              <a:buChar char="•"/>
            </a:pPr>
            <a:r>
              <a:rPr lang="en-GB" sz="2000" dirty="0">
                <a:solidFill>
                  <a:srgbClr val="0C377B"/>
                </a:solidFill>
              </a:rPr>
              <a:t>Surface (BB5)</a:t>
            </a:r>
          </a:p>
          <a:p>
            <a:pPr marL="460375" lvl="1" indent="-228600">
              <a:spcBef>
                <a:spcPts val="900"/>
              </a:spcBef>
              <a:buClr>
                <a:srgbClr val="999999"/>
              </a:buClr>
              <a:buSzPct val="100000"/>
              <a:buFont typeface="Arial"/>
              <a:buChar char="•"/>
            </a:pPr>
            <a:r>
              <a:rPr lang="en-GB" sz="2000" dirty="0">
                <a:solidFill>
                  <a:srgbClr val="0C377B"/>
                </a:solidFill>
              </a:rPr>
              <a:t>Mock up of new beam dump</a:t>
            </a:r>
          </a:p>
          <a:p>
            <a:pPr marL="225425" indent="-225425">
              <a:spcBef>
                <a:spcPts val="900"/>
              </a:spcBef>
              <a:buClr>
                <a:srgbClr val="0C377B"/>
              </a:buClr>
              <a:buSzPct val="100000"/>
              <a:buFont typeface="Arial"/>
              <a:buChar char="•"/>
            </a:pPr>
            <a:r>
              <a:rPr lang="en-GB" sz="2000" dirty="0">
                <a:solidFill>
                  <a:srgbClr val="0C377B"/>
                </a:solidFill>
              </a:rPr>
              <a:t>LSS5/ECX5</a:t>
            </a:r>
          </a:p>
          <a:p>
            <a:pPr marL="460375" lvl="1" indent="-228600">
              <a:spcBef>
                <a:spcPts val="900"/>
              </a:spcBef>
              <a:buClr>
                <a:srgbClr val="999999"/>
              </a:buClr>
              <a:buSzPct val="100000"/>
              <a:buFont typeface="Arial"/>
              <a:buChar char="•"/>
            </a:pPr>
            <a:r>
              <a:rPr lang="en-GB" sz="2000" dirty="0">
                <a:solidFill>
                  <a:srgbClr val="0C377B"/>
                </a:solidFill>
              </a:rPr>
              <a:t>Removal of the beam line</a:t>
            </a:r>
          </a:p>
          <a:p>
            <a:pPr marL="460375" lvl="1" indent="-228600">
              <a:spcBef>
                <a:spcPts val="900"/>
              </a:spcBef>
              <a:buClr>
                <a:srgbClr val="999999"/>
              </a:buClr>
              <a:buSzPct val="100000"/>
              <a:buFont typeface="Arial"/>
              <a:buChar char="•"/>
            </a:pPr>
            <a:r>
              <a:rPr lang="en-GB" sz="2000" dirty="0">
                <a:solidFill>
                  <a:srgbClr val="816107"/>
                </a:solidFill>
              </a:rPr>
              <a:t>Civil engineering for SBDS</a:t>
            </a:r>
          </a:p>
          <a:p>
            <a:endParaRPr lang="fr-FR" sz="1600" dirty="0">
              <a:solidFill>
                <a:srgbClr val="0C377B"/>
              </a:solidFill>
            </a:endParaRPr>
          </a:p>
        </p:txBody>
      </p:sp>
      <p:sp>
        <p:nvSpPr>
          <p:cNvPr id="11" name="Rectangle 10"/>
          <p:cNvSpPr/>
          <p:nvPr/>
        </p:nvSpPr>
        <p:spPr>
          <a:xfrm>
            <a:off x="4890710" y="2551978"/>
            <a:ext cx="3278232" cy="317331"/>
          </a:xfrm>
          <a:prstGeom prst="rect">
            <a:avLst/>
          </a:prstGeom>
          <a:noFill/>
          <a:ln w="28575">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7" name="Rounded Rectangle 6"/>
          <p:cNvSpPr/>
          <p:nvPr/>
        </p:nvSpPr>
        <p:spPr>
          <a:xfrm>
            <a:off x="3574707" y="4247031"/>
            <a:ext cx="1649560" cy="2038315"/>
          </a:xfrm>
          <a:prstGeom prst="roundRect">
            <a:avLst/>
          </a:prstGeom>
          <a:solidFill>
            <a:srgbClr val="816107">
              <a:alpha val="60000"/>
            </a:srgbClr>
          </a:solidFill>
          <a:ln w="28575">
            <a:solidFill>
              <a:srgbClr val="816107"/>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3" name="TextBox 12"/>
          <p:cNvSpPr txBox="1"/>
          <p:nvPr/>
        </p:nvSpPr>
        <p:spPr>
          <a:xfrm>
            <a:off x="280824" y="5387047"/>
            <a:ext cx="3357041" cy="646331"/>
          </a:xfrm>
          <a:prstGeom prst="rect">
            <a:avLst/>
          </a:prstGeom>
          <a:noFill/>
        </p:spPr>
        <p:txBody>
          <a:bodyPr wrap="square" rtlCol="0">
            <a:spAutoFit/>
          </a:bodyPr>
          <a:lstStyle/>
          <a:p>
            <a:r>
              <a:rPr lang="en-GB" dirty="0">
                <a:solidFill>
                  <a:srgbClr val="FF0000"/>
                </a:solidFill>
                <a:latin typeface="Arial"/>
              </a:rPr>
              <a:t>No access in ECX5/ECA5 from 01/04/19 until 20/12/19!</a:t>
            </a:r>
            <a:endParaRPr lang="fr-FR" dirty="0">
              <a:solidFill>
                <a:srgbClr val="FF0000"/>
              </a:solidFill>
              <a:latin typeface="Arial"/>
            </a:endParaRPr>
          </a:p>
        </p:txBody>
      </p:sp>
      <p:sp>
        <p:nvSpPr>
          <p:cNvPr id="16" name="Rectangle 15"/>
          <p:cNvSpPr/>
          <p:nvPr/>
        </p:nvSpPr>
        <p:spPr>
          <a:xfrm>
            <a:off x="1495898" y="4032354"/>
            <a:ext cx="212550" cy="1123846"/>
          </a:xfrm>
          <a:prstGeom prst="rect">
            <a:avLst/>
          </a:prstGeom>
          <a:solidFill>
            <a:srgbClr val="00B0F0">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7" name="Rectangle 16"/>
          <p:cNvSpPr/>
          <p:nvPr/>
        </p:nvSpPr>
        <p:spPr>
          <a:xfrm rot="20996223">
            <a:off x="1544482" y="5023467"/>
            <a:ext cx="846299" cy="208109"/>
          </a:xfrm>
          <a:prstGeom prst="rect">
            <a:avLst/>
          </a:prstGeom>
          <a:solidFill>
            <a:srgbClr val="00B0F0">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8" name="Rectangle 17"/>
          <p:cNvSpPr/>
          <p:nvPr/>
        </p:nvSpPr>
        <p:spPr>
          <a:xfrm rot="541953">
            <a:off x="1722614" y="4886503"/>
            <a:ext cx="2533283" cy="261452"/>
          </a:xfrm>
          <a:prstGeom prst="rect">
            <a:avLst/>
          </a:prstGeom>
          <a:solidFill>
            <a:srgbClr val="00B0F0">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9" name="Rectangle 18"/>
          <p:cNvSpPr/>
          <p:nvPr/>
        </p:nvSpPr>
        <p:spPr>
          <a:xfrm rot="541953">
            <a:off x="5395306" y="5405152"/>
            <a:ext cx="1361543" cy="261452"/>
          </a:xfrm>
          <a:prstGeom prst="rect">
            <a:avLst/>
          </a:prstGeom>
          <a:solidFill>
            <a:srgbClr val="00B0F0">
              <a:alpha val="8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2" name="Rectangle 11"/>
          <p:cNvSpPr/>
          <p:nvPr/>
        </p:nvSpPr>
        <p:spPr>
          <a:xfrm rot="526839">
            <a:off x="1707213" y="5022473"/>
            <a:ext cx="4344235" cy="317331"/>
          </a:xfrm>
          <a:prstGeom prst="rect">
            <a:avLst/>
          </a:prstGeom>
          <a:noFill/>
          <a:ln w="28575">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5" name="Freeform 14"/>
          <p:cNvSpPr/>
          <p:nvPr/>
        </p:nvSpPr>
        <p:spPr>
          <a:xfrm>
            <a:off x="1178179" y="4669436"/>
            <a:ext cx="1726270" cy="325814"/>
          </a:xfrm>
          <a:custGeom>
            <a:avLst/>
            <a:gdLst>
              <a:gd name="connsiteX0" fmla="*/ 0 w 1726270"/>
              <a:gd name="connsiteY0" fmla="*/ 0 h 325814"/>
              <a:gd name="connsiteX1" fmla="*/ 1648918 w 1726270"/>
              <a:gd name="connsiteY1" fmla="*/ 292308 h 325814"/>
              <a:gd name="connsiteX2" fmla="*/ 1304145 w 1726270"/>
              <a:gd name="connsiteY2" fmla="*/ 307298 h 325814"/>
            </a:gdLst>
            <a:ahLst/>
            <a:cxnLst>
              <a:cxn ang="0">
                <a:pos x="connsiteX0" y="connsiteY0"/>
              </a:cxn>
              <a:cxn ang="0">
                <a:pos x="connsiteX1" y="connsiteY1"/>
              </a:cxn>
              <a:cxn ang="0">
                <a:pos x="connsiteX2" y="connsiteY2"/>
              </a:cxn>
            </a:cxnLst>
            <a:rect l="l" t="t" r="r" b="b"/>
            <a:pathLst>
              <a:path w="1726270" h="325814">
                <a:moveTo>
                  <a:pt x="0" y="0"/>
                </a:moveTo>
                <a:lnTo>
                  <a:pt x="1648918" y="292308"/>
                </a:lnTo>
                <a:cubicBezTo>
                  <a:pt x="1866276" y="343524"/>
                  <a:pt x="1585210" y="325411"/>
                  <a:pt x="1304145" y="307298"/>
                </a:cubicBezTo>
              </a:path>
            </a:pathLst>
          </a:custGeom>
          <a:noFill/>
          <a:ln w="190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4" name="Freeform 3"/>
          <p:cNvSpPr/>
          <p:nvPr/>
        </p:nvSpPr>
        <p:spPr>
          <a:xfrm>
            <a:off x="3006980" y="4991725"/>
            <a:ext cx="1587515" cy="861934"/>
          </a:xfrm>
          <a:custGeom>
            <a:avLst/>
            <a:gdLst>
              <a:gd name="connsiteX0" fmla="*/ 1026827 w 1587515"/>
              <a:gd name="connsiteY0" fmla="*/ 861934 h 861934"/>
              <a:gd name="connsiteX1" fmla="*/ 1371600 w 1587515"/>
              <a:gd name="connsiteY1" fmla="*/ 719527 h 861934"/>
              <a:gd name="connsiteX2" fmla="*/ 1499017 w 1587515"/>
              <a:gd name="connsiteY2" fmla="*/ 239842 h 861934"/>
              <a:gd name="connsiteX3" fmla="*/ 0 w 1587515"/>
              <a:gd name="connsiteY3" fmla="*/ 0 h 861934"/>
            </a:gdLst>
            <a:ahLst/>
            <a:cxnLst>
              <a:cxn ang="0">
                <a:pos x="connsiteX0" y="connsiteY0"/>
              </a:cxn>
              <a:cxn ang="0">
                <a:pos x="connsiteX1" y="connsiteY1"/>
              </a:cxn>
              <a:cxn ang="0">
                <a:pos x="connsiteX2" y="connsiteY2"/>
              </a:cxn>
              <a:cxn ang="0">
                <a:pos x="connsiteX3" y="connsiteY3"/>
              </a:cxn>
            </a:cxnLst>
            <a:rect l="l" t="t" r="r" b="b"/>
            <a:pathLst>
              <a:path w="1587515" h="861934">
                <a:moveTo>
                  <a:pt x="1026827" y="861934"/>
                </a:moveTo>
                <a:cubicBezTo>
                  <a:pt x="1159864" y="842571"/>
                  <a:pt x="1292902" y="823209"/>
                  <a:pt x="1371600" y="719527"/>
                </a:cubicBezTo>
                <a:cubicBezTo>
                  <a:pt x="1450298" y="615845"/>
                  <a:pt x="1727617" y="359763"/>
                  <a:pt x="1499017" y="239842"/>
                </a:cubicBezTo>
                <a:cubicBezTo>
                  <a:pt x="1270417" y="119921"/>
                  <a:pt x="282315" y="34977"/>
                  <a:pt x="0" y="0"/>
                </a:cubicBezTo>
              </a:path>
            </a:pathLst>
          </a:custGeom>
          <a:no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14" name="Freeform 13"/>
          <p:cNvSpPr/>
          <p:nvPr/>
        </p:nvSpPr>
        <p:spPr>
          <a:xfrm>
            <a:off x="1495899" y="4032354"/>
            <a:ext cx="5086235" cy="1551482"/>
          </a:xfrm>
          <a:custGeom>
            <a:avLst/>
            <a:gdLst>
              <a:gd name="connsiteX0" fmla="*/ 94511 w 5086235"/>
              <a:gd name="connsiteY0" fmla="*/ 0 h 1551482"/>
              <a:gd name="connsiteX1" fmla="*/ 102006 w 5086235"/>
              <a:gd name="connsiteY1" fmla="*/ 1019331 h 1551482"/>
              <a:gd name="connsiteX2" fmla="*/ 1136327 w 5086235"/>
              <a:gd name="connsiteY2" fmla="*/ 959371 h 1551482"/>
              <a:gd name="connsiteX3" fmla="*/ 5086235 w 5086235"/>
              <a:gd name="connsiteY3" fmla="*/ 1551482 h 1551482"/>
            </a:gdLst>
            <a:ahLst/>
            <a:cxnLst>
              <a:cxn ang="0">
                <a:pos x="connsiteX0" y="connsiteY0"/>
              </a:cxn>
              <a:cxn ang="0">
                <a:pos x="connsiteX1" y="connsiteY1"/>
              </a:cxn>
              <a:cxn ang="0">
                <a:pos x="connsiteX2" y="connsiteY2"/>
              </a:cxn>
              <a:cxn ang="0">
                <a:pos x="connsiteX3" y="connsiteY3"/>
              </a:cxn>
            </a:cxnLst>
            <a:rect l="l" t="t" r="r" b="b"/>
            <a:pathLst>
              <a:path w="5086235" h="1551482">
                <a:moveTo>
                  <a:pt x="94511" y="0"/>
                </a:moveTo>
                <a:cubicBezTo>
                  <a:pt x="11440" y="429718"/>
                  <a:pt x="-71630" y="859436"/>
                  <a:pt x="102006" y="1019331"/>
                </a:cubicBezTo>
                <a:cubicBezTo>
                  <a:pt x="275642" y="1179226"/>
                  <a:pt x="305622" y="870679"/>
                  <a:pt x="1136327" y="959371"/>
                </a:cubicBezTo>
                <a:cubicBezTo>
                  <a:pt x="1967032" y="1048063"/>
                  <a:pt x="4451651" y="1492771"/>
                  <a:pt x="5086235" y="1551482"/>
                </a:cubicBezTo>
              </a:path>
            </a:pathLst>
          </a:custGeom>
          <a:noFill/>
          <a:ln w="19050"/>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pic>
        <p:nvPicPr>
          <p:cNvPr id="21" name="Picture 20"/>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638974" y="902411"/>
            <a:ext cx="3500994" cy="5068018"/>
          </a:xfrm>
          <a:prstGeom prst="rect">
            <a:avLst/>
          </a:prstGeom>
        </p:spPr>
      </p:pic>
      <p:sp>
        <p:nvSpPr>
          <p:cNvPr id="22" name="Rounded Rectangle 21"/>
          <p:cNvSpPr/>
          <p:nvPr/>
        </p:nvSpPr>
        <p:spPr>
          <a:xfrm>
            <a:off x="10550220" y="2588505"/>
            <a:ext cx="298756" cy="3461241"/>
          </a:xfrm>
          <a:prstGeom prst="roundRect">
            <a:avLst/>
          </a:prstGeom>
          <a:noFill/>
          <a:ln w="38100">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GB">
              <a:solidFill>
                <a:prstClr val="black"/>
              </a:solidFill>
              <a:latin typeface="Calibri" panose="020F0502020204030204"/>
            </a:endParaRPr>
          </a:p>
        </p:txBody>
      </p:sp>
      <p:pic>
        <p:nvPicPr>
          <p:cNvPr id="25" name="Picture 24"/>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5275497" y="3497451"/>
            <a:ext cx="3373735" cy="1625919"/>
          </a:xfrm>
          <a:prstGeom prst="rect">
            <a:avLst/>
          </a:prstGeom>
        </p:spPr>
      </p:pic>
      <p:sp>
        <p:nvSpPr>
          <p:cNvPr id="2" name="Title 1"/>
          <p:cNvSpPr>
            <a:spLocks noGrp="1"/>
          </p:cNvSpPr>
          <p:nvPr>
            <p:ph type="title"/>
          </p:nvPr>
        </p:nvSpPr>
        <p:spPr/>
        <p:txBody>
          <a:bodyPr/>
          <a:lstStyle/>
          <a:p>
            <a:r>
              <a:rPr lang="en-GB" dirty="0"/>
              <a:t>SPS </a:t>
            </a:r>
            <a:r>
              <a:rPr lang="en-GB" dirty="0" smtClean="0"/>
              <a:t>5: </a:t>
            </a:r>
            <a:r>
              <a:rPr lang="en-GB" dirty="0"/>
              <a:t>Main works during 2019</a:t>
            </a:r>
            <a:endParaRPr lang="fr-FR" dirty="0"/>
          </a:p>
        </p:txBody>
      </p:sp>
    </p:spTree>
    <p:extLst>
      <p:ext uri="{BB962C8B-B14F-4D97-AF65-F5344CB8AC3E}">
        <p14:creationId xmlns:p14="http://schemas.microsoft.com/office/powerpoint/2010/main" val="24316478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fade">
                                      <p:cBhvr>
                                        <p:cTn id="7" dur="500"/>
                                        <p:tgtEl>
                                          <p:spTgt spid="5">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fade">
                                      <p:cBhvr>
                                        <p:cTn id="10" dur="500"/>
                                        <p:tgtEl>
                                          <p:spTgt spid="5">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fade">
                                      <p:cBhvr>
                                        <p:cTn id="13" dur="500"/>
                                        <p:tgtEl>
                                          <p:spTgt spid="1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Effect transition="in" filter="fade">
                                      <p:cBhvr>
                                        <p:cTn id="19" dur="500"/>
                                        <p:tgtEl>
                                          <p:spTgt spid="1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fade">
                                      <p:cBhvr>
                                        <p:cTn id="22" dur="500"/>
                                        <p:tgtEl>
                                          <p:spTgt spid="19"/>
                                        </p:tgtEl>
                                      </p:cBhvr>
                                    </p:animEffect>
                                  </p:childTnLst>
                                </p:cTn>
                              </p:par>
                              <p:par>
                                <p:cTn id="23" presetID="10" presetClass="entr" presetSubtype="0" fill="hold" nodeType="withEffect">
                                  <p:stCondLst>
                                    <p:cond delay="0"/>
                                  </p:stCondLst>
                                  <p:childTnLst>
                                    <p:set>
                                      <p:cBhvr>
                                        <p:cTn id="24" dur="1" fill="hold">
                                          <p:stCondLst>
                                            <p:cond delay="0"/>
                                          </p:stCondLst>
                                        </p:cTn>
                                        <p:tgtEl>
                                          <p:spTgt spid="5">
                                            <p:txEl>
                                              <p:pRg st="2" end="2"/>
                                            </p:txEl>
                                          </p:spTgt>
                                        </p:tgtEl>
                                        <p:attrNameLst>
                                          <p:attrName>style.visibility</p:attrName>
                                        </p:attrNameLst>
                                      </p:cBhvr>
                                      <p:to>
                                        <p:strVal val="visible"/>
                                      </p:to>
                                    </p:set>
                                    <p:animEffect transition="in" filter="fade">
                                      <p:cBhvr>
                                        <p:cTn id="25" dur="500"/>
                                        <p:tgtEl>
                                          <p:spTgt spid="5">
                                            <p:txEl>
                                              <p:pRg st="2" end="2"/>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par>
                                <p:cTn id="32" presetID="10" presetClass="entr" presetSubtype="0" fill="hold" nodeType="withEffect">
                                  <p:stCondLst>
                                    <p:cond delay="0"/>
                                  </p:stCondLst>
                                  <p:childTnLst>
                                    <p:set>
                                      <p:cBhvr>
                                        <p:cTn id="33" dur="1" fill="hold">
                                          <p:stCondLst>
                                            <p:cond delay="0"/>
                                          </p:stCondLst>
                                        </p:cTn>
                                        <p:tgtEl>
                                          <p:spTgt spid="5">
                                            <p:txEl>
                                              <p:pRg st="3" end="3"/>
                                            </p:txEl>
                                          </p:spTgt>
                                        </p:tgtEl>
                                        <p:attrNameLst>
                                          <p:attrName>style.visibility</p:attrName>
                                        </p:attrNameLst>
                                      </p:cBhvr>
                                      <p:to>
                                        <p:strVal val="visible"/>
                                      </p:to>
                                    </p:set>
                                    <p:animEffect transition="in" filter="fade">
                                      <p:cBhvr>
                                        <p:cTn id="34" dur="500"/>
                                        <p:tgtEl>
                                          <p:spTgt spid="5">
                                            <p:txEl>
                                              <p:pRg st="3" end="3"/>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par>
                                <p:cTn id="38" presetID="10" presetClass="entr" presetSubtype="0" fill="hold" nodeType="withEffect">
                                  <p:stCondLst>
                                    <p:cond delay="0"/>
                                  </p:stCondLst>
                                  <p:childTnLst>
                                    <p:set>
                                      <p:cBhvr>
                                        <p:cTn id="39" dur="1" fill="hold">
                                          <p:stCondLst>
                                            <p:cond delay="0"/>
                                          </p:stCondLst>
                                        </p:cTn>
                                        <p:tgtEl>
                                          <p:spTgt spid="3">
                                            <p:txEl>
                                              <p:pRg st="0" end="0"/>
                                            </p:txEl>
                                          </p:spTgt>
                                        </p:tgtEl>
                                        <p:attrNameLst>
                                          <p:attrName>style.visibility</p:attrName>
                                        </p:attrNameLst>
                                      </p:cBhvr>
                                      <p:to>
                                        <p:strVal val="visible"/>
                                      </p:to>
                                    </p:set>
                                    <p:animEffect transition="in" filter="fade">
                                      <p:cBhvr>
                                        <p:cTn id="40" dur="500"/>
                                        <p:tgtEl>
                                          <p:spTgt spid="3">
                                            <p:txEl>
                                              <p:pRg st="0" end="0"/>
                                            </p:txEl>
                                          </p:spTgt>
                                        </p:tgtEl>
                                      </p:cBhvr>
                                    </p:animEffect>
                                  </p:childTnLst>
                                </p:cTn>
                              </p:par>
                              <p:par>
                                <p:cTn id="41" presetID="10" presetClass="entr" presetSubtype="0" fill="hold" nodeType="with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fade">
                                      <p:cBhvr>
                                        <p:cTn id="43" dur="500"/>
                                        <p:tgtEl>
                                          <p:spTgt spid="3">
                                            <p:txEl>
                                              <p:pRg st="1" end="1"/>
                                            </p:txEl>
                                          </p:spTgt>
                                        </p:tgtEl>
                                      </p:cBhvr>
                                    </p:animEffect>
                                  </p:childTnLst>
                                </p:cTn>
                              </p:par>
                              <p:par>
                                <p:cTn id="44" presetID="10" presetClass="entr" presetSubtype="0" fill="hold" nodeType="with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animEffect transition="in" filter="fade">
                                      <p:cBhvr>
                                        <p:cTn id="46" dur="500"/>
                                        <p:tgtEl>
                                          <p:spTgt spid="3">
                                            <p:txEl>
                                              <p:pRg st="2" end="2"/>
                                            </p:txEl>
                                          </p:spTgt>
                                        </p:tgtEl>
                                      </p:cBhvr>
                                    </p:animEffect>
                                  </p:childTnLst>
                                </p:cTn>
                              </p:par>
                              <p:par>
                                <p:cTn id="47" presetID="10" presetClass="entr" presetSubtype="0" fill="hold" nodeType="withEffect">
                                  <p:stCondLst>
                                    <p:cond delay="0"/>
                                  </p:stCondLst>
                                  <p:childTnLst>
                                    <p:set>
                                      <p:cBhvr>
                                        <p:cTn id="48" dur="1" fill="hold">
                                          <p:stCondLst>
                                            <p:cond delay="0"/>
                                          </p:stCondLst>
                                        </p:cTn>
                                        <p:tgtEl>
                                          <p:spTgt spid="3">
                                            <p:txEl>
                                              <p:pRg st="3" end="3"/>
                                            </p:txEl>
                                          </p:spTgt>
                                        </p:tgtEl>
                                        <p:attrNameLst>
                                          <p:attrName>style.visibility</p:attrName>
                                        </p:attrNameLst>
                                      </p:cBhvr>
                                      <p:to>
                                        <p:strVal val="visible"/>
                                      </p:to>
                                    </p:set>
                                    <p:animEffect transition="in" filter="fade">
                                      <p:cBhvr>
                                        <p:cTn id="49" dur="500"/>
                                        <p:tgtEl>
                                          <p:spTgt spid="3">
                                            <p:txEl>
                                              <p:pRg st="3" end="3"/>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fade">
                                      <p:cBhvr>
                                        <p:cTn id="52" dur="500"/>
                                        <p:tgtEl>
                                          <p:spTgt spid="11"/>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animEffect transition="in" filter="fade">
                                      <p:cBhvr>
                                        <p:cTn id="55" dur="500"/>
                                        <p:tgtEl>
                                          <p:spTgt spid="12"/>
                                        </p:tgtEl>
                                      </p:cBhvr>
                                    </p:animEffect>
                                  </p:childTnLst>
                                </p:cTn>
                              </p:par>
                              <p:par>
                                <p:cTn id="56" presetID="10" presetClass="entr" presetSubtype="0" fill="hold" nodeType="withEffect">
                                  <p:stCondLst>
                                    <p:cond delay="0"/>
                                  </p:stCondLst>
                                  <p:childTnLst>
                                    <p:set>
                                      <p:cBhvr>
                                        <p:cTn id="57" dur="1" fill="hold">
                                          <p:stCondLst>
                                            <p:cond delay="0"/>
                                          </p:stCondLst>
                                        </p:cTn>
                                        <p:tgtEl>
                                          <p:spTgt spid="3">
                                            <p:txEl>
                                              <p:pRg st="4" end="4"/>
                                            </p:txEl>
                                          </p:spTgt>
                                        </p:tgtEl>
                                        <p:attrNameLst>
                                          <p:attrName>style.visibility</p:attrName>
                                        </p:attrNameLst>
                                      </p:cBhvr>
                                      <p:to>
                                        <p:strVal val="visible"/>
                                      </p:to>
                                    </p:set>
                                    <p:animEffect transition="in" filter="fade">
                                      <p:cBhvr>
                                        <p:cTn id="58" dur="500"/>
                                        <p:tgtEl>
                                          <p:spTgt spid="3">
                                            <p:txEl>
                                              <p:pRg st="4" end="4"/>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500"/>
                                        <p:tgtEl>
                                          <p:spTgt spid="7"/>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22"/>
                                        </p:tgtEl>
                                        <p:attrNameLst>
                                          <p:attrName>style.visibility</p:attrName>
                                        </p:attrNameLst>
                                      </p:cBhvr>
                                      <p:to>
                                        <p:strVal val="visible"/>
                                      </p:to>
                                    </p:set>
                                    <p:animEffect transition="in" filter="fade">
                                      <p:cBhvr>
                                        <p:cTn id="66" dur="500"/>
                                        <p:tgtEl>
                                          <p:spTgt spid="22"/>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gtEl>
                                        <p:attrNameLst>
                                          <p:attrName>style.visibility</p:attrName>
                                        </p:attrNameLst>
                                      </p:cBhvr>
                                      <p:to>
                                        <p:strVal val="visible"/>
                                      </p:to>
                                    </p:set>
                                    <p:animEffect transition="in" filter="fade">
                                      <p:cBhvr>
                                        <p:cTn id="69" dur="500"/>
                                        <p:tgtEl>
                                          <p:spTgt spid="13"/>
                                        </p:tgtEl>
                                      </p:cBhvr>
                                    </p:animEffect>
                                  </p:childTnLst>
                                </p:cTn>
                              </p:par>
                              <p:par>
                                <p:cTn id="70" presetID="10" presetClass="entr" presetSubtype="0" fill="hold" nodeType="withEffect">
                                  <p:stCondLst>
                                    <p:cond delay="0"/>
                                  </p:stCondLst>
                                  <p:childTnLst>
                                    <p:set>
                                      <p:cBhvr>
                                        <p:cTn id="71" dur="1" fill="hold">
                                          <p:stCondLst>
                                            <p:cond delay="0"/>
                                          </p:stCondLst>
                                        </p:cTn>
                                        <p:tgtEl>
                                          <p:spTgt spid="25"/>
                                        </p:tgtEl>
                                        <p:attrNameLst>
                                          <p:attrName>style.visibility</p:attrName>
                                        </p:attrNameLst>
                                      </p:cBhvr>
                                      <p:to>
                                        <p:strVal val="visible"/>
                                      </p:to>
                                    </p:set>
                                    <p:animEffect transition="in" filter="fade">
                                      <p:cBhvr>
                                        <p:cTn id="7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7" grpId="0" animBg="1"/>
      <p:bldP spid="13" grpId="0"/>
      <p:bldP spid="16" grpId="0" animBg="1"/>
      <p:bldP spid="17" grpId="0" animBg="1"/>
      <p:bldP spid="18" grpId="0" animBg="1"/>
      <p:bldP spid="19" grpId="0" animBg="1"/>
      <p:bldP spid="12" grpId="0" animBg="1"/>
      <p:bldP spid="15" grpId="0" animBg="1"/>
      <p:bldP spid="4" grpId="0" animBg="1"/>
      <p:bldP spid="14" grpId="0" animBg="1"/>
      <p:bldP spid="22"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Organisation</a:t>
            </a:r>
            <a:endParaRPr lang="en-GB" dirty="0"/>
          </a:p>
        </p:txBody>
      </p:sp>
      <p:sp>
        <p:nvSpPr>
          <p:cNvPr id="4" name="Footer Placeholder 3"/>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sp>
        <p:nvSpPr>
          <p:cNvPr id="5" name="Slide Number Placeholder 4"/>
          <p:cNvSpPr>
            <a:spLocks noGrp="1"/>
          </p:cNvSpPr>
          <p:nvPr>
            <p:ph type="sldNum" sz="quarter" idx="4294967295"/>
          </p:nvPr>
        </p:nvSpPr>
        <p:spPr>
          <a:xfrm>
            <a:off x="11218863" y="6356350"/>
            <a:ext cx="973137" cy="365125"/>
          </a:xfrm>
        </p:spPr>
        <p:txBody>
          <a:bodyPr/>
          <a:lstStyle/>
          <a:p>
            <a:fld id="{8D6C380F-326D-3C40-9EE7-7FBAB0953422}" type="slidenum">
              <a:rPr lang="en-US" smtClean="0"/>
              <a:pPr/>
              <a:t>4</a:t>
            </a:fld>
            <a:endParaRPr lang="en-US" dirty="0"/>
          </a:p>
        </p:txBody>
      </p:sp>
      <p:sp>
        <p:nvSpPr>
          <p:cNvPr id="59" name="Freeform 58"/>
          <p:cNvSpPr/>
          <p:nvPr/>
        </p:nvSpPr>
        <p:spPr>
          <a:xfrm>
            <a:off x="184130" y="1319909"/>
            <a:ext cx="2746337" cy="553476"/>
          </a:xfrm>
          <a:custGeom>
            <a:avLst/>
            <a:gdLst>
              <a:gd name="connsiteX0" fmla="*/ 0 w 1382035"/>
              <a:gd name="connsiteY0" fmla="*/ 69102 h 691017"/>
              <a:gd name="connsiteX1" fmla="*/ 69102 w 1382035"/>
              <a:gd name="connsiteY1" fmla="*/ 0 h 691017"/>
              <a:gd name="connsiteX2" fmla="*/ 1312933 w 1382035"/>
              <a:gd name="connsiteY2" fmla="*/ 0 h 691017"/>
              <a:gd name="connsiteX3" fmla="*/ 1382035 w 1382035"/>
              <a:gd name="connsiteY3" fmla="*/ 69102 h 691017"/>
              <a:gd name="connsiteX4" fmla="*/ 1382035 w 1382035"/>
              <a:gd name="connsiteY4" fmla="*/ 621915 h 691017"/>
              <a:gd name="connsiteX5" fmla="*/ 1312933 w 1382035"/>
              <a:gd name="connsiteY5" fmla="*/ 691017 h 691017"/>
              <a:gd name="connsiteX6" fmla="*/ 69102 w 1382035"/>
              <a:gd name="connsiteY6" fmla="*/ 691017 h 691017"/>
              <a:gd name="connsiteX7" fmla="*/ 0 w 1382035"/>
              <a:gd name="connsiteY7" fmla="*/ 621915 h 691017"/>
              <a:gd name="connsiteX8" fmla="*/ 0 w 1382035"/>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2035" h="691017">
                <a:moveTo>
                  <a:pt x="0" y="69102"/>
                </a:moveTo>
                <a:cubicBezTo>
                  <a:pt x="0" y="30938"/>
                  <a:pt x="30938" y="0"/>
                  <a:pt x="69102" y="0"/>
                </a:cubicBezTo>
                <a:lnTo>
                  <a:pt x="1312933" y="0"/>
                </a:lnTo>
                <a:cubicBezTo>
                  <a:pt x="1351097" y="0"/>
                  <a:pt x="1382035" y="30938"/>
                  <a:pt x="1382035" y="69102"/>
                </a:cubicBezTo>
                <a:lnTo>
                  <a:pt x="1382035" y="621915"/>
                </a:lnTo>
                <a:cubicBezTo>
                  <a:pt x="1382035" y="660079"/>
                  <a:pt x="1351097" y="691017"/>
                  <a:pt x="1312933" y="691017"/>
                </a:cubicBezTo>
                <a:lnTo>
                  <a:pt x="69102" y="691017"/>
                </a:lnTo>
                <a:cubicBezTo>
                  <a:pt x="30938" y="691017"/>
                  <a:pt x="0" y="660079"/>
                  <a:pt x="0" y="621915"/>
                </a:cubicBezTo>
                <a:lnTo>
                  <a:pt x="0" y="69102"/>
                </a:lnTo>
                <a:close/>
              </a:path>
            </a:pathLst>
          </a:custGeom>
          <a:solidFill>
            <a:srgbClr val="4F9A06">
              <a:hueOff val="0"/>
              <a:satOff val="0"/>
              <a:lumOff val="0"/>
              <a:alphaOff val="0"/>
            </a:srgbClr>
          </a:solidFill>
          <a:ln w="19050" cap="flat" cmpd="sng" algn="ctr">
            <a:solidFill>
              <a:srgbClr val="FFFFFF">
                <a:hueOff val="0"/>
                <a:satOff val="0"/>
                <a:lumOff val="0"/>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333333"/>
                </a:solidFill>
                <a:effectLst/>
                <a:uLnTx/>
                <a:uFillTx/>
                <a:latin typeface="Arial"/>
                <a:ea typeface="+mn-ea"/>
                <a:cs typeface="+mn-cs"/>
              </a:rPr>
              <a:t>A</a:t>
            </a:r>
            <a:r>
              <a:rPr kumimoji="0" lang="en-US" sz="1400" b="0" i="0" u="none" strike="noStrike" kern="0" cap="none" spc="0" normalizeH="0" baseline="0" noProof="0" dirty="0" smtClean="0">
                <a:ln>
                  <a:noFill/>
                </a:ln>
                <a:solidFill>
                  <a:srgbClr val="FFFFFF"/>
                </a:solidFill>
                <a:effectLst/>
                <a:uLnTx/>
                <a:uFillTx/>
                <a:latin typeface="Arial"/>
                <a:ea typeface="+mn-ea"/>
                <a:cs typeface="+mn-cs"/>
              </a:rPr>
              <a:t>ctivity </a:t>
            </a:r>
            <a:r>
              <a:rPr kumimoji="0" lang="en-US" sz="1400" b="1" i="0" u="none" strike="noStrike" kern="0" cap="none" spc="0" normalizeH="0" baseline="0" noProof="0" dirty="0" smtClean="0">
                <a:ln>
                  <a:noFill/>
                </a:ln>
                <a:solidFill>
                  <a:srgbClr val="333333"/>
                </a:solidFill>
                <a:effectLst/>
                <a:uLnTx/>
                <a:uFillTx/>
                <a:latin typeface="Arial"/>
                <a:ea typeface="+mn-ea"/>
                <a:cs typeface="+mn-cs"/>
              </a:rPr>
              <a:t>T</a:t>
            </a:r>
            <a:r>
              <a:rPr kumimoji="0" lang="en-US" sz="1400" b="0" i="0" u="none" strike="noStrike" kern="0" cap="none" spc="0" normalizeH="0" baseline="0" noProof="0" dirty="0" smtClean="0">
                <a:ln>
                  <a:noFill/>
                </a:ln>
                <a:solidFill>
                  <a:srgbClr val="FFFFFF"/>
                </a:solidFill>
                <a:effectLst/>
                <a:uLnTx/>
                <a:uFillTx/>
                <a:latin typeface="Arial"/>
                <a:ea typeface="+mn-ea"/>
                <a:cs typeface="+mn-cs"/>
              </a:rPr>
              <a:t>echnical </a:t>
            </a:r>
            <a:r>
              <a:rPr kumimoji="0" lang="en-US" sz="1400" b="1" i="0" u="none" strike="noStrike" kern="0" cap="none" spc="0" normalizeH="0" baseline="0" noProof="0" dirty="0" smtClean="0">
                <a:ln>
                  <a:noFill/>
                </a:ln>
                <a:solidFill>
                  <a:srgbClr val="333333"/>
                </a:solidFill>
                <a:effectLst/>
                <a:uLnTx/>
                <a:uFillTx/>
                <a:latin typeface="Arial"/>
                <a:ea typeface="+mn-ea"/>
                <a:cs typeface="+mn-cs"/>
              </a:rPr>
              <a:t>C</a:t>
            </a:r>
            <a:r>
              <a:rPr kumimoji="0" lang="en-US" sz="1400" b="0" i="0" u="none" strike="noStrike" kern="0" cap="none" spc="0" normalizeH="0" baseline="0" noProof="0" dirty="0" smtClean="0">
                <a:ln>
                  <a:noFill/>
                </a:ln>
                <a:solidFill>
                  <a:srgbClr val="FFFFFF"/>
                </a:solidFill>
                <a:effectLst/>
                <a:uLnTx/>
                <a:uFillTx/>
                <a:latin typeface="Arial"/>
                <a:ea typeface="+mn-ea"/>
                <a:cs typeface="+mn-cs"/>
              </a:rPr>
              <a:t>oordinator</a:t>
            </a:r>
          </a:p>
        </p:txBody>
      </p:sp>
      <p:sp>
        <p:nvSpPr>
          <p:cNvPr id="60" name="Freeform 59"/>
          <p:cNvSpPr/>
          <p:nvPr/>
        </p:nvSpPr>
        <p:spPr>
          <a:xfrm>
            <a:off x="298063" y="1838919"/>
            <a:ext cx="121978" cy="461150"/>
          </a:xfrm>
          <a:custGeom>
            <a:avLst/>
            <a:gdLst/>
            <a:ahLst/>
            <a:cxnLst/>
            <a:rect l="0" t="0" r="0" b="0"/>
            <a:pathLst>
              <a:path>
                <a:moveTo>
                  <a:pt x="0" y="0"/>
                </a:moveTo>
                <a:lnTo>
                  <a:pt x="0" y="461150"/>
                </a:lnTo>
                <a:lnTo>
                  <a:pt x="138233" y="461150"/>
                </a:lnTo>
              </a:path>
            </a:pathLst>
          </a:custGeom>
          <a:noFill/>
          <a:ln w="19050" cap="flat" cmpd="sng" algn="ctr">
            <a:solidFill>
              <a:srgbClr val="5197CC">
                <a:hueOff val="0"/>
                <a:satOff val="0"/>
                <a:lumOff val="0"/>
                <a:alphaOff val="0"/>
              </a:srgbClr>
            </a:solidFill>
            <a:prstDash val="solid"/>
          </a:ln>
          <a:effectLst/>
        </p:spPr>
      </p:sp>
      <p:sp>
        <p:nvSpPr>
          <p:cNvPr id="61" name="Freeform 60"/>
          <p:cNvSpPr/>
          <p:nvPr/>
        </p:nvSpPr>
        <p:spPr>
          <a:xfrm>
            <a:off x="380682" y="1954561"/>
            <a:ext cx="1736876"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0"/>
                <a:satOff val="0"/>
                <a:lumOff val="0"/>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De-cabling/Cabling</a:t>
            </a:r>
            <a:br>
              <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br>
            <a:r>
              <a:rPr kumimoji="0" lang="fr-CH" sz="1400" b="1" i="0" u="none" strike="noStrike" kern="0" cap="none" spc="0" normalizeH="0" baseline="0" noProof="0" dirty="0" smtClean="0">
                <a:ln>
                  <a:noFill/>
                </a:ln>
                <a:solidFill>
                  <a:srgbClr val="0C377B"/>
                </a:solidFill>
                <a:effectLst/>
                <a:uLnTx/>
                <a:uFillTx/>
                <a:latin typeface="Arial"/>
                <a:ea typeface="+mn-ea"/>
                <a:cs typeface="+mn-cs"/>
              </a:rPr>
              <a:t>Georgi Minchev Georgiev</a:t>
            </a:r>
            <a:endPar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62" name="Freeform 61"/>
          <p:cNvSpPr/>
          <p:nvPr/>
        </p:nvSpPr>
        <p:spPr>
          <a:xfrm>
            <a:off x="298063" y="1838919"/>
            <a:ext cx="100749" cy="1324922"/>
          </a:xfrm>
          <a:custGeom>
            <a:avLst/>
            <a:gdLst/>
            <a:ahLst/>
            <a:cxnLst/>
            <a:rect l="0" t="0" r="0" b="0"/>
            <a:pathLst>
              <a:path>
                <a:moveTo>
                  <a:pt x="0" y="0"/>
                </a:moveTo>
                <a:lnTo>
                  <a:pt x="0" y="1324922"/>
                </a:lnTo>
                <a:lnTo>
                  <a:pt x="114175" y="1324922"/>
                </a:lnTo>
              </a:path>
            </a:pathLst>
          </a:custGeom>
          <a:noFill/>
          <a:ln w="19050" cap="flat" cmpd="sng" algn="ctr">
            <a:solidFill>
              <a:srgbClr val="5197CC">
                <a:hueOff val="0"/>
                <a:satOff val="0"/>
                <a:lumOff val="0"/>
                <a:alphaOff val="0"/>
              </a:srgbClr>
            </a:solidFill>
            <a:prstDash val="solid"/>
          </a:ln>
          <a:effectLst/>
        </p:spPr>
      </p:sp>
      <p:sp>
        <p:nvSpPr>
          <p:cNvPr id="63" name="Freeform 62"/>
          <p:cNvSpPr/>
          <p:nvPr/>
        </p:nvSpPr>
        <p:spPr>
          <a:xfrm>
            <a:off x="388703" y="2818333"/>
            <a:ext cx="1728854"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577247"/>
                <a:satOff val="-3153"/>
                <a:lumOff val="2043"/>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fr-CH"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Upgrade of the RF 200 MHz in BA3</a:t>
            </a:r>
            <a:r>
              <a:rPr kumimoji="0" lang="fr-CH" sz="1400" b="0" i="0" u="none" strike="noStrike" kern="0" cap="none" spc="0" normalizeH="0" baseline="0" noProof="0" dirty="0" smtClean="0">
                <a:ln>
                  <a:noFill/>
                </a:ln>
                <a:solidFill>
                  <a:srgbClr val="0C377B"/>
                </a:solidFill>
                <a:effectLst/>
                <a:uLnTx/>
                <a:uFillTx/>
                <a:latin typeface="Arial"/>
                <a:ea typeface="+mn-ea"/>
                <a:cs typeface="+mn-cs"/>
              </a:rPr>
              <a:t/>
            </a:r>
            <a:br>
              <a:rPr kumimoji="0" lang="fr-CH" sz="1400" b="0" i="0" u="none" strike="noStrike" kern="0" cap="none" spc="0" normalizeH="0" baseline="0" noProof="0" dirty="0" smtClean="0">
                <a:ln>
                  <a:noFill/>
                </a:ln>
                <a:solidFill>
                  <a:srgbClr val="0C377B"/>
                </a:solidFill>
                <a:effectLst/>
                <a:uLnTx/>
                <a:uFillTx/>
                <a:latin typeface="Arial"/>
                <a:ea typeface="+mn-ea"/>
                <a:cs typeface="+mn-cs"/>
              </a:rPr>
            </a:br>
            <a:r>
              <a:rPr kumimoji="0" lang="fr-CH" sz="1400" b="1" i="0" u="none" strike="noStrike" kern="0" cap="none" spc="0" normalizeH="0" baseline="0" noProof="0" dirty="0" smtClean="0">
                <a:ln>
                  <a:noFill/>
                </a:ln>
                <a:solidFill>
                  <a:srgbClr val="0C377B"/>
                </a:solidFill>
                <a:effectLst/>
                <a:uLnTx/>
                <a:uFillTx/>
                <a:latin typeface="Arial"/>
                <a:ea typeface="+mn-ea"/>
                <a:cs typeface="+mn-cs"/>
              </a:rPr>
              <a:t>Eric </a:t>
            </a:r>
            <a:r>
              <a:rPr kumimoji="0" lang="fr-CH" sz="1400" b="1" i="0" u="none" strike="noStrike" kern="0" cap="none" spc="0" normalizeH="0" baseline="0" noProof="0" dirty="0" err="1" smtClean="0">
                <a:ln>
                  <a:noFill/>
                </a:ln>
                <a:solidFill>
                  <a:srgbClr val="0C377B"/>
                </a:solidFill>
                <a:effectLst/>
                <a:uLnTx/>
                <a:uFillTx/>
                <a:latin typeface="Arial"/>
                <a:ea typeface="+mn-ea"/>
                <a:cs typeface="+mn-cs"/>
              </a:rPr>
              <a:t>Monesinos</a:t>
            </a:r>
            <a:endPar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64" name="Freeform 63"/>
          <p:cNvSpPr/>
          <p:nvPr/>
        </p:nvSpPr>
        <p:spPr>
          <a:xfrm>
            <a:off x="298063" y="1838919"/>
            <a:ext cx="121978" cy="2188695"/>
          </a:xfrm>
          <a:custGeom>
            <a:avLst/>
            <a:gdLst/>
            <a:ahLst/>
            <a:cxnLst/>
            <a:rect l="0" t="0" r="0" b="0"/>
            <a:pathLst>
              <a:path>
                <a:moveTo>
                  <a:pt x="0" y="0"/>
                </a:moveTo>
                <a:lnTo>
                  <a:pt x="0" y="2188695"/>
                </a:lnTo>
                <a:lnTo>
                  <a:pt x="138233" y="2188695"/>
                </a:lnTo>
              </a:path>
            </a:pathLst>
          </a:custGeom>
          <a:noFill/>
          <a:ln w="19050" cap="flat" cmpd="sng" algn="ctr">
            <a:solidFill>
              <a:srgbClr val="5197CC">
                <a:hueOff val="0"/>
                <a:satOff val="0"/>
                <a:lumOff val="0"/>
                <a:alphaOff val="0"/>
              </a:srgbClr>
            </a:solidFill>
            <a:prstDash val="solid"/>
          </a:ln>
          <a:effectLst/>
        </p:spPr>
      </p:sp>
      <p:sp>
        <p:nvSpPr>
          <p:cNvPr id="65" name="Freeform 64"/>
          <p:cNvSpPr/>
          <p:nvPr/>
        </p:nvSpPr>
        <p:spPr>
          <a:xfrm>
            <a:off x="388703" y="3682106"/>
            <a:ext cx="1778280"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1154494"/>
                <a:satOff val="-6306"/>
                <a:lumOff val="4085"/>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fr-CH"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aC </a:t>
            </a:r>
            <a:r>
              <a:rPr kumimoji="0" lang="fr-CH" sz="1400" b="0" i="0" u="none" strike="noStrike" kern="0" cap="none" spc="0" normalizeH="0" baseline="0" noProof="0" dirty="0" err="1" smtClean="0">
                <a:ln>
                  <a:noFill/>
                </a:ln>
                <a:solidFill>
                  <a:srgbClr val="0C377B">
                    <a:hueOff val="0"/>
                    <a:satOff val="0"/>
                    <a:lumOff val="0"/>
                    <a:alphaOff val="0"/>
                  </a:srgbClr>
                </a:solidFill>
                <a:effectLst/>
                <a:uLnTx/>
                <a:uFillTx/>
                <a:latin typeface="Arial"/>
                <a:ea typeface="+mn-ea"/>
                <a:cs typeface="+mn-cs"/>
              </a:rPr>
              <a:t>coating</a:t>
            </a:r>
            <a:r>
              <a:rPr kumimoji="0" lang="fr-CH"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 &amp; </a:t>
            </a:r>
            <a:r>
              <a:rPr kumimoji="0" lang="fr-CH" sz="1400" b="0" i="0" u="none" strike="noStrike" kern="0" cap="none" spc="0" normalizeH="0" baseline="0" noProof="0" dirty="0" err="1" smtClean="0">
                <a:ln>
                  <a:noFill/>
                </a:ln>
                <a:solidFill>
                  <a:srgbClr val="0C377B">
                    <a:hueOff val="0"/>
                    <a:satOff val="0"/>
                    <a:lumOff val="0"/>
                    <a:alphaOff val="0"/>
                  </a:srgbClr>
                </a:solidFill>
                <a:effectLst/>
                <a:uLnTx/>
                <a:uFillTx/>
                <a:latin typeface="Arial"/>
                <a:ea typeface="+mn-ea"/>
                <a:cs typeface="+mn-cs"/>
              </a:rPr>
              <a:t>impedance</a:t>
            </a:r>
            <a:r>
              <a:rPr kumimoji="0" lang="fr-CH"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 </a:t>
            </a:r>
            <a:r>
              <a:rPr kumimoji="0" lang="fr-CH" sz="1400" b="0" i="0" u="none" strike="noStrike" kern="0" cap="none" spc="0" normalizeH="0" baseline="0" noProof="0" dirty="0" err="1" smtClean="0">
                <a:ln>
                  <a:noFill/>
                </a:ln>
                <a:solidFill>
                  <a:srgbClr val="0C377B">
                    <a:hueOff val="0"/>
                    <a:satOff val="0"/>
                    <a:lumOff val="0"/>
                    <a:alphaOff val="0"/>
                  </a:srgbClr>
                </a:solidFill>
                <a:effectLst/>
                <a:uLnTx/>
                <a:uFillTx/>
                <a:latin typeface="Arial"/>
                <a:ea typeface="+mn-ea"/>
                <a:cs typeface="+mn-cs"/>
              </a:rPr>
              <a:t>reduction</a:t>
            </a:r>
            <a:r>
              <a:rPr kumimoji="0" lang="fr-CH" sz="1400" b="0" i="0" u="none" strike="noStrike" kern="0" cap="none" spc="0" normalizeH="0" baseline="0" noProof="0" dirty="0" smtClean="0">
                <a:ln>
                  <a:noFill/>
                </a:ln>
                <a:solidFill>
                  <a:srgbClr val="0C377B"/>
                </a:solidFill>
                <a:effectLst/>
                <a:uLnTx/>
                <a:uFillTx/>
                <a:latin typeface="Arial"/>
                <a:ea typeface="+mn-ea"/>
                <a:cs typeface="+mn-cs"/>
              </a:rPr>
              <a:t/>
            </a:r>
            <a:br>
              <a:rPr kumimoji="0" lang="fr-CH" sz="1400" b="0" i="0" u="none" strike="noStrike" kern="0" cap="none" spc="0" normalizeH="0" baseline="0" noProof="0" dirty="0" smtClean="0">
                <a:ln>
                  <a:noFill/>
                </a:ln>
                <a:solidFill>
                  <a:srgbClr val="0C377B"/>
                </a:solidFill>
                <a:effectLst/>
                <a:uLnTx/>
                <a:uFillTx/>
                <a:latin typeface="Arial"/>
                <a:ea typeface="+mn-ea"/>
                <a:cs typeface="+mn-cs"/>
              </a:rPr>
            </a:br>
            <a:r>
              <a:rPr kumimoji="0" lang="fr-CH" sz="1400" b="1" i="0" u="none" strike="noStrike" kern="0" cap="none" spc="0" normalizeH="0" baseline="0" noProof="0" dirty="0" smtClean="0">
                <a:ln>
                  <a:noFill/>
                </a:ln>
                <a:solidFill>
                  <a:srgbClr val="0C377B"/>
                </a:solidFill>
                <a:effectLst/>
                <a:uLnTx/>
                <a:uFillTx/>
                <a:latin typeface="Arial"/>
                <a:ea typeface="+mn-ea"/>
                <a:cs typeface="+mn-cs"/>
              </a:rPr>
              <a:t>Wil Vollenberg</a:t>
            </a:r>
            <a:endPar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66" name="Freeform 65"/>
          <p:cNvSpPr/>
          <p:nvPr/>
        </p:nvSpPr>
        <p:spPr>
          <a:xfrm>
            <a:off x="298063" y="1838919"/>
            <a:ext cx="121978" cy="3052467"/>
          </a:xfrm>
          <a:custGeom>
            <a:avLst/>
            <a:gdLst/>
            <a:ahLst/>
            <a:cxnLst/>
            <a:rect l="0" t="0" r="0" b="0"/>
            <a:pathLst>
              <a:path>
                <a:moveTo>
                  <a:pt x="0" y="0"/>
                </a:moveTo>
                <a:lnTo>
                  <a:pt x="0" y="3052467"/>
                </a:lnTo>
                <a:lnTo>
                  <a:pt x="138233" y="3052467"/>
                </a:lnTo>
              </a:path>
            </a:pathLst>
          </a:custGeom>
          <a:noFill/>
          <a:ln w="19050" cap="flat" cmpd="sng" algn="ctr">
            <a:solidFill>
              <a:srgbClr val="5197CC">
                <a:hueOff val="0"/>
                <a:satOff val="0"/>
                <a:lumOff val="0"/>
                <a:alphaOff val="0"/>
              </a:srgbClr>
            </a:solidFill>
            <a:prstDash val="solid"/>
          </a:ln>
          <a:effectLst/>
        </p:spPr>
      </p:sp>
      <p:sp>
        <p:nvSpPr>
          <p:cNvPr id="67" name="Freeform 66"/>
          <p:cNvSpPr/>
          <p:nvPr/>
        </p:nvSpPr>
        <p:spPr>
          <a:xfrm>
            <a:off x="380682" y="4545878"/>
            <a:ext cx="1736875"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1731741"/>
                <a:satOff val="-9460"/>
                <a:lumOff val="6128"/>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fr-CH" sz="1400" b="0" i="0" u="none" strike="noStrike" kern="0" cap="none" spc="0" normalizeH="0" baseline="0" noProof="0" dirty="0" err="1" smtClean="0">
                <a:ln>
                  <a:noFill/>
                </a:ln>
                <a:solidFill>
                  <a:srgbClr val="0C377B"/>
                </a:solidFill>
                <a:effectLst/>
                <a:uLnTx/>
                <a:uFillTx/>
                <a:latin typeface="Arial"/>
                <a:ea typeface="+mn-ea"/>
                <a:cs typeface="+mn-cs"/>
              </a:rPr>
              <a:t>Beam</a:t>
            </a:r>
            <a:r>
              <a:rPr kumimoji="0" lang="fr-CH" sz="1400" b="0" i="0" u="none" strike="noStrike" kern="0" cap="none" spc="0" normalizeH="0" baseline="0" noProof="0" dirty="0" smtClean="0">
                <a:ln>
                  <a:noFill/>
                </a:ln>
                <a:solidFill>
                  <a:srgbClr val="0C377B"/>
                </a:solidFill>
                <a:effectLst/>
                <a:uLnTx/>
                <a:uFillTx/>
                <a:latin typeface="Arial"/>
                <a:ea typeface="+mn-ea"/>
                <a:cs typeface="+mn-cs"/>
              </a:rPr>
              <a:t> dump Project</a:t>
            </a:r>
            <a:br>
              <a:rPr kumimoji="0" lang="fr-CH" sz="1400" b="0" i="0" u="none" strike="noStrike" kern="0" cap="none" spc="0" normalizeH="0" baseline="0" noProof="0" dirty="0" smtClean="0">
                <a:ln>
                  <a:noFill/>
                </a:ln>
                <a:solidFill>
                  <a:srgbClr val="0C377B"/>
                </a:solidFill>
                <a:effectLst/>
                <a:uLnTx/>
                <a:uFillTx/>
                <a:latin typeface="Arial"/>
                <a:ea typeface="+mn-ea"/>
                <a:cs typeface="+mn-cs"/>
              </a:rPr>
            </a:br>
            <a:r>
              <a:rPr kumimoji="0" lang="en-GB" sz="1400" b="1" i="0" u="none" strike="noStrike" kern="0" cap="none" spc="0" normalizeH="0" baseline="0" noProof="0" dirty="0" smtClean="0">
                <a:ln>
                  <a:noFill/>
                </a:ln>
                <a:solidFill>
                  <a:srgbClr val="0C377B"/>
                </a:solidFill>
                <a:effectLst/>
                <a:uLnTx/>
                <a:uFillTx/>
                <a:latin typeface="Arial"/>
                <a:ea typeface="+mn-ea"/>
                <a:cs typeface="+mn-cs"/>
              </a:rPr>
              <a:t>Etienne Carlier</a:t>
            </a:r>
            <a:endPar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68" name="Freeform 67"/>
          <p:cNvSpPr/>
          <p:nvPr/>
        </p:nvSpPr>
        <p:spPr>
          <a:xfrm>
            <a:off x="298063" y="1838919"/>
            <a:ext cx="121978" cy="3916239"/>
          </a:xfrm>
          <a:custGeom>
            <a:avLst/>
            <a:gdLst/>
            <a:ahLst/>
            <a:cxnLst/>
            <a:rect l="0" t="0" r="0" b="0"/>
            <a:pathLst>
              <a:path>
                <a:moveTo>
                  <a:pt x="0" y="0"/>
                </a:moveTo>
                <a:lnTo>
                  <a:pt x="0" y="3916239"/>
                </a:lnTo>
                <a:lnTo>
                  <a:pt x="138233" y="3916239"/>
                </a:lnTo>
              </a:path>
            </a:pathLst>
          </a:custGeom>
          <a:noFill/>
          <a:ln w="19050" cap="flat" cmpd="sng" algn="ctr">
            <a:solidFill>
              <a:srgbClr val="5197CC">
                <a:hueOff val="0"/>
                <a:satOff val="0"/>
                <a:lumOff val="0"/>
                <a:alphaOff val="0"/>
              </a:srgbClr>
            </a:solidFill>
            <a:prstDash val="solid"/>
          </a:ln>
          <a:effectLst/>
        </p:spPr>
      </p:sp>
      <p:sp>
        <p:nvSpPr>
          <p:cNvPr id="69" name="Freeform 68"/>
          <p:cNvSpPr/>
          <p:nvPr/>
        </p:nvSpPr>
        <p:spPr>
          <a:xfrm>
            <a:off x="380682" y="5409650"/>
            <a:ext cx="1736875"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2308988"/>
                <a:satOff val="-12613"/>
                <a:lumOff val="8170"/>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fr-CH"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Exchange of the ZS in  LSS2</a:t>
            </a:r>
            <a:r>
              <a:rPr kumimoji="0" lang="fr-CH" sz="1400" b="0" i="0" u="none" strike="noStrike" kern="0" cap="none" spc="0" normalizeH="0" baseline="0" noProof="0" dirty="0" smtClean="0">
                <a:ln>
                  <a:noFill/>
                </a:ln>
                <a:solidFill>
                  <a:srgbClr val="0C377B"/>
                </a:solidFill>
                <a:effectLst/>
                <a:uLnTx/>
                <a:uFillTx/>
                <a:latin typeface="Arial"/>
                <a:ea typeface="+mn-ea"/>
                <a:cs typeface="+mn-cs"/>
              </a:rPr>
              <a:t/>
            </a:r>
            <a:br>
              <a:rPr kumimoji="0" lang="fr-CH" sz="1400" b="0" i="0" u="none" strike="noStrike" kern="0" cap="none" spc="0" normalizeH="0" baseline="0" noProof="0" dirty="0" smtClean="0">
                <a:ln>
                  <a:noFill/>
                </a:ln>
                <a:solidFill>
                  <a:srgbClr val="0C377B"/>
                </a:solidFill>
                <a:effectLst/>
                <a:uLnTx/>
                <a:uFillTx/>
                <a:latin typeface="Arial"/>
                <a:ea typeface="+mn-ea"/>
                <a:cs typeface="+mn-cs"/>
              </a:rPr>
            </a:br>
            <a:r>
              <a:rPr kumimoji="0" lang="en-GB" sz="1400" b="1" i="0" u="none" strike="noStrike" kern="0" cap="none" spc="0" normalizeH="0" baseline="0" noProof="0" dirty="0" smtClean="0">
                <a:ln>
                  <a:noFill/>
                </a:ln>
                <a:solidFill>
                  <a:srgbClr val="0C377B"/>
                </a:solidFill>
                <a:effectLst/>
                <a:uLnTx/>
                <a:uFillTx/>
                <a:latin typeface="Arial"/>
                <a:ea typeface="+mn-ea"/>
                <a:cs typeface="+mn-cs"/>
              </a:rPr>
              <a:t>Bruno Balhan</a:t>
            </a:r>
            <a:endPar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70" name="Freeform 69"/>
          <p:cNvSpPr/>
          <p:nvPr/>
        </p:nvSpPr>
        <p:spPr>
          <a:xfrm>
            <a:off x="3874002" y="1147901"/>
            <a:ext cx="1219522" cy="691017"/>
          </a:xfrm>
          <a:custGeom>
            <a:avLst/>
            <a:gdLst>
              <a:gd name="connsiteX0" fmla="*/ 0 w 1382035"/>
              <a:gd name="connsiteY0" fmla="*/ 69102 h 691017"/>
              <a:gd name="connsiteX1" fmla="*/ 69102 w 1382035"/>
              <a:gd name="connsiteY1" fmla="*/ 0 h 691017"/>
              <a:gd name="connsiteX2" fmla="*/ 1312933 w 1382035"/>
              <a:gd name="connsiteY2" fmla="*/ 0 h 691017"/>
              <a:gd name="connsiteX3" fmla="*/ 1382035 w 1382035"/>
              <a:gd name="connsiteY3" fmla="*/ 69102 h 691017"/>
              <a:gd name="connsiteX4" fmla="*/ 1382035 w 1382035"/>
              <a:gd name="connsiteY4" fmla="*/ 621915 h 691017"/>
              <a:gd name="connsiteX5" fmla="*/ 1312933 w 1382035"/>
              <a:gd name="connsiteY5" fmla="*/ 691017 h 691017"/>
              <a:gd name="connsiteX6" fmla="*/ 69102 w 1382035"/>
              <a:gd name="connsiteY6" fmla="*/ 691017 h 691017"/>
              <a:gd name="connsiteX7" fmla="*/ 0 w 1382035"/>
              <a:gd name="connsiteY7" fmla="*/ 621915 h 691017"/>
              <a:gd name="connsiteX8" fmla="*/ 0 w 1382035"/>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2035" h="691017">
                <a:moveTo>
                  <a:pt x="0" y="69102"/>
                </a:moveTo>
                <a:cubicBezTo>
                  <a:pt x="0" y="30938"/>
                  <a:pt x="30938" y="0"/>
                  <a:pt x="69102" y="0"/>
                </a:cubicBezTo>
                <a:lnTo>
                  <a:pt x="1312933" y="0"/>
                </a:lnTo>
                <a:cubicBezTo>
                  <a:pt x="1351097" y="0"/>
                  <a:pt x="1382035" y="30938"/>
                  <a:pt x="1382035" y="69102"/>
                </a:cubicBezTo>
                <a:lnTo>
                  <a:pt x="1382035" y="621915"/>
                </a:lnTo>
                <a:cubicBezTo>
                  <a:pt x="1382035" y="660079"/>
                  <a:pt x="1351097" y="691017"/>
                  <a:pt x="1312933" y="691017"/>
                </a:cubicBezTo>
                <a:lnTo>
                  <a:pt x="69102" y="691017"/>
                </a:lnTo>
                <a:cubicBezTo>
                  <a:pt x="30938" y="691017"/>
                  <a:pt x="0" y="660079"/>
                  <a:pt x="0" y="621915"/>
                </a:cubicBezTo>
                <a:lnTo>
                  <a:pt x="0" y="69102"/>
                </a:lnTo>
                <a:close/>
              </a:path>
            </a:pathLst>
          </a:custGeom>
          <a:solidFill>
            <a:srgbClr val="4F9A06">
              <a:hueOff val="1731741"/>
              <a:satOff val="-9460"/>
              <a:lumOff val="6128"/>
              <a:alphaOff val="0"/>
            </a:srgbClr>
          </a:solidFill>
          <a:ln w="19050" cap="flat" cmpd="sng" algn="ctr">
            <a:solidFill>
              <a:srgbClr val="FFFFFF">
                <a:hueOff val="0"/>
                <a:satOff val="0"/>
                <a:lumOff val="0"/>
                <a:alphaOff val="0"/>
              </a:srgbClr>
            </a:solidFill>
            <a:prstDash val="solid"/>
          </a:ln>
          <a:effectLst/>
        </p:spPr>
        <p:txBody>
          <a:bodyPr spcFirstLastPara="0" vert="horz" wrap="square" lIns="46909" tIns="38019" rIns="46909" bIns="38019" numCol="1" spcCol="1270" anchor="ctr" anchorCtr="0">
            <a:noAutofit/>
          </a:bodyPr>
          <a:lstStyle/>
          <a:p>
            <a:pPr marL="0" marR="0" lvl="0" indent="0" defTabSz="622300" eaLnBrk="1" fontAlgn="auto"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dirty="0" smtClean="0">
                <a:ln>
                  <a:noFill/>
                </a:ln>
                <a:solidFill>
                  <a:srgbClr val="FFFFFF"/>
                </a:solidFill>
                <a:effectLst/>
                <a:uLnTx/>
                <a:uFillTx/>
                <a:latin typeface="Arial"/>
                <a:ea typeface="+mn-ea"/>
                <a:cs typeface="+mn-cs"/>
              </a:rPr>
              <a:t>Facility Coordinators</a:t>
            </a:r>
          </a:p>
        </p:txBody>
      </p:sp>
      <p:sp>
        <p:nvSpPr>
          <p:cNvPr id="71" name="Freeform 70"/>
          <p:cNvSpPr/>
          <p:nvPr/>
        </p:nvSpPr>
        <p:spPr>
          <a:xfrm>
            <a:off x="4028038" y="1838919"/>
            <a:ext cx="121952" cy="461150"/>
          </a:xfrm>
          <a:custGeom>
            <a:avLst/>
            <a:gdLst/>
            <a:ahLst/>
            <a:cxnLst/>
            <a:rect l="0" t="0" r="0" b="0"/>
            <a:pathLst>
              <a:path>
                <a:moveTo>
                  <a:pt x="0" y="0"/>
                </a:moveTo>
                <a:lnTo>
                  <a:pt x="0" y="461150"/>
                </a:lnTo>
                <a:lnTo>
                  <a:pt x="138203" y="461150"/>
                </a:lnTo>
              </a:path>
            </a:pathLst>
          </a:custGeom>
          <a:noFill/>
          <a:ln w="19050" cap="flat" cmpd="sng" algn="ctr">
            <a:solidFill>
              <a:srgbClr val="5197CC">
                <a:hueOff val="0"/>
                <a:satOff val="0"/>
                <a:lumOff val="0"/>
                <a:alphaOff val="0"/>
              </a:srgbClr>
            </a:solidFill>
            <a:prstDash val="solid"/>
          </a:ln>
          <a:effectLst/>
        </p:spPr>
      </p:sp>
      <p:sp>
        <p:nvSpPr>
          <p:cNvPr id="72" name="Freeform 71"/>
          <p:cNvSpPr/>
          <p:nvPr/>
        </p:nvSpPr>
        <p:spPr>
          <a:xfrm>
            <a:off x="4149991" y="1954561"/>
            <a:ext cx="1630038"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2886235"/>
                <a:satOff val="-15766"/>
                <a:lumOff val="10213"/>
                <a:alphaOff val="0"/>
              </a:srgbClr>
            </a:solidFill>
            <a:prstDash val="solid"/>
          </a:ln>
          <a:effectLst/>
        </p:spPr>
        <p:txBody>
          <a:bodyPr spcFirstLastPara="0" vert="horz" wrap="square" lIns="46909" tIns="38019" rIns="46909" bIns="38019" numCol="1" spcCol="1270" anchor="ctr" anchorCtr="0">
            <a:noAutofit/>
          </a:bodyPr>
          <a:lstStyle/>
          <a:p>
            <a:pPr marL="0" marR="0" lvl="0" indent="0"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David Mcfarlane</a:t>
            </a:r>
            <a:br>
              <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br>
            <a:r>
              <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Julie Coupard(Deputy)</a:t>
            </a:r>
          </a:p>
        </p:txBody>
      </p:sp>
      <p:sp>
        <p:nvSpPr>
          <p:cNvPr id="73" name="Freeform 72"/>
          <p:cNvSpPr/>
          <p:nvPr/>
        </p:nvSpPr>
        <p:spPr>
          <a:xfrm>
            <a:off x="5798298" y="1147901"/>
            <a:ext cx="1219522" cy="691017"/>
          </a:xfrm>
          <a:custGeom>
            <a:avLst/>
            <a:gdLst>
              <a:gd name="connsiteX0" fmla="*/ 0 w 1382035"/>
              <a:gd name="connsiteY0" fmla="*/ 69102 h 691017"/>
              <a:gd name="connsiteX1" fmla="*/ 69102 w 1382035"/>
              <a:gd name="connsiteY1" fmla="*/ 0 h 691017"/>
              <a:gd name="connsiteX2" fmla="*/ 1312933 w 1382035"/>
              <a:gd name="connsiteY2" fmla="*/ 0 h 691017"/>
              <a:gd name="connsiteX3" fmla="*/ 1382035 w 1382035"/>
              <a:gd name="connsiteY3" fmla="*/ 69102 h 691017"/>
              <a:gd name="connsiteX4" fmla="*/ 1382035 w 1382035"/>
              <a:gd name="connsiteY4" fmla="*/ 621915 h 691017"/>
              <a:gd name="connsiteX5" fmla="*/ 1312933 w 1382035"/>
              <a:gd name="connsiteY5" fmla="*/ 691017 h 691017"/>
              <a:gd name="connsiteX6" fmla="*/ 69102 w 1382035"/>
              <a:gd name="connsiteY6" fmla="*/ 691017 h 691017"/>
              <a:gd name="connsiteX7" fmla="*/ 0 w 1382035"/>
              <a:gd name="connsiteY7" fmla="*/ 621915 h 691017"/>
              <a:gd name="connsiteX8" fmla="*/ 0 w 1382035"/>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2035" h="691017">
                <a:moveTo>
                  <a:pt x="0" y="69102"/>
                </a:moveTo>
                <a:cubicBezTo>
                  <a:pt x="0" y="30938"/>
                  <a:pt x="30938" y="0"/>
                  <a:pt x="69102" y="0"/>
                </a:cubicBezTo>
                <a:lnTo>
                  <a:pt x="1312933" y="0"/>
                </a:lnTo>
                <a:cubicBezTo>
                  <a:pt x="1351097" y="0"/>
                  <a:pt x="1382035" y="30938"/>
                  <a:pt x="1382035" y="69102"/>
                </a:cubicBezTo>
                <a:lnTo>
                  <a:pt x="1382035" y="621915"/>
                </a:lnTo>
                <a:cubicBezTo>
                  <a:pt x="1382035" y="660079"/>
                  <a:pt x="1351097" y="691017"/>
                  <a:pt x="1312933" y="691017"/>
                </a:cubicBezTo>
                <a:lnTo>
                  <a:pt x="69102" y="691017"/>
                </a:lnTo>
                <a:cubicBezTo>
                  <a:pt x="30938" y="691017"/>
                  <a:pt x="0" y="660079"/>
                  <a:pt x="0" y="621915"/>
                </a:cubicBezTo>
                <a:lnTo>
                  <a:pt x="0" y="69102"/>
                </a:lnTo>
                <a:close/>
              </a:path>
            </a:pathLst>
          </a:custGeom>
          <a:solidFill>
            <a:srgbClr val="4F9A06">
              <a:hueOff val="3463482"/>
              <a:satOff val="-18919"/>
              <a:lumOff val="12255"/>
              <a:alphaOff val="0"/>
            </a:srgbClr>
          </a:solidFill>
          <a:ln w="19050" cap="flat" cmpd="sng" algn="ctr">
            <a:solidFill>
              <a:srgbClr val="FFFFFF">
                <a:hueOff val="0"/>
                <a:satOff val="0"/>
                <a:lumOff val="0"/>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dirty="0" smtClean="0">
                <a:ln>
                  <a:noFill/>
                </a:ln>
                <a:solidFill>
                  <a:srgbClr val="FFFFFF"/>
                </a:solidFill>
                <a:effectLst/>
                <a:uLnTx/>
                <a:uFillTx/>
                <a:latin typeface="Arial"/>
                <a:ea typeface="+mn-ea"/>
                <a:cs typeface="+mn-cs"/>
              </a:rPr>
              <a:t>EROS</a:t>
            </a:r>
          </a:p>
        </p:txBody>
      </p:sp>
      <p:sp>
        <p:nvSpPr>
          <p:cNvPr id="74" name="Freeform 73"/>
          <p:cNvSpPr/>
          <p:nvPr/>
        </p:nvSpPr>
        <p:spPr>
          <a:xfrm>
            <a:off x="5920250" y="1838919"/>
            <a:ext cx="121952" cy="518263"/>
          </a:xfrm>
          <a:custGeom>
            <a:avLst/>
            <a:gdLst/>
            <a:ahLst/>
            <a:cxnLst/>
            <a:rect l="0" t="0" r="0" b="0"/>
            <a:pathLst>
              <a:path>
                <a:moveTo>
                  <a:pt x="0" y="0"/>
                </a:moveTo>
                <a:lnTo>
                  <a:pt x="0" y="518263"/>
                </a:lnTo>
                <a:lnTo>
                  <a:pt x="138203" y="518263"/>
                </a:lnTo>
              </a:path>
            </a:pathLst>
          </a:custGeom>
          <a:noFill/>
          <a:ln w="19050" cap="flat" cmpd="sng" algn="ctr">
            <a:solidFill>
              <a:srgbClr val="5197CC">
                <a:hueOff val="0"/>
                <a:satOff val="0"/>
                <a:lumOff val="0"/>
                <a:alphaOff val="0"/>
              </a:srgbClr>
            </a:solidFill>
            <a:prstDash val="solid"/>
          </a:ln>
          <a:effectLst/>
        </p:spPr>
      </p:sp>
      <p:sp>
        <p:nvSpPr>
          <p:cNvPr id="75" name="Freeform 74"/>
          <p:cNvSpPr/>
          <p:nvPr/>
        </p:nvSpPr>
        <p:spPr>
          <a:xfrm>
            <a:off x="6042202" y="2011674"/>
            <a:ext cx="1587330"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3463482"/>
                <a:satOff val="-18919"/>
                <a:lumOff val="12255"/>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Emmanuel Paulat</a:t>
            </a:r>
          </a:p>
        </p:txBody>
      </p:sp>
      <p:sp>
        <p:nvSpPr>
          <p:cNvPr id="76" name="Freeform 75"/>
          <p:cNvSpPr/>
          <p:nvPr/>
        </p:nvSpPr>
        <p:spPr>
          <a:xfrm>
            <a:off x="5920250" y="1838919"/>
            <a:ext cx="121952" cy="1382035"/>
          </a:xfrm>
          <a:custGeom>
            <a:avLst/>
            <a:gdLst/>
            <a:ahLst/>
            <a:cxnLst/>
            <a:rect l="0" t="0" r="0" b="0"/>
            <a:pathLst>
              <a:path>
                <a:moveTo>
                  <a:pt x="0" y="0"/>
                </a:moveTo>
                <a:lnTo>
                  <a:pt x="0" y="1382035"/>
                </a:lnTo>
                <a:lnTo>
                  <a:pt x="138203" y="1382035"/>
                </a:lnTo>
              </a:path>
            </a:pathLst>
          </a:custGeom>
          <a:noFill/>
          <a:ln w="19050" cap="flat" cmpd="sng" algn="ctr">
            <a:solidFill>
              <a:srgbClr val="5197CC">
                <a:hueOff val="0"/>
                <a:satOff val="0"/>
                <a:lumOff val="0"/>
                <a:alphaOff val="0"/>
              </a:srgbClr>
            </a:solidFill>
            <a:prstDash val="solid"/>
          </a:ln>
          <a:effectLst/>
        </p:spPr>
      </p:sp>
      <p:sp>
        <p:nvSpPr>
          <p:cNvPr id="77" name="Freeform 76"/>
          <p:cNvSpPr/>
          <p:nvPr/>
        </p:nvSpPr>
        <p:spPr>
          <a:xfrm>
            <a:off x="6042202" y="2875446"/>
            <a:ext cx="1587330"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4040729"/>
                <a:satOff val="-22072"/>
                <a:lumOff val="14298"/>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John Etheridge</a:t>
            </a:r>
          </a:p>
        </p:txBody>
      </p:sp>
      <p:sp>
        <p:nvSpPr>
          <p:cNvPr id="78" name="Freeform 77"/>
          <p:cNvSpPr/>
          <p:nvPr/>
        </p:nvSpPr>
        <p:spPr>
          <a:xfrm>
            <a:off x="7690510" y="1147901"/>
            <a:ext cx="1219522" cy="691017"/>
          </a:xfrm>
          <a:custGeom>
            <a:avLst/>
            <a:gdLst>
              <a:gd name="connsiteX0" fmla="*/ 0 w 1382035"/>
              <a:gd name="connsiteY0" fmla="*/ 69102 h 691017"/>
              <a:gd name="connsiteX1" fmla="*/ 69102 w 1382035"/>
              <a:gd name="connsiteY1" fmla="*/ 0 h 691017"/>
              <a:gd name="connsiteX2" fmla="*/ 1312933 w 1382035"/>
              <a:gd name="connsiteY2" fmla="*/ 0 h 691017"/>
              <a:gd name="connsiteX3" fmla="*/ 1382035 w 1382035"/>
              <a:gd name="connsiteY3" fmla="*/ 69102 h 691017"/>
              <a:gd name="connsiteX4" fmla="*/ 1382035 w 1382035"/>
              <a:gd name="connsiteY4" fmla="*/ 621915 h 691017"/>
              <a:gd name="connsiteX5" fmla="*/ 1312933 w 1382035"/>
              <a:gd name="connsiteY5" fmla="*/ 691017 h 691017"/>
              <a:gd name="connsiteX6" fmla="*/ 69102 w 1382035"/>
              <a:gd name="connsiteY6" fmla="*/ 691017 h 691017"/>
              <a:gd name="connsiteX7" fmla="*/ 0 w 1382035"/>
              <a:gd name="connsiteY7" fmla="*/ 621915 h 691017"/>
              <a:gd name="connsiteX8" fmla="*/ 0 w 1382035"/>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2035" h="691017">
                <a:moveTo>
                  <a:pt x="0" y="69102"/>
                </a:moveTo>
                <a:cubicBezTo>
                  <a:pt x="0" y="30938"/>
                  <a:pt x="30938" y="0"/>
                  <a:pt x="69102" y="0"/>
                </a:cubicBezTo>
                <a:lnTo>
                  <a:pt x="1312933" y="0"/>
                </a:lnTo>
                <a:cubicBezTo>
                  <a:pt x="1351097" y="0"/>
                  <a:pt x="1382035" y="30938"/>
                  <a:pt x="1382035" y="69102"/>
                </a:cubicBezTo>
                <a:lnTo>
                  <a:pt x="1382035" y="621915"/>
                </a:lnTo>
                <a:cubicBezTo>
                  <a:pt x="1382035" y="660079"/>
                  <a:pt x="1351097" y="691017"/>
                  <a:pt x="1312933" y="691017"/>
                </a:cubicBezTo>
                <a:lnTo>
                  <a:pt x="69102" y="691017"/>
                </a:lnTo>
                <a:cubicBezTo>
                  <a:pt x="30938" y="691017"/>
                  <a:pt x="0" y="660079"/>
                  <a:pt x="0" y="621915"/>
                </a:cubicBezTo>
                <a:lnTo>
                  <a:pt x="0" y="69102"/>
                </a:lnTo>
                <a:close/>
              </a:path>
            </a:pathLst>
          </a:custGeom>
          <a:solidFill>
            <a:srgbClr val="4F9A06">
              <a:hueOff val="5195224"/>
              <a:satOff val="-28378"/>
              <a:lumOff val="18383"/>
              <a:alphaOff val="0"/>
            </a:srgbClr>
          </a:solidFill>
          <a:ln w="19050" cap="flat" cmpd="sng" algn="ctr">
            <a:solidFill>
              <a:srgbClr val="FFFFFF">
                <a:hueOff val="0"/>
                <a:satOff val="0"/>
                <a:lumOff val="0"/>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dirty="0" smtClean="0">
                <a:ln>
                  <a:noFill/>
                </a:ln>
                <a:solidFill>
                  <a:srgbClr val="FFFFFF"/>
                </a:solidFill>
                <a:effectLst/>
                <a:uLnTx/>
                <a:uFillTx/>
                <a:latin typeface="Arial"/>
                <a:ea typeface="+mn-ea"/>
                <a:cs typeface="+mn-cs"/>
              </a:rPr>
              <a:t>Integration</a:t>
            </a:r>
          </a:p>
        </p:txBody>
      </p:sp>
      <p:sp>
        <p:nvSpPr>
          <p:cNvPr id="79" name="Freeform 78"/>
          <p:cNvSpPr/>
          <p:nvPr/>
        </p:nvSpPr>
        <p:spPr>
          <a:xfrm>
            <a:off x="7812462" y="1838919"/>
            <a:ext cx="121952" cy="518263"/>
          </a:xfrm>
          <a:custGeom>
            <a:avLst/>
            <a:gdLst/>
            <a:ahLst/>
            <a:cxnLst/>
            <a:rect l="0" t="0" r="0" b="0"/>
            <a:pathLst>
              <a:path>
                <a:moveTo>
                  <a:pt x="0" y="0"/>
                </a:moveTo>
                <a:lnTo>
                  <a:pt x="0" y="518263"/>
                </a:lnTo>
                <a:lnTo>
                  <a:pt x="138203" y="518263"/>
                </a:lnTo>
              </a:path>
            </a:pathLst>
          </a:custGeom>
          <a:noFill/>
          <a:ln w="19050" cap="flat" cmpd="sng" algn="ctr">
            <a:solidFill>
              <a:srgbClr val="5197CC">
                <a:hueOff val="0"/>
                <a:satOff val="0"/>
                <a:lumOff val="0"/>
                <a:alphaOff val="0"/>
              </a:srgbClr>
            </a:solidFill>
            <a:prstDash val="solid"/>
          </a:ln>
          <a:effectLst/>
        </p:spPr>
      </p:sp>
      <p:sp>
        <p:nvSpPr>
          <p:cNvPr id="80" name="Freeform 79"/>
          <p:cNvSpPr/>
          <p:nvPr/>
        </p:nvSpPr>
        <p:spPr>
          <a:xfrm>
            <a:off x="7934414" y="2011674"/>
            <a:ext cx="1587330"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4617977"/>
                <a:satOff val="-25225"/>
                <a:lumOff val="16340"/>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Frederic Galleazzi</a:t>
            </a:r>
          </a:p>
        </p:txBody>
      </p:sp>
      <p:sp>
        <p:nvSpPr>
          <p:cNvPr id="81" name="Freeform 80"/>
          <p:cNvSpPr/>
          <p:nvPr/>
        </p:nvSpPr>
        <p:spPr>
          <a:xfrm>
            <a:off x="7812462" y="1838919"/>
            <a:ext cx="121952" cy="1324922"/>
          </a:xfrm>
          <a:custGeom>
            <a:avLst/>
            <a:gdLst/>
            <a:ahLst/>
            <a:cxnLst/>
            <a:rect l="0" t="0" r="0" b="0"/>
            <a:pathLst>
              <a:path>
                <a:moveTo>
                  <a:pt x="0" y="0"/>
                </a:moveTo>
                <a:lnTo>
                  <a:pt x="0" y="1324922"/>
                </a:lnTo>
                <a:lnTo>
                  <a:pt x="138203" y="1324922"/>
                </a:lnTo>
              </a:path>
            </a:pathLst>
          </a:custGeom>
          <a:noFill/>
          <a:ln w="19050" cap="flat" cmpd="sng" algn="ctr">
            <a:solidFill>
              <a:srgbClr val="5197CC">
                <a:hueOff val="0"/>
                <a:satOff val="0"/>
                <a:lumOff val="0"/>
                <a:alphaOff val="0"/>
              </a:srgbClr>
            </a:solidFill>
            <a:prstDash val="solid"/>
          </a:ln>
          <a:effectLst/>
        </p:spPr>
      </p:sp>
      <p:sp>
        <p:nvSpPr>
          <p:cNvPr id="82" name="Freeform 81"/>
          <p:cNvSpPr/>
          <p:nvPr/>
        </p:nvSpPr>
        <p:spPr>
          <a:xfrm>
            <a:off x="7934414" y="2818333"/>
            <a:ext cx="1587330"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5195224"/>
                <a:satOff val="-28378"/>
                <a:lumOff val="18383"/>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Scharif Mehanneche</a:t>
            </a:r>
            <a:endParaRPr kumimoji="0" lang="en-US" sz="1400" b="0" i="1"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83" name="Freeform 82"/>
          <p:cNvSpPr/>
          <p:nvPr/>
        </p:nvSpPr>
        <p:spPr>
          <a:xfrm>
            <a:off x="7812462" y="1838919"/>
            <a:ext cx="121952" cy="2245807"/>
          </a:xfrm>
          <a:custGeom>
            <a:avLst/>
            <a:gdLst/>
            <a:ahLst/>
            <a:cxnLst/>
            <a:rect l="0" t="0" r="0" b="0"/>
            <a:pathLst>
              <a:path>
                <a:moveTo>
                  <a:pt x="0" y="0"/>
                </a:moveTo>
                <a:lnTo>
                  <a:pt x="0" y="2245807"/>
                </a:lnTo>
                <a:lnTo>
                  <a:pt x="138203" y="2245807"/>
                </a:lnTo>
              </a:path>
            </a:pathLst>
          </a:custGeom>
          <a:noFill/>
          <a:ln w="19050" cap="flat" cmpd="sng" algn="ctr">
            <a:solidFill>
              <a:srgbClr val="5197CC">
                <a:hueOff val="0"/>
                <a:satOff val="0"/>
                <a:lumOff val="0"/>
                <a:alphaOff val="0"/>
              </a:srgbClr>
            </a:solidFill>
            <a:prstDash val="solid"/>
          </a:ln>
          <a:effectLst/>
        </p:spPr>
      </p:sp>
      <p:sp>
        <p:nvSpPr>
          <p:cNvPr id="84" name="Freeform 83"/>
          <p:cNvSpPr/>
          <p:nvPr/>
        </p:nvSpPr>
        <p:spPr>
          <a:xfrm>
            <a:off x="7934414" y="3675050"/>
            <a:ext cx="1587330"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5772470"/>
                <a:satOff val="-31532"/>
                <a:lumOff val="20425"/>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Daniel Del Alamo</a:t>
            </a:r>
            <a:endParaRPr kumimoji="0" lang="en-US" sz="1400" b="0" i="1"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85" name="Freeform 84"/>
          <p:cNvSpPr/>
          <p:nvPr/>
        </p:nvSpPr>
        <p:spPr>
          <a:xfrm>
            <a:off x="9582720" y="1147901"/>
            <a:ext cx="1301215" cy="691017"/>
          </a:xfrm>
          <a:custGeom>
            <a:avLst/>
            <a:gdLst>
              <a:gd name="connsiteX0" fmla="*/ 0 w 1382035"/>
              <a:gd name="connsiteY0" fmla="*/ 69102 h 691017"/>
              <a:gd name="connsiteX1" fmla="*/ 69102 w 1382035"/>
              <a:gd name="connsiteY1" fmla="*/ 0 h 691017"/>
              <a:gd name="connsiteX2" fmla="*/ 1312933 w 1382035"/>
              <a:gd name="connsiteY2" fmla="*/ 0 h 691017"/>
              <a:gd name="connsiteX3" fmla="*/ 1382035 w 1382035"/>
              <a:gd name="connsiteY3" fmla="*/ 69102 h 691017"/>
              <a:gd name="connsiteX4" fmla="*/ 1382035 w 1382035"/>
              <a:gd name="connsiteY4" fmla="*/ 621915 h 691017"/>
              <a:gd name="connsiteX5" fmla="*/ 1312933 w 1382035"/>
              <a:gd name="connsiteY5" fmla="*/ 691017 h 691017"/>
              <a:gd name="connsiteX6" fmla="*/ 69102 w 1382035"/>
              <a:gd name="connsiteY6" fmla="*/ 691017 h 691017"/>
              <a:gd name="connsiteX7" fmla="*/ 0 w 1382035"/>
              <a:gd name="connsiteY7" fmla="*/ 621915 h 691017"/>
              <a:gd name="connsiteX8" fmla="*/ 0 w 1382035"/>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2035" h="691017">
                <a:moveTo>
                  <a:pt x="0" y="69102"/>
                </a:moveTo>
                <a:cubicBezTo>
                  <a:pt x="0" y="30938"/>
                  <a:pt x="30938" y="0"/>
                  <a:pt x="69102" y="0"/>
                </a:cubicBezTo>
                <a:lnTo>
                  <a:pt x="1312933" y="0"/>
                </a:lnTo>
                <a:cubicBezTo>
                  <a:pt x="1351097" y="0"/>
                  <a:pt x="1382035" y="30938"/>
                  <a:pt x="1382035" y="69102"/>
                </a:cubicBezTo>
                <a:lnTo>
                  <a:pt x="1382035" y="621915"/>
                </a:lnTo>
                <a:cubicBezTo>
                  <a:pt x="1382035" y="660079"/>
                  <a:pt x="1351097" y="691017"/>
                  <a:pt x="1312933" y="691017"/>
                </a:cubicBezTo>
                <a:lnTo>
                  <a:pt x="69102" y="691017"/>
                </a:lnTo>
                <a:cubicBezTo>
                  <a:pt x="30938" y="691017"/>
                  <a:pt x="0" y="660079"/>
                  <a:pt x="0" y="621915"/>
                </a:cubicBezTo>
                <a:lnTo>
                  <a:pt x="0" y="69102"/>
                </a:lnTo>
                <a:close/>
              </a:path>
            </a:pathLst>
          </a:custGeom>
          <a:solidFill>
            <a:srgbClr val="4F9A06">
              <a:hueOff val="6926965"/>
              <a:satOff val="-37838"/>
              <a:lumOff val="24510"/>
              <a:alphaOff val="0"/>
            </a:srgbClr>
          </a:solidFill>
          <a:ln w="19050" cap="flat" cmpd="sng" algn="ctr">
            <a:solidFill>
              <a:srgbClr val="FFFFFF">
                <a:hueOff val="0"/>
                <a:satOff val="0"/>
                <a:lumOff val="0"/>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FFFFFF"/>
                </a:solidFill>
                <a:effectLst/>
                <a:uLnTx/>
                <a:uFillTx/>
                <a:latin typeface="Arial"/>
                <a:ea typeface="+mn-ea"/>
                <a:cs typeface="+mn-cs"/>
              </a:rPr>
              <a:t>Configuration / Layout DB</a:t>
            </a:r>
            <a:endParaRPr kumimoji="0" lang="en-US" sz="1400" b="0" i="0" u="none" strike="noStrike" kern="0" cap="none" spc="0" normalizeH="0" baseline="0" noProof="0" dirty="0" smtClean="0">
              <a:ln>
                <a:noFill/>
              </a:ln>
              <a:solidFill>
                <a:srgbClr val="FFFFFF"/>
              </a:solidFill>
              <a:effectLst/>
              <a:uLnTx/>
              <a:uFillTx/>
              <a:latin typeface="Arial"/>
              <a:ea typeface="+mn-ea"/>
              <a:cs typeface="+mn-cs"/>
            </a:endParaRPr>
          </a:p>
        </p:txBody>
      </p:sp>
      <p:sp>
        <p:nvSpPr>
          <p:cNvPr id="86" name="Freeform 85"/>
          <p:cNvSpPr/>
          <p:nvPr/>
        </p:nvSpPr>
        <p:spPr>
          <a:xfrm>
            <a:off x="9704674" y="1838919"/>
            <a:ext cx="121952" cy="461150"/>
          </a:xfrm>
          <a:custGeom>
            <a:avLst/>
            <a:gdLst/>
            <a:ahLst/>
            <a:cxnLst/>
            <a:rect l="0" t="0" r="0" b="0"/>
            <a:pathLst>
              <a:path>
                <a:moveTo>
                  <a:pt x="0" y="0"/>
                </a:moveTo>
                <a:lnTo>
                  <a:pt x="0" y="461150"/>
                </a:lnTo>
                <a:lnTo>
                  <a:pt x="138203" y="461150"/>
                </a:lnTo>
              </a:path>
            </a:pathLst>
          </a:custGeom>
          <a:noFill/>
          <a:ln w="19050" cap="flat" cmpd="sng" algn="ctr">
            <a:solidFill>
              <a:srgbClr val="5197CC">
                <a:hueOff val="0"/>
                <a:satOff val="0"/>
                <a:lumOff val="0"/>
                <a:alphaOff val="0"/>
              </a:srgbClr>
            </a:solidFill>
            <a:prstDash val="solid"/>
          </a:ln>
          <a:effectLst/>
        </p:spPr>
      </p:sp>
      <p:sp>
        <p:nvSpPr>
          <p:cNvPr id="87" name="Freeform 86"/>
          <p:cNvSpPr/>
          <p:nvPr/>
        </p:nvSpPr>
        <p:spPr>
          <a:xfrm>
            <a:off x="9826626" y="1954561"/>
            <a:ext cx="1587330"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6349718"/>
                <a:satOff val="-34685"/>
                <a:lumOff val="22468"/>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0C377B"/>
                </a:solidFill>
                <a:effectLst/>
                <a:uLnTx/>
                <a:uFillTx/>
                <a:latin typeface="Arial"/>
                <a:ea typeface="+mn-ea"/>
                <a:cs typeface="+mn-cs"/>
              </a:rPr>
              <a:t>Sonia Bartolome</a:t>
            </a:r>
            <a:br>
              <a:rPr kumimoji="0" lang="en-US" sz="1400" b="1" i="0" u="none" strike="noStrike" kern="0" cap="none" spc="0" normalizeH="0" baseline="0" noProof="0" dirty="0" smtClean="0">
                <a:ln>
                  <a:noFill/>
                </a:ln>
                <a:solidFill>
                  <a:srgbClr val="0C377B"/>
                </a:solidFill>
                <a:effectLst/>
                <a:uLnTx/>
                <a:uFillTx/>
                <a:latin typeface="Arial"/>
                <a:ea typeface="+mn-ea"/>
                <a:cs typeface="+mn-cs"/>
              </a:rPr>
            </a:br>
            <a:r>
              <a:rPr kumimoji="0" lang="en-US" sz="1400" b="0" i="1" u="none" strike="noStrike" kern="0" cap="none" spc="0" normalizeH="0" baseline="0" noProof="0" dirty="0" smtClean="0">
                <a:ln>
                  <a:noFill/>
                </a:ln>
                <a:solidFill>
                  <a:srgbClr val="0C377B"/>
                </a:solidFill>
                <a:effectLst/>
                <a:uLnTx/>
                <a:uFillTx/>
                <a:latin typeface="Arial"/>
                <a:ea typeface="+mn-ea"/>
                <a:cs typeface="+mn-cs"/>
              </a:rPr>
              <a:t>Machine</a:t>
            </a:r>
            <a:endParaRPr kumimoji="0" lang="en-US" sz="1400" b="0" i="0" u="none" strike="noStrike" kern="0" cap="none" spc="0" normalizeH="0" baseline="0" noProof="0" dirty="0" smtClean="0">
              <a:ln>
                <a:noFill/>
              </a:ln>
              <a:solidFill>
                <a:srgbClr val="0C377B"/>
              </a:solidFill>
              <a:effectLst/>
              <a:uLnTx/>
              <a:uFillTx/>
              <a:latin typeface="Arial"/>
              <a:ea typeface="+mn-ea"/>
              <a:cs typeface="+mn-cs"/>
            </a:endParaRPr>
          </a:p>
        </p:txBody>
      </p:sp>
      <p:sp>
        <p:nvSpPr>
          <p:cNvPr id="88" name="Freeform 87"/>
          <p:cNvSpPr/>
          <p:nvPr/>
        </p:nvSpPr>
        <p:spPr>
          <a:xfrm>
            <a:off x="9704674" y="1838919"/>
            <a:ext cx="121952" cy="1382035"/>
          </a:xfrm>
          <a:custGeom>
            <a:avLst/>
            <a:gdLst/>
            <a:ahLst/>
            <a:cxnLst/>
            <a:rect l="0" t="0" r="0" b="0"/>
            <a:pathLst>
              <a:path>
                <a:moveTo>
                  <a:pt x="0" y="0"/>
                </a:moveTo>
                <a:lnTo>
                  <a:pt x="0" y="1382035"/>
                </a:lnTo>
                <a:lnTo>
                  <a:pt x="138203" y="1382035"/>
                </a:lnTo>
              </a:path>
            </a:pathLst>
          </a:custGeom>
          <a:noFill/>
          <a:ln w="19050" cap="flat" cmpd="sng" algn="ctr">
            <a:solidFill>
              <a:srgbClr val="5197CC">
                <a:hueOff val="0"/>
                <a:satOff val="0"/>
                <a:lumOff val="0"/>
                <a:alphaOff val="0"/>
              </a:srgbClr>
            </a:solidFill>
            <a:prstDash val="solid"/>
          </a:ln>
          <a:effectLst/>
        </p:spPr>
      </p:sp>
      <p:sp>
        <p:nvSpPr>
          <p:cNvPr id="89" name="Freeform 88"/>
          <p:cNvSpPr/>
          <p:nvPr/>
        </p:nvSpPr>
        <p:spPr>
          <a:xfrm>
            <a:off x="9826626" y="2875446"/>
            <a:ext cx="1587330"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6349718"/>
                <a:satOff val="-34685"/>
                <a:lumOff val="22468"/>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0C377B"/>
                </a:solidFill>
                <a:effectLst/>
                <a:uLnTx/>
                <a:uFillTx/>
                <a:latin typeface="Arial"/>
                <a:ea typeface="+mn-ea"/>
                <a:cs typeface="+mn-cs"/>
              </a:rPr>
              <a:t>Blanca Vazquez</a:t>
            </a:r>
            <a:br>
              <a:rPr kumimoji="0" lang="en-US" sz="1400" b="1" i="0" u="none" strike="noStrike" kern="0" cap="none" spc="0" normalizeH="0" baseline="0" noProof="0" dirty="0" smtClean="0">
                <a:ln>
                  <a:noFill/>
                </a:ln>
                <a:solidFill>
                  <a:srgbClr val="0C377B"/>
                </a:solidFill>
                <a:effectLst/>
                <a:uLnTx/>
                <a:uFillTx/>
                <a:latin typeface="Arial"/>
                <a:ea typeface="+mn-ea"/>
                <a:cs typeface="+mn-cs"/>
              </a:rPr>
            </a:br>
            <a:r>
              <a:rPr kumimoji="0" lang="en-US" sz="1400" b="0" i="1" u="none" strike="noStrike" kern="0" cap="none" spc="0" normalizeH="0" baseline="0" noProof="0" dirty="0" smtClean="0">
                <a:ln>
                  <a:noFill/>
                </a:ln>
                <a:solidFill>
                  <a:srgbClr val="0C377B"/>
                </a:solidFill>
                <a:effectLst/>
                <a:uLnTx/>
                <a:uFillTx/>
                <a:latin typeface="Arial"/>
                <a:ea typeface="+mn-ea"/>
                <a:cs typeface="+mn-cs"/>
              </a:rPr>
              <a:t>Surface</a:t>
            </a:r>
          </a:p>
        </p:txBody>
      </p:sp>
      <p:sp>
        <p:nvSpPr>
          <p:cNvPr id="90" name="Freeform 89"/>
          <p:cNvSpPr/>
          <p:nvPr/>
        </p:nvSpPr>
        <p:spPr>
          <a:xfrm>
            <a:off x="2239509" y="2387696"/>
            <a:ext cx="1648309"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0"/>
                <a:satOff val="0"/>
                <a:lumOff val="0"/>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WP1 Fire Compartments</a:t>
            </a:r>
            <a:br>
              <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br>
            <a:r>
              <a:rPr kumimoji="0" lang="fr-CH" sz="1400" b="1" i="0" u="none" strike="noStrike" kern="0" cap="none" spc="0" normalizeH="0" baseline="0" noProof="0" dirty="0" smtClean="0">
                <a:ln>
                  <a:noFill/>
                </a:ln>
                <a:solidFill>
                  <a:srgbClr val="0C377B"/>
                </a:solidFill>
                <a:effectLst/>
                <a:uLnTx/>
                <a:uFillTx/>
                <a:latin typeface="Arial"/>
                <a:ea typeface="+mn-ea"/>
                <a:cs typeface="+mn-cs"/>
              </a:rPr>
              <a:t>A. Martinez Selles</a:t>
            </a:r>
            <a:endPar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91" name="Freeform 90"/>
          <p:cNvSpPr/>
          <p:nvPr/>
        </p:nvSpPr>
        <p:spPr>
          <a:xfrm>
            <a:off x="2249757" y="3267510"/>
            <a:ext cx="1638061"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577247"/>
                <a:satOff val="-3153"/>
                <a:lumOff val="2043"/>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fr-CH"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WP2 </a:t>
            </a:r>
            <a:r>
              <a:rPr kumimoji="0" lang="en-GB"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Fire</a:t>
            </a:r>
            <a:r>
              <a:rPr kumimoji="0" lang="fr-CH"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 </a:t>
            </a:r>
            <a:r>
              <a:rPr kumimoji="0" lang="en-GB"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Detection</a:t>
            </a:r>
            <a:r>
              <a:rPr kumimoji="0" lang="fr-CH" sz="1400" b="0" i="0" u="none" strike="noStrike" kern="0" cap="none" spc="0" normalizeH="0" baseline="0" noProof="0" dirty="0" smtClean="0">
                <a:ln>
                  <a:noFill/>
                </a:ln>
                <a:solidFill>
                  <a:srgbClr val="0C377B"/>
                </a:solidFill>
                <a:effectLst/>
                <a:uLnTx/>
                <a:uFillTx/>
                <a:latin typeface="Arial"/>
                <a:ea typeface="+mn-ea"/>
                <a:cs typeface="+mn-cs"/>
              </a:rPr>
              <a:t/>
            </a:r>
            <a:br>
              <a:rPr kumimoji="0" lang="fr-CH" sz="1400" b="0" i="0" u="none" strike="noStrike" kern="0" cap="none" spc="0" normalizeH="0" baseline="0" noProof="0" dirty="0" smtClean="0">
                <a:ln>
                  <a:noFill/>
                </a:ln>
                <a:solidFill>
                  <a:srgbClr val="0C377B"/>
                </a:solidFill>
                <a:effectLst/>
                <a:uLnTx/>
                <a:uFillTx/>
                <a:latin typeface="Arial"/>
                <a:ea typeface="+mn-ea"/>
                <a:cs typeface="+mn-cs"/>
              </a:rPr>
            </a:br>
            <a:r>
              <a:rPr kumimoji="0" lang="fr-CH" sz="1400" b="1" i="0" u="none" strike="noStrike" kern="0" cap="none" spc="0" normalizeH="0" baseline="0" noProof="0" dirty="0" smtClean="0">
                <a:ln>
                  <a:noFill/>
                </a:ln>
                <a:solidFill>
                  <a:srgbClr val="0C377B"/>
                </a:solidFill>
                <a:effectLst/>
                <a:uLnTx/>
                <a:uFillTx/>
                <a:latin typeface="Arial"/>
                <a:ea typeface="+mn-ea"/>
                <a:cs typeface="+mn-cs"/>
              </a:rPr>
              <a:t>Michael Dole</a:t>
            </a:r>
            <a:endPar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92" name="Freeform 91"/>
          <p:cNvSpPr/>
          <p:nvPr/>
        </p:nvSpPr>
        <p:spPr>
          <a:xfrm>
            <a:off x="2253917" y="4115241"/>
            <a:ext cx="1633902"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1154494"/>
                <a:satOff val="-6306"/>
                <a:lumOff val="4085"/>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fr-CH"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WP3 Dry Riser</a:t>
            </a:r>
            <a:r>
              <a:rPr kumimoji="0" lang="fr-CH" sz="1400" b="0" i="0" u="none" strike="noStrike" kern="0" cap="none" spc="0" normalizeH="0" baseline="0" noProof="0" dirty="0" smtClean="0">
                <a:ln>
                  <a:noFill/>
                </a:ln>
                <a:solidFill>
                  <a:srgbClr val="0C377B"/>
                </a:solidFill>
                <a:effectLst/>
                <a:uLnTx/>
                <a:uFillTx/>
                <a:latin typeface="Arial"/>
                <a:ea typeface="+mn-ea"/>
                <a:cs typeface="+mn-cs"/>
              </a:rPr>
              <a:t/>
            </a:r>
            <a:br>
              <a:rPr kumimoji="0" lang="fr-CH" sz="1400" b="0" i="0" u="none" strike="noStrike" kern="0" cap="none" spc="0" normalizeH="0" baseline="0" noProof="0" dirty="0" smtClean="0">
                <a:ln>
                  <a:noFill/>
                </a:ln>
                <a:solidFill>
                  <a:srgbClr val="0C377B"/>
                </a:solidFill>
                <a:effectLst/>
                <a:uLnTx/>
                <a:uFillTx/>
                <a:latin typeface="Arial"/>
                <a:ea typeface="+mn-ea"/>
                <a:cs typeface="+mn-cs"/>
              </a:rPr>
            </a:br>
            <a:r>
              <a:rPr kumimoji="0" lang="fr-CH" sz="1400" b="1" i="0" u="none" strike="noStrike" kern="0" cap="none" spc="0" normalizeH="0" baseline="0" noProof="0" dirty="0" smtClean="0">
                <a:ln>
                  <a:noFill/>
                </a:ln>
                <a:solidFill>
                  <a:srgbClr val="0C377B"/>
                </a:solidFill>
                <a:effectLst/>
                <a:uLnTx/>
                <a:uFillTx/>
                <a:latin typeface="Arial"/>
                <a:ea typeface="+mn-ea"/>
                <a:cs typeface="+mn-cs"/>
              </a:rPr>
              <a:t>Willy Van Den Broucke</a:t>
            </a:r>
            <a:endPar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93" name="Freeform 92"/>
          <p:cNvSpPr/>
          <p:nvPr/>
        </p:nvSpPr>
        <p:spPr>
          <a:xfrm>
            <a:off x="2239509" y="4987034"/>
            <a:ext cx="1648309"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1731741"/>
                <a:satOff val="-9460"/>
                <a:lumOff val="6128"/>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fr-CH" sz="1400" b="0" i="0" u="none" strike="noStrike" kern="0" cap="none" spc="0" normalizeH="0" baseline="0" noProof="0" dirty="0" smtClean="0">
                <a:ln>
                  <a:noFill/>
                </a:ln>
                <a:solidFill>
                  <a:srgbClr val="0C377B"/>
                </a:solidFill>
                <a:effectLst/>
                <a:uLnTx/>
                <a:uFillTx/>
                <a:latin typeface="Arial"/>
                <a:ea typeface="+mn-ea"/>
                <a:cs typeface="+mn-cs"/>
              </a:rPr>
              <a:t>WP4 </a:t>
            </a:r>
            <a:r>
              <a:rPr kumimoji="0" lang="en-GB" sz="1400" b="0" i="0" u="none" strike="noStrike" kern="0" cap="none" spc="0" normalizeH="0" baseline="0" noProof="0" dirty="0" smtClean="0">
                <a:ln>
                  <a:noFill/>
                </a:ln>
                <a:solidFill>
                  <a:srgbClr val="0C377B"/>
                </a:solidFill>
                <a:effectLst/>
                <a:uLnTx/>
                <a:uFillTx/>
                <a:latin typeface="Arial"/>
                <a:ea typeface="+mn-ea"/>
                <a:cs typeface="+mn-cs"/>
              </a:rPr>
              <a:t>Fire</a:t>
            </a:r>
            <a:r>
              <a:rPr kumimoji="0" lang="fr-CH" sz="1400" b="0" i="0" u="none" strike="noStrike" kern="0" cap="none" spc="0" normalizeH="0" baseline="0" noProof="0" dirty="0" smtClean="0">
                <a:ln>
                  <a:noFill/>
                </a:ln>
                <a:solidFill>
                  <a:srgbClr val="0C377B"/>
                </a:solidFill>
                <a:effectLst/>
                <a:uLnTx/>
                <a:uFillTx/>
                <a:latin typeface="Arial"/>
                <a:ea typeface="+mn-ea"/>
                <a:cs typeface="+mn-cs"/>
              </a:rPr>
              <a:t> Sprinkler</a:t>
            </a:r>
            <a:br>
              <a:rPr kumimoji="0" lang="fr-CH" sz="1400" b="0" i="0" u="none" strike="noStrike" kern="0" cap="none" spc="0" normalizeH="0" baseline="0" noProof="0" dirty="0" smtClean="0">
                <a:ln>
                  <a:noFill/>
                </a:ln>
                <a:solidFill>
                  <a:srgbClr val="0C377B"/>
                </a:solidFill>
                <a:effectLst/>
                <a:uLnTx/>
                <a:uFillTx/>
                <a:latin typeface="Arial"/>
                <a:ea typeface="+mn-ea"/>
                <a:cs typeface="+mn-cs"/>
              </a:rPr>
            </a:br>
            <a:r>
              <a:rPr kumimoji="0" lang="en-GB" sz="1400" b="1" i="0" u="none" strike="noStrike" kern="0" cap="none" spc="0" normalizeH="0" baseline="0" noProof="0" dirty="0" smtClean="0">
                <a:ln>
                  <a:noFill/>
                </a:ln>
                <a:solidFill>
                  <a:srgbClr val="0C377B"/>
                </a:solidFill>
                <a:effectLst/>
                <a:uLnTx/>
                <a:uFillTx/>
                <a:latin typeface="Arial"/>
                <a:ea typeface="+mn-ea"/>
                <a:cs typeface="+mn-cs"/>
              </a:rPr>
              <a:t>Anna Suwalska</a:t>
            </a:r>
            <a:endPar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cxnSp>
        <p:nvCxnSpPr>
          <p:cNvPr id="94" name="Straight Connector 93"/>
          <p:cNvCxnSpPr/>
          <p:nvPr/>
        </p:nvCxnSpPr>
        <p:spPr>
          <a:xfrm>
            <a:off x="298063" y="2726754"/>
            <a:ext cx="1941446" cy="6450"/>
          </a:xfrm>
          <a:prstGeom prst="line">
            <a:avLst/>
          </a:prstGeom>
          <a:noFill/>
          <a:ln w="19050" cap="flat" cmpd="sng" algn="ctr">
            <a:solidFill>
              <a:srgbClr val="5197CC"/>
            </a:solidFill>
            <a:prstDash val="solid"/>
          </a:ln>
          <a:effectLst>
            <a:glow rad="63500">
              <a:srgbClr val="0C377B">
                <a:tint val="30000"/>
                <a:shade val="95000"/>
                <a:satMod val="300000"/>
                <a:alpha val="50000"/>
              </a:srgbClr>
            </a:glow>
          </a:effectLst>
        </p:spPr>
      </p:cxnSp>
      <p:cxnSp>
        <p:nvCxnSpPr>
          <p:cNvPr id="95" name="Straight Connector 94"/>
          <p:cNvCxnSpPr/>
          <p:nvPr/>
        </p:nvCxnSpPr>
        <p:spPr>
          <a:xfrm>
            <a:off x="298063" y="3601044"/>
            <a:ext cx="1941446" cy="0"/>
          </a:xfrm>
          <a:prstGeom prst="line">
            <a:avLst/>
          </a:prstGeom>
          <a:noFill/>
          <a:ln w="19050" cap="flat" cmpd="sng" algn="ctr">
            <a:solidFill>
              <a:srgbClr val="5197CC"/>
            </a:solidFill>
            <a:prstDash val="solid"/>
          </a:ln>
          <a:effectLst>
            <a:glow rad="63500">
              <a:srgbClr val="0C377B">
                <a:tint val="30000"/>
                <a:shade val="95000"/>
                <a:satMod val="300000"/>
                <a:alpha val="50000"/>
              </a:srgbClr>
            </a:glow>
          </a:effectLst>
        </p:spPr>
      </p:cxnSp>
      <p:cxnSp>
        <p:nvCxnSpPr>
          <p:cNvPr id="96" name="Straight Connector 95"/>
          <p:cNvCxnSpPr/>
          <p:nvPr/>
        </p:nvCxnSpPr>
        <p:spPr>
          <a:xfrm>
            <a:off x="298063" y="4467319"/>
            <a:ext cx="1955854" cy="0"/>
          </a:xfrm>
          <a:prstGeom prst="line">
            <a:avLst/>
          </a:prstGeom>
          <a:noFill/>
          <a:ln w="19050" cap="flat" cmpd="sng" algn="ctr">
            <a:solidFill>
              <a:srgbClr val="5197CC"/>
            </a:solidFill>
            <a:prstDash val="solid"/>
          </a:ln>
          <a:effectLst>
            <a:glow rad="63500">
              <a:srgbClr val="0C377B">
                <a:tint val="30000"/>
                <a:shade val="95000"/>
                <a:satMod val="300000"/>
                <a:alpha val="50000"/>
              </a:srgbClr>
            </a:glow>
          </a:effectLst>
        </p:spPr>
      </p:cxnSp>
      <p:cxnSp>
        <p:nvCxnSpPr>
          <p:cNvPr id="97" name="Straight Connector 96"/>
          <p:cNvCxnSpPr/>
          <p:nvPr/>
        </p:nvCxnSpPr>
        <p:spPr>
          <a:xfrm>
            <a:off x="298063" y="5317548"/>
            <a:ext cx="1955854" cy="0"/>
          </a:xfrm>
          <a:prstGeom prst="line">
            <a:avLst/>
          </a:prstGeom>
          <a:noFill/>
          <a:ln w="19050" cap="flat" cmpd="sng" algn="ctr">
            <a:solidFill>
              <a:srgbClr val="5197CC"/>
            </a:solidFill>
            <a:prstDash val="solid"/>
          </a:ln>
          <a:effectLst>
            <a:glow rad="63500">
              <a:srgbClr val="0C377B">
                <a:tint val="30000"/>
                <a:shade val="95000"/>
                <a:satMod val="300000"/>
                <a:alpha val="50000"/>
              </a:srgbClr>
            </a:glow>
          </a:effectLst>
        </p:spPr>
      </p:cxnSp>
      <p:cxnSp>
        <p:nvCxnSpPr>
          <p:cNvPr id="98" name="Straight Connector 97"/>
          <p:cNvCxnSpPr/>
          <p:nvPr/>
        </p:nvCxnSpPr>
        <p:spPr>
          <a:xfrm flipH="1">
            <a:off x="4020018" y="2300069"/>
            <a:ext cx="8020" cy="1761521"/>
          </a:xfrm>
          <a:prstGeom prst="line">
            <a:avLst/>
          </a:prstGeom>
          <a:noFill/>
          <a:ln w="19050" cap="flat" cmpd="sng" algn="ctr">
            <a:solidFill>
              <a:srgbClr val="5197CC"/>
            </a:solidFill>
            <a:prstDash val="solid"/>
          </a:ln>
          <a:effectLst>
            <a:glow rad="63500">
              <a:srgbClr val="0C377B">
                <a:tint val="30000"/>
                <a:shade val="95000"/>
                <a:satMod val="300000"/>
                <a:alpha val="50000"/>
              </a:srgbClr>
            </a:glow>
          </a:effectLst>
        </p:spPr>
      </p:cxnSp>
      <p:cxnSp>
        <p:nvCxnSpPr>
          <p:cNvPr id="99" name="Straight Connector 98"/>
          <p:cNvCxnSpPr/>
          <p:nvPr/>
        </p:nvCxnSpPr>
        <p:spPr>
          <a:xfrm>
            <a:off x="4028038" y="3251468"/>
            <a:ext cx="121952" cy="0"/>
          </a:xfrm>
          <a:prstGeom prst="line">
            <a:avLst/>
          </a:prstGeom>
          <a:noFill/>
          <a:ln w="19050" cap="flat" cmpd="sng" algn="ctr">
            <a:solidFill>
              <a:srgbClr val="5197CC"/>
            </a:solidFill>
            <a:prstDash val="solid"/>
          </a:ln>
          <a:effectLst>
            <a:glow rad="63500">
              <a:srgbClr val="0C377B">
                <a:tint val="30000"/>
                <a:shade val="95000"/>
                <a:satMod val="300000"/>
                <a:alpha val="50000"/>
              </a:srgbClr>
            </a:glow>
          </a:effectLst>
        </p:spPr>
      </p:cxnSp>
      <p:sp>
        <p:nvSpPr>
          <p:cNvPr id="100" name="Freeform 99"/>
          <p:cNvSpPr/>
          <p:nvPr/>
        </p:nvSpPr>
        <p:spPr>
          <a:xfrm>
            <a:off x="4149992" y="2852914"/>
            <a:ext cx="1648306"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2886235"/>
                <a:satOff val="-15766"/>
                <a:lumOff val="10213"/>
                <a:alphaOff val="0"/>
              </a:srgbClr>
            </a:solidFill>
            <a:prstDash val="solid"/>
          </a:ln>
          <a:effectLst/>
        </p:spPr>
        <p:txBody>
          <a:bodyPr spcFirstLastPara="0" vert="horz" wrap="square" lIns="46909" tIns="38019" rIns="46909" bIns="38019" numCol="1" spcCol="1270" anchor="ctr" anchorCtr="0">
            <a:noAutofit/>
          </a:bodyPr>
          <a:lstStyle/>
          <a:p>
            <a:pPr marL="0" marR="0" lvl="0" indent="0" defTabSz="622300" eaLnBrk="1" fontAlgn="auto"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BA1 &amp; BA5</a:t>
            </a:r>
          </a:p>
          <a:p>
            <a:pPr marL="0" marR="0" lvl="0" indent="0"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Jonathan Meignan</a:t>
            </a:r>
            <a:endPar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101" name="Freeform 100"/>
          <p:cNvSpPr/>
          <p:nvPr/>
        </p:nvSpPr>
        <p:spPr>
          <a:xfrm>
            <a:off x="4149991" y="3703146"/>
            <a:ext cx="1630037"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2886235"/>
                <a:satOff val="-15766"/>
                <a:lumOff val="10213"/>
                <a:alphaOff val="0"/>
              </a:srgbClr>
            </a:solidFill>
            <a:prstDash val="solid"/>
          </a:ln>
          <a:effectLst/>
        </p:spPr>
        <p:txBody>
          <a:bodyPr spcFirstLastPara="0" vert="horz" wrap="square" lIns="46909" tIns="38019" rIns="46909" bIns="38019" numCol="1" spcCol="1270" anchor="ctr" anchorCtr="0">
            <a:noAutofit/>
          </a:bodyPr>
          <a:lstStyle/>
          <a:p>
            <a:pPr marL="0" marR="0" lvl="0" indent="0" defTabSz="622300" eaLnBrk="1" fontAlgn="auto" latinLnBrk="0" hangingPunct="1">
              <a:lnSpc>
                <a:spcPct val="90000"/>
              </a:lnSpc>
              <a:spcBef>
                <a:spcPct val="0"/>
              </a:spcBef>
              <a:spcAft>
                <a:spcPct val="35000"/>
              </a:spcAft>
              <a:buClrTx/>
              <a:buSzTx/>
              <a:buFontTx/>
              <a:buNone/>
              <a:tabLst/>
              <a:defRPr/>
            </a:pPr>
            <a:r>
              <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Beamline activities</a:t>
            </a:r>
          </a:p>
          <a:p>
            <a:pPr marL="0" marR="0" lvl="0" indent="0"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Antonio Grande </a:t>
            </a:r>
            <a:r>
              <a:rPr kumimoji="0" lang="en-US" sz="1400" b="1" i="0" u="none" strike="noStrike" kern="0" cap="none" spc="0" normalizeH="0" baseline="0" noProof="0" dirty="0" err="1" smtClean="0">
                <a:ln>
                  <a:noFill/>
                </a:ln>
                <a:solidFill>
                  <a:srgbClr val="0C377B">
                    <a:hueOff val="0"/>
                    <a:satOff val="0"/>
                    <a:lumOff val="0"/>
                    <a:alphaOff val="0"/>
                  </a:srgbClr>
                </a:solidFill>
                <a:effectLst/>
                <a:uLnTx/>
                <a:uFillTx/>
                <a:latin typeface="Arial"/>
                <a:ea typeface="+mn-ea"/>
                <a:cs typeface="+mn-cs"/>
              </a:rPr>
              <a:t>Mallavia</a:t>
            </a:r>
            <a:endParaRPr kumimoji="0" lang="en-US" sz="1400" b="0"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cxnSp>
        <p:nvCxnSpPr>
          <p:cNvPr id="102" name="Straight Connector 101"/>
          <p:cNvCxnSpPr/>
          <p:nvPr/>
        </p:nvCxnSpPr>
        <p:spPr>
          <a:xfrm>
            <a:off x="4020018" y="4061590"/>
            <a:ext cx="121952" cy="0"/>
          </a:xfrm>
          <a:prstGeom prst="line">
            <a:avLst/>
          </a:prstGeom>
          <a:noFill/>
          <a:ln w="19050" cap="flat" cmpd="sng" algn="ctr">
            <a:solidFill>
              <a:srgbClr val="5197CC"/>
            </a:solidFill>
            <a:prstDash val="solid"/>
          </a:ln>
          <a:effectLst>
            <a:glow rad="63500">
              <a:srgbClr val="0C377B">
                <a:tint val="30000"/>
                <a:shade val="95000"/>
                <a:satMod val="300000"/>
                <a:alpha val="50000"/>
              </a:srgbClr>
            </a:glow>
          </a:effectLst>
        </p:spPr>
      </p:cxnSp>
      <p:sp>
        <p:nvSpPr>
          <p:cNvPr id="103" name="Freeform 102"/>
          <p:cNvSpPr/>
          <p:nvPr/>
        </p:nvSpPr>
        <p:spPr>
          <a:xfrm>
            <a:off x="7934414" y="4508148"/>
            <a:ext cx="1587330" cy="691017"/>
          </a:xfrm>
          <a:custGeom>
            <a:avLst/>
            <a:gdLst>
              <a:gd name="connsiteX0" fmla="*/ 0 w 1798857"/>
              <a:gd name="connsiteY0" fmla="*/ 69102 h 691017"/>
              <a:gd name="connsiteX1" fmla="*/ 69102 w 1798857"/>
              <a:gd name="connsiteY1" fmla="*/ 0 h 691017"/>
              <a:gd name="connsiteX2" fmla="*/ 1729755 w 1798857"/>
              <a:gd name="connsiteY2" fmla="*/ 0 h 691017"/>
              <a:gd name="connsiteX3" fmla="*/ 1798857 w 1798857"/>
              <a:gd name="connsiteY3" fmla="*/ 69102 h 691017"/>
              <a:gd name="connsiteX4" fmla="*/ 1798857 w 1798857"/>
              <a:gd name="connsiteY4" fmla="*/ 621915 h 691017"/>
              <a:gd name="connsiteX5" fmla="*/ 1729755 w 1798857"/>
              <a:gd name="connsiteY5" fmla="*/ 691017 h 691017"/>
              <a:gd name="connsiteX6" fmla="*/ 69102 w 1798857"/>
              <a:gd name="connsiteY6" fmla="*/ 691017 h 691017"/>
              <a:gd name="connsiteX7" fmla="*/ 0 w 1798857"/>
              <a:gd name="connsiteY7" fmla="*/ 621915 h 691017"/>
              <a:gd name="connsiteX8" fmla="*/ 0 w 1798857"/>
              <a:gd name="connsiteY8" fmla="*/ 69102 h 6910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98857" h="691017">
                <a:moveTo>
                  <a:pt x="0" y="69102"/>
                </a:moveTo>
                <a:cubicBezTo>
                  <a:pt x="0" y="30938"/>
                  <a:pt x="30938" y="0"/>
                  <a:pt x="69102" y="0"/>
                </a:cubicBezTo>
                <a:lnTo>
                  <a:pt x="1729755" y="0"/>
                </a:lnTo>
                <a:cubicBezTo>
                  <a:pt x="1767919" y="0"/>
                  <a:pt x="1798857" y="30938"/>
                  <a:pt x="1798857" y="69102"/>
                </a:cubicBezTo>
                <a:lnTo>
                  <a:pt x="1798857" y="621915"/>
                </a:lnTo>
                <a:cubicBezTo>
                  <a:pt x="1798857" y="660079"/>
                  <a:pt x="1767919" y="691017"/>
                  <a:pt x="1729755" y="691017"/>
                </a:cubicBezTo>
                <a:lnTo>
                  <a:pt x="69102" y="691017"/>
                </a:lnTo>
                <a:cubicBezTo>
                  <a:pt x="30938" y="691017"/>
                  <a:pt x="0" y="660079"/>
                  <a:pt x="0" y="621915"/>
                </a:cubicBezTo>
                <a:lnTo>
                  <a:pt x="0" y="69102"/>
                </a:lnTo>
                <a:close/>
              </a:path>
            </a:pathLst>
          </a:custGeom>
          <a:solidFill>
            <a:srgbClr val="FFFFFF">
              <a:alpha val="90000"/>
              <a:hueOff val="0"/>
              <a:satOff val="0"/>
              <a:lumOff val="0"/>
              <a:alphaOff val="0"/>
            </a:srgbClr>
          </a:solidFill>
          <a:ln w="19050" cap="flat" cmpd="sng" algn="ctr">
            <a:solidFill>
              <a:srgbClr val="4F9A06">
                <a:hueOff val="5772470"/>
                <a:satOff val="-31532"/>
                <a:lumOff val="20425"/>
                <a:alphaOff val="0"/>
              </a:srgbClr>
            </a:solidFill>
            <a:prstDash val="solid"/>
          </a:ln>
          <a:effectLst/>
        </p:spPr>
        <p:txBody>
          <a:bodyPr spcFirstLastPara="0" vert="horz" wrap="square" lIns="46909" tIns="38019" rIns="46909" bIns="38019" numCol="1" spcCol="1270" anchor="ctr" anchorCtr="0">
            <a:noAutofit/>
          </a:bodyPr>
          <a:lstStyle/>
          <a:p>
            <a:pPr marL="0" marR="0" lvl="0" indent="0" algn="ctr" defTabSz="622300" eaLnBrk="1" fontAlgn="auto" latinLnBrk="0" hangingPunct="1">
              <a:lnSpc>
                <a:spcPct val="90000"/>
              </a:lnSpc>
              <a:spcBef>
                <a:spcPct val="0"/>
              </a:spcBef>
              <a:spcAft>
                <a:spcPct val="35000"/>
              </a:spcAft>
              <a:buClrTx/>
              <a:buSzTx/>
              <a:buFontTx/>
              <a:buNone/>
              <a:tabLst/>
              <a:defRPr/>
            </a:pPr>
            <a:r>
              <a:rPr kumimoji="0" lang="en-US" sz="1400" b="1" i="0"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rPr>
              <a:t>Jean-Baptiste </a:t>
            </a:r>
            <a:r>
              <a:rPr kumimoji="0" lang="en-US" sz="1400" b="1" i="0" u="none" strike="noStrike" kern="0" cap="none" spc="0" normalizeH="0" baseline="0" noProof="0" dirty="0" err="1" smtClean="0">
                <a:ln>
                  <a:noFill/>
                </a:ln>
                <a:solidFill>
                  <a:srgbClr val="0C377B">
                    <a:hueOff val="0"/>
                    <a:satOff val="0"/>
                    <a:lumOff val="0"/>
                    <a:alphaOff val="0"/>
                  </a:srgbClr>
                </a:solidFill>
                <a:effectLst/>
                <a:uLnTx/>
                <a:uFillTx/>
                <a:latin typeface="Arial"/>
                <a:ea typeface="+mn-ea"/>
                <a:cs typeface="+mn-cs"/>
              </a:rPr>
              <a:t>Mayolini</a:t>
            </a:r>
            <a:endParaRPr kumimoji="0" lang="en-US" sz="1400" b="0" i="1" u="none" strike="noStrike" kern="0" cap="none" spc="0" normalizeH="0" baseline="0" noProof="0" dirty="0" smtClean="0">
              <a:ln>
                <a:noFill/>
              </a:ln>
              <a:solidFill>
                <a:srgbClr val="0C377B">
                  <a:hueOff val="0"/>
                  <a:satOff val="0"/>
                  <a:lumOff val="0"/>
                  <a:alphaOff val="0"/>
                </a:srgbClr>
              </a:solidFill>
              <a:effectLst/>
              <a:uLnTx/>
              <a:uFillTx/>
              <a:latin typeface="Arial"/>
              <a:ea typeface="+mn-ea"/>
              <a:cs typeface="+mn-cs"/>
            </a:endParaRPr>
          </a:p>
        </p:txBody>
      </p:sp>
      <p:sp>
        <p:nvSpPr>
          <p:cNvPr id="104" name="Freeform 103"/>
          <p:cNvSpPr/>
          <p:nvPr/>
        </p:nvSpPr>
        <p:spPr>
          <a:xfrm>
            <a:off x="7812463" y="2592894"/>
            <a:ext cx="121952" cy="2245807"/>
          </a:xfrm>
          <a:custGeom>
            <a:avLst/>
            <a:gdLst/>
            <a:ahLst/>
            <a:cxnLst/>
            <a:rect l="0" t="0" r="0" b="0"/>
            <a:pathLst>
              <a:path>
                <a:moveTo>
                  <a:pt x="0" y="0"/>
                </a:moveTo>
                <a:lnTo>
                  <a:pt x="0" y="2245807"/>
                </a:lnTo>
                <a:lnTo>
                  <a:pt x="138203" y="2245807"/>
                </a:lnTo>
              </a:path>
            </a:pathLst>
          </a:custGeom>
          <a:noFill/>
          <a:ln w="19050" cap="flat" cmpd="sng" algn="ctr">
            <a:solidFill>
              <a:srgbClr val="5197CC">
                <a:hueOff val="0"/>
                <a:satOff val="0"/>
                <a:lumOff val="0"/>
                <a:alphaOff val="0"/>
              </a:srgbClr>
            </a:solidFill>
            <a:prstDash val="solid"/>
          </a:ln>
          <a:effectLst/>
        </p:spPr>
      </p:sp>
    </p:spTree>
    <p:extLst>
      <p:ext uri="{BB962C8B-B14F-4D97-AF65-F5344CB8AC3E}">
        <p14:creationId xmlns:p14="http://schemas.microsoft.com/office/powerpoint/2010/main" val="13612138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571067" y="3436420"/>
            <a:ext cx="7397646" cy="2840613"/>
          </a:xfrm>
          <a:prstGeom prst="rect">
            <a:avLst/>
          </a:prstGeom>
        </p:spPr>
      </p:pic>
      <p:sp>
        <p:nvSpPr>
          <p:cNvPr id="8" name="Slide Number Placeholder 7"/>
          <p:cNvSpPr>
            <a:spLocks noGrp="1"/>
          </p:cNvSpPr>
          <p:nvPr>
            <p:ph type="sldNum" sz="quarter" idx="4"/>
          </p:nvPr>
        </p:nvSpPr>
        <p:spPr/>
        <p:txBody>
          <a:bodyPr/>
          <a:lstStyle/>
          <a:p>
            <a:fld id="{8D6C380F-326D-3C40-9EE7-7FBAB0953422}" type="slidenum">
              <a:rPr lang="en-US">
                <a:latin typeface="Arial"/>
              </a:rPr>
              <a:pPr/>
              <a:t>40</a:t>
            </a:fld>
            <a:endParaRPr lang="en-US" dirty="0">
              <a:latin typeface="Arial"/>
            </a:endParaRPr>
          </a:p>
        </p:txBody>
      </p:sp>
      <p:sp>
        <p:nvSpPr>
          <p:cNvPr id="4" name="Footer Placeholder 3"/>
          <p:cNvSpPr>
            <a:spLocks noGrp="1"/>
          </p:cNvSpPr>
          <p:nvPr>
            <p:ph type="ftr" sz="quarter" idx="4294967295"/>
          </p:nvPr>
        </p:nvSpPr>
        <p:spPr>
          <a:xfrm>
            <a:off x="6470650" y="6356350"/>
            <a:ext cx="5721350" cy="365125"/>
          </a:xfrm>
        </p:spPr>
        <p:txBody>
          <a:bodyPr/>
          <a:lstStyle/>
          <a:p>
            <a:r>
              <a:rPr lang="en-US" smtClean="0"/>
              <a:t>David Mcfarlane EN-ACE</a:t>
            </a:r>
            <a:endParaRPr lang="en-US" dirty="0"/>
          </a:p>
        </p:txBody>
      </p:sp>
      <p:sp>
        <p:nvSpPr>
          <p:cNvPr id="5" name="Content Placeholder 4"/>
          <p:cNvSpPr>
            <a:spLocks noGrp="1"/>
          </p:cNvSpPr>
          <p:nvPr>
            <p:ph sz="quarter" idx="4294967295"/>
          </p:nvPr>
        </p:nvSpPr>
        <p:spPr>
          <a:xfrm>
            <a:off x="4032591" y="1260475"/>
            <a:ext cx="4533900" cy="5014913"/>
          </a:xfrm>
        </p:spPr>
        <p:txBody>
          <a:bodyPr>
            <a:normAutofit/>
          </a:bodyPr>
          <a:lstStyle/>
          <a:p>
            <a:r>
              <a:rPr lang="en-GB" sz="2000" dirty="0"/>
              <a:t>ECA5</a:t>
            </a:r>
          </a:p>
          <a:p>
            <a:pPr lvl="1"/>
            <a:r>
              <a:rPr lang="en-GB" sz="2000" dirty="0">
                <a:solidFill>
                  <a:srgbClr val="FFC000"/>
                </a:solidFill>
              </a:rPr>
              <a:t>Works in Kickers platform (El + ABT + CV)</a:t>
            </a:r>
          </a:p>
          <a:p>
            <a:pPr lvl="0">
              <a:buClr>
                <a:srgbClr val="0C377B"/>
              </a:buClr>
            </a:pPr>
            <a:r>
              <a:rPr lang="en-GB" sz="2000" dirty="0"/>
              <a:t>Surface (BA5/BB5)</a:t>
            </a:r>
          </a:p>
          <a:p>
            <a:pPr lvl="1">
              <a:buClr>
                <a:srgbClr val="999999"/>
              </a:buClr>
            </a:pPr>
            <a:r>
              <a:rPr lang="en-GB" sz="2000" dirty="0">
                <a:solidFill>
                  <a:srgbClr val="00B0F0"/>
                </a:solidFill>
              </a:rPr>
              <a:t>Fire safety WP3 (+ECX5)</a:t>
            </a:r>
          </a:p>
          <a:p>
            <a:pPr lvl="1">
              <a:buClr>
                <a:srgbClr val="999999"/>
              </a:buClr>
            </a:pPr>
            <a:r>
              <a:rPr lang="en-GB" sz="2000" dirty="0">
                <a:solidFill>
                  <a:srgbClr val="C00000"/>
                </a:solidFill>
              </a:rPr>
              <a:t>PPS upgrade</a:t>
            </a:r>
          </a:p>
          <a:p>
            <a:pPr marL="231775" lvl="1" indent="0">
              <a:buNone/>
            </a:pPr>
            <a:endParaRPr lang="en-GB" sz="2000" dirty="0"/>
          </a:p>
          <a:p>
            <a:pPr lvl="1"/>
            <a:endParaRPr lang="en-GB" sz="2000" dirty="0"/>
          </a:p>
        </p:txBody>
      </p:sp>
      <p:sp>
        <p:nvSpPr>
          <p:cNvPr id="3" name="TextBox 2"/>
          <p:cNvSpPr txBox="1"/>
          <p:nvPr/>
        </p:nvSpPr>
        <p:spPr>
          <a:xfrm>
            <a:off x="136360" y="1259036"/>
            <a:ext cx="4377474" cy="2339102"/>
          </a:xfrm>
          <a:prstGeom prst="rect">
            <a:avLst/>
          </a:prstGeom>
          <a:noFill/>
        </p:spPr>
        <p:txBody>
          <a:bodyPr wrap="square" rtlCol="0">
            <a:spAutoFit/>
          </a:bodyPr>
          <a:lstStyle/>
          <a:p>
            <a:pPr marL="225425" indent="-225425">
              <a:spcBef>
                <a:spcPts val="900"/>
              </a:spcBef>
              <a:buClr>
                <a:srgbClr val="0C377B"/>
              </a:buClr>
              <a:buSzPct val="100000"/>
              <a:buFont typeface="Arial"/>
              <a:buChar char="•"/>
            </a:pPr>
            <a:r>
              <a:rPr lang="en-GB" sz="2000" dirty="0">
                <a:solidFill>
                  <a:srgbClr val="0C377B"/>
                </a:solidFill>
                <a:latin typeface="Arial"/>
              </a:rPr>
              <a:t>LSS5/ECX5</a:t>
            </a:r>
          </a:p>
          <a:p>
            <a:pPr marL="460375" lvl="1" indent="-228600">
              <a:spcBef>
                <a:spcPts val="900"/>
              </a:spcBef>
              <a:buClr>
                <a:srgbClr val="999999"/>
              </a:buClr>
              <a:buSzPct val="100000"/>
              <a:buFont typeface="Arial"/>
              <a:buChar char="•"/>
            </a:pPr>
            <a:r>
              <a:rPr lang="en-GB" sz="2000" dirty="0">
                <a:solidFill>
                  <a:srgbClr val="0C377B"/>
                </a:solidFill>
                <a:latin typeface="Arial"/>
              </a:rPr>
              <a:t>Re-installation of the beam line</a:t>
            </a:r>
          </a:p>
          <a:p>
            <a:pPr marL="460375" lvl="1" indent="-228600">
              <a:spcBef>
                <a:spcPts val="900"/>
              </a:spcBef>
              <a:buClr>
                <a:srgbClr val="999999"/>
              </a:buClr>
              <a:buSzPct val="100000"/>
              <a:buFont typeface="Arial"/>
              <a:buChar char="•"/>
            </a:pPr>
            <a:r>
              <a:rPr lang="en-GB" sz="2000" dirty="0">
                <a:solidFill>
                  <a:srgbClr val="0C377B"/>
                </a:solidFill>
                <a:latin typeface="Arial"/>
              </a:rPr>
              <a:t>SBDS cabling campaign 04</a:t>
            </a:r>
          </a:p>
          <a:p>
            <a:pPr marL="460375" lvl="1" indent="-228600">
              <a:spcBef>
                <a:spcPts val="900"/>
              </a:spcBef>
              <a:buClr>
                <a:srgbClr val="999999"/>
              </a:buClr>
              <a:buSzPct val="100000"/>
              <a:buFont typeface="Arial"/>
              <a:buChar char="•"/>
            </a:pPr>
            <a:r>
              <a:rPr lang="en-GB" sz="2000" dirty="0">
                <a:solidFill>
                  <a:srgbClr val="816107"/>
                </a:solidFill>
                <a:latin typeface="Arial"/>
              </a:rPr>
              <a:t>Dump installation</a:t>
            </a:r>
          </a:p>
          <a:p>
            <a:pPr marL="460375" lvl="1" indent="-228600">
              <a:spcBef>
                <a:spcPts val="900"/>
              </a:spcBef>
              <a:buClr>
                <a:srgbClr val="999999"/>
              </a:buClr>
              <a:buSzPct val="100000"/>
              <a:buFont typeface="Arial"/>
              <a:buChar char="•"/>
            </a:pPr>
            <a:r>
              <a:rPr lang="en-GB" sz="2000" dirty="0">
                <a:solidFill>
                  <a:srgbClr val="00B0F0"/>
                </a:solidFill>
                <a:latin typeface="Arial"/>
              </a:rPr>
              <a:t>Cooling skid</a:t>
            </a:r>
          </a:p>
          <a:p>
            <a:endParaRPr lang="fr-FR" sz="1600" dirty="0">
              <a:solidFill>
                <a:srgbClr val="0C377B"/>
              </a:solidFill>
              <a:latin typeface="Arial"/>
            </a:endParaRPr>
          </a:p>
        </p:txBody>
      </p:sp>
      <p:sp>
        <p:nvSpPr>
          <p:cNvPr id="10" name="TextBox 9"/>
          <p:cNvSpPr txBox="1"/>
          <p:nvPr/>
        </p:nvSpPr>
        <p:spPr>
          <a:xfrm>
            <a:off x="253155" y="5988571"/>
            <a:ext cx="2910585" cy="276999"/>
          </a:xfrm>
          <a:prstGeom prst="rect">
            <a:avLst/>
          </a:prstGeom>
          <a:noFill/>
        </p:spPr>
        <p:txBody>
          <a:bodyPr wrap="square" rtlCol="0">
            <a:spAutoFit/>
          </a:bodyPr>
          <a:lstStyle/>
          <a:p>
            <a:r>
              <a:rPr lang="en-GB" sz="1200" dirty="0">
                <a:solidFill>
                  <a:srgbClr val="0C377B"/>
                </a:solidFill>
                <a:latin typeface="Arial"/>
              </a:rPr>
              <a:t>Courtesy </a:t>
            </a:r>
            <a:r>
              <a:rPr lang="en-GB" sz="1200" dirty="0" err="1" smtClean="0">
                <a:solidFill>
                  <a:srgbClr val="0C377B"/>
                </a:solidFill>
                <a:latin typeface="Arial"/>
              </a:rPr>
              <a:t>S.Mehanneche</a:t>
            </a:r>
            <a:endParaRPr lang="fr-FR" sz="1200" dirty="0">
              <a:solidFill>
                <a:srgbClr val="0C377B"/>
              </a:solidFill>
              <a:latin typeface="Arial"/>
            </a:endParaRPr>
          </a:p>
        </p:txBody>
      </p:sp>
      <p:sp>
        <p:nvSpPr>
          <p:cNvPr id="11" name="Rectangle 10"/>
          <p:cNvSpPr/>
          <p:nvPr/>
        </p:nvSpPr>
        <p:spPr>
          <a:xfrm>
            <a:off x="624405" y="1716880"/>
            <a:ext cx="3625383" cy="317331"/>
          </a:xfrm>
          <a:prstGeom prst="rect">
            <a:avLst/>
          </a:prstGeom>
          <a:noFill/>
          <a:ln w="28575">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20" name="Rectangle 19"/>
          <p:cNvSpPr/>
          <p:nvPr/>
        </p:nvSpPr>
        <p:spPr>
          <a:xfrm rot="526839">
            <a:off x="1707210" y="4950284"/>
            <a:ext cx="4344235" cy="317331"/>
          </a:xfrm>
          <a:prstGeom prst="rect">
            <a:avLst/>
          </a:prstGeom>
          <a:noFill/>
          <a:ln w="28575">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cxnSp>
        <p:nvCxnSpPr>
          <p:cNvPr id="22" name="Straight Connector 21"/>
          <p:cNvCxnSpPr/>
          <p:nvPr/>
        </p:nvCxnSpPr>
        <p:spPr>
          <a:xfrm>
            <a:off x="2797115" y="4946754"/>
            <a:ext cx="3192905" cy="509666"/>
          </a:xfrm>
          <a:prstGeom prst="line">
            <a:avLst/>
          </a:prstGeom>
        </p:spPr>
        <p:style>
          <a:lnRef idx="2">
            <a:schemeClr val="accent1"/>
          </a:lnRef>
          <a:fillRef idx="0">
            <a:schemeClr val="accent1"/>
          </a:fillRef>
          <a:effectRef idx="1">
            <a:schemeClr val="accent1"/>
          </a:effectRef>
          <a:fontRef idx="minor">
            <a:schemeClr val="tx1"/>
          </a:fontRef>
        </p:style>
      </p:cxnSp>
      <p:pic>
        <p:nvPicPr>
          <p:cNvPr id="24" name="Picture 2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67966" y="3695830"/>
            <a:ext cx="2055561" cy="1479425"/>
          </a:xfrm>
          <a:prstGeom prst="rect">
            <a:avLst/>
          </a:prstGeom>
        </p:spPr>
      </p:pic>
      <p:cxnSp>
        <p:nvCxnSpPr>
          <p:cNvPr id="26" name="Straight Arrow Connector 25"/>
          <p:cNvCxnSpPr/>
          <p:nvPr/>
        </p:nvCxnSpPr>
        <p:spPr>
          <a:xfrm flipH="1">
            <a:off x="4798301" y="4792715"/>
            <a:ext cx="1139252" cy="408873"/>
          </a:xfrm>
          <a:prstGeom prst="straightConnector1">
            <a:avLst/>
          </a:prstGeom>
          <a:ln>
            <a:solidFill>
              <a:srgbClr val="816107"/>
            </a:solidFill>
            <a:tailEnd type="triangle"/>
          </a:ln>
          <a:effectLst/>
        </p:spPr>
        <p:style>
          <a:lnRef idx="2">
            <a:schemeClr val="accent1"/>
          </a:lnRef>
          <a:fillRef idx="0">
            <a:schemeClr val="accent1"/>
          </a:fillRef>
          <a:effectRef idx="1">
            <a:schemeClr val="accent1"/>
          </a:effectRef>
          <a:fontRef idx="minor">
            <a:schemeClr val="tx1"/>
          </a:fontRef>
        </p:style>
      </p:cxnSp>
      <p:sp>
        <p:nvSpPr>
          <p:cNvPr id="28" name="Rectangle 27"/>
          <p:cNvSpPr/>
          <p:nvPr/>
        </p:nvSpPr>
        <p:spPr>
          <a:xfrm>
            <a:off x="4539721" y="5425624"/>
            <a:ext cx="172387" cy="140913"/>
          </a:xfrm>
          <a:prstGeom prst="rect">
            <a:avLst/>
          </a:prstGeom>
          <a:solidFill>
            <a:srgbClr val="00B0F0">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29" name="Rectangle 28"/>
          <p:cNvSpPr/>
          <p:nvPr/>
        </p:nvSpPr>
        <p:spPr>
          <a:xfrm>
            <a:off x="3599228" y="5566537"/>
            <a:ext cx="1032933" cy="622597"/>
          </a:xfrm>
          <a:prstGeom prst="rect">
            <a:avLst/>
          </a:prstGeom>
          <a:solidFill>
            <a:srgbClr val="FFC000">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31" name="Rectangle 30"/>
          <p:cNvSpPr/>
          <p:nvPr/>
        </p:nvSpPr>
        <p:spPr>
          <a:xfrm rot="5400000">
            <a:off x="1628191" y="3272335"/>
            <a:ext cx="1100120" cy="1591760"/>
          </a:xfrm>
          <a:prstGeom prst="rect">
            <a:avLst/>
          </a:prstGeom>
          <a:solidFill>
            <a:srgbClr val="00B0F0">
              <a:alpha val="60000"/>
            </a:srgb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sp>
        <p:nvSpPr>
          <p:cNvPr id="30" name="Oval 29"/>
          <p:cNvSpPr/>
          <p:nvPr/>
        </p:nvSpPr>
        <p:spPr>
          <a:xfrm>
            <a:off x="1382371" y="3738498"/>
            <a:ext cx="326074" cy="404735"/>
          </a:xfrm>
          <a:prstGeom prst="ellipse">
            <a:avLst/>
          </a:prstGeom>
          <a:noFill/>
          <a:ln w="28575">
            <a:solidFill>
              <a:srgbClr val="C0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solidFill>
                <a:srgbClr val="FFFFFF"/>
              </a:solidFill>
              <a:latin typeface="Arial"/>
            </a:endParaRPr>
          </a:p>
        </p:txBody>
      </p:sp>
      <p:pic>
        <p:nvPicPr>
          <p:cNvPr id="7" name="Picture 6"/>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8589579" y="949332"/>
            <a:ext cx="3557354" cy="5316237"/>
          </a:xfrm>
          <a:prstGeom prst="rect">
            <a:avLst/>
          </a:prstGeom>
        </p:spPr>
      </p:pic>
      <p:sp>
        <p:nvSpPr>
          <p:cNvPr id="2" name="Title 1"/>
          <p:cNvSpPr>
            <a:spLocks noGrp="1"/>
          </p:cNvSpPr>
          <p:nvPr>
            <p:ph type="title"/>
          </p:nvPr>
        </p:nvSpPr>
        <p:spPr/>
        <p:txBody>
          <a:bodyPr/>
          <a:lstStyle/>
          <a:p>
            <a:r>
              <a:rPr lang="en-GB" dirty="0"/>
              <a:t>SPS </a:t>
            </a:r>
            <a:r>
              <a:rPr lang="en-GB" dirty="0" smtClean="0"/>
              <a:t>5: </a:t>
            </a:r>
            <a:r>
              <a:rPr lang="en-GB" dirty="0"/>
              <a:t>Main works during </a:t>
            </a:r>
            <a:r>
              <a:rPr lang="en-GB" dirty="0" smtClean="0"/>
              <a:t>2020</a:t>
            </a:r>
            <a:endParaRPr lang="fr-FR" dirty="0"/>
          </a:p>
        </p:txBody>
      </p:sp>
    </p:spTree>
    <p:extLst>
      <p:ext uri="{BB962C8B-B14F-4D97-AF65-F5344CB8AC3E}">
        <p14:creationId xmlns:p14="http://schemas.microsoft.com/office/powerpoint/2010/main" val="4446011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Slide Number Placeholder 17"/>
          <p:cNvSpPr>
            <a:spLocks noGrp="1"/>
          </p:cNvSpPr>
          <p:nvPr>
            <p:ph type="sldNum" sz="quarter" idx="4"/>
          </p:nvPr>
        </p:nvSpPr>
        <p:spPr/>
        <p:txBody>
          <a:bodyPr/>
          <a:lstStyle/>
          <a:p>
            <a:pPr defTabSz="685800"/>
            <a:fld id="{8D6C380F-326D-3C40-9EE7-7FBAB0953422}" type="slidenum">
              <a:rPr lang="en-US">
                <a:latin typeface="Arial"/>
              </a:rPr>
              <a:pPr defTabSz="685800"/>
              <a:t>41</a:t>
            </a:fld>
            <a:endParaRPr lang="en-US" dirty="0">
              <a:latin typeface="Arial"/>
            </a:endParaRPr>
          </a:p>
        </p:txBody>
      </p:sp>
      <p:sp>
        <p:nvSpPr>
          <p:cNvPr id="2" name="Title 1"/>
          <p:cNvSpPr>
            <a:spLocks noGrp="1"/>
          </p:cNvSpPr>
          <p:nvPr>
            <p:ph type="title"/>
          </p:nvPr>
        </p:nvSpPr>
        <p:spPr>
          <a:xfrm>
            <a:off x="1316038" y="125359"/>
            <a:ext cx="9985625" cy="1090277"/>
          </a:xfrm>
        </p:spPr>
        <p:txBody>
          <a:bodyPr>
            <a:normAutofit fontScale="90000"/>
          </a:bodyPr>
          <a:lstStyle/>
          <a:p>
            <a:r>
              <a:rPr lang="en-GB" dirty="0" smtClean="0"/>
              <a:t>On-site storage strategy – “Bases de </a:t>
            </a:r>
            <a:r>
              <a:rPr lang="en-GB" dirty="0" err="1" smtClean="0"/>
              <a:t>chantier</a:t>
            </a:r>
            <a:r>
              <a:rPr lang="en-GB" dirty="0" smtClean="0"/>
              <a:t>”</a:t>
            </a:r>
            <a:endParaRPr lang="en-GB" dirty="0"/>
          </a:p>
        </p:txBody>
      </p:sp>
      <p:sp>
        <p:nvSpPr>
          <p:cNvPr id="12" name="Footer Placeholder 11"/>
          <p:cNvSpPr>
            <a:spLocks noGrp="1"/>
          </p:cNvSpPr>
          <p:nvPr>
            <p:ph type="ftr" sz="quarter" idx="4294967295"/>
          </p:nvPr>
        </p:nvSpPr>
        <p:spPr>
          <a:xfrm>
            <a:off x="6470650" y="6356350"/>
            <a:ext cx="5721350" cy="365125"/>
          </a:xfrm>
        </p:spPr>
        <p:txBody>
          <a:bodyPr/>
          <a:lstStyle/>
          <a:p>
            <a:pPr defTabSz="685800"/>
            <a:r>
              <a:rPr lang="en-US" smtClean="0">
                <a:latin typeface="Arial"/>
              </a:rPr>
              <a:t>David Mcfarlane EN-ACE</a:t>
            </a:r>
            <a:endParaRPr lang="en-US" dirty="0">
              <a:latin typeface="Arial"/>
            </a:endParaRPr>
          </a:p>
        </p:txBody>
      </p:sp>
      <p:pic>
        <p:nvPicPr>
          <p:cNvPr id="3" name="Picture 2"/>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609601" y="1865632"/>
            <a:ext cx="2785733" cy="1687623"/>
          </a:xfrm>
          <a:prstGeom prst="rect">
            <a:avLst/>
          </a:prstGeom>
        </p:spPr>
      </p:pic>
      <p:sp>
        <p:nvSpPr>
          <p:cNvPr id="4" name="TextBox 3"/>
          <p:cNvSpPr txBox="1"/>
          <p:nvPr/>
        </p:nvSpPr>
        <p:spPr>
          <a:xfrm>
            <a:off x="243884" y="1480413"/>
            <a:ext cx="3689941" cy="338554"/>
          </a:xfrm>
          <a:prstGeom prst="rect">
            <a:avLst/>
          </a:prstGeom>
          <a:noFill/>
        </p:spPr>
        <p:txBody>
          <a:bodyPr wrap="square" rtlCol="0">
            <a:spAutoFit/>
          </a:bodyPr>
          <a:lstStyle/>
          <a:p>
            <a:pPr defTabSz="685800"/>
            <a:r>
              <a:rPr lang="en-GB" sz="1600" dirty="0">
                <a:solidFill>
                  <a:srgbClr val="92D050"/>
                </a:solidFill>
                <a:latin typeface="Arial"/>
              </a:rPr>
              <a:t>1) Storage request via </a:t>
            </a:r>
            <a:r>
              <a:rPr lang="en-GB" sz="1600" dirty="0" err="1">
                <a:solidFill>
                  <a:srgbClr val="92D050"/>
                </a:solidFill>
                <a:latin typeface="Arial"/>
              </a:rPr>
              <a:t>Sharepoint</a:t>
            </a:r>
            <a:endParaRPr lang="fr-FR" sz="1600" dirty="0">
              <a:solidFill>
                <a:srgbClr val="92D050"/>
              </a:solidFill>
              <a:latin typeface="Arial"/>
            </a:endParaRPr>
          </a:p>
        </p:txBody>
      </p:sp>
      <p:sp>
        <p:nvSpPr>
          <p:cNvPr id="6" name="Rectangle 5"/>
          <p:cNvSpPr/>
          <p:nvPr/>
        </p:nvSpPr>
        <p:spPr>
          <a:xfrm>
            <a:off x="3006141" y="5022912"/>
            <a:ext cx="835819" cy="178594"/>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defTabSz="685800"/>
            <a:endParaRPr lang="fr-FR" sz="1350">
              <a:solidFill>
                <a:srgbClr val="FFFFFF"/>
              </a:solidFill>
              <a:latin typeface="Arial"/>
            </a:endParaRPr>
          </a:p>
        </p:txBody>
      </p:sp>
      <p:sp>
        <p:nvSpPr>
          <p:cNvPr id="9" name="TextBox 8"/>
          <p:cNvSpPr txBox="1"/>
          <p:nvPr/>
        </p:nvSpPr>
        <p:spPr>
          <a:xfrm>
            <a:off x="1071088" y="3767009"/>
            <a:ext cx="3040047" cy="338554"/>
          </a:xfrm>
          <a:prstGeom prst="rect">
            <a:avLst/>
          </a:prstGeom>
          <a:noFill/>
        </p:spPr>
        <p:txBody>
          <a:bodyPr wrap="square" rtlCol="0">
            <a:spAutoFit/>
          </a:bodyPr>
          <a:lstStyle/>
          <a:p>
            <a:pPr defTabSz="685800"/>
            <a:r>
              <a:rPr lang="en-GB" sz="1600" dirty="0">
                <a:solidFill>
                  <a:srgbClr val="92D050"/>
                </a:solidFill>
                <a:latin typeface="Arial"/>
              </a:rPr>
              <a:t>2) Analysis + approval process</a:t>
            </a:r>
            <a:endParaRPr lang="fr-FR" sz="1600" dirty="0">
              <a:solidFill>
                <a:srgbClr val="92D050"/>
              </a:solidFill>
              <a:latin typeface="Arial"/>
            </a:endParaRPr>
          </a:p>
        </p:txBody>
      </p:sp>
      <p:pic>
        <p:nvPicPr>
          <p:cNvPr id="7" name="Picture 6"/>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1098443" y="4105563"/>
            <a:ext cx="3544075" cy="1780977"/>
          </a:xfrm>
          <a:prstGeom prst="rect">
            <a:avLst/>
          </a:prstGeom>
        </p:spPr>
      </p:pic>
      <p:sp>
        <p:nvSpPr>
          <p:cNvPr id="11" name="TextBox 10"/>
          <p:cNvSpPr txBox="1"/>
          <p:nvPr/>
        </p:nvSpPr>
        <p:spPr>
          <a:xfrm>
            <a:off x="5875306" y="1785182"/>
            <a:ext cx="4876800" cy="338554"/>
          </a:xfrm>
          <a:prstGeom prst="rect">
            <a:avLst/>
          </a:prstGeom>
          <a:noFill/>
        </p:spPr>
        <p:txBody>
          <a:bodyPr wrap="square" rtlCol="0">
            <a:spAutoFit/>
          </a:bodyPr>
          <a:lstStyle/>
          <a:p>
            <a:pPr defTabSz="685800"/>
            <a:r>
              <a:rPr lang="en-GB" sz="1600" dirty="0">
                <a:solidFill>
                  <a:srgbClr val="FFC000"/>
                </a:solidFill>
                <a:latin typeface="Arial"/>
              </a:rPr>
              <a:t>3) Space attribution </a:t>
            </a:r>
            <a:r>
              <a:rPr lang="en-GB" sz="1600" dirty="0" smtClean="0">
                <a:solidFill>
                  <a:srgbClr val="FFC000"/>
                </a:solidFill>
                <a:latin typeface="Arial"/>
              </a:rPr>
              <a:t>on-site </a:t>
            </a:r>
            <a:r>
              <a:rPr lang="en-US" sz="1600" dirty="0" smtClean="0">
                <a:solidFill>
                  <a:srgbClr val="FFC000"/>
                </a:solidFill>
                <a:latin typeface="Arial"/>
              </a:rPr>
              <a:t>(see </a:t>
            </a:r>
            <a:r>
              <a:rPr lang="en-US" sz="1600" dirty="0">
                <a:solidFill>
                  <a:srgbClr val="FFC000"/>
                </a:solidFill>
                <a:latin typeface="Arial"/>
              </a:rPr>
              <a:t>EDMS </a:t>
            </a:r>
            <a:r>
              <a:rPr lang="en-GB" sz="1600" dirty="0">
                <a:solidFill>
                  <a:srgbClr val="0C377B"/>
                </a:solidFill>
                <a:latin typeface="Arial"/>
              </a:rPr>
              <a:t>1989344)</a:t>
            </a:r>
          </a:p>
        </p:txBody>
      </p:sp>
      <p:pic>
        <p:nvPicPr>
          <p:cNvPr id="10" name="Picture 9"/>
          <p:cNvPicPr>
            <a:picLocks noChangeAspect="1"/>
          </p:cNvPicPr>
          <p:nvPr/>
        </p:nvPicPr>
        <p:blipFill rotWithShape="1">
          <a:blip r:embed="rId4" cstate="hqprint">
            <a:extLst>
              <a:ext uri="{28A0092B-C50C-407E-A947-70E740481C1C}">
                <a14:useLocalDpi xmlns:a14="http://schemas.microsoft.com/office/drawing/2010/main"/>
              </a:ext>
            </a:extLst>
          </a:blip>
          <a:srcRect/>
          <a:stretch/>
        </p:blipFill>
        <p:spPr>
          <a:xfrm>
            <a:off x="5240776" y="2171700"/>
            <a:ext cx="6337964" cy="3862693"/>
          </a:xfrm>
          <a:prstGeom prst="rect">
            <a:avLst/>
          </a:prstGeom>
        </p:spPr>
      </p:pic>
      <p:sp>
        <p:nvSpPr>
          <p:cNvPr id="13" name="TextBox 12"/>
          <p:cNvSpPr txBox="1"/>
          <p:nvPr/>
        </p:nvSpPr>
        <p:spPr>
          <a:xfrm>
            <a:off x="3567549" y="1046360"/>
            <a:ext cx="4842209" cy="338554"/>
          </a:xfrm>
          <a:prstGeom prst="rect">
            <a:avLst/>
          </a:prstGeom>
          <a:noFill/>
        </p:spPr>
        <p:txBody>
          <a:bodyPr wrap="square" rtlCol="0">
            <a:spAutoFit/>
          </a:bodyPr>
          <a:lstStyle/>
          <a:p>
            <a:r>
              <a:rPr lang="en-GB" sz="1600" i="1" dirty="0" smtClean="0">
                <a:solidFill>
                  <a:schemeClr val="tx1">
                    <a:lumMod val="75000"/>
                  </a:schemeClr>
                </a:solidFill>
              </a:rPr>
              <a:t>As presented in the LS2C #22 – 22</a:t>
            </a:r>
            <a:r>
              <a:rPr lang="en-GB" sz="1600" i="1" baseline="30000" dirty="0" smtClean="0">
                <a:solidFill>
                  <a:schemeClr val="tx1">
                    <a:lumMod val="75000"/>
                  </a:schemeClr>
                </a:solidFill>
              </a:rPr>
              <a:t>nd</a:t>
            </a:r>
            <a:r>
              <a:rPr lang="en-GB" sz="1600" i="1" dirty="0" smtClean="0">
                <a:solidFill>
                  <a:schemeClr val="tx1">
                    <a:lumMod val="75000"/>
                  </a:schemeClr>
                </a:solidFill>
              </a:rPr>
              <a:t> June 2018</a:t>
            </a:r>
            <a:endParaRPr lang="en-GB" sz="1600" i="1" dirty="0">
              <a:solidFill>
                <a:schemeClr val="tx1">
                  <a:lumMod val="75000"/>
                </a:schemeClr>
              </a:solidFill>
            </a:endParaRPr>
          </a:p>
        </p:txBody>
      </p:sp>
    </p:spTree>
    <p:extLst>
      <p:ext uri="{BB962C8B-B14F-4D97-AF65-F5344CB8AC3E}">
        <p14:creationId xmlns:p14="http://schemas.microsoft.com/office/powerpoint/2010/main" val="35635877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a:solidFill>
                  <a:srgbClr val="0C377B"/>
                </a:solidFill>
                <a:latin typeface="Arial" panose="020B0604020202020204" pitchFamily="34" charset="0"/>
                <a:cs typeface="Arial" panose="020B0604020202020204" pitchFamily="34" charset="0"/>
              </a:rPr>
              <a:t>Fire Safety Project </a:t>
            </a:r>
            <a:r>
              <a:rPr lang="en-GB" sz="2400" b="0" i="1" dirty="0">
                <a:solidFill>
                  <a:srgbClr val="0C377B"/>
                </a:solidFill>
                <a:latin typeface="Arial" panose="020B0604020202020204" pitchFamily="34" charset="0"/>
                <a:cs typeface="Arial" panose="020B0604020202020204" pitchFamily="34" charset="0"/>
              </a:rPr>
              <a:t>(BE-ICS / </a:t>
            </a:r>
            <a:r>
              <a:rPr lang="en-GB" sz="2400" b="0" i="1" dirty="0" smtClean="0">
                <a:solidFill>
                  <a:srgbClr val="0C377B"/>
                </a:solidFill>
                <a:latin typeface="Arial" panose="020B0604020202020204" pitchFamily="34" charset="0"/>
                <a:cs typeface="Arial" panose="020B0604020202020204" pitchFamily="34" charset="0"/>
              </a:rPr>
              <a:t>EN-CV </a:t>
            </a:r>
            <a:r>
              <a:rPr lang="en-GB" sz="2400" b="0" i="1" dirty="0">
                <a:solidFill>
                  <a:srgbClr val="0C377B"/>
                </a:solidFill>
                <a:latin typeface="Arial" panose="020B0604020202020204" pitchFamily="34" charset="0"/>
                <a:cs typeface="Arial" panose="020B0604020202020204" pitchFamily="34" charset="0"/>
              </a:rPr>
              <a:t>/ SMB-SE</a:t>
            </a:r>
            <a:r>
              <a:rPr lang="en-GB" sz="2400" b="0" i="1" dirty="0" smtClean="0">
                <a:solidFill>
                  <a:srgbClr val="0C377B"/>
                </a:solidFill>
                <a:latin typeface="Arial" panose="020B0604020202020204" pitchFamily="34" charset="0"/>
                <a:cs typeface="Arial" panose="020B0604020202020204" pitchFamily="34" charset="0"/>
              </a:rPr>
              <a:t>)</a:t>
            </a:r>
            <a:endParaRPr lang="en-GB" sz="2800" b="0" i="1" dirty="0">
              <a:solidFill>
                <a:srgbClr val="0C377B"/>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sp>
        <p:nvSpPr>
          <p:cNvPr id="5" name="Slide Number Placeholder 4"/>
          <p:cNvSpPr>
            <a:spLocks noGrp="1"/>
          </p:cNvSpPr>
          <p:nvPr>
            <p:ph type="sldNum" sz="quarter" idx="4294967295"/>
          </p:nvPr>
        </p:nvSpPr>
        <p:spPr>
          <a:xfrm>
            <a:off x="11218863" y="6356350"/>
            <a:ext cx="973137" cy="365125"/>
          </a:xfrm>
        </p:spPr>
        <p:txBody>
          <a:bodyPr/>
          <a:lstStyle/>
          <a:p>
            <a:fld id="{8D6C380F-326D-3C40-9EE7-7FBAB0953422}" type="slidenum">
              <a:rPr lang="en-US" smtClean="0"/>
              <a:pPr/>
              <a:t>42</a:t>
            </a:fld>
            <a:endParaRPr lang="en-US" dirty="0"/>
          </a:p>
        </p:txBody>
      </p:sp>
      <p:sp>
        <p:nvSpPr>
          <p:cNvPr id="6" name="Content Placeholder 2"/>
          <p:cNvSpPr txBox="1">
            <a:spLocks/>
          </p:cNvSpPr>
          <p:nvPr/>
        </p:nvSpPr>
        <p:spPr>
          <a:xfrm>
            <a:off x="232612" y="1508515"/>
            <a:ext cx="10724146" cy="460352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576" indent="0">
              <a:spcAft>
                <a:spcPts val="600"/>
              </a:spcAft>
              <a:buClr>
                <a:srgbClr val="0055A0"/>
              </a:buClr>
              <a:buFont typeface="Arial" panose="020B0604020202020204" pitchFamily="34" charset="0"/>
              <a:buNone/>
            </a:pPr>
            <a:r>
              <a:rPr lang="en-GB" sz="2200" dirty="0" smtClean="0">
                <a:solidFill>
                  <a:srgbClr val="0055A0"/>
                </a:solidFill>
              </a:rPr>
              <a:t>The implementation consists of a combination of four WPs</a:t>
            </a:r>
            <a:endParaRPr lang="en-GB" sz="1700" i="1" dirty="0" smtClean="0">
              <a:solidFill>
                <a:srgbClr val="0055A0"/>
              </a:solidFill>
            </a:endParaRPr>
          </a:p>
          <a:p>
            <a:pPr lvl="1">
              <a:spcBef>
                <a:spcPts val="600"/>
              </a:spcBef>
              <a:buClr>
                <a:srgbClr val="0055A0"/>
              </a:buClr>
            </a:pPr>
            <a:r>
              <a:rPr lang="en-GB" sz="1900" dirty="0" smtClean="0">
                <a:solidFill>
                  <a:srgbClr val="00B050"/>
                </a:solidFill>
              </a:rPr>
              <a:t>WP1</a:t>
            </a:r>
            <a:r>
              <a:rPr lang="en-GB" sz="1900" dirty="0" smtClean="0">
                <a:solidFill>
                  <a:srgbClr val="0055A0"/>
                </a:solidFill>
              </a:rPr>
              <a:t>: Comprehensive active and passive fire </a:t>
            </a:r>
            <a:r>
              <a:rPr lang="en-GB" sz="1900" dirty="0" smtClean="0">
                <a:solidFill>
                  <a:srgbClr val="009900"/>
                </a:solidFill>
              </a:rPr>
              <a:t>compartment</a:t>
            </a:r>
            <a:r>
              <a:rPr lang="en-GB" sz="1900" dirty="0" smtClean="0">
                <a:solidFill>
                  <a:srgbClr val="0055A0"/>
                </a:solidFill>
              </a:rPr>
              <a:t> scheme with </a:t>
            </a:r>
            <a:r>
              <a:rPr lang="en-GB" sz="1900" dirty="0" smtClean="0">
                <a:solidFill>
                  <a:srgbClr val="009900"/>
                </a:solidFill>
              </a:rPr>
              <a:t>ventilation</a:t>
            </a:r>
            <a:r>
              <a:rPr lang="en-GB" sz="1900" dirty="0" smtClean="0">
                <a:solidFill>
                  <a:srgbClr val="0055A0"/>
                </a:solidFill>
              </a:rPr>
              <a:t> isolation</a:t>
            </a:r>
          </a:p>
          <a:p>
            <a:pPr lvl="1">
              <a:spcBef>
                <a:spcPts val="600"/>
              </a:spcBef>
              <a:buClr>
                <a:srgbClr val="0055A0"/>
              </a:buClr>
            </a:pPr>
            <a:r>
              <a:rPr lang="en-GB" sz="1900" dirty="0" smtClean="0">
                <a:solidFill>
                  <a:srgbClr val="00B050"/>
                </a:solidFill>
              </a:rPr>
              <a:t>WP2</a:t>
            </a:r>
            <a:r>
              <a:rPr lang="en-GB" sz="1900" dirty="0" smtClean="0">
                <a:solidFill>
                  <a:srgbClr val="0055A0"/>
                </a:solidFill>
              </a:rPr>
              <a:t>: Automatic </a:t>
            </a:r>
            <a:r>
              <a:rPr lang="en-GB" sz="1900" dirty="0" smtClean="0">
                <a:solidFill>
                  <a:srgbClr val="009900"/>
                </a:solidFill>
              </a:rPr>
              <a:t>fire detection </a:t>
            </a:r>
            <a:r>
              <a:rPr lang="en-GB" sz="1900" dirty="0" smtClean="0">
                <a:solidFill>
                  <a:srgbClr val="0055A0"/>
                </a:solidFill>
              </a:rPr>
              <a:t>and </a:t>
            </a:r>
            <a:r>
              <a:rPr lang="en-GB" sz="1900" dirty="0" smtClean="0">
                <a:solidFill>
                  <a:srgbClr val="009900"/>
                </a:solidFill>
              </a:rPr>
              <a:t>protection</a:t>
            </a:r>
            <a:r>
              <a:rPr lang="en-GB" sz="1900" dirty="0" smtClean="0">
                <a:solidFill>
                  <a:srgbClr val="0055A0"/>
                </a:solidFill>
              </a:rPr>
              <a:t> system</a:t>
            </a:r>
          </a:p>
          <a:p>
            <a:pPr lvl="1">
              <a:spcBef>
                <a:spcPts val="600"/>
              </a:spcBef>
              <a:buClr>
                <a:srgbClr val="0055A0"/>
              </a:buClr>
            </a:pPr>
            <a:r>
              <a:rPr lang="en-GB" sz="1900" dirty="0" smtClean="0">
                <a:solidFill>
                  <a:srgbClr val="00B050"/>
                </a:solidFill>
              </a:rPr>
              <a:t>WP3</a:t>
            </a:r>
            <a:r>
              <a:rPr lang="en-GB" sz="1900" dirty="0" smtClean="0">
                <a:solidFill>
                  <a:srgbClr val="0055A0"/>
                </a:solidFill>
              </a:rPr>
              <a:t>: Significantly enhanced </a:t>
            </a:r>
            <a:r>
              <a:rPr lang="en-GB" sz="1900" dirty="0" smtClean="0">
                <a:solidFill>
                  <a:srgbClr val="009900"/>
                </a:solidFill>
              </a:rPr>
              <a:t>manual fire fighting </a:t>
            </a:r>
            <a:r>
              <a:rPr lang="en-GB" sz="1900" dirty="0" smtClean="0">
                <a:solidFill>
                  <a:srgbClr val="0055A0"/>
                </a:solidFill>
              </a:rPr>
              <a:t>means with dry risers and Compressed Air Foam System</a:t>
            </a:r>
            <a:r>
              <a:rPr lang="en-GB" sz="900" dirty="0" smtClean="0">
                <a:solidFill>
                  <a:srgbClr val="0055A0"/>
                </a:solidFill>
              </a:rPr>
              <a:t>  </a:t>
            </a:r>
            <a:r>
              <a:rPr lang="en-GB" sz="1900" dirty="0" smtClean="0">
                <a:solidFill>
                  <a:srgbClr val="0055A0"/>
                </a:solidFill>
              </a:rPr>
              <a:t>trailers</a:t>
            </a:r>
          </a:p>
          <a:p>
            <a:pPr lvl="1">
              <a:spcBef>
                <a:spcPts val="600"/>
              </a:spcBef>
              <a:buClr>
                <a:srgbClr val="0055A0"/>
              </a:buClr>
            </a:pPr>
            <a:r>
              <a:rPr lang="en-GB" sz="1900" dirty="0" smtClean="0">
                <a:solidFill>
                  <a:srgbClr val="00B050"/>
                </a:solidFill>
              </a:rPr>
              <a:t>WP4</a:t>
            </a:r>
            <a:r>
              <a:rPr lang="en-GB" sz="1900" dirty="0" smtClean="0">
                <a:solidFill>
                  <a:srgbClr val="0055A0"/>
                </a:solidFill>
              </a:rPr>
              <a:t>: Modern water based automatic fire </a:t>
            </a:r>
            <a:r>
              <a:rPr lang="en-GB" sz="1900" dirty="0" smtClean="0">
                <a:solidFill>
                  <a:srgbClr val="009900"/>
                </a:solidFill>
              </a:rPr>
              <a:t>sprinkler</a:t>
            </a:r>
            <a:r>
              <a:rPr lang="en-GB" sz="1900" dirty="0" smtClean="0">
                <a:solidFill>
                  <a:srgbClr val="0055A0"/>
                </a:solidFill>
              </a:rPr>
              <a:t> protection system in access shafts, access galleries and long straight sections</a:t>
            </a:r>
          </a:p>
          <a:p>
            <a:pPr marL="36576" indent="0">
              <a:spcBef>
                <a:spcPts val="600"/>
              </a:spcBef>
              <a:spcAft>
                <a:spcPts val="600"/>
              </a:spcAft>
              <a:buClr>
                <a:srgbClr val="0055A0"/>
              </a:buClr>
              <a:buFont typeface="Arial" panose="020B0604020202020204" pitchFamily="34" charset="0"/>
              <a:buNone/>
            </a:pPr>
            <a:r>
              <a:rPr lang="en-US" sz="2200" dirty="0" smtClean="0">
                <a:solidFill>
                  <a:srgbClr val="0055A0"/>
                </a:solidFill>
              </a:rPr>
              <a:t>The safety outcome depends on the integration of the four work packages acting as a whole.</a:t>
            </a:r>
          </a:p>
          <a:p>
            <a:pPr marL="36576" indent="0">
              <a:spcBef>
                <a:spcPts val="600"/>
              </a:spcBef>
              <a:spcAft>
                <a:spcPts val="600"/>
              </a:spcAft>
              <a:buClr>
                <a:srgbClr val="0055A0"/>
              </a:buClr>
              <a:buFont typeface="Arial" panose="020B0604020202020204" pitchFamily="34" charset="0"/>
              <a:buNone/>
            </a:pPr>
            <a:endParaRPr lang="en-US" sz="2200" dirty="0" smtClean="0">
              <a:solidFill>
                <a:srgbClr val="0055A0"/>
              </a:solidFill>
            </a:endParaRPr>
          </a:p>
          <a:p>
            <a:pPr marL="36576" indent="0">
              <a:buClr>
                <a:srgbClr val="0055A0"/>
              </a:buClr>
              <a:buFont typeface="Arial" panose="020B0604020202020204" pitchFamily="34" charset="0"/>
              <a:buNone/>
            </a:pPr>
            <a:r>
              <a:rPr lang="en-US" sz="2200" dirty="0" smtClean="0">
                <a:solidFill>
                  <a:srgbClr val="0055A0"/>
                </a:solidFill>
              </a:rPr>
              <a:t>The full period of SPS underground access during LS2 will be needed and used for the required works affecting all points of the SPS.</a:t>
            </a:r>
            <a:endParaRPr lang="en-US" sz="2200" dirty="0">
              <a:solidFill>
                <a:srgbClr val="0055A0"/>
              </a:solidFill>
            </a:endParaRPr>
          </a:p>
        </p:txBody>
      </p:sp>
      <p:sp>
        <p:nvSpPr>
          <p:cNvPr id="8" name="TextBox 7"/>
          <p:cNvSpPr txBox="1"/>
          <p:nvPr/>
        </p:nvSpPr>
        <p:spPr>
          <a:xfrm>
            <a:off x="3170822" y="1034532"/>
            <a:ext cx="7317706" cy="338554"/>
          </a:xfrm>
          <a:prstGeom prst="rect">
            <a:avLst/>
          </a:prstGeom>
          <a:noFill/>
        </p:spPr>
        <p:txBody>
          <a:bodyPr wrap="square" rtlCol="0">
            <a:spAutoFit/>
          </a:bodyPr>
          <a:lstStyle/>
          <a:p>
            <a:r>
              <a:rPr lang="en-GB" sz="1600" i="1" dirty="0" smtClean="0">
                <a:solidFill>
                  <a:schemeClr val="tx1">
                    <a:lumMod val="75000"/>
                  </a:schemeClr>
                </a:solidFill>
              </a:rPr>
              <a:t>As presented in the LS2C #22 – 22</a:t>
            </a:r>
            <a:r>
              <a:rPr lang="en-GB" sz="1600" i="1" baseline="30000" dirty="0" smtClean="0">
                <a:solidFill>
                  <a:schemeClr val="tx1">
                    <a:lumMod val="75000"/>
                  </a:schemeClr>
                </a:solidFill>
              </a:rPr>
              <a:t>nd</a:t>
            </a:r>
            <a:r>
              <a:rPr lang="en-GB" sz="1600" i="1" dirty="0" smtClean="0">
                <a:solidFill>
                  <a:schemeClr val="tx1">
                    <a:lumMod val="75000"/>
                  </a:schemeClr>
                </a:solidFill>
              </a:rPr>
              <a:t> June 2018</a:t>
            </a:r>
            <a:endParaRPr lang="en-GB" sz="1600" i="1" dirty="0">
              <a:solidFill>
                <a:schemeClr val="tx1">
                  <a:lumMod val="75000"/>
                </a:schemeClr>
              </a:solidFill>
            </a:endParaRPr>
          </a:p>
        </p:txBody>
      </p:sp>
    </p:spTree>
    <p:extLst>
      <p:ext uri="{BB962C8B-B14F-4D97-AF65-F5344CB8AC3E}">
        <p14:creationId xmlns:p14="http://schemas.microsoft.com/office/powerpoint/2010/main" val="5667134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16038" y="165464"/>
            <a:ext cx="8613053" cy="1090277"/>
          </a:xfrm>
        </p:spPr>
        <p:txBody>
          <a:bodyPr>
            <a:normAutofit/>
          </a:bodyPr>
          <a:lstStyle/>
          <a:p>
            <a:r>
              <a:rPr lang="en-GB" sz="3600" dirty="0">
                <a:solidFill>
                  <a:srgbClr val="0C377B"/>
                </a:solidFill>
                <a:latin typeface="Arial" panose="020B0604020202020204" pitchFamily="34" charset="0"/>
                <a:cs typeface="Arial" panose="020B0604020202020204" pitchFamily="34" charset="0"/>
              </a:rPr>
              <a:t>New access system </a:t>
            </a:r>
            <a:r>
              <a:rPr lang="en-GB" sz="2700" b="0" i="1" dirty="0">
                <a:solidFill>
                  <a:srgbClr val="0C377B"/>
                </a:solidFill>
                <a:latin typeface="Arial" panose="020B0604020202020204" pitchFamily="34" charset="0"/>
                <a:cs typeface="Arial" panose="020B0604020202020204" pitchFamily="34" charset="0"/>
              </a:rPr>
              <a:t>(BE-ICS</a:t>
            </a:r>
            <a:r>
              <a:rPr lang="en-GB" sz="2700" b="0" i="1" dirty="0" smtClean="0">
                <a:solidFill>
                  <a:srgbClr val="0C377B"/>
                </a:solidFill>
                <a:latin typeface="Arial" panose="020B0604020202020204" pitchFamily="34" charset="0"/>
                <a:cs typeface="Arial" panose="020B0604020202020204" pitchFamily="34" charset="0"/>
              </a:rPr>
              <a:t>)</a:t>
            </a:r>
            <a:endParaRPr lang="en-GB" sz="2700" b="0" i="1" dirty="0">
              <a:solidFill>
                <a:srgbClr val="0C377B"/>
              </a:solidFill>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sp>
        <p:nvSpPr>
          <p:cNvPr id="5" name="Slide Number Placeholder 4"/>
          <p:cNvSpPr>
            <a:spLocks noGrp="1"/>
          </p:cNvSpPr>
          <p:nvPr>
            <p:ph type="sldNum" sz="quarter" idx="4294967295"/>
          </p:nvPr>
        </p:nvSpPr>
        <p:spPr>
          <a:xfrm>
            <a:off x="11218863" y="6356350"/>
            <a:ext cx="973137" cy="365125"/>
          </a:xfrm>
        </p:spPr>
        <p:txBody>
          <a:bodyPr/>
          <a:lstStyle/>
          <a:p>
            <a:fld id="{8D6C380F-326D-3C40-9EE7-7FBAB0953422}" type="slidenum">
              <a:rPr lang="en-US" smtClean="0"/>
              <a:pPr/>
              <a:t>43</a:t>
            </a:fld>
            <a:endParaRPr lang="en-US" dirty="0"/>
          </a:p>
        </p:txBody>
      </p:sp>
      <p:pic>
        <p:nvPicPr>
          <p:cNvPr id="6" name="Picture 5"/>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06440" y="969901"/>
            <a:ext cx="5468972" cy="2663637"/>
          </a:xfrm>
          <a:prstGeom prst="rect">
            <a:avLst/>
          </a:prstGeom>
        </p:spPr>
      </p:pic>
      <p:sp>
        <p:nvSpPr>
          <p:cNvPr id="7" name="TextBox 6"/>
          <p:cNvSpPr txBox="1"/>
          <p:nvPr/>
        </p:nvSpPr>
        <p:spPr>
          <a:xfrm>
            <a:off x="356936" y="1045759"/>
            <a:ext cx="589547" cy="307777"/>
          </a:xfrm>
          <a:prstGeom prst="rect">
            <a:avLst/>
          </a:prstGeom>
          <a:solidFill>
            <a:srgbClr val="FFC000"/>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rPr>
              <a:t>2018</a:t>
            </a:r>
          </a:p>
        </p:txBody>
      </p:sp>
      <p:pic>
        <p:nvPicPr>
          <p:cNvPr id="9" name="Picture 8"/>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306440" y="3685341"/>
            <a:ext cx="5468972" cy="2663638"/>
          </a:xfrm>
          <a:prstGeom prst="rect">
            <a:avLst/>
          </a:prstGeom>
        </p:spPr>
      </p:pic>
      <p:sp>
        <p:nvSpPr>
          <p:cNvPr id="11" name="TextBox 10"/>
          <p:cNvSpPr txBox="1"/>
          <p:nvPr/>
        </p:nvSpPr>
        <p:spPr>
          <a:xfrm>
            <a:off x="356937" y="3788962"/>
            <a:ext cx="589547" cy="307777"/>
          </a:xfrm>
          <a:prstGeom prst="rect">
            <a:avLst/>
          </a:prstGeom>
          <a:solidFill>
            <a:srgbClr val="FFC000"/>
          </a:solid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400" kern="0" dirty="0" smtClean="0">
                <a:solidFill>
                  <a:prstClr val="black"/>
                </a:solidFill>
              </a:rPr>
              <a:t>LS2</a:t>
            </a:r>
            <a:endParaRPr kumimoji="0" lang="en-GB" sz="1400" b="0" i="0" u="none" strike="noStrike" kern="0" cap="none" spc="0" normalizeH="0" baseline="0" noProof="0" dirty="0" smtClean="0">
              <a:ln>
                <a:noFill/>
              </a:ln>
              <a:solidFill>
                <a:prstClr val="black"/>
              </a:solidFill>
              <a:effectLst/>
              <a:uLnTx/>
              <a:uFillTx/>
            </a:endParaRPr>
          </a:p>
        </p:txBody>
      </p:sp>
      <p:sp>
        <p:nvSpPr>
          <p:cNvPr id="12" name="Down Arrow 11"/>
          <p:cNvSpPr/>
          <p:nvPr/>
        </p:nvSpPr>
        <p:spPr>
          <a:xfrm>
            <a:off x="2839453" y="3433013"/>
            <a:ext cx="336884" cy="39670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300276" y="4857354"/>
            <a:ext cx="2708816" cy="1523709"/>
          </a:xfrm>
          <a:prstGeom prst="rect">
            <a:avLst/>
          </a:prstGeom>
        </p:spPr>
      </p:pic>
      <p:pic>
        <p:nvPicPr>
          <p:cNvPr id="18" name="Picture 17"/>
          <p:cNvPicPr/>
          <p:nvPr/>
        </p:nvPicPr>
        <p:blipFill>
          <a:blip r:embed="rId5"/>
          <a:stretch>
            <a:fillRect/>
          </a:stretch>
        </p:blipFill>
        <p:spPr>
          <a:xfrm>
            <a:off x="6311635" y="2670576"/>
            <a:ext cx="2039972" cy="2082000"/>
          </a:xfrm>
          <a:prstGeom prst="rect">
            <a:avLst/>
          </a:prstGeom>
        </p:spPr>
      </p:pic>
      <p:sp>
        <p:nvSpPr>
          <p:cNvPr id="8" name="TextBox 7"/>
          <p:cNvSpPr txBox="1"/>
          <p:nvPr/>
        </p:nvSpPr>
        <p:spPr>
          <a:xfrm>
            <a:off x="5825908" y="810127"/>
            <a:ext cx="6293903" cy="1846659"/>
          </a:xfrm>
          <a:prstGeom prst="rect">
            <a:avLst/>
          </a:prstGeom>
          <a:noFill/>
        </p:spPr>
        <p:txBody>
          <a:bodyPr wrap="square" rtlCol="0">
            <a:spAutoFit/>
          </a:bodyPr>
          <a:lstStyle/>
          <a:p>
            <a:pPr marL="36576" indent="0">
              <a:buFont typeface="Arial" panose="020B0604020202020204" pitchFamily="34" charset="0"/>
              <a:buNone/>
            </a:pPr>
            <a:r>
              <a:rPr lang="en-US" b="1" dirty="0" smtClean="0">
                <a:latin typeface="Geneva"/>
                <a:ea typeface="Verdana" panose="020B0604030504040204" pitchFamily="34" charset="0"/>
                <a:cs typeface="Verdana" panose="020B0604030504040204" pitchFamily="34" charset="0"/>
              </a:rPr>
              <a:t>Renovation to cope with:</a:t>
            </a:r>
          </a:p>
          <a:p>
            <a:pPr marL="790956" lvl="1" indent="-342900">
              <a:buFontTx/>
              <a:buChar char="-"/>
            </a:pPr>
            <a:r>
              <a:rPr lang="en-US" sz="1400" b="1" dirty="0" smtClean="0">
                <a:latin typeface="Geneva"/>
                <a:ea typeface="Verdana" panose="020B0604030504040204" pitchFamily="34" charset="0"/>
                <a:cs typeface="Verdana" panose="020B0604030504040204" pitchFamily="34" charset="0"/>
              </a:rPr>
              <a:t>Technical </a:t>
            </a:r>
            <a:r>
              <a:rPr lang="en-US" sz="1400" b="1" dirty="0">
                <a:latin typeface="Geneva"/>
                <a:ea typeface="Verdana" panose="020B0604030504040204" pitchFamily="34" charset="0"/>
                <a:cs typeface="Verdana" panose="020B0604030504040204" pitchFamily="34" charset="0"/>
              </a:rPr>
              <a:t>Obsolescence</a:t>
            </a:r>
          </a:p>
          <a:p>
            <a:pPr marL="790956" lvl="1" indent="-342900">
              <a:buFontTx/>
              <a:buChar char="-"/>
            </a:pPr>
            <a:r>
              <a:rPr lang="en-US" sz="1400" b="1" dirty="0">
                <a:latin typeface="Geneva"/>
                <a:ea typeface="Verdana" panose="020B0604030504040204" pitchFamily="34" charset="0"/>
                <a:cs typeface="Verdana" panose="020B0604030504040204" pitchFamily="34" charset="0"/>
              </a:rPr>
              <a:t>Commitments to Nuclear Regulatory Body</a:t>
            </a:r>
            <a:endParaRPr lang="en-US" sz="1400" dirty="0">
              <a:latin typeface="Geneva"/>
              <a:ea typeface="Verdana" panose="020B0604030504040204" pitchFamily="34" charset="0"/>
              <a:cs typeface="Verdana" panose="020B0604030504040204" pitchFamily="34" charset="0"/>
            </a:endParaRPr>
          </a:p>
          <a:p>
            <a:pPr marL="790956" lvl="1" indent="-342900">
              <a:buFontTx/>
              <a:buChar char="-"/>
            </a:pPr>
            <a:r>
              <a:rPr lang="en-US" sz="1400" b="1" dirty="0">
                <a:latin typeface="Geneva"/>
                <a:ea typeface="Verdana" panose="020B0604030504040204" pitchFamily="34" charset="0"/>
                <a:cs typeface="Verdana" panose="020B0604030504040204" pitchFamily="34" charset="0"/>
              </a:rPr>
              <a:t>Increase safety of the personnel</a:t>
            </a:r>
          </a:p>
          <a:p>
            <a:pPr marL="36576" indent="0">
              <a:buFont typeface="Arial" panose="020B0604020202020204" pitchFamily="34" charset="0"/>
              <a:buNone/>
            </a:pPr>
            <a:r>
              <a:rPr lang="en-US" b="1" dirty="0">
                <a:latin typeface="Geneva"/>
                <a:ea typeface="Verdana" panose="020B0604030504040204" pitchFamily="34" charset="0"/>
                <a:cs typeface="Verdana" panose="020B0604030504040204" pitchFamily="34" charset="0"/>
              </a:rPr>
              <a:t>Complete refurbishing of the SPS Access System</a:t>
            </a:r>
          </a:p>
          <a:p>
            <a:pPr marL="36576" indent="0">
              <a:buFont typeface="Arial" panose="020B0604020202020204" pitchFamily="34" charset="0"/>
              <a:buNone/>
            </a:pPr>
            <a:r>
              <a:rPr lang="en-US" b="1" dirty="0">
                <a:latin typeface="Geneva"/>
                <a:ea typeface="Verdana" panose="020B0604030504040204" pitchFamily="34" charset="0"/>
                <a:cs typeface="Verdana" panose="020B0604030504040204" pitchFamily="34" charset="0"/>
              </a:rPr>
              <a:t>Pilot access point installation in BB5 completed</a:t>
            </a:r>
          </a:p>
          <a:p>
            <a:pPr marL="36576" indent="0">
              <a:buFont typeface="Arial" panose="020B0604020202020204" pitchFamily="34" charset="0"/>
              <a:buNone/>
            </a:pPr>
            <a:r>
              <a:rPr lang="en-US" b="1" dirty="0" smtClean="0">
                <a:latin typeface="Geneva"/>
                <a:ea typeface="Verdana" panose="020B0604030504040204" pitchFamily="34" charset="0"/>
                <a:cs typeface="Verdana" panose="020B0604030504040204" pitchFamily="34" charset="0"/>
              </a:rPr>
              <a:t>LS2 Installation </a:t>
            </a:r>
            <a:r>
              <a:rPr lang="en-US" b="1" dirty="0">
                <a:latin typeface="Geneva"/>
                <a:ea typeface="Verdana" panose="020B0604030504040204" pitchFamily="34" charset="0"/>
                <a:cs typeface="Verdana" panose="020B0604030504040204" pitchFamily="34" charset="0"/>
              </a:rPr>
              <a:t>of 15 access zones and CCC </a:t>
            </a:r>
            <a:r>
              <a:rPr lang="en-US" b="1" dirty="0" smtClean="0">
                <a:latin typeface="Geneva"/>
                <a:ea typeface="Verdana" panose="020B0604030504040204" pitchFamily="34" charset="0"/>
                <a:cs typeface="Verdana" panose="020B0604030504040204" pitchFamily="34" charset="0"/>
              </a:rPr>
              <a:t>tools</a:t>
            </a:r>
            <a:endParaRPr lang="en-US" b="1" dirty="0">
              <a:latin typeface="Geneva"/>
              <a:ea typeface="Verdana" panose="020B0604030504040204" pitchFamily="34" charset="0"/>
              <a:cs typeface="Verdana" panose="020B0604030504040204" pitchFamily="34" charset="0"/>
            </a:endParaRPr>
          </a:p>
        </p:txBody>
      </p:sp>
      <p:sp>
        <p:nvSpPr>
          <p:cNvPr id="10" name="Rectangle 9"/>
          <p:cNvSpPr/>
          <p:nvPr/>
        </p:nvSpPr>
        <p:spPr>
          <a:xfrm>
            <a:off x="8351607" y="4777143"/>
            <a:ext cx="657485" cy="1523709"/>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5" name="Picture 14"/>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589022" y="2670576"/>
            <a:ext cx="2159270" cy="3710912"/>
          </a:xfrm>
          <a:prstGeom prst="rect">
            <a:avLst/>
          </a:prstGeom>
        </p:spPr>
      </p:pic>
    </p:spTree>
    <p:extLst>
      <p:ext uri="{BB962C8B-B14F-4D97-AF65-F5344CB8AC3E}">
        <p14:creationId xmlns:p14="http://schemas.microsoft.com/office/powerpoint/2010/main" val="1463653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 name="Rectangle 28"/>
          <p:cNvSpPr/>
          <p:nvPr/>
        </p:nvSpPr>
        <p:spPr>
          <a:xfrm>
            <a:off x="152402" y="723900"/>
            <a:ext cx="1238228" cy="5458479"/>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33" name="Picture 32"/>
          <p:cNvPicPr>
            <a:picLocks noChangeAspect="1"/>
          </p:cNvPicPr>
          <p:nvPr/>
        </p:nvPicPr>
        <p:blipFill>
          <a:blip r:embed="rId2" cstate="hq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51337" y="777240"/>
            <a:ext cx="410746" cy="5365668"/>
          </a:xfrm>
          <a:prstGeom prst="rect">
            <a:avLst/>
          </a:prstGeom>
        </p:spPr>
      </p:pic>
      <p:pic>
        <p:nvPicPr>
          <p:cNvPr id="7" name="Picture 6"/>
          <p:cNvPicPr>
            <a:picLocks noChangeAspect="1"/>
          </p:cNvPicPr>
          <p:nvPr/>
        </p:nvPicPr>
        <p:blipFill>
          <a:blip r:embed="rId3">
            <a:duotone>
              <a:schemeClr val="bg2">
                <a:shade val="45000"/>
                <a:satMod val="135000"/>
              </a:schemeClr>
              <a:prstClr val="white"/>
            </a:duotone>
          </a:blip>
          <a:stretch>
            <a:fillRect/>
          </a:stretch>
        </p:blipFill>
        <p:spPr>
          <a:xfrm>
            <a:off x="1330592" y="1438276"/>
            <a:ext cx="8409396" cy="4533899"/>
          </a:xfrm>
          <a:prstGeom prst="rect">
            <a:avLst/>
          </a:prstGeom>
        </p:spPr>
      </p:pic>
      <p:sp>
        <p:nvSpPr>
          <p:cNvPr id="8" name="Rectangle 7"/>
          <p:cNvSpPr/>
          <p:nvPr/>
        </p:nvSpPr>
        <p:spPr>
          <a:xfrm>
            <a:off x="5875014" y="4955736"/>
            <a:ext cx="1381096" cy="69259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a:hlinkClick r:id="rId4" action="ppaction://hlinksldjump"/>
          </p:cNvPr>
          <p:cNvSpPr/>
          <p:nvPr/>
        </p:nvSpPr>
        <p:spPr>
          <a:xfrm>
            <a:off x="6263238" y="4113893"/>
            <a:ext cx="195495" cy="64830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Rectangle 9">
            <a:hlinkClick r:id="rId5" action="ppaction://hlinksldjump"/>
          </p:cNvPr>
          <p:cNvSpPr/>
          <p:nvPr/>
        </p:nvSpPr>
        <p:spPr>
          <a:xfrm>
            <a:off x="5932934" y="5014282"/>
            <a:ext cx="1286531" cy="57235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hlinkClick r:id="rId6" action="ppaction://hlinksldjump"/>
          </p:cNvPr>
          <p:cNvSpPr/>
          <p:nvPr/>
        </p:nvSpPr>
        <p:spPr>
          <a:xfrm>
            <a:off x="7389455" y="3629807"/>
            <a:ext cx="2188169" cy="1280786"/>
          </a:xfrm>
          <a:custGeom>
            <a:avLst/>
            <a:gdLst>
              <a:gd name="connsiteX0" fmla="*/ 0 w 2978332"/>
              <a:gd name="connsiteY0" fmla="*/ 1375954 h 1419497"/>
              <a:gd name="connsiteX1" fmla="*/ 0 w 2978332"/>
              <a:gd name="connsiteY1" fmla="*/ 0 h 1419497"/>
              <a:gd name="connsiteX2" fmla="*/ 2185852 w 2978332"/>
              <a:gd name="connsiteY2" fmla="*/ 0 h 1419497"/>
              <a:gd name="connsiteX3" fmla="*/ 2177143 w 2978332"/>
              <a:gd name="connsiteY3" fmla="*/ 1027611 h 1419497"/>
              <a:gd name="connsiteX4" fmla="*/ 2978332 w 2978332"/>
              <a:gd name="connsiteY4" fmla="*/ 1027611 h 1419497"/>
              <a:gd name="connsiteX5" fmla="*/ 2952206 w 2978332"/>
              <a:gd name="connsiteY5" fmla="*/ 1410788 h 1419497"/>
              <a:gd name="connsiteX6" fmla="*/ 1480457 w 2978332"/>
              <a:gd name="connsiteY6" fmla="*/ 1402080 h 1419497"/>
              <a:gd name="connsiteX7" fmla="*/ 1489166 w 2978332"/>
              <a:gd name="connsiteY7" fmla="*/ 1114697 h 1419497"/>
              <a:gd name="connsiteX8" fmla="*/ 653143 w 2978332"/>
              <a:gd name="connsiteY8" fmla="*/ 1114697 h 1419497"/>
              <a:gd name="connsiteX9" fmla="*/ 653143 w 2978332"/>
              <a:gd name="connsiteY9" fmla="*/ 1419497 h 1419497"/>
              <a:gd name="connsiteX10" fmla="*/ 0 w 2978332"/>
              <a:gd name="connsiteY10" fmla="*/ 1375954 h 141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78332" h="1419497">
                <a:moveTo>
                  <a:pt x="0" y="1375954"/>
                </a:moveTo>
                <a:lnTo>
                  <a:pt x="0" y="0"/>
                </a:lnTo>
                <a:lnTo>
                  <a:pt x="2185852" y="0"/>
                </a:lnTo>
                <a:lnTo>
                  <a:pt x="2177143" y="1027611"/>
                </a:lnTo>
                <a:lnTo>
                  <a:pt x="2978332" y="1027611"/>
                </a:lnTo>
                <a:lnTo>
                  <a:pt x="2952206" y="1410788"/>
                </a:lnTo>
                <a:lnTo>
                  <a:pt x="1480457" y="1402080"/>
                </a:lnTo>
                <a:lnTo>
                  <a:pt x="1489166" y="1114697"/>
                </a:lnTo>
                <a:lnTo>
                  <a:pt x="653143" y="1114697"/>
                </a:lnTo>
                <a:lnTo>
                  <a:pt x="653143" y="1419497"/>
                </a:lnTo>
                <a:lnTo>
                  <a:pt x="0" y="1375954"/>
                </a:lnTo>
                <a:close/>
              </a:path>
            </a:pathLst>
          </a:cu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Rectangle 11">
            <a:hlinkClick r:id="rId7" action="ppaction://hlinksldjump"/>
          </p:cNvPr>
          <p:cNvSpPr/>
          <p:nvPr/>
        </p:nvSpPr>
        <p:spPr>
          <a:xfrm>
            <a:off x="3259305" y="3720941"/>
            <a:ext cx="163294" cy="22316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Rectangle 12">
            <a:hlinkClick r:id="rId7" action="ppaction://hlinksldjump"/>
          </p:cNvPr>
          <p:cNvSpPr/>
          <p:nvPr/>
        </p:nvSpPr>
        <p:spPr>
          <a:xfrm>
            <a:off x="7418247" y="4213190"/>
            <a:ext cx="233533" cy="22316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Rectangle 13">
            <a:hlinkClick r:id="rId8" action="ppaction://hlinksldjump"/>
          </p:cNvPr>
          <p:cNvSpPr/>
          <p:nvPr/>
        </p:nvSpPr>
        <p:spPr>
          <a:xfrm>
            <a:off x="3480182" y="4258989"/>
            <a:ext cx="115167" cy="177371"/>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Rectangle 14">
            <a:hlinkClick r:id="rId9" action="ppaction://hlinksldjump"/>
          </p:cNvPr>
          <p:cNvSpPr/>
          <p:nvPr/>
        </p:nvSpPr>
        <p:spPr>
          <a:xfrm>
            <a:off x="3057084" y="3118564"/>
            <a:ext cx="531867" cy="223169"/>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hlinkClick r:id="rId10" action="ppaction://hlinksldjump"/>
          </p:cNvPr>
          <p:cNvSpPr/>
          <p:nvPr/>
        </p:nvSpPr>
        <p:spPr>
          <a:xfrm>
            <a:off x="5437542" y="4113892"/>
            <a:ext cx="437472" cy="768745"/>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a:hlinkClick r:id="rId11" action="ppaction://hlinksldjump"/>
          </p:cNvPr>
          <p:cNvSpPr/>
          <p:nvPr/>
        </p:nvSpPr>
        <p:spPr>
          <a:xfrm>
            <a:off x="1547940" y="3142637"/>
            <a:ext cx="761380" cy="479313"/>
          </a:xfrm>
          <a:custGeom>
            <a:avLst/>
            <a:gdLst>
              <a:gd name="connsiteX0" fmla="*/ 0 w 1036320"/>
              <a:gd name="connsiteY0" fmla="*/ 470263 h 531223"/>
              <a:gd name="connsiteX1" fmla="*/ 26126 w 1036320"/>
              <a:gd name="connsiteY1" fmla="*/ 0 h 531223"/>
              <a:gd name="connsiteX2" fmla="*/ 1036320 w 1036320"/>
              <a:gd name="connsiteY2" fmla="*/ 0 h 531223"/>
              <a:gd name="connsiteX3" fmla="*/ 1036320 w 1036320"/>
              <a:gd name="connsiteY3" fmla="*/ 252549 h 531223"/>
              <a:gd name="connsiteX4" fmla="*/ 696686 w 1036320"/>
              <a:gd name="connsiteY4" fmla="*/ 261257 h 531223"/>
              <a:gd name="connsiteX5" fmla="*/ 696686 w 1036320"/>
              <a:gd name="connsiteY5" fmla="*/ 531223 h 531223"/>
              <a:gd name="connsiteX6" fmla="*/ 17418 w 1036320"/>
              <a:gd name="connsiteY6" fmla="*/ 531223 h 531223"/>
              <a:gd name="connsiteX7" fmla="*/ 0 w 1036320"/>
              <a:gd name="connsiteY7" fmla="*/ 470263 h 5312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6320" h="531223">
                <a:moveTo>
                  <a:pt x="0" y="470263"/>
                </a:moveTo>
                <a:lnTo>
                  <a:pt x="26126" y="0"/>
                </a:lnTo>
                <a:lnTo>
                  <a:pt x="1036320" y="0"/>
                </a:lnTo>
                <a:lnTo>
                  <a:pt x="1036320" y="252549"/>
                </a:lnTo>
                <a:lnTo>
                  <a:pt x="696686" y="261257"/>
                </a:lnTo>
                <a:lnTo>
                  <a:pt x="696686" y="531223"/>
                </a:lnTo>
                <a:lnTo>
                  <a:pt x="17418" y="531223"/>
                </a:lnTo>
                <a:lnTo>
                  <a:pt x="0" y="470263"/>
                </a:lnTo>
                <a:close/>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Rectangle 17">
            <a:hlinkClick r:id="rId11" action="ppaction://hlinksldjump"/>
          </p:cNvPr>
          <p:cNvSpPr/>
          <p:nvPr/>
        </p:nvSpPr>
        <p:spPr>
          <a:xfrm>
            <a:off x="8594598" y="2233285"/>
            <a:ext cx="669516" cy="257173"/>
          </a:xfrm>
          <a:prstGeom prst="rect">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 name="Rectangle 18">
            <a:hlinkClick r:id="rId11" action="ppaction://hlinksldjump"/>
          </p:cNvPr>
          <p:cNvSpPr/>
          <p:nvPr/>
        </p:nvSpPr>
        <p:spPr>
          <a:xfrm>
            <a:off x="8899420" y="3202614"/>
            <a:ext cx="435961" cy="257173"/>
          </a:xfrm>
          <a:prstGeom prst="rect">
            <a:avLst/>
          </a:prstGeom>
          <a:noFill/>
          <a:ln w="57150">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Rectangle 19">
            <a:hlinkClick r:id="rId11" action="ppaction://hlinksldjump"/>
          </p:cNvPr>
          <p:cNvSpPr/>
          <p:nvPr/>
        </p:nvSpPr>
        <p:spPr>
          <a:xfrm>
            <a:off x="3188666" y="2176645"/>
            <a:ext cx="1643526" cy="69245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Rectangle 20">
            <a:hlinkClick r:id="rId11" action="ppaction://hlinksldjump"/>
          </p:cNvPr>
          <p:cNvSpPr/>
          <p:nvPr/>
        </p:nvSpPr>
        <p:spPr>
          <a:xfrm>
            <a:off x="1547940" y="2176645"/>
            <a:ext cx="543043" cy="941919"/>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Rectangle 21">
            <a:hlinkClick r:id="rId11" action="ppaction://hlinksldjump"/>
          </p:cNvPr>
          <p:cNvSpPr/>
          <p:nvPr/>
        </p:nvSpPr>
        <p:spPr>
          <a:xfrm>
            <a:off x="8389166" y="3437688"/>
            <a:ext cx="443873" cy="162163"/>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Freeform 22">
            <a:hlinkClick r:id="rId10" action="ppaction://hlinksldjump"/>
          </p:cNvPr>
          <p:cNvSpPr/>
          <p:nvPr/>
        </p:nvSpPr>
        <p:spPr>
          <a:xfrm>
            <a:off x="5276065" y="4710716"/>
            <a:ext cx="1373604" cy="935544"/>
          </a:xfrm>
          <a:custGeom>
            <a:avLst/>
            <a:gdLst>
              <a:gd name="connsiteX0" fmla="*/ 24493 w 1869622"/>
              <a:gd name="connsiteY0" fmla="*/ 1020536 h 1036865"/>
              <a:gd name="connsiteX1" fmla="*/ 0 w 1869622"/>
              <a:gd name="connsiteY1" fmla="*/ 0 h 1036865"/>
              <a:gd name="connsiteX2" fmla="*/ 1273629 w 1869622"/>
              <a:gd name="connsiteY2" fmla="*/ 0 h 1036865"/>
              <a:gd name="connsiteX3" fmla="*/ 1273629 w 1869622"/>
              <a:gd name="connsiteY3" fmla="*/ 106136 h 1036865"/>
              <a:gd name="connsiteX4" fmla="*/ 1869622 w 1869622"/>
              <a:gd name="connsiteY4" fmla="*/ 97972 h 1036865"/>
              <a:gd name="connsiteX5" fmla="*/ 1869622 w 1869622"/>
              <a:gd name="connsiteY5" fmla="*/ 212272 h 1036865"/>
              <a:gd name="connsiteX6" fmla="*/ 710293 w 1869622"/>
              <a:gd name="connsiteY6" fmla="*/ 220436 h 1036865"/>
              <a:gd name="connsiteX7" fmla="*/ 702129 w 1869622"/>
              <a:gd name="connsiteY7" fmla="*/ 1036865 h 1036865"/>
              <a:gd name="connsiteX8" fmla="*/ 24493 w 1869622"/>
              <a:gd name="connsiteY8" fmla="*/ 1020536 h 1036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69622" h="1036865">
                <a:moveTo>
                  <a:pt x="24493" y="1020536"/>
                </a:moveTo>
                <a:lnTo>
                  <a:pt x="0" y="0"/>
                </a:lnTo>
                <a:lnTo>
                  <a:pt x="1273629" y="0"/>
                </a:lnTo>
                <a:lnTo>
                  <a:pt x="1273629" y="106136"/>
                </a:lnTo>
                <a:lnTo>
                  <a:pt x="1869622" y="97972"/>
                </a:lnTo>
                <a:lnTo>
                  <a:pt x="1869622" y="212272"/>
                </a:lnTo>
                <a:lnTo>
                  <a:pt x="710293" y="220436"/>
                </a:lnTo>
                <a:cubicBezTo>
                  <a:pt x="707572" y="492579"/>
                  <a:pt x="704850" y="764722"/>
                  <a:pt x="702129" y="1036865"/>
                </a:cubicBezTo>
                <a:lnTo>
                  <a:pt x="24493" y="1020536"/>
                </a:lnTo>
                <a:close/>
              </a:path>
            </a:pathLst>
          </a:cu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Freeform 23"/>
          <p:cNvSpPr/>
          <p:nvPr/>
        </p:nvSpPr>
        <p:spPr>
          <a:xfrm>
            <a:off x="6460213" y="2200691"/>
            <a:ext cx="741522" cy="2272769"/>
          </a:xfrm>
          <a:custGeom>
            <a:avLst/>
            <a:gdLst>
              <a:gd name="connsiteX0" fmla="*/ 0 w 1009291"/>
              <a:gd name="connsiteY0" fmla="*/ 2346385 h 2518913"/>
              <a:gd name="connsiteX1" fmla="*/ 138023 w 1009291"/>
              <a:gd name="connsiteY1" fmla="*/ 2346385 h 2518913"/>
              <a:gd name="connsiteX2" fmla="*/ 129397 w 1009291"/>
              <a:gd name="connsiteY2" fmla="*/ 0 h 2518913"/>
              <a:gd name="connsiteX3" fmla="*/ 1000665 w 1009291"/>
              <a:gd name="connsiteY3" fmla="*/ 0 h 2518913"/>
              <a:gd name="connsiteX4" fmla="*/ 1009291 w 1009291"/>
              <a:gd name="connsiteY4" fmla="*/ 198407 h 2518913"/>
              <a:gd name="connsiteX5" fmla="*/ 215661 w 1009291"/>
              <a:gd name="connsiteY5" fmla="*/ 198407 h 2518913"/>
              <a:gd name="connsiteX6" fmla="*/ 215661 w 1009291"/>
              <a:gd name="connsiteY6" fmla="*/ 2518913 h 2518913"/>
              <a:gd name="connsiteX7" fmla="*/ 25880 w 1009291"/>
              <a:gd name="connsiteY7" fmla="*/ 2518913 h 2518913"/>
              <a:gd name="connsiteX8" fmla="*/ 0 w 1009291"/>
              <a:gd name="connsiteY8" fmla="*/ 2346385 h 2518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9291" h="2518913">
                <a:moveTo>
                  <a:pt x="0" y="2346385"/>
                </a:moveTo>
                <a:lnTo>
                  <a:pt x="138023" y="2346385"/>
                </a:lnTo>
                <a:cubicBezTo>
                  <a:pt x="135148" y="1564257"/>
                  <a:pt x="132272" y="782128"/>
                  <a:pt x="129397" y="0"/>
                </a:cubicBezTo>
                <a:lnTo>
                  <a:pt x="1000665" y="0"/>
                </a:lnTo>
                <a:lnTo>
                  <a:pt x="1009291" y="198407"/>
                </a:lnTo>
                <a:lnTo>
                  <a:pt x="215661" y="198407"/>
                </a:lnTo>
                <a:lnTo>
                  <a:pt x="215661" y="2518913"/>
                </a:lnTo>
                <a:lnTo>
                  <a:pt x="25880" y="2518913"/>
                </a:lnTo>
                <a:lnTo>
                  <a:pt x="0" y="2346385"/>
                </a:lnTo>
                <a:close/>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5" name="Straight Connector 24">
            <a:hlinkClick r:id="rId9" action="ppaction://hlinksldjump"/>
          </p:cNvPr>
          <p:cNvCxnSpPr/>
          <p:nvPr/>
        </p:nvCxnSpPr>
        <p:spPr>
          <a:xfrm>
            <a:off x="5636299" y="4983150"/>
            <a:ext cx="145770" cy="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sp>
        <p:nvSpPr>
          <p:cNvPr id="26" name="Rectangle 25">
            <a:hlinkClick r:id="rId11" action="ppaction://hlinksldjump"/>
          </p:cNvPr>
          <p:cNvSpPr/>
          <p:nvPr/>
        </p:nvSpPr>
        <p:spPr>
          <a:xfrm>
            <a:off x="2771618" y="2233285"/>
            <a:ext cx="221822" cy="257173"/>
          </a:xfrm>
          <a:prstGeom prst="rect">
            <a:avLst/>
          </a:prstGeom>
          <a:noFill/>
          <a:ln w="57150">
            <a:solidFill>
              <a:srgbClr val="03DB98"/>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p:txBody>
          <a:bodyPr>
            <a:normAutofit/>
          </a:bodyPr>
          <a:lstStyle/>
          <a:p>
            <a:r>
              <a:rPr lang="en-GB" dirty="0">
                <a:latin typeface="Arial" panose="020B0604020202020204" pitchFamily="34" charset="0"/>
                <a:cs typeface="Arial" panose="020B0604020202020204" pitchFamily="34" charset="0"/>
              </a:rPr>
              <a:t>Surface </a:t>
            </a:r>
            <a:r>
              <a:rPr lang="en-GB" dirty="0" smtClean="0">
                <a:latin typeface="Arial" panose="020B0604020202020204" pitchFamily="34" charset="0"/>
                <a:cs typeface="Arial" panose="020B0604020202020204" pitchFamily="34" charset="0"/>
              </a:rPr>
              <a:t>activities </a:t>
            </a:r>
            <a:r>
              <a:rPr lang="en-GB" b="0" dirty="0" smtClean="0">
                <a:solidFill>
                  <a:srgbClr val="00B050"/>
                </a:solidFill>
                <a:latin typeface="Arial" panose="020B0604020202020204" pitchFamily="34" charset="0"/>
                <a:cs typeface="Arial" panose="020B0604020202020204" pitchFamily="34" charset="0"/>
              </a:rPr>
              <a:t>(BA1)</a:t>
            </a:r>
            <a:endParaRPr lang="en-GB" b="0" dirty="0">
              <a:solidFill>
                <a:srgbClr val="00B050"/>
              </a:solidFill>
            </a:endParaRPr>
          </a:p>
        </p:txBody>
      </p:sp>
      <p:sp>
        <p:nvSpPr>
          <p:cNvPr id="4" name="Footer Placeholder 3"/>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sp>
        <p:nvSpPr>
          <p:cNvPr id="5" name="Slide Number Placeholder 4"/>
          <p:cNvSpPr>
            <a:spLocks noGrp="1"/>
          </p:cNvSpPr>
          <p:nvPr>
            <p:ph type="sldNum" sz="quarter" idx="4294967295"/>
          </p:nvPr>
        </p:nvSpPr>
        <p:spPr>
          <a:xfrm>
            <a:off x="11218863" y="6356350"/>
            <a:ext cx="973137" cy="365125"/>
          </a:xfrm>
        </p:spPr>
        <p:txBody>
          <a:bodyPr/>
          <a:lstStyle/>
          <a:p>
            <a:fld id="{8D6C380F-326D-3C40-9EE7-7FBAB0953422}" type="slidenum">
              <a:rPr lang="en-US" smtClean="0"/>
              <a:pPr/>
              <a:t>44</a:t>
            </a:fld>
            <a:endParaRPr lang="en-US" dirty="0"/>
          </a:p>
        </p:txBody>
      </p:sp>
      <p:sp>
        <p:nvSpPr>
          <p:cNvPr id="28" name="Oval 27">
            <a:hlinkClick r:id="" action="ppaction://noaction"/>
          </p:cNvPr>
          <p:cNvSpPr/>
          <p:nvPr/>
        </p:nvSpPr>
        <p:spPr>
          <a:xfrm>
            <a:off x="10443411" y="545432"/>
            <a:ext cx="278115" cy="25700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4" name="Picture 33"/>
          <p:cNvPicPr>
            <a:picLocks noChangeAspect="1"/>
          </p:cNvPicPr>
          <p:nvPr/>
        </p:nvPicPr>
        <p:blipFill>
          <a:blip r:embed="rId12">
            <a:extLst>
              <a:ext uri="{28A0092B-C50C-407E-A947-70E740481C1C}">
                <a14:useLocalDpi xmlns:a14="http://schemas.microsoft.com/office/drawing/2010/main"/>
              </a:ext>
            </a:extLst>
          </a:blip>
          <a:stretch>
            <a:fillRect/>
          </a:stretch>
        </p:blipFill>
        <p:spPr>
          <a:xfrm>
            <a:off x="347801" y="1011651"/>
            <a:ext cx="396240" cy="5125840"/>
          </a:xfrm>
          <a:prstGeom prst="rect">
            <a:avLst/>
          </a:prstGeom>
        </p:spPr>
      </p:pic>
      <p:sp>
        <p:nvSpPr>
          <p:cNvPr id="30" name="Rectangle 29"/>
          <p:cNvSpPr/>
          <p:nvPr/>
        </p:nvSpPr>
        <p:spPr>
          <a:xfrm>
            <a:off x="254808" y="1335942"/>
            <a:ext cx="261275" cy="2186486"/>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2019</a:t>
            </a:r>
            <a:endParaRPr lang="en-US" sz="1400" b="1" dirty="0">
              <a:solidFill>
                <a:prstClr val="white"/>
              </a:solidFill>
              <a:latin typeface="Arial"/>
            </a:endParaRPr>
          </a:p>
        </p:txBody>
      </p:sp>
      <p:sp>
        <p:nvSpPr>
          <p:cNvPr id="31" name="Rectangle 30"/>
          <p:cNvSpPr/>
          <p:nvPr/>
        </p:nvSpPr>
        <p:spPr>
          <a:xfrm>
            <a:off x="254808" y="3522427"/>
            <a:ext cx="261275" cy="219960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2020</a:t>
            </a:r>
            <a:endParaRPr lang="en-US" sz="1200" b="1" dirty="0">
              <a:solidFill>
                <a:prstClr val="white"/>
              </a:solidFill>
              <a:latin typeface="Arial"/>
            </a:endParaRPr>
          </a:p>
        </p:txBody>
      </p:sp>
      <p:sp>
        <p:nvSpPr>
          <p:cNvPr id="32" name="Rectangle 31"/>
          <p:cNvSpPr/>
          <p:nvPr/>
        </p:nvSpPr>
        <p:spPr>
          <a:xfrm>
            <a:off x="254808" y="5722033"/>
            <a:ext cx="261275" cy="42087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100" b="1" dirty="0">
                <a:solidFill>
                  <a:prstClr val="white"/>
                </a:solidFill>
                <a:latin typeface="Arial"/>
              </a:rPr>
              <a:t>2021</a:t>
            </a:r>
            <a:endParaRPr lang="en-US" sz="1100" b="1" dirty="0">
              <a:solidFill>
                <a:prstClr val="white"/>
              </a:solidFill>
              <a:latin typeface="Arial"/>
            </a:endParaRPr>
          </a:p>
        </p:txBody>
      </p:sp>
      <p:sp>
        <p:nvSpPr>
          <p:cNvPr id="37" name="TextBox 36"/>
          <p:cNvSpPr txBox="1"/>
          <p:nvPr/>
        </p:nvSpPr>
        <p:spPr>
          <a:xfrm>
            <a:off x="815194" y="754049"/>
            <a:ext cx="334841" cy="170231"/>
          </a:xfrm>
          <a:prstGeom prst="rect">
            <a:avLst/>
          </a:prstGeom>
          <a:solidFill>
            <a:schemeClr val="tx1">
              <a:lumMod val="20000"/>
              <a:lumOff val="80000"/>
              <a:alpha val="40000"/>
            </a:schemeClr>
          </a:solidFill>
        </p:spPr>
        <p:txBody>
          <a:bodyPr wrap="square" lIns="0" tIns="0" rIns="0" bIns="0" rtlCol="0">
            <a:spAutoFit/>
          </a:bodyPr>
          <a:lstStyle>
            <a:defPPr>
              <a:defRPr lang="en-US"/>
            </a:defPPr>
            <a:lvl1pPr>
              <a:defRPr sz="1050">
                <a:solidFill>
                  <a:srgbClr val="000000"/>
                </a:solidFill>
              </a:defRPr>
            </a:lvl1pPr>
          </a:lstStyle>
          <a:p>
            <a:pPr algn="ctr"/>
            <a:r>
              <a:rPr lang="fr-CH" b="1" dirty="0">
                <a:latin typeface="Arial"/>
              </a:rPr>
              <a:t>BA1</a:t>
            </a:r>
            <a:endParaRPr lang="en-US" b="1" dirty="0">
              <a:latin typeface="Arial"/>
            </a:endParaRPr>
          </a:p>
        </p:txBody>
      </p:sp>
      <p:sp>
        <p:nvSpPr>
          <p:cNvPr id="41" name="TextBox 40"/>
          <p:cNvSpPr txBox="1"/>
          <p:nvPr/>
        </p:nvSpPr>
        <p:spPr>
          <a:xfrm>
            <a:off x="9553562" y="1758703"/>
            <a:ext cx="2614375" cy="4247317"/>
          </a:xfrm>
          <a:prstGeom prst="rect">
            <a:avLst/>
          </a:prstGeom>
          <a:solidFill>
            <a:schemeClr val="bg1"/>
          </a:solidFill>
        </p:spPr>
        <p:txBody>
          <a:bodyPr wrap="square" rtlCol="0">
            <a:spAutoFit/>
          </a:bodyPr>
          <a:lstStyle/>
          <a:p>
            <a:pPr algn="ctr"/>
            <a:r>
              <a:rPr lang="en-GB" b="1" u="sng" dirty="0" smtClean="0">
                <a:latin typeface="Ubuntu"/>
              </a:rPr>
              <a:t>Legend:</a:t>
            </a:r>
          </a:p>
          <a:p>
            <a:pPr algn="ct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0000"/>
                </a:solidFill>
                <a:latin typeface="Ubuntu"/>
              </a:rPr>
              <a:t>SPS Fire Safety WP2 Fire detection Systems</a:t>
            </a:r>
          </a:p>
          <a:p>
            <a:pPr marL="171450" indent="-171450">
              <a:buFont typeface="Arial" panose="020B0604020202020204" pitchFamily="34" charset="0"/>
              <a:buChar char="•"/>
            </a:pPr>
            <a:r>
              <a:rPr lang="en-GB" sz="1050" dirty="0">
                <a:solidFill>
                  <a:srgbClr val="FF0000"/>
                </a:solidFill>
                <a:latin typeface="Ubuntu"/>
              </a:rPr>
              <a:t>SPS Fire </a:t>
            </a:r>
            <a:r>
              <a:rPr lang="en-GB" sz="1050" dirty="0" smtClean="0">
                <a:solidFill>
                  <a:srgbClr val="FF0000"/>
                </a:solidFill>
                <a:latin typeface="Ubuntu"/>
              </a:rPr>
              <a:t>Safety WP4 Sprinklers</a:t>
            </a:r>
          </a:p>
          <a:p>
            <a:pPr marL="171450" indent="-171450">
              <a:buFont typeface="Arial" panose="020B0604020202020204" pitchFamily="34" charset="0"/>
              <a:buChar char="•"/>
            </a:pPr>
            <a:r>
              <a:rPr lang="en-GB" sz="1050" dirty="0" smtClean="0">
                <a:solidFill>
                  <a:srgbClr val="FF6600"/>
                </a:solidFill>
                <a:latin typeface="Ubuntu"/>
              </a:rPr>
              <a:t>SPS Fire Safety WP1 Fire Doors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dirty="0" smtClean="0">
                <a:solidFill>
                  <a:srgbClr val="00B0F0"/>
                </a:solidFill>
                <a:latin typeface="Ubuntu"/>
              </a:rPr>
              <a:t>SPS Fire Safety WP3 Dry</a:t>
            </a:r>
            <a:r>
              <a:rPr lang="en-GB" sz="1050" baseline="0" dirty="0" smtClean="0">
                <a:solidFill>
                  <a:srgbClr val="00B0F0"/>
                </a:solidFill>
                <a:latin typeface="Ubuntu"/>
              </a:rPr>
              <a:t> Riser</a:t>
            </a: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C000"/>
                </a:solidFill>
                <a:latin typeface="Ubuntu"/>
              </a:rPr>
              <a:t>SPS New Personnel</a:t>
            </a:r>
            <a:r>
              <a:rPr lang="en-GB" sz="1050" baseline="0" dirty="0" smtClean="0">
                <a:solidFill>
                  <a:srgbClr val="FFC000"/>
                </a:solidFill>
                <a:latin typeface="Ubuntu"/>
              </a:rPr>
              <a:t> Protection System</a:t>
            </a:r>
            <a:endParaRPr lang="en-GB" sz="1050" dirty="0" smtClean="0">
              <a:solidFill>
                <a:srgbClr val="FFC000"/>
              </a:solidFill>
              <a:latin typeface="Ubuntu"/>
            </a:endParaRPr>
          </a:p>
          <a:p>
            <a:pPr marL="171450" indent="-171450">
              <a:buFont typeface="Arial" panose="020B0604020202020204" pitchFamily="34" charset="0"/>
              <a:buChar char="•"/>
            </a:pPr>
            <a:r>
              <a:rPr lang="en-GB" sz="1050" dirty="0" smtClean="0">
                <a:solidFill>
                  <a:srgbClr val="FF00FF"/>
                </a:solidFill>
                <a:latin typeface="Ubuntu"/>
              </a:rPr>
              <a:t>MACAO Power Converter for the SPS Ring and Transfer Lines Dipole</a:t>
            </a:r>
          </a:p>
          <a:p>
            <a:pPr marL="171450" indent="-171450">
              <a:buFont typeface="Arial" panose="020B0604020202020204" pitchFamily="34" charset="0"/>
              <a:buChar char="•"/>
            </a:pPr>
            <a:r>
              <a:rPr lang="en-GB" sz="1050" dirty="0">
                <a:solidFill>
                  <a:srgbClr val="062659"/>
                </a:solidFill>
                <a:latin typeface="Ubuntu"/>
              </a:rPr>
              <a:t>Consolidation Project </a:t>
            </a:r>
            <a:endParaRPr lang="en-GB" sz="1050" dirty="0" smtClean="0">
              <a:solidFill>
                <a:srgbClr val="062659"/>
              </a:solidFill>
              <a:latin typeface="Ubuntu"/>
            </a:endParaRPr>
          </a:p>
          <a:p>
            <a:pPr marL="171450" indent="-171450">
              <a:buFont typeface="Arial" panose="020B0604020202020204" pitchFamily="34" charset="0"/>
              <a:buChar char="•"/>
            </a:pPr>
            <a:r>
              <a:rPr lang="en-GB" sz="1050" dirty="0" smtClean="0">
                <a:solidFill>
                  <a:srgbClr val="7030A0"/>
                </a:solidFill>
                <a:latin typeface="Ubuntu"/>
              </a:rPr>
              <a:t>Distributed Optical Fibre Radiation Temperature Sensing in the SPS ring and TT20</a:t>
            </a:r>
          </a:p>
          <a:p>
            <a:pPr marL="171450" indent="-171450">
              <a:buFont typeface="Arial" panose="020B0604020202020204" pitchFamily="34" charset="0"/>
              <a:buChar char="•"/>
            </a:pPr>
            <a:r>
              <a:rPr lang="en-GB" sz="1050" dirty="0" smtClean="0">
                <a:solidFill>
                  <a:srgbClr val="FFFF00"/>
                </a:solidFill>
                <a:effectLst>
                  <a:outerShdw blurRad="50800" dist="38100" dir="2700000" algn="tl" rotWithShape="0">
                    <a:prstClr val="black">
                      <a:alpha val="40000"/>
                    </a:prstClr>
                  </a:outerShdw>
                </a:effectLst>
                <a:latin typeface="Ubuntu"/>
              </a:rPr>
              <a:t>Power converter modifications in building BA1/BA5 required by LIU-SPS</a:t>
            </a:r>
          </a:p>
          <a:p>
            <a:pPr marL="171450" indent="-171450">
              <a:buFont typeface="Arial" panose="020B0604020202020204" pitchFamily="34" charset="0"/>
              <a:buChar char="•"/>
            </a:pPr>
            <a:r>
              <a:rPr lang="en-GB" sz="1050" dirty="0" smtClean="0">
                <a:solidFill>
                  <a:srgbClr val="00B050"/>
                </a:solidFill>
                <a:latin typeface="Ubuntu"/>
              </a:rPr>
              <a:t>BA1 reconfiguration after relocation of SPS Beam Dumping System to LSS5</a:t>
            </a:r>
          </a:p>
          <a:p>
            <a:pPr marL="171450" indent="-171450">
              <a:buFont typeface="Arial" panose="020B0604020202020204" pitchFamily="34" charset="0"/>
              <a:buChar char="•"/>
            </a:pPr>
            <a:r>
              <a:rPr lang="en-GB" sz="1050" dirty="0" smtClean="0">
                <a:solidFill>
                  <a:schemeClr val="bg2">
                    <a:lumMod val="50000"/>
                  </a:schemeClr>
                </a:solidFill>
                <a:latin typeface="Ubuntu"/>
              </a:rPr>
              <a:t>Consolidation of the SPS Tune Kickers during LS2</a:t>
            </a:r>
          </a:p>
          <a:p>
            <a:pPr marL="171450" indent="-171450">
              <a:buFont typeface="Arial" panose="020B0604020202020204" pitchFamily="34" charset="0"/>
              <a:buChar char="•"/>
            </a:pPr>
            <a:r>
              <a:rPr lang="en-GB" sz="1050" dirty="0">
                <a:solidFill>
                  <a:srgbClr val="03DB98"/>
                </a:solidFill>
                <a:latin typeface="Ubuntu"/>
              </a:rPr>
              <a:t>BLM </a:t>
            </a:r>
            <a:r>
              <a:rPr lang="en-GB" sz="1050" dirty="0" smtClean="0">
                <a:solidFill>
                  <a:srgbClr val="03DB98"/>
                </a:solidFill>
                <a:latin typeface="Ubuntu"/>
              </a:rPr>
              <a:t>Installation</a:t>
            </a:r>
          </a:p>
          <a:p>
            <a:pPr marL="171450" indent="-171450">
              <a:buFont typeface="Arial" panose="020B0604020202020204" pitchFamily="34" charset="0"/>
              <a:buChar char="•"/>
            </a:pPr>
            <a:r>
              <a:rPr lang="en-GB" sz="1050" dirty="0" smtClean="0">
                <a:solidFill>
                  <a:srgbClr val="C00000"/>
                </a:solidFill>
                <a:latin typeface="Ubuntu"/>
              </a:rPr>
              <a:t>Toilet refurbishment</a:t>
            </a:r>
          </a:p>
          <a:p>
            <a:pPr marL="171450" indent="-171450">
              <a:buFont typeface="Arial" panose="020B0604020202020204" pitchFamily="34" charset="0"/>
              <a:buChar char="•"/>
            </a:pPr>
            <a:r>
              <a:rPr lang="en-GB" sz="1050" dirty="0" smtClean="0">
                <a:solidFill>
                  <a:srgbClr val="FF0066"/>
                </a:solidFill>
                <a:latin typeface="Ubuntu"/>
              </a:rPr>
              <a:t>Cabling Campaign</a:t>
            </a:r>
            <a:endParaRPr lang="en-GB" sz="1050" dirty="0">
              <a:solidFill>
                <a:srgbClr val="FF0066"/>
              </a:solidFill>
              <a:latin typeface="Ubuntu"/>
            </a:endParaRPr>
          </a:p>
        </p:txBody>
      </p:sp>
      <p:pic>
        <p:nvPicPr>
          <p:cNvPr id="43" name="Picture 42"/>
          <p:cNvPicPr>
            <a:picLocks noChangeAspect="1"/>
          </p:cNvPicPr>
          <p:nvPr/>
        </p:nvPicPr>
        <p:blipFill>
          <a:blip r:embed="rId13" cstate="hqprint">
            <a:grayscl/>
            <a:extLst>
              <a:ext uri="{28A0092B-C50C-407E-A947-70E740481C1C}">
                <a14:useLocalDpi xmlns:a14="http://schemas.microsoft.com/office/drawing/2010/main"/>
              </a:ext>
            </a:extLst>
          </a:blip>
          <a:stretch>
            <a:fillRect/>
          </a:stretch>
        </p:blipFill>
        <p:spPr>
          <a:xfrm>
            <a:off x="10153650" y="7925"/>
            <a:ext cx="2033830" cy="1670264"/>
          </a:xfrm>
          <a:prstGeom prst="rect">
            <a:avLst/>
          </a:prstGeom>
        </p:spPr>
      </p:pic>
      <p:sp>
        <p:nvSpPr>
          <p:cNvPr id="44" name="Oval 43">
            <a:hlinkClick r:id="" action="ppaction://noaction"/>
          </p:cNvPr>
          <p:cNvSpPr/>
          <p:nvPr/>
        </p:nvSpPr>
        <p:spPr>
          <a:xfrm>
            <a:off x="10562071" y="391419"/>
            <a:ext cx="247877" cy="22751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hlinkClick r:id="rId9" action="ppaction://hlinksldjump"/>
          </p:cNvPr>
          <p:cNvSpPr/>
          <p:nvPr/>
        </p:nvSpPr>
        <p:spPr>
          <a:xfrm>
            <a:off x="4420656" y="4442031"/>
            <a:ext cx="431688" cy="440606"/>
          </a:xfrm>
          <a:prstGeom prst="rect">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hlinkClick r:id="rId9" action="ppaction://hlinksldjump"/>
          </p:cNvPr>
          <p:cNvSpPr/>
          <p:nvPr/>
        </p:nvSpPr>
        <p:spPr>
          <a:xfrm>
            <a:off x="718346" y="1212031"/>
            <a:ext cx="478371" cy="22624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hlinkClick r:id="rId9" action="ppaction://hlinksldjump"/>
          </p:cNvPr>
          <p:cNvSpPr/>
          <p:nvPr/>
        </p:nvSpPr>
        <p:spPr>
          <a:xfrm>
            <a:off x="742376" y="2715452"/>
            <a:ext cx="206495" cy="35705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ectangle 48">
            <a:hlinkClick r:id="rId9" action="ppaction://hlinksldjump"/>
          </p:cNvPr>
          <p:cNvSpPr/>
          <p:nvPr/>
        </p:nvSpPr>
        <p:spPr>
          <a:xfrm>
            <a:off x="711144" y="4347674"/>
            <a:ext cx="485574" cy="35705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ectangle 49">
            <a:hlinkClick r:id="rId9" action="ppaction://hlinksldjump"/>
          </p:cNvPr>
          <p:cNvSpPr/>
          <p:nvPr/>
        </p:nvSpPr>
        <p:spPr>
          <a:xfrm>
            <a:off x="732499" y="1390585"/>
            <a:ext cx="82695" cy="305772"/>
          </a:xfrm>
          <a:prstGeom prst="rect">
            <a:avLst/>
          </a:prstGeom>
          <a:no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ectangle 50">
            <a:hlinkClick r:id="rId9" action="ppaction://hlinksldjump"/>
          </p:cNvPr>
          <p:cNvSpPr/>
          <p:nvPr/>
        </p:nvSpPr>
        <p:spPr>
          <a:xfrm>
            <a:off x="838112" y="1885935"/>
            <a:ext cx="124110" cy="222696"/>
          </a:xfrm>
          <a:prstGeom prst="rect">
            <a:avLst/>
          </a:prstGeom>
          <a:noFill/>
          <a:ln w="38100">
            <a:solidFill>
              <a:srgbClr val="0626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ectangle 51">
            <a:hlinkClick r:id="rId9" action="ppaction://hlinksldjump"/>
          </p:cNvPr>
          <p:cNvSpPr/>
          <p:nvPr/>
        </p:nvSpPr>
        <p:spPr>
          <a:xfrm>
            <a:off x="773847" y="2098953"/>
            <a:ext cx="188376" cy="487263"/>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53">
            <a:hlinkClick r:id="rId9" action="ppaction://hlinksldjump"/>
          </p:cNvPr>
          <p:cNvSpPr/>
          <p:nvPr/>
        </p:nvSpPr>
        <p:spPr>
          <a:xfrm>
            <a:off x="905970" y="1359381"/>
            <a:ext cx="290748" cy="318807"/>
          </a:xfrm>
          <a:prstGeom prst="rect">
            <a:avLst/>
          </a:prstGeom>
          <a:noFill/>
          <a:ln w="38100">
            <a:solidFill>
              <a:srgbClr val="4D4D4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hlinkClick r:id="rId9" action="ppaction://hlinksldjump"/>
          </p:cNvPr>
          <p:cNvSpPr/>
          <p:nvPr/>
        </p:nvSpPr>
        <p:spPr>
          <a:xfrm>
            <a:off x="986285" y="2694123"/>
            <a:ext cx="195227" cy="508491"/>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hlinkClick r:id="rId9" action="ppaction://hlinksldjump"/>
          </p:cNvPr>
          <p:cNvSpPr/>
          <p:nvPr/>
        </p:nvSpPr>
        <p:spPr>
          <a:xfrm>
            <a:off x="703803" y="3163357"/>
            <a:ext cx="303141" cy="483347"/>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hlinkClick r:id="rId9" action="ppaction://hlinksldjump"/>
          </p:cNvPr>
          <p:cNvSpPr/>
          <p:nvPr/>
        </p:nvSpPr>
        <p:spPr>
          <a:xfrm>
            <a:off x="718346" y="4043186"/>
            <a:ext cx="267940" cy="273496"/>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Rectangle 57">
            <a:hlinkClick r:id="rId9" action="ppaction://hlinksldjump"/>
          </p:cNvPr>
          <p:cNvSpPr/>
          <p:nvPr/>
        </p:nvSpPr>
        <p:spPr>
          <a:xfrm>
            <a:off x="712633" y="1378033"/>
            <a:ext cx="193337" cy="484746"/>
          </a:xfrm>
          <a:prstGeom prst="rect">
            <a:avLst/>
          </a:prstGeom>
          <a:noFill/>
          <a:ln w="38100">
            <a:solidFill>
              <a:srgbClr val="7B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a:hlinkClick r:id="rId9" action="ppaction://hlinksldjump"/>
          </p:cNvPr>
          <p:cNvSpPr/>
          <p:nvPr/>
        </p:nvSpPr>
        <p:spPr>
          <a:xfrm>
            <a:off x="695414" y="3077920"/>
            <a:ext cx="486098" cy="52264"/>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ectangle 52">
            <a:hlinkClick r:id="rId11" action="ppaction://hlinksldjump"/>
          </p:cNvPr>
          <p:cNvSpPr/>
          <p:nvPr/>
        </p:nvSpPr>
        <p:spPr>
          <a:xfrm>
            <a:off x="1526259" y="2090523"/>
            <a:ext cx="8051366" cy="2863810"/>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a:hlinkClick r:id="rId11" action="ppaction://hlinksldjump"/>
          </p:cNvPr>
          <p:cNvSpPr/>
          <p:nvPr/>
        </p:nvSpPr>
        <p:spPr>
          <a:xfrm>
            <a:off x="5191125" y="4950244"/>
            <a:ext cx="2198330" cy="840572"/>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a:hlinkClick r:id="rId11" action="ppaction://hlinksldjump"/>
          </p:cNvPr>
          <p:cNvSpPr/>
          <p:nvPr/>
        </p:nvSpPr>
        <p:spPr>
          <a:xfrm>
            <a:off x="676650" y="1853551"/>
            <a:ext cx="593596" cy="840572"/>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a:hlinkClick r:id="rId11" action="ppaction://hlinksldjump"/>
          </p:cNvPr>
          <p:cNvSpPr/>
          <p:nvPr/>
        </p:nvSpPr>
        <p:spPr>
          <a:xfrm>
            <a:off x="712633" y="3773473"/>
            <a:ext cx="294311" cy="261334"/>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5540260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xEl>
                                              <p:pRg st="3" end="3"/>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1">
                                            <p:txEl>
                                              <p:pRg st="4" end="4"/>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1">
                                            <p:txEl>
                                              <p:pRg st="5" end="5"/>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1">
                                            <p:txEl>
                                              <p:pRg st="6" end="6"/>
                                            </p:txEl>
                                          </p:spTgt>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2"/>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1">
                                            <p:txEl>
                                              <p:pRg st="7" end="7"/>
                                            </p:txEl>
                                          </p:spTgt>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50"/>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41">
                                            <p:txEl>
                                              <p:pRg st="8" end="8"/>
                                            </p:txEl>
                                          </p:spTgt>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7"/>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par>
                                <p:cTn id="63" presetID="1" presetClass="entr" presetSubtype="0" fill="hold" grpId="0" nodeType="withEffect">
                                  <p:stCondLst>
                                    <p:cond delay="0"/>
                                  </p:stCondLst>
                                  <p:childTnLst>
                                    <p:set>
                                      <p:cBhvr>
                                        <p:cTn id="64" dur="1" fill="hold">
                                          <p:stCondLst>
                                            <p:cond delay="0"/>
                                          </p:stCondLst>
                                        </p:cTn>
                                        <p:tgtEl>
                                          <p:spTgt spid="22"/>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51"/>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41">
                                            <p:txEl>
                                              <p:pRg st="9" end="9"/>
                                            </p:txEl>
                                          </p:spTgt>
                                        </p:tgtEl>
                                        <p:attrNameLst>
                                          <p:attrName>style.visibility</p:attrName>
                                        </p:attrNameLst>
                                      </p:cBhvr>
                                      <p:to>
                                        <p:strVal val="visible"/>
                                      </p:to>
                                    </p:set>
                                  </p:childTnLst>
                                </p:cTn>
                              </p:par>
                              <p:par>
                                <p:cTn id="71" presetID="1" presetClass="entr" presetSubtype="0" fill="hold" grpId="0" nodeType="withEffect">
                                  <p:stCondLst>
                                    <p:cond delay="0"/>
                                  </p:stCondLst>
                                  <p:childTnLst>
                                    <p:set>
                                      <p:cBhvr>
                                        <p:cTn id="72" dur="1" fill="hold">
                                          <p:stCondLst>
                                            <p:cond delay="0"/>
                                          </p:stCondLst>
                                        </p:cTn>
                                        <p:tgtEl>
                                          <p:spTgt spid="14"/>
                                        </p:tgtEl>
                                        <p:attrNameLst>
                                          <p:attrName>style.visibility</p:attrName>
                                        </p:attrNameLst>
                                      </p:cBhvr>
                                      <p:to>
                                        <p:strVal val="visible"/>
                                      </p:to>
                                    </p:set>
                                  </p:childTnLst>
                                </p:cTn>
                              </p:par>
                              <p:par>
                                <p:cTn id="73" presetID="1" presetClass="entr" presetSubtype="0" fill="hold" grpId="0" nodeType="withEffect">
                                  <p:stCondLst>
                                    <p:cond delay="0"/>
                                  </p:stCondLst>
                                  <p:childTnLst>
                                    <p:set>
                                      <p:cBhvr>
                                        <p:cTn id="74" dur="1" fill="hold">
                                          <p:stCondLst>
                                            <p:cond delay="0"/>
                                          </p:stCondLst>
                                        </p:cTn>
                                        <p:tgtEl>
                                          <p:spTgt spid="59"/>
                                        </p:tgtEl>
                                        <p:attrNameLst>
                                          <p:attrName>style.visibility</p:attrName>
                                        </p:attrNameLst>
                                      </p:cBhvr>
                                      <p:to>
                                        <p:strVal val="visible"/>
                                      </p:to>
                                    </p:set>
                                  </p:childTnLst>
                                </p:cTn>
                              </p:par>
                            </p:childTnLst>
                          </p:cTn>
                        </p:par>
                      </p:childTnLst>
                    </p:cTn>
                  </p:par>
                  <p:par>
                    <p:cTn id="75" fill="hold">
                      <p:stCondLst>
                        <p:cond delay="indefinite"/>
                      </p:stCondLst>
                      <p:childTnLst>
                        <p:par>
                          <p:cTn id="76" fill="hold">
                            <p:stCondLst>
                              <p:cond delay="0"/>
                            </p:stCondLst>
                            <p:childTnLst>
                              <p:par>
                                <p:cTn id="77" presetID="1" presetClass="entr" presetSubtype="0" fill="hold" nodeType="clickEffect">
                                  <p:stCondLst>
                                    <p:cond delay="0"/>
                                  </p:stCondLst>
                                  <p:childTnLst>
                                    <p:set>
                                      <p:cBhvr>
                                        <p:cTn id="78" dur="1" fill="hold">
                                          <p:stCondLst>
                                            <p:cond delay="0"/>
                                          </p:stCondLst>
                                        </p:cTn>
                                        <p:tgtEl>
                                          <p:spTgt spid="41">
                                            <p:txEl>
                                              <p:pRg st="10" end="10"/>
                                            </p:txEl>
                                          </p:spTgt>
                                        </p:tgtEl>
                                        <p:attrNameLst>
                                          <p:attrName>style.visibility</p:attrName>
                                        </p:attrNameLst>
                                      </p:cBhvr>
                                      <p:to>
                                        <p:strVal val="visible"/>
                                      </p:to>
                                    </p:set>
                                  </p:childTnLst>
                                </p:cTn>
                              </p:par>
                              <p:par>
                                <p:cTn id="79" presetID="1" presetClass="entr" presetSubtype="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childTnLst>
                                </p:cTn>
                              </p:par>
                              <p:par>
                                <p:cTn id="83" presetID="1" presetClass="entr" presetSubtype="0" fill="hold" grpId="0" nodeType="withEffect">
                                  <p:stCondLst>
                                    <p:cond delay="0"/>
                                  </p:stCondLst>
                                  <p:childTnLst>
                                    <p:set>
                                      <p:cBhvr>
                                        <p:cTn id="84" dur="1" fill="hold">
                                          <p:stCondLst>
                                            <p:cond delay="0"/>
                                          </p:stCondLst>
                                        </p:cTn>
                                        <p:tgtEl>
                                          <p:spTgt spid="56"/>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1" presetClass="entr" presetSubtype="0" fill="hold" nodeType="clickEffect">
                                  <p:stCondLst>
                                    <p:cond delay="0"/>
                                  </p:stCondLst>
                                  <p:childTnLst>
                                    <p:set>
                                      <p:cBhvr>
                                        <p:cTn id="88" dur="1" fill="hold">
                                          <p:stCondLst>
                                            <p:cond delay="0"/>
                                          </p:stCondLst>
                                        </p:cTn>
                                        <p:tgtEl>
                                          <p:spTgt spid="41">
                                            <p:txEl>
                                              <p:pRg st="11" end="11"/>
                                            </p:txEl>
                                          </p:spTgt>
                                        </p:tgtEl>
                                        <p:attrNameLst>
                                          <p:attrName>style.visibility</p:attrName>
                                        </p:attrNameLst>
                                      </p:cBhvr>
                                      <p:to>
                                        <p:strVal val="visible"/>
                                      </p:to>
                                    </p:set>
                                  </p:childTnLst>
                                </p:cTn>
                              </p:par>
                              <p:par>
                                <p:cTn id="89" presetID="1" presetClass="entr" presetSubtype="0" fill="hold" grpId="0" nodeType="withEffect">
                                  <p:stCondLst>
                                    <p:cond delay="0"/>
                                  </p:stCondLst>
                                  <p:childTnLst>
                                    <p:set>
                                      <p:cBhvr>
                                        <p:cTn id="90" dur="1" fill="hold">
                                          <p:stCondLst>
                                            <p:cond delay="0"/>
                                          </p:stCondLst>
                                        </p:cTn>
                                        <p:tgtEl>
                                          <p:spTgt spid="11"/>
                                        </p:tgtEl>
                                        <p:attrNameLst>
                                          <p:attrName>style.visibility</p:attrName>
                                        </p:attrNameLst>
                                      </p:cBhvr>
                                      <p:to>
                                        <p:strVal val="visible"/>
                                      </p:to>
                                    </p:set>
                                  </p:childTnLst>
                                </p:cTn>
                              </p:par>
                              <p:par>
                                <p:cTn id="91" presetID="1" presetClass="entr" presetSubtype="0" fill="hold" grpId="0" nodeType="withEffect">
                                  <p:stCondLst>
                                    <p:cond delay="0"/>
                                  </p:stCondLst>
                                  <p:childTnLst>
                                    <p:set>
                                      <p:cBhvr>
                                        <p:cTn id="92" dur="1" fill="hold">
                                          <p:stCondLst>
                                            <p:cond delay="0"/>
                                          </p:stCondLst>
                                        </p:cTn>
                                        <p:tgtEl>
                                          <p:spTgt spid="55"/>
                                        </p:tgtEl>
                                        <p:attrNameLst>
                                          <p:attrName>style.visibility</p:attrName>
                                        </p:attrNameLst>
                                      </p:cBhvr>
                                      <p:to>
                                        <p:strVal val="visible"/>
                                      </p:to>
                                    </p:set>
                                  </p:childTnLst>
                                </p:cTn>
                              </p:par>
                            </p:childTnLst>
                          </p:cTn>
                        </p:par>
                      </p:childTnLst>
                    </p:cTn>
                  </p:par>
                  <p:par>
                    <p:cTn id="93" fill="hold">
                      <p:stCondLst>
                        <p:cond delay="indefinite"/>
                      </p:stCondLst>
                      <p:childTnLst>
                        <p:par>
                          <p:cTn id="94" fill="hold">
                            <p:stCondLst>
                              <p:cond delay="0"/>
                            </p:stCondLst>
                            <p:childTnLst>
                              <p:par>
                                <p:cTn id="95" presetID="1" presetClass="entr" presetSubtype="0" fill="hold" nodeType="clickEffect">
                                  <p:stCondLst>
                                    <p:cond delay="0"/>
                                  </p:stCondLst>
                                  <p:childTnLst>
                                    <p:set>
                                      <p:cBhvr>
                                        <p:cTn id="96" dur="1" fill="hold">
                                          <p:stCondLst>
                                            <p:cond delay="0"/>
                                          </p:stCondLst>
                                        </p:cTn>
                                        <p:tgtEl>
                                          <p:spTgt spid="41">
                                            <p:txEl>
                                              <p:pRg st="12" end="12"/>
                                            </p:txEl>
                                          </p:spTgt>
                                        </p:tgtEl>
                                        <p:attrNameLst>
                                          <p:attrName>style.visibility</p:attrName>
                                        </p:attrNameLst>
                                      </p:cBhvr>
                                      <p:to>
                                        <p:strVal val="visible"/>
                                      </p:to>
                                    </p:set>
                                  </p:childTnLst>
                                </p:cTn>
                              </p:par>
                              <p:par>
                                <p:cTn id="97" presetID="1" presetClass="entr" presetSubtype="0" fill="hold" grpId="0" nodeType="withEffect">
                                  <p:stCondLst>
                                    <p:cond delay="0"/>
                                  </p:stCondLst>
                                  <p:childTnLst>
                                    <p:set>
                                      <p:cBhvr>
                                        <p:cTn id="98" dur="1" fill="hold">
                                          <p:stCondLst>
                                            <p:cond delay="0"/>
                                          </p:stCondLst>
                                        </p:cTn>
                                        <p:tgtEl>
                                          <p:spTgt spid="18"/>
                                        </p:tgtEl>
                                        <p:attrNameLst>
                                          <p:attrName>style.visibility</p:attrName>
                                        </p:attrNameLst>
                                      </p:cBhvr>
                                      <p:to>
                                        <p:strVal val="visible"/>
                                      </p:to>
                                    </p:set>
                                  </p:childTnLst>
                                </p:cTn>
                              </p:par>
                              <p:par>
                                <p:cTn id="99" presetID="1" presetClass="entr" presetSubtype="0" fill="hold" grpId="0" nodeType="withEffect">
                                  <p:stCondLst>
                                    <p:cond delay="0"/>
                                  </p:stCondLst>
                                  <p:childTnLst>
                                    <p:set>
                                      <p:cBhvr>
                                        <p:cTn id="100" dur="1" fill="hold">
                                          <p:stCondLst>
                                            <p:cond delay="0"/>
                                          </p:stCondLst>
                                        </p:cTn>
                                        <p:tgtEl>
                                          <p:spTgt spid="19"/>
                                        </p:tgtEl>
                                        <p:attrNameLst>
                                          <p:attrName>style.visibility</p:attrName>
                                        </p:attrNameLst>
                                      </p:cBhvr>
                                      <p:to>
                                        <p:strVal val="visible"/>
                                      </p:to>
                                    </p:set>
                                  </p:childTnLst>
                                </p:cTn>
                              </p:par>
                              <p:par>
                                <p:cTn id="101" presetID="1" presetClass="entr" presetSubtype="0" fill="hold" grpId="0" nodeType="withEffect">
                                  <p:stCondLst>
                                    <p:cond delay="0"/>
                                  </p:stCondLst>
                                  <p:childTnLst>
                                    <p:set>
                                      <p:cBhvr>
                                        <p:cTn id="102" dur="1" fill="hold">
                                          <p:stCondLst>
                                            <p:cond delay="0"/>
                                          </p:stCondLst>
                                        </p:cTn>
                                        <p:tgtEl>
                                          <p:spTgt spid="54"/>
                                        </p:tgtEl>
                                        <p:attrNameLst>
                                          <p:attrName>style.visibility</p:attrName>
                                        </p:attrNameLst>
                                      </p:cBhvr>
                                      <p:to>
                                        <p:strVal val="visible"/>
                                      </p:to>
                                    </p:set>
                                  </p:childTnLst>
                                </p:cTn>
                              </p:par>
                            </p:childTnLst>
                          </p:cTn>
                        </p:par>
                      </p:childTnLst>
                    </p:cTn>
                  </p:par>
                  <p:par>
                    <p:cTn id="103" fill="hold">
                      <p:stCondLst>
                        <p:cond delay="indefinite"/>
                      </p:stCondLst>
                      <p:childTnLst>
                        <p:par>
                          <p:cTn id="104" fill="hold">
                            <p:stCondLst>
                              <p:cond delay="0"/>
                            </p:stCondLst>
                            <p:childTnLst>
                              <p:par>
                                <p:cTn id="105" presetID="1" presetClass="entr" presetSubtype="0" fill="hold" nodeType="clickEffect">
                                  <p:stCondLst>
                                    <p:cond delay="0"/>
                                  </p:stCondLst>
                                  <p:childTnLst>
                                    <p:set>
                                      <p:cBhvr>
                                        <p:cTn id="106" dur="1" fill="hold">
                                          <p:stCondLst>
                                            <p:cond delay="0"/>
                                          </p:stCondLst>
                                        </p:cTn>
                                        <p:tgtEl>
                                          <p:spTgt spid="41">
                                            <p:txEl>
                                              <p:pRg st="13" end="13"/>
                                            </p:txEl>
                                          </p:spTgt>
                                        </p:tgtEl>
                                        <p:attrNameLst>
                                          <p:attrName>style.visibility</p:attrName>
                                        </p:attrNameLst>
                                      </p:cBhvr>
                                      <p:to>
                                        <p:strVal val="visible"/>
                                      </p:to>
                                    </p:set>
                                  </p:childTnLst>
                                </p:cTn>
                              </p:par>
                              <p:par>
                                <p:cTn id="107" presetID="1" presetClass="entr" presetSubtype="0" fill="hold" grpId="0" nodeType="withEffect">
                                  <p:stCondLst>
                                    <p:cond delay="0"/>
                                  </p:stCondLst>
                                  <p:childTnLst>
                                    <p:set>
                                      <p:cBhvr>
                                        <p:cTn id="108" dur="1" fill="hold">
                                          <p:stCondLst>
                                            <p:cond delay="0"/>
                                          </p:stCondLst>
                                        </p:cTn>
                                        <p:tgtEl>
                                          <p:spTgt spid="26"/>
                                        </p:tgtEl>
                                        <p:attrNameLst>
                                          <p:attrName>style.visibility</p:attrName>
                                        </p:attrNameLst>
                                      </p:cBhvr>
                                      <p:to>
                                        <p:strVal val="visible"/>
                                      </p:to>
                                    </p:set>
                                  </p:childTnLst>
                                </p:cTn>
                              </p:par>
                            </p:childTnLst>
                          </p:cTn>
                        </p:par>
                      </p:childTnLst>
                    </p:cTn>
                  </p:par>
                  <p:par>
                    <p:cTn id="109" fill="hold">
                      <p:stCondLst>
                        <p:cond delay="indefinite"/>
                      </p:stCondLst>
                      <p:childTnLst>
                        <p:par>
                          <p:cTn id="110" fill="hold">
                            <p:stCondLst>
                              <p:cond delay="0"/>
                            </p:stCondLst>
                            <p:childTnLst>
                              <p:par>
                                <p:cTn id="111" presetID="1" presetClass="entr" presetSubtype="0" fill="hold" nodeType="clickEffect">
                                  <p:stCondLst>
                                    <p:cond delay="0"/>
                                  </p:stCondLst>
                                  <p:childTnLst>
                                    <p:set>
                                      <p:cBhvr>
                                        <p:cTn id="112" dur="1" fill="hold">
                                          <p:stCondLst>
                                            <p:cond delay="0"/>
                                          </p:stCondLst>
                                        </p:cTn>
                                        <p:tgtEl>
                                          <p:spTgt spid="41">
                                            <p:txEl>
                                              <p:pRg st="14" end="14"/>
                                            </p:txEl>
                                          </p:spTgt>
                                        </p:tgtEl>
                                        <p:attrNameLst>
                                          <p:attrName>style.visibility</p:attrName>
                                        </p:attrNameLst>
                                      </p:cBhvr>
                                      <p:to>
                                        <p:strVal val="visible"/>
                                      </p:to>
                                    </p:set>
                                  </p:childTnLst>
                                </p:cTn>
                              </p:par>
                              <p:par>
                                <p:cTn id="113" presetID="1" presetClass="entr" presetSubtype="0" fill="hold" grpId="0" nodeType="withEffect">
                                  <p:stCondLst>
                                    <p:cond delay="0"/>
                                  </p:stCondLst>
                                  <p:childTnLst>
                                    <p:set>
                                      <p:cBhvr>
                                        <p:cTn id="114" dur="1" fill="hold">
                                          <p:stCondLst>
                                            <p:cond delay="0"/>
                                          </p:stCondLst>
                                        </p:cTn>
                                        <p:tgtEl>
                                          <p:spTgt spid="45"/>
                                        </p:tgtEl>
                                        <p:attrNameLst>
                                          <p:attrName>style.visibility</p:attrName>
                                        </p:attrNameLst>
                                      </p:cBhvr>
                                      <p:to>
                                        <p:strVal val="visible"/>
                                      </p:to>
                                    </p:set>
                                  </p:childTnLst>
                                </p:cTn>
                              </p:par>
                              <p:par>
                                <p:cTn id="115" presetID="1" presetClass="entr" presetSubtype="0" fill="hold" grpId="0" nodeType="withEffect">
                                  <p:stCondLst>
                                    <p:cond delay="0"/>
                                  </p:stCondLst>
                                  <p:childTnLst>
                                    <p:set>
                                      <p:cBhvr>
                                        <p:cTn id="116" dur="1" fill="hold">
                                          <p:stCondLst>
                                            <p:cond delay="0"/>
                                          </p:stCondLst>
                                        </p:cTn>
                                        <p:tgtEl>
                                          <p:spTgt spid="58"/>
                                        </p:tgtEl>
                                        <p:attrNameLst>
                                          <p:attrName>style.visibility</p:attrName>
                                        </p:attrNameLst>
                                      </p:cBhvr>
                                      <p:to>
                                        <p:strVal val="visible"/>
                                      </p:to>
                                    </p:set>
                                  </p:childTnLst>
                                </p:cTn>
                              </p:par>
                            </p:childTnLst>
                          </p:cTn>
                        </p:par>
                      </p:childTnLst>
                    </p:cTn>
                  </p:par>
                  <p:par>
                    <p:cTn id="117" fill="hold">
                      <p:stCondLst>
                        <p:cond delay="indefinite"/>
                      </p:stCondLst>
                      <p:childTnLst>
                        <p:par>
                          <p:cTn id="118" fill="hold">
                            <p:stCondLst>
                              <p:cond delay="0"/>
                            </p:stCondLst>
                            <p:childTnLst>
                              <p:par>
                                <p:cTn id="119" presetID="1" presetClass="entr" presetSubtype="0" fill="hold" nodeType="clickEffect">
                                  <p:stCondLst>
                                    <p:cond delay="0"/>
                                  </p:stCondLst>
                                  <p:childTnLst>
                                    <p:set>
                                      <p:cBhvr>
                                        <p:cTn id="120" dur="1" fill="hold">
                                          <p:stCondLst>
                                            <p:cond delay="0"/>
                                          </p:stCondLst>
                                        </p:cTn>
                                        <p:tgtEl>
                                          <p:spTgt spid="41">
                                            <p:txEl>
                                              <p:pRg st="15" end="15"/>
                                            </p:txEl>
                                          </p:spTgt>
                                        </p:tgtEl>
                                        <p:attrNameLst>
                                          <p:attrName>style.visibility</p:attrName>
                                        </p:attrNameLst>
                                      </p:cBhvr>
                                      <p:to>
                                        <p:strVal val="visible"/>
                                      </p:to>
                                    </p:set>
                                  </p:childTnLst>
                                </p:cTn>
                              </p:par>
                              <p:par>
                                <p:cTn id="121" presetID="1" presetClass="entr" presetSubtype="0" fill="hold" grpId="0" nodeType="withEffect">
                                  <p:stCondLst>
                                    <p:cond delay="0"/>
                                  </p:stCondLst>
                                  <p:childTnLst>
                                    <p:set>
                                      <p:cBhvr>
                                        <p:cTn id="122" dur="1" fill="hold">
                                          <p:stCondLst>
                                            <p:cond delay="0"/>
                                          </p:stCondLst>
                                        </p:cTn>
                                        <p:tgtEl>
                                          <p:spTgt spid="53"/>
                                        </p:tgtEl>
                                        <p:attrNameLst>
                                          <p:attrName>style.visibility</p:attrName>
                                        </p:attrNameLst>
                                      </p:cBhvr>
                                      <p:to>
                                        <p:strVal val="visible"/>
                                      </p:to>
                                    </p:set>
                                  </p:childTnLst>
                                </p:cTn>
                              </p:par>
                              <p:par>
                                <p:cTn id="123" presetID="1" presetClass="entr" presetSubtype="0" fill="hold" grpId="0" nodeType="withEffect">
                                  <p:stCondLst>
                                    <p:cond delay="0"/>
                                  </p:stCondLst>
                                  <p:childTnLst>
                                    <p:set>
                                      <p:cBhvr>
                                        <p:cTn id="124" dur="1" fill="hold">
                                          <p:stCondLst>
                                            <p:cond delay="0"/>
                                          </p:stCondLst>
                                        </p:cTn>
                                        <p:tgtEl>
                                          <p:spTgt spid="60"/>
                                        </p:tgtEl>
                                        <p:attrNameLst>
                                          <p:attrName>style.visibility</p:attrName>
                                        </p:attrNameLst>
                                      </p:cBhvr>
                                      <p:to>
                                        <p:strVal val="visible"/>
                                      </p:to>
                                    </p:set>
                                  </p:childTnLst>
                                </p:cTn>
                              </p:par>
                              <p:par>
                                <p:cTn id="125" presetID="1" presetClass="entr" presetSubtype="0" fill="hold" grpId="0" nodeType="withEffect">
                                  <p:stCondLst>
                                    <p:cond delay="0"/>
                                  </p:stCondLst>
                                  <p:childTnLst>
                                    <p:set>
                                      <p:cBhvr>
                                        <p:cTn id="126" dur="1" fill="hold">
                                          <p:stCondLst>
                                            <p:cond delay="0"/>
                                          </p:stCondLst>
                                        </p:cTn>
                                        <p:tgtEl>
                                          <p:spTgt spid="61"/>
                                        </p:tgtEl>
                                        <p:attrNameLst>
                                          <p:attrName>style.visibility</p:attrName>
                                        </p:attrNameLst>
                                      </p:cBhvr>
                                      <p:to>
                                        <p:strVal val="visible"/>
                                      </p:to>
                                    </p:set>
                                  </p:childTnLst>
                                </p:cTn>
                              </p:par>
                              <p:par>
                                <p:cTn id="127" presetID="1" presetClass="entr" presetSubtype="0" fill="hold" grpId="0" nodeType="withEffect">
                                  <p:stCondLst>
                                    <p:cond delay="0"/>
                                  </p:stCondLst>
                                  <p:childTnLst>
                                    <p:set>
                                      <p:cBhvr>
                                        <p:cTn id="128"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6" grpId="0" animBg="1"/>
      <p:bldP spid="45" grpId="0" animBg="1"/>
      <p:bldP spid="47" grpId="0" animBg="1"/>
      <p:bldP spid="48" grpId="0" animBg="1"/>
      <p:bldP spid="49" grpId="0" animBg="1"/>
      <p:bldP spid="50" grpId="0" animBg="1"/>
      <p:bldP spid="51" grpId="0" animBg="1"/>
      <p:bldP spid="52" grpId="0" animBg="1"/>
      <p:bldP spid="54" grpId="0" animBg="1"/>
      <p:bldP spid="55" grpId="0" animBg="1"/>
      <p:bldP spid="56" grpId="0" animBg="1"/>
      <p:bldP spid="57" grpId="0" animBg="1"/>
      <p:bldP spid="58" grpId="0" animBg="1"/>
      <p:bldP spid="59" grpId="0" animBg="1"/>
      <p:bldP spid="53" grpId="0" animBg="1"/>
      <p:bldP spid="60" grpId="0" animBg="1"/>
      <p:bldP spid="61" grpId="0" animBg="1"/>
      <p:bldP spid="62"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152402" y="723900"/>
            <a:ext cx="1238228" cy="5458479"/>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2" cstate="hq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44041" y="783771"/>
            <a:ext cx="555305" cy="5334359"/>
          </a:xfrm>
          <a:prstGeom prst="rect">
            <a:avLst/>
          </a:prstGeom>
        </p:spPr>
      </p:pic>
      <p:grpSp>
        <p:nvGrpSpPr>
          <p:cNvPr id="46" name="Group 45"/>
          <p:cNvGrpSpPr/>
          <p:nvPr/>
        </p:nvGrpSpPr>
        <p:grpSpPr>
          <a:xfrm>
            <a:off x="1390630" y="1834315"/>
            <a:ext cx="8363473" cy="4297649"/>
            <a:chOff x="1228128" y="581851"/>
            <a:chExt cx="10560792" cy="5761167"/>
          </a:xfrm>
        </p:grpSpPr>
        <p:pic>
          <p:nvPicPr>
            <p:cNvPr id="29" name="Picture 28"/>
            <p:cNvPicPr>
              <a:picLocks noChangeAspect="1"/>
            </p:cNvPicPr>
            <p:nvPr/>
          </p:nvPicPr>
          <p:blipFill>
            <a:blip r:embed="rId3">
              <a:duotone>
                <a:schemeClr val="bg2">
                  <a:shade val="45000"/>
                  <a:satMod val="135000"/>
                </a:schemeClr>
                <a:prstClr val="white"/>
              </a:duotone>
            </a:blip>
            <a:stretch>
              <a:fillRect/>
            </a:stretch>
          </p:blipFill>
          <p:spPr>
            <a:xfrm>
              <a:off x="1228128" y="581851"/>
              <a:ext cx="10560792" cy="5761167"/>
            </a:xfrm>
            <a:prstGeom prst="rect">
              <a:avLst/>
            </a:prstGeom>
          </p:spPr>
        </p:pic>
        <p:sp>
          <p:nvSpPr>
            <p:cNvPr id="30" name="Freeform 29">
              <a:hlinkClick r:id="rId4" action="ppaction://hlinksldjump"/>
            </p:cNvPr>
            <p:cNvSpPr/>
            <p:nvPr/>
          </p:nvSpPr>
          <p:spPr>
            <a:xfrm>
              <a:off x="6253843" y="3388179"/>
              <a:ext cx="5372100" cy="1559378"/>
            </a:xfrm>
            <a:custGeom>
              <a:avLst/>
              <a:gdLst>
                <a:gd name="connsiteX0" fmla="*/ 0 w 5372100"/>
                <a:gd name="connsiteY0" fmla="*/ 1559378 h 1559378"/>
                <a:gd name="connsiteX1" fmla="*/ 0 w 5372100"/>
                <a:gd name="connsiteY1" fmla="*/ 351064 h 1559378"/>
                <a:gd name="connsiteX2" fmla="*/ 1028700 w 5372100"/>
                <a:gd name="connsiteY2" fmla="*/ 326571 h 1559378"/>
                <a:gd name="connsiteX3" fmla="*/ 1028700 w 5372100"/>
                <a:gd name="connsiteY3" fmla="*/ 146957 h 1559378"/>
                <a:gd name="connsiteX4" fmla="*/ 1796143 w 5372100"/>
                <a:gd name="connsiteY4" fmla="*/ 155121 h 1559378"/>
                <a:gd name="connsiteX5" fmla="*/ 1787978 w 5372100"/>
                <a:gd name="connsiteY5" fmla="*/ 0 h 1559378"/>
                <a:gd name="connsiteX6" fmla="*/ 3486150 w 5372100"/>
                <a:gd name="connsiteY6" fmla="*/ 0 h 1559378"/>
                <a:gd name="connsiteX7" fmla="*/ 3486150 w 5372100"/>
                <a:gd name="connsiteY7" fmla="*/ 171450 h 1559378"/>
                <a:gd name="connsiteX8" fmla="*/ 5372100 w 5372100"/>
                <a:gd name="connsiteY8" fmla="*/ 146957 h 1559378"/>
                <a:gd name="connsiteX9" fmla="*/ 5372100 w 5372100"/>
                <a:gd name="connsiteY9" fmla="*/ 342900 h 1559378"/>
                <a:gd name="connsiteX10" fmla="*/ 1110343 w 5372100"/>
                <a:gd name="connsiteY10" fmla="*/ 334735 h 1559378"/>
                <a:gd name="connsiteX11" fmla="*/ 1102178 w 5372100"/>
                <a:gd name="connsiteY11" fmla="*/ 1559378 h 1559378"/>
                <a:gd name="connsiteX12" fmla="*/ 0 w 5372100"/>
                <a:gd name="connsiteY12" fmla="*/ 1559378 h 1559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372100" h="1559378">
                  <a:moveTo>
                    <a:pt x="0" y="1559378"/>
                  </a:moveTo>
                  <a:lnTo>
                    <a:pt x="0" y="351064"/>
                  </a:lnTo>
                  <a:lnTo>
                    <a:pt x="1028700" y="326571"/>
                  </a:lnTo>
                  <a:lnTo>
                    <a:pt x="1028700" y="146957"/>
                  </a:lnTo>
                  <a:lnTo>
                    <a:pt x="1796143" y="155121"/>
                  </a:lnTo>
                  <a:lnTo>
                    <a:pt x="1787978" y="0"/>
                  </a:lnTo>
                  <a:lnTo>
                    <a:pt x="3486150" y="0"/>
                  </a:lnTo>
                  <a:lnTo>
                    <a:pt x="3486150" y="171450"/>
                  </a:lnTo>
                  <a:lnTo>
                    <a:pt x="5372100" y="146957"/>
                  </a:lnTo>
                  <a:lnTo>
                    <a:pt x="5372100" y="342900"/>
                  </a:lnTo>
                  <a:lnTo>
                    <a:pt x="1110343" y="334735"/>
                  </a:lnTo>
                  <a:cubicBezTo>
                    <a:pt x="1107621" y="742949"/>
                    <a:pt x="1104900" y="1151164"/>
                    <a:pt x="1102178" y="1559378"/>
                  </a:cubicBezTo>
                  <a:lnTo>
                    <a:pt x="0" y="1559378"/>
                  </a:lnTo>
                  <a:close/>
                </a:path>
              </a:pathLst>
            </a:cu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hlinkClick r:id="rId5" action="ppaction://hlinksldjump"/>
            </p:cNvPr>
            <p:cNvSpPr/>
            <p:nvPr/>
          </p:nvSpPr>
          <p:spPr>
            <a:xfrm>
              <a:off x="8080615" y="3429000"/>
              <a:ext cx="549579" cy="27214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hlinkClick r:id="rId6" action="ppaction://hlinksldjump"/>
            </p:cNvPr>
            <p:cNvSpPr/>
            <p:nvPr/>
          </p:nvSpPr>
          <p:spPr>
            <a:xfrm>
              <a:off x="7402286" y="3762103"/>
              <a:ext cx="678329" cy="114082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hlinkClick r:id="rId7" action="ppaction://hlinksldjump"/>
            </p:cNvPr>
            <p:cNvSpPr/>
            <p:nvPr/>
          </p:nvSpPr>
          <p:spPr>
            <a:xfrm>
              <a:off x="4127862" y="3091127"/>
              <a:ext cx="156755" cy="196580"/>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hlinkClick r:id="rId8" action="ppaction://hlinksldjump"/>
            </p:cNvPr>
            <p:cNvSpPr/>
            <p:nvPr/>
          </p:nvSpPr>
          <p:spPr>
            <a:xfrm>
              <a:off x="3670102" y="1244772"/>
              <a:ext cx="457760" cy="247339"/>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hlinkClick r:id="rId9" action="ppaction://hlinksldjump"/>
            </p:cNvPr>
            <p:cNvSpPr/>
            <p:nvPr/>
          </p:nvSpPr>
          <p:spPr>
            <a:xfrm>
              <a:off x="7001691" y="3189417"/>
              <a:ext cx="516422" cy="494312"/>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hlinkClick r:id="rId10" action="ppaction://hlinksldjump"/>
            </p:cNvPr>
            <p:cNvSpPr/>
            <p:nvPr/>
          </p:nvSpPr>
          <p:spPr>
            <a:xfrm>
              <a:off x="1979803" y="1714108"/>
              <a:ext cx="211306" cy="45112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7" name="Straight Connector 36">
              <a:hlinkClick r:id="rId11" action="ppaction://hlinksldjump"/>
            </p:cNvPr>
            <p:cNvCxnSpPr/>
            <p:nvPr/>
          </p:nvCxnSpPr>
          <p:spPr>
            <a:xfrm>
              <a:off x="7088612" y="3796607"/>
              <a:ext cx="198408" cy="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sp>
          <p:nvSpPr>
            <p:cNvPr id="38" name="Freeform 37">
              <a:hlinkClick r:id="rId5" action="ppaction://hlinksldjump"/>
            </p:cNvPr>
            <p:cNvSpPr/>
            <p:nvPr/>
          </p:nvSpPr>
          <p:spPr>
            <a:xfrm>
              <a:off x="6107502" y="2596551"/>
              <a:ext cx="733245" cy="491706"/>
            </a:xfrm>
            <a:custGeom>
              <a:avLst/>
              <a:gdLst>
                <a:gd name="connsiteX0" fmla="*/ 0 w 733245"/>
                <a:gd name="connsiteY0" fmla="*/ 0 h 491706"/>
                <a:gd name="connsiteX1" fmla="*/ 8626 w 733245"/>
                <a:gd name="connsiteY1" fmla="*/ 491706 h 491706"/>
                <a:gd name="connsiteX2" fmla="*/ 733245 w 733245"/>
                <a:gd name="connsiteY2" fmla="*/ 491706 h 491706"/>
                <a:gd name="connsiteX3" fmla="*/ 733245 w 733245"/>
                <a:gd name="connsiteY3" fmla="*/ 224287 h 491706"/>
                <a:gd name="connsiteX4" fmla="*/ 215660 w 733245"/>
                <a:gd name="connsiteY4" fmla="*/ 224287 h 491706"/>
                <a:gd name="connsiteX5" fmla="*/ 215660 w 733245"/>
                <a:gd name="connsiteY5" fmla="*/ 17253 h 491706"/>
                <a:gd name="connsiteX6" fmla="*/ 0 w 733245"/>
                <a:gd name="connsiteY6" fmla="*/ 0 h 491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33245" h="491706">
                  <a:moveTo>
                    <a:pt x="0" y="0"/>
                  </a:moveTo>
                  <a:lnTo>
                    <a:pt x="8626" y="491706"/>
                  </a:lnTo>
                  <a:lnTo>
                    <a:pt x="733245" y="491706"/>
                  </a:lnTo>
                  <a:lnTo>
                    <a:pt x="733245" y="224287"/>
                  </a:lnTo>
                  <a:lnTo>
                    <a:pt x="215660" y="224287"/>
                  </a:lnTo>
                  <a:lnTo>
                    <a:pt x="215660" y="17253"/>
                  </a:lnTo>
                  <a:lnTo>
                    <a:pt x="0" y="0"/>
                  </a:lnTo>
                  <a:close/>
                </a:path>
              </a:pathLst>
            </a:cu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hlinkClick r:id="rId10" action="ppaction://hlinksldjump"/>
            </p:cNvPr>
            <p:cNvSpPr/>
            <p:nvPr/>
          </p:nvSpPr>
          <p:spPr>
            <a:xfrm>
              <a:off x="6368471" y="2518913"/>
              <a:ext cx="211306" cy="19553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reeform 39">
              <a:hlinkClick r:id="rId10" action="ppaction://hlinksldjump"/>
            </p:cNvPr>
            <p:cNvSpPr/>
            <p:nvPr/>
          </p:nvSpPr>
          <p:spPr>
            <a:xfrm>
              <a:off x="8721306" y="2510287"/>
              <a:ext cx="1673524" cy="1052422"/>
            </a:xfrm>
            <a:custGeom>
              <a:avLst/>
              <a:gdLst>
                <a:gd name="connsiteX0" fmla="*/ 17252 w 1673524"/>
                <a:gd name="connsiteY0" fmla="*/ 0 h 1052422"/>
                <a:gd name="connsiteX1" fmla="*/ 1673524 w 1673524"/>
                <a:gd name="connsiteY1" fmla="*/ 17253 h 1052422"/>
                <a:gd name="connsiteX2" fmla="*/ 1664898 w 1673524"/>
                <a:gd name="connsiteY2" fmla="*/ 1052422 h 1052422"/>
                <a:gd name="connsiteX3" fmla="*/ 1078302 w 1673524"/>
                <a:gd name="connsiteY3" fmla="*/ 1043796 h 1052422"/>
                <a:gd name="connsiteX4" fmla="*/ 1061049 w 1673524"/>
                <a:gd name="connsiteY4" fmla="*/ 672860 h 1052422"/>
                <a:gd name="connsiteX5" fmla="*/ 120769 w 1673524"/>
                <a:gd name="connsiteY5" fmla="*/ 681487 h 1052422"/>
                <a:gd name="connsiteX6" fmla="*/ 120769 w 1673524"/>
                <a:gd name="connsiteY6" fmla="*/ 293298 h 1052422"/>
                <a:gd name="connsiteX7" fmla="*/ 0 w 1673524"/>
                <a:gd name="connsiteY7" fmla="*/ 310551 h 1052422"/>
                <a:gd name="connsiteX8" fmla="*/ 17252 w 1673524"/>
                <a:gd name="connsiteY8" fmla="*/ 0 h 10524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73524" h="1052422">
                  <a:moveTo>
                    <a:pt x="17252" y="0"/>
                  </a:moveTo>
                  <a:lnTo>
                    <a:pt x="1673524" y="17253"/>
                  </a:lnTo>
                  <a:cubicBezTo>
                    <a:pt x="1670649" y="362309"/>
                    <a:pt x="1667773" y="707366"/>
                    <a:pt x="1664898" y="1052422"/>
                  </a:cubicBezTo>
                  <a:lnTo>
                    <a:pt x="1078302" y="1043796"/>
                  </a:lnTo>
                  <a:lnTo>
                    <a:pt x="1061049" y="672860"/>
                  </a:lnTo>
                  <a:lnTo>
                    <a:pt x="120769" y="681487"/>
                  </a:lnTo>
                  <a:lnTo>
                    <a:pt x="120769" y="293298"/>
                  </a:lnTo>
                  <a:lnTo>
                    <a:pt x="0" y="310551"/>
                  </a:lnTo>
                  <a:lnTo>
                    <a:pt x="17252" y="0"/>
                  </a:lnTo>
                  <a:close/>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hlinkClick r:id="rId10" action="ppaction://hlinksldjump"/>
            </p:cNvPr>
            <p:cNvSpPr/>
            <p:nvPr/>
          </p:nvSpPr>
          <p:spPr>
            <a:xfrm>
              <a:off x="4651115" y="1244772"/>
              <a:ext cx="654129" cy="247339"/>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hlinkClick r:id="rId10" action="ppaction://hlinksldjump"/>
            </p:cNvPr>
            <p:cNvSpPr/>
            <p:nvPr/>
          </p:nvSpPr>
          <p:spPr>
            <a:xfrm>
              <a:off x="3994933" y="3477542"/>
              <a:ext cx="211306" cy="19553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hlinkClick r:id="rId5" action="ppaction://hlinksldjump"/>
            </p:cNvPr>
            <p:cNvSpPr/>
            <p:nvPr/>
          </p:nvSpPr>
          <p:spPr>
            <a:xfrm>
              <a:off x="8630193" y="3581400"/>
              <a:ext cx="2954927" cy="9167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hlinkClick r:id="rId10" action="ppaction://hlinksldjump"/>
            </p:cNvPr>
            <p:cNvSpPr/>
            <p:nvPr/>
          </p:nvSpPr>
          <p:spPr>
            <a:xfrm>
              <a:off x="9468633" y="3526034"/>
              <a:ext cx="211306" cy="19553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Footer Placeholder 3"/>
          <p:cNvSpPr>
            <a:spLocks noGrp="1"/>
          </p:cNvSpPr>
          <p:nvPr>
            <p:ph type="ftr" sz="quarter" idx="11"/>
          </p:nvPr>
        </p:nvSpPr>
        <p:spPr/>
        <p:txBody>
          <a:bodyPr/>
          <a:lstStyle/>
          <a:p>
            <a:r>
              <a:rPr lang="en-GB" smtClean="0"/>
              <a:t>David Mcfarlane EN-ACE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45</a:t>
            </a:fld>
            <a:endParaRPr lang="en-US" dirty="0"/>
          </a:p>
        </p:txBody>
      </p:sp>
      <p:pic>
        <p:nvPicPr>
          <p:cNvPr id="27" name="Picture 26"/>
          <p:cNvPicPr>
            <a:picLocks noChangeAspect="1"/>
          </p:cNvPicPr>
          <p:nvPr/>
        </p:nvPicPr>
        <p:blipFill>
          <a:blip r:embed="rId12" cstate="hqprint">
            <a:grayscl/>
            <a:extLst>
              <a:ext uri="{28A0092B-C50C-407E-A947-70E740481C1C}">
                <a14:useLocalDpi xmlns:a14="http://schemas.microsoft.com/office/drawing/2010/main"/>
              </a:ext>
            </a:extLst>
          </a:blip>
          <a:stretch>
            <a:fillRect/>
          </a:stretch>
        </p:blipFill>
        <p:spPr>
          <a:xfrm>
            <a:off x="10153650" y="7925"/>
            <a:ext cx="2033830" cy="1670264"/>
          </a:xfrm>
          <a:prstGeom prst="rect">
            <a:avLst/>
          </a:prstGeom>
        </p:spPr>
      </p:pic>
      <p:sp>
        <p:nvSpPr>
          <p:cNvPr id="28" name="Oval 27">
            <a:hlinkClick r:id="" action="ppaction://noaction"/>
          </p:cNvPr>
          <p:cNvSpPr/>
          <p:nvPr/>
        </p:nvSpPr>
        <p:spPr>
          <a:xfrm>
            <a:off x="10971453" y="225094"/>
            <a:ext cx="247877" cy="22751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extBox 47"/>
          <p:cNvSpPr txBox="1"/>
          <p:nvPr/>
        </p:nvSpPr>
        <p:spPr>
          <a:xfrm>
            <a:off x="9577625" y="1758703"/>
            <a:ext cx="2609855" cy="2631490"/>
          </a:xfrm>
          <a:prstGeom prst="rect">
            <a:avLst/>
          </a:prstGeom>
          <a:noFill/>
        </p:spPr>
        <p:txBody>
          <a:bodyPr wrap="square" rtlCol="0">
            <a:spAutoFit/>
          </a:bodyPr>
          <a:lstStyle/>
          <a:p>
            <a:pPr algn="ctr"/>
            <a:r>
              <a:rPr lang="en-GB" b="1" u="sng" dirty="0" smtClean="0">
                <a:latin typeface="Ubuntu"/>
              </a:rPr>
              <a:t>Legend:</a:t>
            </a:r>
          </a:p>
          <a:p>
            <a:pPr marL="171450" indent="-171450">
              <a:buFont typeface="Arial" panose="020B0604020202020204" pitchFamily="34" charset="0"/>
              <a:buChar char="•"/>
            </a:pP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0000"/>
                </a:solidFill>
                <a:latin typeface="Ubuntu"/>
              </a:rPr>
              <a:t>SPS Fire Safety WP2 &amp; WP4</a:t>
            </a:r>
          </a:p>
          <a:p>
            <a:pPr marL="171450" indent="-171450">
              <a:buFont typeface="Arial" panose="020B0604020202020204" pitchFamily="34" charset="0"/>
              <a:buChar char="•"/>
            </a:pPr>
            <a:r>
              <a:rPr lang="en-GB" sz="1050" dirty="0" smtClean="0">
                <a:solidFill>
                  <a:srgbClr val="FF6600"/>
                </a:solidFill>
                <a:latin typeface="Ubuntu"/>
              </a:rPr>
              <a:t>SPS Fire Safety WP1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dirty="0" smtClean="0">
                <a:solidFill>
                  <a:srgbClr val="00B0F0"/>
                </a:solidFill>
                <a:latin typeface="Ubuntu"/>
              </a:rPr>
              <a:t>SPS Fire Safety WP3 Dry</a:t>
            </a:r>
            <a:r>
              <a:rPr lang="en-GB" sz="1050" baseline="0" dirty="0" smtClean="0">
                <a:solidFill>
                  <a:srgbClr val="00B0F0"/>
                </a:solidFill>
                <a:latin typeface="Ubuntu"/>
              </a:rPr>
              <a:t> Riser</a:t>
            </a: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C000"/>
                </a:solidFill>
                <a:latin typeface="Ubuntu"/>
              </a:rPr>
              <a:t>SPS New Personnel</a:t>
            </a:r>
            <a:r>
              <a:rPr lang="en-GB" sz="1050" baseline="0" dirty="0" smtClean="0">
                <a:solidFill>
                  <a:srgbClr val="FFC000"/>
                </a:solidFill>
                <a:latin typeface="Ubuntu"/>
              </a:rPr>
              <a:t> Protection System</a:t>
            </a:r>
            <a:endParaRPr lang="en-GB" sz="1050" dirty="0" smtClean="0">
              <a:solidFill>
                <a:srgbClr val="FFC000"/>
              </a:solidFill>
              <a:latin typeface="Ubuntu"/>
            </a:endParaRPr>
          </a:p>
          <a:p>
            <a:pPr marL="171450" indent="-171450">
              <a:buFont typeface="Arial" panose="020B0604020202020204" pitchFamily="34" charset="0"/>
              <a:buChar char="•"/>
            </a:pPr>
            <a:r>
              <a:rPr lang="en-GB" sz="1050" dirty="0" smtClean="0">
                <a:solidFill>
                  <a:srgbClr val="FF00FF"/>
                </a:solidFill>
                <a:latin typeface="Ubuntu"/>
              </a:rPr>
              <a:t>MACAO Power Converter for the SPS Ring and Transfer Lines Dipole</a:t>
            </a:r>
          </a:p>
          <a:p>
            <a:pPr marL="171450" indent="-171450">
              <a:buFont typeface="Arial" panose="020B0604020202020204" pitchFamily="34" charset="0"/>
              <a:buChar char="•"/>
            </a:pPr>
            <a:r>
              <a:rPr lang="en-GB" sz="1050" dirty="0">
                <a:solidFill>
                  <a:srgbClr val="062659"/>
                </a:solidFill>
                <a:latin typeface="Ubuntu"/>
              </a:rPr>
              <a:t>Consolidation Project </a:t>
            </a:r>
            <a:endParaRPr lang="en-GB" sz="1050" dirty="0" smtClean="0">
              <a:solidFill>
                <a:srgbClr val="FF00FF"/>
              </a:solidFill>
              <a:latin typeface="Ubuntu"/>
            </a:endParaRPr>
          </a:p>
          <a:p>
            <a:pPr marL="171450" indent="-171450">
              <a:buFont typeface="Arial" panose="020B0604020202020204" pitchFamily="34" charset="0"/>
              <a:buChar char="•"/>
            </a:pPr>
            <a:r>
              <a:rPr lang="en-GB" sz="1050" dirty="0" smtClean="0">
                <a:solidFill>
                  <a:srgbClr val="7030A0"/>
                </a:solidFill>
                <a:latin typeface="Ubuntu"/>
              </a:rPr>
              <a:t>Distributed Optical Fibre Radiation Temperature Sensing in the SPS ring and TT20</a:t>
            </a:r>
          </a:p>
          <a:p>
            <a:pPr marL="171450" indent="-171450">
              <a:buFont typeface="Arial" panose="020B0604020202020204" pitchFamily="34" charset="0"/>
              <a:buChar char="•"/>
            </a:pPr>
            <a:r>
              <a:rPr lang="en-GB" sz="1050" dirty="0">
                <a:solidFill>
                  <a:srgbClr val="C00000"/>
                </a:solidFill>
                <a:latin typeface="Ubuntu"/>
              </a:rPr>
              <a:t>Toilet </a:t>
            </a:r>
            <a:r>
              <a:rPr lang="en-GB" sz="1050" dirty="0" smtClean="0">
                <a:solidFill>
                  <a:srgbClr val="C00000"/>
                </a:solidFill>
                <a:latin typeface="Ubuntu"/>
              </a:rPr>
              <a:t>refurbishment</a:t>
            </a:r>
          </a:p>
          <a:p>
            <a:pPr marL="171450" indent="-171450">
              <a:buFont typeface="Arial" panose="020B0604020202020204" pitchFamily="34" charset="0"/>
              <a:buChar char="•"/>
            </a:pPr>
            <a:r>
              <a:rPr lang="en-GB" sz="1050" dirty="0" smtClean="0">
                <a:solidFill>
                  <a:srgbClr val="FF0066"/>
                </a:solidFill>
                <a:latin typeface="Ubuntu"/>
              </a:rPr>
              <a:t>Cabling Campaign</a:t>
            </a:r>
            <a:endParaRPr lang="en-GB" sz="1050" dirty="0">
              <a:solidFill>
                <a:srgbClr val="FF0066"/>
              </a:solidFill>
              <a:latin typeface="Ubuntu"/>
            </a:endParaRPr>
          </a:p>
        </p:txBody>
      </p:sp>
      <p:pic>
        <p:nvPicPr>
          <p:cNvPr id="51" name="Picture 50"/>
          <p:cNvPicPr>
            <a:picLocks noChangeAspect="1"/>
          </p:cNvPicPr>
          <p:nvPr/>
        </p:nvPicPr>
        <p:blipFill>
          <a:blip r:embed="rId13">
            <a:extLst>
              <a:ext uri="{28A0092B-C50C-407E-A947-70E740481C1C}">
                <a14:useLocalDpi xmlns:a14="http://schemas.microsoft.com/office/drawing/2010/main"/>
              </a:ext>
            </a:extLst>
          </a:blip>
          <a:stretch>
            <a:fillRect/>
          </a:stretch>
        </p:blipFill>
        <p:spPr>
          <a:xfrm>
            <a:off x="347801" y="1011651"/>
            <a:ext cx="396240" cy="5125840"/>
          </a:xfrm>
          <a:prstGeom prst="rect">
            <a:avLst/>
          </a:prstGeom>
        </p:spPr>
      </p:pic>
      <p:sp>
        <p:nvSpPr>
          <p:cNvPr id="52" name="Rectangle 51"/>
          <p:cNvSpPr/>
          <p:nvPr/>
        </p:nvSpPr>
        <p:spPr>
          <a:xfrm>
            <a:off x="254808" y="1335942"/>
            <a:ext cx="261275" cy="2186486"/>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2019</a:t>
            </a:r>
            <a:endParaRPr lang="en-US" sz="1400" b="1" dirty="0">
              <a:solidFill>
                <a:prstClr val="white"/>
              </a:solidFill>
              <a:latin typeface="Arial"/>
            </a:endParaRPr>
          </a:p>
        </p:txBody>
      </p:sp>
      <p:sp>
        <p:nvSpPr>
          <p:cNvPr id="53" name="Rectangle 52"/>
          <p:cNvSpPr/>
          <p:nvPr/>
        </p:nvSpPr>
        <p:spPr>
          <a:xfrm>
            <a:off x="254808" y="3522427"/>
            <a:ext cx="261275" cy="219960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2020</a:t>
            </a:r>
            <a:endParaRPr lang="en-US" sz="1200" b="1" dirty="0">
              <a:solidFill>
                <a:prstClr val="white"/>
              </a:solidFill>
              <a:latin typeface="Arial"/>
            </a:endParaRPr>
          </a:p>
        </p:txBody>
      </p:sp>
      <p:sp>
        <p:nvSpPr>
          <p:cNvPr id="54" name="Rectangle 53"/>
          <p:cNvSpPr/>
          <p:nvPr/>
        </p:nvSpPr>
        <p:spPr>
          <a:xfrm>
            <a:off x="254808" y="5722033"/>
            <a:ext cx="261275" cy="42087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100" b="1" dirty="0">
                <a:solidFill>
                  <a:prstClr val="white"/>
                </a:solidFill>
                <a:latin typeface="Arial"/>
              </a:rPr>
              <a:t>2021</a:t>
            </a:r>
            <a:endParaRPr lang="en-US" sz="1100" b="1" dirty="0">
              <a:solidFill>
                <a:prstClr val="white"/>
              </a:solidFill>
              <a:latin typeface="Arial"/>
            </a:endParaRPr>
          </a:p>
        </p:txBody>
      </p:sp>
      <p:sp>
        <p:nvSpPr>
          <p:cNvPr id="56" name="TextBox 55"/>
          <p:cNvSpPr txBox="1"/>
          <p:nvPr/>
        </p:nvSpPr>
        <p:spPr>
          <a:xfrm>
            <a:off x="807173" y="746028"/>
            <a:ext cx="334841" cy="161583"/>
          </a:xfrm>
          <a:prstGeom prst="rect">
            <a:avLst/>
          </a:prstGeom>
          <a:solidFill>
            <a:schemeClr val="tx1">
              <a:lumMod val="20000"/>
              <a:lumOff val="80000"/>
              <a:alpha val="40000"/>
            </a:schemeClr>
          </a:solidFill>
        </p:spPr>
        <p:txBody>
          <a:bodyPr wrap="square" lIns="0" tIns="0" rIns="0" bIns="0" rtlCol="0">
            <a:spAutoFit/>
          </a:bodyPr>
          <a:lstStyle>
            <a:defPPr>
              <a:defRPr lang="en-US"/>
            </a:defPPr>
            <a:lvl1pPr>
              <a:defRPr sz="1050">
                <a:solidFill>
                  <a:srgbClr val="000000"/>
                </a:solidFill>
              </a:defRPr>
            </a:lvl1pPr>
          </a:lstStyle>
          <a:p>
            <a:pPr algn="ctr"/>
            <a:r>
              <a:rPr lang="fr-CH" b="1" dirty="0" smtClean="0">
                <a:latin typeface="Arial"/>
              </a:rPr>
              <a:t>BA2</a:t>
            </a:r>
            <a:endParaRPr lang="en-US" b="1" dirty="0">
              <a:latin typeface="Arial"/>
            </a:endParaRPr>
          </a:p>
        </p:txBody>
      </p:sp>
      <p:sp>
        <p:nvSpPr>
          <p:cNvPr id="58" name="Title 1"/>
          <p:cNvSpPr>
            <a:spLocks noGrp="1"/>
          </p:cNvSpPr>
          <p:nvPr>
            <p:ph type="title"/>
          </p:nvPr>
        </p:nvSpPr>
        <p:spPr>
          <a:xfrm>
            <a:off x="609601" y="195393"/>
            <a:ext cx="5227390" cy="503785"/>
          </a:xfrm>
        </p:spPr>
        <p:txBody>
          <a:bodyPr>
            <a:normAutofit fontScale="90000"/>
          </a:bodyPr>
          <a:lstStyle/>
          <a:p>
            <a:r>
              <a:rPr lang="en-GB" dirty="0">
                <a:latin typeface="Arial" panose="020B0604020202020204" pitchFamily="34" charset="0"/>
                <a:cs typeface="Arial" panose="020B0604020202020204" pitchFamily="34" charset="0"/>
              </a:rPr>
              <a:t>Surface </a:t>
            </a:r>
            <a:r>
              <a:rPr lang="en-GB" dirty="0" smtClean="0">
                <a:latin typeface="Arial" panose="020B0604020202020204" pitchFamily="34" charset="0"/>
                <a:cs typeface="Arial" panose="020B0604020202020204" pitchFamily="34" charset="0"/>
              </a:rPr>
              <a:t>activities </a:t>
            </a:r>
            <a:r>
              <a:rPr lang="en-GB" b="0" dirty="0" smtClean="0">
                <a:solidFill>
                  <a:srgbClr val="00B050"/>
                </a:solidFill>
                <a:latin typeface="Arial" panose="020B0604020202020204" pitchFamily="34" charset="0"/>
                <a:cs typeface="Arial" panose="020B0604020202020204" pitchFamily="34" charset="0"/>
              </a:rPr>
              <a:t>(BA2)</a:t>
            </a:r>
            <a:endParaRPr lang="en-GB" b="0" dirty="0">
              <a:solidFill>
                <a:srgbClr val="00B050"/>
              </a:solidFill>
            </a:endParaRPr>
          </a:p>
        </p:txBody>
      </p:sp>
      <p:sp>
        <p:nvSpPr>
          <p:cNvPr id="59" name="Rectangle 58">
            <a:hlinkClick r:id="rId14" action="ppaction://hlinksldjump"/>
          </p:cNvPr>
          <p:cNvSpPr/>
          <p:nvPr/>
        </p:nvSpPr>
        <p:spPr>
          <a:xfrm>
            <a:off x="4540971" y="3792330"/>
            <a:ext cx="431688" cy="440606"/>
          </a:xfrm>
          <a:prstGeom prst="rect">
            <a:avLst/>
          </a:prstGeom>
          <a:no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a:hlinkClick r:id="rId14" action="ppaction://hlinksldjump"/>
          </p:cNvPr>
          <p:cNvSpPr/>
          <p:nvPr/>
        </p:nvSpPr>
        <p:spPr>
          <a:xfrm>
            <a:off x="670534" y="1390650"/>
            <a:ext cx="136639" cy="485322"/>
          </a:xfrm>
          <a:prstGeom prst="rect">
            <a:avLst/>
          </a:prstGeom>
          <a:noFill/>
          <a:ln w="38100">
            <a:solidFill>
              <a:srgbClr val="7B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a:hlinkClick r:id="rId14" action="ppaction://hlinksldjump"/>
          </p:cNvPr>
          <p:cNvSpPr/>
          <p:nvPr/>
        </p:nvSpPr>
        <p:spPr>
          <a:xfrm>
            <a:off x="1062022" y="2362646"/>
            <a:ext cx="263713" cy="19895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a:hlinkClick r:id="rId14" action="ppaction://hlinksldjump"/>
          </p:cNvPr>
          <p:cNvSpPr/>
          <p:nvPr/>
        </p:nvSpPr>
        <p:spPr>
          <a:xfrm>
            <a:off x="1087831" y="3928625"/>
            <a:ext cx="207195" cy="258631"/>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a:hlinkClick r:id="rId14" action="ppaction://hlinksldjump"/>
          </p:cNvPr>
          <p:cNvSpPr/>
          <p:nvPr/>
        </p:nvSpPr>
        <p:spPr>
          <a:xfrm>
            <a:off x="722872" y="4190479"/>
            <a:ext cx="576473" cy="21865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a:hlinkClick r:id="rId14" action="ppaction://hlinksldjump"/>
          </p:cNvPr>
          <p:cNvSpPr/>
          <p:nvPr/>
        </p:nvSpPr>
        <p:spPr>
          <a:xfrm>
            <a:off x="722873" y="4542971"/>
            <a:ext cx="275891" cy="143329"/>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a:hlinkClick r:id="rId14" action="ppaction://hlinksldjump"/>
          </p:cNvPr>
          <p:cNvSpPr/>
          <p:nvPr/>
        </p:nvSpPr>
        <p:spPr>
          <a:xfrm>
            <a:off x="837227" y="1926713"/>
            <a:ext cx="102214" cy="529222"/>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a:hlinkClick r:id="rId14" action="ppaction://hlinksldjump"/>
          </p:cNvPr>
          <p:cNvSpPr/>
          <p:nvPr/>
        </p:nvSpPr>
        <p:spPr>
          <a:xfrm>
            <a:off x="709878" y="2222826"/>
            <a:ext cx="110409" cy="420255"/>
          </a:xfrm>
          <a:prstGeom prst="rect">
            <a:avLst/>
          </a:prstGeom>
          <a:no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a:hlinkClick r:id="rId14" action="ppaction://hlinksldjump"/>
          </p:cNvPr>
          <p:cNvSpPr/>
          <p:nvPr/>
        </p:nvSpPr>
        <p:spPr>
          <a:xfrm>
            <a:off x="841471" y="1460307"/>
            <a:ext cx="94902" cy="428826"/>
          </a:xfrm>
          <a:prstGeom prst="rect">
            <a:avLst/>
          </a:prstGeom>
          <a:noFill/>
          <a:ln w="38100">
            <a:solidFill>
              <a:srgbClr val="0626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Rectangle 68">
            <a:hlinkClick r:id="rId14" action="ppaction://hlinksldjump"/>
          </p:cNvPr>
          <p:cNvSpPr/>
          <p:nvPr/>
        </p:nvSpPr>
        <p:spPr>
          <a:xfrm>
            <a:off x="724259" y="3569634"/>
            <a:ext cx="450413" cy="591574"/>
          </a:xfrm>
          <a:prstGeom prst="rect">
            <a:avLst/>
          </a:prstGeom>
          <a:noFill/>
          <a:ln w="38100">
            <a:solidFill>
              <a:srgbClr val="0626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ectangle 69">
            <a:hlinkClick r:id="rId14" action="ppaction://hlinksldjump"/>
          </p:cNvPr>
          <p:cNvSpPr/>
          <p:nvPr/>
        </p:nvSpPr>
        <p:spPr>
          <a:xfrm>
            <a:off x="1804669" y="1823679"/>
            <a:ext cx="312121" cy="55315"/>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hlinkClick r:id="rId15" action="ppaction://hlinksldjump"/>
          </p:cNvPr>
          <p:cNvSpPr/>
          <p:nvPr/>
        </p:nvSpPr>
        <p:spPr>
          <a:xfrm>
            <a:off x="1476405" y="2248752"/>
            <a:ext cx="8148630" cy="1984184"/>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hlinkClick r:id="rId15" action="ppaction://hlinksldjump"/>
          </p:cNvPr>
          <p:cNvSpPr/>
          <p:nvPr/>
        </p:nvSpPr>
        <p:spPr>
          <a:xfrm>
            <a:off x="5284900" y="4234009"/>
            <a:ext cx="1677875" cy="907895"/>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54">
            <a:hlinkClick r:id="rId15" action="ppaction://hlinksldjump"/>
          </p:cNvPr>
          <p:cNvSpPr/>
          <p:nvPr/>
        </p:nvSpPr>
        <p:spPr>
          <a:xfrm>
            <a:off x="705750" y="2643081"/>
            <a:ext cx="593596" cy="1251284"/>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hlinkClick r:id="rId14" action="ppaction://hlinksldjump"/>
          </p:cNvPr>
          <p:cNvSpPr/>
          <p:nvPr/>
        </p:nvSpPr>
        <p:spPr>
          <a:xfrm>
            <a:off x="1092889" y="1578429"/>
            <a:ext cx="226239" cy="536490"/>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ectangle 70">
            <a:hlinkClick r:id="rId15" action="ppaction://hlinksldjump"/>
          </p:cNvPr>
          <p:cNvSpPr/>
          <p:nvPr/>
        </p:nvSpPr>
        <p:spPr>
          <a:xfrm>
            <a:off x="1095022" y="4297075"/>
            <a:ext cx="230713" cy="345570"/>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3294148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152401" y="723900"/>
            <a:ext cx="1291787" cy="5458479"/>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2" cstate="hq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41619" y="746028"/>
            <a:ext cx="617568" cy="5391463"/>
          </a:xfrm>
          <a:prstGeom prst="rect">
            <a:avLst/>
          </a:prstGeom>
        </p:spPr>
      </p:pic>
      <p:grpSp>
        <p:nvGrpSpPr>
          <p:cNvPr id="43" name="Group 42"/>
          <p:cNvGrpSpPr/>
          <p:nvPr/>
        </p:nvGrpSpPr>
        <p:grpSpPr>
          <a:xfrm>
            <a:off x="1359987" y="1168409"/>
            <a:ext cx="8288838" cy="4698991"/>
            <a:chOff x="882737" y="528807"/>
            <a:chExt cx="9949153" cy="5544152"/>
          </a:xfrm>
        </p:grpSpPr>
        <p:pic>
          <p:nvPicPr>
            <p:cNvPr id="29" name="Picture 28"/>
            <p:cNvPicPr>
              <a:picLocks noChangeAspect="1"/>
            </p:cNvPicPr>
            <p:nvPr/>
          </p:nvPicPr>
          <p:blipFill>
            <a:blip r:embed="rId3">
              <a:duotone>
                <a:schemeClr val="bg2">
                  <a:shade val="45000"/>
                  <a:satMod val="135000"/>
                </a:schemeClr>
                <a:prstClr val="white"/>
              </a:duotone>
            </a:blip>
            <a:stretch>
              <a:fillRect/>
            </a:stretch>
          </p:blipFill>
          <p:spPr>
            <a:xfrm>
              <a:off x="882737" y="528807"/>
              <a:ext cx="9949153" cy="5544152"/>
            </a:xfrm>
            <a:prstGeom prst="rect">
              <a:avLst/>
            </a:prstGeom>
          </p:spPr>
        </p:pic>
        <p:sp>
          <p:nvSpPr>
            <p:cNvPr id="30" name="Rectangle 29">
              <a:hlinkClick r:id="rId4" action="ppaction://hlinksldjump"/>
            </p:cNvPr>
            <p:cNvSpPr/>
            <p:nvPr/>
          </p:nvSpPr>
          <p:spPr>
            <a:xfrm>
              <a:off x="8045781" y="4561114"/>
              <a:ext cx="871796" cy="27214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hlinkClick r:id="rId5" action="ppaction://hlinksldjump"/>
            </p:cNvPr>
            <p:cNvSpPr/>
            <p:nvPr/>
          </p:nvSpPr>
          <p:spPr>
            <a:xfrm>
              <a:off x="8324924" y="3501932"/>
              <a:ext cx="592654" cy="895897"/>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hlinkClick r:id="" action="ppaction://noaction"/>
            </p:cNvPr>
            <p:cNvSpPr/>
            <p:nvPr/>
          </p:nvSpPr>
          <p:spPr>
            <a:xfrm>
              <a:off x="5155474" y="2473234"/>
              <a:ext cx="156755" cy="196580"/>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hlinkClick r:id="rId6" action="ppaction://hlinksldjump"/>
            </p:cNvPr>
            <p:cNvSpPr/>
            <p:nvPr/>
          </p:nvSpPr>
          <p:spPr>
            <a:xfrm>
              <a:off x="3121462" y="1680200"/>
              <a:ext cx="457760" cy="247339"/>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hlinkClick r:id="" action="ppaction://noaction"/>
            </p:cNvPr>
            <p:cNvSpPr/>
            <p:nvPr/>
          </p:nvSpPr>
          <p:spPr>
            <a:xfrm>
              <a:off x="7930421" y="3039198"/>
              <a:ext cx="516422" cy="367617"/>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hlinkClick r:id="rId4" action="ppaction://hlinksldjump"/>
            </p:cNvPr>
            <p:cNvSpPr/>
            <p:nvPr/>
          </p:nvSpPr>
          <p:spPr>
            <a:xfrm>
              <a:off x="7480663" y="3091127"/>
              <a:ext cx="126274" cy="27214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reeform 36">
              <a:hlinkClick r:id="" action="ppaction://noaction"/>
            </p:cNvPr>
            <p:cNvSpPr/>
            <p:nvPr/>
          </p:nvSpPr>
          <p:spPr>
            <a:xfrm>
              <a:off x="5115464" y="2398143"/>
              <a:ext cx="1837427" cy="1026544"/>
            </a:xfrm>
            <a:custGeom>
              <a:avLst/>
              <a:gdLst>
                <a:gd name="connsiteX0" fmla="*/ 17253 w 1837427"/>
                <a:gd name="connsiteY0" fmla="*/ 1017917 h 1026544"/>
                <a:gd name="connsiteX1" fmla="*/ 0 w 1837427"/>
                <a:gd name="connsiteY1" fmla="*/ 0 h 1026544"/>
                <a:gd name="connsiteX2" fmla="*/ 1285336 w 1837427"/>
                <a:gd name="connsiteY2" fmla="*/ 17253 h 1026544"/>
                <a:gd name="connsiteX3" fmla="*/ 1276710 w 1837427"/>
                <a:gd name="connsiteY3" fmla="*/ 483080 h 1026544"/>
                <a:gd name="connsiteX4" fmla="*/ 1837427 w 1837427"/>
                <a:gd name="connsiteY4" fmla="*/ 491706 h 1026544"/>
                <a:gd name="connsiteX5" fmla="*/ 1820174 w 1837427"/>
                <a:gd name="connsiteY5" fmla="*/ 1026544 h 1026544"/>
                <a:gd name="connsiteX6" fmla="*/ 17253 w 1837427"/>
                <a:gd name="connsiteY6" fmla="*/ 1017917 h 10265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7427" h="1026544">
                  <a:moveTo>
                    <a:pt x="17253" y="1017917"/>
                  </a:moveTo>
                  <a:lnTo>
                    <a:pt x="0" y="0"/>
                  </a:lnTo>
                  <a:lnTo>
                    <a:pt x="1285336" y="17253"/>
                  </a:lnTo>
                  <a:lnTo>
                    <a:pt x="1276710" y="483080"/>
                  </a:lnTo>
                  <a:lnTo>
                    <a:pt x="1837427" y="491706"/>
                  </a:lnTo>
                  <a:lnTo>
                    <a:pt x="1820174" y="1026544"/>
                  </a:lnTo>
                  <a:lnTo>
                    <a:pt x="17253" y="1017917"/>
                  </a:lnTo>
                  <a:close/>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hlinkClick r:id="" action="ppaction://noaction"/>
            </p:cNvPr>
            <p:cNvSpPr/>
            <p:nvPr/>
          </p:nvSpPr>
          <p:spPr>
            <a:xfrm>
              <a:off x="8051225" y="5135335"/>
              <a:ext cx="121226" cy="179615"/>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hlinkClick r:id="" action="ppaction://noaction"/>
            </p:cNvPr>
            <p:cNvSpPr/>
            <p:nvPr/>
          </p:nvSpPr>
          <p:spPr>
            <a:xfrm>
              <a:off x="8519853" y="4459061"/>
              <a:ext cx="126126" cy="102054"/>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hlinkClick r:id="" action="ppaction://noaction"/>
            </p:cNvPr>
            <p:cNvSpPr/>
            <p:nvPr/>
          </p:nvSpPr>
          <p:spPr>
            <a:xfrm>
              <a:off x="9599717" y="3589564"/>
              <a:ext cx="768925" cy="14968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Freeform 40">
              <a:hlinkClick r:id="" action="ppaction://noaction"/>
            </p:cNvPr>
            <p:cNvSpPr/>
            <p:nvPr/>
          </p:nvSpPr>
          <p:spPr>
            <a:xfrm>
              <a:off x="7297947" y="3286664"/>
              <a:ext cx="1224951" cy="1173193"/>
            </a:xfrm>
            <a:custGeom>
              <a:avLst/>
              <a:gdLst>
                <a:gd name="connsiteX0" fmla="*/ 0 w 1224951"/>
                <a:gd name="connsiteY0" fmla="*/ 1173193 h 1173193"/>
                <a:gd name="connsiteX1" fmla="*/ 0 w 1224951"/>
                <a:gd name="connsiteY1" fmla="*/ 25879 h 1173193"/>
                <a:gd name="connsiteX2" fmla="*/ 138023 w 1224951"/>
                <a:gd name="connsiteY2" fmla="*/ 34506 h 1173193"/>
                <a:gd name="connsiteX3" fmla="*/ 146649 w 1224951"/>
                <a:gd name="connsiteY3" fmla="*/ 181155 h 1173193"/>
                <a:gd name="connsiteX4" fmla="*/ 845389 w 1224951"/>
                <a:gd name="connsiteY4" fmla="*/ 189781 h 1173193"/>
                <a:gd name="connsiteX5" fmla="*/ 836762 w 1224951"/>
                <a:gd name="connsiteY5" fmla="*/ 8627 h 1173193"/>
                <a:gd name="connsiteX6" fmla="*/ 1224951 w 1224951"/>
                <a:gd name="connsiteY6" fmla="*/ 0 h 1173193"/>
                <a:gd name="connsiteX7" fmla="*/ 1224951 w 1224951"/>
                <a:gd name="connsiteY7" fmla="*/ 146649 h 1173193"/>
                <a:gd name="connsiteX8" fmla="*/ 974785 w 1224951"/>
                <a:gd name="connsiteY8" fmla="*/ 189781 h 1173193"/>
                <a:gd name="connsiteX9" fmla="*/ 957532 w 1224951"/>
                <a:gd name="connsiteY9" fmla="*/ 1130061 h 1173193"/>
                <a:gd name="connsiteX10" fmla="*/ 0 w 1224951"/>
                <a:gd name="connsiteY10" fmla="*/ 1173193 h 11731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24951" h="1173193">
                  <a:moveTo>
                    <a:pt x="0" y="1173193"/>
                  </a:moveTo>
                  <a:lnTo>
                    <a:pt x="0" y="25879"/>
                  </a:lnTo>
                  <a:lnTo>
                    <a:pt x="138023" y="34506"/>
                  </a:lnTo>
                  <a:lnTo>
                    <a:pt x="146649" y="181155"/>
                  </a:lnTo>
                  <a:lnTo>
                    <a:pt x="845389" y="189781"/>
                  </a:lnTo>
                  <a:lnTo>
                    <a:pt x="836762" y="8627"/>
                  </a:lnTo>
                  <a:lnTo>
                    <a:pt x="1224951" y="0"/>
                  </a:lnTo>
                  <a:lnTo>
                    <a:pt x="1224951" y="146649"/>
                  </a:lnTo>
                  <a:lnTo>
                    <a:pt x="974785" y="189781"/>
                  </a:lnTo>
                  <a:lnTo>
                    <a:pt x="957532" y="1130061"/>
                  </a:lnTo>
                  <a:lnTo>
                    <a:pt x="0" y="1173193"/>
                  </a:lnTo>
                  <a:close/>
                </a:path>
              </a:pathLst>
            </a:cu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2" name="Straight Connector 41">
              <a:hlinkClick r:id="rId5" action="ppaction://hlinksldjump"/>
            </p:cNvPr>
            <p:cNvCxnSpPr/>
            <p:nvPr/>
          </p:nvCxnSpPr>
          <p:spPr>
            <a:xfrm>
              <a:off x="8045781" y="3529182"/>
              <a:ext cx="198408" cy="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sp>
        <p:nvSpPr>
          <p:cNvPr id="4" name="Footer Placeholder 3"/>
          <p:cNvSpPr>
            <a:spLocks noGrp="1"/>
          </p:cNvSpPr>
          <p:nvPr>
            <p:ph type="ftr" sz="quarter" idx="11"/>
          </p:nvPr>
        </p:nvSpPr>
        <p:spPr/>
        <p:txBody>
          <a:bodyPr/>
          <a:lstStyle/>
          <a:p>
            <a:r>
              <a:rPr lang="en-GB" smtClean="0"/>
              <a:t>David Mcfarlane EN-ACE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46</a:t>
            </a:fld>
            <a:endParaRPr lang="en-US" dirty="0"/>
          </a:p>
        </p:txBody>
      </p:sp>
      <p:pic>
        <p:nvPicPr>
          <p:cNvPr id="45" name="Picture 44"/>
          <p:cNvPicPr>
            <a:picLocks noChangeAspect="1"/>
          </p:cNvPicPr>
          <p:nvPr/>
        </p:nvPicPr>
        <p:blipFill>
          <a:blip r:embed="rId7" cstate="hqprint">
            <a:grayscl/>
            <a:extLst>
              <a:ext uri="{28A0092B-C50C-407E-A947-70E740481C1C}">
                <a14:useLocalDpi xmlns:a14="http://schemas.microsoft.com/office/drawing/2010/main"/>
              </a:ext>
            </a:extLst>
          </a:blip>
          <a:stretch>
            <a:fillRect/>
          </a:stretch>
        </p:blipFill>
        <p:spPr>
          <a:xfrm>
            <a:off x="10153650" y="7925"/>
            <a:ext cx="2033830" cy="1670264"/>
          </a:xfrm>
          <a:prstGeom prst="rect">
            <a:avLst/>
          </a:prstGeom>
        </p:spPr>
      </p:pic>
      <p:sp>
        <p:nvSpPr>
          <p:cNvPr id="46" name="Oval 45">
            <a:hlinkClick r:id="" action="ppaction://noaction"/>
          </p:cNvPr>
          <p:cNvSpPr/>
          <p:nvPr/>
        </p:nvSpPr>
        <p:spPr>
          <a:xfrm>
            <a:off x="11371503" y="444169"/>
            <a:ext cx="247877" cy="22751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itle 1"/>
          <p:cNvSpPr>
            <a:spLocks noGrp="1"/>
          </p:cNvSpPr>
          <p:nvPr>
            <p:ph type="title"/>
          </p:nvPr>
        </p:nvSpPr>
        <p:spPr>
          <a:xfrm>
            <a:off x="609601" y="195393"/>
            <a:ext cx="5227390" cy="503785"/>
          </a:xfrm>
        </p:spPr>
        <p:txBody>
          <a:bodyPr>
            <a:normAutofit fontScale="90000"/>
          </a:bodyPr>
          <a:lstStyle/>
          <a:p>
            <a:r>
              <a:rPr lang="en-GB" dirty="0">
                <a:latin typeface="Arial" panose="020B0604020202020204" pitchFamily="34" charset="0"/>
                <a:cs typeface="Arial" panose="020B0604020202020204" pitchFamily="34" charset="0"/>
              </a:rPr>
              <a:t>Surface </a:t>
            </a:r>
            <a:r>
              <a:rPr lang="en-GB" dirty="0" smtClean="0">
                <a:latin typeface="Arial" panose="020B0604020202020204" pitchFamily="34" charset="0"/>
                <a:cs typeface="Arial" panose="020B0604020202020204" pitchFamily="34" charset="0"/>
              </a:rPr>
              <a:t>activities </a:t>
            </a:r>
            <a:r>
              <a:rPr lang="en-GB" b="0" dirty="0" smtClean="0">
                <a:solidFill>
                  <a:srgbClr val="00B050"/>
                </a:solidFill>
                <a:latin typeface="Arial" panose="020B0604020202020204" pitchFamily="34" charset="0"/>
                <a:cs typeface="Arial" panose="020B0604020202020204" pitchFamily="34" charset="0"/>
              </a:rPr>
              <a:t>(BA3)</a:t>
            </a:r>
            <a:endParaRPr lang="en-GB" b="0" dirty="0">
              <a:solidFill>
                <a:srgbClr val="00B050"/>
              </a:solidFill>
            </a:endParaRPr>
          </a:p>
        </p:txBody>
      </p:sp>
      <p:pic>
        <p:nvPicPr>
          <p:cNvPr id="52" name="Picture 51"/>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347801" y="1011651"/>
            <a:ext cx="396240" cy="5125840"/>
          </a:xfrm>
          <a:prstGeom prst="rect">
            <a:avLst/>
          </a:prstGeom>
        </p:spPr>
      </p:pic>
      <p:sp>
        <p:nvSpPr>
          <p:cNvPr id="53" name="Rectangle 52"/>
          <p:cNvSpPr/>
          <p:nvPr/>
        </p:nvSpPr>
        <p:spPr>
          <a:xfrm>
            <a:off x="254808" y="1335942"/>
            <a:ext cx="261275" cy="2186486"/>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2019</a:t>
            </a:r>
            <a:endParaRPr lang="en-US" sz="1400" b="1" dirty="0">
              <a:solidFill>
                <a:prstClr val="white"/>
              </a:solidFill>
              <a:latin typeface="Arial"/>
            </a:endParaRPr>
          </a:p>
        </p:txBody>
      </p:sp>
      <p:sp>
        <p:nvSpPr>
          <p:cNvPr id="54" name="Rectangle 53"/>
          <p:cNvSpPr/>
          <p:nvPr/>
        </p:nvSpPr>
        <p:spPr>
          <a:xfrm>
            <a:off x="254808" y="3522427"/>
            <a:ext cx="261275" cy="219960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2020</a:t>
            </a:r>
            <a:endParaRPr lang="en-US" sz="1200" b="1" dirty="0">
              <a:solidFill>
                <a:prstClr val="white"/>
              </a:solidFill>
              <a:latin typeface="Arial"/>
            </a:endParaRPr>
          </a:p>
        </p:txBody>
      </p:sp>
      <p:sp>
        <p:nvSpPr>
          <p:cNvPr id="55" name="Rectangle 54"/>
          <p:cNvSpPr/>
          <p:nvPr/>
        </p:nvSpPr>
        <p:spPr>
          <a:xfrm>
            <a:off x="254808" y="5722033"/>
            <a:ext cx="261275" cy="42087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100" b="1" dirty="0">
                <a:solidFill>
                  <a:prstClr val="white"/>
                </a:solidFill>
                <a:latin typeface="Arial"/>
              </a:rPr>
              <a:t>2021</a:t>
            </a:r>
            <a:endParaRPr lang="en-US" sz="1100" b="1" dirty="0">
              <a:solidFill>
                <a:prstClr val="white"/>
              </a:solidFill>
              <a:latin typeface="Arial"/>
            </a:endParaRPr>
          </a:p>
        </p:txBody>
      </p:sp>
      <p:sp>
        <p:nvSpPr>
          <p:cNvPr id="57" name="TextBox 56"/>
          <p:cNvSpPr txBox="1"/>
          <p:nvPr/>
        </p:nvSpPr>
        <p:spPr>
          <a:xfrm>
            <a:off x="882982" y="718890"/>
            <a:ext cx="334841" cy="161583"/>
          </a:xfrm>
          <a:prstGeom prst="rect">
            <a:avLst/>
          </a:prstGeom>
          <a:solidFill>
            <a:schemeClr val="tx1">
              <a:lumMod val="20000"/>
              <a:lumOff val="80000"/>
              <a:alpha val="40000"/>
            </a:schemeClr>
          </a:solidFill>
        </p:spPr>
        <p:txBody>
          <a:bodyPr wrap="square" lIns="0" tIns="0" rIns="0" bIns="0" rtlCol="0">
            <a:spAutoFit/>
          </a:bodyPr>
          <a:lstStyle>
            <a:defPPr>
              <a:defRPr lang="en-US"/>
            </a:defPPr>
            <a:lvl1pPr>
              <a:defRPr sz="1050">
                <a:solidFill>
                  <a:srgbClr val="000000"/>
                </a:solidFill>
              </a:defRPr>
            </a:lvl1pPr>
          </a:lstStyle>
          <a:p>
            <a:pPr algn="ctr"/>
            <a:r>
              <a:rPr lang="fr-CH" b="1" dirty="0" smtClean="0">
                <a:latin typeface="Arial"/>
              </a:rPr>
              <a:t>BA3</a:t>
            </a:r>
            <a:endParaRPr lang="en-US" b="1" dirty="0">
              <a:latin typeface="Arial"/>
            </a:endParaRPr>
          </a:p>
        </p:txBody>
      </p:sp>
      <p:sp>
        <p:nvSpPr>
          <p:cNvPr id="58" name="TextBox 57"/>
          <p:cNvSpPr txBox="1"/>
          <p:nvPr/>
        </p:nvSpPr>
        <p:spPr>
          <a:xfrm>
            <a:off x="9577625" y="1758703"/>
            <a:ext cx="2609855" cy="2631490"/>
          </a:xfrm>
          <a:prstGeom prst="rect">
            <a:avLst/>
          </a:prstGeom>
          <a:noFill/>
        </p:spPr>
        <p:txBody>
          <a:bodyPr wrap="square" rtlCol="0">
            <a:spAutoFit/>
          </a:bodyPr>
          <a:lstStyle/>
          <a:p>
            <a:pPr algn="ctr"/>
            <a:r>
              <a:rPr lang="en-GB" b="1" u="sng" dirty="0" smtClean="0">
                <a:latin typeface="Ubuntu"/>
              </a:rPr>
              <a:t>Legend:</a:t>
            </a:r>
          </a:p>
          <a:p>
            <a:pPr marL="171450" indent="-171450">
              <a:buFont typeface="Arial" panose="020B0604020202020204" pitchFamily="34" charset="0"/>
              <a:buChar char="•"/>
            </a:pP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0000"/>
                </a:solidFill>
                <a:latin typeface="Ubuntu"/>
              </a:rPr>
              <a:t>SPS Fire Safety WP2 &amp; WP4</a:t>
            </a:r>
          </a:p>
          <a:p>
            <a:pPr marL="171450" indent="-171450">
              <a:buFont typeface="Arial" panose="020B0604020202020204" pitchFamily="34" charset="0"/>
              <a:buChar char="•"/>
            </a:pPr>
            <a:r>
              <a:rPr lang="en-GB" sz="1050" dirty="0" smtClean="0">
                <a:solidFill>
                  <a:srgbClr val="FF6600"/>
                </a:solidFill>
                <a:latin typeface="Ubuntu"/>
              </a:rPr>
              <a:t>SPS Fire Safety WP1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dirty="0" smtClean="0">
                <a:solidFill>
                  <a:srgbClr val="00B0F0"/>
                </a:solidFill>
                <a:latin typeface="Ubuntu"/>
              </a:rPr>
              <a:t>SPS Fire Safety WP3 Dry</a:t>
            </a:r>
            <a:r>
              <a:rPr lang="en-GB" sz="1050" baseline="0" dirty="0" smtClean="0">
                <a:solidFill>
                  <a:srgbClr val="00B0F0"/>
                </a:solidFill>
                <a:latin typeface="Ubuntu"/>
              </a:rPr>
              <a:t> Riser</a:t>
            </a: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C000"/>
                </a:solidFill>
                <a:latin typeface="Ubuntu"/>
              </a:rPr>
              <a:t>SPS New Personnel</a:t>
            </a:r>
            <a:r>
              <a:rPr lang="en-GB" sz="1050" baseline="0" dirty="0" smtClean="0">
                <a:solidFill>
                  <a:srgbClr val="FFC000"/>
                </a:solidFill>
                <a:latin typeface="Ubuntu"/>
              </a:rPr>
              <a:t> Protection System</a:t>
            </a:r>
            <a:endParaRPr lang="en-GB" sz="1050" dirty="0" smtClean="0">
              <a:solidFill>
                <a:srgbClr val="FFC000"/>
              </a:solidFill>
              <a:latin typeface="Ubuntu"/>
            </a:endParaRPr>
          </a:p>
          <a:p>
            <a:pPr marL="171450" indent="-171450">
              <a:buFont typeface="Arial" panose="020B0604020202020204" pitchFamily="34" charset="0"/>
              <a:buChar char="•"/>
            </a:pPr>
            <a:r>
              <a:rPr lang="en-GB" sz="1050" dirty="0" smtClean="0">
                <a:solidFill>
                  <a:srgbClr val="FF00FF"/>
                </a:solidFill>
                <a:latin typeface="Ubuntu"/>
              </a:rPr>
              <a:t>MACAO Power Converter for the SPS Ring and Transfer Lines Dipole</a:t>
            </a:r>
          </a:p>
          <a:p>
            <a:pPr marL="171450" indent="-171450">
              <a:buFont typeface="Arial" panose="020B0604020202020204" pitchFamily="34" charset="0"/>
              <a:buChar char="•"/>
            </a:pPr>
            <a:r>
              <a:rPr lang="en-GB" sz="1050" dirty="0">
                <a:solidFill>
                  <a:srgbClr val="062659"/>
                </a:solidFill>
                <a:latin typeface="Ubuntu"/>
              </a:rPr>
              <a:t>Consolidation Project </a:t>
            </a:r>
            <a:endParaRPr lang="en-GB" sz="1050" dirty="0" smtClean="0">
              <a:solidFill>
                <a:srgbClr val="FF00FF"/>
              </a:solidFill>
              <a:latin typeface="Ubuntu"/>
            </a:endParaRPr>
          </a:p>
          <a:p>
            <a:pPr marL="171450" indent="-171450">
              <a:buFont typeface="Arial" panose="020B0604020202020204" pitchFamily="34" charset="0"/>
              <a:buChar char="•"/>
            </a:pPr>
            <a:r>
              <a:rPr lang="en-GB" sz="1050" dirty="0" smtClean="0">
                <a:solidFill>
                  <a:srgbClr val="7030A0"/>
                </a:solidFill>
                <a:latin typeface="Ubuntu"/>
              </a:rPr>
              <a:t>Distributed Optical Fibre Radiation Temperature Sensing in the SPS ring and TT20</a:t>
            </a:r>
          </a:p>
          <a:p>
            <a:pPr marL="171450" indent="-171450">
              <a:buFont typeface="Arial" panose="020B0604020202020204" pitchFamily="34" charset="0"/>
              <a:buChar char="•"/>
            </a:pPr>
            <a:r>
              <a:rPr lang="en-GB" sz="1050" dirty="0" smtClean="0">
                <a:solidFill>
                  <a:srgbClr val="FF0066"/>
                </a:solidFill>
                <a:latin typeface="Ubuntu"/>
              </a:rPr>
              <a:t>De-cabling / Cabling </a:t>
            </a:r>
            <a:r>
              <a:rPr lang="en-GB" sz="1050" dirty="0">
                <a:solidFill>
                  <a:srgbClr val="FF0066"/>
                </a:solidFill>
                <a:latin typeface="Ubuntu"/>
              </a:rPr>
              <a:t>Campaign</a:t>
            </a:r>
          </a:p>
          <a:p>
            <a:endParaRPr lang="en-GB" sz="1050" dirty="0" smtClean="0">
              <a:solidFill>
                <a:srgbClr val="7030A0"/>
              </a:solidFill>
              <a:latin typeface="Ubuntu"/>
            </a:endParaRPr>
          </a:p>
        </p:txBody>
      </p:sp>
      <p:sp>
        <p:nvSpPr>
          <p:cNvPr id="60" name="Rectangle 59">
            <a:hlinkClick r:id="rId9" action="ppaction://hlinksldjump"/>
          </p:cNvPr>
          <p:cNvSpPr/>
          <p:nvPr/>
        </p:nvSpPr>
        <p:spPr>
          <a:xfrm>
            <a:off x="710176" y="1870494"/>
            <a:ext cx="80955" cy="321164"/>
          </a:xfrm>
          <a:prstGeom prst="rect">
            <a:avLst/>
          </a:prstGeom>
          <a:no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a:hlinkClick r:id="rId9" action="ppaction://hlinksldjump"/>
          </p:cNvPr>
          <p:cNvSpPr/>
          <p:nvPr/>
        </p:nvSpPr>
        <p:spPr>
          <a:xfrm>
            <a:off x="859712" y="2773427"/>
            <a:ext cx="282302" cy="264741"/>
          </a:xfrm>
          <a:prstGeom prst="rect">
            <a:avLst/>
          </a:prstGeom>
          <a:noFill/>
          <a:ln w="38100">
            <a:solidFill>
              <a:srgbClr val="0626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a:hlinkClick r:id="rId9" action="ppaction://hlinksldjump"/>
          </p:cNvPr>
          <p:cNvSpPr/>
          <p:nvPr/>
        </p:nvSpPr>
        <p:spPr>
          <a:xfrm>
            <a:off x="693147" y="3558097"/>
            <a:ext cx="666039" cy="33134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a:hlinkClick r:id="rId9" action="ppaction://hlinksldjump"/>
          </p:cNvPr>
          <p:cNvSpPr/>
          <p:nvPr/>
        </p:nvSpPr>
        <p:spPr>
          <a:xfrm>
            <a:off x="687776" y="3334571"/>
            <a:ext cx="280246" cy="218109"/>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a:hlinkClick r:id="rId9" action="ppaction://hlinksldjump"/>
          </p:cNvPr>
          <p:cNvSpPr/>
          <p:nvPr/>
        </p:nvSpPr>
        <p:spPr>
          <a:xfrm>
            <a:off x="710175" y="3951809"/>
            <a:ext cx="253231" cy="540375"/>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a:hlinkClick r:id="rId9" action="ppaction://hlinksldjump"/>
          </p:cNvPr>
          <p:cNvSpPr/>
          <p:nvPr/>
        </p:nvSpPr>
        <p:spPr>
          <a:xfrm>
            <a:off x="693072" y="3249575"/>
            <a:ext cx="448942" cy="75747"/>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ectangle 43">
            <a:hlinkClick r:id="rId10" action="ppaction://hlinksldjump"/>
          </p:cNvPr>
          <p:cNvSpPr/>
          <p:nvPr/>
        </p:nvSpPr>
        <p:spPr>
          <a:xfrm>
            <a:off x="1515389" y="1883455"/>
            <a:ext cx="8062236" cy="1793301"/>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ectangle 46">
            <a:hlinkClick r:id="rId10" action="ppaction://hlinksldjump"/>
          </p:cNvPr>
          <p:cNvSpPr/>
          <p:nvPr/>
        </p:nvSpPr>
        <p:spPr>
          <a:xfrm>
            <a:off x="6721284" y="3678130"/>
            <a:ext cx="2856341" cy="2011295"/>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hlinkClick r:id="rId10" action="ppaction://hlinksldjump"/>
          </p:cNvPr>
          <p:cNvSpPr/>
          <p:nvPr/>
        </p:nvSpPr>
        <p:spPr>
          <a:xfrm>
            <a:off x="723599" y="2547257"/>
            <a:ext cx="649736" cy="669055"/>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hlinkClick r:id="rId10" action="ppaction://hlinksldjump"/>
          </p:cNvPr>
          <p:cNvSpPr/>
          <p:nvPr/>
        </p:nvSpPr>
        <p:spPr>
          <a:xfrm>
            <a:off x="723599" y="1416077"/>
            <a:ext cx="244423" cy="446108"/>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a:hlinkClick r:id="rId10" action="ppaction://hlinksldjump"/>
          </p:cNvPr>
          <p:cNvSpPr/>
          <p:nvPr/>
        </p:nvSpPr>
        <p:spPr>
          <a:xfrm>
            <a:off x="722087" y="2238275"/>
            <a:ext cx="244423" cy="306273"/>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a:hlinkClick r:id="rId9" action="ppaction://hlinksldjump"/>
          </p:cNvPr>
          <p:cNvSpPr/>
          <p:nvPr/>
        </p:nvSpPr>
        <p:spPr>
          <a:xfrm>
            <a:off x="1137785" y="4155106"/>
            <a:ext cx="235550" cy="373351"/>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a:hlinkClick r:id="rId9" action="ppaction://hlinksldjump"/>
          </p:cNvPr>
          <p:cNvSpPr/>
          <p:nvPr/>
        </p:nvSpPr>
        <p:spPr>
          <a:xfrm>
            <a:off x="1122318" y="1530670"/>
            <a:ext cx="236868" cy="418393"/>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922619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p:cNvSpPr/>
          <p:nvPr/>
        </p:nvSpPr>
        <p:spPr>
          <a:xfrm>
            <a:off x="152402" y="723900"/>
            <a:ext cx="1238228" cy="5458479"/>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2" cstate="hq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50369" y="777544"/>
            <a:ext cx="414611" cy="5365364"/>
          </a:xfrm>
          <a:prstGeom prst="rect">
            <a:avLst/>
          </a:prstGeom>
        </p:spPr>
      </p:pic>
      <p:grpSp>
        <p:nvGrpSpPr>
          <p:cNvPr id="45" name="Group 44"/>
          <p:cNvGrpSpPr/>
          <p:nvPr/>
        </p:nvGrpSpPr>
        <p:grpSpPr>
          <a:xfrm>
            <a:off x="1324473" y="826168"/>
            <a:ext cx="9471551" cy="5400693"/>
            <a:chOff x="1091849" y="446549"/>
            <a:chExt cx="9847555" cy="5924691"/>
          </a:xfrm>
        </p:grpSpPr>
        <p:pic>
          <p:nvPicPr>
            <p:cNvPr id="29" name="Picture 28"/>
            <p:cNvPicPr>
              <a:picLocks noChangeAspect="1"/>
            </p:cNvPicPr>
            <p:nvPr/>
          </p:nvPicPr>
          <p:blipFill>
            <a:blip r:embed="rId3">
              <a:duotone>
                <a:schemeClr val="bg2">
                  <a:shade val="45000"/>
                  <a:satMod val="135000"/>
                </a:schemeClr>
                <a:prstClr val="white"/>
              </a:duotone>
            </a:blip>
            <a:stretch>
              <a:fillRect/>
            </a:stretch>
          </p:blipFill>
          <p:spPr>
            <a:xfrm>
              <a:off x="1091849" y="446549"/>
              <a:ext cx="9847555" cy="5924691"/>
            </a:xfrm>
            <a:prstGeom prst="rect">
              <a:avLst/>
            </a:prstGeom>
          </p:spPr>
        </p:pic>
        <p:sp>
          <p:nvSpPr>
            <p:cNvPr id="30" name="Rectangle 29">
              <a:hlinkClick r:id="rId4" action="ppaction://hlinksldjump"/>
            </p:cNvPr>
            <p:cNvSpPr/>
            <p:nvPr/>
          </p:nvSpPr>
          <p:spPr>
            <a:xfrm>
              <a:off x="6864695" y="2834639"/>
              <a:ext cx="1065726" cy="594361"/>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hlinkClick r:id="rId5" action="ppaction://hlinksldjump"/>
            </p:cNvPr>
            <p:cNvSpPr/>
            <p:nvPr/>
          </p:nvSpPr>
          <p:spPr>
            <a:xfrm>
              <a:off x="6601097" y="4385308"/>
              <a:ext cx="879566" cy="162360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hlinkClick r:id="" action="ppaction://noaction"/>
            </p:cNvPr>
            <p:cNvSpPr/>
            <p:nvPr/>
          </p:nvSpPr>
          <p:spPr>
            <a:xfrm>
              <a:off x="4032163" y="3560170"/>
              <a:ext cx="156755" cy="196580"/>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hlinkClick r:id="" action="ppaction://noaction"/>
            </p:cNvPr>
            <p:cNvSpPr/>
            <p:nvPr/>
          </p:nvSpPr>
          <p:spPr>
            <a:xfrm>
              <a:off x="2666160" y="1665687"/>
              <a:ext cx="538593" cy="247339"/>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hlinkClick r:id="" action="ppaction://noaction"/>
            </p:cNvPr>
            <p:cNvSpPr/>
            <p:nvPr/>
          </p:nvSpPr>
          <p:spPr>
            <a:xfrm>
              <a:off x="6096000" y="3702005"/>
              <a:ext cx="577382" cy="617446"/>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hlinkClick r:id="rId4" action="ppaction://hlinksldjump"/>
            </p:cNvPr>
            <p:cNvSpPr/>
            <p:nvPr/>
          </p:nvSpPr>
          <p:spPr>
            <a:xfrm>
              <a:off x="7300593" y="3784145"/>
              <a:ext cx="126274" cy="27214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hlinkClick r:id="" action="ppaction://noaction"/>
            </p:cNvPr>
            <p:cNvSpPr/>
            <p:nvPr/>
          </p:nvSpPr>
          <p:spPr>
            <a:xfrm>
              <a:off x="4998720" y="2427687"/>
              <a:ext cx="361404" cy="247339"/>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hlinkClick r:id="" action="ppaction://noaction"/>
            </p:cNvPr>
            <p:cNvSpPr/>
            <p:nvPr/>
          </p:nvSpPr>
          <p:spPr>
            <a:xfrm>
              <a:off x="5447211" y="2427687"/>
              <a:ext cx="169818" cy="247339"/>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hlinkClick r:id="" action="ppaction://noaction"/>
            </p:cNvPr>
            <p:cNvSpPr/>
            <p:nvPr/>
          </p:nvSpPr>
          <p:spPr>
            <a:xfrm>
              <a:off x="1345471" y="1366736"/>
              <a:ext cx="304800" cy="546289"/>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reeform 38">
              <a:hlinkClick r:id="" action="ppaction://noaction"/>
            </p:cNvPr>
            <p:cNvSpPr/>
            <p:nvPr/>
          </p:nvSpPr>
          <p:spPr>
            <a:xfrm>
              <a:off x="3355675" y="1362974"/>
              <a:ext cx="1112808" cy="1466490"/>
            </a:xfrm>
            <a:custGeom>
              <a:avLst/>
              <a:gdLst>
                <a:gd name="connsiteX0" fmla="*/ 1112808 w 1112808"/>
                <a:gd name="connsiteY0" fmla="*/ 0 h 1466490"/>
                <a:gd name="connsiteX1" fmla="*/ 0 w 1112808"/>
                <a:gd name="connsiteY1" fmla="*/ 0 h 1466490"/>
                <a:gd name="connsiteX2" fmla="*/ 0 w 1112808"/>
                <a:gd name="connsiteY2" fmla="*/ 517584 h 1466490"/>
                <a:gd name="connsiteX3" fmla="*/ 345057 w 1112808"/>
                <a:gd name="connsiteY3" fmla="*/ 517584 h 1466490"/>
                <a:gd name="connsiteX4" fmla="*/ 353683 w 1112808"/>
                <a:gd name="connsiteY4" fmla="*/ 810883 h 1466490"/>
                <a:gd name="connsiteX5" fmla="*/ 198408 w 1112808"/>
                <a:gd name="connsiteY5" fmla="*/ 810883 h 1466490"/>
                <a:gd name="connsiteX6" fmla="*/ 207034 w 1112808"/>
                <a:gd name="connsiteY6" fmla="*/ 1199071 h 1466490"/>
                <a:gd name="connsiteX7" fmla="*/ 759125 w 1112808"/>
                <a:gd name="connsiteY7" fmla="*/ 1199071 h 1466490"/>
                <a:gd name="connsiteX8" fmla="*/ 793631 w 1112808"/>
                <a:gd name="connsiteY8" fmla="*/ 1466490 h 1466490"/>
                <a:gd name="connsiteX9" fmla="*/ 1086929 w 1112808"/>
                <a:gd name="connsiteY9" fmla="*/ 1457864 h 1466490"/>
                <a:gd name="connsiteX10" fmla="*/ 1112808 w 1112808"/>
                <a:gd name="connsiteY10" fmla="*/ 0 h 14664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12808" h="1466490">
                  <a:moveTo>
                    <a:pt x="1112808" y="0"/>
                  </a:moveTo>
                  <a:lnTo>
                    <a:pt x="0" y="0"/>
                  </a:lnTo>
                  <a:lnTo>
                    <a:pt x="0" y="517584"/>
                  </a:lnTo>
                  <a:lnTo>
                    <a:pt x="345057" y="517584"/>
                  </a:lnTo>
                  <a:lnTo>
                    <a:pt x="353683" y="810883"/>
                  </a:lnTo>
                  <a:lnTo>
                    <a:pt x="198408" y="810883"/>
                  </a:lnTo>
                  <a:lnTo>
                    <a:pt x="207034" y="1199071"/>
                  </a:lnTo>
                  <a:lnTo>
                    <a:pt x="759125" y="1199071"/>
                  </a:lnTo>
                  <a:lnTo>
                    <a:pt x="793631" y="1466490"/>
                  </a:lnTo>
                  <a:lnTo>
                    <a:pt x="1086929" y="1457864"/>
                  </a:lnTo>
                  <a:lnTo>
                    <a:pt x="1112808" y="0"/>
                  </a:lnTo>
                  <a:close/>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hlinkClick r:id="" action="ppaction://noaction"/>
            </p:cNvPr>
            <p:cNvSpPr/>
            <p:nvPr/>
          </p:nvSpPr>
          <p:spPr>
            <a:xfrm>
              <a:off x="2881223" y="2641358"/>
              <a:ext cx="323530" cy="258792"/>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hlinkClick r:id="" action="ppaction://noaction"/>
            </p:cNvPr>
            <p:cNvSpPr/>
            <p:nvPr/>
          </p:nvSpPr>
          <p:spPr>
            <a:xfrm>
              <a:off x="2035834" y="3045125"/>
              <a:ext cx="491706" cy="28467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hlinkClick r:id="" action="ppaction://noaction"/>
            </p:cNvPr>
            <p:cNvSpPr/>
            <p:nvPr/>
          </p:nvSpPr>
          <p:spPr>
            <a:xfrm>
              <a:off x="6673382" y="1259457"/>
              <a:ext cx="1349184" cy="753791"/>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Freeform 42">
              <a:hlinkClick r:id="rId6" action="ppaction://hlinksldjump"/>
            </p:cNvPr>
            <p:cNvSpPr/>
            <p:nvPr/>
          </p:nvSpPr>
          <p:spPr>
            <a:xfrm>
              <a:off x="5175849" y="4149306"/>
              <a:ext cx="2406770" cy="1863305"/>
            </a:xfrm>
            <a:custGeom>
              <a:avLst/>
              <a:gdLst>
                <a:gd name="connsiteX0" fmla="*/ 0 w 2406770"/>
                <a:gd name="connsiteY0" fmla="*/ 1863305 h 1863305"/>
                <a:gd name="connsiteX1" fmla="*/ 34506 w 2406770"/>
                <a:gd name="connsiteY1" fmla="*/ 232913 h 1863305"/>
                <a:gd name="connsiteX2" fmla="*/ 1095555 w 2406770"/>
                <a:gd name="connsiteY2" fmla="*/ 224286 h 1863305"/>
                <a:gd name="connsiteX3" fmla="*/ 1112808 w 2406770"/>
                <a:gd name="connsiteY3" fmla="*/ 0 h 1863305"/>
                <a:gd name="connsiteX4" fmla="*/ 2406770 w 2406770"/>
                <a:gd name="connsiteY4" fmla="*/ 8626 h 1863305"/>
                <a:gd name="connsiteX5" fmla="*/ 2389517 w 2406770"/>
                <a:gd name="connsiteY5" fmla="*/ 181154 h 1863305"/>
                <a:gd name="connsiteX6" fmla="*/ 1345721 w 2406770"/>
                <a:gd name="connsiteY6" fmla="*/ 215660 h 1863305"/>
                <a:gd name="connsiteX7" fmla="*/ 1319842 w 2406770"/>
                <a:gd name="connsiteY7" fmla="*/ 1863305 h 1863305"/>
                <a:gd name="connsiteX8" fmla="*/ 0 w 2406770"/>
                <a:gd name="connsiteY8" fmla="*/ 1863305 h 18633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06770" h="1863305">
                  <a:moveTo>
                    <a:pt x="0" y="1863305"/>
                  </a:moveTo>
                  <a:lnTo>
                    <a:pt x="34506" y="232913"/>
                  </a:lnTo>
                  <a:lnTo>
                    <a:pt x="1095555" y="224286"/>
                  </a:lnTo>
                  <a:lnTo>
                    <a:pt x="1112808" y="0"/>
                  </a:lnTo>
                  <a:lnTo>
                    <a:pt x="2406770" y="8626"/>
                  </a:lnTo>
                  <a:lnTo>
                    <a:pt x="2389517" y="181154"/>
                  </a:lnTo>
                  <a:lnTo>
                    <a:pt x="1345721" y="215660"/>
                  </a:lnTo>
                  <a:lnTo>
                    <a:pt x="1319842" y="1863305"/>
                  </a:lnTo>
                  <a:lnTo>
                    <a:pt x="0" y="1863305"/>
                  </a:lnTo>
                  <a:close/>
                </a:path>
              </a:pathLst>
            </a:cu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4" name="Straight Connector 43">
              <a:hlinkClick r:id="rId7" action="ppaction://hlinksldjump"/>
            </p:cNvPr>
            <p:cNvCxnSpPr/>
            <p:nvPr/>
          </p:nvCxnSpPr>
          <p:spPr>
            <a:xfrm>
              <a:off x="6262777" y="4458150"/>
              <a:ext cx="198408" cy="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sp>
        <p:nvSpPr>
          <p:cNvPr id="4" name="Footer Placeholder 3"/>
          <p:cNvSpPr>
            <a:spLocks noGrp="1"/>
          </p:cNvSpPr>
          <p:nvPr>
            <p:ph type="ftr" sz="quarter" idx="11"/>
          </p:nvPr>
        </p:nvSpPr>
        <p:spPr/>
        <p:txBody>
          <a:bodyPr/>
          <a:lstStyle/>
          <a:p>
            <a:r>
              <a:rPr lang="en-GB" smtClean="0"/>
              <a:t>David Mcfarlane EN-ACE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47</a:t>
            </a:fld>
            <a:endParaRPr lang="en-US" dirty="0"/>
          </a:p>
        </p:txBody>
      </p:sp>
      <p:pic>
        <p:nvPicPr>
          <p:cNvPr id="47" name="Picture 46"/>
          <p:cNvPicPr>
            <a:picLocks noChangeAspect="1"/>
          </p:cNvPicPr>
          <p:nvPr/>
        </p:nvPicPr>
        <p:blipFill>
          <a:blip r:embed="rId8" cstate="hqprint">
            <a:grayscl/>
            <a:extLst>
              <a:ext uri="{28A0092B-C50C-407E-A947-70E740481C1C}">
                <a14:useLocalDpi xmlns:a14="http://schemas.microsoft.com/office/drawing/2010/main"/>
              </a:ext>
            </a:extLst>
          </a:blip>
          <a:stretch>
            <a:fillRect/>
          </a:stretch>
        </p:blipFill>
        <p:spPr>
          <a:xfrm>
            <a:off x="10153650" y="7925"/>
            <a:ext cx="2033830" cy="1670264"/>
          </a:xfrm>
          <a:prstGeom prst="rect">
            <a:avLst/>
          </a:prstGeom>
        </p:spPr>
      </p:pic>
      <p:sp>
        <p:nvSpPr>
          <p:cNvPr id="48" name="Oval 47">
            <a:hlinkClick r:id="" action="ppaction://noaction"/>
          </p:cNvPr>
          <p:cNvSpPr/>
          <p:nvPr/>
        </p:nvSpPr>
        <p:spPr>
          <a:xfrm>
            <a:off x="11295303" y="777544"/>
            <a:ext cx="247877" cy="22751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Title 1"/>
          <p:cNvSpPr>
            <a:spLocks noGrp="1"/>
          </p:cNvSpPr>
          <p:nvPr>
            <p:ph type="title"/>
          </p:nvPr>
        </p:nvSpPr>
        <p:spPr>
          <a:xfrm>
            <a:off x="609601" y="195393"/>
            <a:ext cx="5227390" cy="503785"/>
          </a:xfrm>
        </p:spPr>
        <p:txBody>
          <a:bodyPr>
            <a:normAutofit fontScale="90000"/>
          </a:bodyPr>
          <a:lstStyle/>
          <a:p>
            <a:r>
              <a:rPr lang="en-GB" dirty="0">
                <a:latin typeface="Arial" panose="020B0604020202020204" pitchFamily="34" charset="0"/>
                <a:cs typeface="Arial" panose="020B0604020202020204" pitchFamily="34" charset="0"/>
              </a:rPr>
              <a:t>Surface </a:t>
            </a:r>
            <a:r>
              <a:rPr lang="en-GB" dirty="0" smtClean="0">
                <a:latin typeface="Arial" panose="020B0604020202020204" pitchFamily="34" charset="0"/>
                <a:cs typeface="Arial" panose="020B0604020202020204" pitchFamily="34" charset="0"/>
              </a:rPr>
              <a:t>activities </a:t>
            </a:r>
            <a:r>
              <a:rPr lang="en-GB" b="0" dirty="0" smtClean="0">
                <a:solidFill>
                  <a:srgbClr val="00B050"/>
                </a:solidFill>
                <a:latin typeface="Arial" panose="020B0604020202020204" pitchFamily="34" charset="0"/>
                <a:cs typeface="Arial" panose="020B0604020202020204" pitchFamily="34" charset="0"/>
              </a:rPr>
              <a:t>(BA4)</a:t>
            </a:r>
            <a:endParaRPr lang="en-GB" b="0" dirty="0">
              <a:solidFill>
                <a:srgbClr val="00B050"/>
              </a:solidFill>
            </a:endParaRPr>
          </a:p>
        </p:txBody>
      </p:sp>
      <p:pic>
        <p:nvPicPr>
          <p:cNvPr id="53" name="Picture 52"/>
          <p:cNvPicPr>
            <a:picLocks noChangeAspect="1"/>
          </p:cNvPicPr>
          <p:nvPr/>
        </p:nvPicPr>
        <p:blipFill>
          <a:blip r:embed="rId9">
            <a:extLst>
              <a:ext uri="{28A0092B-C50C-407E-A947-70E740481C1C}">
                <a14:useLocalDpi xmlns:a14="http://schemas.microsoft.com/office/drawing/2010/main"/>
              </a:ext>
            </a:extLst>
          </a:blip>
          <a:stretch>
            <a:fillRect/>
          </a:stretch>
        </p:blipFill>
        <p:spPr>
          <a:xfrm>
            <a:off x="347801" y="1011651"/>
            <a:ext cx="396240" cy="5125840"/>
          </a:xfrm>
          <a:prstGeom prst="rect">
            <a:avLst/>
          </a:prstGeom>
        </p:spPr>
      </p:pic>
      <p:sp>
        <p:nvSpPr>
          <p:cNvPr id="54" name="Rectangle 53"/>
          <p:cNvSpPr/>
          <p:nvPr/>
        </p:nvSpPr>
        <p:spPr>
          <a:xfrm>
            <a:off x="254808" y="1335942"/>
            <a:ext cx="261275" cy="2186486"/>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2019</a:t>
            </a:r>
            <a:endParaRPr lang="en-US" sz="1400" b="1" dirty="0">
              <a:solidFill>
                <a:prstClr val="white"/>
              </a:solidFill>
              <a:latin typeface="Arial"/>
            </a:endParaRPr>
          </a:p>
        </p:txBody>
      </p:sp>
      <p:sp>
        <p:nvSpPr>
          <p:cNvPr id="55" name="Rectangle 54"/>
          <p:cNvSpPr/>
          <p:nvPr/>
        </p:nvSpPr>
        <p:spPr>
          <a:xfrm>
            <a:off x="254808" y="3522427"/>
            <a:ext cx="261275" cy="219960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2020</a:t>
            </a:r>
            <a:endParaRPr lang="en-US" sz="1200" b="1" dirty="0">
              <a:solidFill>
                <a:prstClr val="white"/>
              </a:solidFill>
              <a:latin typeface="Arial"/>
            </a:endParaRPr>
          </a:p>
        </p:txBody>
      </p:sp>
      <p:sp>
        <p:nvSpPr>
          <p:cNvPr id="56" name="Rectangle 55"/>
          <p:cNvSpPr/>
          <p:nvPr/>
        </p:nvSpPr>
        <p:spPr>
          <a:xfrm>
            <a:off x="254808" y="5722033"/>
            <a:ext cx="261275" cy="42087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100" b="1" dirty="0">
                <a:solidFill>
                  <a:prstClr val="white"/>
                </a:solidFill>
                <a:latin typeface="Arial"/>
              </a:rPr>
              <a:t>2021</a:t>
            </a:r>
            <a:endParaRPr lang="en-US" sz="1100" b="1" dirty="0">
              <a:solidFill>
                <a:prstClr val="white"/>
              </a:solidFill>
              <a:latin typeface="Arial"/>
            </a:endParaRPr>
          </a:p>
        </p:txBody>
      </p:sp>
      <p:sp>
        <p:nvSpPr>
          <p:cNvPr id="58" name="TextBox 57"/>
          <p:cNvSpPr txBox="1"/>
          <p:nvPr/>
        </p:nvSpPr>
        <p:spPr>
          <a:xfrm>
            <a:off x="815194" y="754049"/>
            <a:ext cx="334841" cy="161583"/>
          </a:xfrm>
          <a:prstGeom prst="rect">
            <a:avLst/>
          </a:prstGeom>
          <a:solidFill>
            <a:schemeClr val="tx1">
              <a:lumMod val="20000"/>
              <a:lumOff val="80000"/>
              <a:alpha val="40000"/>
            </a:schemeClr>
          </a:solidFill>
        </p:spPr>
        <p:txBody>
          <a:bodyPr wrap="square" lIns="0" tIns="0" rIns="0" bIns="0" rtlCol="0">
            <a:spAutoFit/>
          </a:bodyPr>
          <a:lstStyle>
            <a:defPPr>
              <a:defRPr lang="en-US"/>
            </a:defPPr>
            <a:lvl1pPr>
              <a:defRPr sz="1050">
                <a:solidFill>
                  <a:srgbClr val="000000"/>
                </a:solidFill>
              </a:defRPr>
            </a:lvl1pPr>
          </a:lstStyle>
          <a:p>
            <a:pPr algn="ctr"/>
            <a:r>
              <a:rPr lang="fr-CH" b="1" dirty="0" smtClean="0">
                <a:latin typeface="Arial"/>
              </a:rPr>
              <a:t>BA4</a:t>
            </a:r>
            <a:endParaRPr lang="en-US" b="1" dirty="0">
              <a:latin typeface="Arial"/>
            </a:endParaRPr>
          </a:p>
        </p:txBody>
      </p:sp>
      <p:sp>
        <p:nvSpPr>
          <p:cNvPr id="60" name="Rectangle 59"/>
          <p:cNvSpPr/>
          <p:nvPr/>
        </p:nvSpPr>
        <p:spPr>
          <a:xfrm>
            <a:off x="9504726" y="1567180"/>
            <a:ext cx="1989514" cy="3667550"/>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9" name="TextBox 58"/>
          <p:cNvSpPr txBox="1"/>
          <p:nvPr/>
        </p:nvSpPr>
        <p:spPr>
          <a:xfrm>
            <a:off x="9577625" y="1758703"/>
            <a:ext cx="2609855" cy="2308324"/>
          </a:xfrm>
          <a:prstGeom prst="rect">
            <a:avLst/>
          </a:prstGeom>
          <a:solidFill>
            <a:schemeClr val="bg1"/>
          </a:solidFill>
        </p:spPr>
        <p:txBody>
          <a:bodyPr wrap="square" rtlCol="0">
            <a:spAutoFit/>
          </a:bodyPr>
          <a:lstStyle/>
          <a:p>
            <a:pPr algn="ctr"/>
            <a:r>
              <a:rPr lang="en-GB" b="1" u="sng" dirty="0" smtClean="0">
                <a:latin typeface="Ubuntu"/>
              </a:rPr>
              <a:t>Legend:</a:t>
            </a:r>
          </a:p>
          <a:p>
            <a:pPr marL="171450" indent="-171450">
              <a:buFont typeface="Arial" panose="020B0604020202020204" pitchFamily="34" charset="0"/>
              <a:buChar char="•"/>
            </a:pP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0000"/>
                </a:solidFill>
                <a:latin typeface="Ubuntu"/>
              </a:rPr>
              <a:t>SPS Fire Safety WP2 &amp; WP4</a:t>
            </a:r>
          </a:p>
          <a:p>
            <a:pPr marL="171450" indent="-171450">
              <a:buFont typeface="Arial" panose="020B0604020202020204" pitchFamily="34" charset="0"/>
              <a:buChar char="•"/>
            </a:pPr>
            <a:r>
              <a:rPr lang="en-GB" sz="1050" dirty="0" smtClean="0">
                <a:solidFill>
                  <a:srgbClr val="FF6600"/>
                </a:solidFill>
                <a:latin typeface="Ubuntu"/>
              </a:rPr>
              <a:t>SPS Fire Safety WP1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dirty="0" smtClean="0">
                <a:solidFill>
                  <a:srgbClr val="00B0F0"/>
                </a:solidFill>
                <a:latin typeface="Ubuntu"/>
              </a:rPr>
              <a:t>SPS Fire Safety WP3 Dry</a:t>
            </a:r>
            <a:r>
              <a:rPr lang="en-GB" sz="1050" baseline="0" dirty="0" smtClean="0">
                <a:solidFill>
                  <a:srgbClr val="00B0F0"/>
                </a:solidFill>
                <a:latin typeface="Ubuntu"/>
              </a:rPr>
              <a:t> Riser</a:t>
            </a: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C000"/>
                </a:solidFill>
                <a:latin typeface="Ubuntu"/>
              </a:rPr>
              <a:t>SPS New Personnel</a:t>
            </a:r>
            <a:r>
              <a:rPr lang="en-GB" sz="1050" baseline="0" dirty="0" smtClean="0">
                <a:solidFill>
                  <a:srgbClr val="FFC000"/>
                </a:solidFill>
                <a:latin typeface="Ubuntu"/>
              </a:rPr>
              <a:t> Protection System</a:t>
            </a:r>
            <a:endParaRPr lang="en-GB" sz="1050" dirty="0" smtClean="0">
              <a:solidFill>
                <a:srgbClr val="FFC000"/>
              </a:solidFill>
              <a:latin typeface="Ubuntu"/>
            </a:endParaRPr>
          </a:p>
          <a:p>
            <a:pPr marL="171450" indent="-171450">
              <a:buFont typeface="Arial" panose="020B0604020202020204" pitchFamily="34" charset="0"/>
              <a:buChar char="•"/>
            </a:pPr>
            <a:r>
              <a:rPr lang="en-GB" sz="1050" dirty="0" smtClean="0">
                <a:solidFill>
                  <a:srgbClr val="FF00FF"/>
                </a:solidFill>
                <a:latin typeface="Ubuntu"/>
              </a:rPr>
              <a:t>MACAO Power Converter for the SPS Ring and Transfer Lines Dipole</a:t>
            </a:r>
          </a:p>
          <a:p>
            <a:pPr marL="171450" indent="-171450">
              <a:buFont typeface="Arial" panose="020B0604020202020204" pitchFamily="34" charset="0"/>
              <a:buChar char="•"/>
            </a:pPr>
            <a:r>
              <a:rPr lang="en-GB" sz="1050" dirty="0">
                <a:solidFill>
                  <a:srgbClr val="062659"/>
                </a:solidFill>
                <a:latin typeface="Ubuntu"/>
              </a:rPr>
              <a:t>Consolidation Project </a:t>
            </a:r>
            <a:endParaRPr lang="en-GB" sz="1050" dirty="0" smtClean="0">
              <a:solidFill>
                <a:srgbClr val="FF00FF"/>
              </a:solidFill>
              <a:latin typeface="Ubuntu"/>
            </a:endParaRPr>
          </a:p>
          <a:p>
            <a:pPr marL="171450" indent="-171450">
              <a:buFont typeface="Arial" panose="020B0604020202020204" pitchFamily="34" charset="0"/>
              <a:buChar char="•"/>
            </a:pPr>
            <a:r>
              <a:rPr lang="en-GB" sz="1050" dirty="0" smtClean="0">
                <a:solidFill>
                  <a:srgbClr val="7030A0"/>
                </a:solidFill>
                <a:latin typeface="Ubuntu"/>
              </a:rPr>
              <a:t>Distributed Optical Fibre Radiation Temperature Sensing in the SPS ring and TT20</a:t>
            </a:r>
          </a:p>
        </p:txBody>
      </p:sp>
      <p:sp>
        <p:nvSpPr>
          <p:cNvPr id="63" name="Rectangle 62">
            <a:hlinkClick r:id="rId10" action="ppaction://hlinksldjump"/>
          </p:cNvPr>
          <p:cNvSpPr/>
          <p:nvPr/>
        </p:nvSpPr>
        <p:spPr>
          <a:xfrm>
            <a:off x="686829" y="1405490"/>
            <a:ext cx="510314" cy="40523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a:hlinkClick r:id="rId10" action="ppaction://hlinksldjump"/>
          </p:cNvPr>
          <p:cNvSpPr/>
          <p:nvPr/>
        </p:nvSpPr>
        <p:spPr>
          <a:xfrm>
            <a:off x="695124" y="2565776"/>
            <a:ext cx="493685" cy="23992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a:hlinkClick r:id="rId10" action="ppaction://hlinksldjump"/>
          </p:cNvPr>
          <p:cNvSpPr/>
          <p:nvPr/>
        </p:nvSpPr>
        <p:spPr>
          <a:xfrm>
            <a:off x="744857" y="1933584"/>
            <a:ext cx="233470" cy="206151"/>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Rectangle 67">
            <a:hlinkClick r:id="rId10" action="ppaction://hlinksldjump"/>
          </p:cNvPr>
          <p:cNvSpPr/>
          <p:nvPr/>
        </p:nvSpPr>
        <p:spPr>
          <a:xfrm>
            <a:off x="724201" y="1631600"/>
            <a:ext cx="111065" cy="254598"/>
          </a:xfrm>
          <a:prstGeom prst="rect">
            <a:avLst/>
          </a:prstGeom>
          <a:no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9" name="Rectangle 68">
            <a:hlinkClick r:id="rId10" action="ppaction://hlinksldjump"/>
          </p:cNvPr>
          <p:cNvSpPr/>
          <p:nvPr/>
        </p:nvSpPr>
        <p:spPr>
          <a:xfrm>
            <a:off x="686829" y="3890611"/>
            <a:ext cx="120669" cy="894113"/>
          </a:xfrm>
          <a:prstGeom prst="rect">
            <a:avLst/>
          </a:prstGeom>
          <a:noFill/>
          <a:ln w="38100">
            <a:solidFill>
              <a:srgbClr val="0626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Rectangle 69">
            <a:hlinkClick r:id="rId10" action="ppaction://hlinksldjump"/>
          </p:cNvPr>
          <p:cNvSpPr/>
          <p:nvPr/>
        </p:nvSpPr>
        <p:spPr>
          <a:xfrm>
            <a:off x="846189" y="3392738"/>
            <a:ext cx="145498" cy="643591"/>
          </a:xfrm>
          <a:prstGeom prst="rect">
            <a:avLst/>
          </a:prstGeom>
          <a:noFill/>
          <a:ln w="38100">
            <a:solidFill>
              <a:srgbClr val="0626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ectangle 70">
            <a:hlinkClick r:id="rId10" action="ppaction://hlinksldjump"/>
          </p:cNvPr>
          <p:cNvSpPr/>
          <p:nvPr/>
        </p:nvSpPr>
        <p:spPr>
          <a:xfrm flipV="1">
            <a:off x="704550" y="2482443"/>
            <a:ext cx="499658" cy="45719"/>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a:hlinkClick r:id="rId10" action="ppaction://hlinksldjump"/>
          </p:cNvPr>
          <p:cNvSpPr/>
          <p:nvPr/>
        </p:nvSpPr>
        <p:spPr>
          <a:xfrm>
            <a:off x="757999" y="3776213"/>
            <a:ext cx="145169" cy="529222"/>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Box 45"/>
          <p:cNvSpPr txBox="1"/>
          <p:nvPr/>
        </p:nvSpPr>
        <p:spPr>
          <a:xfrm>
            <a:off x="9577625" y="1758703"/>
            <a:ext cx="2609855" cy="2631490"/>
          </a:xfrm>
          <a:prstGeom prst="rect">
            <a:avLst/>
          </a:prstGeom>
          <a:noFill/>
        </p:spPr>
        <p:txBody>
          <a:bodyPr wrap="square" rtlCol="0">
            <a:spAutoFit/>
          </a:bodyPr>
          <a:lstStyle/>
          <a:p>
            <a:pPr algn="ctr"/>
            <a:r>
              <a:rPr lang="en-GB" b="1" u="sng" dirty="0" smtClean="0">
                <a:latin typeface="Ubuntu"/>
              </a:rPr>
              <a:t>Legend:</a:t>
            </a:r>
          </a:p>
          <a:p>
            <a:pPr marL="171450" indent="-171450">
              <a:buFont typeface="Arial" panose="020B0604020202020204" pitchFamily="34" charset="0"/>
              <a:buChar char="•"/>
            </a:pP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0000"/>
                </a:solidFill>
                <a:latin typeface="Ubuntu"/>
              </a:rPr>
              <a:t>SPS Fire Safety WP2 &amp; WP4</a:t>
            </a:r>
          </a:p>
          <a:p>
            <a:pPr marL="171450" indent="-171450">
              <a:buFont typeface="Arial" panose="020B0604020202020204" pitchFamily="34" charset="0"/>
              <a:buChar char="•"/>
            </a:pPr>
            <a:r>
              <a:rPr lang="en-GB" sz="1050" dirty="0" smtClean="0">
                <a:solidFill>
                  <a:srgbClr val="FF6600"/>
                </a:solidFill>
                <a:latin typeface="Ubuntu"/>
              </a:rPr>
              <a:t>SPS Fire Safety WP1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dirty="0" smtClean="0">
                <a:solidFill>
                  <a:srgbClr val="00B0F0"/>
                </a:solidFill>
                <a:latin typeface="Ubuntu"/>
              </a:rPr>
              <a:t>SPS Fire Safety WP3 Dry</a:t>
            </a:r>
            <a:r>
              <a:rPr lang="en-GB" sz="1050" baseline="0" dirty="0" smtClean="0">
                <a:solidFill>
                  <a:srgbClr val="00B0F0"/>
                </a:solidFill>
                <a:latin typeface="Ubuntu"/>
              </a:rPr>
              <a:t> Riser</a:t>
            </a: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C000"/>
                </a:solidFill>
                <a:latin typeface="Ubuntu"/>
              </a:rPr>
              <a:t>SPS New Personnel</a:t>
            </a:r>
            <a:r>
              <a:rPr lang="en-GB" sz="1050" baseline="0" dirty="0" smtClean="0">
                <a:solidFill>
                  <a:srgbClr val="FFC000"/>
                </a:solidFill>
                <a:latin typeface="Ubuntu"/>
              </a:rPr>
              <a:t> Protection System</a:t>
            </a:r>
            <a:endParaRPr lang="en-GB" sz="1050" dirty="0" smtClean="0">
              <a:solidFill>
                <a:srgbClr val="FFC000"/>
              </a:solidFill>
              <a:latin typeface="Ubuntu"/>
            </a:endParaRPr>
          </a:p>
          <a:p>
            <a:pPr marL="171450" indent="-171450">
              <a:buFont typeface="Arial" panose="020B0604020202020204" pitchFamily="34" charset="0"/>
              <a:buChar char="•"/>
            </a:pPr>
            <a:r>
              <a:rPr lang="en-GB" sz="1050" dirty="0" smtClean="0">
                <a:solidFill>
                  <a:srgbClr val="FF00FF"/>
                </a:solidFill>
                <a:latin typeface="Ubuntu"/>
              </a:rPr>
              <a:t>MACAO Power Converter for the SPS Ring and Transfer Lines Dipole</a:t>
            </a:r>
          </a:p>
          <a:p>
            <a:pPr marL="171450" indent="-171450">
              <a:buFont typeface="Arial" panose="020B0604020202020204" pitchFamily="34" charset="0"/>
              <a:buChar char="•"/>
            </a:pPr>
            <a:r>
              <a:rPr lang="en-GB" sz="1050" dirty="0">
                <a:solidFill>
                  <a:srgbClr val="062659"/>
                </a:solidFill>
                <a:latin typeface="Ubuntu"/>
              </a:rPr>
              <a:t>Consolidation Project </a:t>
            </a:r>
            <a:endParaRPr lang="en-GB" sz="1050" dirty="0" smtClean="0">
              <a:solidFill>
                <a:srgbClr val="FF00FF"/>
              </a:solidFill>
              <a:latin typeface="Ubuntu"/>
            </a:endParaRPr>
          </a:p>
          <a:p>
            <a:pPr marL="171450" indent="-171450">
              <a:buFont typeface="Arial" panose="020B0604020202020204" pitchFamily="34" charset="0"/>
              <a:buChar char="•"/>
            </a:pPr>
            <a:r>
              <a:rPr lang="en-GB" sz="1050" dirty="0" smtClean="0">
                <a:solidFill>
                  <a:srgbClr val="7030A0"/>
                </a:solidFill>
                <a:latin typeface="Ubuntu"/>
              </a:rPr>
              <a:t>Distributed Optical Fibre Radiation Temperature Sensing in the SPS ring and TT20</a:t>
            </a:r>
          </a:p>
          <a:p>
            <a:pPr marL="171450" indent="-171450">
              <a:buFont typeface="Arial" panose="020B0604020202020204" pitchFamily="34" charset="0"/>
              <a:buChar char="•"/>
            </a:pPr>
            <a:r>
              <a:rPr lang="en-GB" sz="1050" dirty="0" smtClean="0">
                <a:solidFill>
                  <a:srgbClr val="FF0066"/>
                </a:solidFill>
                <a:latin typeface="Ubuntu"/>
              </a:rPr>
              <a:t>Cabling </a:t>
            </a:r>
            <a:r>
              <a:rPr lang="en-GB" sz="1050" dirty="0">
                <a:solidFill>
                  <a:srgbClr val="FF0066"/>
                </a:solidFill>
                <a:latin typeface="Ubuntu"/>
              </a:rPr>
              <a:t>Campaign</a:t>
            </a:r>
          </a:p>
          <a:p>
            <a:endParaRPr lang="en-GB" sz="1050" dirty="0" smtClean="0">
              <a:solidFill>
                <a:srgbClr val="7030A0"/>
              </a:solidFill>
              <a:latin typeface="Ubuntu"/>
            </a:endParaRPr>
          </a:p>
        </p:txBody>
      </p:sp>
      <p:sp>
        <p:nvSpPr>
          <p:cNvPr id="49" name="Rectangle 48">
            <a:hlinkClick r:id="rId11" action="ppaction://hlinksldjump"/>
          </p:cNvPr>
          <p:cNvSpPr/>
          <p:nvPr/>
        </p:nvSpPr>
        <p:spPr>
          <a:xfrm>
            <a:off x="1515389" y="1517421"/>
            <a:ext cx="8062236" cy="2839117"/>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a:hlinkClick r:id="rId11" action="ppaction://hlinksldjump"/>
          </p:cNvPr>
          <p:cNvSpPr/>
          <p:nvPr/>
        </p:nvSpPr>
        <p:spPr>
          <a:xfrm>
            <a:off x="5229450" y="4337667"/>
            <a:ext cx="2309206" cy="1647075"/>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a:hlinkClick r:id="rId11" action="ppaction://hlinksldjump"/>
          </p:cNvPr>
          <p:cNvSpPr/>
          <p:nvPr/>
        </p:nvSpPr>
        <p:spPr>
          <a:xfrm>
            <a:off x="632806" y="1896917"/>
            <a:ext cx="649736" cy="558704"/>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a:hlinkClick r:id="rId10" action="ppaction://hlinksldjump"/>
          </p:cNvPr>
          <p:cNvSpPr/>
          <p:nvPr/>
        </p:nvSpPr>
        <p:spPr>
          <a:xfrm>
            <a:off x="939596" y="3172778"/>
            <a:ext cx="233470" cy="511492"/>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8393267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Rectangle 49"/>
          <p:cNvSpPr/>
          <p:nvPr/>
        </p:nvSpPr>
        <p:spPr>
          <a:xfrm>
            <a:off x="152402" y="723900"/>
            <a:ext cx="1238228" cy="5458479"/>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p:cNvPicPr>
            <a:picLocks noChangeAspect="1"/>
          </p:cNvPicPr>
          <p:nvPr/>
        </p:nvPicPr>
        <p:blipFill>
          <a:blip r:embed="rId2" cstate="hq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03475" y="794154"/>
            <a:ext cx="558573" cy="5343337"/>
          </a:xfrm>
          <a:prstGeom prst="rect">
            <a:avLst/>
          </a:prstGeom>
        </p:spPr>
      </p:pic>
      <p:grpSp>
        <p:nvGrpSpPr>
          <p:cNvPr id="43" name="Group 42"/>
          <p:cNvGrpSpPr/>
          <p:nvPr/>
        </p:nvGrpSpPr>
        <p:grpSpPr>
          <a:xfrm>
            <a:off x="2301642" y="620369"/>
            <a:ext cx="6966465" cy="5651943"/>
            <a:chOff x="1872865" y="463821"/>
            <a:chExt cx="7419704" cy="6044092"/>
          </a:xfrm>
        </p:grpSpPr>
        <p:pic>
          <p:nvPicPr>
            <p:cNvPr id="29" name="Picture 28"/>
            <p:cNvPicPr>
              <a:picLocks noChangeAspect="1"/>
            </p:cNvPicPr>
            <p:nvPr/>
          </p:nvPicPr>
          <p:blipFill>
            <a:blip r:embed="rId3">
              <a:duotone>
                <a:schemeClr val="bg2">
                  <a:shade val="45000"/>
                  <a:satMod val="135000"/>
                </a:schemeClr>
                <a:prstClr val="white"/>
              </a:duotone>
            </a:blip>
            <a:stretch>
              <a:fillRect/>
            </a:stretch>
          </p:blipFill>
          <p:spPr>
            <a:xfrm>
              <a:off x="1872865" y="463821"/>
              <a:ext cx="7419704" cy="6044092"/>
            </a:xfrm>
            <a:prstGeom prst="rect">
              <a:avLst/>
            </a:prstGeom>
          </p:spPr>
        </p:pic>
        <p:sp>
          <p:nvSpPr>
            <p:cNvPr id="30" name="Freeform 29">
              <a:hlinkClick r:id="" action="ppaction://noaction"/>
            </p:cNvPr>
            <p:cNvSpPr/>
            <p:nvPr/>
          </p:nvSpPr>
          <p:spPr>
            <a:xfrm>
              <a:off x="5684808" y="4960189"/>
              <a:ext cx="1906437" cy="1190445"/>
            </a:xfrm>
            <a:custGeom>
              <a:avLst/>
              <a:gdLst>
                <a:gd name="connsiteX0" fmla="*/ 0 w 1906437"/>
                <a:gd name="connsiteY0" fmla="*/ 1155939 h 1190445"/>
                <a:gd name="connsiteX1" fmla="*/ 17252 w 1906437"/>
                <a:gd name="connsiteY1" fmla="*/ 224286 h 1190445"/>
                <a:gd name="connsiteX2" fmla="*/ 785003 w 1906437"/>
                <a:gd name="connsiteY2" fmla="*/ 215660 h 1190445"/>
                <a:gd name="connsiteX3" fmla="*/ 767750 w 1906437"/>
                <a:gd name="connsiteY3" fmla="*/ 0 h 1190445"/>
                <a:gd name="connsiteX4" fmla="*/ 1897811 w 1906437"/>
                <a:gd name="connsiteY4" fmla="*/ 0 h 1190445"/>
                <a:gd name="connsiteX5" fmla="*/ 1906437 w 1906437"/>
                <a:gd name="connsiteY5" fmla="*/ 181154 h 1190445"/>
                <a:gd name="connsiteX6" fmla="*/ 948905 w 1906437"/>
                <a:gd name="connsiteY6" fmla="*/ 207034 h 1190445"/>
                <a:gd name="connsiteX7" fmla="*/ 931652 w 1906437"/>
                <a:gd name="connsiteY7" fmla="*/ 1190445 h 1190445"/>
                <a:gd name="connsiteX8" fmla="*/ 0 w 1906437"/>
                <a:gd name="connsiteY8" fmla="*/ 1155939 h 11904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06437" h="1190445">
                  <a:moveTo>
                    <a:pt x="0" y="1155939"/>
                  </a:moveTo>
                  <a:lnTo>
                    <a:pt x="17252" y="224286"/>
                  </a:lnTo>
                  <a:lnTo>
                    <a:pt x="785003" y="215660"/>
                  </a:lnTo>
                  <a:lnTo>
                    <a:pt x="767750" y="0"/>
                  </a:lnTo>
                  <a:lnTo>
                    <a:pt x="1897811" y="0"/>
                  </a:lnTo>
                  <a:lnTo>
                    <a:pt x="1906437" y="181154"/>
                  </a:lnTo>
                  <a:lnTo>
                    <a:pt x="948905" y="207034"/>
                  </a:lnTo>
                  <a:lnTo>
                    <a:pt x="931652" y="1190445"/>
                  </a:lnTo>
                  <a:lnTo>
                    <a:pt x="0" y="1155939"/>
                  </a:lnTo>
                  <a:close/>
                </a:path>
              </a:pathLst>
            </a:cu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hlinkClick r:id="" action="ppaction://noaction"/>
            </p:cNvPr>
            <p:cNvSpPr/>
            <p:nvPr/>
          </p:nvSpPr>
          <p:spPr>
            <a:xfrm>
              <a:off x="8577945" y="2298807"/>
              <a:ext cx="467175" cy="252549"/>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hlinkClick r:id="" action="ppaction://noaction"/>
            </p:cNvPr>
            <p:cNvSpPr/>
            <p:nvPr/>
          </p:nvSpPr>
          <p:spPr>
            <a:xfrm>
              <a:off x="6673382" y="5190309"/>
              <a:ext cx="2274396" cy="905690"/>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hlinkClick r:id="rId4" action="ppaction://hlinksldjump"/>
            </p:cNvPr>
            <p:cNvSpPr/>
            <p:nvPr/>
          </p:nvSpPr>
          <p:spPr>
            <a:xfrm>
              <a:off x="4598219" y="2202374"/>
              <a:ext cx="156755" cy="196580"/>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hlinkClick r:id="" action="ppaction://noaction"/>
            </p:cNvPr>
            <p:cNvSpPr/>
            <p:nvPr/>
          </p:nvSpPr>
          <p:spPr>
            <a:xfrm>
              <a:off x="3262108" y="4365346"/>
              <a:ext cx="578371" cy="247339"/>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hlinkClick r:id="" action="ppaction://noaction"/>
            </p:cNvPr>
            <p:cNvSpPr/>
            <p:nvPr/>
          </p:nvSpPr>
          <p:spPr>
            <a:xfrm>
              <a:off x="5998946" y="4215811"/>
              <a:ext cx="674436" cy="896120"/>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hlinkClick r:id="" action="ppaction://noaction"/>
            </p:cNvPr>
            <p:cNvSpPr/>
            <p:nvPr/>
          </p:nvSpPr>
          <p:spPr>
            <a:xfrm>
              <a:off x="8386355" y="1567543"/>
              <a:ext cx="126369" cy="3622766"/>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hlinkClick r:id="" action="ppaction://noaction"/>
            </p:cNvPr>
            <p:cNvSpPr/>
            <p:nvPr/>
          </p:nvSpPr>
          <p:spPr>
            <a:xfrm>
              <a:off x="7528559" y="1665687"/>
              <a:ext cx="831670" cy="894633"/>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hlinkClick r:id="" action="ppaction://noaction"/>
            </p:cNvPr>
            <p:cNvSpPr/>
            <p:nvPr/>
          </p:nvSpPr>
          <p:spPr>
            <a:xfrm>
              <a:off x="6270169" y="3079333"/>
              <a:ext cx="661854" cy="247339"/>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hlinkClick r:id="" action="ppaction://noaction"/>
            </p:cNvPr>
            <p:cNvSpPr/>
            <p:nvPr/>
          </p:nvSpPr>
          <p:spPr>
            <a:xfrm>
              <a:off x="6866705" y="3480230"/>
              <a:ext cx="431078" cy="342833"/>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ectangle 39">
              <a:hlinkClick r:id="" action="ppaction://noaction"/>
            </p:cNvPr>
            <p:cNvSpPr/>
            <p:nvPr/>
          </p:nvSpPr>
          <p:spPr>
            <a:xfrm>
              <a:off x="6025456" y="2751909"/>
              <a:ext cx="140213" cy="151244"/>
            </a:xfrm>
            <a:prstGeom prst="rect">
              <a:avLst/>
            </a:prstGeom>
            <a:no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1" name="Straight Connector 40">
              <a:hlinkClick r:id="" action="ppaction://noaction"/>
            </p:cNvPr>
            <p:cNvCxnSpPr/>
            <p:nvPr/>
          </p:nvCxnSpPr>
          <p:spPr>
            <a:xfrm>
              <a:off x="6349041" y="5277659"/>
              <a:ext cx="198408" cy="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grpSp>
      <p:sp>
        <p:nvSpPr>
          <p:cNvPr id="4" name="Footer Placeholder 3"/>
          <p:cNvSpPr>
            <a:spLocks noGrp="1"/>
          </p:cNvSpPr>
          <p:nvPr>
            <p:ph type="ftr" sz="quarter" idx="11"/>
          </p:nvPr>
        </p:nvSpPr>
        <p:spPr/>
        <p:txBody>
          <a:bodyPr/>
          <a:lstStyle/>
          <a:p>
            <a:r>
              <a:rPr lang="en-GB" smtClean="0"/>
              <a:t>David Mcfarlane EN-ACE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48</a:t>
            </a:fld>
            <a:endParaRPr lang="en-US" dirty="0"/>
          </a:p>
        </p:txBody>
      </p:sp>
      <p:pic>
        <p:nvPicPr>
          <p:cNvPr id="45" name="Picture 44"/>
          <p:cNvPicPr>
            <a:picLocks noChangeAspect="1"/>
          </p:cNvPicPr>
          <p:nvPr/>
        </p:nvPicPr>
        <p:blipFill>
          <a:blip r:embed="rId5" cstate="hqprint">
            <a:grayscl/>
            <a:extLst>
              <a:ext uri="{28A0092B-C50C-407E-A947-70E740481C1C}">
                <a14:useLocalDpi xmlns:a14="http://schemas.microsoft.com/office/drawing/2010/main"/>
              </a:ext>
            </a:extLst>
          </a:blip>
          <a:stretch>
            <a:fillRect/>
          </a:stretch>
        </p:blipFill>
        <p:spPr>
          <a:xfrm>
            <a:off x="10153650" y="7925"/>
            <a:ext cx="2033830" cy="1670264"/>
          </a:xfrm>
          <a:prstGeom prst="rect">
            <a:avLst/>
          </a:prstGeom>
        </p:spPr>
      </p:pic>
      <p:sp>
        <p:nvSpPr>
          <p:cNvPr id="46" name="Oval 45">
            <a:hlinkClick r:id="" action="ppaction://noaction"/>
          </p:cNvPr>
          <p:cNvSpPr/>
          <p:nvPr/>
        </p:nvSpPr>
        <p:spPr>
          <a:xfrm>
            <a:off x="11066703" y="1015669"/>
            <a:ext cx="247877" cy="22751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Title 1"/>
          <p:cNvSpPr>
            <a:spLocks noGrp="1"/>
          </p:cNvSpPr>
          <p:nvPr>
            <p:ph type="title"/>
          </p:nvPr>
        </p:nvSpPr>
        <p:spPr>
          <a:xfrm>
            <a:off x="609601" y="195393"/>
            <a:ext cx="5227390" cy="503785"/>
          </a:xfrm>
        </p:spPr>
        <p:txBody>
          <a:bodyPr>
            <a:normAutofit fontScale="90000"/>
          </a:bodyPr>
          <a:lstStyle/>
          <a:p>
            <a:r>
              <a:rPr lang="en-GB" dirty="0">
                <a:latin typeface="Arial" panose="020B0604020202020204" pitchFamily="34" charset="0"/>
                <a:cs typeface="Arial" panose="020B0604020202020204" pitchFamily="34" charset="0"/>
              </a:rPr>
              <a:t>Surface </a:t>
            </a:r>
            <a:r>
              <a:rPr lang="en-GB" dirty="0" smtClean="0">
                <a:latin typeface="Arial" panose="020B0604020202020204" pitchFamily="34" charset="0"/>
                <a:cs typeface="Arial" panose="020B0604020202020204" pitchFamily="34" charset="0"/>
              </a:rPr>
              <a:t>activities </a:t>
            </a:r>
            <a:r>
              <a:rPr lang="en-GB" b="0" dirty="0" smtClean="0">
                <a:solidFill>
                  <a:srgbClr val="00B050"/>
                </a:solidFill>
                <a:latin typeface="Arial" panose="020B0604020202020204" pitchFamily="34" charset="0"/>
                <a:cs typeface="Arial" panose="020B0604020202020204" pitchFamily="34" charset="0"/>
              </a:rPr>
              <a:t>(BA5)</a:t>
            </a:r>
            <a:endParaRPr lang="en-GB" b="0" dirty="0">
              <a:solidFill>
                <a:srgbClr val="00B050"/>
              </a:solidFill>
            </a:endParaRPr>
          </a:p>
        </p:txBody>
      </p:sp>
      <p:pic>
        <p:nvPicPr>
          <p:cNvPr id="51" name="Picture 50"/>
          <p:cNvPicPr>
            <a:picLocks noChangeAspect="1"/>
          </p:cNvPicPr>
          <p:nvPr/>
        </p:nvPicPr>
        <p:blipFill>
          <a:blip r:embed="rId6">
            <a:extLst>
              <a:ext uri="{28A0092B-C50C-407E-A947-70E740481C1C}">
                <a14:useLocalDpi xmlns:a14="http://schemas.microsoft.com/office/drawing/2010/main"/>
              </a:ext>
            </a:extLst>
          </a:blip>
          <a:stretch>
            <a:fillRect/>
          </a:stretch>
        </p:blipFill>
        <p:spPr>
          <a:xfrm>
            <a:off x="347801" y="1011651"/>
            <a:ext cx="396240" cy="5125840"/>
          </a:xfrm>
          <a:prstGeom prst="rect">
            <a:avLst/>
          </a:prstGeom>
        </p:spPr>
      </p:pic>
      <p:sp>
        <p:nvSpPr>
          <p:cNvPr id="52" name="Rectangle 51"/>
          <p:cNvSpPr/>
          <p:nvPr/>
        </p:nvSpPr>
        <p:spPr>
          <a:xfrm>
            <a:off x="254808" y="1335942"/>
            <a:ext cx="261275" cy="2186486"/>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2019</a:t>
            </a:r>
            <a:endParaRPr lang="en-US" sz="1400" b="1" dirty="0">
              <a:solidFill>
                <a:prstClr val="white"/>
              </a:solidFill>
              <a:latin typeface="Arial"/>
            </a:endParaRPr>
          </a:p>
        </p:txBody>
      </p:sp>
      <p:sp>
        <p:nvSpPr>
          <p:cNvPr id="53" name="Rectangle 52"/>
          <p:cNvSpPr/>
          <p:nvPr/>
        </p:nvSpPr>
        <p:spPr>
          <a:xfrm>
            <a:off x="254808" y="3522427"/>
            <a:ext cx="261275" cy="219960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2020</a:t>
            </a:r>
            <a:endParaRPr lang="en-US" sz="1200" b="1" dirty="0">
              <a:solidFill>
                <a:prstClr val="white"/>
              </a:solidFill>
              <a:latin typeface="Arial"/>
            </a:endParaRPr>
          </a:p>
        </p:txBody>
      </p:sp>
      <p:sp>
        <p:nvSpPr>
          <p:cNvPr id="54" name="Rectangle 53"/>
          <p:cNvSpPr/>
          <p:nvPr/>
        </p:nvSpPr>
        <p:spPr>
          <a:xfrm>
            <a:off x="254808" y="5722033"/>
            <a:ext cx="261275" cy="42087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100" b="1" dirty="0">
                <a:solidFill>
                  <a:prstClr val="white"/>
                </a:solidFill>
                <a:latin typeface="Arial"/>
              </a:rPr>
              <a:t>2021</a:t>
            </a:r>
            <a:endParaRPr lang="en-US" sz="1100" b="1" dirty="0">
              <a:solidFill>
                <a:prstClr val="white"/>
              </a:solidFill>
              <a:latin typeface="Arial"/>
            </a:endParaRPr>
          </a:p>
        </p:txBody>
      </p:sp>
      <p:sp>
        <p:nvSpPr>
          <p:cNvPr id="56" name="TextBox 55"/>
          <p:cNvSpPr txBox="1"/>
          <p:nvPr/>
        </p:nvSpPr>
        <p:spPr>
          <a:xfrm>
            <a:off x="775089" y="794154"/>
            <a:ext cx="334841" cy="161583"/>
          </a:xfrm>
          <a:prstGeom prst="rect">
            <a:avLst/>
          </a:prstGeom>
          <a:solidFill>
            <a:schemeClr val="tx1">
              <a:lumMod val="20000"/>
              <a:lumOff val="80000"/>
              <a:alpha val="40000"/>
            </a:schemeClr>
          </a:solidFill>
        </p:spPr>
        <p:txBody>
          <a:bodyPr wrap="square" lIns="0" tIns="0" rIns="0" bIns="0" rtlCol="0">
            <a:spAutoFit/>
          </a:bodyPr>
          <a:lstStyle>
            <a:defPPr>
              <a:defRPr lang="en-US"/>
            </a:defPPr>
            <a:lvl1pPr>
              <a:defRPr sz="1050">
                <a:solidFill>
                  <a:srgbClr val="000000"/>
                </a:solidFill>
              </a:defRPr>
            </a:lvl1pPr>
          </a:lstStyle>
          <a:p>
            <a:pPr algn="ctr"/>
            <a:r>
              <a:rPr lang="fr-CH" b="1" dirty="0" smtClean="0">
                <a:latin typeface="Arial"/>
              </a:rPr>
              <a:t>BA5</a:t>
            </a:r>
            <a:endParaRPr lang="en-US" b="1" dirty="0">
              <a:latin typeface="Arial"/>
            </a:endParaRPr>
          </a:p>
        </p:txBody>
      </p:sp>
      <p:sp>
        <p:nvSpPr>
          <p:cNvPr id="57" name="TextBox 56"/>
          <p:cNvSpPr txBox="1"/>
          <p:nvPr/>
        </p:nvSpPr>
        <p:spPr>
          <a:xfrm>
            <a:off x="9577625" y="1758703"/>
            <a:ext cx="2609855" cy="2954655"/>
          </a:xfrm>
          <a:prstGeom prst="rect">
            <a:avLst/>
          </a:prstGeom>
          <a:noFill/>
        </p:spPr>
        <p:txBody>
          <a:bodyPr wrap="square" rtlCol="0">
            <a:spAutoFit/>
          </a:bodyPr>
          <a:lstStyle/>
          <a:p>
            <a:pPr algn="ctr"/>
            <a:r>
              <a:rPr lang="en-GB" b="1" u="sng" dirty="0" smtClean="0">
                <a:latin typeface="Ubuntu"/>
              </a:rPr>
              <a:t>Legend:</a:t>
            </a:r>
          </a:p>
          <a:p>
            <a:pPr marL="171450" indent="-171450">
              <a:buFont typeface="Arial" panose="020B0604020202020204" pitchFamily="34" charset="0"/>
              <a:buChar char="•"/>
            </a:pP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0000"/>
                </a:solidFill>
                <a:latin typeface="Ubuntu"/>
              </a:rPr>
              <a:t>SPS Fire Safety WP2 &amp; WP4</a:t>
            </a:r>
          </a:p>
          <a:p>
            <a:pPr marL="171450" indent="-171450">
              <a:buFont typeface="Arial" panose="020B0604020202020204" pitchFamily="34" charset="0"/>
              <a:buChar char="•"/>
            </a:pPr>
            <a:r>
              <a:rPr lang="en-GB" sz="1050" dirty="0" smtClean="0">
                <a:solidFill>
                  <a:srgbClr val="FF6600"/>
                </a:solidFill>
                <a:latin typeface="Ubuntu"/>
              </a:rPr>
              <a:t>SPS Fire Safety WP1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dirty="0" smtClean="0">
                <a:solidFill>
                  <a:srgbClr val="00B0F0"/>
                </a:solidFill>
                <a:latin typeface="Ubuntu"/>
              </a:rPr>
              <a:t>SPS Fire Safety WP3 Dry</a:t>
            </a:r>
            <a:r>
              <a:rPr lang="en-GB" sz="1050" baseline="0" dirty="0" smtClean="0">
                <a:solidFill>
                  <a:srgbClr val="00B0F0"/>
                </a:solidFill>
                <a:latin typeface="Ubuntu"/>
              </a:rPr>
              <a:t> Riser</a:t>
            </a: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C000"/>
                </a:solidFill>
                <a:latin typeface="Ubuntu"/>
              </a:rPr>
              <a:t>SPS New Personnel</a:t>
            </a:r>
            <a:r>
              <a:rPr lang="en-GB" sz="1050" baseline="0" dirty="0" smtClean="0">
                <a:solidFill>
                  <a:srgbClr val="FFC000"/>
                </a:solidFill>
                <a:latin typeface="Ubuntu"/>
              </a:rPr>
              <a:t> Protection System</a:t>
            </a:r>
            <a:endParaRPr lang="en-GB" sz="1050" dirty="0" smtClean="0">
              <a:solidFill>
                <a:srgbClr val="FFC000"/>
              </a:solidFill>
              <a:latin typeface="Ubuntu"/>
            </a:endParaRPr>
          </a:p>
          <a:p>
            <a:pPr marL="171450" indent="-171450">
              <a:buFont typeface="Arial" panose="020B0604020202020204" pitchFamily="34" charset="0"/>
              <a:buChar char="•"/>
            </a:pPr>
            <a:r>
              <a:rPr lang="en-GB" sz="1050" dirty="0" smtClean="0">
                <a:solidFill>
                  <a:srgbClr val="FF00FF"/>
                </a:solidFill>
                <a:latin typeface="Ubuntu"/>
              </a:rPr>
              <a:t>MACAO Power Converter for the SPS Ring and Transfer Lines Dipole</a:t>
            </a:r>
          </a:p>
          <a:p>
            <a:pPr marL="171450" indent="-171450">
              <a:buFont typeface="Arial" panose="020B0604020202020204" pitchFamily="34" charset="0"/>
              <a:buChar char="•"/>
            </a:pPr>
            <a:r>
              <a:rPr lang="en-GB" sz="1050" dirty="0" smtClean="0">
                <a:solidFill>
                  <a:srgbClr val="7030A0"/>
                </a:solidFill>
                <a:latin typeface="Ubuntu"/>
              </a:rPr>
              <a:t>Distributed Optical Fibre Radiation Temperature Sensing in the SPS ring and TT20</a:t>
            </a:r>
          </a:p>
          <a:p>
            <a:pPr marL="171450" indent="-171450">
              <a:buFont typeface="Arial" panose="020B0604020202020204" pitchFamily="34" charset="0"/>
              <a:buChar char="•"/>
            </a:pPr>
            <a:r>
              <a:rPr lang="en-GB" sz="1050" dirty="0" smtClean="0">
                <a:solidFill>
                  <a:srgbClr val="FFFF00"/>
                </a:solidFill>
                <a:effectLst>
                  <a:outerShdw blurRad="50800" dist="38100" dir="2700000" algn="tl" rotWithShape="0">
                    <a:prstClr val="black">
                      <a:alpha val="40000"/>
                    </a:prstClr>
                  </a:outerShdw>
                </a:effectLst>
                <a:latin typeface="Ubuntu"/>
              </a:rPr>
              <a:t>Power converter modifications in building BA1/BA5 required by LIU-SPS</a:t>
            </a:r>
          </a:p>
          <a:p>
            <a:pPr marL="171450" indent="-171450">
              <a:buFont typeface="Arial" panose="020B0604020202020204" pitchFamily="34" charset="0"/>
              <a:buChar char="•"/>
            </a:pPr>
            <a:r>
              <a:rPr lang="en-GB" sz="1050" dirty="0" smtClean="0">
                <a:solidFill>
                  <a:srgbClr val="FF0066"/>
                </a:solidFill>
                <a:latin typeface="Ubuntu"/>
              </a:rPr>
              <a:t>De-Cabling / Cabling Campaign</a:t>
            </a:r>
            <a:endParaRPr lang="en-GB" sz="1050" dirty="0" smtClean="0">
              <a:solidFill>
                <a:srgbClr val="FFFF00"/>
              </a:solidFill>
              <a:effectLst>
                <a:outerShdw blurRad="50800" dist="38100" dir="2700000" algn="tl" rotWithShape="0">
                  <a:prstClr val="black">
                    <a:alpha val="40000"/>
                  </a:prstClr>
                </a:outerShdw>
              </a:effectLst>
              <a:latin typeface="Ubuntu"/>
            </a:endParaRPr>
          </a:p>
          <a:p>
            <a:pPr marL="171450" indent="-171450">
              <a:buFont typeface="Arial" panose="020B0604020202020204" pitchFamily="34" charset="0"/>
              <a:buChar char="•"/>
            </a:pPr>
            <a:endParaRPr lang="en-GB" sz="1050" dirty="0" smtClean="0">
              <a:solidFill>
                <a:srgbClr val="FFFF00"/>
              </a:solidFill>
              <a:effectLst>
                <a:outerShdw blurRad="50800" dist="38100" dir="2700000" algn="tl" rotWithShape="0">
                  <a:prstClr val="black">
                    <a:alpha val="40000"/>
                  </a:prstClr>
                </a:outerShdw>
              </a:effectLst>
              <a:latin typeface="Ubuntu"/>
            </a:endParaRPr>
          </a:p>
        </p:txBody>
      </p:sp>
      <p:sp>
        <p:nvSpPr>
          <p:cNvPr id="59" name="Rectangle 58">
            <a:hlinkClick r:id="rId7" action="ppaction://hlinksldjump"/>
          </p:cNvPr>
          <p:cNvSpPr/>
          <p:nvPr/>
        </p:nvSpPr>
        <p:spPr>
          <a:xfrm>
            <a:off x="693123" y="3128838"/>
            <a:ext cx="510314" cy="490662"/>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ctangle 59">
            <a:hlinkClick r:id="rId7" action="ppaction://hlinksldjump"/>
          </p:cNvPr>
          <p:cNvSpPr/>
          <p:nvPr/>
        </p:nvSpPr>
        <p:spPr>
          <a:xfrm>
            <a:off x="727085" y="3119515"/>
            <a:ext cx="455036" cy="437639"/>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a:hlinkClick r:id="rId7" action="ppaction://hlinksldjump"/>
          </p:cNvPr>
          <p:cNvSpPr/>
          <p:nvPr/>
        </p:nvSpPr>
        <p:spPr>
          <a:xfrm>
            <a:off x="1000666" y="1804747"/>
            <a:ext cx="238498" cy="427947"/>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a:hlinkClick r:id="rId7" action="ppaction://hlinksldjump"/>
          </p:cNvPr>
          <p:cNvSpPr/>
          <p:nvPr/>
        </p:nvSpPr>
        <p:spPr>
          <a:xfrm>
            <a:off x="721406" y="2206147"/>
            <a:ext cx="69716" cy="287751"/>
          </a:xfrm>
          <a:prstGeom prst="rect">
            <a:avLst/>
          </a:prstGeom>
          <a:no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a:hlinkClick r:id="rId7" action="ppaction://hlinksldjump"/>
          </p:cNvPr>
          <p:cNvSpPr/>
          <p:nvPr/>
        </p:nvSpPr>
        <p:spPr>
          <a:xfrm>
            <a:off x="686183" y="3644222"/>
            <a:ext cx="116852" cy="460187"/>
          </a:xfrm>
          <a:prstGeom prst="rect">
            <a:avLst/>
          </a:prstGeom>
          <a:noFill/>
          <a:ln w="3810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a:hlinkClick r:id="rId7" action="ppaction://hlinksldjump"/>
          </p:cNvPr>
          <p:cNvSpPr/>
          <p:nvPr/>
        </p:nvSpPr>
        <p:spPr>
          <a:xfrm flipV="1">
            <a:off x="1887341" y="1744256"/>
            <a:ext cx="499658" cy="45719"/>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a:hlinkClick r:id="rId7" action="ppaction://hlinksldjump"/>
          </p:cNvPr>
          <p:cNvSpPr/>
          <p:nvPr/>
        </p:nvSpPr>
        <p:spPr>
          <a:xfrm>
            <a:off x="965233" y="3637445"/>
            <a:ext cx="184298" cy="542237"/>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a:hlinkClick r:id="rId7" action="ppaction://hlinksldjump"/>
          </p:cNvPr>
          <p:cNvSpPr/>
          <p:nvPr/>
        </p:nvSpPr>
        <p:spPr>
          <a:xfrm>
            <a:off x="843433" y="3761659"/>
            <a:ext cx="96008" cy="265149"/>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1" name="Rectangle 70">
            <a:hlinkClick r:id="rId8" action="ppaction://hlinksldjump"/>
          </p:cNvPr>
          <p:cNvSpPr/>
          <p:nvPr/>
        </p:nvSpPr>
        <p:spPr>
          <a:xfrm>
            <a:off x="2592532" y="1517421"/>
            <a:ext cx="6599094" cy="3471686"/>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Rectangle 71">
            <a:hlinkClick r:id="rId8" action="ppaction://hlinksldjump"/>
          </p:cNvPr>
          <p:cNvSpPr/>
          <p:nvPr/>
        </p:nvSpPr>
        <p:spPr>
          <a:xfrm>
            <a:off x="5762624" y="4989107"/>
            <a:ext cx="3429001" cy="995635"/>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3" name="Rectangle 72">
            <a:hlinkClick r:id="rId8" action="ppaction://hlinksldjump"/>
          </p:cNvPr>
          <p:cNvSpPr/>
          <p:nvPr/>
        </p:nvSpPr>
        <p:spPr>
          <a:xfrm>
            <a:off x="686183" y="1404978"/>
            <a:ext cx="674935" cy="216892"/>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4" name="Rectangle 73">
            <a:hlinkClick r:id="rId8" action="ppaction://hlinksldjump"/>
          </p:cNvPr>
          <p:cNvSpPr/>
          <p:nvPr/>
        </p:nvSpPr>
        <p:spPr>
          <a:xfrm>
            <a:off x="637883" y="2518619"/>
            <a:ext cx="669549" cy="600895"/>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2036875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Rectangle 50"/>
          <p:cNvSpPr/>
          <p:nvPr/>
        </p:nvSpPr>
        <p:spPr>
          <a:xfrm>
            <a:off x="152402" y="723900"/>
            <a:ext cx="1238228" cy="5458479"/>
          </a:xfrm>
          <a:prstGeom prst="rect">
            <a:avLst/>
          </a:prstGeom>
          <a:solidFill>
            <a:schemeClr val="accent4">
              <a:lumMod val="20000"/>
              <a:lumOff val="8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2" name="Picture 1"/>
          <p:cNvPicPr>
            <a:picLocks noChangeAspect="1"/>
          </p:cNvPicPr>
          <p:nvPr/>
        </p:nvPicPr>
        <p:blipFill>
          <a:blip r:embed="rId2" cstate="hqprint">
            <a:duotone>
              <a:schemeClr val="accent1">
                <a:shade val="45000"/>
                <a:satMod val="135000"/>
              </a:schemeClr>
              <a:prstClr val="white"/>
            </a:duotone>
            <a:extLst>
              <a:ext uri="{28A0092B-C50C-407E-A947-70E740481C1C}">
                <a14:useLocalDpi xmlns:a14="http://schemas.microsoft.com/office/drawing/2010/main"/>
              </a:ext>
            </a:extLst>
          </a:blip>
          <a:stretch>
            <a:fillRect/>
          </a:stretch>
        </p:blipFill>
        <p:spPr>
          <a:xfrm>
            <a:off x="708404" y="778019"/>
            <a:ext cx="617568" cy="5364890"/>
          </a:xfrm>
          <a:prstGeom prst="rect">
            <a:avLst/>
          </a:prstGeom>
        </p:spPr>
      </p:pic>
      <p:grpSp>
        <p:nvGrpSpPr>
          <p:cNvPr id="44" name="Group 43"/>
          <p:cNvGrpSpPr/>
          <p:nvPr/>
        </p:nvGrpSpPr>
        <p:grpSpPr>
          <a:xfrm>
            <a:off x="1295401" y="1533563"/>
            <a:ext cx="8420099" cy="4276578"/>
            <a:chOff x="200526" y="601808"/>
            <a:chExt cx="10996863" cy="5076332"/>
          </a:xfrm>
        </p:grpSpPr>
        <p:pic>
          <p:nvPicPr>
            <p:cNvPr id="29" name="Picture 28"/>
            <p:cNvPicPr>
              <a:picLocks noChangeAspect="1"/>
            </p:cNvPicPr>
            <p:nvPr/>
          </p:nvPicPr>
          <p:blipFill>
            <a:blip r:embed="rId3">
              <a:duotone>
                <a:schemeClr val="bg2">
                  <a:shade val="45000"/>
                  <a:satMod val="135000"/>
                </a:schemeClr>
                <a:prstClr val="white"/>
              </a:duotone>
            </a:blip>
            <a:stretch>
              <a:fillRect/>
            </a:stretch>
          </p:blipFill>
          <p:spPr>
            <a:xfrm>
              <a:off x="200526" y="601808"/>
              <a:ext cx="10996863" cy="5076332"/>
            </a:xfrm>
            <a:prstGeom prst="rect">
              <a:avLst/>
            </a:prstGeom>
          </p:spPr>
        </p:pic>
        <p:sp>
          <p:nvSpPr>
            <p:cNvPr id="30" name="Freeform 29">
              <a:hlinkClick r:id="" action="ppaction://noaction"/>
            </p:cNvPr>
            <p:cNvSpPr/>
            <p:nvPr/>
          </p:nvSpPr>
          <p:spPr>
            <a:xfrm>
              <a:off x="1242204" y="1924593"/>
              <a:ext cx="3554083" cy="1293060"/>
            </a:xfrm>
            <a:custGeom>
              <a:avLst/>
              <a:gdLst>
                <a:gd name="connsiteX0" fmla="*/ 0 w 3554083"/>
                <a:gd name="connsiteY0" fmla="*/ 1104181 h 1311215"/>
                <a:gd name="connsiteX1" fmla="*/ 2562045 w 3554083"/>
                <a:gd name="connsiteY1" fmla="*/ 1138687 h 1311215"/>
                <a:gd name="connsiteX2" fmla="*/ 2553419 w 3554083"/>
                <a:gd name="connsiteY2" fmla="*/ 8626 h 1311215"/>
                <a:gd name="connsiteX3" fmla="*/ 3554083 w 3554083"/>
                <a:gd name="connsiteY3" fmla="*/ 0 h 1311215"/>
                <a:gd name="connsiteX4" fmla="*/ 3536830 w 3554083"/>
                <a:gd name="connsiteY4" fmla="*/ 1095554 h 1311215"/>
                <a:gd name="connsiteX5" fmla="*/ 2907102 w 3554083"/>
                <a:gd name="connsiteY5" fmla="*/ 1104181 h 1311215"/>
                <a:gd name="connsiteX6" fmla="*/ 2915728 w 3554083"/>
                <a:gd name="connsiteY6" fmla="*/ 1302588 h 1311215"/>
                <a:gd name="connsiteX7" fmla="*/ 25879 w 3554083"/>
                <a:gd name="connsiteY7" fmla="*/ 1311215 h 1311215"/>
                <a:gd name="connsiteX8" fmla="*/ 0 w 3554083"/>
                <a:gd name="connsiteY8" fmla="*/ 1104181 h 1311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54083" h="1311215">
                  <a:moveTo>
                    <a:pt x="0" y="1104181"/>
                  </a:moveTo>
                  <a:lnTo>
                    <a:pt x="2562045" y="1138687"/>
                  </a:lnTo>
                  <a:cubicBezTo>
                    <a:pt x="2559170" y="762000"/>
                    <a:pt x="2556294" y="385313"/>
                    <a:pt x="2553419" y="8626"/>
                  </a:cubicBezTo>
                  <a:lnTo>
                    <a:pt x="3554083" y="0"/>
                  </a:lnTo>
                  <a:lnTo>
                    <a:pt x="3536830" y="1095554"/>
                  </a:lnTo>
                  <a:lnTo>
                    <a:pt x="2907102" y="1104181"/>
                  </a:lnTo>
                  <a:lnTo>
                    <a:pt x="2915728" y="1302588"/>
                  </a:lnTo>
                  <a:lnTo>
                    <a:pt x="25879" y="1311215"/>
                  </a:lnTo>
                  <a:lnTo>
                    <a:pt x="0" y="1104181"/>
                  </a:lnTo>
                  <a:close/>
                </a:path>
              </a:pathLst>
            </a:cu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Rectangle 30">
              <a:hlinkClick r:id="" action="ppaction://noaction"/>
            </p:cNvPr>
            <p:cNvSpPr/>
            <p:nvPr/>
          </p:nvSpPr>
          <p:spPr>
            <a:xfrm>
              <a:off x="4084321" y="3605350"/>
              <a:ext cx="747486" cy="298846"/>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Rectangle 31">
              <a:hlinkClick r:id="" action="ppaction://noaction"/>
            </p:cNvPr>
            <p:cNvSpPr/>
            <p:nvPr/>
          </p:nvSpPr>
          <p:spPr>
            <a:xfrm>
              <a:off x="3060435" y="1924593"/>
              <a:ext cx="679265" cy="1079863"/>
            </a:xfrm>
            <a:prstGeom prst="rect">
              <a:avLst/>
            </a:prstGeom>
            <a:noFill/>
            <a:ln w="571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Rectangle 32">
              <a:hlinkClick r:id="" action="ppaction://noaction"/>
            </p:cNvPr>
            <p:cNvSpPr/>
            <p:nvPr/>
          </p:nvSpPr>
          <p:spPr>
            <a:xfrm>
              <a:off x="6721478" y="3872818"/>
              <a:ext cx="156755" cy="196580"/>
            </a:xfrm>
            <a:prstGeom prst="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ectangle 33">
              <a:hlinkClick r:id="" action="ppaction://noaction"/>
            </p:cNvPr>
            <p:cNvSpPr/>
            <p:nvPr/>
          </p:nvSpPr>
          <p:spPr>
            <a:xfrm>
              <a:off x="8238309" y="5058136"/>
              <a:ext cx="444136" cy="215363"/>
            </a:xfrm>
            <a:prstGeom prst="rect">
              <a:avLst/>
            </a:prstGeom>
            <a:noFill/>
            <a:ln w="5715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34">
              <a:hlinkClick r:id="" action="ppaction://noaction"/>
            </p:cNvPr>
            <p:cNvSpPr/>
            <p:nvPr/>
          </p:nvSpPr>
          <p:spPr>
            <a:xfrm>
              <a:off x="3631472" y="3068872"/>
              <a:ext cx="467293" cy="449391"/>
            </a:xfrm>
            <a:prstGeom prst="rect">
              <a:avLst/>
            </a:prstGeom>
            <a:noFill/>
            <a:ln w="5715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35">
              <a:hlinkClick r:id="" action="ppaction://noaction"/>
            </p:cNvPr>
            <p:cNvSpPr/>
            <p:nvPr/>
          </p:nvSpPr>
          <p:spPr>
            <a:xfrm>
              <a:off x="2247558" y="3068872"/>
              <a:ext cx="373722" cy="134130"/>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Rectangle 36">
              <a:hlinkClick r:id="" action="ppaction://noaction"/>
            </p:cNvPr>
            <p:cNvSpPr/>
            <p:nvPr/>
          </p:nvSpPr>
          <p:spPr>
            <a:xfrm>
              <a:off x="3631473" y="3955066"/>
              <a:ext cx="216455" cy="165464"/>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ectangle 37">
              <a:hlinkClick r:id="" action="ppaction://noaction"/>
            </p:cNvPr>
            <p:cNvSpPr/>
            <p:nvPr/>
          </p:nvSpPr>
          <p:spPr>
            <a:xfrm>
              <a:off x="5453296" y="3538228"/>
              <a:ext cx="391792" cy="23651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ectangle 38">
              <a:hlinkClick r:id="" action="ppaction://noaction"/>
            </p:cNvPr>
            <p:cNvSpPr/>
            <p:nvPr/>
          </p:nvSpPr>
          <p:spPr>
            <a:xfrm>
              <a:off x="7053943" y="5053031"/>
              <a:ext cx="696686" cy="23651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40" name="Straight Connector 39">
              <a:hlinkClick r:id="" action="ppaction://noaction"/>
            </p:cNvPr>
            <p:cNvCxnSpPr/>
            <p:nvPr/>
          </p:nvCxnSpPr>
          <p:spPr>
            <a:xfrm>
              <a:off x="3830676" y="2950993"/>
              <a:ext cx="198408" cy="0"/>
            </a:xfrm>
            <a:prstGeom prst="line">
              <a:avLst/>
            </a:prstGeom>
            <a:ln w="57150">
              <a:solidFill>
                <a:srgbClr val="FF6600"/>
              </a:solidFill>
            </a:ln>
          </p:spPr>
          <p:style>
            <a:lnRef idx="1">
              <a:schemeClr val="accent1"/>
            </a:lnRef>
            <a:fillRef idx="0">
              <a:schemeClr val="accent1"/>
            </a:fillRef>
            <a:effectRef idx="0">
              <a:schemeClr val="accent1"/>
            </a:effectRef>
            <a:fontRef idx="minor">
              <a:schemeClr val="tx1"/>
            </a:fontRef>
          </p:style>
        </p:cxnSp>
        <p:sp>
          <p:nvSpPr>
            <p:cNvPr id="41" name="Rectangle 40">
              <a:hlinkClick r:id="" action="ppaction://noaction"/>
            </p:cNvPr>
            <p:cNvSpPr/>
            <p:nvPr/>
          </p:nvSpPr>
          <p:spPr>
            <a:xfrm>
              <a:off x="10248181" y="4423874"/>
              <a:ext cx="155276" cy="570820"/>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Freeform 41"/>
            <p:cNvSpPr/>
            <p:nvPr/>
          </p:nvSpPr>
          <p:spPr>
            <a:xfrm>
              <a:off x="6064370" y="3140015"/>
              <a:ext cx="2872596" cy="621102"/>
            </a:xfrm>
            <a:custGeom>
              <a:avLst/>
              <a:gdLst>
                <a:gd name="connsiteX0" fmla="*/ 0 w 2872596"/>
                <a:gd name="connsiteY0" fmla="*/ 0 h 621102"/>
                <a:gd name="connsiteX1" fmla="*/ 2863970 w 2872596"/>
                <a:gd name="connsiteY1" fmla="*/ 17253 h 621102"/>
                <a:gd name="connsiteX2" fmla="*/ 2872596 w 2872596"/>
                <a:gd name="connsiteY2" fmla="*/ 301925 h 621102"/>
                <a:gd name="connsiteX3" fmla="*/ 2501660 w 2872596"/>
                <a:gd name="connsiteY3" fmla="*/ 293298 h 621102"/>
                <a:gd name="connsiteX4" fmla="*/ 2518913 w 2872596"/>
                <a:gd name="connsiteY4" fmla="*/ 621102 h 621102"/>
                <a:gd name="connsiteX5" fmla="*/ 517585 w 2872596"/>
                <a:gd name="connsiteY5" fmla="*/ 621102 h 621102"/>
                <a:gd name="connsiteX6" fmla="*/ 526211 w 2872596"/>
                <a:gd name="connsiteY6" fmla="*/ 276045 h 621102"/>
                <a:gd name="connsiteX7" fmla="*/ 43132 w 2872596"/>
                <a:gd name="connsiteY7" fmla="*/ 267419 h 621102"/>
                <a:gd name="connsiteX8" fmla="*/ 0 w 2872596"/>
                <a:gd name="connsiteY8" fmla="*/ 0 h 621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872596" h="621102">
                  <a:moveTo>
                    <a:pt x="0" y="0"/>
                  </a:moveTo>
                  <a:lnTo>
                    <a:pt x="2863970" y="17253"/>
                  </a:lnTo>
                  <a:lnTo>
                    <a:pt x="2872596" y="301925"/>
                  </a:lnTo>
                  <a:lnTo>
                    <a:pt x="2501660" y="293298"/>
                  </a:lnTo>
                  <a:lnTo>
                    <a:pt x="2518913" y="621102"/>
                  </a:lnTo>
                  <a:lnTo>
                    <a:pt x="517585" y="621102"/>
                  </a:lnTo>
                  <a:lnTo>
                    <a:pt x="526211" y="276045"/>
                  </a:lnTo>
                  <a:lnTo>
                    <a:pt x="43132" y="267419"/>
                  </a:lnTo>
                  <a:lnTo>
                    <a:pt x="0" y="0"/>
                  </a:lnTo>
                  <a:close/>
                </a:path>
              </a:pathLst>
            </a:cu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 name="Footer Placeholder 3"/>
          <p:cNvSpPr>
            <a:spLocks noGrp="1"/>
          </p:cNvSpPr>
          <p:nvPr>
            <p:ph type="ftr" sz="quarter" idx="11"/>
          </p:nvPr>
        </p:nvSpPr>
        <p:spPr/>
        <p:txBody>
          <a:bodyPr/>
          <a:lstStyle/>
          <a:p>
            <a:r>
              <a:rPr lang="en-GB" smtClean="0"/>
              <a:t>David Mcfarlane EN-ACE</a:t>
            </a:r>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49</a:t>
            </a:fld>
            <a:endParaRPr lang="en-US" dirty="0"/>
          </a:p>
        </p:txBody>
      </p:sp>
      <p:pic>
        <p:nvPicPr>
          <p:cNvPr id="46" name="Picture 45"/>
          <p:cNvPicPr>
            <a:picLocks noChangeAspect="1"/>
          </p:cNvPicPr>
          <p:nvPr/>
        </p:nvPicPr>
        <p:blipFill>
          <a:blip r:embed="rId4" cstate="hqprint">
            <a:grayscl/>
            <a:extLst>
              <a:ext uri="{28A0092B-C50C-407E-A947-70E740481C1C}">
                <a14:useLocalDpi xmlns:a14="http://schemas.microsoft.com/office/drawing/2010/main"/>
              </a:ext>
            </a:extLst>
          </a:blip>
          <a:stretch>
            <a:fillRect/>
          </a:stretch>
        </p:blipFill>
        <p:spPr>
          <a:xfrm>
            <a:off x="10153650" y="7925"/>
            <a:ext cx="2033830" cy="1670264"/>
          </a:xfrm>
          <a:prstGeom prst="rect">
            <a:avLst/>
          </a:prstGeom>
        </p:spPr>
      </p:pic>
      <p:sp>
        <p:nvSpPr>
          <p:cNvPr id="47" name="Oval 46">
            <a:hlinkClick r:id="" action="ppaction://noaction"/>
          </p:cNvPr>
          <p:cNvSpPr/>
          <p:nvPr/>
        </p:nvSpPr>
        <p:spPr>
          <a:xfrm>
            <a:off x="10666653" y="920419"/>
            <a:ext cx="247877" cy="227512"/>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Title 1"/>
          <p:cNvSpPr>
            <a:spLocks noGrp="1"/>
          </p:cNvSpPr>
          <p:nvPr>
            <p:ph type="title"/>
          </p:nvPr>
        </p:nvSpPr>
        <p:spPr>
          <a:xfrm>
            <a:off x="609601" y="195393"/>
            <a:ext cx="5227390" cy="503785"/>
          </a:xfrm>
        </p:spPr>
        <p:txBody>
          <a:bodyPr>
            <a:normAutofit fontScale="90000"/>
          </a:bodyPr>
          <a:lstStyle/>
          <a:p>
            <a:r>
              <a:rPr lang="en-GB" dirty="0">
                <a:latin typeface="Arial" panose="020B0604020202020204" pitchFamily="34" charset="0"/>
                <a:cs typeface="Arial" panose="020B0604020202020204" pitchFamily="34" charset="0"/>
              </a:rPr>
              <a:t>Surface </a:t>
            </a:r>
            <a:r>
              <a:rPr lang="en-GB" dirty="0" smtClean="0">
                <a:latin typeface="Arial" panose="020B0604020202020204" pitchFamily="34" charset="0"/>
                <a:cs typeface="Arial" panose="020B0604020202020204" pitchFamily="34" charset="0"/>
              </a:rPr>
              <a:t>activities </a:t>
            </a:r>
            <a:r>
              <a:rPr lang="en-GB" b="0" dirty="0" smtClean="0">
                <a:solidFill>
                  <a:srgbClr val="00B050"/>
                </a:solidFill>
                <a:latin typeface="Arial" panose="020B0604020202020204" pitchFamily="34" charset="0"/>
                <a:cs typeface="Arial" panose="020B0604020202020204" pitchFamily="34" charset="0"/>
              </a:rPr>
              <a:t>(BA6)</a:t>
            </a:r>
            <a:endParaRPr lang="en-GB" b="0" dirty="0">
              <a:solidFill>
                <a:srgbClr val="00B050"/>
              </a:solidFill>
            </a:endParaRPr>
          </a:p>
        </p:txBody>
      </p:sp>
      <p:pic>
        <p:nvPicPr>
          <p:cNvPr id="52" name="Picture 51"/>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347801" y="1011651"/>
            <a:ext cx="396240" cy="5125840"/>
          </a:xfrm>
          <a:prstGeom prst="rect">
            <a:avLst/>
          </a:prstGeom>
        </p:spPr>
      </p:pic>
      <p:sp>
        <p:nvSpPr>
          <p:cNvPr id="53" name="Rectangle 52"/>
          <p:cNvSpPr/>
          <p:nvPr/>
        </p:nvSpPr>
        <p:spPr>
          <a:xfrm>
            <a:off x="254808" y="1335942"/>
            <a:ext cx="261275" cy="2186486"/>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2019</a:t>
            </a:r>
            <a:endParaRPr lang="en-US" sz="1400" b="1" dirty="0">
              <a:solidFill>
                <a:prstClr val="white"/>
              </a:solidFill>
              <a:latin typeface="Arial"/>
            </a:endParaRPr>
          </a:p>
        </p:txBody>
      </p:sp>
      <p:sp>
        <p:nvSpPr>
          <p:cNvPr id="54" name="Rectangle 53"/>
          <p:cNvSpPr/>
          <p:nvPr/>
        </p:nvSpPr>
        <p:spPr>
          <a:xfrm>
            <a:off x="254808" y="3522427"/>
            <a:ext cx="261275" cy="219960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200" b="1" dirty="0">
                <a:solidFill>
                  <a:prstClr val="white"/>
                </a:solidFill>
                <a:latin typeface="Arial"/>
              </a:rPr>
              <a:t>2020</a:t>
            </a:r>
            <a:endParaRPr lang="en-US" sz="1200" b="1" dirty="0">
              <a:solidFill>
                <a:prstClr val="white"/>
              </a:solidFill>
              <a:latin typeface="Arial"/>
            </a:endParaRPr>
          </a:p>
        </p:txBody>
      </p:sp>
      <p:sp>
        <p:nvSpPr>
          <p:cNvPr id="55" name="Rectangle 54"/>
          <p:cNvSpPr/>
          <p:nvPr/>
        </p:nvSpPr>
        <p:spPr>
          <a:xfrm>
            <a:off x="254808" y="5722033"/>
            <a:ext cx="261275" cy="420875"/>
          </a:xfrm>
          <a:prstGeom prst="rect">
            <a:avLst/>
          </a:prstGeom>
          <a:gradFill flip="none" rotWithShape="1">
            <a:gsLst>
              <a:gs pos="0">
                <a:schemeClr val="dk1">
                  <a:lumMod val="67000"/>
                </a:schemeClr>
              </a:gs>
              <a:gs pos="48000">
                <a:schemeClr val="dk1">
                  <a:lumMod val="97000"/>
                  <a:lumOff val="3000"/>
                </a:schemeClr>
              </a:gs>
              <a:gs pos="100000">
                <a:schemeClr val="dk1">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fr-CH" sz="1100" b="1" dirty="0">
                <a:solidFill>
                  <a:prstClr val="white"/>
                </a:solidFill>
                <a:latin typeface="Arial"/>
              </a:rPr>
              <a:t>2021</a:t>
            </a:r>
            <a:endParaRPr lang="en-US" sz="1100" b="1" dirty="0">
              <a:solidFill>
                <a:prstClr val="white"/>
              </a:solidFill>
              <a:latin typeface="Arial"/>
            </a:endParaRPr>
          </a:p>
        </p:txBody>
      </p:sp>
      <p:sp>
        <p:nvSpPr>
          <p:cNvPr id="57" name="TextBox 56"/>
          <p:cNvSpPr txBox="1"/>
          <p:nvPr/>
        </p:nvSpPr>
        <p:spPr>
          <a:xfrm>
            <a:off x="751026" y="818217"/>
            <a:ext cx="334841" cy="161583"/>
          </a:xfrm>
          <a:prstGeom prst="rect">
            <a:avLst/>
          </a:prstGeom>
          <a:solidFill>
            <a:schemeClr val="tx1">
              <a:lumMod val="20000"/>
              <a:lumOff val="80000"/>
              <a:alpha val="40000"/>
            </a:schemeClr>
          </a:solidFill>
        </p:spPr>
        <p:txBody>
          <a:bodyPr wrap="square" lIns="0" tIns="0" rIns="0" bIns="0" rtlCol="0">
            <a:spAutoFit/>
          </a:bodyPr>
          <a:lstStyle>
            <a:defPPr>
              <a:defRPr lang="en-US"/>
            </a:defPPr>
            <a:lvl1pPr>
              <a:defRPr sz="1050">
                <a:solidFill>
                  <a:srgbClr val="000000"/>
                </a:solidFill>
              </a:defRPr>
            </a:lvl1pPr>
          </a:lstStyle>
          <a:p>
            <a:pPr algn="ctr"/>
            <a:r>
              <a:rPr lang="fr-CH" b="1" dirty="0" smtClean="0">
                <a:latin typeface="Arial"/>
              </a:rPr>
              <a:t>BA6</a:t>
            </a:r>
            <a:endParaRPr lang="en-US" b="1" dirty="0">
              <a:latin typeface="Arial"/>
            </a:endParaRPr>
          </a:p>
        </p:txBody>
      </p:sp>
      <p:sp>
        <p:nvSpPr>
          <p:cNvPr id="58" name="TextBox 57"/>
          <p:cNvSpPr txBox="1"/>
          <p:nvPr/>
        </p:nvSpPr>
        <p:spPr>
          <a:xfrm>
            <a:off x="9577625" y="1758703"/>
            <a:ext cx="2609855" cy="2469907"/>
          </a:xfrm>
          <a:prstGeom prst="rect">
            <a:avLst/>
          </a:prstGeom>
          <a:noFill/>
        </p:spPr>
        <p:txBody>
          <a:bodyPr wrap="square" rtlCol="0">
            <a:spAutoFit/>
          </a:bodyPr>
          <a:lstStyle/>
          <a:p>
            <a:pPr algn="ctr"/>
            <a:r>
              <a:rPr lang="en-GB" b="1" u="sng" dirty="0" smtClean="0">
                <a:latin typeface="Ubuntu"/>
              </a:rPr>
              <a:t>Legend:</a:t>
            </a:r>
          </a:p>
          <a:p>
            <a:pPr marL="171450" indent="-171450">
              <a:buFont typeface="Arial" panose="020B0604020202020204" pitchFamily="34" charset="0"/>
              <a:buChar char="•"/>
            </a:pP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0000"/>
                </a:solidFill>
                <a:latin typeface="Ubuntu"/>
              </a:rPr>
              <a:t>SPS Fire Safety WP2 &amp; WP4</a:t>
            </a:r>
          </a:p>
          <a:p>
            <a:pPr marL="171450" indent="-171450">
              <a:buFont typeface="Arial" panose="020B0604020202020204" pitchFamily="34" charset="0"/>
              <a:buChar char="•"/>
            </a:pPr>
            <a:r>
              <a:rPr lang="en-GB" sz="1050" dirty="0" smtClean="0">
                <a:solidFill>
                  <a:srgbClr val="FF6600"/>
                </a:solidFill>
                <a:latin typeface="Ubuntu"/>
              </a:rPr>
              <a:t>SPS Fire Safety WP1</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050" dirty="0" smtClean="0">
                <a:solidFill>
                  <a:srgbClr val="00B0F0"/>
                </a:solidFill>
                <a:latin typeface="Ubuntu"/>
              </a:rPr>
              <a:t>SPS Fire Safety WP3 Dry</a:t>
            </a:r>
            <a:r>
              <a:rPr lang="en-GB" sz="1050" baseline="0" dirty="0" smtClean="0">
                <a:solidFill>
                  <a:srgbClr val="00B0F0"/>
                </a:solidFill>
                <a:latin typeface="Ubuntu"/>
              </a:rPr>
              <a:t> Riser</a:t>
            </a:r>
            <a:endParaRPr lang="en-GB" sz="1050" dirty="0" smtClean="0">
              <a:solidFill>
                <a:srgbClr val="FF0000"/>
              </a:solidFill>
              <a:latin typeface="Ubuntu"/>
            </a:endParaRPr>
          </a:p>
          <a:p>
            <a:pPr marL="171450" indent="-171450">
              <a:buFont typeface="Arial" panose="020B0604020202020204" pitchFamily="34" charset="0"/>
              <a:buChar char="•"/>
            </a:pPr>
            <a:r>
              <a:rPr lang="en-GB" sz="1050" dirty="0" smtClean="0">
                <a:solidFill>
                  <a:srgbClr val="FFC000"/>
                </a:solidFill>
                <a:latin typeface="Ubuntu"/>
              </a:rPr>
              <a:t>SPS New Personnel</a:t>
            </a:r>
            <a:r>
              <a:rPr lang="en-GB" sz="1050" baseline="0" dirty="0" smtClean="0">
                <a:solidFill>
                  <a:srgbClr val="FFC000"/>
                </a:solidFill>
                <a:latin typeface="Ubuntu"/>
              </a:rPr>
              <a:t> Protection System</a:t>
            </a:r>
            <a:endParaRPr lang="en-GB" sz="1050" dirty="0" smtClean="0">
              <a:solidFill>
                <a:srgbClr val="FFC000"/>
              </a:solidFill>
              <a:latin typeface="Ubuntu"/>
            </a:endParaRPr>
          </a:p>
          <a:p>
            <a:pPr marL="171450" indent="-171450">
              <a:buFont typeface="Arial" panose="020B0604020202020204" pitchFamily="34" charset="0"/>
              <a:buChar char="•"/>
            </a:pPr>
            <a:r>
              <a:rPr lang="en-GB" sz="1050" dirty="0" smtClean="0">
                <a:solidFill>
                  <a:srgbClr val="FF00FF"/>
                </a:solidFill>
                <a:latin typeface="Ubuntu"/>
              </a:rPr>
              <a:t>MACAO Power Converter for the SPS Ring and Transfer Lines Dipole</a:t>
            </a:r>
          </a:p>
          <a:p>
            <a:pPr marL="171450" indent="-171450">
              <a:buFont typeface="Arial" panose="020B0604020202020204" pitchFamily="34" charset="0"/>
              <a:buChar char="•"/>
            </a:pPr>
            <a:r>
              <a:rPr lang="en-GB" sz="1050" dirty="0" smtClean="0">
                <a:solidFill>
                  <a:srgbClr val="7030A0"/>
                </a:solidFill>
                <a:latin typeface="Ubuntu"/>
              </a:rPr>
              <a:t>Distributed Optical Fibre Radiation Temperature Sensing in the SPS ring and TT20</a:t>
            </a:r>
          </a:p>
          <a:p>
            <a:pPr marL="171450" indent="-171450">
              <a:buFont typeface="Arial" panose="020B0604020202020204" pitchFamily="34" charset="0"/>
              <a:buChar char="•"/>
            </a:pPr>
            <a:r>
              <a:rPr lang="en-GB" sz="1050" dirty="0" smtClean="0">
                <a:solidFill>
                  <a:srgbClr val="062659"/>
                </a:solidFill>
                <a:latin typeface="Ubuntu"/>
              </a:rPr>
              <a:t>Consolidation Project </a:t>
            </a:r>
          </a:p>
          <a:p>
            <a:pPr marL="171450" indent="-171450">
              <a:buFont typeface="Arial" panose="020B0604020202020204" pitchFamily="34" charset="0"/>
              <a:buChar char="•"/>
            </a:pPr>
            <a:r>
              <a:rPr lang="en-GB" sz="1050" dirty="0">
                <a:solidFill>
                  <a:srgbClr val="FF0066"/>
                </a:solidFill>
                <a:latin typeface="Ubuntu"/>
              </a:rPr>
              <a:t>Cabling </a:t>
            </a:r>
            <a:r>
              <a:rPr lang="en-GB" sz="1050" dirty="0" smtClean="0">
                <a:solidFill>
                  <a:srgbClr val="FF0066"/>
                </a:solidFill>
                <a:latin typeface="Ubuntu"/>
              </a:rPr>
              <a:t>Campaign</a:t>
            </a:r>
            <a:endParaRPr lang="en-GB" sz="1050" dirty="0">
              <a:solidFill>
                <a:srgbClr val="FF0066"/>
              </a:solidFill>
              <a:latin typeface="Ubuntu"/>
            </a:endParaRPr>
          </a:p>
        </p:txBody>
      </p:sp>
      <p:sp>
        <p:nvSpPr>
          <p:cNvPr id="60" name="Rectangle 59">
            <a:hlinkClick r:id="rId6" action="ppaction://hlinksldjump"/>
          </p:cNvPr>
          <p:cNvSpPr/>
          <p:nvPr/>
        </p:nvSpPr>
        <p:spPr>
          <a:xfrm>
            <a:off x="981022" y="1935306"/>
            <a:ext cx="309271" cy="64214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a:hlinkClick r:id="rId6" action="ppaction://hlinksldjump"/>
          </p:cNvPr>
          <p:cNvSpPr/>
          <p:nvPr/>
        </p:nvSpPr>
        <p:spPr>
          <a:xfrm>
            <a:off x="708404" y="1422499"/>
            <a:ext cx="227958" cy="225055"/>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2" name="Rectangle 61">
            <a:hlinkClick r:id="rId6" action="ppaction://hlinksldjump"/>
          </p:cNvPr>
          <p:cNvSpPr/>
          <p:nvPr/>
        </p:nvSpPr>
        <p:spPr>
          <a:xfrm>
            <a:off x="812745" y="1956580"/>
            <a:ext cx="119343" cy="462652"/>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3" name="Rectangle 62">
            <a:hlinkClick r:id="rId6" action="ppaction://hlinksldjump"/>
          </p:cNvPr>
          <p:cNvSpPr/>
          <p:nvPr/>
        </p:nvSpPr>
        <p:spPr>
          <a:xfrm>
            <a:off x="708404" y="1893362"/>
            <a:ext cx="110409" cy="535823"/>
          </a:xfrm>
          <a:prstGeom prst="rect">
            <a:avLst/>
          </a:prstGeom>
          <a:noFill/>
          <a:ln w="38100">
            <a:solidFill>
              <a:srgbClr val="FF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4" name="Rectangle 63">
            <a:hlinkClick r:id="rId6" action="ppaction://hlinksldjump"/>
          </p:cNvPr>
          <p:cNvSpPr/>
          <p:nvPr/>
        </p:nvSpPr>
        <p:spPr>
          <a:xfrm>
            <a:off x="800270" y="1751478"/>
            <a:ext cx="199036" cy="176602"/>
          </a:xfrm>
          <a:prstGeom prst="rect">
            <a:avLst/>
          </a:prstGeom>
          <a:noFill/>
          <a:ln w="38100">
            <a:solidFill>
              <a:srgbClr val="06265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5" name="Rectangle 64">
            <a:hlinkClick r:id="rId6" action="ppaction://hlinksldjump"/>
          </p:cNvPr>
          <p:cNvSpPr/>
          <p:nvPr/>
        </p:nvSpPr>
        <p:spPr>
          <a:xfrm flipV="1">
            <a:off x="713567" y="2832597"/>
            <a:ext cx="559062" cy="45719"/>
          </a:xfrm>
          <a:prstGeom prst="rec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6" name="Rectangle 65">
            <a:hlinkClick r:id="rId6" action="ppaction://hlinksldjump"/>
          </p:cNvPr>
          <p:cNvSpPr/>
          <p:nvPr/>
        </p:nvSpPr>
        <p:spPr>
          <a:xfrm>
            <a:off x="745631" y="4100926"/>
            <a:ext cx="193809" cy="542237"/>
          </a:xfrm>
          <a:prstGeom prst="rect">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7" name="Rectangle 66">
            <a:hlinkClick r:id="rId6" action="ppaction://hlinksldjump"/>
          </p:cNvPr>
          <p:cNvSpPr/>
          <p:nvPr/>
        </p:nvSpPr>
        <p:spPr>
          <a:xfrm>
            <a:off x="699733" y="2468423"/>
            <a:ext cx="192797" cy="324937"/>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ectangle 42">
            <a:hlinkClick r:id="rId7" action="ppaction://hlinksldjump"/>
          </p:cNvPr>
          <p:cNvSpPr/>
          <p:nvPr/>
        </p:nvSpPr>
        <p:spPr>
          <a:xfrm>
            <a:off x="1439564" y="3512643"/>
            <a:ext cx="8138061" cy="1970121"/>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ectangle 44">
            <a:hlinkClick r:id="rId7" action="ppaction://hlinksldjump"/>
          </p:cNvPr>
          <p:cNvSpPr/>
          <p:nvPr/>
        </p:nvSpPr>
        <p:spPr>
          <a:xfrm>
            <a:off x="3453643" y="2540463"/>
            <a:ext cx="1473859" cy="995635"/>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ectangle 47">
            <a:hlinkClick r:id="rId7" action="ppaction://hlinksldjump"/>
          </p:cNvPr>
          <p:cNvSpPr/>
          <p:nvPr/>
        </p:nvSpPr>
        <p:spPr>
          <a:xfrm>
            <a:off x="713567" y="1353771"/>
            <a:ext cx="633189" cy="575749"/>
          </a:xfrm>
          <a:prstGeom prst="rect">
            <a:avLst/>
          </a:prstGeom>
          <a:noFill/>
          <a:ln w="57150">
            <a:solidFill>
              <a:srgbClr val="FF00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a:hlinkClick r:id="rId6" action="ppaction://hlinksldjump"/>
          </p:cNvPr>
          <p:cNvSpPr/>
          <p:nvPr/>
        </p:nvSpPr>
        <p:spPr>
          <a:xfrm>
            <a:off x="1093067" y="3638778"/>
            <a:ext cx="192797" cy="324937"/>
          </a:xfrm>
          <a:prstGeom prst="rect">
            <a:avLst/>
          </a:prstGeom>
          <a:noFill/>
          <a:ln w="381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5762289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a:stretch>
            <a:fillRect/>
          </a:stretch>
        </p:blipFill>
        <p:spPr>
          <a:xfrm>
            <a:off x="144379" y="1118380"/>
            <a:ext cx="11882779" cy="5420532"/>
          </a:xfrm>
          <a:prstGeom prst="rect">
            <a:avLst/>
          </a:prstGeom>
        </p:spPr>
      </p:pic>
      <p:sp>
        <p:nvSpPr>
          <p:cNvPr id="22" name="Rectangle 21"/>
          <p:cNvSpPr/>
          <p:nvPr/>
        </p:nvSpPr>
        <p:spPr>
          <a:xfrm>
            <a:off x="0" y="4953887"/>
            <a:ext cx="12192000" cy="717345"/>
          </a:xfrm>
          <a:prstGeom prst="rect">
            <a:avLst/>
          </a:prstGeom>
          <a:solidFill>
            <a:schemeClr val="bg1">
              <a:lumMod val="85000"/>
              <a:alpha val="53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0" y="1745608"/>
            <a:ext cx="12192000" cy="2612205"/>
          </a:xfrm>
          <a:prstGeom prst="rect">
            <a:avLst/>
          </a:prstGeom>
          <a:solidFill>
            <a:schemeClr val="bg1">
              <a:lumMod val="85000"/>
              <a:alpha val="53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1316039" y="229632"/>
            <a:ext cx="7082004" cy="791005"/>
          </a:xfrm>
        </p:spPr>
        <p:txBody>
          <a:bodyPr>
            <a:normAutofit/>
          </a:bodyPr>
          <a:lstStyle/>
          <a:p>
            <a:r>
              <a:rPr lang="en-GB" sz="3200" dirty="0" smtClean="0"/>
              <a:t>LS2 Master Schedule </a:t>
            </a:r>
            <a:r>
              <a:rPr lang="en-GB" sz="3200" b="0" dirty="0" smtClean="0"/>
              <a:t>1.4</a:t>
            </a:r>
            <a:endParaRPr lang="en-GB" sz="3200" b="0" dirty="0"/>
          </a:p>
        </p:txBody>
      </p:sp>
      <p:sp>
        <p:nvSpPr>
          <p:cNvPr id="4" name="Footer Placeholder 3"/>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sp>
        <p:nvSpPr>
          <p:cNvPr id="5" name="Slide Number Placeholder 4"/>
          <p:cNvSpPr>
            <a:spLocks noGrp="1"/>
          </p:cNvSpPr>
          <p:nvPr>
            <p:ph type="sldNum" sz="quarter" idx="4294967295"/>
          </p:nvPr>
        </p:nvSpPr>
        <p:spPr>
          <a:xfrm>
            <a:off x="11218863" y="6356350"/>
            <a:ext cx="973137" cy="365125"/>
          </a:xfrm>
        </p:spPr>
        <p:txBody>
          <a:bodyPr/>
          <a:lstStyle/>
          <a:p>
            <a:fld id="{8D6C380F-326D-3C40-9EE7-7FBAB0953422}" type="slidenum">
              <a:rPr lang="en-US" smtClean="0"/>
              <a:pPr/>
              <a:t>5</a:t>
            </a:fld>
            <a:endParaRPr lang="en-US" dirty="0"/>
          </a:p>
        </p:txBody>
      </p:sp>
      <p:sp>
        <p:nvSpPr>
          <p:cNvPr id="13" name="TextBox 12"/>
          <p:cNvSpPr txBox="1"/>
          <p:nvPr/>
        </p:nvSpPr>
        <p:spPr>
          <a:xfrm>
            <a:off x="1063398" y="4769222"/>
            <a:ext cx="68314" cy="184666"/>
          </a:xfrm>
          <a:prstGeom prst="rect">
            <a:avLst/>
          </a:prstGeom>
          <a:solidFill>
            <a:srgbClr val="FF0000"/>
          </a:solidFill>
        </p:spPr>
        <p:txBody>
          <a:bodyPr wrap="square" rtlCol="0">
            <a:spAutoFit/>
          </a:bodyPr>
          <a:lstStyle/>
          <a:p>
            <a:r>
              <a:rPr lang="en-GB" sz="600" b="1" dirty="0" smtClean="0">
                <a:solidFill>
                  <a:schemeClr val="bg1"/>
                </a:solidFill>
              </a:rPr>
              <a:t>3</a:t>
            </a:r>
            <a:endParaRPr lang="en-GB" sz="500" b="1" dirty="0">
              <a:solidFill>
                <a:schemeClr val="bg1"/>
              </a:solidFill>
            </a:endParaRPr>
          </a:p>
        </p:txBody>
      </p:sp>
      <p:cxnSp>
        <p:nvCxnSpPr>
          <p:cNvPr id="23" name="Straight Connector 22"/>
          <p:cNvCxnSpPr/>
          <p:nvPr/>
        </p:nvCxnSpPr>
        <p:spPr>
          <a:xfrm flipV="1">
            <a:off x="9554369" y="1258602"/>
            <a:ext cx="0" cy="4850131"/>
          </a:xfrm>
          <a:prstGeom prst="line">
            <a:avLst/>
          </a:prstGeom>
          <a:ln w="28575">
            <a:solidFill>
              <a:srgbClr val="FF0000"/>
            </a:solidFill>
          </a:ln>
        </p:spPr>
        <p:style>
          <a:lnRef idx="2">
            <a:schemeClr val="accent1"/>
          </a:lnRef>
          <a:fillRef idx="0">
            <a:schemeClr val="accent1"/>
          </a:fillRef>
          <a:effectRef idx="1">
            <a:schemeClr val="accent1"/>
          </a:effectRef>
          <a:fontRef idx="minor">
            <a:schemeClr val="tx1"/>
          </a:fontRef>
        </p:style>
      </p:cxnSp>
      <p:sp>
        <p:nvSpPr>
          <p:cNvPr id="24" name="TextBox 23"/>
          <p:cNvSpPr txBox="1"/>
          <p:nvPr/>
        </p:nvSpPr>
        <p:spPr>
          <a:xfrm>
            <a:off x="8484922" y="6062316"/>
            <a:ext cx="2187019" cy="369332"/>
          </a:xfrm>
          <a:prstGeom prst="rect">
            <a:avLst/>
          </a:prstGeom>
          <a:noFill/>
        </p:spPr>
        <p:txBody>
          <a:bodyPr wrap="square" rtlCol="0">
            <a:spAutoFit/>
          </a:bodyPr>
          <a:lstStyle/>
          <a:p>
            <a:r>
              <a:rPr lang="en-GB" dirty="0" smtClean="0">
                <a:solidFill>
                  <a:srgbClr val="FF0000"/>
                </a:solidFill>
              </a:rPr>
              <a:t>Closure of the SPS</a:t>
            </a:r>
            <a:endParaRPr lang="en-GB" dirty="0">
              <a:solidFill>
                <a:srgbClr val="FF0000"/>
              </a:solidFill>
            </a:endParaRPr>
          </a:p>
        </p:txBody>
      </p:sp>
      <p:cxnSp>
        <p:nvCxnSpPr>
          <p:cNvPr id="25" name="Straight Connector 24"/>
          <p:cNvCxnSpPr/>
          <p:nvPr/>
        </p:nvCxnSpPr>
        <p:spPr>
          <a:xfrm flipV="1">
            <a:off x="1507586" y="1242722"/>
            <a:ext cx="0" cy="4850131"/>
          </a:xfrm>
          <a:prstGeom prst="line">
            <a:avLst/>
          </a:prstGeom>
          <a:ln w="28575">
            <a:solidFill>
              <a:srgbClr val="00B050"/>
            </a:solidFill>
          </a:ln>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1027258" y="6062316"/>
            <a:ext cx="2986732" cy="369332"/>
          </a:xfrm>
          <a:prstGeom prst="rect">
            <a:avLst/>
          </a:prstGeom>
          <a:noFill/>
          <a:ln>
            <a:solidFill>
              <a:srgbClr val="00B050"/>
            </a:solidFill>
          </a:ln>
        </p:spPr>
        <p:txBody>
          <a:bodyPr wrap="square" rtlCol="0">
            <a:spAutoFit/>
          </a:bodyPr>
          <a:lstStyle/>
          <a:p>
            <a:r>
              <a:rPr lang="en-GB" dirty="0" smtClean="0">
                <a:solidFill>
                  <a:srgbClr val="00B050"/>
                </a:solidFill>
              </a:rPr>
              <a:t>Start of Access to the SPS</a:t>
            </a:r>
            <a:endParaRPr lang="en-GB" dirty="0">
              <a:solidFill>
                <a:srgbClr val="00B050"/>
              </a:solidFill>
            </a:endParaRPr>
          </a:p>
        </p:txBody>
      </p:sp>
      <p:sp>
        <p:nvSpPr>
          <p:cNvPr id="27" name="Left-Right Arrow 26"/>
          <p:cNvSpPr/>
          <p:nvPr/>
        </p:nvSpPr>
        <p:spPr>
          <a:xfrm>
            <a:off x="1507585" y="5743101"/>
            <a:ext cx="8046784" cy="230822"/>
          </a:xfrm>
          <a:prstGeom prst="lef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8" name="TextBox 27"/>
          <p:cNvSpPr txBox="1"/>
          <p:nvPr/>
        </p:nvSpPr>
        <p:spPr>
          <a:xfrm>
            <a:off x="4889270" y="6045792"/>
            <a:ext cx="1536179" cy="369332"/>
          </a:xfrm>
          <a:prstGeom prst="rect">
            <a:avLst/>
          </a:prstGeom>
          <a:noFill/>
        </p:spPr>
        <p:txBody>
          <a:bodyPr wrap="square" rtlCol="0">
            <a:spAutoFit/>
          </a:bodyPr>
          <a:lstStyle/>
          <a:p>
            <a:r>
              <a:rPr lang="en-GB" dirty="0" smtClean="0"/>
              <a:t>19.5 months</a:t>
            </a:r>
            <a:endParaRPr lang="en-GB" dirty="0"/>
          </a:p>
        </p:txBody>
      </p:sp>
      <p:sp>
        <p:nvSpPr>
          <p:cNvPr id="6" name="TextBox 5"/>
          <p:cNvSpPr txBox="1"/>
          <p:nvPr/>
        </p:nvSpPr>
        <p:spPr>
          <a:xfrm>
            <a:off x="1565571" y="1689461"/>
            <a:ext cx="1300871" cy="253916"/>
          </a:xfrm>
          <a:prstGeom prst="rect">
            <a:avLst/>
          </a:prstGeom>
          <a:solidFill>
            <a:srgbClr val="FFFF00"/>
          </a:solidFill>
          <a:ln>
            <a:solidFill>
              <a:schemeClr val="tx1"/>
            </a:solidFill>
          </a:ln>
        </p:spPr>
        <p:txBody>
          <a:bodyPr wrap="square" rtlCol="0">
            <a:spAutoFit/>
          </a:bodyPr>
          <a:lstStyle/>
          <a:p>
            <a:r>
              <a:rPr lang="en-GB" sz="1050" b="1" dirty="0" smtClean="0">
                <a:solidFill>
                  <a:srgbClr val="FF0066"/>
                </a:solidFill>
              </a:rPr>
              <a:t>14</a:t>
            </a:r>
            <a:r>
              <a:rPr lang="en-GB" sz="1050" b="1" baseline="30000" dirty="0" smtClean="0">
                <a:solidFill>
                  <a:srgbClr val="FF0066"/>
                </a:solidFill>
              </a:rPr>
              <a:t>th</a:t>
            </a:r>
            <a:r>
              <a:rPr lang="en-GB" sz="1050" b="1" dirty="0" smtClean="0">
                <a:solidFill>
                  <a:srgbClr val="FF0066"/>
                </a:solidFill>
              </a:rPr>
              <a:t> January 2019</a:t>
            </a:r>
            <a:endParaRPr lang="en-GB" sz="1050" b="1" dirty="0">
              <a:solidFill>
                <a:srgbClr val="FF0066"/>
              </a:solidFill>
            </a:endParaRPr>
          </a:p>
        </p:txBody>
      </p:sp>
      <p:sp>
        <p:nvSpPr>
          <p:cNvPr id="19" name="TextBox 18"/>
          <p:cNvSpPr txBox="1"/>
          <p:nvPr/>
        </p:nvSpPr>
        <p:spPr>
          <a:xfrm>
            <a:off x="7971183" y="1680649"/>
            <a:ext cx="1521195" cy="253916"/>
          </a:xfrm>
          <a:prstGeom prst="rect">
            <a:avLst/>
          </a:prstGeom>
          <a:solidFill>
            <a:srgbClr val="FFFF00"/>
          </a:solidFill>
          <a:ln>
            <a:solidFill>
              <a:schemeClr val="tx1"/>
            </a:solidFill>
          </a:ln>
        </p:spPr>
        <p:txBody>
          <a:bodyPr wrap="square" rtlCol="0">
            <a:spAutoFit/>
          </a:bodyPr>
          <a:lstStyle/>
          <a:p>
            <a:r>
              <a:rPr lang="en-GB" sz="1050" b="1" dirty="0" smtClean="0">
                <a:solidFill>
                  <a:srgbClr val="FF0066"/>
                </a:solidFill>
              </a:rPr>
              <a:t>18</a:t>
            </a:r>
            <a:r>
              <a:rPr lang="en-GB" sz="1050" b="1" baseline="30000" dirty="0" smtClean="0">
                <a:solidFill>
                  <a:srgbClr val="FF0066"/>
                </a:solidFill>
              </a:rPr>
              <a:t>th</a:t>
            </a:r>
            <a:r>
              <a:rPr lang="en-GB" sz="1050" b="1" dirty="0" smtClean="0">
                <a:solidFill>
                  <a:srgbClr val="FF0066"/>
                </a:solidFill>
              </a:rPr>
              <a:t> September 2020</a:t>
            </a:r>
            <a:endParaRPr lang="en-GB" sz="1050" b="1" dirty="0">
              <a:solidFill>
                <a:srgbClr val="FF0066"/>
              </a:solidFill>
            </a:endParaRPr>
          </a:p>
        </p:txBody>
      </p:sp>
      <p:sp>
        <p:nvSpPr>
          <p:cNvPr id="20" name="Rectangular Callout 19"/>
          <p:cNvSpPr/>
          <p:nvPr/>
        </p:nvSpPr>
        <p:spPr>
          <a:xfrm>
            <a:off x="3465094" y="3280072"/>
            <a:ext cx="6077539" cy="783984"/>
          </a:xfrm>
          <a:prstGeom prst="wedgeRectCallout">
            <a:avLst>
              <a:gd name="adj1" fmla="val 41651"/>
              <a:gd name="adj2" fmla="val 121723"/>
            </a:avLst>
          </a:prstGeom>
          <a:solidFill>
            <a:schemeClr val="bg1"/>
          </a:solidFill>
          <a:ln>
            <a:solidFill>
              <a:schemeClr val="tx2"/>
            </a:solidFill>
          </a:ln>
        </p:spPr>
        <p:style>
          <a:lnRef idx="0">
            <a:scrgbClr r="0" g="0" b="0"/>
          </a:lnRef>
          <a:fillRef idx="0">
            <a:scrgbClr r="0" g="0" b="0"/>
          </a:fillRef>
          <a:effectRef idx="0">
            <a:scrgbClr r="0" g="0" b="0"/>
          </a:effectRef>
          <a:fontRef idx="minor">
            <a:schemeClr val="lt1"/>
          </a:fontRef>
        </p:style>
        <p:txBody>
          <a:bodyPr lIns="36000" tIns="36000" rIns="36000" bIns="36000" rtlCol="0" anchor="ctr"/>
          <a:lstStyle/>
          <a:p>
            <a:r>
              <a:rPr lang="en-US" sz="1400" b="1" dirty="0" smtClean="0">
                <a:solidFill>
                  <a:srgbClr val="FF6600"/>
                </a:solidFill>
              </a:rPr>
              <a:t>Period </a:t>
            </a:r>
            <a:r>
              <a:rPr lang="en-US" sz="1400" b="1" dirty="0">
                <a:solidFill>
                  <a:srgbClr val="FF6600"/>
                </a:solidFill>
              </a:rPr>
              <a:t>with possible access </a:t>
            </a:r>
            <a:r>
              <a:rPr lang="en-US" sz="1400" b="1" dirty="0" smtClean="0">
                <a:solidFill>
                  <a:srgbClr val="FF6600"/>
                </a:solidFill>
              </a:rPr>
              <a:t>restrictions</a:t>
            </a:r>
          </a:p>
          <a:p>
            <a:r>
              <a:rPr lang="en-US" sz="1400" i="1" dirty="0">
                <a:solidFill>
                  <a:srgbClr val="00B050"/>
                </a:solidFill>
              </a:rPr>
              <a:t>More details of this will be presented in the talk given by </a:t>
            </a:r>
            <a:r>
              <a:rPr lang="en-GB" sz="1400" i="1" dirty="0">
                <a:solidFill>
                  <a:srgbClr val="00B050"/>
                </a:solidFill>
              </a:rPr>
              <a:t>James </a:t>
            </a:r>
            <a:r>
              <a:rPr lang="en-GB" sz="1400" i="1" dirty="0" err="1">
                <a:solidFill>
                  <a:srgbClr val="00B050"/>
                </a:solidFill>
              </a:rPr>
              <a:t>Ridewood</a:t>
            </a:r>
            <a:r>
              <a:rPr lang="en-GB" sz="1400" i="1" dirty="0">
                <a:solidFill>
                  <a:srgbClr val="00B050"/>
                </a:solidFill>
              </a:rPr>
              <a:t> in Session 3 tomorrow </a:t>
            </a:r>
            <a:r>
              <a:rPr lang="en-GB" sz="1400" i="1" dirty="0" smtClean="0">
                <a:solidFill>
                  <a:srgbClr val="00B050"/>
                </a:solidFill>
              </a:rPr>
              <a:t>morning</a:t>
            </a:r>
            <a:endParaRPr lang="en-GB" sz="1400" i="1" dirty="0">
              <a:solidFill>
                <a:srgbClr val="00B050"/>
              </a:solidFill>
            </a:endParaRPr>
          </a:p>
        </p:txBody>
      </p:sp>
      <p:sp>
        <p:nvSpPr>
          <p:cNvPr id="7" name="Rectangle 6"/>
          <p:cNvSpPr/>
          <p:nvPr/>
        </p:nvSpPr>
        <p:spPr>
          <a:xfrm>
            <a:off x="8943474" y="4307559"/>
            <a:ext cx="599159" cy="607538"/>
          </a:xfrm>
          <a:prstGeom prst="rect">
            <a:avLst/>
          </a:prstGeom>
          <a:noFill/>
          <a:ln w="38100">
            <a:solidFill>
              <a:srgbClr val="FFFF00"/>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dirty="0"/>
          </a:p>
        </p:txBody>
      </p:sp>
    </p:spTree>
    <p:extLst>
      <p:ext uri="{BB962C8B-B14F-4D97-AF65-F5344CB8AC3E}">
        <p14:creationId xmlns:p14="http://schemas.microsoft.com/office/powerpoint/2010/main" val="32113120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grpId="0" nodeType="withEffect">
                                  <p:stCondLst>
                                    <p:cond delay="500"/>
                                  </p:stCondLst>
                                  <p:childTnLst>
                                    <p:set>
                                      <p:cBhvr>
                                        <p:cTn id="30" dur="1" fill="hold">
                                          <p:stCondLst>
                                            <p:cond delay="0"/>
                                          </p:stCondLst>
                                        </p:cTn>
                                        <p:tgtEl>
                                          <p:spTgt spid="7"/>
                                        </p:tgtEl>
                                        <p:attrNameLst>
                                          <p:attrName>style.visibility</p:attrName>
                                        </p:attrNameLst>
                                      </p:cBhvr>
                                      <p:to>
                                        <p:strVal val="visible"/>
                                      </p:to>
                                    </p:set>
                                  </p:childTnLst>
                                </p:cTn>
                              </p:par>
                            </p:childTnLst>
                          </p:cTn>
                        </p:par>
                        <p:par>
                          <p:cTn id="31" fill="hold">
                            <p:stCondLst>
                              <p:cond delay="500"/>
                            </p:stCondLst>
                            <p:childTnLst>
                              <p:par>
                                <p:cTn id="32" presetID="10" presetClass="entr" presetSubtype="0" fill="hold" grpId="0" nodeType="afterEffect">
                                  <p:stCondLst>
                                    <p:cond delay="900"/>
                                  </p:stCondLst>
                                  <p:childTnLst>
                                    <p:set>
                                      <p:cBhvr>
                                        <p:cTn id="33" dur="1" fill="hold">
                                          <p:stCondLst>
                                            <p:cond delay="0"/>
                                          </p:stCondLst>
                                        </p:cTn>
                                        <p:tgtEl>
                                          <p:spTgt spid="20"/>
                                        </p:tgtEl>
                                        <p:attrNameLst>
                                          <p:attrName>style.visibility</p:attrName>
                                        </p:attrNameLst>
                                      </p:cBhvr>
                                      <p:to>
                                        <p:strVal val="visible"/>
                                      </p:to>
                                    </p:set>
                                    <p:animEffect transition="in" filter="fade">
                                      <p:cBhvr>
                                        <p:cTn id="34" dur="2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1" grpId="0" animBg="1"/>
      <p:bldP spid="24" grpId="0"/>
      <p:bldP spid="26" grpId="0" animBg="1"/>
      <p:bldP spid="27" grpId="0" animBg="1"/>
      <p:bldP spid="28" grpId="0"/>
      <p:bldP spid="6" grpId="0" animBg="1"/>
      <p:bldP spid="19" grpId="0" animBg="1"/>
      <p:bldP spid="20" grpId="0" animBg="1"/>
      <p:bldP spid="7"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hqprint">
            <a:clrChange>
              <a:clrFrom>
                <a:srgbClr val="FFFFFF"/>
              </a:clrFrom>
              <a:clrTo>
                <a:srgbClr val="FFFFFF">
                  <a:alpha val="0"/>
                </a:srgbClr>
              </a:clrTo>
            </a:clrChange>
            <a:duotone>
              <a:prstClr val="black"/>
              <a:srgbClr val="A5A5A5">
                <a:tint val="45000"/>
                <a:satMod val="400000"/>
              </a:srgbClr>
            </a:duotone>
            <a:extLst>
              <a:ext uri="{28A0092B-C50C-407E-A947-70E740481C1C}">
                <a14:useLocalDpi xmlns:a14="http://schemas.microsoft.com/office/drawing/2010/main"/>
              </a:ext>
            </a:extLst>
          </a:blip>
          <a:srcRect r="14646"/>
          <a:stretch/>
        </p:blipFill>
        <p:spPr>
          <a:xfrm>
            <a:off x="2567353" y="920046"/>
            <a:ext cx="6791040" cy="5129412"/>
          </a:xfrm>
          <a:prstGeom prst="rect">
            <a:avLst/>
          </a:prstGeom>
        </p:spPr>
      </p:pic>
      <p:sp>
        <p:nvSpPr>
          <p:cNvPr id="78" name="Oval 77"/>
          <p:cNvSpPr>
            <a:spLocks noChangeAspect="1"/>
          </p:cNvSpPr>
          <p:nvPr/>
        </p:nvSpPr>
        <p:spPr>
          <a:xfrm flipH="1" flipV="1">
            <a:off x="7371089" y="2126968"/>
            <a:ext cx="717612" cy="717612"/>
          </a:xfrm>
          <a:prstGeom prst="ellipse">
            <a:avLst/>
          </a:prstGeom>
          <a:solidFill>
            <a:srgbClr val="7030A0">
              <a:alpha val="4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84" name="Oval 83"/>
          <p:cNvSpPr>
            <a:spLocks noChangeAspect="1"/>
          </p:cNvSpPr>
          <p:nvPr/>
        </p:nvSpPr>
        <p:spPr>
          <a:xfrm flipH="1" flipV="1">
            <a:off x="3641386" y="2630344"/>
            <a:ext cx="717612" cy="717612"/>
          </a:xfrm>
          <a:prstGeom prst="ellipse">
            <a:avLst/>
          </a:prstGeom>
          <a:solidFill>
            <a:srgbClr val="7030A0">
              <a:alpha val="4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4" name="Title 3"/>
          <p:cNvSpPr>
            <a:spLocks noGrp="1"/>
          </p:cNvSpPr>
          <p:nvPr>
            <p:ph type="title"/>
          </p:nvPr>
        </p:nvSpPr>
        <p:spPr>
          <a:xfrm>
            <a:off x="1316038" y="229633"/>
            <a:ext cx="4982177" cy="885316"/>
          </a:xfrm>
        </p:spPr>
        <p:txBody>
          <a:bodyPr>
            <a:normAutofit fontScale="90000"/>
          </a:bodyPr>
          <a:lstStyle/>
          <a:p>
            <a:r>
              <a:rPr lang="fr-CH" dirty="0" smtClean="0"/>
              <a:t>LS2 machine activities</a:t>
            </a:r>
            <a:br>
              <a:rPr lang="fr-CH" dirty="0" smtClean="0"/>
            </a:br>
            <a:r>
              <a:rPr lang="fr-CH" sz="2200" dirty="0"/>
              <a:t>SPS</a:t>
            </a:r>
            <a:endParaRPr lang="en-US" b="0" dirty="0"/>
          </a:p>
        </p:txBody>
      </p:sp>
      <p:sp>
        <p:nvSpPr>
          <p:cNvPr id="6" name="Footer Placeholder 5"/>
          <p:cNvSpPr>
            <a:spLocks noGrp="1"/>
          </p:cNvSpPr>
          <p:nvPr>
            <p:ph type="ftr" sz="quarter" idx="4294967295"/>
          </p:nvPr>
        </p:nvSpPr>
        <p:spPr>
          <a:xfrm>
            <a:off x="6470650" y="6356350"/>
            <a:ext cx="5721350" cy="365125"/>
          </a:xfrm>
        </p:spPr>
        <p:txBody>
          <a:bodyPr/>
          <a:lstStyle/>
          <a:p>
            <a:pPr>
              <a:defRPr/>
            </a:pPr>
            <a:r>
              <a:rPr lang="en-GB" smtClean="0">
                <a:latin typeface="Calibri" panose="020F0502020204030204"/>
              </a:rPr>
              <a:t>David Mcfarlane EN-ACE</a:t>
            </a:r>
            <a:endParaRPr lang="en-US" dirty="0">
              <a:latin typeface="Calibri" panose="020F0502020204030204"/>
            </a:endParaRPr>
          </a:p>
        </p:txBody>
      </p:sp>
      <p:sp>
        <p:nvSpPr>
          <p:cNvPr id="18" name="Slide Number Placeholder 17"/>
          <p:cNvSpPr>
            <a:spLocks noGrp="1"/>
          </p:cNvSpPr>
          <p:nvPr>
            <p:ph type="sldNum" sz="quarter" idx="4294967295"/>
          </p:nvPr>
        </p:nvSpPr>
        <p:spPr>
          <a:xfrm>
            <a:off x="11218863" y="6356350"/>
            <a:ext cx="973137" cy="365125"/>
          </a:xfrm>
        </p:spPr>
        <p:txBody>
          <a:bodyPr/>
          <a:lstStyle/>
          <a:p>
            <a:fld id="{8D6C380F-326D-3C40-9EE7-7FBAB0953422}" type="slidenum">
              <a:rPr lang="en-US" smtClean="0"/>
              <a:pPr/>
              <a:t>6</a:t>
            </a:fld>
            <a:endParaRPr lang="en-US" dirty="0"/>
          </a:p>
        </p:txBody>
      </p:sp>
      <p:sp>
        <p:nvSpPr>
          <p:cNvPr id="5" name="Text Box 91"/>
          <p:cNvSpPr txBox="1">
            <a:spLocks noChangeArrowheads="1"/>
          </p:cNvSpPr>
          <p:nvPr/>
        </p:nvSpPr>
        <p:spPr bwMode="auto">
          <a:xfrm>
            <a:off x="4470979" y="3996683"/>
            <a:ext cx="2137124" cy="553998"/>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sz="1000" b="1" kern="0" dirty="0">
                <a:solidFill>
                  <a:srgbClr val="7030A0"/>
                </a:solidFill>
              </a:rPr>
              <a:t>Extraction protection devices:</a:t>
            </a:r>
          </a:p>
          <a:p>
            <a:pPr marL="171450" indent="-171450">
              <a:buFont typeface="Arial" panose="020B0604020202020204" pitchFamily="34" charset="0"/>
              <a:buChar char="•"/>
              <a:defRPr/>
            </a:pPr>
            <a:r>
              <a:rPr lang="en-US" sz="1000" kern="0" dirty="0">
                <a:solidFill>
                  <a:srgbClr val="7030A0"/>
                </a:solidFill>
              </a:rPr>
              <a:t>Replacement of TPSC4 </a:t>
            </a:r>
            <a:r>
              <a:rPr lang="en-US" sz="800" kern="0" dirty="0">
                <a:solidFill>
                  <a:srgbClr val="7030A0"/>
                </a:solidFill>
              </a:rPr>
              <a:t>(LSS4)</a:t>
            </a:r>
          </a:p>
          <a:p>
            <a:pPr marL="171450" indent="-171450">
              <a:buFont typeface="Arial" panose="020B0604020202020204" pitchFamily="34" charset="0"/>
              <a:buChar char="•"/>
              <a:defRPr/>
            </a:pPr>
            <a:r>
              <a:rPr lang="en-US" sz="1000" kern="0" dirty="0">
                <a:solidFill>
                  <a:srgbClr val="7030A0"/>
                </a:solidFill>
              </a:rPr>
              <a:t>Replacement of TPSG6 </a:t>
            </a:r>
            <a:r>
              <a:rPr lang="en-US" sz="800" kern="0" dirty="0">
                <a:solidFill>
                  <a:srgbClr val="7030A0"/>
                </a:solidFill>
              </a:rPr>
              <a:t>(LSS6)</a:t>
            </a:r>
          </a:p>
        </p:txBody>
      </p:sp>
      <p:cxnSp>
        <p:nvCxnSpPr>
          <p:cNvPr id="7" name="Elbow Connector 59"/>
          <p:cNvCxnSpPr>
            <a:stCxn id="12" idx="1"/>
          </p:cNvCxnSpPr>
          <p:nvPr/>
        </p:nvCxnSpPr>
        <p:spPr>
          <a:xfrm flipH="1">
            <a:off x="6491563" y="5894819"/>
            <a:ext cx="1804568" cy="32193"/>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sp>
        <p:nvSpPr>
          <p:cNvPr id="8" name="Text Box 95"/>
          <p:cNvSpPr txBox="1">
            <a:spLocks noChangeArrowheads="1"/>
          </p:cNvSpPr>
          <p:nvPr/>
        </p:nvSpPr>
        <p:spPr bwMode="auto">
          <a:xfrm>
            <a:off x="8183719" y="1778790"/>
            <a:ext cx="2484282" cy="677108"/>
          </a:xfrm>
          <a:prstGeom prst="rect">
            <a:avLst/>
          </a:prstGeom>
          <a:solidFill>
            <a:schemeClr val="bg1"/>
          </a:solidFill>
          <a:ln w="9525">
            <a:noFill/>
            <a:miter lim="800000"/>
            <a:headEnd/>
            <a:tailEnd/>
          </a:ln>
          <a:effectLst/>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defRPr/>
            </a:pPr>
            <a:r>
              <a:rPr lang="en-US" sz="1000" b="1" dirty="0">
                <a:solidFill>
                  <a:srgbClr val="7030A0"/>
                </a:solidFill>
                <a:latin typeface="Calibri" panose="020F0502020204030204"/>
                <a:cs typeface="Arial" panose="020B0604020202020204" pitchFamily="34" charset="0"/>
              </a:rPr>
              <a:t>200 MHz RF power upgrade</a:t>
            </a:r>
            <a:br>
              <a:rPr lang="en-US" sz="1000" b="1" dirty="0">
                <a:solidFill>
                  <a:srgbClr val="7030A0"/>
                </a:solidFill>
                <a:latin typeface="Calibri" panose="020F0502020204030204"/>
                <a:cs typeface="Arial" panose="020B0604020202020204" pitchFamily="34" charset="0"/>
              </a:rPr>
            </a:br>
            <a:r>
              <a:rPr lang="en-US" sz="800" dirty="0">
                <a:solidFill>
                  <a:srgbClr val="7030A0"/>
                </a:solidFill>
                <a:latin typeface="Calibri" panose="020F0502020204030204"/>
                <a:cs typeface="Arial" panose="020B0604020202020204" pitchFamily="34" charset="0"/>
              </a:rPr>
              <a:t>(LSS3, BA3, BAF3)</a:t>
            </a:r>
          </a:p>
          <a:p>
            <a:pPr marL="171450" indent="-171450" defTabSz="914400">
              <a:buFont typeface="Arial" panose="020B0604020202020204" pitchFamily="34" charset="0"/>
              <a:buChar char="•"/>
              <a:defRPr/>
            </a:pPr>
            <a:r>
              <a:rPr lang="en-US" sz="1000" b="1" dirty="0">
                <a:solidFill>
                  <a:srgbClr val="7030A0"/>
                </a:solidFill>
                <a:latin typeface="Calibri" panose="020F0502020204030204"/>
                <a:cs typeface="Arial" panose="020B0604020202020204" pitchFamily="34" charset="0"/>
              </a:rPr>
              <a:t>200 MHz low level RF upgrade</a:t>
            </a:r>
          </a:p>
          <a:p>
            <a:pPr marL="171450" indent="-171450" defTabSz="914400">
              <a:buFont typeface="Arial" panose="020B0604020202020204" pitchFamily="34" charset="0"/>
              <a:buChar char="•"/>
              <a:defRPr/>
            </a:pPr>
            <a:endParaRPr lang="fr-CH" sz="1000" b="1" dirty="0">
              <a:solidFill>
                <a:srgbClr val="7030A0"/>
              </a:solidFill>
              <a:latin typeface="Calibri" panose="020F0502020204030204"/>
              <a:cs typeface="Arial" panose="020B0604020202020204" pitchFamily="34" charset="0"/>
            </a:endParaRPr>
          </a:p>
        </p:txBody>
      </p:sp>
      <p:sp>
        <p:nvSpPr>
          <p:cNvPr id="9" name="Text Box 72"/>
          <p:cNvSpPr txBox="1">
            <a:spLocks noChangeArrowheads="1"/>
          </p:cNvSpPr>
          <p:nvPr/>
        </p:nvSpPr>
        <p:spPr bwMode="auto">
          <a:xfrm>
            <a:off x="1283651" y="1797786"/>
            <a:ext cx="2311605" cy="1138773"/>
          </a:xfrm>
          <a:prstGeom prst="rect">
            <a:avLst/>
          </a:prstGeom>
          <a:no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sz="1000" b="1" kern="0" dirty="0">
                <a:solidFill>
                  <a:srgbClr val="7030A0"/>
                </a:solidFill>
              </a:rPr>
              <a:t>Reconfiguration of LSS1 </a:t>
            </a:r>
            <a:r>
              <a:rPr lang="en-US" sz="800" kern="0" dirty="0">
                <a:solidFill>
                  <a:srgbClr val="7030A0"/>
                </a:solidFill>
              </a:rPr>
              <a:t>(LSS1, BA1)</a:t>
            </a:r>
          </a:p>
          <a:p>
            <a:pPr marL="171450" indent="-171450">
              <a:buFontTx/>
              <a:buChar char="-"/>
              <a:defRPr/>
            </a:pPr>
            <a:r>
              <a:rPr lang="fr-CH" sz="1000" kern="0" dirty="0">
                <a:solidFill>
                  <a:srgbClr val="7030A0"/>
                </a:solidFill>
              </a:rPr>
              <a:t>New beam loss monitors</a:t>
            </a:r>
            <a:endParaRPr lang="en-US" sz="1000" kern="0" dirty="0">
              <a:solidFill>
                <a:srgbClr val="7030A0"/>
              </a:solidFill>
            </a:endParaRPr>
          </a:p>
          <a:p>
            <a:pPr marL="171450" indent="-171450">
              <a:buFontTx/>
              <a:buChar char="-"/>
              <a:defRPr/>
            </a:pPr>
            <a:r>
              <a:rPr lang="en-US" sz="1000" kern="0" dirty="0">
                <a:solidFill>
                  <a:srgbClr val="7030A0"/>
                </a:solidFill>
              </a:rPr>
              <a:t>New upgraded scraper</a:t>
            </a:r>
          </a:p>
          <a:p>
            <a:pPr marL="171450" indent="-171450">
              <a:buFontTx/>
              <a:buChar char="-"/>
              <a:defRPr/>
            </a:pPr>
            <a:r>
              <a:rPr lang="en-GB" sz="1000" kern="0" dirty="0">
                <a:solidFill>
                  <a:srgbClr val="7030A0"/>
                </a:solidFill>
              </a:rPr>
              <a:t>Replace one injection kicker MKP</a:t>
            </a:r>
          </a:p>
          <a:p>
            <a:pPr marL="171450" indent="-171450">
              <a:buFontTx/>
              <a:buChar char="-"/>
              <a:defRPr/>
            </a:pPr>
            <a:r>
              <a:rPr lang="en-GB" sz="1000" kern="0" dirty="0">
                <a:solidFill>
                  <a:srgbClr val="7030A0"/>
                </a:solidFill>
              </a:rPr>
              <a:t>Reconfiguration of the enlarged quadrupoles</a:t>
            </a:r>
            <a:br>
              <a:rPr lang="en-GB" sz="1000" kern="0" dirty="0">
                <a:solidFill>
                  <a:srgbClr val="7030A0"/>
                </a:solidFill>
              </a:rPr>
            </a:br>
            <a:r>
              <a:rPr lang="en-GB" sz="800" kern="0" dirty="0">
                <a:solidFill>
                  <a:srgbClr val="7030A0"/>
                </a:solidFill>
              </a:rPr>
              <a:t>(11610, 11710, 11810)</a:t>
            </a:r>
            <a:endParaRPr lang="en-US" sz="1000" kern="0" dirty="0">
              <a:solidFill>
                <a:srgbClr val="7030A0"/>
              </a:solidFill>
            </a:endParaRPr>
          </a:p>
        </p:txBody>
      </p:sp>
      <p:cxnSp>
        <p:nvCxnSpPr>
          <p:cNvPr id="10" name="Elbow Connector 32"/>
          <p:cNvCxnSpPr>
            <a:stCxn id="8" idx="1"/>
          </p:cNvCxnSpPr>
          <p:nvPr/>
        </p:nvCxnSpPr>
        <p:spPr>
          <a:xfrm flipH="1">
            <a:off x="7874946" y="2271233"/>
            <a:ext cx="308773" cy="65591"/>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cxnSp>
        <p:nvCxnSpPr>
          <p:cNvPr id="11" name="Elbow Connector 75"/>
          <p:cNvCxnSpPr>
            <a:stCxn id="9" idx="2"/>
          </p:cNvCxnSpPr>
          <p:nvPr/>
        </p:nvCxnSpPr>
        <p:spPr>
          <a:xfrm>
            <a:off x="2439454" y="2936559"/>
            <a:ext cx="1423777" cy="65508"/>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sp>
        <p:nvSpPr>
          <p:cNvPr id="12" name="Text Box 75"/>
          <p:cNvSpPr txBox="1">
            <a:spLocks noChangeArrowheads="1"/>
          </p:cNvSpPr>
          <p:nvPr/>
        </p:nvSpPr>
        <p:spPr bwMode="auto">
          <a:xfrm>
            <a:off x="8296131" y="5633209"/>
            <a:ext cx="2137425" cy="523220"/>
          </a:xfrm>
          <a:prstGeom prst="rect">
            <a:avLst/>
          </a:prstGeom>
          <a:no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171450" indent="-171450">
              <a:buFont typeface="Arial" panose="020B0604020202020204" pitchFamily="34" charset="0"/>
              <a:buChar char="•"/>
              <a:defRPr/>
            </a:pPr>
            <a:r>
              <a:rPr lang="en-US" sz="1000" b="1" kern="0" dirty="0">
                <a:solidFill>
                  <a:srgbClr val="7030A0"/>
                </a:solidFill>
              </a:rPr>
              <a:t>New rotational Wire Scanners BWSRE</a:t>
            </a:r>
          </a:p>
          <a:p>
            <a:pPr marL="171450" indent="-171450">
              <a:buFont typeface="Arial" panose="020B0604020202020204" pitchFamily="34" charset="0"/>
              <a:buChar char="•"/>
              <a:defRPr/>
            </a:pPr>
            <a:r>
              <a:rPr lang="en-US" sz="800" kern="0" dirty="0">
                <a:solidFill>
                  <a:srgbClr val="7030A0"/>
                </a:solidFill>
              </a:rPr>
              <a:t>(LSS4, LSS5)</a:t>
            </a:r>
          </a:p>
        </p:txBody>
      </p:sp>
      <p:cxnSp>
        <p:nvCxnSpPr>
          <p:cNvPr id="13" name="Elbow Connector 87"/>
          <p:cNvCxnSpPr>
            <a:stCxn id="12" idx="1"/>
          </p:cNvCxnSpPr>
          <p:nvPr/>
        </p:nvCxnSpPr>
        <p:spPr>
          <a:xfrm flipH="1" flipV="1">
            <a:off x="8068863" y="5261129"/>
            <a:ext cx="227268" cy="633690"/>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sp>
        <p:nvSpPr>
          <p:cNvPr id="14" name="Text Box 86"/>
          <p:cNvSpPr txBox="1">
            <a:spLocks noChangeArrowheads="1"/>
          </p:cNvSpPr>
          <p:nvPr/>
        </p:nvSpPr>
        <p:spPr bwMode="auto">
          <a:xfrm>
            <a:off x="1820945" y="1092051"/>
            <a:ext cx="2707793" cy="369332"/>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171450" indent="-171450">
              <a:buFont typeface="Arial" panose="020B0604020202020204" pitchFamily="34" charset="0"/>
              <a:buChar char="•"/>
              <a:defRPr/>
            </a:pPr>
            <a:r>
              <a:rPr lang="en-US" sz="1000" b="1" kern="0" dirty="0">
                <a:solidFill>
                  <a:srgbClr val="7030A0"/>
                </a:solidFill>
              </a:rPr>
              <a:t>Change all the electrostatic septum ZS</a:t>
            </a:r>
            <a:br>
              <a:rPr lang="en-US" sz="1000" b="1" kern="0" dirty="0">
                <a:solidFill>
                  <a:srgbClr val="7030A0"/>
                </a:solidFill>
              </a:rPr>
            </a:br>
            <a:r>
              <a:rPr lang="en-US" sz="800" kern="0" dirty="0">
                <a:solidFill>
                  <a:srgbClr val="7030A0"/>
                </a:solidFill>
              </a:rPr>
              <a:t>(LSS2)</a:t>
            </a:r>
          </a:p>
        </p:txBody>
      </p:sp>
      <p:cxnSp>
        <p:nvCxnSpPr>
          <p:cNvPr id="15" name="Straight Connector 14"/>
          <p:cNvCxnSpPr/>
          <p:nvPr/>
        </p:nvCxnSpPr>
        <p:spPr>
          <a:xfrm>
            <a:off x="4379314" y="1276717"/>
            <a:ext cx="784237" cy="411168"/>
          </a:xfrm>
          <a:prstGeom prst="line">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cxnSp>
        <p:nvCxnSpPr>
          <p:cNvPr id="16" name="Elbow Connector 54"/>
          <p:cNvCxnSpPr>
            <a:stCxn id="5" idx="2"/>
          </p:cNvCxnSpPr>
          <p:nvPr/>
        </p:nvCxnSpPr>
        <p:spPr>
          <a:xfrm flipH="1">
            <a:off x="4477191" y="4550681"/>
            <a:ext cx="1062350" cy="829160"/>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cxnSp>
        <p:nvCxnSpPr>
          <p:cNvPr id="17" name="Elbow Connector 125"/>
          <p:cNvCxnSpPr>
            <a:stCxn id="5" idx="2"/>
          </p:cNvCxnSpPr>
          <p:nvPr/>
        </p:nvCxnSpPr>
        <p:spPr>
          <a:xfrm>
            <a:off x="5539541" y="4550681"/>
            <a:ext cx="2152341" cy="315954"/>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cxnSp>
        <p:nvCxnSpPr>
          <p:cNvPr id="20" name="Elbow Connector 75"/>
          <p:cNvCxnSpPr>
            <a:endCxn id="19" idx="3"/>
          </p:cNvCxnSpPr>
          <p:nvPr/>
        </p:nvCxnSpPr>
        <p:spPr>
          <a:xfrm flipH="1" flipV="1">
            <a:off x="3893938" y="5447693"/>
            <a:ext cx="1762243" cy="147927"/>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sp>
        <p:nvSpPr>
          <p:cNvPr id="25" name="Text Box 75"/>
          <p:cNvSpPr txBox="1">
            <a:spLocks noChangeArrowheads="1"/>
          </p:cNvSpPr>
          <p:nvPr/>
        </p:nvSpPr>
        <p:spPr bwMode="auto">
          <a:xfrm>
            <a:off x="6177815" y="222396"/>
            <a:ext cx="3132589" cy="707886"/>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fr-CH" sz="1000" b="1" kern="0" dirty="0">
                <a:solidFill>
                  <a:srgbClr val="7030A0"/>
                </a:solidFill>
              </a:rPr>
              <a:t>LHC injection lines TI2 and TI8 </a:t>
            </a:r>
            <a:r>
              <a:rPr lang="en-US" sz="800" i="1" kern="0" dirty="0">
                <a:solidFill>
                  <a:srgbClr val="7030A0"/>
                </a:solidFill>
                <a:latin typeface="Arial"/>
              </a:rPr>
              <a:t>(see LHC coordination)</a:t>
            </a:r>
            <a:endParaRPr lang="en-US" sz="1000" b="1" kern="0" dirty="0">
              <a:solidFill>
                <a:srgbClr val="7030A0"/>
              </a:solidFill>
            </a:endParaRPr>
          </a:p>
          <a:p>
            <a:pPr marL="171450" indent="-171450">
              <a:buFont typeface="Arial" panose="020B0604020202020204" pitchFamily="34" charset="0"/>
              <a:buChar char="•"/>
              <a:defRPr/>
            </a:pPr>
            <a:r>
              <a:rPr lang="en-US" sz="1000" kern="0" dirty="0">
                <a:solidFill>
                  <a:srgbClr val="7030A0"/>
                </a:solidFill>
              </a:rPr>
              <a:t>New collimators TCDIs</a:t>
            </a:r>
          </a:p>
          <a:p>
            <a:pPr marL="171450" indent="-171450">
              <a:buFont typeface="Arial" panose="020B0604020202020204" pitchFamily="34" charset="0"/>
              <a:buChar char="•"/>
              <a:defRPr/>
            </a:pPr>
            <a:r>
              <a:rPr lang="en-US" sz="1000" kern="0" dirty="0">
                <a:solidFill>
                  <a:srgbClr val="7030A0"/>
                </a:solidFill>
              </a:rPr>
              <a:t>New beam loss monitors</a:t>
            </a:r>
          </a:p>
          <a:p>
            <a:pPr marL="171450" indent="-171450">
              <a:buFont typeface="Arial" panose="020B0604020202020204" pitchFamily="34" charset="0"/>
              <a:buChar char="•"/>
              <a:defRPr/>
            </a:pPr>
            <a:r>
              <a:rPr lang="fr-CH" sz="1000" kern="0" dirty="0">
                <a:solidFill>
                  <a:srgbClr val="7030A0"/>
                </a:solidFill>
              </a:rPr>
              <a:t>New vacuum valves</a:t>
            </a:r>
            <a:endParaRPr lang="en-US" sz="800" kern="0" dirty="0">
              <a:solidFill>
                <a:srgbClr val="7030A0"/>
              </a:solidFill>
            </a:endParaRPr>
          </a:p>
        </p:txBody>
      </p:sp>
      <p:sp>
        <p:nvSpPr>
          <p:cNvPr id="28" name="Text Box 75"/>
          <p:cNvSpPr txBox="1">
            <a:spLocks noChangeArrowheads="1"/>
          </p:cNvSpPr>
          <p:nvPr/>
        </p:nvSpPr>
        <p:spPr bwMode="auto">
          <a:xfrm>
            <a:off x="4493554" y="3100765"/>
            <a:ext cx="2858475" cy="400110"/>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171450" indent="-171450">
              <a:buFont typeface="Arial" panose="020B0604020202020204" pitchFamily="34" charset="0"/>
              <a:buChar char="•"/>
              <a:defRPr/>
            </a:pPr>
            <a:r>
              <a:rPr lang="en-US" sz="1000" b="1" kern="0" dirty="0">
                <a:solidFill>
                  <a:srgbClr val="7030A0"/>
                </a:solidFill>
              </a:rPr>
              <a:t>aC coating </a:t>
            </a:r>
            <a:r>
              <a:rPr lang="en-US" sz="800" kern="0" dirty="0">
                <a:solidFill>
                  <a:srgbClr val="7030A0"/>
                </a:solidFill>
              </a:rPr>
              <a:t>(QF SSS, MBB 5+ 6-, LSS drifts all)</a:t>
            </a:r>
            <a:endParaRPr lang="en-US" sz="1000" b="1" kern="0" dirty="0">
              <a:solidFill>
                <a:srgbClr val="7030A0"/>
              </a:solidFill>
            </a:endParaRPr>
          </a:p>
          <a:p>
            <a:pPr marL="171450" indent="-171450">
              <a:buFont typeface="Arial" panose="020B0604020202020204" pitchFamily="34" charset="0"/>
              <a:buChar char="•"/>
              <a:defRPr/>
            </a:pPr>
            <a:r>
              <a:rPr lang="en-US" sz="1000" b="1" kern="0" dirty="0">
                <a:solidFill>
                  <a:srgbClr val="7030A0"/>
                </a:solidFill>
              </a:rPr>
              <a:t>New flanges for the impedance reduction</a:t>
            </a:r>
          </a:p>
        </p:txBody>
      </p:sp>
      <p:sp>
        <p:nvSpPr>
          <p:cNvPr id="31" name="Text Box 91"/>
          <p:cNvSpPr txBox="1">
            <a:spLocks noChangeArrowheads="1"/>
          </p:cNvSpPr>
          <p:nvPr/>
        </p:nvSpPr>
        <p:spPr bwMode="auto">
          <a:xfrm>
            <a:off x="9369595" y="168667"/>
            <a:ext cx="824265" cy="246221"/>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sz="1000" b="1" kern="0" dirty="0">
                <a:solidFill>
                  <a:srgbClr val="7030A0"/>
                </a:solidFill>
              </a:rPr>
              <a:t>LIU </a:t>
            </a:r>
            <a:r>
              <a:rPr lang="en-US" sz="1000" kern="0" dirty="0">
                <a:solidFill>
                  <a:srgbClr val="7030A0"/>
                </a:solidFill>
              </a:rPr>
              <a:t>Project</a:t>
            </a:r>
          </a:p>
        </p:txBody>
      </p:sp>
      <p:sp>
        <p:nvSpPr>
          <p:cNvPr id="30" name="Rectangle 29"/>
          <p:cNvSpPr/>
          <p:nvPr/>
        </p:nvSpPr>
        <p:spPr>
          <a:xfrm>
            <a:off x="4493554" y="3500875"/>
            <a:ext cx="2360951" cy="369332"/>
          </a:xfrm>
          <a:prstGeom prst="rect">
            <a:avLst/>
          </a:prstGeom>
        </p:spPr>
        <p:txBody>
          <a:bodyPr wrap="square">
            <a:spAutoFit/>
          </a:bodyPr>
          <a:lstStyle/>
          <a:p>
            <a:pPr marL="171450" indent="-171450">
              <a:buFont typeface="Arial" panose="020B0604020202020204" pitchFamily="34" charset="0"/>
              <a:buChar char="•"/>
              <a:defRPr/>
            </a:pPr>
            <a:r>
              <a:rPr lang="en-US" sz="1000" b="1" kern="0" dirty="0">
                <a:solidFill>
                  <a:srgbClr val="7030A0"/>
                </a:solidFill>
                <a:latin typeface="Calibri" panose="020F0502020204030204"/>
              </a:rPr>
              <a:t>Replacement MOPOS electronics</a:t>
            </a:r>
            <a:br>
              <a:rPr lang="en-US" sz="1000" b="1" kern="0" dirty="0">
                <a:solidFill>
                  <a:srgbClr val="7030A0"/>
                </a:solidFill>
                <a:latin typeface="Calibri" panose="020F0502020204030204"/>
              </a:rPr>
            </a:br>
            <a:r>
              <a:rPr lang="en-US" sz="800" kern="0" dirty="0">
                <a:solidFill>
                  <a:srgbClr val="7030A0"/>
                </a:solidFill>
                <a:latin typeface="Calibri" panose="020F0502020204030204"/>
              </a:rPr>
              <a:t>(Sextants 1,2,3,4,5,6)</a:t>
            </a:r>
            <a:endParaRPr lang="en-US" sz="800" b="1" kern="0" dirty="0">
              <a:solidFill>
                <a:srgbClr val="7030A0"/>
              </a:solidFill>
              <a:latin typeface="Calibri" panose="020F0502020204030204"/>
            </a:endParaRPr>
          </a:p>
        </p:txBody>
      </p:sp>
      <p:sp>
        <p:nvSpPr>
          <p:cNvPr id="50" name="Rectangle 49"/>
          <p:cNvSpPr/>
          <p:nvPr/>
        </p:nvSpPr>
        <p:spPr>
          <a:xfrm>
            <a:off x="2078948" y="1409196"/>
            <a:ext cx="1604426" cy="369332"/>
          </a:xfrm>
          <a:prstGeom prst="rect">
            <a:avLst/>
          </a:prstGeom>
        </p:spPr>
        <p:txBody>
          <a:bodyPr wrap="square">
            <a:spAutoFit/>
          </a:bodyPr>
          <a:lstStyle/>
          <a:p>
            <a:pPr marL="171450" indent="-171450">
              <a:buFont typeface="Arial" panose="020B0604020202020204" pitchFamily="34" charset="0"/>
              <a:buChar char="•"/>
              <a:defRPr/>
            </a:pPr>
            <a:r>
              <a:rPr lang="en-US" sz="1000" b="1" kern="0" dirty="0">
                <a:solidFill>
                  <a:srgbClr val="7030A0"/>
                </a:solidFill>
                <a:latin typeface="Calibri" panose="020F0502020204030204"/>
              </a:rPr>
              <a:t>Add a vacuum valve</a:t>
            </a:r>
            <a:br>
              <a:rPr lang="en-US" sz="1000" b="1" kern="0" dirty="0">
                <a:solidFill>
                  <a:srgbClr val="7030A0"/>
                </a:solidFill>
                <a:latin typeface="Calibri" panose="020F0502020204030204"/>
              </a:rPr>
            </a:br>
            <a:r>
              <a:rPr lang="en-US" sz="800" kern="0" dirty="0">
                <a:solidFill>
                  <a:srgbClr val="7030A0"/>
                </a:solidFill>
                <a:latin typeface="Calibri" panose="020F0502020204030204"/>
              </a:rPr>
              <a:t>(sector 210)</a:t>
            </a:r>
            <a:endParaRPr lang="en-US" sz="800" b="1" kern="0" dirty="0">
              <a:solidFill>
                <a:srgbClr val="7030A0"/>
              </a:solidFill>
              <a:latin typeface="Calibri" panose="020F0502020204030204"/>
            </a:endParaRPr>
          </a:p>
        </p:txBody>
      </p:sp>
      <p:cxnSp>
        <p:nvCxnSpPr>
          <p:cNvPr id="51" name="Straight Connector 50"/>
          <p:cNvCxnSpPr/>
          <p:nvPr/>
        </p:nvCxnSpPr>
        <p:spPr>
          <a:xfrm flipH="1" flipV="1">
            <a:off x="3176326" y="1687885"/>
            <a:ext cx="1523735" cy="273675"/>
          </a:xfrm>
          <a:prstGeom prst="line">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sp>
        <p:nvSpPr>
          <p:cNvPr id="57" name="Arc 56"/>
          <p:cNvSpPr/>
          <p:nvPr/>
        </p:nvSpPr>
        <p:spPr>
          <a:xfrm rot="9998112">
            <a:off x="3756020" y="1646426"/>
            <a:ext cx="4262019" cy="4263798"/>
          </a:xfrm>
          <a:prstGeom prst="arc">
            <a:avLst>
              <a:gd name="adj1" fmla="val 14677158"/>
              <a:gd name="adj2" fmla="val 12172762"/>
            </a:avLst>
          </a:prstGeom>
          <a:noFill/>
          <a:ln w="76200" cap="flat" cmpd="sng" algn="ctr">
            <a:solidFill>
              <a:srgbClr val="7030A0">
                <a:alpha val="40000"/>
              </a:srgbClr>
            </a:solidFill>
            <a:prstDash val="solid"/>
            <a:miter lim="800000"/>
          </a:ln>
          <a:effectLst/>
        </p:spPr>
        <p:txBody>
          <a:bodyPr rtlCol="0" anchor="ctr"/>
          <a:lstStyle/>
          <a:p>
            <a:pPr algn="ctr">
              <a:defRPr/>
            </a:pPr>
            <a:endParaRPr lang="en-US" dirty="0">
              <a:solidFill>
                <a:srgbClr val="7030A0"/>
              </a:solidFill>
              <a:latin typeface="Calibri" panose="020F0502020204030204"/>
            </a:endParaRPr>
          </a:p>
        </p:txBody>
      </p:sp>
      <p:sp>
        <p:nvSpPr>
          <p:cNvPr id="19" name="Text Box 95"/>
          <p:cNvSpPr txBox="1">
            <a:spLocks noChangeArrowheads="1"/>
          </p:cNvSpPr>
          <p:nvPr/>
        </p:nvSpPr>
        <p:spPr bwMode="auto">
          <a:xfrm>
            <a:off x="928346" y="4724418"/>
            <a:ext cx="2965592" cy="1446550"/>
          </a:xfrm>
          <a:prstGeom prst="rect">
            <a:avLst/>
          </a:prstGeom>
          <a:solidFill>
            <a:srgbClr val="FFFFFF">
              <a:alpha val="60000"/>
            </a:srgbClr>
          </a:solidFill>
          <a:ln w="9525">
            <a:noFill/>
            <a:miter lim="800000"/>
            <a:headEnd/>
            <a:tailEnd/>
          </a:ln>
          <a:effectLst/>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1000" b="1" dirty="0">
                <a:solidFill>
                  <a:srgbClr val="7030A0"/>
                </a:solidFill>
                <a:latin typeface="Calibri" panose="020F0502020204030204"/>
                <a:cs typeface="Arial" panose="020B0604020202020204" pitchFamily="34" charset="0"/>
              </a:rPr>
              <a:t>Reconfiguration of LSS5</a:t>
            </a:r>
            <a:r>
              <a:rPr lang="en-US" sz="1000" dirty="0">
                <a:solidFill>
                  <a:srgbClr val="7030A0"/>
                </a:solidFill>
                <a:latin typeface="Calibri" panose="020F0502020204030204"/>
                <a:cs typeface="Arial" panose="020B0604020202020204" pitchFamily="34" charset="0"/>
              </a:rPr>
              <a:t> </a:t>
            </a:r>
            <a:r>
              <a:rPr lang="en-US" sz="800" dirty="0">
                <a:solidFill>
                  <a:srgbClr val="7030A0"/>
                </a:solidFill>
                <a:latin typeface="Calibri" panose="020F0502020204030204"/>
                <a:cs typeface="Arial" panose="020B0604020202020204" pitchFamily="34" charset="0"/>
              </a:rPr>
              <a:t>(ECA5, ECX5, LSS5)</a:t>
            </a:r>
            <a:endParaRPr lang="en-US" sz="1000" b="1" dirty="0">
              <a:solidFill>
                <a:srgbClr val="7030A0"/>
              </a:solidFill>
              <a:latin typeface="Calibri" panose="020F0502020204030204"/>
              <a:cs typeface="Arial" panose="020B0604020202020204" pitchFamily="34" charset="0"/>
            </a:endParaRPr>
          </a:p>
          <a:p>
            <a:pPr marL="171450" indent="-171450">
              <a:buFont typeface="Arial" panose="020B0604020202020204" pitchFamily="34" charset="0"/>
              <a:buChar char="•"/>
              <a:defRPr/>
            </a:pPr>
            <a:r>
              <a:rPr lang="en-US" sz="1000" b="1" dirty="0">
                <a:solidFill>
                  <a:srgbClr val="7030A0"/>
                </a:solidFill>
                <a:latin typeface="Calibri" panose="020F0502020204030204"/>
                <a:cs typeface="Arial" panose="020B0604020202020204" pitchFamily="34" charset="0"/>
              </a:rPr>
              <a:t>New Beam Dump</a:t>
            </a:r>
          </a:p>
          <a:p>
            <a:pPr marL="171450" indent="-171450">
              <a:buFont typeface="Arial" panose="020B0604020202020204" pitchFamily="34" charset="0"/>
              <a:buChar char="•"/>
              <a:defRPr/>
            </a:pPr>
            <a:r>
              <a:rPr lang="fr-CH" sz="1000" kern="0" dirty="0">
                <a:solidFill>
                  <a:srgbClr val="7030A0"/>
                </a:solidFill>
                <a:latin typeface="Calibri" panose="020F0502020204030204"/>
              </a:rPr>
              <a:t>New beam loss monitors</a:t>
            </a:r>
          </a:p>
          <a:p>
            <a:pPr marL="171450" indent="-171450">
              <a:buFont typeface="Arial" panose="020B0604020202020204" pitchFamily="34" charset="0"/>
              <a:buChar char="•"/>
              <a:defRPr/>
            </a:pPr>
            <a:r>
              <a:rPr lang="fr-CH" sz="1000" kern="0" dirty="0">
                <a:solidFill>
                  <a:srgbClr val="7030A0"/>
                </a:solidFill>
                <a:latin typeface="Calibri" panose="020F0502020204030204"/>
              </a:rPr>
              <a:t>Replace beam gas ionisation profile monitor (BGI)</a:t>
            </a:r>
          </a:p>
          <a:p>
            <a:pPr marL="171450" indent="-171450">
              <a:buFont typeface="Arial" panose="020B0604020202020204" pitchFamily="34" charset="0"/>
              <a:buChar char="•"/>
              <a:defRPr/>
            </a:pPr>
            <a:r>
              <a:rPr lang="fr-CH" sz="1000" kern="0" dirty="0">
                <a:solidFill>
                  <a:srgbClr val="7030A0"/>
                </a:solidFill>
                <a:latin typeface="Calibri" panose="020F0502020204030204"/>
              </a:rPr>
              <a:t>Replace the synchrotron light monitor (BSRT)</a:t>
            </a:r>
          </a:p>
          <a:p>
            <a:pPr marL="171450" indent="-171450">
              <a:buFont typeface="Arial" panose="020B0604020202020204" pitchFamily="34" charset="0"/>
              <a:buChar char="•"/>
              <a:defRPr/>
            </a:pPr>
            <a:r>
              <a:rPr lang="fr-CH" sz="1000" kern="0" dirty="0">
                <a:solidFill>
                  <a:srgbClr val="7030A0"/>
                </a:solidFill>
                <a:latin typeface="Calibri" panose="020F0502020204030204"/>
              </a:rPr>
              <a:t>New kicker magnet with vertical deflection for dumping MKDV (and generator)</a:t>
            </a:r>
          </a:p>
          <a:p>
            <a:pPr marL="171450" indent="-171450">
              <a:buFont typeface="Arial" panose="020B0604020202020204" pitchFamily="34" charset="0"/>
              <a:buChar char="•"/>
              <a:defRPr/>
            </a:pPr>
            <a:r>
              <a:rPr lang="fr-CH" sz="1000" kern="0" dirty="0">
                <a:solidFill>
                  <a:srgbClr val="7030A0"/>
                </a:solidFill>
                <a:latin typeface="Calibri" panose="020F0502020204030204"/>
              </a:rPr>
              <a:t>Reconfiguration of the enlarged quadrupoles</a:t>
            </a:r>
            <a:br>
              <a:rPr lang="fr-CH" sz="1000" kern="0" dirty="0">
                <a:solidFill>
                  <a:srgbClr val="7030A0"/>
                </a:solidFill>
                <a:latin typeface="Calibri" panose="020F0502020204030204"/>
              </a:rPr>
            </a:br>
            <a:r>
              <a:rPr lang="fr-CH" sz="800" kern="0" dirty="0">
                <a:solidFill>
                  <a:srgbClr val="7030A0"/>
                </a:solidFill>
                <a:latin typeface="Calibri" panose="020F0502020204030204"/>
              </a:rPr>
              <a:t>(51610, 51810)</a:t>
            </a:r>
            <a:endParaRPr lang="en-US" sz="1000" kern="0" dirty="0">
              <a:solidFill>
                <a:srgbClr val="7030A0"/>
              </a:solidFill>
              <a:latin typeface="Calibri" panose="020F0502020204030204"/>
            </a:endParaRPr>
          </a:p>
        </p:txBody>
      </p:sp>
      <p:sp>
        <p:nvSpPr>
          <p:cNvPr id="88" name="Oval 87"/>
          <p:cNvSpPr>
            <a:spLocks noChangeAspect="1"/>
          </p:cNvSpPr>
          <p:nvPr/>
        </p:nvSpPr>
        <p:spPr>
          <a:xfrm flipH="1" flipV="1">
            <a:off x="5575517" y="5313277"/>
            <a:ext cx="1032585" cy="717612"/>
          </a:xfrm>
          <a:prstGeom prst="ellipse">
            <a:avLst/>
          </a:prstGeom>
          <a:solidFill>
            <a:srgbClr val="7030A0">
              <a:alpha val="4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Tree>
    <p:extLst>
      <p:ext uri="{BB962C8B-B14F-4D97-AF65-F5344CB8AC3E}">
        <p14:creationId xmlns:p14="http://schemas.microsoft.com/office/powerpoint/2010/main" val="19219044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cstate="hqprint">
            <a:clrChange>
              <a:clrFrom>
                <a:srgbClr val="FFFFFF"/>
              </a:clrFrom>
              <a:clrTo>
                <a:srgbClr val="FFFFFF">
                  <a:alpha val="0"/>
                </a:srgbClr>
              </a:clrTo>
            </a:clrChange>
            <a:duotone>
              <a:prstClr val="black"/>
              <a:srgbClr val="A5A5A5">
                <a:tint val="45000"/>
                <a:satMod val="400000"/>
              </a:srgbClr>
            </a:duotone>
            <a:extLst>
              <a:ext uri="{28A0092B-C50C-407E-A947-70E740481C1C}">
                <a14:useLocalDpi xmlns:a14="http://schemas.microsoft.com/office/drawing/2010/main"/>
              </a:ext>
            </a:extLst>
          </a:blip>
          <a:srcRect r="14646"/>
          <a:stretch/>
        </p:blipFill>
        <p:spPr>
          <a:xfrm>
            <a:off x="2567353" y="920046"/>
            <a:ext cx="6791040" cy="5129412"/>
          </a:xfrm>
          <a:prstGeom prst="rect">
            <a:avLst/>
          </a:prstGeom>
        </p:spPr>
      </p:pic>
      <p:cxnSp>
        <p:nvCxnSpPr>
          <p:cNvPr id="87" name="Straight Connector 86"/>
          <p:cNvCxnSpPr/>
          <p:nvPr/>
        </p:nvCxnSpPr>
        <p:spPr>
          <a:xfrm flipH="1">
            <a:off x="2818065" y="3074244"/>
            <a:ext cx="1045166" cy="1650985"/>
          </a:xfrm>
          <a:prstGeom prst="line">
            <a:avLst/>
          </a:prstGeom>
          <a:noFill/>
          <a:ln w="76200" cap="flat" cmpd="sng" algn="ctr">
            <a:solidFill>
              <a:srgbClr val="99CC00">
                <a:alpha val="40000"/>
              </a:srgbClr>
            </a:solidFill>
            <a:prstDash val="solid"/>
            <a:miter lim="800000"/>
          </a:ln>
          <a:effectLst/>
        </p:spPr>
      </p:cxnSp>
      <p:sp>
        <p:nvSpPr>
          <p:cNvPr id="78" name="Oval 77"/>
          <p:cNvSpPr>
            <a:spLocks noChangeAspect="1"/>
          </p:cNvSpPr>
          <p:nvPr/>
        </p:nvSpPr>
        <p:spPr>
          <a:xfrm flipH="1" flipV="1">
            <a:off x="7371089" y="2126968"/>
            <a:ext cx="717612" cy="717612"/>
          </a:xfrm>
          <a:prstGeom prst="ellipse">
            <a:avLst/>
          </a:prstGeom>
          <a:solidFill>
            <a:srgbClr val="FF3300">
              <a:alpha val="4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81" name="Oval 80"/>
          <p:cNvSpPr>
            <a:spLocks noChangeAspect="1"/>
          </p:cNvSpPr>
          <p:nvPr/>
        </p:nvSpPr>
        <p:spPr>
          <a:xfrm rot="21123161" flipH="1" flipV="1">
            <a:off x="7240932" y="3822217"/>
            <a:ext cx="717612" cy="1190290"/>
          </a:xfrm>
          <a:prstGeom prst="ellipse">
            <a:avLst/>
          </a:prstGeom>
          <a:solidFill>
            <a:srgbClr val="FF3300">
              <a:alpha val="4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82" name="Oval 81"/>
          <p:cNvSpPr>
            <a:spLocks noChangeAspect="1"/>
          </p:cNvSpPr>
          <p:nvPr/>
        </p:nvSpPr>
        <p:spPr>
          <a:xfrm rot="13700545" flipH="1" flipV="1">
            <a:off x="5949505" y="5227438"/>
            <a:ext cx="454066" cy="1002212"/>
          </a:xfrm>
          <a:prstGeom prst="ellipse">
            <a:avLst/>
          </a:prstGeom>
          <a:solidFill>
            <a:srgbClr val="FF3300">
              <a:alpha val="4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83" name="Oval 82"/>
          <p:cNvSpPr>
            <a:spLocks noChangeAspect="1"/>
          </p:cNvSpPr>
          <p:nvPr/>
        </p:nvSpPr>
        <p:spPr>
          <a:xfrm flipH="1" flipV="1">
            <a:off x="4151073" y="4914406"/>
            <a:ext cx="717612" cy="717612"/>
          </a:xfrm>
          <a:prstGeom prst="ellipse">
            <a:avLst/>
          </a:prstGeom>
          <a:solidFill>
            <a:srgbClr val="FF3300">
              <a:alpha val="4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84" name="Oval 83"/>
          <p:cNvSpPr>
            <a:spLocks noChangeAspect="1"/>
          </p:cNvSpPr>
          <p:nvPr/>
        </p:nvSpPr>
        <p:spPr>
          <a:xfrm flipH="1" flipV="1">
            <a:off x="3641386" y="2630344"/>
            <a:ext cx="717612" cy="717612"/>
          </a:xfrm>
          <a:prstGeom prst="ellipse">
            <a:avLst/>
          </a:prstGeom>
          <a:solidFill>
            <a:srgbClr val="FF3300">
              <a:alpha val="4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85" name="Oval 84"/>
          <p:cNvSpPr>
            <a:spLocks noChangeAspect="1"/>
          </p:cNvSpPr>
          <p:nvPr/>
        </p:nvSpPr>
        <p:spPr>
          <a:xfrm flipH="1" flipV="1">
            <a:off x="5202575" y="1028517"/>
            <a:ext cx="717612" cy="717612"/>
          </a:xfrm>
          <a:prstGeom prst="ellipse">
            <a:avLst/>
          </a:prstGeom>
          <a:solidFill>
            <a:srgbClr val="FF3300">
              <a:alpha val="4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86" name="Arc 85"/>
          <p:cNvSpPr/>
          <p:nvPr/>
        </p:nvSpPr>
        <p:spPr>
          <a:xfrm rot="9998112">
            <a:off x="3859129" y="1768741"/>
            <a:ext cx="4050896" cy="4019960"/>
          </a:xfrm>
          <a:prstGeom prst="arc">
            <a:avLst>
              <a:gd name="adj1" fmla="val 16074151"/>
              <a:gd name="adj2" fmla="val 16051896"/>
            </a:avLst>
          </a:prstGeom>
          <a:noFill/>
          <a:ln w="76200" cap="flat" cmpd="sng" algn="ctr">
            <a:solidFill>
              <a:srgbClr val="FF3300">
                <a:alpha val="40000"/>
              </a:srgbClr>
            </a:solidFill>
            <a:prstDash val="solid"/>
            <a:miter lim="800000"/>
          </a:ln>
          <a:effectLst/>
        </p:spPr>
        <p:txBody>
          <a:bodyPr rtlCol="0" anchor="ctr"/>
          <a:lstStyle/>
          <a:p>
            <a:pPr algn="ctr">
              <a:defRPr/>
            </a:pPr>
            <a:endParaRPr lang="en-US" dirty="0">
              <a:solidFill>
                <a:prstClr val="black"/>
              </a:solidFill>
              <a:latin typeface="Calibri" panose="020F0502020204030204"/>
            </a:endParaRPr>
          </a:p>
        </p:txBody>
      </p:sp>
      <p:sp>
        <p:nvSpPr>
          <p:cNvPr id="77" name="Text Box 91"/>
          <p:cNvSpPr txBox="1">
            <a:spLocks noChangeArrowheads="1"/>
          </p:cNvSpPr>
          <p:nvPr/>
        </p:nvSpPr>
        <p:spPr bwMode="auto">
          <a:xfrm>
            <a:off x="8248783" y="3543615"/>
            <a:ext cx="2323072" cy="861774"/>
          </a:xfrm>
          <a:prstGeom prst="rect">
            <a:avLst/>
          </a:prstGeom>
          <a:noFill/>
          <a:ln w="9525">
            <a:noFill/>
            <a:miter lim="800000"/>
            <a:headEnd/>
            <a:tailEnd/>
          </a:ln>
          <a:effectLst/>
        </p:spPr>
        <p:txBody>
          <a:bodyPr wrap="none">
            <a:spAutoFit/>
          </a:bodyPr>
          <a:lstStyle>
            <a:defPPr>
              <a:defRPr lang="en-US"/>
            </a:defPPr>
            <a:lvl1pPr marR="0" lvl="0" indent="0" defTabSz="457200" fontAlgn="auto">
              <a:lnSpc>
                <a:spcPct val="100000"/>
              </a:lnSpc>
              <a:spcBef>
                <a:spcPts val="0"/>
              </a:spcBef>
              <a:spcAft>
                <a:spcPts val="0"/>
              </a:spcAft>
              <a:buClrTx/>
              <a:buSzTx/>
              <a:buFontTx/>
              <a:buNone/>
              <a:tabLst/>
              <a:defRPr kumimoji="0" sz="1000" b="1" i="0" u="none" strike="noStrike" kern="0" cap="none" spc="0" normalizeH="0" baseline="0">
                <a:ln>
                  <a:noFill/>
                </a:ln>
                <a:solidFill>
                  <a:srgbClr val="FF3300"/>
                </a:solidFill>
                <a:effectLst/>
                <a:uLnTx/>
                <a:uFillTx/>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dirty="0"/>
              <a:t>Fire Safety</a:t>
            </a:r>
          </a:p>
          <a:p>
            <a:pPr marL="171450" indent="-171450">
              <a:buFont typeface="Arial" panose="020B0604020202020204" pitchFamily="34" charset="0"/>
              <a:buChar char="•"/>
              <a:defRPr/>
            </a:pPr>
            <a:r>
              <a:rPr lang="fr-CH" b="0" dirty="0"/>
              <a:t>Fire compartments</a:t>
            </a:r>
          </a:p>
          <a:p>
            <a:pPr marL="171450" indent="-171450">
              <a:buFont typeface="Arial" panose="020B0604020202020204" pitchFamily="34" charset="0"/>
              <a:buChar char="•"/>
              <a:defRPr/>
            </a:pPr>
            <a:r>
              <a:rPr lang="fr-CH" b="0" dirty="0"/>
              <a:t>Fires safety systems</a:t>
            </a:r>
          </a:p>
          <a:p>
            <a:pPr marL="171450" indent="-171450">
              <a:buFont typeface="Arial" panose="020B0604020202020204" pitchFamily="34" charset="0"/>
              <a:buChar char="•"/>
              <a:defRPr/>
            </a:pPr>
            <a:r>
              <a:rPr lang="fr-CH" b="0" dirty="0"/>
              <a:t>Manual fire fithing systems</a:t>
            </a:r>
          </a:p>
          <a:p>
            <a:pPr marL="171450" indent="-171450">
              <a:buFont typeface="Arial" panose="020B0604020202020204" pitchFamily="34" charset="0"/>
              <a:buChar char="•"/>
              <a:defRPr/>
            </a:pPr>
            <a:r>
              <a:rPr lang="fr-CH" b="0" dirty="0"/>
              <a:t>Automatic fixed fire fihting systems</a:t>
            </a:r>
            <a:endParaRPr lang="en-US" b="0" dirty="0"/>
          </a:p>
        </p:txBody>
      </p:sp>
      <p:sp>
        <p:nvSpPr>
          <p:cNvPr id="4" name="Title 3"/>
          <p:cNvSpPr>
            <a:spLocks noGrp="1"/>
          </p:cNvSpPr>
          <p:nvPr>
            <p:ph type="title"/>
          </p:nvPr>
        </p:nvSpPr>
        <p:spPr>
          <a:xfrm>
            <a:off x="1316038" y="229633"/>
            <a:ext cx="4982177" cy="885316"/>
          </a:xfrm>
        </p:spPr>
        <p:txBody>
          <a:bodyPr>
            <a:normAutofit fontScale="90000"/>
          </a:bodyPr>
          <a:lstStyle/>
          <a:p>
            <a:r>
              <a:rPr lang="fr-CH" dirty="0" smtClean="0"/>
              <a:t>LS2 machine activities</a:t>
            </a:r>
            <a:br>
              <a:rPr lang="fr-CH" dirty="0" smtClean="0"/>
            </a:br>
            <a:r>
              <a:rPr lang="fr-CH" sz="2200" dirty="0"/>
              <a:t>SPS</a:t>
            </a:r>
            <a:endParaRPr lang="en-US" b="0" dirty="0"/>
          </a:p>
        </p:txBody>
      </p:sp>
      <p:sp>
        <p:nvSpPr>
          <p:cNvPr id="6" name="Footer Placeholder 5"/>
          <p:cNvSpPr>
            <a:spLocks noGrp="1"/>
          </p:cNvSpPr>
          <p:nvPr>
            <p:ph type="ftr" sz="quarter" idx="4294967295"/>
          </p:nvPr>
        </p:nvSpPr>
        <p:spPr>
          <a:xfrm>
            <a:off x="6470650" y="6356350"/>
            <a:ext cx="5721350" cy="365125"/>
          </a:xfrm>
        </p:spPr>
        <p:txBody>
          <a:bodyPr/>
          <a:lstStyle/>
          <a:p>
            <a:pPr>
              <a:defRPr/>
            </a:pPr>
            <a:r>
              <a:rPr lang="en-GB" smtClean="0">
                <a:latin typeface="Calibri" panose="020F0502020204030204"/>
              </a:rPr>
              <a:t>David Mcfarlane EN-ACE</a:t>
            </a:r>
            <a:endParaRPr lang="en-US" dirty="0">
              <a:latin typeface="Calibri" panose="020F0502020204030204"/>
            </a:endParaRPr>
          </a:p>
        </p:txBody>
      </p:sp>
      <p:sp>
        <p:nvSpPr>
          <p:cNvPr id="18" name="Slide Number Placeholder 17"/>
          <p:cNvSpPr>
            <a:spLocks noGrp="1"/>
          </p:cNvSpPr>
          <p:nvPr>
            <p:ph type="sldNum" sz="quarter" idx="4294967295"/>
          </p:nvPr>
        </p:nvSpPr>
        <p:spPr>
          <a:xfrm>
            <a:off x="11218863" y="6356350"/>
            <a:ext cx="973137" cy="365125"/>
          </a:xfrm>
        </p:spPr>
        <p:txBody>
          <a:bodyPr/>
          <a:lstStyle/>
          <a:p>
            <a:fld id="{8D6C380F-326D-3C40-9EE7-7FBAB0953422}" type="slidenum">
              <a:rPr lang="en-US" smtClean="0"/>
              <a:pPr/>
              <a:t>7</a:t>
            </a:fld>
            <a:endParaRPr lang="en-US" dirty="0"/>
          </a:p>
        </p:txBody>
      </p:sp>
      <p:sp>
        <p:nvSpPr>
          <p:cNvPr id="33" name="Text Box 91"/>
          <p:cNvSpPr txBox="1">
            <a:spLocks noChangeArrowheads="1"/>
          </p:cNvSpPr>
          <p:nvPr/>
        </p:nvSpPr>
        <p:spPr bwMode="auto">
          <a:xfrm>
            <a:off x="9369594" y="369378"/>
            <a:ext cx="1305165" cy="246221"/>
          </a:xfrm>
          <a:prstGeom prst="rect">
            <a:avLst/>
          </a:prstGeom>
          <a:noFill/>
          <a:ln w="9525">
            <a:noFill/>
            <a:miter lim="800000"/>
            <a:headEnd/>
            <a:tailEnd/>
          </a:ln>
          <a:effectLst/>
        </p:spPr>
        <p:txBody>
          <a:bodyPr wrap="none">
            <a:spAutoFit/>
          </a:bodyPr>
          <a:lstStyle>
            <a:defPPr>
              <a:defRPr lang="en-US"/>
            </a:defPPr>
            <a:lvl1pPr marR="0" lvl="0" indent="0" defTabSz="457200" fontAlgn="auto">
              <a:lnSpc>
                <a:spcPct val="100000"/>
              </a:lnSpc>
              <a:spcBef>
                <a:spcPts val="0"/>
              </a:spcBef>
              <a:spcAft>
                <a:spcPts val="0"/>
              </a:spcAft>
              <a:buClrTx/>
              <a:buSzTx/>
              <a:buFontTx/>
              <a:buNone/>
              <a:tabLst/>
              <a:defRPr kumimoji="0" sz="1000" b="1" i="0" u="none" strike="noStrike" kern="0" cap="none" spc="0" normalizeH="0" baseline="0">
                <a:ln>
                  <a:noFill/>
                </a:ln>
                <a:solidFill>
                  <a:srgbClr val="FF3300"/>
                </a:solidFill>
                <a:effectLst/>
                <a:uLnTx/>
                <a:uFillTx/>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dirty="0"/>
              <a:t>Fire Safety </a:t>
            </a:r>
            <a:r>
              <a:rPr lang="en-US" b="0" dirty="0"/>
              <a:t>Project</a:t>
            </a:r>
          </a:p>
        </p:txBody>
      </p:sp>
      <p:sp>
        <p:nvSpPr>
          <p:cNvPr id="34" name="Text Box 91"/>
          <p:cNvSpPr txBox="1">
            <a:spLocks noChangeArrowheads="1"/>
          </p:cNvSpPr>
          <p:nvPr/>
        </p:nvSpPr>
        <p:spPr bwMode="auto">
          <a:xfrm>
            <a:off x="9369593" y="544904"/>
            <a:ext cx="1205779" cy="246221"/>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sz="1000" b="1" kern="0" dirty="0">
                <a:solidFill>
                  <a:srgbClr val="FF9900"/>
                </a:solidFill>
              </a:rPr>
              <a:t>New PPS </a:t>
            </a:r>
            <a:r>
              <a:rPr lang="en-US" sz="1000" kern="0" dirty="0">
                <a:solidFill>
                  <a:srgbClr val="FF9900"/>
                </a:solidFill>
              </a:rPr>
              <a:t>Project</a:t>
            </a:r>
          </a:p>
        </p:txBody>
      </p:sp>
      <p:sp>
        <p:nvSpPr>
          <p:cNvPr id="35" name="Text Box 91"/>
          <p:cNvSpPr txBox="1">
            <a:spLocks noChangeArrowheads="1"/>
          </p:cNvSpPr>
          <p:nvPr/>
        </p:nvSpPr>
        <p:spPr bwMode="auto">
          <a:xfrm>
            <a:off x="9369595" y="712176"/>
            <a:ext cx="1109599" cy="553998"/>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sz="1000" b="1" kern="0" dirty="0">
                <a:solidFill>
                  <a:srgbClr val="99CC00"/>
                </a:solidFill>
              </a:rPr>
              <a:t>Consolidations</a:t>
            </a:r>
          </a:p>
          <a:p>
            <a:pPr>
              <a:defRPr/>
            </a:pPr>
            <a:r>
              <a:rPr lang="en-US" sz="1000" b="1" kern="0" dirty="0">
                <a:solidFill>
                  <a:srgbClr val="99CC00"/>
                </a:solidFill>
              </a:rPr>
              <a:t>Maintenance</a:t>
            </a:r>
          </a:p>
          <a:p>
            <a:pPr>
              <a:defRPr/>
            </a:pPr>
            <a:r>
              <a:rPr lang="en-US" sz="1000" b="1" kern="0" dirty="0">
                <a:solidFill>
                  <a:srgbClr val="99CC00"/>
                </a:solidFill>
              </a:rPr>
              <a:t>Upgrade</a:t>
            </a:r>
            <a:endParaRPr lang="en-US" sz="1000" kern="0" dirty="0">
              <a:solidFill>
                <a:srgbClr val="99CC00"/>
              </a:solidFill>
            </a:endParaRPr>
          </a:p>
        </p:txBody>
      </p:sp>
      <p:sp>
        <p:nvSpPr>
          <p:cNvPr id="65" name="Text Box 91"/>
          <p:cNvSpPr txBox="1">
            <a:spLocks noChangeArrowheads="1"/>
          </p:cNvSpPr>
          <p:nvPr/>
        </p:nvSpPr>
        <p:spPr bwMode="auto">
          <a:xfrm>
            <a:off x="8253348" y="2835730"/>
            <a:ext cx="2422458" cy="707886"/>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sz="1000" b="1" kern="0" dirty="0">
                <a:solidFill>
                  <a:srgbClr val="FF9900"/>
                </a:solidFill>
              </a:rPr>
              <a:t>New access systems</a:t>
            </a:r>
          </a:p>
          <a:p>
            <a:pPr marL="171450" indent="-171450">
              <a:buFont typeface="Arial" panose="020B0604020202020204" pitchFamily="34" charset="0"/>
              <a:buChar char="•"/>
              <a:defRPr/>
            </a:pPr>
            <a:r>
              <a:rPr lang="fr-CH" sz="1000" kern="0" dirty="0">
                <a:solidFill>
                  <a:srgbClr val="FF9900"/>
                </a:solidFill>
              </a:rPr>
              <a:t>New personnal access devices PAD</a:t>
            </a:r>
          </a:p>
          <a:p>
            <a:pPr marL="171450" indent="-171450">
              <a:buFont typeface="Arial" panose="020B0604020202020204" pitchFamily="34" charset="0"/>
              <a:buChar char="•"/>
              <a:defRPr/>
            </a:pPr>
            <a:r>
              <a:rPr lang="fr-CH" sz="1000" kern="0" dirty="0">
                <a:solidFill>
                  <a:srgbClr val="FF9900"/>
                </a:solidFill>
              </a:rPr>
              <a:t>New material access Devices MAD</a:t>
            </a:r>
          </a:p>
          <a:p>
            <a:pPr marL="171450" indent="-171450">
              <a:buFont typeface="Arial" panose="020B0604020202020204" pitchFamily="34" charset="0"/>
              <a:buChar char="•"/>
              <a:defRPr/>
            </a:pPr>
            <a:r>
              <a:rPr lang="fr-CH" sz="1000" kern="0" dirty="0">
                <a:solidFill>
                  <a:srgbClr val="FF9900"/>
                </a:solidFill>
              </a:rPr>
              <a:t>New emergency exite doors</a:t>
            </a:r>
            <a:endParaRPr lang="en-US" sz="1000" kern="0" dirty="0">
              <a:solidFill>
                <a:srgbClr val="FF9900"/>
              </a:solidFill>
            </a:endParaRPr>
          </a:p>
        </p:txBody>
      </p:sp>
      <p:sp>
        <p:nvSpPr>
          <p:cNvPr id="66" name="Oval 65"/>
          <p:cNvSpPr>
            <a:spLocks noChangeAspect="1"/>
          </p:cNvSpPr>
          <p:nvPr/>
        </p:nvSpPr>
        <p:spPr>
          <a:xfrm flipH="1" flipV="1">
            <a:off x="7967581" y="4902323"/>
            <a:ext cx="226134" cy="226134"/>
          </a:xfrm>
          <a:prstGeom prst="ellipse">
            <a:avLst/>
          </a:prstGeom>
          <a:solidFill>
            <a:srgbClr val="FF9900">
              <a:alpha val="6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67" name="Oval 66"/>
          <p:cNvSpPr>
            <a:spLocks noChangeAspect="1"/>
          </p:cNvSpPr>
          <p:nvPr/>
        </p:nvSpPr>
        <p:spPr>
          <a:xfrm flipH="1" flipV="1">
            <a:off x="7547635" y="4163810"/>
            <a:ext cx="226134" cy="226134"/>
          </a:xfrm>
          <a:prstGeom prst="ellipse">
            <a:avLst/>
          </a:prstGeom>
          <a:solidFill>
            <a:srgbClr val="FF9900">
              <a:alpha val="6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68" name="Oval 67"/>
          <p:cNvSpPr>
            <a:spLocks noChangeAspect="1"/>
          </p:cNvSpPr>
          <p:nvPr/>
        </p:nvSpPr>
        <p:spPr>
          <a:xfrm flipH="1" flipV="1">
            <a:off x="7724988" y="2443794"/>
            <a:ext cx="226134" cy="226134"/>
          </a:xfrm>
          <a:prstGeom prst="ellipse">
            <a:avLst/>
          </a:prstGeom>
          <a:solidFill>
            <a:srgbClr val="FF9900">
              <a:alpha val="6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69" name="Oval 68"/>
          <p:cNvSpPr>
            <a:spLocks noChangeAspect="1"/>
          </p:cNvSpPr>
          <p:nvPr/>
        </p:nvSpPr>
        <p:spPr>
          <a:xfrm flipH="1" flipV="1">
            <a:off x="5457855" y="1340088"/>
            <a:ext cx="226134" cy="226134"/>
          </a:xfrm>
          <a:prstGeom prst="ellipse">
            <a:avLst/>
          </a:prstGeom>
          <a:solidFill>
            <a:srgbClr val="FF9900">
              <a:alpha val="6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70" name="Oval 69"/>
          <p:cNvSpPr>
            <a:spLocks noChangeAspect="1"/>
          </p:cNvSpPr>
          <p:nvPr/>
        </p:nvSpPr>
        <p:spPr>
          <a:xfrm flipH="1" flipV="1">
            <a:off x="4000191" y="3002067"/>
            <a:ext cx="226134" cy="226134"/>
          </a:xfrm>
          <a:prstGeom prst="ellipse">
            <a:avLst/>
          </a:prstGeom>
          <a:solidFill>
            <a:srgbClr val="FF9900">
              <a:alpha val="6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71" name="Oval 70"/>
          <p:cNvSpPr>
            <a:spLocks noChangeAspect="1"/>
          </p:cNvSpPr>
          <p:nvPr/>
        </p:nvSpPr>
        <p:spPr>
          <a:xfrm flipH="1" flipV="1">
            <a:off x="3875990" y="4044335"/>
            <a:ext cx="226134" cy="226134"/>
          </a:xfrm>
          <a:prstGeom prst="ellipse">
            <a:avLst/>
          </a:prstGeom>
          <a:solidFill>
            <a:srgbClr val="FF9900">
              <a:alpha val="6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72" name="Oval 71"/>
          <p:cNvSpPr>
            <a:spLocks noChangeAspect="1"/>
          </p:cNvSpPr>
          <p:nvPr/>
        </p:nvSpPr>
        <p:spPr>
          <a:xfrm flipH="1" flipV="1">
            <a:off x="4380756" y="4966334"/>
            <a:ext cx="226134" cy="226134"/>
          </a:xfrm>
          <a:prstGeom prst="ellipse">
            <a:avLst/>
          </a:prstGeom>
          <a:solidFill>
            <a:srgbClr val="FF9900">
              <a:alpha val="6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73" name="Oval 72"/>
          <p:cNvSpPr>
            <a:spLocks noChangeAspect="1"/>
          </p:cNvSpPr>
          <p:nvPr/>
        </p:nvSpPr>
        <p:spPr>
          <a:xfrm flipH="1" flipV="1">
            <a:off x="5773961" y="5613803"/>
            <a:ext cx="226134" cy="226134"/>
          </a:xfrm>
          <a:prstGeom prst="ellipse">
            <a:avLst/>
          </a:prstGeom>
          <a:solidFill>
            <a:srgbClr val="FF9900">
              <a:alpha val="6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74" name="Oval 73"/>
          <p:cNvSpPr>
            <a:spLocks noChangeAspect="1"/>
          </p:cNvSpPr>
          <p:nvPr/>
        </p:nvSpPr>
        <p:spPr>
          <a:xfrm flipH="1" flipV="1">
            <a:off x="6298215" y="5414016"/>
            <a:ext cx="226134" cy="226134"/>
          </a:xfrm>
          <a:prstGeom prst="ellipse">
            <a:avLst/>
          </a:prstGeom>
          <a:solidFill>
            <a:srgbClr val="FF9900">
              <a:alpha val="6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75" name="Oval 74"/>
          <p:cNvSpPr>
            <a:spLocks noChangeAspect="1"/>
          </p:cNvSpPr>
          <p:nvPr/>
        </p:nvSpPr>
        <p:spPr>
          <a:xfrm flipH="1" flipV="1">
            <a:off x="7607109" y="5507508"/>
            <a:ext cx="226134" cy="226134"/>
          </a:xfrm>
          <a:prstGeom prst="ellipse">
            <a:avLst/>
          </a:prstGeom>
          <a:solidFill>
            <a:srgbClr val="FF9900">
              <a:alpha val="6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76" name="Oval 75"/>
          <p:cNvSpPr>
            <a:spLocks noChangeAspect="1"/>
          </p:cNvSpPr>
          <p:nvPr/>
        </p:nvSpPr>
        <p:spPr>
          <a:xfrm flipH="1" flipV="1">
            <a:off x="7691881" y="4879763"/>
            <a:ext cx="226134" cy="226134"/>
          </a:xfrm>
          <a:prstGeom prst="ellipse">
            <a:avLst/>
          </a:prstGeom>
          <a:solidFill>
            <a:srgbClr val="FF9900">
              <a:alpha val="60000"/>
            </a:srgbClr>
          </a:solidFill>
          <a:ln w="12700" cap="flat" cmpd="sng" algn="ctr">
            <a:noFill/>
            <a:prstDash val="solid"/>
            <a:miter lim="800000"/>
          </a:ln>
          <a:effectLst/>
        </p:spPr>
        <p:txBody>
          <a:bodyPr rtlCol="0" anchor="ctr"/>
          <a:lstStyle/>
          <a:p>
            <a:pPr algn="ctr">
              <a:defRPr/>
            </a:pPr>
            <a:endParaRPr lang="en-GB" kern="0" dirty="0">
              <a:solidFill>
                <a:prstClr val="white"/>
              </a:solidFill>
              <a:latin typeface="Calibri" panose="020F0502020204030204"/>
            </a:endParaRPr>
          </a:p>
        </p:txBody>
      </p:sp>
      <p:sp>
        <p:nvSpPr>
          <p:cNvPr id="80" name="Rectangle 79"/>
          <p:cNvSpPr/>
          <p:nvPr/>
        </p:nvSpPr>
        <p:spPr>
          <a:xfrm>
            <a:off x="1522981" y="3224846"/>
            <a:ext cx="1851139" cy="246221"/>
          </a:xfrm>
          <a:prstGeom prst="rect">
            <a:avLst/>
          </a:prstGeom>
          <a:solidFill>
            <a:srgbClr val="FFFFFF">
              <a:alpha val="69804"/>
            </a:srgbClr>
          </a:solidFill>
        </p:spPr>
        <p:txBody>
          <a:bodyPr wrap="square">
            <a:spAutoFit/>
          </a:bodyPr>
          <a:lstStyle/>
          <a:p>
            <a:pPr marL="171450" indent="-171450" defTabSz="457200">
              <a:buFont typeface="Arial" panose="020B0604020202020204" pitchFamily="34" charset="0"/>
              <a:buChar char="•"/>
              <a:defRPr/>
            </a:pPr>
            <a:r>
              <a:rPr lang="fr-CH" sz="1000" b="1" kern="0" dirty="0">
                <a:solidFill>
                  <a:srgbClr val="99CC00"/>
                </a:solidFill>
                <a:latin typeface="Calibri" panose="020F0502020204030204"/>
              </a:rPr>
              <a:t>New beam loss monitors</a:t>
            </a:r>
            <a:endParaRPr lang="en-GB" sz="1000" kern="0" dirty="0">
              <a:solidFill>
                <a:srgbClr val="99CC00"/>
              </a:solidFill>
              <a:latin typeface="Calibri" panose="020F0502020204030204"/>
            </a:endParaRPr>
          </a:p>
        </p:txBody>
      </p:sp>
      <p:cxnSp>
        <p:nvCxnSpPr>
          <p:cNvPr id="103" name="Straight Connector 102"/>
          <p:cNvCxnSpPr>
            <a:stCxn id="80" idx="3"/>
          </p:cNvCxnSpPr>
          <p:nvPr/>
        </p:nvCxnSpPr>
        <p:spPr>
          <a:xfrm>
            <a:off x="3374119" y="3347957"/>
            <a:ext cx="136960" cy="390495"/>
          </a:xfrm>
          <a:prstGeom prst="line">
            <a:avLst/>
          </a:prstGeom>
          <a:noFill/>
          <a:ln w="12700" cap="flat" cmpd="sng" algn="ctr">
            <a:solidFill>
              <a:srgbClr val="99CC00"/>
            </a:solidFill>
            <a:prstDash val="solid"/>
            <a:miter lim="800000"/>
          </a:ln>
          <a:effectLst>
            <a:outerShdw blurRad="63500" sx="102000" sy="102000" algn="ctr" rotWithShape="0">
              <a:prstClr val="black">
                <a:alpha val="40000"/>
              </a:prstClr>
            </a:outerShdw>
          </a:effectLst>
        </p:spPr>
      </p:cxnSp>
      <p:sp>
        <p:nvSpPr>
          <p:cNvPr id="104" name="Arc 103"/>
          <p:cNvSpPr/>
          <p:nvPr/>
        </p:nvSpPr>
        <p:spPr>
          <a:xfrm rot="6324633">
            <a:off x="4173429" y="2009654"/>
            <a:ext cx="3447990" cy="3468822"/>
          </a:xfrm>
          <a:prstGeom prst="arc">
            <a:avLst>
              <a:gd name="adj1" fmla="val 12420256"/>
              <a:gd name="adj2" fmla="val 13953047"/>
            </a:avLst>
          </a:prstGeom>
          <a:noFill/>
          <a:ln w="76200" cap="flat" cmpd="sng" algn="ctr">
            <a:solidFill>
              <a:srgbClr val="0055A0">
                <a:alpha val="40000"/>
              </a:srgbClr>
            </a:solidFill>
            <a:prstDash val="solid"/>
            <a:miter lim="800000"/>
          </a:ln>
          <a:effectLst/>
        </p:spPr>
        <p:txBody>
          <a:bodyPr rtlCol="0" anchor="ctr"/>
          <a:lstStyle/>
          <a:p>
            <a:pPr algn="ctr">
              <a:defRPr/>
            </a:pPr>
            <a:endParaRPr lang="en-US" dirty="0">
              <a:solidFill>
                <a:prstClr val="black"/>
              </a:solidFill>
              <a:latin typeface="Calibri" panose="020F0502020204030204"/>
            </a:endParaRPr>
          </a:p>
        </p:txBody>
      </p:sp>
      <p:cxnSp>
        <p:nvCxnSpPr>
          <p:cNvPr id="108" name="Straight Connector 107"/>
          <p:cNvCxnSpPr>
            <a:stCxn id="109" idx="0"/>
            <a:endCxn id="104" idx="2"/>
          </p:cNvCxnSpPr>
          <p:nvPr/>
        </p:nvCxnSpPr>
        <p:spPr>
          <a:xfrm flipV="1">
            <a:off x="6783663" y="3094713"/>
            <a:ext cx="717851" cy="1780075"/>
          </a:xfrm>
          <a:prstGeom prst="line">
            <a:avLst/>
          </a:prstGeom>
          <a:noFill/>
          <a:ln w="12700" cap="flat" cmpd="sng" algn="ctr">
            <a:solidFill>
              <a:srgbClr val="0055A0"/>
            </a:solidFill>
            <a:prstDash val="solid"/>
            <a:miter lim="800000"/>
          </a:ln>
          <a:effectLst>
            <a:outerShdw blurRad="63500" sx="102000" sy="102000" algn="ctr" rotWithShape="0">
              <a:prstClr val="black">
                <a:alpha val="40000"/>
              </a:prstClr>
            </a:outerShdw>
          </a:effectLst>
        </p:spPr>
      </p:cxnSp>
      <p:sp>
        <p:nvSpPr>
          <p:cNvPr id="109" name="Text Box 95"/>
          <p:cNvSpPr txBox="1">
            <a:spLocks noChangeArrowheads="1"/>
          </p:cNvSpPr>
          <p:nvPr/>
        </p:nvSpPr>
        <p:spPr bwMode="auto">
          <a:xfrm>
            <a:off x="6244829" y="4874787"/>
            <a:ext cx="1077667" cy="400110"/>
          </a:xfrm>
          <a:prstGeom prst="rect">
            <a:avLst/>
          </a:prstGeom>
          <a:solidFill>
            <a:srgbClr val="FFFFFF">
              <a:alpha val="69804"/>
            </a:srgbClr>
          </a:solidFill>
          <a:ln w="9525">
            <a:noFill/>
            <a:miter lim="800000"/>
            <a:headEnd/>
            <a:tailEnd/>
          </a:ln>
          <a:effectLst/>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defRPr/>
            </a:pPr>
            <a:r>
              <a:rPr lang="en-US" sz="1000" b="1" dirty="0">
                <a:solidFill>
                  <a:srgbClr val="0055A0"/>
                </a:solidFill>
                <a:latin typeface="Calibri" panose="020F0502020204030204"/>
                <a:cs typeface="Arial" panose="020B0604020202020204" pitchFamily="34" charset="0"/>
              </a:rPr>
              <a:t>De-cabling Project</a:t>
            </a:r>
            <a:endParaRPr lang="en-US" sz="800" dirty="0">
              <a:solidFill>
                <a:srgbClr val="0055A0"/>
              </a:solidFill>
              <a:latin typeface="Calibri" panose="020F0502020204030204"/>
              <a:cs typeface="Arial" panose="020B0604020202020204" pitchFamily="34" charset="0"/>
            </a:endParaRPr>
          </a:p>
        </p:txBody>
      </p:sp>
      <p:sp>
        <p:nvSpPr>
          <p:cNvPr id="118" name="Rectangle 117"/>
          <p:cNvSpPr/>
          <p:nvPr/>
        </p:nvSpPr>
        <p:spPr>
          <a:xfrm>
            <a:off x="2853657" y="772929"/>
            <a:ext cx="2637400" cy="246221"/>
          </a:xfrm>
          <a:prstGeom prst="rect">
            <a:avLst/>
          </a:prstGeom>
          <a:solidFill>
            <a:srgbClr val="FFFFFF">
              <a:alpha val="69804"/>
            </a:srgbClr>
          </a:solidFill>
        </p:spPr>
        <p:txBody>
          <a:bodyPr wrap="square">
            <a:spAutoFit/>
          </a:bodyPr>
          <a:lstStyle/>
          <a:p>
            <a:pPr marL="171450" indent="-171450" defTabSz="457200">
              <a:buFont typeface="Arial" panose="020B0604020202020204" pitchFamily="34" charset="0"/>
              <a:buChar char="•"/>
              <a:defRPr/>
            </a:pPr>
            <a:r>
              <a:rPr lang="fr-CH" sz="1000" b="1" kern="0" dirty="0">
                <a:solidFill>
                  <a:srgbClr val="99CC00"/>
                </a:solidFill>
                <a:latin typeface="Calibri" panose="020F0502020204030204"/>
              </a:rPr>
              <a:t>New UA9 cristal and goniometer pair</a:t>
            </a:r>
            <a:endParaRPr lang="en-GB" sz="1000" kern="0" dirty="0">
              <a:solidFill>
                <a:srgbClr val="99CC00"/>
              </a:solidFill>
              <a:latin typeface="Calibri" panose="020F0502020204030204"/>
            </a:endParaRPr>
          </a:p>
        </p:txBody>
      </p:sp>
      <p:cxnSp>
        <p:nvCxnSpPr>
          <p:cNvPr id="119" name="Straight Connector 118"/>
          <p:cNvCxnSpPr>
            <a:stCxn id="118" idx="2"/>
            <a:endCxn id="114" idx="6"/>
          </p:cNvCxnSpPr>
          <p:nvPr/>
        </p:nvCxnSpPr>
        <p:spPr>
          <a:xfrm>
            <a:off x="4172357" y="1019150"/>
            <a:ext cx="905016" cy="362208"/>
          </a:xfrm>
          <a:prstGeom prst="line">
            <a:avLst/>
          </a:prstGeom>
          <a:noFill/>
          <a:ln w="12700" cap="flat" cmpd="sng" algn="ctr">
            <a:solidFill>
              <a:srgbClr val="99CC00"/>
            </a:solidFill>
            <a:prstDash val="solid"/>
            <a:miter lim="800000"/>
          </a:ln>
          <a:effectLst>
            <a:outerShdw blurRad="63500" sx="102000" sy="102000" algn="ctr" rotWithShape="0">
              <a:prstClr val="black">
                <a:alpha val="40000"/>
              </a:prstClr>
            </a:outerShdw>
          </a:effectLst>
        </p:spPr>
      </p:cxnSp>
      <p:sp>
        <p:nvSpPr>
          <p:cNvPr id="79" name="Arc 78"/>
          <p:cNvSpPr/>
          <p:nvPr/>
        </p:nvSpPr>
        <p:spPr>
          <a:xfrm rot="14362701">
            <a:off x="4177063" y="2021948"/>
            <a:ext cx="3447990" cy="3468822"/>
          </a:xfrm>
          <a:prstGeom prst="arc">
            <a:avLst>
              <a:gd name="adj1" fmla="val 12420256"/>
              <a:gd name="adj2" fmla="val 13953047"/>
            </a:avLst>
          </a:prstGeom>
          <a:noFill/>
          <a:ln w="76200" cap="flat" cmpd="sng" algn="ctr">
            <a:solidFill>
              <a:srgbClr val="0055A0">
                <a:alpha val="40000"/>
              </a:srgbClr>
            </a:solidFill>
            <a:prstDash val="solid"/>
            <a:miter lim="800000"/>
          </a:ln>
          <a:effectLst/>
        </p:spPr>
        <p:txBody>
          <a:bodyPr rtlCol="0" anchor="ctr"/>
          <a:lstStyle/>
          <a:p>
            <a:pPr algn="ctr">
              <a:defRPr/>
            </a:pPr>
            <a:endParaRPr lang="en-US" dirty="0">
              <a:solidFill>
                <a:prstClr val="black"/>
              </a:solidFill>
              <a:latin typeface="Calibri" panose="020F0502020204030204"/>
            </a:endParaRPr>
          </a:p>
        </p:txBody>
      </p:sp>
      <p:cxnSp>
        <p:nvCxnSpPr>
          <p:cNvPr id="97" name="Straight Connector 96"/>
          <p:cNvCxnSpPr>
            <a:endCxn id="109" idx="1"/>
          </p:cNvCxnSpPr>
          <p:nvPr/>
        </p:nvCxnSpPr>
        <p:spPr>
          <a:xfrm flipV="1">
            <a:off x="5649808" y="5074843"/>
            <a:ext cx="595021" cy="383173"/>
          </a:xfrm>
          <a:prstGeom prst="line">
            <a:avLst/>
          </a:prstGeom>
          <a:noFill/>
          <a:ln w="12700" cap="flat" cmpd="sng" algn="ctr">
            <a:solidFill>
              <a:srgbClr val="0055A0"/>
            </a:solidFill>
            <a:prstDash val="solid"/>
            <a:miter lim="800000"/>
          </a:ln>
          <a:effectLst>
            <a:outerShdw blurRad="63500" sx="102000" sy="102000" algn="ctr" rotWithShape="0">
              <a:prstClr val="black">
                <a:alpha val="40000"/>
              </a:prstClr>
            </a:outerShdw>
          </a:effectLst>
        </p:spPr>
      </p:cxnSp>
      <p:sp>
        <p:nvSpPr>
          <p:cNvPr id="120" name="Text Box 91"/>
          <p:cNvSpPr txBox="1">
            <a:spLocks noChangeArrowheads="1"/>
          </p:cNvSpPr>
          <p:nvPr/>
        </p:nvSpPr>
        <p:spPr bwMode="auto">
          <a:xfrm>
            <a:off x="8216426" y="4418538"/>
            <a:ext cx="2517036" cy="1138773"/>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171450" indent="-171450">
              <a:buFont typeface="Arial" panose="020B0604020202020204" pitchFamily="34" charset="0"/>
              <a:buChar char="•"/>
              <a:defRPr/>
            </a:pPr>
            <a:r>
              <a:rPr lang="en-US" sz="1000" b="1" kern="0" dirty="0">
                <a:solidFill>
                  <a:srgbClr val="99CC00"/>
                </a:solidFill>
              </a:rPr>
              <a:t>New emergency lighting systems</a:t>
            </a:r>
          </a:p>
          <a:p>
            <a:pPr marL="171450" indent="-171450">
              <a:buFont typeface="Arial" panose="020B0604020202020204" pitchFamily="34" charset="0"/>
              <a:buChar char="•"/>
              <a:defRPr/>
            </a:pPr>
            <a:r>
              <a:rPr lang="fr-CH" sz="1000" b="1" kern="0" dirty="0">
                <a:solidFill>
                  <a:srgbClr val="99CC00"/>
                </a:solidFill>
              </a:rPr>
              <a:t>New safety cable tray</a:t>
            </a:r>
          </a:p>
          <a:p>
            <a:pPr marL="171450" indent="-171450">
              <a:buFont typeface="Arial" panose="020B0604020202020204" pitchFamily="34" charset="0"/>
              <a:buChar char="•"/>
              <a:defRPr/>
            </a:pPr>
            <a:r>
              <a:rPr lang="fr-CH" sz="1000" b="1" kern="0" dirty="0">
                <a:solidFill>
                  <a:srgbClr val="99CC00"/>
                </a:solidFill>
              </a:rPr>
              <a:t>Consolidation of the B-train</a:t>
            </a:r>
          </a:p>
          <a:p>
            <a:pPr marL="171450" indent="-171450">
              <a:buFont typeface="Arial" panose="020B0604020202020204" pitchFamily="34" charset="0"/>
              <a:buChar char="•"/>
              <a:defRPr/>
            </a:pPr>
            <a:r>
              <a:rPr lang="fr-CH" sz="1000" b="1" kern="0" dirty="0">
                <a:solidFill>
                  <a:srgbClr val="99CC00"/>
                </a:solidFill>
              </a:rPr>
              <a:t>WIC and BIS deployment</a:t>
            </a:r>
          </a:p>
          <a:p>
            <a:pPr marL="171450" indent="-171450">
              <a:buFont typeface="Arial" panose="020B0604020202020204" pitchFamily="34" charset="0"/>
              <a:buChar char="•"/>
              <a:defRPr/>
            </a:pPr>
            <a:r>
              <a:rPr lang="fr-CH" sz="1000" b="1" kern="0" dirty="0">
                <a:solidFill>
                  <a:srgbClr val="99CC00"/>
                </a:solidFill>
              </a:rPr>
              <a:t>Refurbishment of the lift </a:t>
            </a:r>
            <a:r>
              <a:rPr lang="fr-CH" sz="800" kern="0" dirty="0">
                <a:solidFill>
                  <a:srgbClr val="99CC00"/>
                </a:solidFill>
              </a:rPr>
              <a:t>(BA3, BA6)</a:t>
            </a:r>
          </a:p>
          <a:p>
            <a:pPr marL="171450" indent="-171450">
              <a:buFont typeface="Arial" panose="020B0604020202020204" pitchFamily="34" charset="0"/>
              <a:buChar char="•"/>
              <a:defRPr/>
            </a:pPr>
            <a:r>
              <a:rPr lang="fr-CH" sz="1000" b="1" kern="0" dirty="0" err="1">
                <a:solidFill>
                  <a:srgbClr val="99CC00"/>
                </a:solidFill>
              </a:rPr>
              <a:t>Electrical</a:t>
            </a:r>
            <a:r>
              <a:rPr lang="fr-CH" sz="1000" b="1" kern="0" dirty="0">
                <a:solidFill>
                  <a:srgbClr val="99CC00"/>
                </a:solidFill>
              </a:rPr>
              <a:t> </a:t>
            </a:r>
            <a:r>
              <a:rPr lang="fr-CH" sz="1000" b="1" kern="0" dirty="0" err="1">
                <a:solidFill>
                  <a:srgbClr val="99CC00"/>
                </a:solidFill>
              </a:rPr>
              <a:t>sub</a:t>
            </a:r>
            <a:r>
              <a:rPr lang="fr-CH" sz="1000" b="1" kern="0" dirty="0">
                <a:solidFill>
                  <a:srgbClr val="99CC00"/>
                </a:solidFill>
              </a:rPr>
              <a:t>-station consolidation</a:t>
            </a:r>
            <a:br>
              <a:rPr lang="fr-CH" sz="1000" b="1" kern="0" dirty="0">
                <a:solidFill>
                  <a:srgbClr val="99CC00"/>
                </a:solidFill>
              </a:rPr>
            </a:br>
            <a:r>
              <a:rPr lang="fr-CH" sz="800" kern="0" dirty="0">
                <a:solidFill>
                  <a:srgbClr val="99CC00"/>
                </a:solidFill>
              </a:rPr>
              <a:t>(BA1,2,4,6)</a:t>
            </a:r>
            <a:endParaRPr lang="en-US" sz="1000" kern="0" dirty="0">
              <a:solidFill>
                <a:srgbClr val="99CC00"/>
              </a:solidFill>
            </a:endParaRPr>
          </a:p>
        </p:txBody>
      </p:sp>
      <p:sp>
        <p:nvSpPr>
          <p:cNvPr id="121" name="Arc 120"/>
          <p:cNvSpPr/>
          <p:nvPr/>
        </p:nvSpPr>
        <p:spPr>
          <a:xfrm rot="9998112">
            <a:off x="3990990" y="1902490"/>
            <a:ext cx="3776464" cy="3799280"/>
          </a:xfrm>
          <a:prstGeom prst="arc">
            <a:avLst>
              <a:gd name="adj1" fmla="val 19066396"/>
              <a:gd name="adj2" fmla="val 9990954"/>
            </a:avLst>
          </a:prstGeom>
          <a:noFill/>
          <a:ln w="76200" cap="flat" cmpd="sng" algn="ctr">
            <a:solidFill>
              <a:srgbClr val="99CC00">
                <a:alpha val="40000"/>
              </a:srgbClr>
            </a:solidFill>
            <a:prstDash val="solid"/>
            <a:miter lim="800000"/>
          </a:ln>
          <a:effectLst/>
        </p:spPr>
        <p:txBody>
          <a:bodyPr rtlCol="0" anchor="ctr"/>
          <a:lstStyle/>
          <a:p>
            <a:pPr algn="ctr">
              <a:defRPr/>
            </a:pPr>
            <a:endParaRPr lang="en-US" dirty="0">
              <a:solidFill>
                <a:prstClr val="black"/>
              </a:solidFill>
              <a:latin typeface="Calibri" panose="020F0502020204030204"/>
            </a:endParaRPr>
          </a:p>
        </p:txBody>
      </p:sp>
      <p:sp>
        <p:nvSpPr>
          <p:cNvPr id="122" name="Arc 121"/>
          <p:cNvSpPr/>
          <p:nvPr/>
        </p:nvSpPr>
        <p:spPr>
          <a:xfrm rot="9998112">
            <a:off x="3998609" y="1901330"/>
            <a:ext cx="3776464" cy="3799280"/>
          </a:xfrm>
          <a:prstGeom prst="arc">
            <a:avLst>
              <a:gd name="adj1" fmla="val 14980757"/>
              <a:gd name="adj2" fmla="val 18265729"/>
            </a:avLst>
          </a:prstGeom>
          <a:noFill/>
          <a:ln w="76200" cap="flat" cmpd="sng" algn="ctr">
            <a:solidFill>
              <a:srgbClr val="99CC00">
                <a:alpha val="40000"/>
              </a:srgbClr>
            </a:solidFill>
            <a:prstDash val="solid"/>
            <a:miter lim="800000"/>
          </a:ln>
          <a:effectLst/>
        </p:spPr>
        <p:txBody>
          <a:bodyPr rtlCol="0" anchor="ctr"/>
          <a:lstStyle/>
          <a:p>
            <a:pPr algn="ctr">
              <a:defRPr/>
            </a:pPr>
            <a:endParaRPr lang="en-US" dirty="0">
              <a:solidFill>
                <a:prstClr val="black"/>
              </a:solidFill>
              <a:latin typeface="Calibri" panose="020F0502020204030204"/>
            </a:endParaRPr>
          </a:p>
        </p:txBody>
      </p:sp>
      <p:sp>
        <p:nvSpPr>
          <p:cNvPr id="123" name="Arc 122"/>
          <p:cNvSpPr/>
          <p:nvPr/>
        </p:nvSpPr>
        <p:spPr>
          <a:xfrm rot="9998112">
            <a:off x="3999097" y="1894335"/>
            <a:ext cx="3776464" cy="3799280"/>
          </a:xfrm>
          <a:prstGeom prst="arc">
            <a:avLst>
              <a:gd name="adj1" fmla="val 12702771"/>
              <a:gd name="adj2" fmla="val 13784357"/>
            </a:avLst>
          </a:prstGeom>
          <a:noFill/>
          <a:ln w="76200" cap="flat" cmpd="sng" algn="ctr">
            <a:solidFill>
              <a:srgbClr val="99CC00">
                <a:alpha val="40000"/>
              </a:srgbClr>
            </a:solidFill>
            <a:prstDash val="solid"/>
            <a:miter lim="800000"/>
          </a:ln>
          <a:effectLst/>
        </p:spPr>
        <p:txBody>
          <a:bodyPr rtlCol="0" anchor="ctr"/>
          <a:lstStyle/>
          <a:p>
            <a:pPr algn="ctr">
              <a:defRPr/>
            </a:pPr>
            <a:endParaRPr lang="en-US" dirty="0">
              <a:solidFill>
                <a:prstClr val="black"/>
              </a:solidFill>
              <a:latin typeface="Calibri" panose="020F0502020204030204"/>
            </a:endParaRPr>
          </a:p>
        </p:txBody>
      </p:sp>
      <p:sp>
        <p:nvSpPr>
          <p:cNvPr id="114" name="Oval 113"/>
          <p:cNvSpPr>
            <a:spLocks noChangeAspect="1"/>
          </p:cNvSpPr>
          <p:nvPr/>
        </p:nvSpPr>
        <p:spPr>
          <a:xfrm flipH="1" flipV="1">
            <a:off x="5077373" y="903445"/>
            <a:ext cx="955826" cy="955826"/>
          </a:xfrm>
          <a:prstGeom prst="ellipse">
            <a:avLst/>
          </a:prstGeom>
          <a:noFill/>
          <a:ln w="28575" cap="flat" cmpd="sng" algn="ctr">
            <a:solidFill>
              <a:srgbClr val="99CC00"/>
            </a:solidFill>
            <a:prstDash val="solid"/>
            <a:miter lim="800000"/>
          </a:ln>
          <a:effectLst>
            <a:outerShdw blurRad="63500" sx="102000" sy="102000" algn="ctr" rotWithShape="0">
              <a:prstClr val="black">
                <a:alpha val="40000"/>
              </a:prstClr>
            </a:outerShdw>
          </a:effectLst>
        </p:spPr>
        <p:txBody>
          <a:bodyPr rtlCol="0" anchor="ctr"/>
          <a:lstStyle/>
          <a:p>
            <a:pPr algn="ctr">
              <a:defRPr/>
            </a:pPr>
            <a:endParaRPr lang="en-GB" kern="0" dirty="0">
              <a:solidFill>
                <a:prstClr val="white"/>
              </a:solidFill>
              <a:latin typeface="Calibri" panose="020F0502020204030204"/>
            </a:endParaRPr>
          </a:p>
        </p:txBody>
      </p:sp>
      <p:sp>
        <p:nvSpPr>
          <p:cNvPr id="115" name="Oval 114"/>
          <p:cNvSpPr>
            <a:spLocks noChangeAspect="1"/>
          </p:cNvSpPr>
          <p:nvPr/>
        </p:nvSpPr>
        <p:spPr>
          <a:xfrm flipH="1" flipV="1">
            <a:off x="3527945" y="2509613"/>
            <a:ext cx="955826" cy="955826"/>
          </a:xfrm>
          <a:prstGeom prst="ellipse">
            <a:avLst/>
          </a:prstGeom>
          <a:noFill/>
          <a:ln w="28575" cap="flat" cmpd="sng" algn="ctr">
            <a:solidFill>
              <a:srgbClr val="99CC00"/>
            </a:solidFill>
            <a:prstDash val="solid"/>
            <a:miter lim="800000"/>
          </a:ln>
          <a:effectLst>
            <a:outerShdw blurRad="63500" sx="102000" sy="102000" algn="ctr" rotWithShape="0">
              <a:prstClr val="black">
                <a:alpha val="40000"/>
              </a:prstClr>
            </a:outerShdw>
          </a:effectLst>
        </p:spPr>
        <p:txBody>
          <a:bodyPr rtlCol="0" anchor="ctr"/>
          <a:lstStyle/>
          <a:p>
            <a:pPr algn="ctr">
              <a:defRPr/>
            </a:pPr>
            <a:endParaRPr lang="en-GB" kern="0" dirty="0">
              <a:solidFill>
                <a:prstClr val="white"/>
              </a:solidFill>
              <a:latin typeface="Calibri" panose="020F0502020204030204"/>
            </a:endParaRPr>
          </a:p>
        </p:txBody>
      </p:sp>
      <p:sp>
        <p:nvSpPr>
          <p:cNvPr id="116" name="Oval 115"/>
          <p:cNvSpPr>
            <a:spLocks noChangeAspect="1"/>
          </p:cNvSpPr>
          <p:nvPr/>
        </p:nvSpPr>
        <p:spPr>
          <a:xfrm flipH="1" flipV="1">
            <a:off x="7113037" y="3711686"/>
            <a:ext cx="955826" cy="955826"/>
          </a:xfrm>
          <a:prstGeom prst="ellipse">
            <a:avLst/>
          </a:prstGeom>
          <a:noFill/>
          <a:ln w="28575" cap="flat" cmpd="sng" algn="ctr">
            <a:solidFill>
              <a:srgbClr val="99CC00"/>
            </a:solidFill>
            <a:prstDash val="solid"/>
            <a:miter lim="800000"/>
          </a:ln>
          <a:effectLst>
            <a:outerShdw blurRad="63500" sx="102000" sy="102000" algn="ctr" rotWithShape="0">
              <a:prstClr val="black">
                <a:alpha val="40000"/>
              </a:prstClr>
            </a:outerShdw>
          </a:effectLst>
        </p:spPr>
        <p:txBody>
          <a:bodyPr rtlCol="0" anchor="ctr"/>
          <a:lstStyle/>
          <a:p>
            <a:pPr algn="ctr">
              <a:defRPr/>
            </a:pPr>
            <a:endParaRPr lang="en-GB" kern="0" dirty="0">
              <a:solidFill>
                <a:prstClr val="white"/>
              </a:solidFill>
              <a:latin typeface="Calibri" panose="020F0502020204030204"/>
            </a:endParaRPr>
          </a:p>
        </p:txBody>
      </p:sp>
      <p:sp>
        <p:nvSpPr>
          <p:cNvPr id="117" name="Oval 116"/>
          <p:cNvSpPr>
            <a:spLocks noChangeAspect="1"/>
          </p:cNvSpPr>
          <p:nvPr/>
        </p:nvSpPr>
        <p:spPr>
          <a:xfrm flipH="1" flipV="1">
            <a:off x="4027668" y="4786350"/>
            <a:ext cx="955826" cy="955826"/>
          </a:xfrm>
          <a:prstGeom prst="ellipse">
            <a:avLst/>
          </a:prstGeom>
          <a:noFill/>
          <a:ln w="28575" cap="flat" cmpd="sng" algn="ctr">
            <a:solidFill>
              <a:srgbClr val="99CC00"/>
            </a:solidFill>
            <a:prstDash val="solid"/>
            <a:miter lim="800000"/>
          </a:ln>
          <a:effectLst>
            <a:outerShdw blurRad="63500" sx="102000" sy="102000" algn="ctr" rotWithShape="0">
              <a:prstClr val="black">
                <a:alpha val="40000"/>
              </a:prstClr>
            </a:outerShdw>
          </a:effectLst>
        </p:spPr>
        <p:txBody>
          <a:bodyPr rtlCol="0" anchor="ctr"/>
          <a:lstStyle/>
          <a:p>
            <a:pPr algn="ctr">
              <a:defRPr/>
            </a:pPr>
            <a:endParaRPr lang="en-GB" kern="0" dirty="0">
              <a:solidFill>
                <a:prstClr val="white"/>
              </a:solidFill>
              <a:latin typeface="Calibri" panose="020F0502020204030204"/>
            </a:endParaRPr>
          </a:p>
        </p:txBody>
      </p:sp>
      <p:sp>
        <p:nvSpPr>
          <p:cNvPr id="5" name="Text Box 91"/>
          <p:cNvSpPr txBox="1">
            <a:spLocks noChangeArrowheads="1"/>
          </p:cNvSpPr>
          <p:nvPr/>
        </p:nvSpPr>
        <p:spPr bwMode="auto">
          <a:xfrm>
            <a:off x="4470979" y="3996683"/>
            <a:ext cx="2137124" cy="553998"/>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sz="1000" b="1" kern="0" dirty="0">
                <a:solidFill>
                  <a:srgbClr val="7030A0"/>
                </a:solidFill>
              </a:rPr>
              <a:t>Extraction protection devices:</a:t>
            </a:r>
          </a:p>
          <a:p>
            <a:pPr marL="171450" indent="-171450">
              <a:buFont typeface="Arial" panose="020B0604020202020204" pitchFamily="34" charset="0"/>
              <a:buChar char="•"/>
              <a:defRPr/>
            </a:pPr>
            <a:r>
              <a:rPr lang="en-US" sz="1000" kern="0" dirty="0">
                <a:solidFill>
                  <a:srgbClr val="7030A0"/>
                </a:solidFill>
              </a:rPr>
              <a:t>Replacement of TPSC4 </a:t>
            </a:r>
            <a:r>
              <a:rPr lang="en-US" sz="800" kern="0" dirty="0">
                <a:solidFill>
                  <a:srgbClr val="7030A0"/>
                </a:solidFill>
              </a:rPr>
              <a:t>(LSS4)</a:t>
            </a:r>
          </a:p>
          <a:p>
            <a:pPr marL="171450" indent="-171450">
              <a:buFont typeface="Arial" panose="020B0604020202020204" pitchFamily="34" charset="0"/>
              <a:buChar char="•"/>
              <a:defRPr/>
            </a:pPr>
            <a:r>
              <a:rPr lang="en-US" sz="1000" kern="0" dirty="0">
                <a:solidFill>
                  <a:srgbClr val="7030A0"/>
                </a:solidFill>
              </a:rPr>
              <a:t>Replacement of TPSG6 </a:t>
            </a:r>
            <a:r>
              <a:rPr lang="en-US" sz="800" kern="0" dirty="0">
                <a:solidFill>
                  <a:srgbClr val="7030A0"/>
                </a:solidFill>
              </a:rPr>
              <a:t>(LSS6)</a:t>
            </a:r>
          </a:p>
        </p:txBody>
      </p:sp>
      <p:cxnSp>
        <p:nvCxnSpPr>
          <p:cNvPr id="7" name="Elbow Connector 59"/>
          <p:cNvCxnSpPr>
            <a:stCxn id="12" idx="1"/>
          </p:cNvCxnSpPr>
          <p:nvPr/>
        </p:nvCxnSpPr>
        <p:spPr>
          <a:xfrm flipH="1">
            <a:off x="6491563" y="5894819"/>
            <a:ext cx="1804568" cy="32193"/>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sp>
        <p:nvSpPr>
          <p:cNvPr id="8" name="Text Box 95"/>
          <p:cNvSpPr txBox="1">
            <a:spLocks noChangeArrowheads="1"/>
          </p:cNvSpPr>
          <p:nvPr/>
        </p:nvSpPr>
        <p:spPr bwMode="auto">
          <a:xfrm>
            <a:off x="8183719" y="1778790"/>
            <a:ext cx="2484282" cy="984885"/>
          </a:xfrm>
          <a:prstGeom prst="rect">
            <a:avLst/>
          </a:prstGeom>
          <a:solidFill>
            <a:schemeClr val="bg1"/>
          </a:solidFill>
          <a:ln w="9525">
            <a:noFill/>
            <a:miter lim="800000"/>
            <a:headEnd/>
            <a:tailEnd/>
          </a:ln>
          <a:effectLst/>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marL="171450" indent="-171450">
              <a:buFont typeface="Arial" panose="020B0604020202020204" pitchFamily="34" charset="0"/>
              <a:buChar char="•"/>
              <a:defRPr/>
            </a:pPr>
            <a:r>
              <a:rPr lang="en-US" sz="1000" b="1" dirty="0">
                <a:solidFill>
                  <a:srgbClr val="7030A0"/>
                </a:solidFill>
                <a:latin typeface="Calibri" panose="020F0502020204030204"/>
                <a:cs typeface="Arial" panose="020B0604020202020204" pitchFamily="34" charset="0"/>
              </a:rPr>
              <a:t>200 MHz RF power upgrade</a:t>
            </a:r>
            <a:br>
              <a:rPr lang="en-US" sz="1000" b="1" dirty="0">
                <a:solidFill>
                  <a:srgbClr val="7030A0"/>
                </a:solidFill>
                <a:latin typeface="Calibri" panose="020F0502020204030204"/>
                <a:cs typeface="Arial" panose="020B0604020202020204" pitchFamily="34" charset="0"/>
              </a:rPr>
            </a:br>
            <a:r>
              <a:rPr lang="en-US" sz="800" dirty="0">
                <a:solidFill>
                  <a:srgbClr val="7030A0"/>
                </a:solidFill>
                <a:latin typeface="Calibri" panose="020F0502020204030204"/>
                <a:cs typeface="Arial" panose="020B0604020202020204" pitchFamily="34" charset="0"/>
              </a:rPr>
              <a:t>(LSS3, BA3, BAF3)</a:t>
            </a:r>
          </a:p>
          <a:p>
            <a:pPr marL="171450" indent="-171450" defTabSz="914400">
              <a:buFont typeface="Arial" panose="020B0604020202020204" pitchFamily="34" charset="0"/>
              <a:buChar char="•"/>
              <a:defRPr/>
            </a:pPr>
            <a:r>
              <a:rPr lang="en-US" sz="1000" b="1" dirty="0">
                <a:solidFill>
                  <a:srgbClr val="7030A0"/>
                </a:solidFill>
                <a:latin typeface="Calibri" panose="020F0502020204030204"/>
                <a:cs typeface="Arial" panose="020B0604020202020204" pitchFamily="34" charset="0"/>
              </a:rPr>
              <a:t>200 MHz low level RF upgrade</a:t>
            </a:r>
          </a:p>
          <a:p>
            <a:pPr marL="171450" indent="-171450" defTabSz="914400">
              <a:buFont typeface="Arial" panose="020B0604020202020204" pitchFamily="34" charset="0"/>
              <a:buChar char="•"/>
              <a:defRPr/>
            </a:pPr>
            <a:r>
              <a:rPr lang="fr-CH" sz="1000" b="1" dirty="0">
                <a:solidFill>
                  <a:srgbClr val="99CC00"/>
                </a:solidFill>
                <a:latin typeface="Calibri" panose="020F0502020204030204"/>
                <a:cs typeface="Arial" panose="020B0604020202020204" pitchFamily="34" charset="0"/>
              </a:rPr>
              <a:t>Consolidation of BB3 cooling plant</a:t>
            </a:r>
          </a:p>
          <a:p>
            <a:pPr marL="171450" indent="-171450" defTabSz="914400">
              <a:buFont typeface="Arial" panose="020B0604020202020204" pitchFamily="34" charset="0"/>
              <a:buChar char="•"/>
              <a:defRPr/>
            </a:pPr>
            <a:r>
              <a:rPr lang="fr-CH" sz="1000" b="1" dirty="0">
                <a:solidFill>
                  <a:srgbClr val="99CC00"/>
                </a:solidFill>
                <a:latin typeface="Calibri" panose="020F0502020204030204"/>
                <a:cs typeface="Arial" panose="020B0604020202020204" pitchFamily="34" charset="0"/>
              </a:rPr>
              <a:t>New modern static var compensator </a:t>
            </a:r>
            <a:r>
              <a:rPr lang="fr-CH" sz="800" dirty="0">
                <a:solidFill>
                  <a:srgbClr val="99CC00"/>
                </a:solidFill>
                <a:latin typeface="Calibri" panose="020F0502020204030204"/>
                <a:cs typeface="Arial" panose="020B0604020202020204" pitchFamily="34" charset="0"/>
              </a:rPr>
              <a:t>(BEQ1)</a:t>
            </a:r>
            <a:endParaRPr lang="en-US" sz="800" dirty="0">
              <a:solidFill>
                <a:srgbClr val="99CC00"/>
              </a:solidFill>
              <a:latin typeface="Calibri" panose="020F0502020204030204"/>
              <a:cs typeface="Arial" panose="020B0604020202020204" pitchFamily="34" charset="0"/>
            </a:endParaRPr>
          </a:p>
        </p:txBody>
      </p:sp>
      <p:sp>
        <p:nvSpPr>
          <p:cNvPr id="9" name="Text Box 72"/>
          <p:cNvSpPr txBox="1">
            <a:spLocks noChangeArrowheads="1"/>
          </p:cNvSpPr>
          <p:nvPr/>
        </p:nvSpPr>
        <p:spPr bwMode="auto">
          <a:xfrm>
            <a:off x="1283651" y="1797786"/>
            <a:ext cx="2311605" cy="1138773"/>
          </a:xfrm>
          <a:prstGeom prst="rect">
            <a:avLst/>
          </a:prstGeom>
          <a:no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sz="1000" b="1" kern="0" dirty="0">
                <a:solidFill>
                  <a:srgbClr val="7030A0"/>
                </a:solidFill>
              </a:rPr>
              <a:t>Reconfiguration of LSS1 </a:t>
            </a:r>
            <a:r>
              <a:rPr lang="en-US" sz="800" kern="0" dirty="0">
                <a:solidFill>
                  <a:srgbClr val="7030A0"/>
                </a:solidFill>
              </a:rPr>
              <a:t>(LSS1, BA1)</a:t>
            </a:r>
          </a:p>
          <a:p>
            <a:pPr marL="171450" indent="-171450">
              <a:buFontTx/>
              <a:buChar char="-"/>
              <a:defRPr/>
            </a:pPr>
            <a:r>
              <a:rPr lang="fr-CH" sz="1000" kern="0" dirty="0">
                <a:solidFill>
                  <a:srgbClr val="7030A0"/>
                </a:solidFill>
              </a:rPr>
              <a:t>New beam loss monitors</a:t>
            </a:r>
            <a:endParaRPr lang="en-US" sz="1000" kern="0" dirty="0">
              <a:solidFill>
                <a:srgbClr val="7030A0"/>
              </a:solidFill>
            </a:endParaRPr>
          </a:p>
          <a:p>
            <a:pPr marL="171450" indent="-171450">
              <a:buFontTx/>
              <a:buChar char="-"/>
              <a:defRPr/>
            </a:pPr>
            <a:r>
              <a:rPr lang="en-US" sz="1000" kern="0" dirty="0">
                <a:solidFill>
                  <a:srgbClr val="7030A0"/>
                </a:solidFill>
              </a:rPr>
              <a:t>New upgraded scraper</a:t>
            </a:r>
          </a:p>
          <a:p>
            <a:pPr marL="171450" indent="-171450">
              <a:buFontTx/>
              <a:buChar char="-"/>
              <a:defRPr/>
            </a:pPr>
            <a:r>
              <a:rPr lang="en-GB" sz="1000" kern="0" dirty="0">
                <a:solidFill>
                  <a:srgbClr val="7030A0"/>
                </a:solidFill>
              </a:rPr>
              <a:t>Replace one injection kicker MKP</a:t>
            </a:r>
          </a:p>
          <a:p>
            <a:pPr marL="171450" indent="-171450">
              <a:buFontTx/>
              <a:buChar char="-"/>
              <a:defRPr/>
            </a:pPr>
            <a:r>
              <a:rPr lang="en-GB" sz="1000" kern="0" dirty="0">
                <a:solidFill>
                  <a:srgbClr val="7030A0"/>
                </a:solidFill>
              </a:rPr>
              <a:t>Reconfiguration of the enlarged quadrupoles</a:t>
            </a:r>
            <a:br>
              <a:rPr lang="en-GB" sz="1000" kern="0" dirty="0">
                <a:solidFill>
                  <a:srgbClr val="7030A0"/>
                </a:solidFill>
              </a:rPr>
            </a:br>
            <a:r>
              <a:rPr lang="en-GB" sz="800" kern="0" dirty="0">
                <a:solidFill>
                  <a:srgbClr val="7030A0"/>
                </a:solidFill>
              </a:rPr>
              <a:t>(11610, 11710, 11810)</a:t>
            </a:r>
            <a:endParaRPr lang="en-US" sz="1000" kern="0" dirty="0">
              <a:solidFill>
                <a:srgbClr val="7030A0"/>
              </a:solidFill>
            </a:endParaRPr>
          </a:p>
        </p:txBody>
      </p:sp>
      <p:cxnSp>
        <p:nvCxnSpPr>
          <p:cNvPr id="10" name="Elbow Connector 32"/>
          <p:cNvCxnSpPr>
            <a:stCxn id="8" idx="1"/>
          </p:cNvCxnSpPr>
          <p:nvPr/>
        </p:nvCxnSpPr>
        <p:spPr>
          <a:xfrm flipH="1">
            <a:off x="7874946" y="2271233"/>
            <a:ext cx="308773" cy="65591"/>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cxnSp>
        <p:nvCxnSpPr>
          <p:cNvPr id="11" name="Elbow Connector 75"/>
          <p:cNvCxnSpPr>
            <a:stCxn id="9" idx="2"/>
          </p:cNvCxnSpPr>
          <p:nvPr/>
        </p:nvCxnSpPr>
        <p:spPr>
          <a:xfrm>
            <a:off x="2439454" y="2936559"/>
            <a:ext cx="1423777" cy="65508"/>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sp>
        <p:nvSpPr>
          <p:cNvPr id="12" name="Text Box 75"/>
          <p:cNvSpPr txBox="1">
            <a:spLocks noChangeArrowheads="1"/>
          </p:cNvSpPr>
          <p:nvPr/>
        </p:nvSpPr>
        <p:spPr bwMode="auto">
          <a:xfrm>
            <a:off x="8296131" y="5633209"/>
            <a:ext cx="2137425" cy="523220"/>
          </a:xfrm>
          <a:prstGeom prst="rect">
            <a:avLst/>
          </a:prstGeom>
          <a:noFill/>
          <a:ln w="9525">
            <a:noFill/>
            <a:miter lim="800000"/>
            <a:headEnd/>
            <a:tailEnd/>
          </a:ln>
          <a:effectLst/>
        </p:spPr>
        <p:txBody>
          <a:bodyPr wrap="squar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171450" indent="-171450">
              <a:buFont typeface="Arial" panose="020B0604020202020204" pitchFamily="34" charset="0"/>
              <a:buChar char="•"/>
              <a:defRPr/>
            </a:pPr>
            <a:r>
              <a:rPr lang="en-US" sz="1000" b="1" kern="0" dirty="0">
                <a:solidFill>
                  <a:srgbClr val="7030A0"/>
                </a:solidFill>
              </a:rPr>
              <a:t>New rotational Wire Scanners BWSRE</a:t>
            </a:r>
          </a:p>
          <a:p>
            <a:pPr marL="171450" indent="-171450">
              <a:buFont typeface="Arial" panose="020B0604020202020204" pitchFamily="34" charset="0"/>
              <a:buChar char="•"/>
              <a:defRPr/>
            </a:pPr>
            <a:r>
              <a:rPr lang="en-US" sz="800" kern="0" dirty="0">
                <a:solidFill>
                  <a:srgbClr val="7030A0"/>
                </a:solidFill>
              </a:rPr>
              <a:t>(LSS4, LSS5)</a:t>
            </a:r>
          </a:p>
        </p:txBody>
      </p:sp>
      <p:cxnSp>
        <p:nvCxnSpPr>
          <p:cNvPr id="13" name="Elbow Connector 87"/>
          <p:cNvCxnSpPr>
            <a:stCxn id="12" idx="1"/>
          </p:cNvCxnSpPr>
          <p:nvPr/>
        </p:nvCxnSpPr>
        <p:spPr>
          <a:xfrm flipH="1" flipV="1">
            <a:off x="8068863" y="5261129"/>
            <a:ext cx="227268" cy="633690"/>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sp>
        <p:nvSpPr>
          <p:cNvPr id="14" name="Text Box 86"/>
          <p:cNvSpPr txBox="1">
            <a:spLocks noChangeArrowheads="1"/>
          </p:cNvSpPr>
          <p:nvPr/>
        </p:nvSpPr>
        <p:spPr bwMode="auto">
          <a:xfrm>
            <a:off x="1820945" y="1092051"/>
            <a:ext cx="2707793" cy="369332"/>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171450" indent="-171450">
              <a:buFont typeface="Arial" panose="020B0604020202020204" pitchFamily="34" charset="0"/>
              <a:buChar char="•"/>
              <a:defRPr/>
            </a:pPr>
            <a:r>
              <a:rPr lang="en-US" sz="1000" b="1" kern="0" dirty="0">
                <a:solidFill>
                  <a:srgbClr val="7030A0"/>
                </a:solidFill>
              </a:rPr>
              <a:t>Change all the electrostatic septum ZS</a:t>
            </a:r>
            <a:br>
              <a:rPr lang="en-US" sz="1000" b="1" kern="0" dirty="0">
                <a:solidFill>
                  <a:srgbClr val="7030A0"/>
                </a:solidFill>
              </a:rPr>
            </a:br>
            <a:r>
              <a:rPr lang="en-US" sz="800" kern="0" dirty="0">
                <a:solidFill>
                  <a:srgbClr val="7030A0"/>
                </a:solidFill>
              </a:rPr>
              <a:t>(LSS2)</a:t>
            </a:r>
          </a:p>
        </p:txBody>
      </p:sp>
      <p:cxnSp>
        <p:nvCxnSpPr>
          <p:cNvPr id="15" name="Straight Connector 14"/>
          <p:cNvCxnSpPr/>
          <p:nvPr/>
        </p:nvCxnSpPr>
        <p:spPr>
          <a:xfrm>
            <a:off x="4379314" y="1276717"/>
            <a:ext cx="784237" cy="411168"/>
          </a:xfrm>
          <a:prstGeom prst="line">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cxnSp>
        <p:nvCxnSpPr>
          <p:cNvPr id="16" name="Elbow Connector 54"/>
          <p:cNvCxnSpPr>
            <a:stCxn id="5" idx="2"/>
          </p:cNvCxnSpPr>
          <p:nvPr/>
        </p:nvCxnSpPr>
        <p:spPr>
          <a:xfrm flipH="1">
            <a:off x="4477191" y="4550681"/>
            <a:ext cx="1062350" cy="829160"/>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cxnSp>
        <p:nvCxnSpPr>
          <p:cNvPr id="17" name="Elbow Connector 125"/>
          <p:cNvCxnSpPr>
            <a:stCxn id="5" idx="2"/>
          </p:cNvCxnSpPr>
          <p:nvPr/>
        </p:nvCxnSpPr>
        <p:spPr>
          <a:xfrm>
            <a:off x="5539541" y="4550681"/>
            <a:ext cx="2152341" cy="315954"/>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cxnSp>
        <p:nvCxnSpPr>
          <p:cNvPr id="20" name="Elbow Connector 75"/>
          <p:cNvCxnSpPr>
            <a:endCxn id="19" idx="3"/>
          </p:cNvCxnSpPr>
          <p:nvPr/>
        </p:nvCxnSpPr>
        <p:spPr>
          <a:xfrm flipH="1" flipV="1">
            <a:off x="3893938" y="5447693"/>
            <a:ext cx="1762243" cy="147927"/>
          </a:xfrm>
          <a:prstGeom prst="straightConnector1">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sp>
        <p:nvSpPr>
          <p:cNvPr id="25" name="Text Box 75"/>
          <p:cNvSpPr txBox="1">
            <a:spLocks noChangeArrowheads="1"/>
          </p:cNvSpPr>
          <p:nvPr/>
        </p:nvSpPr>
        <p:spPr bwMode="auto">
          <a:xfrm>
            <a:off x="6177815" y="222396"/>
            <a:ext cx="3132589" cy="707886"/>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fr-CH" sz="1000" b="1" kern="0" dirty="0">
                <a:solidFill>
                  <a:srgbClr val="7030A0"/>
                </a:solidFill>
              </a:rPr>
              <a:t>LHC injection lines TI2 and TI8 </a:t>
            </a:r>
            <a:r>
              <a:rPr lang="en-US" sz="800" i="1" kern="0" dirty="0">
                <a:solidFill>
                  <a:srgbClr val="7030A0"/>
                </a:solidFill>
                <a:latin typeface="Arial"/>
              </a:rPr>
              <a:t>(see LHC coordination)</a:t>
            </a:r>
            <a:endParaRPr lang="en-US" sz="1000" b="1" kern="0" dirty="0">
              <a:solidFill>
                <a:srgbClr val="7030A0"/>
              </a:solidFill>
            </a:endParaRPr>
          </a:p>
          <a:p>
            <a:pPr marL="171450" indent="-171450">
              <a:buFont typeface="Arial" panose="020B0604020202020204" pitchFamily="34" charset="0"/>
              <a:buChar char="•"/>
              <a:defRPr/>
            </a:pPr>
            <a:r>
              <a:rPr lang="en-US" sz="1000" kern="0" dirty="0">
                <a:solidFill>
                  <a:srgbClr val="7030A0"/>
                </a:solidFill>
              </a:rPr>
              <a:t>New collimators TCDIs</a:t>
            </a:r>
          </a:p>
          <a:p>
            <a:pPr marL="171450" indent="-171450">
              <a:buFont typeface="Arial" panose="020B0604020202020204" pitchFamily="34" charset="0"/>
              <a:buChar char="•"/>
              <a:defRPr/>
            </a:pPr>
            <a:r>
              <a:rPr lang="en-US" sz="1000" kern="0" dirty="0">
                <a:solidFill>
                  <a:srgbClr val="7030A0"/>
                </a:solidFill>
              </a:rPr>
              <a:t>New beam loss monitors</a:t>
            </a:r>
          </a:p>
          <a:p>
            <a:pPr marL="171450" indent="-171450">
              <a:buFont typeface="Arial" panose="020B0604020202020204" pitchFamily="34" charset="0"/>
              <a:buChar char="•"/>
              <a:defRPr/>
            </a:pPr>
            <a:r>
              <a:rPr lang="fr-CH" sz="1000" kern="0" dirty="0">
                <a:solidFill>
                  <a:srgbClr val="7030A0"/>
                </a:solidFill>
              </a:rPr>
              <a:t>New vacuum valves</a:t>
            </a:r>
            <a:endParaRPr lang="en-US" sz="800" kern="0" dirty="0">
              <a:solidFill>
                <a:srgbClr val="7030A0"/>
              </a:solidFill>
            </a:endParaRPr>
          </a:p>
        </p:txBody>
      </p:sp>
      <p:sp>
        <p:nvSpPr>
          <p:cNvPr id="28" name="Text Box 75"/>
          <p:cNvSpPr txBox="1">
            <a:spLocks noChangeArrowheads="1"/>
          </p:cNvSpPr>
          <p:nvPr/>
        </p:nvSpPr>
        <p:spPr bwMode="auto">
          <a:xfrm>
            <a:off x="4493554" y="3100765"/>
            <a:ext cx="2858475" cy="400110"/>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marL="171450" indent="-171450">
              <a:buFont typeface="Arial" panose="020B0604020202020204" pitchFamily="34" charset="0"/>
              <a:buChar char="•"/>
              <a:defRPr/>
            </a:pPr>
            <a:r>
              <a:rPr lang="en-US" sz="1000" b="1" kern="0" dirty="0">
                <a:solidFill>
                  <a:srgbClr val="7030A0"/>
                </a:solidFill>
              </a:rPr>
              <a:t>aC coating </a:t>
            </a:r>
            <a:r>
              <a:rPr lang="en-US" sz="800" kern="0" dirty="0">
                <a:solidFill>
                  <a:srgbClr val="7030A0"/>
                </a:solidFill>
              </a:rPr>
              <a:t>(QF SSS, MBB 5+ 6-, LSS drifts all)</a:t>
            </a:r>
            <a:endParaRPr lang="en-US" sz="1000" b="1" kern="0" dirty="0">
              <a:solidFill>
                <a:srgbClr val="7030A0"/>
              </a:solidFill>
            </a:endParaRPr>
          </a:p>
          <a:p>
            <a:pPr marL="171450" indent="-171450">
              <a:buFont typeface="Arial" panose="020B0604020202020204" pitchFamily="34" charset="0"/>
              <a:buChar char="•"/>
              <a:defRPr/>
            </a:pPr>
            <a:r>
              <a:rPr lang="en-US" sz="1000" b="1" kern="0" dirty="0">
                <a:solidFill>
                  <a:srgbClr val="7030A0"/>
                </a:solidFill>
              </a:rPr>
              <a:t>New flanges for the impedance reduction</a:t>
            </a:r>
          </a:p>
        </p:txBody>
      </p:sp>
      <p:sp>
        <p:nvSpPr>
          <p:cNvPr id="31" name="Text Box 91"/>
          <p:cNvSpPr txBox="1">
            <a:spLocks noChangeArrowheads="1"/>
          </p:cNvSpPr>
          <p:nvPr/>
        </p:nvSpPr>
        <p:spPr bwMode="auto">
          <a:xfrm>
            <a:off x="9369595" y="168667"/>
            <a:ext cx="824265" cy="246221"/>
          </a:xfrm>
          <a:prstGeom prst="rect">
            <a:avLst/>
          </a:prstGeom>
          <a:noFill/>
          <a:ln w="9525">
            <a:noFill/>
            <a:miter lim="800000"/>
            <a:headEnd/>
            <a:tailEnd/>
          </a:ln>
          <a:effectLst/>
        </p:spPr>
        <p:txBody>
          <a:bodyPr wrap="none">
            <a:spAutoFit/>
          </a:bodyPr>
          <a:lstStyle>
            <a:defPPr>
              <a:defRPr lang="en-US"/>
            </a:defPPr>
            <a:lvl1pPr defTabSz="457200">
              <a:defRPr sz="1100">
                <a:solidFill>
                  <a:schemeClr val="accent2"/>
                </a:solidFill>
                <a:latin typeface="Arial" panose="020B0604020202020204" pitchFamily="34" charset="0"/>
                <a:cs typeface="Arial" panose="020B0604020202020204" pitchFamily="34" charset="0"/>
              </a:defRPr>
            </a:lvl1pPr>
            <a:lvl2pPr defTabSz="457200"/>
            <a:lvl3pPr defTabSz="457200"/>
            <a:lvl4pPr defTabSz="457200"/>
            <a:lvl5pPr defTabSz="457200"/>
            <a:lvl6pPr defTabSz="457200"/>
            <a:lvl7pPr defTabSz="457200"/>
            <a:lvl8pPr defTabSz="457200"/>
            <a:lvl9pPr defTabSz="457200"/>
          </a:lstStyle>
          <a:p>
            <a:pPr>
              <a:defRPr/>
            </a:pPr>
            <a:r>
              <a:rPr lang="en-US" sz="1000" b="1" kern="0" dirty="0">
                <a:solidFill>
                  <a:srgbClr val="7030A0"/>
                </a:solidFill>
              </a:rPr>
              <a:t>LIU </a:t>
            </a:r>
            <a:r>
              <a:rPr lang="en-US" sz="1000" kern="0" dirty="0">
                <a:solidFill>
                  <a:srgbClr val="7030A0"/>
                </a:solidFill>
              </a:rPr>
              <a:t>Project</a:t>
            </a:r>
          </a:p>
        </p:txBody>
      </p:sp>
      <p:sp>
        <p:nvSpPr>
          <p:cNvPr id="30" name="Rectangle 29"/>
          <p:cNvSpPr/>
          <p:nvPr/>
        </p:nvSpPr>
        <p:spPr>
          <a:xfrm>
            <a:off x="4493554" y="3500875"/>
            <a:ext cx="2360951" cy="369332"/>
          </a:xfrm>
          <a:prstGeom prst="rect">
            <a:avLst/>
          </a:prstGeom>
        </p:spPr>
        <p:txBody>
          <a:bodyPr wrap="square">
            <a:spAutoFit/>
          </a:bodyPr>
          <a:lstStyle/>
          <a:p>
            <a:pPr marL="171450" indent="-171450">
              <a:buFont typeface="Arial" panose="020B0604020202020204" pitchFamily="34" charset="0"/>
              <a:buChar char="•"/>
              <a:defRPr/>
            </a:pPr>
            <a:r>
              <a:rPr lang="en-US" sz="1000" b="1" kern="0" dirty="0">
                <a:solidFill>
                  <a:srgbClr val="7030A0"/>
                </a:solidFill>
                <a:latin typeface="Calibri" panose="020F0502020204030204"/>
              </a:rPr>
              <a:t>Replacement MOPOS electronics</a:t>
            </a:r>
            <a:br>
              <a:rPr lang="en-US" sz="1000" b="1" kern="0" dirty="0">
                <a:solidFill>
                  <a:srgbClr val="7030A0"/>
                </a:solidFill>
                <a:latin typeface="Calibri" panose="020F0502020204030204"/>
              </a:rPr>
            </a:br>
            <a:r>
              <a:rPr lang="en-US" sz="800" kern="0" dirty="0">
                <a:solidFill>
                  <a:srgbClr val="7030A0"/>
                </a:solidFill>
                <a:latin typeface="Calibri" panose="020F0502020204030204"/>
              </a:rPr>
              <a:t>(Sextants 1,2,3,4,5,6)</a:t>
            </a:r>
            <a:endParaRPr lang="en-US" sz="800" b="1" kern="0" dirty="0">
              <a:solidFill>
                <a:srgbClr val="7030A0"/>
              </a:solidFill>
              <a:latin typeface="Calibri" panose="020F0502020204030204"/>
            </a:endParaRPr>
          </a:p>
        </p:txBody>
      </p:sp>
      <p:sp>
        <p:nvSpPr>
          <p:cNvPr id="50" name="Rectangle 49"/>
          <p:cNvSpPr/>
          <p:nvPr/>
        </p:nvSpPr>
        <p:spPr>
          <a:xfrm>
            <a:off x="2078948" y="1409196"/>
            <a:ext cx="1604426" cy="369332"/>
          </a:xfrm>
          <a:prstGeom prst="rect">
            <a:avLst/>
          </a:prstGeom>
        </p:spPr>
        <p:txBody>
          <a:bodyPr wrap="square">
            <a:spAutoFit/>
          </a:bodyPr>
          <a:lstStyle/>
          <a:p>
            <a:pPr marL="171450" indent="-171450">
              <a:buFont typeface="Arial" panose="020B0604020202020204" pitchFamily="34" charset="0"/>
              <a:buChar char="•"/>
              <a:defRPr/>
            </a:pPr>
            <a:r>
              <a:rPr lang="en-US" sz="1000" b="1" kern="0" dirty="0">
                <a:solidFill>
                  <a:srgbClr val="7030A0"/>
                </a:solidFill>
                <a:latin typeface="Calibri" panose="020F0502020204030204"/>
              </a:rPr>
              <a:t>Add a vacuum valve</a:t>
            </a:r>
            <a:br>
              <a:rPr lang="en-US" sz="1000" b="1" kern="0" dirty="0">
                <a:solidFill>
                  <a:srgbClr val="7030A0"/>
                </a:solidFill>
                <a:latin typeface="Calibri" panose="020F0502020204030204"/>
              </a:rPr>
            </a:br>
            <a:r>
              <a:rPr lang="en-US" sz="800" kern="0" dirty="0">
                <a:solidFill>
                  <a:srgbClr val="7030A0"/>
                </a:solidFill>
                <a:latin typeface="Calibri" panose="020F0502020204030204"/>
              </a:rPr>
              <a:t>(sector 210)</a:t>
            </a:r>
            <a:endParaRPr lang="en-US" sz="800" b="1" kern="0" dirty="0">
              <a:solidFill>
                <a:srgbClr val="7030A0"/>
              </a:solidFill>
              <a:latin typeface="Calibri" panose="020F0502020204030204"/>
            </a:endParaRPr>
          </a:p>
        </p:txBody>
      </p:sp>
      <p:cxnSp>
        <p:nvCxnSpPr>
          <p:cNvPr id="51" name="Straight Connector 50"/>
          <p:cNvCxnSpPr/>
          <p:nvPr/>
        </p:nvCxnSpPr>
        <p:spPr>
          <a:xfrm flipH="1" flipV="1">
            <a:off x="3176326" y="1687885"/>
            <a:ext cx="1523735" cy="273675"/>
          </a:xfrm>
          <a:prstGeom prst="line">
            <a:avLst/>
          </a:prstGeom>
          <a:noFill/>
          <a:ln w="12700" cap="flat" cmpd="sng" algn="ctr">
            <a:solidFill>
              <a:srgbClr val="7030A0"/>
            </a:solidFill>
            <a:prstDash val="solid"/>
            <a:miter lim="800000"/>
          </a:ln>
          <a:effectLst>
            <a:outerShdw blurRad="63500" sx="102000" sy="102000" algn="ctr" rotWithShape="0">
              <a:prstClr val="black">
                <a:alpha val="40000"/>
              </a:prstClr>
            </a:outerShdw>
          </a:effectLst>
        </p:spPr>
      </p:cxnSp>
      <p:sp>
        <p:nvSpPr>
          <p:cNvPr id="57" name="Arc 56"/>
          <p:cNvSpPr/>
          <p:nvPr/>
        </p:nvSpPr>
        <p:spPr>
          <a:xfrm rot="9998112">
            <a:off x="3756020" y="1646426"/>
            <a:ext cx="4262019" cy="4263798"/>
          </a:xfrm>
          <a:prstGeom prst="arc">
            <a:avLst>
              <a:gd name="adj1" fmla="val 14640181"/>
              <a:gd name="adj2" fmla="val 12172762"/>
            </a:avLst>
          </a:prstGeom>
          <a:noFill/>
          <a:ln w="76200" cap="flat" cmpd="sng" algn="ctr">
            <a:solidFill>
              <a:srgbClr val="7030A0">
                <a:alpha val="40000"/>
              </a:srgbClr>
            </a:solidFill>
            <a:prstDash val="solid"/>
            <a:miter lim="800000"/>
          </a:ln>
          <a:effectLst/>
        </p:spPr>
        <p:txBody>
          <a:bodyPr rtlCol="0" anchor="ctr"/>
          <a:lstStyle/>
          <a:p>
            <a:pPr algn="ctr">
              <a:defRPr/>
            </a:pPr>
            <a:endParaRPr lang="en-US" dirty="0">
              <a:solidFill>
                <a:prstClr val="black"/>
              </a:solidFill>
              <a:latin typeface="Calibri" panose="020F0502020204030204"/>
            </a:endParaRPr>
          </a:p>
        </p:txBody>
      </p:sp>
      <p:sp>
        <p:nvSpPr>
          <p:cNvPr id="19" name="Text Box 95"/>
          <p:cNvSpPr txBox="1">
            <a:spLocks noChangeArrowheads="1"/>
          </p:cNvSpPr>
          <p:nvPr/>
        </p:nvSpPr>
        <p:spPr bwMode="auto">
          <a:xfrm>
            <a:off x="928346" y="4724418"/>
            <a:ext cx="2965592" cy="1446550"/>
          </a:xfrm>
          <a:prstGeom prst="rect">
            <a:avLst/>
          </a:prstGeom>
          <a:solidFill>
            <a:srgbClr val="FFFFFF">
              <a:alpha val="60000"/>
            </a:srgbClr>
          </a:solidFill>
          <a:ln w="9525">
            <a:noFill/>
            <a:miter lim="800000"/>
            <a:headEnd/>
            <a:tailEnd/>
          </a:ln>
          <a:effectLst/>
        </p:spPr>
        <p:txBody>
          <a:bodyPr wrap="square">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en-US" sz="1000" b="1" dirty="0">
                <a:solidFill>
                  <a:srgbClr val="7030A0"/>
                </a:solidFill>
                <a:latin typeface="Calibri" panose="020F0502020204030204"/>
                <a:cs typeface="Arial" panose="020B0604020202020204" pitchFamily="34" charset="0"/>
              </a:rPr>
              <a:t>Reconfiguration of LSS5</a:t>
            </a:r>
            <a:r>
              <a:rPr lang="en-US" sz="1000" dirty="0">
                <a:solidFill>
                  <a:srgbClr val="7030A0"/>
                </a:solidFill>
                <a:latin typeface="Calibri" panose="020F0502020204030204"/>
                <a:cs typeface="Arial" panose="020B0604020202020204" pitchFamily="34" charset="0"/>
              </a:rPr>
              <a:t> </a:t>
            </a:r>
            <a:r>
              <a:rPr lang="en-US" sz="800" dirty="0">
                <a:solidFill>
                  <a:srgbClr val="7030A0"/>
                </a:solidFill>
                <a:latin typeface="Calibri" panose="020F0502020204030204"/>
                <a:cs typeface="Arial" panose="020B0604020202020204" pitchFamily="34" charset="0"/>
              </a:rPr>
              <a:t>(ECA5, ECX5, LSS5)</a:t>
            </a:r>
            <a:endParaRPr lang="en-US" sz="1000" b="1" dirty="0">
              <a:solidFill>
                <a:srgbClr val="7030A0"/>
              </a:solidFill>
              <a:latin typeface="Calibri" panose="020F0502020204030204"/>
              <a:cs typeface="Arial" panose="020B0604020202020204" pitchFamily="34" charset="0"/>
            </a:endParaRPr>
          </a:p>
          <a:p>
            <a:pPr marL="171450" indent="-171450">
              <a:buFont typeface="Arial" panose="020B0604020202020204" pitchFamily="34" charset="0"/>
              <a:buChar char="•"/>
              <a:defRPr/>
            </a:pPr>
            <a:r>
              <a:rPr lang="en-US" sz="1000" b="1" dirty="0">
                <a:solidFill>
                  <a:srgbClr val="7030A0"/>
                </a:solidFill>
                <a:latin typeface="Calibri" panose="020F0502020204030204"/>
                <a:cs typeface="Arial" panose="020B0604020202020204" pitchFamily="34" charset="0"/>
              </a:rPr>
              <a:t>New Beam Dump</a:t>
            </a:r>
          </a:p>
          <a:p>
            <a:pPr marL="171450" indent="-171450">
              <a:buFont typeface="Arial" panose="020B0604020202020204" pitchFamily="34" charset="0"/>
              <a:buChar char="•"/>
              <a:defRPr/>
            </a:pPr>
            <a:r>
              <a:rPr lang="fr-CH" sz="1000" kern="0" dirty="0">
                <a:solidFill>
                  <a:srgbClr val="7030A0"/>
                </a:solidFill>
                <a:latin typeface="Calibri" panose="020F0502020204030204"/>
              </a:rPr>
              <a:t>New beam loss monitors</a:t>
            </a:r>
          </a:p>
          <a:p>
            <a:pPr marL="171450" indent="-171450">
              <a:buFont typeface="Arial" panose="020B0604020202020204" pitchFamily="34" charset="0"/>
              <a:buChar char="•"/>
              <a:defRPr/>
            </a:pPr>
            <a:r>
              <a:rPr lang="fr-CH" sz="1000" kern="0" dirty="0">
                <a:solidFill>
                  <a:srgbClr val="7030A0"/>
                </a:solidFill>
                <a:latin typeface="Calibri" panose="020F0502020204030204"/>
              </a:rPr>
              <a:t>Replace beam gas ionisation profile monitor (BGI)</a:t>
            </a:r>
          </a:p>
          <a:p>
            <a:pPr marL="171450" indent="-171450">
              <a:buFont typeface="Arial" panose="020B0604020202020204" pitchFamily="34" charset="0"/>
              <a:buChar char="•"/>
              <a:defRPr/>
            </a:pPr>
            <a:r>
              <a:rPr lang="fr-CH" sz="1000" kern="0" dirty="0">
                <a:solidFill>
                  <a:srgbClr val="7030A0"/>
                </a:solidFill>
                <a:latin typeface="Calibri" panose="020F0502020204030204"/>
              </a:rPr>
              <a:t>Replace the synchrotron light monitor (BSRT)</a:t>
            </a:r>
          </a:p>
          <a:p>
            <a:pPr marL="171450" indent="-171450">
              <a:buFont typeface="Arial" panose="020B0604020202020204" pitchFamily="34" charset="0"/>
              <a:buChar char="•"/>
              <a:defRPr/>
            </a:pPr>
            <a:r>
              <a:rPr lang="fr-CH" sz="1000" kern="0" dirty="0">
                <a:solidFill>
                  <a:srgbClr val="7030A0"/>
                </a:solidFill>
                <a:latin typeface="Calibri" panose="020F0502020204030204"/>
              </a:rPr>
              <a:t>New kicker magnet with vertical deflection for dumping MKDV (and generator)</a:t>
            </a:r>
          </a:p>
          <a:p>
            <a:pPr marL="171450" indent="-171450">
              <a:buFont typeface="Arial" panose="020B0604020202020204" pitchFamily="34" charset="0"/>
              <a:buChar char="•"/>
              <a:defRPr/>
            </a:pPr>
            <a:r>
              <a:rPr lang="fr-CH" sz="1000" kern="0" dirty="0">
                <a:solidFill>
                  <a:srgbClr val="7030A0"/>
                </a:solidFill>
                <a:latin typeface="Calibri" panose="020F0502020204030204"/>
              </a:rPr>
              <a:t>Reconfiguration of the enlarged quadrupoles</a:t>
            </a:r>
            <a:br>
              <a:rPr lang="fr-CH" sz="1000" kern="0" dirty="0">
                <a:solidFill>
                  <a:srgbClr val="7030A0"/>
                </a:solidFill>
                <a:latin typeface="Calibri" panose="020F0502020204030204"/>
              </a:rPr>
            </a:br>
            <a:r>
              <a:rPr lang="fr-CH" sz="800" kern="0" dirty="0">
                <a:solidFill>
                  <a:srgbClr val="7030A0"/>
                </a:solidFill>
                <a:latin typeface="Calibri" panose="020F0502020204030204"/>
              </a:rPr>
              <a:t>(51610, 51810)</a:t>
            </a:r>
            <a:endParaRPr lang="en-US" sz="1000" kern="0" dirty="0">
              <a:solidFill>
                <a:srgbClr val="7030A0"/>
              </a:solidFill>
              <a:latin typeface="Calibri" panose="020F0502020204030204"/>
            </a:endParaRPr>
          </a:p>
        </p:txBody>
      </p:sp>
      <p:sp>
        <p:nvSpPr>
          <p:cNvPr id="21" name="Rectangle 20"/>
          <p:cNvSpPr/>
          <p:nvPr/>
        </p:nvSpPr>
        <p:spPr>
          <a:xfrm>
            <a:off x="9377679" y="1180767"/>
            <a:ext cx="1306768" cy="246221"/>
          </a:xfrm>
          <a:prstGeom prst="rect">
            <a:avLst/>
          </a:prstGeom>
        </p:spPr>
        <p:txBody>
          <a:bodyPr wrap="none">
            <a:spAutoFit/>
          </a:bodyPr>
          <a:lstStyle/>
          <a:p>
            <a:pPr>
              <a:defRPr/>
            </a:pPr>
            <a:r>
              <a:rPr lang="en-US" sz="1000" b="1" dirty="0">
                <a:solidFill>
                  <a:srgbClr val="0055A0"/>
                </a:solidFill>
                <a:cs typeface="Arial" panose="020B0604020202020204" pitchFamily="34" charset="0"/>
              </a:rPr>
              <a:t>De-cabling Project</a:t>
            </a:r>
            <a:endParaRPr lang="en-US" sz="800" dirty="0">
              <a:solidFill>
                <a:srgbClr val="0055A0"/>
              </a:solidFill>
              <a:cs typeface="Arial" panose="020B0604020202020204" pitchFamily="34" charset="0"/>
            </a:endParaRPr>
          </a:p>
        </p:txBody>
      </p:sp>
    </p:spTree>
    <p:extLst>
      <p:ext uri="{BB962C8B-B14F-4D97-AF65-F5344CB8AC3E}">
        <p14:creationId xmlns:p14="http://schemas.microsoft.com/office/powerpoint/2010/main" val="13836032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ALARA level III</a:t>
            </a:r>
            <a:endParaRPr lang="en-GB" dirty="0"/>
          </a:p>
        </p:txBody>
      </p:sp>
      <p:sp>
        <p:nvSpPr>
          <p:cNvPr id="4" name="Footer Placeholder 3"/>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sp>
        <p:nvSpPr>
          <p:cNvPr id="5" name="Slide Number Placeholder 4"/>
          <p:cNvSpPr>
            <a:spLocks noGrp="1"/>
          </p:cNvSpPr>
          <p:nvPr>
            <p:ph type="sldNum" sz="quarter" idx="4294967295"/>
          </p:nvPr>
        </p:nvSpPr>
        <p:spPr>
          <a:xfrm>
            <a:off x="11218863" y="6356350"/>
            <a:ext cx="973137" cy="365125"/>
          </a:xfrm>
        </p:spPr>
        <p:txBody>
          <a:bodyPr/>
          <a:lstStyle/>
          <a:p>
            <a:fld id="{8D6C380F-326D-3C40-9EE7-7FBAB0953422}" type="slidenum">
              <a:rPr lang="en-US" smtClean="0"/>
              <a:pPr/>
              <a:t>8</a:t>
            </a:fld>
            <a:endParaRPr lang="en-US" dirty="0"/>
          </a:p>
        </p:txBody>
      </p:sp>
      <p:graphicFrame>
        <p:nvGraphicFramePr>
          <p:cNvPr id="7" name="Table 6"/>
          <p:cNvGraphicFramePr>
            <a:graphicFrameLocks noGrp="1"/>
          </p:cNvGraphicFramePr>
          <p:nvPr>
            <p:extLst>
              <p:ext uri="{D42A27DB-BD31-4B8C-83A1-F6EECF244321}">
                <p14:modId xmlns:p14="http://schemas.microsoft.com/office/powerpoint/2010/main" val="3460061966"/>
              </p:ext>
            </p:extLst>
          </p:nvPr>
        </p:nvGraphicFramePr>
        <p:xfrm>
          <a:off x="449179" y="1853979"/>
          <a:ext cx="11129559" cy="2575560"/>
        </p:xfrm>
        <a:graphic>
          <a:graphicData uri="http://schemas.openxmlformats.org/drawingml/2006/table">
            <a:tbl>
              <a:tblPr firstRow="1" firstCol="1" bandRow="1">
                <a:tableStyleId>{9D7B26C5-4107-4FEC-AEDC-1716B250A1EF}</a:tableStyleId>
              </a:tblPr>
              <a:tblGrid>
                <a:gridCol w="842210">
                  <a:extLst>
                    <a:ext uri="{9D8B030D-6E8A-4147-A177-3AD203B41FA5}">
                      <a16:colId xmlns:a16="http://schemas.microsoft.com/office/drawing/2014/main" val="2069078863"/>
                    </a:ext>
                  </a:extLst>
                </a:gridCol>
                <a:gridCol w="3898232">
                  <a:extLst>
                    <a:ext uri="{9D8B030D-6E8A-4147-A177-3AD203B41FA5}">
                      <a16:colId xmlns:a16="http://schemas.microsoft.com/office/drawing/2014/main" val="2041757430"/>
                    </a:ext>
                  </a:extLst>
                </a:gridCol>
                <a:gridCol w="1058779">
                  <a:extLst>
                    <a:ext uri="{9D8B030D-6E8A-4147-A177-3AD203B41FA5}">
                      <a16:colId xmlns:a16="http://schemas.microsoft.com/office/drawing/2014/main" val="1679844803"/>
                    </a:ext>
                  </a:extLst>
                </a:gridCol>
                <a:gridCol w="1836821">
                  <a:extLst>
                    <a:ext uri="{9D8B030D-6E8A-4147-A177-3AD203B41FA5}">
                      <a16:colId xmlns:a16="http://schemas.microsoft.com/office/drawing/2014/main" val="2268346617"/>
                    </a:ext>
                  </a:extLst>
                </a:gridCol>
                <a:gridCol w="3493517">
                  <a:extLst>
                    <a:ext uri="{9D8B030D-6E8A-4147-A177-3AD203B41FA5}">
                      <a16:colId xmlns:a16="http://schemas.microsoft.com/office/drawing/2014/main" val="2535105075"/>
                    </a:ext>
                  </a:extLst>
                </a:gridCol>
              </a:tblGrid>
              <a:tr h="381000">
                <a:tc>
                  <a:txBody>
                    <a:bodyPr/>
                    <a:lstStyle/>
                    <a:p>
                      <a:pPr>
                        <a:spcAft>
                          <a:spcPts val="0"/>
                        </a:spcAft>
                      </a:pPr>
                      <a:r>
                        <a:rPr lang="en-GB" sz="1400" dirty="0">
                          <a:effectLst/>
                        </a:rPr>
                        <a:t>Facility</a:t>
                      </a:r>
                      <a:endParaRPr lang="en-GB" sz="1600" dirty="0">
                        <a:effectLst/>
                        <a:latin typeface="Times New Roman" panose="02020603050405020304" pitchFamily="18" charset="0"/>
                        <a:ea typeface="Calibri" panose="020F0502020204030204" pitchFamily="34" charset="0"/>
                      </a:endParaRPr>
                    </a:p>
                  </a:txBody>
                  <a:tcPr marL="68580" marR="68580" marT="0" marB="0" anchor="b"/>
                </a:tc>
                <a:tc>
                  <a:txBody>
                    <a:bodyPr/>
                    <a:lstStyle/>
                    <a:p>
                      <a:pPr>
                        <a:spcAft>
                          <a:spcPts val="0"/>
                        </a:spcAft>
                      </a:pPr>
                      <a:r>
                        <a:rPr lang="en-GB" sz="1400" dirty="0">
                          <a:effectLst/>
                        </a:rPr>
                        <a:t>Work</a:t>
                      </a:r>
                      <a:endParaRPr lang="en-GB" sz="1600" dirty="0">
                        <a:effectLst/>
                        <a:latin typeface="Times New Roman" panose="02020603050405020304" pitchFamily="18" charset="0"/>
                        <a:ea typeface="Calibri" panose="020F0502020204030204" pitchFamily="34" charset="0"/>
                      </a:endParaRPr>
                    </a:p>
                  </a:txBody>
                  <a:tcPr marL="68580" marR="68580" marT="0" marB="0" anchor="b"/>
                </a:tc>
                <a:tc>
                  <a:txBody>
                    <a:bodyPr/>
                    <a:lstStyle/>
                    <a:p>
                      <a:pPr algn="ctr">
                        <a:spcAft>
                          <a:spcPts val="0"/>
                        </a:spcAft>
                      </a:pPr>
                      <a:r>
                        <a:rPr lang="en-GB" sz="1400">
                          <a:effectLst/>
                        </a:rPr>
                        <a:t>Group in charge</a:t>
                      </a:r>
                      <a:endParaRPr lang="en-GB" sz="1600">
                        <a:effectLst/>
                        <a:latin typeface="Times New Roman" panose="02020603050405020304" pitchFamily="18" charset="0"/>
                        <a:ea typeface="Calibri" panose="020F0502020204030204" pitchFamily="34" charset="0"/>
                      </a:endParaRPr>
                    </a:p>
                  </a:txBody>
                  <a:tcPr marL="68580" marR="68580" marT="0" marB="0" anchor="b"/>
                </a:tc>
                <a:tc>
                  <a:txBody>
                    <a:bodyPr/>
                    <a:lstStyle/>
                    <a:p>
                      <a:pPr>
                        <a:spcAft>
                          <a:spcPts val="0"/>
                        </a:spcAft>
                      </a:pPr>
                      <a:r>
                        <a:rPr lang="en-GB" sz="1400">
                          <a:effectLst/>
                        </a:rPr>
                        <a:t>Activity/Project Leader</a:t>
                      </a:r>
                      <a:endParaRPr lang="en-GB" sz="1600">
                        <a:effectLst/>
                        <a:latin typeface="Times New Roman" panose="02020603050405020304" pitchFamily="18" charset="0"/>
                        <a:ea typeface="Calibri" panose="020F0502020204030204" pitchFamily="34" charset="0"/>
                      </a:endParaRPr>
                    </a:p>
                  </a:txBody>
                  <a:tcPr marL="68580" marR="68580" marT="0" marB="0" anchor="b"/>
                </a:tc>
                <a:tc>
                  <a:txBody>
                    <a:bodyPr/>
                    <a:lstStyle/>
                    <a:p>
                      <a:pPr>
                        <a:spcAft>
                          <a:spcPts val="0"/>
                        </a:spcAft>
                      </a:pPr>
                      <a:r>
                        <a:rPr lang="en-GB" sz="1600" dirty="0" smtClean="0">
                          <a:effectLst/>
                        </a:rPr>
                        <a:t>Committee date</a:t>
                      </a:r>
                      <a:endParaRPr lang="en-GB" sz="1600" dirty="0">
                        <a:effectLst/>
                        <a:latin typeface="Times New Roman" panose="02020603050405020304" pitchFamily="18" charset="0"/>
                        <a:ea typeface="Calibri" panose="020F0502020204030204" pitchFamily="34" charset="0"/>
                      </a:endParaRPr>
                    </a:p>
                  </a:txBody>
                  <a:tcPr marL="68580" marR="68580" marT="0" marB="0" anchor="b"/>
                </a:tc>
                <a:extLst>
                  <a:ext uri="{0D108BD9-81ED-4DB2-BD59-A6C34878D82A}">
                    <a16:rowId xmlns:a16="http://schemas.microsoft.com/office/drawing/2014/main" val="1605811004"/>
                  </a:ext>
                </a:extLst>
              </a:tr>
              <a:tr h="381000">
                <a:tc>
                  <a:txBody>
                    <a:bodyPr/>
                    <a:lstStyle/>
                    <a:p>
                      <a:pPr>
                        <a:spcAft>
                          <a:spcPts val="0"/>
                        </a:spcAft>
                      </a:pPr>
                      <a:r>
                        <a:rPr lang="en-GB" sz="1400" dirty="0">
                          <a:effectLst/>
                        </a:rPr>
                        <a:t>SPS</a:t>
                      </a:r>
                      <a:endParaRPr lang="en-GB" sz="16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400" dirty="0">
                          <a:effectLst/>
                        </a:rPr>
                        <a:t>SPS fire safety upgrade (reduced scope) [excl. cabling]</a:t>
                      </a:r>
                      <a:endParaRPr lang="en-GB" sz="16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en-GB" sz="1400" dirty="0">
                          <a:effectLst/>
                        </a:rPr>
                        <a:t>BE-ICS</a:t>
                      </a:r>
                      <a:endParaRPr lang="en-GB" sz="16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400">
                          <a:effectLst/>
                        </a:rPr>
                        <a:t>Ronny Billen</a:t>
                      </a:r>
                      <a:endParaRPr lang="en-GB" sz="1600">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600" dirty="0" smtClean="0">
                          <a:solidFill>
                            <a:srgbClr val="00B050"/>
                          </a:solidFill>
                          <a:effectLst/>
                          <a:latin typeface="+mn-lt"/>
                        </a:rPr>
                        <a:t>November 2018 (1</a:t>
                      </a:r>
                      <a:r>
                        <a:rPr lang="en-GB" sz="1600" baseline="30000" dirty="0" smtClean="0">
                          <a:solidFill>
                            <a:srgbClr val="00B050"/>
                          </a:solidFill>
                          <a:effectLst/>
                          <a:latin typeface="+mn-lt"/>
                        </a:rPr>
                        <a:t>st</a:t>
                      </a:r>
                      <a:r>
                        <a:rPr lang="en-GB" sz="1600" dirty="0" smtClean="0">
                          <a:solidFill>
                            <a:srgbClr val="00B050"/>
                          </a:solidFill>
                          <a:effectLst/>
                          <a:latin typeface="+mn-lt"/>
                        </a:rPr>
                        <a:t> Part approved)</a:t>
                      </a:r>
                    </a:p>
                    <a:p>
                      <a:pPr>
                        <a:spcAft>
                          <a:spcPts val="0"/>
                        </a:spcAft>
                      </a:pPr>
                      <a:r>
                        <a:rPr lang="en-GB" sz="1600" dirty="0" smtClean="0">
                          <a:solidFill>
                            <a:srgbClr val="0C377B"/>
                          </a:solidFill>
                          <a:effectLst/>
                          <a:latin typeface="+mn-lt"/>
                          <a:ea typeface="Calibri" panose="020F0502020204030204" pitchFamily="34" charset="0"/>
                        </a:rPr>
                        <a:t>Mid 2019 (2</a:t>
                      </a:r>
                      <a:r>
                        <a:rPr lang="en-GB" sz="1600" baseline="30000" dirty="0" smtClean="0">
                          <a:solidFill>
                            <a:srgbClr val="0C377B"/>
                          </a:solidFill>
                          <a:effectLst/>
                          <a:latin typeface="+mn-lt"/>
                          <a:ea typeface="Calibri" panose="020F0502020204030204" pitchFamily="34" charset="0"/>
                        </a:rPr>
                        <a:t>nd</a:t>
                      </a:r>
                      <a:r>
                        <a:rPr lang="en-GB" sz="1600" dirty="0" smtClean="0">
                          <a:solidFill>
                            <a:srgbClr val="0C377B"/>
                          </a:solidFill>
                          <a:effectLst/>
                          <a:latin typeface="+mn-lt"/>
                          <a:ea typeface="Calibri" panose="020F0502020204030204" pitchFamily="34" charset="0"/>
                        </a:rPr>
                        <a:t> part)</a:t>
                      </a:r>
                      <a:endParaRPr lang="en-GB" sz="1600" dirty="0">
                        <a:solidFill>
                          <a:srgbClr val="0C377B"/>
                        </a:solidFill>
                        <a:effectLst/>
                        <a:latin typeface="+mn-lt"/>
                        <a:ea typeface="Calibri" panose="020F0502020204030204" pitchFamily="34" charset="0"/>
                      </a:endParaRPr>
                    </a:p>
                  </a:txBody>
                  <a:tcPr marL="68580" marR="68580" marT="0" marB="0" anchor="ctr"/>
                </a:tc>
                <a:extLst>
                  <a:ext uri="{0D108BD9-81ED-4DB2-BD59-A6C34878D82A}">
                    <a16:rowId xmlns:a16="http://schemas.microsoft.com/office/drawing/2014/main" val="4190138909"/>
                  </a:ext>
                </a:extLst>
              </a:tr>
              <a:tr h="381000">
                <a:tc>
                  <a:txBody>
                    <a:bodyPr/>
                    <a:lstStyle/>
                    <a:p>
                      <a:pPr>
                        <a:spcAft>
                          <a:spcPts val="0"/>
                        </a:spcAft>
                      </a:pPr>
                      <a:r>
                        <a:rPr lang="en-GB" sz="1400">
                          <a:solidFill>
                            <a:srgbClr val="7030A0"/>
                          </a:solidFill>
                          <a:effectLst/>
                        </a:rPr>
                        <a:t>SPS</a:t>
                      </a:r>
                      <a:endParaRPr lang="en-GB" sz="160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400" dirty="0">
                          <a:solidFill>
                            <a:srgbClr val="7030A0"/>
                          </a:solidFill>
                          <a:effectLst/>
                        </a:rPr>
                        <a:t>Cabling BA1 </a:t>
                      </a:r>
                      <a:r>
                        <a:rPr lang="en-GB" sz="1400" dirty="0" smtClean="0">
                          <a:solidFill>
                            <a:srgbClr val="7030A0"/>
                          </a:solidFill>
                          <a:effectLst/>
                        </a:rPr>
                        <a:t>&amp; BA2 </a:t>
                      </a:r>
                      <a:r>
                        <a:rPr lang="en-GB" sz="1400" dirty="0">
                          <a:solidFill>
                            <a:srgbClr val="7030A0"/>
                          </a:solidFill>
                          <a:effectLst/>
                        </a:rPr>
                        <a:t>[incl. cabling SPS fire, TIDVG LSS1 removal]</a:t>
                      </a:r>
                      <a:endParaRPr lang="en-GB" sz="1600" dirty="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en-GB" sz="1400" dirty="0">
                          <a:solidFill>
                            <a:srgbClr val="7030A0"/>
                          </a:solidFill>
                          <a:effectLst/>
                        </a:rPr>
                        <a:t>EN-EL</a:t>
                      </a:r>
                      <a:endParaRPr lang="en-GB" sz="1600" dirty="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400" dirty="0">
                          <a:solidFill>
                            <a:srgbClr val="7030A0"/>
                          </a:solidFill>
                          <a:effectLst/>
                        </a:rPr>
                        <a:t>Guillaume Gros</a:t>
                      </a:r>
                      <a:endParaRPr lang="en-GB" sz="1600" dirty="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600" dirty="0" smtClean="0">
                          <a:solidFill>
                            <a:srgbClr val="7030A0"/>
                          </a:solidFill>
                          <a:effectLst/>
                          <a:latin typeface="+mn-lt"/>
                          <a:ea typeface="Calibri" panose="020F0502020204030204" pitchFamily="34" charset="0"/>
                        </a:rPr>
                        <a:t>September 2019</a:t>
                      </a:r>
                      <a:endParaRPr lang="en-GB" sz="1600" dirty="0">
                        <a:solidFill>
                          <a:srgbClr val="7030A0"/>
                        </a:solidFill>
                        <a:effectLst/>
                        <a:latin typeface="+mn-lt"/>
                        <a:ea typeface="Calibri" panose="020F0502020204030204" pitchFamily="34" charset="0"/>
                      </a:endParaRPr>
                    </a:p>
                  </a:txBody>
                  <a:tcPr marL="68580" marR="68580" marT="0" marB="0" anchor="ctr"/>
                </a:tc>
                <a:extLst>
                  <a:ext uri="{0D108BD9-81ED-4DB2-BD59-A6C34878D82A}">
                    <a16:rowId xmlns:a16="http://schemas.microsoft.com/office/drawing/2014/main" val="750382329"/>
                  </a:ext>
                </a:extLst>
              </a:tr>
              <a:tr h="381000">
                <a:tc>
                  <a:txBody>
                    <a:bodyPr/>
                    <a:lstStyle/>
                    <a:p>
                      <a:pPr>
                        <a:spcAft>
                          <a:spcPts val="0"/>
                        </a:spcAft>
                      </a:pPr>
                      <a:r>
                        <a:rPr lang="en-GB" sz="1400">
                          <a:effectLst/>
                        </a:rPr>
                        <a:t>SPS</a:t>
                      </a:r>
                      <a:endParaRPr lang="en-GB" sz="1600">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400" dirty="0">
                          <a:effectLst/>
                        </a:rPr>
                        <a:t>Safety lighting infrastructure installation</a:t>
                      </a:r>
                      <a:endParaRPr lang="en-GB" sz="1600" dirty="0">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en-GB" sz="1400">
                          <a:effectLst/>
                        </a:rPr>
                        <a:t>EN-EL</a:t>
                      </a:r>
                      <a:endParaRPr lang="en-GB" sz="1600">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400">
                          <a:effectLst/>
                        </a:rPr>
                        <a:t>Gerardo Velazquez Gutierrez</a:t>
                      </a:r>
                      <a:endParaRPr lang="en-GB" sz="1600">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600" dirty="0" smtClean="0">
                          <a:solidFill>
                            <a:srgbClr val="00B050"/>
                          </a:solidFill>
                          <a:effectLst/>
                          <a:latin typeface="+mn-lt"/>
                        </a:rPr>
                        <a:t>November 2018 (Approved)</a:t>
                      </a:r>
                      <a:endParaRPr lang="en-GB" sz="1600" dirty="0">
                        <a:solidFill>
                          <a:srgbClr val="00B050"/>
                        </a:solidFill>
                        <a:effectLst/>
                        <a:latin typeface="+mn-lt"/>
                        <a:ea typeface="Calibri" panose="020F0502020204030204" pitchFamily="34" charset="0"/>
                      </a:endParaRPr>
                    </a:p>
                  </a:txBody>
                  <a:tcPr marL="68580" marR="68580" marT="0" marB="0" anchor="ctr"/>
                </a:tc>
                <a:extLst>
                  <a:ext uri="{0D108BD9-81ED-4DB2-BD59-A6C34878D82A}">
                    <a16:rowId xmlns:a16="http://schemas.microsoft.com/office/drawing/2014/main" val="1913097508"/>
                  </a:ext>
                </a:extLst>
              </a:tr>
              <a:tr h="381000">
                <a:tc>
                  <a:txBody>
                    <a:bodyPr/>
                    <a:lstStyle/>
                    <a:p>
                      <a:pPr>
                        <a:spcAft>
                          <a:spcPts val="0"/>
                        </a:spcAft>
                      </a:pPr>
                      <a:r>
                        <a:rPr lang="en-GB" sz="1400">
                          <a:solidFill>
                            <a:srgbClr val="7030A0"/>
                          </a:solidFill>
                          <a:effectLst/>
                        </a:rPr>
                        <a:t>SPS</a:t>
                      </a:r>
                      <a:endParaRPr lang="en-GB" sz="160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400" dirty="0">
                          <a:solidFill>
                            <a:srgbClr val="7030A0"/>
                          </a:solidFill>
                          <a:effectLst/>
                        </a:rPr>
                        <a:t>TIDVG removal in LSS1 [</a:t>
                      </a:r>
                      <a:r>
                        <a:rPr lang="en-GB" sz="1400" dirty="0" err="1">
                          <a:solidFill>
                            <a:srgbClr val="7030A0"/>
                          </a:solidFill>
                          <a:effectLst/>
                        </a:rPr>
                        <a:t>excl</a:t>
                      </a:r>
                      <a:r>
                        <a:rPr lang="en-GB" sz="1400" dirty="0">
                          <a:solidFill>
                            <a:srgbClr val="7030A0"/>
                          </a:solidFill>
                          <a:effectLst/>
                        </a:rPr>
                        <a:t> de-cabling]</a:t>
                      </a:r>
                      <a:endParaRPr lang="en-GB" sz="1600" dirty="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en-GB" sz="1400" dirty="0">
                          <a:solidFill>
                            <a:srgbClr val="7030A0"/>
                          </a:solidFill>
                          <a:effectLst/>
                        </a:rPr>
                        <a:t>TE-ABT</a:t>
                      </a:r>
                      <a:endParaRPr lang="en-GB" sz="1600" dirty="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400" dirty="0">
                          <a:solidFill>
                            <a:srgbClr val="7030A0"/>
                          </a:solidFill>
                          <a:effectLst/>
                        </a:rPr>
                        <a:t>Etienne Carlier</a:t>
                      </a:r>
                      <a:endParaRPr lang="en-GB" sz="1600" dirty="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600" dirty="0" smtClean="0">
                          <a:solidFill>
                            <a:srgbClr val="00B050"/>
                          </a:solidFill>
                          <a:effectLst/>
                          <a:latin typeface="+mn-lt"/>
                          <a:ea typeface="Calibri" panose="020F0502020204030204" pitchFamily="34" charset="0"/>
                        </a:rPr>
                        <a:t>February 2019 (Approved)</a:t>
                      </a:r>
                      <a:endParaRPr lang="en-GB" sz="1600" dirty="0">
                        <a:solidFill>
                          <a:srgbClr val="00B050"/>
                        </a:solidFill>
                        <a:effectLst/>
                        <a:latin typeface="+mn-lt"/>
                        <a:ea typeface="Calibri" panose="020F0502020204030204" pitchFamily="34" charset="0"/>
                      </a:endParaRPr>
                    </a:p>
                  </a:txBody>
                  <a:tcPr marL="68580" marR="68580" marT="0" marB="0" anchor="ctr"/>
                </a:tc>
                <a:extLst>
                  <a:ext uri="{0D108BD9-81ED-4DB2-BD59-A6C34878D82A}">
                    <a16:rowId xmlns:a16="http://schemas.microsoft.com/office/drawing/2014/main" val="1204400942"/>
                  </a:ext>
                </a:extLst>
              </a:tr>
              <a:tr h="381000">
                <a:tc>
                  <a:txBody>
                    <a:bodyPr/>
                    <a:lstStyle/>
                    <a:p>
                      <a:pPr>
                        <a:spcAft>
                          <a:spcPts val="0"/>
                        </a:spcAft>
                      </a:pPr>
                      <a:r>
                        <a:rPr lang="en-GB" sz="1400" dirty="0">
                          <a:solidFill>
                            <a:srgbClr val="7030A0"/>
                          </a:solidFill>
                          <a:effectLst/>
                        </a:rPr>
                        <a:t>SPS</a:t>
                      </a:r>
                      <a:endParaRPr lang="en-GB" sz="1600" dirty="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400" dirty="0">
                          <a:solidFill>
                            <a:srgbClr val="7030A0"/>
                          </a:solidFill>
                          <a:effectLst/>
                        </a:rPr>
                        <a:t>Installation of new ZS in the SPS LSS2 extraction channel </a:t>
                      </a:r>
                      <a:endParaRPr lang="en-GB" sz="1600" dirty="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lgn="ctr">
                        <a:spcAft>
                          <a:spcPts val="0"/>
                        </a:spcAft>
                      </a:pPr>
                      <a:r>
                        <a:rPr lang="en-GB" sz="1400">
                          <a:solidFill>
                            <a:srgbClr val="7030A0"/>
                          </a:solidFill>
                          <a:effectLst/>
                        </a:rPr>
                        <a:t>TE-ABT</a:t>
                      </a:r>
                      <a:endParaRPr lang="en-GB" sz="160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400" dirty="0">
                          <a:solidFill>
                            <a:srgbClr val="7030A0"/>
                          </a:solidFill>
                          <a:effectLst/>
                        </a:rPr>
                        <a:t>Bruno Balhan</a:t>
                      </a:r>
                      <a:endParaRPr lang="en-GB" sz="1600" dirty="0">
                        <a:solidFill>
                          <a:srgbClr val="7030A0"/>
                        </a:solidFill>
                        <a:effectLst/>
                        <a:latin typeface="Times New Roman" panose="02020603050405020304" pitchFamily="18" charset="0"/>
                        <a:ea typeface="Calibri" panose="020F0502020204030204" pitchFamily="34" charset="0"/>
                      </a:endParaRPr>
                    </a:p>
                  </a:txBody>
                  <a:tcPr marL="68580" marR="68580" marT="0" marB="0" anchor="ctr"/>
                </a:tc>
                <a:tc>
                  <a:txBody>
                    <a:bodyPr/>
                    <a:lstStyle/>
                    <a:p>
                      <a:pPr>
                        <a:spcAft>
                          <a:spcPts val="0"/>
                        </a:spcAft>
                      </a:pPr>
                      <a:r>
                        <a:rPr lang="en-GB" sz="1600" dirty="0" smtClean="0">
                          <a:solidFill>
                            <a:srgbClr val="7030A0"/>
                          </a:solidFill>
                          <a:effectLst/>
                          <a:latin typeface="+mn-lt"/>
                          <a:ea typeface="Calibri" panose="020F0502020204030204" pitchFamily="34" charset="0"/>
                        </a:rPr>
                        <a:t>March 2019</a:t>
                      </a:r>
                      <a:endParaRPr lang="en-GB" sz="1600" dirty="0">
                        <a:solidFill>
                          <a:srgbClr val="7030A0"/>
                        </a:solidFill>
                        <a:effectLst/>
                        <a:latin typeface="+mn-lt"/>
                        <a:ea typeface="Calibri" panose="020F0502020204030204" pitchFamily="34" charset="0"/>
                      </a:endParaRPr>
                    </a:p>
                  </a:txBody>
                  <a:tcPr marL="68580" marR="68580" marT="0" marB="0" anchor="ctr"/>
                </a:tc>
                <a:extLst>
                  <a:ext uri="{0D108BD9-81ED-4DB2-BD59-A6C34878D82A}">
                    <a16:rowId xmlns:a16="http://schemas.microsoft.com/office/drawing/2014/main" val="3224431061"/>
                  </a:ext>
                </a:extLst>
              </a:tr>
            </a:tbl>
          </a:graphicData>
        </a:graphic>
      </p:graphicFrame>
      <p:sp>
        <p:nvSpPr>
          <p:cNvPr id="3" name="TextBox 2"/>
          <p:cNvSpPr txBox="1"/>
          <p:nvPr/>
        </p:nvSpPr>
        <p:spPr>
          <a:xfrm>
            <a:off x="597159" y="4749282"/>
            <a:ext cx="8052319" cy="369332"/>
          </a:xfrm>
          <a:prstGeom prst="rect">
            <a:avLst/>
          </a:prstGeom>
          <a:noFill/>
        </p:spPr>
        <p:txBody>
          <a:bodyPr wrap="square" rtlCol="0">
            <a:spAutoFit/>
          </a:bodyPr>
          <a:lstStyle/>
          <a:p>
            <a:r>
              <a:rPr lang="en-US" dirty="0" smtClean="0"/>
              <a:t>	</a:t>
            </a:r>
            <a:r>
              <a:rPr lang="en-US" dirty="0" smtClean="0">
                <a:solidFill>
                  <a:srgbClr val="7030A0"/>
                </a:solidFill>
              </a:rPr>
              <a:t>LIU related</a:t>
            </a:r>
            <a:endParaRPr lang="en-GB" dirty="0">
              <a:solidFill>
                <a:srgbClr val="7030A0"/>
              </a:solidFill>
            </a:endParaRPr>
          </a:p>
        </p:txBody>
      </p:sp>
      <p:sp>
        <p:nvSpPr>
          <p:cNvPr id="6" name="Rectangle 5"/>
          <p:cNvSpPr/>
          <p:nvPr/>
        </p:nvSpPr>
        <p:spPr>
          <a:xfrm>
            <a:off x="849086" y="4833257"/>
            <a:ext cx="671804" cy="186612"/>
          </a:xfrm>
          <a:prstGeom prst="rect">
            <a:avLst/>
          </a:prstGeom>
          <a:solidFill>
            <a:srgbClr val="7030A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68945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147665" y="816319"/>
            <a:ext cx="9385040" cy="5610621"/>
          </a:xfrm>
          <a:prstGeom prst="rect">
            <a:avLst/>
          </a:prstGeom>
        </p:spPr>
      </p:pic>
      <p:sp>
        <p:nvSpPr>
          <p:cNvPr id="3" name="Title 2"/>
          <p:cNvSpPr>
            <a:spLocks noGrp="1"/>
          </p:cNvSpPr>
          <p:nvPr>
            <p:ph type="title"/>
          </p:nvPr>
        </p:nvSpPr>
        <p:spPr>
          <a:xfrm>
            <a:off x="1316038" y="229632"/>
            <a:ext cx="9216667" cy="1090277"/>
          </a:xfrm>
        </p:spPr>
        <p:txBody>
          <a:bodyPr anchor="t">
            <a:noAutofit/>
          </a:bodyPr>
          <a:lstStyle/>
          <a:p>
            <a:r>
              <a:rPr lang="en-GB" sz="3200" dirty="0" smtClean="0"/>
              <a:t>SPS </a:t>
            </a:r>
            <a:r>
              <a:rPr lang="en-GB" sz="3200" dirty="0"/>
              <a:t>Linear Schedule </a:t>
            </a:r>
            <a:r>
              <a:rPr lang="en-GB" sz="3200" i="1" dirty="0">
                <a:solidFill>
                  <a:srgbClr val="00B050"/>
                </a:solidFill>
              </a:rPr>
              <a:t>Baseline</a:t>
            </a:r>
            <a:r>
              <a:rPr lang="en-GB" sz="3200" dirty="0"/>
              <a:t> </a:t>
            </a:r>
            <a:r>
              <a:rPr lang="en-GB" sz="1200" b="0" dirty="0" smtClean="0">
                <a:hlinkClick r:id="rId3"/>
              </a:rPr>
              <a:t>https</a:t>
            </a:r>
            <a:r>
              <a:rPr lang="en-GB" sz="1200" b="0" dirty="0">
                <a:hlinkClick r:id="rId3"/>
              </a:rPr>
              <a:t>://edms.cern.ch/document/1892837/2.0</a:t>
            </a:r>
            <a:r>
              <a:rPr lang="en-GB" sz="1200" dirty="0"/>
              <a:t/>
            </a:r>
            <a:br>
              <a:rPr lang="en-GB" sz="1200" dirty="0"/>
            </a:br>
            <a:endParaRPr lang="en-GB" sz="2000" b="0" dirty="0"/>
          </a:p>
        </p:txBody>
      </p:sp>
      <p:sp>
        <p:nvSpPr>
          <p:cNvPr id="16" name="Footer Placeholder 2"/>
          <p:cNvSpPr>
            <a:spLocks noGrp="1"/>
          </p:cNvSpPr>
          <p:nvPr>
            <p:ph type="ftr" sz="quarter" idx="4294967295"/>
          </p:nvPr>
        </p:nvSpPr>
        <p:spPr>
          <a:xfrm>
            <a:off x="6470650" y="6356350"/>
            <a:ext cx="5721350" cy="365125"/>
          </a:xfrm>
        </p:spPr>
        <p:txBody>
          <a:bodyPr/>
          <a:lstStyle/>
          <a:p>
            <a:r>
              <a:rPr lang="en-GB" smtClean="0"/>
              <a:t>David Mcfarlane EN-ACE</a:t>
            </a:r>
            <a:endParaRPr lang="en-US" dirty="0"/>
          </a:p>
        </p:txBody>
      </p:sp>
      <p:sp>
        <p:nvSpPr>
          <p:cNvPr id="4" name="Slide Number Placeholder 3"/>
          <p:cNvSpPr>
            <a:spLocks noGrp="1"/>
          </p:cNvSpPr>
          <p:nvPr>
            <p:ph type="sldNum" sz="quarter" idx="4294967295"/>
          </p:nvPr>
        </p:nvSpPr>
        <p:spPr>
          <a:xfrm>
            <a:off x="11218863" y="6356350"/>
            <a:ext cx="973137" cy="365125"/>
          </a:xfrm>
        </p:spPr>
        <p:txBody>
          <a:bodyPr/>
          <a:lstStyle/>
          <a:p>
            <a:fld id="{8D6C380F-326D-3C40-9EE7-7FBAB0953422}" type="slidenum">
              <a:rPr lang="en-US" smtClean="0"/>
              <a:pPr/>
              <a:t>9</a:t>
            </a:fld>
            <a:endParaRPr lang="en-US" dirty="0"/>
          </a:p>
        </p:txBody>
      </p:sp>
    </p:spTree>
    <p:extLst>
      <p:ext uri="{BB962C8B-B14F-4D97-AF65-F5344CB8AC3E}">
        <p14:creationId xmlns:p14="http://schemas.microsoft.com/office/powerpoint/2010/main" val="18894688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ERN_ENdept_Presentation_ArialFont copy">
  <a:themeElements>
    <a:clrScheme name="CERN">
      <a:dk1>
        <a:srgbClr val="0C377B"/>
      </a:dk1>
      <a:lt1>
        <a:srgbClr val="FFFFFF"/>
      </a:lt1>
      <a:dk2>
        <a:srgbClr val="333333"/>
      </a:dk2>
      <a:lt2>
        <a:srgbClr val="999999"/>
      </a:lt2>
      <a:accent1>
        <a:srgbClr val="0C377B"/>
      </a:accent1>
      <a:accent2>
        <a:srgbClr val="A40000"/>
      </a:accent2>
      <a:accent3>
        <a:srgbClr val="4F9A06"/>
      </a:accent3>
      <a:accent4>
        <a:srgbClr val="5197CC"/>
      </a:accent4>
      <a:accent5>
        <a:srgbClr val="EF2929"/>
      </a:accent5>
      <a:accent6>
        <a:srgbClr val="8AE234"/>
      </a:accent6>
      <a:hlink>
        <a:srgbClr val="3465A4"/>
      </a:hlink>
      <a:folHlink>
        <a:srgbClr val="3465A4"/>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CERN2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CERN_ENdept_Presentation_ArialFont</Template>
  <TotalTime>22024</TotalTime>
  <Words>3548</Words>
  <Application>Microsoft Office PowerPoint</Application>
  <PresentationFormat>Widescreen</PresentationFormat>
  <Paragraphs>765</Paragraphs>
  <Slides>49</Slides>
  <Notes>0</Notes>
  <HiddenSlides>0</HiddenSlides>
  <MMClips>0</MMClips>
  <ScaleCrop>false</ScaleCrop>
  <HeadingPairs>
    <vt:vector size="6" baseType="variant">
      <vt:variant>
        <vt:lpstr>Fonts Used</vt:lpstr>
      </vt:variant>
      <vt:variant>
        <vt:i4>8</vt:i4>
      </vt:variant>
      <vt:variant>
        <vt:lpstr>Theme</vt:lpstr>
      </vt:variant>
      <vt:variant>
        <vt:i4>2</vt:i4>
      </vt:variant>
      <vt:variant>
        <vt:lpstr>Slide Titles</vt:lpstr>
      </vt:variant>
      <vt:variant>
        <vt:i4>49</vt:i4>
      </vt:variant>
    </vt:vector>
  </HeadingPairs>
  <TitlesOfParts>
    <vt:vector size="59" baseType="lpstr">
      <vt:lpstr>Arial</vt:lpstr>
      <vt:lpstr>Calibri</vt:lpstr>
      <vt:lpstr>Geneva</vt:lpstr>
      <vt:lpstr>Times New Roman</vt:lpstr>
      <vt:lpstr>Ubuntu</vt:lpstr>
      <vt:lpstr>Ubuntu Light</vt:lpstr>
      <vt:lpstr>Verdana</vt:lpstr>
      <vt:lpstr>Wingdings</vt:lpstr>
      <vt:lpstr>CERN_ENdept_Presentation_ArialFont copy</vt:lpstr>
      <vt:lpstr>CERN2Corporate16-9</vt:lpstr>
      <vt:lpstr>SPS Schedule, Co-activities &amp; Logistics</vt:lpstr>
      <vt:lpstr>Content</vt:lpstr>
      <vt:lpstr>LIU Project: SPS</vt:lpstr>
      <vt:lpstr>Organisation</vt:lpstr>
      <vt:lpstr>LS2 Master Schedule 1.4</vt:lpstr>
      <vt:lpstr>LS2 machine activities SPS</vt:lpstr>
      <vt:lpstr>LS2 machine activities SPS</vt:lpstr>
      <vt:lpstr>ALARA level III</vt:lpstr>
      <vt:lpstr>SPS Linear Schedule Baseline https://edms.cern.ch/document/1892837/2.0 </vt:lpstr>
      <vt:lpstr>LS2 Main LIU Activities</vt:lpstr>
      <vt:lpstr>LIU Beam dump activities during LS2 (Point 1 &amp; Point 5)</vt:lpstr>
      <vt:lpstr>LIU Beam dump activities during LS2 (Point 1 &amp; Point 5)</vt:lpstr>
      <vt:lpstr>LS2 Transport restriction due to LIU Beam Dump Works BA5</vt:lpstr>
      <vt:lpstr>LIU 200 Mhz RF Upgrade in BA3</vt:lpstr>
      <vt:lpstr>De-cabling  &amp; Cabling Campaign SPS POINT 3</vt:lpstr>
      <vt:lpstr>Planning (LIU 200 Mhz RF Upgrade in BA3)</vt:lpstr>
      <vt:lpstr>Installation of new ZS in the SPS LSS2 extraction channel</vt:lpstr>
      <vt:lpstr>De-cable and re-cable ZS girder in LSS2  As presented in the LS2C #27 – 16th November 2018</vt:lpstr>
      <vt:lpstr>Planning (Installation of new ZS in the SPS LSS2)</vt:lpstr>
      <vt:lpstr>aC Coating &amp; Flange Impedance Reduction: LS2 </vt:lpstr>
      <vt:lpstr>Planning (aC Coating &amp; Flange Impedance Reduction)</vt:lpstr>
      <vt:lpstr>Upgrade of the TCDI Collimators in the SPS to LHC Transfer Lines (TI2/TI8)</vt:lpstr>
      <vt:lpstr>Planning (TCDI Collimators)</vt:lpstr>
      <vt:lpstr>SPS Beam Line Activities Vacuum sectors</vt:lpstr>
      <vt:lpstr>SPS Beam Line Activities VSC resources levelling</vt:lpstr>
      <vt:lpstr>Critical Paths</vt:lpstr>
      <vt:lpstr>SPS Documentation Status (Engineering Change Request status)</vt:lpstr>
      <vt:lpstr>SPS Documentation Status (Integration status)</vt:lpstr>
      <vt:lpstr>Documentation Status (Work Package Analysis status)</vt:lpstr>
      <vt:lpstr>Summary</vt:lpstr>
      <vt:lpstr>Thank you Q’s </vt:lpstr>
      <vt:lpstr>Back up slides</vt:lpstr>
      <vt:lpstr>RF upgrade in SPS 3 during LS2 (2019)</vt:lpstr>
      <vt:lpstr>RF upgrade in SPS 3 during LS2 (2020)</vt:lpstr>
      <vt:lpstr>De-cabling project</vt:lpstr>
      <vt:lpstr>LIU Beam dump activities during LS2 (Point 1 &amp; Point 5)</vt:lpstr>
      <vt:lpstr>SPS 1: Main works during 2019</vt:lpstr>
      <vt:lpstr>SPS 1: Main works during 2020</vt:lpstr>
      <vt:lpstr>SPS 5: Main works during 2019</vt:lpstr>
      <vt:lpstr>SPS 5: Main works during 2020</vt:lpstr>
      <vt:lpstr>On-site storage strategy – “Bases de chantier”</vt:lpstr>
      <vt:lpstr>Fire Safety Project (BE-ICS / EN-CV / SMB-SE)</vt:lpstr>
      <vt:lpstr>New access system (BE-ICS)</vt:lpstr>
      <vt:lpstr>Surface activities (BA1)</vt:lpstr>
      <vt:lpstr>Surface activities (BA2)</vt:lpstr>
      <vt:lpstr>Surface activities (BA3)</vt:lpstr>
      <vt:lpstr>Surface activities (BA4)</vt:lpstr>
      <vt:lpstr>Surface activities (BA5)</vt:lpstr>
      <vt:lpstr>Surface activities (BA6)</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David.Mcfarlane@cern.ch</dc:creator>
  <cp:lastModifiedBy>David Mcfarlane</cp:lastModifiedBy>
  <cp:revision>747</cp:revision>
  <cp:lastPrinted>2019-02-12T14:56:31Z</cp:lastPrinted>
  <dcterms:created xsi:type="dcterms:W3CDTF">2018-10-23T08:13:10Z</dcterms:created>
  <dcterms:modified xsi:type="dcterms:W3CDTF">2019-02-13T15:26:42Z</dcterms:modified>
</cp:coreProperties>
</file>