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sdx" ContentType="application/vnd.ms-visio.drawing"/>
  <Default Extension="vml" ContentType="application/vnd.openxmlformats-officedocument.vmlDrawing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60" r:id="rId1"/>
  </p:sldMasterIdLst>
  <p:notesMasterIdLst>
    <p:notesMasterId r:id="rId43"/>
  </p:notesMasterIdLst>
  <p:handoutMasterIdLst>
    <p:handoutMasterId r:id="rId44"/>
  </p:handoutMasterIdLst>
  <p:sldIdLst>
    <p:sldId id="256" r:id="rId2"/>
    <p:sldId id="269" r:id="rId3"/>
    <p:sldId id="264" r:id="rId4"/>
    <p:sldId id="265" r:id="rId5"/>
    <p:sldId id="299" r:id="rId6"/>
    <p:sldId id="282" r:id="rId7"/>
    <p:sldId id="296" r:id="rId8"/>
    <p:sldId id="297" r:id="rId9"/>
    <p:sldId id="298" r:id="rId10"/>
    <p:sldId id="301" r:id="rId11"/>
    <p:sldId id="300" r:id="rId12"/>
    <p:sldId id="286" r:id="rId13"/>
    <p:sldId id="382" r:id="rId14"/>
    <p:sldId id="381" r:id="rId15"/>
    <p:sldId id="276" r:id="rId16"/>
    <p:sldId id="377" r:id="rId17"/>
    <p:sldId id="302" r:id="rId18"/>
    <p:sldId id="278" r:id="rId19"/>
    <p:sldId id="312" r:id="rId20"/>
    <p:sldId id="304" r:id="rId21"/>
    <p:sldId id="313" r:id="rId22"/>
    <p:sldId id="367" r:id="rId23"/>
    <p:sldId id="369" r:id="rId24"/>
    <p:sldId id="306" r:id="rId25"/>
    <p:sldId id="309" r:id="rId26"/>
    <p:sldId id="375" r:id="rId27"/>
    <p:sldId id="362" r:id="rId28"/>
    <p:sldId id="380" r:id="rId29"/>
    <p:sldId id="326" r:id="rId30"/>
    <p:sldId id="365" r:id="rId31"/>
    <p:sldId id="379" r:id="rId32"/>
    <p:sldId id="374" r:id="rId33"/>
    <p:sldId id="373" r:id="rId34"/>
    <p:sldId id="268" r:id="rId35"/>
    <p:sldId id="387" r:id="rId36"/>
    <p:sldId id="259" r:id="rId37"/>
    <p:sldId id="376" r:id="rId38"/>
    <p:sldId id="383" r:id="rId39"/>
    <p:sldId id="384" r:id="rId40"/>
    <p:sldId id="385" r:id="rId41"/>
    <p:sldId id="388" r:id="rId4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FFE5"/>
    <a:srgbClr val="FFFFCC"/>
    <a:srgbClr val="FFCDC9"/>
    <a:srgbClr val="CCFFCC"/>
    <a:srgbClr val="74593C"/>
    <a:srgbClr val="E303B3"/>
    <a:srgbClr val="8A99BF"/>
    <a:srgbClr val="0055A1"/>
    <a:srgbClr val="7FA9D0"/>
    <a:srgbClr val="80A9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66" autoAdjust="0"/>
    <p:restoredTop sz="96959" autoAdjust="0"/>
  </p:normalViewPr>
  <p:slideViewPr>
    <p:cSldViewPr snapToGrid="0" snapToObjects="1">
      <p:cViewPr varScale="1">
        <p:scale>
          <a:sx n="94" d="100"/>
          <a:sy n="94" d="100"/>
        </p:scale>
        <p:origin x="102" y="58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54" d="100"/>
          <a:sy n="54" d="100"/>
        </p:scale>
        <p:origin x="2632" y="4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95F39D-119C-AA4C-9759-7ED940FA265C}" type="datetimeFigureOut">
              <a:rPr lang="en-US" smtClean="0"/>
              <a:t>2/15/2019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C66F51-C1C3-DF4E-AE68-842369AA2A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58052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48E866-CECA-D34C-BBFE-9C0F6D9A5D18}" type="datetimeFigureOut">
              <a:rPr lang="en-US" smtClean="0"/>
              <a:t>2/15/2019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0AB5AE-B7AA-8D44-9A23-497C19DBE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46868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67797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2958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1019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1736E9-5F92-42F5-877A-0A8496ED667C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57582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4859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6479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14880" y="359392"/>
            <a:ext cx="3056393" cy="1723285"/>
          </a:xfrm>
          <a:prstGeom prst="rect">
            <a:avLst/>
          </a:prstGeom>
        </p:spPr>
      </p:pic>
      <p:sp>
        <p:nvSpPr>
          <p:cNvPr id="21" name="Titre 1"/>
          <p:cNvSpPr>
            <a:spLocks noGrp="1"/>
          </p:cNvSpPr>
          <p:nvPr>
            <p:ph type="title" hasCustomPrompt="1"/>
          </p:nvPr>
        </p:nvSpPr>
        <p:spPr>
          <a:xfrm>
            <a:off x="613261" y="2591801"/>
            <a:ext cx="10969139" cy="1825676"/>
          </a:xfrm>
        </p:spPr>
        <p:txBody>
          <a:bodyPr>
            <a:noAutofit/>
          </a:bodyPr>
          <a:lstStyle>
            <a:lvl1pPr algn="l">
              <a:defRPr sz="5400" b="0" baseline="0"/>
            </a:lvl1pPr>
          </a:lstStyle>
          <a:p>
            <a:r>
              <a:rPr kumimoji="0" lang="en-US" dirty="0"/>
              <a:t>LHC Injectors Upgrade Workshop</a:t>
            </a:r>
          </a:p>
        </p:txBody>
      </p:sp>
      <p:sp>
        <p:nvSpPr>
          <p:cNvPr id="22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621019" y="4502189"/>
            <a:ext cx="3657600" cy="329788"/>
          </a:xfrm>
        </p:spPr>
        <p:txBody>
          <a:bodyPr lIns="45720" tIns="0" rIns="45720" bIns="0" anchor="t"/>
          <a:lstStyle>
            <a:lvl1pPr marL="0" indent="0" algn="l">
              <a:buNone/>
              <a:defRPr sz="1867" b="0" baseline="0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 dirty="0"/>
              <a:t>Montreux, 13-15 February 2019</a:t>
            </a:r>
          </a:p>
        </p:txBody>
      </p:sp>
    </p:spTree>
    <p:extLst>
      <p:ext uri="{BB962C8B-B14F-4D97-AF65-F5344CB8AC3E}">
        <p14:creationId xmlns:p14="http://schemas.microsoft.com/office/powerpoint/2010/main" val="21349669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613261" y="2591801"/>
            <a:ext cx="10969139" cy="1227164"/>
          </a:xfrm>
        </p:spPr>
        <p:txBody>
          <a:bodyPr>
            <a:noAutofit/>
          </a:bodyPr>
          <a:lstStyle>
            <a:lvl1pPr algn="l">
              <a:defRPr sz="4100" b="0" baseline="0"/>
            </a:lvl1pPr>
          </a:lstStyle>
          <a:p>
            <a:r>
              <a:rPr kumimoji="0" lang="en-US" dirty="0"/>
              <a:t>Presentation title</a:t>
            </a:r>
          </a:p>
        </p:txBody>
      </p:sp>
      <p:sp>
        <p:nvSpPr>
          <p:cNvPr id="13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613261" y="3964306"/>
            <a:ext cx="3657600" cy="363783"/>
          </a:xfrm>
        </p:spPr>
        <p:txBody>
          <a:bodyPr lIns="45720" tIns="0" rIns="45720" bIns="0" anchor="t"/>
          <a:lstStyle>
            <a:lvl1pPr marL="0" indent="0" algn="l">
              <a:buNone/>
              <a:defRPr sz="1867" b="0" baseline="0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 dirty="0"/>
              <a:t>Speaker’s name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14880" y="359392"/>
            <a:ext cx="3056393" cy="1723285"/>
          </a:xfrm>
          <a:prstGeom prst="rect">
            <a:avLst/>
          </a:prstGeom>
        </p:spPr>
      </p:pic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261497" y="6184800"/>
            <a:ext cx="668565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rgbClr val="8A99BF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2"/>
          </p:nvPr>
        </p:nvSpPr>
        <p:spPr>
          <a:xfrm>
            <a:off x="1290445" y="6183112"/>
            <a:ext cx="3658745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rgbClr val="8A99BF"/>
                </a:solidFill>
              </a:defRPr>
            </a:lvl1pPr>
          </a:lstStyle>
          <a:p>
            <a:r>
              <a:rPr lang="en-US" smtClean="0"/>
              <a:t>LIU Workshop, 13-15 February 2019</a:t>
            </a:r>
            <a:endParaRPr lang="en-GB" dirty="0"/>
          </a:p>
        </p:txBody>
      </p:sp>
      <p:sp>
        <p:nvSpPr>
          <p:cNvPr id="1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317067" y="6183112"/>
            <a:ext cx="5865784" cy="4017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rgbClr val="8A99BF"/>
                </a:solidFill>
              </a:defRPr>
            </a:lvl1pPr>
          </a:lstStyle>
          <a:p>
            <a:endParaRPr lang="en-GB" dirty="0"/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087243" y="289208"/>
            <a:ext cx="9122538" cy="653767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kumimoji="0" lang="en-US" dirty="0"/>
              <a:t>Title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242887" y="1076897"/>
            <a:ext cx="11687175" cy="4916131"/>
          </a:xfrm>
        </p:spPr>
        <p:txBody>
          <a:bodyPr/>
          <a:lstStyle>
            <a:lvl1pPr marL="313200" indent="-241200">
              <a:spcBef>
                <a:spcPts val="1272"/>
              </a:spcBef>
              <a:spcAft>
                <a:spcPts val="0"/>
              </a:spcAft>
              <a:defRPr sz="2600"/>
            </a:lvl1pPr>
            <a:lvl2pPr marL="615600" indent="-241200">
              <a:buSzPct val="80000"/>
              <a:buFont typeface="Wingdings" charset="2"/>
              <a:buChar char="§"/>
              <a:defRPr sz="2200"/>
            </a:lvl2pPr>
            <a:lvl3pPr marL="878400" indent="-198000">
              <a:buFont typeface=".AppleSystemUIFont" charset="-120"/>
              <a:buChar char="-"/>
              <a:defRPr sz="1800"/>
            </a:lvl3pPr>
            <a:lvl4pPr marL="1385316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SzPct val="80000"/>
              <a:buFont typeface="Courier New" charset="0"/>
              <a:buChar char="o"/>
              <a:tabLst/>
              <a:defRPr sz="1800">
                <a:solidFill>
                  <a:schemeClr val="accent6">
                    <a:lumMod val="50000"/>
                  </a:schemeClr>
                </a:solidFill>
              </a:defRPr>
            </a:lvl4pPr>
            <a:lvl5pPr marL="1650492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SzPct val="70000"/>
              <a:buFont typeface="Wingdings" charset="2"/>
              <a:buChar char="q"/>
              <a:tabLst/>
              <a:defRPr sz="1800">
                <a:solidFill>
                  <a:schemeClr val="accent6">
                    <a:lumMod val="50000"/>
                  </a:schemeClr>
                </a:solidFill>
              </a:defRPr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</a:p>
          <a:p>
            <a:pPr lvl="4" eaLnBrk="1" latinLnBrk="0" hangingPunct="1"/>
            <a:endParaRPr lang="en-US" dirty="0"/>
          </a:p>
          <a:p>
            <a:pPr lvl="4" eaLnBrk="1" latinLnBrk="0" hangingPunct="1"/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261497" y="6184800"/>
            <a:ext cx="668565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rgbClr val="8A99BF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1290445" y="6183112"/>
            <a:ext cx="3658745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rgbClr val="8A99BF"/>
                </a:solidFill>
              </a:defRPr>
            </a:lvl1pPr>
          </a:lstStyle>
          <a:p>
            <a:r>
              <a:rPr lang="en-US" smtClean="0"/>
              <a:t>LIU Workshop, 13-15 February 2019</a:t>
            </a:r>
            <a:endParaRPr lang="en-GB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317067" y="6183112"/>
            <a:ext cx="5865784" cy="4017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rgbClr val="8A99BF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/>
          <a:srcRect l="27830" r="29787" b="28427"/>
          <a:stretch/>
        </p:blipFill>
        <p:spPr>
          <a:xfrm>
            <a:off x="92321" y="289208"/>
            <a:ext cx="827282" cy="787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28179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9773" y="2695480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77030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334745" y="274638"/>
            <a:ext cx="10620233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0934" y="1255060"/>
            <a:ext cx="11684045" cy="474569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5651" y="6167827"/>
            <a:ext cx="719328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223" y="274638"/>
            <a:ext cx="825464" cy="747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17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LIU Workshop, 13-15 February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675AE-3A58-428B-8F93-F6B18E857E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358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LIU Workshop, 13-15 February 2019</a:t>
            </a:r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266400" y="1171575"/>
            <a:ext cx="11642400" cy="48182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9711321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 10" descr="bande-02.eps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1006" y="5943538"/>
            <a:ext cx="12238370" cy="91446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242888" y="233493"/>
            <a:ext cx="11335851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err="1"/>
              <a:t>Title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242888" y="1443038"/>
            <a:ext cx="11335852" cy="454999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text</a:t>
            </a:r>
            <a:r>
              <a:rPr kumimoji="0" lang="fr-CH" dirty="0"/>
              <a:t> styles</a:t>
            </a:r>
          </a:p>
          <a:p>
            <a:pPr lvl="1" eaLnBrk="1" latinLnBrk="0" hangingPunct="1"/>
            <a:r>
              <a:rPr kumimoji="0" lang="fr-CH" dirty="0"/>
              <a:t>Second </a:t>
            </a:r>
            <a:r>
              <a:rPr kumimoji="0" lang="fr-CH" dirty="0" err="1"/>
              <a:t>level</a:t>
            </a:r>
            <a:endParaRPr kumimoji="0" lang="fr-CH" dirty="0"/>
          </a:p>
          <a:p>
            <a:pPr lvl="2" eaLnBrk="1" latinLnBrk="0" hangingPunct="1"/>
            <a:r>
              <a:rPr kumimoji="0" lang="fr-CH" dirty="0" err="1"/>
              <a:t>Third</a:t>
            </a:r>
            <a:r>
              <a:rPr kumimoji="0" lang="fr-CH" dirty="0"/>
              <a:t> </a:t>
            </a:r>
            <a:r>
              <a:rPr kumimoji="0" lang="fr-CH" dirty="0" err="1"/>
              <a:t>level</a:t>
            </a:r>
            <a:endParaRPr kumimoji="0"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261497" y="6184800"/>
            <a:ext cx="668565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0055A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Date Placeholder 1"/>
          <p:cNvSpPr>
            <a:spLocks noGrp="1"/>
          </p:cNvSpPr>
          <p:nvPr>
            <p:ph type="dt" sz="half" idx="2"/>
          </p:nvPr>
        </p:nvSpPr>
        <p:spPr>
          <a:xfrm>
            <a:off x="1162755" y="6184800"/>
            <a:ext cx="5678311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rgbClr val="0055A1"/>
                </a:solidFill>
              </a:defRPr>
            </a:lvl1pPr>
          </a:lstStyle>
          <a:p>
            <a:pPr algn="l"/>
            <a:r>
              <a:rPr lang="en-US" smtClean="0"/>
              <a:t>LIU Workshop, 13-15 February 2019</a:t>
            </a:r>
            <a:endParaRPr lang="en-GB" dirty="0"/>
          </a:p>
        </p:txBody>
      </p:sp>
      <p:sp>
        <p:nvSpPr>
          <p:cNvPr id="1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078133" y="6183112"/>
            <a:ext cx="4104718" cy="4017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rgbClr val="0055A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3863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8" r:id="rId3"/>
    <p:sldLayoutId id="2147483665" r:id="rId4"/>
    <p:sldLayoutId id="2147483666" r:id="rId5"/>
    <p:sldLayoutId id="2147483669" r:id="rId6"/>
    <p:sldLayoutId id="2147483670" r:id="rId7"/>
    <p:sldLayoutId id="2147483671" r:id="rId8"/>
  </p:sldLayoutIdLst>
  <p:hf hdr="0" ftr="0" dt="0"/>
  <p:txStyles>
    <p:titleStyle>
      <a:lvl1pPr marL="0" indent="0" algn="l" rtl="0" eaLnBrk="1" latinLnBrk="0" hangingPunct="1">
        <a:spcBef>
          <a:spcPct val="0"/>
        </a:spcBef>
        <a:buNone/>
        <a:tabLst/>
        <a:defRPr kumimoji="0"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5425" indent="-188913" algn="l" rtl="0" eaLnBrk="1" latinLnBrk="0" hangingPunct="1">
        <a:spcBef>
          <a:spcPct val="20000"/>
        </a:spcBef>
        <a:buClr>
          <a:srgbClr val="0055A1"/>
        </a:buClr>
        <a:buSzPct val="80000"/>
        <a:buFont typeface="Arial"/>
        <a:buChar char="•"/>
        <a:tabLst/>
        <a:defRPr kumimoji="0" sz="2800" b="1" kern="1200" baseline="0">
          <a:solidFill>
            <a:srgbClr val="0055A1"/>
          </a:solidFill>
          <a:latin typeface="+mn-lt"/>
          <a:ea typeface="+mn-ea"/>
          <a:cs typeface="+mn-cs"/>
        </a:defRPr>
      </a:lvl1pPr>
      <a:lvl2pPr marL="635000" indent="-223838" algn="l" rtl="0" eaLnBrk="1" latinLnBrk="0" hangingPunct="1">
        <a:spcBef>
          <a:spcPct val="20000"/>
        </a:spcBef>
        <a:buClr>
          <a:schemeClr val="accent6">
            <a:lumMod val="50000"/>
          </a:schemeClr>
        </a:buClr>
        <a:buSzPct val="90000"/>
        <a:buFont typeface="Arial"/>
        <a:buChar char="•"/>
        <a:tabLst/>
        <a:defRPr kumimoji="0" sz="24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2pPr>
      <a:lvl3pPr marL="944563" indent="-195263" algn="l" rtl="0" eaLnBrk="1" latinLnBrk="0" hangingPunct="1">
        <a:spcBef>
          <a:spcPct val="20000"/>
        </a:spcBef>
        <a:buClr>
          <a:schemeClr val="accent6">
            <a:lumMod val="50000"/>
          </a:schemeClr>
        </a:buClr>
        <a:buSzPct val="85000"/>
        <a:buFont typeface="Arial"/>
        <a:buChar char="•"/>
        <a:tabLst/>
        <a:defRPr kumimoji="0" sz="2000" kern="1200" baseline="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jpg"/><Relationship Id="rId4" Type="http://schemas.openxmlformats.org/officeDocument/2006/relationships/image" Target="../media/image16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7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0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1.e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tiff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4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Visio_Drawing.vsdx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1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92521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32FC35-1864-4EDF-A959-9F9BE5713B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LINAC4 software and settings management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DA0172-AAE0-4EC2-B965-986A994A3A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Many expert LLRF settings not managed by LSA</a:t>
            </a:r>
          </a:p>
          <a:p>
            <a:pPr lvl="1"/>
            <a:r>
              <a:rPr lang="en-GB" dirty="0"/>
              <a:t>Stored only in FESA persistence</a:t>
            </a:r>
          </a:p>
          <a:p>
            <a:pPr lvl="1"/>
            <a:r>
              <a:rPr lang="en-GB" dirty="0"/>
              <a:t>OP need to follow procedure to acquire settings before PPM copy (script)</a:t>
            </a:r>
          </a:p>
          <a:p>
            <a:pPr lvl="1"/>
            <a:r>
              <a:rPr lang="en-GB" dirty="0"/>
              <a:t>Function generation for painting will require more sophisticated use of LSA</a:t>
            </a:r>
          </a:p>
          <a:p>
            <a:pPr lvl="1"/>
            <a:r>
              <a:rPr lang="en-GB" dirty="0"/>
              <a:t>RF working with OP to define future strategy</a:t>
            </a:r>
          </a:p>
          <a:p>
            <a:r>
              <a:rPr lang="en-GB" dirty="0"/>
              <a:t>Cavity phase “lost references”</a:t>
            </a:r>
          </a:p>
          <a:p>
            <a:pPr lvl="1"/>
            <a:r>
              <a:rPr lang="en-GB" dirty="0"/>
              <a:t>Phase measurements were acquired in the cavity loops VME module</a:t>
            </a:r>
          </a:p>
          <a:p>
            <a:pPr lvl="2"/>
            <a:r>
              <a:rPr lang="en-GB" dirty="0"/>
              <a:t>Became invalid after each change of loops HW or firmware</a:t>
            </a:r>
          </a:p>
          <a:p>
            <a:pPr lvl="1"/>
            <a:r>
              <a:rPr lang="en-GB" dirty="0"/>
              <a:t>Now acquired in Tuner module to avoid this problem</a:t>
            </a:r>
          </a:p>
          <a:p>
            <a:pPr lvl="1"/>
            <a:r>
              <a:rPr lang="en-GB" dirty="0"/>
              <a:t>FESA class feature added for phase measurement logging in Timber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5020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29234C-9510-42CD-AE15-E9094A64A0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LINAC4 summary and milestones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CAD2C3-D848-4564-88EA-E06B403BEB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887" y="2779296"/>
            <a:ext cx="11687175" cy="3264740"/>
          </a:xfrm>
        </p:spPr>
        <p:txBody>
          <a:bodyPr numCol="2">
            <a:normAutofit fontScale="85000" lnSpcReduction="20000"/>
          </a:bodyPr>
          <a:lstStyle/>
          <a:p>
            <a:r>
              <a:rPr lang="en-GB" dirty="0"/>
              <a:t>March 2019:</a:t>
            </a:r>
          </a:p>
          <a:p>
            <a:pPr lvl="1"/>
            <a:r>
              <a:rPr lang="en-GB" dirty="0"/>
              <a:t>Chopper drive unit upgrade deployed</a:t>
            </a:r>
          </a:p>
          <a:p>
            <a:pPr lvl="1"/>
            <a:r>
              <a:rPr lang="en-GB" dirty="0" err="1"/>
              <a:t>Buncher</a:t>
            </a:r>
            <a:r>
              <a:rPr lang="en-GB" dirty="0"/>
              <a:t> &amp; </a:t>
            </a:r>
            <a:r>
              <a:rPr lang="en-GB" dirty="0" err="1"/>
              <a:t>debuncher</a:t>
            </a:r>
            <a:r>
              <a:rPr lang="en-GB" dirty="0"/>
              <a:t> amplifiers renovated</a:t>
            </a:r>
          </a:p>
          <a:p>
            <a:pPr lvl="1"/>
            <a:r>
              <a:rPr lang="en-GB" dirty="0"/>
              <a:t>Klystron filament modifications complete</a:t>
            </a:r>
          </a:p>
          <a:p>
            <a:r>
              <a:rPr lang="en-GB" dirty="0"/>
              <a:t>April 2019:</a:t>
            </a:r>
          </a:p>
          <a:p>
            <a:pPr lvl="1"/>
            <a:r>
              <a:rPr lang="en-GB" dirty="0"/>
              <a:t>Functions for PIMS/</a:t>
            </a:r>
            <a:r>
              <a:rPr lang="en-GB" dirty="0" err="1"/>
              <a:t>debuncher</a:t>
            </a:r>
            <a:r>
              <a:rPr lang="en-GB" dirty="0"/>
              <a:t> tested</a:t>
            </a:r>
          </a:p>
          <a:p>
            <a:r>
              <a:rPr lang="en-GB" dirty="0"/>
              <a:t>September 2019:</a:t>
            </a:r>
          </a:p>
          <a:p>
            <a:pPr lvl="1"/>
            <a:r>
              <a:rPr lang="en-GB" dirty="0"/>
              <a:t>LQG/Kalman regulation deployed on all cavities</a:t>
            </a:r>
          </a:p>
          <a:p>
            <a:pPr lvl="1"/>
            <a:r>
              <a:rPr lang="en-GB" dirty="0"/>
              <a:t>Functions for PIMS/</a:t>
            </a:r>
            <a:r>
              <a:rPr lang="en-GB" dirty="0" err="1"/>
              <a:t>debuncher</a:t>
            </a:r>
            <a:r>
              <a:rPr lang="en-GB" dirty="0"/>
              <a:t> commissioning</a:t>
            </a:r>
          </a:p>
          <a:p>
            <a:pPr lvl="1"/>
            <a:r>
              <a:rPr lang="en-GB" dirty="0"/>
              <a:t>Commissioning of Adaptive </a:t>
            </a:r>
            <a:r>
              <a:rPr lang="en-GB" dirty="0" err="1"/>
              <a:t>FeedForward</a:t>
            </a:r>
            <a:endParaRPr lang="en-GB" dirty="0"/>
          </a:p>
          <a:p>
            <a:r>
              <a:rPr lang="en-GB" dirty="0"/>
              <a:t>December 2019:</a:t>
            </a:r>
          </a:p>
          <a:p>
            <a:pPr lvl="1"/>
            <a:r>
              <a:rPr lang="en-GB" dirty="0"/>
              <a:t>LQG/Kalman cavity loops commissioned</a:t>
            </a:r>
          </a:p>
          <a:p>
            <a:pPr lvl="1"/>
            <a:r>
              <a:rPr lang="en-GB" dirty="0"/>
              <a:t>LLRF functionality for longitudinal painting commissioned</a:t>
            </a:r>
          </a:p>
          <a:p>
            <a:r>
              <a:rPr lang="en-GB" dirty="0"/>
              <a:t>April 2020:</a:t>
            </a:r>
          </a:p>
          <a:p>
            <a:pPr lvl="1"/>
            <a:r>
              <a:rPr lang="en-GB" dirty="0"/>
              <a:t>LLRF ready for beam commissioning</a:t>
            </a:r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65F0D62-A2BD-4938-9430-069F7384F2C7}"/>
              </a:ext>
            </a:extLst>
          </p:cNvPr>
          <p:cNvSpPr/>
          <p:nvPr/>
        </p:nvSpPr>
        <p:spPr>
          <a:xfrm>
            <a:off x="6390976" y="5360577"/>
            <a:ext cx="5372100" cy="699404"/>
          </a:xfrm>
          <a:prstGeom prst="rect">
            <a:avLst/>
          </a:prstGeom>
          <a:ln w="19050">
            <a:solidFill>
              <a:schemeClr val="tx2"/>
            </a:solidFill>
          </a:ln>
        </p:spPr>
        <p:txBody>
          <a:bodyPr wrap="square" lIns="108000" tIns="72000" rIns="108000" bIns="72000">
            <a:spAutoFit/>
          </a:bodyPr>
          <a:lstStyle/>
          <a:p>
            <a:r>
              <a:rPr lang="en-GB" b="1" dirty="0"/>
              <a:t>Lot of work left to set everything up, but no show stoppers and no single points of failure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BDF7F9F-D0B8-4C03-A022-3632B2A89E62}"/>
              </a:ext>
            </a:extLst>
          </p:cNvPr>
          <p:cNvGrpSpPr/>
          <p:nvPr/>
        </p:nvGrpSpPr>
        <p:grpSpPr>
          <a:xfrm>
            <a:off x="-44266" y="1023019"/>
            <a:ext cx="12201526" cy="1514170"/>
            <a:chOff x="-32386" y="833305"/>
            <a:chExt cx="12201526" cy="151417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6B819D4-13C4-46CD-9BC9-87C9E400EA6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53420" b="30017"/>
            <a:stretch/>
          </p:blipFill>
          <p:spPr>
            <a:xfrm>
              <a:off x="-22860" y="1645920"/>
              <a:ext cx="12192000" cy="701555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BB20223B-DD95-479F-B1F4-F7371FDF993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b="80815"/>
            <a:stretch/>
          </p:blipFill>
          <p:spPr>
            <a:xfrm>
              <a:off x="-32386" y="833305"/>
              <a:ext cx="12192000" cy="812615"/>
            </a:xfrm>
            <a:prstGeom prst="rect">
              <a:avLst/>
            </a:prstGeom>
          </p:spPr>
        </p:pic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0500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4A6407-0E0C-420D-8B77-9D7EA9529B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PSB </a:t>
            </a:r>
            <a:r>
              <a:rPr lang="en-US" dirty="0" err="1"/>
              <a:t>Finemet</a:t>
            </a:r>
            <a:r>
              <a:rPr lang="en-US" dirty="0"/>
              <a:t> RF system</a:t>
            </a:r>
            <a:endParaRPr lang="en-GB" dirty="0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4CB2D1F2-6285-4392-8247-6AFA5420E8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887" y="1076897"/>
            <a:ext cx="6695123" cy="2565983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All 6-cell cavities have been pre-tested and characterized in the test place by measuring :</a:t>
            </a:r>
          </a:p>
          <a:p>
            <a:pPr lvl="1"/>
            <a:r>
              <a:rPr lang="en-GB" dirty="0"/>
              <a:t>Single cell transfer function, nominal voltage, beam impedance</a:t>
            </a:r>
          </a:p>
          <a:p>
            <a:pPr lvl="1"/>
            <a:r>
              <a:rPr lang="en-GB" dirty="0"/>
              <a:t>Full cavity transfer function, nominal voltage</a:t>
            </a:r>
          </a:p>
          <a:p>
            <a:pPr lvl="1"/>
            <a:r>
              <a:rPr lang="en-GB" dirty="0"/>
              <a:t>Reliability and thermal properties with  &gt;60 hours, continuous operation at:</a:t>
            </a:r>
          </a:p>
          <a:p>
            <a:pPr lvl="2"/>
            <a:r>
              <a:rPr lang="en-GB" dirty="0"/>
              <a:t>Single frequency, 1 – 5 MHz, nominal voltage </a:t>
            </a:r>
          </a:p>
          <a:p>
            <a:pPr lvl="2"/>
            <a:r>
              <a:rPr lang="en-GB" dirty="0"/>
              <a:t>Multi-harmonic, fundamental, h2 and h9, nominal voltage</a:t>
            </a:r>
          </a:p>
          <a:p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09B2B4D-E1F2-4F86-9407-BDB64E08BA99}"/>
              </a:ext>
            </a:extLst>
          </p:cNvPr>
          <p:cNvSpPr txBox="1"/>
          <p:nvPr/>
        </p:nvSpPr>
        <p:spPr>
          <a:xfrm>
            <a:off x="390101" y="3642881"/>
            <a:ext cx="6400694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0" lvl="1" algn="ctr"/>
            <a:r>
              <a:rPr lang="en-US" b="1" dirty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</a:rPr>
              <a:t>The same test sequence, applied to the 12 gap assemblies, is foreseen for the system commissioning 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B35E67C-1BF2-42D9-B565-32387C2194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4993" y="4458569"/>
            <a:ext cx="2730183" cy="1800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A4B2472-AC2D-4EF0-B167-0734558C75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9201" y="4458569"/>
            <a:ext cx="2714076" cy="1800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149580F-7F5B-4634-A875-EBEDA48F83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96892" y="4458569"/>
            <a:ext cx="2722106" cy="1800000"/>
          </a:xfrm>
          <a:prstGeom prst="rect">
            <a:avLst/>
          </a:prstGeom>
        </p:spPr>
      </p:pic>
      <p:pic>
        <p:nvPicPr>
          <p:cNvPr id="13" name="Content Placeholder 5">
            <a:extLst>
              <a:ext uri="{FF2B5EF4-FFF2-40B4-BE49-F238E27FC236}">
                <a16:creationId xmlns:a16="http://schemas.microsoft.com/office/drawing/2014/main" id="{9935FFC1-C8EE-47B0-B0C8-AC2B4C61988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0143" r="14517" b="5048"/>
          <a:stretch/>
        </p:blipFill>
        <p:spPr>
          <a:xfrm>
            <a:off x="7796463" y="401717"/>
            <a:ext cx="3455469" cy="3766118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8009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PSB LLRF new features for post-LS2 operation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1046374" y="946986"/>
            <a:ext cx="100584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</a:rPr>
              <a:t>Post-LS2 LLRF: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</a:rPr>
              <a:t>5 collaborating boards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</a:rPr>
              <a:t>instead of 3 (pre-LS2 standard PSB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</a:rPr>
              <a:t> LLRF) controlling the 3 Finemet cavities in a PSB Ring.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Calibri" panose="020F050202020403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43521"/>
            <a:ext cx="12192000" cy="4449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093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PSB LLRF new features for post-LS2 operation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887" y="1076897"/>
            <a:ext cx="11687175" cy="4999050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One LLRF system per ring </a:t>
            </a:r>
            <a:r>
              <a:rPr lang="en-GB" b="0" dirty="0" smtClean="0"/>
              <a:t>controlling the three HLRF </a:t>
            </a:r>
            <a:r>
              <a:rPr lang="en-GB" b="0" dirty="0" err="1" smtClean="0"/>
              <a:t>Finemet</a:t>
            </a:r>
            <a:r>
              <a:rPr lang="en-GB" b="0" dirty="0" smtClean="0"/>
              <a:t>-based systems in that ring</a:t>
            </a:r>
          </a:p>
          <a:p>
            <a:pPr lvl="1"/>
            <a:r>
              <a:rPr lang="en-GB" dirty="0" smtClean="0"/>
              <a:t>“Distributed cavity” concept: </a:t>
            </a:r>
            <a:r>
              <a:rPr lang="en-GB" b="0" dirty="0" smtClean="0"/>
              <a:t>voltage at a harmonic can be split over several cavities in the same ring (not possible with ferrite-based cavities)</a:t>
            </a:r>
          </a:p>
          <a:p>
            <a:r>
              <a:rPr lang="en-GB" dirty="0" err="1" smtClean="0"/>
              <a:t>Servoloops</a:t>
            </a:r>
            <a:r>
              <a:rPr lang="en-GB" dirty="0" smtClean="0"/>
              <a:t> @16 harmonics </a:t>
            </a:r>
            <a:r>
              <a:rPr lang="en-GB" b="0" dirty="0" smtClean="0"/>
              <a:t>for voltage/phase control or beam loading compensation</a:t>
            </a:r>
          </a:p>
          <a:p>
            <a:pPr lvl="1"/>
            <a:r>
              <a:rPr lang="en-GB" dirty="0" smtClean="0"/>
              <a:t>Operational harmonics controlled (voltage/phase): </a:t>
            </a:r>
            <a:r>
              <a:rPr lang="en-GB" b="0" dirty="0" smtClean="0"/>
              <a:t>h=1, 2, 3, x (x = high h for </a:t>
            </a:r>
            <a:r>
              <a:rPr lang="en-GB" b="0" dirty="0" err="1" smtClean="0"/>
              <a:t>blowup</a:t>
            </a:r>
            <a:r>
              <a:rPr lang="en-GB" b="0" dirty="0" smtClean="0"/>
              <a:t>)</a:t>
            </a:r>
          </a:p>
          <a:p>
            <a:pPr lvl="1"/>
            <a:r>
              <a:rPr lang="en-GB" dirty="0" smtClean="0"/>
              <a:t>Potential MD option (phase 2): </a:t>
            </a:r>
            <a:r>
              <a:rPr lang="en-GB" b="0" dirty="0" smtClean="0"/>
              <a:t>3 additional harmonics with voltage/phase control</a:t>
            </a:r>
          </a:p>
          <a:p>
            <a:r>
              <a:rPr lang="en-GB" dirty="0" smtClean="0"/>
              <a:t>Longitudinal </a:t>
            </a:r>
            <a:r>
              <a:rPr lang="en-GB" dirty="0" err="1" smtClean="0"/>
              <a:t>blowup</a:t>
            </a:r>
            <a:r>
              <a:rPr lang="en-GB" dirty="0" smtClean="0"/>
              <a:t>: </a:t>
            </a:r>
            <a:r>
              <a:rPr lang="en-GB" b="0" dirty="0" smtClean="0"/>
              <a:t>same methods as before LS2 (C16-style, phase noise) and new ones</a:t>
            </a:r>
          </a:p>
          <a:p>
            <a:r>
              <a:rPr lang="en-GB" dirty="0" smtClean="0"/>
              <a:t>Move to fixed sampling frequency implementation</a:t>
            </a:r>
          </a:p>
          <a:p>
            <a:pPr lvl="1"/>
            <a:r>
              <a:rPr lang="en-GB" b="0" dirty="0" smtClean="0"/>
              <a:t>Currently RF-synchronous sampling</a:t>
            </a:r>
          </a:p>
          <a:p>
            <a:pPr lvl="1"/>
            <a:r>
              <a:rPr lang="en-GB" dirty="0" smtClean="0"/>
              <a:t>Already deployed in</a:t>
            </a:r>
            <a:r>
              <a:rPr lang="en-GB" b="0" dirty="0" smtClean="0"/>
              <a:t> ELENA &amp; LEIR</a:t>
            </a:r>
          </a:p>
        </p:txBody>
      </p:sp>
    </p:spTree>
    <p:extLst>
      <p:ext uri="{BB962C8B-B14F-4D97-AF65-F5344CB8AC3E}">
        <p14:creationId xmlns:p14="http://schemas.microsoft.com/office/powerpoint/2010/main" val="409782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9544" y="942975"/>
            <a:ext cx="5542952" cy="33257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PSB LLRF: What’s left to be done?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888" y="1076895"/>
            <a:ext cx="5949672" cy="4900995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Install LLRF test stand with 6-cells </a:t>
            </a:r>
            <a:r>
              <a:rPr lang="en-GB" dirty="0" err="1"/>
              <a:t>Finemet</a:t>
            </a:r>
            <a:r>
              <a:rPr lang="en-GB" dirty="0"/>
              <a:t> cavity in HLRF lab</a:t>
            </a:r>
          </a:p>
          <a:p>
            <a:pPr lvl="1"/>
            <a:r>
              <a:rPr lang="en-GB" b="1" dirty="0"/>
              <a:t>Phase 1:</a:t>
            </a:r>
            <a:r>
              <a:rPr lang="en-GB" dirty="0"/>
              <a:t> validate LLRF implementation of multi-harmonic feedback</a:t>
            </a:r>
          </a:p>
          <a:p>
            <a:pPr lvl="2"/>
            <a:r>
              <a:rPr lang="en-GB" dirty="0"/>
              <a:t>16 </a:t>
            </a:r>
            <a:r>
              <a:rPr lang="en-GB" dirty="0" err="1"/>
              <a:t>servoloops</a:t>
            </a:r>
            <a:r>
              <a:rPr lang="en-GB" dirty="0"/>
              <a:t>/cavity with HLRF</a:t>
            </a:r>
          </a:p>
          <a:p>
            <a:pPr lvl="2"/>
            <a:r>
              <a:rPr lang="en-GB" dirty="0"/>
              <a:t>Python scripts for HW testing</a:t>
            </a:r>
          </a:p>
          <a:p>
            <a:pPr lvl="1"/>
            <a:r>
              <a:rPr lang="en-GB" b="1" dirty="0"/>
              <a:t>Phase 2: </a:t>
            </a:r>
            <a:r>
              <a:rPr lang="en-GB" dirty="0"/>
              <a:t>provide </a:t>
            </a:r>
            <a:r>
              <a:rPr lang="en-GB" dirty="0" err="1"/>
              <a:t>Finemet</a:t>
            </a:r>
            <a:r>
              <a:rPr lang="en-GB" dirty="0"/>
              <a:t> testing capabilities for HLRF team</a:t>
            </a:r>
          </a:p>
          <a:p>
            <a:pPr lvl="1"/>
            <a:r>
              <a:rPr lang="en-GB" dirty="0"/>
              <a:t>Test stand will remain for future developments</a:t>
            </a:r>
          </a:p>
          <a:p>
            <a:r>
              <a:rPr lang="en-GB" dirty="0"/>
              <a:t>Production of remaining hardware</a:t>
            </a:r>
          </a:p>
          <a:p>
            <a:pPr lvl="1"/>
            <a:r>
              <a:rPr lang="en-GB" dirty="0"/>
              <a:t>Test prototype Master DDS FMC modules</a:t>
            </a:r>
          </a:p>
          <a:p>
            <a:pPr lvl="1"/>
            <a:r>
              <a:rPr lang="en-GB" dirty="0"/>
              <a:t>Launch series production </a:t>
            </a:r>
            <a:r>
              <a:rPr lang="en-GB" dirty="0" smtClean="0"/>
              <a:t>of ADC and MDDS FMCs</a:t>
            </a:r>
            <a:endParaRPr lang="en-GB" dirty="0"/>
          </a:p>
          <a:p>
            <a:pPr lvl="1"/>
            <a:r>
              <a:rPr lang="en-GB" b="1" dirty="0"/>
              <a:t>Critical path for manpower!</a:t>
            </a:r>
            <a:endParaRPr lang="en-GB" dirty="0"/>
          </a:p>
          <a:p>
            <a:r>
              <a:rPr lang="en-GB" dirty="0"/>
              <a:t>Compatibility of Transverse Feedback with new LLRF</a:t>
            </a:r>
          </a:p>
          <a:p>
            <a:pPr lvl="1"/>
            <a:r>
              <a:rPr lang="en-GB" dirty="0"/>
              <a:t>TFB uses RF-synchronous clock, LLRF will use fixed frequency</a:t>
            </a:r>
          </a:p>
          <a:p>
            <a:pPr lvl="1"/>
            <a:r>
              <a:rPr lang="en-GB" dirty="0"/>
              <a:t>Decision taken not to modify TFB</a:t>
            </a:r>
          </a:p>
          <a:p>
            <a:pPr lvl="1"/>
            <a:r>
              <a:rPr lang="en-GB" dirty="0"/>
              <a:t>LLRF will provide RF synchronous clocks to provide compatibility with TFB (harmonic 64)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D3872B6-D378-46CD-86C3-C1EFC99A2421}"/>
              </a:ext>
            </a:extLst>
          </p:cNvPr>
          <p:cNvSpPr txBox="1"/>
          <p:nvPr/>
        </p:nvSpPr>
        <p:spPr>
          <a:xfrm>
            <a:off x="7760970" y="1192650"/>
            <a:ext cx="13500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err="1">
                <a:solidFill>
                  <a:srgbClr val="00B050"/>
                </a:solidFill>
              </a:rPr>
              <a:t>V</a:t>
            </a:r>
            <a:r>
              <a:rPr lang="en-GB" sz="1400" baseline="-25000" dirty="0" err="1">
                <a:solidFill>
                  <a:srgbClr val="00B050"/>
                </a:solidFill>
              </a:rPr>
              <a:t>cav</a:t>
            </a:r>
            <a:r>
              <a:rPr lang="en-GB" sz="1400" dirty="0">
                <a:solidFill>
                  <a:srgbClr val="00B050"/>
                </a:solidFill>
              </a:rPr>
              <a:t> h1+3+5+7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95CDA95-AE86-4231-AA2F-BAEF855D03DE}"/>
              </a:ext>
            </a:extLst>
          </p:cNvPr>
          <p:cNvSpPr txBox="1"/>
          <p:nvPr/>
        </p:nvSpPr>
        <p:spPr>
          <a:xfrm>
            <a:off x="10679430" y="1192650"/>
            <a:ext cx="8210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C00000"/>
                </a:solidFill>
              </a:rPr>
              <a:t>h16 I, </a:t>
            </a:r>
            <a:r>
              <a:rPr lang="en-GB" sz="1400" dirty="0">
                <a:solidFill>
                  <a:srgbClr val="74593C"/>
                </a:solidFill>
              </a:rPr>
              <a:t>Q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56370" t="32185"/>
          <a:stretch/>
        </p:blipFill>
        <p:spPr>
          <a:xfrm>
            <a:off x="9274892" y="4401595"/>
            <a:ext cx="1530926" cy="200463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/>
          <a:srcRect t="25821" r="54633" b="4970"/>
          <a:stretch/>
        </p:blipFill>
        <p:spPr>
          <a:xfrm>
            <a:off x="7447548" y="4401595"/>
            <a:ext cx="1551996" cy="1994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155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PSB transverse </a:t>
            </a:r>
            <a:r>
              <a:rPr lang="en-GB" dirty="0" smtClean="0"/>
              <a:t>damper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887" y="1076898"/>
            <a:ext cx="6615113" cy="4775262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2018 installation </a:t>
            </a:r>
            <a:r>
              <a:rPr lang="en-US" dirty="0"/>
              <a:t>progress</a:t>
            </a:r>
          </a:p>
          <a:p>
            <a:pPr lvl="1"/>
            <a:r>
              <a:rPr lang="en-US" dirty="0"/>
              <a:t>16 new 800 W power amplifiers + 4 W driver amplifiers installed/commissioned</a:t>
            </a:r>
          </a:p>
          <a:p>
            <a:pPr lvl="1"/>
            <a:r>
              <a:rPr lang="en-US" dirty="0"/>
              <a:t>4 VME chassis (LHC-style) installed</a:t>
            </a:r>
          </a:p>
          <a:p>
            <a:pPr lvl="1"/>
            <a:r>
              <a:rPr lang="en-US" dirty="0"/>
              <a:t>8 new digital signal processing cards installed in all rings and planes</a:t>
            </a:r>
          </a:p>
          <a:p>
            <a:pPr lvl="1"/>
            <a:r>
              <a:rPr lang="en-US" dirty="0"/>
              <a:t>New FESA class for VME hardware</a:t>
            </a:r>
          </a:p>
          <a:p>
            <a:r>
              <a:rPr lang="en-US" dirty="0" smtClean="0"/>
              <a:t>Commissioning of new damper in parallel with existing analog system in operation</a:t>
            </a:r>
          </a:p>
          <a:p>
            <a:pPr lvl="1"/>
            <a:r>
              <a:rPr lang="en-US" dirty="0" smtClean="0"/>
              <a:t>Horizontal damper essential to stabilize high intensity beams against transverse instabilities</a:t>
            </a:r>
          </a:p>
          <a:p>
            <a:r>
              <a:rPr lang="en-GB" dirty="0" smtClean="0"/>
              <a:t>Have </a:t>
            </a:r>
            <a:r>
              <a:rPr lang="en-GB" dirty="0"/>
              <a:t>3 weeks of running experience with new digital LL</a:t>
            </a:r>
          </a:p>
          <a:p>
            <a:pPr lvl="1"/>
            <a:r>
              <a:rPr lang="en-GB" dirty="0"/>
              <a:t>Running on copies of operational beams</a:t>
            </a:r>
          </a:p>
          <a:p>
            <a:pPr lvl="1"/>
            <a:r>
              <a:rPr lang="en-GB" dirty="0"/>
              <a:t>ABP will do simulations for H- injection</a:t>
            </a:r>
          </a:p>
          <a:p>
            <a:pPr lvl="1"/>
            <a:r>
              <a:rPr lang="en-GB" dirty="0"/>
              <a:t>ISOLDE beam accelerated up to </a:t>
            </a:r>
            <a:r>
              <a:rPr lang="en-GB" dirty="0" smtClean="0"/>
              <a:t>950E10 </a:t>
            </a:r>
            <a:r>
              <a:rPr lang="en-GB" dirty="0"/>
              <a:t>ppb with the new TFB</a:t>
            </a:r>
            <a:r>
              <a:rPr lang="en-GB" dirty="0" smtClean="0"/>
              <a:t>.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6927" y="1076898"/>
            <a:ext cx="1985022" cy="264669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0702" y="3903603"/>
            <a:ext cx="3061168" cy="1948557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7317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0F5513-71D4-40D9-B864-22C241FF0F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PSB summary and milestones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A529EA-A8D7-4977-AA0B-85F0D77463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2877" y="2586790"/>
            <a:ext cx="11687175" cy="3332747"/>
          </a:xfrm>
        </p:spPr>
        <p:txBody>
          <a:bodyPr numCol="2">
            <a:normAutofit fontScale="70000" lnSpcReduction="20000"/>
          </a:bodyPr>
          <a:lstStyle/>
          <a:p>
            <a:r>
              <a:rPr lang="en-GB" dirty="0"/>
              <a:t>April 2019:</a:t>
            </a:r>
          </a:p>
          <a:p>
            <a:pPr lvl="1"/>
            <a:r>
              <a:rPr lang="en-GB" dirty="0"/>
              <a:t>LLRF test stand with 6-cells </a:t>
            </a:r>
            <a:r>
              <a:rPr lang="en-GB" dirty="0" err="1"/>
              <a:t>Finemet</a:t>
            </a:r>
            <a:r>
              <a:rPr lang="en-GB" dirty="0"/>
              <a:t> installed in HLRF lab</a:t>
            </a:r>
          </a:p>
          <a:p>
            <a:r>
              <a:rPr lang="en-GB" dirty="0"/>
              <a:t>July 2019:</a:t>
            </a:r>
          </a:p>
          <a:p>
            <a:pPr lvl="1"/>
            <a:r>
              <a:rPr lang="en-GB" dirty="0"/>
              <a:t>HLRF cabling </a:t>
            </a:r>
            <a:r>
              <a:rPr lang="en-GB" dirty="0" smtClean="0"/>
              <a:t>complete</a:t>
            </a:r>
          </a:p>
          <a:p>
            <a:r>
              <a:rPr lang="en-GB" dirty="0" smtClean="0"/>
              <a:t>August 2019:</a:t>
            </a:r>
          </a:p>
          <a:p>
            <a:pPr lvl="1"/>
            <a:r>
              <a:rPr lang="en-GB" dirty="0" err="1" smtClean="0"/>
              <a:t>Finemet</a:t>
            </a:r>
            <a:r>
              <a:rPr lang="en-GB" dirty="0" smtClean="0"/>
              <a:t> installation complete</a:t>
            </a:r>
          </a:p>
          <a:p>
            <a:r>
              <a:rPr lang="en-GB" dirty="0" smtClean="0"/>
              <a:t>September </a:t>
            </a:r>
            <a:r>
              <a:rPr lang="en-GB" dirty="0"/>
              <a:t>2019:</a:t>
            </a:r>
          </a:p>
          <a:p>
            <a:pPr lvl="1"/>
            <a:r>
              <a:rPr lang="en-GB" dirty="0"/>
              <a:t>HLRF equipment installed in racks</a:t>
            </a:r>
          </a:p>
          <a:p>
            <a:r>
              <a:rPr lang="en-GB" dirty="0"/>
              <a:t>November 2019:</a:t>
            </a:r>
          </a:p>
          <a:p>
            <a:pPr lvl="1"/>
            <a:r>
              <a:rPr lang="en-GB" dirty="0"/>
              <a:t>Start RF powering tests</a:t>
            </a:r>
          </a:p>
          <a:p>
            <a:r>
              <a:rPr lang="en-GB" dirty="0"/>
              <a:t>December 2019:</a:t>
            </a:r>
          </a:p>
          <a:p>
            <a:pPr lvl="1"/>
            <a:r>
              <a:rPr lang="en-GB" dirty="0"/>
              <a:t>HLRF ready for cavity commissioning</a:t>
            </a:r>
          </a:p>
          <a:p>
            <a:r>
              <a:rPr lang="en-GB" dirty="0"/>
              <a:t>January 2020:</a:t>
            </a:r>
          </a:p>
          <a:p>
            <a:pPr lvl="1"/>
            <a:r>
              <a:rPr lang="en-GB" dirty="0"/>
              <a:t>All LLRF HW (operational + spares) produced and validated</a:t>
            </a:r>
          </a:p>
          <a:p>
            <a:r>
              <a:rPr lang="en-GB" dirty="0"/>
              <a:t>March 2020:</a:t>
            </a:r>
          </a:p>
          <a:p>
            <a:pPr lvl="1"/>
            <a:r>
              <a:rPr lang="en-GB" dirty="0"/>
              <a:t>LLRF HW cabled, firmware and software installed</a:t>
            </a:r>
          </a:p>
          <a:p>
            <a:r>
              <a:rPr lang="en-GB" dirty="0"/>
              <a:t>April 2020:</a:t>
            </a:r>
          </a:p>
          <a:p>
            <a:pPr lvl="1"/>
            <a:r>
              <a:rPr lang="en-GB" dirty="0"/>
              <a:t>LLRF ready for hardware commissioning with HLRF</a:t>
            </a:r>
          </a:p>
          <a:p>
            <a:r>
              <a:rPr lang="en-GB" dirty="0"/>
              <a:t>August 2020:</a:t>
            </a:r>
          </a:p>
          <a:p>
            <a:pPr lvl="1"/>
            <a:r>
              <a:rPr lang="en-GB" b="1" dirty="0"/>
              <a:t>RF </a:t>
            </a:r>
            <a:r>
              <a:rPr lang="en-GB" b="1" dirty="0" smtClean="0"/>
              <a:t>ready </a:t>
            </a:r>
            <a:r>
              <a:rPr lang="en-GB" b="1" dirty="0"/>
              <a:t>for </a:t>
            </a:r>
            <a:r>
              <a:rPr lang="en-GB" b="1" dirty="0" smtClean="0"/>
              <a:t>beam commissioning</a:t>
            </a:r>
            <a:endParaRPr lang="en-GB" b="1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CCA8420-E449-44B8-AC05-9595A82FFF48}"/>
              </a:ext>
            </a:extLst>
          </p:cNvPr>
          <p:cNvGrpSpPr/>
          <p:nvPr/>
        </p:nvGrpSpPr>
        <p:grpSpPr>
          <a:xfrm>
            <a:off x="-44266" y="1010991"/>
            <a:ext cx="12201526" cy="1357423"/>
            <a:chOff x="9526" y="1191467"/>
            <a:chExt cx="12201526" cy="1357423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E77BD662-64B9-420D-963E-5960D374771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70330" b="16987"/>
            <a:stretch/>
          </p:blipFill>
          <p:spPr>
            <a:xfrm>
              <a:off x="19052" y="2011680"/>
              <a:ext cx="12192000" cy="537210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B722AE52-1924-4270-ABE4-300BFE358AE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b="80815"/>
            <a:stretch/>
          </p:blipFill>
          <p:spPr>
            <a:xfrm>
              <a:off x="9526" y="1191467"/>
              <a:ext cx="12192000" cy="812615"/>
            </a:xfrm>
            <a:prstGeom prst="rect">
              <a:avLst/>
            </a:prstGeom>
          </p:spPr>
        </p:pic>
      </p:grp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7446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PS HLRF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10MHz upgraded feedback amplifier</a:t>
            </a:r>
          </a:p>
          <a:p>
            <a:pPr lvl="1"/>
            <a:r>
              <a:rPr lang="en-GB" dirty="0" smtClean="0"/>
              <a:t>Upgrade of existing amplifiers: fast feedback upgrade</a:t>
            </a:r>
          </a:p>
          <a:p>
            <a:r>
              <a:rPr lang="en-GB" dirty="0" smtClean="0"/>
              <a:t>40/80MHz feedback upgrade</a:t>
            </a:r>
          </a:p>
          <a:p>
            <a:pPr lvl="1"/>
            <a:r>
              <a:rPr lang="en-GB" dirty="0" smtClean="0"/>
              <a:t>All cavities upgraded with fast air feedback lines</a:t>
            </a:r>
          </a:p>
          <a:p>
            <a:pPr lvl="1"/>
            <a:r>
              <a:rPr lang="en-GB" dirty="0" smtClean="0"/>
              <a:t>Test of new summing amplifier prototype (to be confirmed)</a:t>
            </a:r>
          </a:p>
          <a:p>
            <a:r>
              <a:rPr lang="en-GB" dirty="0" smtClean="0"/>
              <a:t>80MHz fast tuner</a:t>
            </a:r>
          </a:p>
          <a:p>
            <a:pPr lvl="1"/>
            <a:r>
              <a:rPr lang="en-GB" dirty="0" smtClean="0"/>
              <a:t>1 prototype fast tuner to be built and installed on one cavity during LS2 (to be confirmed)</a:t>
            </a:r>
          </a:p>
          <a:p>
            <a:r>
              <a:rPr lang="en-GB" dirty="0" smtClean="0"/>
              <a:t>Longitudinal feedback</a:t>
            </a:r>
          </a:p>
          <a:p>
            <a:pPr lvl="1"/>
            <a:r>
              <a:rPr lang="en-US" dirty="0"/>
              <a:t>I</a:t>
            </a:r>
            <a:r>
              <a:rPr lang="en-US" dirty="0" smtClean="0"/>
              <a:t>nstall the final version of the amplifiers and docking base (plug-in system)</a:t>
            </a:r>
          </a:p>
          <a:p>
            <a:pPr lvl="1"/>
            <a:r>
              <a:rPr lang="en-US" dirty="0" smtClean="0"/>
              <a:t>Install </a:t>
            </a:r>
            <a:r>
              <a:rPr lang="en-US" dirty="0" err="1" smtClean="0"/>
              <a:t>motorised</a:t>
            </a:r>
            <a:r>
              <a:rPr lang="en-US" dirty="0" smtClean="0"/>
              <a:t> radiation screening doors to speed up interventions</a:t>
            </a:r>
          </a:p>
          <a:p>
            <a:r>
              <a:rPr lang="en-GB" dirty="0" smtClean="0"/>
              <a:t>HLRF controls</a:t>
            </a:r>
          </a:p>
          <a:p>
            <a:pPr lvl="1"/>
            <a:r>
              <a:rPr lang="en-GB" dirty="0" smtClean="0"/>
              <a:t>10MHz: New PLCs replace interlocks and G64 crates</a:t>
            </a:r>
          </a:p>
          <a:p>
            <a:pPr lvl="1"/>
            <a:r>
              <a:rPr lang="en-GB" dirty="0" smtClean="0"/>
              <a:t>40/80/200MHz upgrades and standardization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9146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r="2483"/>
          <a:stretch/>
        </p:blipFill>
        <p:spPr>
          <a:xfrm>
            <a:off x="99160" y="1106167"/>
            <a:ext cx="7398920" cy="477647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7091BA9-8729-4CBE-BC78-A9850FBEA2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PS LLRF</a:t>
            </a:r>
          </a:p>
        </p:txBody>
      </p:sp>
      <p:sp>
        <p:nvSpPr>
          <p:cNvPr id="161" name="Content Placeholder 160">
            <a:extLst>
              <a:ext uri="{FF2B5EF4-FFF2-40B4-BE49-F238E27FC236}">
                <a16:creationId xmlns:a16="http://schemas.microsoft.com/office/drawing/2014/main" id="{AE8017DF-DF5C-4A8C-95F5-CB4321535B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98080" y="736414"/>
            <a:ext cx="4431982" cy="5554078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LLRF items validated as prototypes with beam</a:t>
            </a:r>
          </a:p>
          <a:p>
            <a:pPr lvl="1"/>
            <a:r>
              <a:rPr lang="en-GB" dirty="0"/>
              <a:t>Master clock generation</a:t>
            </a:r>
          </a:p>
          <a:p>
            <a:pPr lvl="1"/>
            <a:r>
              <a:rPr lang="en-GB" dirty="0"/>
              <a:t>40 MHz and 80 MHz cavity controller</a:t>
            </a:r>
          </a:p>
          <a:p>
            <a:pPr lvl="1"/>
            <a:r>
              <a:rPr lang="en-GB" dirty="0"/>
              <a:t>Radial position offset detection</a:t>
            </a:r>
          </a:p>
          <a:p>
            <a:pPr lvl="1"/>
            <a:endParaRPr lang="en-GB" dirty="0"/>
          </a:p>
          <a:p>
            <a:r>
              <a:rPr lang="en-GB" dirty="0"/>
              <a:t>Ongoing developments</a:t>
            </a:r>
          </a:p>
          <a:p>
            <a:pPr lvl="1"/>
            <a:r>
              <a:rPr lang="en-GB" dirty="0"/>
              <a:t>20 MHz, 40 MHz and 80 MHz cavity controller</a:t>
            </a:r>
          </a:p>
          <a:p>
            <a:pPr lvl="1"/>
            <a:r>
              <a:rPr lang="en-GB" dirty="0"/>
              <a:t>Synchronous fractional divider: based on AWAKE HW</a:t>
            </a:r>
          </a:p>
          <a:p>
            <a:pPr lvl="1"/>
            <a:r>
              <a:rPr lang="en-GB" dirty="0"/>
              <a:t>Voltage control loop surveillance</a:t>
            </a:r>
          </a:p>
          <a:p>
            <a:pPr lvl="1"/>
            <a:endParaRPr lang="en-GB" dirty="0"/>
          </a:p>
          <a:p>
            <a:r>
              <a:rPr lang="en-GB" dirty="0"/>
              <a:t>Remaining parts</a:t>
            </a:r>
          </a:p>
          <a:p>
            <a:pPr lvl="1"/>
            <a:r>
              <a:rPr lang="en-GB" dirty="0"/>
              <a:t>Beam loops: most likely based on PSB VXS motherboard</a:t>
            </a:r>
          </a:p>
          <a:p>
            <a:pPr lvl="1"/>
            <a:r>
              <a:rPr lang="en-GB" dirty="0"/>
              <a:t>200MHz cavity controller: based on</a:t>
            </a:r>
            <a:br>
              <a:rPr lang="en-GB" dirty="0"/>
            </a:br>
            <a:r>
              <a:rPr lang="en-GB" dirty="0" err="1"/>
              <a:t>mTCA</a:t>
            </a:r>
            <a:r>
              <a:rPr lang="en-GB" dirty="0"/>
              <a:t> cavity controller from new SPS 200MHz</a:t>
            </a:r>
          </a:p>
          <a:p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9375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LHC Injectors Upgrade Workshop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GB" dirty="0"/>
              <a:t>Montreux, 13-15 February 2019</a:t>
            </a:r>
          </a:p>
        </p:txBody>
      </p:sp>
    </p:spTree>
    <p:extLst>
      <p:ext uri="{BB962C8B-B14F-4D97-AF65-F5344CB8AC3E}">
        <p14:creationId xmlns:p14="http://schemas.microsoft.com/office/powerpoint/2010/main" val="3453921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091BA9-8729-4CBE-BC78-A9850FBEA2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PS LLRF</a:t>
            </a:r>
          </a:p>
        </p:txBody>
      </p:sp>
      <p:sp>
        <p:nvSpPr>
          <p:cNvPr id="161" name="Content Placeholder 160">
            <a:extLst>
              <a:ext uri="{FF2B5EF4-FFF2-40B4-BE49-F238E27FC236}">
                <a16:creationId xmlns:a16="http://schemas.microsoft.com/office/drawing/2014/main" id="{AE8017DF-DF5C-4A8C-95F5-CB4321535B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98080" y="1076898"/>
            <a:ext cx="4579620" cy="3911481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Modular system</a:t>
            </a:r>
          </a:p>
          <a:p>
            <a:pPr lvl="1"/>
            <a:r>
              <a:rPr lang="en-GB" dirty="0"/>
              <a:t>For every subsystem replaced we the present system is kept as backup (as far as possible)</a:t>
            </a:r>
          </a:p>
          <a:p>
            <a:pPr lvl="1"/>
            <a:endParaRPr lang="en-GB" dirty="0"/>
          </a:p>
          <a:p>
            <a:r>
              <a:rPr lang="en-GB" dirty="0"/>
              <a:t>Flexibility</a:t>
            </a:r>
          </a:p>
          <a:p>
            <a:pPr lvl="1"/>
            <a:r>
              <a:rPr lang="en-GB" dirty="0"/>
              <a:t>Evolving away from “1 HW system per beam type”</a:t>
            </a:r>
          </a:p>
          <a:p>
            <a:pPr lvl="1"/>
            <a:r>
              <a:rPr lang="en-GB" dirty="0"/>
              <a:t>Successful proof-of-principle to use flexible LHC beam control for other beams</a:t>
            </a:r>
          </a:p>
          <a:p>
            <a:pPr lvl="1"/>
            <a:endParaRPr lang="en-GB" dirty="0"/>
          </a:p>
          <a:p>
            <a:endParaRPr lang="en-GB" dirty="0"/>
          </a:p>
        </p:txBody>
      </p:sp>
      <p:pic>
        <p:nvPicPr>
          <p:cNvPr id="80" name="Picture 79"/>
          <p:cNvPicPr>
            <a:picLocks noChangeAspect="1"/>
          </p:cNvPicPr>
          <p:nvPr/>
        </p:nvPicPr>
        <p:blipFill rotWithShape="1">
          <a:blip r:embed="rId2"/>
          <a:srcRect r="2483"/>
          <a:stretch/>
        </p:blipFill>
        <p:spPr>
          <a:xfrm>
            <a:off x="99160" y="1106167"/>
            <a:ext cx="7398920" cy="477647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6766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091BA9-8729-4CBE-BC78-A9850FBEA2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PS LLRF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DE85026-17EB-4285-8DC5-CE0D09C38B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0837" y="1010465"/>
            <a:ext cx="2505814" cy="226259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7F104DC-9828-443D-81CF-F7FF7C53CD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7911" y="3769124"/>
            <a:ext cx="2582823" cy="216868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1A53E2E-FC27-40DF-BC44-597DD572E8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77414" y="1010465"/>
            <a:ext cx="2505813" cy="226259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3F8B0B8-4FA3-416D-80E0-E8FC32D572A7}"/>
              </a:ext>
            </a:extLst>
          </p:cNvPr>
          <p:cNvSpPr txBox="1"/>
          <p:nvPr/>
        </p:nvSpPr>
        <p:spPr>
          <a:xfrm>
            <a:off x="1318543" y="3288870"/>
            <a:ext cx="19864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AD batch compression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2B52BEE-B3F2-4C96-AAE1-2BB84984B776}"/>
              </a:ext>
            </a:extLst>
          </p:cNvPr>
          <p:cNvSpPr txBox="1"/>
          <p:nvPr/>
        </p:nvSpPr>
        <p:spPr>
          <a:xfrm>
            <a:off x="4358908" y="3288870"/>
            <a:ext cx="17171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MTE beam splitting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B6426BF-CE32-41C8-A9BE-75A85781E8A9}"/>
              </a:ext>
            </a:extLst>
          </p:cNvPr>
          <p:cNvSpPr txBox="1"/>
          <p:nvPr/>
        </p:nvSpPr>
        <p:spPr>
          <a:xfrm>
            <a:off x="1308625" y="5954639"/>
            <a:ext cx="20470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Losses during AD cycle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A2472B4-F104-4B18-A46C-49AB9580DE2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25379" y="3783327"/>
            <a:ext cx="2357848" cy="211787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FED22BB-AC91-4681-A098-2DD2899A3F0F}"/>
              </a:ext>
            </a:extLst>
          </p:cNvPr>
          <p:cNvSpPr txBox="1"/>
          <p:nvPr/>
        </p:nvSpPr>
        <p:spPr>
          <a:xfrm>
            <a:off x="4813007" y="5942130"/>
            <a:ext cx="9220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MTE spill</a:t>
            </a:r>
          </a:p>
        </p:txBody>
      </p:sp>
      <p:sp>
        <p:nvSpPr>
          <p:cNvPr id="15" name="Content Placeholder 160">
            <a:extLst>
              <a:ext uri="{FF2B5EF4-FFF2-40B4-BE49-F238E27FC236}">
                <a16:creationId xmlns:a16="http://schemas.microsoft.com/office/drawing/2014/main" id="{4C684715-3F05-4DCB-92A7-BEB6AFA8C5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98080" y="1076898"/>
            <a:ext cx="4579620" cy="3911481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Modular system</a:t>
            </a:r>
          </a:p>
          <a:p>
            <a:pPr lvl="1"/>
            <a:r>
              <a:rPr lang="en-GB" dirty="0"/>
              <a:t>For every subsystem </a:t>
            </a:r>
            <a:r>
              <a:rPr lang="en-GB" dirty="0" smtClean="0"/>
              <a:t>replaced </a:t>
            </a:r>
            <a:r>
              <a:rPr lang="en-GB" dirty="0"/>
              <a:t>we </a:t>
            </a:r>
            <a:r>
              <a:rPr lang="en-GB" dirty="0" smtClean="0"/>
              <a:t>the </a:t>
            </a:r>
            <a:r>
              <a:rPr lang="en-GB" dirty="0"/>
              <a:t>present system </a:t>
            </a:r>
            <a:r>
              <a:rPr lang="en-GB" dirty="0" smtClean="0"/>
              <a:t>is kept as </a:t>
            </a:r>
            <a:r>
              <a:rPr lang="en-GB" dirty="0"/>
              <a:t>backup (as far as possible)</a:t>
            </a:r>
          </a:p>
          <a:p>
            <a:pPr lvl="1"/>
            <a:endParaRPr lang="en-GB" dirty="0"/>
          </a:p>
          <a:p>
            <a:r>
              <a:rPr lang="en-GB" dirty="0"/>
              <a:t>Flexibility</a:t>
            </a:r>
          </a:p>
          <a:p>
            <a:pPr lvl="1"/>
            <a:r>
              <a:rPr lang="en-GB" dirty="0"/>
              <a:t>Evolving away from “1 HW system per beam type”</a:t>
            </a:r>
          </a:p>
          <a:p>
            <a:pPr lvl="1"/>
            <a:r>
              <a:rPr lang="en-GB" dirty="0"/>
              <a:t>Successful proof-of-principle to use flexible LHC beam control for other beams</a:t>
            </a:r>
          </a:p>
          <a:p>
            <a:pPr lvl="1"/>
            <a:endParaRPr lang="en-GB" dirty="0"/>
          </a:p>
          <a:p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8021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PS transverse damper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888" y="1076898"/>
            <a:ext cx="7180940" cy="4319696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New digital signal processing hardware/FESA class for horizontal and vertical plane</a:t>
            </a:r>
          </a:p>
          <a:p>
            <a:pPr lvl="1"/>
            <a:r>
              <a:rPr lang="en-GB" dirty="0"/>
              <a:t>Used for injection damping as well as for beam excitation (e.g. BI tune meter)</a:t>
            </a:r>
          </a:p>
          <a:p>
            <a:pPr lvl="1"/>
            <a:r>
              <a:rPr lang="en-GB" dirty="0"/>
              <a:t>Vital for production of SPS fixed target beams (</a:t>
            </a:r>
            <a:r>
              <a:rPr lang="en-GB" dirty="0" smtClean="0"/>
              <a:t>blow-up </a:t>
            </a:r>
            <a:r>
              <a:rPr lang="en-GB" dirty="0"/>
              <a:t>for MTE)</a:t>
            </a:r>
          </a:p>
          <a:p>
            <a:r>
              <a:rPr lang="en-GB" dirty="0"/>
              <a:t>LIU baseline for LHC beams is to use damping instead of coupling</a:t>
            </a:r>
          </a:p>
          <a:p>
            <a:pPr lvl="1"/>
            <a:r>
              <a:rPr lang="en-GB" dirty="0"/>
              <a:t>O</a:t>
            </a:r>
            <a:r>
              <a:rPr lang="en-GB" dirty="0" smtClean="0"/>
              <a:t>ptimize </a:t>
            </a:r>
            <a:r>
              <a:rPr lang="en-GB" dirty="0"/>
              <a:t>in operation for LIU type proton beams</a:t>
            </a:r>
          </a:p>
          <a:p>
            <a:r>
              <a:rPr lang="en-GB" dirty="0"/>
              <a:t>New Power system with 5 kW RF power per plate assembled for tests in lab</a:t>
            </a:r>
          </a:p>
          <a:p>
            <a:pPr lvl="1"/>
            <a:r>
              <a:rPr lang="en-GB" dirty="0"/>
              <a:t>new innovative RF transformer &amp; combiner tested</a:t>
            </a:r>
          </a:p>
          <a:p>
            <a:pPr lvl="1"/>
            <a:r>
              <a:rPr lang="en-GB" dirty="0"/>
              <a:t>60% duty cycle at 5 KW and 30 MHz achieved</a:t>
            </a:r>
          </a:p>
          <a:p>
            <a:pPr lvl="1"/>
            <a:r>
              <a:rPr lang="en-GB" dirty="0"/>
              <a:t>series production and testing being prepared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755986" y="3700517"/>
            <a:ext cx="3262096" cy="244657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28329" y="398271"/>
            <a:ext cx="3680749" cy="276056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163748" y="3314563"/>
            <a:ext cx="2751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5 kW test (building 864)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982009" y="2696902"/>
            <a:ext cx="319831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6"/>
                </a:solidFill>
              </a:rPr>
              <a:t>RF transformer and combiner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6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15C26D-7298-4345-9FDF-6C3BDB9075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PS summary and milestones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6099598-3CAF-4827-B3DA-D43CE8D39668}"/>
              </a:ext>
            </a:extLst>
          </p:cNvPr>
          <p:cNvGrpSpPr/>
          <p:nvPr/>
        </p:nvGrpSpPr>
        <p:grpSpPr>
          <a:xfrm>
            <a:off x="-44266" y="1191467"/>
            <a:ext cx="12201526" cy="1372619"/>
            <a:chOff x="-44266" y="1191467"/>
            <a:chExt cx="12201526" cy="1372619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F2CA6AEF-3273-4E82-9A01-D119AEDBAB0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84261" b="1495"/>
            <a:stretch/>
          </p:blipFill>
          <p:spPr>
            <a:xfrm>
              <a:off x="-34740" y="1960772"/>
              <a:ext cx="12192000" cy="603314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E36E7B4A-E24E-4828-BC0E-C512B3DDD38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b="80815"/>
            <a:stretch/>
          </p:blipFill>
          <p:spPr>
            <a:xfrm>
              <a:off x="-44266" y="1191467"/>
              <a:ext cx="12192000" cy="812615"/>
            </a:xfrm>
            <a:prstGeom prst="rect">
              <a:avLst/>
            </a:prstGeom>
          </p:spPr>
        </p:pic>
      </p:grp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FA529EA-A8D7-4977-AA0B-85F0D77463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2877" y="2926080"/>
            <a:ext cx="11687175" cy="3120389"/>
          </a:xfrm>
        </p:spPr>
        <p:txBody>
          <a:bodyPr numCol="2">
            <a:normAutofit fontScale="70000" lnSpcReduction="20000"/>
          </a:bodyPr>
          <a:lstStyle/>
          <a:p>
            <a:r>
              <a:rPr lang="en-GB" dirty="0"/>
              <a:t>March 2019:</a:t>
            </a:r>
          </a:p>
          <a:p>
            <a:pPr lvl="1"/>
            <a:r>
              <a:rPr lang="en-GB" dirty="0"/>
              <a:t>Water cooling manifolds for 10 MHz cavities installed</a:t>
            </a:r>
          </a:p>
          <a:p>
            <a:r>
              <a:rPr lang="en-GB" dirty="0"/>
              <a:t>December 2019:</a:t>
            </a:r>
          </a:p>
          <a:p>
            <a:pPr lvl="1"/>
            <a:r>
              <a:rPr lang="en-GB" dirty="0"/>
              <a:t>Longitudinal damper cavity upgrade completed</a:t>
            </a:r>
          </a:p>
          <a:p>
            <a:pPr lvl="1"/>
            <a:r>
              <a:rPr lang="en-GB" dirty="0"/>
              <a:t>Renovation of electrical distribution and signal cabling for </a:t>
            </a:r>
            <a:r>
              <a:rPr lang="en-GB" dirty="0" smtClean="0"/>
              <a:t>LLRF</a:t>
            </a:r>
            <a:endParaRPr lang="en-GB" dirty="0"/>
          </a:p>
          <a:p>
            <a:r>
              <a:rPr lang="en-GB" dirty="0" smtClean="0"/>
              <a:t>January 2020:</a:t>
            </a:r>
          </a:p>
          <a:p>
            <a:pPr lvl="1"/>
            <a:r>
              <a:rPr lang="en-GB" dirty="0" smtClean="0"/>
              <a:t>New 10MHz PLC controls installed</a:t>
            </a:r>
          </a:p>
          <a:p>
            <a:r>
              <a:rPr lang="en-GB" dirty="0" smtClean="0"/>
              <a:t>March 2020:</a:t>
            </a:r>
          </a:p>
          <a:p>
            <a:pPr lvl="1"/>
            <a:r>
              <a:rPr lang="en-GB" sz="2100" dirty="0"/>
              <a:t>New RF feedback amplifiers for 10MHz installed</a:t>
            </a:r>
          </a:p>
          <a:p>
            <a:pPr lvl="1"/>
            <a:r>
              <a:rPr lang="en-GB" sz="2100" dirty="0"/>
              <a:t>Coaxial air lines installed for 40/80MHz installed</a:t>
            </a:r>
          </a:p>
          <a:p>
            <a:r>
              <a:rPr lang="en-GB" dirty="0" smtClean="0"/>
              <a:t>April </a:t>
            </a:r>
            <a:r>
              <a:rPr lang="en-GB" dirty="0"/>
              <a:t>2020:</a:t>
            </a:r>
          </a:p>
          <a:p>
            <a:pPr lvl="1"/>
            <a:r>
              <a:rPr lang="en-GB" dirty="0"/>
              <a:t>LLRF HW cabled, firmware and software installed</a:t>
            </a:r>
          </a:p>
          <a:p>
            <a:r>
              <a:rPr lang="en-GB" dirty="0"/>
              <a:t>June 2020:</a:t>
            </a:r>
          </a:p>
          <a:p>
            <a:pPr lvl="1"/>
            <a:r>
              <a:rPr lang="en-GB" dirty="0"/>
              <a:t>LLRF ready for hardware commissioning with </a:t>
            </a:r>
            <a:r>
              <a:rPr lang="en-GB" dirty="0" smtClean="0"/>
              <a:t>HLRF</a:t>
            </a:r>
          </a:p>
          <a:p>
            <a:pPr lvl="1"/>
            <a:r>
              <a:rPr lang="en-GB" dirty="0" smtClean="0"/>
              <a:t>Prototype fast tuner installed </a:t>
            </a:r>
            <a:r>
              <a:rPr lang="en-GB" dirty="0"/>
              <a:t>(possibly</a:t>
            </a:r>
            <a:r>
              <a:rPr lang="en-GB" dirty="0" smtClean="0"/>
              <a:t>) on 1 80MHz cavity</a:t>
            </a:r>
            <a:endParaRPr lang="en-GB" dirty="0"/>
          </a:p>
          <a:p>
            <a:r>
              <a:rPr lang="en-GB" dirty="0"/>
              <a:t>September 2020</a:t>
            </a:r>
          </a:p>
          <a:p>
            <a:pPr lvl="1"/>
            <a:r>
              <a:rPr lang="en-GB" b="1" dirty="0"/>
              <a:t>RF ready for </a:t>
            </a:r>
            <a:r>
              <a:rPr lang="en-GB" b="1" dirty="0" smtClean="0"/>
              <a:t>beam commissioning</a:t>
            </a:r>
            <a:endParaRPr lang="en-GB" dirty="0"/>
          </a:p>
          <a:p>
            <a:pPr lvl="1"/>
            <a:endParaRPr lang="en-GB" b="1" dirty="0"/>
          </a:p>
          <a:p>
            <a:pPr lvl="1"/>
            <a:endParaRPr lang="en-GB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373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2CF005-F4E8-46A6-856F-81330E1E06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Lessons from PS LLRF issues: settings management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04BC4B-5640-4C32-ADA8-0C2B844AAD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887" y="1076897"/>
            <a:ext cx="11687175" cy="4319695"/>
          </a:xfrm>
        </p:spPr>
        <p:txBody>
          <a:bodyPr>
            <a:normAutofit lnSpcReduction="10000"/>
          </a:bodyPr>
          <a:lstStyle/>
          <a:p>
            <a:r>
              <a:rPr lang="en-GB" dirty="0"/>
              <a:t>LLRF problems after power cut on 28th July</a:t>
            </a:r>
          </a:p>
          <a:p>
            <a:pPr lvl="1"/>
            <a:r>
              <a:rPr lang="en-GB" dirty="0"/>
              <a:t>Broken mixer module</a:t>
            </a:r>
          </a:p>
          <a:p>
            <a:pPr lvl="1"/>
            <a:r>
              <a:rPr lang="en-GB" dirty="0"/>
              <a:t>During fault finding, settings were adjusted, but failed to get back to good state due to a wrong timing setting</a:t>
            </a:r>
          </a:p>
          <a:p>
            <a:pPr lvl="1"/>
            <a:r>
              <a:rPr lang="en-GB" dirty="0"/>
              <a:t>24 to 30 hours lost</a:t>
            </a:r>
          </a:p>
          <a:p>
            <a:r>
              <a:rPr lang="en-GB" dirty="0"/>
              <a:t>Human error not recovered due to lack of tools</a:t>
            </a:r>
          </a:p>
          <a:p>
            <a:pPr lvl="1"/>
            <a:r>
              <a:rPr lang="en-GB" dirty="0"/>
              <a:t>Would be good to have a facility like the old </a:t>
            </a:r>
            <a:r>
              <a:rPr lang="en-GB" dirty="0" err="1"/>
              <a:t>Varilog</a:t>
            </a:r>
            <a:r>
              <a:rPr lang="en-GB" dirty="0"/>
              <a:t> tool</a:t>
            </a:r>
          </a:p>
          <a:p>
            <a:pPr lvl="2"/>
            <a:r>
              <a:rPr lang="en-GB" dirty="0"/>
              <a:t>Used extensively by BE/OP/PS in the past</a:t>
            </a:r>
          </a:p>
          <a:p>
            <a:pPr lvl="2"/>
            <a:r>
              <a:rPr lang="en-GB" dirty="0"/>
              <a:t>Would have directly spotted the wrong timing</a:t>
            </a:r>
          </a:p>
          <a:p>
            <a:pPr lvl="1"/>
            <a:r>
              <a:rPr lang="en-GB" dirty="0"/>
              <a:t>Settings </a:t>
            </a:r>
            <a:r>
              <a:rPr lang="en-GB" dirty="0" smtClean="0"/>
              <a:t>should be </a:t>
            </a:r>
            <a:r>
              <a:rPr lang="en-GB" dirty="0"/>
              <a:t>the 'gold of operations’</a:t>
            </a:r>
          </a:p>
          <a:p>
            <a:pPr lvl="2"/>
            <a:r>
              <a:rPr lang="en-GB" dirty="0"/>
              <a:t>allow to decide whether a system has a real problem (requiring intervention by an expert) or just a wrong setting</a:t>
            </a:r>
          </a:p>
          <a:p>
            <a:pPr lvl="1"/>
            <a:endParaRPr lang="en-GB" dirty="0"/>
          </a:p>
          <a:p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F8447C1-89F0-41F6-90A9-68399769F9A5}"/>
              </a:ext>
            </a:extLst>
          </p:cNvPr>
          <p:cNvSpPr/>
          <p:nvPr/>
        </p:nvSpPr>
        <p:spPr>
          <a:xfrm>
            <a:off x="1183908" y="5530514"/>
            <a:ext cx="8427019" cy="46166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2400" dirty="0"/>
              <a:t>Settings management working group addressing this need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4635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LINAC3 consolidation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err="1"/>
              <a:t>Debuncher</a:t>
            </a:r>
            <a:r>
              <a:rPr lang="en-GB" dirty="0"/>
              <a:t> and ramping cavity</a:t>
            </a:r>
          </a:p>
          <a:p>
            <a:pPr lvl="1"/>
            <a:r>
              <a:rPr lang="en-GB" dirty="0"/>
              <a:t>Old digital LLRF systems</a:t>
            </a:r>
          </a:p>
          <a:p>
            <a:pPr lvl="2"/>
            <a:r>
              <a:rPr lang="en-GB" dirty="0"/>
              <a:t>Renovation obligatory for controls </a:t>
            </a:r>
            <a:r>
              <a:rPr lang="en-GB" dirty="0" smtClean="0"/>
              <a:t>compatibility after LS2</a:t>
            </a:r>
            <a:endParaRPr lang="en-GB" dirty="0"/>
          </a:p>
          <a:p>
            <a:pPr lvl="2"/>
            <a:r>
              <a:rPr lang="en-GB" dirty="0"/>
              <a:t>Replace with new systems based on HIE-ISOLDE LLRF</a:t>
            </a:r>
          </a:p>
          <a:p>
            <a:pPr lvl="1"/>
            <a:r>
              <a:rPr lang="en-GB" dirty="0"/>
              <a:t>New amplifiers</a:t>
            </a:r>
          </a:p>
          <a:p>
            <a:pPr lvl="2"/>
            <a:r>
              <a:rPr lang="en-GB" dirty="0"/>
              <a:t>5 kW instead of 3 kW</a:t>
            </a:r>
          </a:p>
          <a:p>
            <a:r>
              <a:rPr lang="en-GB" dirty="0" err="1"/>
              <a:t>Buncher</a:t>
            </a:r>
            <a:endParaRPr lang="en-GB" dirty="0"/>
          </a:p>
          <a:p>
            <a:pPr lvl="1"/>
            <a:r>
              <a:rPr lang="en-GB" dirty="0"/>
              <a:t>New amplifier and LLRF</a:t>
            </a:r>
          </a:p>
          <a:p>
            <a:r>
              <a:rPr lang="en-GB" dirty="0"/>
              <a:t>Controls</a:t>
            </a:r>
          </a:p>
          <a:p>
            <a:pPr lvl="1"/>
            <a:r>
              <a:rPr lang="en-GB" dirty="0"/>
              <a:t>Change tuner driver + PLC for these 3 cavities</a:t>
            </a:r>
          </a:p>
          <a:p>
            <a:r>
              <a:rPr lang="en-GB" dirty="0"/>
              <a:t>Commissioning</a:t>
            </a:r>
          </a:p>
          <a:p>
            <a:pPr lvl="1"/>
            <a:r>
              <a:rPr lang="en-GB" dirty="0"/>
              <a:t>8 weeks scheduled from August 2020 for new amplifiers and LLRF</a:t>
            </a:r>
          </a:p>
          <a:p>
            <a:pPr lvl="1"/>
            <a:r>
              <a:rPr lang="en-GB" dirty="0"/>
              <a:t>but can start earlier, </a:t>
            </a:r>
            <a:r>
              <a:rPr lang="en-GB" dirty="0"/>
              <a:t>in the shadow of the source </a:t>
            </a:r>
            <a:r>
              <a:rPr lang="en-GB" dirty="0" smtClean="0"/>
              <a:t>commissioning </a:t>
            </a:r>
            <a:r>
              <a:rPr lang="en-GB" dirty="0" smtClean="0"/>
              <a:t>as </a:t>
            </a:r>
            <a:r>
              <a:rPr lang="en-GB" dirty="0"/>
              <a:t>soon as ventilation is </a:t>
            </a:r>
            <a:r>
              <a:rPr lang="en-GB" dirty="0" smtClean="0"/>
              <a:t>available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182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15C26D-7298-4345-9FDF-6C3BDB9075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LINAC3 and LEIR </a:t>
            </a:r>
            <a:r>
              <a:rPr lang="en-GB" dirty="0"/>
              <a:t>summary and milestones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FA529EA-A8D7-4977-AA0B-85F0D77463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2877" y="2652585"/>
            <a:ext cx="11687175" cy="3242889"/>
          </a:xfrm>
        </p:spPr>
        <p:txBody>
          <a:bodyPr numCol="2">
            <a:normAutofit/>
          </a:bodyPr>
          <a:lstStyle/>
          <a:p>
            <a:r>
              <a:rPr lang="en-GB" dirty="0" smtClean="0"/>
              <a:t>April </a:t>
            </a:r>
            <a:r>
              <a:rPr lang="en-GB" dirty="0"/>
              <a:t>2019:</a:t>
            </a:r>
          </a:p>
          <a:p>
            <a:pPr lvl="1"/>
            <a:r>
              <a:rPr lang="en-GB" dirty="0" smtClean="0"/>
              <a:t>New LEIR cavity PLC controls deployed</a:t>
            </a:r>
            <a:endParaRPr lang="en-GB" dirty="0"/>
          </a:p>
          <a:p>
            <a:r>
              <a:rPr lang="en-GB" dirty="0"/>
              <a:t>June 2020:</a:t>
            </a:r>
          </a:p>
          <a:p>
            <a:pPr lvl="1"/>
            <a:r>
              <a:rPr lang="en-GB" dirty="0"/>
              <a:t>New amplifiers installed </a:t>
            </a:r>
            <a:r>
              <a:rPr lang="en-GB" dirty="0" smtClean="0"/>
              <a:t>in </a:t>
            </a:r>
            <a:r>
              <a:rPr lang="en-GB" dirty="0" err="1" smtClean="0"/>
              <a:t>buncher</a:t>
            </a:r>
            <a:r>
              <a:rPr lang="en-GB" dirty="0" smtClean="0"/>
              <a:t>, </a:t>
            </a:r>
            <a:r>
              <a:rPr lang="en-GB" dirty="0" err="1" smtClean="0"/>
              <a:t>debuncher</a:t>
            </a:r>
            <a:r>
              <a:rPr lang="en-GB" dirty="0" smtClean="0"/>
              <a:t> and ramping cavity</a:t>
            </a:r>
          </a:p>
          <a:p>
            <a:pPr lvl="1"/>
            <a:r>
              <a:rPr lang="en-GB" dirty="0" smtClean="0"/>
              <a:t>New PLC controls and tuner drivers installed</a:t>
            </a:r>
            <a:endParaRPr lang="en-GB" dirty="0"/>
          </a:p>
          <a:p>
            <a:pPr lvl="1"/>
            <a:r>
              <a:rPr lang="en-GB" dirty="0"/>
              <a:t>New </a:t>
            </a:r>
            <a:r>
              <a:rPr lang="en-GB" dirty="0" smtClean="0"/>
              <a:t>digital LLRF deployed </a:t>
            </a:r>
            <a:r>
              <a:rPr lang="en-GB" dirty="0"/>
              <a:t>in </a:t>
            </a:r>
            <a:r>
              <a:rPr lang="en-GB" dirty="0" err="1"/>
              <a:t>buncher</a:t>
            </a:r>
            <a:r>
              <a:rPr lang="en-GB" dirty="0"/>
              <a:t>, </a:t>
            </a:r>
            <a:r>
              <a:rPr lang="en-GB" dirty="0" err="1"/>
              <a:t>debuncher</a:t>
            </a:r>
            <a:r>
              <a:rPr lang="en-GB" dirty="0"/>
              <a:t> and ramping </a:t>
            </a:r>
            <a:r>
              <a:rPr lang="en-GB" dirty="0" smtClean="0"/>
              <a:t>cavity</a:t>
            </a:r>
          </a:p>
          <a:p>
            <a:r>
              <a:rPr lang="en-GB" dirty="0" smtClean="0"/>
              <a:t>July/August 2020:</a:t>
            </a:r>
            <a:endParaRPr lang="en-GB" dirty="0"/>
          </a:p>
          <a:p>
            <a:pPr lvl="1"/>
            <a:r>
              <a:rPr lang="en-GB" dirty="0" smtClean="0"/>
              <a:t>Start of HW commissioning period</a:t>
            </a:r>
            <a:endParaRPr lang="en-GB" dirty="0"/>
          </a:p>
          <a:p>
            <a:r>
              <a:rPr lang="en-GB" dirty="0" smtClean="0"/>
              <a:t>October </a:t>
            </a:r>
            <a:r>
              <a:rPr lang="en-GB" dirty="0"/>
              <a:t>2020</a:t>
            </a:r>
          </a:p>
          <a:p>
            <a:pPr lvl="1"/>
            <a:r>
              <a:rPr lang="en-GB" b="1" dirty="0" smtClean="0"/>
              <a:t>RF </a:t>
            </a:r>
            <a:r>
              <a:rPr lang="en-GB" b="1" dirty="0"/>
              <a:t>ready for </a:t>
            </a:r>
            <a:r>
              <a:rPr lang="en-GB" b="1" dirty="0" smtClean="0"/>
              <a:t>beam commissioning</a:t>
            </a:r>
            <a:endParaRPr lang="en-GB" b="1" dirty="0"/>
          </a:p>
          <a:p>
            <a:pPr lvl="1"/>
            <a:endParaRPr lang="en-GB" dirty="0"/>
          </a:p>
        </p:txBody>
      </p:sp>
      <p:grpSp>
        <p:nvGrpSpPr>
          <p:cNvPr id="3" name="Group 2"/>
          <p:cNvGrpSpPr/>
          <p:nvPr/>
        </p:nvGrpSpPr>
        <p:grpSpPr>
          <a:xfrm>
            <a:off x="-44266" y="985517"/>
            <a:ext cx="12201526" cy="1477594"/>
            <a:chOff x="-44266" y="1191467"/>
            <a:chExt cx="12201526" cy="1477594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E36E7B4A-E24E-4828-BC0E-C512B3DDD38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b="80815"/>
            <a:stretch/>
          </p:blipFill>
          <p:spPr>
            <a:xfrm>
              <a:off x="-44266" y="1191467"/>
              <a:ext cx="12192000" cy="812615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F2CA6AEF-3273-4E82-9A01-D119AEDBAB0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30190" b="48221"/>
            <a:stretch/>
          </p:blipFill>
          <p:spPr>
            <a:xfrm>
              <a:off x="-34740" y="1754658"/>
              <a:ext cx="12192000" cy="914403"/>
            </a:xfrm>
            <a:prstGeom prst="rect">
              <a:avLst/>
            </a:prstGeom>
          </p:spPr>
        </p:pic>
      </p:grp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9974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EB505D-9FBE-4F61-B32A-343862E120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SPS 200 MHz upgrade</a:t>
            </a:r>
            <a:endParaRPr lang="en-GB" dirty="0"/>
          </a:p>
        </p:txBody>
      </p:sp>
      <p:pic>
        <p:nvPicPr>
          <p:cNvPr id="5" name="Content Placeholder 6">
            <a:extLst>
              <a:ext uri="{FF2B5EF4-FFF2-40B4-BE49-F238E27FC236}">
                <a16:creationId xmlns:a16="http://schemas.microsoft.com/office/drawing/2014/main" id="{7BF949A2-6168-4E53-AB08-3E1C6E41CAC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289" y="1926570"/>
            <a:ext cx="5394591" cy="359639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F7FB4E2-0723-450E-9B17-813DDC612785}"/>
              </a:ext>
            </a:extLst>
          </p:cNvPr>
          <p:cNvSpPr txBox="1"/>
          <p:nvPr/>
        </p:nvSpPr>
        <p:spPr>
          <a:xfrm>
            <a:off x="7680116" y="562180"/>
            <a:ext cx="4249946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/>
              <a:t>See detailed talk by F. </a:t>
            </a:r>
            <a:r>
              <a:rPr lang="en-GB" dirty="0" smtClean="0"/>
              <a:t>Gerigk yesterday</a:t>
            </a:r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5832" y="1926571"/>
            <a:ext cx="4790536" cy="3592902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16989" y="5708818"/>
            <a:ext cx="46603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Solid State Power Amplifier towers in BAF3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907743" y="5708818"/>
            <a:ext cx="2146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BA3 Faraday Cage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263317" y="1340607"/>
            <a:ext cx="40030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200MHz power system upgrade</a:t>
            </a:r>
            <a:endParaRPr lang="en-US" sz="2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7179652" y="1285823"/>
            <a:ext cx="32191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Low Level RF renovation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544305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SPS LLRF upgrade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1" t="2537" r="699" b="8398"/>
          <a:stretch/>
        </p:blipFill>
        <p:spPr>
          <a:xfrm>
            <a:off x="394744" y="1251790"/>
            <a:ext cx="8144104" cy="5203875"/>
          </a:xfrm>
          <a:prstGeom prst="rect">
            <a:avLst/>
          </a:prstGeom>
        </p:spPr>
      </p:pic>
      <p:sp>
        <p:nvSpPr>
          <p:cNvPr id="4" name="Rounded Rectangle 3"/>
          <p:cNvSpPr/>
          <p:nvPr/>
        </p:nvSpPr>
        <p:spPr>
          <a:xfrm>
            <a:off x="4534835" y="3967438"/>
            <a:ext cx="649563" cy="468536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ounded Rectangle 4"/>
          <p:cNvSpPr/>
          <p:nvPr/>
        </p:nvSpPr>
        <p:spPr>
          <a:xfrm>
            <a:off x="5588935" y="3967937"/>
            <a:ext cx="649563" cy="468536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ounded Rectangle 7"/>
          <p:cNvSpPr/>
          <p:nvPr/>
        </p:nvSpPr>
        <p:spPr>
          <a:xfrm>
            <a:off x="2318684" y="1370288"/>
            <a:ext cx="938488" cy="966512"/>
          </a:xfrm>
          <a:prstGeom prst="roundRect">
            <a:avLst/>
          </a:prstGeom>
          <a:noFill/>
          <a:ln w="28575">
            <a:solidFill>
              <a:srgbClr val="0070C0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ounded Rectangle 8"/>
          <p:cNvSpPr/>
          <p:nvPr/>
        </p:nvSpPr>
        <p:spPr>
          <a:xfrm>
            <a:off x="2318684" y="2566298"/>
            <a:ext cx="938488" cy="602353"/>
          </a:xfrm>
          <a:prstGeom prst="roundRect">
            <a:avLst/>
          </a:prstGeom>
          <a:noFill/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ounded Rectangle 9"/>
          <p:cNvSpPr/>
          <p:nvPr/>
        </p:nvSpPr>
        <p:spPr>
          <a:xfrm>
            <a:off x="3365122" y="3967439"/>
            <a:ext cx="628650" cy="469035"/>
          </a:xfrm>
          <a:prstGeom prst="roundRect">
            <a:avLst/>
          </a:prstGeom>
          <a:noFill/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ounded Rectangle 10"/>
          <p:cNvSpPr/>
          <p:nvPr/>
        </p:nvSpPr>
        <p:spPr>
          <a:xfrm>
            <a:off x="2585659" y="3966940"/>
            <a:ext cx="628650" cy="469035"/>
          </a:xfrm>
          <a:prstGeom prst="roundRect">
            <a:avLst/>
          </a:prstGeom>
          <a:noFill/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1971022" y="3185585"/>
            <a:ext cx="12113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VME/NIM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3946041" y="1434287"/>
            <a:ext cx="2292456" cy="113201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5302661" y="973706"/>
            <a:ext cx="2490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>
                <a:solidFill>
                  <a:srgbClr val="FF0000"/>
                </a:solidFill>
              </a:rPr>
              <a:t>uTCA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238497" y="842295"/>
            <a:ext cx="23003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B050"/>
                </a:solidFill>
              </a:rPr>
              <a:t>White-rabbit B-train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6025773" y="1238276"/>
            <a:ext cx="2540442" cy="580999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ounded Rectangle 18"/>
          <p:cNvSpPr/>
          <p:nvPr/>
        </p:nvSpPr>
        <p:spPr>
          <a:xfrm>
            <a:off x="6536841" y="3967937"/>
            <a:ext cx="1256606" cy="468536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4ADCDFC-373F-44FA-8C50-8DB8317D2CAD}"/>
              </a:ext>
            </a:extLst>
          </p:cNvPr>
          <p:cNvSpPr txBox="1"/>
          <p:nvPr/>
        </p:nvSpPr>
        <p:spPr>
          <a:xfrm>
            <a:off x="7549992" y="6495828"/>
            <a:ext cx="10550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G. </a:t>
            </a:r>
            <a:r>
              <a:rPr lang="en-GB" sz="1200" dirty="0" err="1"/>
              <a:t>Hagmann</a:t>
            </a:r>
            <a:endParaRPr lang="en-GB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8870435" y="374613"/>
            <a:ext cx="2999091" cy="2308324"/>
          </a:xfrm>
          <a:prstGeom prst="rect">
            <a:avLst/>
          </a:prstGeom>
          <a:solidFill>
            <a:srgbClr val="CCECFF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GB" sz="1200" b="1" dirty="0">
                <a:solidFill>
                  <a:srgbClr val="0C377B"/>
                </a:solidFill>
              </a:rPr>
              <a:t>Beam control</a:t>
            </a:r>
            <a:endParaRPr lang="en-US" sz="1200" b="1" dirty="0">
              <a:solidFill>
                <a:srgbClr val="0C377B"/>
              </a:solidFill>
            </a:endParaRPr>
          </a:p>
          <a:p>
            <a:r>
              <a:rPr lang="en-US" sz="1200" dirty="0">
                <a:solidFill>
                  <a:srgbClr val="0C377B"/>
                </a:solidFill>
              </a:rPr>
              <a:t>AFCZ (+FMC) framework </a:t>
            </a:r>
          </a:p>
          <a:p>
            <a:r>
              <a:rPr lang="en-US" sz="1200" dirty="0">
                <a:solidFill>
                  <a:srgbClr val="0C377B"/>
                </a:solidFill>
              </a:rPr>
              <a:t>Beam Radial position measurement </a:t>
            </a:r>
          </a:p>
          <a:p>
            <a:r>
              <a:rPr lang="en-US" sz="1200" dirty="0">
                <a:solidFill>
                  <a:srgbClr val="0C377B"/>
                </a:solidFill>
              </a:rPr>
              <a:t>Beam </a:t>
            </a:r>
            <a:r>
              <a:rPr lang="en-US" sz="1200" dirty="0" err="1">
                <a:solidFill>
                  <a:srgbClr val="0C377B"/>
                </a:solidFill>
              </a:rPr>
              <a:t>Phase&amp;Intensity</a:t>
            </a:r>
            <a:r>
              <a:rPr lang="en-US" sz="1200" dirty="0">
                <a:solidFill>
                  <a:srgbClr val="0C377B"/>
                </a:solidFill>
              </a:rPr>
              <a:t> measurement</a:t>
            </a:r>
          </a:p>
          <a:p>
            <a:r>
              <a:rPr lang="en-US" sz="1200" dirty="0">
                <a:solidFill>
                  <a:srgbClr val="0C377B"/>
                </a:solidFill>
              </a:rPr>
              <a:t>White-rabbit B-train </a:t>
            </a:r>
          </a:p>
          <a:p>
            <a:r>
              <a:rPr lang="en-US" sz="1200" dirty="0">
                <a:solidFill>
                  <a:srgbClr val="0C377B"/>
                </a:solidFill>
              </a:rPr>
              <a:t>White-rabbit RF </a:t>
            </a:r>
          </a:p>
          <a:p>
            <a:r>
              <a:rPr lang="en-US" sz="1200" dirty="0">
                <a:solidFill>
                  <a:srgbClr val="0C377B"/>
                </a:solidFill>
              </a:rPr>
              <a:t>Duplex Serial data link </a:t>
            </a:r>
          </a:p>
          <a:p>
            <a:r>
              <a:rPr lang="en-US" sz="1200" dirty="0">
                <a:solidFill>
                  <a:srgbClr val="0C377B"/>
                </a:solidFill>
              </a:rPr>
              <a:t>Beam phase &amp; Intensity </a:t>
            </a:r>
            <a:r>
              <a:rPr lang="en-US" sz="1200" dirty="0" err="1">
                <a:solidFill>
                  <a:srgbClr val="0C377B"/>
                </a:solidFill>
              </a:rPr>
              <a:t>wrt</a:t>
            </a:r>
            <a:r>
              <a:rPr lang="en-US" sz="1200" dirty="0">
                <a:solidFill>
                  <a:srgbClr val="0C377B"/>
                </a:solidFill>
              </a:rPr>
              <a:t> to TWC </a:t>
            </a:r>
          </a:p>
          <a:p>
            <a:r>
              <a:rPr lang="en-US" sz="1200" dirty="0">
                <a:solidFill>
                  <a:srgbClr val="0C377B"/>
                </a:solidFill>
              </a:rPr>
              <a:t>Longitudinal Damper </a:t>
            </a:r>
          </a:p>
          <a:p>
            <a:r>
              <a:rPr lang="en-US" sz="1200" dirty="0">
                <a:solidFill>
                  <a:srgbClr val="0C377B"/>
                </a:solidFill>
              </a:rPr>
              <a:t>Beam control loops </a:t>
            </a:r>
          </a:p>
          <a:p>
            <a:r>
              <a:rPr lang="en-US" sz="1200" dirty="0">
                <a:solidFill>
                  <a:srgbClr val="0C377B"/>
                </a:solidFill>
              </a:rPr>
              <a:t>Pickup sampling card framework </a:t>
            </a:r>
          </a:p>
          <a:p>
            <a:r>
              <a:rPr lang="en-US" sz="1200" dirty="0">
                <a:solidFill>
                  <a:srgbClr val="0C377B"/>
                </a:solidFill>
              </a:rPr>
              <a:t>External pickup Analog Front-end control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9310234" y="2906108"/>
            <a:ext cx="2119491" cy="2123658"/>
          </a:xfrm>
          <a:prstGeom prst="rect">
            <a:avLst/>
          </a:prstGeom>
          <a:solidFill>
            <a:srgbClr val="CCECFF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GB" sz="1200" b="1" dirty="0">
                <a:solidFill>
                  <a:srgbClr val="0C377B"/>
                </a:solidFill>
              </a:rPr>
              <a:t>Cavity controller</a:t>
            </a:r>
            <a:endParaRPr lang="en-US" sz="1200" b="1" dirty="0">
              <a:solidFill>
                <a:srgbClr val="0C377B"/>
              </a:solidFill>
            </a:endParaRPr>
          </a:p>
          <a:p>
            <a:r>
              <a:rPr lang="en-US" sz="1200" dirty="0">
                <a:solidFill>
                  <a:srgbClr val="0C377B"/>
                </a:solidFill>
              </a:rPr>
              <a:t>SIS8300-KU framework </a:t>
            </a:r>
          </a:p>
          <a:p>
            <a:r>
              <a:rPr lang="en-US" sz="1200" dirty="0">
                <a:solidFill>
                  <a:srgbClr val="0C377B"/>
                </a:solidFill>
              </a:rPr>
              <a:t>One-Turn Delay feedback </a:t>
            </a:r>
          </a:p>
          <a:p>
            <a:r>
              <a:rPr lang="en-US" sz="1200" dirty="0" err="1">
                <a:solidFill>
                  <a:srgbClr val="0C377B"/>
                </a:solidFill>
              </a:rPr>
              <a:t>Switch&amp;Limit</a:t>
            </a:r>
            <a:r>
              <a:rPr lang="en-US" sz="1200" dirty="0">
                <a:solidFill>
                  <a:srgbClr val="0C377B"/>
                </a:solidFill>
              </a:rPr>
              <a:t> </a:t>
            </a:r>
          </a:p>
          <a:p>
            <a:r>
              <a:rPr lang="en-US" sz="1200" dirty="0">
                <a:solidFill>
                  <a:srgbClr val="0C377B"/>
                </a:solidFill>
              </a:rPr>
              <a:t>IQ Modulator </a:t>
            </a:r>
          </a:p>
          <a:p>
            <a:r>
              <a:rPr lang="en-US" sz="1200" dirty="0">
                <a:solidFill>
                  <a:srgbClr val="0C377B"/>
                </a:solidFill>
              </a:rPr>
              <a:t>IQ Demodulator </a:t>
            </a:r>
          </a:p>
          <a:p>
            <a:r>
              <a:rPr lang="en-US" sz="1200" dirty="0">
                <a:solidFill>
                  <a:srgbClr val="0C377B"/>
                </a:solidFill>
              </a:rPr>
              <a:t>Polar loop </a:t>
            </a:r>
          </a:p>
          <a:p>
            <a:r>
              <a:rPr lang="en-US" sz="1200" dirty="0">
                <a:solidFill>
                  <a:srgbClr val="0C377B"/>
                </a:solidFill>
              </a:rPr>
              <a:t>One-turn-feedforward </a:t>
            </a:r>
          </a:p>
          <a:p>
            <a:r>
              <a:rPr lang="en-US" sz="1200" dirty="0">
                <a:solidFill>
                  <a:srgbClr val="0C377B"/>
                </a:solidFill>
              </a:rPr>
              <a:t>Fixed delay compensation </a:t>
            </a:r>
          </a:p>
          <a:p>
            <a:r>
              <a:rPr lang="en-US" sz="1200" dirty="0">
                <a:solidFill>
                  <a:srgbClr val="0C377B"/>
                </a:solidFill>
              </a:rPr>
              <a:t>Voltage </a:t>
            </a:r>
            <a:r>
              <a:rPr lang="en-US" sz="1200" dirty="0" err="1">
                <a:solidFill>
                  <a:srgbClr val="0C377B"/>
                </a:solidFill>
              </a:rPr>
              <a:t>setpoint</a:t>
            </a:r>
            <a:r>
              <a:rPr lang="en-US" sz="1200" dirty="0">
                <a:solidFill>
                  <a:srgbClr val="0C377B"/>
                </a:solidFill>
              </a:rPr>
              <a:t> </a:t>
            </a:r>
          </a:p>
          <a:p>
            <a:r>
              <a:rPr lang="en-US" sz="1200" dirty="0">
                <a:solidFill>
                  <a:srgbClr val="0C377B"/>
                </a:solidFill>
              </a:rPr>
              <a:t>Baseband network analyzer 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9407949" y="5344946"/>
            <a:ext cx="1715534" cy="830997"/>
          </a:xfrm>
          <a:prstGeom prst="rect">
            <a:avLst/>
          </a:prstGeom>
          <a:solidFill>
            <a:srgbClr val="CCECFF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GB" sz="1200" b="1" dirty="0">
                <a:solidFill>
                  <a:srgbClr val="0C377B"/>
                </a:solidFill>
              </a:rPr>
              <a:t>Generic components</a:t>
            </a:r>
            <a:endParaRPr lang="en-US" sz="1200" b="1" dirty="0">
              <a:solidFill>
                <a:srgbClr val="0C377B"/>
              </a:solidFill>
            </a:endParaRPr>
          </a:p>
          <a:p>
            <a:r>
              <a:rPr lang="en-US" sz="1200" dirty="0">
                <a:solidFill>
                  <a:srgbClr val="0C377B"/>
                </a:solidFill>
              </a:rPr>
              <a:t>Function generators</a:t>
            </a:r>
          </a:p>
          <a:p>
            <a:r>
              <a:rPr lang="en-US" sz="1200" dirty="0">
                <a:solidFill>
                  <a:srgbClr val="0C377B"/>
                </a:solidFill>
              </a:rPr>
              <a:t>Timing tree </a:t>
            </a:r>
          </a:p>
          <a:p>
            <a:r>
              <a:rPr lang="en-US" sz="1200" dirty="0">
                <a:solidFill>
                  <a:srgbClr val="0C377B"/>
                </a:solidFill>
              </a:rPr>
              <a:t>Acquisition buffers</a:t>
            </a:r>
          </a:p>
        </p:txBody>
      </p:sp>
    </p:spTree>
    <p:extLst>
      <p:ext uri="{BB962C8B-B14F-4D97-AF65-F5344CB8AC3E}">
        <p14:creationId xmlns:p14="http://schemas.microsoft.com/office/powerpoint/2010/main" val="2234140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 animBg="1"/>
      <p:bldP spid="9" grpId="0" animBg="1"/>
      <p:bldP spid="10" grpId="0" animBg="1"/>
      <p:bldP spid="11" grpId="0" animBg="1"/>
      <p:bldP spid="12" grpId="0"/>
      <p:bldP spid="14" grpId="0" animBg="1"/>
      <p:bldP spid="15" grpId="0"/>
      <p:bldP spid="17" grpId="0"/>
      <p:bldP spid="18" grpId="0" animBg="1"/>
      <p:bldP spid="19" grpId="0" animBg="1"/>
      <p:bldP spid="21" grpId="0" animBg="1"/>
      <p:bldP spid="22" grpId="0" animBg="1"/>
      <p:bldP spid="23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63AA27-0339-4FE0-A735-E50C7088A5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SPS LLRF software planning &amp; key milestones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059DA57B-B93C-44D2-AC92-60CCBB00A5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7772398"/>
              </p:ext>
            </p:extLst>
          </p:nvPr>
        </p:nvGraphicFramePr>
        <p:xfrm>
          <a:off x="293918" y="1028801"/>
          <a:ext cx="11601447" cy="1104900"/>
        </p:xfrm>
        <a:graphic>
          <a:graphicData uri="http://schemas.openxmlformats.org/drawingml/2006/table">
            <a:tbl>
              <a:tblPr/>
              <a:tblGrid>
                <a:gridCol w="351559">
                  <a:extLst>
                    <a:ext uri="{9D8B030D-6E8A-4147-A177-3AD203B41FA5}">
                      <a16:colId xmlns:a16="http://schemas.microsoft.com/office/drawing/2014/main" val="411749244"/>
                    </a:ext>
                  </a:extLst>
                </a:gridCol>
                <a:gridCol w="351559">
                  <a:extLst>
                    <a:ext uri="{9D8B030D-6E8A-4147-A177-3AD203B41FA5}">
                      <a16:colId xmlns:a16="http://schemas.microsoft.com/office/drawing/2014/main" val="1895520828"/>
                    </a:ext>
                  </a:extLst>
                </a:gridCol>
                <a:gridCol w="351559">
                  <a:extLst>
                    <a:ext uri="{9D8B030D-6E8A-4147-A177-3AD203B41FA5}">
                      <a16:colId xmlns:a16="http://schemas.microsoft.com/office/drawing/2014/main" val="532440336"/>
                    </a:ext>
                  </a:extLst>
                </a:gridCol>
                <a:gridCol w="351559">
                  <a:extLst>
                    <a:ext uri="{9D8B030D-6E8A-4147-A177-3AD203B41FA5}">
                      <a16:colId xmlns:a16="http://schemas.microsoft.com/office/drawing/2014/main" val="2398937451"/>
                    </a:ext>
                  </a:extLst>
                </a:gridCol>
                <a:gridCol w="351559">
                  <a:extLst>
                    <a:ext uri="{9D8B030D-6E8A-4147-A177-3AD203B41FA5}">
                      <a16:colId xmlns:a16="http://schemas.microsoft.com/office/drawing/2014/main" val="365503366"/>
                    </a:ext>
                  </a:extLst>
                </a:gridCol>
                <a:gridCol w="351559">
                  <a:extLst>
                    <a:ext uri="{9D8B030D-6E8A-4147-A177-3AD203B41FA5}">
                      <a16:colId xmlns:a16="http://schemas.microsoft.com/office/drawing/2014/main" val="1549897472"/>
                    </a:ext>
                  </a:extLst>
                </a:gridCol>
                <a:gridCol w="351559">
                  <a:extLst>
                    <a:ext uri="{9D8B030D-6E8A-4147-A177-3AD203B41FA5}">
                      <a16:colId xmlns:a16="http://schemas.microsoft.com/office/drawing/2014/main" val="2185126747"/>
                    </a:ext>
                  </a:extLst>
                </a:gridCol>
                <a:gridCol w="351559">
                  <a:extLst>
                    <a:ext uri="{9D8B030D-6E8A-4147-A177-3AD203B41FA5}">
                      <a16:colId xmlns:a16="http://schemas.microsoft.com/office/drawing/2014/main" val="2303790772"/>
                    </a:ext>
                  </a:extLst>
                </a:gridCol>
                <a:gridCol w="351559">
                  <a:extLst>
                    <a:ext uri="{9D8B030D-6E8A-4147-A177-3AD203B41FA5}">
                      <a16:colId xmlns:a16="http://schemas.microsoft.com/office/drawing/2014/main" val="992137316"/>
                    </a:ext>
                  </a:extLst>
                </a:gridCol>
                <a:gridCol w="351559">
                  <a:extLst>
                    <a:ext uri="{9D8B030D-6E8A-4147-A177-3AD203B41FA5}">
                      <a16:colId xmlns:a16="http://schemas.microsoft.com/office/drawing/2014/main" val="3403122730"/>
                    </a:ext>
                  </a:extLst>
                </a:gridCol>
                <a:gridCol w="351559">
                  <a:extLst>
                    <a:ext uri="{9D8B030D-6E8A-4147-A177-3AD203B41FA5}">
                      <a16:colId xmlns:a16="http://schemas.microsoft.com/office/drawing/2014/main" val="1116516844"/>
                    </a:ext>
                  </a:extLst>
                </a:gridCol>
                <a:gridCol w="351559">
                  <a:extLst>
                    <a:ext uri="{9D8B030D-6E8A-4147-A177-3AD203B41FA5}">
                      <a16:colId xmlns:a16="http://schemas.microsoft.com/office/drawing/2014/main" val="2633689110"/>
                    </a:ext>
                  </a:extLst>
                </a:gridCol>
                <a:gridCol w="351559">
                  <a:extLst>
                    <a:ext uri="{9D8B030D-6E8A-4147-A177-3AD203B41FA5}">
                      <a16:colId xmlns:a16="http://schemas.microsoft.com/office/drawing/2014/main" val="2568464082"/>
                    </a:ext>
                  </a:extLst>
                </a:gridCol>
                <a:gridCol w="351559">
                  <a:extLst>
                    <a:ext uri="{9D8B030D-6E8A-4147-A177-3AD203B41FA5}">
                      <a16:colId xmlns:a16="http://schemas.microsoft.com/office/drawing/2014/main" val="2037057544"/>
                    </a:ext>
                  </a:extLst>
                </a:gridCol>
                <a:gridCol w="351559">
                  <a:extLst>
                    <a:ext uri="{9D8B030D-6E8A-4147-A177-3AD203B41FA5}">
                      <a16:colId xmlns:a16="http://schemas.microsoft.com/office/drawing/2014/main" val="3315931927"/>
                    </a:ext>
                  </a:extLst>
                </a:gridCol>
                <a:gridCol w="351559">
                  <a:extLst>
                    <a:ext uri="{9D8B030D-6E8A-4147-A177-3AD203B41FA5}">
                      <a16:colId xmlns:a16="http://schemas.microsoft.com/office/drawing/2014/main" val="2828226169"/>
                    </a:ext>
                  </a:extLst>
                </a:gridCol>
                <a:gridCol w="351559">
                  <a:extLst>
                    <a:ext uri="{9D8B030D-6E8A-4147-A177-3AD203B41FA5}">
                      <a16:colId xmlns:a16="http://schemas.microsoft.com/office/drawing/2014/main" val="2459837009"/>
                    </a:ext>
                  </a:extLst>
                </a:gridCol>
                <a:gridCol w="351559">
                  <a:extLst>
                    <a:ext uri="{9D8B030D-6E8A-4147-A177-3AD203B41FA5}">
                      <a16:colId xmlns:a16="http://schemas.microsoft.com/office/drawing/2014/main" val="3624524094"/>
                    </a:ext>
                  </a:extLst>
                </a:gridCol>
                <a:gridCol w="351559">
                  <a:extLst>
                    <a:ext uri="{9D8B030D-6E8A-4147-A177-3AD203B41FA5}">
                      <a16:colId xmlns:a16="http://schemas.microsoft.com/office/drawing/2014/main" val="1652159412"/>
                    </a:ext>
                  </a:extLst>
                </a:gridCol>
                <a:gridCol w="351559">
                  <a:extLst>
                    <a:ext uri="{9D8B030D-6E8A-4147-A177-3AD203B41FA5}">
                      <a16:colId xmlns:a16="http://schemas.microsoft.com/office/drawing/2014/main" val="3816259647"/>
                    </a:ext>
                  </a:extLst>
                </a:gridCol>
                <a:gridCol w="351559">
                  <a:extLst>
                    <a:ext uri="{9D8B030D-6E8A-4147-A177-3AD203B41FA5}">
                      <a16:colId xmlns:a16="http://schemas.microsoft.com/office/drawing/2014/main" val="1957919063"/>
                    </a:ext>
                  </a:extLst>
                </a:gridCol>
                <a:gridCol w="351559">
                  <a:extLst>
                    <a:ext uri="{9D8B030D-6E8A-4147-A177-3AD203B41FA5}">
                      <a16:colId xmlns:a16="http://schemas.microsoft.com/office/drawing/2014/main" val="614358099"/>
                    </a:ext>
                  </a:extLst>
                </a:gridCol>
                <a:gridCol w="351559">
                  <a:extLst>
                    <a:ext uri="{9D8B030D-6E8A-4147-A177-3AD203B41FA5}">
                      <a16:colId xmlns:a16="http://schemas.microsoft.com/office/drawing/2014/main" val="3930996987"/>
                    </a:ext>
                  </a:extLst>
                </a:gridCol>
                <a:gridCol w="351559">
                  <a:extLst>
                    <a:ext uri="{9D8B030D-6E8A-4147-A177-3AD203B41FA5}">
                      <a16:colId xmlns:a16="http://schemas.microsoft.com/office/drawing/2014/main" val="295700909"/>
                    </a:ext>
                  </a:extLst>
                </a:gridCol>
                <a:gridCol w="351559">
                  <a:extLst>
                    <a:ext uri="{9D8B030D-6E8A-4147-A177-3AD203B41FA5}">
                      <a16:colId xmlns:a16="http://schemas.microsoft.com/office/drawing/2014/main" val="3344584328"/>
                    </a:ext>
                  </a:extLst>
                </a:gridCol>
                <a:gridCol w="351559">
                  <a:extLst>
                    <a:ext uri="{9D8B030D-6E8A-4147-A177-3AD203B41FA5}">
                      <a16:colId xmlns:a16="http://schemas.microsoft.com/office/drawing/2014/main" val="4219396155"/>
                    </a:ext>
                  </a:extLst>
                </a:gridCol>
                <a:gridCol w="351559">
                  <a:extLst>
                    <a:ext uri="{9D8B030D-6E8A-4147-A177-3AD203B41FA5}">
                      <a16:colId xmlns:a16="http://schemas.microsoft.com/office/drawing/2014/main" val="1273325844"/>
                    </a:ext>
                  </a:extLst>
                </a:gridCol>
                <a:gridCol w="351559">
                  <a:extLst>
                    <a:ext uri="{9D8B030D-6E8A-4147-A177-3AD203B41FA5}">
                      <a16:colId xmlns:a16="http://schemas.microsoft.com/office/drawing/2014/main" val="2397445900"/>
                    </a:ext>
                  </a:extLst>
                </a:gridCol>
                <a:gridCol w="351559">
                  <a:extLst>
                    <a:ext uri="{9D8B030D-6E8A-4147-A177-3AD203B41FA5}">
                      <a16:colId xmlns:a16="http://schemas.microsoft.com/office/drawing/2014/main" val="3678482582"/>
                    </a:ext>
                  </a:extLst>
                </a:gridCol>
                <a:gridCol w="351559">
                  <a:extLst>
                    <a:ext uri="{9D8B030D-6E8A-4147-A177-3AD203B41FA5}">
                      <a16:colId xmlns:a16="http://schemas.microsoft.com/office/drawing/2014/main" val="2080590506"/>
                    </a:ext>
                  </a:extLst>
                </a:gridCol>
                <a:gridCol w="351559">
                  <a:extLst>
                    <a:ext uri="{9D8B030D-6E8A-4147-A177-3AD203B41FA5}">
                      <a16:colId xmlns:a16="http://schemas.microsoft.com/office/drawing/2014/main" val="1374079802"/>
                    </a:ext>
                  </a:extLst>
                </a:gridCol>
                <a:gridCol w="351559">
                  <a:extLst>
                    <a:ext uri="{9D8B030D-6E8A-4147-A177-3AD203B41FA5}">
                      <a16:colId xmlns:a16="http://schemas.microsoft.com/office/drawing/2014/main" val="2150317545"/>
                    </a:ext>
                  </a:extLst>
                </a:gridCol>
                <a:gridCol w="351559">
                  <a:extLst>
                    <a:ext uri="{9D8B030D-6E8A-4147-A177-3AD203B41FA5}">
                      <a16:colId xmlns:a16="http://schemas.microsoft.com/office/drawing/2014/main" val="3268119754"/>
                    </a:ext>
                  </a:extLst>
                </a:gridCol>
              </a:tblGrid>
              <a:tr h="1905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187648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9404917"/>
                  </a:ext>
                </a:extLst>
              </a:tr>
              <a:tr h="257175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403450"/>
                  </a:ext>
                </a:extLst>
              </a:tr>
              <a:tr h="466725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HW tests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Cold check out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Beam commissioning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6870543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481E5365-80F4-4461-9795-58C32EEACFF2}"/>
              </a:ext>
            </a:extLst>
          </p:cNvPr>
          <p:cNvSpPr txBox="1"/>
          <p:nvPr/>
        </p:nvSpPr>
        <p:spPr>
          <a:xfrm>
            <a:off x="3019452" y="2208889"/>
            <a:ext cx="141252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rgbClr val="C00000"/>
                </a:solidFill>
              </a:rPr>
              <a:t>31.07.2019</a:t>
            </a:r>
          </a:p>
          <a:p>
            <a:r>
              <a:rPr lang="en-GB" sz="1100" dirty="0">
                <a:solidFill>
                  <a:srgbClr val="C00000"/>
                </a:solidFill>
              </a:rPr>
              <a:t>End of BAF3 cavity controller tests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44BE031-A12B-43BF-BF1C-BE614270C9CF}"/>
              </a:ext>
            </a:extLst>
          </p:cNvPr>
          <p:cNvCxnSpPr>
            <a:cxnSpLocks/>
          </p:cNvCxnSpPr>
          <p:nvPr/>
        </p:nvCxnSpPr>
        <p:spPr>
          <a:xfrm flipV="1">
            <a:off x="3520865" y="1683521"/>
            <a:ext cx="0" cy="450180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7BC0C241-FB9D-4740-9C55-E9E6AB95ADF4}"/>
              </a:ext>
            </a:extLst>
          </p:cNvPr>
          <p:cNvSpPr txBox="1"/>
          <p:nvPr/>
        </p:nvSpPr>
        <p:spPr>
          <a:xfrm>
            <a:off x="1257300" y="2842811"/>
            <a:ext cx="2188029" cy="2400657"/>
          </a:xfrm>
          <a:prstGeom prst="rect">
            <a:avLst/>
          </a:prstGeom>
          <a:solidFill>
            <a:srgbClr val="E5FFE5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b="1" dirty="0"/>
              <a:t>Phase 1: </a:t>
            </a:r>
            <a:r>
              <a:rPr lang="en-GB" sz="1400" dirty="0"/>
              <a:t>Q1, Q2 2019</a:t>
            </a:r>
          </a:p>
          <a:p>
            <a:r>
              <a:rPr lang="en-GB" sz="1400" b="1" dirty="0"/>
              <a:t>Basic cavity loop for testing in BAF3</a:t>
            </a:r>
            <a:endParaRPr lang="en-GB" sz="1400" dirty="0"/>
          </a:p>
          <a:p>
            <a:pPr marL="171450" indent="-171450" fontAlgn="ctr">
              <a:buFont typeface="Arial" panose="020B0604020202020204" pitchFamily="34" charset="0"/>
              <a:buChar char="•"/>
            </a:pPr>
            <a:r>
              <a:rPr lang="en-GB" sz="1200" dirty="0"/>
              <a:t>SIS8300-KU Framework</a:t>
            </a:r>
          </a:p>
          <a:p>
            <a:pPr marL="171450" indent="-171450" fontAlgn="ctr">
              <a:buFont typeface="Arial" panose="020B0604020202020204" pitchFamily="34" charset="0"/>
              <a:buChar char="•"/>
            </a:pPr>
            <a:r>
              <a:rPr lang="en-GB" sz="1200" dirty="0"/>
              <a:t>1-T delay FB</a:t>
            </a:r>
          </a:p>
          <a:p>
            <a:pPr marL="171450" indent="-171450" fontAlgn="ctr">
              <a:buFont typeface="Arial" panose="020B0604020202020204" pitchFamily="34" charset="0"/>
              <a:buChar char="•"/>
            </a:pPr>
            <a:r>
              <a:rPr lang="en-GB" sz="1200" dirty="0"/>
              <a:t>Functions</a:t>
            </a:r>
          </a:p>
          <a:p>
            <a:pPr marL="171450" indent="-171450" fontAlgn="ctr">
              <a:buFont typeface="Arial" panose="020B0604020202020204" pitchFamily="34" charset="0"/>
              <a:buChar char="•"/>
            </a:pPr>
            <a:r>
              <a:rPr lang="en-GB" sz="1200" dirty="0"/>
              <a:t>Timing tree</a:t>
            </a:r>
          </a:p>
          <a:p>
            <a:pPr marL="171450" indent="-171450" fontAlgn="ctr">
              <a:buFont typeface="Arial" panose="020B0604020202020204" pitchFamily="34" charset="0"/>
              <a:buChar char="•"/>
            </a:pPr>
            <a:r>
              <a:rPr lang="en-GB" sz="1200" dirty="0"/>
              <a:t>RF NCO</a:t>
            </a:r>
          </a:p>
          <a:p>
            <a:pPr marL="171450" indent="-171450" fontAlgn="ctr">
              <a:buFont typeface="Arial" panose="020B0604020202020204" pitchFamily="34" charset="0"/>
              <a:buChar char="•"/>
            </a:pPr>
            <a:r>
              <a:rPr lang="en-GB" sz="1200" dirty="0"/>
              <a:t>IQ Modulator</a:t>
            </a:r>
          </a:p>
          <a:p>
            <a:pPr marL="171450" indent="-171450" fontAlgn="ctr">
              <a:buFont typeface="Arial" panose="020B0604020202020204" pitchFamily="34" charset="0"/>
              <a:buChar char="•"/>
            </a:pPr>
            <a:r>
              <a:rPr lang="en-GB" sz="1200" dirty="0"/>
              <a:t>IQ Demodulator (including fixed delay compensation)</a:t>
            </a:r>
          </a:p>
          <a:p>
            <a:pPr marL="171450" indent="-171450" fontAlgn="ctr">
              <a:buFont typeface="Arial" panose="020B0604020202020204" pitchFamily="34" charset="0"/>
              <a:buChar char="•"/>
            </a:pPr>
            <a:r>
              <a:rPr lang="en-GB" sz="1200" dirty="0"/>
              <a:t>WR interface </a:t>
            </a:r>
            <a:r>
              <a:rPr lang="en-GB" sz="1200" dirty="0" smtClean="0"/>
              <a:t>FESA</a:t>
            </a:r>
            <a:endParaRPr lang="en-GB" sz="12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09639AD-3683-45D3-86FC-2774D00619F2}"/>
              </a:ext>
            </a:extLst>
          </p:cNvPr>
          <p:cNvSpPr txBox="1"/>
          <p:nvPr/>
        </p:nvSpPr>
        <p:spPr>
          <a:xfrm>
            <a:off x="3520865" y="2842811"/>
            <a:ext cx="2021662" cy="2616101"/>
          </a:xfrm>
          <a:prstGeom prst="rect">
            <a:avLst/>
          </a:prstGeom>
          <a:solidFill>
            <a:srgbClr val="E5FFE5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b="1" dirty="0"/>
              <a:t>Phase 2: </a:t>
            </a:r>
            <a:r>
              <a:rPr lang="en-GB" sz="1400" dirty="0" smtClean="0"/>
              <a:t>Q2-Q4 </a:t>
            </a:r>
            <a:r>
              <a:rPr lang="en-GB" sz="1400" dirty="0"/>
              <a:t>2019</a:t>
            </a:r>
          </a:p>
          <a:p>
            <a:r>
              <a:rPr lang="en-GB" sz="1400" b="1" dirty="0"/>
              <a:t>Cavity loop features and beam control loops</a:t>
            </a:r>
            <a:endParaRPr lang="en-GB" sz="1400" dirty="0"/>
          </a:p>
          <a:p>
            <a:pPr marL="171450" indent="-171450" fontAlgn="ctr">
              <a:buFont typeface="Arial" panose="020B0604020202020204" pitchFamily="34" charset="0"/>
              <a:buChar char="•"/>
            </a:pPr>
            <a:r>
              <a:rPr lang="en-GB" sz="1200" dirty="0"/>
              <a:t>Embedded acquisition</a:t>
            </a:r>
          </a:p>
          <a:p>
            <a:pPr marL="171450" indent="-171450" fontAlgn="ctr">
              <a:buFont typeface="Arial" panose="020B0604020202020204" pitchFamily="34" charset="0"/>
              <a:buChar char="•"/>
            </a:pPr>
            <a:r>
              <a:rPr lang="en-GB" sz="1200" dirty="0"/>
              <a:t>Switch/limit</a:t>
            </a:r>
          </a:p>
          <a:p>
            <a:pPr marL="171450" indent="-171450" fontAlgn="ctr">
              <a:buFont typeface="Arial" panose="020B0604020202020204" pitchFamily="34" charset="0"/>
              <a:buChar char="•"/>
            </a:pPr>
            <a:r>
              <a:rPr lang="en-GB" sz="1200" dirty="0"/>
              <a:t>Polar loop</a:t>
            </a:r>
          </a:p>
          <a:p>
            <a:pPr marL="171450" indent="-171450" fontAlgn="ctr">
              <a:buFont typeface="Arial" panose="020B0604020202020204" pitchFamily="34" charset="0"/>
              <a:buChar char="•"/>
            </a:pPr>
            <a:r>
              <a:rPr lang="en-GB" sz="1200" dirty="0"/>
              <a:t>Voltage setpoint</a:t>
            </a:r>
          </a:p>
          <a:p>
            <a:pPr marL="171450" indent="-171450" fontAlgn="ctr">
              <a:buFont typeface="Arial" panose="020B0604020202020204" pitchFamily="34" charset="0"/>
              <a:buChar char="•"/>
            </a:pPr>
            <a:r>
              <a:rPr lang="en-GB" sz="1200" dirty="0"/>
              <a:t>Pickup sampling </a:t>
            </a:r>
            <a:r>
              <a:rPr lang="en-GB" sz="1200" dirty="0" smtClean="0"/>
              <a:t>card</a:t>
            </a:r>
            <a:endParaRPr lang="en-GB" sz="1200" dirty="0"/>
          </a:p>
          <a:p>
            <a:pPr marL="171450" indent="-171450" fontAlgn="ctr">
              <a:buFont typeface="Arial" panose="020B0604020202020204" pitchFamily="34" charset="0"/>
              <a:buChar char="•"/>
            </a:pPr>
            <a:r>
              <a:rPr lang="en-GB" sz="1200" dirty="0"/>
              <a:t>Beam phase &amp; </a:t>
            </a:r>
            <a:r>
              <a:rPr lang="en-GB" sz="1200" dirty="0" smtClean="0"/>
              <a:t>intensity</a:t>
            </a:r>
            <a:endParaRPr lang="en-GB" sz="1200" dirty="0"/>
          </a:p>
          <a:p>
            <a:pPr marL="171450" indent="-171450" fontAlgn="ctr">
              <a:buFont typeface="Arial" panose="020B0604020202020204" pitchFamily="34" charset="0"/>
              <a:buChar char="•"/>
            </a:pPr>
            <a:r>
              <a:rPr lang="en-GB" sz="1200" dirty="0"/>
              <a:t>Beam control </a:t>
            </a:r>
            <a:r>
              <a:rPr lang="en-GB" sz="1200" dirty="0" smtClean="0"/>
              <a:t>FCZ+FMC </a:t>
            </a:r>
            <a:r>
              <a:rPr lang="en-GB" sz="1200" dirty="0"/>
              <a:t>(Zynq)</a:t>
            </a:r>
          </a:p>
          <a:p>
            <a:pPr marL="171450" indent="-171450" fontAlgn="ctr">
              <a:buFont typeface="Arial" panose="020B0604020202020204" pitchFamily="34" charset="0"/>
              <a:buChar char="•"/>
            </a:pPr>
            <a:r>
              <a:rPr lang="en-GB" sz="1200" dirty="0"/>
              <a:t>Beam control loops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EEB3A30-A953-4E21-AD50-84D1462ED686}"/>
              </a:ext>
            </a:extLst>
          </p:cNvPr>
          <p:cNvSpPr txBox="1"/>
          <p:nvPr/>
        </p:nvSpPr>
        <p:spPr>
          <a:xfrm>
            <a:off x="5618063" y="2842810"/>
            <a:ext cx="2170666" cy="2616101"/>
          </a:xfrm>
          <a:prstGeom prst="rect">
            <a:avLst/>
          </a:prstGeom>
          <a:solidFill>
            <a:srgbClr val="E5FFE5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b="1" dirty="0"/>
              <a:t>Phase 3: </a:t>
            </a:r>
            <a:r>
              <a:rPr lang="en-GB" sz="1400" dirty="0"/>
              <a:t>Q1, Q2 2020</a:t>
            </a:r>
          </a:p>
          <a:p>
            <a:r>
              <a:rPr lang="en-GB" sz="1400" b="1" dirty="0"/>
              <a:t>Remaining cavity + beam loops features for </a:t>
            </a:r>
            <a:r>
              <a:rPr lang="en-GB" sz="1400" b="1" dirty="0" err="1"/>
              <a:t>startup</a:t>
            </a:r>
            <a:endParaRPr lang="en-GB" sz="1400" dirty="0"/>
          </a:p>
          <a:p>
            <a:pPr marL="171450" indent="-171450" fontAlgn="ctr">
              <a:buFont typeface="Arial" panose="020B0604020202020204" pitchFamily="34" charset="0"/>
              <a:buChar char="•"/>
            </a:pPr>
            <a:r>
              <a:rPr lang="en-GB" sz="1200" dirty="0"/>
              <a:t>1-T Feedforward</a:t>
            </a:r>
          </a:p>
          <a:p>
            <a:pPr marL="171450" indent="-171450" fontAlgn="ctr">
              <a:buFont typeface="Arial" panose="020B0604020202020204" pitchFamily="34" charset="0"/>
              <a:buChar char="•"/>
            </a:pPr>
            <a:r>
              <a:rPr lang="en-GB" sz="1200" dirty="0"/>
              <a:t>Baseband Network Analyzer</a:t>
            </a:r>
          </a:p>
          <a:p>
            <a:pPr marL="171450" indent="-171450" fontAlgn="ctr">
              <a:buFont typeface="Arial" panose="020B0604020202020204" pitchFamily="34" charset="0"/>
              <a:buChar char="•"/>
            </a:pPr>
            <a:r>
              <a:rPr lang="en-GB" sz="1200" dirty="0"/>
              <a:t>Radial position </a:t>
            </a:r>
            <a:r>
              <a:rPr lang="en-GB" sz="1200" dirty="0" smtClean="0"/>
              <a:t>meas.</a:t>
            </a:r>
            <a:endParaRPr lang="en-GB" sz="1200" dirty="0"/>
          </a:p>
          <a:p>
            <a:pPr marL="171450" indent="-171450" fontAlgn="ctr">
              <a:buFont typeface="Arial" panose="020B0604020202020204" pitchFamily="34" charset="0"/>
              <a:buChar char="•"/>
            </a:pPr>
            <a:r>
              <a:rPr lang="en-GB" sz="1200" dirty="0"/>
              <a:t>RF </a:t>
            </a:r>
            <a:r>
              <a:rPr lang="en-GB" sz="1200" dirty="0" smtClean="0"/>
              <a:t>gymnastics</a:t>
            </a:r>
          </a:p>
          <a:p>
            <a:pPr marL="171450" indent="-171450" fontAlgn="ctr">
              <a:buFont typeface="Arial" panose="020B0604020202020204" pitchFamily="34" charset="0"/>
              <a:buChar char="•"/>
            </a:pPr>
            <a:r>
              <a:rPr lang="en-GB" sz="1200" dirty="0" smtClean="0"/>
              <a:t>FFA, slip stacking</a:t>
            </a:r>
            <a:endParaRPr lang="en-GB" sz="1200" dirty="0"/>
          </a:p>
          <a:p>
            <a:pPr marL="171450" indent="-171450" fontAlgn="ctr">
              <a:buFont typeface="Arial" panose="020B0604020202020204" pitchFamily="34" charset="0"/>
              <a:buChar char="•"/>
            </a:pPr>
            <a:r>
              <a:rPr lang="en-GB" sz="1200" dirty="0"/>
              <a:t>RF switch VME module</a:t>
            </a:r>
          </a:p>
          <a:p>
            <a:pPr marL="171450" indent="-171450" fontAlgn="ctr">
              <a:buFont typeface="Arial" panose="020B0604020202020204" pitchFamily="34" charset="0"/>
              <a:buChar char="•"/>
            </a:pPr>
            <a:r>
              <a:rPr lang="en-GB" sz="1200" dirty="0"/>
              <a:t>Pickup </a:t>
            </a:r>
            <a:r>
              <a:rPr lang="en-GB" sz="1200" dirty="0" err="1"/>
              <a:t>analog</a:t>
            </a:r>
            <a:r>
              <a:rPr lang="en-GB" sz="1200" dirty="0"/>
              <a:t> front end</a:t>
            </a:r>
          </a:p>
          <a:p>
            <a:pPr marL="171450" indent="-171450" fontAlgn="ctr">
              <a:buFont typeface="Arial" panose="020B0604020202020204" pitchFamily="34" charset="0"/>
              <a:buChar char="•"/>
            </a:pPr>
            <a:r>
              <a:rPr lang="en-GB" sz="1200" dirty="0"/>
              <a:t>Duplex serial link </a:t>
            </a:r>
            <a:r>
              <a:rPr lang="en-GB" sz="1200" dirty="0" smtClean="0"/>
              <a:t>control</a:t>
            </a:r>
            <a:endParaRPr lang="en-GB" sz="1200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79CA057-E175-4964-B1FA-A9BCA82BEF9F}"/>
              </a:ext>
            </a:extLst>
          </p:cNvPr>
          <p:cNvSpPr txBox="1"/>
          <p:nvPr/>
        </p:nvSpPr>
        <p:spPr>
          <a:xfrm>
            <a:off x="7860488" y="2842810"/>
            <a:ext cx="1634576" cy="1754326"/>
          </a:xfrm>
          <a:prstGeom prst="rect">
            <a:avLst/>
          </a:prstGeom>
          <a:solidFill>
            <a:srgbClr val="E5FFE5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b="1" dirty="0"/>
              <a:t>Phase 4: </a:t>
            </a:r>
            <a:r>
              <a:rPr lang="en-GB" sz="1400" dirty="0"/>
              <a:t>Q3 2020</a:t>
            </a:r>
          </a:p>
          <a:p>
            <a:r>
              <a:rPr lang="en-GB" sz="1400" b="1" dirty="0"/>
              <a:t>Infrastructure &amp; integration</a:t>
            </a:r>
          </a:p>
          <a:p>
            <a:pPr marL="171450" indent="-171450" fontAlgn="ctr">
              <a:buFont typeface="Arial" panose="020B0604020202020204" pitchFamily="34" charset="0"/>
              <a:buChar char="•"/>
            </a:pPr>
            <a:r>
              <a:rPr lang="en-GB" sz="1200" dirty="0"/>
              <a:t>Crate Management for MTCA (BE-CO)</a:t>
            </a:r>
          </a:p>
          <a:p>
            <a:pPr marL="171450" indent="-171450" fontAlgn="ctr">
              <a:buFont typeface="Arial" panose="020B0604020202020204" pitchFamily="34" charset="0"/>
              <a:buChar char="•"/>
            </a:pPr>
            <a:r>
              <a:rPr lang="en-GB" sz="1200" dirty="0"/>
              <a:t>Logging (TIMBER)</a:t>
            </a:r>
          </a:p>
          <a:p>
            <a:pPr marL="171450" indent="-171450" fontAlgn="ctr">
              <a:buFont typeface="Arial" panose="020B0604020202020204" pitchFamily="34" charset="0"/>
              <a:buChar char="•"/>
            </a:pPr>
            <a:endParaRPr lang="en-GB" sz="500" dirty="0"/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7CDD8B60-DC70-4961-AB0F-E596F6E34D61}"/>
              </a:ext>
            </a:extLst>
          </p:cNvPr>
          <p:cNvCxnSpPr>
            <a:cxnSpLocks/>
          </p:cNvCxnSpPr>
          <p:nvPr/>
        </p:nvCxnSpPr>
        <p:spPr>
          <a:xfrm flipV="1">
            <a:off x="7685223" y="1692186"/>
            <a:ext cx="0" cy="490085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A7C08C18-57C9-448D-BA1A-4B3EADD51D56}"/>
              </a:ext>
            </a:extLst>
          </p:cNvPr>
          <p:cNvSpPr txBox="1"/>
          <p:nvPr/>
        </p:nvSpPr>
        <p:spPr>
          <a:xfrm>
            <a:off x="6918960" y="2182271"/>
            <a:ext cx="2009503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rgbClr val="C00000"/>
                </a:solidFill>
              </a:rPr>
              <a:t>01.07.2020</a:t>
            </a:r>
          </a:p>
          <a:p>
            <a:r>
              <a:rPr lang="en-GB" sz="1100" dirty="0">
                <a:solidFill>
                  <a:srgbClr val="C00000"/>
                </a:solidFill>
              </a:rPr>
              <a:t>LLRF controls “operational” for commissioning 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73E9BE2-8C27-416E-BC85-48525234388C}"/>
              </a:ext>
            </a:extLst>
          </p:cNvPr>
          <p:cNvSpPr txBox="1"/>
          <p:nvPr/>
        </p:nvSpPr>
        <p:spPr>
          <a:xfrm>
            <a:off x="9398127" y="4722754"/>
            <a:ext cx="2017840" cy="492443"/>
          </a:xfrm>
          <a:prstGeom prst="rect">
            <a:avLst/>
          </a:prstGeom>
          <a:solidFill>
            <a:srgbClr val="E5FFE5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b="1" dirty="0"/>
              <a:t>Phase 5: </a:t>
            </a:r>
            <a:r>
              <a:rPr lang="en-GB" sz="1400" dirty="0"/>
              <a:t>during Run 3</a:t>
            </a:r>
          </a:p>
          <a:p>
            <a:pPr marL="171450" indent="-171450" fontAlgn="ctr">
              <a:buFont typeface="Arial" panose="020B0604020202020204" pitchFamily="34" charset="0"/>
              <a:buChar char="•"/>
            </a:pPr>
            <a:r>
              <a:rPr lang="en-GB" sz="1200" dirty="0"/>
              <a:t>WR2RF (BE-CO)</a:t>
            </a:r>
          </a:p>
        </p:txBody>
      </p: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72BD25DD-FC7B-4D25-AFC2-6238153BAB69}"/>
              </a:ext>
            </a:extLst>
          </p:cNvPr>
          <p:cNvCxnSpPr>
            <a:cxnSpLocks/>
          </p:cNvCxnSpPr>
          <p:nvPr/>
        </p:nvCxnSpPr>
        <p:spPr>
          <a:xfrm flipV="1">
            <a:off x="9350302" y="1683521"/>
            <a:ext cx="0" cy="490085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79FAA138-1A5E-450B-88B1-46A8D7F3A6FC}"/>
              </a:ext>
            </a:extLst>
          </p:cNvPr>
          <p:cNvSpPr txBox="1"/>
          <p:nvPr/>
        </p:nvSpPr>
        <p:spPr>
          <a:xfrm>
            <a:off x="8924364" y="2173607"/>
            <a:ext cx="175379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rgbClr val="C00000"/>
                </a:solidFill>
              </a:rPr>
              <a:t>23.11.2020</a:t>
            </a:r>
          </a:p>
          <a:p>
            <a:r>
              <a:rPr lang="en-GB" sz="1100" dirty="0">
                <a:solidFill>
                  <a:srgbClr val="C00000"/>
                </a:solidFill>
              </a:rPr>
              <a:t>RF controls operational for SPS commissioning 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19F9DAC-1AA6-4634-9456-009499AEA32F}"/>
              </a:ext>
            </a:extLst>
          </p:cNvPr>
          <p:cNvSpPr txBox="1"/>
          <p:nvPr/>
        </p:nvSpPr>
        <p:spPr>
          <a:xfrm>
            <a:off x="1257300" y="5625594"/>
            <a:ext cx="6524378" cy="307777"/>
          </a:xfrm>
          <a:prstGeom prst="rect">
            <a:avLst/>
          </a:prstGeom>
          <a:solidFill>
            <a:srgbClr val="FFFFCC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b="1" dirty="0"/>
              <a:t>Phase 0: Upgrades for existing components: </a:t>
            </a:r>
            <a:r>
              <a:rPr lang="en-GB" sz="1400" dirty="0"/>
              <a:t>FESA3 + 800MHz…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8FF31123-86FC-452E-8327-762B2DCE7FB8}"/>
              </a:ext>
            </a:extLst>
          </p:cNvPr>
          <p:cNvSpPr txBox="1"/>
          <p:nvPr/>
        </p:nvSpPr>
        <p:spPr>
          <a:xfrm>
            <a:off x="1785026" y="6085364"/>
            <a:ext cx="6869117" cy="307777"/>
          </a:xfrm>
          <a:prstGeom prst="rect">
            <a:avLst/>
          </a:prstGeom>
          <a:solidFill>
            <a:srgbClr val="FFCDC9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b="1" dirty="0"/>
              <a:t>LSA + Operational interfaces: </a:t>
            </a:r>
            <a:r>
              <a:rPr lang="en-GB" sz="1400" dirty="0"/>
              <a:t>Parameter model, </a:t>
            </a:r>
            <a:r>
              <a:rPr lang="en-GB" sz="1400" dirty="0" err="1"/>
              <a:t>makerules</a:t>
            </a:r>
            <a:r>
              <a:rPr lang="en-GB" sz="1400" dirty="0"/>
              <a:t>, Java applications…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257300" y="2800446"/>
            <a:ext cx="2218069" cy="2443021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3517088" y="2800447"/>
            <a:ext cx="2100976" cy="2652066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5584246" y="2800446"/>
            <a:ext cx="2276241" cy="2684753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7822546" y="2791099"/>
            <a:ext cx="1758334" cy="1806037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9398127" y="4710949"/>
            <a:ext cx="2017840" cy="53252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1648326" y="5972992"/>
            <a:ext cx="7134727" cy="53252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009650" y="5887983"/>
            <a:ext cx="16722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Collaboration</a:t>
            </a:r>
          </a:p>
          <a:p>
            <a:r>
              <a:rPr lang="en-GB" b="1" dirty="0" smtClean="0">
                <a:solidFill>
                  <a:srgbClr val="FF0000"/>
                </a:solidFill>
              </a:rPr>
              <a:t>OP + RF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4026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9" grpId="1" animBg="1"/>
      <p:bldP spid="20" grpId="0" animBg="1"/>
      <p:bldP spid="20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Readiness of RF equipment across the injector complex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613260" y="3964306"/>
            <a:ext cx="10969139" cy="1384934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Andy Butterworth BE/RF</a:t>
            </a:r>
          </a:p>
          <a:p>
            <a:endParaRPr lang="en-GB" dirty="0"/>
          </a:p>
          <a:p>
            <a:r>
              <a:rPr lang="en-GB" dirty="0"/>
              <a:t>M.E. </a:t>
            </a:r>
            <a:r>
              <a:rPr lang="en-GB" dirty="0" err="1"/>
              <a:t>Angoletta</a:t>
            </a:r>
            <a:r>
              <a:rPr lang="en-GB" dirty="0"/>
              <a:t>, P. </a:t>
            </a:r>
            <a:r>
              <a:rPr lang="en-GB" dirty="0" err="1"/>
              <a:t>Baudrenghien</a:t>
            </a:r>
            <a:r>
              <a:rPr lang="en-GB" dirty="0"/>
              <a:t>, J. Betz, B. Bielawski, R. Borner, H. Damerau, F. Gerigk, G. </a:t>
            </a:r>
            <a:r>
              <a:rPr lang="en-GB" dirty="0" err="1"/>
              <a:t>Hagmann</a:t>
            </a:r>
            <a:r>
              <a:rPr lang="en-GB" dirty="0"/>
              <a:t>, W. Hofle, G. Kotzian, K. Li, J. </a:t>
            </a:r>
            <a:r>
              <a:rPr lang="en-GB" dirty="0" err="1"/>
              <a:t>Molendijk</a:t>
            </a:r>
            <a:r>
              <a:rPr lang="en-GB" dirty="0"/>
              <a:t>, E. Montesinos, G. Papotti, M. </a:t>
            </a:r>
            <a:r>
              <a:rPr lang="en-GB" dirty="0" err="1"/>
              <a:t>Paoluzzi</a:t>
            </a:r>
            <a:r>
              <a:rPr lang="en-GB" dirty="0"/>
              <a:t>, S. Ramberger, A. Rey, C. Rossi, E. </a:t>
            </a:r>
            <a:r>
              <a:rPr lang="en-GB" dirty="0" err="1"/>
              <a:t>Shaposhnikova</a:t>
            </a:r>
            <a:r>
              <a:rPr lang="en-GB" dirty="0"/>
              <a:t>, H. Timko, D. Valuch, C. </a:t>
            </a:r>
            <a:r>
              <a:rPr lang="en-GB" dirty="0" err="1"/>
              <a:t>Vollinger</a:t>
            </a:r>
            <a:r>
              <a:rPr lang="en-GB" dirty="0"/>
              <a:t>, R. Wegner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5574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10714" t="9661" r="30511" b="10623"/>
          <a:stretch/>
        </p:blipFill>
        <p:spPr>
          <a:xfrm>
            <a:off x="7218119" y="79120"/>
            <a:ext cx="4973881" cy="364556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SPS LLRF software &amp; settings management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242888" y="1076897"/>
            <a:ext cx="6956432" cy="4916131"/>
          </a:xfrm>
        </p:spPr>
        <p:txBody>
          <a:bodyPr>
            <a:normAutofit fontScale="92500" lnSpcReduction="10000"/>
          </a:bodyPr>
          <a:lstStyle/>
          <a:p>
            <a:pPr marL="457200" indent="-457200"/>
            <a:r>
              <a:rPr lang="en-GB" dirty="0" smtClean="0"/>
              <a:t>LLRF weekly meetings</a:t>
            </a:r>
          </a:p>
          <a:p>
            <a:pPr marL="759600" lvl="1" indent="-457200"/>
            <a:r>
              <a:rPr lang="en-GB" dirty="0" smtClean="0"/>
              <a:t>RF-FB &amp; RF-CS software team</a:t>
            </a:r>
          </a:p>
          <a:p>
            <a:pPr marL="457200" indent="-457200"/>
            <a:r>
              <a:rPr lang="en-GB" dirty="0" smtClean="0"/>
              <a:t>LLRF integration meetings</a:t>
            </a:r>
          </a:p>
          <a:p>
            <a:pPr marL="759600" lvl="1" indent="-457200"/>
            <a:r>
              <a:rPr lang="en-GB" dirty="0" smtClean="0"/>
              <a:t>OP &amp; RF</a:t>
            </a:r>
          </a:p>
          <a:p>
            <a:pPr marL="759600" lvl="1" indent="-457200"/>
            <a:r>
              <a:rPr lang="en-GB" dirty="0" smtClean="0"/>
              <a:t>Address all aspects of integration, control and operation of new LLRF</a:t>
            </a:r>
            <a:endParaRPr lang="en-US" dirty="0" smtClean="0"/>
          </a:p>
          <a:p>
            <a:pPr marL="457200" indent="-457200"/>
            <a:r>
              <a:rPr lang="en-GB" dirty="0" smtClean="0"/>
              <a:t>Informal LLRF settings </a:t>
            </a:r>
            <a:r>
              <a:rPr lang="en-GB" dirty="0"/>
              <a:t>management </a:t>
            </a:r>
            <a:r>
              <a:rPr lang="en-GB" dirty="0" smtClean="0"/>
              <a:t>working group:</a:t>
            </a:r>
          </a:p>
          <a:p>
            <a:pPr marL="759600" lvl="1" indent="-457200"/>
            <a:r>
              <a:rPr lang="en-GB" dirty="0" smtClean="0"/>
              <a:t>Weekly work sessions (OP &amp; RF)</a:t>
            </a:r>
          </a:p>
          <a:p>
            <a:pPr marL="759600" lvl="1" indent="-457200"/>
            <a:r>
              <a:rPr lang="en-GB" dirty="0" smtClean="0"/>
              <a:t>Review of existing LSA parameter model &amp; define for new system</a:t>
            </a:r>
          </a:p>
          <a:p>
            <a:pPr marL="759600" lvl="1" indent="-457200"/>
            <a:r>
              <a:rPr lang="en-GB" dirty="0" smtClean="0"/>
              <a:t>New code where needed (</a:t>
            </a:r>
            <a:r>
              <a:rPr lang="en-GB" dirty="0" err="1" smtClean="0"/>
              <a:t>makerules</a:t>
            </a:r>
            <a:r>
              <a:rPr lang="en-GB" dirty="0" smtClean="0"/>
              <a:t>, value generators, </a:t>
            </a:r>
            <a:r>
              <a:rPr lang="en-GB" dirty="0" err="1" smtClean="0"/>
              <a:t>SettingAware</a:t>
            </a:r>
            <a:r>
              <a:rPr lang="en-GB" dirty="0" smtClean="0"/>
              <a:t>…)</a:t>
            </a:r>
          </a:p>
          <a:p>
            <a:pPr marL="759600" lvl="1" indent="-457200"/>
            <a:r>
              <a:rPr lang="en-GB" dirty="0" err="1" smtClean="0"/>
              <a:t>Cleanup</a:t>
            </a:r>
            <a:r>
              <a:rPr lang="en-GB" dirty="0" smtClean="0"/>
              <a:t> </a:t>
            </a:r>
            <a:r>
              <a:rPr lang="en-GB" dirty="0"/>
              <a:t>(rewrite) of some existing </a:t>
            </a:r>
            <a:r>
              <a:rPr lang="en-GB" dirty="0" smtClean="0"/>
              <a:t>code</a:t>
            </a:r>
          </a:p>
          <a:p>
            <a:pPr marL="72000" indent="0">
              <a:buNone/>
            </a:pP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r="15481" b="37468"/>
          <a:stretch/>
        </p:blipFill>
        <p:spPr>
          <a:xfrm>
            <a:off x="7745204" y="3403087"/>
            <a:ext cx="4166059" cy="2946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2931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887" y="1076897"/>
            <a:ext cx="8299533" cy="4916131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Inspector </a:t>
            </a:r>
            <a:r>
              <a:rPr lang="en-GB" dirty="0"/>
              <a:t>expert panels: RF-CS software team</a:t>
            </a:r>
          </a:p>
          <a:p>
            <a:pPr lvl="1"/>
            <a:r>
              <a:rPr lang="en-GB" dirty="0" smtClean="0"/>
              <a:t>Develop in parallel with FESA classes</a:t>
            </a:r>
          </a:p>
          <a:p>
            <a:pPr lvl="1"/>
            <a:r>
              <a:rPr lang="en-GB" dirty="0" smtClean="0"/>
              <a:t>Facilitate expert intervention</a:t>
            </a:r>
          </a:p>
          <a:p>
            <a:pPr marL="72000" indent="0">
              <a:buNone/>
            </a:pPr>
            <a:endParaRPr lang="en-GB" dirty="0"/>
          </a:p>
          <a:p>
            <a:r>
              <a:rPr lang="en-GB" dirty="0" smtClean="0"/>
              <a:t>Java applications for operation: BE-OP</a:t>
            </a:r>
          </a:p>
          <a:p>
            <a:pPr lvl="1"/>
            <a:r>
              <a:rPr lang="en-GB" dirty="0" smtClean="0"/>
              <a:t>Built on top of LSA</a:t>
            </a:r>
          </a:p>
          <a:p>
            <a:pPr lvl="1"/>
            <a:r>
              <a:rPr lang="en-GB" dirty="0" smtClean="0"/>
              <a:t>Specification by RF+OP</a:t>
            </a:r>
          </a:p>
          <a:p>
            <a:pPr marL="72000" indent="0">
              <a:buNone/>
            </a:pPr>
            <a:endParaRPr lang="en-GB" dirty="0" smtClean="0"/>
          </a:p>
          <a:p>
            <a:r>
              <a:rPr lang="en-GB" dirty="0" smtClean="0"/>
              <a:t>Setting-up tools (Python scripts</a:t>
            </a:r>
            <a:r>
              <a:rPr lang="en-GB" smtClean="0"/>
              <a:t>): </a:t>
            </a:r>
            <a:r>
              <a:rPr lang="en-GB" smtClean="0"/>
              <a:t>RF-FB </a:t>
            </a:r>
            <a:r>
              <a:rPr lang="en-GB" smtClean="0"/>
              <a:t>&amp; </a:t>
            </a:r>
            <a:r>
              <a:rPr lang="en-GB" smtClean="0"/>
              <a:t>RF-CS</a:t>
            </a:r>
            <a:endParaRPr lang="en-GB" dirty="0" smtClean="0"/>
          </a:p>
          <a:p>
            <a:pPr lvl="1"/>
            <a:r>
              <a:rPr lang="en-GB" dirty="0" smtClean="0"/>
              <a:t>Evolution of tools developed for LHC</a:t>
            </a:r>
          </a:p>
          <a:p>
            <a:pPr lvl="1"/>
            <a:r>
              <a:rPr lang="en-GB" dirty="0" smtClean="0"/>
              <a:t>Essential for efficient setting-up of the digital LLRF</a:t>
            </a:r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7747" y="571697"/>
            <a:ext cx="2738588" cy="200816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49916" y="2527933"/>
            <a:ext cx="3580146" cy="16240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SPS Application software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DBE300F-B5D7-43C3-AAE7-E85B1828EE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42421" y="4045102"/>
            <a:ext cx="3387641" cy="254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5793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7C2697-F11C-4283-BC66-ECFF28CCA4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SPS vertical tests and dry runs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FC0066-7455-4346-96ED-30A2692ACA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Vertical slice testing throughout LS2</a:t>
            </a:r>
          </a:p>
          <a:p>
            <a:pPr lvl="1"/>
            <a:r>
              <a:rPr lang="en-GB" dirty="0" smtClean="0"/>
              <a:t>Drive hardware</a:t>
            </a:r>
          </a:p>
          <a:p>
            <a:pPr lvl="2"/>
            <a:r>
              <a:rPr lang="en-GB" dirty="0" smtClean="0"/>
              <a:t>Start early on with generic components such as functions &amp; timings</a:t>
            </a:r>
          </a:p>
          <a:p>
            <a:pPr lvl="1"/>
            <a:r>
              <a:rPr lang="en-GB" dirty="0" smtClean="0"/>
              <a:t>Parameter hierarchies</a:t>
            </a:r>
          </a:p>
          <a:p>
            <a:pPr lvl="2"/>
            <a:r>
              <a:rPr lang="en-GB" dirty="0" smtClean="0"/>
              <a:t>e.g. LSA voltage partition hierarchy </a:t>
            </a:r>
            <a:r>
              <a:rPr lang="en-GB" dirty="0" smtClean="0">
                <a:sym typeface="Wingdings" panose="05000000000000000000" pitchFamily="2" charset="2"/>
              </a:rPr>
              <a:t> drive LLRF function generators</a:t>
            </a:r>
            <a:endParaRPr lang="en-GB" dirty="0" smtClean="0"/>
          </a:p>
          <a:p>
            <a:r>
              <a:rPr lang="en-GB" dirty="0" smtClean="0"/>
              <a:t>Dry run test period</a:t>
            </a:r>
          </a:p>
          <a:p>
            <a:pPr lvl="1"/>
            <a:r>
              <a:rPr lang="en-GB" dirty="0"/>
              <a:t>F</a:t>
            </a:r>
            <a:r>
              <a:rPr lang="en-GB" dirty="0" smtClean="0"/>
              <a:t>ew weeks/months before cold checkout</a:t>
            </a:r>
          </a:p>
          <a:p>
            <a:pPr lvl="1"/>
            <a:r>
              <a:rPr lang="en-GB" dirty="0" smtClean="0"/>
              <a:t>e.g. 1 day per week</a:t>
            </a:r>
          </a:p>
          <a:p>
            <a:pPr lvl="1"/>
            <a:r>
              <a:rPr lang="en-GB" dirty="0" smtClean="0"/>
              <a:t>Each dry run tests a specific aspect of LLRF controls</a:t>
            </a:r>
          </a:p>
          <a:p>
            <a:pPr lvl="1"/>
            <a:endParaRPr lang="en-GB" dirty="0" smtClean="0"/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069432" y="5254096"/>
            <a:ext cx="6521116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Will be essential for debugging of  controls and to ensure we are ready for commissioning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22460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2F0EF1-F7A7-4306-A5C5-94AE896C37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 and 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FB4FCC-F739-40B5-811A-CD7D0D97F4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dirty="0" smtClean="0"/>
              <a:t>Linac4:</a:t>
            </a:r>
          </a:p>
          <a:p>
            <a:pPr lvl="1"/>
            <a:r>
              <a:rPr lang="en-GB" dirty="0" smtClean="0"/>
              <a:t>LLRF upgrades for improved beam quality to be commissioned during LBE run</a:t>
            </a:r>
          </a:p>
          <a:p>
            <a:pPr lvl="1"/>
            <a:r>
              <a:rPr lang="en-GB" dirty="0" smtClean="0"/>
              <a:t>Preparation for longitudinal painting, commissioning with </a:t>
            </a:r>
            <a:r>
              <a:rPr lang="en-GB" dirty="0" err="1" smtClean="0"/>
              <a:t>debuncher</a:t>
            </a:r>
            <a:r>
              <a:rPr lang="en-GB" dirty="0" smtClean="0"/>
              <a:t> will be challenging</a:t>
            </a:r>
          </a:p>
          <a:p>
            <a:pPr lvl="1"/>
            <a:r>
              <a:rPr lang="en-GB" dirty="0" smtClean="0"/>
              <a:t>Work on chopper, possible manpower conflict with LIU-SPS</a:t>
            </a:r>
          </a:p>
          <a:p>
            <a:r>
              <a:rPr lang="en-GB" dirty="0" smtClean="0"/>
              <a:t>PSB:</a:t>
            </a:r>
          </a:p>
          <a:p>
            <a:pPr lvl="1"/>
            <a:r>
              <a:rPr lang="en-GB" dirty="0" err="1" smtClean="0"/>
              <a:t>Finemet</a:t>
            </a:r>
            <a:r>
              <a:rPr lang="en-GB" dirty="0" smtClean="0"/>
              <a:t> HLRF under control</a:t>
            </a:r>
          </a:p>
          <a:p>
            <a:pPr lvl="1"/>
            <a:r>
              <a:rPr lang="en-GB" dirty="0" smtClean="0"/>
              <a:t>Major LLRF upgrade for multi-harmonic cavity servos</a:t>
            </a:r>
          </a:p>
          <a:p>
            <a:r>
              <a:rPr lang="en-GB" dirty="0" smtClean="0"/>
              <a:t>PS:</a:t>
            </a:r>
          </a:p>
          <a:p>
            <a:pPr lvl="1"/>
            <a:r>
              <a:rPr lang="en-GB" dirty="0" smtClean="0"/>
              <a:t>LIU beam parameters already achieved before LS2</a:t>
            </a:r>
          </a:p>
          <a:p>
            <a:pPr lvl="1"/>
            <a:r>
              <a:rPr lang="en-GB" dirty="0" smtClean="0"/>
              <a:t>Ongoing program of upgrades, modular approach compatible with operation</a:t>
            </a:r>
          </a:p>
          <a:p>
            <a:r>
              <a:rPr lang="en-GB" dirty="0" smtClean="0"/>
              <a:t>Ions:</a:t>
            </a:r>
          </a:p>
          <a:p>
            <a:pPr lvl="1"/>
            <a:r>
              <a:rPr lang="en-GB" dirty="0" smtClean="0"/>
              <a:t>Linac3 amplifier and LLRF upgrades</a:t>
            </a:r>
          </a:p>
          <a:p>
            <a:pPr lvl="1"/>
            <a:r>
              <a:rPr lang="en-GB" dirty="0" smtClean="0"/>
              <a:t>Ions functionality (including slip stacking) in SPS LLRF from day one</a:t>
            </a:r>
          </a:p>
          <a:p>
            <a:pPr lvl="1"/>
            <a:r>
              <a:rPr lang="en-GB" dirty="0" smtClean="0"/>
              <a:t>SPS FFA to be delivered for LHC &amp; FT ion runs</a:t>
            </a:r>
          </a:p>
          <a:p>
            <a:pPr lvl="1"/>
            <a:r>
              <a:rPr lang="en-GB" dirty="0" smtClean="0"/>
              <a:t>In parallel, beam commissioning of slip stacking</a:t>
            </a:r>
          </a:p>
          <a:p>
            <a:r>
              <a:rPr lang="en-GB" dirty="0" smtClean="0"/>
              <a:t>SPS software and controls:</a:t>
            </a:r>
          </a:p>
          <a:p>
            <a:pPr lvl="1"/>
            <a:r>
              <a:rPr lang="en-GB" dirty="0" smtClean="0"/>
              <a:t>LLRF and controls integration is a challenge</a:t>
            </a:r>
          </a:p>
          <a:p>
            <a:pPr lvl="1"/>
            <a:r>
              <a:rPr lang="en-GB" dirty="0" smtClean="0"/>
              <a:t>Close collaboration between OP, RF LLRF and SW teams has been established</a:t>
            </a:r>
          </a:p>
          <a:p>
            <a:pPr lvl="1"/>
            <a:r>
              <a:rPr lang="en-GB" dirty="0" smtClean="0"/>
              <a:t>Success can only be ensured by effective planning and communication coupled with careful testing</a:t>
            </a:r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7303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0340395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PSB HLRF equipment water damage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888" y="1076897"/>
            <a:ext cx="5575480" cy="4916131"/>
          </a:xfrm>
        </p:spPr>
        <p:txBody>
          <a:bodyPr/>
          <a:lstStyle/>
          <a:p>
            <a:r>
              <a:rPr lang="en-GB" dirty="0" smtClean="0"/>
              <a:t>Water leak from roof </a:t>
            </a:r>
            <a:r>
              <a:rPr lang="en-GB" dirty="0"/>
              <a:t>in bldg. 190 (temporary storage allocated to the activity</a:t>
            </a:r>
            <a:r>
              <a:rPr lang="en-GB" dirty="0" smtClean="0"/>
              <a:t>)</a:t>
            </a:r>
            <a:endParaRPr lang="en-GB" dirty="0"/>
          </a:p>
          <a:p>
            <a:r>
              <a:rPr lang="en-GB" dirty="0" smtClean="0"/>
              <a:t>22 water damaged </a:t>
            </a:r>
            <a:r>
              <a:rPr lang="en-GB" dirty="0"/>
              <a:t>power supplies sent back to manufacturer for </a:t>
            </a:r>
            <a:r>
              <a:rPr lang="en-GB" dirty="0" smtClean="0"/>
              <a:t>repair </a:t>
            </a:r>
            <a:endParaRPr lang="en-GB" dirty="0"/>
          </a:p>
          <a:p>
            <a:r>
              <a:rPr lang="en-GB" dirty="0"/>
              <a:t>First estimation : 70 </a:t>
            </a:r>
            <a:r>
              <a:rPr lang="en-GB" dirty="0" err="1"/>
              <a:t>kCHF</a:t>
            </a:r>
            <a:r>
              <a:rPr lang="en-GB" dirty="0"/>
              <a:t> covered by insurance.</a:t>
            </a:r>
          </a:p>
          <a:p>
            <a:r>
              <a:rPr lang="en-GB" dirty="0"/>
              <a:t>Detail about final costs and repair time still to </a:t>
            </a:r>
            <a:r>
              <a:rPr lang="en-GB" dirty="0" smtClean="0"/>
              <a:t>come</a:t>
            </a:r>
            <a:endParaRPr lang="en-GB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34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986610" y="1707845"/>
            <a:ext cx="1823086" cy="324104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977939" y="1707845"/>
            <a:ext cx="1946196" cy="324366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4459" y="1709436"/>
            <a:ext cx="1881896" cy="3241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848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838200" y="507737"/>
            <a:ext cx="10515600" cy="88615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/>
              <a:t>Progress, Installation and Commissioning of the PSB </a:t>
            </a:r>
            <a:r>
              <a:rPr lang="en-US" sz="4000" b="1" dirty="0" err="1"/>
              <a:t>Finemet</a:t>
            </a:r>
            <a:r>
              <a:rPr lang="en-US" sz="4000" b="1" dirty="0"/>
              <a:t> RF system</a:t>
            </a:r>
            <a:endParaRPr lang="en-GB" sz="4000" b="1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/>
          </p:nvPr>
        </p:nvGraphicFramePr>
        <p:xfrm>
          <a:off x="452388" y="2137493"/>
          <a:ext cx="11132152" cy="36549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59" name="Worksheet" r:id="rId3" imgW="12477711" imgH="4095885" progId="Excel.Sheet.12">
                  <p:embed/>
                </p:oleObj>
              </mc:Choice>
              <mc:Fallback>
                <p:oleObj name="Worksheet" r:id="rId3" imgW="12477711" imgH="4095885" progId="Excel.Sheet.12">
                  <p:embed/>
                  <p:pic>
                    <p:nvPicPr>
                      <p:cNvPr id="3" name="Object 2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2388" y="2137493"/>
                        <a:ext cx="11132152" cy="365491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Oval 1"/>
          <p:cNvSpPr/>
          <p:nvPr/>
        </p:nvSpPr>
        <p:spPr>
          <a:xfrm>
            <a:off x="177248" y="4093828"/>
            <a:ext cx="1321904" cy="377504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77248" y="5400261"/>
            <a:ext cx="1321904" cy="487017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7" idx="2"/>
          </p:cNvCxnSpPr>
          <p:nvPr/>
        </p:nvCxnSpPr>
        <p:spPr>
          <a:xfrm>
            <a:off x="9628104" y="1934971"/>
            <a:ext cx="371573" cy="2029978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8037732" y="1596417"/>
            <a:ext cx="31807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C00000"/>
                </a:solidFill>
              </a:rPr>
              <a:t>Vacuum not required for testing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90D9254-6B4C-4DB7-8EA9-77472A850696}"/>
              </a:ext>
            </a:extLst>
          </p:cNvPr>
          <p:cNvSpPr txBox="1"/>
          <p:nvPr/>
        </p:nvSpPr>
        <p:spPr>
          <a:xfrm>
            <a:off x="452388" y="1552718"/>
            <a:ext cx="42364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C00000"/>
                </a:solidFill>
              </a:rPr>
              <a:t>Impact on installation schedule due to water damaged amplifiers?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675AE-3A58-428B-8F93-F6B18E857ECD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963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Feedback upgrade in PSC80-89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D55979-00CC-4874-A80E-0959E76EB92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0A0">
                    <a:tint val="75000"/>
                  </a:srgbClr>
                </a:solidFill>
                <a:effectLst/>
                <a:uLnTx/>
                <a:uFillTx/>
                <a:latin typeface="PT Sans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050A0">
                  <a:tint val="75000"/>
                </a:srgbClr>
              </a:solidFill>
              <a:effectLst/>
              <a:uLnTx/>
              <a:uFillTx/>
              <a:latin typeface="PT Sans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544AF3C-A709-2647-94AA-C88E4B805F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0164" y="3655084"/>
            <a:ext cx="5674305" cy="256469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7709948-7116-D44C-B707-006ACDC70C0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0686" y="1125553"/>
            <a:ext cx="4319014" cy="2426270"/>
          </a:xfrm>
          <a:prstGeom prst="rect">
            <a:avLst/>
          </a:prstGeom>
        </p:spPr>
      </p:pic>
      <p:sp>
        <p:nvSpPr>
          <p:cNvPr id="10" name="Bent Arrow 9">
            <a:extLst>
              <a:ext uri="{FF2B5EF4-FFF2-40B4-BE49-F238E27FC236}">
                <a16:creationId xmlns:a16="http://schemas.microsoft.com/office/drawing/2014/main" id="{0B3D1706-DADB-C045-94C3-963E9CBA04ED}"/>
              </a:ext>
            </a:extLst>
          </p:cNvPr>
          <p:cNvSpPr/>
          <p:nvPr/>
        </p:nvSpPr>
        <p:spPr>
          <a:xfrm rot="16200000" flipV="1">
            <a:off x="8835717" y="3862249"/>
            <a:ext cx="1246818" cy="1000241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FBE31FE-32B1-E647-9A3B-68AC6E52982C}"/>
              </a:ext>
            </a:extLst>
          </p:cNvPr>
          <p:cNvSpPr/>
          <p:nvPr/>
        </p:nvSpPr>
        <p:spPr>
          <a:xfrm>
            <a:off x="147636" y="3860360"/>
            <a:ext cx="293826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sz="1400" b="1" dirty="0">
                <a:solidFill>
                  <a:srgbClr val="163082"/>
                </a:solidFill>
                <a:latin typeface="Arial" charset="0"/>
                <a:ea typeface="Arial" charset="0"/>
                <a:cs typeface="Arial" charset="0"/>
              </a:rPr>
              <a:t>Coaxial airline installed in cavity PSC80-89 to reduce the group delay between the driver chain and the final amplifier. This allowed an increase of the closed loop feedback gain.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7FB7ACE-08B6-0D49-81AC-3660F8C2EADB}"/>
              </a:ext>
            </a:extLst>
          </p:cNvPr>
          <p:cNvCxnSpPr>
            <a:stCxn id="11" idx="0"/>
          </p:cNvCxnSpPr>
          <p:nvPr/>
        </p:nvCxnSpPr>
        <p:spPr>
          <a:xfrm flipV="1">
            <a:off x="1616766" y="2743200"/>
            <a:ext cx="2983226" cy="1117160"/>
          </a:xfrm>
          <a:prstGeom prst="straightConnector1">
            <a:avLst/>
          </a:prstGeom>
          <a:ln w="3175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60A905BE-3B46-3A43-A7B8-C2B9DE3A84B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2295" y="983056"/>
            <a:ext cx="3653661" cy="2740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3224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15C26D-7298-4345-9FDF-6C3BDB9075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SPS summary and milestones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5D77C64D-2E3E-433D-89F4-40C3E8E454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887" y="2061713"/>
            <a:ext cx="11687175" cy="4121399"/>
          </a:xfrm>
        </p:spPr>
        <p:txBody>
          <a:bodyPr numCol="2">
            <a:normAutofit fontScale="55000" lnSpcReduction="20000"/>
          </a:bodyPr>
          <a:lstStyle/>
          <a:p>
            <a:r>
              <a:rPr lang="en-GB" dirty="0"/>
              <a:t>April 2019</a:t>
            </a:r>
          </a:p>
          <a:p>
            <a:pPr lvl="1"/>
            <a:r>
              <a:rPr lang="en-GB" dirty="0">
                <a:solidFill>
                  <a:srgbClr val="7030A0"/>
                </a:solidFill>
              </a:rPr>
              <a:t>All devices removed from LSS3</a:t>
            </a:r>
          </a:p>
          <a:p>
            <a:r>
              <a:rPr lang="en-GB" dirty="0"/>
              <a:t>June 2019</a:t>
            </a:r>
          </a:p>
          <a:p>
            <a:pPr lvl="1"/>
            <a:r>
              <a:rPr lang="en-GB" dirty="0"/>
              <a:t>Hardware (commercial </a:t>
            </a:r>
            <a:r>
              <a:rPr lang="en-GB" dirty="0" err="1"/>
              <a:t>uTCA</a:t>
            </a:r>
            <a:r>
              <a:rPr lang="en-GB" dirty="0"/>
              <a:t> modules) validated</a:t>
            </a:r>
          </a:p>
          <a:p>
            <a:r>
              <a:rPr lang="en-GB" dirty="0"/>
              <a:t>July 2019</a:t>
            </a:r>
          </a:p>
          <a:p>
            <a:pPr lvl="1"/>
            <a:r>
              <a:rPr lang="en-GB" dirty="0"/>
              <a:t>Cavity Controller (One Turn Delay feedback) BAF3 tests finished</a:t>
            </a:r>
          </a:p>
          <a:p>
            <a:pPr lvl="1"/>
            <a:r>
              <a:rPr lang="en-GB" dirty="0" err="1"/>
              <a:t>uTCA</a:t>
            </a:r>
            <a:r>
              <a:rPr lang="en-GB" dirty="0"/>
              <a:t> modules series ordered</a:t>
            </a:r>
          </a:p>
          <a:p>
            <a:r>
              <a:rPr lang="en-GB" dirty="0"/>
              <a:t>August 2019:</a:t>
            </a:r>
          </a:p>
          <a:p>
            <a:pPr lvl="1"/>
            <a:r>
              <a:rPr lang="en-GB" dirty="0"/>
              <a:t>Faraday Cage infrastructure (A/C, racks, patch panels) complete</a:t>
            </a:r>
          </a:p>
          <a:p>
            <a:r>
              <a:rPr lang="en-GB" dirty="0"/>
              <a:t>September 2019</a:t>
            </a:r>
          </a:p>
          <a:p>
            <a:pPr lvl="1"/>
            <a:r>
              <a:rPr lang="en-GB" dirty="0">
                <a:solidFill>
                  <a:srgbClr val="7030A0"/>
                </a:solidFill>
              </a:rPr>
              <a:t>Coaxial lines and waveguides installed</a:t>
            </a:r>
          </a:p>
          <a:p>
            <a:pPr lvl="1"/>
            <a:r>
              <a:rPr lang="en-GB" dirty="0"/>
              <a:t>Beam Loops hardware (commercial </a:t>
            </a:r>
            <a:r>
              <a:rPr lang="en-GB" dirty="0" err="1"/>
              <a:t>uTCA</a:t>
            </a:r>
            <a:r>
              <a:rPr lang="en-GB" dirty="0"/>
              <a:t> module) selected and ordered</a:t>
            </a:r>
          </a:p>
          <a:p>
            <a:r>
              <a:rPr lang="en-GB" dirty="0"/>
              <a:t>Oct 2019</a:t>
            </a:r>
          </a:p>
          <a:p>
            <a:pPr lvl="1"/>
            <a:r>
              <a:rPr lang="en-GB" dirty="0"/>
              <a:t>Beam Loops RF front-end </a:t>
            </a:r>
            <a:r>
              <a:rPr lang="en-GB" dirty="0" smtClean="0"/>
              <a:t>finalized</a:t>
            </a:r>
            <a:endParaRPr lang="en-GB" dirty="0"/>
          </a:p>
          <a:p>
            <a:r>
              <a:rPr lang="en-GB" dirty="0"/>
              <a:t>November 2019</a:t>
            </a:r>
          </a:p>
          <a:p>
            <a:pPr lvl="1"/>
            <a:r>
              <a:rPr lang="en-GB" dirty="0">
                <a:solidFill>
                  <a:srgbClr val="7030A0"/>
                </a:solidFill>
              </a:rPr>
              <a:t>New cavities prepared including HOM couplers</a:t>
            </a:r>
          </a:p>
          <a:p>
            <a:r>
              <a:rPr lang="en-GB" dirty="0"/>
              <a:t>December 2019</a:t>
            </a:r>
          </a:p>
          <a:p>
            <a:pPr lvl="1"/>
            <a:r>
              <a:rPr lang="en-GB" dirty="0">
                <a:solidFill>
                  <a:srgbClr val="7030A0"/>
                </a:solidFill>
              </a:rPr>
              <a:t>SSPA integration and commissioning </a:t>
            </a:r>
            <a:r>
              <a:rPr lang="en-GB" dirty="0" smtClean="0">
                <a:solidFill>
                  <a:srgbClr val="7030A0"/>
                </a:solidFill>
              </a:rPr>
              <a:t>complete</a:t>
            </a:r>
          </a:p>
          <a:p>
            <a:pPr lvl="1"/>
            <a:r>
              <a:rPr lang="en-GB" dirty="0" smtClean="0">
                <a:solidFill>
                  <a:srgbClr val="7030A0"/>
                </a:solidFill>
              </a:rPr>
              <a:t>Cavity and SSPA PLC controls validated</a:t>
            </a:r>
            <a:endParaRPr lang="en-GB" dirty="0">
              <a:solidFill>
                <a:srgbClr val="7030A0"/>
              </a:solidFill>
            </a:endParaRPr>
          </a:p>
          <a:p>
            <a:r>
              <a:rPr lang="en-GB" dirty="0"/>
              <a:t>March 2020</a:t>
            </a:r>
          </a:p>
          <a:p>
            <a:pPr lvl="1"/>
            <a:r>
              <a:rPr lang="en-GB" dirty="0"/>
              <a:t>Beam Loops firmware finalized</a:t>
            </a:r>
          </a:p>
          <a:p>
            <a:r>
              <a:rPr lang="en-GB" dirty="0"/>
              <a:t>May 2020</a:t>
            </a:r>
          </a:p>
          <a:p>
            <a:pPr lvl="1"/>
            <a:r>
              <a:rPr lang="en-GB" dirty="0">
                <a:solidFill>
                  <a:srgbClr val="7030A0"/>
                </a:solidFill>
              </a:rPr>
              <a:t>All LSS3 equipment reinstalled</a:t>
            </a:r>
          </a:p>
          <a:p>
            <a:r>
              <a:rPr lang="en-GB" dirty="0"/>
              <a:t>June 2020</a:t>
            </a:r>
          </a:p>
          <a:p>
            <a:pPr lvl="1"/>
            <a:r>
              <a:rPr lang="en-GB" dirty="0"/>
              <a:t>Cavity Controller and Beam Control firmware </a:t>
            </a:r>
            <a:r>
              <a:rPr lang="en-GB" dirty="0" smtClean="0"/>
              <a:t>finalized</a:t>
            </a:r>
          </a:p>
          <a:p>
            <a:pPr lvl="1"/>
            <a:r>
              <a:rPr lang="en-GB" dirty="0" smtClean="0"/>
              <a:t>All LLRF HW installed in Faraday Cage</a:t>
            </a:r>
            <a:endParaRPr lang="en-GB" dirty="0"/>
          </a:p>
          <a:p>
            <a:r>
              <a:rPr lang="en-GB" dirty="0"/>
              <a:t>July 2020</a:t>
            </a:r>
          </a:p>
          <a:p>
            <a:pPr lvl="1"/>
            <a:r>
              <a:rPr lang="en-GB" dirty="0">
                <a:solidFill>
                  <a:srgbClr val="7030A0"/>
                </a:solidFill>
              </a:rPr>
              <a:t>All ‘new’ power systems restarted</a:t>
            </a:r>
          </a:p>
          <a:p>
            <a:pPr lvl="1"/>
            <a:r>
              <a:rPr lang="en-GB" b="1" dirty="0"/>
              <a:t>Start of LLRF commissioning in SPS machine</a:t>
            </a:r>
          </a:p>
          <a:p>
            <a:pPr marL="374400" lvl="1" indent="0">
              <a:buNone/>
            </a:pPr>
            <a:endParaRPr lang="en-GB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57B9D48-27C0-491B-B800-8D229B7A2C74}"/>
              </a:ext>
            </a:extLst>
          </p:cNvPr>
          <p:cNvGrpSpPr/>
          <p:nvPr/>
        </p:nvGrpSpPr>
        <p:grpSpPr>
          <a:xfrm>
            <a:off x="1" y="1038297"/>
            <a:ext cx="12192000" cy="892778"/>
            <a:chOff x="1" y="1038297"/>
            <a:chExt cx="12192000" cy="892778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A9F2BF69-BC56-4B5A-840D-B6E16906EFB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202" b="91737"/>
            <a:stretch/>
          </p:blipFill>
          <p:spPr>
            <a:xfrm>
              <a:off x="1" y="1038297"/>
              <a:ext cx="12192000" cy="417877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0B98E888-1296-444C-9ED2-FED9434F4A8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66075" b="24764"/>
            <a:stretch/>
          </p:blipFill>
          <p:spPr>
            <a:xfrm>
              <a:off x="1" y="1456174"/>
              <a:ext cx="12192000" cy="474901"/>
            </a:xfrm>
            <a:prstGeom prst="rect">
              <a:avLst/>
            </a:prstGeom>
          </p:spPr>
        </p:pic>
      </p:grp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482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SPS LLRF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887" y="1076897"/>
            <a:ext cx="11687175" cy="4916131"/>
          </a:xfrm>
        </p:spPr>
        <p:txBody>
          <a:bodyPr>
            <a:normAutofit/>
          </a:bodyPr>
          <a:lstStyle/>
          <a:p>
            <a:r>
              <a:rPr lang="en-GB" dirty="0"/>
              <a:t>BE-CO deliverables</a:t>
            </a:r>
          </a:p>
          <a:p>
            <a:pPr lvl="1"/>
            <a:r>
              <a:rPr lang="en-GB" dirty="0"/>
              <a:t>White-rabbit with Fixed latency and fixed phase, finalized Q3 2019</a:t>
            </a:r>
          </a:p>
          <a:p>
            <a:pPr lvl="1"/>
            <a:r>
              <a:rPr lang="en-GB" dirty="0" err="1"/>
              <a:t>MicroTCA</a:t>
            </a:r>
            <a:r>
              <a:rPr lang="en-GB" dirty="0"/>
              <a:t> SIS8300-KU framework firmware, finalized Q2 2019</a:t>
            </a:r>
          </a:p>
          <a:p>
            <a:pPr lvl="1"/>
            <a:r>
              <a:rPr lang="en-GB" dirty="0" err="1"/>
              <a:t>MicroTCA</a:t>
            </a:r>
            <a:r>
              <a:rPr lang="en-GB" dirty="0"/>
              <a:t> clock distribution module (</a:t>
            </a:r>
            <a:r>
              <a:rPr lang="en-GB" dirty="0" err="1"/>
              <a:t>eRTM</a:t>
            </a:r>
            <a:r>
              <a:rPr lang="en-GB" dirty="0"/>
              <a:t>), series by Q1 2020</a:t>
            </a:r>
          </a:p>
          <a:p>
            <a:pPr lvl="1"/>
            <a:r>
              <a:rPr lang="en-GB" dirty="0" err="1"/>
              <a:t>MicroTCA</a:t>
            </a:r>
            <a:r>
              <a:rPr lang="en-GB" dirty="0"/>
              <a:t> central Timing receiver, series by Q1 2020</a:t>
            </a:r>
          </a:p>
          <a:p>
            <a:pPr lvl="1"/>
            <a:r>
              <a:rPr lang="en-GB" dirty="0" err="1"/>
              <a:t>MicroTCA</a:t>
            </a:r>
            <a:r>
              <a:rPr lang="en-GB" dirty="0"/>
              <a:t> support from Q1 2020</a:t>
            </a:r>
          </a:p>
          <a:p>
            <a:pPr lvl="1"/>
            <a:r>
              <a:rPr lang="en-GB" dirty="0"/>
              <a:t>RF distribution over White-rabbit module (WR2RF), from Q1 2019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413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Summary and timelines for LS2 upgrades</a:t>
            </a:r>
          </a:p>
          <a:p>
            <a:pPr lvl="1"/>
            <a:r>
              <a:rPr lang="en-GB" dirty="0"/>
              <a:t>RF LINAC4, PSB, PS</a:t>
            </a:r>
          </a:p>
          <a:p>
            <a:pPr lvl="1"/>
            <a:r>
              <a:rPr lang="en-GB" dirty="0" smtClean="0"/>
              <a:t>RF </a:t>
            </a:r>
            <a:r>
              <a:rPr lang="en-GB" dirty="0"/>
              <a:t>LINAC3 and LEIR</a:t>
            </a:r>
          </a:p>
          <a:p>
            <a:pPr lvl="1"/>
            <a:r>
              <a:rPr lang="en-GB" dirty="0" smtClean="0"/>
              <a:t>Transverse feedbacks</a:t>
            </a:r>
          </a:p>
          <a:p>
            <a:r>
              <a:rPr lang="en-GB" dirty="0" smtClean="0"/>
              <a:t>Settings </a:t>
            </a:r>
            <a:r>
              <a:rPr lang="en-GB" dirty="0"/>
              <a:t>management and software tools</a:t>
            </a:r>
          </a:p>
          <a:p>
            <a:pPr lvl="1"/>
            <a:r>
              <a:rPr lang="en-GB" dirty="0"/>
              <a:t>LINAC4, </a:t>
            </a:r>
            <a:r>
              <a:rPr lang="en-GB" dirty="0" smtClean="0"/>
              <a:t>PS</a:t>
            </a:r>
            <a:endParaRPr lang="en-GB" dirty="0"/>
          </a:p>
          <a:p>
            <a:pPr lvl="1"/>
            <a:r>
              <a:rPr lang="en-GB" dirty="0" smtClean="0"/>
              <a:t>SPS LLRF software integration</a:t>
            </a:r>
            <a:endParaRPr lang="en-GB" dirty="0"/>
          </a:p>
          <a:p>
            <a:r>
              <a:rPr lang="en-GB" dirty="0"/>
              <a:t>Conclusions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697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Overall planning and common milestones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0444" y="935672"/>
            <a:ext cx="9642989" cy="429535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880493" y="623515"/>
            <a:ext cx="763351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100" dirty="0" smtClean="0"/>
              <a:t>F. Gerigk</a:t>
            </a:r>
            <a:endParaRPr lang="en-US" sz="110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8422640" y="1402080"/>
            <a:ext cx="0" cy="4189421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408250" y="5612291"/>
            <a:ext cx="2185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Start of IST period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2928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40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1199" b="24040"/>
          <a:stretch/>
        </p:blipFill>
        <p:spPr>
          <a:xfrm>
            <a:off x="1590675" y="314960"/>
            <a:ext cx="9010650" cy="645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9053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DC8817-6D70-496E-BC3D-3DA7BF988F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LINAC4 HLRF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10593C-B758-4A5C-85FF-F06D9E72DE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err="1"/>
              <a:t>Buncher</a:t>
            </a:r>
            <a:r>
              <a:rPr lang="en-GB" dirty="0"/>
              <a:t> &amp; </a:t>
            </a:r>
            <a:r>
              <a:rPr lang="en-GB" dirty="0" err="1"/>
              <a:t>debuncher</a:t>
            </a:r>
            <a:r>
              <a:rPr lang="en-GB" dirty="0"/>
              <a:t> amplifiers renovation</a:t>
            </a:r>
          </a:p>
          <a:p>
            <a:pPr lvl="1"/>
            <a:r>
              <a:rPr lang="en-GB" dirty="0"/>
              <a:t>1 out of 5 racks broke in 2018, cannot handle RF drive when not powered</a:t>
            </a:r>
          </a:p>
          <a:p>
            <a:pPr lvl="1"/>
            <a:r>
              <a:rPr lang="en-GB" dirty="0"/>
              <a:t>Change for more robust transistors, change bias point</a:t>
            </a:r>
          </a:p>
          <a:p>
            <a:r>
              <a:rPr lang="en-GB" dirty="0"/>
              <a:t>Klystrons</a:t>
            </a:r>
          </a:p>
          <a:p>
            <a:pPr lvl="1"/>
            <a:r>
              <a:rPr lang="en-GB" dirty="0"/>
              <a:t>Modifications of all klystrons’ filament supply</a:t>
            </a:r>
          </a:p>
          <a:p>
            <a:pPr lvl="1"/>
            <a:r>
              <a:rPr lang="en-GB" dirty="0"/>
              <a:t>Optimisation for 600 µs long beam pulses and for output power (HV, mod anode)</a:t>
            </a:r>
          </a:p>
          <a:p>
            <a:pPr lvl="1"/>
            <a:r>
              <a:rPr lang="en-GB" dirty="0"/>
              <a:t>Decision taken </a:t>
            </a:r>
            <a:r>
              <a:rPr lang="en-GB" b="1" dirty="0"/>
              <a:t>not to exchange LEP klystrons against new klystrons for 2019 LBE Run</a:t>
            </a:r>
          </a:p>
          <a:p>
            <a:pPr lvl="2"/>
            <a:r>
              <a:rPr lang="en-GB" dirty="0"/>
              <a:t>Long term replacement strategy: replacement of CCDTL 1-2, CCDTL 3-4 and later DTL 1, CCDTL 7</a:t>
            </a:r>
          </a:p>
          <a:p>
            <a:pPr lvl="2"/>
            <a:r>
              <a:rPr lang="en-GB" dirty="0"/>
              <a:t>RFQ can stay equipped with LEP klystrons (&lt; 1.0 MW).</a:t>
            </a:r>
          </a:p>
          <a:p>
            <a:pPr lvl="1"/>
            <a:r>
              <a:rPr lang="en-GB" dirty="0"/>
              <a:t>Klystron spares stock:</a:t>
            </a:r>
          </a:p>
          <a:p>
            <a:pPr lvl="2"/>
            <a:r>
              <a:rPr lang="en-GB" dirty="0"/>
              <a:t>3 MW klystrons:  4 (2018),  planned 7 by 2022 (4 will be used for replacements)</a:t>
            </a:r>
          </a:p>
          <a:p>
            <a:pPr lvl="2"/>
            <a:r>
              <a:rPr lang="en-GB" dirty="0"/>
              <a:t>LEP klystrons:  6  (4x 1.1 MW, 2x 1.3 MW, measured in test stand)</a:t>
            </a:r>
          </a:p>
          <a:p>
            <a:r>
              <a:rPr lang="en-GB" dirty="0"/>
              <a:t>Chopper drive unit</a:t>
            </a:r>
          </a:p>
          <a:p>
            <a:pPr lvl="1"/>
            <a:r>
              <a:rPr lang="en-GB" dirty="0"/>
              <a:t>Resolve plate monitoring problems and timing issues</a:t>
            </a:r>
          </a:p>
          <a:p>
            <a:pPr lvl="1"/>
            <a:r>
              <a:rPr lang="en-GB" dirty="0"/>
              <a:t>FPGA firmware, FESA class and Inspector panel to be updated before low energy run (March 2019)</a:t>
            </a:r>
          </a:p>
          <a:p>
            <a:pPr lvl="1"/>
            <a:r>
              <a:rPr lang="en-GB" dirty="0"/>
              <a:t>Chopper is a safety system with interlocks: will ask some work</a:t>
            </a:r>
          </a:p>
          <a:p>
            <a:pPr marL="374400" lvl="1" indent="0">
              <a:buNone/>
            </a:pPr>
            <a:r>
              <a:rPr lang="en-GB" dirty="0">
                <a:sym typeface="Wingdings" panose="05000000000000000000" pitchFamily="2" charset="2"/>
              </a:rPr>
              <a:t> </a:t>
            </a:r>
            <a:r>
              <a:rPr lang="en-GB" b="1" dirty="0"/>
              <a:t>Possible manpower conflicts with LIU-SPS</a:t>
            </a:r>
          </a:p>
          <a:p>
            <a:pPr lvl="1"/>
            <a:endParaRPr lang="en-GB" dirty="0"/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1645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LINAC4 LLRF: What’s left to be done?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888" y="1076898"/>
            <a:ext cx="6893204" cy="1402351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Cavity feedback</a:t>
            </a:r>
          </a:p>
          <a:p>
            <a:pPr lvl="1"/>
            <a:r>
              <a:rPr lang="en-GB" dirty="0"/>
              <a:t>Deploy the Linear Quadratic Gaussian Regulator (LQG) on all cavities</a:t>
            </a:r>
          </a:p>
          <a:p>
            <a:pPr lvl="1"/>
            <a:r>
              <a:rPr lang="en-GB" dirty="0"/>
              <a:t>Digital Notch Filter on the first non-accelerating mode</a:t>
            </a:r>
          </a:p>
          <a:p>
            <a:pPr lvl="1"/>
            <a:endParaRPr lang="en-GB" dirty="0"/>
          </a:p>
          <a:p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A18478B-617B-43B6-A87D-38A1619F40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6073" y="3243638"/>
            <a:ext cx="3760977" cy="254120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033EE53-D78C-4EEB-804F-E32B55CAAA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991" y="289424"/>
            <a:ext cx="3762059" cy="252498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DB046DC-9F49-45F1-AD0B-23DF5391B0D8}"/>
              </a:ext>
            </a:extLst>
          </p:cNvPr>
          <p:cNvSpPr txBox="1"/>
          <p:nvPr/>
        </p:nvSpPr>
        <p:spPr>
          <a:xfrm>
            <a:off x="7674991" y="2851823"/>
            <a:ext cx="37620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Beam Loading PIMS11/12 PI Controller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B0A7096-8255-4FDD-B262-33591D5CD233}"/>
              </a:ext>
            </a:extLst>
          </p:cNvPr>
          <p:cNvSpPr txBox="1"/>
          <p:nvPr/>
        </p:nvSpPr>
        <p:spPr>
          <a:xfrm>
            <a:off x="7605284" y="5804838"/>
            <a:ext cx="37620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Beam Loading PIMS11/12 LQG Regulator (Kalman)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AED2457-EED6-41C9-8CE9-021BD666AF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63909" y="2502220"/>
            <a:ext cx="4249254" cy="2860501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AED8DC45-A288-4ED1-B5D9-A0D09979D0FD}"/>
              </a:ext>
            </a:extLst>
          </p:cNvPr>
          <p:cNvSpPr/>
          <p:nvPr/>
        </p:nvSpPr>
        <p:spPr>
          <a:xfrm>
            <a:off x="242888" y="2680721"/>
            <a:ext cx="3021021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/>
              <a:t>PIMS: accelerating mode 7/7 PI at 352.2 </a:t>
            </a:r>
            <a:r>
              <a:rPr lang="en-GB" sz="1600" dirty="0" err="1"/>
              <a:t>MHz.</a:t>
            </a:r>
            <a:endParaRPr lang="en-GB" sz="1600" dirty="0"/>
          </a:p>
          <a:p>
            <a:r>
              <a:rPr lang="en-GB" sz="1600" dirty="0"/>
              <a:t>Strong parasitic 5/7 PI at 355.7 </a:t>
            </a:r>
            <a:r>
              <a:rPr lang="en-GB" sz="1600" dirty="0" err="1"/>
              <a:t>MHz.</a:t>
            </a:r>
            <a:endParaRPr lang="en-GB" sz="1600" dirty="0"/>
          </a:p>
          <a:p>
            <a:r>
              <a:rPr lang="en-GB" sz="1600" dirty="0"/>
              <a:t>Damped by inserting a digital notch at 3.5 MHz after demodulation/sampling.</a:t>
            </a:r>
          </a:p>
          <a:p>
            <a:r>
              <a:rPr lang="en-GB" sz="1600" dirty="0"/>
              <a:t>Frequency tuned to the mode of each cavity (all L4 cavities are different).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000703B-6DBB-4027-9C6D-AD7B65B557A6}"/>
              </a:ext>
            </a:extLst>
          </p:cNvPr>
          <p:cNvSpPr/>
          <p:nvPr/>
        </p:nvSpPr>
        <p:spPr>
          <a:xfrm>
            <a:off x="634800" y="5355940"/>
            <a:ext cx="6109380" cy="699404"/>
          </a:xfrm>
          <a:prstGeom prst="rect">
            <a:avLst/>
          </a:prstGeom>
          <a:ln w="19050">
            <a:solidFill>
              <a:schemeClr val="tx2"/>
            </a:solidFill>
          </a:ln>
        </p:spPr>
        <p:txBody>
          <a:bodyPr wrap="square" lIns="108000" tIns="72000" rIns="108000" bIns="72000">
            <a:spAutoFit/>
          </a:bodyPr>
          <a:lstStyle/>
          <a:p>
            <a:r>
              <a:rPr lang="en-GB" b="1" dirty="0"/>
              <a:t>Outside the few µs at batch head the regulation is an order of magnitude better than the 1% specification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185C338-3315-41AF-80D8-274EC3D973B5}"/>
              </a:ext>
            </a:extLst>
          </p:cNvPr>
          <p:cNvSpPr/>
          <p:nvPr/>
        </p:nvSpPr>
        <p:spPr>
          <a:xfrm>
            <a:off x="4043044" y="3194226"/>
            <a:ext cx="452487" cy="537328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1020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t="21497" b="15399"/>
          <a:stretch/>
        </p:blipFill>
        <p:spPr>
          <a:xfrm>
            <a:off x="7506149" y="3270834"/>
            <a:ext cx="4520608" cy="232314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LINAC4 LLRF: What’s left to be done?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888" y="1076897"/>
            <a:ext cx="6672262" cy="5106215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Adaptive </a:t>
            </a:r>
            <a:r>
              <a:rPr lang="en-GB" dirty="0" err="1"/>
              <a:t>FeedForward</a:t>
            </a:r>
            <a:endParaRPr lang="en-GB" dirty="0"/>
          </a:p>
          <a:p>
            <a:pPr lvl="1"/>
            <a:r>
              <a:rPr lang="en-GB" dirty="0"/>
              <a:t>Uncompensated beam loading in the first few µs of beam pulse is about 0.1 MV</a:t>
            </a:r>
          </a:p>
          <a:p>
            <a:pPr lvl="2"/>
            <a:r>
              <a:rPr lang="en-GB" dirty="0"/>
              <a:t>~2.5% compared with specification 1%</a:t>
            </a:r>
          </a:p>
          <a:p>
            <a:pPr lvl="1"/>
            <a:r>
              <a:rPr lang="en-GB" dirty="0"/>
              <a:t>Implement Adaptive </a:t>
            </a:r>
            <a:r>
              <a:rPr lang="en-GB" dirty="0" err="1"/>
              <a:t>FeedForward</a:t>
            </a:r>
            <a:r>
              <a:rPr lang="en-GB" dirty="0"/>
              <a:t> (pulse to pulse) for beam loading compensation at head of beam pulse</a:t>
            </a:r>
          </a:p>
          <a:p>
            <a:pPr lvl="2"/>
            <a:r>
              <a:rPr lang="en-GB" dirty="0"/>
              <a:t>Works only in the regions along the RF pulse where we see beam loading transients</a:t>
            </a:r>
          </a:p>
          <a:p>
            <a:pPr lvl="2"/>
            <a:r>
              <a:rPr lang="en-GB" dirty="0"/>
              <a:t>Will need ring start timing information</a:t>
            </a:r>
          </a:p>
          <a:p>
            <a:pPr lvl="2"/>
            <a:r>
              <a:rPr lang="en-GB" dirty="0"/>
              <a:t>Full PPM implementation as it is reliant on repeatable beam pulses.</a:t>
            </a:r>
          </a:p>
          <a:p>
            <a:r>
              <a:rPr lang="en-GB" dirty="0"/>
              <a:t>Klystron Polar loop</a:t>
            </a:r>
          </a:p>
          <a:p>
            <a:pPr lvl="1"/>
            <a:r>
              <a:rPr lang="en-GB" dirty="0"/>
              <a:t>Keep RF amplitude and phase from klystron stable.</a:t>
            </a:r>
          </a:p>
          <a:p>
            <a:pPr lvl="1"/>
            <a:r>
              <a:rPr lang="en-GB" dirty="0"/>
              <a:t>Important with the increased RF pulse length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A18478B-617B-43B6-A87D-38A1619F40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8664" y="396936"/>
            <a:ext cx="3980448" cy="2689492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A185C338-3315-41AF-80D8-274EC3D973B5}"/>
              </a:ext>
            </a:extLst>
          </p:cNvPr>
          <p:cNvSpPr/>
          <p:nvPr/>
        </p:nvSpPr>
        <p:spPr>
          <a:xfrm>
            <a:off x="9732644" y="1050466"/>
            <a:ext cx="452487" cy="537328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7262304-AB5C-48F6-9E05-F9B146763874}"/>
              </a:ext>
            </a:extLst>
          </p:cNvPr>
          <p:cNvSpPr/>
          <p:nvPr/>
        </p:nvSpPr>
        <p:spPr>
          <a:xfrm>
            <a:off x="6790671" y="5727904"/>
            <a:ext cx="5401329" cy="656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GB" sz="1600" dirty="0"/>
              <a:t>Beam energy and position in the transfer line varies over the first ~10 µs due to the </a:t>
            </a:r>
            <a:r>
              <a:rPr lang="en-GB" sz="1600" dirty="0" err="1"/>
              <a:t>beamloading</a:t>
            </a:r>
            <a:r>
              <a:rPr lang="en-GB" sz="1600" dirty="0"/>
              <a:t> transients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087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LINAC4 LLRF: What’s left to be done?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888" y="1076897"/>
            <a:ext cx="6602665" cy="4916131"/>
          </a:xfrm>
        </p:spPr>
        <p:txBody>
          <a:bodyPr>
            <a:normAutofit fontScale="92500"/>
          </a:bodyPr>
          <a:lstStyle/>
          <a:p>
            <a:r>
              <a:rPr lang="en-GB" dirty="0"/>
              <a:t>Longitudinal painting</a:t>
            </a:r>
          </a:p>
          <a:p>
            <a:pPr lvl="1"/>
            <a:r>
              <a:rPr lang="en-GB" dirty="0"/>
              <a:t>PIMS11-12 and </a:t>
            </a:r>
            <a:r>
              <a:rPr lang="en-GB" dirty="0" err="1"/>
              <a:t>Debuncher</a:t>
            </a:r>
            <a:r>
              <a:rPr lang="en-GB" dirty="0"/>
              <a:t> need to be driven by functions</a:t>
            </a:r>
          </a:p>
          <a:p>
            <a:pPr lvl="2"/>
            <a:r>
              <a:rPr lang="en-GB" dirty="0"/>
              <a:t>SPS function generator code being integrated into the Linac4 firmware</a:t>
            </a:r>
          </a:p>
          <a:p>
            <a:pPr lvl="2"/>
            <a:r>
              <a:rPr lang="en-GB" dirty="0"/>
              <a:t>FESA class under development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Lab testing in the Linac4 </a:t>
            </a:r>
            <a:r>
              <a:rPr lang="en-GB" dirty="0" err="1"/>
              <a:t>CavityLoops</a:t>
            </a:r>
            <a:r>
              <a:rPr lang="en-GB" dirty="0"/>
              <a:t> firmware by end Q1 2019 (without FESA)</a:t>
            </a:r>
          </a:p>
          <a:p>
            <a:pPr lvl="1"/>
            <a:r>
              <a:rPr lang="en-GB" dirty="0"/>
              <a:t>Available for machine testing during the 2019 run (specs for data generation already available)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Application SW: control chopper + PIMS + </a:t>
            </a:r>
            <a:r>
              <a:rPr lang="en-GB" dirty="0" err="1"/>
              <a:t>debuncher</a:t>
            </a:r>
            <a:r>
              <a:rPr lang="en-GB" dirty="0"/>
              <a:t> together (BE/OP)</a:t>
            </a:r>
          </a:p>
        </p:txBody>
      </p:sp>
      <p:graphicFrame>
        <p:nvGraphicFramePr>
          <p:cNvPr id="18" name="Object 17">
            <a:extLst>
              <a:ext uri="{FF2B5EF4-FFF2-40B4-BE49-F238E27FC236}">
                <a16:creationId xmlns:a16="http://schemas.microsoft.com/office/drawing/2014/main" id="{0C8E3F58-5E8B-4F50-87D3-57D82868DF0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8921514"/>
              </p:ext>
            </p:extLst>
          </p:nvPr>
        </p:nvGraphicFramePr>
        <p:xfrm>
          <a:off x="6845553" y="1644633"/>
          <a:ext cx="5188400" cy="30310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21" r:id="rId3" imgW="6324600" imgH="3670300" progId="Visio.Drawing.15">
                  <p:embed/>
                </p:oleObj>
              </mc:Choice>
              <mc:Fallback>
                <p:oleObj r:id="rId3" imgW="6324600" imgH="3670300" progId="Visio.Drawing.15">
                  <p:embed/>
                  <p:pic>
                    <p:nvPicPr>
                      <p:cNvPr id="3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45553" y="1644633"/>
                        <a:ext cx="5188400" cy="303106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4747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LINAC4 LLRF: </a:t>
            </a:r>
            <a:r>
              <a:rPr lang="en-GB" dirty="0" err="1"/>
              <a:t>Debuncher</a:t>
            </a:r>
            <a:r>
              <a:rPr lang="en-GB" dirty="0"/>
              <a:t> commissioning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err="1"/>
              <a:t>Debuncher</a:t>
            </a:r>
            <a:r>
              <a:rPr lang="en-GB" dirty="0"/>
              <a:t> Cavity Loop</a:t>
            </a:r>
          </a:p>
          <a:p>
            <a:pPr lvl="1"/>
            <a:r>
              <a:rPr lang="en-GB" dirty="0"/>
              <a:t>Same PIMS cavity as in the accelerating part</a:t>
            </a:r>
          </a:p>
          <a:p>
            <a:pPr lvl="1"/>
            <a:r>
              <a:rPr lang="en-GB" dirty="0"/>
              <a:t>Demanded voltage is 10 times lower 0.4-0.7 MV compared to 4 MV</a:t>
            </a:r>
          </a:p>
          <a:p>
            <a:pPr lvl="1"/>
            <a:r>
              <a:rPr lang="en-GB" dirty="0"/>
              <a:t>So beam induced voltage relatively 10 times bigger</a:t>
            </a:r>
          </a:p>
          <a:p>
            <a:pPr lvl="1"/>
            <a:r>
              <a:rPr lang="en-GB" dirty="0"/>
              <a:t>Spec (1% voltage/1</a:t>
            </a:r>
            <a:r>
              <a:rPr lang="en-GB" dirty="0">
                <a:sym typeface="Symbol" panose="05050102010706020507" pitchFamily="18" charset="2"/>
              </a:rPr>
              <a:t></a:t>
            </a:r>
            <a:r>
              <a:rPr lang="en-GB" dirty="0"/>
              <a:t> phase) will likely not be reachable</a:t>
            </a:r>
          </a:p>
          <a:p>
            <a:r>
              <a:rPr lang="en-GB" dirty="0"/>
              <a:t>Tuner</a:t>
            </a:r>
          </a:p>
          <a:p>
            <a:pPr lvl="1"/>
            <a:r>
              <a:rPr lang="en-GB" dirty="0"/>
              <a:t>Optimal tuning depends on the demanded voltage </a:t>
            </a:r>
          </a:p>
          <a:p>
            <a:pPr lvl="1"/>
            <a:r>
              <a:rPr lang="en-GB" dirty="0"/>
              <a:t>Want different voltage for different beams (painting or not)</a:t>
            </a:r>
          </a:p>
          <a:p>
            <a:pPr lvl="1"/>
            <a:r>
              <a:rPr lang="en-GB" dirty="0"/>
              <a:t>Do NOT want the tuner to move in PPM mode, between successive cycles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 </a:t>
            </a:r>
            <a:r>
              <a:rPr lang="en-GB" dirty="0"/>
              <a:t>Tune will not be optimal for all cycles</a:t>
            </a:r>
          </a:p>
          <a:p>
            <a:r>
              <a:rPr lang="en-GB" dirty="0"/>
              <a:t>First time we can commission </a:t>
            </a:r>
            <a:r>
              <a:rPr lang="en-GB" dirty="0" err="1"/>
              <a:t>Debuncher</a:t>
            </a:r>
            <a:r>
              <a:rPr lang="en-GB" dirty="0"/>
              <a:t> is in LBE run</a:t>
            </a:r>
          </a:p>
          <a:p>
            <a:pPr lvl="1"/>
            <a:r>
              <a:rPr lang="en-GB" dirty="0"/>
              <a:t>Optimization is likely to be difficult</a:t>
            </a:r>
          </a:p>
          <a:p>
            <a:pPr lvl="1"/>
            <a:r>
              <a:rPr lang="en-GB" dirty="0"/>
              <a:t>All HW is installed </a:t>
            </a:r>
            <a:r>
              <a:rPr lang="en-GB" dirty="0">
                <a:sym typeface="Wingdings" panose="05000000000000000000" pitchFamily="2" charset="2"/>
              </a:rPr>
              <a:t> will require</a:t>
            </a:r>
            <a:r>
              <a:rPr lang="en-GB" dirty="0"/>
              <a:t> commissioning time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59DDEBD-1978-487E-94E1-31D46951C9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0583" y="3145498"/>
            <a:ext cx="2709578" cy="567004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0563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30555</TotalTime>
  <Words>3317</Words>
  <Application>Microsoft Office PowerPoint</Application>
  <PresentationFormat>Widescreen</PresentationFormat>
  <Paragraphs>591</Paragraphs>
  <Slides>41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41</vt:i4>
      </vt:variant>
    </vt:vector>
  </HeadingPairs>
  <TitlesOfParts>
    <vt:vector size="51" baseType="lpstr">
      <vt:lpstr>.AppleSystemUIFont</vt:lpstr>
      <vt:lpstr>Arial</vt:lpstr>
      <vt:lpstr>Calibri</vt:lpstr>
      <vt:lpstr>Courier New</vt:lpstr>
      <vt:lpstr>PT Sans</vt:lpstr>
      <vt:lpstr>Symbol</vt:lpstr>
      <vt:lpstr>Wingdings</vt:lpstr>
      <vt:lpstr>CERNCorporate4-3</vt:lpstr>
      <vt:lpstr>Microsoft Visio Drawing</vt:lpstr>
      <vt:lpstr>Worksheet</vt:lpstr>
      <vt:lpstr>PowerPoint Presentation</vt:lpstr>
      <vt:lpstr>LHC Injectors Upgrade Workshop</vt:lpstr>
      <vt:lpstr>Readiness of RF equipment across the injector complex</vt:lpstr>
      <vt:lpstr>Outline</vt:lpstr>
      <vt:lpstr>LINAC4 HLRF</vt:lpstr>
      <vt:lpstr>LINAC4 LLRF: What’s left to be done?</vt:lpstr>
      <vt:lpstr>LINAC4 LLRF: What’s left to be done?</vt:lpstr>
      <vt:lpstr>LINAC4 LLRF: What’s left to be done?</vt:lpstr>
      <vt:lpstr>LINAC4 LLRF: Debuncher commissioning</vt:lpstr>
      <vt:lpstr>LINAC4 software and settings management</vt:lpstr>
      <vt:lpstr>LINAC4 summary and milestones</vt:lpstr>
      <vt:lpstr>PSB Finemet RF system</vt:lpstr>
      <vt:lpstr>PSB LLRF new features for post-LS2 operation</vt:lpstr>
      <vt:lpstr>PSB LLRF new features for post-LS2 operation</vt:lpstr>
      <vt:lpstr>PSB LLRF: What’s left to be done?</vt:lpstr>
      <vt:lpstr>PSB transverse damper</vt:lpstr>
      <vt:lpstr>PSB summary and milestones</vt:lpstr>
      <vt:lpstr>PS HLRF</vt:lpstr>
      <vt:lpstr>PS LLRF</vt:lpstr>
      <vt:lpstr>PS LLRF</vt:lpstr>
      <vt:lpstr>PS LLRF</vt:lpstr>
      <vt:lpstr>PS transverse damper</vt:lpstr>
      <vt:lpstr>PS summary and milestones</vt:lpstr>
      <vt:lpstr>Lessons from PS LLRF issues: settings management</vt:lpstr>
      <vt:lpstr>LINAC3 consolidation</vt:lpstr>
      <vt:lpstr>LINAC3 and LEIR summary and milestones</vt:lpstr>
      <vt:lpstr>SPS 200 MHz upgrade</vt:lpstr>
      <vt:lpstr>Overview SPS LLRF upgrade</vt:lpstr>
      <vt:lpstr>SPS LLRF software planning &amp; key milestones</vt:lpstr>
      <vt:lpstr>SPS LLRF software &amp; settings management</vt:lpstr>
      <vt:lpstr>SPS Application software</vt:lpstr>
      <vt:lpstr>SPS vertical tests and dry runs</vt:lpstr>
      <vt:lpstr>Summary and conclusions</vt:lpstr>
      <vt:lpstr>PowerPoint Presentation</vt:lpstr>
      <vt:lpstr>PSB HLRF equipment water damage</vt:lpstr>
      <vt:lpstr>PowerPoint Presentation</vt:lpstr>
      <vt:lpstr>Feedback upgrade in PSC80-89</vt:lpstr>
      <vt:lpstr>SPS summary and milestones</vt:lpstr>
      <vt:lpstr>SPS LLRF</vt:lpstr>
      <vt:lpstr>Overall planning and common milestones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 Iadarola</dc:creator>
  <cp:lastModifiedBy>Andy Butterworth</cp:lastModifiedBy>
  <cp:revision>707</cp:revision>
  <dcterms:created xsi:type="dcterms:W3CDTF">2018-06-08T15:21:36Z</dcterms:created>
  <dcterms:modified xsi:type="dcterms:W3CDTF">2019-02-15T07:10:57Z</dcterms:modified>
</cp:coreProperties>
</file>