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64" r:id="rId4"/>
    <p:sldId id="265" r:id="rId5"/>
    <p:sldId id="271" r:id="rId6"/>
    <p:sldId id="298" r:id="rId7"/>
    <p:sldId id="273" r:id="rId8"/>
    <p:sldId id="274" r:id="rId9"/>
    <p:sldId id="276" r:id="rId10"/>
    <p:sldId id="301" r:id="rId11"/>
    <p:sldId id="275" r:id="rId12"/>
    <p:sldId id="278" r:id="rId13"/>
    <p:sldId id="302" r:id="rId14"/>
    <p:sldId id="293" r:id="rId15"/>
    <p:sldId id="295" r:id="rId16"/>
    <p:sldId id="269" r:id="rId17"/>
    <p:sldId id="296" r:id="rId18"/>
    <p:sldId id="270" r:id="rId19"/>
    <p:sldId id="272" r:id="rId20"/>
    <p:sldId id="292" r:id="rId21"/>
    <p:sldId id="297" r:id="rId22"/>
    <p:sldId id="290" r:id="rId23"/>
    <p:sldId id="277" r:id="rId24"/>
    <p:sldId id="291" r:id="rId25"/>
    <p:sldId id="280" r:id="rId26"/>
    <p:sldId id="281" r:id="rId27"/>
    <p:sldId id="282" r:id="rId28"/>
    <p:sldId id="284" r:id="rId29"/>
    <p:sldId id="283" r:id="rId30"/>
    <p:sldId id="286" r:id="rId31"/>
    <p:sldId id="285" r:id="rId32"/>
    <p:sldId id="288" r:id="rId33"/>
    <p:sldId id="289" r:id="rId34"/>
    <p:sldId id="26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1"/>
    <a:srgbClr val="8A99BF"/>
    <a:srgbClr val="7FA9D0"/>
    <a:srgbClr val="80A9D0"/>
    <a:srgbClr val="0D428C"/>
    <a:srgbClr val="2A70B0"/>
    <a:srgbClr val="3A557D"/>
    <a:srgbClr val="256198"/>
    <a:srgbClr val="4177AB"/>
    <a:srgbClr val="667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21" autoAdjust="0"/>
    <p:restoredTop sz="81040" autoAdjust="0"/>
  </p:normalViewPr>
  <p:slideViewPr>
    <p:cSldViewPr snapToGrid="0" snapToObjects="1">
      <p:cViewPr varScale="1">
        <p:scale>
          <a:sx n="58" d="100"/>
          <a:sy n="58" d="100"/>
        </p:scale>
        <p:origin x="437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221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find examples</a:t>
            </a:r>
            <a:r>
              <a:rPr lang="en-US" baseline="0" dirty="0" smtClean="0"/>
              <a:t> from other machines</a:t>
            </a:r>
            <a:r>
              <a:rPr lang="is-IS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92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find examples</a:t>
            </a:r>
            <a:r>
              <a:rPr lang="en-US" baseline="0" dirty="0" smtClean="0"/>
              <a:t> from other machines</a:t>
            </a:r>
            <a:r>
              <a:rPr lang="is-IS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36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78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00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83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Delphine Jacquet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Accelerators control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959933"/>
            <a:ext cx="11687175" cy="5281373"/>
          </a:xfrm>
        </p:spPr>
        <p:txBody>
          <a:bodyPr>
            <a:normAutofit fontScale="92500"/>
          </a:bodyPr>
          <a:lstStyle/>
          <a:p>
            <a:r>
              <a:rPr lang="en-GB" dirty="0"/>
              <a:t>Sequences and cycles </a:t>
            </a:r>
            <a:r>
              <a:rPr lang="en-GB" dirty="0" smtClean="0"/>
              <a:t>management : more flexibility required for HL LHC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We have to be ready to fulfil any request in an efficient way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818" y="1969273"/>
            <a:ext cx="8601961" cy="3170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5618" y="4931091"/>
            <a:ext cx="5411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G.Iadarola</a:t>
            </a:r>
            <a:r>
              <a:rPr lang="en-US" dirty="0" smtClean="0"/>
              <a:t> : 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HL-LHC filling schemes: possible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optimization (140</a:t>
            </a:r>
            <a:r>
              <a:rPr lang="en-US" b="1" baseline="30000" dirty="0" smtClean="0">
                <a:solidFill>
                  <a:schemeClr val="tx2"/>
                </a:solidFill>
                <a:latin typeface="Calibri" pitchFamily="34" charset="0"/>
              </a:rPr>
              <a:t>th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</a:rPr>
              <a:t>HiLumi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 WP2 Meeting)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084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Ã©sultat de recherche d'images pour &quot;brainstormi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060" y="3798048"/>
            <a:ext cx="3059952" cy="305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Accelerators controls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" indent="0">
              <a:buNone/>
            </a:pPr>
            <a:r>
              <a:rPr lang="en-GB" dirty="0"/>
              <a:t>Sequences and cycles </a:t>
            </a:r>
            <a:r>
              <a:rPr lang="en-GB" dirty="0" smtClean="0"/>
              <a:t>management: new concept?</a:t>
            </a:r>
          </a:p>
          <a:p>
            <a:pPr lvl="1"/>
            <a:r>
              <a:rPr lang="en-GB" dirty="0" smtClean="0"/>
              <a:t>Already several discussions, brainstorming session for a new generation of sequence management </a:t>
            </a:r>
          </a:p>
          <a:p>
            <a:pPr lvl="2"/>
            <a:r>
              <a:rPr lang="en-GB" sz="2000" dirty="0" smtClean="0"/>
              <a:t>Tight integration of timing concepts with </a:t>
            </a:r>
            <a:r>
              <a:rPr lang="en-GB" sz="2000" dirty="0"/>
              <a:t>LSA </a:t>
            </a:r>
          </a:p>
          <a:p>
            <a:pPr marL="1042416" lvl="3" indent="0">
              <a:buNone/>
            </a:pPr>
            <a:r>
              <a:rPr lang="en-GB" sz="2000" dirty="0" smtClean="0"/>
              <a:t>→ schedule directly LSA cycles instead of users </a:t>
            </a:r>
          </a:p>
          <a:p>
            <a:pPr lvl="2"/>
            <a:r>
              <a:rPr lang="en-GB" sz="2000" dirty="0" smtClean="0"/>
              <a:t>FESA will have to keep user (or slot) concept</a:t>
            </a:r>
          </a:p>
          <a:p>
            <a:pPr marL="1042416" lvl="3" indent="0">
              <a:buNone/>
            </a:pPr>
            <a:r>
              <a:rPr lang="en-GB" sz="2000" dirty="0"/>
              <a:t>→ should </a:t>
            </a:r>
            <a:r>
              <a:rPr lang="en-GB" sz="2000" dirty="0" smtClean="0"/>
              <a:t>be fully managed by the sequence manager logic. </a:t>
            </a:r>
          </a:p>
          <a:p>
            <a:pPr lvl="2"/>
            <a:r>
              <a:rPr lang="en-GB" sz="2000" dirty="0" smtClean="0"/>
              <a:t>Request for </a:t>
            </a:r>
            <a:r>
              <a:rPr lang="en-US" sz="2000" dirty="0" smtClean="0"/>
              <a:t>”any” kind of beam on the fly with optimized </a:t>
            </a:r>
            <a:r>
              <a:rPr lang="en-US" sz="2000" dirty="0" err="1" smtClean="0"/>
              <a:t>supercycles</a:t>
            </a:r>
            <a:r>
              <a:rPr lang="en-US" sz="2000" dirty="0" smtClean="0"/>
              <a:t> (duty cycle, number of injections</a:t>
            </a:r>
            <a:r>
              <a:rPr lang="is-IS" sz="2000" dirty="0" smtClean="0"/>
              <a:t>…)</a:t>
            </a:r>
            <a:endParaRPr lang="en-GB" sz="2000" dirty="0" smtClean="0"/>
          </a:p>
          <a:p>
            <a:pPr lvl="2"/>
            <a:endParaRPr lang="en-GB" sz="2000" dirty="0" smtClean="0"/>
          </a:p>
          <a:p>
            <a:pPr lvl="2"/>
            <a:endParaRPr lang="en-GB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68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Accelerators control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8"/>
            <a:ext cx="11687175" cy="4951762"/>
          </a:xfrm>
        </p:spPr>
        <p:txBody>
          <a:bodyPr>
            <a:normAutofit lnSpcReduction="10000"/>
          </a:bodyPr>
          <a:lstStyle/>
          <a:p>
            <a:pPr marL="72000" indent="0">
              <a:buNone/>
            </a:pPr>
            <a:r>
              <a:rPr lang="en-GB" dirty="0"/>
              <a:t>Sequences and cycles </a:t>
            </a:r>
            <a:r>
              <a:rPr lang="en-GB" dirty="0" smtClean="0"/>
              <a:t>management: plans for LS2</a:t>
            </a:r>
          </a:p>
          <a:p>
            <a:pPr lvl="1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New tool to help 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automate cycle scheduling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smtClean="0"/>
              <a:t>should be ready for the start-up</a:t>
            </a:r>
          </a:p>
          <a:p>
            <a:pPr lvl="1"/>
            <a:endParaRPr lang="en-GB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rgbClr val="0055A1"/>
                </a:solidFill>
              </a:rPr>
              <a:t>LS2 is already very challenging </a:t>
            </a:r>
            <a:r>
              <a:rPr lang="en-GB" dirty="0" smtClean="0"/>
              <a:t>for the timing team</a:t>
            </a:r>
          </a:p>
          <a:p>
            <a:pPr lvl="1"/>
            <a:r>
              <a:rPr lang="en-GB" dirty="0" smtClean="0"/>
              <a:t>Most of the planned tasks are </a:t>
            </a:r>
            <a:r>
              <a:rPr lang="en-GB" dirty="0" smtClean="0">
                <a:solidFill>
                  <a:srgbClr val="0055A1"/>
                </a:solidFill>
              </a:rPr>
              <a:t>imposed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55A1"/>
                </a:solidFill>
              </a:rPr>
              <a:t>by</a:t>
            </a:r>
          </a:p>
          <a:p>
            <a:pPr lvl="2"/>
            <a:r>
              <a:rPr lang="en-GB" b="1" dirty="0" smtClean="0"/>
              <a:t>Accelerator schedule , OP/equipment groups requirements </a:t>
            </a:r>
            <a:r>
              <a:rPr lang="en-GB" dirty="0" smtClean="0"/>
              <a:t>: </a:t>
            </a:r>
          </a:p>
          <a:p>
            <a:pPr lvl="3"/>
            <a:r>
              <a:rPr lang="en-GB" dirty="0" smtClean="0"/>
              <a:t>i.e. LINAC4 connection, GMT monitoring, </a:t>
            </a:r>
            <a:r>
              <a:rPr lang="en-GB" dirty="0"/>
              <a:t>LBS/LBE measurement </a:t>
            </a:r>
            <a:r>
              <a:rPr lang="en-GB" dirty="0" smtClean="0"/>
              <a:t>lines.</a:t>
            </a:r>
          </a:p>
          <a:p>
            <a:pPr lvl="2"/>
            <a:r>
              <a:rPr lang="en-GB" b="1" dirty="0" smtClean="0"/>
              <a:t>Platform obsolescence </a:t>
            </a:r>
            <a:r>
              <a:rPr lang="en-GB" dirty="0" smtClean="0"/>
              <a:t>: </a:t>
            </a:r>
          </a:p>
          <a:p>
            <a:pPr lvl="3"/>
            <a:r>
              <a:rPr lang="en-GB" dirty="0" smtClean="0"/>
              <a:t>i.e. migration of central timing and FESA classes to 64bits/SLC7, external conditions renovation, migration of LTIM to SLC7</a:t>
            </a:r>
          </a:p>
          <a:p>
            <a:pPr lvl="2"/>
            <a:r>
              <a:rPr lang="en-GB" b="1" dirty="0" smtClean="0"/>
              <a:t>Software obsolescence </a:t>
            </a:r>
            <a:r>
              <a:rPr lang="en-GB" dirty="0" smtClean="0"/>
              <a:t>: LIC Central timing renovation: </a:t>
            </a:r>
          </a:p>
          <a:p>
            <a:pPr lvl="3"/>
            <a:r>
              <a:rPr lang="en-GB" dirty="0" smtClean="0"/>
              <a:t>Improve AD beam negotiation, MTG diagnostics, testability</a:t>
            </a:r>
          </a:p>
          <a:p>
            <a:pPr lvl="3"/>
            <a:endParaRPr lang="en-GB" dirty="0" smtClean="0"/>
          </a:p>
          <a:p>
            <a:pPr marL="374400" lvl="1" indent="0">
              <a:buNone/>
            </a:pPr>
            <a:r>
              <a:rPr lang="en-GB" sz="2400" b="1" dirty="0" smtClean="0">
                <a:solidFill>
                  <a:schemeClr val="tx2"/>
                </a:solidFill>
              </a:rPr>
              <a:t>→ </a:t>
            </a:r>
            <a:r>
              <a:rPr lang="en-GB" sz="2400" b="1" dirty="0">
                <a:solidFill>
                  <a:schemeClr val="tx2"/>
                </a:solidFill>
              </a:rPr>
              <a:t>the discussions about new concepts postponed until end 2019</a:t>
            </a:r>
            <a:r>
              <a:rPr lang="en-GB" sz="2400" b="1" dirty="0" smtClean="0">
                <a:solidFill>
                  <a:schemeClr val="tx2"/>
                </a:solidFill>
              </a:rPr>
              <a:t>.</a:t>
            </a:r>
          </a:p>
          <a:p>
            <a:pPr marL="3744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28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control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Sequences and cycles </a:t>
            </a:r>
            <a:r>
              <a:rPr lang="en-GB" dirty="0" smtClean="0"/>
              <a:t>management : conclusion</a:t>
            </a:r>
            <a:endParaRPr lang="en-GB" dirty="0"/>
          </a:p>
          <a:p>
            <a:endParaRPr lang="en-GB" sz="2400" dirty="0"/>
          </a:p>
          <a:p>
            <a:pPr lvl="1"/>
            <a:r>
              <a:rPr lang="en-GB" sz="2400" dirty="0" smtClean="0"/>
              <a:t>It was demonstrated what could be gained, and how the actual sequence management is limiting the operation efficiency</a:t>
            </a:r>
          </a:p>
          <a:p>
            <a:pPr lvl="1"/>
            <a:endParaRPr lang="en-GB" sz="2400" dirty="0" smtClean="0"/>
          </a:p>
          <a:p>
            <a:pPr marL="374400" lvl="1" indent="0">
              <a:buNone/>
            </a:pPr>
            <a:r>
              <a:rPr lang="en-GB" sz="2800" b="1" dirty="0" smtClean="0">
                <a:solidFill>
                  <a:srgbClr val="FF0000"/>
                </a:solidFill>
              </a:rPr>
              <a:t>→ Really worth allocating more priority and resources on preparing a new system</a:t>
            </a:r>
            <a:r>
              <a:rPr lang="en-GB" sz="2400" b="1" dirty="0" smtClean="0">
                <a:solidFill>
                  <a:srgbClr val="FF0000"/>
                </a:solidFill>
              </a:rPr>
              <a:t>.</a:t>
            </a:r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endParaRPr lang="en-GB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546" y="4123281"/>
            <a:ext cx="2448951" cy="206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5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Model </a:t>
            </a:r>
            <a:r>
              <a:rPr lang="en-US" dirty="0"/>
              <a:t>based </a:t>
            </a:r>
            <a:r>
              <a:rPr lang="en-US" dirty="0" smtClean="0"/>
              <a:t>operation</a:t>
            </a:r>
            <a:endParaRPr lang="en-US" dirty="0"/>
          </a:p>
          <a:p>
            <a:pPr lvl="1"/>
            <a:r>
              <a:rPr lang="en-US" dirty="0" smtClean="0"/>
              <a:t>success of LSA in the LHC and SPS</a:t>
            </a:r>
          </a:p>
          <a:p>
            <a:pPr lvl="1"/>
            <a:r>
              <a:rPr lang="en-US" dirty="0" smtClean="0"/>
              <a:t>But not </a:t>
            </a:r>
            <a:r>
              <a:rPr lang="en-US" dirty="0" smtClean="0">
                <a:solidFill>
                  <a:schemeClr val="tx1"/>
                </a:solidFill>
              </a:rPr>
              <a:t>yet</a:t>
            </a:r>
            <a:r>
              <a:rPr lang="en-US" dirty="0" smtClean="0"/>
              <a:t> standard across the injectors or systems</a:t>
            </a:r>
          </a:p>
          <a:p>
            <a:endParaRPr lang="en-US" dirty="0" smtClean="0"/>
          </a:p>
          <a:p>
            <a:pPr lvl="1"/>
            <a:r>
              <a:rPr lang="en-US" sz="2400" dirty="0" smtClean="0">
                <a:solidFill>
                  <a:schemeClr val="tx2"/>
                </a:solidFill>
              </a:rPr>
              <a:t>Sometimes because of different philosophy</a:t>
            </a:r>
          </a:p>
          <a:p>
            <a:pPr lvl="1"/>
            <a:r>
              <a:rPr lang="en-US" sz="2400" dirty="0" smtClean="0">
                <a:solidFill>
                  <a:schemeClr val="tx2"/>
                </a:solidFill>
              </a:rPr>
              <a:t>Sometimes because of technical obstacles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522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" indent="0">
              <a:buNone/>
            </a:pPr>
            <a:endParaRPr lang="en-US" dirty="0" smtClean="0"/>
          </a:p>
          <a:p>
            <a:pPr marL="72000" indent="0">
              <a:buNone/>
            </a:pPr>
            <a:r>
              <a:rPr lang="en-US" dirty="0" smtClean="0"/>
              <a:t>Advantages of model based operation: </a:t>
            </a:r>
          </a:p>
          <a:p>
            <a:pPr lvl="1"/>
            <a:r>
              <a:rPr lang="en-US" dirty="0" smtClean="0"/>
              <a:t>HW </a:t>
            </a:r>
            <a:r>
              <a:rPr lang="en-US" dirty="0"/>
              <a:t>Settings generated from </a:t>
            </a:r>
            <a:r>
              <a:rPr lang="en-US" dirty="0" smtClean="0"/>
              <a:t>optics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orrection algorithms (YASP,</a:t>
            </a:r>
            <a:r>
              <a:rPr lang="is-IS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Trimming physical beam parameters vs hardware values</a:t>
            </a:r>
          </a:p>
          <a:p>
            <a:pPr lvl="2"/>
            <a:r>
              <a:rPr lang="en-US" dirty="0" smtClean="0"/>
              <a:t>more intuitive </a:t>
            </a:r>
          </a:p>
          <a:p>
            <a:pPr lvl="2"/>
            <a:r>
              <a:rPr lang="en-US" dirty="0" smtClean="0"/>
              <a:t>less empirical  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oes not depends on the hardware characteristics</a:t>
            </a:r>
          </a:p>
          <a:p>
            <a:pPr lvl="1"/>
            <a:endParaRPr lang="is-IS" dirty="0"/>
          </a:p>
          <a:p>
            <a:pPr marL="72000" indent="0">
              <a:buNone/>
            </a:pPr>
            <a:r>
              <a:rPr lang="is-IS" dirty="0" smtClean="0">
                <a:sym typeface="Wingdings"/>
              </a:rPr>
              <a:t> Settings managment working group for injectors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Accelerators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853385"/>
          </a:xfrm>
        </p:spPr>
        <p:txBody>
          <a:bodyPr>
            <a:normAutofit/>
          </a:bodyPr>
          <a:lstStyle/>
          <a:p>
            <a:pPr marL="72000" indent="0">
              <a:buNone/>
            </a:pPr>
            <a:endParaRPr lang="en-GB" dirty="0" smtClean="0"/>
          </a:p>
          <a:p>
            <a:pPr marL="72000" indent="0">
              <a:buNone/>
            </a:pPr>
            <a:r>
              <a:rPr lang="en-GB" dirty="0" smtClean="0"/>
              <a:t>Settings management WG : </a:t>
            </a:r>
          </a:p>
          <a:p>
            <a:pPr lvl="1"/>
            <a:r>
              <a:rPr lang="en-GB" dirty="0"/>
              <a:t>Working group in place since </a:t>
            </a:r>
            <a:r>
              <a:rPr lang="en-GB" dirty="0" smtClean="0"/>
              <a:t>2018, 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ll accelerator teams represented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orkshops and meetings → exchanges, discussions and decisions making</a:t>
            </a:r>
          </a:p>
          <a:p>
            <a:pPr lvl="1"/>
            <a:r>
              <a:rPr lang="en-GB" dirty="0" smtClean="0"/>
              <a:t>Goals</a:t>
            </a:r>
          </a:p>
          <a:p>
            <a:pPr lvl="2"/>
            <a:r>
              <a:rPr lang="en-GB" sz="2000" dirty="0" smtClean="0"/>
              <a:t>Homogenize and improve settings management in all accelerators (i.e. develop the usage of high level physics parameters)</a:t>
            </a:r>
          </a:p>
          <a:p>
            <a:pPr lvl="2"/>
            <a:r>
              <a:rPr lang="en-GB" sz="2000" dirty="0" smtClean="0"/>
              <a:t>Discuss issues and new requirements, solve it in a common way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LIU Workshop, 13-15 </a:t>
            </a:r>
            <a:r>
              <a:rPr lang="fr-FR" dirty="0" err="1" smtClean="0"/>
              <a:t>February</a:t>
            </a:r>
            <a:r>
              <a:rPr lang="fr-FR" dirty="0" smtClean="0"/>
              <a:t>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Accelerators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853385"/>
          </a:xfrm>
        </p:spPr>
        <p:txBody>
          <a:bodyPr>
            <a:normAutofit/>
          </a:bodyPr>
          <a:lstStyle/>
          <a:p>
            <a:pPr lvl="2"/>
            <a:endParaRPr lang="en-GB" dirty="0"/>
          </a:p>
          <a:p>
            <a:pPr marL="72000" indent="0">
              <a:buNone/>
            </a:pPr>
            <a:r>
              <a:rPr lang="en-GB" dirty="0"/>
              <a:t>Main achievements in 2018</a:t>
            </a:r>
          </a:p>
          <a:p>
            <a:pPr lvl="1"/>
            <a:r>
              <a:rPr lang="en-GB" dirty="0"/>
              <a:t>Optics </a:t>
            </a:r>
            <a:r>
              <a:rPr lang="en-GB" dirty="0" smtClean="0"/>
              <a:t>models : models for PS, LINAC4, PSB. </a:t>
            </a:r>
          </a:p>
          <a:p>
            <a:pPr lvl="1"/>
            <a:r>
              <a:rPr lang="en-GB" dirty="0" smtClean="0"/>
              <a:t>Simplification of the mechanism for optics upload into LSA</a:t>
            </a:r>
            <a:endParaRPr lang="en-GB" dirty="0"/>
          </a:p>
          <a:p>
            <a:pPr lvl="1"/>
            <a:r>
              <a:rPr lang="en-GB" dirty="0" smtClean="0"/>
              <a:t>Generalization of </a:t>
            </a:r>
            <a:r>
              <a:rPr lang="en-GB" dirty="0"/>
              <a:t>b</a:t>
            </a:r>
            <a:r>
              <a:rPr lang="en-GB" dirty="0" smtClean="0"/>
              <a:t>eam process </a:t>
            </a:r>
            <a:r>
              <a:rPr lang="en-GB" dirty="0"/>
              <a:t>and </a:t>
            </a:r>
            <a:r>
              <a:rPr lang="en-GB" dirty="0" smtClean="0"/>
              <a:t>cycle types </a:t>
            </a:r>
          </a:p>
          <a:p>
            <a:pPr lvl="1"/>
            <a:r>
              <a:rPr lang="en-GB" dirty="0" smtClean="0"/>
              <a:t>Tune </a:t>
            </a:r>
            <a:r>
              <a:rPr lang="en-GB" dirty="0"/>
              <a:t>and Chroma parameters </a:t>
            </a:r>
            <a:r>
              <a:rPr lang="en-GB" dirty="0" smtClean="0"/>
              <a:t>in </a:t>
            </a:r>
            <a:r>
              <a:rPr lang="en-GB" dirty="0"/>
              <a:t>PS</a:t>
            </a:r>
          </a:p>
          <a:p>
            <a:pPr lvl="1"/>
            <a:r>
              <a:rPr lang="en-GB" dirty="0" smtClean="0"/>
              <a:t>New graph solution to simplify multi-directional hierarchies</a:t>
            </a:r>
          </a:p>
          <a:p>
            <a:pPr lvl="1"/>
            <a:r>
              <a:rPr lang="en-GB" dirty="0" smtClean="0"/>
              <a:t>LINAC4-L4T LSA configuration</a:t>
            </a:r>
          </a:p>
          <a:p>
            <a:pPr lvl="1"/>
            <a:r>
              <a:rPr lang="en-GB" dirty="0" smtClean="0"/>
              <a:t>Scalar KNOBs</a:t>
            </a:r>
          </a:p>
          <a:p>
            <a:pPr lvl="1"/>
            <a:r>
              <a:rPr lang="en-GB" dirty="0" smtClean="0"/>
              <a:t>…</a:t>
            </a:r>
          </a:p>
          <a:p>
            <a:pPr lvl="1"/>
            <a:endParaRPr lang="en-GB" dirty="0" smtClean="0"/>
          </a:p>
          <a:p>
            <a:pPr lvl="1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LIU Workshop, 13-15 </a:t>
            </a:r>
            <a:r>
              <a:rPr lang="fr-FR" dirty="0" err="1" smtClean="0"/>
              <a:t>February</a:t>
            </a:r>
            <a:r>
              <a:rPr lang="fr-FR" dirty="0" smtClean="0"/>
              <a:t>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86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Accelerators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" indent="0">
              <a:buNone/>
            </a:pPr>
            <a:endParaRPr lang="en-GB" dirty="0" smtClean="0"/>
          </a:p>
          <a:p>
            <a:pPr marL="72000" indent="0">
              <a:buNone/>
            </a:pPr>
            <a:r>
              <a:rPr lang="en-GB" dirty="0" smtClean="0"/>
              <a:t>Settings management WG :  main goals for LS2</a:t>
            </a:r>
          </a:p>
          <a:p>
            <a:pPr lvl="1"/>
            <a:r>
              <a:rPr lang="en-GB" dirty="0" smtClean="0"/>
              <a:t>Tools improvement </a:t>
            </a:r>
          </a:p>
          <a:p>
            <a:pPr lvl="2"/>
            <a:r>
              <a:rPr lang="en-GB" sz="2000" dirty="0" smtClean="0"/>
              <a:t>Db configuration</a:t>
            </a:r>
          </a:p>
          <a:p>
            <a:pPr lvl="2"/>
            <a:r>
              <a:rPr lang="en-GB" sz="2000" dirty="0" smtClean="0"/>
              <a:t>High level parameters in working sets</a:t>
            </a:r>
          </a:p>
          <a:p>
            <a:pPr lvl="2"/>
            <a:r>
              <a:rPr lang="en-GB" sz="2000" dirty="0" smtClean="0"/>
              <a:t>More advanced trim history 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Simplification</a:t>
            </a:r>
          </a:p>
          <a:p>
            <a:pPr lvl="2"/>
            <a:r>
              <a:rPr lang="en-GB" sz="2000" dirty="0" smtClean="0"/>
              <a:t>Review of the actual parameter hierarchies and </a:t>
            </a:r>
            <a:r>
              <a:rPr lang="en-GB" sz="2000" dirty="0" err="1" smtClean="0"/>
              <a:t>makerules</a:t>
            </a:r>
            <a:endParaRPr lang="en-GB" sz="2000" dirty="0" smtClean="0"/>
          </a:p>
          <a:p>
            <a:pPr lvl="2"/>
            <a:r>
              <a:rPr lang="en-GB" sz="2000" dirty="0" smtClean="0"/>
              <a:t>New high level parameters </a:t>
            </a:r>
          </a:p>
          <a:p>
            <a:pPr lvl="2"/>
            <a:r>
              <a:rPr lang="en-GB" sz="2000" dirty="0" smtClean="0"/>
              <a:t>Generalize settings generation from optics</a:t>
            </a:r>
          </a:p>
          <a:p>
            <a:pPr marL="68040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41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Accelerators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" indent="0">
              <a:buNone/>
            </a:pPr>
            <a:endParaRPr lang="en-GB" dirty="0" smtClean="0"/>
          </a:p>
          <a:p>
            <a:pPr marL="72000" indent="0">
              <a:buNone/>
            </a:pPr>
            <a:r>
              <a:rPr lang="en-GB" dirty="0" smtClean="0"/>
              <a:t>Settings management WG:  main goals for LS2</a:t>
            </a:r>
          </a:p>
          <a:p>
            <a:pPr lvl="1"/>
            <a:r>
              <a:rPr lang="en-GB" dirty="0" smtClean="0"/>
              <a:t>Standardisation</a:t>
            </a:r>
          </a:p>
          <a:p>
            <a:pPr lvl="2"/>
            <a:r>
              <a:rPr lang="en-GB" sz="2000" dirty="0" smtClean="0"/>
              <a:t>Common naming convention for high level parameters</a:t>
            </a:r>
          </a:p>
          <a:p>
            <a:pPr lvl="2"/>
            <a:r>
              <a:rPr lang="en-GB" sz="2000" dirty="0" err="1" smtClean="0"/>
              <a:t>Jmad</a:t>
            </a:r>
            <a:r>
              <a:rPr lang="en-GB" sz="2000" dirty="0" smtClean="0"/>
              <a:t> models where still missing</a:t>
            </a:r>
          </a:p>
          <a:p>
            <a:pPr lvl="2"/>
            <a:r>
              <a:rPr lang="en-GB" sz="2000" dirty="0" smtClean="0"/>
              <a:t>Common convention for </a:t>
            </a: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</a:rPr>
              <a:t>strength parameter (K vs KL) </a:t>
            </a:r>
            <a:r>
              <a:rPr lang="en-GB" sz="2000" dirty="0" smtClean="0"/>
              <a:t>definition in LSA</a:t>
            </a:r>
          </a:p>
          <a:p>
            <a:pPr lvl="2"/>
            <a:endParaRPr lang="en-GB" sz="2000" dirty="0" smtClean="0"/>
          </a:p>
          <a:p>
            <a:pPr lvl="1"/>
            <a:r>
              <a:rPr lang="en-GB" dirty="0" smtClean="0"/>
              <a:t>Issues, new requests</a:t>
            </a:r>
          </a:p>
          <a:p>
            <a:pPr lvl="2"/>
            <a:r>
              <a:rPr lang="en-GB" sz="2000" dirty="0" smtClean="0"/>
              <a:t>Multiple non-ppm contexts</a:t>
            </a:r>
          </a:p>
          <a:p>
            <a:pPr lvl="2"/>
            <a:r>
              <a:rPr lang="en-GB" sz="2000" dirty="0" smtClean="0"/>
              <a:t>PSB extraction line configuration review</a:t>
            </a:r>
          </a:p>
          <a:p>
            <a:pPr lvl="2"/>
            <a:r>
              <a:rPr lang="en-GB" sz="2000" dirty="0" smtClean="0"/>
              <a:t>Complete LINAC4 configuration</a:t>
            </a:r>
          </a:p>
          <a:p>
            <a:pPr lvl="2"/>
            <a:r>
              <a:rPr lang="en-GB" sz="2000" dirty="0" smtClean="0"/>
              <a:t>Settings generation for transfer line with strippers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61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Montreux,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248952"/>
          </a:xfrm>
        </p:spPr>
        <p:txBody>
          <a:bodyPr/>
          <a:lstStyle/>
          <a:p>
            <a:pPr marL="72000" indent="0">
              <a:buNone/>
            </a:pPr>
            <a:endParaRPr lang="en-US" dirty="0"/>
          </a:p>
          <a:p>
            <a:pPr marL="72000" indent="0">
              <a:buNone/>
            </a:pPr>
            <a:r>
              <a:rPr lang="en-US" dirty="0" smtClean="0"/>
              <a:t>Next challenge to improve injectors control :</a:t>
            </a:r>
          </a:p>
          <a:p>
            <a:pPr marL="72000" indent="0">
              <a:buNone/>
            </a:pPr>
            <a:r>
              <a:rPr lang="en-US" dirty="0" smtClean="0"/>
              <a:t> use high level parameters in correction algorithms</a:t>
            </a:r>
            <a:r>
              <a:rPr lang="en-US" dirty="0"/>
              <a:t>.</a:t>
            </a:r>
            <a:endParaRPr lang="en-US" dirty="0" smtClean="0"/>
          </a:p>
          <a:p>
            <a:pPr marL="72000" indent="0">
              <a:buNone/>
            </a:pPr>
            <a:endParaRPr lang="en-US" dirty="0"/>
          </a:p>
          <a:p>
            <a:pPr marL="374400" lvl="1" indent="0">
              <a:buNone/>
            </a:pPr>
            <a:r>
              <a:rPr lang="en-US" sz="2400" dirty="0" smtClean="0"/>
              <a:t>Typical example: YASP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1028" name="Picture 4" descr="http://elogbook.cern.ch/eLogbook/attach_reader?attach_id=19342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895" y="3388690"/>
            <a:ext cx="5756127" cy="319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87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2489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Include </a:t>
            </a:r>
            <a:r>
              <a:rPr lang="en-US" dirty="0"/>
              <a:t>physics in the tools:  we are not doing enough yet!</a:t>
            </a:r>
          </a:p>
          <a:p>
            <a:pPr lvl="1"/>
            <a:r>
              <a:rPr lang="en-US" sz="2400" dirty="0" smtClean="0"/>
              <a:t>MDs</a:t>
            </a:r>
            <a:r>
              <a:rPr lang="en-US" sz="2400" dirty="0"/>
              <a:t>, studies → </a:t>
            </a:r>
            <a:r>
              <a:rPr lang="en-US" sz="2400" dirty="0" smtClean="0"/>
              <a:t> better understanding / modelling accelerators </a:t>
            </a:r>
            <a:r>
              <a:rPr lang="en-US" sz="2400" dirty="0"/>
              <a:t>components and </a:t>
            </a:r>
            <a:r>
              <a:rPr lang="en-US" sz="2400" dirty="0" smtClean="0"/>
              <a:t>beam</a:t>
            </a:r>
          </a:p>
          <a:p>
            <a:pPr lvl="1"/>
            <a:r>
              <a:rPr lang="en-US" sz="2400" dirty="0" smtClean="0"/>
              <a:t>Replace </a:t>
            </a:r>
            <a:r>
              <a:rPr lang="en-US" sz="2400" dirty="0"/>
              <a:t>empirical corrections by clever algorithms using this </a:t>
            </a:r>
            <a:r>
              <a:rPr lang="en-US" sz="2400" dirty="0" smtClean="0"/>
              <a:t>knowledge: </a:t>
            </a:r>
            <a:r>
              <a:rPr lang="en-US" sz="2400" dirty="0" smtClean="0">
                <a:solidFill>
                  <a:schemeClr val="tx2"/>
                </a:solidFill>
              </a:rPr>
              <a:t>already </a:t>
            </a:r>
            <a:r>
              <a:rPr lang="en-US" sz="2400" dirty="0">
                <a:solidFill>
                  <a:schemeClr val="tx2"/>
                </a:solidFill>
              </a:rPr>
              <a:t>some </a:t>
            </a:r>
            <a:r>
              <a:rPr lang="en-US" sz="2400" dirty="0" smtClean="0">
                <a:solidFill>
                  <a:schemeClr val="tx2"/>
                </a:solidFill>
              </a:rPr>
              <a:t>successful examples </a:t>
            </a:r>
            <a:endParaRPr lang="en-US" sz="2400" dirty="0"/>
          </a:p>
          <a:p>
            <a:pPr lvl="2"/>
            <a:r>
              <a:rPr lang="en-US" sz="2200" dirty="0" smtClean="0"/>
              <a:t>Automatic remnant </a:t>
            </a:r>
            <a:r>
              <a:rPr lang="en-US" sz="2200" dirty="0"/>
              <a:t>magnetization compensation </a:t>
            </a:r>
            <a:r>
              <a:rPr lang="en-US" sz="2200" dirty="0" smtClean="0"/>
              <a:t>in SPS</a:t>
            </a:r>
          </a:p>
          <a:p>
            <a:pPr lvl="3"/>
            <a:endParaRPr lang="en-US" sz="1900" dirty="0"/>
          </a:p>
          <a:p>
            <a:pPr lvl="3"/>
            <a:endParaRPr lang="en-US" sz="1900" dirty="0" smtClean="0"/>
          </a:p>
          <a:p>
            <a:pPr lvl="3"/>
            <a:endParaRPr lang="en-US" sz="1900" dirty="0"/>
          </a:p>
          <a:p>
            <a:pPr lvl="3"/>
            <a:endParaRPr lang="en-US" sz="1900" dirty="0" smtClean="0"/>
          </a:p>
          <a:p>
            <a:pPr lvl="3"/>
            <a:endParaRPr lang="en-US" sz="1900" dirty="0"/>
          </a:p>
          <a:p>
            <a:pPr lvl="3"/>
            <a:endParaRPr lang="en-US" sz="1900" dirty="0" smtClean="0"/>
          </a:p>
          <a:p>
            <a:pPr lvl="2"/>
            <a:r>
              <a:rPr lang="en-US" sz="2200" dirty="0" smtClean="0"/>
              <a:t>Automatic </a:t>
            </a:r>
            <a:r>
              <a:rPr lang="en-US" sz="2200" dirty="0" err="1" smtClean="0"/>
              <a:t>Laslett</a:t>
            </a:r>
            <a:r>
              <a:rPr lang="en-US" sz="2200" dirty="0" smtClean="0"/>
              <a:t> tune correction in the SPS, Constant Optics Slow Extraction in the SPS,</a:t>
            </a:r>
            <a:r>
              <a:rPr lang="is-IS" sz="2200" dirty="0" smtClean="0"/>
              <a:t>…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445" y="3430549"/>
            <a:ext cx="6177507" cy="17956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07800" y="3698730"/>
            <a:ext cx="4307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Hysteresis corrections at flat bottom have to decrease with p through ramp.</a:t>
            </a:r>
          </a:p>
          <a:p>
            <a:endParaRPr lang="en-US" dirty="0" smtClean="0"/>
          </a:p>
          <a:p>
            <a:r>
              <a:rPr lang="en-US" dirty="0" smtClean="0"/>
              <a:t>Automatic incorporation takes care of it.</a:t>
            </a:r>
          </a:p>
        </p:txBody>
      </p:sp>
    </p:spTree>
    <p:extLst>
      <p:ext uri="{BB962C8B-B14F-4D97-AF65-F5344CB8AC3E}">
        <p14:creationId xmlns:p14="http://schemas.microsoft.com/office/powerpoint/2010/main" val="33316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associÃ©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931" y="4537103"/>
            <a:ext cx="2088807" cy="232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Accelerators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of the accelerators and beam characteristics difficult to model i.e. 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pace charge dominated beam dynamics in LINACs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-cooling </a:t>
            </a:r>
            <a:r>
              <a:rPr lang="en-US" dirty="0"/>
              <a:t>setting up </a:t>
            </a:r>
          </a:p>
          <a:p>
            <a:pPr lvl="1"/>
            <a:r>
              <a:rPr lang="en-US" dirty="0" smtClean="0"/>
              <a:t>Alignment of electrostatic septum in the SPS : 10 degrees of freedom.</a:t>
            </a:r>
          </a:p>
          <a:p>
            <a:pPr lvl="1"/>
            <a:r>
              <a:rPr lang="en-US" dirty="0" smtClean="0"/>
              <a:t>Transmission </a:t>
            </a:r>
            <a:r>
              <a:rPr lang="en-US" dirty="0"/>
              <a:t>optimization </a:t>
            </a:r>
            <a:r>
              <a:rPr lang="en-US" dirty="0" smtClean="0"/>
              <a:t>during transition crossing</a:t>
            </a:r>
            <a:endParaRPr lang="en-US" dirty="0"/>
          </a:p>
          <a:p>
            <a:r>
              <a:rPr lang="en-US" dirty="0" smtClean="0"/>
              <a:t>Manual scans, trial-and-error: </a:t>
            </a:r>
          </a:p>
          <a:p>
            <a:pPr lvl="1"/>
            <a:r>
              <a:rPr lang="en-US" dirty="0" smtClean="0"/>
              <a:t>efficiency depends of the experience of the operator on shift.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can we improve? </a:t>
            </a:r>
          </a:p>
          <a:p>
            <a:pPr lvl="1"/>
            <a:r>
              <a:rPr lang="en-US" dirty="0" smtClean="0"/>
              <a:t>Develop online models as much as possible</a:t>
            </a:r>
          </a:p>
          <a:p>
            <a:pPr lvl="1"/>
            <a:r>
              <a:rPr lang="en-US" dirty="0" smtClean="0"/>
              <a:t>Advanced optimization algorithms and machine learning.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1026" name="Picture 2" descr="RÃ©sultat de recherche d'images pour &quot;trial-and-error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273" y="3431198"/>
            <a:ext cx="2013466" cy="113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99495" y="3937984"/>
            <a:ext cx="479394" cy="26633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5540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</a:t>
            </a:r>
            <a:r>
              <a:rPr lang="en-US" dirty="0"/>
              <a:t>C</a:t>
            </a:r>
            <a:r>
              <a:rPr lang="en-US" dirty="0" smtClean="0"/>
              <a:t>ontrols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990407"/>
            <a:ext cx="11687175" cy="25744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First successful implementation examples of </a:t>
            </a:r>
            <a:r>
              <a:rPr lang="en-US" b="1" dirty="0">
                <a:solidFill>
                  <a:srgbClr val="FF0000"/>
                </a:solidFill>
              </a:rPr>
              <a:t>Automatic Optimization Tools: </a:t>
            </a:r>
            <a:endParaRPr lang="en-US" dirty="0" smtClean="0"/>
          </a:p>
          <a:p>
            <a:pPr lvl="1"/>
            <a:r>
              <a:rPr lang="en-US" dirty="0" smtClean="0"/>
              <a:t>already used in PSB, Isolde since 2017. Another optimization tools has also been developed in LEIR.</a:t>
            </a:r>
          </a:p>
          <a:p>
            <a:pPr lvl="1"/>
            <a:r>
              <a:rPr lang="en-US" dirty="0" smtClean="0"/>
              <a:t>Principle: change one or several parameters in order to maximize or minimize beam observables, using optimization algorithms based on SIMPLEX or "</a:t>
            </a:r>
            <a:r>
              <a:rPr lang="en-US" dirty="0" err="1" smtClean="0"/>
              <a:t>extremum</a:t>
            </a:r>
            <a:r>
              <a:rPr lang="en-US" dirty="0" smtClean="0"/>
              <a:t> seeking algorithms"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21" y="3411046"/>
            <a:ext cx="2298721" cy="24817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7067" y="3379516"/>
            <a:ext cx="2126572" cy="1695763"/>
          </a:xfrm>
          <a:prstGeom prst="roundRect">
            <a:avLst>
              <a:gd name="adj" fmla="val 6164"/>
            </a:avLst>
          </a:prstGeom>
          <a:ln>
            <a:solidFill>
              <a:srgbClr val="0D3A7E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2604288" y="5088446"/>
            <a:ext cx="2429351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solidFill>
                  <a:srgbClr val="0D3A7E"/>
                </a:solidFill>
              </a:rPr>
              <a:t>About 1200 scans performed in 2018</a:t>
            </a:r>
            <a:endParaRPr lang="en-GB" sz="1200" b="1" dirty="0">
              <a:solidFill>
                <a:srgbClr val="0D3A7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17014" y="5576445"/>
            <a:ext cx="3105599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i="1" u="sng" dirty="0" err="1" smtClean="0">
                <a:solidFill>
                  <a:srgbClr val="0D3A7E"/>
                </a:solidFill>
                <a:cs typeface="Arial" panose="020B0604020202020204" pitchFamily="34" charset="0"/>
              </a:rPr>
              <a:t>A.Akroh</a:t>
            </a:r>
            <a:r>
              <a:rPr lang="en-GB" sz="1200" b="1" i="1" dirty="0" smtClean="0">
                <a:solidFill>
                  <a:srgbClr val="0D3A7E"/>
                </a:solidFill>
                <a:cs typeface="Arial" panose="020B0604020202020204" pitchFamily="34" charset="0"/>
              </a:rPr>
              <a:t>  (BE-OP-PSB) </a:t>
            </a:r>
          </a:p>
          <a:p>
            <a:r>
              <a:rPr lang="en-GB" sz="1200" b="1" i="1" u="sng" dirty="0" err="1" smtClean="0">
                <a:solidFill>
                  <a:srgbClr val="0D3A7E"/>
                </a:solidFill>
                <a:cs typeface="Arial" panose="020B0604020202020204" pitchFamily="34" charset="0"/>
              </a:rPr>
              <a:t>E.Piselli</a:t>
            </a:r>
            <a:r>
              <a:rPr lang="en-GB" sz="1200" b="1" i="1" dirty="0" smtClean="0">
                <a:solidFill>
                  <a:srgbClr val="0D3A7E"/>
                </a:solidFill>
                <a:cs typeface="Arial" panose="020B0604020202020204" pitchFamily="34" charset="0"/>
              </a:rPr>
              <a:t>  </a:t>
            </a:r>
            <a:r>
              <a:rPr lang="en-GB" sz="1200" b="1" i="1" dirty="0">
                <a:solidFill>
                  <a:srgbClr val="0D3A7E"/>
                </a:solidFill>
                <a:cs typeface="Arial" panose="020B0604020202020204" pitchFamily="34" charset="0"/>
              </a:rPr>
              <a:t>(</a:t>
            </a:r>
            <a:r>
              <a:rPr lang="en-GB" sz="1200" b="1" i="1" dirty="0" smtClean="0">
                <a:solidFill>
                  <a:srgbClr val="0D3A7E"/>
                </a:solidFill>
                <a:cs typeface="Arial" panose="020B0604020202020204" pitchFamily="34" charset="0"/>
              </a:rPr>
              <a:t>BE-OP-ISO) 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08870" y="3376574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CPS optimizer</a:t>
            </a:r>
            <a:endParaRPr lang="fr-CH" dirty="0"/>
          </a:p>
        </p:txBody>
      </p:sp>
      <p:pic>
        <p:nvPicPr>
          <p:cNvPr id="4098" name="Picture 2" descr="http://elogbook.cern.ch/eLogbook/attach_reader?attach_id=19604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956" y="3152235"/>
            <a:ext cx="4685605" cy="315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9380066" y="3360922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LEIR optimizer</a:t>
            </a:r>
            <a:endParaRPr lang="fr-CH" dirty="0"/>
          </a:p>
        </p:txBody>
      </p:sp>
      <p:sp>
        <p:nvSpPr>
          <p:cNvPr id="16" name="Rectangle 15"/>
          <p:cNvSpPr/>
          <p:nvPr/>
        </p:nvSpPr>
        <p:spPr>
          <a:xfrm>
            <a:off x="5238421" y="6044612"/>
            <a:ext cx="310559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i="1" u="sng" dirty="0" smtClean="0">
                <a:solidFill>
                  <a:srgbClr val="0D3A7E"/>
                </a:solidFill>
                <a:cs typeface="Arial" panose="020B0604020202020204" pitchFamily="34" charset="0"/>
              </a:rPr>
              <a:t>Simon </a:t>
            </a:r>
            <a:r>
              <a:rPr lang="en-GB" sz="1200" b="1" i="1" u="sng" dirty="0" err="1" smtClean="0">
                <a:solidFill>
                  <a:srgbClr val="0D3A7E"/>
                </a:solidFill>
                <a:cs typeface="Arial" panose="020B0604020202020204" pitchFamily="34" charset="0"/>
              </a:rPr>
              <a:t>Hirlaender</a:t>
            </a:r>
            <a:r>
              <a:rPr lang="en-GB" sz="1200" b="1" i="1" dirty="0" smtClean="0">
                <a:solidFill>
                  <a:srgbClr val="0D3A7E"/>
                </a:solidFill>
                <a:cs typeface="Arial" panose="020B0604020202020204" pitchFamily="34" charset="0"/>
              </a:rPr>
              <a:t> (BE-OP-SPS) </a:t>
            </a:r>
          </a:p>
        </p:txBody>
      </p:sp>
    </p:spTree>
    <p:extLst>
      <p:ext uri="{BB962C8B-B14F-4D97-AF65-F5344CB8AC3E}">
        <p14:creationId xmlns:p14="http://schemas.microsoft.com/office/powerpoint/2010/main" val="9230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Controls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42975"/>
            <a:ext cx="11687174" cy="5507952"/>
          </a:xfrm>
        </p:spPr>
        <p:txBody>
          <a:bodyPr>
            <a:normAutofit/>
          </a:bodyPr>
          <a:lstStyle/>
          <a:p>
            <a:r>
              <a:rPr lang="en-US" dirty="0" smtClean="0"/>
              <a:t>These tools have great potential: LEIR 2018 would not have worked as well without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063" y="1730937"/>
            <a:ext cx="5502999" cy="3909047"/>
          </a:xfrm>
          <a:prstGeom prst="rect">
            <a:avLst/>
          </a:prstGeom>
          <a:ln w="15875">
            <a:solidFill>
              <a:schemeClr val="accent2"/>
            </a:solidFill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21534" y="1759444"/>
            <a:ext cx="6105529" cy="456640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kumimoji="0" sz="2600" b="1" kern="1200" baseline="0">
                <a:solidFill>
                  <a:srgbClr val="0055A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§"/>
              <a:tabLst/>
              <a:defRPr kumimoji="0" sz="2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.AppleSystemUIFont" charset="-120"/>
              <a:buChar char="-"/>
              <a:tabLst/>
              <a:defRPr kumimoji="0" sz="1800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ISOLDE: improve steering efficiency</a:t>
            </a:r>
            <a:endParaRPr lang="is-IS" dirty="0" smtClean="0">
              <a:solidFill>
                <a:srgbClr val="00B050"/>
              </a:solidFill>
            </a:endParaRPr>
          </a:p>
          <a:p>
            <a:pPr lvl="1"/>
            <a:r>
              <a:rPr lang="is-IS" dirty="0" smtClean="0"/>
              <a:t>Electrostatic septum (ZS) alignment in the SPS: </a:t>
            </a:r>
          </a:p>
          <a:p>
            <a:pPr lvl="2"/>
            <a:r>
              <a:rPr lang="is-IS" dirty="0" smtClean="0"/>
              <a:t>Conventional method: takes </a:t>
            </a:r>
            <a:r>
              <a:rPr lang="en-US" dirty="0" smtClean="0"/>
              <a:t>~ </a:t>
            </a:r>
            <a:r>
              <a:rPr lang="is-IS" dirty="0" smtClean="0"/>
              <a:t>8 h, semi-automated scans</a:t>
            </a:r>
          </a:p>
          <a:p>
            <a:pPr lvl="2"/>
            <a:r>
              <a:rPr lang="is-IS" dirty="0" smtClean="0"/>
              <a:t>Optimisation algorithm based on Powell: 9 degrees of freedom: 45 minutes from 0 settings. </a:t>
            </a:r>
            <a:endParaRPr lang="en-US" dirty="0" smtClean="0"/>
          </a:p>
          <a:p>
            <a:pPr marL="1042416" lvl="3" indent="0">
              <a:buFont typeface="Courier New" charset="0"/>
              <a:buNone/>
            </a:pP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ollaboration with EPFL and University of Malta to work on algorithms </a:t>
            </a:r>
          </a:p>
          <a:p>
            <a:pPr lvl="1"/>
            <a:r>
              <a:rPr lang="en-US" dirty="0" smtClean="0"/>
              <a:t>Next step: </a:t>
            </a:r>
            <a:r>
              <a:rPr lang="en-US" b="1" dirty="0" smtClean="0">
                <a:solidFill>
                  <a:srgbClr val="FF0000"/>
                </a:solidFill>
              </a:rPr>
              <a:t>reinforcement learning</a:t>
            </a:r>
          </a:p>
          <a:p>
            <a:pPr lvl="1"/>
            <a:r>
              <a:rPr lang="en-US" dirty="0" smtClean="0"/>
              <a:t>Test bed: LINAC4 and AWAKE during LS2</a:t>
            </a:r>
          </a:p>
        </p:txBody>
      </p:sp>
    </p:spTree>
    <p:extLst>
      <p:ext uri="{BB962C8B-B14F-4D97-AF65-F5344CB8AC3E}">
        <p14:creationId xmlns:p14="http://schemas.microsoft.com/office/powerpoint/2010/main" val="74915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065" y="2021144"/>
            <a:ext cx="2579195" cy="14507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</a:t>
            </a:r>
            <a:r>
              <a:rPr lang="en-US" dirty="0" smtClean="0"/>
              <a:t>control summary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298000"/>
            <a:ext cx="7835791" cy="4916131"/>
          </a:xfrm>
        </p:spPr>
        <p:txBody>
          <a:bodyPr>
            <a:normAutofit/>
          </a:bodyPr>
          <a:lstStyle/>
          <a:p>
            <a:r>
              <a:rPr lang="en-US" dirty="0" smtClean="0"/>
              <a:t>Stay open minded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dirty="0"/>
              <a:t>Q</a:t>
            </a:r>
            <a:r>
              <a:rPr lang="en-US" dirty="0" smtClean="0"/>
              <a:t>uestion operational habits: how can we improved, what could be done better…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discussion forum </a:t>
            </a:r>
            <a:r>
              <a:rPr lang="en-US" dirty="0" smtClean="0"/>
              <a:t>is needed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/>
              <a:t>representatives from all accelerators</a:t>
            </a:r>
            <a:endParaRPr lang="en-US" dirty="0" smtClean="0"/>
          </a:p>
          <a:p>
            <a:pPr lvl="1"/>
            <a:r>
              <a:rPr lang="en-US" dirty="0" smtClean="0"/>
              <a:t>To progress together on this matters as we have common goals</a:t>
            </a:r>
          </a:p>
          <a:p>
            <a:r>
              <a:rPr lang="en-US" dirty="0" smtClean="0"/>
              <a:t>Fellows/young scientists are needed to have the ideas</a:t>
            </a: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3078" name="Picture 6" descr="RÃ©sultat de recherche d'images pour &quot;discussion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733" y="3053004"/>
            <a:ext cx="2260954" cy="19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2776" y="80907"/>
            <a:ext cx="2399223" cy="237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5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quality and performance </a:t>
            </a:r>
            <a:r>
              <a:rPr lang="en-GB" dirty="0" smtClean="0"/>
              <a:t>tracking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tracking across accelerators virtually non-existent</a:t>
            </a:r>
          </a:p>
          <a:p>
            <a:pPr lvl="1"/>
            <a:r>
              <a:rPr lang="en-US" dirty="0" smtClean="0"/>
              <a:t>Tools missing to identify where the beam is degrading in the accelerator chain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2" y="2340764"/>
            <a:ext cx="11539538" cy="2388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183" y="2965121"/>
            <a:ext cx="8224194" cy="23959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067" y="4650708"/>
            <a:ext cx="9443714" cy="2052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97666" y="5366512"/>
            <a:ext cx="2232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“hot potatoes” effect</a:t>
            </a:r>
            <a:endParaRPr lang="fr-CH" dirty="0"/>
          </a:p>
        </p:txBody>
      </p:sp>
      <p:pic>
        <p:nvPicPr>
          <p:cNvPr id="12" name="Picture 2" descr="RÃ©sultat de recherche d'images pour &quot;patate chaude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076" y="4961867"/>
            <a:ext cx="2345007" cy="126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59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156409"/>
            <a:ext cx="11687175" cy="491613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beam quality has to be considered from source to client.</a:t>
            </a:r>
          </a:p>
          <a:p>
            <a:r>
              <a:rPr lang="en-US" dirty="0" smtClean="0"/>
              <a:t>Need to develop tools that pre-analyze and record relevant measurements for all accelerators</a:t>
            </a:r>
          </a:p>
          <a:p>
            <a:r>
              <a:rPr lang="en-US" dirty="0" smtClean="0"/>
              <a:t>Measurements have to be correlated and cross calibrated</a:t>
            </a:r>
          </a:p>
          <a:p>
            <a:pPr lvl="3"/>
            <a:r>
              <a:rPr lang="en-US" sz="2000" dirty="0" smtClean="0"/>
              <a:t>intensity: total and per bunch</a:t>
            </a:r>
          </a:p>
          <a:p>
            <a:pPr lvl="3"/>
            <a:r>
              <a:rPr lang="en-US" sz="2000" dirty="0" smtClean="0"/>
              <a:t>longitudinal and transverse emittance</a:t>
            </a:r>
          </a:p>
          <a:p>
            <a:pPr lvl="3"/>
            <a:r>
              <a:rPr lang="en-US" sz="2000" dirty="0" smtClean="0"/>
              <a:t>brightness</a:t>
            </a:r>
          </a:p>
          <a:p>
            <a:pPr lvl="3"/>
            <a:r>
              <a:rPr lang="en-US" sz="2000" dirty="0" smtClean="0"/>
              <a:t>MTE specific diagnostics</a:t>
            </a:r>
          </a:p>
          <a:p>
            <a:pPr lvl="3"/>
            <a:r>
              <a:rPr lang="en-US" sz="2000" dirty="0"/>
              <a:t>r</a:t>
            </a:r>
            <a:r>
              <a:rPr lang="en-US" sz="2000" dirty="0" smtClean="0"/>
              <a:t>elevant RF signals etc…</a:t>
            </a:r>
          </a:p>
          <a:p>
            <a:pPr lvl="2"/>
            <a:endParaRPr lang="en-US" sz="2000" dirty="0" smtClean="0"/>
          </a:p>
          <a:p>
            <a:pPr lvl="2"/>
            <a:endParaRPr lang="fr-CH" dirty="0"/>
          </a:p>
        </p:txBody>
      </p:sp>
      <p:pic>
        <p:nvPicPr>
          <p:cNvPr id="6146" name="Picture 2" descr="RÃ©sultat de recherche d'images pour &quot;LHC beam injectors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7" t="10538" r="5842" b="18588"/>
          <a:stretch/>
        </p:blipFill>
        <p:spPr bwMode="auto">
          <a:xfrm>
            <a:off x="9236765" y="105284"/>
            <a:ext cx="2875571" cy="171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 and performance tracking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2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RÃ©sultat de recherche d'images pour &quot;LHC beam injectors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7" t="10538" r="5842" b="18588"/>
          <a:stretch/>
        </p:blipFill>
        <p:spPr bwMode="auto">
          <a:xfrm>
            <a:off x="8929279" y="114071"/>
            <a:ext cx="3169784" cy="188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 and performance tracking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8649321" cy="491613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Need to start thinking about optimization per beam instead of per machine</a:t>
            </a:r>
          </a:p>
          <a:p>
            <a:pPr lvl="1"/>
            <a:r>
              <a:rPr lang="en-US" dirty="0" smtClean="0"/>
              <a:t>Lots of data collected and many analyzed to track beam performance in each accelerators (</a:t>
            </a:r>
            <a:r>
              <a:rPr lang="en-US" dirty="0"/>
              <a:t>everyone using their own python </a:t>
            </a:r>
            <a:r>
              <a:rPr lang="en-US" dirty="0" smtClean="0"/>
              <a:t>scripts for that).</a:t>
            </a:r>
          </a:p>
          <a:p>
            <a:pPr lvl="1"/>
            <a:r>
              <a:rPr lang="en-US" dirty="0" smtClean="0"/>
              <a:t>Individual machines performance well followed-up and discussed in supervisors meetings.</a:t>
            </a:r>
          </a:p>
          <a:p>
            <a:pPr lvl="1"/>
            <a:r>
              <a:rPr lang="en-US" dirty="0" smtClean="0"/>
              <a:t>But </a:t>
            </a:r>
            <a:r>
              <a:rPr lang="en-US" b="1" dirty="0" smtClean="0">
                <a:solidFill>
                  <a:schemeClr val="tx2"/>
                </a:solidFill>
              </a:rPr>
              <a:t>no global strategy </a:t>
            </a:r>
            <a:r>
              <a:rPr lang="en-US" dirty="0" smtClean="0"/>
              <a:t>to improve the performance across the accelerator complex.</a:t>
            </a:r>
          </a:p>
          <a:p>
            <a:pPr marL="374400" lvl="1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forum needed to follow-up the global beam performance in a regular basis, </a:t>
            </a:r>
            <a:r>
              <a:rPr lang="en-US" b="1" dirty="0" smtClean="0">
                <a:solidFill>
                  <a:srgbClr val="0055A1"/>
                </a:solidFill>
              </a:rPr>
              <a:t>as one team.</a:t>
            </a:r>
          </a:p>
          <a:p>
            <a:pPr lvl="2"/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  <p:pic>
        <p:nvPicPr>
          <p:cNvPr id="8" name="Picture 6" descr="RÃ©sultat de recherche d'images pour &quot;discussion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775" y="4638756"/>
            <a:ext cx="1600277" cy="135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64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 and performance tracking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7642155" cy="491613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Performance evolution over time</a:t>
            </a:r>
          </a:p>
          <a:p>
            <a:pPr lvl="1"/>
            <a:r>
              <a:rPr lang="en-US" dirty="0" smtClean="0"/>
              <a:t>CO statistics page</a:t>
            </a:r>
          </a:p>
          <a:p>
            <a:pPr lvl="2"/>
            <a:r>
              <a:rPr lang="en-US" sz="2000" dirty="0" smtClean="0"/>
              <a:t>Very LHC oriented, not adapted to injectors </a:t>
            </a:r>
            <a:endParaRPr lang="en-US" sz="1600" dirty="0" smtClean="0"/>
          </a:p>
          <a:p>
            <a:pPr lvl="2"/>
            <a:r>
              <a:rPr lang="en-US" sz="2000" dirty="0" smtClean="0"/>
              <a:t>Main missing features are </a:t>
            </a:r>
          </a:p>
          <a:p>
            <a:pPr lvl="3"/>
            <a:r>
              <a:rPr lang="en-US" sz="2000" dirty="0" smtClean="0"/>
              <a:t>possibility of post-processing CALS data</a:t>
            </a:r>
          </a:p>
          <a:p>
            <a:pPr lvl="3"/>
            <a:r>
              <a:rPr lang="en-US" sz="2000" dirty="0" smtClean="0"/>
              <a:t>Easy configuration of graphs (add, edit…)</a:t>
            </a:r>
            <a:endParaRPr lang="en-US" dirty="0" smtClean="0"/>
          </a:p>
          <a:p>
            <a:pPr lvl="1"/>
            <a:r>
              <a:rPr lang="en-US" dirty="0"/>
              <a:t>Everybody </a:t>
            </a:r>
            <a:r>
              <a:rPr lang="en-US" dirty="0" smtClean="0"/>
              <a:t>has cooked </a:t>
            </a:r>
            <a:r>
              <a:rPr lang="en-US" dirty="0"/>
              <a:t>machine specific </a:t>
            </a:r>
            <a:r>
              <a:rPr lang="en-US" dirty="0" smtClean="0"/>
              <a:t>solutions</a:t>
            </a:r>
          </a:p>
          <a:p>
            <a:pPr marL="374400" lvl="1" indent="0">
              <a:buNone/>
            </a:pPr>
            <a:r>
              <a:rPr lang="en-US" dirty="0" smtClean="0"/>
              <a:t>→ i.e. SPS statistic page: based </a:t>
            </a:r>
            <a:r>
              <a:rPr lang="en-US" dirty="0"/>
              <a:t>on python </a:t>
            </a:r>
            <a:r>
              <a:rPr lang="en-US" dirty="0" smtClean="0"/>
              <a:t>scripts but not easy to maintain.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Renovation of the CO statistic page foreseen during LS2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Requirements are discussed now to cover OP needs</a:t>
            </a:r>
          </a:p>
          <a:p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098" y="938659"/>
            <a:ext cx="4481480" cy="24434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915" y="3718639"/>
            <a:ext cx="2131701" cy="26821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9617" y="3775908"/>
            <a:ext cx="2177960" cy="247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6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Operating the injectors complex after LS2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1" y="3964306"/>
            <a:ext cx="10648236" cy="1296183"/>
          </a:xfrm>
        </p:spPr>
        <p:txBody>
          <a:bodyPr>
            <a:normAutofit/>
          </a:bodyPr>
          <a:lstStyle/>
          <a:p>
            <a:r>
              <a:rPr lang="en-GB" u="sng" dirty="0" smtClean="0"/>
              <a:t>Delphine Jacquet</a:t>
            </a:r>
          </a:p>
          <a:p>
            <a:endParaRPr lang="en-GB" dirty="0" smtClean="0"/>
          </a:p>
          <a:p>
            <a:r>
              <a:rPr lang="en-GB" dirty="0" smtClean="0"/>
              <a:t>Verena Kain</a:t>
            </a:r>
            <a:r>
              <a:rPr lang="en-GB" dirty="0"/>
              <a:t>, Alexander </a:t>
            </a:r>
            <a:r>
              <a:rPr lang="en-GB" dirty="0" smtClean="0"/>
              <a:t>Huschauer, </a:t>
            </a:r>
            <a:r>
              <a:rPr lang="it-IT" dirty="0"/>
              <a:t>Gian Piero Di </a:t>
            </a:r>
            <a:r>
              <a:rPr lang="it-IT" dirty="0" smtClean="0"/>
              <a:t>Giovanni</a:t>
            </a:r>
            <a:r>
              <a:rPr lang="it-IT" dirty="0"/>
              <a:t>, Grzegorz Kruk , Denis Gerard Cotte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Organizational </a:t>
            </a:r>
            <a:r>
              <a:rPr lang="en-GB" dirty="0" smtClean="0"/>
              <a:t>aspects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" indent="0">
              <a:buNone/>
            </a:pPr>
            <a:r>
              <a:rPr lang="en-US" dirty="0" smtClean="0"/>
              <a:t>Communication across accelerators</a:t>
            </a:r>
          </a:p>
          <a:p>
            <a:pPr lvl="1"/>
            <a:r>
              <a:rPr lang="en-US" dirty="0" smtClean="0"/>
              <a:t>Much improved within injectors</a:t>
            </a:r>
          </a:p>
          <a:p>
            <a:pPr lvl="2"/>
            <a:r>
              <a:rPr lang="en-US" sz="2000" dirty="0" smtClean="0"/>
              <a:t>Example: avoided </a:t>
            </a:r>
            <a:r>
              <a:rPr lang="en-US" sz="2000" dirty="0"/>
              <a:t>incompatible operation : </a:t>
            </a:r>
            <a:r>
              <a:rPr lang="en-US" sz="2000" dirty="0" err="1"/>
              <a:t>i.e</a:t>
            </a:r>
            <a:r>
              <a:rPr lang="en-US" sz="2000" dirty="0"/>
              <a:t>, the PS </a:t>
            </a:r>
            <a:r>
              <a:rPr lang="en-US" sz="2000" dirty="0" err="1"/>
              <a:t>ralentisseur</a:t>
            </a:r>
            <a:r>
              <a:rPr lang="en-US" sz="2000" dirty="0"/>
              <a:t> MD was correctly planed during coast in </a:t>
            </a:r>
            <a:r>
              <a:rPr lang="en-US" sz="2000" dirty="0" smtClean="0"/>
              <a:t>SPS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Much better also in 2018 between injectors and LHC</a:t>
            </a:r>
          </a:p>
          <a:p>
            <a:pPr lvl="1"/>
            <a:r>
              <a:rPr lang="en-US" dirty="0" smtClean="0"/>
              <a:t>Still room for improvement, for example </a:t>
            </a:r>
          </a:p>
          <a:p>
            <a:pPr lvl="2"/>
            <a:r>
              <a:rPr lang="en-US" sz="2000" dirty="0" smtClean="0"/>
              <a:t>LHC beam </a:t>
            </a:r>
            <a:r>
              <a:rPr lang="en-US" sz="2000" dirty="0"/>
              <a:t>requests need to be filtered, scheduled, coordinated</a:t>
            </a:r>
            <a:r>
              <a:rPr lang="en-US" sz="2000" dirty="0" smtClean="0"/>
              <a:t>.</a:t>
            </a:r>
          </a:p>
          <a:p>
            <a:pPr lvl="2"/>
            <a:r>
              <a:rPr lang="en-US" sz="2000" dirty="0"/>
              <a:t>C</a:t>
            </a:r>
            <a:r>
              <a:rPr lang="en-US" sz="2000" dirty="0" smtClean="0"/>
              <a:t>ommunication of </a:t>
            </a:r>
            <a:r>
              <a:rPr lang="en-US" sz="2000" dirty="0" smtClean="0">
                <a:solidFill>
                  <a:schemeClr val="tx2"/>
                </a:solidFill>
              </a:rPr>
              <a:t>LHC beam preparation impact </a:t>
            </a:r>
            <a:r>
              <a:rPr lang="en-US" sz="2000" dirty="0" smtClean="0"/>
              <a:t>to injectors users: e.g. add to schedule</a:t>
            </a:r>
          </a:p>
          <a:p>
            <a:pPr lvl="2"/>
            <a:r>
              <a:rPr lang="en-US" sz="2000" dirty="0" smtClean="0">
                <a:solidFill>
                  <a:schemeClr val="tx2"/>
                </a:solidFill>
              </a:rPr>
              <a:t>Global optimization of physics program </a:t>
            </a:r>
            <a:r>
              <a:rPr lang="en-US" sz="2000" dirty="0" smtClean="0"/>
              <a:t>including </a:t>
            </a:r>
            <a:r>
              <a:rPr lang="en-US" sz="2000" dirty="0" err="1" smtClean="0"/>
              <a:t>HiRadMat</a:t>
            </a:r>
            <a:r>
              <a:rPr lang="en-US" sz="2000" dirty="0" smtClean="0"/>
              <a:t>, LHC MDs, NA physics,</a:t>
            </a:r>
            <a:r>
              <a:rPr lang="is-IS" sz="2000" dirty="0" smtClean="0"/>
              <a:t>…</a:t>
            </a:r>
            <a:endParaRPr lang="en-US" sz="2000" dirty="0" smtClean="0"/>
          </a:p>
          <a:p>
            <a:pPr marL="680400" lvl="2" indent="0">
              <a:buNone/>
            </a:pP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612" r="54282"/>
          <a:stretch/>
        </p:blipFill>
        <p:spPr>
          <a:xfrm>
            <a:off x="793866" y="3138853"/>
            <a:ext cx="9081911" cy="5291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22342" b="5648"/>
          <a:stretch/>
        </p:blipFill>
        <p:spPr>
          <a:xfrm>
            <a:off x="793866" y="2725452"/>
            <a:ext cx="9046401" cy="4134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071" y="122506"/>
            <a:ext cx="2939749" cy="211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8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Organizational aspects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8"/>
            <a:ext cx="11687175" cy="1204664"/>
          </a:xfrm>
        </p:spPr>
        <p:txBody>
          <a:bodyPr/>
          <a:lstStyle/>
          <a:p>
            <a:pPr marL="72000" indent="0">
              <a:buNone/>
            </a:pPr>
            <a:r>
              <a:rPr lang="fr-CH" dirty="0" err="1" smtClean="0"/>
              <a:t>What</a:t>
            </a:r>
            <a:r>
              <a:rPr lang="fr-CH" dirty="0" smtClean="0"/>
              <a:t> about </a:t>
            </a:r>
            <a:r>
              <a:rPr lang="fr-CH" dirty="0" err="1" smtClean="0"/>
              <a:t>merging</a:t>
            </a:r>
            <a:r>
              <a:rPr lang="fr-CH" dirty="0" smtClean="0"/>
              <a:t> the </a:t>
            </a:r>
            <a:r>
              <a:rPr lang="fr-CH" dirty="0" err="1" smtClean="0"/>
              <a:t>injector</a:t>
            </a:r>
            <a:r>
              <a:rPr lang="fr-CH" dirty="0" smtClean="0"/>
              <a:t> and LHC </a:t>
            </a:r>
            <a:r>
              <a:rPr lang="fr-CH" dirty="0" err="1" smtClean="0"/>
              <a:t>schedule</a:t>
            </a:r>
            <a:r>
              <a:rPr lang="fr-CH" dirty="0" smtClean="0"/>
              <a:t>? 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7220"/>
            <a:ext cx="5447699" cy="34908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338" y="2107220"/>
            <a:ext cx="5446623" cy="351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8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associÃ©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8357" y="4591893"/>
            <a:ext cx="1933140" cy="159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Organizational aspects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215464"/>
            <a:ext cx="11579766" cy="4151319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US" dirty="0" smtClean="0"/>
              <a:t>OPs weakness: formal training</a:t>
            </a:r>
          </a:p>
          <a:p>
            <a:pPr lvl="1"/>
            <a:r>
              <a:rPr lang="en-US" dirty="0" smtClean="0"/>
              <a:t>Was never seen as a priority </a:t>
            </a:r>
          </a:p>
          <a:p>
            <a:pPr lvl="1"/>
            <a:r>
              <a:rPr lang="en-US" dirty="0" smtClean="0"/>
              <a:t>Now becomes critical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ots of turn-over in all operation teams : </a:t>
            </a:r>
            <a:r>
              <a:rPr lang="en-US" dirty="0"/>
              <a:t>10 new shifters to be hired during </a:t>
            </a:r>
            <a:r>
              <a:rPr lang="en-US" dirty="0" smtClean="0"/>
              <a:t>LS2</a:t>
            </a:r>
          </a:p>
          <a:p>
            <a:pPr lvl="2"/>
            <a:r>
              <a:rPr lang="en-US" dirty="0" smtClean="0"/>
              <a:t>Volunteers from other groups come to help the op teams for 1-2 years  (in LHC and also in SPS this year)</a:t>
            </a:r>
          </a:p>
          <a:p>
            <a:pPr lvl="1"/>
            <a:r>
              <a:rPr lang="en-US" dirty="0" smtClean="0"/>
              <a:t>TI developed EDMS based training tool</a:t>
            </a:r>
          </a:p>
          <a:p>
            <a:pPr lvl="1"/>
            <a:r>
              <a:rPr lang="en-US" dirty="0" smtClean="0"/>
              <a:t>Could be extended to all OP teams : this requires some time investment to create the courses</a:t>
            </a:r>
          </a:p>
          <a:p>
            <a:pPr lvl="1"/>
            <a:r>
              <a:rPr lang="en-US" dirty="0" smtClean="0"/>
              <a:t>LS2 is an opportunity, some OP teams have already started to work on this</a:t>
            </a:r>
          </a:p>
          <a:p>
            <a:pPr lvl="1"/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097" y="151977"/>
            <a:ext cx="2835965" cy="212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3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injector teams already started to work more closely together, the collaboration has to </a:t>
            </a:r>
            <a:r>
              <a:rPr lang="en-US" smtClean="0"/>
              <a:t>continue </a:t>
            </a:r>
            <a:r>
              <a:rPr lang="en-US" smtClean="0"/>
              <a:t>during and </a:t>
            </a:r>
            <a:r>
              <a:rPr lang="en-US" dirty="0" smtClean="0"/>
              <a:t>after LS2 on :</a:t>
            </a:r>
          </a:p>
          <a:p>
            <a:pPr lvl="1"/>
            <a:r>
              <a:rPr lang="en-US" dirty="0" smtClean="0"/>
              <a:t>Settings management</a:t>
            </a:r>
          </a:p>
          <a:p>
            <a:pPr lvl="1"/>
            <a:r>
              <a:rPr lang="en-US" dirty="0" smtClean="0"/>
              <a:t>More advanced control tools, automation, algorithms</a:t>
            </a:r>
          </a:p>
          <a:p>
            <a:pPr lvl="1"/>
            <a:r>
              <a:rPr lang="en-US" dirty="0" smtClean="0"/>
              <a:t>Beam performance tracking across the complex</a:t>
            </a:r>
          </a:p>
          <a:p>
            <a:r>
              <a:rPr lang="en-US" dirty="0" smtClean="0"/>
              <a:t>Establish forum to discuss accelerators operation and prepare for the future </a:t>
            </a:r>
          </a:p>
          <a:p>
            <a:r>
              <a:rPr lang="en-US" dirty="0" smtClean="0"/>
              <a:t>LS2 should be a starting point for more open minded operation</a:t>
            </a:r>
          </a:p>
          <a:p>
            <a:pPr lvl="1"/>
            <a:r>
              <a:rPr lang="en-US" dirty="0" smtClean="0"/>
              <a:t>Consider operation from more global point of view (accelerator complex instead of machine per machine)</a:t>
            </a:r>
          </a:p>
          <a:p>
            <a:pPr lvl="1"/>
            <a:r>
              <a:rPr lang="en-US" dirty="0" smtClean="0"/>
              <a:t>Learn from each other, share ideas, tools and resources</a:t>
            </a:r>
          </a:p>
          <a:p>
            <a:pPr lvl="1"/>
            <a:r>
              <a:rPr lang="en-US" dirty="0" smtClean="0"/>
              <a:t>Need to always keep a critical mind and continuously improve.</a:t>
            </a:r>
          </a:p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89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Accelerator controls</a:t>
            </a:r>
          </a:p>
          <a:p>
            <a:pPr lvl="1"/>
            <a:r>
              <a:rPr lang="en-GB" dirty="0" smtClean="0"/>
              <a:t>Timing sequences </a:t>
            </a:r>
            <a:r>
              <a:rPr lang="en-GB" smtClean="0"/>
              <a:t>managment</a:t>
            </a:r>
            <a:endParaRPr lang="en-GB" dirty="0" smtClean="0"/>
          </a:p>
          <a:p>
            <a:pPr lvl="1"/>
            <a:r>
              <a:rPr lang="en-GB" dirty="0" smtClean="0"/>
              <a:t>Settings management</a:t>
            </a:r>
          </a:p>
          <a:p>
            <a:pPr lvl="1"/>
            <a:r>
              <a:rPr lang="en-GB" dirty="0" smtClean="0"/>
              <a:t>Improve operation tools</a:t>
            </a:r>
          </a:p>
          <a:p>
            <a:r>
              <a:rPr lang="en-GB" dirty="0" smtClean="0"/>
              <a:t>Beam quality and performance tracking</a:t>
            </a:r>
          </a:p>
          <a:p>
            <a:pPr lvl="1"/>
            <a:r>
              <a:rPr lang="en-GB" dirty="0" smtClean="0"/>
              <a:t>Across accelerators</a:t>
            </a:r>
          </a:p>
          <a:p>
            <a:pPr lvl="1"/>
            <a:r>
              <a:rPr lang="en-GB" dirty="0" smtClean="0"/>
              <a:t>With time</a:t>
            </a:r>
          </a:p>
          <a:p>
            <a:r>
              <a:rPr lang="en-GB" dirty="0" smtClean="0"/>
              <a:t>Organizational aspects</a:t>
            </a:r>
          </a:p>
          <a:p>
            <a:r>
              <a:rPr lang="en-GB" dirty="0" smtClean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Accelerators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en-GB" dirty="0" smtClean="0"/>
              <a:t>Sequences and cycles management</a:t>
            </a:r>
          </a:p>
          <a:p>
            <a:pPr lvl="1"/>
            <a:r>
              <a:rPr lang="en-GB" dirty="0" smtClean="0"/>
              <a:t>More and more flexibility is required for all accelerators</a:t>
            </a:r>
          </a:p>
          <a:p>
            <a:pPr lvl="2"/>
            <a:r>
              <a:rPr lang="en-GB" sz="2000" dirty="0" smtClean="0"/>
              <a:t>New facilities like Awake, </a:t>
            </a:r>
            <a:r>
              <a:rPr lang="en-GB" sz="2000" dirty="0" err="1"/>
              <a:t>H</a:t>
            </a:r>
            <a:r>
              <a:rPr lang="en-GB" sz="2000" dirty="0" err="1" smtClean="0"/>
              <a:t>iradmat</a:t>
            </a:r>
            <a:r>
              <a:rPr lang="en-GB" sz="2000" dirty="0" smtClean="0"/>
              <a:t> in SPS </a:t>
            </a: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</a:rPr>
              <a:t>with complex requirements</a:t>
            </a:r>
          </a:p>
          <a:p>
            <a:pPr lvl="2"/>
            <a:r>
              <a:rPr lang="en-GB" sz="2000" dirty="0" smtClean="0"/>
              <a:t>Challenging amount of  MDs for all machines </a:t>
            </a:r>
          </a:p>
          <a:p>
            <a:pPr lvl="2"/>
            <a:r>
              <a:rPr lang="en-GB" sz="2000" dirty="0" smtClean="0"/>
              <a:t>Constant modification of the running Sequences </a:t>
            </a:r>
          </a:p>
          <a:p>
            <a:pPr lvl="2"/>
            <a:r>
              <a:rPr lang="en-GB" sz="2000" dirty="0" smtClean="0"/>
              <a:t>Reactivity and dynamism essential to fulfil all the needs in the most efficient way</a:t>
            </a:r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10" name="Picture 6" descr="http://elogbook.cern.ch/eLogbook/attach_reader?attach_id=15853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396" y="3594072"/>
            <a:ext cx="3164681" cy="237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41884" y="3891616"/>
            <a:ext cx="266465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SPS </a:t>
            </a:r>
            <a:r>
              <a:rPr lang="en-US" dirty="0" err="1" smtClean="0"/>
              <a:t>supercycle</a:t>
            </a:r>
            <a:r>
              <a:rPr lang="en-US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Fixed target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LHC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Awake cycle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MD beam</a:t>
            </a:r>
            <a:endParaRPr lang="fr-CH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468000" y="3870457"/>
            <a:ext cx="48530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Our actual sequence manager is not </a:t>
            </a:r>
            <a:r>
              <a:rPr lang="en-GB" sz="3200" dirty="0" smtClean="0">
                <a:solidFill>
                  <a:srgbClr val="FF0000"/>
                </a:solidFill>
              </a:rPr>
              <a:t>adequate </a:t>
            </a:r>
            <a:r>
              <a:rPr lang="en-GB" sz="3200" dirty="0">
                <a:solidFill>
                  <a:srgbClr val="FF0000"/>
                </a:solidFill>
              </a:rPr>
              <a:t>anymore</a:t>
            </a:r>
          </a:p>
          <a:p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12" name="Striped Right Arrow 11"/>
          <p:cNvSpPr/>
          <p:nvPr/>
        </p:nvSpPr>
        <p:spPr>
          <a:xfrm>
            <a:off x="6086474" y="4307348"/>
            <a:ext cx="1194099" cy="946958"/>
          </a:xfrm>
          <a:prstGeom prst="striped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-1" t="22421" r="59250" b="17435"/>
          <a:stretch/>
        </p:blipFill>
        <p:spPr>
          <a:xfrm>
            <a:off x="8249959" y="289208"/>
            <a:ext cx="3735257" cy="145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8"/>
            <a:ext cx="11687175" cy="2101732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GB" dirty="0"/>
              <a:t>Sequences and cycles </a:t>
            </a:r>
            <a:r>
              <a:rPr lang="en-GB" dirty="0" smtClean="0"/>
              <a:t>management : timing users limitations</a:t>
            </a:r>
          </a:p>
          <a:p>
            <a:pPr marL="7200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7" name="Picture 2" descr="https://lh4.googleusercontent.com/3XRpqVqCBYB8180yqbpy9aN8svlxHRQaj6U2LxpAx7-jLPMrK0JnIFIqJTY6XuizFyDRYuGU99eigb6t0D2dKrI-cPDLiRiIPOjlhV1NptzlAaPiJP-ysZAsoai5nAbbRc-iPcbX4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" y="2483935"/>
            <a:ext cx="12037528" cy="3249891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2887" y="2077412"/>
            <a:ext cx="26854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A typical shift in the PSB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8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796777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GB" dirty="0"/>
              <a:t>Sequences and cycles </a:t>
            </a:r>
            <a:r>
              <a:rPr lang="en-GB" dirty="0" smtClean="0"/>
              <a:t>management : timing user limitations</a:t>
            </a:r>
          </a:p>
          <a:p>
            <a:pPr lvl="1"/>
            <a:r>
              <a:rPr lang="en-GB" sz="2400" dirty="0" smtClean="0"/>
              <a:t>Actual system enforces a mapping of timing users to LSA cycles</a:t>
            </a:r>
            <a:endParaRPr lang="en-GB" dirty="0" smtClean="0"/>
          </a:p>
          <a:p>
            <a:pPr lvl="1"/>
            <a:r>
              <a:rPr lang="en-GB" sz="2400" dirty="0" smtClean="0"/>
              <a:t>LSA cycles number &gt; timing users (more than factor 5)</a:t>
            </a:r>
          </a:p>
          <a:p>
            <a:pPr lvl="2"/>
            <a:r>
              <a:rPr lang="en-GB" sz="2000" dirty="0" smtClean="0"/>
              <a:t>Frequent mapping/</a:t>
            </a:r>
            <a:r>
              <a:rPr lang="en-GB" sz="2000" dirty="0" err="1" smtClean="0"/>
              <a:t>unmapping</a:t>
            </a:r>
            <a:r>
              <a:rPr lang="en-GB" sz="2000" dirty="0" smtClean="0"/>
              <a:t> :  time consuming, operators not available for other work</a:t>
            </a:r>
          </a:p>
          <a:p>
            <a:pPr lvl="2"/>
            <a:r>
              <a:rPr lang="en-GB" sz="2000" dirty="0" smtClean="0"/>
              <a:t>MDs compromised by lack of free timing users</a:t>
            </a:r>
          </a:p>
          <a:p>
            <a:pPr lvl="3"/>
            <a:r>
              <a:rPr lang="en-GB" sz="2000" dirty="0" smtClean="0"/>
              <a:t>especially in booster</a:t>
            </a:r>
          </a:p>
          <a:p>
            <a:pPr lvl="3"/>
            <a:r>
              <a:rPr lang="en-GB" sz="2000" dirty="0" smtClean="0"/>
              <a:t>operational cycles not unmapped</a:t>
            </a:r>
          </a:p>
          <a:p>
            <a:pPr lvl="2"/>
            <a:r>
              <a:rPr lang="en-GB" sz="2000" dirty="0"/>
              <a:t>Mapping between LSA cycles and timing </a:t>
            </a:r>
            <a:r>
              <a:rPr lang="en-GB" sz="2000" dirty="0" smtClean="0"/>
              <a:t>users constantly modified for MD users</a:t>
            </a:r>
          </a:p>
          <a:p>
            <a:pPr marL="1042416" lvl="3" indent="0">
              <a:buNone/>
            </a:pPr>
            <a:r>
              <a:rPr lang="en-GB" sz="2000" dirty="0" smtClean="0"/>
              <a:t>→ confusing , error prone, not efficient</a:t>
            </a:r>
          </a:p>
          <a:p>
            <a:pPr lvl="2"/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6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6"/>
            <a:ext cx="11687175" cy="4915113"/>
          </a:xfrm>
        </p:spPr>
        <p:txBody>
          <a:bodyPr>
            <a:normAutofit/>
          </a:bodyPr>
          <a:lstStyle/>
          <a:p>
            <a:r>
              <a:rPr lang="en-GB" dirty="0"/>
              <a:t>Sequences and cycles </a:t>
            </a:r>
            <a:r>
              <a:rPr lang="en-GB" dirty="0" smtClean="0"/>
              <a:t>management limitations</a:t>
            </a:r>
          </a:p>
          <a:p>
            <a:pPr lvl="1"/>
            <a:r>
              <a:rPr lang="en-GB" dirty="0" smtClean="0"/>
              <a:t>Lack of </a:t>
            </a:r>
            <a:r>
              <a:rPr lang="en-GB" sz="2400" dirty="0" smtClean="0"/>
              <a:t>flexibility</a:t>
            </a:r>
            <a:endParaRPr lang="en-GB" sz="2000" dirty="0" smtClean="0"/>
          </a:p>
          <a:p>
            <a:pPr lvl="2"/>
            <a:r>
              <a:rPr lang="en-GB" sz="2000" dirty="0" smtClean="0"/>
              <a:t>The “beam” concept is too rigid, requires pre-configuration of every possible cycles combination</a:t>
            </a:r>
          </a:p>
          <a:p>
            <a:pPr lvl="2"/>
            <a:endParaRPr lang="en-GB" sz="2000" dirty="0"/>
          </a:p>
          <a:p>
            <a:pPr lvl="2"/>
            <a:endParaRPr lang="en-GB" sz="2000" dirty="0" smtClean="0"/>
          </a:p>
          <a:p>
            <a:pPr lvl="2"/>
            <a:endParaRPr lang="en-GB" sz="2000" dirty="0" smtClean="0"/>
          </a:p>
          <a:p>
            <a:pPr lvl="2"/>
            <a:endParaRPr lang="en-GB" sz="2000" dirty="0"/>
          </a:p>
          <a:p>
            <a:pPr lvl="2"/>
            <a:r>
              <a:rPr lang="en-GB" sz="2000" dirty="0"/>
              <a:t>Only 2 parallel </a:t>
            </a:r>
            <a:r>
              <a:rPr lang="en-GB" sz="2000" dirty="0" smtClean="0"/>
              <a:t>path </a:t>
            </a:r>
            <a:r>
              <a:rPr lang="en-GB" sz="2000" dirty="0"/>
              <a:t>can be programmed : normal/spare. </a:t>
            </a:r>
          </a:p>
          <a:p>
            <a:pPr lvl="2"/>
            <a:r>
              <a:rPr lang="en-GB" sz="2000" dirty="0"/>
              <a:t>Concept extended to simplify LHC filling (nominal tag for LHC requests) : not </a:t>
            </a:r>
            <a:r>
              <a:rPr lang="en-GB" sz="2000" dirty="0" smtClean="0"/>
              <a:t>enough</a:t>
            </a:r>
          </a:p>
          <a:p>
            <a:pPr marL="680400" lvl="2" indent="0">
              <a:buNone/>
            </a:pPr>
            <a:endParaRPr lang="en-GB" sz="2000" dirty="0" smtClean="0"/>
          </a:p>
          <a:p>
            <a:pPr lvl="2"/>
            <a:r>
              <a:rPr lang="en-GB" sz="2000" dirty="0" smtClean="0"/>
              <a:t>OP still spending too much time with sequence edition (BCD updated every 20mins in average) : more automation is needed</a:t>
            </a:r>
          </a:p>
          <a:p>
            <a:pPr marL="680400" lvl="2" indent="0">
              <a:buNone/>
            </a:pP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597" y="2481858"/>
            <a:ext cx="5736130" cy="1437816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639192" y="5271523"/>
            <a:ext cx="479394" cy="26633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2693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6"/>
            <a:ext cx="11687175" cy="4462403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GB" dirty="0"/>
              <a:t>Sequences and cycles </a:t>
            </a:r>
            <a:r>
              <a:rPr lang="en-GB" dirty="0" smtClean="0"/>
              <a:t>management limitations</a:t>
            </a:r>
          </a:p>
          <a:p>
            <a:pPr lvl="1"/>
            <a:r>
              <a:rPr lang="en-GB" dirty="0" smtClean="0"/>
              <a:t>LHC/SPS </a:t>
            </a:r>
            <a:r>
              <a:rPr lang="en-GB" dirty="0" err="1" smtClean="0"/>
              <a:t>Mastership</a:t>
            </a:r>
            <a:r>
              <a:rPr lang="en-GB" dirty="0" smtClean="0"/>
              <a:t> concept : </a:t>
            </a:r>
          </a:p>
          <a:p>
            <a:pPr lvl="2"/>
            <a:r>
              <a:rPr lang="en-GB" dirty="0" smtClean="0"/>
              <a:t>all the cycles for all possible injections statically programmed in the sequence</a:t>
            </a:r>
          </a:p>
          <a:p>
            <a:pPr lvl="2"/>
            <a:r>
              <a:rPr lang="en-GB" dirty="0" smtClean="0"/>
              <a:t>Cycles are played or not according to LHC/SPS requests</a:t>
            </a:r>
          </a:p>
          <a:p>
            <a:pPr lvl="1"/>
            <a:r>
              <a:rPr lang="en-GB" dirty="0" smtClean="0"/>
              <a:t>Take the space of other users even when not used : less duty cycle</a:t>
            </a:r>
          </a:p>
          <a:p>
            <a:pPr lvl="1"/>
            <a:r>
              <a:rPr lang="en-GB" dirty="0" smtClean="0"/>
              <a:t>Most of the time: none or only some cycles are effectively played (setting-up with only one injection in SPS, while waiting for LHC to be ready etc…) </a:t>
            </a:r>
          </a:p>
          <a:p>
            <a:pPr lvl="1"/>
            <a:endParaRPr lang="en-GB" b="1" dirty="0"/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Really very inefficient for all other users.</a:t>
            </a:r>
          </a:p>
          <a:p>
            <a:pPr lvl="2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Delphine Jacquet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2421" b="17435"/>
          <a:stretch/>
        </p:blipFill>
        <p:spPr>
          <a:xfrm>
            <a:off x="414691" y="4577851"/>
            <a:ext cx="11343565" cy="180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3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27416</TotalTime>
  <Words>2187</Words>
  <Application>Microsoft Office PowerPoint</Application>
  <PresentationFormat>Widescreen</PresentationFormat>
  <Paragraphs>402</Paragraphs>
  <Slides>34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.AppleSystemUIFont</vt:lpstr>
      <vt:lpstr>Arial</vt:lpstr>
      <vt:lpstr>Calibri</vt:lpstr>
      <vt:lpstr>Courier New</vt:lpstr>
      <vt:lpstr>Wingdings</vt:lpstr>
      <vt:lpstr>CERNCorporate4-3</vt:lpstr>
      <vt:lpstr>PowerPoint Presentation</vt:lpstr>
      <vt:lpstr>LHC Injectors Upgrade Workshop</vt:lpstr>
      <vt:lpstr>Operating the injectors complex after LS2</vt:lpstr>
      <vt:lpstr>OUTLINE</vt:lpstr>
      <vt:lpstr>Accelerators control</vt:lpstr>
      <vt:lpstr>Accelerators control</vt:lpstr>
      <vt:lpstr>Accelerators control</vt:lpstr>
      <vt:lpstr>Accelerators control</vt:lpstr>
      <vt:lpstr>Accelerators control</vt:lpstr>
      <vt:lpstr>Accelerators control</vt:lpstr>
      <vt:lpstr>Accelerators controls</vt:lpstr>
      <vt:lpstr>Accelerators control</vt:lpstr>
      <vt:lpstr>Accelerators control</vt:lpstr>
      <vt:lpstr>Accelerator Controls</vt:lpstr>
      <vt:lpstr>Accelerator Controls</vt:lpstr>
      <vt:lpstr>Accelerators control</vt:lpstr>
      <vt:lpstr>Accelerators control</vt:lpstr>
      <vt:lpstr>Accelerators control</vt:lpstr>
      <vt:lpstr>Accelerators control</vt:lpstr>
      <vt:lpstr>Accelerator Controls</vt:lpstr>
      <vt:lpstr>Accelerator Controls</vt:lpstr>
      <vt:lpstr>Accelerators Controls</vt:lpstr>
      <vt:lpstr>Accelerator Controls</vt:lpstr>
      <vt:lpstr>Accelerator Controls</vt:lpstr>
      <vt:lpstr>Accelerators control summary</vt:lpstr>
      <vt:lpstr>Beam quality and performance tracking</vt:lpstr>
      <vt:lpstr>Beam quality and performance tracking</vt:lpstr>
      <vt:lpstr>Beam quality and performance tracking</vt:lpstr>
      <vt:lpstr>Beam quality and performance tracking</vt:lpstr>
      <vt:lpstr>Organizational aspects</vt:lpstr>
      <vt:lpstr>Organizational aspects</vt:lpstr>
      <vt:lpstr>Organizational aspects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Delphine Jacquet</cp:lastModifiedBy>
  <cp:revision>796</cp:revision>
  <dcterms:created xsi:type="dcterms:W3CDTF">2018-06-08T15:21:36Z</dcterms:created>
  <dcterms:modified xsi:type="dcterms:W3CDTF">2019-02-15T07:16:15Z</dcterms:modified>
</cp:coreProperties>
</file>