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64" r:id="rId4"/>
    <p:sldId id="281" r:id="rId5"/>
    <p:sldId id="271" r:id="rId6"/>
    <p:sldId id="265" r:id="rId7"/>
    <p:sldId id="270" r:id="rId8"/>
    <p:sldId id="287" r:id="rId9"/>
    <p:sldId id="284" r:id="rId10"/>
    <p:sldId id="285" r:id="rId11"/>
    <p:sldId id="273" r:id="rId12"/>
    <p:sldId id="274" r:id="rId13"/>
    <p:sldId id="275" r:id="rId14"/>
    <p:sldId id="276" r:id="rId15"/>
    <p:sldId id="277" r:id="rId16"/>
    <p:sldId id="278" r:id="rId17"/>
    <p:sldId id="286" r:id="rId18"/>
    <p:sldId id="279" r:id="rId19"/>
    <p:sldId id="288" r:id="rId20"/>
    <p:sldId id="280" r:id="rId21"/>
    <p:sldId id="26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256198"/>
    <a:srgbClr val="FFC000"/>
    <a:srgbClr val="4177AB"/>
    <a:srgbClr val="8A99BF"/>
    <a:srgbClr val="0055A1"/>
    <a:srgbClr val="7FA9D0"/>
    <a:srgbClr val="80A9D0"/>
    <a:srgbClr val="0D428C"/>
    <a:srgbClr val="2A7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25" autoAdjust="0"/>
    <p:restoredTop sz="96959" autoAdjust="0"/>
  </p:normalViewPr>
  <p:slideViewPr>
    <p:cSldViewPr snapToGrid="0" snapToObjects="1">
      <p:cViewPr varScale="1">
        <p:scale>
          <a:sx n="78" d="100"/>
          <a:sy n="78" d="100"/>
        </p:scale>
        <p:origin x="192" y="9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B66429-CECF-7944-8234-41CB91C1D2A0}" type="doc">
      <dgm:prSet loTypeId="urn:microsoft.com/office/officeart/2005/8/layout/chevron1" loCatId="" qsTypeId="urn:microsoft.com/office/officeart/2005/8/quickstyle/3d1" qsCatId="3D" csTypeId="urn:microsoft.com/office/officeart/2005/8/colors/accent6_3" csCatId="accent6" phldr="1"/>
      <dgm:spPr/>
    </dgm:pt>
    <dgm:pt modelId="{DEA7BDDD-A4D2-184A-B04A-305CB65DA87C}">
      <dgm:prSet phldrT="[Text]"/>
      <dgm:spPr>
        <a:xfrm>
          <a:off x="1041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May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00FFDB25-2EEF-D548-A8BC-298903395D8B}" type="parTrans" cxnId="{0C9B0E83-7DCB-E24C-A66A-D173721D7BCE}">
      <dgm:prSet/>
      <dgm:spPr/>
      <dgm:t>
        <a:bodyPr/>
        <a:lstStyle/>
        <a:p>
          <a:endParaRPr lang="en-US"/>
        </a:p>
      </dgm:t>
    </dgm:pt>
    <dgm:pt modelId="{4AE79E12-8187-134D-979D-1C7E86941E96}" type="sibTrans" cxnId="{0C9B0E83-7DCB-E24C-A66A-D173721D7BCE}">
      <dgm:prSet/>
      <dgm:spPr/>
      <dgm:t>
        <a:bodyPr/>
        <a:lstStyle/>
        <a:p>
          <a:endParaRPr lang="en-US"/>
        </a:p>
      </dgm:t>
    </dgm:pt>
    <dgm:pt modelId="{7BAFDD60-B637-224B-9356-3003DF039FC1}">
      <dgm:prSet phldrT="[Text]"/>
      <dgm:spPr>
        <a:xfrm>
          <a:off x="1503908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45897"/>
                <a:satOff val="-1844"/>
                <a:lumOff val="3947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45897"/>
                <a:satOff val="-1844"/>
                <a:lumOff val="3947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45897"/>
                <a:satOff val="-1844"/>
                <a:lumOff val="394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Jun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C961AF29-B562-294B-BBE8-56DD8DBC1AB7}" type="parTrans" cxnId="{ED868A99-EB21-1743-A8BC-D1F923036383}">
      <dgm:prSet/>
      <dgm:spPr/>
      <dgm:t>
        <a:bodyPr/>
        <a:lstStyle/>
        <a:p>
          <a:endParaRPr lang="en-US"/>
        </a:p>
      </dgm:t>
    </dgm:pt>
    <dgm:pt modelId="{E12F0A04-3B61-E147-9893-9D9C8C2A50EE}" type="sibTrans" cxnId="{ED868A99-EB21-1743-A8BC-D1F923036383}">
      <dgm:prSet/>
      <dgm:spPr/>
      <dgm:t>
        <a:bodyPr/>
        <a:lstStyle/>
        <a:p>
          <a:endParaRPr lang="en-US"/>
        </a:p>
      </dgm:t>
    </dgm:pt>
    <dgm:pt modelId="{8EC9AFD2-B5D9-FB45-B936-BF1549AA6A4A}">
      <dgm:prSet phldrT="[Text]"/>
      <dgm:spPr>
        <a:xfrm>
          <a:off x="3006774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91794"/>
                <a:satOff val="-3688"/>
                <a:lumOff val="7894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91794"/>
                <a:satOff val="-3688"/>
                <a:lumOff val="7894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91794"/>
                <a:satOff val="-3688"/>
                <a:lumOff val="789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Jul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9462266F-EB38-1F4A-957F-0E9F5B24231F}" type="parTrans" cxnId="{2231FAC3-3E40-8C40-99D5-92667C3D0596}">
      <dgm:prSet/>
      <dgm:spPr/>
      <dgm:t>
        <a:bodyPr/>
        <a:lstStyle/>
        <a:p>
          <a:endParaRPr lang="en-US"/>
        </a:p>
      </dgm:t>
    </dgm:pt>
    <dgm:pt modelId="{DEB13C99-448C-EC45-A7A2-C940AE3E64FA}" type="sibTrans" cxnId="{2231FAC3-3E40-8C40-99D5-92667C3D0596}">
      <dgm:prSet/>
      <dgm:spPr/>
      <dgm:t>
        <a:bodyPr/>
        <a:lstStyle/>
        <a:p>
          <a:endParaRPr lang="en-US"/>
        </a:p>
      </dgm:t>
    </dgm:pt>
    <dgm:pt modelId="{E9CB284A-A038-3A4F-B9A3-DF1040F04A4C}">
      <dgm:prSet phldrT="[Text]"/>
      <dgm:spPr>
        <a:xfrm>
          <a:off x="4509641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37691"/>
                <a:satOff val="-5532"/>
                <a:lumOff val="11841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37691"/>
                <a:satOff val="-5532"/>
                <a:lumOff val="11841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37691"/>
                <a:satOff val="-5532"/>
                <a:lumOff val="1184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Aug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7E61D21F-D858-A74E-9EB4-4C02B14E763A}" type="parTrans" cxnId="{E4FAD5FC-8F64-AF45-A00A-5F3927B53895}">
      <dgm:prSet/>
      <dgm:spPr/>
      <dgm:t>
        <a:bodyPr/>
        <a:lstStyle/>
        <a:p>
          <a:endParaRPr lang="en-US"/>
        </a:p>
      </dgm:t>
    </dgm:pt>
    <dgm:pt modelId="{50A3082B-E25D-EF48-BF78-D74BF1CCE730}" type="sibTrans" cxnId="{E4FAD5FC-8F64-AF45-A00A-5F3927B53895}">
      <dgm:prSet/>
      <dgm:spPr/>
      <dgm:t>
        <a:bodyPr/>
        <a:lstStyle/>
        <a:p>
          <a:endParaRPr lang="en-US"/>
        </a:p>
      </dgm:t>
    </dgm:pt>
    <dgm:pt modelId="{62312F2C-BAD7-EC44-B766-5AF9DB774680}">
      <dgm:prSet phldrT="[Text]"/>
      <dgm:spPr>
        <a:xfrm>
          <a:off x="6012507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83588"/>
                <a:satOff val="-7377"/>
                <a:lumOff val="15787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83588"/>
                <a:satOff val="-7377"/>
                <a:lumOff val="15787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83588"/>
                <a:satOff val="-7377"/>
                <a:lumOff val="1578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Sep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3FD5461A-4E3D-AD4C-81FB-883052885B97}" type="parTrans" cxnId="{AEBB7CA8-4E74-434E-A43B-DCAC12355CC4}">
      <dgm:prSet/>
      <dgm:spPr/>
      <dgm:t>
        <a:bodyPr/>
        <a:lstStyle/>
        <a:p>
          <a:endParaRPr lang="en-US"/>
        </a:p>
      </dgm:t>
    </dgm:pt>
    <dgm:pt modelId="{8CE241DC-DA7E-C344-A6C1-36626A8AC5C9}" type="sibTrans" cxnId="{AEBB7CA8-4E74-434E-A43B-DCAC12355CC4}">
      <dgm:prSet/>
      <dgm:spPr/>
      <dgm:t>
        <a:bodyPr/>
        <a:lstStyle/>
        <a:p>
          <a:endParaRPr lang="en-US"/>
        </a:p>
      </dgm:t>
    </dgm:pt>
    <dgm:pt modelId="{B2F6F014-BD79-8844-8E3E-9DA2187CE501}">
      <dgm:prSet phldrT="[Text]"/>
      <dgm:spPr>
        <a:xfrm>
          <a:off x="7515373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29485"/>
                <a:satOff val="-9221"/>
                <a:lumOff val="19734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29485"/>
                <a:satOff val="-9221"/>
                <a:lumOff val="19734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29485"/>
                <a:satOff val="-9221"/>
                <a:lumOff val="1973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Oct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4A76123F-CD30-BF49-B3E4-4EE5D6C00EDF}" type="parTrans" cxnId="{9A69B841-CFFE-DF4C-946F-3ED721E5FB71}">
      <dgm:prSet/>
      <dgm:spPr/>
      <dgm:t>
        <a:bodyPr/>
        <a:lstStyle/>
        <a:p>
          <a:endParaRPr lang="en-US"/>
        </a:p>
      </dgm:t>
    </dgm:pt>
    <dgm:pt modelId="{6907FFAA-6AE7-4343-A679-AAD8C45E5D4D}" type="sibTrans" cxnId="{9A69B841-CFFE-DF4C-946F-3ED721E5FB71}">
      <dgm:prSet/>
      <dgm:spPr/>
      <dgm:t>
        <a:bodyPr/>
        <a:lstStyle/>
        <a:p>
          <a:endParaRPr lang="en-US"/>
        </a:p>
      </dgm:t>
    </dgm:pt>
    <dgm:pt modelId="{BD748490-9ADC-2A4C-B161-6874D671FED3}">
      <dgm:prSet phldrT="[Text]"/>
      <dgm:spPr>
        <a:xfrm>
          <a:off x="9018240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75382"/>
                <a:satOff val="-11065"/>
                <a:lumOff val="23681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75382"/>
                <a:satOff val="-11065"/>
                <a:lumOff val="23681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75382"/>
                <a:satOff val="-11065"/>
                <a:lumOff val="2368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Nov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B5CB6807-C912-414D-8CDE-2E14CF5ED092}" type="parTrans" cxnId="{D5AD9163-8747-2042-8A25-A14F33012E2A}">
      <dgm:prSet/>
      <dgm:spPr/>
      <dgm:t>
        <a:bodyPr/>
        <a:lstStyle/>
        <a:p>
          <a:endParaRPr lang="en-US"/>
        </a:p>
      </dgm:t>
    </dgm:pt>
    <dgm:pt modelId="{00F8CB18-6B11-F64C-AF27-F35F59931B9E}" type="sibTrans" cxnId="{D5AD9163-8747-2042-8A25-A14F33012E2A}">
      <dgm:prSet/>
      <dgm:spPr/>
      <dgm:t>
        <a:bodyPr/>
        <a:lstStyle/>
        <a:p>
          <a:endParaRPr lang="en-US"/>
        </a:p>
      </dgm:t>
    </dgm:pt>
    <dgm:pt modelId="{E6625C9E-210F-4D41-965C-C372B585B85C}">
      <dgm:prSet phldrT="[Text]"/>
      <dgm:spPr>
        <a:xfrm>
          <a:off x="10521106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321279"/>
                <a:satOff val="-12909"/>
                <a:lumOff val="27628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321279"/>
                <a:satOff val="-12909"/>
                <a:lumOff val="27628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321279"/>
                <a:satOff val="-12909"/>
                <a:lumOff val="276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Dec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25E16A80-2E13-CC4B-BF9B-08E4B27936E1}" type="parTrans" cxnId="{EB0E6420-2806-B740-A603-2C4C9CEC0BE6}">
      <dgm:prSet/>
      <dgm:spPr/>
      <dgm:t>
        <a:bodyPr/>
        <a:lstStyle/>
        <a:p>
          <a:endParaRPr lang="en-US"/>
        </a:p>
      </dgm:t>
    </dgm:pt>
    <dgm:pt modelId="{91E2D5B6-FD4C-E744-A092-E6D2FD300E7C}" type="sibTrans" cxnId="{EB0E6420-2806-B740-A603-2C4C9CEC0BE6}">
      <dgm:prSet/>
      <dgm:spPr/>
      <dgm:t>
        <a:bodyPr/>
        <a:lstStyle/>
        <a:p>
          <a:endParaRPr lang="en-US"/>
        </a:p>
      </dgm:t>
    </dgm:pt>
    <dgm:pt modelId="{F9206CF9-ADD4-164F-BCFA-A11BC5951679}" type="pres">
      <dgm:prSet presAssocID="{3CB66429-CECF-7944-8234-41CB91C1D2A0}" presName="Name0" presStyleCnt="0">
        <dgm:presLayoutVars>
          <dgm:dir/>
          <dgm:animLvl val="lvl"/>
          <dgm:resizeHandles val="exact"/>
        </dgm:presLayoutVars>
      </dgm:prSet>
      <dgm:spPr/>
    </dgm:pt>
    <dgm:pt modelId="{12913224-D4E5-EB40-9ADA-652FA624667E}" type="pres">
      <dgm:prSet presAssocID="{DEA7BDDD-A4D2-184A-B04A-305CB65DA87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E0E62B-C7CB-E143-960D-0C957573CAC1}" type="pres">
      <dgm:prSet presAssocID="{4AE79E12-8187-134D-979D-1C7E86941E96}" presName="parTxOnlySpace" presStyleCnt="0"/>
      <dgm:spPr/>
    </dgm:pt>
    <dgm:pt modelId="{52218FDC-337E-194A-947F-BDBFADEDD298}" type="pres">
      <dgm:prSet presAssocID="{7BAFDD60-B637-224B-9356-3003DF039FC1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5D8B03-9F76-1048-AF26-2D983F40A41F}" type="pres">
      <dgm:prSet presAssocID="{E12F0A04-3B61-E147-9893-9D9C8C2A50EE}" presName="parTxOnlySpace" presStyleCnt="0"/>
      <dgm:spPr/>
    </dgm:pt>
    <dgm:pt modelId="{B89828F4-D87F-1546-BAC5-7BFEC40ABE13}" type="pres">
      <dgm:prSet presAssocID="{8EC9AFD2-B5D9-FB45-B936-BF1549AA6A4A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E5C89C-3FC6-664B-AD37-63BB88E24FC9}" type="pres">
      <dgm:prSet presAssocID="{DEB13C99-448C-EC45-A7A2-C940AE3E64FA}" presName="parTxOnlySpace" presStyleCnt="0"/>
      <dgm:spPr/>
    </dgm:pt>
    <dgm:pt modelId="{2AFDD23D-865A-A44B-920A-8CC6D287851D}" type="pres">
      <dgm:prSet presAssocID="{E9CB284A-A038-3A4F-B9A3-DF1040F04A4C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99612-ECFD-E84B-81E8-D471AE89A715}" type="pres">
      <dgm:prSet presAssocID="{50A3082B-E25D-EF48-BF78-D74BF1CCE730}" presName="parTxOnlySpace" presStyleCnt="0"/>
      <dgm:spPr/>
    </dgm:pt>
    <dgm:pt modelId="{3990043E-C36B-DC4E-9FBE-004028E400BC}" type="pres">
      <dgm:prSet presAssocID="{62312F2C-BAD7-EC44-B766-5AF9DB774680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42C9C-7D24-A942-BC77-1A521BEAC228}" type="pres">
      <dgm:prSet presAssocID="{8CE241DC-DA7E-C344-A6C1-36626A8AC5C9}" presName="parTxOnlySpace" presStyleCnt="0"/>
      <dgm:spPr/>
    </dgm:pt>
    <dgm:pt modelId="{7794C27F-D322-054A-A0C9-C3C6479BE2BF}" type="pres">
      <dgm:prSet presAssocID="{B2F6F014-BD79-8844-8E3E-9DA2187CE501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10B7A-1FD9-2244-AF7D-8305D1D1F43A}" type="pres">
      <dgm:prSet presAssocID="{6907FFAA-6AE7-4343-A679-AAD8C45E5D4D}" presName="parTxOnlySpace" presStyleCnt="0"/>
      <dgm:spPr/>
    </dgm:pt>
    <dgm:pt modelId="{2085729B-92EE-8F4C-9E52-2C306A3593EB}" type="pres">
      <dgm:prSet presAssocID="{BD748490-9ADC-2A4C-B161-6874D671FED3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28AB8D-03F7-874E-9A86-F7B467035793}" type="pres">
      <dgm:prSet presAssocID="{00F8CB18-6B11-F64C-AF27-F35F59931B9E}" presName="parTxOnlySpace" presStyleCnt="0"/>
      <dgm:spPr/>
    </dgm:pt>
    <dgm:pt modelId="{645A8347-5987-394C-88F3-A009EE459393}" type="pres">
      <dgm:prSet presAssocID="{E6625C9E-210F-4D41-965C-C372B585B85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2ED603-769B-664C-8432-34827DA5C2C0}" type="presOf" srcId="{8EC9AFD2-B5D9-FB45-B936-BF1549AA6A4A}" destId="{B89828F4-D87F-1546-BAC5-7BFEC40ABE13}" srcOrd="0" destOrd="0" presId="urn:microsoft.com/office/officeart/2005/8/layout/chevron1"/>
    <dgm:cxn modelId="{CF52CE01-6C31-6341-A9C7-FF24389368F7}" type="presOf" srcId="{E6625C9E-210F-4D41-965C-C372B585B85C}" destId="{645A8347-5987-394C-88F3-A009EE459393}" srcOrd="0" destOrd="0" presId="urn:microsoft.com/office/officeart/2005/8/layout/chevron1"/>
    <dgm:cxn modelId="{9A69B841-CFFE-DF4C-946F-3ED721E5FB71}" srcId="{3CB66429-CECF-7944-8234-41CB91C1D2A0}" destId="{B2F6F014-BD79-8844-8E3E-9DA2187CE501}" srcOrd="5" destOrd="0" parTransId="{4A76123F-CD30-BF49-B3E4-4EE5D6C00EDF}" sibTransId="{6907FFAA-6AE7-4343-A679-AAD8C45E5D4D}"/>
    <dgm:cxn modelId="{1FB840AF-9D9A-BF4E-827E-DD4C0A906BF1}" type="presOf" srcId="{B2F6F014-BD79-8844-8E3E-9DA2187CE501}" destId="{7794C27F-D322-054A-A0C9-C3C6479BE2BF}" srcOrd="0" destOrd="0" presId="urn:microsoft.com/office/officeart/2005/8/layout/chevron1"/>
    <dgm:cxn modelId="{0280A11E-18B4-8247-BAFB-A1D2CA236113}" type="presOf" srcId="{62312F2C-BAD7-EC44-B766-5AF9DB774680}" destId="{3990043E-C36B-DC4E-9FBE-004028E400BC}" srcOrd="0" destOrd="0" presId="urn:microsoft.com/office/officeart/2005/8/layout/chevron1"/>
    <dgm:cxn modelId="{ED868A99-EB21-1743-A8BC-D1F923036383}" srcId="{3CB66429-CECF-7944-8234-41CB91C1D2A0}" destId="{7BAFDD60-B637-224B-9356-3003DF039FC1}" srcOrd="1" destOrd="0" parTransId="{C961AF29-B562-294B-BBE8-56DD8DBC1AB7}" sibTransId="{E12F0A04-3B61-E147-9893-9D9C8C2A50EE}"/>
    <dgm:cxn modelId="{2231FAC3-3E40-8C40-99D5-92667C3D0596}" srcId="{3CB66429-CECF-7944-8234-41CB91C1D2A0}" destId="{8EC9AFD2-B5D9-FB45-B936-BF1549AA6A4A}" srcOrd="2" destOrd="0" parTransId="{9462266F-EB38-1F4A-957F-0E9F5B24231F}" sibTransId="{DEB13C99-448C-EC45-A7A2-C940AE3E64FA}"/>
    <dgm:cxn modelId="{AEBB7CA8-4E74-434E-A43B-DCAC12355CC4}" srcId="{3CB66429-CECF-7944-8234-41CB91C1D2A0}" destId="{62312F2C-BAD7-EC44-B766-5AF9DB774680}" srcOrd="4" destOrd="0" parTransId="{3FD5461A-4E3D-AD4C-81FB-883052885B97}" sibTransId="{8CE241DC-DA7E-C344-A6C1-36626A8AC5C9}"/>
    <dgm:cxn modelId="{E4FAD5FC-8F64-AF45-A00A-5F3927B53895}" srcId="{3CB66429-CECF-7944-8234-41CB91C1D2A0}" destId="{E9CB284A-A038-3A4F-B9A3-DF1040F04A4C}" srcOrd="3" destOrd="0" parTransId="{7E61D21F-D858-A74E-9EB4-4C02B14E763A}" sibTransId="{50A3082B-E25D-EF48-BF78-D74BF1CCE730}"/>
    <dgm:cxn modelId="{EB0E6420-2806-B740-A603-2C4C9CEC0BE6}" srcId="{3CB66429-CECF-7944-8234-41CB91C1D2A0}" destId="{E6625C9E-210F-4D41-965C-C372B585B85C}" srcOrd="7" destOrd="0" parTransId="{25E16A80-2E13-CC4B-BF9B-08E4B27936E1}" sibTransId="{91E2D5B6-FD4C-E744-A092-E6D2FD300E7C}"/>
    <dgm:cxn modelId="{58151343-72F2-9B43-8617-8A0F0720CD2A}" type="presOf" srcId="{E9CB284A-A038-3A4F-B9A3-DF1040F04A4C}" destId="{2AFDD23D-865A-A44B-920A-8CC6D287851D}" srcOrd="0" destOrd="0" presId="urn:microsoft.com/office/officeart/2005/8/layout/chevron1"/>
    <dgm:cxn modelId="{C7B0508A-994C-144C-A08E-C6CC613BB0E3}" type="presOf" srcId="{DEA7BDDD-A4D2-184A-B04A-305CB65DA87C}" destId="{12913224-D4E5-EB40-9ADA-652FA624667E}" srcOrd="0" destOrd="0" presId="urn:microsoft.com/office/officeart/2005/8/layout/chevron1"/>
    <dgm:cxn modelId="{EFF092DF-34A6-5049-8A94-70A3273460C0}" type="presOf" srcId="{BD748490-9ADC-2A4C-B161-6874D671FED3}" destId="{2085729B-92EE-8F4C-9E52-2C306A3593EB}" srcOrd="0" destOrd="0" presId="urn:microsoft.com/office/officeart/2005/8/layout/chevron1"/>
    <dgm:cxn modelId="{D5AD9163-8747-2042-8A25-A14F33012E2A}" srcId="{3CB66429-CECF-7944-8234-41CB91C1D2A0}" destId="{BD748490-9ADC-2A4C-B161-6874D671FED3}" srcOrd="6" destOrd="0" parTransId="{B5CB6807-C912-414D-8CDE-2E14CF5ED092}" sibTransId="{00F8CB18-6B11-F64C-AF27-F35F59931B9E}"/>
    <dgm:cxn modelId="{0C9B0E83-7DCB-E24C-A66A-D173721D7BCE}" srcId="{3CB66429-CECF-7944-8234-41CB91C1D2A0}" destId="{DEA7BDDD-A4D2-184A-B04A-305CB65DA87C}" srcOrd="0" destOrd="0" parTransId="{00FFDB25-2EEF-D548-A8BC-298903395D8B}" sibTransId="{4AE79E12-8187-134D-979D-1C7E86941E96}"/>
    <dgm:cxn modelId="{8EF4A0E7-4BE4-E74D-8FFA-C9204D163ED8}" type="presOf" srcId="{3CB66429-CECF-7944-8234-41CB91C1D2A0}" destId="{F9206CF9-ADD4-164F-BCFA-A11BC5951679}" srcOrd="0" destOrd="0" presId="urn:microsoft.com/office/officeart/2005/8/layout/chevron1"/>
    <dgm:cxn modelId="{BB296766-0FD2-384B-A3E3-AE716A8996E0}" type="presOf" srcId="{7BAFDD60-B637-224B-9356-3003DF039FC1}" destId="{52218FDC-337E-194A-947F-BDBFADEDD298}" srcOrd="0" destOrd="0" presId="urn:microsoft.com/office/officeart/2005/8/layout/chevron1"/>
    <dgm:cxn modelId="{9E9688A2-3E77-B542-BC24-A61C85F64CFE}" type="presParOf" srcId="{F9206CF9-ADD4-164F-BCFA-A11BC5951679}" destId="{12913224-D4E5-EB40-9ADA-652FA624667E}" srcOrd="0" destOrd="0" presId="urn:microsoft.com/office/officeart/2005/8/layout/chevron1"/>
    <dgm:cxn modelId="{7C926DA5-5125-8242-A642-D0679FB091CD}" type="presParOf" srcId="{F9206CF9-ADD4-164F-BCFA-A11BC5951679}" destId="{68E0E62B-C7CB-E143-960D-0C957573CAC1}" srcOrd="1" destOrd="0" presId="urn:microsoft.com/office/officeart/2005/8/layout/chevron1"/>
    <dgm:cxn modelId="{8CF6B10B-A36C-034C-B7DA-EC743936A044}" type="presParOf" srcId="{F9206CF9-ADD4-164F-BCFA-A11BC5951679}" destId="{52218FDC-337E-194A-947F-BDBFADEDD298}" srcOrd="2" destOrd="0" presId="urn:microsoft.com/office/officeart/2005/8/layout/chevron1"/>
    <dgm:cxn modelId="{45E03AFD-A433-7544-9C8A-238CB597E816}" type="presParOf" srcId="{F9206CF9-ADD4-164F-BCFA-A11BC5951679}" destId="{525D8B03-9F76-1048-AF26-2D983F40A41F}" srcOrd="3" destOrd="0" presId="urn:microsoft.com/office/officeart/2005/8/layout/chevron1"/>
    <dgm:cxn modelId="{8AC25136-B0CD-D741-8C0A-E42EF71B6FBD}" type="presParOf" srcId="{F9206CF9-ADD4-164F-BCFA-A11BC5951679}" destId="{B89828F4-D87F-1546-BAC5-7BFEC40ABE13}" srcOrd="4" destOrd="0" presId="urn:microsoft.com/office/officeart/2005/8/layout/chevron1"/>
    <dgm:cxn modelId="{F44F238A-AEF3-6940-B604-AA50E2B1EEFB}" type="presParOf" srcId="{F9206CF9-ADD4-164F-BCFA-A11BC5951679}" destId="{32E5C89C-3FC6-664B-AD37-63BB88E24FC9}" srcOrd="5" destOrd="0" presId="urn:microsoft.com/office/officeart/2005/8/layout/chevron1"/>
    <dgm:cxn modelId="{16B680F1-2461-C445-8E15-88C4C89695F1}" type="presParOf" srcId="{F9206CF9-ADD4-164F-BCFA-A11BC5951679}" destId="{2AFDD23D-865A-A44B-920A-8CC6D287851D}" srcOrd="6" destOrd="0" presId="urn:microsoft.com/office/officeart/2005/8/layout/chevron1"/>
    <dgm:cxn modelId="{7D992416-9862-D34B-85AC-2D3BB5D7D752}" type="presParOf" srcId="{F9206CF9-ADD4-164F-BCFA-A11BC5951679}" destId="{E1899612-ECFD-E84B-81E8-D471AE89A715}" srcOrd="7" destOrd="0" presId="urn:microsoft.com/office/officeart/2005/8/layout/chevron1"/>
    <dgm:cxn modelId="{7372932E-9936-3143-B9BD-2580C6A0320B}" type="presParOf" srcId="{F9206CF9-ADD4-164F-BCFA-A11BC5951679}" destId="{3990043E-C36B-DC4E-9FBE-004028E400BC}" srcOrd="8" destOrd="0" presId="urn:microsoft.com/office/officeart/2005/8/layout/chevron1"/>
    <dgm:cxn modelId="{A23F10BF-EDBB-6546-92BB-458E43A6EC61}" type="presParOf" srcId="{F9206CF9-ADD4-164F-BCFA-A11BC5951679}" destId="{F8642C9C-7D24-A942-BC77-1A521BEAC228}" srcOrd="9" destOrd="0" presId="urn:microsoft.com/office/officeart/2005/8/layout/chevron1"/>
    <dgm:cxn modelId="{8E162C26-697A-2C4B-89B9-52301F9E5FA2}" type="presParOf" srcId="{F9206CF9-ADD4-164F-BCFA-A11BC5951679}" destId="{7794C27F-D322-054A-A0C9-C3C6479BE2BF}" srcOrd="10" destOrd="0" presId="urn:microsoft.com/office/officeart/2005/8/layout/chevron1"/>
    <dgm:cxn modelId="{B6E729F0-59DE-0746-91F3-2A268A611B61}" type="presParOf" srcId="{F9206CF9-ADD4-164F-BCFA-A11BC5951679}" destId="{7A010B7A-1FD9-2244-AF7D-8305D1D1F43A}" srcOrd="11" destOrd="0" presId="urn:microsoft.com/office/officeart/2005/8/layout/chevron1"/>
    <dgm:cxn modelId="{5F85358E-8C79-544E-9124-0F5D713E1139}" type="presParOf" srcId="{F9206CF9-ADD4-164F-BCFA-A11BC5951679}" destId="{2085729B-92EE-8F4C-9E52-2C306A3593EB}" srcOrd="12" destOrd="0" presId="urn:microsoft.com/office/officeart/2005/8/layout/chevron1"/>
    <dgm:cxn modelId="{20180E33-8A89-DE4B-AA1B-0B06F3F31C46}" type="presParOf" srcId="{F9206CF9-ADD4-164F-BCFA-A11BC5951679}" destId="{9828AB8D-03F7-874E-9A86-F7B467035793}" srcOrd="13" destOrd="0" presId="urn:microsoft.com/office/officeart/2005/8/layout/chevron1"/>
    <dgm:cxn modelId="{40C02D68-5486-0548-B2B3-4562DFACB3ED}" type="presParOf" srcId="{F9206CF9-ADD4-164F-BCFA-A11BC5951679}" destId="{645A8347-5987-394C-88F3-A009EE459393}" srcOrd="1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B66429-CECF-7944-8234-41CB91C1D2A0}" type="doc">
      <dgm:prSet loTypeId="urn:microsoft.com/office/officeart/2005/8/layout/chevron1" loCatId="" qsTypeId="urn:microsoft.com/office/officeart/2005/8/quickstyle/3d1" qsCatId="3D" csTypeId="urn:microsoft.com/office/officeart/2005/8/colors/accent6_3" csCatId="accent6" phldr="1"/>
      <dgm:spPr/>
    </dgm:pt>
    <dgm:pt modelId="{E6625C9E-210F-4D41-965C-C372B585B85C}">
      <dgm:prSet phldrT="[Text]"/>
      <dgm:spPr>
        <a:xfrm>
          <a:off x="1488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Jan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25E16A80-2E13-CC4B-BF9B-08E4B27936E1}" type="parTrans" cxnId="{EB0E6420-2806-B740-A603-2C4C9CEC0BE6}">
      <dgm:prSet/>
      <dgm:spPr/>
      <dgm:t>
        <a:bodyPr/>
        <a:lstStyle/>
        <a:p>
          <a:endParaRPr lang="en-US"/>
        </a:p>
      </dgm:t>
    </dgm:pt>
    <dgm:pt modelId="{91E2D5B6-FD4C-E744-A092-E6D2FD300E7C}" type="sibTrans" cxnId="{EB0E6420-2806-B740-A603-2C4C9CEC0BE6}">
      <dgm:prSet/>
      <dgm:spPr/>
      <dgm:t>
        <a:bodyPr/>
        <a:lstStyle/>
        <a:p>
          <a:endParaRPr lang="en-US"/>
        </a:p>
      </dgm:t>
    </dgm:pt>
    <dgm:pt modelId="{2CBF5DBC-D037-164D-98C0-9E863B8C5C7B}">
      <dgm:prSet phldrT="[Text]"/>
      <dgm:spPr>
        <a:xfrm>
          <a:off x="2412503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71395"/>
                <a:satOff val="-2869"/>
                <a:lumOff val="614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71395"/>
                <a:satOff val="-2869"/>
                <a:lumOff val="614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71395"/>
                <a:satOff val="-2869"/>
                <a:lumOff val="614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Mar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4FA46B0D-8D4E-E942-A2F3-0FA172C6F390}" type="parTrans" cxnId="{A12BADAB-D57B-634A-BCB4-6F38B6DD8A22}">
      <dgm:prSet/>
      <dgm:spPr/>
      <dgm:t>
        <a:bodyPr/>
        <a:lstStyle/>
        <a:p>
          <a:endParaRPr lang="en-US"/>
        </a:p>
      </dgm:t>
    </dgm:pt>
    <dgm:pt modelId="{4C7D508A-F3B8-3748-B62B-B270B4F0212A}" type="sibTrans" cxnId="{A12BADAB-D57B-634A-BCB4-6F38B6DD8A22}">
      <dgm:prSet/>
      <dgm:spPr/>
      <dgm:t>
        <a:bodyPr/>
        <a:lstStyle/>
        <a:p>
          <a:endParaRPr lang="en-US"/>
        </a:p>
      </dgm:t>
    </dgm:pt>
    <dgm:pt modelId="{C7053F14-F3AF-0249-903B-7D6FC8324857}">
      <dgm:prSet phldrT="[Text]"/>
      <dgm:spPr>
        <a:xfrm>
          <a:off x="10851058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321279"/>
                <a:satOff val="-12909"/>
                <a:lumOff val="27628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321279"/>
                <a:satOff val="-12909"/>
                <a:lumOff val="27628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321279"/>
                <a:satOff val="-12909"/>
                <a:lumOff val="276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Oct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99E679D5-BBF5-4D44-8FCE-E27CE8FA954D}" type="parTrans" cxnId="{989845BA-3CBD-7E44-9B66-9CA1F8B16B5F}">
      <dgm:prSet/>
      <dgm:spPr/>
      <dgm:t>
        <a:bodyPr/>
        <a:lstStyle/>
        <a:p>
          <a:endParaRPr lang="en-US"/>
        </a:p>
      </dgm:t>
    </dgm:pt>
    <dgm:pt modelId="{22318940-5E45-DC41-821F-347F2FCFDCA5}" type="sibTrans" cxnId="{989845BA-3CBD-7E44-9B66-9CA1F8B16B5F}">
      <dgm:prSet/>
      <dgm:spPr/>
      <dgm:t>
        <a:bodyPr/>
        <a:lstStyle/>
        <a:p>
          <a:endParaRPr lang="en-US"/>
        </a:p>
      </dgm:t>
    </dgm:pt>
    <dgm:pt modelId="{D86D48C3-9B3B-7347-AD87-265B37BDF280}">
      <dgm:prSet phldrT="[Text]"/>
      <dgm:spPr>
        <a:xfrm>
          <a:off x="3618011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07093"/>
                <a:satOff val="-4303"/>
                <a:lumOff val="9209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07093"/>
                <a:satOff val="-4303"/>
                <a:lumOff val="9209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07093"/>
                <a:satOff val="-4303"/>
                <a:lumOff val="920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Apr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84C95F92-8B13-1241-882A-DE563873D16E}" type="parTrans" cxnId="{4E6B8772-D087-6145-8DBD-70582B3A30C3}">
      <dgm:prSet/>
      <dgm:spPr/>
      <dgm:t>
        <a:bodyPr/>
        <a:lstStyle/>
        <a:p>
          <a:endParaRPr lang="en-US"/>
        </a:p>
      </dgm:t>
    </dgm:pt>
    <dgm:pt modelId="{C1DBE463-9E10-6242-8970-377C09824D8A}" type="sibTrans" cxnId="{4E6B8772-D087-6145-8DBD-70582B3A30C3}">
      <dgm:prSet/>
      <dgm:spPr/>
      <dgm:t>
        <a:bodyPr/>
        <a:lstStyle/>
        <a:p>
          <a:endParaRPr lang="en-US"/>
        </a:p>
      </dgm:t>
    </dgm:pt>
    <dgm:pt modelId="{E28A7478-97D8-DA43-8512-D637F44E0D5F}">
      <dgm:prSet phldrT="[Text]"/>
      <dgm:spPr>
        <a:xfrm>
          <a:off x="6029027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78488"/>
                <a:satOff val="-7172"/>
                <a:lumOff val="15349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78488"/>
                <a:satOff val="-7172"/>
                <a:lumOff val="15349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78488"/>
                <a:satOff val="-7172"/>
                <a:lumOff val="1534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Jun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4638CC5B-BBAA-194A-97C0-8D3C9AC9F9BB}" type="parTrans" cxnId="{87B8A9A9-43CF-AA40-9959-8618D7CE1319}">
      <dgm:prSet/>
      <dgm:spPr/>
      <dgm:t>
        <a:bodyPr/>
        <a:lstStyle/>
        <a:p>
          <a:endParaRPr lang="en-US"/>
        </a:p>
      </dgm:t>
    </dgm:pt>
    <dgm:pt modelId="{0C5DCC65-1C11-604C-9E6F-4EE0AB1EFF87}" type="sibTrans" cxnId="{87B8A9A9-43CF-AA40-9959-8618D7CE1319}">
      <dgm:prSet/>
      <dgm:spPr/>
      <dgm:t>
        <a:bodyPr/>
        <a:lstStyle/>
        <a:p>
          <a:endParaRPr lang="en-US"/>
        </a:p>
      </dgm:t>
    </dgm:pt>
    <dgm:pt modelId="{D1130FDD-4BFD-2E43-92DF-4E507C573F33}">
      <dgm:prSet phldrT="[Text]"/>
      <dgm:spPr>
        <a:xfrm>
          <a:off x="7234535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14186"/>
                <a:satOff val="-8606"/>
                <a:lumOff val="18419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14186"/>
                <a:satOff val="-8606"/>
                <a:lumOff val="18419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14186"/>
                <a:satOff val="-8606"/>
                <a:lumOff val="1841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Jul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73535E97-BDCD-E14A-9B55-811B20AF16BD}" type="parTrans" cxnId="{C9A1BF86-487F-8641-BCC2-17C682D54FE0}">
      <dgm:prSet/>
      <dgm:spPr/>
      <dgm:t>
        <a:bodyPr/>
        <a:lstStyle/>
        <a:p>
          <a:endParaRPr lang="en-US"/>
        </a:p>
      </dgm:t>
    </dgm:pt>
    <dgm:pt modelId="{AAC2AB91-E2EE-BE4C-8CF2-2AC74938E56D}" type="sibTrans" cxnId="{C9A1BF86-487F-8641-BCC2-17C682D54FE0}">
      <dgm:prSet/>
      <dgm:spPr/>
      <dgm:t>
        <a:bodyPr/>
        <a:lstStyle/>
        <a:p>
          <a:endParaRPr lang="en-US"/>
        </a:p>
      </dgm:t>
    </dgm:pt>
    <dgm:pt modelId="{FA29F7E8-95BA-8149-B58C-E7D13629A0EC}">
      <dgm:prSet phldrT="[Text]"/>
      <dgm:spPr>
        <a:xfrm>
          <a:off x="8440042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49884"/>
                <a:satOff val="-10040"/>
                <a:lumOff val="21488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49884"/>
                <a:satOff val="-10040"/>
                <a:lumOff val="21488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49884"/>
                <a:satOff val="-10040"/>
                <a:lumOff val="2148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Aug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6A76BA71-E1DC-DF45-B020-8F06A155EEA5}" type="parTrans" cxnId="{CA867E74-5D8C-0940-9C1A-FA9257535AE5}">
      <dgm:prSet/>
      <dgm:spPr/>
      <dgm:t>
        <a:bodyPr/>
        <a:lstStyle/>
        <a:p>
          <a:endParaRPr lang="en-US"/>
        </a:p>
      </dgm:t>
    </dgm:pt>
    <dgm:pt modelId="{B332FC9A-7ADA-0645-A0A9-864FA8027885}" type="sibTrans" cxnId="{CA867E74-5D8C-0940-9C1A-FA9257535AE5}">
      <dgm:prSet/>
      <dgm:spPr/>
      <dgm:t>
        <a:bodyPr/>
        <a:lstStyle/>
        <a:p>
          <a:endParaRPr lang="en-US"/>
        </a:p>
      </dgm:t>
    </dgm:pt>
    <dgm:pt modelId="{F2EB0D9D-B388-2943-90CF-CE14E252CD68}">
      <dgm:prSet phldrT="[Text]"/>
      <dgm:spPr>
        <a:xfrm>
          <a:off x="9645550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85581"/>
                <a:satOff val="-11475"/>
                <a:lumOff val="24558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85581"/>
                <a:satOff val="-11475"/>
                <a:lumOff val="24558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85581"/>
                <a:satOff val="-11475"/>
                <a:lumOff val="2455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Sep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DF562F8D-A959-5A49-9773-09342B3E5DBB}" type="parTrans" cxnId="{9F34A5AB-DBEF-5F4F-9E6B-C26943E4F5DC}">
      <dgm:prSet/>
      <dgm:spPr/>
      <dgm:t>
        <a:bodyPr/>
        <a:lstStyle/>
        <a:p>
          <a:endParaRPr lang="en-US"/>
        </a:p>
      </dgm:t>
    </dgm:pt>
    <dgm:pt modelId="{D5E21ACC-2432-D24B-BE59-F8F0DE61C4E1}" type="sibTrans" cxnId="{9F34A5AB-DBEF-5F4F-9E6B-C26943E4F5DC}">
      <dgm:prSet/>
      <dgm:spPr/>
      <dgm:t>
        <a:bodyPr/>
        <a:lstStyle/>
        <a:p>
          <a:endParaRPr lang="en-US"/>
        </a:p>
      </dgm:t>
    </dgm:pt>
    <dgm:pt modelId="{8286DD1C-3E41-0B46-8B8A-2A877CDAC9C4}">
      <dgm:prSet phldrT="[Text]"/>
      <dgm:spPr>
        <a:xfrm>
          <a:off x="4823519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42791"/>
                <a:satOff val="-5737"/>
                <a:lumOff val="12279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42791"/>
                <a:satOff val="-5737"/>
                <a:lumOff val="12279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42791"/>
                <a:satOff val="-5737"/>
                <a:lumOff val="1227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May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A222F5C0-DB94-D44D-98EB-68DAC41A411D}" type="parTrans" cxnId="{7314CB03-7AD3-E346-8ABF-B9A3F2708971}">
      <dgm:prSet/>
      <dgm:spPr/>
      <dgm:t>
        <a:bodyPr/>
        <a:lstStyle/>
        <a:p>
          <a:endParaRPr lang="en-US"/>
        </a:p>
      </dgm:t>
    </dgm:pt>
    <dgm:pt modelId="{DB1B18E7-ADCD-654D-84E2-312F2EEF4DDF}" type="sibTrans" cxnId="{7314CB03-7AD3-E346-8ABF-B9A3F2708971}">
      <dgm:prSet/>
      <dgm:spPr/>
      <dgm:t>
        <a:bodyPr/>
        <a:lstStyle/>
        <a:p>
          <a:endParaRPr lang="en-US"/>
        </a:p>
      </dgm:t>
    </dgm:pt>
    <dgm:pt modelId="{ABAFF405-F32D-B749-828C-C160CC2E6114}">
      <dgm:prSet phldrT="[Text]"/>
      <dgm:spPr>
        <a:xfrm>
          <a:off x="1206996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35698"/>
                <a:satOff val="-1434"/>
                <a:lumOff val="307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35698"/>
                <a:satOff val="-1434"/>
                <a:lumOff val="307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35698"/>
                <a:satOff val="-1434"/>
                <a:lumOff val="307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Feb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gm:t>
    </dgm:pt>
    <dgm:pt modelId="{A511C7F3-23EA-8345-A225-363DDDE5E267}" type="parTrans" cxnId="{93144050-7605-7841-BE8B-08660EBAB0CC}">
      <dgm:prSet/>
      <dgm:spPr/>
      <dgm:t>
        <a:bodyPr/>
        <a:lstStyle/>
        <a:p>
          <a:endParaRPr lang="en-US"/>
        </a:p>
      </dgm:t>
    </dgm:pt>
    <dgm:pt modelId="{2ACC1A71-FBE1-AE47-8DC6-EF3E33F426FC}" type="sibTrans" cxnId="{93144050-7605-7841-BE8B-08660EBAB0CC}">
      <dgm:prSet/>
      <dgm:spPr/>
      <dgm:t>
        <a:bodyPr/>
        <a:lstStyle/>
        <a:p>
          <a:endParaRPr lang="en-US"/>
        </a:p>
      </dgm:t>
    </dgm:pt>
    <dgm:pt modelId="{F9206CF9-ADD4-164F-BCFA-A11BC5951679}" type="pres">
      <dgm:prSet presAssocID="{3CB66429-CECF-7944-8234-41CB91C1D2A0}" presName="Name0" presStyleCnt="0">
        <dgm:presLayoutVars>
          <dgm:dir/>
          <dgm:animLvl val="lvl"/>
          <dgm:resizeHandles val="exact"/>
        </dgm:presLayoutVars>
      </dgm:prSet>
      <dgm:spPr/>
    </dgm:pt>
    <dgm:pt modelId="{645A8347-5987-394C-88F3-A009EE459393}" type="pres">
      <dgm:prSet presAssocID="{E6625C9E-210F-4D41-965C-C372B585B85C}" presName="parTxOnly" presStyleLbl="node1" presStyleIdx="0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745AAD-5F90-D340-BA00-E3C62E6329E9}" type="pres">
      <dgm:prSet presAssocID="{91E2D5B6-FD4C-E744-A092-E6D2FD300E7C}" presName="parTxOnlySpace" presStyleCnt="0"/>
      <dgm:spPr/>
    </dgm:pt>
    <dgm:pt modelId="{2128521B-C538-7D4E-A013-CD35864A596B}" type="pres">
      <dgm:prSet presAssocID="{ABAFF405-F32D-B749-828C-C160CC2E6114}" presName="parTxOnly" presStyleLbl="node1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BBD428-48BC-2249-BEC8-A853DD4A1A23}" type="pres">
      <dgm:prSet presAssocID="{2ACC1A71-FBE1-AE47-8DC6-EF3E33F426FC}" presName="parTxOnlySpace" presStyleCnt="0"/>
      <dgm:spPr/>
    </dgm:pt>
    <dgm:pt modelId="{6B0FD771-B145-F34E-87B5-CBCF1D3F962C}" type="pres">
      <dgm:prSet presAssocID="{2CBF5DBC-D037-164D-98C0-9E863B8C5C7B}" presName="parTxOnly" presStyleLbl="node1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00356F-4092-8848-943A-F227BB9C972E}" type="pres">
      <dgm:prSet presAssocID="{4C7D508A-F3B8-3748-B62B-B270B4F0212A}" presName="parTxOnlySpace" presStyleCnt="0"/>
      <dgm:spPr/>
    </dgm:pt>
    <dgm:pt modelId="{28503125-F04E-7242-B63E-53AD5CFCBA55}" type="pres">
      <dgm:prSet presAssocID="{D86D48C3-9B3B-7347-AD87-265B37BDF280}" presName="parTxOnly" presStyleLbl="node1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6FD8EF-962F-C54A-9917-E3AEADC2AB0F}" type="pres">
      <dgm:prSet presAssocID="{C1DBE463-9E10-6242-8970-377C09824D8A}" presName="parTxOnlySpace" presStyleCnt="0"/>
      <dgm:spPr/>
    </dgm:pt>
    <dgm:pt modelId="{BF54CFCC-CAB6-544E-A32C-52AE390AFB9C}" type="pres">
      <dgm:prSet presAssocID="{8286DD1C-3E41-0B46-8B8A-2A877CDAC9C4}" presName="parTxOnly" presStyleLbl="node1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916220-F70F-4044-871C-3E82201B9E28}" type="pres">
      <dgm:prSet presAssocID="{DB1B18E7-ADCD-654D-84E2-312F2EEF4DDF}" presName="parTxOnlySpace" presStyleCnt="0"/>
      <dgm:spPr/>
    </dgm:pt>
    <dgm:pt modelId="{9784F444-7902-7E4A-9D12-BF795FE579C6}" type="pres">
      <dgm:prSet presAssocID="{E28A7478-97D8-DA43-8512-D637F44E0D5F}" presName="parTxOnly" presStyleLbl="node1" presStyleIdx="5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A593F-911C-5241-9CAF-4FF8330EF240}" type="pres">
      <dgm:prSet presAssocID="{0C5DCC65-1C11-604C-9E6F-4EE0AB1EFF87}" presName="parTxOnlySpace" presStyleCnt="0"/>
      <dgm:spPr/>
    </dgm:pt>
    <dgm:pt modelId="{97D4A2B9-9868-D141-844B-DCEEFE01DBBD}" type="pres">
      <dgm:prSet presAssocID="{D1130FDD-4BFD-2E43-92DF-4E507C573F33}" presName="parTxOnly" presStyleLbl="node1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41049D-C9D4-054D-814A-83179C054743}" type="pres">
      <dgm:prSet presAssocID="{AAC2AB91-E2EE-BE4C-8CF2-2AC74938E56D}" presName="parTxOnlySpace" presStyleCnt="0"/>
      <dgm:spPr/>
    </dgm:pt>
    <dgm:pt modelId="{BD37AA93-0933-0F43-86C4-80AE4A693A0D}" type="pres">
      <dgm:prSet presAssocID="{FA29F7E8-95BA-8149-B58C-E7D13629A0EC}" presName="parTxOnly" presStyleLbl="node1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E71A1E-DC2D-9045-9AA9-8C480FC9C046}" type="pres">
      <dgm:prSet presAssocID="{B332FC9A-7ADA-0645-A0A9-864FA8027885}" presName="parTxOnlySpace" presStyleCnt="0"/>
      <dgm:spPr/>
    </dgm:pt>
    <dgm:pt modelId="{6D0241E4-6524-8947-BF6A-7CAB5FEBF885}" type="pres">
      <dgm:prSet presAssocID="{F2EB0D9D-B388-2943-90CF-CE14E252CD68}" presName="parTxOnly" presStyleLbl="node1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7085A7-4FDE-1C48-B18B-1BA48DC760A3}" type="pres">
      <dgm:prSet presAssocID="{D5E21ACC-2432-D24B-BE59-F8F0DE61C4E1}" presName="parTxOnlySpace" presStyleCnt="0"/>
      <dgm:spPr/>
    </dgm:pt>
    <dgm:pt modelId="{AE6413DF-D5AD-EC49-ADB8-88FF7E1CE17E}" type="pres">
      <dgm:prSet presAssocID="{C7053F14-F3AF-0249-903B-7D6FC8324857}" presName="parTxOnly" presStyleLbl="node1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4AAFF5-6B7F-4E44-BEEB-F36D583664B0}" type="presOf" srcId="{FA29F7E8-95BA-8149-B58C-E7D13629A0EC}" destId="{BD37AA93-0933-0F43-86C4-80AE4A693A0D}" srcOrd="0" destOrd="0" presId="urn:microsoft.com/office/officeart/2005/8/layout/chevron1"/>
    <dgm:cxn modelId="{3DCD1C46-EBFD-1A48-B7F8-04E65A7FA138}" type="presOf" srcId="{E28A7478-97D8-DA43-8512-D637F44E0D5F}" destId="{9784F444-7902-7E4A-9D12-BF795FE579C6}" srcOrd="0" destOrd="0" presId="urn:microsoft.com/office/officeart/2005/8/layout/chevron1"/>
    <dgm:cxn modelId="{87B8A9A9-43CF-AA40-9959-8618D7CE1319}" srcId="{3CB66429-CECF-7944-8234-41CB91C1D2A0}" destId="{E28A7478-97D8-DA43-8512-D637F44E0D5F}" srcOrd="5" destOrd="0" parTransId="{4638CC5B-BBAA-194A-97C0-8D3C9AC9F9BB}" sibTransId="{0C5DCC65-1C11-604C-9E6F-4EE0AB1EFF87}"/>
    <dgm:cxn modelId="{7314CB03-7AD3-E346-8ABF-B9A3F2708971}" srcId="{3CB66429-CECF-7944-8234-41CB91C1D2A0}" destId="{8286DD1C-3E41-0B46-8B8A-2A877CDAC9C4}" srcOrd="4" destOrd="0" parTransId="{A222F5C0-DB94-D44D-98EB-68DAC41A411D}" sibTransId="{DB1B18E7-ADCD-654D-84E2-312F2EEF4DDF}"/>
    <dgm:cxn modelId="{89CBFA68-6A05-784A-9F5E-4E49E58A4C34}" type="presOf" srcId="{2CBF5DBC-D037-164D-98C0-9E863B8C5C7B}" destId="{6B0FD771-B145-F34E-87B5-CBCF1D3F962C}" srcOrd="0" destOrd="0" presId="urn:microsoft.com/office/officeart/2005/8/layout/chevron1"/>
    <dgm:cxn modelId="{638323B4-A999-2942-874B-30A5E2F3A6D5}" type="presOf" srcId="{8286DD1C-3E41-0B46-8B8A-2A877CDAC9C4}" destId="{BF54CFCC-CAB6-544E-A32C-52AE390AFB9C}" srcOrd="0" destOrd="0" presId="urn:microsoft.com/office/officeart/2005/8/layout/chevron1"/>
    <dgm:cxn modelId="{4CE5952F-E5E2-114E-8B2D-5BBA09E74AAA}" type="presOf" srcId="{F2EB0D9D-B388-2943-90CF-CE14E252CD68}" destId="{6D0241E4-6524-8947-BF6A-7CAB5FEBF885}" srcOrd="0" destOrd="0" presId="urn:microsoft.com/office/officeart/2005/8/layout/chevron1"/>
    <dgm:cxn modelId="{93144050-7605-7841-BE8B-08660EBAB0CC}" srcId="{3CB66429-CECF-7944-8234-41CB91C1D2A0}" destId="{ABAFF405-F32D-B749-828C-C160CC2E6114}" srcOrd="1" destOrd="0" parTransId="{A511C7F3-23EA-8345-A225-363DDDE5E267}" sibTransId="{2ACC1A71-FBE1-AE47-8DC6-EF3E33F426FC}"/>
    <dgm:cxn modelId="{E78E178B-3321-D84B-8E45-93CE9B0DB23B}" type="presOf" srcId="{D86D48C3-9B3B-7347-AD87-265B37BDF280}" destId="{28503125-F04E-7242-B63E-53AD5CFCBA55}" srcOrd="0" destOrd="0" presId="urn:microsoft.com/office/officeart/2005/8/layout/chevron1"/>
    <dgm:cxn modelId="{B8ECDD03-B70D-C848-AA8B-1142DBF49847}" type="presOf" srcId="{C7053F14-F3AF-0249-903B-7D6FC8324857}" destId="{AE6413DF-D5AD-EC49-ADB8-88FF7E1CE17E}" srcOrd="0" destOrd="0" presId="urn:microsoft.com/office/officeart/2005/8/layout/chevron1"/>
    <dgm:cxn modelId="{9F34A5AB-DBEF-5F4F-9E6B-C26943E4F5DC}" srcId="{3CB66429-CECF-7944-8234-41CB91C1D2A0}" destId="{F2EB0D9D-B388-2943-90CF-CE14E252CD68}" srcOrd="8" destOrd="0" parTransId="{DF562F8D-A959-5A49-9773-09342B3E5DBB}" sibTransId="{D5E21ACC-2432-D24B-BE59-F8F0DE61C4E1}"/>
    <dgm:cxn modelId="{36C5CCFC-6765-394E-B608-4112A8D81F01}" type="presOf" srcId="{3CB66429-CECF-7944-8234-41CB91C1D2A0}" destId="{F9206CF9-ADD4-164F-BCFA-A11BC5951679}" srcOrd="0" destOrd="0" presId="urn:microsoft.com/office/officeart/2005/8/layout/chevron1"/>
    <dgm:cxn modelId="{EB0E6420-2806-B740-A603-2C4C9CEC0BE6}" srcId="{3CB66429-CECF-7944-8234-41CB91C1D2A0}" destId="{E6625C9E-210F-4D41-965C-C372B585B85C}" srcOrd="0" destOrd="0" parTransId="{25E16A80-2E13-CC4B-BF9B-08E4B27936E1}" sibTransId="{91E2D5B6-FD4C-E744-A092-E6D2FD300E7C}"/>
    <dgm:cxn modelId="{CA867E74-5D8C-0940-9C1A-FA9257535AE5}" srcId="{3CB66429-CECF-7944-8234-41CB91C1D2A0}" destId="{FA29F7E8-95BA-8149-B58C-E7D13629A0EC}" srcOrd="7" destOrd="0" parTransId="{6A76BA71-E1DC-DF45-B020-8F06A155EEA5}" sibTransId="{B332FC9A-7ADA-0645-A0A9-864FA8027885}"/>
    <dgm:cxn modelId="{C9A1BF86-487F-8641-BCC2-17C682D54FE0}" srcId="{3CB66429-CECF-7944-8234-41CB91C1D2A0}" destId="{D1130FDD-4BFD-2E43-92DF-4E507C573F33}" srcOrd="6" destOrd="0" parTransId="{73535E97-BDCD-E14A-9B55-811B20AF16BD}" sibTransId="{AAC2AB91-E2EE-BE4C-8CF2-2AC74938E56D}"/>
    <dgm:cxn modelId="{6B238DD8-031B-FF49-A203-A16B9D307E63}" type="presOf" srcId="{D1130FDD-4BFD-2E43-92DF-4E507C573F33}" destId="{97D4A2B9-9868-D141-844B-DCEEFE01DBBD}" srcOrd="0" destOrd="0" presId="urn:microsoft.com/office/officeart/2005/8/layout/chevron1"/>
    <dgm:cxn modelId="{4E6B8772-D087-6145-8DBD-70582B3A30C3}" srcId="{3CB66429-CECF-7944-8234-41CB91C1D2A0}" destId="{D86D48C3-9B3B-7347-AD87-265B37BDF280}" srcOrd="3" destOrd="0" parTransId="{84C95F92-8B13-1241-882A-DE563873D16E}" sibTransId="{C1DBE463-9E10-6242-8970-377C09824D8A}"/>
    <dgm:cxn modelId="{CDE45D5A-BB09-4A44-B9CF-E2C8552A3071}" type="presOf" srcId="{E6625C9E-210F-4D41-965C-C372B585B85C}" destId="{645A8347-5987-394C-88F3-A009EE459393}" srcOrd="0" destOrd="0" presId="urn:microsoft.com/office/officeart/2005/8/layout/chevron1"/>
    <dgm:cxn modelId="{4AEC6769-6339-214A-BCDE-9194DB49B1AD}" type="presOf" srcId="{ABAFF405-F32D-B749-828C-C160CC2E6114}" destId="{2128521B-C538-7D4E-A013-CD35864A596B}" srcOrd="0" destOrd="0" presId="urn:microsoft.com/office/officeart/2005/8/layout/chevron1"/>
    <dgm:cxn modelId="{A12BADAB-D57B-634A-BCB4-6F38B6DD8A22}" srcId="{3CB66429-CECF-7944-8234-41CB91C1D2A0}" destId="{2CBF5DBC-D037-164D-98C0-9E863B8C5C7B}" srcOrd="2" destOrd="0" parTransId="{4FA46B0D-8D4E-E942-A2F3-0FA172C6F390}" sibTransId="{4C7D508A-F3B8-3748-B62B-B270B4F0212A}"/>
    <dgm:cxn modelId="{989845BA-3CBD-7E44-9B66-9CA1F8B16B5F}" srcId="{3CB66429-CECF-7944-8234-41CB91C1D2A0}" destId="{C7053F14-F3AF-0249-903B-7D6FC8324857}" srcOrd="9" destOrd="0" parTransId="{99E679D5-BBF5-4D44-8FCE-E27CE8FA954D}" sibTransId="{22318940-5E45-DC41-821F-347F2FCFDCA5}"/>
    <dgm:cxn modelId="{CB074A16-9040-B44C-95E7-E5B4BD7DC311}" type="presParOf" srcId="{F9206CF9-ADD4-164F-BCFA-A11BC5951679}" destId="{645A8347-5987-394C-88F3-A009EE459393}" srcOrd="0" destOrd="0" presId="urn:microsoft.com/office/officeart/2005/8/layout/chevron1"/>
    <dgm:cxn modelId="{8F846E8F-D0E6-654A-A267-5741DEC43289}" type="presParOf" srcId="{F9206CF9-ADD4-164F-BCFA-A11BC5951679}" destId="{36745AAD-5F90-D340-BA00-E3C62E6329E9}" srcOrd="1" destOrd="0" presId="urn:microsoft.com/office/officeart/2005/8/layout/chevron1"/>
    <dgm:cxn modelId="{3F8B4A5B-5E1E-3449-B29F-21E26220683A}" type="presParOf" srcId="{F9206CF9-ADD4-164F-BCFA-A11BC5951679}" destId="{2128521B-C538-7D4E-A013-CD35864A596B}" srcOrd="2" destOrd="0" presId="urn:microsoft.com/office/officeart/2005/8/layout/chevron1"/>
    <dgm:cxn modelId="{46CAF925-AD3E-BD4D-A4DE-DFFB8860E639}" type="presParOf" srcId="{F9206CF9-ADD4-164F-BCFA-A11BC5951679}" destId="{3ABBD428-48BC-2249-BEC8-A853DD4A1A23}" srcOrd="3" destOrd="0" presId="urn:microsoft.com/office/officeart/2005/8/layout/chevron1"/>
    <dgm:cxn modelId="{6C97571F-8835-E448-BBE5-5DACC84C88F2}" type="presParOf" srcId="{F9206CF9-ADD4-164F-BCFA-A11BC5951679}" destId="{6B0FD771-B145-F34E-87B5-CBCF1D3F962C}" srcOrd="4" destOrd="0" presId="urn:microsoft.com/office/officeart/2005/8/layout/chevron1"/>
    <dgm:cxn modelId="{B39865FD-AB1D-3149-AB78-783CE011A72C}" type="presParOf" srcId="{F9206CF9-ADD4-164F-BCFA-A11BC5951679}" destId="{3900356F-4092-8848-943A-F227BB9C972E}" srcOrd="5" destOrd="0" presId="urn:microsoft.com/office/officeart/2005/8/layout/chevron1"/>
    <dgm:cxn modelId="{C3951E06-5EB6-CF4C-BF0F-31B27992AB86}" type="presParOf" srcId="{F9206CF9-ADD4-164F-BCFA-A11BC5951679}" destId="{28503125-F04E-7242-B63E-53AD5CFCBA55}" srcOrd="6" destOrd="0" presId="urn:microsoft.com/office/officeart/2005/8/layout/chevron1"/>
    <dgm:cxn modelId="{C366B151-C985-4C43-941A-D50A0A7CF879}" type="presParOf" srcId="{F9206CF9-ADD4-164F-BCFA-A11BC5951679}" destId="{C46FD8EF-962F-C54A-9917-E3AEADC2AB0F}" srcOrd="7" destOrd="0" presId="urn:microsoft.com/office/officeart/2005/8/layout/chevron1"/>
    <dgm:cxn modelId="{54E81FA4-233C-004F-8D9C-B17A23F1B561}" type="presParOf" srcId="{F9206CF9-ADD4-164F-BCFA-A11BC5951679}" destId="{BF54CFCC-CAB6-544E-A32C-52AE390AFB9C}" srcOrd="8" destOrd="0" presId="urn:microsoft.com/office/officeart/2005/8/layout/chevron1"/>
    <dgm:cxn modelId="{1D6F4721-3CC4-4B4A-8C13-9FCC434F0A2D}" type="presParOf" srcId="{F9206CF9-ADD4-164F-BCFA-A11BC5951679}" destId="{AF916220-F70F-4044-871C-3E82201B9E28}" srcOrd="9" destOrd="0" presId="urn:microsoft.com/office/officeart/2005/8/layout/chevron1"/>
    <dgm:cxn modelId="{ED04E763-28CA-BF42-8E23-18DF25F770BD}" type="presParOf" srcId="{F9206CF9-ADD4-164F-BCFA-A11BC5951679}" destId="{9784F444-7902-7E4A-9D12-BF795FE579C6}" srcOrd="10" destOrd="0" presId="urn:microsoft.com/office/officeart/2005/8/layout/chevron1"/>
    <dgm:cxn modelId="{7DB56F45-187F-6243-B567-CE81BE7B1984}" type="presParOf" srcId="{F9206CF9-ADD4-164F-BCFA-A11BC5951679}" destId="{B55A593F-911C-5241-9CAF-4FF8330EF240}" srcOrd="11" destOrd="0" presId="urn:microsoft.com/office/officeart/2005/8/layout/chevron1"/>
    <dgm:cxn modelId="{9A85F378-0A57-EB46-B7B9-B351EFFD150C}" type="presParOf" srcId="{F9206CF9-ADD4-164F-BCFA-A11BC5951679}" destId="{97D4A2B9-9868-D141-844B-DCEEFE01DBBD}" srcOrd="12" destOrd="0" presId="urn:microsoft.com/office/officeart/2005/8/layout/chevron1"/>
    <dgm:cxn modelId="{CDC22CC9-731B-2440-B5F3-76AC85919EE1}" type="presParOf" srcId="{F9206CF9-ADD4-164F-BCFA-A11BC5951679}" destId="{9E41049D-C9D4-054D-814A-83179C054743}" srcOrd="13" destOrd="0" presId="urn:microsoft.com/office/officeart/2005/8/layout/chevron1"/>
    <dgm:cxn modelId="{9CC61288-18B3-1A47-B9FC-6631F0155BDC}" type="presParOf" srcId="{F9206CF9-ADD4-164F-BCFA-A11BC5951679}" destId="{BD37AA93-0933-0F43-86C4-80AE4A693A0D}" srcOrd="14" destOrd="0" presId="urn:microsoft.com/office/officeart/2005/8/layout/chevron1"/>
    <dgm:cxn modelId="{4C79CC2A-FF92-CC46-AA77-53E5AB6787E0}" type="presParOf" srcId="{F9206CF9-ADD4-164F-BCFA-A11BC5951679}" destId="{7AE71A1E-DC2D-9045-9AA9-8C480FC9C046}" srcOrd="15" destOrd="0" presId="urn:microsoft.com/office/officeart/2005/8/layout/chevron1"/>
    <dgm:cxn modelId="{5C2C77E0-4100-C845-B4F2-A6B9CB2CA1C8}" type="presParOf" srcId="{F9206CF9-ADD4-164F-BCFA-A11BC5951679}" destId="{6D0241E4-6524-8947-BF6A-7CAB5FEBF885}" srcOrd="16" destOrd="0" presId="urn:microsoft.com/office/officeart/2005/8/layout/chevron1"/>
    <dgm:cxn modelId="{DE830FAB-26B2-B743-B1F7-3E953928C6B2}" type="presParOf" srcId="{F9206CF9-ADD4-164F-BCFA-A11BC5951679}" destId="{F67085A7-4FDE-1C48-B18B-1BA48DC760A3}" srcOrd="17" destOrd="0" presId="urn:microsoft.com/office/officeart/2005/8/layout/chevron1"/>
    <dgm:cxn modelId="{BCD2492A-BB7E-9442-A63E-23473075DD0A}" type="presParOf" srcId="{F9206CF9-ADD4-164F-BCFA-A11BC5951679}" destId="{AE6413DF-D5AD-EC49-ADB8-88FF7E1CE17E}" srcOrd="18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913224-D4E5-EB40-9ADA-652FA624667E}">
      <dsp:nvSpPr>
        <dsp:cNvPr id="0" name=""/>
        <dsp:cNvSpPr/>
      </dsp:nvSpPr>
      <dsp:spPr>
        <a:xfrm>
          <a:off x="1041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May</a:t>
          </a:r>
          <a:endParaRPr lang="en-US" sz="36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335011" y="142014"/>
        <a:ext cx="1001911" cy="667940"/>
      </dsp:txXfrm>
    </dsp:sp>
    <dsp:sp modelId="{52218FDC-337E-194A-947F-BDBFADEDD298}">
      <dsp:nvSpPr>
        <dsp:cNvPr id="0" name=""/>
        <dsp:cNvSpPr/>
      </dsp:nvSpPr>
      <dsp:spPr>
        <a:xfrm>
          <a:off x="1503908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45897"/>
                <a:satOff val="-1844"/>
                <a:lumOff val="3947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45897"/>
                <a:satOff val="-1844"/>
                <a:lumOff val="3947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45897"/>
                <a:satOff val="-1844"/>
                <a:lumOff val="394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Jun</a:t>
          </a:r>
          <a:endParaRPr lang="en-US" sz="36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1837878" y="142014"/>
        <a:ext cx="1001911" cy="667940"/>
      </dsp:txXfrm>
    </dsp:sp>
    <dsp:sp modelId="{B89828F4-D87F-1546-BAC5-7BFEC40ABE13}">
      <dsp:nvSpPr>
        <dsp:cNvPr id="0" name=""/>
        <dsp:cNvSpPr/>
      </dsp:nvSpPr>
      <dsp:spPr>
        <a:xfrm>
          <a:off x="3006774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91794"/>
                <a:satOff val="-3688"/>
                <a:lumOff val="7894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91794"/>
                <a:satOff val="-3688"/>
                <a:lumOff val="7894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91794"/>
                <a:satOff val="-3688"/>
                <a:lumOff val="789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Jul</a:t>
          </a:r>
          <a:endParaRPr lang="en-US" sz="36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3340744" y="142014"/>
        <a:ext cx="1001911" cy="667940"/>
      </dsp:txXfrm>
    </dsp:sp>
    <dsp:sp modelId="{2AFDD23D-865A-A44B-920A-8CC6D287851D}">
      <dsp:nvSpPr>
        <dsp:cNvPr id="0" name=""/>
        <dsp:cNvSpPr/>
      </dsp:nvSpPr>
      <dsp:spPr>
        <a:xfrm>
          <a:off x="4509641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37691"/>
                <a:satOff val="-5532"/>
                <a:lumOff val="11841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37691"/>
                <a:satOff val="-5532"/>
                <a:lumOff val="11841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37691"/>
                <a:satOff val="-5532"/>
                <a:lumOff val="1184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Aug</a:t>
          </a:r>
          <a:endParaRPr lang="en-US" sz="36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4843611" y="142014"/>
        <a:ext cx="1001911" cy="667940"/>
      </dsp:txXfrm>
    </dsp:sp>
    <dsp:sp modelId="{3990043E-C36B-DC4E-9FBE-004028E400BC}">
      <dsp:nvSpPr>
        <dsp:cNvPr id="0" name=""/>
        <dsp:cNvSpPr/>
      </dsp:nvSpPr>
      <dsp:spPr>
        <a:xfrm>
          <a:off x="6012507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83588"/>
                <a:satOff val="-7377"/>
                <a:lumOff val="15787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83588"/>
                <a:satOff val="-7377"/>
                <a:lumOff val="15787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83588"/>
                <a:satOff val="-7377"/>
                <a:lumOff val="1578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Sep</a:t>
          </a:r>
          <a:endParaRPr lang="en-US" sz="36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6346477" y="142014"/>
        <a:ext cx="1001911" cy="667940"/>
      </dsp:txXfrm>
    </dsp:sp>
    <dsp:sp modelId="{7794C27F-D322-054A-A0C9-C3C6479BE2BF}">
      <dsp:nvSpPr>
        <dsp:cNvPr id="0" name=""/>
        <dsp:cNvSpPr/>
      </dsp:nvSpPr>
      <dsp:spPr>
        <a:xfrm>
          <a:off x="7515373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29485"/>
                <a:satOff val="-9221"/>
                <a:lumOff val="19734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29485"/>
                <a:satOff val="-9221"/>
                <a:lumOff val="19734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29485"/>
                <a:satOff val="-9221"/>
                <a:lumOff val="1973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Oct</a:t>
          </a:r>
          <a:endParaRPr lang="en-US" sz="36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7849343" y="142014"/>
        <a:ext cx="1001911" cy="667940"/>
      </dsp:txXfrm>
    </dsp:sp>
    <dsp:sp modelId="{2085729B-92EE-8F4C-9E52-2C306A3593EB}">
      <dsp:nvSpPr>
        <dsp:cNvPr id="0" name=""/>
        <dsp:cNvSpPr/>
      </dsp:nvSpPr>
      <dsp:spPr>
        <a:xfrm>
          <a:off x="9018240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75382"/>
                <a:satOff val="-11065"/>
                <a:lumOff val="23681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75382"/>
                <a:satOff val="-11065"/>
                <a:lumOff val="23681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75382"/>
                <a:satOff val="-11065"/>
                <a:lumOff val="2368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Nov</a:t>
          </a:r>
          <a:endParaRPr lang="en-US" sz="36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9352210" y="142014"/>
        <a:ext cx="1001911" cy="667940"/>
      </dsp:txXfrm>
    </dsp:sp>
    <dsp:sp modelId="{645A8347-5987-394C-88F3-A009EE459393}">
      <dsp:nvSpPr>
        <dsp:cNvPr id="0" name=""/>
        <dsp:cNvSpPr/>
      </dsp:nvSpPr>
      <dsp:spPr>
        <a:xfrm>
          <a:off x="10521106" y="142014"/>
          <a:ext cx="1669851" cy="667940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321279"/>
                <a:satOff val="-12909"/>
                <a:lumOff val="27628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321279"/>
                <a:satOff val="-12909"/>
                <a:lumOff val="27628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321279"/>
                <a:satOff val="-12909"/>
                <a:lumOff val="276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Dec</a:t>
          </a:r>
          <a:endParaRPr lang="en-US" sz="36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10855076" y="142014"/>
        <a:ext cx="1001911" cy="6679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A8347-5987-394C-88F3-A009EE459393}">
      <dsp:nvSpPr>
        <dsp:cNvPr id="0" name=""/>
        <dsp:cNvSpPr/>
      </dsp:nvSpPr>
      <dsp:spPr>
        <a:xfrm>
          <a:off x="1488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Jan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269379" y="208093"/>
        <a:ext cx="803672" cy="535781"/>
      </dsp:txXfrm>
    </dsp:sp>
    <dsp:sp modelId="{2128521B-C538-7D4E-A013-CD35864A596B}">
      <dsp:nvSpPr>
        <dsp:cNvPr id="0" name=""/>
        <dsp:cNvSpPr/>
      </dsp:nvSpPr>
      <dsp:spPr>
        <a:xfrm>
          <a:off x="1206996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35698"/>
                <a:satOff val="-1434"/>
                <a:lumOff val="307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35698"/>
                <a:satOff val="-1434"/>
                <a:lumOff val="307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35698"/>
                <a:satOff val="-1434"/>
                <a:lumOff val="307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Feb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1474887" y="208093"/>
        <a:ext cx="803672" cy="535781"/>
      </dsp:txXfrm>
    </dsp:sp>
    <dsp:sp modelId="{6B0FD771-B145-F34E-87B5-CBCF1D3F962C}">
      <dsp:nvSpPr>
        <dsp:cNvPr id="0" name=""/>
        <dsp:cNvSpPr/>
      </dsp:nvSpPr>
      <dsp:spPr>
        <a:xfrm>
          <a:off x="2412503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71395"/>
                <a:satOff val="-2869"/>
                <a:lumOff val="614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71395"/>
                <a:satOff val="-2869"/>
                <a:lumOff val="614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71395"/>
                <a:satOff val="-2869"/>
                <a:lumOff val="614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Mar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2680394" y="208093"/>
        <a:ext cx="803672" cy="535781"/>
      </dsp:txXfrm>
    </dsp:sp>
    <dsp:sp modelId="{28503125-F04E-7242-B63E-53AD5CFCBA55}">
      <dsp:nvSpPr>
        <dsp:cNvPr id="0" name=""/>
        <dsp:cNvSpPr/>
      </dsp:nvSpPr>
      <dsp:spPr>
        <a:xfrm>
          <a:off x="3618011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07093"/>
                <a:satOff val="-4303"/>
                <a:lumOff val="9209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07093"/>
                <a:satOff val="-4303"/>
                <a:lumOff val="9209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07093"/>
                <a:satOff val="-4303"/>
                <a:lumOff val="920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Apr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3885902" y="208093"/>
        <a:ext cx="803672" cy="535781"/>
      </dsp:txXfrm>
    </dsp:sp>
    <dsp:sp modelId="{BF54CFCC-CAB6-544E-A32C-52AE390AFB9C}">
      <dsp:nvSpPr>
        <dsp:cNvPr id="0" name=""/>
        <dsp:cNvSpPr/>
      </dsp:nvSpPr>
      <dsp:spPr>
        <a:xfrm>
          <a:off x="4823519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42791"/>
                <a:satOff val="-5737"/>
                <a:lumOff val="12279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42791"/>
                <a:satOff val="-5737"/>
                <a:lumOff val="12279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42791"/>
                <a:satOff val="-5737"/>
                <a:lumOff val="1227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May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5091410" y="208093"/>
        <a:ext cx="803672" cy="535781"/>
      </dsp:txXfrm>
    </dsp:sp>
    <dsp:sp modelId="{9784F444-7902-7E4A-9D12-BF795FE579C6}">
      <dsp:nvSpPr>
        <dsp:cNvPr id="0" name=""/>
        <dsp:cNvSpPr/>
      </dsp:nvSpPr>
      <dsp:spPr>
        <a:xfrm>
          <a:off x="6029027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178488"/>
                <a:satOff val="-7172"/>
                <a:lumOff val="15349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178488"/>
                <a:satOff val="-7172"/>
                <a:lumOff val="15349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178488"/>
                <a:satOff val="-7172"/>
                <a:lumOff val="1534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Jun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6296918" y="208093"/>
        <a:ext cx="803672" cy="535781"/>
      </dsp:txXfrm>
    </dsp:sp>
    <dsp:sp modelId="{97D4A2B9-9868-D141-844B-DCEEFE01DBBD}">
      <dsp:nvSpPr>
        <dsp:cNvPr id="0" name=""/>
        <dsp:cNvSpPr/>
      </dsp:nvSpPr>
      <dsp:spPr>
        <a:xfrm>
          <a:off x="7234535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14186"/>
                <a:satOff val="-8606"/>
                <a:lumOff val="18419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14186"/>
                <a:satOff val="-8606"/>
                <a:lumOff val="18419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14186"/>
                <a:satOff val="-8606"/>
                <a:lumOff val="1841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Jul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7502426" y="208093"/>
        <a:ext cx="803672" cy="535781"/>
      </dsp:txXfrm>
    </dsp:sp>
    <dsp:sp modelId="{BD37AA93-0933-0F43-86C4-80AE4A693A0D}">
      <dsp:nvSpPr>
        <dsp:cNvPr id="0" name=""/>
        <dsp:cNvSpPr/>
      </dsp:nvSpPr>
      <dsp:spPr>
        <a:xfrm>
          <a:off x="8440042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49884"/>
                <a:satOff val="-10040"/>
                <a:lumOff val="21488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49884"/>
                <a:satOff val="-10040"/>
                <a:lumOff val="21488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49884"/>
                <a:satOff val="-10040"/>
                <a:lumOff val="2148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Aug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8707933" y="208093"/>
        <a:ext cx="803672" cy="535781"/>
      </dsp:txXfrm>
    </dsp:sp>
    <dsp:sp modelId="{6D0241E4-6524-8947-BF6A-7CAB5FEBF885}">
      <dsp:nvSpPr>
        <dsp:cNvPr id="0" name=""/>
        <dsp:cNvSpPr/>
      </dsp:nvSpPr>
      <dsp:spPr>
        <a:xfrm>
          <a:off x="9645550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285581"/>
                <a:satOff val="-11475"/>
                <a:lumOff val="24558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285581"/>
                <a:satOff val="-11475"/>
                <a:lumOff val="24558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285581"/>
                <a:satOff val="-11475"/>
                <a:lumOff val="2455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Sep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9913441" y="208093"/>
        <a:ext cx="803672" cy="535781"/>
      </dsp:txXfrm>
    </dsp:sp>
    <dsp:sp modelId="{AE6413DF-D5AD-EC49-ADB8-88FF7E1CE17E}">
      <dsp:nvSpPr>
        <dsp:cNvPr id="0" name=""/>
        <dsp:cNvSpPr/>
      </dsp:nvSpPr>
      <dsp:spPr>
        <a:xfrm>
          <a:off x="10851058" y="208093"/>
          <a:ext cx="1339453" cy="535781"/>
        </a:xfrm>
        <a:prstGeom prst="chevron">
          <a:avLst/>
        </a:prstGeom>
        <a:gradFill rotWithShape="0">
          <a:gsLst>
            <a:gs pos="0">
              <a:srgbClr val="70AD47">
                <a:shade val="80000"/>
                <a:hueOff val="321279"/>
                <a:satOff val="-12909"/>
                <a:lumOff val="27628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shade val="80000"/>
                <a:hueOff val="321279"/>
                <a:satOff val="-12909"/>
                <a:lumOff val="27628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shade val="80000"/>
                <a:hueOff val="321279"/>
                <a:satOff val="-12909"/>
                <a:lumOff val="276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" lastClr="FFFFFF"/>
              </a:solidFill>
              <a:latin typeface="Calibri" panose="020F0502020204030204"/>
              <a:ea typeface=""/>
              <a:cs typeface=""/>
            </a:rPr>
            <a:t>Oct</a:t>
          </a:r>
          <a:endParaRPr lang="en-US" sz="2800" kern="1200" dirty="0">
            <a:solidFill>
              <a:sysClr val="window" lastClr="FFFFFF"/>
            </a:solidFill>
            <a:latin typeface="Calibri" panose="020F0502020204030204"/>
            <a:ea typeface=""/>
            <a:cs typeface=""/>
          </a:endParaRPr>
        </a:p>
      </dsp:txBody>
      <dsp:txXfrm>
        <a:off x="11118949" y="208093"/>
        <a:ext cx="803672" cy="535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05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08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324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43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0AB5AE-B7AA-8D44-9A23-497C19DBE9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78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0AB5AE-B7AA-8D44-9A23-497C19DBE9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4892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0AB5AE-B7AA-8D44-9A23-497C19DBE9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8155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0AB5AE-B7AA-8D44-9A23-497C19DBE9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679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56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17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R. Alemany-Fernandez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  <a:p>
            <a:pPr lvl="4" eaLnBrk="1" latinLnBrk="0" hangingPunct="1"/>
            <a:endParaRPr lang="en-US" dirty="0" smtClean="0"/>
          </a:p>
          <a:p>
            <a:pPr lvl="4" eaLnBrk="1" latinLnBrk="0" hangingPunct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R. Alemany-Fernandez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 smtClean="0"/>
              <a:t>R. Alemany-Fernandez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microsoft.com/office/2007/relationships/hdphoto" Target="../media/hdphoto1.wdp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672" y="1643280"/>
            <a:ext cx="6488506" cy="25629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LIU Workshop, 13-15 February 2019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Alemany-Fernandez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522429"/>
              </p:ext>
            </p:extLst>
          </p:nvPr>
        </p:nvGraphicFramePr>
        <p:xfrm>
          <a:off x="242886" y="3831296"/>
          <a:ext cx="11804334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66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803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9949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xmlns="" val="37807452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Time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Ramping cavity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phase scan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SEMGrids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LBS Test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Master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Slave Line controls working. LBS working.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Debucher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phase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scan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ITH Emittance Scan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Quad Scan application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1" name="Rounded Rectangle 20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45970" y="1069450"/>
            <a:ext cx="4040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M4: complete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measurements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48195" y="1516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 flipH="1">
            <a:off x="5624788" y="977105"/>
            <a:ext cx="114300" cy="442912"/>
            <a:chOff x="2228850" y="942975"/>
            <a:chExt cx="114300" cy="442912"/>
          </a:xfrm>
        </p:grpSpPr>
        <p:sp>
          <p:nvSpPr>
            <p:cNvPr id="25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7" name="Rounded Rectangle 26"/>
          <p:cNvSpPr/>
          <p:nvPr/>
        </p:nvSpPr>
        <p:spPr>
          <a:xfrm>
            <a:off x="5006339" y="1461229"/>
            <a:ext cx="732749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594072"/>
              </p:ext>
            </p:extLst>
          </p:nvPr>
        </p:nvGraphicFramePr>
        <p:xfrm>
          <a:off x="602272" y="1515149"/>
          <a:ext cx="10968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2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25073195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81298246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501508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70544866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976300256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47471963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17599034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68469663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780378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W6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W7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W8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W9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940634" cy="653767"/>
          </a:xfrm>
        </p:spPr>
        <p:txBody>
          <a:bodyPr>
            <a:normAutofit/>
          </a:bodyPr>
          <a:lstStyle/>
          <a:p>
            <a:r>
              <a:rPr lang="en-GB" dirty="0" smtClean="0"/>
              <a:t>Beam commissioning time line: LINAC 3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649432" y="1908635"/>
            <a:ext cx="2882434" cy="369332"/>
            <a:chOff x="649432" y="1908635"/>
            <a:chExt cx="2882434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1607574" y="190863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649432" y="1980858"/>
              <a:ext cx="2882434" cy="0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528510" y="1926419"/>
            <a:ext cx="2210578" cy="369332"/>
            <a:chOff x="649432" y="1908635"/>
            <a:chExt cx="2210578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1306493" y="1908635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Linac3</a:t>
              </a:r>
              <a:endParaRPr lang="en-US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649432" y="1951923"/>
              <a:ext cx="2210578" cy="17784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9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067" y="1862772"/>
            <a:ext cx="6412222" cy="29889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940634" cy="653767"/>
          </a:xfrm>
        </p:spPr>
        <p:txBody>
          <a:bodyPr>
            <a:normAutofit/>
          </a:bodyPr>
          <a:lstStyle/>
          <a:p>
            <a:r>
              <a:rPr lang="en-GB" dirty="0" smtClean="0"/>
              <a:t>Beam commissioning time line: TRANSFER LINE (TL)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LIU Workshop, 13-15 February 2019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Alemany-Fernandez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465391"/>
              </p:ext>
            </p:extLst>
          </p:nvPr>
        </p:nvGraphicFramePr>
        <p:xfrm>
          <a:off x="64093" y="4119201"/>
          <a:ext cx="9971634" cy="2062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557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377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000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656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8058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8093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Time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TL BC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 steering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BTVs, 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GRIDs, new BPMs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Partly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done in 2020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2W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BI,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BPM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commissioning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BPMs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 instrumentation commissioning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BTVs, 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GRIDs, BCTs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Optics measurements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BPMs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Rounded Rectangle 28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66060" y="1035773"/>
            <a:ext cx="454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M5: TL beam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commissioning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 new BPMs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48195" y="1516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3" name="Group 32"/>
          <p:cNvGrpSpPr/>
          <p:nvPr/>
        </p:nvGrpSpPr>
        <p:grpSpPr>
          <a:xfrm flipH="1">
            <a:off x="7063740" y="977105"/>
            <a:ext cx="114300" cy="442912"/>
            <a:chOff x="2228850" y="942975"/>
            <a:chExt cx="114300" cy="442912"/>
          </a:xfrm>
        </p:grpSpPr>
        <p:sp>
          <p:nvSpPr>
            <p:cNvPr id="34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6" name="Rounded Rectangle 35"/>
          <p:cNvSpPr/>
          <p:nvPr/>
        </p:nvSpPr>
        <p:spPr>
          <a:xfrm>
            <a:off x="5726429" y="1461229"/>
            <a:ext cx="1451611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302240"/>
              </p:ext>
            </p:extLst>
          </p:nvPr>
        </p:nvGraphicFramePr>
        <p:xfrm>
          <a:off x="602272" y="1515149"/>
          <a:ext cx="10968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2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25073195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81298246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501508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70544866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976300256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47471963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17599034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68469663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780378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W6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W7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W8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W9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9706806" y="2969368"/>
            <a:ext cx="194310" cy="1714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TextBox 38"/>
          <p:cNvSpPr txBox="1"/>
          <p:nvPr/>
        </p:nvSpPr>
        <p:spPr>
          <a:xfrm>
            <a:off x="9901116" y="2889591"/>
            <a:ext cx="22908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New TL injection BPMs</a:t>
            </a:r>
            <a:endParaRPr lang="es-ES" sz="1600" dirty="0"/>
          </a:p>
        </p:txBody>
      </p:sp>
      <p:sp>
        <p:nvSpPr>
          <p:cNvPr id="40" name="TextBox 39"/>
          <p:cNvSpPr txBox="1"/>
          <p:nvPr/>
        </p:nvSpPr>
        <p:spPr>
          <a:xfrm rot="2026990">
            <a:off x="6471119" y="3257142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LINAC3</a:t>
            </a:r>
            <a:endParaRPr lang="es-E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6557560" y="3357244"/>
            <a:ext cx="757641" cy="5140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380475" y="42317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LEIR</a:t>
            </a:r>
            <a:endParaRPr lang="es-ES" dirty="0"/>
          </a:p>
        </p:txBody>
      </p:sp>
      <p:sp>
        <p:nvSpPr>
          <p:cNvPr id="45" name="TextBox 44"/>
          <p:cNvSpPr txBox="1"/>
          <p:nvPr/>
        </p:nvSpPr>
        <p:spPr>
          <a:xfrm>
            <a:off x="8368024" y="2726009"/>
            <a:ext cx="88562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(ETL line)</a:t>
            </a:r>
            <a:endParaRPr lang="es-ES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49432" y="1908635"/>
            <a:ext cx="2882434" cy="369332"/>
            <a:chOff x="649432" y="1908635"/>
            <a:chExt cx="2882434" cy="369332"/>
          </a:xfrm>
        </p:grpSpPr>
        <p:sp>
          <p:nvSpPr>
            <p:cNvPr id="23" name="TextBox 22"/>
            <p:cNvSpPr txBox="1"/>
            <p:nvPr/>
          </p:nvSpPr>
          <p:spPr>
            <a:xfrm>
              <a:off x="1607574" y="190863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649432" y="1980858"/>
              <a:ext cx="2882434" cy="0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528510" y="1926419"/>
            <a:ext cx="2210578" cy="369332"/>
            <a:chOff x="649432" y="1908635"/>
            <a:chExt cx="2210578" cy="369332"/>
          </a:xfrm>
        </p:grpSpPr>
        <p:sp>
          <p:nvSpPr>
            <p:cNvPr id="26" name="TextBox 25"/>
            <p:cNvSpPr txBox="1"/>
            <p:nvPr/>
          </p:nvSpPr>
          <p:spPr>
            <a:xfrm>
              <a:off x="1306493" y="1908635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Linac3</a:t>
              </a:r>
              <a:endParaRPr lang="en-US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649432" y="1951923"/>
              <a:ext cx="2210578" cy="17784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761830" y="1921861"/>
            <a:ext cx="1372595" cy="369332"/>
            <a:chOff x="689284" y="1908635"/>
            <a:chExt cx="1372595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1172677" y="190863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TL</a:t>
              </a:r>
              <a:endParaRPr lang="en-US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715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940634" cy="653767"/>
          </a:xfrm>
        </p:spPr>
        <p:txBody>
          <a:bodyPr>
            <a:normAutofit/>
          </a:bodyPr>
          <a:lstStyle/>
          <a:p>
            <a:r>
              <a:rPr lang="en-GB" dirty="0" smtClean="0"/>
              <a:t>Beam commissioning time line: LEIR - EARLY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 flipH="1">
            <a:off x="8527364" y="104711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967963" y="968094"/>
            <a:ext cx="46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M6: EARLY beam (1 injection) ready for PS</a:t>
            </a:r>
            <a:endParaRPr lang="en-GB" dirty="0">
              <a:solidFill>
                <a:srgbClr val="4D4D4D">
                  <a:lumMod val="50000"/>
                </a:srgbClr>
              </a:solidFill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981075"/>
              </p:ext>
            </p:extLst>
          </p:nvPr>
        </p:nvGraphicFramePr>
        <p:xfrm>
          <a:off x="242884" y="2385740"/>
          <a:ext cx="11687179" cy="3754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85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066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118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458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3722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Time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Transfer line steering and injection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 steering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and kick response</a:t>
                      </a:r>
                    </a:p>
                    <a:p>
                      <a:r>
                        <a:rPr lang="en-GB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First injection optimization</a:t>
                      </a:r>
                      <a:endParaRPr lang="en-US" sz="1600" b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BTV, BPM, BCT, YASP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BI,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Establish</a:t>
                      </a:r>
                      <a:r>
                        <a:rPr lang="en-US" sz="1600" b="0" baseline="0" dirty="0" smtClean="0"/>
                        <a:t> circulating beam, RING BI beam 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E-cooler optimization, orbit correction, Q&amp;Q’ correction, kick response, injection optimization, BI 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e-cooler, </a:t>
                      </a:r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Schottky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monitor, BPM, BCT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YASP, Q&amp;Q’ app, automatic injection optimization app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BI, ABP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Set up RF capture and acceleration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Commissioning of 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isoadiabatic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capture h=1, loops commissioning, extraction synchro loop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Longitudinal 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Schottky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tomoscope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OP,RF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Orbit, Q&amp;Q’ correction through the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cycle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Orbit, Q&amp;Q’ correction through the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cycle</a:t>
                      </a: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Kick response</a:t>
                      </a:r>
                      <a:endParaRPr lang="en-GB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YASP, Q&amp;Q’ app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Setting up extraction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Extraction bump optimization, TL steering to PS, LEIR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to PS synchronization</a:t>
                      </a:r>
                      <a:endParaRPr lang="en-GB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BPM,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YASP, </a:t>
                      </a:r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BCTs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properly gated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6" name="Rounded Rectangle 15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48195" y="1516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200899" y="1461229"/>
            <a:ext cx="1451611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583316"/>
              </p:ext>
            </p:extLst>
          </p:nvPr>
        </p:nvGraphicFramePr>
        <p:xfrm>
          <a:off x="602272" y="1515149"/>
          <a:ext cx="10968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2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25073195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81298246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501508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70544866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976300256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47471963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17599034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68469663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780378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W6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W7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W8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W9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15" b="94030" l="5486" r="95625">
                        <a14:foregroundMark x1="23681" y1="61727" x2="20694" y2="61940"/>
                        <a14:foregroundMark x1="21042" y1="62580" x2="27083" y2="76226"/>
                        <a14:foregroundMark x1="27986" y1="76013" x2="35069" y2="80810"/>
                        <a14:foregroundMark x1="33125" y1="73028" x2="35625" y2="67164"/>
                        <a14:foregroundMark x1="34792" y1="81023" x2="46111" y2="82409"/>
                        <a14:foregroundMark x1="45833" y1="82623" x2="60347" y2="78785"/>
                        <a14:foregroundMark x1="60486" y1="78785" x2="64792" y2="73774"/>
                        <a14:foregroundMark x1="85000" y1="59488" x2="95069" y2="43070"/>
                        <a14:foregroundMark x1="90625" y1="33156" x2="95694" y2="34009"/>
                        <a14:foregroundMark x1="77917" y1="29531" x2="59306" y2="24307"/>
                        <a14:foregroundMark x1="59306" y1="24307" x2="51458" y2="22921"/>
                        <a14:foregroundMark x1="51458" y1="22921" x2="36250" y2="23774"/>
                        <a14:foregroundMark x1="47292" y1="52878" x2="63264" y2="46055"/>
                        <a14:foregroundMark x1="46875" y1="44883" x2="65625" y2="37420"/>
                        <a14:foregroundMark x1="35208" y1="82409" x2="35625" y2="90512"/>
                        <a14:foregroundMark x1="37569" y1="92111" x2="37153" y2="81663"/>
                        <a14:foregroundMark x1="7569" y1="25906" x2="17917" y2="36034"/>
                        <a14:foregroundMark x1="17292" y1="49680" x2="5486" y2="295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08576" y="-303939"/>
            <a:ext cx="3382371" cy="22032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33450" t="4200" r="49750" b="48800"/>
          <a:stretch/>
        </p:blipFill>
        <p:spPr>
          <a:xfrm>
            <a:off x="9240046" y="4437893"/>
            <a:ext cx="1126964" cy="2364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1" name="Group 20"/>
          <p:cNvGrpSpPr/>
          <p:nvPr/>
        </p:nvGrpSpPr>
        <p:grpSpPr>
          <a:xfrm>
            <a:off x="649432" y="1908635"/>
            <a:ext cx="2882434" cy="369332"/>
            <a:chOff x="649432" y="1908635"/>
            <a:chExt cx="2882434" cy="369332"/>
          </a:xfrm>
        </p:grpSpPr>
        <p:sp>
          <p:nvSpPr>
            <p:cNvPr id="22" name="TextBox 21"/>
            <p:cNvSpPr txBox="1"/>
            <p:nvPr/>
          </p:nvSpPr>
          <p:spPr>
            <a:xfrm>
              <a:off x="1607574" y="190863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649432" y="1980858"/>
              <a:ext cx="2882434" cy="0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528510" y="1926419"/>
            <a:ext cx="2210578" cy="369332"/>
            <a:chOff x="649432" y="1908635"/>
            <a:chExt cx="2210578" cy="369332"/>
          </a:xfrm>
        </p:grpSpPr>
        <p:sp>
          <p:nvSpPr>
            <p:cNvPr id="25" name="TextBox 24"/>
            <p:cNvSpPr txBox="1"/>
            <p:nvPr/>
          </p:nvSpPr>
          <p:spPr>
            <a:xfrm>
              <a:off x="1306493" y="1908635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Linac3</a:t>
              </a:r>
              <a:endParaRPr lang="en-US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649432" y="1951923"/>
              <a:ext cx="2210578" cy="17784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5761830" y="1921861"/>
            <a:ext cx="1372595" cy="369332"/>
            <a:chOff x="689284" y="1908635"/>
            <a:chExt cx="1372595" cy="369332"/>
          </a:xfrm>
        </p:grpSpPr>
        <p:sp>
          <p:nvSpPr>
            <p:cNvPr id="28" name="TextBox 27"/>
            <p:cNvSpPr txBox="1"/>
            <p:nvPr/>
          </p:nvSpPr>
          <p:spPr>
            <a:xfrm>
              <a:off x="1172677" y="190863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TL</a:t>
              </a:r>
              <a:endParaRPr lang="en-US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7200896" y="1908635"/>
            <a:ext cx="4369778" cy="369332"/>
            <a:chOff x="689284" y="1908635"/>
            <a:chExt cx="1372595" cy="369332"/>
          </a:xfrm>
        </p:grpSpPr>
        <p:sp>
          <p:nvSpPr>
            <p:cNvPr id="31" name="TextBox 30"/>
            <p:cNvSpPr txBox="1"/>
            <p:nvPr/>
          </p:nvSpPr>
          <p:spPr>
            <a:xfrm>
              <a:off x="1193695" y="1908635"/>
              <a:ext cx="219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LEIR</a:t>
              </a:r>
              <a:endParaRPr lang="en-US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744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1188" b="48639"/>
          <a:stretch/>
        </p:blipFill>
        <p:spPr>
          <a:xfrm>
            <a:off x="9384030" y="0"/>
            <a:ext cx="2812627" cy="1145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940634" cy="653767"/>
          </a:xfrm>
        </p:spPr>
        <p:txBody>
          <a:bodyPr>
            <a:normAutofit/>
          </a:bodyPr>
          <a:lstStyle/>
          <a:p>
            <a:r>
              <a:rPr lang="en-GB" dirty="0" smtClean="0"/>
              <a:t>Beam commissioning time line: LEIR - NOMINAL 4b </a:t>
            </a:r>
            <a:r>
              <a:rPr lang="mr-IN" dirty="0" smtClean="0"/>
              <a:t>–</a:t>
            </a:r>
            <a:r>
              <a:rPr lang="en-GB" dirty="0" smtClean="0"/>
              <a:t> 100 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 flipH="1">
            <a:off x="9989821" y="1001830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829387"/>
              </p:ext>
            </p:extLst>
          </p:nvPr>
        </p:nvGraphicFramePr>
        <p:xfrm>
          <a:off x="242884" y="2246624"/>
          <a:ext cx="11687179" cy="3997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85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935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018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849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128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Time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Orbit correction at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Orbit correction at injection (exclude injection bump, 1 injection)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BTV, BPM, BCT, YASP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Maximize momentum</a:t>
                      </a:r>
                      <a:r>
                        <a:rPr lang="en-US" sz="1600" b="0" baseline="0" dirty="0" smtClean="0"/>
                        <a:t> acceptance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Match capture </a:t>
                      </a:r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fRF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with </a:t>
                      </a:r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frev</a:t>
                      </a:r>
                      <a:endParaRPr lang="en-US" sz="1600" b="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Set injected beam +1</a:t>
                      </a:r>
                      <a:r>
                        <a:rPr lang="en-US" sz="1600" b="0" baseline="30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/</a:t>
                      </a:r>
                      <a:r>
                        <a:rPr lang="en-US" sz="1600" b="0" baseline="-250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oo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off </a:t>
                      </a:r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frev</a:t>
                      </a:r>
                      <a:endParaRPr lang="en-US" sz="1600" b="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Set stack beam -1</a:t>
                      </a:r>
                      <a:r>
                        <a:rPr lang="en-US" sz="1600" b="0" baseline="30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/</a:t>
                      </a:r>
                      <a:r>
                        <a:rPr lang="en-US" sz="1600" b="0" baseline="-250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oo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off </a:t>
                      </a:r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frev</a:t>
                      </a:r>
                      <a:endParaRPr lang="en-US" sz="1600" b="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Optimize capture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Flat orbit at radial pickups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e-cooler, </a:t>
                      </a:r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Schottky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monitor, BPM, BCT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Optimize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injection efficiency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Run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injection optimization: injection bumps, e-cooler bumps, </a:t>
                      </a:r>
                      <a:r>
                        <a:rPr lang="en-GB" sz="16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etc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Automatic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injection optimization app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RF capture with frequency modulation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First RF capture with frequency modulation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Schottky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monitor,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tomoscope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BCT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RF,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Orbit, Q&amp;Q’ correction at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through cycle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Orbit, Q&amp;Q’ correction through the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cycle</a:t>
                      </a: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Kick response</a:t>
                      </a:r>
                      <a:endParaRPr lang="en-GB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YASP, Q&amp;Q’ app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18286" y="6190671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Single injection</a:t>
            </a:r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48195" y="1516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652510" y="1461229"/>
            <a:ext cx="1451611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970435"/>
              </p:ext>
            </p:extLst>
          </p:nvPr>
        </p:nvGraphicFramePr>
        <p:xfrm>
          <a:off x="602272" y="1515149"/>
          <a:ext cx="10968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2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25073195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81298246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501508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70544866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976300256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47471963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17599034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68469663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780378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W6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W7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W8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W9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852435" y="892830"/>
            <a:ext cx="7175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rgbClr val="4D4D4D">
                    <a:lumMod val="50000"/>
                  </a:srgbClr>
                </a:solidFill>
              </a:rPr>
              <a:t>M7: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4b </a:t>
            </a:r>
            <a:r>
              <a:rPr lang="mr-IN" dirty="0" smtClean="0">
                <a:solidFill>
                  <a:srgbClr val="4D4D4D">
                    <a:lumMod val="50000"/>
                  </a:srgbClr>
                </a:solidFill>
              </a:rPr>
              <a:t>–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 100 ns beam (7 injection</a:t>
            </a:r>
            <a:r>
              <a:rPr lang="en-GB" dirty="0">
                <a:solidFill>
                  <a:srgbClr val="4D4D4D">
                    <a:lumMod val="50000"/>
                  </a:srgbClr>
                </a:solidFill>
              </a:rPr>
              <a:t>) ready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for PS</a:t>
            </a:r>
            <a:endParaRPr lang="en-GB" dirty="0">
              <a:solidFill>
                <a:srgbClr val="4D4D4D">
                  <a:lumMod val="50000"/>
                </a:srgbClr>
              </a:solidFill>
            </a:endParaRPr>
          </a:p>
          <a:p>
            <a:endParaRPr lang="en-GB" dirty="0">
              <a:solidFill>
                <a:srgbClr val="4D4D4D">
                  <a:lumMod val="50000"/>
                </a:srgb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49432" y="1908635"/>
            <a:ext cx="2882434" cy="369332"/>
            <a:chOff x="649432" y="1908635"/>
            <a:chExt cx="2882434" cy="369332"/>
          </a:xfrm>
        </p:grpSpPr>
        <p:sp>
          <p:nvSpPr>
            <p:cNvPr id="23" name="TextBox 22"/>
            <p:cNvSpPr txBox="1"/>
            <p:nvPr/>
          </p:nvSpPr>
          <p:spPr>
            <a:xfrm>
              <a:off x="1607574" y="190863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649432" y="1980858"/>
              <a:ext cx="2882434" cy="0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528510" y="1926419"/>
            <a:ext cx="2210578" cy="369332"/>
            <a:chOff x="649432" y="1908635"/>
            <a:chExt cx="2210578" cy="369332"/>
          </a:xfrm>
        </p:grpSpPr>
        <p:sp>
          <p:nvSpPr>
            <p:cNvPr id="26" name="TextBox 25"/>
            <p:cNvSpPr txBox="1"/>
            <p:nvPr/>
          </p:nvSpPr>
          <p:spPr>
            <a:xfrm>
              <a:off x="1306493" y="1908635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Linac3</a:t>
              </a:r>
              <a:endParaRPr lang="en-US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649432" y="1951923"/>
              <a:ext cx="2210578" cy="17784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761830" y="1921861"/>
            <a:ext cx="1372595" cy="369332"/>
            <a:chOff x="689284" y="1908635"/>
            <a:chExt cx="1372595" cy="369332"/>
          </a:xfrm>
        </p:grpSpPr>
        <p:sp>
          <p:nvSpPr>
            <p:cNvPr id="29" name="TextBox 28"/>
            <p:cNvSpPr txBox="1"/>
            <p:nvPr/>
          </p:nvSpPr>
          <p:spPr>
            <a:xfrm>
              <a:off x="1172677" y="190863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TL</a:t>
              </a:r>
              <a:endParaRPr lang="en-US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7200896" y="1908635"/>
            <a:ext cx="4369778" cy="369332"/>
            <a:chOff x="689284" y="1908635"/>
            <a:chExt cx="1372595" cy="369332"/>
          </a:xfrm>
        </p:grpSpPr>
        <p:sp>
          <p:nvSpPr>
            <p:cNvPr id="32" name="TextBox 31"/>
            <p:cNvSpPr txBox="1"/>
            <p:nvPr/>
          </p:nvSpPr>
          <p:spPr>
            <a:xfrm>
              <a:off x="1193695" y="1908635"/>
              <a:ext cx="219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LEIR</a:t>
              </a:r>
              <a:endParaRPr lang="en-US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11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209132"/>
              </p:ext>
            </p:extLst>
          </p:nvPr>
        </p:nvGraphicFramePr>
        <p:xfrm>
          <a:off x="242884" y="2600192"/>
          <a:ext cx="11687179" cy="2931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85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935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018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849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128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Time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Orbit bump in SS4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Orbit bump in SS4 at injection to minimize vacuum pressure</a:t>
                      </a:r>
                      <a:endParaRPr lang="en-GB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YASP, vacuum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profiles, BCT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Three injections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Optimize e-cooler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Schottky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monitor, IPM,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BPM, BCT, YASP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Seven injections</a:t>
                      </a:r>
                      <a:endParaRPr lang="en-US" sz="1600" b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Optimize e-cooler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Transverse damper 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e-cooler, </a:t>
                      </a:r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Schottky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monitor, IPM, BPM, BCT, YASP, TFB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Orbit, Q&amp;Q’ correction through the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cycle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Orbit, Q&amp;Q’ correction through the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cycle</a:t>
                      </a: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Kick response</a:t>
                      </a:r>
                      <a:endParaRPr lang="en-GB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YASP, Q&amp;Q’ app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11485" y="226275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Multiple injection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298290">
            <a:off x="11153703" y="152057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Draft</a:t>
            </a:r>
            <a:endParaRPr lang="en-US" sz="280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l="11188" b="49130"/>
          <a:stretch/>
        </p:blipFill>
        <p:spPr>
          <a:xfrm>
            <a:off x="9384030" y="0"/>
            <a:ext cx="2812627" cy="1134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Group 26"/>
          <p:cNvGrpSpPr/>
          <p:nvPr/>
        </p:nvGrpSpPr>
        <p:grpSpPr>
          <a:xfrm flipH="1">
            <a:off x="9989821" y="1001830"/>
            <a:ext cx="114300" cy="442912"/>
            <a:chOff x="2228850" y="942975"/>
            <a:chExt cx="114300" cy="442912"/>
          </a:xfrm>
        </p:grpSpPr>
        <p:sp>
          <p:nvSpPr>
            <p:cNvPr id="28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0" name="Rounded Rectangle 29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48195" y="1516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8652510" y="1461229"/>
            <a:ext cx="1451611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774179"/>
              </p:ext>
            </p:extLst>
          </p:nvPr>
        </p:nvGraphicFramePr>
        <p:xfrm>
          <a:off x="602272" y="1515149"/>
          <a:ext cx="10968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2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25073195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81298246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501508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70544866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976300256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47471963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17599034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68469663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780378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W6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W7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W8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W9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05471" y="905897"/>
            <a:ext cx="519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M7: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4b </a:t>
            </a:r>
            <a:r>
              <a:rPr lang="mr-IN" dirty="0" smtClean="0">
                <a:solidFill>
                  <a:srgbClr val="4D4D4D">
                    <a:lumMod val="50000"/>
                  </a:srgbClr>
                </a:solidFill>
              </a:rPr>
              <a:t>–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 100 ns beam (7 injection</a:t>
            </a:r>
            <a:r>
              <a:rPr lang="en-GB" dirty="0">
                <a:solidFill>
                  <a:srgbClr val="4D4D4D">
                    <a:lumMod val="50000"/>
                  </a:srgbClr>
                </a:solidFill>
              </a:rPr>
              <a:t>) ready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for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PS</a:t>
            </a:r>
            <a:endParaRPr lang="en-GB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940634" cy="653767"/>
          </a:xfrm>
        </p:spPr>
        <p:txBody>
          <a:bodyPr>
            <a:normAutofit/>
          </a:bodyPr>
          <a:lstStyle/>
          <a:p>
            <a:r>
              <a:rPr lang="en-GB" dirty="0" smtClean="0"/>
              <a:t>Beam commissioning time line: </a:t>
            </a:r>
            <a:r>
              <a:rPr lang="en-GB" dirty="0"/>
              <a:t>LEIR - NOMINAL 4b </a:t>
            </a:r>
            <a:r>
              <a:rPr lang="mr-IN" dirty="0"/>
              <a:t>–</a:t>
            </a:r>
            <a:r>
              <a:rPr lang="en-GB" dirty="0"/>
              <a:t> 100 ns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49432" y="1908635"/>
            <a:ext cx="2882434" cy="369332"/>
            <a:chOff x="649432" y="1908635"/>
            <a:chExt cx="2882434" cy="369332"/>
          </a:xfrm>
        </p:grpSpPr>
        <p:sp>
          <p:nvSpPr>
            <p:cNvPr id="20" name="TextBox 19"/>
            <p:cNvSpPr txBox="1"/>
            <p:nvPr/>
          </p:nvSpPr>
          <p:spPr>
            <a:xfrm>
              <a:off x="1607574" y="190863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649432" y="1980858"/>
              <a:ext cx="2882434" cy="0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528510" y="1926419"/>
            <a:ext cx="2210578" cy="369332"/>
            <a:chOff x="649432" y="1908635"/>
            <a:chExt cx="2210578" cy="369332"/>
          </a:xfrm>
        </p:grpSpPr>
        <p:sp>
          <p:nvSpPr>
            <p:cNvPr id="23" name="TextBox 22"/>
            <p:cNvSpPr txBox="1"/>
            <p:nvPr/>
          </p:nvSpPr>
          <p:spPr>
            <a:xfrm>
              <a:off x="1306493" y="1908635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Linac3</a:t>
              </a:r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649432" y="1951923"/>
              <a:ext cx="2210578" cy="17784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761830" y="1921861"/>
            <a:ext cx="1372595" cy="369332"/>
            <a:chOff x="689284" y="1908635"/>
            <a:chExt cx="1372595" cy="369332"/>
          </a:xfrm>
        </p:grpSpPr>
        <p:sp>
          <p:nvSpPr>
            <p:cNvPr id="36" name="TextBox 35"/>
            <p:cNvSpPr txBox="1"/>
            <p:nvPr/>
          </p:nvSpPr>
          <p:spPr>
            <a:xfrm>
              <a:off x="1172677" y="190863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TL</a:t>
              </a:r>
              <a:endParaRPr lang="en-US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7200896" y="1908635"/>
            <a:ext cx="4369778" cy="369332"/>
            <a:chOff x="689284" y="1908635"/>
            <a:chExt cx="1372595" cy="369332"/>
          </a:xfrm>
        </p:grpSpPr>
        <p:sp>
          <p:nvSpPr>
            <p:cNvPr id="39" name="TextBox 38"/>
            <p:cNvSpPr txBox="1"/>
            <p:nvPr/>
          </p:nvSpPr>
          <p:spPr>
            <a:xfrm>
              <a:off x="1193695" y="1908635"/>
              <a:ext cx="219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LEIR</a:t>
              </a:r>
              <a:endParaRPr lang="en-US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984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940634" cy="653767"/>
          </a:xfrm>
        </p:spPr>
        <p:txBody>
          <a:bodyPr>
            <a:normAutofit/>
          </a:bodyPr>
          <a:lstStyle/>
          <a:p>
            <a:r>
              <a:rPr lang="en-GB" dirty="0" smtClean="0"/>
              <a:t>Beam commissioning time line: </a:t>
            </a:r>
            <a:r>
              <a:rPr lang="en-GB" dirty="0"/>
              <a:t>LEIR - NOMINAL 4b </a:t>
            </a:r>
            <a:r>
              <a:rPr lang="mr-IN" dirty="0"/>
              <a:t>–</a:t>
            </a:r>
            <a:r>
              <a:rPr lang="en-GB" dirty="0"/>
              <a:t> 100 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36216"/>
              </p:ext>
            </p:extLst>
          </p:nvPr>
        </p:nvGraphicFramePr>
        <p:xfrm>
          <a:off x="242884" y="2336721"/>
          <a:ext cx="11687179" cy="3754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85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935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018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849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128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Time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RF capture with frequency modulation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Optimize RF capture with frequency modulation for high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Schottky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monitor,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tomoscope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BCT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RF,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E-cooler current</a:t>
                      </a:r>
                      <a:r>
                        <a:rPr lang="en-US" sz="1600" b="0" baseline="0" dirty="0" smtClean="0"/>
                        <a:t>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Optimize e-cooler gun current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Optimize e-cooler bump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e-cooler, </a:t>
                      </a:r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Schottky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monitor, BPM, BCT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YASP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dk1"/>
                          </a:solidFill>
                        </a:rPr>
                        <a:t>B</a:t>
                      </a:r>
                      <a:r>
                        <a:rPr lang="en-US" sz="1600" baseline="0" dirty="0" smtClean="0">
                          <a:solidFill>
                            <a:schemeClr val="dk1"/>
                          </a:solidFill>
                        </a:rPr>
                        <a:t> field decay measurement and correction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B field decay measurement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Optimize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accumulation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implementation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of the decay in LSA,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Longitudinal 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Schottky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YASP, BCT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Q 2.75 during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capture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Bring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Q towards 2.75 during capture</a:t>
                      </a:r>
                      <a:endParaRPr lang="en-GB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YASP, Q&amp;Q’ app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Extraction setting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Match extraction settings to EARLY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BPM,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YASP, </a:t>
                      </a:r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BCTs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properly gated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141342" y="599844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Multiple injection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298290">
            <a:off x="11153703" y="152057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Draft</a:t>
            </a:r>
            <a:endParaRPr lang="en-US" sz="280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l="11188" b="48626"/>
          <a:stretch/>
        </p:blipFill>
        <p:spPr>
          <a:xfrm>
            <a:off x="9384030" y="0"/>
            <a:ext cx="2812627" cy="1146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Group 27"/>
          <p:cNvGrpSpPr/>
          <p:nvPr/>
        </p:nvGrpSpPr>
        <p:grpSpPr>
          <a:xfrm flipH="1">
            <a:off x="9989821" y="1001830"/>
            <a:ext cx="114300" cy="442912"/>
            <a:chOff x="2228850" y="942975"/>
            <a:chExt cx="114300" cy="442912"/>
          </a:xfrm>
        </p:grpSpPr>
        <p:sp>
          <p:nvSpPr>
            <p:cNvPr id="29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1" name="Rounded Rectangle 30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48195" y="1516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652510" y="1461229"/>
            <a:ext cx="1451611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915043"/>
              </p:ext>
            </p:extLst>
          </p:nvPr>
        </p:nvGraphicFramePr>
        <p:xfrm>
          <a:off x="602272" y="1515149"/>
          <a:ext cx="10968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2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25073195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81298246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501508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70544866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976300256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47471963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17599034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68469663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780378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W6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W7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W8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W9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4905471" y="905897"/>
            <a:ext cx="5183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M7: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4b </a:t>
            </a:r>
            <a:r>
              <a:rPr lang="mr-IN" dirty="0" smtClean="0">
                <a:solidFill>
                  <a:srgbClr val="4D4D4D">
                    <a:lumMod val="50000"/>
                  </a:srgbClr>
                </a:solidFill>
              </a:rPr>
              <a:t>–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 100 ns beam (7 injection</a:t>
            </a:r>
            <a:r>
              <a:rPr lang="en-GB" dirty="0">
                <a:solidFill>
                  <a:srgbClr val="4D4D4D">
                    <a:lumMod val="50000"/>
                  </a:srgbClr>
                </a:solidFill>
              </a:rPr>
              <a:t>) ready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for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PS</a:t>
            </a:r>
            <a:endParaRPr lang="en-GB" dirty="0">
              <a:solidFill>
                <a:srgbClr val="4D4D4D">
                  <a:lumMod val="50000"/>
                </a:srgbClr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49432" y="1908635"/>
            <a:ext cx="2882434" cy="369332"/>
            <a:chOff x="649432" y="1908635"/>
            <a:chExt cx="2882434" cy="369332"/>
          </a:xfrm>
        </p:grpSpPr>
        <p:sp>
          <p:nvSpPr>
            <p:cNvPr id="20" name="TextBox 19"/>
            <p:cNvSpPr txBox="1"/>
            <p:nvPr/>
          </p:nvSpPr>
          <p:spPr>
            <a:xfrm>
              <a:off x="1607574" y="190863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649432" y="1980858"/>
              <a:ext cx="2882434" cy="0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528510" y="1926419"/>
            <a:ext cx="2210578" cy="369332"/>
            <a:chOff x="649432" y="1908635"/>
            <a:chExt cx="2210578" cy="369332"/>
          </a:xfrm>
        </p:grpSpPr>
        <p:sp>
          <p:nvSpPr>
            <p:cNvPr id="23" name="TextBox 22"/>
            <p:cNvSpPr txBox="1"/>
            <p:nvPr/>
          </p:nvSpPr>
          <p:spPr>
            <a:xfrm>
              <a:off x="1306493" y="1908635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Linac3</a:t>
              </a:r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649432" y="1951923"/>
              <a:ext cx="2210578" cy="17784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761830" y="1921861"/>
            <a:ext cx="1372595" cy="369332"/>
            <a:chOff x="689284" y="1908635"/>
            <a:chExt cx="1372595" cy="369332"/>
          </a:xfrm>
        </p:grpSpPr>
        <p:sp>
          <p:nvSpPr>
            <p:cNvPr id="36" name="TextBox 35"/>
            <p:cNvSpPr txBox="1"/>
            <p:nvPr/>
          </p:nvSpPr>
          <p:spPr>
            <a:xfrm>
              <a:off x="1172677" y="190863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TL</a:t>
              </a:r>
              <a:endParaRPr lang="en-US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7200896" y="1908635"/>
            <a:ext cx="4369778" cy="369332"/>
            <a:chOff x="689284" y="1908635"/>
            <a:chExt cx="1372595" cy="369332"/>
          </a:xfrm>
        </p:grpSpPr>
        <p:sp>
          <p:nvSpPr>
            <p:cNvPr id="39" name="TextBox 38"/>
            <p:cNvSpPr txBox="1"/>
            <p:nvPr/>
          </p:nvSpPr>
          <p:spPr>
            <a:xfrm>
              <a:off x="1193695" y="1908635"/>
              <a:ext cx="219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LEIR</a:t>
              </a:r>
              <a:endParaRPr lang="en-US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311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799853" y="4434334"/>
            <a:ext cx="2638425" cy="2390775"/>
            <a:chOff x="9553575" y="0"/>
            <a:chExt cx="2638425" cy="23907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3575" y="0"/>
              <a:ext cx="2638425" cy="2390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9707637" y="50154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1</a:t>
              </a:r>
              <a:endParaRPr lang="es-ES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448528" y="50582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2</a:t>
              </a:r>
              <a:endParaRPr lang="es-ES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257768" y="4936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3</a:t>
              </a:r>
              <a:endParaRPr lang="es-E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940634" cy="653767"/>
          </a:xfrm>
        </p:spPr>
        <p:txBody>
          <a:bodyPr>
            <a:normAutofit/>
          </a:bodyPr>
          <a:lstStyle/>
          <a:p>
            <a:r>
              <a:rPr lang="en-GB" dirty="0" smtClean="0"/>
              <a:t>Beam commissioning time line: LEIR - NOMINAL 3b </a:t>
            </a:r>
            <a:r>
              <a:rPr lang="mr-IN" dirty="0" smtClean="0"/>
              <a:t>–</a:t>
            </a:r>
            <a:r>
              <a:rPr lang="en-GB" dirty="0" smtClean="0"/>
              <a:t> 75 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919748"/>
              </p:ext>
            </p:extLst>
          </p:nvPr>
        </p:nvGraphicFramePr>
        <p:xfrm>
          <a:off x="242883" y="2277607"/>
          <a:ext cx="11687179" cy="2352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85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935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018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849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128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Time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Clone 4b </a:t>
                      </a:r>
                      <a:r>
                        <a:rPr lang="mr-IN" sz="1600" baseline="0" dirty="0" smtClean="0"/>
                        <a:t>–</a:t>
                      </a:r>
                      <a:r>
                        <a:rPr lang="en-US" sz="1600" baseline="0" dirty="0" smtClean="0"/>
                        <a:t> 100 ns cycle to 3b </a:t>
                      </a:r>
                      <a:r>
                        <a:rPr lang="mr-IN" sz="1600" baseline="0" dirty="0" smtClean="0"/>
                        <a:t>–</a:t>
                      </a:r>
                      <a:r>
                        <a:rPr lang="en-US" sz="1600" baseline="0" dirty="0" smtClean="0"/>
                        <a:t> 75 ns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Clone cycle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Commission new cycle with beam at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All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RF capture with frequency modulation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Optimize RF capture with frequency modulation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Schottky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monitor,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tomoscope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BCT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RF, 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Extraction setting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Match extraction settings to EARLY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BPM,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YASP, </a:t>
                      </a:r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BCTs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properly gated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OP, BI,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108152" y="899162"/>
            <a:ext cx="3898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M8: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3b </a:t>
            </a:r>
            <a:r>
              <a:rPr lang="mr-IN" dirty="0" smtClean="0">
                <a:solidFill>
                  <a:srgbClr val="4D4D4D">
                    <a:lumMod val="50000"/>
                  </a:srgbClr>
                </a:solidFill>
              </a:rPr>
              <a:t>–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 75 ns beam (7 </a:t>
            </a:r>
            <a:r>
              <a:rPr lang="en-GB" dirty="0" smtClean="0">
                <a:solidFill>
                  <a:srgbClr val="4D4D4D">
                    <a:lumMod val="50000"/>
                  </a:srgbClr>
                </a:solidFill>
              </a:rPr>
              <a:t>injections)</a:t>
            </a:r>
            <a:endParaRPr lang="en-GB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618" y="4935877"/>
            <a:ext cx="670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W15: Contingency week: need to accommodate oven refills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 flipH="1">
            <a:off x="10711225" y="1015759"/>
            <a:ext cx="114300" cy="442912"/>
            <a:chOff x="2228850" y="942975"/>
            <a:chExt cx="114300" cy="442912"/>
          </a:xfrm>
        </p:grpSpPr>
        <p:sp>
          <p:nvSpPr>
            <p:cNvPr id="27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9" name="Rounded Rectangle 28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-48195" y="1516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0119066" y="1449500"/>
            <a:ext cx="729319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602217"/>
              </p:ext>
            </p:extLst>
          </p:nvPr>
        </p:nvGraphicFramePr>
        <p:xfrm>
          <a:off x="602272" y="1515149"/>
          <a:ext cx="10968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2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25073195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81298246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501508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70544866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976300256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47471963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17599034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68469663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780378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W6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W7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W8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W9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649432" y="1908635"/>
            <a:ext cx="2882434" cy="369332"/>
            <a:chOff x="649432" y="1908635"/>
            <a:chExt cx="2882434" cy="369332"/>
          </a:xfrm>
        </p:grpSpPr>
        <p:sp>
          <p:nvSpPr>
            <p:cNvPr id="23" name="TextBox 22"/>
            <p:cNvSpPr txBox="1"/>
            <p:nvPr/>
          </p:nvSpPr>
          <p:spPr>
            <a:xfrm>
              <a:off x="1607574" y="190863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649432" y="1980858"/>
              <a:ext cx="2882434" cy="0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528510" y="1926419"/>
            <a:ext cx="2210578" cy="369332"/>
            <a:chOff x="649432" y="1908635"/>
            <a:chExt cx="2210578" cy="369332"/>
          </a:xfrm>
        </p:grpSpPr>
        <p:sp>
          <p:nvSpPr>
            <p:cNvPr id="35" name="TextBox 34"/>
            <p:cNvSpPr txBox="1"/>
            <p:nvPr/>
          </p:nvSpPr>
          <p:spPr>
            <a:xfrm>
              <a:off x="1306493" y="1908635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Linac3</a:t>
              </a:r>
              <a:endParaRPr lang="en-US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649432" y="1951923"/>
              <a:ext cx="2210578" cy="17784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5761830" y="1921861"/>
            <a:ext cx="1372595" cy="369332"/>
            <a:chOff x="689284" y="1908635"/>
            <a:chExt cx="1372595" cy="369332"/>
          </a:xfrm>
        </p:grpSpPr>
        <p:sp>
          <p:nvSpPr>
            <p:cNvPr id="38" name="TextBox 37"/>
            <p:cNvSpPr txBox="1"/>
            <p:nvPr/>
          </p:nvSpPr>
          <p:spPr>
            <a:xfrm>
              <a:off x="1172677" y="190863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TL</a:t>
              </a:r>
              <a:endParaRPr lang="en-US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7200896" y="1908635"/>
            <a:ext cx="4369778" cy="369332"/>
            <a:chOff x="689284" y="1908635"/>
            <a:chExt cx="1372595" cy="369332"/>
          </a:xfrm>
        </p:grpSpPr>
        <p:sp>
          <p:nvSpPr>
            <p:cNvPr id="41" name="TextBox 40"/>
            <p:cNvSpPr txBox="1"/>
            <p:nvPr/>
          </p:nvSpPr>
          <p:spPr>
            <a:xfrm>
              <a:off x="1193695" y="1908635"/>
              <a:ext cx="219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LEIR</a:t>
              </a:r>
              <a:endParaRPr lang="en-US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V="1">
              <a:off x="689284" y="1952732"/>
              <a:ext cx="1372595" cy="16167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300618" y="5265028"/>
            <a:ext cx="83973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ion commissioning takes place during working hours and mostly driven by experts, i.e. 1 week = 5 working </a:t>
            </a:r>
            <a:r>
              <a:rPr lang="en-US" dirty="0" smtClean="0"/>
              <a:t>days, LEIR expert manpower considerabl</a:t>
            </a:r>
            <a:r>
              <a:rPr lang="en-US" dirty="0" smtClean="0"/>
              <a:t>y reduced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25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</a:t>
            </a:r>
            <a:r>
              <a:rPr lang="en-US" dirty="0" smtClean="0"/>
              <a:t>(slip-stacking) ion beam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Three</a:t>
            </a:r>
            <a:r>
              <a:rPr lang="en-US" b="0" dirty="0" smtClean="0"/>
              <a:t> </a:t>
            </a:r>
            <a:r>
              <a:rPr lang="en-US" b="0" dirty="0"/>
              <a:t>major </a:t>
            </a:r>
            <a:r>
              <a:rPr lang="en-US" b="0" dirty="0" smtClean="0"/>
              <a:t>milestones</a:t>
            </a:r>
            <a:r>
              <a:rPr lang="en-US" b="0" dirty="0" smtClean="0"/>
              <a:t>:</a:t>
            </a:r>
          </a:p>
          <a:p>
            <a:endParaRPr lang="en-US" b="0" dirty="0"/>
          </a:p>
          <a:p>
            <a:pPr marL="831600" lvl="1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Recover pre-LS2 performance of “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3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b </a:t>
            </a:r>
            <a:r>
              <a:rPr lang="mr-IN" b="1" dirty="0">
                <a:solidFill>
                  <a:srgbClr val="FF0000"/>
                </a:solidFill>
                <a:sym typeface="Wingdings"/>
              </a:rPr>
              <a:t>–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 75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ns” </a:t>
            </a:r>
            <a:r>
              <a:rPr lang="en-US" b="1" dirty="0" smtClean="0">
                <a:solidFill>
                  <a:srgbClr val="FF0000"/>
                </a:solidFill>
              </a:rPr>
              <a:t>with new LLRF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 mitigation beam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for LHC 2021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ion run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(June </a:t>
            </a:r>
            <a:r>
              <a:rPr lang="mr-IN" dirty="0" smtClean="0">
                <a:sym typeface="Wingdings"/>
              </a:rPr>
              <a:t>–</a:t>
            </a:r>
            <a:r>
              <a:rPr lang="en-US" dirty="0" smtClean="0">
                <a:sym typeface="Wingdings"/>
              </a:rPr>
              <a:t> August)</a:t>
            </a:r>
          </a:p>
          <a:p>
            <a:pPr lvl="1"/>
            <a:endParaRPr lang="en-US" b="1" dirty="0">
              <a:solidFill>
                <a:srgbClr val="FF0000"/>
              </a:solidFill>
              <a:sym typeface="Wingdings"/>
            </a:endParaRPr>
          </a:p>
          <a:p>
            <a:pPr marL="831600" lvl="1" indent="-457200">
              <a:buFont typeface="+mj-lt"/>
              <a:buAutoNum type="arabicPeriod" startAt="2"/>
            </a:pPr>
            <a:r>
              <a:rPr lang="en-US" b="1" dirty="0" smtClean="0">
                <a:solidFill>
                  <a:srgbClr val="FF0000"/>
                </a:solidFill>
              </a:rPr>
              <a:t>Commissioning </a:t>
            </a:r>
            <a:r>
              <a:rPr lang="en-US" b="1" dirty="0">
                <a:solidFill>
                  <a:srgbClr val="FF0000"/>
                </a:solidFill>
              </a:rPr>
              <a:t>of slip-stacking functionality of LLRF with beam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(September </a:t>
            </a:r>
            <a:r>
              <a:rPr lang="mr-IN" dirty="0">
                <a:sym typeface="Wingdings" panose="05000000000000000000" pitchFamily="2" charset="2"/>
              </a:rPr>
              <a:t>–</a:t>
            </a:r>
            <a:r>
              <a:rPr lang="en-US" dirty="0">
                <a:sym typeface="Wingdings" panose="05000000000000000000" pitchFamily="2" charset="2"/>
              </a:rPr>
              <a:t> November)</a:t>
            </a:r>
            <a:endParaRPr lang="en-US" dirty="0"/>
          </a:p>
          <a:p>
            <a:pPr marL="831600" lvl="1" indent="-457200">
              <a:buFont typeface="+mj-lt"/>
              <a:buAutoNum type="arabicPeriod" startAt="2"/>
            </a:pPr>
            <a:endParaRPr lang="en-US" dirty="0"/>
          </a:p>
          <a:p>
            <a:pPr marL="831600" lvl="1" indent="-457200">
              <a:buFont typeface="+mj-lt"/>
              <a:buAutoNum type="arabicPeriod" startAt="2"/>
            </a:pPr>
            <a:r>
              <a:rPr lang="en-US" b="1" dirty="0">
                <a:solidFill>
                  <a:srgbClr val="FF0000"/>
                </a:solidFill>
              </a:rPr>
              <a:t>“In parallel”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 </a:t>
            </a:r>
            <a:r>
              <a:rPr lang="en-US" b="1" dirty="0" smtClean="0">
                <a:solidFill>
                  <a:srgbClr val="FF0000"/>
                </a:solidFill>
              </a:rPr>
              <a:t>Ensure </a:t>
            </a:r>
            <a:r>
              <a:rPr lang="en-US" b="1" dirty="0">
                <a:solidFill>
                  <a:srgbClr val="FF0000"/>
                </a:solidFill>
              </a:rPr>
              <a:t>ion beam stability </a:t>
            </a:r>
            <a:r>
              <a:rPr lang="en-US" dirty="0"/>
              <a:t>throughout transition crossing </a:t>
            </a:r>
            <a:r>
              <a:rPr lang="en-US" b="0" dirty="0"/>
              <a:t>and </a:t>
            </a:r>
            <a:r>
              <a:rPr lang="en-US" b="0" dirty="0" smtClean="0"/>
              <a:t>beyond </a:t>
            </a:r>
            <a:r>
              <a:rPr lang="en-US" b="0" dirty="0" smtClean="0">
                <a:sym typeface="Wingdings"/>
              </a:rPr>
              <a:t> proposed tools:</a:t>
            </a:r>
            <a:r>
              <a:rPr lang="en-US" b="0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controlled emittance blow up </a:t>
            </a:r>
            <a:r>
              <a:rPr lang="en-US" b="0" dirty="0" smtClean="0"/>
              <a:t>and </a:t>
            </a:r>
            <a:r>
              <a:rPr lang="en-US" b="1" dirty="0">
                <a:solidFill>
                  <a:srgbClr val="FF0000"/>
                </a:solidFill>
              </a:rPr>
              <a:t>800 MHz </a:t>
            </a:r>
            <a:r>
              <a:rPr lang="en-US" dirty="0" smtClean="0">
                <a:sym typeface="Wingdings" panose="05000000000000000000" pitchFamily="2" charset="2"/>
              </a:rPr>
              <a:t>(September </a:t>
            </a:r>
            <a:r>
              <a:rPr lang="mr-IN" dirty="0" smtClean="0">
                <a:sym typeface="Wingdings" panose="05000000000000000000" pitchFamily="2" charset="2"/>
              </a:rPr>
              <a:t>–</a:t>
            </a:r>
            <a:r>
              <a:rPr lang="en-US" dirty="0" smtClean="0">
                <a:sym typeface="Wingdings" panose="05000000000000000000" pitchFamily="2" charset="2"/>
              </a:rPr>
              <a:t> November)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358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and mitigations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Risk: </a:t>
            </a:r>
            <a:r>
              <a:rPr lang="en-US" dirty="0">
                <a:solidFill>
                  <a:srgbClr val="FF0000"/>
                </a:solidFill>
              </a:rPr>
              <a:t>Source</a:t>
            </a:r>
            <a:r>
              <a:rPr lang="en-US" dirty="0"/>
              <a:t> tests </a:t>
            </a:r>
            <a:r>
              <a:rPr lang="en-US" dirty="0" smtClean="0"/>
              <a:t>destabilize </a:t>
            </a:r>
            <a:r>
              <a:rPr lang="en-US" dirty="0" smtClean="0"/>
              <a:t>performance</a:t>
            </a:r>
            <a:endParaRPr lang="en-US" dirty="0"/>
          </a:p>
          <a:p>
            <a:r>
              <a:rPr lang="en-US" dirty="0"/>
              <a:t>Mitigation: Early restart for these tests, and time to rollback to 2018 set-up ready for LEIR </a:t>
            </a:r>
            <a:r>
              <a:rPr lang="en-US" dirty="0" smtClean="0"/>
              <a:t>restart</a:t>
            </a:r>
            <a:endParaRPr lang="en-US" dirty="0"/>
          </a:p>
          <a:p>
            <a:endParaRPr lang="en-US" dirty="0"/>
          </a:p>
          <a:p>
            <a:r>
              <a:rPr lang="en-US" dirty="0"/>
              <a:t>Risk: </a:t>
            </a:r>
            <a:r>
              <a:rPr lang="en-US" dirty="0" smtClean="0">
                <a:solidFill>
                  <a:srgbClr val="FF0000"/>
                </a:solidFill>
              </a:rPr>
              <a:t>LINAC3</a:t>
            </a:r>
            <a:r>
              <a:rPr lang="en-US" dirty="0" smtClean="0"/>
              <a:t> RF modifications</a:t>
            </a:r>
            <a:endParaRPr lang="en-US" dirty="0"/>
          </a:p>
          <a:p>
            <a:r>
              <a:rPr lang="en-US" dirty="0"/>
              <a:t>Mitigation: Early test of performance in 2020, well in advance of LEIR restart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Risk</a:t>
            </a:r>
            <a:r>
              <a:rPr lang="en-US" dirty="0" smtClean="0"/>
              <a:t>: </a:t>
            </a:r>
            <a:r>
              <a:rPr lang="en-US" dirty="0">
                <a:solidFill>
                  <a:srgbClr val="FF0000"/>
                </a:solidFill>
              </a:rPr>
              <a:t>LEIR</a:t>
            </a:r>
            <a:r>
              <a:rPr lang="en-US" dirty="0"/>
              <a:t> in shut down for 2 years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/>
              <a:t>LEIR vacuum</a:t>
            </a:r>
          </a:p>
          <a:p>
            <a:r>
              <a:rPr lang="en-US" dirty="0" smtClean="0"/>
              <a:t>Mitigation</a:t>
            </a:r>
            <a:r>
              <a:rPr lang="en-US" dirty="0" smtClean="0"/>
              <a:t>: </a:t>
            </a:r>
            <a:r>
              <a:rPr lang="en-US" dirty="0" smtClean="0"/>
              <a:t>Ask for surveillance </a:t>
            </a:r>
            <a:r>
              <a:rPr lang="en-US" dirty="0" smtClean="0"/>
              <a:t>of the LEIR vacuum “critical item for ions” during LS2 by </a:t>
            </a:r>
            <a:r>
              <a:rPr lang="en-US" dirty="0" smtClean="0"/>
              <a:t>VSC</a:t>
            </a:r>
          </a:p>
          <a:p>
            <a:endParaRPr lang="en-US" dirty="0"/>
          </a:p>
          <a:p>
            <a:r>
              <a:rPr lang="en-US" dirty="0" smtClean="0"/>
              <a:t>Risk: </a:t>
            </a:r>
            <a:r>
              <a:rPr lang="en-US" dirty="0" smtClean="0">
                <a:solidFill>
                  <a:srgbClr val="FF0000"/>
                </a:solidFill>
              </a:rPr>
              <a:t>LEIR</a:t>
            </a:r>
            <a:r>
              <a:rPr lang="en-US" dirty="0" smtClean="0"/>
              <a:t> “expert” operation manpower considerably reduced</a:t>
            </a:r>
          </a:p>
          <a:p>
            <a:r>
              <a:rPr lang="en-US" dirty="0" smtClean="0"/>
              <a:t>Mitigation: early commissioning start, thorough documentation, automatic 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1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951" y="434897"/>
            <a:ext cx="7079185" cy="40701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and mitigations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67" y="1076897"/>
            <a:ext cx="5499987" cy="4916131"/>
          </a:xfrm>
        </p:spPr>
        <p:txBody>
          <a:bodyPr>
            <a:normAutofit/>
          </a:bodyPr>
          <a:lstStyle/>
          <a:p>
            <a:r>
              <a:rPr lang="en-US" dirty="0" smtClean="0"/>
              <a:t>Risk: </a:t>
            </a:r>
            <a:r>
              <a:rPr lang="en-US" dirty="0" smtClean="0">
                <a:solidFill>
                  <a:srgbClr val="FF0000"/>
                </a:solidFill>
              </a:rPr>
              <a:t>New SPS (LL)RF system </a:t>
            </a:r>
            <a:r>
              <a:rPr lang="en-US" dirty="0" smtClean="0"/>
              <a:t>which needs the completely new slip-stacking mechanism to deliver </a:t>
            </a:r>
            <a:r>
              <a:rPr lang="en-US" dirty="0" smtClean="0">
                <a:solidFill>
                  <a:srgbClr val="FF0000"/>
                </a:solidFill>
              </a:rPr>
              <a:t>HL-LHC ion</a:t>
            </a:r>
            <a:r>
              <a:rPr lang="en-US" dirty="0" smtClean="0"/>
              <a:t> beam to </a:t>
            </a:r>
            <a:r>
              <a:rPr lang="en-US" dirty="0" smtClean="0">
                <a:solidFill>
                  <a:srgbClr val="FF0000"/>
                </a:solidFill>
              </a:rPr>
              <a:t>LHC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in 2021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Mitigation: </a:t>
            </a:r>
            <a:r>
              <a:rPr lang="en-US" dirty="0" smtClean="0">
                <a:solidFill>
                  <a:srgbClr val="FF0000"/>
                </a:solidFill>
              </a:rPr>
              <a:t>3 b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75 ns </a:t>
            </a:r>
            <a:r>
              <a:rPr lang="en-US" dirty="0" smtClean="0">
                <a:solidFill>
                  <a:schemeClr val="tx1"/>
                </a:solidFill>
              </a:rPr>
              <a:t>beam to </a:t>
            </a:r>
            <a:r>
              <a:rPr lang="en-US" dirty="0" smtClean="0">
                <a:solidFill>
                  <a:srgbClr val="FF0000"/>
                </a:solidFill>
              </a:rPr>
              <a:t>LHC in 2021 </a:t>
            </a:r>
            <a:r>
              <a:rPr lang="en-US" dirty="0" smtClean="0">
                <a:solidFill>
                  <a:schemeClr val="tx1"/>
                </a:solidFill>
              </a:rPr>
              <a:t>with 2018 performance </a:t>
            </a:r>
            <a:r>
              <a:rPr lang="en-US" dirty="0" smtClean="0">
                <a:solidFill>
                  <a:schemeClr val="tx1"/>
                </a:solidFill>
                <a:sym typeface="Wingdings"/>
              </a:rPr>
              <a:t> </a:t>
            </a:r>
            <a:r>
              <a:rPr lang="en-US" dirty="0" smtClean="0">
                <a:solidFill>
                  <a:schemeClr val="tx1"/>
                </a:solidFill>
              </a:rPr>
              <a:t>70% of HL-LHC requirement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430644" y="3044283"/>
            <a:ext cx="6761356" cy="5464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2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Injectors Upgrade Workshop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Montreux,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dirty="0" smtClean="0"/>
              <a:t>Linac3</a:t>
            </a:r>
            <a:r>
              <a:rPr lang="en-US" b="0" dirty="0"/>
              <a:t>: </a:t>
            </a:r>
            <a:endParaRPr lang="en-US" b="0" dirty="0" smtClean="0"/>
          </a:p>
          <a:p>
            <a:pPr lvl="1"/>
            <a:r>
              <a:rPr lang="en-US" b="0" dirty="0" smtClean="0"/>
              <a:t>Will </a:t>
            </a:r>
            <a:r>
              <a:rPr lang="en-US" b="0" dirty="0"/>
              <a:t>have a significant 2020 test period and RF commissioning. 2021 restart is then fast</a:t>
            </a:r>
            <a:r>
              <a:rPr lang="en-US" b="0" dirty="0" smtClean="0"/>
              <a:t>.</a:t>
            </a:r>
          </a:p>
          <a:p>
            <a:r>
              <a:rPr lang="en-US" b="0" dirty="0" smtClean="0"/>
              <a:t>LEIR</a:t>
            </a:r>
            <a:r>
              <a:rPr lang="en-US" b="0" dirty="0"/>
              <a:t>: </a:t>
            </a:r>
            <a:endParaRPr lang="en-US" b="0" dirty="0" smtClean="0"/>
          </a:p>
          <a:p>
            <a:pPr lvl="1"/>
            <a:r>
              <a:rPr lang="en-US" b="0" dirty="0" smtClean="0"/>
              <a:t>Planning </a:t>
            </a:r>
            <a:r>
              <a:rPr lang="en-US" b="0" dirty="0"/>
              <a:t>for beam commissioning is optimized, clear and </a:t>
            </a:r>
            <a:r>
              <a:rPr lang="en-US" b="0" dirty="0" smtClean="0"/>
              <a:t>tight</a:t>
            </a:r>
            <a:r>
              <a:rPr lang="en-US" b="0" dirty="0" smtClean="0"/>
              <a:t>.</a:t>
            </a:r>
            <a:endParaRPr lang="en-US" dirty="0" smtClean="0"/>
          </a:p>
          <a:p>
            <a:r>
              <a:rPr lang="en-US" b="0" dirty="0" smtClean="0"/>
              <a:t>SPS ion beam commissioning: three well defined milestones:</a:t>
            </a:r>
          </a:p>
          <a:p>
            <a:pPr lvl="1"/>
            <a:r>
              <a:rPr lang="en-US" dirty="0"/>
              <a:t>Mitigation beam: 3 b </a:t>
            </a:r>
            <a:r>
              <a:rPr lang="mr-IN" dirty="0"/>
              <a:t>–</a:t>
            </a:r>
            <a:r>
              <a:rPr lang="en-US" dirty="0"/>
              <a:t> 75 ns with 2018 performance </a:t>
            </a:r>
            <a:r>
              <a:rPr lang="en-US" dirty="0" smtClean="0"/>
              <a:t>(with new LLRF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Slip-stacking</a:t>
            </a:r>
          </a:p>
          <a:p>
            <a:pPr lvl="1"/>
            <a:r>
              <a:rPr lang="en-US" b="0" dirty="0" smtClean="0"/>
              <a:t>Systematic studies/cure transition crossing instabilities</a:t>
            </a:r>
          </a:p>
          <a:p>
            <a:r>
              <a:rPr lang="en-US" b="0" dirty="0" smtClean="0"/>
              <a:t>Next steps:</a:t>
            </a:r>
          </a:p>
          <a:p>
            <a:pPr lvl="1"/>
            <a:r>
              <a:rPr lang="en-US" dirty="0"/>
              <a:t>Circulate this schedule to </a:t>
            </a:r>
            <a:r>
              <a:rPr lang="en-US" dirty="0" smtClean="0"/>
              <a:t>relevant parties </a:t>
            </a:r>
            <a:r>
              <a:rPr lang="en-US" dirty="0"/>
              <a:t>for comments </a:t>
            </a:r>
            <a:endParaRPr lang="en-US" dirty="0" smtClean="0"/>
          </a:p>
          <a:p>
            <a:pPr lvl="1"/>
            <a:r>
              <a:rPr lang="en-US" dirty="0" smtClean="0"/>
              <a:t>Clarify </a:t>
            </a:r>
            <a:r>
              <a:rPr lang="en-US" dirty="0"/>
              <a:t>services requirements for hardware testing </a:t>
            </a:r>
            <a:r>
              <a:rPr lang="en-US" dirty="0" smtClean="0"/>
              <a:t>of </a:t>
            </a:r>
            <a:r>
              <a:rPr lang="en-US" dirty="0"/>
              <a:t>transfer line elements in May </a:t>
            </a:r>
            <a:r>
              <a:rPr lang="en-US" dirty="0" smtClean="0"/>
              <a:t>2020</a:t>
            </a:r>
          </a:p>
          <a:p>
            <a:pPr lvl="1"/>
            <a:r>
              <a:rPr lang="en-US" dirty="0" smtClean="0"/>
              <a:t>Elaborate a more detailed RF </a:t>
            </a:r>
            <a:r>
              <a:rPr lang="en-US" dirty="0"/>
              <a:t>commissioning </a:t>
            </a:r>
            <a:r>
              <a:rPr lang="en-US" dirty="0" smtClean="0"/>
              <a:t>plan </a:t>
            </a:r>
            <a:r>
              <a:rPr lang="en-US" dirty="0"/>
              <a:t>(Linac3 and SPS</a:t>
            </a:r>
            <a:r>
              <a:rPr lang="en-US" dirty="0" smtClean="0"/>
              <a:t>)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90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and requirements for beam commissioning across the ion chain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1" y="3964306"/>
            <a:ext cx="4583772" cy="688717"/>
          </a:xfrm>
        </p:spPr>
        <p:txBody>
          <a:bodyPr>
            <a:normAutofit/>
          </a:bodyPr>
          <a:lstStyle/>
          <a:p>
            <a:r>
              <a:rPr lang="en-GB" dirty="0" smtClean="0"/>
              <a:t>Reyes </a:t>
            </a:r>
            <a:r>
              <a:rPr lang="en-GB" dirty="0" smtClean="0"/>
              <a:t>Alemany on behalf of the </a:t>
            </a:r>
            <a:r>
              <a:rPr lang="en-GB" smtClean="0"/>
              <a:t>ion team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298290">
            <a:off x="11153703" y="152057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Draft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513354" cy="6537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commissioning: beam parameters pre-LS2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867" y="4048855"/>
            <a:ext cx="6274143" cy="2045680"/>
          </a:xfrm>
        </p:spPr>
        <p:txBody>
          <a:bodyPr>
            <a:normAutofit fontScale="92500"/>
          </a:bodyPr>
          <a:lstStyle/>
          <a:p>
            <a:r>
              <a:rPr lang="en-US" sz="1800" dirty="0" smtClean="0"/>
              <a:t>Pre-LS2 performance will have to be achieved up to the exit of PS with “almost” untouched machines</a:t>
            </a:r>
          </a:p>
          <a:p>
            <a:r>
              <a:rPr lang="en-US" sz="1800" dirty="0"/>
              <a:t>Pre-LS2 performance will </a:t>
            </a:r>
            <a:r>
              <a:rPr lang="en-US" sz="1800" dirty="0" smtClean="0"/>
              <a:t>have to be achieved up to the exit of SPS with a </a:t>
            </a:r>
            <a:r>
              <a:rPr lang="en-US" sz="1800" dirty="0" smtClean="0">
                <a:solidFill>
                  <a:srgbClr val="C00000"/>
                </a:solidFill>
              </a:rPr>
              <a:t>new (LL)RF system</a:t>
            </a:r>
            <a:endParaRPr lang="en-US" sz="1800" dirty="0" smtClean="0"/>
          </a:p>
          <a:p>
            <a:r>
              <a:rPr lang="en-US" sz="1800" dirty="0" smtClean="0"/>
              <a:t>The SPS </a:t>
            </a:r>
            <a:r>
              <a:rPr lang="en-US" sz="1800" dirty="0" smtClean="0">
                <a:solidFill>
                  <a:srgbClr val="C00000"/>
                </a:solidFill>
              </a:rPr>
              <a:t>will </a:t>
            </a:r>
            <a:r>
              <a:rPr lang="en-US" sz="1800" dirty="0" smtClean="0">
                <a:solidFill>
                  <a:srgbClr val="C00000"/>
                </a:solidFill>
              </a:rPr>
              <a:t>commission </a:t>
            </a:r>
            <a:r>
              <a:rPr lang="en-US" sz="1800" dirty="0" smtClean="0"/>
              <a:t>a </a:t>
            </a:r>
            <a:r>
              <a:rPr lang="en-US" sz="1800" dirty="0" smtClean="0"/>
              <a:t>completely new beam “SLIP STACKING BEAM” with LIU performance in 2021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1290445" y="863166"/>
            <a:ext cx="4814271" cy="3203867"/>
            <a:chOff x="1087243" y="834526"/>
            <a:chExt cx="4708301" cy="312015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87243" y="834526"/>
              <a:ext cx="4708301" cy="31201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366683" y="1456299"/>
              <a:ext cx="771525" cy="401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</a:rPr>
                <a:t>2018</a:t>
              </a:r>
              <a:endParaRPr lang="es-ES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55127" y="1769431"/>
              <a:ext cx="771525" cy="401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2016</a:t>
              </a:r>
              <a:endParaRPr lang="es-ES" sz="1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55128" y="2069967"/>
              <a:ext cx="771525" cy="401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7030A0"/>
                  </a:solidFill>
                </a:rPr>
                <a:t>2015</a:t>
              </a:r>
              <a:endParaRPr lang="es-ES" sz="1400" b="1" dirty="0">
                <a:solidFill>
                  <a:srgbClr val="7030A0"/>
                </a:solidFill>
              </a:endParaRPr>
            </a:p>
          </p:txBody>
        </p:sp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182939"/>
              </p:ext>
            </p:extLst>
          </p:nvPr>
        </p:nvGraphicFramePr>
        <p:xfrm>
          <a:off x="6334407" y="1135055"/>
          <a:ext cx="4361033" cy="1127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07237">
                  <a:extLst>
                    <a:ext uri="{9D8B030D-6E8A-4147-A177-3AD203B41FA5}">
                      <a16:colId xmlns:a16="http://schemas.microsoft.com/office/drawing/2014/main" xmlns="" val="4013471816"/>
                    </a:ext>
                  </a:extLst>
                </a:gridCol>
                <a:gridCol w="10276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79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481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Beam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Mean (e10 c)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Typical</a:t>
                      </a:r>
                    </a:p>
                    <a:p>
                      <a:pPr algn="ctr"/>
                      <a:r>
                        <a:rPr lang="en-US" sz="1400" b="0" dirty="0" smtClean="0"/>
                        <a:t>(e10 c)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LIU (e10 c)</a:t>
                      </a:r>
                      <a:endParaRPr lang="en-US" sz="14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4 b – 100 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9.4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9.7</a:t>
                      </a:r>
                      <a:endParaRPr lang="en-US" sz="14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/>
                          </a:solidFill>
                        </a:rPr>
                        <a:t>8.8</a:t>
                      </a:r>
                      <a:endParaRPr lang="en-US" sz="14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3 b – 75 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9.1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9.4</a:t>
                      </a:r>
                      <a:endParaRPr lang="en-US" sz="14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8905297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165563" y="2223949"/>
            <a:ext cx="4529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LEIR extracted intensity from LHC luminosity production fills in 2018</a:t>
            </a:r>
            <a:endParaRPr lang="es-E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20630" y="191672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LEIR</a:t>
            </a:r>
            <a:endParaRPr lang="es-ES" dirty="0"/>
          </a:p>
        </p:txBody>
      </p:sp>
      <p:grpSp>
        <p:nvGrpSpPr>
          <p:cNvPr id="7" name="Group 6"/>
          <p:cNvGrpSpPr/>
          <p:nvPr/>
        </p:nvGrpSpPr>
        <p:grpSpPr>
          <a:xfrm>
            <a:off x="6483012" y="2780148"/>
            <a:ext cx="5261735" cy="3404652"/>
            <a:chOff x="6483012" y="2780148"/>
            <a:chExt cx="5261735" cy="3404652"/>
          </a:xfrm>
        </p:grpSpPr>
        <p:pic>
          <p:nvPicPr>
            <p:cNvPr id="16" name="Picture 15" descr="BCT_2015_2016_2018-4b_2018-3b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3012" y="2780148"/>
              <a:ext cx="5261735" cy="3404652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8" name="TextBox 17"/>
            <p:cNvSpPr txBox="1"/>
            <p:nvPr/>
          </p:nvSpPr>
          <p:spPr>
            <a:xfrm>
              <a:off x="10368304" y="3361360"/>
              <a:ext cx="84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7030A0"/>
                  </a:solidFill>
                </a:rPr>
                <a:t>2018 (3b)</a:t>
              </a:r>
              <a:endParaRPr lang="es-ES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943347" y="4099988"/>
              <a:ext cx="84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C00000"/>
                  </a:solidFill>
                </a:rPr>
                <a:t>2018 (4b)</a:t>
              </a:r>
              <a:endParaRPr lang="es-ES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688922" y="4276363"/>
              <a:ext cx="84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B050"/>
                  </a:solidFill>
                </a:rPr>
                <a:t>2016 (4b)</a:t>
              </a:r>
              <a:endParaRPr lang="es-ES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606304" y="4653602"/>
              <a:ext cx="84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</a:rPr>
                <a:t>2015 (2b)</a:t>
              </a:r>
              <a:endParaRPr lang="es-ES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166739" y="372036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SPS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066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systems to commission with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LINAC3</a:t>
            </a:r>
            <a:r>
              <a:rPr lang="en-US" dirty="0" smtClean="0"/>
              <a:t>:</a:t>
            </a:r>
            <a:endParaRPr lang="en-GB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/>
              <a:t>RF </a:t>
            </a:r>
            <a:r>
              <a:rPr lang="en-GB" dirty="0"/>
              <a:t>amplifiers (</a:t>
            </a:r>
            <a:r>
              <a:rPr lang="en-GB" dirty="0" smtClean="0"/>
              <a:t>5kW) &amp; </a:t>
            </a:r>
            <a:r>
              <a:rPr lang="en-US" dirty="0" smtClean="0"/>
              <a:t>LLRF</a:t>
            </a:r>
            <a:r>
              <a:rPr lang="en-GB" dirty="0" smtClean="0"/>
              <a:t> </a:t>
            </a:r>
            <a:r>
              <a:rPr lang="en-GB" dirty="0"/>
              <a:t>systems for the </a:t>
            </a:r>
            <a:r>
              <a:rPr lang="en-GB" dirty="0" err="1"/>
              <a:t>buncher</a:t>
            </a:r>
            <a:r>
              <a:rPr lang="en-GB" dirty="0"/>
              <a:t>, the </a:t>
            </a:r>
            <a:r>
              <a:rPr lang="en-GB" dirty="0" err="1"/>
              <a:t>debuncher</a:t>
            </a:r>
            <a:r>
              <a:rPr lang="en-GB" dirty="0"/>
              <a:t> and the ramping cavities </a:t>
            </a:r>
            <a:endParaRPr lang="en-US" dirty="0"/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/>
              <a:t>3 months of HWC</a:t>
            </a:r>
            <a:r>
              <a:rPr lang="en-US" dirty="0"/>
              <a:t>: new devices, new controls, logging, high level software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/>
              <a:t>3 months </a:t>
            </a:r>
            <a:r>
              <a:rPr lang="en-US" dirty="0" smtClean="0"/>
              <a:t>of </a:t>
            </a:r>
            <a:r>
              <a:rPr lang="en-US" dirty="0" smtClean="0"/>
              <a:t>“intermittent” </a:t>
            </a:r>
            <a:r>
              <a:rPr lang="en-US" dirty="0" smtClean="0"/>
              <a:t>BC in 2020 (when beam available from source)</a:t>
            </a:r>
          </a:p>
          <a:p>
            <a:pPr marL="634950" indent="-285750">
              <a:buFont typeface="Arial" charset="0"/>
              <a:buChar char="•"/>
            </a:pPr>
            <a:r>
              <a:rPr lang="en-US" dirty="0" smtClean="0"/>
              <a:t>TRANSFER </a:t>
            </a:r>
            <a:r>
              <a:rPr lang="en-US" dirty="0"/>
              <a:t>LINE LINAC3 to LEIR: </a:t>
            </a:r>
          </a:p>
          <a:p>
            <a:pPr marL="1005750" lvl="2" indent="-285750">
              <a:buFont typeface="Arial" charset="0"/>
              <a:buChar char="•"/>
            </a:pPr>
            <a:r>
              <a:rPr lang="en-US" dirty="0"/>
              <a:t>New acquisition electronics for </a:t>
            </a:r>
            <a:r>
              <a:rPr lang="en-US" dirty="0" smtClean="0"/>
              <a:t>BPMs</a:t>
            </a:r>
            <a:endParaRPr lang="en-US" dirty="0"/>
          </a:p>
          <a:p>
            <a:pPr marL="1005750" lvl="2" indent="-285750">
              <a:buFont typeface="Arial" charset="0"/>
              <a:buChar char="•"/>
            </a:pPr>
            <a:r>
              <a:rPr lang="en-US" dirty="0"/>
              <a:t>One vertical slice tested and debugged in 2018 </a:t>
            </a:r>
            <a:r>
              <a:rPr lang="en-US" dirty="0">
                <a:sym typeface="Wingdings"/>
              </a:rPr>
              <a:t> very good results and under </a:t>
            </a:r>
            <a:r>
              <a:rPr lang="en-US" dirty="0" smtClean="0">
                <a:sym typeface="Wingdings"/>
              </a:rPr>
              <a:t>specifications</a:t>
            </a:r>
          </a:p>
          <a:p>
            <a:pPr marL="440550" indent="-285750">
              <a:buFont typeface="Arial" charset="0"/>
              <a:buChar char="•"/>
            </a:pPr>
            <a:r>
              <a:rPr lang="en-US" dirty="0"/>
              <a:t>LEIR:</a:t>
            </a:r>
          </a:p>
          <a:p>
            <a:pPr marL="703350" lvl="2" indent="-285750">
              <a:spcBef>
                <a:spcPts val="1272"/>
              </a:spcBef>
              <a:buClr>
                <a:srgbClr val="0055A1"/>
              </a:buClr>
              <a:buFont typeface="Arial" charset="0"/>
              <a:buChar char="•"/>
            </a:pPr>
            <a:r>
              <a:rPr lang="en-US" dirty="0" smtClean="0"/>
              <a:t>Upgrade of some </a:t>
            </a:r>
            <a:r>
              <a:rPr lang="en-US" dirty="0"/>
              <a:t>PC controls to </a:t>
            </a:r>
            <a:r>
              <a:rPr lang="en-US" dirty="0" smtClean="0"/>
              <a:t>FGCs</a:t>
            </a:r>
          </a:p>
          <a:p>
            <a:pPr marL="138150" indent="-285750">
              <a:buFont typeface="Arial" charset="0"/>
              <a:buChar char="•"/>
            </a:pPr>
            <a:r>
              <a:rPr lang="en-US" dirty="0" smtClean="0"/>
              <a:t>SPS new </a:t>
            </a:r>
            <a:r>
              <a:rPr lang="en-US" dirty="0" smtClean="0"/>
              <a:t>LLRF</a:t>
            </a:r>
            <a:r>
              <a:rPr lang="en-US" dirty="0" smtClean="0"/>
              <a:t>:</a:t>
            </a:r>
          </a:p>
          <a:p>
            <a:pPr marL="994500" lvl="1" indent="-342900">
              <a:buFont typeface="+mj-lt"/>
              <a:buAutoNum type="arabicPeriod"/>
            </a:pPr>
            <a:r>
              <a:rPr lang="en-US" dirty="0"/>
              <a:t>Fixed frequency acceleration for EARLY (NA) and multi-bunch 100 ns &amp; 75 ns:</a:t>
            </a:r>
          </a:p>
          <a:p>
            <a:pPr marL="994500" lvl="1" indent="-342900">
              <a:buFont typeface="+mj-lt"/>
              <a:buAutoNum type="arabicPeriod"/>
            </a:pPr>
            <a:r>
              <a:rPr lang="en-US" dirty="0" smtClean="0"/>
              <a:t>Slip stacking</a:t>
            </a:r>
            <a:endParaRPr lang="en-US" dirty="0"/>
          </a:p>
          <a:p>
            <a:pPr marL="138150" indent="-285750">
              <a:buFont typeface="Arial" charset="0"/>
              <a:buChar char="•"/>
            </a:pPr>
            <a:endParaRPr lang="en-US" dirty="0" smtClean="0"/>
          </a:p>
          <a:p>
            <a:pPr marL="138150" indent="-285750">
              <a:buFont typeface="Arial" charset="0"/>
              <a:buChar char="•"/>
            </a:pPr>
            <a:endParaRPr lang="en-US" dirty="0"/>
          </a:p>
          <a:p>
            <a:pPr marL="440550" lvl="1" indent="-285750">
              <a:spcBef>
                <a:spcPts val="1272"/>
              </a:spcBef>
              <a:buClr>
                <a:srgbClr val="0055A1"/>
              </a:buClr>
              <a:buFont typeface="Arial" charset="0"/>
              <a:buChar char="•"/>
            </a:pPr>
            <a:endParaRPr lang="en-US" dirty="0"/>
          </a:p>
          <a:p>
            <a:pPr marL="440550" indent="-285750">
              <a:buFont typeface="Arial" charset="0"/>
              <a:buChar char="•"/>
            </a:pPr>
            <a:endParaRPr lang="en-US" dirty="0"/>
          </a:p>
          <a:p>
            <a:pPr marL="6349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Alemany-Fernandez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881314" y="5534072"/>
            <a:ext cx="367280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Beam </a:t>
            </a:r>
            <a:r>
              <a:rPr lang="en-US" smtClean="0">
                <a:solidFill>
                  <a:schemeClr val="bg1"/>
                </a:solidFill>
              </a:rPr>
              <a:t>performance improvement!!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2887" y="1076897"/>
            <a:ext cx="11518479" cy="349939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730901">
            <a:off x="8276127" y="675763"/>
            <a:ext cx="3732786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Need to prepare a detailed plan, discussions with RF team </a:t>
            </a:r>
            <a:r>
              <a:rPr lang="en-US" smtClean="0"/>
              <a:t>on going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178348" y="2714910"/>
            <a:ext cx="4956027" cy="36933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Reliability/stability items to keep performance!!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2887" y="4610175"/>
            <a:ext cx="11518479" cy="13489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730901">
            <a:off x="7407350" y="4584428"/>
            <a:ext cx="495512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Need to prepare a </a:t>
            </a:r>
            <a:r>
              <a:rPr lang="en-US" smtClean="0"/>
              <a:t>detailed commissioning plan</a:t>
            </a:r>
            <a:r>
              <a:rPr lang="en-US" dirty="0" smtClean="0"/>
              <a:t>, discussions with RF team on going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4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8" grpId="0" animBg="1"/>
      <p:bldP spid="12" grpId="0" animBg="1"/>
      <p:bldP spid="14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Straight Arrow Connector 82"/>
          <p:cNvCxnSpPr/>
          <p:nvPr/>
        </p:nvCxnSpPr>
        <p:spPr>
          <a:xfrm>
            <a:off x="11094442" y="1854782"/>
            <a:ext cx="12056" cy="4544398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174254" cy="65376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Overall hardware and beam commissioning DRAFT planning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2" name="Left-Right Arrow 41"/>
          <p:cNvSpPr/>
          <p:nvPr/>
        </p:nvSpPr>
        <p:spPr>
          <a:xfrm>
            <a:off x="3763392" y="2419166"/>
            <a:ext cx="1642268" cy="540000"/>
          </a:xfrm>
          <a:prstGeom prst="leftRightArrow">
            <a:avLst/>
          </a:prstGeom>
          <a:gradFill flip="none" rotWithShape="1">
            <a:gsLst>
              <a:gs pos="0">
                <a:srgbClr val="5B9BD5">
                  <a:lumMod val="67000"/>
                </a:srgbClr>
              </a:gs>
              <a:gs pos="48000">
                <a:srgbClr val="5B9BD5">
                  <a:lumMod val="97000"/>
                  <a:lumOff val="3000"/>
                </a:srgbClr>
              </a:gs>
              <a:gs pos="100000">
                <a:srgbClr val="5B9BD5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43" name="Left-Right Arrow 42"/>
          <p:cNvSpPr/>
          <p:nvPr/>
        </p:nvSpPr>
        <p:spPr>
          <a:xfrm>
            <a:off x="5425925" y="2419632"/>
            <a:ext cx="6085701" cy="540000"/>
          </a:xfrm>
          <a:prstGeom prst="leftRightArrow">
            <a:avLst/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44" name="Left-Right Arrow 43"/>
          <p:cNvSpPr/>
          <p:nvPr/>
        </p:nvSpPr>
        <p:spPr>
          <a:xfrm>
            <a:off x="4699400" y="3993535"/>
            <a:ext cx="1701715" cy="540000"/>
          </a:xfrm>
          <a:prstGeom prst="leftRightArrow">
            <a:avLst/>
          </a:prstGeom>
          <a:gradFill flip="none" rotWithShape="1">
            <a:gsLst>
              <a:gs pos="0">
                <a:srgbClr val="5B9BD5">
                  <a:lumMod val="67000"/>
                </a:srgbClr>
              </a:gs>
              <a:gs pos="48000">
                <a:srgbClr val="5B9BD5">
                  <a:lumMod val="97000"/>
                  <a:lumOff val="3000"/>
                </a:srgbClr>
              </a:gs>
              <a:gs pos="100000">
                <a:srgbClr val="5B9BD5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45" name="Left-Right Arrow 44"/>
          <p:cNvSpPr/>
          <p:nvPr/>
        </p:nvSpPr>
        <p:spPr>
          <a:xfrm>
            <a:off x="8480381" y="3993549"/>
            <a:ext cx="553024" cy="540000"/>
          </a:xfrm>
          <a:prstGeom prst="leftRightArrow">
            <a:avLst/>
          </a:prstGeom>
          <a:gradFill flip="none" rotWithShape="1">
            <a:gsLst>
              <a:gs pos="0">
                <a:srgbClr val="5B9BD5">
                  <a:lumMod val="67000"/>
                </a:srgbClr>
              </a:gs>
              <a:gs pos="48000">
                <a:srgbClr val="5B9BD5">
                  <a:lumMod val="97000"/>
                  <a:lumOff val="3000"/>
                </a:srgbClr>
              </a:gs>
              <a:gs pos="100000">
                <a:srgbClr val="5B9BD5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aphicFrame>
        <p:nvGraphicFramePr>
          <p:cNvPr id="47" name="Diagram 46"/>
          <p:cNvGraphicFramePr/>
          <p:nvPr>
            <p:extLst>
              <p:ext uri="{D42A27DB-BD31-4B8C-83A1-F6EECF244321}">
                <p14:modId xmlns:p14="http://schemas.microsoft.com/office/powerpoint/2010/main" val="2041736057"/>
              </p:ext>
            </p:extLst>
          </p:nvPr>
        </p:nvGraphicFramePr>
        <p:xfrm>
          <a:off x="0" y="985838"/>
          <a:ext cx="12192000" cy="951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0534945" y="495676"/>
            <a:ext cx="13951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>
                <a:solidFill>
                  <a:prstClr val="black"/>
                </a:solidFill>
                <a:latin typeface="Calibri Light" panose="020F0302020204030204"/>
              </a:rPr>
              <a:t>2020</a:t>
            </a:r>
            <a:endParaRPr lang="en-US" sz="40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0" name="Left-Right Arrow 49"/>
          <p:cNvSpPr/>
          <p:nvPr/>
        </p:nvSpPr>
        <p:spPr>
          <a:xfrm>
            <a:off x="4219877" y="3086760"/>
            <a:ext cx="4522341" cy="540000"/>
          </a:xfrm>
          <a:prstGeom prst="leftRightArrow">
            <a:avLst/>
          </a:prstGeom>
          <a:gradFill flip="none" rotWithShape="1">
            <a:gsLst>
              <a:gs pos="0">
                <a:srgbClr val="5B9BD5">
                  <a:lumMod val="67000"/>
                </a:srgbClr>
              </a:gs>
              <a:gs pos="48000">
                <a:srgbClr val="5B9BD5">
                  <a:lumMod val="97000"/>
                  <a:lumOff val="3000"/>
                </a:srgbClr>
              </a:gs>
              <a:gs pos="100000">
                <a:srgbClr val="5B9BD5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1" name="Left-Right Arrow 50"/>
          <p:cNvSpPr/>
          <p:nvPr/>
        </p:nvSpPr>
        <p:spPr>
          <a:xfrm>
            <a:off x="7172834" y="3456081"/>
            <a:ext cx="3362111" cy="540000"/>
          </a:xfrm>
          <a:prstGeom prst="leftRightArrow">
            <a:avLst/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27022" y="3160852"/>
            <a:ext cx="299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LINAC3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RF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 &amp;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New LLRF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 HWC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89301" y="3541714"/>
            <a:ext cx="274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LINAC3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RF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&amp;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 New LLRF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 BC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-342946" y="2597258"/>
            <a:ext cx="2196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ITH/LBS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etc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HWC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TL Polarity checks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(Technical services needed in the TL)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5" name="Left-Right Arrow 54"/>
          <p:cNvSpPr/>
          <p:nvPr/>
        </p:nvSpPr>
        <p:spPr>
          <a:xfrm>
            <a:off x="1523138" y="1947254"/>
            <a:ext cx="3025522" cy="540000"/>
          </a:xfrm>
          <a:prstGeom prst="leftRightArrow">
            <a:avLst/>
          </a:prstGeom>
          <a:gradFill flip="none" rotWithShape="1">
            <a:gsLst>
              <a:gs pos="0">
                <a:srgbClr val="5B9BD5">
                  <a:lumMod val="67000"/>
                </a:srgbClr>
              </a:gs>
              <a:gs pos="48000">
                <a:srgbClr val="5B9BD5">
                  <a:lumMod val="97000"/>
                  <a:lumOff val="3000"/>
                </a:srgbClr>
              </a:gs>
              <a:gs pos="100000">
                <a:srgbClr val="5B9BD5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6" name="Left-Right Arrow 55"/>
          <p:cNvSpPr/>
          <p:nvPr/>
        </p:nvSpPr>
        <p:spPr>
          <a:xfrm>
            <a:off x="26177" y="1957248"/>
            <a:ext cx="1496961" cy="540000"/>
          </a:xfrm>
          <a:prstGeom prst="leftRightArrow">
            <a:avLst/>
          </a:prstGeom>
          <a:gradFill flip="none" rotWithShape="1">
            <a:gsLst>
              <a:gs pos="0">
                <a:srgbClr val="5B9BD5">
                  <a:lumMod val="67000"/>
                </a:srgbClr>
              </a:gs>
              <a:gs pos="48000">
                <a:srgbClr val="5B9BD5">
                  <a:lumMod val="97000"/>
                  <a:lumOff val="3000"/>
                </a:srgbClr>
              </a:gs>
              <a:gs pos="100000">
                <a:srgbClr val="5B9BD5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29158" y="2501381"/>
            <a:ext cx="134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Calibri" panose="020F0502020204030204"/>
              </a:rPr>
              <a:t>Source HWC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01534" y="2503774"/>
            <a:ext cx="2269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Calibri" panose="020F0502020204030204"/>
              </a:rPr>
              <a:t>Source BC (test mode)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11564" y="4096968"/>
            <a:ext cx="169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Calibri" panose="020F0502020204030204"/>
              </a:rPr>
              <a:t>LINAC3 HWC (1)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9369423" y="4546558"/>
            <a:ext cx="14288" cy="457055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6245769" y="4982803"/>
            <a:ext cx="3140010" cy="369332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Stripper foils characterization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0111357" y="4599657"/>
            <a:ext cx="17289" cy="1192763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4711565" y="5452336"/>
            <a:ext cx="5410636" cy="369332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Full LINAC3 set up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and characterization up to LBE&amp;LBS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509907" y="5906238"/>
            <a:ext cx="4320157" cy="369332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40% beam time to TL for BC + new BPMs BC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0940527" y="4580711"/>
            <a:ext cx="1251473" cy="1200329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LINAC3 RF light(2) maintenance starts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11524747" y="1822231"/>
            <a:ext cx="14288" cy="2812472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>
          <a:xfrm>
            <a:off x="1508851" y="1788357"/>
            <a:ext cx="14287" cy="2995372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353865" y="4341505"/>
            <a:ext cx="1162129" cy="923330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PS Switch Yard closes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297825" y="4442281"/>
            <a:ext cx="918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prstClr val="black"/>
                </a:solidFill>
                <a:latin typeface="Calibri" panose="020F0502020204030204"/>
              </a:rPr>
              <a:t>TL 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HWC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523139" y="2041240"/>
            <a:ext cx="2696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LINAC3 ventilation commissioning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10812775" y="4635900"/>
            <a:ext cx="17289" cy="1587567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1695518" y="5536855"/>
            <a:ext cx="1907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</a:rPr>
              <a:t>(1) Everything else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</a:rPr>
              <a:t>(2) No new installations</a:t>
            </a:r>
            <a:endParaRPr lang="es-E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710720" y="4763400"/>
            <a:ext cx="3316432" cy="729270"/>
            <a:chOff x="2049331" y="4133689"/>
            <a:chExt cx="3316432" cy="729270"/>
          </a:xfrm>
        </p:grpSpPr>
        <p:sp>
          <p:nvSpPr>
            <p:cNvPr id="76" name="Left-Right Arrow 75"/>
            <p:cNvSpPr/>
            <p:nvPr/>
          </p:nvSpPr>
          <p:spPr>
            <a:xfrm>
              <a:off x="2049331" y="4133689"/>
              <a:ext cx="534310" cy="365426"/>
            </a:xfrm>
            <a:prstGeom prst="leftRightArrow">
              <a:avLst/>
            </a:prstGeom>
            <a:gradFill flip="none" rotWithShape="1">
              <a:gsLst>
                <a:gs pos="0">
                  <a:srgbClr val="5B9BD5">
                    <a:lumMod val="67000"/>
                  </a:srgbClr>
                </a:gs>
                <a:gs pos="48000">
                  <a:srgbClr val="5B9BD5">
                    <a:lumMod val="97000"/>
                    <a:lumOff val="3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73011" y="4162513"/>
              <a:ext cx="27927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Hardware commissioning (HWC)</a:t>
              </a:r>
              <a:endParaRPr lang="en-US" sz="14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581832" y="4542172"/>
              <a:ext cx="23054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Beam commissioning (BC)</a:t>
              </a:r>
              <a:endParaRPr lang="en-US" sz="1400" dirty="0"/>
            </a:p>
          </p:txBody>
        </p:sp>
        <p:sp>
          <p:nvSpPr>
            <p:cNvPr id="79" name="Left-Right Arrow 78"/>
            <p:cNvSpPr/>
            <p:nvPr/>
          </p:nvSpPr>
          <p:spPr>
            <a:xfrm>
              <a:off x="2049331" y="4534961"/>
              <a:ext cx="519380" cy="327998"/>
            </a:xfrm>
            <a:prstGeom prst="leftRightArrow">
              <a:avLst/>
            </a:prstGeom>
            <a:gradFill flip="none" rotWithShape="1">
              <a:gsLst>
                <a:gs pos="0">
                  <a:srgbClr val="ED7D31">
                    <a:lumMod val="67000"/>
                  </a:srgbClr>
                </a:gs>
                <a:gs pos="48000">
                  <a:srgbClr val="ED7D31">
                    <a:lumMod val="97000"/>
                    <a:lumOff val="3000"/>
                  </a:srgbClr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sp>
        <p:nvSpPr>
          <p:cNvPr id="80" name="Left-Right Arrow 79"/>
          <p:cNvSpPr/>
          <p:nvPr/>
        </p:nvSpPr>
        <p:spPr>
          <a:xfrm>
            <a:off x="9095235" y="3990840"/>
            <a:ext cx="576804" cy="540000"/>
          </a:xfrm>
          <a:prstGeom prst="leftRightArrow">
            <a:avLst/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1" name="Left-Right Arrow 80"/>
          <p:cNvSpPr/>
          <p:nvPr/>
        </p:nvSpPr>
        <p:spPr>
          <a:xfrm>
            <a:off x="9822955" y="3993721"/>
            <a:ext cx="576804" cy="540000"/>
          </a:xfrm>
          <a:prstGeom prst="leftRightArrow">
            <a:avLst/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2" name="Left-Right Arrow 81"/>
          <p:cNvSpPr/>
          <p:nvPr/>
        </p:nvSpPr>
        <p:spPr>
          <a:xfrm>
            <a:off x="10517638" y="4008024"/>
            <a:ext cx="576804" cy="540000"/>
          </a:xfrm>
          <a:prstGeom prst="leftRightArrow">
            <a:avLst/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9" name="Lightning Bolt 8"/>
          <p:cNvSpPr/>
          <p:nvPr/>
        </p:nvSpPr>
        <p:spPr>
          <a:xfrm>
            <a:off x="8883447" y="2781070"/>
            <a:ext cx="749414" cy="777347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17960" y="2854781"/>
            <a:ext cx="20782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When beam available from source</a:t>
            </a:r>
          </a:p>
          <a:p>
            <a:pPr algn="ctr"/>
            <a:r>
              <a:rPr lang="en-US" sz="1400" dirty="0" smtClean="0"/>
              <a:t>Needs careful planning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 rot="1417003">
            <a:off x="10250266" y="3016098"/>
            <a:ext cx="1978448" cy="1077218"/>
          </a:xfrm>
          <a:prstGeom prst="rect">
            <a:avLst/>
          </a:prstGeom>
          <a:solidFill>
            <a:srgbClr val="FFC000">
              <a:alpha val="47059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Goal: LINAC3 </a:t>
            </a:r>
            <a:r>
              <a:rPr lang="en-US" sz="1600" b="1" dirty="0" smtClean="0"/>
              <a:t>(new) RF </a:t>
            </a:r>
            <a:r>
              <a:rPr lang="en-US" sz="1600" b="1" smtClean="0"/>
              <a:t>fully commissioned before 2021</a:t>
            </a:r>
            <a:endParaRPr lang="en-US" sz="1600" b="1"/>
          </a:p>
        </p:txBody>
      </p:sp>
      <p:sp>
        <p:nvSpPr>
          <p:cNvPr id="13" name="Rectangle 12"/>
          <p:cNvSpPr/>
          <p:nvPr/>
        </p:nvSpPr>
        <p:spPr>
          <a:xfrm>
            <a:off x="2479955" y="6321371"/>
            <a:ext cx="863183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charset="0"/>
              </a:rPr>
              <a:t>LBE/LBS tests with ions, including controls </a:t>
            </a:r>
            <a:r>
              <a:rPr lang="en-US" smtClean="0">
                <a:solidFill>
                  <a:srgbClr val="000000"/>
                </a:solidFill>
                <a:latin typeface="Calibri" charset="0"/>
              </a:rPr>
              <a:t>aspects, </a:t>
            </a:r>
            <a:r>
              <a:rPr lang="en-US">
                <a:solidFill>
                  <a:srgbClr val="000000"/>
                </a:solidFill>
                <a:latin typeface="Calibri" charset="0"/>
              </a:rPr>
              <a:t>foreseen in 2019 LBE run and end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50" grpId="0" animBg="1"/>
      <p:bldP spid="51" grpId="0" animBg="1"/>
      <p:bldP spid="52" grpId="0"/>
      <p:bldP spid="53" grpId="0"/>
      <p:bldP spid="54" grpId="0"/>
      <p:bldP spid="55" grpId="0" animBg="1"/>
      <p:bldP spid="56" grpId="0" animBg="1"/>
      <p:bldP spid="57" grpId="0"/>
      <p:bldP spid="58" grpId="0"/>
      <p:bldP spid="59" grpId="0"/>
      <p:bldP spid="61" grpId="0" animBg="1"/>
      <p:bldP spid="63" grpId="0" animBg="1"/>
      <p:bldP spid="64" grpId="0" animBg="1"/>
      <p:bldP spid="65" grpId="0" animBg="1"/>
      <p:bldP spid="68" grpId="0" animBg="1"/>
      <p:bldP spid="69" grpId="0"/>
      <p:bldP spid="70" grpId="0"/>
      <p:bldP spid="80" grpId="0" animBg="1"/>
      <p:bldP spid="81" grpId="0" animBg="1"/>
      <p:bldP spid="82" grpId="0" animBg="1"/>
      <p:bldP spid="9" grpId="0" animBg="1"/>
      <p:bldP spid="10" grpId="0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132452"/>
            <a:ext cx="9122538" cy="65376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Overall hardware and beam commissioning DRAFT planning across the ion injector chain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5" name="Diagram 54"/>
          <p:cNvGraphicFramePr/>
          <p:nvPr>
            <p:extLst>
              <p:ext uri="{D42A27DB-BD31-4B8C-83A1-F6EECF244321}">
                <p14:modId xmlns:p14="http://schemas.microsoft.com/office/powerpoint/2010/main" val="1187541294"/>
              </p:ext>
            </p:extLst>
          </p:nvPr>
        </p:nvGraphicFramePr>
        <p:xfrm>
          <a:off x="0" y="829082"/>
          <a:ext cx="12192000" cy="951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990919" y="1663347"/>
            <a:ext cx="1553294" cy="540000"/>
            <a:chOff x="1786402" y="1820103"/>
            <a:chExt cx="2458232" cy="540000"/>
          </a:xfrm>
        </p:grpSpPr>
        <p:sp>
          <p:nvSpPr>
            <p:cNvPr id="61" name="Left-Right Arrow 60"/>
            <p:cNvSpPr/>
            <p:nvPr/>
          </p:nvSpPr>
          <p:spPr>
            <a:xfrm>
              <a:off x="1786402" y="1820103"/>
              <a:ext cx="2458232" cy="540000"/>
            </a:xfrm>
            <a:prstGeom prst="leftRightArrow">
              <a:avLst/>
            </a:prstGeom>
            <a:gradFill flip="none" rotWithShape="1">
              <a:gsLst>
                <a:gs pos="0">
                  <a:srgbClr val="ED7D31">
                    <a:lumMod val="67000"/>
                  </a:srgbClr>
                </a:gs>
                <a:gs pos="48000">
                  <a:srgbClr val="ED7D31">
                    <a:lumMod val="97000"/>
                    <a:lumOff val="3000"/>
                  </a:srgbClr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231337" y="1899596"/>
              <a:ext cx="1162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white"/>
                  </a:solidFill>
                  <a:latin typeface="Calibri" panose="020F0502020204030204"/>
                </a:rPr>
                <a:t>LINAC3 BC</a:t>
              </a:r>
              <a:endParaRPr lang="en-US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354983" y="2769072"/>
            <a:ext cx="1907445" cy="716683"/>
            <a:chOff x="2354983" y="2925828"/>
            <a:chExt cx="1907445" cy="716683"/>
          </a:xfrm>
        </p:grpSpPr>
        <p:cxnSp>
          <p:nvCxnSpPr>
            <p:cNvPr id="65" name="Straight Arrow Connector 64"/>
            <p:cNvCxnSpPr/>
            <p:nvPr/>
          </p:nvCxnSpPr>
          <p:spPr>
            <a:xfrm flipV="1">
              <a:off x="4214085" y="2925828"/>
              <a:ext cx="492" cy="662103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sp>
          <p:nvSpPr>
            <p:cNvPr id="66" name="TextBox 65"/>
            <p:cNvSpPr txBox="1"/>
            <p:nvPr/>
          </p:nvSpPr>
          <p:spPr>
            <a:xfrm>
              <a:off x="2354983" y="3273179"/>
              <a:ext cx="1907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Calibri" panose="020F0502020204030204"/>
                </a:rPr>
                <a:t>Beam to LEIR W16</a:t>
              </a:r>
              <a:endParaRPr lang="en-US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0913522" y="5142461"/>
            <a:ext cx="743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EARLY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511731" y="5923433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3b </a:t>
            </a:r>
            <a:r>
              <a:rPr lang="mr-IN" dirty="0" smtClean="0">
                <a:solidFill>
                  <a:prstClr val="black"/>
                </a:solidFill>
                <a:latin typeface="Calibri" panose="020F0502020204030204"/>
              </a:rPr>
              <a:t>–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75 ns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394712" y="5509253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4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b </a:t>
            </a:r>
            <a:r>
              <a:rPr lang="mr-IN" dirty="0" smtClean="0">
                <a:solidFill>
                  <a:prstClr val="black"/>
                </a:solidFill>
                <a:latin typeface="Calibri" panose="020F0502020204030204"/>
              </a:rPr>
              <a:t>–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100 ns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832951" y="2339545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Calibri" panose="020F0502020204030204"/>
              </a:rPr>
              <a:t>LEIR</a:t>
            </a:r>
            <a:endParaRPr lang="en-US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99212" y="303108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Calibri" panose="020F0502020204030204"/>
              </a:rPr>
              <a:t>PS</a:t>
            </a:r>
            <a:endParaRPr lang="en-US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139034" y="3322862"/>
            <a:ext cx="1739130" cy="649873"/>
            <a:chOff x="3139034" y="3479618"/>
            <a:chExt cx="1739130" cy="649873"/>
          </a:xfrm>
        </p:grpSpPr>
        <p:cxnSp>
          <p:nvCxnSpPr>
            <p:cNvPr id="83" name="Straight Arrow Connector 82"/>
            <p:cNvCxnSpPr/>
            <p:nvPr/>
          </p:nvCxnSpPr>
          <p:spPr>
            <a:xfrm flipV="1">
              <a:off x="4832903" y="3479618"/>
              <a:ext cx="0" cy="60139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sp>
          <p:nvSpPr>
            <p:cNvPr id="84" name="TextBox 83"/>
            <p:cNvSpPr txBox="1"/>
            <p:nvPr/>
          </p:nvSpPr>
          <p:spPr>
            <a:xfrm>
              <a:off x="3139034" y="3760159"/>
              <a:ext cx="17391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Calibri" panose="020F0502020204030204"/>
                </a:rPr>
                <a:t>Beam to PS W18</a:t>
              </a:r>
              <a:endParaRPr lang="en-US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37664" y="3826499"/>
            <a:ext cx="1844929" cy="460041"/>
            <a:chOff x="4637664" y="3983255"/>
            <a:chExt cx="1844929" cy="460041"/>
          </a:xfrm>
        </p:grpSpPr>
        <p:cxnSp>
          <p:nvCxnSpPr>
            <p:cNvPr id="85" name="Straight Arrow Connector 84"/>
            <p:cNvCxnSpPr/>
            <p:nvPr/>
          </p:nvCxnSpPr>
          <p:spPr>
            <a:xfrm flipV="1">
              <a:off x="6431812" y="3983255"/>
              <a:ext cx="5429" cy="436389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sp>
          <p:nvSpPr>
            <p:cNvPr id="86" name="TextBox 85"/>
            <p:cNvSpPr txBox="1"/>
            <p:nvPr/>
          </p:nvSpPr>
          <p:spPr>
            <a:xfrm>
              <a:off x="4637664" y="4073964"/>
              <a:ext cx="18449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Calibri" panose="020F0502020204030204"/>
                </a:rPr>
                <a:t>Beam to SPS W23</a:t>
              </a:r>
              <a:endParaRPr lang="en-US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5929786" y="3608706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Calibri" panose="020F0502020204030204"/>
              </a:rPr>
              <a:t>SPS</a:t>
            </a:r>
            <a:endParaRPr lang="en-US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650272" y="1587868"/>
            <a:ext cx="2326642" cy="1385045"/>
            <a:chOff x="6650272" y="1744624"/>
            <a:chExt cx="2326642" cy="1385045"/>
          </a:xfrm>
        </p:grpSpPr>
        <p:sp>
          <p:nvSpPr>
            <p:cNvPr id="92" name="TextBox 91"/>
            <p:cNvSpPr txBox="1"/>
            <p:nvPr/>
          </p:nvSpPr>
          <p:spPr>
            <a:xfrm>
              <a:off x="6650272" y="2206339"/>
              <a:ext cx="2326642" cy="92333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Calibri" panose="020F0502020204030204"/>
                </a:rPr>
                <a:t>Demonstrate </a:t>
              </a:r>
              <a:r>
                <a:rPr lang="en-US" smtClean="0">
                  <a:solidFill>
                    <a:prstClr val="black"/>
                  </a:solidFill>
                  <a:latin typeface="Calibri" panose="020F0502020204030204"/>
                </a:rPr>
                <a:t>2018 LEIR performance </a:t>
              </a:r>
              <a:r>
                <a:rPr lang="en-US" dirty="0" smtClean="0">
                  <a:solidFill>
                    <a:prstClr val="black"/>
                  </a:solidFill>
                  <a:latin typeface="Calibri" panose="020F0502020204030204"/>
                </a:rPr>
                <a:t>with 100 &amp; 75 ns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 flipV="1">
              <a:off x="7821198" y="1744624"/>
              <a:ext cx="14288" cy="459863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" name="Group 7"/>
          <p:cNvGrpSpPr/>
          <p:nvPr/>
        </p:nvGrpSpPr>
        <p:grpSpPr>
          <a:xfrm>
            <a:off x="-5944" y="1604814"/>
            <a:ext cx="1996863" cy="2579183"/>
            <a:chOff x="-5944" y="1761570"/>
            <a:chExt cx="1996863" cy="2579183"/>
          </a:xfrm>
        </p:grpSpPr>
        <p:sp>
          <p:nvSpPr>
            <p:cNvPr id="56" name="TextBox 55"/>
            <p:cNvSpPr txBox="1"/>
            <p:nvPr/>
          </p:nvSpPr>
          <p:spPr>
            <a:xfrm>
              <a:off x="532504" y="3417423"/>
              <a:ext cx="145841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Calibri" panose="020F0502020204030204"/>
                </a:rPr>
                <a:t>End LINAC3 RF &amp; light maintenance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562826" y="1761570"/>
              <a:ext cx="14288" cy="2556793"/>
            </a:xfrm>
            <a:prstGeom prst="straightConnector1">
              <a:avLst/>
            </a:prstGeom>
            <a:noFill/>
            <a:ln w="6350" cap="flat" cmpd="sng" algn="ctr">
              <a:solidFill>
                <a:srgbClr val="0070C0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 rot="16200000">
              <a:off x="-227092" y="3448632"/>
              <a:ext cx="1088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Calibri" panose="020F0502020204030204"/>
                </a:rPr>
                <a:t>Source start up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0" y="3415912"/>
              <a:ext cx="1904104" cy="924841"/>
            </a:xfrm>
            <a:prstGeom prst="rect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sp>
        <p:nvSpPr>
          <p:cNvPr id="96" name="Left-Right Arrow 95"/>
          <p:cNvSpPr/>
          <p:nvPr/>
        </p:nvSpPr>
        <p:spPr>
          <a:xfrm>
            <a:off x="11654993" y="5547996"/>
            <a:ext cx="409866" cy="308430"/>
          </a:xfrm>
          <a:prstGeom prst="leftRightArrow">
            <a:avLst>
              <a:gd name="adj1" fmla="val 50000"/>
              <a:gd name="adj2" fmla="val 28086"/>
            </a:avLst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28575">
            <a:solidFill>
              <a:srgbClr val="00B05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97" name="Left-Right Arrow 96"/>
          <p:cNvSpPr/>
          <p:nvPr/>
        </p:nvSpPr>
        <p:spPr>
          <a:xfrm>
            <a:off x="11654993" y="5956479"/>
            <a:ext cx="404964" cy="305286"/>
          </a:xfrm>
          <a:prstGeom prst="leftRightArrow">
            <a:avLst>
              <a:gd name="adj1" fmla="val 50000"/>
              <a:gd name="adj2" fmla="val 26094"/>
            </a:avLst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28575">
            <a:solidFill>
              <a:srgbClr val="7030A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478858" y="4223005"/>
            <a:ext cx="3344922" cy="709289"/>
            <a:chOff x="6521203" y="4379761"/>
            <a:chExt cx="3344922" cy="709289"/>
          </a:xfrm>
        </p:grpSpPr>
        <p:sp>
          <p:nvSpPr>
            <p:cNvPr id="98" name="TextBox 97"/>
            <p:cNvSpPr txBox="1"/>
            <p:nvPr/>
          </p:nvSpPr>
          <p:spPr>
            <a:xfrm>
              <a:off x="6521203" y="4442719"/>
              <a:ext cx="33449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Calibri" panose="020F0502020204030204"/>
                </a:rPr>
                <a:t>New LLRF</a:t>
              </a:r>
              <a:r>
                <a:rPr lang="en-US" smtClean="0">
                  <a:solidFill>
                    <a:prstClr val="black"/>
                  </a:solidFill>
                  <a:latin typeface="Calibri" panose="020F0502020204030204"/>
                </a:rPr>
                <a:t>: </a:t>
              </a:r>
              <a:r>
                <a:rPr lang="en-US" smtClean="0">
                  <a:solidFill>
                    <a:prstClr val="black"/>
                  </a:solidFill>
                  <a:latin typeface="Calibri" panose="020F0502020204030204"/>
                </a:rPr>
                <a:t>Fixed </a:t>
              </a:r>
              <a:r>
                <a:rPr lang="en-US">
                  <a:solidFill>
                    <a:prstClr val="black"/>
                  </a:solidFill>
                  <a:latin typeface="Calibri" panose="020F0502020204030204"/>
                </a:rPr>
                <a:t>F</a:t>
              </a:r>
              <a:r>
                <a:rPr lang="en-US" smtClean="0">
                  <a:solidFill>
                    <a:prstClr val="black"/>
                  </a:solidFill>
                  <a:latin typeface="Calibri" panose="020F0502020204030204"/>
                </a:rPr>
                <a:t>requency </a:t>
              </a:r>
              <a:r>
                <a:rPr lang="en-US" smtClean="0">
                  <a:solidFill>
                    <a:prstClr val="black"/>
                  </a:solidFill>
                  <a:latin typeface="Calibri" panose="020F0502020204030204"/>
                </a:rPr>
                <a:t>A</a:t>
              </a:r>
              <a:r>
                <a:rPr lang="en-US" smtClean="0">
                  <a:solidFill>
                    <a:prstClr val="black"/>
                  </a:solidFill>
                  <a:latin typeface="Calibri" panose="020F0502020204030204"/>
                </a:rPr>
                <a:t>cceleration (FFA)</a:t>
              </a:r>
              <a:endParaRPr lang="es-E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0" name="Right Brace 99"/>
            <p:cNvSpPr/>
            <p:nvPr/>
          </p:nvSpPr>
          <p:spPr>
            <a:xfrm rot="5400000">
              <a:off x="8067229" y="2839151"/>
              <a:ext cx="145494" cy="3226714"/>
            </a:xfrm>
            <a:prstGeom prst="rightBrac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sp>
        <p:nvSpPr>
          <p:cNvPr id="101" name="Striped Right Arrow 100"/>
          <p:cNvSpPr/>
          <p:nvPr/>
        </p:nvSpPr>
        <p:spPr>
          <a:xfrm flipH="1">
            <a:off x="9777762" y="3523554"/>
            <a:ext cx="2217014" cy="540000"/>
          </a:xfrm>
          <a:prstGeom prst="stripedRightArrow">
            <a:avLst/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28575">
            <a:solidFill>
              <a:srgbClr val="FF930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Sep, Oct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, Nov</a:t>
            </a: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0534945" y="338920"/>
            <a:ext cx="13951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  <a:latin typeface="Calibri Light" panose="020F0302020204030204"/>
              </a:rPr>
              <a:t>2021</a:t>
            </a:r>
            <a:endParaRPr lang="en-US" sz="40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69" name="Left-Right Arrow 68"/>
          <p:cNvSpPr/>
          <p:nvPr/>
        </p:nvSpPr>
        <p:spPr>
          <a:xfrm>
            <a:off x="4222166" y="2261334"/>
            <a:ext cx="605328" cy="540000"/>
          </a:xfrm>
          <a:prstGeom prst="leftRightArrow">
            <a:avLst>
              <a:gd name="adj1" fmla="val 50000"/>
              <a:gd name="adj2" fmla="val 26094"/>
            </a:avLst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28575">
            <a:solidFill>
              <a:srgbClr val="FF000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prstClr val="white"/>
                </a:solidFill>
                <a:latin typeface="Calibri" panose="020F0502020204030204"/>
                <a:ea typeface=""/>
                <a:cs typeface=""/>
              </a:rPr>
              <a:t>RBC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492216" y="3522192"/>
            <a:ext cx="3260188" cy="740696"/>
            <a:chOff x="6492216" y="3522192"/>
            <a:chExt cx="3260188" cy="740696"/>
          </a:xfrm>
        </p:grpSpPr>
        <p:grpSp>
          <p:nvGrpSpPr>
            <p:cNvPr id="35" name="Group 34"/>
            <p:cNvGrpSpPr/>
            <p:nvPr/>
          </p:nvGrpSpPr>
          <p:grpSpPr>
            <a:xfrm>
              <a:off x="6492216" y="3522192"/>
              <a:ext cx="3260188" cy="540000"/>
              <a:chOff x="6492216" y="3522192"/>
              <a:chExt cx="3260188" cy="540000"/>
            </a:xfrm>
          </p:grpSpPr>
          <p:sp>
            <p:nvSpPr>
              <p:cNvPr id="78" name="Left-Right Arrow 77"/>
              <p:cNvSpPr/>
              <p:nvPr/>
            </p:nvSpPr>
            <p:spPr>
              <a:xfrm>
                <a:off x="6492216" y="3522192"/>
                <a:ext cx="3260188" cy="540000"/>
              </a:xfrm>
              <a:prstGeom prst="leftRightArrow">
                <a:avLst>
                  <a:gd name="adj1" fmla="val 50000"/>
                  <a:gd name="adj2" fmla="val 28086"/>
                </a:avLst>
              </a:prstGeom>
              <a:gradFill flip="none" rotWithShape="1">
                <a:gsLst>
                  <a:gs pos="0">
                    <a:srgbClr val="ED7D31">
                      <a:lumMod val="67000"/>
                    </a:srgbClr>
                  </a:gs>
                  <a:gs pos="48000">
                    <a:srgbClr val="ED7D31">
                      <a:lumMod val="97000"/>
                      <a:lumOff val="3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28575">
                <a:solidFill>
                  <a:srgbClr val="FF9300"/>
                </a:solidFill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7165231" y="3594109"/>
                <a:ext cx="18646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alibri" panose="020F0502020204030204"/>
                  </a:rPr>
                  <a:t>1,2-injections</a:t>
                </a:r>
                <a:endParaRPr lang="en-US" dirty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6610998" y="3893556"/>
              <a:ext cx="29465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Calibri" panose="020F0502020204030204"/>
                </a:rPr>
                <a:t>4b-100 ns, 3b </a:t>
              </a:r>
              <a:r>
                <a:rPr lang="mr-IN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dirty="0" smtClean="0">
                  <a:solidFill>
                    <a:prstClr val="black"/>
                  </a:solidFill>
                  <a:latin typeface="Calibri" panose="020F0502020204030204"/>
                </a:rPr>
                <a:t>75 ns, NA61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99442" y="1665083"/>
            <a:ext cx="1491476" cy="1278086"/>
            <a:chOff x="499442" y="1821839"/>
            <a:chExt cx="1491476" cy="1278086"/>
          </a:xfrm>
        </p:grpSpPr>
        <p:sp>
          <p:nvSpPr>
            <p:cNvPr id="59" name="Left-Right Arrow 58"/>
            <p:cNvSpPr/>
            <p:nvPr/>
          </p:nvSpPr>
          <p:spPr>
            <a:xfrm>
              <a:off x="565081" y="1821839"/>
              <a:ext cx="1425837" cy="540000"/>
            </a:xfrm>
            <a:prstGeom prst="leftRightArrow">
              <a:avLst/>
            </a:prstGeom>
            <a:gradFill flip="none" rotWithShape="1">
              <a:gsLst>
                <a:gs pos="0">
                  <a:srgbClr val="ED7D31">
                    <a:lumMod val="67000"/>
                  </a:srgbClr>
                </a:gs>
                <a:gs pos="48000">
                  <a:srgbClr val="ED7D31">
                    <a:lumMod val="97000"/>
                    <a:lumOff val="3000"/>
                  </a:srgbClr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07436" y="1899596"/>
              <a:ext cx="1242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prstClr val="white"/>
                  </a:solidFill>
                  <a:latin typeface="Calibri" panose="020F0502020204030204"/>
                </a:rPr>
                <a:t>Source BC</a:t>
              </a:r>
              <a:endParaRPr lang="en-US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9442" y="2268928"/>
              <a:ext cx="13667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Source in final configuration</a:t>
              </a:r>
              <a:endParaRPr lang="en-US" sz="16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544213" y="2261332"/>
            <a:ext cx="696024" cy="540000"/>
            <a:chOff x="3544213" y="2418088"/>
            <a:chExt cx="696024" cy="540000"/>
          </a:xfrm>
        </p:grpSpPr>
        <p:sp>
          <p:nvSpPr>
            <p:cNvPr id="63" name="Left-Right Arrow 62"/>
            <p:cNvSpPr/>
            <p:nvPr/>
          </p:nvSpPr>
          <p:spPr>
            <a:xfrm>
              <a:off x="3569873" y="2418088"/>
              <a:ext cx="644704" cy="540000"/>
            </a:xfrm>
            <a:prstGeom prst="leftRightArrow">
              <a:avLst>
                <a:gd name="adj1" fmla="val 50000"/>
                <a:gd name="adj2" fmla="val 30079"/>
              </a:avLst>
            </a:prstGeom>
            <a:gradFill flip="none" rotWithShape="1">
              <a:gsLst>
                <a:gs pos="0">
                  <a:srgbClr val="ED7D31">
                    <a:lumMod val="67000"/>
                  </a:srgbClr>
                </a:gs>
                <a:gs pos="48000">
                  <a:srgbClr val="ED7D31">
                    <a:lumMod val="97000"/>
                    <a:lumOff val="3000"/>
                  </a:srgbClr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28575">
              <a:solidFill>
                <a:srgbClr val="FF0000"/>
              </a:solidFill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544213" y="2495290"/>
              <a:ext cx="696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white"/>
                  </a:solidFill>
                  <a:latin typeface="Calibri" panose="020F0502020204030204"/>
                </a:rPr>
                <a:t>TL BC</a:t>
              </a:r>
              <a:endParaRPr lang="en-US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775874" y="2266006"/>
            <a:ext cx="908471" cy="540000"/>
            <a:chOff x="2775874" y="2422762"/>
            <a:chExt cx="908471" cy="540000"/>
          </a:xfrm>
        </p:grpSpPr>
        <p:sp>
          <p:nvSpPr>
            <p:cNvPr id="67" name="Left-Right Arrow 66"/>
            <p:cNvSpPr/>
            <p:nvPr/>
          </p:nvSpPr>
          <p:spPr>
            <a:xfrm>
              <a:off x="2937385" y="2422762"/>
              <a:ext cx="618370" cy="540000"/>
            </a:xfrm>
            <a:prstGeom prst="leftRightArrow">
              <a:avLst>
                <a:gd name="adj1" fmla="val 50000"/>
                <a:gd name="adj2" fmla="val 30078"/>
              </a:avLst>
            </a:prstGeom>
            <a:gradFill flip="none" rotWithShape="1">
              <a:gsLst>
                <a:gs pos="0">
                  <a:srgbClr val="5B9BD5">
                    <a:lumMod val="67000"/>
                  </a:srgbClr>
                </a:gs>
                <a:gs pos="48000">
                  <a:srgbClr val="5B9BD5">
                    <a:lumMod val="97000"/>
                    <a:lumOff val="3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775874" y="2517736"/>
              <a:ext cx="9084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Calibri" panose="020F0502020204030204"/>
                </a:rPr>
                <a:t>HWC</a:t>
              </a:r>
              <a:endParaRPr lang="en-US" sz="16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74" name="Left-Right Arrow 73"/>
          <p:cNvSpPr/>
          <p:nvPr/>
        </p:nvSpPr>
        <p:spPr>
          <a:xfrm>
            <a:off x="5489390" y="2269896"/>
            <a:ext cx="605328" cy="540000"/>
          </a:xfrm>
          <a:prstGeom prst="leftRightArrow">
            <a:avLst>
              <a:gd name="adj1" fmla="val 50000"/>
              <a:gd name="adj2" fmla="val 26094"/>
            </a:avLst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28575">
            <a:solidFill>
              <a:srgbClr val="7030A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73" name="Left-Right Arrow 72"/>
          <p:cNvSpPr/>
          <p:nvPr/>
        </p:nvSpPr>
        <p:spPr>
          <a:xfrm>
            <a:off x="4859797" y="2269896"/>
            <a:ext cx="605328" cy="540000"/>
          </a:xfrm>
          <a:prstGeom prst="leftRightArrow">
            <a:avLst>
              <a:gd name="adj1" fmla="val 50000"/>
              <a:gd name="adj2" fmla="val 28086"/>
            </a:avLst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28575">
            <a:solidFill>
              <a:srgbClr val="00B05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76" name="Left-Right Arrow 75"/>
          <p:cNvSpPr/>
          <p:nvPr/>
        </p:nvSpPr>
        <p:spPr>
          <a:xfrm>
            <a:off x="5457087" y="2954317"/>
            <a:ext cx="605328" cy="540000"/>
          </a:xfrm>
          <a:prstGeom prst="leftRightArrow">
            <a:avLst>
              <a:gd name="adj1" fmla="val 50000"/>
              <a:gd name="adj2" fmla="val 24102"/>
            </a:avLst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28575">
            <a:solidFill>
              <a:srgbClr val="00B05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75" name="Left-Right Arrow 74"/>
          <p:cNvSpPr/>
          <p:nvPr/>
        </p:nvSpPr>
        <p:spPr>
          <a:xfrm>
            <a:off x="4832903" y="2945755"/>
            <a:ext cx="605328" cy="540000"/>
          </a:xfrm>
          <a:prstGeom prst="leftRightArrow">
            <a:avLst>
              <a:gd name="adj1" fmla="val 50000"/>
              <a:gd name="adj2" fmla="val 30078"/>
            </a:avLst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28575">
            <a:solidFill>
              <a:srgbClr val="FF000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77" name="Left-Right Arrow 76"/>
          <p:cNvSpPr/>
          <p:nvPr/>
        </p:nvSpPr>
        <p:spPr>
          <a:xfrm>
            <a:off x="6085206" y="2978915"/>
            <a:ext cx="605328" cy="540000"/>
          </a:xfrm>
          <a:prstGeom prst="leftRightArrow">
            <a:avLst>
              <a:gd name="adj1" fmla="val 50000"/>
              <a:gd name="adj2" fmla="val 20118"/>
            </a:avLst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28575">
            <a:solidFill>
              <a:srgbClr val="7030A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26593" y="4973933"/>
            <a:ext cx="9183188" cy="147732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SPS </a:t>
            </a:r>
            <a:r>
              <a:rPr lang="en-US" b="1" dirty="0" smtClean="0"/>
              <a:t>ion </a:t>
            </a:r>
            <a:r>
              <a:rPr lang="en-US" b="1" dirty="0"/>
              <a:t>commissioning: </a:t>
            </a:r>
            <a:r>
              <a:rPr lang="en-US" b="1" dirty="0" smtClean="0"/>
              <a:t>blocks </a:t>
            </a:r>
            <a:r>
              <a:rPr lang="en-US" b="1" dirty="0"/>
              <a:t>of “x days”/</a:t>
            </a:r>
            <a:r>
              <a:rPr lang="en-US" b="1" dirty="0" smtClean="0"/>
              <a:t>week </a:t>
            </a:r>
            <a:r>
              <a:rPr lang="en-US" b="1" dirty="0"/>
              <a:t>(</a:t>
            </a:r>
            <a:r>
              <a:rPr lang="en-US" b="1" dirty="0" smtClean="0"/>
              <a:t>with highest priority w.r.t. other MD or commissioning activities) in parallel to NA &amp; LHC physics. “x” will be defined as soon as we get </a:t>
            </a:r>
            <a:r>
              <a:rPr lang="en-US" b="1" dirty="0" smtClean="0"/>
              <a:t>a commissioning </a:t>
            </a:r>
            <a:r>
              <a:rPr lang="en-US" b="1" dirty="0" smtClean="0"/>
              <a:t>plan from RF team</a:t>
            </a:r>
            <a:r>
              <a:rPr lang="en-US" b="1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Dedicated MDs (1,2) needed to </a:t>
            </a:r>
            <a:r>
              <a:rPr lang="en-US" b="1" dirty="0" smtClean="0">
                <a:solidFill>
                  <a:srgbClr val="FF0000"/>
                </a:solidFill>
              </a:rPr>
              <a:t>achieve pre-LS2 performance for 3 b </a:t>
            </a:r>
            <a:r>
              <a:rPr lang="mr-IN" b="1" dirty="0" smtClean="0">
                <a:solidFill>
                  <a:srgbClr val="FF0000"/>
                </a:solidFill>
              </a:rPr>
              <a:t>–</a:t>
            </a:r>
            <a:r>
              <a:rPr lang="en-US" b="1" dirty="0" smtClean="0">
                <a:solidFill>
                  <a:srgbClr val="FF0000"/>
                </a:solidFill>
              </a:rPr>
              <a:t> 75 ns with all injections before LHC ion run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966109" y="3502585"/>
            <a:ext cx="6161026" cy="147273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TextBox 33"/>
          <p:cNvSpPr txBox="1"/>
          <p:nvPr/>
        </p:nvSpPr>
        <p:spPr>
          <a:xfrm>
            <a:off x="9192035" y="1916165"/>
            <a:ext cx="3076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Note: </a:t>
            </a:r>
            <a:r>
              <a:rPr lang="en-US" dirty="0" smtClean="0"/>
              <a:t>LEIR commissioning under responsibility of SPS </a:t>
            </a:r>
            <a:r>
              <a:rPr lang="en-US" dirty="0" smtClean="0">
                <a:sym typeface="Wingdings"/>
              </a:rPr>
              <a:t> shared manpower for both machines</a:t>
            </a:r>
            <a:endParaRPr lang="es-ES" dirty="0"/>
          </a:p>
        </p:txBody>
      </p:sp>
      <p:sp>
        <p:nvSpPr>
          <p:cNvPr id="95" name="Left-Right Arrow 94"/>
          <p:cNvSpPr/>
          <p:nvPr/>
        </p:nvSpPr>
        <p:spPr>
          <a:xfrm>
            <a:off x="11657444" y="5174484"/>
            <a:ext cx="404964" cy="305286"/>
          </a:xfrm>
          <a:prstGeom prst="leftRightArrow">
            <a:avLst>
              <a:gd name="adj1" fmla="val 50000"/>
              <a:gd name="adj2" fmla="val 26094"/>
            </a:avLst>
          </a:prstGeom>
          <a:gradFill flip="none" rotWithShape="1">
            <a:gsLst>
              <a:gs pos="0">
                <a:srgbClr val="ED7D31">
                  <a:lumMod val="67000"/>
                </a:srgbClr>
              </a:gs>
              <a:gs pos="48000">
                <a:srgbClr val="ED7D31">
                  <a:lumMod val="97000"/>
                  <a:lumOff val="3000"/>
                </a:srgbClr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 w="19050">
            <a:solidFill>
              <a:srgbClr val="FF0000"/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9803934" y="4201279"/>
            <a:ext cx="2316087" cy="830997"/>
            <a:chOff x="9803934" y="4201279"/>
            <a:chExt cx="2316087" cy="830997"/>
          </a:xfrm>
        </p:grpSpPr>
        <p:sp>
          <p:nvSpPr>
            <p:cNvPr id="116" name="Right Brace 115"/>
            <p:cNvSpPr/>
            <p:nvPr/>
          </p:nvSpPr>
          <p:spPr>
            <a:xfrm rot="5400000">
              <a:off x="10929674" y="3137451"/>
              <a:ext cx="120186" cy="2260509"/>
            </a:xfrm>
            <a:prstGeom prst="rightBrac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9803934" y="4201279"/>
              <a:ext cx="2308766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  <a:latin typeface="Calibri" panose="020F0502020204030204"/>
                </a:rPr>
                <a:t>New LLRF: </a:t>
              </a:r>
              <a:r>
                <a:rPr lang="en-US" sz="1600" dirty="0" smtClean="0">
                  <a:solidFill>
                    <a:prstClr val="black"/>
                  </a:solidFill>
                  <a:latin typeface="Calibri" panose="020F0502020204030204"/>
                </a:rPr>
                <a:t>transition crossing stability + SPS </a:t>
              </a:r>
              <a:r>
                <a:rPr lang="en-US" sz="1600" dirty="0" smtClean="0">
                  <a:solidFill>
                    <a:prstClr val="black"/>
                  </a:solidFill>
                  <a:latin typeface="Calibri" panose="020F0502020204030204"/>
                </a:rPr>
                <a:t>Slip Stacking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2175599" y="2255140"/>
            <a:ext cx="908471" cy="540000"/>
            <a:chOff x="2775874" y="2422762"/>
            <a:chExt cx="908471" cy="540000"/>
          </a:xfrm>
        </p:grpSpPr>
        <p:sp>
          <p:nvSpPr>
            <p:cNvPr id="121" name="Left-Right Arrow 120"/>
            <p:cNvSpPr/>
            <p:nvPr/>
          </p:nvSpPr>
          <p:spPr>
            <a:xfrm>
              <a:off x="2937385" y="2422762"/>
              <a:ext cx="618370" cy="540000"/>
            </a:xfrm>
            <a:prstGeom prst="leftRightArrow">
              <a:avLst>
                <a:gd name="adj1" fmla="val 50000"/>
                <a:gd name="adj2" fmla="val 30078"/>
              </a:avLst>
            </a:prstGeom>
            <a:gradFill flip="none" rotWithShape="1">
              <a:gsLst>
                <a:gs pos="0">
                  <a:srgbClr val="5B9BD5">
                    <a:lumMod val="67000"/>
                  </a:srgbClr>
                </a:gs>
                <a:gs pos="48000">
                  <a:srgbClr val="5B9BD5">
                    <a:lumMod val="97000"/>
                    <a:lumOff val="3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775874" y="2517736"/>
              <a:ext cx="9084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Calibri" panose="020F0502020204030204"/>
                </a:rPr>
                <a:t>IST</a:t>
              </a:r>
              <a:endParaRPr lang="en-US" sz="16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69" grpId="0" animBg="1"/>
      <p:bldP spid="74" grpId="0" animBg="1"/>
      <p:bldP spid="73" grpId="0" animBg="1"/>
      <p:bldP spid="76" grpId="0" animBg="1"/>
      <p:bldP spid="75" grpId="0" animBg="1"/>
      <p:bldP spid="77" grpId="0" animBg="1"/>
      <p:bldP spid="32" grpId="0" animBg="1"/>
      <p:bldP spid="33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3549" y="1570429"/>
            <a:ext cx="6817625" cy="2692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940634" cy="653767"/>
          </a:xfrm>
        </p:spPr>
        <p:txBody>
          <a:bodyPr>
            <a:normAutofit/>
          </a:bodyPr>
          <a:lstStyle/>
          <a:p>
            <a:r>
              <a:rPr lang="en-GB" dirty="0"/>
              <a:t>Beam commissioning time line: </a:t>
            </a:r>
            <a:r>
              <a:rPr lang="en-GB" dirty="0" err="1"/>
              <a:t>Pb</a:t>
            </a:r>
            <a:r>
              <a:rPr lang="en-GB" dirty="0"/>
              <a:t> source (final configuration)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LIU Workshop, 13-15 February 2019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Alemany-Fernandez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4958335"/>
              </p:ext>
            </p:extLst>
          </p:nvPr>
        </p:nvGraphicFramePr>
        <p:xfrm>
          <a:off x="242884" y="3950453"/>
          <a:ext cx="11552876" cy="177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7748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575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xmlns="" val="2161878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Time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Start-up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Test source sub-components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Plasma conditioning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HT conditioning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Source conditioning to full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LEBT tuning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LEBT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week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42884" y="5802074"/>
            <a:ext cx="11687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ion commissioning takes place during working hours and mostly driven by experts, i.e. 1 week = 5 working days</a:t>
            </a:r>
            <a:endParaRPr lang="es-ES" sz="1600" dirty="0"/>
          </a:p>
        </p:txBody>
      </p:sp>
      <p:sp>
        <p:nvSpPr>
          <p:cNvPr id="3" name="Rectangle 2"/>
          <p:cNvSpPr/>
          <p:nvPr/>
        </p:nvSpPr>
        <p:spPr>
          <a:xfrm>
            <a:off x="5208737" y="1928473"/>
            <a:ext cx="1755472" cy="198165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ounded Rectangle 22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02271" y="1464910"/>
            <a:ext cx="722380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6" name="Group 25"/>
          <p:cNvGrpSpPr/>
          <p:nvPr/>
        </p:nvGrpSpPr>
        <p:grpSpPr>
          <a:xfrm flipH="1">
            <a:off x="1219787" y="999458"/>
            <a:ext cx="114300" cy="442912"/>
            <a:chOff x="2228850" y="942975"/>
            <a:chExt cx="114300" cy="442912"/>
          </a:xfrm>
        </p:grpSpPr>
        <p:sp>
          <p:nvSpPr>
            <p:cNvPr id="27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782798" y="906804"/>
            <a:ext cx="3114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M1: source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start-up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-48195" y="1516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 flipH="1">
            <a:off x="3417569" y="1022079"/>
            <a:ext cx="114300" cy="442912"/>
            <a:chOff x="2228850" y="942975"/>
            <a:chExt cx="114300" cy="442912"/>
          </a:xfrm>
        </p:grpSpPr>
        <p:sp>
          <p:nvSpPr>
            <p:cNvPr id="37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987171" y="916662"/>
            <a:ext cx="56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M2: source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conditioning to full performance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324650" y="1471913"/>
            <a:ext cx="2207219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234459"/>
              </p:ext>
            </p:extLst>
          </p:nvPr>
        </p:nvGraphicFramePr>
        <p:xfrm>
          <a:off x="602272" y="1515149"/>
          <a:ext cx="10968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2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25073195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81298246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501508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70544866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976300256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47471963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17599034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68469663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780378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W6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W7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W8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W9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649432" y="1908635"/>
            <a:ext cx="2882434" cy="369332"/>
            <a:chOff x="649432" y="1908635"/>
            <a:chExt cx="2882434" cy="369332"/>
          </a:xfrm>
        </p:grpSpPr>
        <p:sp>
          <p:nvSpPr>
            <p:cNvPr id="31" name="TextBox 30"/>
            <p:cNvSpPr txBox="1"/>
            <p:nvPr/>
          </p:nvSpPr>
          <p:spPr>
            <a:xfrm>
              <a:off x="1607574" y="190863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649432" y="1980858"/>
              <a:ext cx="2882434" cy="0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9091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LIU Workshop, 13-15 February 2019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Alemany-Fernandez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269180" y="1078780"/>
            <a:ext cx="570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M3: first beam down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LINAC3 + measurements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48195" y="1516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8" name="Group 27"/>
          <p:cNvGrpSpPr/>
          <p:nvPr/>
        </p:nvGrpSpPr>
        <p:grpSpPr>
          <a:xfrm flipH="1">
            <a:off x="4880610" y="993198"/>
            <a:ext cx="114300" cy="442912"/>
            <a:chOff x="2228850" y="942975"/>
            <a:chExt cx="114300" cy="442912"/>
          </a:xfrm>
        </p:grpSpPr>
        <p:sp>
          <p:nvSpPr>
            <p:cNvPr id="29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3531869" y="1461229"/>
            <a:ext cx="1463041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012295"/>
              </p:ext>
            </p:extLst>
          </p:nvPr>
        </p:nvGraphicFramePr>
        <p:xfrm>
          <a:off x="602272" y="1515149"/>
          <a:ext cx="10968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2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250731952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81298246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50150801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70544866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3976300256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47471963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2175990345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684696633"/>
                    </a:ext>
                  </a:extLst>
                </a:gridCol>
                <a:gridCol w="731227">
                  <a:extLst>
                    <a:ext uri="{9D8B030D-6E8A-4147-A177-3AD203B41FA5}">
                      <a16:colId xmlns:a16="http://schemas.microsoft.com/office/drawing/2014/main" xmlns="" val="1780378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W6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W7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W8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W9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W15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570" y="549675"/>
            <a:ext cx="6138608" cy="2424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940634" cy="653767"/>
          </a:xfrm>
        </p:spPr>
        <p:txBody>
          <a:bodyPr>
            <a:normAutofit/>
          </a:bodyPr>
          <a:lstStyle/>
          <a:p>
            <a:r>
              <a:rPr lang="en-GB" dirty="0" smtClean="0"/>
              <a:t>Beam commissioning time line: LINAC 3</a:t>
            </a:r>
            <a:endParaRPr lang="en-GB" dirty="0"/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035070"/>
              </p:ext>
            </p:extLst>
          </p:nvPr>
        </p:nvGraphicFramePr>
        <p:xfrm>
          <a:off x="242887" y="2597235"/>
          <a:ext cx="11784990" cy="3418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974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747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17805">
                  <a:extLst>
                    <a:ext uri="{9D8B030D-6E8A-4147-A177-3AD203B41FA5}">
                      <a16:colId xmlns:a16="http://schemas.microsoft.com/office/drawing/2014/main" xmlns="" val="1291725714"/>
                    </a:ext>
                  </a:extLst>
                </a:gridCol>
                <a:gridCol w="21855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69327">
                  <a:extLst>
                    <a:ext uri="{9D8B030D-6E8A-4147-A177-3AD203B41FA5}">
                      <a16:colId xmlns:a16="http://schemas.microsoft.com/office/drawing/2014/main" xmlns="" val="3494848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Time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RFQ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and </a:t>
                      </a:r>
                      <a:r>
                        <a:rPr lang="en-GB" sz="16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buncher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phase amplitude to ITFS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First beam transfer to ITFS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line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All magnets.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Scanning scripts</a:t>
                      </a:r>
                    </a:p>
                    <a:p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SEMGrids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MEBT Emittance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measurement tool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SEMGrids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CAV1/2/3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phase amplitude to ITFS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All magnets.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Scanning scripts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SEMGrids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Stripper Measurements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If not done or completed in 2020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Stripper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controls, slits, BCTs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649432" y="1908635"/>
            <a:ext cx="2882434" cy="369332"/>
            <a:chOff x="649432" y="1908635"/>
            <a:chExt cx="2882434" cy="369332"/>
          </a:xfrm>
        </p:grpSpPr>
        <p:sp>
          <p:nvSpPr>
            <p:cNvPr id="3" name="TextBox 2"/>
            <p:cNvSpPr txBox="1"/>
            <p:nvPr/>
          </p:nvSpPr>
          <p:spPr>
            <a:xfrm>
              <a:off x="1607574" y="190863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649432" y="1980858"/>
              <a:ext cx="2882434" cy="0"/>
            </a:xfrm>
            <a:prstGeom prst="straightConnector1">
              <a:avLst/>
            </a:prstGeom>
            <a:ln>
              <a:solidFill>
                <a:srgbClr val="256198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121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33685</TotalTime>
  <Words>2345</Words>
  <Application>Microsoft Macintosh PowerPoint</Application>
  <PresentationFormat>Widescreen</PresentationFormat>
  <Paragraphs>653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.AppleSystemUIFont</vt:lpstr>
      <vt:lpstr>Calibri</vt:lpstr>
      <vt:lpstr>Calibri Light</vt:lpstr>
      <vt:lpstr>Courier New</vt:lpstr>
      <vt:lpstr>Mangal</vt:lpstr>
      <vt:lpstr>Wingdings</vt:lpstr>
      <vt:lpstr>Arial</vt:lpstr>
      <vt:lpstr>CERNCorporate4-3</vt:lpstr>
      <vt:lpstr>PowerPoint Presentation</vt:lpstr>
      <vt:lpstr>LHC Injectors Upgrade Workshop</vt:lpstr>
      <vt:lpstr>Timeline and requirements for beam commissioning across the ion chain</vt:lpstr>
      <vt:lpstr>Beam commissioning: beam parameters pre-LS2 performance</vt:lpstr>
      <vt:lpstr>New systems to commission with beam</vt:lpstr>
      <vt:lpstr>Overall hardware and beam commissioning DRAFT planning</vt:lpstr>
      <vt:lpstr>Overall hardware and beam commissioning DRAFT planning across the ion injector chain</vt:lpstr>
      <vt:lpstr>Beam commissioning time line: Pb source (final configuration)</vt:lpstr>
      <vt:lpstr>Beam commissioning time line: LINAC 3</vt:lpstr>
      <vt:lpstr>Beam commissioning time line: LINAC 3</vt:lpstr>
      <vt:lpstr>Beam commissioning time line: TRANSFER LINE (TL)</vt:lpstr>
      <vt:lpstr>Beam commissioning time line: LEIR - EARLY</vt:lpstr>
      <vt:lpstr>Beam commissioning time line: LEIR - NOMINAL 4b – 100 ns</vt:lpstr>
      <vt:lpstr>Beam commissioning time line: LEIR - NOMINAL 4b – 100 ns</vt:lpstr>
      <vt:lpstr>Beam commissioning time line: LEIR - NOMINAL 4b – 100 ns</vt:lpstr>
      <vt:lpstr>Beam commissioning time line: LEIR - NOMINAL 3b – 75 ns</vt:lpstr>
      <vt:lpstr>SPS (slip-stacking) ion beam commissioning</vt:lpstr>
      <vt:lpstr>Risks and mitigations</vt:lpstr>
      <vt:lpstr>Risks and mitigations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Reyes Alemany Fernandez</cp:lastModifiedBy>
  <cp:revision>594</cp:revision>
  <dcterms:created xsi:type="dcterms:W3CDTF">2018-06-08T15:21:36Z</dcterms:created>
  <dcterms:modified xsi:type="dcterms:W3CDTF">2019-02-15T08:01:03Z</dcterms:modified>
</cp:coreProperties>
</file>