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60" r:id="rId4"/>
    <p:sldId id="277" r:id="rId5"/>
    <p:sldId id="279" r:id="rId6"/>
    <p:sldId id="280" r:id="rId7"/>
    <p:sldId id="282" r:id="rId8"/>
    <p:sldId id="281" r:id="rId9"/>
    <p:sldId id="258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82551"/>
  </p:normalViewPr>
  <p:slideViewPr>
    <p:cSldViewPr snapToGrid="0" snapToObjects="1">
      <p:cViewPr>
        <p:scale>
          <a:sx n="118" d="100"/>
          <a:sy n="118" d="100"/>
        </p:scale>
        <p:origin x="1240" y="89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15/02/2019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943850"/>
            <a:ext cx="8226854" cy="1369257"/>
          </a:xfrm>
        </p:spPr>
        <p:txBody>
          <a:bodyPr>
            <a:normAutofit/>
          </a:bodyPr>
          <a:lstStyle>
            <a:lvl1pPr algn="l">
              <a:defRPr sz="4100" baseline="0"/>
            </a:lvl1pPr>
          </a:lstStyle>
          <a:p>
            <a:r>
              <a:rPr lang="en-GB" dirty="0" smtClean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65764" y="3376640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V. </a:t>
            </a:r>
            <a:r>
              <a:rPr lang="en-US" dirty="0" err="1" smtClean="0"/>
              <a:t>Kain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215703"/>
            <a:ext cx="8226854" cy="63125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86609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5046" y="789899"/>
            <a:ext cx="8229600" cy="3824182"/>
          </a:xfrm>
        </p:spPr>
        <p:txBody>
          <a:bodyPr/>
          <a:lstStyle>
            <a:lvl1pPr marL="379476" indent="-342900">
              <a:buClr>
                <a:schemeClr val="accent6"/>
              </a:buClr>
              <a:buFont typeface="Courier New" charset="0"/>
              <a:buChar char="o"/>
              <a:defRPr sz="2400">
                <a:latin typeface="Calibri" charset="0"/>
                <a:ea typeface="Calibri" charset="0"/>
                <a:cs typeface="Calibri" charset="0"/>
              </a:defRPr>
            </a:lvl1pPr>
            <a:lvl2pPr marL="905256" indent="-457200">
              <a:buFont typeface="Arial" charset="0"/>
              <a:buChar char="•"/>
              <a:defRPr sz="20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092708" indent="-342900">
              <a:buFont typeface="Arial" charset="0"/>
              <a:buChar char="•"/>
              <a:defRPr sz="20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385316" indent="-342900">
              <a:buFont typeface="Arial" charset="0"/>
              <a:buChar char="•"/>
              <a:defRPr sz="16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650492" indent="-342900">
              <a:buFont typeface="Arial" charset="0"/>
              <a:buChar char="•"/>
              <a:defRPr sz="14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45459" y="147183"/>
            <a:ext cx="6459790" cy="582706"/>
          </a:xfrm>
        </p:spPr>
        <p:txBody>
          <a:bodyPr>
            <a:normAutofit/>
          </a:bodyPr>
          <a:lstStyle>
            <a:lvl1pPr algn="l">
              <a:defRPr sz="3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429129" cy="517479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V. </a:t>
            </a:r>
            <a:r>
              <a:rPr lang="en-US" dirty="0" err="1" smtClean="0"/>
              <a:t>Kain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Speaker's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2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tiff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0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Injectors Upgrade Workshop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CH" dirty="0" smtClean="0"/>
              <a:t>Montreux, 13-15 February 2019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107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Wrap-up</a:t>
            </a:r>
            <a:endParaRPr lang="fr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2986609"/>
            <a:ext cx="7990115" cy="419653"/>
          </a:xfrm>
        </p:spPr>
        <p:txBody>
          <a:bodyPr>
            <a:normAutofit/>
          </a:bodyPr>
          <a:lstStyle/>
          <a:p>
            <a:r>
              <a:rPr lang="fr-CH" dirty="0"/>
              <a:t>A. </a:t>
            </a:r>
            <a:r>
              <a:rPr lang="fr-CH" dirty="0" smtClean="0"/>
              <a:t>Huschauer, V. </a:t>
            </a:r>
            <a:r>
              <a:rPr lang="fr-CH" dirty="0" err="1" smtClean="0"/>
              <a:t>Kain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A. Huschauer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55046" y="789899"/>
            <a:ext cx="8484154" cy="382418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36576" indent="0">
              <a:buNone/>
            </a:pPr>
            <a:r>
              <a:rPr lang="en-US" sz="3200" dirty="0" smtClean="0"/>
              <a:t>4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of March, 2021: injection of LHCPROBE beam into the LHC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59116" y="207193"/>
            <a:ext cx="7780084" cy="826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Milestone for commissioning of Injectors: </a:t>
            </a:r>
            <a:r>
              <a:rPr lang="en-US" u="sng" dirty="0" smtClean="0"/>
              <a:t>beam availability for the LHC</a:t>
            </a:r>
            <a:endParaRPr lang="en-US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 smtClean="0"/>
              <a:t>A. Huschauer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6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6087" y="156871"/>
            <a:ext cx="6459790" cy="582706"/>
          </a:xfrm>
        </p:spPr>
        <p:txBody>
          <a:bodyPr/>
          <a:lstStyle/>
          <a:p>
            <a:r>
              <a:rPr lang="en-US" dirty="0" smtClean="0"/>
              <a:t>Status of         ,         and 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2694"/>
          <a:stretch/>
        </p:blipFill>
        <p:spPr>
          <a:xfrm>
            <a:off x="6372676" y="1948193"/>
            <a:ext cx="2353483" cy="262436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1">
            <a:extLst>
              <a:ext uri="{FF2B5EF4-FFF2-40B4-BE49-F238E27FC236}">
                <a16:creationId xmlns="" xmlns:a16="http://schemas.microsoft.com/office/drawing/2014/main" id="{23B0B796-BA12-2B42-AB34-EC38031A3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772" y="147183"/>
            <a:ext cx="2571295" cy="121830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2415918" y="293914"/>
            <a:ext cx="642968" cy="337457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IST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31018" y="293913"/>
            <a:ext cx="731383" cy="33745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HWC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64583" y="293913"/>
            <a:ext cx="642968" cy="33745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BC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350639" y="980511"/>
            <a:ext cx="6121954" cy="382418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79476" indent="-34290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Courier New" charset="0"/>
              <a:buChar char="o"/>
              <a:defRPr kumimoji="0" sz="2400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charset="0"/>
              <a:buChar char="•"/>
              <a:defRPr kumimoji="0" sz="2000" kern="12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charset="0"/>
              <a:buChar char="•"/>
              <a:defRPr kumimoji="0" sz="2000" kern="12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charset="0"/>
              <a:buChar char="•"/>
              <a:defRPr kumimoji="0" sz="1600" kern="12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 charset="0"/>
              <a:buChar char="•"/>
              <a:defRPr kumimoji="0" sz="1400" kern="1200">
                <a:solidFill>
                  <a:schemeClr val="accent4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Strategy and organization </a:t>
            </a:r>
            <a:r>
              <a:rPr lang="en-US" dirty="0" smtClean="0"/>
              <a:t>defined</a:t>
            </a:r>
          </a:p>
          <a:p>
            <a:pPr marL="666750" lvl="1" indent="-219075"/>
            <a:r>
              <a:rPr lang="en-US" sz="2100" b="1" dirty="0"/>
              <a:t>Global effort </a:t>
            </a:r>
            <a:r>
              <a:rPr lang="en-US" sz="2100" dirty="0"/>
              <a:t>across the complex</a:t>
            </a:r>
          </a:p>
          <a:p>
            <a:r>
              <a:rPr lang="en-US" dirty="0" smtClean="0"/>
              <a:t>First solid versions of beam commissioning planning available</a:t>
            </a:r>
          </a:p>
          <a:p>
            <a:pPr marL="666750" lvl="1" indent="-219075"/>
            <a:r>
              <a:rPr lang="en-US" dirty="0" smtClean="0"/>
              <a:t>Main focus so far on p+ for LHC</a:t>
            </a:r>
          </a:p>
          <a:p>
            <a:r>
              <a:rPr lang="en-US" dirty="0" smtClean="0"/>
              <a:t>Details for IST, HWC and check-out to come</a:t>
            </a:r>
          </a:p>
          <a:p>
            <a:pPr marL="666750" lvl="1" indent="-219075"/>
            <a:r>
              <a:rPr lang="en-US" dirty="0"/>
              <a:t>Needs definition of all operational scenarios</a:t>
            </a:r>
          </a:p>
          <a:p>
            <a:r>
              <a:rPr lang="en-US" u="sng" dirty="0">
                <a:sym typeface="Wingdings"/>
              </a:rPr>
              <a:t>M</a:t>
            </a:r>
            <a:r>
              <a:rPr lang="en-US" u="sng" dirty="0" smtClean="0">
                <a:sym typeface="Wingdings"/>
              </a:rPr>
              <a:t>ilestone for end of 2019</a:t>
            </a:r>
            <a:r>
              <a:rPr lang="en-US" dirty="0" smtClean="0">
                <a:sym typeface="Wingdings"/>
              </a:rPr>
              <a:t>: IST, HWC planning to be worked out in sub-working groups </a:t>
            </a:r>
          </a:p>
          <a:p>
            <a:pPr marL="666750" lvl="1" indent="-219075"/>
            <a:r>
              <a:rPr lang="en-US" dirty="0"/>
              <a:t>IST identification, planning/coordination and risk </a:t>
            </a:r>
            <a:r>
              <a:rPr lang="en-US" dirty="0" smtClean="0"/>
              <a:t>analysis</a:t>
            </a:r>
            <a:endParaRPr lang="en-US" dirty="0" smtClean="0">
              <a:sym typeface="Wingdings"/>
            </a:endParaRPr>
          </a:p>
          <a:p>
            <a:pPr marL="666750" lvl="1" indent="-219075"/>
            <a:r>
              <a:rPr lang="en-US" dirty="0" smtClean="0">
                <a:sym typeface="Wingdings"/>
              </a:rPr>
              <a:t>Including </a:t>
            </a:r>
            <a:r>
              <a:rPr lang="en-US" dirty="0">
                <a:sym typeface="Wingdings"/>
              </a:rPr>
              <a:t>safety aspects and </a:t>
            </a:r>
            <a:r>
              <a:rPr lang="en-US" dirty="0" smtClean="0">
                <a:sym typeface="Wingdings"/>
              </a:rPr>
              <a:t>resources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0313844">
            <a:off x="6263818" y="249789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shutdown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898009">
            <a:off x="8080861" y="280556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un 3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 smtClean="0"/>
              <a:t>A. Huschauer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3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Cross-machine </a:t>
            </a:r>
            <a:r>
              <a:rPr lang="en-US" dirty="0" smtClean="0"/>
              <a:t>coordination is crucial </a:t>
            </a:r>
            <a:r>
              <a:rPr lang="en-US" dirty="0" smtClean="0">
                <a:sym typeface="Wingdings"/>
              </a:rPr>
              <a:t> definition of priorities</a:t>
            </a:r>
            <a:endParaRPr lang="en-US" dirty="0" smtClean="0"/>
          </a:p>
          <a:p>
            <a:pPr marL="666750" lvl="1" indent="-219075"/>
            <a:r>
              <a:rPr lang="en-US" sz="2200" dirty="0"/>
              <a:t>Same equipment experts (POPS - POPS-B,</a:t>
            </a:r>
            <a:r>
              <a:rPr lang="is-IS" sz="2200" dirty="0"/>
              <a:t> beam instrumentation</a:t>
            </a:r>
            <a:r>
              <a:rPr lang="en-US" sz="2200" dirty="0"/>
              <a:t>), same OP </a:t>
            </a:r>
            <a:r>
              <a:rPr lang="en-US" sz="2200" dirty="0" smtClean="0"/>
              <a:t>teams </a:t>
            </a:r>
            <a:r>
              <a:rPr lang="en-US" sz="2200" dirty="0"/>
              <a:t>(LINAC4 – PSB, LEIR – SPS,</a:t>
            </a:r>
            <a:r>
              <a:rPr lang="is-IS" sz="2200" dirty="0"/>
              <a:t>…</a:t>
            </a:r>
            <a:r>
              <a:rPr lang="en-US" sz="2200" dirty="0" smtClean="0"/>
              <a:t>)</a:t>
            </a:r>
          </a:p>
          <a:p>
            <a:pPr marL="666750" lvl="1" indent="-219075"/>
            <a:r>
              <a:rPr lang="is-IS" sz="2200" b="1" dirty="0"/>
              <a:t>Piquet/expert shifts </a:t>
            </a:r>
            <a:r>
              <a:rPr lang="is-IS" sz="2200" dirty="0"/>
              <a:t>during commissioning</a:t>
            </a:r>
            <a:r>
              <a:rPr lang="is-IS" sz="2200" dirty="0" smtClean="0"/>
              <a:t>?</a:t>
            </a:r>
            <a:endParaRPr lang="en-US" sz="2200" dirty="0"/>
          </a:p>
          <a:p>
            <a:pPr marL="666750" lvl="1" indent="-219075"/>
            <a:r>
              <a:rPr lang="en-US" sz="2200" b="1" dirty="0"/>
              <a:t>Switch yard </a:t>
            </a:r>
            <a:r>
              <a:rPr lang="en-US" sz="2200" dirty="0" smtClean="0"/>
              <a:t>open/closed/open/closed</a:t>
            </a:r>
            <a:endParaRPr lang="en-US" sz="2200" dirty="0"/>
          </a:p>
          <a:p>
            <a:pPr marL="666750" lvl="1" indent="-219075"/>
            <a:r>
              <a:rPr lang="en-US" sz="2200" dirty="0" smtClean="0"/>
              <a:t>P</a:t>
            </a:r>
            <a:r>
              <a:rPr lang="is-IS" sz="2200" dirty="0" smtClean="0"/>
              <a:t>rocedures, documentation, ...</a:t>
            </a:r>
            <a:endParaRPr lang="is-IS" sz="2200" dirty="0"/>
          </a:p>
          <a:p>
            <a:r>
              <a:rPr lang="is-IS" b="1" dirty="0" smtClean="0"/>
              <a:t>Christmas</a:t>
            </a:r>
            <a:r>
              <a:rPr lang="is-IS" dirty="0" smtClean="0"/>
              <a:t> shutdown 2020 – how to minimise the time lost</a:t>
            </a:r>
            <a:r>
              <a:rPr lang="is-IS" dirty="0" smtClean="0"/>
              <a:t>?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3430" y="128342"/>
            <a:ext cx="6459790" cy="582706"/>
          </a:xfrm>
        </p:spPr>
        <p:txBody>
          <a:bodyPr/>
          <a:lstStyle/>
          <a:p>
            <a:r>
              <a:rPr lang="en-US" dirty="0" smtClean="0"/>
              <a:t>Hot topics</a:t>
            </a:r>
            <a:r>
              <a:rPr lang="is-IS" dirty="0"/>
              <a:t> </a:t>
            </a:r>
            <a:r>
              <a:rPr lang="is-IS" dirty="0" smtClean="0"/>
              <a:t>I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 smtClean="0"/>
              <a:t>A. Huschauer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15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Startup of </a:t>
            </a:r>
            <a:r>
              <a:rPr lang="en-US" b="1" dirty="0"/>
              <a:t>fixed target </a:t>
            </a:r>
            <a:r>
              <a:rPr lang="en-US" dirty="0" smtClean="0"/>
              <a:t>physics</a:t>
            </a:r>
            <a:endParaRPr lang="is-IS" dirty="0" smtClean="0"/>
          </a:p>
          <a:p>
            <a:r>
              <a:rPr lang="is-IS" dirty="0" smtClean="0"/>
              <a:t>Performance </a:t>
            </a:r>
            <a:r>
              <a:rPr lang="is-IS" dirty="0" smtClean="0"/>
              <a:t>tracking and online analysis</a:t>
            </a:r>
          </a:p>
          <a:p>
            <a:pPr marL="666750" lvl="1" indent="-219075"/>
            <a:r>
              <a:rPr lang="en-US" sz="2200" b="1" dirty="0"/>
              <a:t>B</a:t>
            </a:r>
            <a:r>
              <a:rPr lang="is-IS" sz="2200" b="1" dirty="0"/>
              <a:t>eam</a:t>
            </a:r>
            <a:r>
              <a:rPr lang="is-IS" sz="2200" dirty="0"/>
              <a:t> rather than machine </a:t>
            </a:r>
            <a:r>
              <a:rPr lang="is-IS" sz="2200" b="1" dirty="0"/>
              <a:t>centric</a:t>
            </a:r>
          </a:p>
          <a:p>
            <a:pPr marL="666750" lvl="1" indent="-219075"/>
            <a:r>
              <a:rPr lang="en-US" sz="2200" dirty="0" smtClean="0"/>
              <a:t>I</a:t>
            </a:r>
            <a:r>
              <a:rPr lang="is-IS" sz="2200" dirty="0" smtClean="0"/>
              <a:t>ndispensable </a:t>
            </a:r>
            <a:r>
              <a:rPr lang="is-IS" sz="2200" dirty="0"/>
              <a:t>considering the HL-LHC </a:t>
            </a:r>
            <a:r>
              <a:rPr lang="is-IS" sz="2200" dirty="0" smtClean="0"/>
              <a:t>requirements presented by Rogelio (fill length, bunch-by-bunch variations, ...)</a:t>
            </a:r>
          </a:p>
          <a:p>
            <a:pPr marL="140970" indent="-219075"/>
            <a:r>
              <a:rPr lang="is-IS" dirty="0" smtClean="0"/>
              <a:t>Establishment of a forum to discuss operational aspects</a:t>
            </a:r>
          </a:p>
          <a:p>
            <a:pPr marL="36576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3430" y="128342"/>
            <a:ext cx="6459790" cy="582706"/>
          </a:xfrm>
        </p:spPr>
        <p:txBody>
          <a:bodyPr/>
          <a:lstStyle/>
          <a:p>
            <a:r>
              <a:rPr lang="en-US" dirty="0" smtClean="0"/>
              <a:t>Hot topics</a:t>
            </a:r>
            <a:r>
              <a:rPr lang="is-IS" dirty="0" smtClean="0"/>
              <a:t> II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 smtClean="0"/>
              <a:t>A. Huschauer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2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5046" y="931413"/>
            <a:ext cx="8229600" cy="3824182"/>
          </a:xfrm>
        </p:spPr>
        <p:txBody>
          <a:bodyPr>
            <a:normAutofit/>
          </a:bodyPr>
          <a:lstStyle/>
          <a:p>
            <a:r>
              <a:rPr lang="en-US" dirty="0" smtClean="0"/>
              <a:t>The invisible block  in the master schedule</a:t>
            </a:r>
          </a:p>
          <a:p>
            <a:pPr marL="666750" lvl="1" indent="-219075"/>
            <a:r>
              <a:rPr lang="en-US" dirty="0" smtClean="0"/>
              <a:t>Development pursued </a:t>
            </a:r>
            <a:r>
              <a:rPr lang="en-US" dirty="0"/>
              <a:t>in parallel to the shutdown </a:t>
            </a:r>
            <a:r>
              <a:rPr lang="en-US" dirty="0" smtClean="0"/>
              <a:t>activities</a:t>
            </a:r>
            <a:endParaRPr lang="en-US" dirty="0"/>
          </a:p>
          <a:p>
            <a:r>
              <a:rPr lang="en-US" dirty="0" smtClean="0"/>
              <a:t>Only starting to review processes across machines</a:t>
            </a:r>
          </a:p>
          <a:p>
            <a:pPr marL="666750" lvl="1" indent="-219075"/>
            <a:r>
              <a:rPr lang="en-US" dirty="0">
                <a:sym typeface="Wingdings"/>
              </a:rPr>
              <a:t> Injector settings management working group</a:t>
            </a:r>
          </a:p>
          <a:p>
            <a:pPr marL="666750" lvl="1" indent="-219075"/>
            <a:r>
              <a:rPr lang="en-US" dirty="0">
                <a:sym typeface="Wingdings"/>
              </a:rPr>
              <a:t>Is this enough</a:t>
            </a:r>
            <a:r>
              <a:rPr lang="en-US" dirty="0" smtClean="0">
                <a:sym typeface="Wingdings"/>
              </a:rPr>
              <a:t>?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More efficient machine operation: </a:t>
            </a:r>
          </a:p>
          <a:p>
            <a:pPr marL="666750" lvl="1" indent="-219075"/>
            <a:r>
              <a:rPr lang="en-US" dirty="0">
                <a:sym typeface="Wingdings"/>
              </a:rPr>
              <a:t>Optimization/machine learning algorithms</a:t>
            </a:r>
            <a:endParaRPr lang="en-US" dirty="0">
              <a:sym typeface="Wingdings"/>
            </a:endParaRPr>
          </a:p>
          <a:p>
            <a:pPr marL="666750" lvl="1" indent="-219075"/>
            <a:r>
              <a:rPr lang="en-US" dirty="0">
                <a:sym typeface="Wingdings"/>
              </a:rPr>
              <a:t>enough priority and man power allocated?</a:t>
            </a:r>
          </a:p>
          <a:p>
            <a:pPr marL="448056" lvl="1" indent="0">
              <a:buNone/>
            </a:pPr>
            <a:endParaRPr lang="en-US" dirty="0" smtClean="0">
              <a:sym typeface="Wingding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5458" y="147183"/>
            <a:ext cx="7203141" cy="582706"/>
          </a:xfrm>
        </p:spPr>
        <p:txBody>
          <a:bodyPr>
            <a:normAutofit/>
          </a:bodyPr>
          <a:lstStyle/>
          <a:p>
            <a:r>
              <a:rPr lang="en-US" dirty="0" smtClean="0"/>
              <a:t> Software and tools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LIU Workshop, 13-15 February 2019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17172" y="947603"/>
            <a:ext cx="1817914" cy="42930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 smtClean="0"/>
              <a:t>A. Huschauer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82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0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13237</TotalTime>
  <Words>337</Words>
  <Application>Microsoft Macintosh PowerPoint</Application>
  <PresentationFormat>On-screen Show (16:9)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Courier New</vt:lpstr>
      <vt:lpstr>Wingdings</vt:lpstr>
      <vt:lpstr>Arial</vt:lpstr>
      <vt:lpstr>CERN2Corporate16-9</vt:lpstr>
      <vt:lpstr>PowerPoint Presentation</vt:lpstr>
      <vt:lpstr>LHC Injectors Upgrade Workshop</vt:lpstr>
      <vt:lpstr>Wrap-up</vt:lpstr>
      <vt:lpstr>Milestone for commissioning of Injectors: beam availability for the LHC</vt:lpstr>
      <vt:lpstr>Status of         ,         and  </vt:lpstr>
      <vt:lpstr>Hot topics I</vt:lpstr>
      <vt:lpstr>Hot topics II</vt:lpstr>
      <vt:lpstr> Software and tools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Alexander Huschauer</cp:lastModifiedBy>
  <cp:revision>148</cp:revision>
  <dcterms:created xsi:type="dcterms:W3CDTF">2019-01-09T14:53:20Z</dcterms:created>
  <dcterms:modified xsi:type="dcterms:W3CDTF">2019-02-15T11:25:08Z</dcterms:modified>
</cp:coreProperties>
</file>