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64" r:id="rId4"/>
    <p:sldId id="265" r:id="rId5"/>
    <p:sldId id="281" r:id="rId6"/>
    <p:sldId id="362" r:id="rId7"/>
    <p:sldId id="381" r:id="rId8"/>
    <p:sldId id="269" r:id="rId9"/>
    <p:sldId id="371" r:id="rId10"/>
    <p:sldId id="382" r:id="rId11"/>
    <p:sldId id="363" r:id="rId12"/>
    <p:sldId id="373" r:id="rId13"/>
    <p:sldId id="372" r:id="rId14"/>
    <p:sldId id="374" r:id="rId15"/>
    <p:sldId id="375" r:id="rId16"/>
    <p:sldId id="376" r:id="rId17"/>
    <p:sldId id="377" r:id="rId18"/>
    <p:sldId id="378" r:id="rId19"/>
    <p:sldId id="380" r:id="rId20"/>
    <p:sldId id="379" r:id="rId21"/>
    <p:sldId id="383" r:id="rId22"/>
    <p:sldId id="26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  <a:srgbClr val="B3071D"/>
    <a:srgbClr val="8A99BF"/>
    <a:srgbClr val="0055A1"/>
    <a:srgbClr val="7FA9D0"/>
    <a:srgbClr val="80A9D0"/>
    <a:srgbClr val="0D428C"/>
    <a:srgbClr val="2A70B0"/>
    <a:srgbClr val="3A557D"/>
    <a:srgbClr val="2561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61" autoAdjust="0"/>
    <p:restoredTop sz="90843" autoAdjust="0"/>
  </p:normalViewPr>
  <p:slideViewPr>
    <p:cSldViewPr snapToGrid="0" snapToObjects="1">
      <p:cViewPr varScale="1">
        <p:scale>
          <a:sx n="103" d="100"/>
          <a:sy n="103" d="100"/>
        </p:scale>
        <p:origin x="200" y="2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1/30/19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1/30/19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8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4 weeks of beam for important last 2 points + </a:t>
            </a:r>
            <a:r>
              <a:rPr lang="en-GB" dirty="0" err="1"/>
              <a:t>debuncher</a:t>
            </a:r>
            <a:r>
              <a:rPr lang="en-GB" dirty="0"/>
              <a:t> + LLRF FB/FF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25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case of a source current increase, might have to exchange some klystrons (at their power limit) and would need adaptations for RF and BI.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3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940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559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Beam time effectively reduced due to: Beam comm. during summer, access in SWY/PSB, low duty cycle, specialist availability might be reduced due to other LS2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7889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85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/>
              <a:t>LHC Injectors Upgrade Workshop</a:t>
            </a:r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/>
              <a:t>Presentation title</a:t>
            </a:r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/>
              <a:t>B. Mikulec</a:t>
            </a:r>
            <a:endParaRPr lang="en-GB" dirty="0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87243" y="289208"/>
            <a:ext cx="9122538" cy="653767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2887" y="1076897"/>
            <a:ext cx="11687175" cy="4916131"/>
          </a:xfr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600"/>
            </a:lvl1pPr>
            <a:lvl2pPr marL="615600" indent="-241200">
              <a:buSzPct val="80000"/>
              <a:buFont typeface="Wingdings" charset="2"/>
              <a:buChar char="§"/>
              <a:defRPr sz="2200"/>
            </a:lvl2pPr>
            <a:lvl3pPr marL="878400" indent="-198000">
              <a:buFont typeface=".AppleSystemUIFont" charset="-120"/>
              <a:buChar char="-"/>
              <a:defRPr sz="1800"/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</a:p>
          <a:p>
            <a:pPr lvl="4" eaLnBrk="1" latinLnBrk="0" hangingPunct="1"/>
            <a:endParaRPr lang="en-US" dirty="0"/>
          </a:p>
          <a:p>
            <a:pPr lvl="4" eaLnBrk="1" latinLnBrk="0" hangingPunct="1"/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/>
              <a:t>B. Mikulec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34745" y="168311"/>
            <a:ext cx="10620233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073889"/>
            <a:ext cx="11684045" cy="5092995"/>
          </a:xfrm>
        </p:spPr>
        <p:txBody>
          <a:bodyPr/>
          <a:lstStyle>
            <a:lvl2pPr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4238" y="6284809"/>
            <a:ext cx="630740" cy="46771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3" y="168311"/>
            <a:ext cx="825464" cy="747654"/>
          </a:xfrm>
          <a:prstGeom prst="rect">
            <a:avLst/>
          </a:prstGeom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9843C935-4B5D-C14F-A09A-C12588DA73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70223" y="633610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685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006" y="5943538"/>
            <a:ext cx="12238370" cy="9144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2888" y="233493"/>
            <a:ext cx="11335851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2888" y="1443038"/>
            <a:ext cx="11335852" cy="45499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  <a:p>
            <a:pPr lvl="1" eaLnBrk="1" latinLnBrk="0" hangingPunct="1"/>
            <a:r>
              <a:rPr kumimoji="0" lang="fr-CH" dirty="0"/>
              <a:t>Second </a:t>
            </a:r>
            <a:r>
              <a:rPr kumimoji="0" lang="fr-CH" dirty="0" err="1"/>
              <a:t>level</a:t>
            </a:r>
            <a:endParaRPr kumimoji="0" lang="fr-CH" dirty="0"/>
          </a:p>
          <a:p>
            <a:pPr lvl="2" eaLnBrk="1" latinLnBrk="0" hangingPunct="1"/>
            <a:r>
              <a:rPr kumimoji="0" lang="fr-CH" dirty="0" err="1"/>
              <a:t>Third</a:t>
            </a:r>
            <a:r>
              <a:rPr kumimoji="0" lang="fr-CH" dirty="0"/>
              <a:t> </a:t>
            </a:r>
            <a:r>
              <a:rPr kumimoji="0" lang="fr-CH" dirty="0" err="1"/>
              <a:t>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55A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162755" y="6184800"/>
            <a:ext cx="5678311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pPr algn="l"/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78133" y="6183112"/>
            <a:ext cx="4104718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r>
              <a:rPr lang="en-GB"/>
              <a:t>B. Mikulec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65" r:id="rId4"/>
    <p:sldLayoutId id="2147483666" r:id="rId5"/>
    <p:sldLayoutId id="2147483669" r:id="rId6"/>
  </p:sldLayoutIdLst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188913" algn="l" rtl="0" eaLnBrk="1" latinLnBrk="0" hangingPunct="1">
        <a:spcBef>
          <a:spcPct val="20000"/>
        </a:spcBef>
        <a:buClr>
          <a:srgbClr val="0055A1"/>
        </a:buClr>
        <a:buSzPct val="80000"/>
        <a:buFont typeface="Arial"/>
        <a:buChar char="•"/>
        <a:tabLst/>
        <a:defRPr kumimoji="0" sz="2800" b="1" kern="1200" baseline="0">
          <a:solidFill>
            <a:srgbClr val="0055A1"/>
          </a:solidFill>
          <a:latin typeface="+mn-lt"/>
          <a:ea typeface="+mn-ea"/>
          <a:cs typeface="+mn-cs"/>
        </a:defRPr>
      </a:lvl1pPr>
      <a:lvl2pPr marL="635000" indent="-223838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90000"/>
        <a:buFont typeface="Arial"/>
        <a:buChar char="•"/>
        <a:tabLst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944563" indent="-195263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5000"/>
        <a:buFont typeface="Arial"/>
        <a:buChar char="•"/>
        <a:tabLst/>
        <a:defRPr kumimoji="0"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78856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898179/1.1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521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D5A2DA3-6825-4849-8C0E-2F66B46C9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2628" y="2520778"/>
            <a:ext cx="5721178" cy="827903"/>
          </a:xfrm>
          <a:gradFill flip="none" rotWithShape="1">
            <a:gsLst>
              <a:gs pos="0">
                <a:schemeClr val="accent1">
                  <a:shade val="30000"/>
                  <a:satMod val="115000"/>
                  <a:lumMod val="20000"/>
                  <a:lumOff val="80000"/>
                </a:schemeClr>
              </a:gs>
              <a:gs pos="21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pPr marL="72000" indent="0" algn="ctr">
              <a:buNone/>
            </a:pPr>
            <a:r>
              <a:rPr lang="en-GB" sz="3600" i="1" dirty="0">
                <a:solidFill>
                  <a:srgbClr val="00B050"/>
                </a:solidFill>
              </a:rPr>
              <a:t>2020 Linac4 Restart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A41189-4C6E-5D4F-A45A-66C13965D5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358648-F758-DA44-A04F-D435F333BBF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504FA4-DB3F-F945-BC55-11FB57589F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B. Mikulec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5206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7B53F-E7F2-C542-8734-2C9803707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2020 Linac4 Restart -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E4A7FF-5800-F645-8EFF-1A62F76780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>
                <a:solidFill>
                  <a:srgbClr val="00B050"/>
                </a:solidFill>
              </a:rPr>
              <a:t>Timely provision of all requested beams to the PSB with pre-LS2 specifications</a:t>
            </a:r>
          </a:p>
          <a:p>
            <a:pPr lvl="1"/>
            <a:r>
              <a:rPr lang="en-GB" sz="1800" dirty="0"/>
              <a:t>For commissioning of PSB and all downstream machines</a:t>
            </a:r>
          </a:p>
          <a:p>
            <a:pPr lvl="1"/>
            <a:r>
              <a:rPr lang="en-GB" sz="1800" dirty="0"/>
              <a:t>First physics beams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/>
              <a:t>In theory no modifications planned after 2019 LBE line run, BUT</a:t>
            </a:r>
          </a:p>
          <a:p>
            <a:pPr lvl="1"/>
            <a:r>
              <a:rPr lang="en-GB" sz="1800" dirty="0"/>
              <a:t>Might need to test potential LL-RF modifications (as a result of the 2019 LBE line run) in case cavity beam loading could not be sufficiently compensated by new proposed algorithms</a:t>
            </a:r>
          </a:p>
          <a:p>
            <a:pPr lvl="1"/>
            <a:r>
              <a:rPr lang="en-GB" sz="1800" dirty="0"/>
              <a:t>Will need to go into more detail for optimisations of LL-RF algorithms, longitudinal painting + chopping, optics</a:t>
            </a:r>
          </a:p>
          <a:p>
            <a:pPr lvl="1"/>
            <a:r>
              <a:rPr lang="en-GB" sz="1800" dirty="0"/>
              <a:t>Increased functionality of source Autopilot and evaluation of steering/matching automatization algorithms</a:t>
            </a:r>
          </a:p>
          <a:p>
            <a:pPr lvl="2"/>
            <a:r>
              <a:rPr lang="en-GB" sz="1600" dirty="0"/>
              <a:t>No source modifications planned after 2019 LBE line run </a:t>
            </a:r>
            <a:r>
              <a:rPr lang="en-GB" sz="1600" dirty="0">
                <a:sym typeface="Wingdings" pitchFamily="2" charset="2"/>
              </a:rPr>
              <a:t> should have ~26 mA at LBE</a:t>
            </a:r>
            <a:endParaRPr lang="en-GB" sz="1600" dirty="0"/>
          </a:p>
          <a:p>
            <a:pPr>
              <a:buFont typeface="Wingdings" pitchFamily="2" charset="2"/>
              <a:buChar char="Ø"/>
            </a:pPr>
            <a:r>
              <a:rPr lang="en-GB" sz="2000" dirty="0"/>
              <a:t>Set up and test all operational beams</a:t>
            </a:r>
          </a:p>
          <a:p>
            <a:pPr lvl="1"/>
            <a:r>
              <a:rPr lang="en-GB" sz="1800" dirty="0"/>
              <a:t>Optimise all cycle-dependent settings, including interlocks/watchdogs/BLM thresholds</a:t>
            </a:r>
          </a:p>
          <a:p>
            <a:pPr lvl="1"/>
            <a:r>
              <a:rPr lang="en-GB" sz="1800" dirty="0"/>
              <a:t>Evaluate under final conditions full ppm operation (e.g. for </a:t>
            </a:r>
            <a:r>
              <a:rPr lang="en-GB" sz="1800" dirty="0" err="1"/>
              <a:t>debuncher</a:t>
            </a:r>
            <a:r>
              <a:rPr lang="en-GB" sz="1800" dirty="0"/>
              <a:t> and long. painting)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9AF320-CD8A-B444-8836-210271CFD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80E78D-381D-B246-8073-0EF801177D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0FBA0C-E2AD-BC4C-8637-CE91F6F429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B. Mikulec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6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DFAA9-F1BC-AD4F-A37E-CCA019732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2020 Linac4 Restart – Additional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C9E2-5B25-094F-9A39-BA6F41D53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5106215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OP will invest in this period to </a:t>
            </a:r>
            <a:r>
              <a:rPr lang="en-GB" sz="2000" dirty="0">
                <a:solidFill>
                  <a:srgbClr val="00B050"/>
                </a:solidFill>
              </a:rPr>
              <a:t>evaluate for future reference the minimum Linac4 restart time after periods with only minor modifications</a:t>
            </a:r>
            <a:r>
              <a:rPr lang="en-GB" sz="2000" dirty="0"/>
              <a:t> (like after a YETS)</a:t>
            </a:r>
          </a:p>
          <a:p>
            <a:pPr lvl="1"/>
            <a:r>
              <a:rPr lang="en-GB" sz="1800" dirty="0"/>
              <a:t>Deploy the usual shift arrangement for this period (M/A shifts during HW commissioning, full MAN during basic beam commissioning to the Linac4 dump)</a:t>
            </a:r>
          </a:p>
          <a:p>
            <a:pPr lvl="1"/>
            <a:r>
              <a:rPr lang="en-GB" sz="1800" dirty="0"/>
              <a:t>Remark: the PSB will also restart HW commissioning in April 2020 (same team of operators)</a:t>
            </a:r>
          </a:p>
          <a:p>
            <a:pPr lvl="1"/>
            <a:r>
              <a:rPr lang="en-GB" sz="1800" dirty="0"/>
              <a:t>For a representative evaluation there should be a </a:t>
            </a:r>
            <a:r>
              <a:rPr lang="en-GB" sz="1800" dirty="0">
                <a:solidFill>
                  <a:srgbClr val="FF9300"/>
                </a:solidFill>
              </a:rPr>
              <a:t>piquet service </a:t>
            </a:r>
            <a:r>
              <a:rPr lang="en-GB" sz="1800" dirty="0"/>
              <a:t>available for the BC phase (</a:t>
            </a:r>
            <a:r>
              <a:rPr lang="en-GB" sz="1800" dirty="0" err="1"/>
              <a:t>tbd</a:t>
            </a:r>
            <a:r>
              <a:rPr lang="en-GB" sz="1800" dirty="0"/>
              <a:t>)</a:t>
            </a:r>
          </a:p>
          <a:p>
            <a:r>
              <a:rPr lang="en-GB" sz="2000" dirty="0"/>
              <a:t>Start in current LS2 Master Schedule: w15 2020 with HW commissioning (2 weeks)</a:t>
            </a:r>
          </a:p>
          <a:p>
            <a:pPr lvl="1"/>
            <a:r>
              <a:rPr lang="en-GB" sz="1800" dirty="0"/>
              <a:t>Plan to start actually with </a:t>
            </a:r>
            <a:r>
              <a:rPr lang="en-GB" sz="1800" b="1" dirty="0"/>
              <a:t>1 week of IST</a:t>
            </a:r>
            <a:r>
              <a:rPr lang="en-GB" sz="1800" dirty="0"/>
              <a:t>, followed by </a:t>
            </a:r>
            <a:r>
              <a:rPr lang="en-GB" sz="1800" b="1" dirty="0"/>
              <a:t>2 weeks of HW commissioning </a:t>
            </a:r>
            <a:r>
              <a:rPr lang="en-GB" sz="1800" dirty="0"/>
              <a:t>(2 weeks from summer 2018 experience where HW commissioning was under OP responsibility) </a:t>
            </a:r>
            <a:r>
              <a:rPr lang="en-GB" sz="1800" dirty="0">
                <a:sym typeface="Wingdings" pitchFamily="2" charset="2"/>
              </a:rPr>
              <a:t> </a:t>
            </a:r>
            <a:r>
              <a:rPr lang="en-GB" sz="1800" dirty="0">
                <a:solidFill>
                  <a:srgbClr val="FF9300"/>
                </a:solidFill>
                <a:sym typeface="Wingdings" pitchFamily="2" charset="2"/>
              </a:rPr>
              <a:t>total: 3 weeks</a:t>
            </a:r>
            <a:endParaRPr lang="en-GB" sz="1800" dirty="0">
              <a:solidFill>
                <a:srgbClr val="FF9300"/>
              </a:solidFill>
            </a:endParaRPr>
          </a:p>
          <a:p>
            <a:r>
              <a:rPr lang="en-GB" sz="2000" dirty="0"/>
              <a:t>Continue with beam commissioning to the Linac4 dump with aggressive schedule</a:t>
            </a:r>
          </a:p>
          <a:p>
            <a:pPr lvl="1"/>
            <a:r>
              <a:rPr lang="en-GB" sz="1800" dirty="0"/>
              <a:t>OP will gain experience with Linac4 beam commissioning during 2019 LBE line run (until then, BC was under ABP responsibility) – this will help refining the 2020 beam commissioning planning</a:t>
            </a:r>
          </a:p>
          <a:p>
            <a:pPr lvl="1"/>
            <a:r>
              <a:rPr lang="en-GB" sz="1800" dirty="0"/>
              <a:t>Current estimate for this phase: </a:t>
            </a:r>
            <a:r>
              <a:rPr lang="en-GB" sz="1800" dirty="0">
                <a:solidFill>
                  <a:srgbClr val="FF9300"/>
                </a:solidFill>
              </a:rPr>
              <a:t>2.5 weeks </a:t>
            </a:r>
            <a:r>
              <a:rPr lang="en-GB" sz="1800" dirty="0"/>
              <a:t>(was 1 month after summer 2018); beam commissioning running in parallel with RF setup, which requires 2 weeks from RFQ to the last PIMS cavities; half a week for final equipment tests at 160 MeV and longitudinal + transverse beam characterisation</a:t>
            </a:r>
          </a:p>
          <a:p>
            <a:pPr lvl="1"/>
            <a:r>
              <a:rPr lang="en-GB" sz="1800" dirty="0"/>
              <a:t>Will adapt ‘online’ according to advancement</a:t>
            </a:r>
            <a:endParaRPr lang="en-GB" sz="2000" dirty="0"/>
          </a:p>
          <a:p>
            <a:pPr lvl="1"/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1328BE-48AE-F14C-B995-E025BB94A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57D8DA-B654-8047-99C6-84AB956F975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CEFBE4-41BE-6D4F-A374-25A8204730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B. Mikulec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133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CC7E9-937D-AE49-B7AE-EA199A7E5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Milestones for Pre-Requisites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E2197-E885-BA43-966A-AF2910A0E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2000" indent="0">
              <a:buNone/>
            </a:pPr>
            <a:r>
              <a:rPr lang="en-GB" sz="2000" dirty="0"/>
              <a:t>2019:</a:t>
            </a:r>
          </a:p>
          <a:p>
            <a:r>
              <a:rPr lang="en-GB" sz="2000" dirty="0"/>
              <a:t>End June 2019: </a:t>
            </a:r>
            <a:r>
              <a:rPr lang="en-GB" sz="1800" b="0" dirty="0">
                <a:solidFill>
                  <a:schemeClr val="bg2">
                    <a:lumMod val="10000"/>
                  </a:schemeClr>
                </a:solidFill>
              </a:rPr>
              <a:t>CO Linac4 LS2 baseline deployed, FESA classes ready</a:t>
            </a:r>
          </a:p>
          <a:p>
            <a:r>
              <a:rPr lang="en-GB" sz="2000" dirty="0"/>
              <a:t>End July 2019: </a:t>
            </a:r>
            <a:r>
              <a:rPr lang="en-GB" sz="1800" b="0" dirty="0">
                <a:solidFill>
                  <a:schemeClr val="bg2">
                    <a:lumMod val="10000"/>
                  </a:schemeClr>
                </a:solidFill>
              </a:rPr>
              <a:t>settings management/LSA changes implemented for LBE line run</a:t>
            </a:r>
          </a:p>
          <a:p>
            <a:r>
              <a:rPr lang="en-GB" sz="2000" dirty="0"/>
              <a:t>End August 2019: </a:t>
            </a:r>
            <a:r>
              <a:rPr lang="en-GB" sz="1800" b="0" dirty="0">
                <a:solidFill>
                  <a:schemeClr val="bg2">
                    <a:lumMod val="10000"/>
                  </a:schemeClr>
                </a:solidFill>
              </a:rPr>
              <a:t>most applications ready (with very few agreed exceptions)</a:t>
            </a:r>
          </a:p>
          <a:p>
            <a:r>
              <a:rPr lang="en-GB" sz="2000" dirty="0">
                <a:solidFill>
                  <a:srgbClr val="00B050"/>
                </a:solidFill>
              </a:rPr>
              <a:t>Successful 2019 LBE line run and clear identification of all remaining open issues</a:t>
            </a:r>
          </a:p>
          <a:p>
            <a:pPr marL="72000" indent="0">
              <a:buNone/>
            </a:pPr>
            <a:r>
              <a:rPr lang="en-GB" sz="2000" dirty="0"/>
              <a:t>2020:</a:t>
            </a:r>
          </a:p>
          <a:p>
            <a:r>
              <a:rPr lang="en-GB" sz="2000" dirty="0"/>
              <a:t>13</a:t>
            </a:r>
            <a:r>
              <a:rPr lang="en-GB" sz="2000" baseline="30000" dirty="0"/>
              <a:t>th</a:t>
            </a:r>
            <a:r>
              <a:rPr lang="en-GB" sz="2000" dirty="0"/>
              <a:t> January 2020: </a:t>
            </a:r>
            <a:r>
              <a:rPr lang="en-GB" sz="1800" b="0" dirty="0">
                <a:solidFill>
                  <a:schemeClr val="bg2">
                    <a:lumMod val="10000"/>
                  </a:schemeClr>
                </a:solidFill>
              </a:rPr>
              <a:t>final CO LS2 baseline release for injectors</a:t>
            </a:r>
          </a:p>
          <a:p>
            <a:r>
              <a:rPr lang="en-GB" sz="2100" dirty="0">
                <a:solidFill>
                  <a:schemeClr val="tx1"/>
                </a:solidFill>
              </a:rPr>
              <a:t>February 2020: </a:t>
            </a:r>
            <a:r>
              <a:rPr lang="en-GB" sz="1800" b="0" dirty="0">
                <a:solidFill>
                  <a:schemeClr val="bg2">
                    <a:lumMod val="10000"/>
                  </a:schemeClr>
                </a:solidFill>
              </a:rPr>
              <a:t>update of checklists finished; release of online planning (ASM)</a:t>
            </a:r>
          </a:p>
          <a:p>
            <a:r>
              <a:rPr lang="en-GB" sz="2000" dirty="0"/>
              <a:t>End March 2020: </a:t>
            </a:r>
            <a:r>
              <a:rPr lang="en-GB" sz="1800" b="0" dirty="0">
                <a:solidFill>
                  <a:schemeClr val="bg2">
                    <a:lumMod val="10000"/>
                  </a:schemeClr>
                </a:solidFill>
              </a:rPr>
              <a:t>all services available, settings management/LSA changes (incl. optics) implemented for PSB connection, DB logging reviewed; all applications ready</a:t>
            </a:r>
          </a:p>
          <a:p>
            <a:r>
              <a:rPr lang="en-GB" sz="2000" dirty="0"/>
              <a:t>DSO tests and HW/beam permits OK in time for start of IST/HW commissioning</a:t>
            </a:r>
          </a:p>
          <a:p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5314F2-52C8-234B-9E51-D3E9E77693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EC9094-9761-4842-B0D0-66200B59C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D9E63A-0919-4342-9622-7CCFB3CDCC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Mikulec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8869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2" y="289208"/>
            <a:ext cx="10483431" cy="653767"/>
          </a:xfrm>
        </p:spPr>
        <p:txBody>
          <a:bodyPr>
            <a:normAutofit/>
          </a:bodyPr>
          <a:lstStyle/>
          <a:p>
            <a:r>
              <a:rPr lang="en-GB" dirty="0"/>
              <a:t>2020 Basic Beam Commissioning to Linac4 Dump (Phase 1)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B. Mikulec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1826603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499441"/>
              </p:ext>
            </p:extLst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Week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Week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Week 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Week 6 (1</a:t>
                      </a:r>
                      <a:r>
                        <a:rPr lang="en-GB" baseline="30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st</a:t>
                      </a:r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2352420" y="1021998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2421927" y="909466"/>
            <a:ext cx="1479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IST finished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0465909" y="1043029"/>
            <a:ext cx="114300" cy="442912"/>
            <a:chOff x="2114550" y="942975"/>
            <a:chExt cx="114300" cy="442912"/>
          </a:xfrm>
        </p:grpSpPr>
        <p:sp>
          <p:nvSpPr>
            <p:cNvPr id="16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6086471" y="808258"/>
            <a:ext cx="1222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HW comm. finished</a:t>
            </a: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74394"/>
              </p:ext>
            </p:extLst>
          </p:nvPr>
        </p:nvGraphicFramePr>
        <p:xfrm>
          <a:off x="403526" y="2445267"/>
          <a:ext cx="11327790" cy="334840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925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2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08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23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99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7362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Start-up of Linac4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Check source stability, e</a:t>
                      </a:r>
                      <a:r>
                        <a:rPr lang="en-GB" sz="14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</a:t>
                      </a: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dump current etc.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Partial verification of source Autopilot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Faraday Cup, BCT, </a:t>
                      </a:r>
                      <a:r>
                        <a:rPr lang="en-GB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Semgrid</a:t>
                      </a: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applications; pre-chopper; correctors; source BIC; Autopilot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ABP specialists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 weeks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3124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Start-up of Linac4 RF systems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LLRF setup of all cavities (excl. </a:t>
                      </a:r>
                      <a:r>
                        <a:rPr lang="en-GB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debuncher</a:t>
                      </a: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Inspector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 + EPC specialists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weeks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626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LEBT/MEBT tuning, phasing in </a:t>
                      </a:r>
                      <a:r>
                        <a:rPr lang="en-GB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linac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Recommissioning of instrumentation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RFQ transmission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Pulse flatness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Chopping efficiency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Beam loading and </a:t>
                      </a:r>
                      <a:r>
                        <a:rPr lang="en-GB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ToF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Trajectories, </a:t>
                      </a:r>
                      <a:r>
                        <a:rPr lang="en-GB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ToF</a:t>
                      </a: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, BSM1… (full set of beam instruments and related applications)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Could profit from optimisation algorithms for </a:t>
                      </a:r>
                      <a:r>
                        <a:rPr lang="en-GB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transm</a:t>
                      </a: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./flatness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weeks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7626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Beam Characterisation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Long. + </a:t>
                      </a:r>
                      <a:r>
                        <a:rPr lang="en-GB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transv</a:t>
                      </a: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 measurements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Steering to dump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Emittance meas. application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Check new optics (vert. </a:t>
                      </a:r>
                      <a:r>
                        <a:rPr lang="en-GB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emitt</a:t>
                      </a: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 meas.)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0.5 weeks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506848"/>
                  </a:ext>
                </a:extLst>
              </a:tr>
            </a:tbl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823DF34D-C778-A04E-8E04-B75F8B699162}"/>
              </a:ext>
            </a:extLst>
          </p:cNvPr>
          <p:cNvGrpSpPr/>
          <p:nvPr/>
        </p:nvGrpSpPr>
        <p:grpSpPr>
          <a:xfrm>
            <a:off x="5996887" y="1028512"/>
            <a:ext cx="114300" cy="442912"/>
            <a:chOff x="2228850" y="942975"/>
            <a:chExt cx="114300" cy="442912"/>
          </a:xfrm>
        </p:grpSpPr>
        <p:sp>
          <p:nvSpPr>
            <p:cNvPr id="21" name="Triangle 20">
              <a:extLst>
                <a:ext uri="{FF2B5EF4-FFF2-40B4-BE49-F238E27FC236}">
                  <a16:creationId xmlns:a16="http://schemas.microsoft.com/office/drawing/2014/main" id="{587F6CA7-978F-494F-BD2E-A5732D086E8D}"/>
                </a:ext>
              </a:extLst>
            </p:cNvPr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4357EEB-07C7-4442-8344-3CEAE0CD9045}"/>
                </a:ext>
              </a:extLst>
            </p:cNvPr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D2F6FC0-42CB-F946-A181-A327F0E3D45C}"/>
              </a:ext>
            </a:extLst>
          </p:cNvPr>
          <p:cNvSpPr txBox="1"/>
          <p:nvPr/>
        </p:nvSpPr>
        <p:spPr>
          <a:xfrm>
            <a:off x="8958860" y="786355"/>
            <a:ext cx="1568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Basic beam comm. finished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884AC7-9E9C-7B45-B31E-DD55C1DC2535}"/>
              </a:ext>
            </a:extLst>
          </p:cNvPr>
          <p:cNvSpPr txBox="1"/>
          <p:nvPr/>
        </p:nvSpPr>
        <p:spPr>
          <a:xfrm>
            <a:off x="378813" y="1989436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For beam commissioning: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F6BB42C-380A-0D41-9A11-8C281E91A9FA}"/>
              </a:ext>
            </a:extLst>
          </p:cNvPr>
          <p:cNvGrpSpPr/>
          <p:nvPr/>
        </p:nvGrpSpPr>
        <p:grpSpPr>
          <a:xfrm>
            <a:off x="671947" y="1061310"/>
            <a:ext cx="114300" cy="442912"/>
            <a:chOff x="2228850" y="942975"/>
            <a:chExt cx="114300" cy="442912"/>
          </a:xfrm>
        </p:grpSpPr>
        <p:sp>
          <p:nvSpPr>
            <p:cNvPr id="25" name="Triangle 24">
              <a:extLst>
                <a:ext uri="{FF2B5EF4-FFF2-40B4-BE49-F238E27FC236}">
                  <a16:creationId xmlns:a16="http://schemas.microsoft.com/office/drawing/2014/main" id="{C3E2A612-779E-1249-B6F4-86E26C6EB437}"/>
                </a:ext>
              </a:extLst>
            </p:cNvPr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197D723-ED21-DC4C-AC72-C4E3D062773F}"/>
                </a:ext>
              </a:extLst>
            </p:cNvPr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28A15121-BFA5-1943-9CE9-0BE01EA64840}"/>
              </a:ext>
            </a:extLst>
          </p:cNvPr>
          <p:cNvSpPr txBox="1"/>
          <p:nvPr/>
        </p:nvSpPr>
        <p:spPr>
          <a:xfrm>
            <a:off x="759346" y="915415"/>
            <a:ext cx="1479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Start source</a:t>
            </a:r>
          </a:p>
        </p:txBody>
      </p:sp>
    </p:spTree>
    <p:extLst>
      <p:ext uri="{BB962C8B-B14F-4D97-AF65-F5344CB8AC3E}">
        <p14:creationId xmlns:p14="http://schemas.microsoft.com/office/powerpoint/2010/main" val="24735979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2020 Beam Studies to Linac4 Dump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B. Mikulec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1826603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322504"/>
              </p:ext>
            </p:extLst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Week 6 (2</a:t>
                      </a:r>
                      <a:r>
                        <a:rPr lang="en-GB" baseline="30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nd</a:t>
                      </a:r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Week 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Week 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Week 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Week 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2314574" y="1047160"/>
            <a:ext cx="114300" cy="442912"/>
            <a:chOff x="2114550" y="942975"/>
            <a:chExt cx="114300" cy="442912"/>
          </a:xfrm>
        </p:grpSpPr>
        <p:sp>
          <p:nvSpPr>
            <p:cNvPr id="16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3921231"/>
              </p:ext>
            </p:extLst>
          </p:nvPr>
        </p:nvGraphicFramePr>
        <p:xfrm>
          <a:off x="403526" y="2556478"/>
          <a:ext cx="11327790" cy="30032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925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8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7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489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99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7362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/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/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Stripping foil 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Test graphene foil for 1 new manufacturer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Test another GSI amorphous C foil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Incompatible with beam operation to LBE and other measurements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5702201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Tuning of source Autopilot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Source stability along pulse and pulse-to-pulse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Check transmission and pulse flatness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Continuous </a:t>
                      </a:r>
                      <a:r>
                        <a:rPr lang="en-GB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caesiation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Autopilot, BCTs, Timber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 parallel; reserve one cycle for this 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 weeks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0266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Optimisation of LL-RF feed-back and feed-forward algorithms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Check compensation for cavity beam loading at each transition (R4!)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BSM, RF monitoring with Inspector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Small part can be done with beam to L4 dump, but then beam to LBE is needed.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>
                          <a:solidFill>
                            <a:srgbClr val="FF0000"/>
                          </a:solidFill>
                        </a:rPr>
                        <a:t>Tbd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 based on experience from LBE line run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DF6BB42C-380A-0D41-9A11-8C281E91A9FA}"/>
              </a:ext>
            </a:extLst>
          </p:cNvPr>
          <p:cNvGrpSpPr/>
          <p:nvPr/>
        </p:nvGrpSpPr>
        <p:grpSpPr>
          <a:xfrm>
            <a:off x="1549280" y="1061310"/>
            <a:ext cx="114300" cy="442912"/>
            <a:chOff x="2228850" y="942975"/>
            <a:chExt cx="114300" cy="442912"/>
          </a:xfrm>
        </p:grpSpPr>
        <p:sp>
          <p:nvSpPr>
            <p:cNvPr id="25" name="Triangle 24">
              <a:extLst>
                <a:ext uri="{FF2B5EF4-FFF2-40B4-BE49-F238E27FC236}">
                  <a16:creationId xmlns:a16="http://schemas.microsoft.com/office/drawing/2014/main" id="{C3E2A612-779E-1249-B6F4-86E26C6EB437}"/>
                </a:ext>
              </a:extLst>
            </p:cNvPr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197D723-ED21-DC4C-AC72-C4E3D062773F}"/>
                </a:ext>
              </a:extLst>
            </p:cNvPr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28A15121-BFA5-1943-9CE9-0BE01EA64840}"/>
              </a:ext>
            </a:extLst>
          </p:cNvPr>
          <p:cNvSpPr txBox="1"/>
          <p:nvPr/>
        </p:nvSpPr>
        <p:spPr>
          <a:xfrm>
            <a:off x="1557001" y="792821"/>
            <a:ext cx="1359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Stripping foil tests etc.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4AAD1F8-4B52-B74A-8FF3-51177CB1DE54}"/>
              </a:ext>
            </a:extLst>
          </p:cNvPr>
          <p:cNvSpPr txBox="1"/>
          <p:nvPr/>
        </p:nvSpPr>
        <p:spPr>
          <a:xfrm>
            <a:off x="378813" y="2150077"/>
            <a:ext cx="795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These activities could mostly run in parallel to beam being sent to LBE: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50A202-C103-BE4C-B722-E64309D56553}"/>
              </a:ext>
            </a:extLst>
          </p:cNvPr>
          <p:cNvSpPr txBox="1"/>
          <p:nvPr/>
        </p:nvSpPr>
        <p:spPr>
          <a:xfrm>
            <a:off x="4704916" y="837321"/>
            <a:ext cx="3203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Beam tests to Linac4 dump </a:t>
            </a:r>
            <a:r>
              <a:rPr lang="en-GB" sz="1600" dirty="0">
                <a:solidFill>
                  <a:srgbClr val="FF9300"/>
                </a:solidFill>
              </a:rPr>
              <a:t>in parallel to 2020 LBE line tests </a:t>
            </a:r>
          </a:p>
        </p:txBody>
      </p:sp>
    </p:spTree>
    <p:extLst>
      <p:ext uri="{BB962C8B-B14F-4D97-AF65-F5344CB8AC3E}">
        <p14:creationId xmlns:p14="http://schemas.microsoft.com/office/powerpoint/2010/main" val="34450154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A9175-B653-504A-9CAE-3960999F0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Effects of Cavity Beam Loading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0AEB9-EB0B-D94D-9AC9-E8352A4FA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4885167" cy="4916131"/>
          </a:xfrm>
        </p:spPr>
        <p:txBody>
          <a:bodyPr>
            <a:normAutofit/>
          </a:bodyPr>
          <a:lstStyle/>
          <a:p>
            <a:r>
              <a:rPr lang="en-GB" sz="2000" dirty="0"/>
              <a:t>‘Risk’ item, as no experience yet at Linac4 with compensation algorithms</a:t>
            </a:r>
          </a:p>
          <a:p>
            <a:r>
              <a:rPr lang="en-GB" sz="2000" dirty="0"/>
              <a:t>First evaluation possible during 2019 LBE line run</a:t>
            </a:r>
          </a:p>
          <a:p>
            <a:r>
              <a:rPr lang="en-GB" sz="2000" dirty="0"/>
              <a:t>Affects injection position/angle at PSB injection </a:t>
            </a:r>
            <a:r>
              <a:rPr lang="en-GB" sz="2000" dirty="0">
                <a:sym typeface="Wingdings" pitchFamily="2" charset="2"/>
              </a:rPr>
              <a:t> degradation of transverse emittance </a:t>
            </a:r>
          </a:p>
          <a:p>
            <a:pPr lvl="1"/>
            <a:r>
              <a:rPr lang="en-GB" sz="1800" dirty="0">
                <a:sym typeface="Wingdings" pitchFamily="2" charset="2"/>
              </a:rPr>
              <a:t>Appears always for Ring 4 and at any abrupt transition in beam current (if longer than ~a few </a:t>
            </a:r>
            <a:r>
              <a:rPr lang="en-GB" sz="1800" dirty="0" err="1">
                <a:sym typeface="Wingdings" pitchFamily="2" charset="2"/>
              </a:rPr>
              <a:t>μs</a:t>
            </a:r>
            <a:r>
              <a:rPr lang="en-GB" sz="1800" dirty="0">
                <a:sym typeface="Wingdings" pitchFamily="2" charset="2"/>
              </a:rPr>
              <a:t>)</a:t>
            </a:r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1FD528-AD41-3340-A944-921E827E6E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D52FB2-BA50-8E42-AC96-B97DD17F60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5245CF-E377-7549-A4E5-695114C045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Mikulec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CFF210-F3AD-804E-A97D-7109E08378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9190" y="828832"/>
            <a:ext cx="7238279" cy="54122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19D5122-C6AB-FC4E-96FE-EEA93EF5695B}"/>
              </a:ext>
            </a:extLst>
          </p:cNvPr>
          <p:cNvSpPr txBox="1"/>
          <p:nvPr/>
        </p:nvSpPr>
        <p:spPr>
          <a:xfrm>
            <a:off x="1186249" y="5029200"/>
            <a:ext cx="3145413" cy="738664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See slide R. Wegner @</a:t>
            </a:r>
          </a:p>
          <a:p>
            <a:r>
              <a:rPr lang="en-GB" sz="1400" dirty="0"/>
              <a:t>2</a:t>
            </a:r>
            <a:r>
              <a:rPr lang="en-GB" sz="1400" baseline="30000" dirty="0"/>
              <a:t>nd</a:t>
            </a:r>
            <a:r>
              <a:rPr lang="en-GB" sz="1400" dirty="0"/>
              <a:t> Linac4 towards Operation Review</a:t>
            </a:r>
          </a:p>
          <a:p>
            <a:r>
              <a:rPr lang="en-GB" sz="1400" dirty="0">
                <a:hlinkClick r:id="rId3"/>
              </a:rPr>
              <a:t>https://indico.cern.ch/event/778856/</a:t>
            </a:r>
            <a:endParaRPr lang="en-GB" sz="1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2B39EF-8D20-7D41-97FE-E43F8BE8F2AF}"/>
              </a:ext>
            </a:extLst>
          </p:cNvPr>
          <p:cNvCxnSpPr>
            <a:stCxn id="10" idx="3"/>
          </p:cNvCxnSpPr>
          <p:nvPr/>
        </p:nvCxnSpPr>
        <p:spPr>
          <a:xfrm flipV="1">
            <a:off x="4331662" y="4806778"/>
            <a:ext cx="617528" cy="591754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D4F93593-6B0A-7B4C-90C4-F418FD073D69}"/>
              </a:ext>
            </a:extLst>
          </p:cNvPr>
          <p:cNvSpPr/>
          <p:nvPr/>
        </p:nvSpPr>
        <p:spPr>
          <a:xfrm>
            <a:off x="5214551" y="4300151"/>
            <a:ext cx="6715511" cy="6178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7559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4A80A-11A6-DA4F-A951-47BA9D42F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2: 2020 Beam to LBE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82186-C657-9145-8336-4A32B850D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Most important part of Linac4 beam commissioning (</a:t>
            </a:r>
            <a:r>
              <a:rPr lang="en-GB" sz="2000" dirty="0" err="1"/>
              <a:t>debuncher</a:t>
            </a:r>
            <a:r>
              <a:rPr lang="en-GB" sz="2000" dirty="0"/>
              <a:t> in TL, dispersion…) starting beg. of June 2020 (w23)</a:t>
            </a:r>
          </a:p>
          <a:p>
            <a:r>
              <a:rPr lang="en-GB" sz="2000" dirty="0">
                <a:solidFill>
                  <a:schemeClr val="tx2"/>
                </a:solidFill>
              </a:rPr>
              <a:t>Last chance to solve outstanding issues; </a:t>
            </a:r>
            <a:r>
              <a:rPr lang="en-GB" sz="2000" dirty="0">
                <a:solidFill>
                  <a:srgbClr val="00B050"/>
                </a:solidFill>
              </a:rPr>
              <a:t>final beam preparation and characterisation before injection into PSB</a:t>
            </a:r>
          </a:p>
          <a:p>
            <a:r>
              <a:rPr lang="en-GB" sz="2000" dirty="0"/>
              <a:t>Operators back to M/A shift (have to handle in parallel PSB HW commissioning)</a:t>
            </a:r>
          </a:p>
          <a:p>
            <a:r>
              <a:rPr lang="en-GB" sz="2000" dirty="0"/>
              <a:t>Co-activity issues: will certainly have to cede some beam time to PS/PSB/LEIR?</a:t>
            </a:r>
          </a:p>
          <a:p>
            <a:pPr lvl="1"/>
            <a:r>
              <a:rPr lang="en-GB" sz="1600" dirty="0"/>
              <a:t>IST and HW commissioning in parallel in </a:t>
            </a:r>
            <a:r>
              <a:rPr lang="en-GB" sz="1600" dirty="0">
                <a:solidFill>
                  <a:srgbClr val="FF9300"/>
                </a:solidFill>
              </a:rPr>
              <a:t>PS Switchyard (PS and LEIR?) </a:t>
            </a:r>
            <a:r>
              <a:rPr lang="en-GB" sz="1600" dirty="0">
                <a:sym typeface="Wingdings" pitchFamily="2" charset="2"/>
              </a:rPr>
              <a:t> in case of access need to stop beam to LBE</a:t>
            </a:r>
          </a:p>
          <a:p>
            <a:pPr lvl="1"/>
            <a:r>
              <a:rPr lang="en-GB" sz="1600" dirty="0">
                <a:sym typeface="Wingdings" pitchFamily="2" charset="2"/>
              </a:rPr>
              <a:t>HW commissioning in parallel in </a:t>
            </a:r>
            <a:r>
              <a:rPr lang="en-GB" sz="1600" dirty="0">
                <a:solidFill>
                  <a:srgbClr val="FF9300"/>
                </a:solidFill>
                <a:sym typeface="Wingdings" pitchFamily="2" charset="2"/>
              </a:rPr>
              <a:t>PSB</a:t>
            </a:r>
            <a:r>
              <a:rPr lang="en-GB" sz="1600" dirty="0">
                <a:sym typeface="Wingdings" pitchFamily="2" charset="2"/>
              </a:rPr>
              <a:t>  in case of access need to stop beam to LBE (new sectorisation)</a:t>
            </a:r>
          </a:p>
          <a:p>
            <a:pPr lvl="1">
              <a:buFont typeface="Wingdings" pitchFamily="2" charset="2"/>
              <a:buChar char="Ø"/>
            </a:pPr>
            <a:r>
              <a:rPr lang="en-GB" sz="1600" dirty="0">
                <a:solidFill>
                  <a:srgbClr val="FF9300"/>
                </a:solidFill>
                <a:sym typeface="Wingdings" pitchFamily="2" charset="2"/>
              </a:rPr>
              <a:t>Need cross-machine optimisation of access requests; maybe slot in some optional access periods into Linac4 planning?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sym typeface="Wingdings" pitchFamily="2" charset="2"/>
              </a:rPr>
              <a:t>Question: piquet service during beam commissioning? Training of </a:t>
            </a:r>
            <a:r>
              <a:rPr lang="en-GB" sz="2000" dirty="0" err="1">
                <a:solidFill>
                  <a:schemeClr val="tx2"/>
                </a:solidFill>
                <a:sym typeface="Wingdings" pitchFamily="2" charset="2"/>
              </a:rPr>
              <a:t>piquets</a:t>
            </a:r>
            <a:r>
              <a:rPr lang="en-GB" sz="2000" dirty="0">
                <a:solidFill>
                  <a:schemeClr val="tx2"/>
                </a:solidFill>
                <a:sym typeface="Wingdings" pitchFamily="2" charset="2"/>
              </a:rPr>
              <a:t>?</a:t>
            </a:r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EE92E8-6CF6-DA46-A006-45902F6A16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5A1C02-BF65-B04B-A13C-CC27952876D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856291-7B35-E84A-8DAF-62E494A1D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B. Mikulec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1182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2020 Beam to Linac4 LBE 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B. Mikulec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1826603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316581"/>
              </p:ext>
            </p:extLst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Week 7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Week 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Week 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Week 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Week 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1437239" y="1047160"/>
            <a:ext cx="114300" cy="442912"/>
            <a:chOff x="2114550" y="942975"/>
            <a:chExt cx="114300" cy="442912"/>
          </a:xfrm>
        </p:grpSpPr>
        <p:sp>
          <p:nvSpPr>
            <p:cNvPr id="16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5978891"/>
              </p:ext>
            </p:extLst>
          </p:nvPr>
        </p:nvGraphicFramePr>
        <p:xfrm>
          <a:off x="366455" y="2025134"/>
          <a:ext cx="11211843" cy="428063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7986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39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734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8749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/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/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/>
                        <a:t>Remarks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4998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Recommissioning of transfer lines and LBE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Magnet/power converter checks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Interlock checks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Instrumentation checks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Estimate: 0.5 weeks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200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Further optimisation of LL-RF feed-back and feed-forward algorithms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Have to include tests with by-ring interlocks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Highest risk item; duration will depend on outcome of 2019 LBE line run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Further optimisation for longitudinal painting (PIMS11/12, </a:t>
                      </a:r>
                      <a:r>
                        <a:rPr lang="en-GB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debuncher</a:t>
                      </a: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, chopper, controls, by-ring interlocks)</a:t>
                      </a:r>
                    </a:p>
                    <a:p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Detailed studies (not possible during 2019); use all cycles due to low duty cycle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Steering/matching studies for all use-cases</a:t>
                      </a:r>
                    </a:p>
                    <a:p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7315236"/>
                  </a:ext>
                </a:extLst>
              </a:tr>
              <a:tr h="43630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Work on final details to improve machine 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9495921"/>
                  </a:ext>
                </a:extLst>
              </a:tr>
              <a:tr h="43630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Final optimisation of Autopilot, including continuous </a:t>
                      </a:r>
                      <a:r>
                        <a:rPr lang="en-GB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caesiation</a:t>
                      </a: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in view of PSB beam quality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1795342"/>
                  </a:ext>
                </a:extLst>
              </a:tr>
              <a:tr h="456873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Set up all commissioning and operational beams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Take </a:t>
                      </a:r>
                      <a:r>
                        <a:rPr lang="en-GB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transv</a:t>
                      </a: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 &amp; long. reference measurements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½ day per beam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270524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28A15121-BFA5-1943-9CE9-0BE01EA64840}"/>
              </a:ext>
            </a:extLst>
          </p:cNvPr>
          <p:cNvSpPr txBox="1"/>
          <p:nvPr/>
        </p:nvSpPr>
        <p:spPr>
          <a:xfrm>
            <a:off x="1557001" y="792821"/>
            <a:ext cx="18211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TLs + LBE</a:t>
            </a:r>
          </a:p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re-commissioned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50A202-C103-BE4C-B722-E64309D56553}"/>
              </a:ext>
            </a:extLst>
          </p:cNvPr>
          <p:cNvSpPr txBox="1"/>
          <p:nvPr/>
        </p:nvSpPr>
        <p:spPr>
          <a:xfrm>
            <a:off x="9832987" y="837321"/>
            <a:ext cx="17453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All beams ready</a:t>
            </a:r>
          </a:p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for PSB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AEAD81C-2775-0E41-B7BC-576C647CEC22}"/>
              </a:ext>
            </a:extLst>
          </p:cNvPr>
          <p:cNvGrpSpPr/>
          <p:nvPr/>
        </p:nvGrpSpPr>
        <p:grpSpPr>
          <a:xfrm>
            <a:off x="11399225" y="1025857"/>
            <a:ext cx="114300" cy="442912"/>
            <a:chOff x="2114550" y="942975"/>
            <a:chExt cx="114300" cy="442912"/>
          </a:xfrm>
        </p:grpSpPr>
        <p:sp>
          <p:nvSpPr>
            <p:cNvPr id="21" name="Triangle 20">
              <a:extLst>
                <a:ext uri="{FF2B5EF4-FFF2-40B4-BE49-F238E27FC236}">
                  <a16:creationId xmlns:a16="http://schemas.microsoft.com/office/drawing/2014/main" id="{D549C041-7BDA-DC4F-9931-9B64A310F791}"/>
                </a:ext>
              </a:extLst>
            </p:cNvPr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EBBB0A8-804A-B547-B004-5EA253C2EE28}"/>
                </a:ext>
              </a:extLst>
            </p:cNvPr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7D549D4-768C-EE47-B837-A223CA80799A}"/>
              </a:ext>
            </a:extLst>
          </p:cNvPr>
          <p:cNvSpPr txBox="1"/>
          <p:nvPr/>
        </p:nvSpPr>
        <p:spPr>
          <a:xfrm rot="21060489">
            <a:off x="4996749" y="4596712"/>
            <a:ext cx="6019597" cy="646331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Continuous running with concentrated MDs on the </a:t>
            </a:r>
          </a:p>
          <a:p>
            <a:r>
              <a:rPr lang="en-GB" dirty="0">
                <a:solidFill>
                  <a:srgbClr val="00B050"/>
                </a:solidFill>
              </a:rPr>
              <a:t>individual subjects co-ordinated with specialist availability</a:t>
            </a:r>
          </a:p>
        </p:txBody>
      </p:sp>
    </p:spTree>
    <p:extLst>
      <p:ext uri="{BB962C8B-B14F-4D97-AF65-F5344CB8AC3E}">
        <p14:creationId xmlns:p14="http://schemas.microsoft.com/office/powerpoint/2010/main" val="24448037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639FA-7CF3-8549-8F78-F2065CE96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Modification to LS2 Master Plan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7CBAAFC-D398-5D4D-8CD9-7C9D1DEF88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776" y="1076325"/>
            <a:ext cx="11477398" cy="491648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848EAC-7714-4A44-BA73-58B3A6DB01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0BE60F-4F18-3545-990B-CA1DD52F351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96DA4A-AD46-6E4C-91C2-C4287AE8E4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Mikulec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8C638A-7310-9E45-BDE7-236626CB59E0}"/>
              </a:ext>
            </a:extLst>
          </p:cNvPr>
          <p:cNvSpPr txBox="1"/>
          <p:nvPr/>
        </p:nvSpPr>
        <p:spPr>
          <a:xfrm>
            <a:off x="9758583" y="747524"/>
            <a:ext cx="2066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Courtesy J. </a:t>
            </a:r>
            <a:r>
              <a:rPr lang="en-GB" sz="1600" dirty="0" err="1"/>
              <a:t>Coupard</a:t>
            </a:r>
            <a:endParaRPr lang="en-GB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722FE8-5FE2-834F-9C76-D48D75C9E3C5}"/>
              </a:ext>
            </a:extLst>
          </p:cNvPr>
          <p:cNvSpPr/>
          <p:nvPr/>
        </p:nvSpPr>
        <p:spPr>
          <a:xfrm>
            <a:off x="7315200" y="2730843"/>
            <a:ext cx="2014151" cy="568411"/>
          </a:xfrm>
          <a:prstGeom prst="rect">
            <a:avLst/>
          </a:prstGeom>
          <a:noFill/>
          <a:ln w="28575">
            <a:solidFill>
              <a:srgbClr val="B307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738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Injectors Upgrade Workshop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0099310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F5F2E-C839-194C-8F66-5C58EC6BA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2E4AF-6B56-D141-9B54-310D0D6EBE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000" dirty="0">
                <a:solidFill>
                  <a:srgbClr val="00B050"/>
                </a:solidFill>
              </a:rPr>
              <a:t>All beams necessary for the first few months will be prepared </a:t>
            </a:r>
            <a:r>
              <a:rPr lang="en-GB" sz="2000" dirty="0"/>
              <a:t>during the Linac4 beam commissioning to be ready for the PSB beam commissioning start</a:t>
            </a:r>
          </a:p>
          <a:p>
            <a:r>
              <a:rPr lang="en-GB" sz="2000" dirty="0">
                <a:solidFill>
                  <a:srgbClr val="00B050"/>
                </a:solidFill>
              </a:rPr>
              <a:t>Simulation of min. start-up time for Linac4 after a YETS</a:t>
            </a:r>
          </a:p>
          <a:p>
            <a:r>
              <a:rPr lang="en-GB" sz="2000" dirty="0"/>
              <a:t>Longitudinal painting is lower priority </a:t>
            </a:r>
            <a:r>
              <a:rPr lang="en-GB" sz="2000" dirty="0">
                <a:sym typeface="Wingdings" pitchFamily="2" charset="2"/>
              </a:rPr>
              <a:t> could gain 4 weeks and delay Linac4 commissioning planning (gain time for PS SWY activities)</a:t>
            </a:r>
          </a:p>
          <a:p>
            <a:pPr lvl="1"/>
            <a:r>
              <a:rPr lang="en-GB" sz="1600" dirty="0">
                <a:sym typeface="Wingdings" pitchFamily="2" charset="2"/>
              </a:rPr>
              <a:t>Long. painting foreseen for highest intensity beams only (ISOLDE, TOF)  would mean to live without long. painting until ~2022 (might require dedicated MD time - tbc)</a:t>
            </a:r>
          </a:p>
          <a:p>
            <a:r>
              <a:rPr lang="en-GB" sz="2000" dirty="0"/>
              <a:t>Proposed changes to LS2 Master Schedule: </a:t>
            </a:r>
            <a:r>
              <a:rPr lang="en-GB" sz="2000" dirty="0">
                <a:solidFill>
                  <a:srgbClr val="00B050"/>
                </a:solidFill>
              </a:rPr>
              <a:t>start with Linac4 commissioning 2 weeks </a:t>
            </a:r>
            <a:r>
              <a:rPr lang="en-GB" sz="2000" dirty="0"/>
              <a:t>later with 1 week of IST and </a:t>
            </a:r>
            <a:r>
              <a:rPr lang="en-GB" sz="2000" dirty="0">
                <a:solidFill>
                  <a:srgbClr val="00B050"/>
                </a:solidFill>
              </a:rPr>
              <a:t>target end of beam commissioning 3 weeks earlier </a:t>
            </a:r>
            <a:r>
              <a:rPr lang="en-GB" sz="2000" dirty="0"/>
              <a:t>than originally foreseen (mainly to free manpower)</a:t>
            </a:r>
          </a:p>
          <a:p>
            <a:pPr lvl="1"/>
            <a:r>
              <a:rPr lang="en-GB" sz="1600" dirty="0">
                <a:sym typeface="Wingdings" pitchFamily="2" charset="2"/>
              </a:rPr>
              <a:t>BUT: should keep this margin in case of issues with LL-RF algorithms (highest risk item)</a:t>
            </a:r>
          </a:p>
          <a:p>
            <a:pPr lvl="1"/>
            <a:r>
              <a:rPr lang="en-GB" sz="1600" dirty="0">
                <a:sym typeface="Wingdings" pitchFamily="2" charset="2"/>
              </a:rPr>
              <a:t>Could help in case PSB HW commissioning could be finished a few days earlier…</a:t>
            </a:r>
          </a:p>
          <a:p>
            <a:pPr lvl="1"/>
            <a:r>
              <a:rPr lang="en-GB" sz="1600" dirty="0">
                <a:solidFill>
                  <a:srgbClr val="FF9300"/>
                </a:solidFill>
              </a:rPr>
              <a:t>Might need to delay whole block by ~1 week </a:t>
            </a:r>
            <a:r>
              <a:rPr lang="en-GB" sz="1600" dirty="0"/>
              <a:t>(</a:t>
            </a:r>
            <a:r>
              <a:rPr lang="en-GB" sz="1600" b="1" dirty="0"/>
              <a:t>tbc</a:t>
            </a:r>
            <a:r>
              <a:rPr lang="en-GB" sz="1600" dirty="0"/>
              <a:t> with PS and LEIR HW commissioning and POPS/POPS-B tests)</a:t>
            </a:r>
          </a:p>
          <a:p>
            <a:r>
              <a:rPr lang="en-GB" sz="2000" dirty="0">
                <a:sym typeface="Wingdings" pitchFamily="2" charset="2"/>
              </a:rPr>
              <a:t>Proposal to re-assess the final planning in January 2020 once the LBE line run results are known  opportunity to optimise the planning across accelerator complex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781864-13C8-DA4F-ACE7-50926C8A27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5F5D20-A46C-D04E-B659-642C58A8D61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41284A-0A7B-0843-A717-24353283C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B. Mikulec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72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learningimages.adobe.com/files/2011/08/challenge.jpg">
            <a:extLst>
              <a:ext uri="{FF2B5EF4-FFF2-40B4-BE49-F238E27FC236}">
                <a16:creationId xmlns:a16="http://schemas.microsoft.com/office/drawing/2014/main" id="{B995BCA0-3C2E-674D-B2B9-FF1E311FB33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292" y="511453"/>
            <a:ext cx="8632593" cy="5732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838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403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and LBE Line Commissioning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Mikulec</a:t>
            </a:r>
            <a:r>
              <a:rPr lang="en-GB" dirty="0"/>
              <a:t> for the Linac4 team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/>
              <a:t>B. Mikulec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LS2 Master 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849" y="1002755"/>
            <a:ext cx="11658213" cy="4916131"/>
          </a:xfrm>
        </p:spPr>
        <p:txBody>
          <a:bodyPr>
            <a:normAutofit/>
          </a:bodyPr>
          <a:lstStyle/>
          <a:p>
            <a:r>
              <a:rPr lang="en-GB" sz="1600" dirty="0"/>
              <a:t>For Linac4 commissioning, beam to LBE line most relevant, although difficult to arrange (blocks access to PS Switchyard)</a:t>
            </a:r>
          </a:p>
          <a:p>
            <a:r>
              <a:rPr lang="en-GB" sz="1600" dirty="0"/>
              <a:t>First LBE line run September - December 2019 to mitigate risks for post-LS2 restart </a:t>
            </a:r>
          </a:p>
          <a:p>
            <a:pPr lvl="1"/>
            <a:r>
              <a:rPr lang="en-GB" sz="1400" dirty="0"/>
              <a:t>Second level</a:t>
            </a:r>
          </a:p>
          <a:p>
            <a:pPr lvl="2"/>
            <a:r>
              <a:rPr lang="en-GB" sz="1100" dirty="0"/>
              <a:t>Third level</a:t>
            </a:r>
          </a:p>
          <a:p>
            <a:pPr lvl="3"/>
            <a:r>
              <a:rPr lang="en-GB" sz="1100" dirty="0"/>
              <a:t>Fourth level</a:t>
            </a:r>
          </a:p>
          <a:p>
            <a:pPr lvl="4"/>
            <a:r>
              <a:rPr lang="en-GB" sz="1100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B. Mikulec</a:t>
            </a:r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060FFC3-C038-5240-B1CB-E0BEF00C55AE}"/>
              </a:ext>
            </a:extLst>
          </p:cNvPr>
          <p:cNvGrpSpPr/>
          <p:nvPr/>
        </p:nvGrpSpPr>
        <p:grpSpPr>
          <a:xfrm>
            <a:off x="0" y="2018640"/>
            <a:ext cx="12192000" cy="4352983"/>
            <a:chOff x="0" y="1805415"/>
            <a:chExt cx="12192000" cy="435298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3ED3B0C-FE60-9A45-A727-68B9B7D05356}"/>
                </a:ext>
              </a:extLst>
            </p:cNvPr>
            <p:cNvGrpSpPr/>
            <p:nvPr/>
          </p:nvGrpSpPr>
          <p:grpSpPr>
            <a:xfrm>
              <a:off x="0" y="1817772"/>
              <a:ext cx="12192000" cy="4235718"/>
              <a:chOff x="0" y="1817772"/>
              <a:chExt cx="12192000" cy="4235718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18CBC597-4026-6542-A79E-33FE44365A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1817772"/>
                <a:ext cx="12192000" cy="4235718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1612644-142A-CC45-B61E-D4F7EE812D61}"/>
                  </a:ext>
                </a:extLst>
              </p:cNvPr>
              <p:cNvSpPr/>
              <p:nvPr/>
            </p:nvSpPr>
            <p:spPr>
              <a:xfrm>
                <a:off x="4670854" y="3960345"/>
                <a:ext cx="1581665" cy="82172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30BC1DE-8257-B54D-9F8E-367396B0C60D}"/>
                  </a:ext>
                </a:extLst>
              </p:cNvPr>
              <p:cNvSpPr/>
              <p:nvPr/>
            </p:nvSpPr>
            <p:spPr>
              <a:xfrm>
                <a:off x="7838303" y="3960345"/>
                <a:ext cx="2371478" cy="82172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FAE49CC8-33C0-9945-BAD7-19A9D1F91AE9}"/>
                  </a:ext>
                </a:extLst>
              </p:cNvPr>
              <p:cNvCxnSpPr/>
              <p:nvPr/>
            </p:nvCxnSpPr>
            <p:spPr>
              <a:xfrm>
                <a:off x="5745892" y="4782065"/>
                <a:ext cx="0" cy="69197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BD8E598E-A967-214A-8CC2-36266486E0AD}"/>
                  </a:ext>
                </a:extLst>
              </p:cNvPr>
              <p:cNvCxnSpPr/>
              <p:nvPr/>
            </p:nvCxnSpPr>
            <p:spPr>
              <a:xfrm>
                <a:off x="9172833" y="4782065"/>
                <a:ext cx="0" cy="69197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7534045-788A-3A45-B9F1-211262122D99}"/>
                  </a:ext>
                </a:extLst>
              </p:cNvPr>
              <p:cNvSpPr/>
              <p:nvPr/>
            </p:nvSpPr>
            <p:spPr>
              <a:xfrm>
                <a:off x="46394" y="4371205"/>
                <a:ext cx="460233" cy="21315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6A245FD-EF2E-D044-A61D-4D918FE0BAA9}"/>
                  </a:ext>
                </a:extLst>
              </p:cNvPr>
              <p:cNvSpPr/>
              <p:nvPr/>
            </p:nvSpPr>
            <p:spPr>
              <a:xfrm>
                <a:off x="46394" y="5511113"/>
                <a:ext cx="460233" cy="21315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6656C68-636A-FC4B-BA92-7299BFF09855}"/>
                </a:ext>
              </a:extLst>
            </p:cNvPr>
            <p:cNvCxnSpPr>
              <a:cxnSpLocks/>
            </p:cNvCxnSpPr>
            <p:nvPr/>
          </p:nvCxnSpPr>
          <p:spPr>
            <a:xfrm>
              <a:off x="2038865" y="2051407"/>
              <a:ext cx="0" cy="410699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DF1908-45DC-6249-BB61-51B9797DA25C}"/>
                </a:ext>
              </a:extLst>
            </p:cNvPr>
            <p:cNvSpPr txBox="1"/>
            <p:nvPr/>
          </p:nvSpPr>
          <p:spPr>
            <a:xfrm>
              <a:off x="1410359" y="1805415"/>
              <a:ext cx="12570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FF0000"/>
                  </a:solidFill>
                </a:rPr>
                <a:t>We are here!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697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328637C-025E-1540-A97E-E04B10ECA9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926" y="915966"/>
            <a:ext cx="9025354" cy="50930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LINAC4 - layout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274CC02-247D-7342-B92B-2E14556F34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 Box 332"/>
          <p:cNvSpPr txBox="1">
            <a:spLocks noChangeArrowheads="1"/>
          </p:cNvSpPr>
          <p:nvPr/>
        </p:nvSpPr>
        <p:spPr bwMode="auto">
          <a:xfrm>
            <a:off x="4048845" y="2662882"/>
            <a:ext cx="1188131" cy="157902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fr-FR" sz="1200" dirty="0">
                <a:solidFill>
                  <a:srgbClr val="00B050"/>
                </a:solidFill>
                <a:cs typeface="Times New Roman" pitchFamily="18" charset="0"/>
              </a:rPr>
              <a:t>-mode Structure </a:t>
            </a:r>
          </a:p>
          <a:p>
            <a:pPr eaLnBrk="0" hangingPunct="0"/>
            <a:r>
              <a:rPr lang="fr-FR" sz="1200" dirty="0">
                <a:solidFill>
                  <a:srgbClr val="00B050"/>
                </a:solidFill>
                <a:cs typeface="Times New Roman" pitchFamily="18" charset="0"/>
              </a:rPr>
              <a:t>160 MeV</a:t>
            </a:r>
            <a:endParaRPr lang="en-US" sz="1200" dirty="0">
              <a:solidFill>
                <a:srgbClr val="00B050"/>
              </a:solidFill>
            </a:endParaRPr>
          </a:p>
          <a:p>
            <a:pPr eaLnBrk="0" hangingPunct="0"/>
            <a:r>
              <a:rPr lang="fr-FR" sz="1200" dirty="0">
                <a:solidFill>
                  <a:prstClr val="black"/>
                </a:solidFill>
                <a:cs typeface="Times New Roman" pitchFamily="18" charset="0"/>
              </a:rPr>
              <a:t>12 Modules</a:t>
            </a:r>
            <a:endParaRPr lang="en-US" sz="1200" dirty="0">
              <a:solidFill>
                <a:prstClr val="black"/>
              </a:solidFill>
            </a:endParaRPr>
          </a:p>
          <a:p>
            <a:pPr eaLnBrk="0" hangingPunct="0"/>
            <a:r>
              <a:rPr lang="fr-FR" sz="1200" dirty="0">
                <a:solidFill>
                  <a:srgbClr val="C00000"/>
                </a:solidFill>
                <a:cs typeface="Times New Roman" pitchFamily="18" charset="0"/>
              </a:rPr>
              <a:t>6 Klystrons</a:t>
            </a:r>
          </a:p>
          <a:p>
            <a:pPr eaLnBrk="0" hangingPunct="0"/>
            <a:r>
              <a:rPr lang="fr-FR" sz="1200" dirty="0">
                <a:solidFill>
                  <a:srgbClr val="C00000"/>
                </a:solidFill>
                <a:cs typeface="Times New Roman" pitchFamily="18" charset="0"/>
              </a:rPr>
              <a:t>12 EMQ</a:t>
            </a:r>
          </a:p>
          <a:p>
            <a:pPr eaLnBrk="0" hangingPunct="0"/>
            <a:r>
              <a:rPr lang="fr-FR" sz="1200" dirty="0">
                <a:solidFill>
                  <a:srgbClr val="C00000"/>
                </a:solidFill>
                <a:cs typeface="Times New Roman" pitchFamily="18" charset="0"/>
              </a:rPr>
              <a:t>12 </a:t>
            </a:r>
            <a:r>
              <a:rPr lang="fr-FR" sz="1200" dirty="0" err="1">
                <a:solidFill>
                  <a:srgbClr val="C00000"/>
                </a:solidFill>
                <a:cs typeface="Times New Roman" pitchFamily="18" charset="0"/>
              </a:rPr>
              <a:t>steerers</a:t>
            </a:r>
            <a:endParaRPr lang="fr-FR" sz="1200" dirty="0">
              <a:solidFill>
                <a:srgbClr val="C0000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23 m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8" name="Text Box 333"/>
          <p:cNvSpPr txBox="1">
            <a:spLocks noChangeArrowheads="1"/>
          </p:cNvSpPr>
          <p:nvPr/>
        </p:nvSpPr>
        <p:spPr bwMode="auto">
          <a:xfrm>
            <a:off x="6064335" y="2399279"/>
            <a:ext cx="1134126" cy="1911195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200" dirty="0">
                <a:solidFill>
                  <a:srgbClr val="00B050"/>
                </a:solidFill>
                <a:cs typeface="Times New Roman" pitchFamily="18" charset="0"/>
              </a:rPr>
              <a:t>Cell-Coupled Drift Tube </a:t>
            </a:r>
            <a:r>
              <a:rPr lang="en-US" sz="1200" dirty="0" err="1">
                <a:solidFill>
                  <a:srgbClr val="00B050"/>
                </a:solidFill>
                <a:cs typeface="Times New Roman" pitchFamily="18" charset="0"/>
              </a:rPr>
              <a:t>Linac</a:t>
            </a:r>
            <a:endParaRPr lang="en-US" sz="1200" dirty="0">
              <a:solidFill>
                <a:srgbClr val="00B05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200" dirty="0">
                <a:solidFill>
                  <a:srgbClr val="00B050"/>
                </a:solidFill>
                <a:cs typeface="Times New Roman" pitchFamily="18" charset="0"/>
              </a:rPr>
              <a:t>100 MeV</a:t>
            </a:r>
            <a:endParaRPr lang="en-US" sz="1200" dirty="0">
              <a:solidFill>
                <a:srgbClr val="00B050"/>
              </a:solidFill>
            </a:endParaRPr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7 Modules</a:t>
            </a:r>
          </a:p>
          <a:p>
            <a:pPr eaLnBrk="0" hangingPunct="0"/>
            <a:r>
              <a:rPr lang="en-US" sz="1200" dirty="0">
                <a:solidFill>
                  <a:srgbClr val="C00000"/>
                </a:solidFill>
                <a:cs typeface="Times New Roman" pitchFamily="18" charset="0"/>
              </a:rPr>
              <a:t>6 Klystrons</a:t>
            </a:r>
            <a:endParaRPr lang="en-US" sz="1200" dirty="0">
              <a:solidFill>
                <a:srgbClr val="C00000"/>
              </a:solidFill>
            </a:endParaRPr>
          </a:p>
          <a:p>
            <a:pPr eaLnBrk="0" hangingPunct="0"/>
            <a:r>
              <a:rPr lang="en-US" sz="1200" dirty="0">
                <a:solidFill>
                  <a:srgbClr val="C00000"/>
                </a:solidFill>
                <a:cs typeface="Times New Roman" pitchFamily="18" charset="0"/>
              </a:rPr>
              <a:t>7 EMQ</a:t>
            </a:r>
          </a:p>
          <a:p>
            <a:pPr eaLnBrk="0" hangingPunct="0"/>
            <a:r>
              <a:rPr lang="en-US" sz="1200" dirty="0">
                <a:solidFill>
                  <a:srgbClr val="C00000"/>
                </a:solidFill>
                <a:cs typeface="Times New Roman" pitchFamily="18" charset="0"/>
              </a:rPr>
              <a:t>7 </a:t>
            </a:r>
            <a:r>
              <a:rPr lang="en-US" sz="1200" dirty="0" err="1">
                <a:solidFill>
                  <a:srgbClr val="C00000"/>
                </a:solidFill>
                <a:cs typeface="Times New Roman" pitchFamily="18" charset="0"/>
              </a:rPr>
              <a:t>steerers</a:t>
            </a:r>
            <a:endParaRPr lang="en-US" sz="1200" dirty="0">
              <a:solidFill>
                <a:srgbClr val="C0000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200" dirty="0">
                <a:cs typeface="Times New Roman" pitchFamily="18" charset="0"/>
              </a:rPr>
              <a:t>14 PMQ</a:t>
            </a:r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25 m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9" name="Text Box 334"/>
          <p:cNvSpPr txBox="1">
            <a:spLocks noChangeArrowheads="1"/>
          </p:cNvSpPr>
          <p:nvPr/>
        </p:nvSpPr>
        <p:spPr bwMode="auto">
          <a:xfrm>
            <a:off x="7411303" y="2643938"/>
            <a:ext cx="1230808" cy="1670361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200" dirty="0">
                <a:solidFill>
                  <a:srgbClr val="00B050"/>
                </a:solidFill>
                <a:cs typeface="Times New Roman" pitchFamily="18" charset="0"/>
              </a:rPr>
              <a:t>Drift Tube </a:t>
            </a:r>
            <a:r>
              <a:rPr lang="en-US" sz="1200" dirty="0" err="1">
                <a:solidFill>
                  <a:srgbClr val="00B050"/>
                </a:solidFill>
                <a:cs typeface="Times New Roman" pitchFamily="18" charset="0"/>
              </a:rPr>
              <a:t>Linac</a:t>
            </a:r>
            <a:endParaRPr lang="en-US" sz="1200" dirty="0">
              <a:solidFill>
                <a:srgbClr val="00B05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200" dirty="0">
                <a:solidFill>
                  <a:srgbClr val="00B050"/>
                </a:solidFill>
                <a:cs typeface="Times New Roman" pitchFamily="18" charset="0"/>
              </a:rPr>
              <a:t>50 MeV </a:t>
            </a:r>
            <a:endParaRPr lang="en-US" sz="1200" dirty="0">
              <a:solidFill>
                <a:srgbClr val="00B050"/>
              </a:solidFill>
            </a:endParaRPr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3 Tanks</a:t>
            </a:r>
          </a:p>
          <a:p>
            <a:pPr eaLnBrk="0" hangingPunct="0"/>
            <a:r>
              <a:rPr lang="en-US" sz="1200" dirty="0">
                <a:solidFill>
                  <a:srgbClr val="C00000"/>
                </a:solidFill>
                <a:cs typeface="Times New Roman" pitchFamily="18" charset="0"/>
              </a:rPr>
              <a:t>3 Klystrons</a:t>
            </a:r>
          </a:p>
          <a:p>
            <a:pPr eaLnBrk="0" hangingPunct="0"/>
            <a:r>
              <a:rPr lang="en-US" sz="1200" dirty="0">
                <a:solidFill>
                  <a:srgbClr val="C00000"/>
                </a:solidFill>
                <a:cs typeface="Times New Roman" pitchFamily="18" charset="0"/>
              </a:rPr>
              <a:t>1 EMQ </a:t>
            </a:r>
          </a:p>
          <a:p>
            <a:pPr eaLnBrk="0" hangingPunct="0"/>
            <a:r>
              <a:rPr lang="en-US" sz="1200" dirty="0">
                <a:solidFill>
                  <a:srgbClr val="C00000"/>
                </a:solidFill>
                <a:cs typeface="Times New Roman" pitchFamily="18" charset="0"/>
              </a:rPr>
              <a:t>2 </a:t>
            </a:r>
            <a:r>
              <a:rPr lang="en-US" sz="1200" dirty="0" err="1">
                <a:solidFill>
                  <a:srgbClr val="C00000"/>
                </a:solidFill>
                <a:cs typeface="Times New Roman" pitchFamily="18" charset="0"/>
              </a:rPr>
              <a:t>steerers</a:t>
            </a:r>
            <a:endParaRPr lang="en-US" sz="1200" dirty="0">
              <a:solidFill>
                <a:srgbClr val="C00000"/>
              </a:solidFill>
            </a:endParaRPr>
          </a:p>
          <a:p>
            <a:pPr eaLnBrk="0" hangingPunct="0"/>
            <a:r>
              <a:rPr lang="en-US" sz="1200" dirty="0">
                <a:cs typeface="Times New Roman" pitchFamily="18" charset="0"/>
              </a:rPr>
              <a:t>114 PMQ</a:t>
            </a:r>
            <a:endParaRPr lang="en-US" sz="1200" dirty="0"/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19 m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16201" y="2087865"/>
            <a:ext cx="1322766" cy="2308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Pre-injector</a:t>
            </a:r>
          </a:p>
          <a:p>
            <a:r>
              <a:rPr lang="en-GB" sz="1200" dirty="0">
                <a:solidFill>
                  <a:srgbClr val="00B050"/>
                </a:solidFill>
              </a:rPr>
              <a:t>3 MeV</a:t>
            </a:r>
          </a:p>
          <a:p>
            <a:r>
              <a:rPr lang="en-GB" sz="1200" dirty="0"/>
              <a:t>Source(s) @ 45 kV</a:t>
            </a:r>
          </a:p>
          <a:p>
            <a:r>
              <a:rPr lang="en-GB" sz="1200" dirty="0"/>
              <a:t>2 solenoids</a:t>
            </a:r>
          </a:p>
          <a:p>
            <a:r>
              <a:rPr lang="en-GB" sz="1200" dirty="0"/>
              <a:t>RFQ (1 Klystron)</a:t>
            </a:r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11 EMQ</a:t>
            </a:r>
            <a:endParaRPr lang="en-US" sz="1200" dirty="0">
              <a:solidFill>
                <a:prstClr val="black"/>
              </a:solidFill>
            </a:endParaRPr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3 </a:t>
            </a:r>
            <a:r>
              <a:rPr lang="en-US" sz="1200" dirty="0" err="1">
                <a:solidFill>
                  <a:prstClr val="black"/>
                </a:solidFill>
                <a:cs typeface="Times New Roman" pitchFamily="18" charset="0"/>
              </a:rPr>
              <a:t>Buncher</a:t>
            </a:r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 Cavities</a:t>
            </a:r>
            <a:endParaRPr lang="en-US" sz="1200" dirty="0">
              <a:solidFill>
                <a:prstClr val="black"/>
              </a:solidFill>
            </a:endParaRPr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2 Chopper units</a:t>
            </a:r>
          </a:p>
          <a:p>
            <a:pPr eaLnBrk="0" hangingPunct="0"/>
            <a:r>
              <a:rPr lang="en-US" sz="1200" dirty="0">
                <a:solidFill>
                  <a:prstClr val="black"/>
                </a:solidFill>
                <a:cs typeface="Times New Roman" pitchFamily="18" charset="0"/>
              </a:rPr>
              <a:t>+ dump 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AB9D79-0762-C742-9B7F-36D2444484A4}"/>
              </a:ext>
            </a:extLst>
          </p:cNvPr>
          <p:cNvSpPr txBox="1"/>
          <p:nvPr/>
        </p:nvSpPr>
        <p:spPr>
          <a:xfrm>
            <a:off x="2255521" y="1154431"/>
            <a:ext cx="3340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Vertical step to connect to LT, LTB and BI lines</a:t>
            </a:r>
          </a:p>
          <a:p>
            <a:r>
              <a:rPr lang="en-GB" sz="1200" dirty="0"/>
              <a:t>in Linac2/PS tunnel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E2257A-F62E-C14D-A5D7-6B90948AE911}"/>
              </a:ext>
            </a:extLst>
          </p:cNvPr>
          <p:cNvSpPr txBox="1"/>
          <p:nvPr/>
        </p:nvSpPr>
        <p:spPr>
          <a:xfrm>
            <a:off x="1149028" y="2532725"/>
            <a:ext cx="933269" cy="276999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srgbClr val="00B050"/>
                </a:solidFill>
              </a:rPr>
              <a:t>Debuncher</a:t>
            </a:r>
            <a:endParaRPr lang="en-GB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266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EC59B-A65A-9D47-9140-92E49C3EC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Transfer Lines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8B8BE7-7479-CD49-852D-C55EF90BA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7243" y="5344062"/>
            <a:ext cx="10367471" cy="1167954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1600" dirty="0"/>
              <a:t>~177 m from PIMS exit to PSB foil: L4T ~70 m (to LT.BHZ20) and LT/LTB/BI lines ~107 m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600" dirty="0"/>
              <a:t>Commissioning of ~170 m of transfer lines (half of L4T, LT, LTB and the LBE emittance measurement line) in 2019 run with &gt;50 active elements </a:t>
            </a:r>
          </a:p>
          <a:p>
            <a:pPr marL="695325" lvl="1" indent="-285750">
              <a:buFont typeface="Wingdings" pitchFamily="2" charset="2"/>
              <a:buChar char="Ø"/>
            </a:pPr>
            <a:r>
              <a:rPr lang="en-GB" sz="1400" dirty="0"/>
              <a:t>In addition 5 horizontal and 2 vertical bending magnets </a:t>
            </a:r>
            <a:r>
              <a:rPr lang="en-GB" sz="1400" dirty="0">
                <a:sym typeface="Wingdings" pitchFamily="2" charset="2"/>
              </a:rPr>
              <a:t> dispersion control in both planes essential</a:t>
            </a:r>
            <a:endParaRPr lang="en-GB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2DA2B7-F13A-8B49-9BE1-0EA9E7556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BBDD40C-C3E1-F748-8094-AF29609A8E16}"/>
              </a:ext>
            </a:extLst>
          </p:cNvPr>
          <p:cNvGrpSpPr/>
          <p:nvPr/>
        </p:nvGrpSpPr>
        <p:grpSpPr>
          <a:xfrm>
            <a:off x="2605422" y="942975"/>
            <a:ext cx="6600362" cy="4239355"/>
            <a:chOff x="2605422" y="915966"/>
            <a:chExt cx="7006590" cy="447643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DB50301-94A1-DC44-BB9D-134022E03F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5422" y="915966"/>
              <a:ext cx="7006590" cy="4476433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2C44F5EE-DBCF-434A-8EE5-E79507CC2D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92831" y="3896088"/>
              <a:ext cx="9889" cy="580911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F1ED75-0AD3-0C49-94D4-16CA23AB28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27123" y="3835731"/>
              <a:ext cx="215735" cy="641269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1DB3CE4-4DB8-614F-B4AD-30DF5B71FD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25844" y="4013861"/>
              <a:ext cx="73174" cy="510641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5ADB239-950A-C847-BAB4-8C366AEBA2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00758" y="4524502"/>
              <a:ext cx="73174" cy="510641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6D4003E-04D4-2F4F-9487-801F35F4E7EA}"/>
                </a:ext>
              </a:extLst>
            </p:cNvPr>
            <p:cNvSpPr txBox="1"/>
            <p:nvPr/>
          </p:nvSpPr>
          <p:spPr>
            <a:xfrm>
              <a:off x="4489506" y="3878766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FFFF00"/>
                  </a:solidFill>
                </a:rPr>
                <a:t>LBE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7625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D5A2DA3-6825-4849-8C0E-2F66B46C9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2628" y="2520778"/>
            <a:ext cx="5721178" cy="827903"/>
          </a:xfrm>
          <a:gradFill flip="none" rotWithShape="1">
            <a:gsLst>
              <a:gs pos="0">
                <a:schemeClr val="accent1">
                  <a:shade val="30000"/>
                  <a:satMod val="115000"/>
                  <a:lumMod val="20000"/>
                  <a:lumOff val="80000"/>
                </a:schemeClr>
              </a:gs>
              <a:gs pos="21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pPr marL="72000" indent="0" algn="ctr">
              <a:buNone/>
            </a:pPr>
            <a:r>
              <a:rPr lang="en-GB" sz="3600" i="1" dirty="0">
                <a:solidFill>
                  <a:srgbClr val="00B050"/>
                </a:solidFill>
              </a:rPr>
              <a:t>2019 LBE Line Run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A41189-4C6E-5D4F-A45A-66C13965D5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358648-F758-DA44-A04F-D435F333BBF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504FA4-DB3F-F945-BC55-11FB57589F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B. Mikulec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107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635A9-B506-A344-8C19-ABD4B97E6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2019 LBE Run 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A1A508-6D17-3243-8C45-0C3208393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965684"/>
            <a:ext cx="11687175" cy="5161266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00B050"/>
                </a:solidFill>
              </a:rPr>
              <a:t>Approach specified* beam quality </a:t>
            </a:r>
            <a:r>
              <a:rPr lang="en-GB" sz="2000" dirty="0">
                <a:solidFill>
                  <a:schemeClr val="tx2"/>
                </a:solidFill>
              </a:rPr>
              <a:t>as closely as possible before </a:t>
            </a:r>
            <a:r>
              <a:rPr lang="en-GB" sz="2000" dirty="0"/>
              <a:t>LS2 commissioning and </a:t>
            </a:r>
            <a:r>
              <a:rPr lang="en-GB" sz="2000" dirty="0">
                <a:solidFill>
                  <a:srgbClr val="00B050"/>
                </a:solidFill>
              </a:rPr>
              <a:t>identify potential remaining issues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>
                <a:solidFill>
                  <a:srgbClr val="00B050"/>
                </a:solidFill>
                <a:sym typeface="Wingdings" pitchFamily="2" charset="2"/>
              </a:rPr>
              <a:t>risk </a:t>
            </a:r>
            <a:r>
              <a:rPr lang="en-GB" sz="2000" dirty="0">
                <a:solidFill>
                  <a:srgbClr val="00B050"/>
                </a:solidFill>
              </a:rPr>
              <a:t>mitigation </a:t>
            </a:r>
            <a:r>
              <a:rPr lang="en-GB" sz="2000" dirty="0"/>
              <a:t>for provision of post-LS2 beams in time and within specifications</a:t>
            </a:r>
          </a:p>
          <a:p>
            <a:pPr lvl="1"/>
            <a:r>
              <a:rPr lang="en-GB" sz="1800" dirty="0"/>
              <a:t>Many important parameters could not be tested before (not possible with Linac4 in stand-alone)</a:t>
            </a:r>
          </a:p>
          <a:p>
            <a:pPr lvl="1"/>
            <a:r>
              <a:rPr lang="en-GB" sz="1800" dirty="0"/>
              <a:t>Various modifications during LS2:</a:t>
            </a:r>
          </a:p>
          <a:p>
            <a:pPr lvl="2"/>
            <a:r>
              <a:rPr lang="en-GB" sz="1600" dirty="0"/>
              <a:t>Renewed transfer lines and LBE line </a:t>
            </a:r>
            <a:r>
              <a:rPr lang="en-GB" sz="1600" dirty="0">
                <a:sym typeface="Wingdings" pitchFamily="2" charset="2"/>
              </a:rPr>
              <a:t> new equipment</a:t>
            </a:r>
            <a:endParaRPr lang="en-GB" sz="1600" dirty="0"/>
          </a:p>
          <a:p>
            <a:pPr lvl="2"/>
            <a:r>
              <a:rPr lang="en-GB" sz="1600" dirty="0"/>
              <a:t>Cabling/</a:t>
            </a:r>
            <a:r>
              <a:rPr lang="en-GB" sz="1600" dirty="0" err="1"/>
              <a:t>decabling</a:t>
            </a:r>
            <a:r>
              <a:rPr lang="en-GB" sz="1600" dirty="0"/>
              <a:t> campaigns (in particular in PS)</a:t>
            </a:r>
          </a:p>
          <a:p>
            <a:pPr lvl="2"/>
            <a:r>
              <a:rPr lang="en-GB" sz="1600" dirty="0"/>
              <a:t>Controls changes (LS2 baseline, new FESA3 version and 64-bit OS, Linac4 </a:t>
            </a:r>
            <a:r>
              <a:rPr lang="en-GB" sz="1600" dirty="0">
                <a:sym typeface="Wingdings" pitchFamily="2" charset="2"/>
              </a:rPr>
              <a:t> PSB timing domain, MTG…)</a:t>
            </a:r>
          </a:p>
          <a:p>
            <a:pPr lvl="2"/>
            <a:r>
              <a:rPr lang="en-GB" sz="1600" dirty="0">
                <a:sym typeface="Wingdings" pitchFamily="2" charset="2"/>
              </a:rPr>
              <a:t>Interlock changes</a:t>
            </a:r>
          </a:p>
          <a:p>
            <a:pPr lvl="2"/>
            <a:r>
              <a:rPr lang="en-GB" sz="1600" dirty="0">
                <a:sym typeface="Wingdings" pitchFamily="2" charset="2"/>
              </a:rPr>
              <a:t>Important new features for LL-RF: </a:t>
            </a:r>
            <a:r>
              <a:rPr lang="en-GB" sz="1600" b="1" dirty="0">
                <a:sym typeface="Wingdings" pitchFamily="2" charset="2"/>
              </a:rPr>
              <a:t>feedback and feedforward algorithms</a:t>
            </a:r>
            <a:r>
              <a:rPr lang="en-GB" sz="1600" dirty="0">
                <a:sym typeface="Wingdings" pitchFamily="2" charset="2"/>
              </a:rPr>
              <a:t>, energy/phase ramping, </a:t>
            </a:r>
            <a:r>
              <a:rPr lang="en-GB" sz="1600" b="1" dirty="0">
                <a:sym typeface="Wingdings" pitchFamily="2" charset="2"/>
              </a:rPr>
              <a:t>600 </a:t>
            </a:r>
            <a:r>
              <a:rPr lang="en-GB" sz="1600" b="1" dirty="0" err="1">
                <a:sym typeface="Wingdings" pitchFamily="2" charset="2"/>
              </a:rPr>
              <a:t>μs</a:t>
            </a:r>
            <a:r>
              <a:rPr lang="en-GB" sz="1600" b="1" dirty="0">
                <a:sym typeface="Wingdings" pitchFamily="2" charset="2"/>
              </a:rPr>
              <a:t> pulse length compatibility</a:t>
            </a:r>
            <a:r>
              <a:rPr lang="en-GB" sz="1600" dirty="0">
                <a:sym typeface="Wingdings" pitchFamily="2" charset="2"/>
              </a:rPr>
              <a:t>…</a:t>
            </a:r>
          </a:p>
          <a:p>
            <a:pPr lvl="2"/>
            <a:r>
              <a:rPr lang="en-GB" sz="1600" dirty="0">
                <a:sym typeface="Wingdings" pitchFamily="2" charset="2"/>
              </a:rPr>
              <a:t>New applications</a:t>
            </a:r>
          </a:p>
          <a:p>
            <a:pPr lvl="2"/>
            <a:r>
              <a:rPr lang="en-GB" sz="1600" dirty="0">
                <a:sym typeface="Wingdings" pitchFamily="2" charset="2"/>
              </a:rPr>
              <a:t>Test bed for important new features for future operation like ‘upgraded’ checklists, transactional settings, SIS, power converter interlocks, reinforcement learning…</a:t>
            </a:r>
          </a:p>
          <a:p>
            <a:pPr lvl="1"/>
            <a:r>
              <a:rPr lang="en-GB" sz="1800" dirty="0">
                <a:sym typeface="Wingdings" pitchFamily="2" charset="2"/>
              </a:rPr>
              <a:t>Transfer lines with several bending magnets  need to control dispersion and explore matching phase space</a:t>
            </a:r>
            <a:endParaRPr lang="en-GB" sz="1600" dirty="0">
              <a:sym typeface="Wingdings" pitchFamily="2" charset="2"/>
            </a:endParaRPr>
          </a:p>
          <a:p>
            <a:pPr lvl="1"/>
            <a:r>
              <a:rPr lang="en-GB" sz="1800" dirty="0">
                <a:sym typeface="Wingdings" pitchFamily="2" charset="2"/>
              </a:rPr>
              <a:t>Transverse and longitudinal beam characterisation near PSB injection point</a:t>
            </a:r>
            <a:endParaRPr lang="en-GB" sz="2000" dirty="0">
              <a:sym typeface="Wingdings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1F914D-0EBB-F344-9956-0E0F455B27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565FC8-2E3F-594A-9F20-0DC132FD7C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3A3892-33EC-934C-A1FD-2AD6AC2F40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Mikulec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F641A3-C54F-E64E-96AD-866F26018FD7}"/>
              </a:ext>
            </a:extLst>
          </p:cNvPr>
          <p:cNvSpPr txBox="1"/>
          <p:nvPr/>
        </p:nvSpPr>
        <p:spPr>
          <a:xfrm>
            <a:off x="7600030" y="598205"/>
            <a:ext cx="43300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* </a:t>
            </a:r>
            <a:r>
              <a:rPr lang="en-GB" sz="1600" dirty="0">
                <a:hlinkClick r:id="rId2"/>
              </a:rPr>
              <a:t>https://edms.cern.ch/document/1898179/1.1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6484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C49E9-F9F8-F846-932F-3E660C167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12 Top Ingredients of the 2019 LBE Line Run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C8979F-ECEC-0B43-BA41-6D7CA3B78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81972" y="2339288"/>
            <a:ext cx="3255618" cy="2817341"/>
          </a:xfrm>
        </p:spPr>
        <p:txBody>
          <a:bodyPr>
            <a:normAutofit/>
          </a:bodyPr>
          <a:lstStyle/>
          <a:p>
            <a:pPr marL="72000" indent="0">
              <a:buNone/>
            </a:pPr>
            <a:r>
              <a:rPr lang="en-GB" sz="1800" dirty="0"/>
              <a:t>In 2019:</a:t>
            </a:r>
          </a:p>
          <a:p>
            <a:pPr>
              <a:buFont typeface="Wingdings" pitchFamily="2" charset="2"/>
              <a:buChar char="Ø"/>
            </a:pPr>
            <a:r>
              <a:rPr lang="en-GB" sz="1800" dirty="0"/>
              <a:t>4 weeks of beam tests to LBE (excluding HW + beam commissioning)</a:t>
            </a:r>
          </a:p>
          <a:p>
            <a:pPr>
              <a:buFont typeface="Wingdings" pitchFamily="2" charset="2"/>
              <a:buChar char="Ø"/>
            </a:pPr>
            <a:r>
              <a:rPr lang="en-GB" sz="1800" dirty="0"/>
              <a:t>Test principles and identify issues</a:t>
            </a:r>
          </a:p>
          <a:p>
            <a:pPr>
              <a:buFont typeface="Wingdings" pitchFamily="2" charset="2"/>
              <a:buChar char="Ø"/>
            </a:pPr>
            <a:r>
              <a:rPr lang="en-GB" sz="1800" dirty="0"/>
              <a:t>Not sufficient time to go into all details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23E818-BE2E-4E4F-B306-950FFA1EC6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230439-2BD9-214C-B5E1-36B6CCDEB3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443" y="965204"/>
            <a:ext cx="7949001" cy="5565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9056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42782</TotalTime>
  <Words>2265</Words>
  <Application>Microsoft Macintosh PowerPoint</Application>
  <PresentationFormat>Widescreen</PresentationFormat>
  <Paragraphs>303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.AppleSystemUIFont</vt:lpstr>
      <vt:lpstr>Arial</vt:lpstr>
      <vt:lpstr>Calibri</vt:lpstr>
      <vt:lpstr>Courier New</vt:lpstr>
      <vt:lpstr>Times New Roman</vt:lpstr>
      <vt:lpstr>Wingdings</vt:lpstr>
      <vt:lpstr>CERNCorporate4-3</vt:lpstr>
      <vt:lpstr>PowerPoint Presentation</vt:lpstr>
      <vt:lpstr>LHC Injectors Upgrade Workshop</vt:lpstr>
      <vt:lpstr>Linac4 and LBE Line Commissioning</vt:lpstr>
      <vt:lpstr>LS2 Master Schedule</vt:lpstr>
      <vt:lpstr>LINAC4 - layout</vt:lpstr>
      <vt:lpstr>Transfer Lines</vt:lpstr>
      <vt:lpstr>PowerPoint Presentation</vt:lpstr>
      <vt:lpstr>2019 LBE Run Goal</vt:lpstr>
      <vt:lpstr>The 12 Top Ingredients of the 2019 LBE Line Run</vt:lpstr>
      <vt:lpstr>PowerPoint Presentation</vt:lpstr>
      <vt:lpstr>2020 Linac4 Restart - Goals</vt:lpstr>
      <vt:lpstr>2020 Linac4 Restart – Additional Remarks</vt:lpstr>
      <vt:lpstr>Milestones for Pre-Requisites</vt:lpstr>
      <vt:lpstr>2020 Basic Beam Commissioning to Linac4 Dump (Phase 1)</vt:lpstr>
      <vt:lpstr>2020 Beam Studies to Linac4 Dump</vt:lpstr>
      <vt:lpstr>Effects of Cavity Beam Loading</vt:lpstr>
      <vt:lpstr>Phase 2: 2020 Beam to LBE</vt:lpstr>
      <vt:lpstr>2020 Beam to Linac4 LBE Line</vt:lpstr>
      <vt:lpstr>Proposed Modification to LS2 Master Plan</vt:lpstr>
      <vt:lpstr>Summary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Bettina Mikulec</cp:lastModifiedBy>
  <cp:revision>604</cp:revision>
  <dcterms:created xsi:type="dcterms:W3CDTF">2018-06-08T15:21:36Z</dcterms:created>
  <dcterms:modified xsi:type="dcterms:W3CDTF">2019-02-15T07:57:38Z</dcterms:modified>
</cp:coreProperties>
</file>