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80" r:id="rId2"/>
    <p:sldId id="277" r:id="rId3"/>
    <p:sldId id="282" r:id="rId4"/>
    <p:sldId id="291" r:id="rId5"/>
    <p:sldId id="301" r:id="rId6"/>
    <p:sldId id="315" r:id="rId7"/>
    <p:sldId id="307" r:id="rId8"/>
    <p:sldId id="306" r:id="rId9"/>
    <p:sldId id="299" r:id="rId10"/>
    <p:sldId id="288" r:id="rId11"/>
    <p:sldId id="316" r:id="rId12"/>
    <p:sldId id="290" r:id="rId13"/>
    <p:sldId id="321" r:id="rId14"/>
    <p:sldId id="304" r:id="rId15"/>
    <p:sldId id="293" r:id="rId16"/>
    <p:sldId id="314" r:id="rId17"/>
    <p:sldId id="305" r:id="rId18"/>
    <p:sldId id="322" r:id="rId19"/>
    <p:sldId id="317" r:id="rId20"/>
    <p:sldId id="325" r:id="rId21"/>
    <p:sldId id="324" r:id="rId22"/>
    <p:sldId id="313" r:id="rId23"/>
    <p:sldId id="318" r:id="rId24"/>
    <p:sldId id="281" r:id="rId25"/>
    <p:sldId id="312" r:id="rId26"/>
    <p:sldId id="297" r:id="rId27"/>
    <p:sldId id="308" r:id="rId28"/>
    <p:sldId id="320" r:id="rId29"/>
    <p:sldId id="323" r:id="rId30"/>
  </p:sldIdLst>
  <p:sldSz cx="12192000" cy="6858000"/>
  <p:notesSz cx="9926638" cy="6797675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141">
          <p15:clr>
            <a:srgbClr val="A4A3A4"/>
          </p15:clr>
        </p15:guide>
        <p15:guide id="2" pos="312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A2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15" autoAdjust="0"/>
    <p:restoredTop sz="78693" autoAdjust="0"/>
  </p:normalViewPr>
  <p:slideViewPr>
    <p:cSldViewPr snapToGrid="0" snapToObjects="1">
      <p:cViewPr>
        <p:scale>
          <a:sx n="75" d="100"/>
          <a:sy n="75" d="100"/>
        </p:scale>
        <p:origin x="-924" y="-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15" d="100"/>
          <a:sy n="115" d="100"/>
        </p:scale>
        <p:origin x="-1410" y="-96"/>
      </p:cViewPr>
      <p:guideLst>
        <p:guide orient="horz" pos="2141"/>
        <p:guide pos="312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0C369-13E3-C04F-AA91-3C19CF4D27E6}" type="datetimeFigureOut">
              <a:rPr lang="nl-NL" smtClean="0"/>
              <a:t>11-7-2019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8B745-3CC2-3B46-A8BC-FE1F07A08324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58237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D42C8-A255-5F4D-A951-1B90F54B60E2}" type="datetimeFigureOut">
              <a:rPr lang="nl-NL" smtClean="0"/>
              <a:t>11-7-2019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775814-5E86-5743-808B-FA33B96378ED}" type="slidenum">
              <a:rPr lang="nl-NL" smtClean="0"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78841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697163" y="509588"/>
            <a:ext cx="4532312" cy="25495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Instructions: </a:t>
            </a:r>
          </a:p>
          <a:p>
            <a:r>
              <a:rPr lang="fr-FR" dirty="0" err="1"/>
              <a:t>Title</a:t>
            </a:r>
            <a:r>
              <a:rPr lang="fr-FR" dirty="0"/>
              <a:t> has to fit in the white part</a:t>
            </a:r>
          </a:p>
          <a:p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name</a:t>
            </a:r>
            <a:r>
              <a:rPr lang="fr-FR" dirty="0"/>
              <a:t> has to follow the </a:t>
            </a:r>
            <a:r>
              <a:rPr lang="fr-FR" dirty="0" err="1"/>
              <a:t>template</a:t>
            </a:r>
            <a:r>
              <a:rPr lang="fr-FR" dirty="0"/>
              <a:t>: W.N. NAME</a:t>
            </a:r>
          </a:p>
          <a:p>
            <a:endParaRPr lang="fr-FR" dirty="0"/>
          </a:p>
          <a:p>
            <a:r>
              <a:rPr lang="fr-FR" dirty="0"/>
              <a:t>MEETING: </a:t>
            </a:r>
            <a:r>
              <a:rPr lang="fr-FR" dirty="0" err="1"/>
              <a:t>name</a:t>
            </a:r>
            <a:r>
              <a:rPr lang="fr-FR" dirty="0"/>
              <a:t> of the </a:t>
            </a:r>
            <a:r>
              <a:rPr lang="fr-FR" dirty="0" err="1"/>
              <a:t>conference</a:t>
            </a:r>
            <a:endParaRPr lang="fr-FR" dirty="0"/>
          </a:p>
          <a:p>
            <a:r>
              <a:rPr lang="fr-FR" dirty="0"/>
              <a:t>Place: place </a:t>
            </a:r>
            <a:r>
              <a:rPr lang="fr-FR" dirty="0" err="1"/>
              <a:t>where</a:t>
            </a:r>
            <a:r>
              <a:rPr lang="fr-FR" dirty="0"/>
              <a:t> the meeting </a:t>
            </a:r>
            <a:r>
              <a:rPr lang="fr-FR" dirty="0" err="1"/>
              <a:t>takes</a:t>
            </a:r>
            <a:r>
              <a:rPr lang="fr-FR" dirty="0"/>
              <a:t> place</a:t>
            </a:r>
          </a:p>
          <a:p>
            <a:r>
              <a:rPr lang="fr-FR" dirty="0"/>
              <a:t>Date format: up to </a:t>
            </a:r>
            <a:r>
              <a:rPr lang="fr-FR" dirty="0" err="1"/>
              <a:t>you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842431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we make use of the energy resolution?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18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916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very much</a:t>
            </a:r>
            <a:r>
              <a:rPr lang="en-US" baseline="0" dirty="0" smtClean="0"/>
              <a:t> visible when we use highest-</a:t>
            </a:r>
            <a:r>
              <a:rPr lang="en-US" baseline="0" dirty="0" err="1" smtClean="0"/>
              <a:t>ToA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67540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20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4497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</a:t>
            </a:r>
            <a:r>
              <a:rPr lang="en-US" baseline="0" dirty="0" smtClean="0"/>
              <a:t> is </a:t>
            </a:r>
            <a:r>
              <a:rPr lang="en-US" baseline="0" dirty="0" err="1" smtClean="0"/>
              <a:t>ToT</a:t>
            </a:r>
            <a:r>
              <a:rPr lang="en-US" baseline="0" dirty="0" smtClean="0"/>
              <a:t> only already working so well?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41340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Lateral </a:t>
            </a:r>
            <a:r>
              <a:rPr lang="en-US" dirty="0" smtClean="0"/>
              <a:t>scattering</a:t>
            </a:r>
          </a:p>
          <a:p>
            <a:endParaRPr lang="en-US" dirty="0" smtClean="0"/>
          </a:p>
          <a:p>
            <a:r>
              <a:rPr lang="en-US" dirty="0" smtClean="0"/>
              <a:t>So why not change energy?</a:t>
            </a:r>
          </a:p>
          <a:p>
            <a:endParaRPr lang="en-US" dirty="0" smtClean="0"/>
          </a:p>
          <a:p>
            <a:r>
              <a:rPr lang="en-US" dirty="0" smtClean="0"/>
              <a:t>Low energy: Not enough to</a:t>
            </a:r>
            <a:r>
              <a:rPr lang="en-US" baseline="0" dirty="0" smtClean="0"/>
              <a:t> pass through matter</a:t>
            </a:r>
          </a:p>
          <a:p>
            <a:r>
              <a:rPr lang="en-US" baseline="0" dirty="0" smtClean="0"/>
              <a:t>High energy: Too much, vaporizes your sample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27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541865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28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84987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2697163" y="509588"/>
            <a:ext cx="4532312" cy="25495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SPA:</a:t>
            </a:r>
          </a:p>
          <a:p>
            <a:r>
              <a:rPr lang="en-US" baseline="0" dirty="0" smtClean="0"/>
              <a:t>No crystals required</a:t>
            </a:r>
          </a:p>
          <a:p>
            <a:r>
              <a:rPr lang="en-US" baseline="0" dirty="0" smtClean="0"/>
              <a:t>In native conditions</a:t>
            </a:r>
          </a:p>
          <a:p>
            <a:r>
              <a:rPr lang="en-US" baseline="0" dirty="0" smtClean="0"/>
              <a:t>No </a:t>
            </a:r>
            <a:r>
              <a:rPr lang="en-US" baseline="0" dirty="0" err="1" smtClean="0"/>
              <a:t>synchotron</a:t>
            </a:r>
            <a:r>
              <a:rPr lang="en-US" baseline="0" dirty="0" smtClean="0"/>
              <a:t> </a:t>
            </a:r>
          </a:p>
          <a:p>
            <a:endParaRPr lang="en-US" baseline="0" dirty="0" smtClean="0"/>
          </a:p>
          <a:p>
            <a:r>
              <a:rPr lang="en-US" baseline="0" dirty="0" smtClean="0"/>
              <a:t>ET:</a:t>
            </a:r>
          </a:p>
          <a:p>
            <a:r>
              <a:rPr lang="en-US" baseline="0" dirty="0" smtClean="0"/>
              <a:t>Native conditions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7500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No… they are increased contrast</a:t>
            </a:r>
          </a:p>
          <a:p>
            <a:endParaRPr lang="en-US" dirty="0" smtClean="0"/>
          </a:p>
          <a:p>
            <a:r>
              <a:rPr lang="en-US" dirty="0" smtClean="0"/>
              <a:t>Minimize noise added by the detector</a:t>
            </a:r>
          </a:p>
          <a:p>
            <a:endParaRPr lang="en-US" dirty="0" smtClean="0"/>
          </a:p>
          <a:p>
            <a:r>
              <a:rPr lang="en-US" dirty="0" smtClean="0"/>
              <a:t>Possible to identify side chains of amino acids</a:t>
            </a:r>
          </a:p>
          <a:p>
            <a:r>
              <a:rPr lang="en-US" dirty="0" smtClean="0"/>
              <a:t>Possible to identify the individual</a:t>
            </a:r>
            <a:r>
              <a:rPr lang="en-US" baseline="0" dirty="0" smtClean="0"/>
              <a:t> subunits of the </a:t>
            </a:r>
            <a:r>
              <a:rPr lang="en-US" baseline="0" dirty="0" err="1" smtClean="0"/>
              <a:t>microtubuli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23052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Electrons are tricky!</a:t>
            </a:r>
          </a:p>
          <a:p>
            <a:endParaRPr lang="en-US" dirty="0" smtClean="0"/>
          </a:p>
          <a:p>
            <a:r>
              <a:rPr lang="en-US" dirty="0" smtClean="0"/>
              <a:t>Back thinning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7282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9525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12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10607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2330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16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73682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hour to process  70 </a:t>
            </a:r>
            <a:r>
              <a:rPr lang="en-US" dirty="0" err="1" smtClean="0"/>
              <a:t>mhit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775814-5E86-5743-808B-FA33B96378ED}" type="slidenum">
              <a:rPr lang="nl-NL" smtClean="0"/>
              <a:t>17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4815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tiff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tif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donkerblauw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691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C6E4EB2-0250-47F4-8511-D2E822C9DA02}"/>
              </a:ext>
            </a:extLst>
          </p:cNvPr>
          <p:cNvSpPr/>
          <p:nvPr userDrawn="1"/>
        </p:nvSpPr>
        <p:spPr>
          <a:xfrm>
            <a:off x="-66674" y="1148315"/>
            <a:ext cx="12258674" cy="4253025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  <a:alpha val="56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  <a:alpha val="14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4" descr="C:\Users\f.barre.UNIMAAS\Desktop\1\2\mz__846.5297,mz__772.5218,mz__826.5665.jpg">
            <a:extLst>
              <a:ext uri="{FF2B5EF4-FFF2-40B4-BE49-F238E27FC236}">
                <a16:creationId xmlns:a16="http://schemas.microsoft.com/office/drawing/2014/main" xmlns="" id="{F0934771-75FA-4C73-A4B9-94ECA3139C1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84" b="100000" l="22819" r="983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5759" flipH="1">
            <a:off x="-323992" y="-108086"/>
            <a:ext cx="4158159" cy="703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V:\General\00_Conferences - Presentations\001_Powerpoint_Material\00_logo\logo\M4I logo_transparent.tif">
            <a:extLst>
              <a:ext uri="{FF2B5EF4-FFF2-40B4-BE49-F238E27FC236}">
                <a16:creationId xmlns:a16="http://schemas.microsoft.com/office/drawing/2014/main" xmlns="" id="{DE3711E6-EEAE-4880-97D5-D34C783598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2167" y="1481351"/>
            <a:ext cx="5677794" cy="308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5">
            <a:extLst>
              <a:ext uri="{FF2B5EF4-FFF2-40B4-BE49-F238E27FC236}">
                <a16:creationId xmlns:a16="http://schemas.microsoft.com/office/drawing/2014/main" xmlns="" id="{7A66A60C-E4F1-4F95-9A0F-94F8455409B1}"/>
              </a:ext>
            </a:extLst>
          </p:cNvPr>
          <p:cNvSpPr txBox="1"/>
          <p:nvPr userDrawn="1"/>
        </p:nvSpPr>
        <p:spPr>
          <a:xfrm>
            <a:off x="2662423" y="4663481"/>
            <a:ext cx="6697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MAASTRICHT FOR IMAGING</a:t>
            </a:r>
          </a:p>
        </p:txBody>
      </p:sp>
    </p:spTree>
    <p:extLst>
      <p:ext uri="{BB962C8B-B14F-4D97-AF65-F5344CB8AC3E}">
        <p14:creationId xmlns:p14="http://schemas.microsoft.com/office/powerpoint/2010/main" val="1787830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d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4312623" y="6318629"/>
            <a:ext cx="1219287" cy="365125"/>
          </a:xfrm>
          <a:prstGeom prst="rect">
            <a:avLst/>
          </a:prstGeom>
        </p:spPr>
        <p:txBody>
          <a:bodyPr/>
          <a:lstStyle/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623395" y="6318629"/>
            <a:ext cx="5303544" cy="365125"/>
          </a:xfrm>
          <a:prstGeom prst="rect">
            <a:avLst/>
          </a:prstGeom>
        </p:spPr>
        <p:txBody>
          <a:bodyPr/>
          <a:lstStyle/>
          <a:p>
            <a:r>
              <a:rPr lang="nl-NL" dirty="0"/>
              <a:t>Naam afdeling of A-merk</a:t>
            </a: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11088189" y="6318400"/>
            <a:ext cx="494209" cy="365125"/>
          </a:xfrm>
          <a:prstGeom prst="rect">
            <a:avLst/>
          </a:prstGeom>
        </p:spPr>
        <p:txBody>
          <a:bodyPr/>
          <a:lstStyle/>
          <a:p>
            <a:fld id="{09B7AD4A-C94A-7B42-9E17-606C7F366C4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Tijdelijke aanduiding voor afbeelding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nl-NL" dirty="0"/>
          </a:p>
        </p:txBody>
      </p:sp>
      <p:pic>
        <p:nvPicPr>
          <p:cNvPr id="7" name="Afbeelding 6" descr="UM40_RGB_B_diap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0002" y="6173999"/>
            <a:ext cx="2358892" cy="507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255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dia donkerblauw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>
              <a:alpha val="4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73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99" y="187757"/>
            <a:ext cx="11102399" cy="75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xmlns="" id="{179828BA-F1A5-4ECE-860B-660FED4ED3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79999" y="948750"/>
            <a:ext cx="11102399" cy="362708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</a:rPr>
              <a:t>Text box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</a:rPr>
              <a:t>	</a:t>
            </a:r>
            <a:r>
              <a:rPr lang="en-GB" sz="1800" dirty="0">
                <a:solidFill>
                  <a:srgbClr val="000000"/>
                </a:solidFill>
              </a:rPr>
              <a:t>Text box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000000"/>
                </a:solidFill>
              </a:rPr>
              <a:t>		Dark blue font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7" name="Right Triangle 16">
            <a:extLst>
              <a:ext uri="{FF2B5EF4-FFF2-40B4-BE49-F238E27FC236}">
                <a16:creationId xmlns:a16="http://schemas.microsoft.com/office/drawing/2014/main" xmlns="" id="{B7B5E252-AFCC-49ED-AF09-78FFF561E38C}"/>
              </a:ext>
            </a:extLst>
          </p:cNvPr>
          <p:cNvSpPr/>
          <p:nvPr userDrawn="1"/>
        </p:nvSpPr>
        <p:spPr>
          <a:xfrm>
            <a:off x="0" y="6169306"/>
            <a:ext cx="9144000" cy="688694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Afbeelding 8" descr="UM40_RGB_B_blauw.png">
            <a:extLst>
              <a:ext uri="{FF2B5EF4-FFF2-40B4-BE49-F238E27FC236}">
                <a16:creationId xmlns:a16="http://schemas.microsoft.com/office/drawing/2014/main" xmlns="" id="{395EBC92-FEA1-4000-9E09-943689B453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325" y="6360442"/>
            <a:ext cx="2106474" cy="507083"/>
          </a:xfrm>
          <a:prstGeom prst="rect">
            <a:avLst/>
          </a:prstGeom>
        </p:spPr>
      </p:pic>
      <p:pic>
        <p:nvPicPr>
          <p:cNvPr id="12" name="Picture 2" descr="V:\General\00_Conferences - Presentations\001_Powerpoint_Material\00_logo\logo\M4I logo_transparent.tif">
            <a:extLst>
              <a:ext uri="{FF2B5EF4-FFF2-40B4-BE49-F238E27FC236}">
                <a16:creationId xmlns:a16="http://schemas.microsoft.com/office/drawing/2014/main" xmlns="" id="{7A33FF64-CD6B-493C-89E2-B64E0C1746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0379" y="6279336"/>
            <a:ext cx="765336" cy="41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793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99" y="187757"/>
            <a:ext cx="11102399" cy="75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xmlns="" id="{179828BA-F1A5-4ECE-860B-660FED4ED3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79999" y="948750"/>
            <a:ext cx="11102399" cy="362708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</a:rPr>
              <a:t>Text box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</a:rPr>
              <a:t>	</a:t>
            </a:r>
            <a:r>
              <a:rPr lang="en-GB" sz="1800" dirty="0">
                <a:solidFill>
                  <a:srgbClr val="000000"/>
                </a:solidFill>
              </a:rPr>
              <a:t>Text box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000000"/>
                </a:solidFill>
              </a:rPr>
              <a:t>		Dark blue font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7" name="Right Triangle 16">
            <a:extLst>
              <a:ext uri="{FF2B5EF4-FFF2-40B4-BE49-F238E27FC236}">
                <a16:creationId xmlns:a16="http://schemas.microsoft.com/office/drawing/2014/main" xmlns="" id="{B7B5E252-AFCC-49ED-AF09-78FFF561E38C}"/>
              </a:ext>
            </a:extLst>
          </p:cNvPr>
          <p:cNvSpPr/>
          <p:nvPr userDrawn="1"/>
        </p:nvSpPr>
        <p:spPr>
          <a:xfrm>
            <a:off x="0" y="6169306"/>
            <a:ext cx="9144000" cy="688694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Afbeelding 8" descr="UM40_RGB_B_diap.png">
            <a:extLst>
              <a:ext uri="{FF2B5EF4-FFF2-40B4-BE49-F238E27FC236}">
                <a16:creationId xmlns:a16="http://schemas.microsoft.com/office/drawing/2014/main" xmlns="" id="{4A14D963-1695-49FA-886D-62D388AA15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324" y="6361531"/>
            <a:ext cx="2094599" cy="505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 descr="V:\General\00_Conferences - Presentations\001_Powerpoint_Material\00_logo\logo\M4I logo_transparent.tif">
            <a:extLst>
              <a:ext uri="{FF2B5EF4-FFF2-40B4-BE49-F238E27FC236}">
                <a16:creationId xmlns:a16="http://schemas.microsoft.com/office/drawing/2014/main" xmlns="" id="{7A33FF64-CD6B-493C-89E2-B64E0C1746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5787" y="6271894"/>
            <a:ext cx="789928" cy="4290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610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999" y="187757"/>
            <a:ext cx="11102399" cy="75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xmlns="" id="{179828BA-F1A5-4ECE-860B-660FED4ED3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79999" y="948750"/>
            <a:ext cx="11102399" cy="362708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</a:rPr>
              <a:t>Text box</a:t>
            </a:r>
          </a:p>
          <a:p>
            <a:pPr marL="0" indent="0">
              <a:buNone/>
            </a:pPr>
            <a:r>
              <a:rPr lang="en-GB" sz="2400" dirty="0">
                <a:solidFill>
                  <a:srgbClr val="000000"/>
                </a:solidFill>
              </a:rPr>
              <a:t>	</a:t>
            </a:r>
            <a:r>
              <a:rPr lang="en-GB" sz="1800" dirty="0">
                <a:solidFill>
                  <a:srgbClr val="000000"/>
                </a:solidFill>
              </a:rPr>
              <a:t>Text box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000000"/>
                </a:solidFill>
              </a:rPr>
              <a:t>		Dark blue font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7" name="Right Triangle 16">
            <a:extLst>
              <a:ext uri="{FF2B5EF4-FFF2-40B4-BE49-F238E27FC236}">
                <a16:creationId xmlns:a16="http://schemas.microsoft.com/office/drawing/2014/main" xmlns="" id="{B7B5E252-AFCC-49ED-AF09-78FFF561E38C}"/>
              </a:ext>
            </a:extLst>
          </p:cNvPr>
          <p:cNvSpPr/>
          <p:nvPr userDrawn="1"/>
        </p:nvSpPr>
        <p:spPr>
          <a:xfrm>
            <a:off x="0" y="6169306"/>
            <a:ext cx="9144000" cy="688694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Afbeelding 8" descr="UM40_RGB_B_diap.png">
            <a:extLst>
              <a:ext uri="{FF2B5EF4-FFF2-40B4-BE49-F238E27FC236}">
                <a16:creationId xmlns:a16="http://schemas.microsoft.com/office/drawing/2014/main" xmlns="" id="{4A14D963-1695-49FA-886D-62D388AA15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324" y="6361531"/>
            <a:ext cx="2094599" cy="50583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2" descr="V:\General\00_Conferences - Presentations\001_Powerpoint_Material\00_logo\logo\M4I logo_transparent.tif">
            <a:extLst>
              <a:ext uri="{FF2B5EF4-FFF2-40B4-BE49-F238E27FC236}">
                <a16:creationId xmlns:a16="http://schemas.microsoft.com/office/drawing/2014/main" xmlns="" id="{7A33FF64-CD6B-493C-89E2-B64E0C1746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5787" y="6271894"/>
            <a:ext cx="789928" cy="4290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5781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79999" y="967138"/>
            <a:ext cx="11102399" cy="362708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marL="0" indent="0">
              <a:buNone/>
            </a:pPr>
            <a:r>
              <a:rPr lang="en-GB" sz="3600" dirty="0">
                <a:solidFill>
                  <a:srgbClr val="000000"/>
                </a:solidFill>
              </a:rPr>
              <a:t>Text box</a:t>
            </a:r>
          </a:p>
          <a:p>
            <a:pPr marL="0" indent="0">
              <a:buNone/>
            </a:pPr>
            <a:r>
              <a:rPr lang="en-GB" sz="3600" dirty="0">
                <a:solidFill>
                  <a:srgbClr val="000000"/>
                </a:solidFill>
              </a:rPr>
              <a:t>	</a:t>
            </a:r>
            <a:r>
              <a:rPr lang="en-GB" sz="2800" dirty="0">
                <a:solidFill>
                  <a:srgbClr val="000000"/>
                </a:solidFill>
              </a:rPr>
              <a:t>Text box</a:t>
            </a:r>
          </a:p>
          <a:p>
            <a:pPr marL="0" indent="0">
              <a:buNone/>
            </a:pPr>
            <a:r>
              <a:rPr lang="en-GB" sz="2800" dirty="0">
                <a:solidFill>
                  <a:srgbClr val="000000"/>
                </a:solidFill>
              </a:rPr>
              <a:t>		Black font</a:t>
            </a:r>
            <a:endParaRPr lang="en-GB" sz="3600" dirty="0">
              <a:solidFill>
                <a:srgbClr val="000000"/>
              </a:solidFill>
            </a:endParaRPr>
          </a:p>
          <a:p>
            <a:pPr lvl="0"/>
            <a:endParaRPr lang="nl-NL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79999" y="187757"/>
            <a:ext cx="11102399" cy="756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Right Triangle 16">
            <a:extLst>
              <a:ext uri="{FF2B5EF4-FFF2-40B4-BE49-F238E27FC236}">
                <a16:creationId xmlns:a16="http://schemas.microsoft.com/office/drawing/2014/main" xmlns="" id="{B7B5E252-AFCC-49ED-AF09-78FFF561E38C}"/>
              </a:ext>
            </a:extLst>
          </p:cNvPr>
          <p:cNvSpPr/>
          <p:nvPr userDrawn="1"/>
        </p:nvSpPr>
        <p:spPr>
          <a:xfrm>
            <a:off x="0" y="6169306"/>
            <a:ext cx="9144000" cy="688694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Afbeelding 8" descr="UM40_RGB_B_blauw.png">
            <a:extLst>
              <a:ext uri="{FF2B5EF4-FFF2-40B4-BE49-F238E27FC236}">
                <a16:creationId xmlns:a16="http://schemas.microsoft.com/office/drawing/2014/main" xmlns="" id="{395EBC92-FEA1-4000-9E09-943689B453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325" y="6360442"/>
            <a:ext cx="2106474" cy="507083"/>
          </a:xfrm>
          <a:prstGeom prst="rect">
            <a:avLst/>
          </a:prstGeom>
        </p:spPr>
      </p:pic>
      <p:pic>
        <p:nvPicPr>
          <p:cNvPr id="13" name="Picture 2" descr="V:\General\00_Conferences - Presentations\001_Powerpoint_Material\00_logo\logo\M4I logo_transparent.tif">
            <a:extLst>
              <a:ext uri="{FF2B5EF4-FFF2-40B4-BE49-F238E27FC236}">
                <a16:creationId xmlns:a16="http://schemas.microsoft.com/office/drawing/2014/main" xmlns="" id="{7A33FF64-CD6B-493C-89E2-B64E0C1746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0379" y="6279336"/>
            <a:ext cx="765336" cy="41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172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/Foto 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0001" y="414260"/>
            <a:ext cx="5246167" cy="1565897"/>
          </a:xfrm>
          <a:prstGeom prst="rect">
            <a:avLst/>
          </a:prstGeom>
        </p:spPr>
        <p:txBody>
          <a:bodyPr/>
          <a:lstStyle>
            <a:lvl1pPr>
              <a:defRPr b="0">
                <a:solidFill>
                  <a:srgbClr val="0070C0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80002" y="1980156"/>
            <a:ext cx="5246165" cy="3810096"/>
          </a:xfrm>
        </p:spPr>
        <p:txBody>
          <a:bodyPr/>
          <a:lstStyle>
            <a:lvl3pPr marL="715962" indent="0">
              <a:buNone/>
              <a:defRPr/>
            </a:lvl3pPr>
          </a:lstStyle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8" name="Tijdelijke aanduiding voor afbeelding 7"/>
          <p:cNvSpPr>
            <a:spLocks noGrp="1"/>
          </p:cNvSpPr>
          <p:nvPr>
            <p:ph type="pic" sz="quarter" idx="13"/>
          </p:nvPr>
        </p:nvSpPr>
        <p:spPr>
          <a:xfrm>
            <a:off x="6126725" y="0"/>
            <a:ext cx="6065276" cy="6858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endParaRPr lang="nl-NL" dirty="0"/>
          </a:p>
        </p:txBody>
      </p:sp>
      <p:sp>
        <p:nvSpPr>
          <p:cNvPr id="11" name="Right Triangle 16">
            <a:extLst>
              <a:ext uri="{FF2B5EF4-FFF2-40B4-BE49-F238E27FC236}">
                <a16:creationId xmlns:a16="http://schemas.microsoft.com/office/drawing/2014/main" xmlns="" id="{B7B5E252-AFCC-49ED-AF09-78FFF561E38C}"/>
              </a:ext>
            </a:extLst>
          </p:cNvPr>
          <p:cNvSpPr/>
          <p:nvPr userDrawn="1"/>
        </p:nvSpPr>
        <p:spPr>
          <a:xfrm>
            <a:off x="0" y="6169306"/>
            <a:ext cx="9144000" cy="688694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Afbeelding 8" descr="UM40_RGB_B_blauw.png">
            <a:extLst>
              <a:ext uri="{FF2B5EF4-FFF2-40B4-BE49-F238E27FC236}">
                <a16:creationId xmlns:a16="http://schemas.microsoft.com/office/drawing/2014/main" xmlns="" id="{395EBC92-FEA1-4000-9E09-943689B453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325" y="6360442"/>
            <a:ext cx="2106474" cy="507083"/>
          </a:xfrm>
          <a:prstGeom prst="rect">
            <a:avLst/>
          </a:prstGeom>
        </p:spPr>
      </p:pic>
      <p:pic>
        <p:nvPicPr>
          <p:cNvPr id="16" name="Picture 2" descr="V:\General\00_Conferences - Presentations\001_Powerpoint_Material\00_logo\logo\M4I logo_transparent.tif">
            <a:extLst>
              <a:ext uri="{FF2B5EF4-FFF2-40B4-BE49-F238E27FC236}">
                <a16:creationId xmlns:a16="http://schemas.microsoft.com/office/drawing/2014/main" xmlns="" id="{7A33FF64-CD6B-493C-89E2-B64E0C1746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0379" y="6279336"/>
            <a:ext cx="765336" cy="41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255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xmlns="" id="{FACFDA9A-F5B4-4C63-87EE-76730C3EA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599" y="187757"/>
            <a:ext cx="11102399" cy="7560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GB" dirty="0">
                <a:solidFill>
                  <a:schemeClr val="tx1"/>
                </a:solidFill>
              </a:rPr>
              <a:t>Acknowledgments</a:t>
            </a:r>
          </a:p>
        </p:txBody>
      </p:sp>
      <p:sp>
        <p:nvSpPr>
          <p:cNvPr id="5" name="Right Triangle 6">
            <a:extLst>
              <a:ext uri="{FF2B5EF4-FFF2-40B4-BE49-F238E27FC236}">
                <a16:creationId xmlns:a16="http://schemas.microsoft.com/office/drawing/2014/main" xmlns="" id="{87360740-D5AF-4063-A743-C615DC3FA7D1}"/>
              </a:ext>
            </a:extLst>
          </p:cNvPr>
          <p:cNvSpPr/>
          <p:nvPr userDrawn="1"/>
        </p:nvSpPr>
        <p:spPr>
          <a:xfrm>
            <a:off x="0" y="6169306"/>
            <a:ext cx="12192000" cy="688694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/>
          </a:p>
        </p:txBody>
      </p:sp>
      <p:sp>
        <p:nvSpPr>
          <p:cNvPr id="7" name="Right Triangle 16">
            <a:extLst>
              <a:ext uri="{FF2B5EF4-FFF2-40B4-BE49-F238E27FC236}">
                <a16:creationId xmlns:a16="http://schemas.microsoft.com/office/drawing/2014/main" xmlns="" id="{B7B5E252-AFCC-49ED-AF09-78FFF561E38C}"/>
              </a:ext>
            </a:extLst>
          </p:cNvPr>
          <p:cNvSpPr/>
          <p:nvPr userDrawn="1"/>
        </p:nvSpPr>
        <p:spPr>
          <a:xfrm>
            <a:off x="0" y="6169306"/>
            <a:ext cx="9144000" cy="688694"/>
          </a:xfrm>
          <a:prstGeom prst="rtTriangle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Afbeelding 8" descr="UM40_RGB_B_blauw.png">
            <a:extLst>
              <a:ext uri="{FF2B5EF4-FFF2-40B4-BE49-F238E27FC236}">
                <a16:creationId xmlns:a16="http://schemas.microsoft.com/office/drawing/2014/main" xmlns="" id="{395EBC92-FEA1-4000-9E09-943689B4534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325" y="6360442"/>
            <a:ext cx="2106474" cy="507083"/>
          </a:xfrm>
          <a:prstGeom prst="rect">
            <a:avLst/>
          </a:prstGeom>
        </p:spPr>
      </p:pic>
      <p:pic>
        <p:nvPicPr>
          <p:cNvPr id="12" name="Picture 2" descr="V:\General\00_Conferences - Presentations\001_Powerpoint_Material\00_logo\logo\M4I logo_transparent.tif">
            <a:extLst>
              <a:ext uri="{FF2B5EF4-FFF2-40B4-BE49-F238E27FC236}">
                <a16:creationId xmlns:a16="http://schemas.microsoft.com/office/drawing/2014/main" xmlns="" id="{7A33FF64-CD6B-493C-89E2-B64E0C1746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0379" y="6279336"/>
            <a:ext cx="765336" cy="415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537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C6E4EB2-0250-47F4-8511-D2E822C9DA02}"/>
              </a:ext>
            </a:extLst>
          </p:cNvPr>
          <p:cNvSpPr/>
          <p:nvPr userDrawn="1"/>
        </p:nvSpPr>
        <p:spPr>
          <a:xfrm>
            <a:off x="-66674" y="809624"/>
            <a:ext cx="12258674" cy="447675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tint val="66000"/>
                  <a:satMod val="160000"/>
                  <a:alpha val="56000"/>
                </a:schemeClr>
              </a:gs>
              <a:gs pos="50000">
                <a:schemeClr val="accent6">
                  <a:lumMod val="60000"/>
                  <a:lumOff val="40000"/>
                  <a:tint val="44500"/>
                  <a:satMod val="160000"/>
                  <a:alpha val="14000"/>
                </a:schemeClr>
              </a:gs>
              <a:gs pos="100000">
                <a:schemeClr val="accent6">
                  <a:lumMod val="60000"/>
                  <a:lumOff val="40000"/>
                  <a:tint val="23500"/>
                  <a:satMod val="160000"/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4" descr="C:\Users\f.barre.UNIMAAS\Desktop\1\2\mz__846.5297,mz__772.5218,mz__826.5665.jpg">
            <a:extLst>
              <a:ext uri="{FF2B5EF4-FFF2-40B4-BE49-F238E27FC236}">
                <a16:creationId xmlns:a16="http://schemas.microsoft.com/office/drawing/2014/main" xmlns="" id="{F0934771-75FA-4C73-A4B9-94ECA3139C1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84" b="100000" l="22819" r="983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55759" flipH="1">
            <a:off x="-323992" y="-108086"/>
            <a:ext cx="4158159" cy="703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V:\General\00_Conferences - Presentations\001_Powerpoint_Material\00_logo\logo\M4I logo_transparent.tif">
            <a:extLst>
              <a:ext uri="{FF2B5EF4-FFF2-40B4-BE49-F238E27FC236}">
                <a16:creationId xmlns:a16="http://schemas.microsoft.com/office/drawing/2014/main" xmlns="" id="{DE3711E6-EEAE-4880-97D5-D34C783598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2167" y="1184476"/>
            <a:ext cx="5677794" cy="3083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5">
            <a:extLst>
              <a:ext uri="{FF2B5EF4-FFF2-40B4-BE49-F238E27FC236}">
                <a16:creationId xmlns:a16="http://schemas.microsoft.com/office/drawing/2014/main" xmlns="" id="{7A66A60C-E4F1-4F95-9A0F-94F8455409B1}"/>
              </a:ext>
            </a:extLst>
          </p:cNvPr>
          <p:cNvSpPr txBox="1"/>
          <p:nvPr userDrawn="1"/>
        </p:nvSpPr>
        <p:spPr>
          <a:xfrm>
            <a:off x="2747487" y="4366606"/>
            <a:ext cx="66970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MAASTRICHT FOR IMAGING</a:t>
            </a:r>
          </a:p>
        </p:txBody>
      </p:sp>
    </p:spTree>
    <p:extLst>
      <p:ext uri="{BB962C8B-B14F-4D97-AF65-F5344CB8AC3E}">
        <p14:creationId xmlns:p14="http://schemas.microsoft.com/office/powerpoint/2010/main" val="269690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79999" y="1296000"/>
            <a:ext cx="11102399" cy="3627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1825815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70" r:id="rId2"/>
    <p:sldLayoutId id="2147483664" r:id="rId3"/>
    <p:sldLayoutId id="2147483668" r:id="rId4"/>
    <p:sldLayoutId id="2147483669" r:id="rId5"/>
    <p:sldLayoutId id="2147483650" r:id="rId6"/>
    <p:sldLayoutId id="2147483663" r:id="rId7"/>
    <p:sldLayoutId id="2147483665" r:id="rId8"/>
    <p:sldLayoutId id="2147483666" r:id="rId9"/>
    <p:sldLayoutId id="2147483667" r:id="rId10"/>
    <p:sldLayoutId id="2147483659" r:id="rId11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2"/>
          </a:solidFill>
          <a:latin typeface="+mj-lt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ts val="0"/>
        </a:spcBef>
        <a:buFont typeface="Arial"/>
        <a:buChar char="•"/>
        <a:defRPr sz="2800" kern="1200">
          <a:solidFill>
            <a:schemeClr val="tx1"/>
          </a:solidFill>
          <a:latin typeface="+mj-lt"/>
          <a:ea typeface="+mn-ea"/>
          <a:cs typeface="Verdana"/>
        </a:defRPr>
      </a:lvl1pPr>
      <a:lvl2pPr marL="717550" indent="-358775" algn="l" defTabSz="457200" rtl="0" eaLnBrk="1" latinLnBrk="0" hangingPunct="1">
        <a:spcBef>
          <a:spcPts val="0"/>
        </a:spcBef>
        <a:buFont typeface="Lucida Grande"/>
        <a:buChar char="-"/>
        <a:defRPr sz="2400" kern="1200">
          <a:solidFill>
            <a:schemeClr val="tx1"/>
          </a:solidFill>
          <a:latin typeface="+mj-lt"/>
          <a:ea typeface="+mn-ea"/>
          <a:cs typeface="Verdana"/>
        </a:defRPr>
      </a:lvl2pPr>
      <a:lvl3pPr marL="1073150" indent="-357188" algn="l" defTabSz="457200" rtl="0" eaLnBrk="1" latinLnBrk="0" hangingPunct="1">
        <a:spcBef>
          <a:spcPts val="0"/>
        </a:spcBef>
        <a:buFont typeface="Lucida Grande"/>
        <a:buChar char="-"/>
        <a:defRPr sz="2000" kern="1200">
          <a:solidFill>
            <a:schemeClr val="tx1"/>
          </a:solidFill>
          <a:latin typeface="+mj-lt"/>
          <a:ea typeface="+mn-ea"/>
          <a:cs typeface="Verdana"/>
        </a:defRPr>
      </a:lvl3pPr>
      <a:lvl4pPr marL="1430338" indent="-355600" algn="l" defTabSz="457200" rtl="0" eaLnBrk="1" latinLnBrk="0" hangingPunct="1">
        <a:spcBef>
          <a:spcPts val="0"/>
        </a:spcBef>
        <a:buFont typeface="Lucida Grande"/>
        <a:buChar char="-"/>
        <a:defRPr sz="1800" kern="1200">
          <a:solidFill>
            <a:schemeClr val="tx1"/>
          </a:solidFill>
          <a:latin typeface="+mj-lt"/>
          <a:ea typeface="+mn-ea"/>
          <a:cs typeface="Verdana"/>
        </a:defRPr>
      </a:lvl4pPr>
      <a:lvl5pPr marL="1793875" indent="-360363" algn="l" defTabSz="457200" rtl="0" eaLnBrk="1" latinLnBrk="0" hangingPunct="1">
        <a:spcBef>
          <a:spcPts val="0"/>
        </a:spcBef>
        <a:buFont typeface="Lucida Grande"/>
        <a:buChar char="-"/>
        <a:defRPr sz="1800" kern="1200">
          <a:solidFill>
            <a:schemeClr val="tx1"/>
          </a:solidFill>
          <a:latin typeface="+mj-lt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tiff"/><Relationship Id="rId4" Type="http://schemas.openxmlformats.org/officeDocument/2006/relationships/image" Target="../media/image34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2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lowchart: Manual Input 5">
            <a:extLst>
              <a:ext uri="{FF2B5EF4-FFF2-40B4-BE49-F238E27FC236}">
                <a16:creationId xmlns:a16="http://schemas.microsoft.com/office/drawing/2014/main" xmlns="" id="{DFCE5A9C-09AB-46A9-BFF2-83918944FB90}"/>
              </a:ext>
            </a:extLst>
          </p:cNvPr>
          <p:cNvSpPr/>
          <p:nvPr/>
        </p:nvSpPr>
        <p:spPr>
          <a:xfrm rot="5400000" flipH="1">
            <a:off x="1015444" y="-1015446"/>
            <a:ext cx="6900460" cy="893135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0 w 10014"/>
              <a:gd name="connsiteY0" fmla="*/ 5525 h 10000"/>
              <a:gd name="connsiteX1" fmla="*/ 10014 w 10014"/>
              <a:gd name="connsiteY1" fmla="*/ 0 h 10000"/>
              <a:gd name="connsiteX2" fmla="*/ 10014 w 10014"/>
              <a:gd name="connsiteY2" fmla="*/ 10000 h 10000"/>
              <a:gd name="connsiteX3" fmla="*/ 14 w 10014"/>
              <a:gd name="connsiteY3" fmla="*/ 10000 h 10000"/>
              <a:gd name="connsiteX4" fmla="*/ 0 w 10014"/>
              <a:gd name="connsiteY4" fmla="*/ 5525 h 10000"/>
              <a:gd name="connsiteX0" fmla="*/ 0 w 10076"/>
              <a:gd name="connsiteY0" fmla="*/ 3172 h 10000"/>
              <a:gd name="connsiteX1" fmla="*/ 10076 w 10076"/>
              <a:gd name="connsiteY1" fmla="*/ 0 h 10000"/>
              <a:gd name="connsiteX2" fmla="*/ 10076 w 10076"/>
              <a:gd name="connsiteY2" fmla="*/ 10000 h 10000"/>
              <a:gd name="connsiteX3" fmla="*/ 76 w 10076"/>
              <a:gd name="connsiteY3" fmla="*/ 10000 h 10000"/>
              <a:gd name="connsiteX4" fmla="*/ 0 w 10076"/>
              <a:gd name="connsiteY4" fmla="*/ 3172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76" h="10000">
                <a:moveTo>
                  <a:pt x="0" y="3172"/>
                </a:moveTo>
                <a:lnTo>
                  <a:pt x="10076" y="0"/>
                </a:lnTo>
                <a:lnTo>
                  <a:pt x="10076" y="10000"/>
                </a:lnTo>
                <a:lnTo>
                  <a:pt x="76" y="10000"/>
                </a:lnTo>
                <a:cubicBezTo>
                  <a:pt x="71" y="8508"/>
                  <a:pt x="5" y="4664"/>
                  <a:pt x="0" y="3172"/>
                </a:cubicBezTo>
                <a:close/>
              </a:path>
            </a:pathLst>
          </a:custGeom>
          <a:solidFill>
            <a:schemeClr val="bg1">
              <a:alpha val="7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xmlns="" id="{8D0AF376-4140-4111-8730-825C2A72D1C3}"/>
              </a:ext>
            </a:extLst>
          </p:cNvPr>
          <p:cNvSpPr txBox="1">
            <a:spLocks/>
          </p:cNvSpPr>
          <p:nvPr/>
        </p:nvSpPr>
        <p:spPr>
          <a:xfrm>
            <a:off x="169842" y="4232452"/>
            <a:ext cx="5172073" cy="1752600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ts val="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1pPr>
            <a:lvl2pPr marL="717550" indent="-358775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24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2pPr>
            <a:lvl3pPr marL="1073150" indent="-357188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20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3pPr>
            <a:lvl4pPr marL="1430338" indent="-355600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18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4pPr>
            <a:lvl5pPr marL="1793875" indent="-360363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18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2400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Paul van </a:t>
            </a:r>
            <a:r>
              <a:rPr lang="en-GB" sz="2400" dirty="0" err="1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Schayck</a:t>
            </a:r>
            <a:endParaRPr lang="en-GB" sz="2400" dirty="0"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/>
              <a:buNone/>
            </a:pPr>
            <a:r>
              <a:rPr lang="en-GB" sz="1200" dirty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Font typeface="Arial"/>
              <a:buNone/>
            </a:pPr>
            <a:r>
              <a:rPr lang="en-GB" sz="1200" dirty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GB" sz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Maastricht Multimodal Molecular </a:t>
            </a:r>
            <a:r>
              <a:rPr lang="en-GB" sz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Imaging </a:t>
            </a:r>
            <a:r>
              <a:rPr lang="en-GB" sz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Institute (</a:t>
            </a:r>
            <a:r>
              <a:rPr lang="en-GB" sz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M4I) </a:t>
            </a:r>
            <a:endParaRPr lang="en-GB" sz="1200" dirty="0">
              <a:solidFill>
                <a:schemeClr val="tx1">
                  <a:lumMod val="90000"/>
                  <a:lumOff val="10000"/>
                </a:schemeClr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/>
              <a:buNone/>
            </a:pPr>
            <a:r>
              <a:rPr lang="en-GB" sz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Division of </a:t>
            </a:r>
            <a:r>
              <a:rPr lang="en-GB" sz="1200" dirty="0" err="1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Nanoscopy</a:t>
            </a:r>
            <a:endParaRPr lang="en-GB" sz="1200" dirty="0">
              <a:solidFill>
                <a:schemeClr val="tx1">
                  <a:lumMod val="90000"/>
                  <a:lumOff val="10000"/>
                </a:schemeClr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/>
              <a:buNone/>
            </a:pPr>
            <a:r>
              <a:rPr lang="en-GB" sz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Maastricht University, </a:t>
            </a:r>
            <a:r>
              <a:rPr lang="nl-NL" sz="1200" dirty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Netherlands</a:t>
            </a:r>
          </a:p>
          <a:p>
            <a:pPr marL="0" indent="0">
              <a:buFont typeface="Arial"/>
              <a:buNone/>
            </a:pPr>
            <a:endParaRPr lang="nl-NL" sz="2400" dirty="0"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/>
              <a:buNone/>
            </a:pPr>
            <a:r>
              <a:rPr lang="nl-NL" sz="2400" dirty="0" err="1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iWORID</a:t>
            </a:r>
            <a:r>
              <a:rPr lang="nl-NL" sz="2400" dirty="0" smtClean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2019</a:t>
            </a:r>
            <a:endParaRPr lang="nl-NL" sz="2400" dirty="0"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/>
              <a:buNone/>
            </a:pPr>
            <a:r>
              <a:rPr lang="nl-NL" sz="1200" dirty="0"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>
              <a:buFont typeface="Arial"/>
              <a:buNone/>
            </a:pPr>
            <a:r>
              <a:rPr lang="nl-NL" sz="1200" dirty="0" smtClean="0">
                <a:solidFill>
                  <a:schemeClr val="tx1">
                    <a:lumMod val="90000"/>
                    <a:lumOff val="10000"/>
                  </a:schemeClr>
                </a:solidFill>
                <a:latin typeface="Calibri" panose="020F050202020403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2019-07-07</a:t>
            </a:r>
            <a:endParaRPr lang="nl-NL" sz="1200" dirty="0">
              <a:solidFill>
                <a:schemeClr val="tx1">
                  <a:lumMod val="90000"/>
                  <a:lumOff val="10000"/>
                </a:schemeClr>
              </a:solidFill>
              <a:latin typeface="Calibri" panose="020F050202020403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xmlns="" id="{5748A3E2-5C30-475A-8423-EC3FAE968C8A}"/>
              </a:ext>
            </a:extLst>
          </p:cNvPr>
          <p:cNvSpPr txBox="1">
            <a:spLocks/>
          </p:cNvSpPr>
          <p:nvPr/>
        </p:nvSpPr>
        <p:spPr>
          <a:xfrm>
            <a:off x="169842" y="229974"/>
            <a:ext cx="7281683" cy="1752600"/>
          </a:xfrm>
          <a:prstGeom prst="rect">
            <a:avLst/>
          </a:prstGeom>
          <a:ln>
            <a:noFill/>
          </a:ln>
        </p:spPr>
        <p:txBody>
          <a:bodyPr/>
          <a:lstStyle>
            <a:lvl1pPr marL="342900" indent="-342900" algn="l" defTabSz="457200" rtl="0" eaLnBrk="1" latinLnBrk="0" hangingPunct="1">
              <a:spcBef>
                <a:spcPts val="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1pPr>
            <a:lvl2pPr marL="717550" indent="-358775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24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2pPr>
            <a:lvl3pPr marL="1073150" indent="-357188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20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3pPr>
            <a:lvl4pPr marL="1430338" indent="-355600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18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4pPr>
            <a:lvl5pPr marL="1793875" indent="-360363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18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400" dirty="0" smtClean="0"/>
              <a:t>Accurate </a:t>
            </a:r>
            <a:r>
              <a:rPr lang="en-US" sz="4400" dirty="0"/>
              <a:t>event </a:t>
            </a:r>
            <a:r>
              <a:rPr lang="en-US" sz="4400" dirty="0" err="1"/>
              <a:t>localisation</a:t>
            </a:r>
            <a:r>
              <a:rPr lang="en-US" sz="4400" dirty="0"/>
              <a:t> for pixelated direct electron detection using neural networks</a:t>
            </a:r>
            <a:endParaRPr lang="en-US" sz="4400" dirty="0">
              <a:effectLst/>
            </a:endParaRPr>
          </a:p>
        </p:txBody>
      </p:sp>
      <p:pic>
        <p:nvPicPr>
          <p:cNvPr id="12" name="Afbeelding 8" descr="UM40_RGB_B_diap.png">
            <a:extLst>
              <a:ext uri="{FF2B5EF4-FFF2-40B4-BE49-F238E27FC236}">
                <a16:creationId xmlns:a16="http://schemas.microsoft.com/office/drawing/2014/main" xmlns="" id="{4A14D963-1695-49FA-886D-62D388AA15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60927" y="6203987"/>
            <a:ext cx="2806560" cy="6777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2" descr="V:\General\00_Conferences - Presentations\001_Powerpoint_Material\00_logo\logo\M4I logo_transparent.tif">
            <a:extLst>
              <a:ext uri="{FF2B5EF4-FFF2-40B4-BE49-F238E27FC236}">
                <a16:creationId xmlns:a16="http://schemas.microsoft.com/office/drawing/2014/main" xmlns="" id="{7A33FF64-CD6B-493C-89E2-B64E0C1746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biLevel thresh="5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1385" y="6027660"/>
            <a:ext cx="1164858" cy="6326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80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Timepix3 example output with 200 kV electrons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21"/>
          <a:stretch/>
        </p:blipFill>
        <p:spPr>
          <a:xfrm>
            <a:off x="2644632" y="1063317"/>
            <a:ext cx="5796521" cy="4741947"/>
          </a:xfrm>
          <a:prstGeom prst="rect">
            <a:avLst/>
          </a:prstGeom>
        </p:spPr>
      </p:pic>
      <p:pic>
        <p:nvPicPr>
          <p:cNvPr id="5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84" y="1351350"/>
            <a:ext cx="4021907" cy="4021907"/>
          </a:xfrm>
        </p:spPr>
      </p:pic>
      <p:cxnSp>
        <p:nvCxnSpPr>
          <p:cNvPr id="6" name="Straight Connector 5"/>
          <p:cNvCxnSpPr/>
          <p:nvPr/>
        </p:nvCxnSpPr>
        <p:spPr>
          <a:xfrm flipV="1">
            <a:off x="3589120" y="1639382"/>
            <a:ext cx="2007840" cy="201622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589120" y="3808006"/>
            <a:ext cx="2160240" cy="1503784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2" name="Content Placeholder 3" descr="H:\surfDrive\phd\results\2d_trajs\300-200-G4_Si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95"/>
          <a:stretch/>
        </p:blipFill>
        <p:spPr bwMode="auto">
          <a:xfrm>
            <a:off x="8190060" y="3083582"/>
            <a:ext cx="3694481" cy="161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>
            <a:off x="10171112" y="1807674"/>
            <a:ext cx="0" cy="12759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603704" y="1424664"/>
            <a:ext cx="113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 </a:t>
            </a:r>
            <a:r>
              <a:rPr lang="en-US" dirty="0" err="1" smtClean="0"/>
              <a:t>keV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689198" y="2090237"/>
            <a:ext cx="34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30000" dirty="0"/>
              <a:t>-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9388196" y="4710276"/>
            <a:ext cx="1765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300 µm silicon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323554" y="5812171"/>
            <a:ext cx="4760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Can we resolve the impact point of the electron?</a:t>
            </a:r>
            <a:endParaRPr lang="en-GB" u="sng" dirty="0"/>
          </a:p>
        </p:txBody>
      </p:sp>
    </p:spTree>
    <p:extLst>
      <p:ext uri="{BB962C8B-B14F-4D97-AF65-F5344CB8AC3E}">
        <p14:creationId xmlns:p14="http://schemas.microsoft.com/office/powerpoint/2010/main" val="22619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Time of Arrival contains 3D information of track in sensor layer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502399" y="6257989"/>
            <a:ext cx="86431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Bergmann, B., </a:t>
            </a:r>
            <a:r>
              <a:rPr lang="en-GB" sz="1400" dirty="0" err="1"/>
              <a:t>Pichotka</a:t>
            </a:r>
            <a:r>
              <a:rPr lang="en-GB" sz="1400" dirty="0"/>
              <a:t>, M., </a:t>
            </a:r>
            <a:r>
              <a:rPr lang="en-GB" sz="1400" dirty="0" err="1"/>
              <a:t>Pospisil</a:t>
            </a:r>
            <a:r>
              <a:rPr lang="en-GB" sz="1400" dirty="0"/>
              <a:t>, S. et al. Eur. Phys. J. C (2017) 77: 421. https://doi.org/10.1140/epjc/s10052-017-4993-4 </a:t>
            </a:r>
          </a:p>
        </p:txBody>
      </p:sp>
      <p:pic>
        <p:nvPicPr>
          <p:cNvPr id="6" name="Picture 2" descr="https://static-content.springer.com/image/art%3A10.1140%2Fepjc%2Fs10052-017-4993-4/MediaObjects/10052_2017_4993_Fig9_HTM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5588" y="1060926"/>
            <a:ext cx="6714810" cy="4222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38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Using machine learning for electron event </a:t>
            </a:r>
            <a:r>
              <a:rPr lang="en-US" dirty="0" err="1" smtClean="0"/>
              <a:t>localisation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707" y="5766068"/>
            <a:ext cx="49023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Schübel</a:t>
            </a:r>
            <a:r>
              <a:rPr lang="en-US" sz="1200" dirty="0" smtClean="0"/>
              <a:t> A. et al., </a:t>
            </a:r>
            <a:r>
              <a:rPr lang="en-US" sz="1200" dirty="0"/>
              <a:t>IEEE Transactions on Nuclear </a:t>
            </a:r>
            <a:r>
              <a:rPr lang="en-US" sz="1200" dirty="0" smtClean="0"/>
              <a:t>Science (2014)</a:t>
            </a:r>
            <a:endParaRPr lang="en-US" sz="1200" dirty="0"/>
          </a:p>
        </p:txBody>
      </p:sp>
      <p:pic>
        <p:nvPicPr>
          <p:cNvPr id="5" name="Picture 3" descr="Z:\home\paul\geant4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07" t="3180" r="14723" b="3086"/>
          <a:stretch/>
        </p:blipFill>
        <p:spPr bwMode="auto">
          <a:xfrm>
            <a:off x="199690" y="1807857"/>
            <a:ext cx="3968195" cy="321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:\surfDrive\phd\results\pixel_plot_examples\3d-set11-6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98" t="10829" r="11423" b="10829"/>
          <a:stretch/>
        </p:blipFill>
        <p:spPr bwMode="auto">
          <a:xfrm>
            <a:off x="199689" y="1749922"/>
            <a:ext cx="4535055" cy="332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:\surfDrive\phd\results\pixel_plot_examples\cluster-set11-6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13"/>
          <a:stretch/>
        </p:blipFill>
        <p:spPr bwMode="auto">
          <a:xfrm>
            <a:off x="4754057" y="1612814"/>
            <a:ext cx="2669379" cy="353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9999" y="956098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1. Simulation</a:t>
            </a:r>
            <a:endParaRPr lang="en-US" sz="2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602368" y="3905937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57236" y="3481175"/>
            <a:ext cx="1165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Simulated </a:t>
            </a:r>
          </a:p>
          <a:p>
            <a:r>
              <a:rPr lang="en-US" sz="1200" dirty="0" smtClean="0"/>
              <a:t>detector output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8335578" y="3437885"/>
            <a:ext cx="1874264" cy="936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Neural network including connections (called weights) between neurons</a:t>
            </a:r>
            <a:endParaRPr lang="en-GB" sz="1200" dirty="0"/>
          </a:p>
        </p:txBody>
      </p:sp>
      <p:cxnSp>
        <p:nvCxnSpPr>
          <p:cNvPr id="12" name="Straight Arrow Connector 11"/>
          <p:cNvCxnSpPr>
            <a:stCxn id="11" idx="3"/>
            <a:endCxn id="13" idx="2"/>
          </p:cNvCxnSpPr>
          <p:nvPr/>
        </p:nvCxnSpPr>
        <p:spPr>
          <a:xfrm>
            <a:off x="10209842" y="3905937"/>
            <a:ext cx="486989" cy="29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0696831" y="3328932"/>
            <a:ext cx="1190371" cy="1159941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Compare</a:t>
            </a:r>
            <a:endParaRPr lang="en-GB" sz="1200" dirty="0"/>
          </a:p>
        </p:txBody>
      </p:sp>
      <p:cxnSp>
        <p:nvCxnSpPr>
          <p:cNvPr id="14" name="Straight Arrow Connector 13"/>
          <p:cNvCxnSpPr>
            <a:endCxn id="13" idx="0"/>
          </p:cNvCxnSpPr>
          <p:nvPr/>
        </p:nvCxnSpPr>
        <p:spPr>
          <a:xfrm flipH="1">
            <a:off x="11292017" y="2540007"/>
            <a:ext cx="1" cy="7889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0534699" y="2152555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Target </a:t>
            </a:r>
            <a:r>
              <a:rPr lang="en-US" sz="1200" dirty="0"/>
              <a:t>i</a:t>
            </a:r>
            <a:r>
              <a:rPr lang="en-US" sz="1200" dirty="0" smtClean="0"/>
              <a:t>ncident </a:t>
            </a:r>
          </a:p>
          <a:p>
            <a:r>
              <a:rPr lang="en-US" sz="1200" dirty="0" smtClean="0"/>
              <a:t>position</a:t>
            </a:r>
            <a:endParaRPr lang="en-GB" sz="1200" dirty="0"/>
          </a:p>
        </p:txBody>
      </p:sp>
      <p:cxnSp>
        <p:nvCxnSpPr>
          <p:cNvPr id="16" name="Elbow Connector 15"/>
          <p:cNvCxnSpPr>
            <a:stCxn id="13" idx="4"/>
            <a:endCxn id="11" idx="2"/>
          </p:cNvCxnSpPr>
          <p:nvPr/>
        </p:nvCxnSpPr>
        <p:spPr>
          <a:xfrm rot="5400000" flipH="1">
            <a:off x="10224922" y="3421778"/>
            <a:ext cx="114884" cy="2019307"/>
          </a:xfrm>
          <a:prstGeom prst="bentConnector3">
            <a:avLst>
              <a:gd name="adj1" fmla="val -198983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690647" y="4813094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Adjust weights</a:t>
            </a:r>
            <a:endParaRPr lang="en-GB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6335614" y="925963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2. Convolutional neural network (CNN)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6628" y="5330045"/>
            <a:ext cx="2714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Geant4Medipix</a:t>
            </a:r>
            <a:endParaRPr lang="en-US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9888878" y="5581402"/>
            <a:ext cx="1998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 = 50000</a:t>
            </a:r>
          </a:p>
        </p:txBody>
      </p:sp>
    </p:spTree>
    <p:extLst>
      <p:ext uri="{BB962C8B-B14F-4D97-AF65-F5344CB8AC3E}">
        <p14:creationId xmlns:p14="http://schemas.microsoft.com/office/powerpoint/2010/main" val="2892509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3" grpId="0" animBg="1"/>
      <p:bldP spid="15" grpId="0"/>
      <p:bldP spid="17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</a:t>
            </a:r>
            <a:r>
              <a:rPr lang="en-US" dirty="0" err="1" smtClean="0"/>
              <a:t>localisation</a:t>
            </a:r>
            <a:r>
              <a:rPr lang="en-US" dirty="0" smtClean="0"/>
              <a:t> using different methods. Example plots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99" y="1213837"/>
            <a:ext cx="10120188" cy="5020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874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638" y="3736917"/>
            <a:ext cx="7957049" cy="3121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900" y="657934"/>
            <a:ext cx="7379270" cy="3044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Event </a:t>
            </a:r>
            <a:r>
              <a:rPr lang="en-US" dirty="0" err="1" smtClean="0"/>
              <a:t>localisation</a:t>
            </a:r>
            <a:r>
              <a:rPr lang="en-US" dirty="0" smtClean="0"/>
              <a:t> using neural network compared to other methods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683311" y="6405939"/>
            <a:ext cx="28601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Box represents Q1-Q3. Orange line is median.</a:t>
            </a:r>
            <a:endParaRPr lang="nl-NL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0281555" y="1874263"/>
            <a:ext cx="166370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200 </a:t>
            </a:r>
            <a:r>
              <a:rPr lang="en-US" sz="2800" b="1" dirty="0" err="1" smtClean="0"/>
              <a:t>keV</a:t>
            </a:r>
            <a:endParaRPr lang="en-US" sz="2800" b="1" dirty="0" smtClean="0"/>
          </a:p>
          <a:p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0281555" y="5026632"/>
            <a:ext cx="1663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3</a:t>
            </a:r>
            <a:r>
              <a:rPr lang="en-US" sz="2800" b="1" dirty="0" smtClean="0"/>
              <a:t>00 </a:t>
            </a:r>
            <a:r>
              <a:rPr lang="en-US" sz="2800" b="1" dirty="0" err="1" smtClean="0"/>
              <a:t>keV</a:t>
            </a:r>
            <a:endParaRPr lang="en-US" sz="2800" b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034969" y="1504931"/>
            <a:ext cx="682171" cy="36933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0.41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034968" y="5180520"/>
            <a:ext cx="682171" cy="369332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0.48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15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Validation: Applying event </a:t>
            </a:r>
            <a:r>
              <a:rPr lang="en-US" dirty="0" err="1" smtClean="0"/>
              <a:t>localisation</a:t>
            </a:r>
            <a:r>
              <a:rPr lang="en-US" dirty="0" smtClean="0"/>
              <a:t> on experimental data</a:t>
            </a:r>
            <a:endParaRPr lang="en-US" dirty="0"/>
          </a:p>
        </p:txBody>
      </p:sp>
      <p:pic>
        <p:nvPicPr>
          <p:cNvPr id="1026" name="Picture 2" descr="H:\surfDrive\phd\results\foil_300kv\foil\TOA-TOT-norm_100_00THL_20s_000000-tot7-clusters-8bit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6542403" y="1542562"/>
            <a:ext cx="2125231" cy="425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surfDrive\phd\results\foil_300kv\foil\TOA-TOT-norm_100_00THL_20s_000000-tot7-cnn-tot-8bit.t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9132888" y="1549398"/>
            <a:ext cx="2121813" cy="424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05018" y="796705"/>
            <a:ext cx="3581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 </a:t>
            </a:r>
            <a:r>
              <a:rPr lang="en-US" dirty="0" err="1" smtClean="0"/>
              <a:t>localisation</a:t>
            </a:r>
            <a:r>
              <a:rPr lang="en-US" dirty="0"/>
              <a:t> (CNN-</a:t>
            </a:r>
            <a:r>
              <a:rPr lang="en-US" dirty="0" err="1"/>
              <a:t>ToT</a:t>
            </a:r>
            <a:r>
              <a:rPr lang="en-US" dirty="0"/>
              <a:t>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170345" y="1173230"/>
            <a:ext cx="123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Without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687208" y="1166037"/>
            <a:ext cx="1339913" cy="383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27652" y="5895974"/>
            <a:ext cx="39270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Image of </a:t>
            </a:r>
            <a:r>
              <a:rPr lang="en-US" sz="1400" dirty="0" err="1" smtClean="0"/>
              <a:t>UltrAU</a:t>
            </a:r>
            <a:r>
              <a:rPr lang="en-US" sz="1400" dirty="0" smtClean="0"/>
              <a:t> grid foil (225x) at 300 kV</a:t>
            </a:r>
            <a:endParaRPr lang="en-US" sz="1400" dirty="0"/>
          </a:p>
        </p:txBody>
      </p:sp>
      <p:pic>
        <p:nvPicPr>
          <p:cNvPr id="1028" name="Picture 4" descr="H:\surfDrive\phd\results\proteins\ferritin_000001-8bit.t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479998" y="1542563"/>
            <a:ext cx="2125230" cy="425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surfDrive\phd\results\proteins\ferritin_000001-events-cnn-tot-8bit.tif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2836767" y="1542562"/>
            <a:ext cx="2125231" cy="425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52392" y="796705"/>
            <a:ext cx="3583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Event </a:t>
            </a:r>
            <a:r>
              <a:rPr lang="en-US" dirty="0" err="1" smtClean="0"/>
              <a:t>localisation</a:t>
            </a:r>
            <a:r>
              <a:rPr lang="en-US" dirty="0" smtClean="0"/>
              <a:t> (CNN-</a:t>
            </a:r>
            <a:r>
              <a:rPr lang="en-US" dirty="0" err="1" smtClean="0"/>
              <a:t>ToT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021533" y="1147930"/>
            <a:ext cx="1231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Without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45802" y="1147930"/>
            <a:ext cx="1339913" cy="383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216196" y="5874231"/>
            <a:ext cx="32411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Vitreous </a:t>
            </a:r>
            <a:r>
              <a:rPr lang="en-US" sz="1400" dirty="0" err="1" smtClean="0"/>
              <a:t>apoferrin</a:t>
            </a:r>
            <a:r>
              <a:rPr lang="en-US" sz="1400" dirty="0" smtClean="0"/>
              <a:t> proteins at 200 kV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3271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Validation: Knife edge method to calculate MTF</a:t>
            </a:r>
            <a:endParaRPr lang="en-US" dirty="0"/>
          </a:p>
        </p:txBody>
      </p:sp>
      <p:pic>
        <p:nvPicPr>
          <p:cNvPr id="1026" name="Picture 2" descr="H:\surfDrive\phd\results\mtf\erik_frodjh\mtf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99" y="1176376"/>
            <a:ext cx="5852172" cy="438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surfDrive\phd\results\mtf\erik_frodjh\mtf30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7940" y="1176375"/>
            <a:ext cx="5852172" cy="438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406085" y="6197491"/>
            <a:ext cx="87811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/>
              <a:t>Erik </a:t>
            </a:r>
            <a:r>
              <a:rPr lang="en-US" dirty="0" err="1" smtClean="0"/>
              <a:t>Fröjdh</a:t>
            </a:r>
            <a:endParaRPr lang="en-US" dirty="0" smtClean="0"/>
          </a:p>
          <a:p>
            <a:pPr algn="r"/>
            <a:r>
              <a:rPr lang="en-US" dirty="0" smtClean="0"/>
              <a:t>Method: </a:t>
            </a:r>
            <a:r>
              <a:rPr lang="en-US" dirty="0" err="1" smtClean="0"/>
              <a:t>Tinti</a:t>
            </a:r>
            <a:r>
              <a:rPr lang="en-US" dirty="0"/>
              <a:t>, G</a:t>
            </a:r>
            <a:r>
              <a:rPr lang="en-US" dirty="0" smtClean="0"/>
              <a:t>. et al.,(2018).</a:t>
            </a:r>
            <a:r>
              <a:rPr lang="en-US" dirty="0"/>
              <a:t> </a:t>
            </a:r>
            <a:r>
              <a:rPr lang="en-US" i="1" dirty="0" err="1" smtClean="0"/>
              <a:t>IUCrJ</a:t>
            </a:r>
            <a:r>
              <a:rPr lang="en-US" dirty="0" smtClean="0"/>
              <a:t>. 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8893076" y="2838450"/>
            <a:ext cx="19050" cy="2095500"/>
          </a:xfrm>
          <a:prstGeom prst="line">
            <a:avLst/>
          </a:prstGeom>
          <a:ln>
            <a:headEnd type="oval"/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001125" y="4663559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0.05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001125" y="2653784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0.70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406085" y="3095626"/>
            <a:ext cx="0" cy="1076324"/>
          </a:xfrm>
          <a:prstGeom prst="line">
            <a:avLst/>
          </a:prstGeom>
          <a:ln>
            <a:headEnd type="oval"/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562350" y="3987284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0.30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562350" y="2834759"/>
            <a:ext cx="828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0.65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87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Processing: From raw data to micrographs</a:t>
            </a:r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2430966" y="2860207"/>
            <a:ext cx="961577" cy="7245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Raw </a:t>
            </a:r>
          </a:p>
          <a:p>
            <a:pPr algn="ctr"/>
            <a:r>
              <a:rPr lang="en-US" dirty="0" smtClean="0"/>
              <a:t>stream</a:t>
            </a:r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3807629" y="2860888"/>
            <a:ext cx="961577" cy="7245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Hits</a:t>
            </a:r>
          </a:p>
        </p:txBody>
      </p:sp>
      <p:cxnSp>
        <p:nvCxnSpPr>
          <p:cNvPr id="44" name="Straight Arrow Connector 43"/>
          <p:cNvCxnSpPr>
            <a:stCxn id="42" idx="3"/>
            <a:endCxn id="43" idx="1"/>
          </p:cNvCxnSpPr>
          <p:nvPr/>
        </p:nvCxnSpPr>
        <p:spPr>
          <a:xfrm>
            <a:off x="3392541" y="3222470"/>
            <a:ext cx="415086" cy="6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5225462" y="2861349"/>
            <a:ext cx="1105664" cy="7245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Clusters</a:t>
            </a:r>
          </a:p>
        </p:txBody>
      </p:sp>
      <p:cxnSp>
        <p:nvCxnSpPr>
          <p:cNvPr id="46" name="Straight Arrow Connector 45"/>
          <p:cNvCxnSpPr>
            <a:stCxn id="43" idx="3"/>
            <a:endCxn id="45" idx="1"/>
          </p:cNvCxnSpPr>
          <p:nvPr/>
        </p:nvCxnSpPr>
        <p:spPr>
          <a:xfrm>
            <a:off x="4769206" y="3223150"/>
            <a:ext cx="456256" cy="4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6589890" y="2860888"/>
            <a:ext cx="961577" cy="7245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Events</a:t>
            </a:r>
          </a:p>
        </p:txBody>
      </p:sp>
      <p:cxnSp>
        <p:nvCxnSpPr>
          <p:cNvPr id="48" name="Straight Arrow Connector 47"/>
          <p:cNvCxnSpPr>
            <a:stCxn id="45" idx="3"/>
            <a:endCxn id="47" idx="1"/>
          </p:cNvCxnSpPr>
          <p:nvPr/>
        </p:nvCxnSpPr>
        <p:spPr>
          <a:xfrm flipV="1">
            <a:off x="6331126" y="3223150"/>
            <a:ext cx="258764" cy="46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2956579" y="1851777"/>
            <a:ext cx="1233223" cy="7762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Convert data</a:t>
            </a:r>
            <a:endParaRPr lang="en-GB" dirty="0"/>
          </a:p>
        </p:txBody>
      </p:sp>
      <p:cxnSp>
        <p:nvCxnSpPr>
          <p:cNvPr id="50" name="Straight Connector 49"/>
          <p:cNvCxnSpPr>
            <a:stCxn id="49" idx="2"/>
          </p:cNvCxnSpPr>
          <p:nvPr/>
        </p:nvCxnSpPr>
        <p:spPr>
          <a:xfrm>
            <a:off x="3573189" y="2628054"/>
            <a:ext cx="0" cy="5896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4524229" y="1851777"/>
            <a:ext cx="961577" cy="7762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Find clusters</a:t>
            </a:r>
          </a:p>
        </p:txBody>
      </p:sp>
      <p:cxnSp>
        <p:nvCxnSpPr>
          <p:cNvPr id="52" name="Straight Connector 51"/>
          <p:cNvCxnSpPr>
            <a:stCxn id="51" idx="2"/>
          </p:cNvCxnSpPr>
          <p:nvPr/>
        </p:nvCxnSpPr>
        <p:spPr>
          <a:xfrm flipH="1">
            <a:off x="5005017" y="2628054"/>
            <a:ext cx="1" cy="5896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5690191" y="1857676"/>
            <a:ext cx="1281870" cy="7762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Localise</a:t>
            </a:r>
            <a:endParaRPr lang="en-US" dirty="0" smtClean="0"/>
          </a:p>
          <a:p>
            <a:pPr algn="ctr"/>
            <a:r>
              <a:rPr lang="en-US" dirty="0" smtClean="0"/>
              <a:t>events</a:t>
            </a:r>
            <a:endParaRPr lang="en-GB" dirty="0"/>
          </a:p>
        </p:txBody>
      </p:sp>
      <p:cxnSp>
        <p:nvCxnSpPr>
          <p:cNvPr id="54" name="Straight Connector 53"/>
          <p:cNvCxnSpPr>
            <a:stCxn id="53" idx="2"/>
          </p:cNvCxnSpPr>
          <p:nvPr/>
        </p:nvCxnSpPr>
        <p:spPr>
          <a:xfrm>
            <a:off x="6331126" y="2633951"/>
            <a:ext cx="0" cy="5950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7930612" y="2860888"/>
            <a:ext cx="961577" cy="7245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Frame</a:t>
            </a:r>
          </a:p>
        </p:txBody>
      </p:sp>
      <p:cxnSp>
        <p:nvCxnSpPr>
          <p:cNvPr id="56" name="Straight Arrow Connector 55"/>
          <p:cNvCxnSpPr>
            <a:stCxn id="47" idx="3"/>
            <a:endCxn id="55" idx="1"/>
          </p:cNvCxnSpPr>
          <p:nvPr/>
        </p:nvCxnSpPr>
        <p:spPr>
          <a:xfrm>
            <a:off x="7551467" y="3223149"/>
            <a:ext cx="37914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7196151" y="1864093"/>
            <a:ext cx="1173831" cy="7762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Fill image matrix</a:t>
            </a:r>
            <a:endParaRPr lang="en-GB" dirty="0"/>
          </a:p>
        </p:txBody>
      </p:sp>
      <p:cxnSp>
        <p:nvCxnSpPr>
          <p:cNvPr id="58" name="Straight Connector 57"/>
          <p:cNvCxnSpPr>
            <a:stCxn id="57" idx="2"/>
          </p:cNvCxnSpPr>
          <p:nvPr/>
        </p:nvCxnSpPr>
        <p:spPr>
          <a:xfrm>
            <a:off x="7783065" y="2640370"/>
            <a:ext cx="0" cy="59885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1489378" y="2035787"/>
            <a:ext cx="2225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Processing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1550451" y="3044379"/>
            <a:ext cx="2225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</a:t>
            </a:r>
            <a:endParaRPr lang="en-GB" dirty="0"/>
          </a:p>
        </p:txBody>
      </p:sp>
      <p:cxnSp>
        <p:nvCxnSpPr>
          <p:cNvPr id="61" name="Straight Connector 60"/>
          <p:cNvCxnSpPr/>
          <p:nvPr/>
        </p:nvCxnSpPr>
        <p:spPr>
          <a:xfrm>
            <a:off x="1550451" y="2768820"/>
            <a:ext cx="8540969" cy="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4527301" y="811351"/>
            <a:ext cx="961577" cy="7762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Filter</a:t>
            </a:r>
          </a:p>
        </p:txBody>
      </p:sp>
      <p:sp>
        <p:nvSpPr>
          <p:cNvPr id="63" name="Rectangle 62"/>
          <p:cNvSpPr/>
          <p:nvPr/>
        </p:nvSpPr>
        <p:spPr>
          <a:xfrm>
            <a:off x="5850339" y="811351"/>
            <a:ext cx="961577" cy="7762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CNN</a:t>
            </a:r>
          </a:p>
        </p:txBody>
      </p:sp>
      <p:cxnSp>
        <p:nvCxnSpPr>
          <p:cNvPr id="64" name="Straight Connector 63"/>
          <p:cNvCxnSpPr>
            <a:stCxn id="63" idx="2"/>
            <a:endCxn id="53" idx="0"/>
          </p:cNvCxnSpPr>
          <p:nvPr/>
        </p:nvCxnSpPr>
        <p:spPr>
          <a:xfrm>
            <a:off x="6331126" y="1587627"/>
            <a:ext cx="0" cy="2700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62" idx="2"/>
            <a:endCxn id="51" idx="0"/>
          </p:cNvCxnSpPr>
          <p:nvPr/>
        </p:nvCxnSpPr>
        <p:spPr>
          <a:xfrm flipH="1">
            <a:off x="5005016" y="1587628"/>
            <a:ext cx="3074" cy="2641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544847" y="3907692"/>
            <a:ext cx="8540969" cy="0"/>
          </a:xfrm>
          <a:prstGeom prst="line">
            <a:avLst/>
          </a:prstGeom>
          <a:ln w="19050">
            <a:solidFill>
              <a:schemeClr val="tx1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544847" y="4123716"/>
            <a:ext cx="22251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Correction</a:t>
            </a:r>
            <a:endParaRPr lang="en-GB" dirty="0"/>
          </a:p>
        </p:txBody>
      </p:sp>
      <p:sp>
        <p:nvSpPr>
          <p:cNvPr id="68" name="Rectangle 67"/>
          <p:cNvSpPr/>
          <p:nvPr/>
        </p:nvSpPr>
        <p:spPr>
          <a:xfrm>
            <a:off x="2956579" y="4148359"/>
            <a:ext cx="1331837" cy="7245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ToT</a:t>
            </a:r>
            <a:r>
              <a:rPr lang="en-US" dirty="0" smtClean="0"/>
              <a:t>/</a:t>
            </a:r>
            <a:r>
              <a:rPr lang="en-US" dirty="0" err="1" smtClean="0"/>
              <a:t>ToA</a:t>
            </a:r>
            <a:endParaRPr lang="en-US" dirty="0" smtClean="0"/>
          </a:p>
        </p:txBody>
      </p:sp>
      <p:cxnSp>
        <p:nvCxnSpPr>
          <p:cNvPr id="69" name="Straight Connector 68"/>
          <p:cNvCxnSpPr>
            <a:endCxn id="68" idx="0"/>
          </p:cNvCxnSpPr>
          <p:nvPr/>
        </p:nvCxnSpPr>
        <p:spPr>
          <a:xfrm flipH="1">
            <a:off x="3622498" y="3211429"/>
            <a:ext cx="452" cy="9369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/>
        </p:nvSpPr>
        <p:spPr>
          <a:xfrm>
            <a:off x="4419057" y="4144622"/>
            <a:ext cx="1288030" cy="7245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Chip</a:t>
            </a:r>
          </a:p>
          <a:p>
            <a:pPr algn="ctr"/>
            <a:r>
              <a:rPr lang="en-US" dirty="0" smtClean="0"/>
              <a:t>edges</a:t>
            </a:r>
            <a:endParaRPr lang="en-GB" dirty="0"/>
          </a:p>
        </p:txBody>
      </p:sp>
      <p:cxnSp>
        <p:nvCxnSpPr>
          <p:cNvPr id="71" name="Straight Connector 70"/>
          <p:cNvCxnSpPr/>
          <p:nvPr/>
        </p:nvCxnSpPr>
        <p:spPr>
          <a:xfrm>
            <a:off x="4985620" y="3211493"/>
            <a:ext cx="14052" cy="9041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7676940" y="3244258"/>
            <a:ext cx="0" cy="9041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9278574" y="2881996"/>
            <a:ext cx="961577" cy="7245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Movie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>
            <a:off x="8892189" y="3203716"/>
            <a:ext cx="379145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8490693" y="1856344"/>
            <a:ext cx="1173831" cy="7762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dk1"/>
                </a:solidFill>
              </a:rPr>
              <a:t>Split over time</a:t>
            </a:r>
            <a:endParaRPr lang="en-GB" dirty="0">
              <a:solidFill>
                <a:schemeClr val="dk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2933332" y="5182271"/>
            <a:ext cx="1382069" cy="7245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Threshold</a:t>
            </a:r>
            <a:endParaRPr lang="en-GB" dirty="0"/>
          </a:p>
        </p:txBody>
      </p:sp>
      <p:cxnSp>
        <p:nvCxnSpPr>
          <p:cNvPr id="77" name="Straight Connector 76"/>
          <p:cNvCxnSpPr>
            <a:stCxn id="68" idx="2"/>
            <a:endCxn id="76" idx="0"/>
          </p:cNvCxnSpPr>
          <p:nvPr/>
        </p:nvCxnSpPr>
        <p:spPr>
          <a:xfrm>
            <a:off x="3622498" y="4872883"/>
            <a:ext cx="1869" cy="3093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/>
          <p:cNvCxnSpPr>
            <a:stCxn id="75" idx="2"/>
          </p:cNvCxnSpPr>
          <p:nvPr/>
        </p:nvCxnSpPr>
        <p:spPr>
          <a:xfrm>
            <a:off x="9077609" y="2632620"/>
            <a:ext cx="4152" cy="5488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/>
        </p:nvSpPr>
        <p:spPr>
          <a:xfrm>
            <a:off x="7044241" y="4148359"/>
            <a:ext cx="1382069" cy="72452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Super resolution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458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ToT</a:t>
            </a:r>
            <a:r>
              <a:rPr lang="en-US" dirty="0" smtClean="0"/>
              <a:t> correction</a:t>
            </a:r>
            <a:endParaRPr lang="en-US" dirty="0"/>
          </a:p>
        </p:txBody>
      </p:sp>
      <p:pic>
        <p:nvPicPr>
          <p:cNvPr id="5122" name="Picture 2" descr="H:\cluster_tot_stats_combin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80" y="679882"/>
            <a:ext cx="10710198" cy="535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21501" y="3357432"/>
            <a:ext cx="2222695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200 kV</a:t>
            </a:r>
          </a:p>
          <a:p>
            <a:pPr algn="ctr"/>
            <a:r>
              <a:rPr lang="en-US" sz="2400" dirty="0" smtClean="0"/>
              <a:t>FWHM=16 kV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137377" y="2337748"/>
            <a:ext cx="2222695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300 kV</a:t>
            </a:r>
          </a:p>
          <a:p>
            <a:pPr algn="ctr"/>
            <a:r>
              <a:rPr lang="en-US" sz="2400" dirty="0" smtClean="0"/>
              <a:t>FWHM=20 kV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311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row pattern seen after </a:t>
            </a:r>
            <a:r>
              <a:rPr lang="en-US" dirty="0" smtClean="0"/>
              <a:t>CNN-</a:t>
            </a:r>
            <a:r>
              <a:rPr lang="en-US" dirty="0" err="1" smtClean="0"/>
              <a:t>ToT</a:t>
            </a:r>
            <a:r>
              <a:rPr lang="en-US" dirty="0" smtClean="0"/>
              <a:t>-</a:t>
            </a:r>
            <a:r>
              <a:rPr lang="en-US" dirty="0" err="1" smtClean="0"/>
              <a:t>ToA</a:t>
            </a:r>
            <a:r>
              <a:rPr lang="en-US" dirty="0" smtClean="0"/>
              <a:t> event </a:t>
            </a:r>
            <a:r>
              <a:rPr lang="en-US" dirty="0" err="1" smtClean="0"/>
              <a:t>localisation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H:\surfDrive\phd\results\toa_pattern\ff_000000-cnn-tot-toa-8bi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978" y="1320799"/>
            <a:ext cx="4173764" cy="4173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H:\surfDrive\phd\results\toa_pattern\FFT of beam-in-out-tot3-thresh-cnn-tot-to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829" y="1932892"/>
            <a:ext cx="2949575" cy="294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8285" y="5694072"/>
            <a:ext cx="6168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 kV </a:t>
            </a:r>
            <a:r>
              <a:rPr lang="en-US" dirty="0" smtClean="0"/>
              <a:t>flat beam, with</a:t>
            </a:r>
            <a:r>
              <a:rPr lang="en-US" dirty="0" smtClean="0"/>
              <a:t> </a:t>
            </a:r>
            <a:r>
              <a:rPr lang="en-US" dirty="0" smtClean="0"/>
              <a:t>CNN-</a:t>
            </a:r>
            <a:r>
              <a:rPr lang="en-US" dirty="0" err="1" smtClean="0"/>
              <a:t>ToT</a:t>
            </a:r>
            <a:r>
              <a:rPr lang="en-US" dirty="0" smtClean="0"/>
              <a:t>-</a:t>
            </a:r>
            <a:r>
              <a:rPr lang="en-US" dirty="0" err="1" smtClean="0"/>
              <a:t>ToA</a:t>
            </a:r>
            <a:r>
              <a:rPr lang="en-US" dirty="0" smtClean="0"/>
              <a:t> event </a:t>
            </a:r>
            <a:r>
              <a:rPr lang="en-US" dirty="0" err="1" smtClean="0"/>
              <a:t>localisation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329715" y="488246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spectrum (FFT)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85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Structural biology has a new tool: cryogenic-electron microscopy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95" b="50000"/>
          <a:stretch/>
        </p:blipFill>
        <p:spPr bwMode="auto">
          <a:xfrm>
            <a:off x="839970" y="1206868"/>
            <a:ext cx="4777995" cy="346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214" y="5015470"/>
            <a:ext cx="5085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Resolving macro molecular structures using </a:t>
            </a:r>
          </a:p>
          <a:p>
            <a:pPr algn="ctr"/>
            <a:r>
              <a:rPr lang="en-US" b="1" dirty="0" smtClean="0"/>
              <a:t>Single Particle Analysis (SPA)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93" t="50000"/>
          <a:stretch/>
        </p:blipFill>
        <p:spPr>
          <a:xfrm>
            <a:off x="7134447" y="1191815"/>
            <a:ext cx="3402820" cy="34926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48438" y="4988007"/>
            <a:ext cx="4174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In situ structure determination using </a:t>
            </a:r>
            <a:r>
              <a:rPr lang="en-US" b="1" dirty="0" smtClean="0"/>
              <a:t>electron tomography </a:t>
            </a:r>
            <a:r>
              <a:rPr lang="en-US" dirty="0" smtClean="0"/>
              <a:t>of thin lamellae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937968" y="6299300"/>
            <a:ext cx="3254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J Cell </a:t>
            </a:r>
            <a:r>
              <a:rPr lang="en-US" sz="1400" dirty="0" err="1"/>
              <a:t>Biol</a:t>
            </a:r>
            <a:r>
              <a:rPr lang="en-US" sz="1400" dirty="0"/>
              <a:t> Aug 2013, 202 (3) 407-419;  </a:t>
            </a:r>
            <a:endParaRPr lang="en-US" sz="1400" dirty="0" smtClean="0"/>
          </a:p>
          <a:p>
            <a:r>
              <a:rPr lang="en-US" sz="1400" dirty="0" smtClean="0"/>
              <a:t>Cell </a:t>
            </a:r>
            <a:r>
              <a:rPr lang="fr-FR" sz="1400" dirty="0" err="1"/>
              <a:t>June</a:t>
            </a:r>
            <a:r>
              <a:rPr lang="fr-FR" sz="1400" dirty="0"/>
              <a:t> 2016</a:t>
            </a:r>
            <a:r>
              <a:rPr lang="fr-FR" sz="1400" dirty="0" smtClean="0"/>
              <a:t> 165, 7, 1698-1707</a:t>
            </a:r>
            <a:endParaRPr lang="fr-FR" sz="1400" dirty="0"/>
          </a:p>
        </p:txBody>
      </p:sp>
      <p:sp>
        <p:nvSpPr>
          <p:cNvPr id="4" name="Rectangle 3"/>
          <p:cNvSpPr/>
          <p:nvPr/>
        </p:nvSpPr>
        <p:spPr>
          <a:xfrm>
            <a:off x="322729" y="1062318"/>
            <a:ext cx="1008530" cy="5513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934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Systematic row pattern seen after CNN-</a:t>
            </a:r>
            <a:r>
              <a:rPr lang="en-US" dirty="0" err="1"/>
              <a:t>ToT</a:t>
            </a:r>
            <a:r>
              <a:rPr lang="en-US" dirty="0"/>
              <a:t>-</a:t>
            </a:r>
            <a:r>
              <a:rPr lang="en-US" dirty="0" err="1"/>
              <a:t>ToA</a:t>
            </a:r>
            <a:r>
              <a:rPr lang="en-US" dirty="0"/>
              <a:t> event </a:t>
            </a:r>
            <a:r>
              <a:rPr lang="en-US" dirty="0" err="1"/>
              <a:t>localisation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082"/>
          <a:stretch/>
        </p:blipFill>
        <p:spPr>
          <a:xfrm>
            <a:off x="327599" y="943757"/>
            <a:ext cx="5581629" cy="5177755"/>
          </a:xfrm>
          <a:prstGeom prst="rect">
            <a:avLst/>
          </a:prstGeom>
        </p:spPr>
      </p:pic>
      <p:pic>
        <p:nvPicPr>
          <p:cNvPr id="11266" name="Picture 2" descr="H:\surfDrive\phd\results\toa_pattern\Fine-ToA-clock-avg-100Mhit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2" t="8337" r="8772" b="19910"/>
          <a:stretch/>
        </p:blipFill>
        <p:spPr bwMode="auto">
          <a:xfrm>
            <a:off x="6705600" y="1519278"/>
            <a:ext cx="5359400" cy="423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10500" y="5752180"/>
            <a:ext cx="392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fine-</a:t>
            </a:r>
            <a:r>
              <a:rPr lang="en-US" dirty="0" err="1" smtClean="0"/>
              <a:t>ToA</a:t>
            </a:r>
            <a:r>
              <a:rPr lang="en-US" dirty="0" smtClean="0"/>
              <a:t> value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66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Pattern seen in fine-</a:t>
            </a:r>
            <a:r>
              <a:rPr lang="en-US" dirty="0" err="1" smtClean="0"/>
              <a:t>ToA</a:t>
            </a:r>
            <a:r>
              <a:rPr lang="en-US" dirty="0" smtClean="0"/>
              <a:t> timer of Timepix3</a:t>
            </a:r>
            <a:endParaRPr lang="en-US" dirty="0"/>
          </a:p>
        </p:txBody>
      </p:sp>
      <p:pic>
        <p:nvPicPr>
          <p:cNvPr id="10242" name="Picture 2" descr="H:\surfDrive\phd\results\toa_pattern\ftoa_pattern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26" b="48148"/>
          <a:stretch/>
        </p:blipFill>
        <p:spPr bwMode="auto">
          <a:xfrm>
            <a:off x="0" y="1458685"/>
            <a:ext cx="12044786" cy="314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76600" y="4864100"/>
            <a:ext cx="5753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Due to phasing setting of the fine-</a:t>
            </a:r>
            <a:r>
              <a:rPr lang="en-US" sz="2000" dirty="0" err="1" smtClean="0"/>
              <a:t>ToA</a:t>
            </a:r>
            <a:r>
              <a:rPr lang="en-US" sz="2000" dirty="0" smtClean="0"/>
              <a:t> signal?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9646" y="1324819"/>
            <a:ext cx="3147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Overall </a:t>
            </a:r>
            <a:r>
              <a:rPr lang="en-US" dirty="0" err="1" smtClean="0"/>
              <a:t>fToA</a:t>
            </a:r>
            <a:r>
              <a:rPr lang="en-US" dirty="0" smtClean="0"/>
              <a:t> distribution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9999" y="1324819"/>
            <a:ext cx="3147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fToA</a:t>
            </a:r>
            <a:r>
              <a:rPr lang="en-US" dirty="0" smtClean="0"/>
              <a:t> distribution for each row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557199" y="1324819"/>
            <a:ext cx="3147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FFT of bin15 across the rows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61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Chip edge correction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156"/>
          <a:stretch/>
        </p:blipFill>
        <p:spPr bwMode="auto">
          <a:xfrm>
            <a:off x="5377636" y="1105154"/>
            <a:ext cx="6407964" cy="4621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0" r="23951" b="19477"/>
          <a:stretch/>
        </p:blipFill>
        <p:spPr bwMode="auto">
          <a:xfrm>
            <a:off x="8302760" y="373451"/>
            <a:ext cx="3758612" cy="333752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803729" y="1357896"/>
            <a:ext cx="2057400" cy="20578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Chip 2</a:t>
            </a:r>
          </a:p>
          <a:p>
            <a:pPr algn="ctr"/>
            <a:r>
              <a:rPr lang="en-US" dirty="0" smtClean="0"/>
              <a:t>255x255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032579" y="1357896"/>
            <a:ext cx="2057400" cy="20578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Chip 1</a:t>
            </a:r>
          </a:p>
          <a:p>
            <a:pPr algn="ctr"/>
            <a:r>
              <a:rPr lang="en-US" dirty="0" smtClean="0"/>
              <a:t>255x255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03729" y="3568184"/>
            <a:ext cx="2057400" cy="20578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Chip 3</a:t>
            </a:r>
          </a:p>
          <a:p>
            <a:pPr algn="ctr"/>
            <a:r>
              <a:rPr lang="en-US" dirty="0" smtClean="0"/>
              <a:t>255x255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32579" y="3568184"/>
            <a:ext cx="2057400" cy="205788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Chip 0</a:t>
            </a:r>
          </a:p>
          <a:p>
            <a:pPr algn="ctr"/>
            <a:r>
              <a:rPr lang="en-US" dirty="0" smtClean="0"/>
              <a:t>255x255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9998" y="5726413"/>
            <a:ext cx="5438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Edge pixels are triple the size </a:t>
            </a:r>
            <a:r>
              <a:rPr lang="en-US" dirty="0" smtClean="0">
                <a:sym typeface="Wingdings" pitchFamily="2" charset="2"/>
              </a:rPr>
              <a:t> 6 pixel to correct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60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999" y="943757"/>
            <a:ext cx="11102399" cy="2902978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Accurate </a:t>
            </a:r>
            <a:r>
              <a:rPr lang="en-US" dirty="0" smtClean="0"/>
              <a:t>event </a:t>
            </a:r>
            <a:r>
              <a:rPr lang="en-US" dirty="0" err="1" smtClean="0"/>
              <a:t>localisation</a:t>
            </a:r>
            <a:r>
              <a:rPr lang="en-US" dirty="0" smtClean="0"/>
              <a:t> of 200 and 300 kV electrons using </a:t>
            </a:r>
            <a:r>
              <a:rPr lang="en-US" dirty="0" err="1" smtClean="0"/>
              <a:t>ToT</a:t>
            </a:r>
            <a:r>
              <a:rPr lang="en-US" dirty="0" smtClean="0"/>
              <a:t> (and </a:t>
            </a:r>
            <a:r>
              <a:rPr lang="en-US" dirty="0" err="1" smtClean="0"/>
              <a:t>ToA</a:t>
            </a:r>
            <a:r>
              <a:rPr lang="en-US" dirty="0" smtClean="0"/>
              <a:t>) </a:t>
            </a:r>
            <a:r>
              <a:rPr lang="en-US" dirty="0" smtClean="0"/>
              <a:t>data using </a:t>
            </a:r>
            <a:r>
              <a:rPr lang="en-US" dirty="0" smtClean="0"/>
              <a:t>a convolutional neural network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MTF improvement (at </a:t>
            </a:r>
            <a:r>
              <a:rPr lang="en-US" dirty="0" smtClean="0"/>
              <a:t>½ </a:t>
            </a:r>
            <a:r>
              <a:rPr lang="en-US" dirty="0" err="1" smtClean="0"/>
              <a:t>Nyquist</a:t>
            </a:r>
            <a:r>
              <a:rPr lang="en-US" dirty="0" smtClean="0"/>
              <a:t>):</a:t>
            </a:r>
          </a:p>
          <a:p>
            <a:pPr marL="11747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200 </a:t>
            </a:r>
            <a:r>
              <a:rPr lang="en-US" dirty="0" smtClean="0"/>
              <a:t>kV: </a:t>
            </a:r>
            <a:r>
              <a:rPr lang="en-US" dirty="0" smtClean="0"/>
              <a:t>0.30 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 0.65</a:t>
            </a:r>
          </a:p>
          <a:p>
            <a:pPr marL="1174750" lvl="1" indent="-457200">
              <a:buFont typeface="Arial" panose="020B0604020202020204" pitchFamily="34" charset="0"/>
              <a:buChar char="•"/>
            </a:pPr>
            <a:r>
              <a:rPr lang="en-US" dirty="0"/>
              <a:t>300 </a:t>
            </a:r>
            <a:r>
              <a:rPr lang="en-US" dirty="0" smtClean="0"/>
              <a:t>kV: 0.05 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 smtClean="0"/>
              <a:t> 0.70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Timepix3 is a tricky detector for imaging</a:t>
            </a:r>
          </a:p>
          <a:p>
            <a:pPr marL="11747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Corrections needed for irregularities in counting, </a:t>
            </a:r>
            <a:r>
              <a:rPr lang="en-US" dirty="0" err="1" smtClean="0"/>
              <a:t>ToT</a:t>
            </a:r>
            <a:r>
              <a:rPr lang="en-US" dirty="0" smtClean="0"/>
              <a:t> and (both) </a:t>
            </a:r>
            <a:r>
              <a:rPr lang="en-US" dirty="0" err="1" smtClean="0"/>
              <a:t>ToA</a:t>
            </a:r>
            <a:r>
              <a:rPr lang="en-US" dirty="0" smtClean="0"/>
              <a:t> clocks</a:t>
            </a:r>
            <a:endParaRPr lang="en-US" dirty="0"/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352997" y="3846735"/>
            <a:ext cx="11102399" cy="36270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buFont typeface="Arial"/>
              <a:buNone/>
              <a:defRPr sz="28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1pPr>
            <a:lvl2pPr marL="717550" indent="-358775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24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2pPr>
            <a:lvl3pPr marL="1073150" indent="-357188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20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3pPr>
            <a:lvl4pPr marL="1430338" indent="-355600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18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4pPr>
            <a:lvl5pPr marL="1793875" indent="-360363" algn="l" defTabSz="457200" rtl="0" eaLnBrk="1" latinLnBrk="0" hangingPunct="1">
              <a:spcBef>
                <a:spcPts val="0"/>
              </a:spcBef>
              <a:buFont typeface="Lucida Grande"/>
              <a:buChar char="-"/>
              <a:defRPr sz="1800" kern="1200">
                <a:solidFill>
                  <a:schemeClr val="tx1"/>
                </a:solidFill>
                <a:latin typeface="+mj-lt"/>
                <a:ea typeface="+mn-ea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u="sng" dirty="0" smtClean="0"/>
              <a:t>Outlook: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Record full Single Particle Analysis dataset</a:t>
            </a:r>
          </a:p>
          <a:p>
            <a:pPr marL="11747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Detector-Microscope integration</a:t>
            </a:r>
          </a:p>
          <a:p>
            <a:pPr marL="1174750" lvl="1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Make use of the Timepix3 timing for electrons</a:t>
            </a:r>
          </a:p>
          <a:p>
            <a:pPr marL="1174750" lvl="1" indent="-457200">
              <a:buFont typeface="Arial" panose="020B0604020202020204" pitchFamily="34" charset="0"/>
              <a:buChar char="•"/>
            </a:pPr>
            <a:r>
              <a:rPr lang="en-US" dirty="0" smtClean="0"/>
              <a:t>Beam-induced motion correction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1174750" lvl="1" indent="-4572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67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pic>
        <p:nvPicPr>
          <p:cNvPr id="4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916602" y="1062851"/>
            <a:ext cx="1240560" cy="673920"/>
          </a:xfrm>
          <a:prstGeom prst="rect">
            <a:avLst/>
          </a:prstGeom>
          <a:ln>
            <a:noFill/>
          </a:ln>
        </p:spPr>
      </p:pic>
      <p:pic>
        <p:nvPicPr>
          <p:cNvPr id="5" name="Picture 3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442448" y="5661059"/>
            <a:ext cx="3078000" cy="602640"/>
          </a:xfrm>
          <a:prstGeom prst="rect">
            <a:avLst/>
          </a:prstGeom>
          <a:ln>
            <a:noFill/>
          </a:ln>
        </p:spPr>
      </p:pic>
      <p:sp>
        <p:nvSpPr>
          <p:cNvPr id="6" name="CustomShape 2"/>
          <p:cNvSpPr/>
          <p:nvPr/>
        </p:nvSpPr>
        <p:spPr>
          <a:xfrm>
            <a:off x="6520924" y="6289030"/>
            <a:ext cx="2498400" cy="363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just">
              <a:lnSpc>
                <a:spcPct val="100000"/>
              </a:lnSpc>
            </a:pPr>
            <a:r>
              <a:rPr lang="en-US" sz="9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ＭＳ Ｐゴシック"/>
              </a:rPr>
              <a:t>This research has been made possible with the support of the Dutch Province of Limburg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7" name="TextShape 3"/>
          <p:cNvSpPr txBox="1"/>
          <p:nvPr/>
        </p:nvSpPr>
        <p:spPr>
          <a:xfrm>
            <a:off x="753274" y="1968007"/>
            <a:ext cx="2011680" cy="133079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en-U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Raimond</a:t>
            </a: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 </a:t>
            </a:r>
            <a:r>
              <a:rPr lang="en-US" sz="20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Ravelli</a:t>
            </a: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50000"/>
              </a:lnSpc>
            </a:pPr>
            <a:r>
              <a:rPr lang="en-US" sz="2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Peter </a:t>
            </a: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Peters</a:t>
            </a:r>
          </a:p>
          <a:p>
            <a:pPr>
              <a:lnSpc>
                <a:spcPct val="150000"/>
              </a:lnSpc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Hugo Boulanger</a:t>
            </a:r>
          </a:p>
          <a:p>
            <a:pPr>
              <a:lnSpc>
                <a:spcPct val="150000"/>
              </a:lnSpc>
            </a:pP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Lucas </a:t>
            </a:r>
            <a:r>
              <a:rPr lang="en-US" sz="20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Roussel</a:t>
            </a:r>
            <a:endParaRPr lang="en-US" sz="20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Droid Sans Fallback"/>
            </a:endParaRPr>
          </a:p>
          <a:p>
            <a:pPr>
              <a:lnSpc>
                <a:spcPct val="150000"/>
              </a:lnSpc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Dirk </a:t>
            </a:r>
            <a:r>
              <a:rPr lang="en-US" sz="20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Bongers</a:t>
            </a:r>
            <a:endParaRPr lang="en-US" sz="20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Droid Sans Fallback"/>
            </a:endParaRPr>
          </a:p>
        </p:txBody>
      </p: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011071" y="1199839"/>
            <a:ext cx="2103120" cy="550800"/>
          </a:xfrm>
          <a:prstGeom prst="rect">
            <a:avLst/>
          </a:prstGeom>
          <a:ln>
            <a:noFill/>
          </a:ln>
        </p:spPr>
      </p:pic>
      <p:pic>
        <p:nvPicPr>
          <p:cNvPr id="9" name="Picture 8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1" r="16672"/>
          <a:stretch/>
        </p:blipFill>
        <p:spPr>
          <a:xfrm>
            <a:off x="9814920" y="5578425"/>
            <a:ext cx="2377080" cy="658080"/>
          </a:xfrm>
          <a:prstGeom prst="rect">
            <a:avLst/>
          </a:prstGeom>
          <a:ln>
            <a:noFill/>
          </a:ln>
        </p:spPr>
      </p:pic>
      <p:sp>
        <p:nvSpPr>
          <p:cNvPr id="10" name="TextShape 4"/>
          <p:cNvSpPr txBox="1"/>
          <p:nvPr/>
        </p:nvSpPr>
        <p:spPr>
          <a:xfrm>
            <a:off x="2926010" y="1925762"/>
            <a:ext cx="3017520" cy="204396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Erik </a:t>
            </a: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Maddox</a:t>
            </a:r>
            <a:endParaRPr lang="en-US" sz="20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50000"/>
              </a:lnSpc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Bram </a:t>
            </a:r>
            <a:r>
              <a:rPr lang="en-US" sz="20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Bouwens</a:t>
            </a:r>
            <a:endParaRPr lang="en-US" sz="20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50000"/>
              </a:lnSpc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Hans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Brouwer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Droid Sans Fallback"/>
            </a:endParaRPr>
          </a:p>
          <a:p>
            <a:pPr>
              <a:lnSpc>
                <a:spcPct val="150000"/>
              </a:lnSpc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Dmitry </a:t>
            </a:r>
            <a:r>
              <a:rPr lang="en-US" sz="20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Byelov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Droid Sans Fallback"/>
            </a:endParaRPr>
          </a:p>
          <a:p>
            <a:pPr>
              <a:lnSpc>
                <a:spcPct val="150000"/>
              </a:lnSpc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Igor </a:t>
            </a:r>
            <a:r>
              <a:rPr lang="en-US" sz="20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Nederlof</a:t>
            </a: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50000"/>
              </a:lnSpc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Hans </a:t>
            </a: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Roeland </a:t>
            </a:r>
            <a:r>
              <a:rPr lang="en-US" sz="20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Poolman</a:t>
            </a:r>
            <a:endParaRPr lang="en-US" sz="20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Droid Sans Fallback"/>
            </a:endParaRPr>
          </a:p>
          <a:p>
            <a:pPr>
              <a:lnSpc>
                <a:spcPct val="150000"/>
              </a:lnSpc>
            </a:pPr>
            <a:r>
              <a:rPr lang="en-US" sz="20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Matthijs</a:t>
            </a:r>
            <a:r>
              <a:rPr lang="en-US" sz="20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van </a:t>
            </a:r>
            <a:r>
              <a:rPr lang="en-US" sz="2000" b="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Raaij</a:t>
            </a:r>
            <a:endParaRPr lang="en-US" sz="20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  <a:p>
            <a:pPr>
              <a:lnSpc>
                <a:spcPct val="150000"/>
              </a:lnSpc>
            </a:pPr>
            <a:r>
              <a:rPr lang="en-US" sz="2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Steven Tan</a:t>
            </a:r>
          </a:p>
          <a:p>
            <a:pPr>
              <a:lnSpc>
                <a:spcPct val="100000"/>
              </a:lnSpc>
            </a:pP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3" name="TextShape 6"/>
          <p:cNvSpPr txBox="1"/>
          <p:nvPr/>
        </p:nvSpPr>
        <p:spPr>
          <a:xfrm>
            <a:off x="9405811" y="6289030"/>
            <a:ext cx="2926080" cy="60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9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This research received funding from the Netherlands </a:t>
            </a:r>
            <a:r>
              <a:rPr lang="en-US" sz="9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Organisation</a:t>
            </a:r>
            <a:r>
              <a:rPr lang="en-US" sz="9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</a:t>
            </a:r>
            <a:r>
              <a:rPr lang="en-US" sz="9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 for Scientific  </a:t>
            </a:r>
            <a:r>
              <a:rPr lang="en-US" sz="9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Research (NWO) in the framework of the Fund New Chemical Innovations.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9324" y="911283"/>
            <a:ext cx="2305242" cy="977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9094715" y="2023381"/>
            <a:ext cx="24127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Jan Pieter Abrahams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661" y="863109"/>
            <a:ext cx="2879189" cy="1224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Shape 4"/>
          <p:cNvSpPr txBox="1"/>
          <p:nvPr/>
        </p:nvSpPr>
        <p:spPr>
          <a:xfrm>
            <a:off x="5555495" y="2023381"/>
            <a:ext cx="3017520" cy="204396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50000"/>
              </a:lnSpc>
            </a:pPr>
            <a:r>
              <a:rPr lang="en-US" sz="20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Eric van </a:t>
            </a:r>
            <a:r>
              <a:rPr lang="en-US" sz="20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Droid Sans Fallback"/>
              </a:rPr>
              <a:t>Genderen</a:t>
            </a:r>
            <a:endParaRPr lang="en-US" sz="20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Droid Sans Fallback"/>
            </a:endParaRPr>
          </a:p>
          <a:p>
            <a:pPr>
              <a:lnSpc>
                <a:spcPct val="150000"/>
              </a:lnSpc>
            </a:pPr>
            <a:r>
              <a:rPr lang="en-US" sz="2000" dirty="0"/>
              <a:t>Erik </a:t>
            </a:r>
            <a:r>
              <a:rPr lang="en-US" sz="2000" dirty="0" err="1"/>
              <a:t>Fröjdh</a:t>
            </a:r>
            <a:endParaRPr lang="en-US" sz="2000" dirty="0"/>
          </a:p>
          <a:p>
            <a:pPr>
              <a:lnSpc>
                <a:spcPct val="150000"/>
              </a:lnSpc>
            </a:pPr>
            <a:endParaRPr lang="en-US" sz="20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Droid Sans Fallback"/>
            </a:endParaRPr>
          </a:p>
          <a:p>
            <a:pPr>
              <a:lnSpc>
                <a:spcPct val="150000"/>
              </a:lnSpc>
            </a:pPr>
            <a:endParaRPr lang="en-US" sz="2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ea typeface="Droid Sans Fallback"/>
            </a:endParaRPr>
          </a:p>
          <a:p>
            <a:pPr>
              <a:lnSpc>
                <a:spcPct val="100000"/>
              </a:lnSpc>
            </a:pPr>
            <a:endParaRPr lang="en-US" sz="2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25401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 resolution (2x)</a:t>
            </a:r>
            <a:endParaRPr lang="en-US" dirty="0"/>
          </a:p>
        </p:txBody>
      </p:sp>
      <p:pic>
        <p:nvPicPr>
          <p:cNvPr id="4098" name="Picture 2" descr="H:\surfDrive\phd\results\super_resolution\300kv-foil-512px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5" r="8088" b="18753"/>
          <a:stretch/>
        </p:blipFill>
        <p:spPr bwMode="auto">
          <a:xfrm>
            <a:off x="915427" y="1588861"/>
            <a:ext cx="3983309" cy="348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3247" y="418753"/>
            <a:ext cx="4120696" cy="2962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8947" y="3402710"/>
            <a:ext cx="4120696" cy="3112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811658" y="1530475"/>
            <a:ext cx="2380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uncorrected</a:t>
            </a:r>
            <a:endParaRPr lang="en-US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9811658" y="4702629"/>
            <a:ext cx="2380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corrected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92766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Design of the network</a:t>
            </a:r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86239" y="1488246"/>
            <a:ext cx="11102399" cy="3627080"/>
          </a:xfrm>
        </p:spPr>
        <p:txBody>
          <a:bodyPr>
            <a:normAutofit lnSpcReduction="10000"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10 x 10 x 2 input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Separable 2D convolution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3 x </a:t>
            </a:r>
            <a:r>
              <a:rPr lang="en-US" dirty="0" err="1" smtClean="0"/>
              <a:t>Dropout+Dense</a:t>
            </a:r>
            <a:r>
              <a:rPr lang="en-US" dirty="0" smtClean="0"/>
              <a:t> layer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Adam optimizer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ReLU</a:t>
            </a:r>
            <a:r>
              <a:rPr lang="en-US" dirty="0" smtClean="0"/>
              <a:t> activation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200 epochs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026" name="Picture 2" descr="H:\cn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911" y="943757"/>
            <a:ext cx="2632614" cy="5225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119659" y="6211671"/>
            <a:ext cx="30723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Keras</a:t>
            </a:r>
            <a:r>
              <a:rPr lang="en-US" dirty="0" smtClean="0"/>
              <a:t> 2.1</a:t>
            </a:r>
          </a:p>
          <a:p>
            <a:r>
              <a:rPr lang="en-US" dirty="0" err="1" smtClean="0"/>
              <a:t>TensorFlow</a:t>
            </a:r>
            <a:r>
              <a:rPr lang="en-US" dirty="0" smtClean="0"/>
              <a:t> 1.4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363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:\surfDrive\phd\results\2d_trajs\1track-200kv-300si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37"/>
          <a:stretch/>
        </p:blipFill>
        <p:spPr bwMode="auto">
          <a:xfrm>
            <a:off x="4416590" y="3025850"/>
            <a:ext cx="3224535" cy="1366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 of detecting electrons</a:t>
            </a:r>
            <a:endParaRPr lang="en-US" dirty="0"/>
          </a:p>
        </p:txBody>
      </p:sp>
      <p:pic>
        <p:nvPicPr>
          <p:cNvPr id="4" name="Content Placeholder 3" descr="H:\surfDrive\phd\results\2d_trajs\300-200-G4_Si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95"/>
          <a:stretch/>
        </p:blipFill>
        <p:spPr bwMode="auto">
          <a:xfrm>
            <a:off x="4143153" y="3025850"/>
            <a:ext cx="3694481" cy="1619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6115160" y="1793996"/>
            <a:ext cx="0" cy="12759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8"/>
          <a:stretch/>
        </p:blipFill>
        <p:spPr bwMode="auto">
          <a:xfrm>
            <a:off x="7500672" y="3069904"/>
            <a:ext cx="4184818" cy="3312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H:\surfDrive\phd\results\2d_trajs\100-80-G4_Si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66"/>
          <a:stretch/>
        </p:blipFill>
        <p:spPr bwMode="auto">
          <a:xfrm>
            <a:off x="191387" y="3094096"/>
            <a:ext cx="3951766" cy="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547752" y="1410986"/>
            <a:ext cx="113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 </a:t>
            </a:r>
            <a:r>
              <a:rPr lang="en-US" dirty="0" err="1" smtClean="0"/>
              <a:t>keV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9796437" y="1793996"/>
            <a:ext cx="0" cy="12759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185605" y="1405170"/>
            <a:ext cx="263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 MeV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84496" y="1405170"/>
            <a:ext cx="1187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00 </a:t>
            </a:r>
            <a:r>
              <a:rPr lang="en-US" dirty="0" err="1" smtClean="0"/>
              <a:t>keV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378147" y="1818188"/>
            <a:ext cx="0" cy="12759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3924677" y="1070506"/>
            <a:ext cx="5006567" cy="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10950" y="701174"/>
            <a:ext cx="4196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Increasing energy of the electron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32656" y="4541304"/>
            <a:ext cx="1765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300 µm silicon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767056" y="2062618"/>
            <a:ext cx="34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30000" dirty="0"/>
              <a:t>-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997761" y="2120536"/>
            <a:ext cx="34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30000" dirty="0"/>
              <a:t>-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419029" y="2126508"/>
            <a:ext cx="348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</a:t>
            </a:r>
            <a:r>
              <a:rPr lang="en-US" baseline="30000" dirty="0"/>
              <a:t>-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1594" y="5787180"/>
            <a:ext cx="4119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Gray lines represent 55 um pitch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12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8" grpId="0"/>
      <p:bldP spid="22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200 </a:t>
            </a:r>
            <a:r>
              <a:rPr lang="en-US" dirty="0" smtClean="0"/>
              <a:t>kV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H:\cluster-info-experimental-200kv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828" y="1108155"/>
            <a:ext cx="5852172" cy="438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H:\cluster-info-simulated-200kv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84" y="1108156"/>
            <a:ext cx="5852172" cy="4389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99114" y="5679106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0971" y="5679106"/>
            <a:ext cx="2960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560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300 </a:t>
            </a:r>
            <a:r>
              <a:rPr lang="en-US" dirty="0" smtClean="0"/>
              <a:t>kV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199114" y="5679106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Experimental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0971" y="5679106"/>
            <a:ext cx="2960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Simulated</a:t>
            </a:r>
            <a:endParaRPr lang="en-US" dirty="0"/>
          </a:p>
        </p:txBody>
      </p:sp>
      <p:pic>
        <p:nvPicPr>
          <p:cNvPr id="7170" name="Picture 2" descr="H:\cluster-info-experimental-300k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6000" y="943757"/>
            <a:ext cx="5852170" cy="438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:\cluster-info-simulated-300kv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99" y="943757"/>
            <a:ext cx="5787258" cy="4340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49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Biological samples are weak phase-contrast objects for EM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99" y="943757"/>
            <a:ext cx="2924351" cy="4714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91" r="-98" b="50106"/>
          <a:stretch/>
        </p:blipFill>
        <p:spPr>
          <a:xfrm>
            <a:off x="8256178" y="1500532"/>
            <a:ext cx="3612662" cy="37001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859" y="1500532"/>
            <a:ext cx="3669167" cy="37001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41800" y="5334646"/>
            <a:ext cx="248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Micrograph of vitrified </a:t>
            </a:r>
            <a:r>
              <a:rPr lang="en-US" dirty="0" err="1" smtClean="0"/>
              <a:t>Apoferritin</a:t>
            </a:r>
            <a:r>
              <a:rPr lang="en-US" dirty="0" smtClean="0"/>
              <a:t> proteins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932209" y="5334646"/>
            <a:ext cx="248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Micrograph of vitrified cellular structures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937968" y="6299300"/>
            <a:ext cx="32540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J Cell </a:t>
            </a:r>
            <a:r>
              <a:rPr lang="en-US" sz="1400" dirty="0" err="1"/>
              <a:t>Biol</a:t>
            </a:r>
            <a:r>
              <a:rPr lang="en-US" sz="1400" dirty="0"/>
              <a:t> Aug 2013, 202 (3) 407-419;  </a:t>
            </a:r>
            <a:endParaRPr lang="en-US" sz="1400" dirty="0" smtClean="0"/>
          </a:p>
          <a:p>
            <a:r>
              <a:rPr lang="en-US" sz="1400" dirty="0" smtClean="0"/>
              <a:t>Cell </a:t>
            </a:r>
            <a:r>
              <a:rPr lang="fr-FR" sz="1400" dirty="0" err="1"/>
              <a:t>June</a:t>
            </a:r>
            <a:r>
              <a:rPr lang="fr-FR" sz="1400" dirty="0"/>
              <a:t> 2016</a:t>
            </a:r>
            <a:r>
              <a:rPr lang="fr-FR" sz="1400" dirty="0" smtClean="0"/>
              <a:t> 165, 7, 1698-1707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03999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Biological samples are radiation sensitive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074875" y="1473851"/>
            <a:ext cx="5507523" cy="3627080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Radiation damage is an important limiting factor in cryo-EM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Only about 40 e</a:t>
            </a:r>
            <a:r>
              <a:rPr lang="en-US" baseline="30000" dirty="0" smtClean="0"/>
              <a:t>-</a:t>
            </a:r>
            <a:r>
              <a:rPr lang="en-US" dirty="0" smtClean="0"/>
              <a:t>/Å</a:t>
            </a:r>
            <a:r>
              <a:rPr lang="en-US" baseline="30000" dirty="0" smtClean="0"/>
              <a:t>2 </a:t>
            </a:r>
            <a:r>
              <a:rPr lang="en-US" dirty="0" smtClean="0"/>
              <a:t>are possible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smtClean="0"/>
              <a:t>Corresponds to about 40-80 counts per pixel</a:t>
            </a:r>
          </a:p>
          <a:p>
            <a:endParaRPr lang="en-US" baseline="30000" dirty="0" smtClean="0"/>
          </a:p>
          <a:p>
            <a:pPr>
              <a:lnSpc>
                <a:spcPct val="150000"/>
              </a:lnSpc>
            </a:pPr>
            <a:endParaRPr lang="en-US" dirty="0" smtClean="0"/>
          </a:p>
          <a:p>
            <a:pPr algn="ctr">
              <a:lnSpc>
                <a:spcPct val="150000"/>
              </a:lnSpc>
            </a:pPr>
            <a:r>
              <a:rPr lang="en-US" u="sng" dirty="0" smtClean="0"/>
              <a:t>Therefore: Every electron counts!</a:t>
            </a:r>
          </a:p>
          <a:p>
            <a:pPr>
              <a:lnSpc>
                <a:spcPct val="150000"/>
              </a:lnSpc>
            </a:pPr>
            <a:endParaRPr lang="en-US" baseline="30000" dirty="0"/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120886" y="6500419"/>
            <a:ext cx="40711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sz="1200" dirty="0" smtClean="0"/>
              <a:t>Karuppasamy et al., J</a:t>
            </a:r>
            <a:r>
              <a:rPr lang="sv-SE" sz="1200" dirty="0"/>
              <a:t>. Synchrotron Rad. (2011). 18, 398-412</a:t>
            </a:r>
            <a:endParaRPr lang="en-US" sz="1200" dirty="0"/>
          </a:p>
        </p:txBody>
      </p:sp>
      <p:pic>
        <p:nvPicPr>
          <p:cNvPr id="1027" name="Picture 3" descr="H:\surfDrive\phd\presentations\20171213-timepix3-mrc-lmb\anim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98" y="943757"/>
            <a:ext cx="4876800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86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7"/>
          <a:stretch/>
        </p:blipFill>
        <p:spPr bwMode="auto">
          <a:xfrm>
            <a:off x="7300895" y="1363662"/>
            <a:ext cx="4072270" cy="3563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advance of the direct electron detector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541" y="986598"/>
            <a:ext cx="4896544" cy="408176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41517" y="2498766"/>
            <a:ext cx="5328592" cy="27363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356921" y="5350361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pc="-1" dirty="0">
                <a:uFill>
                  <a:solidFill>
                    <a:srgbClr val="FFFFFF"/>
                  </a:solidFill>
                </a:uFill>
              </a:rPr>
              <a:t>Sensor back </a:t>
            </a:r>
            <a:r>
              <a:rPr lang="en-US" sz="1600" spc="-1" dirty="0" smtClean="0">
                <a:uFill>
                  <a:solidFill>
                    <a:srgbClr val="FFFFFF"/>
                  </a:solidFill>
                </a:uFill>
              </a:rPr>
              <a:t>thinning to 30 </a:t>
            </a:r>
            <a:r>
              <a:rPr lang="en-US" sz="1600" dirty="0" smtClean="0"/>
              <a:t>µm to improve PSF</a:t>
            </a:r>
            <a:endParaRPr lang="en-US" spc="-1" dirty="0"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00895" y="1919919"/>
            <a:ext cx="3851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Monolithic Active Pixel Sensor </a:t>
            </a:r>
          </a:p>
          <a:p>
            <a:pPr algn="ctr"/>
            <a:r>
              <a:rPr lang="en-US" b="1" dirty="0" smtClean="0"/>
              <a:t>(MAPS)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462922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MAPS based direct electron detectors implement a digital counting mode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269899" y="2338451"/>
            <a:ext cx="4335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Exposure times up to 60 </a:t>
            </a:r>
            <a:r>
              <a:rPr lang="en-US" sz="2400" dirty="0" smtClean="0"/>
              <a:t>seconds!</a:t>
            </a:r>
            <a:endParaRPr lang="en-US" sz="2400" dirty="0" smtClean="0"/>
          </a:p>
          <a:p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Problems: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Throughput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Drift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11" y="1912547"/>
            <a:ext cx="7378172" cy="38676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5543" y="1364341"/>
            <a:ext cx="5413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e</a:t>
            </a:r>
            <a:r>
              <a:rPr lang="en-US" sz="2400" u="sng" dirty="0" smtClean="0"/>
              <a:t>lectron counting mode</a:t>
            </a:r>
            <a:endParaRPr 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562380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95"/>
          <a:stretch/>
        </p:blipFill>
        <p:spPr bwMode="auto">
          <a:xfrm>
            <a:off x="2165717" y="2168619"/>
            <a:ext cx="3197793" cy="2956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Electron detectors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38654" y="1192856"/>
            <a:ext cx="3851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Monolithic Active Pixel Sensor </a:t>
            </a:r>
          </a:p>
          <a:p>
            <a:pPr algn="ctr"/>
            <a:r>
              <a:rPr lang="en-US" sz="2000" b="1" dirty="0" smtClean="0"/>
              <a:t>(MAPS)</a:t>
            </a:r>
            <a:endParaRPr lang="en-GB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05621" y="1189011"/>
            <a:ext cx="3851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Timepix3 </a:t>
            </a:r>
          </a:p>
          <a:p>
            <a:pPr algn="ctr"/>
            <a:r>
              <a:rPr lang="en-US" sz="2000" b="1" dirty="0" smtClean="0"/>
              <a:t>Hybrid Pixel Detector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6695446" y="1844210"/>
            <a:ext cx="4072270" cy="3563982"/>
            <a:chOff x="7426391" y="1107263"/>
            <a:chExt cx="4072270" cy="3563982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207"/>
            <a:stretch/>
          </p:blipFill>
          <p:spPr bwMode="auto">
            <a:xfrm>
              <a:off x="7426391" y="1107263"/>
              <a:ext cx="4072270" cy="35639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8694430" y="2857125"/>
              <a:ext cx="941832" cy="137410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0346516" y="2080135"/>
              <a:ext cx="1152145" cy="91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sz="1100" dirty="0" smtClean="0">
                  <a:solidFill>
                    <a:schemeClr val="tx1"/>
                  </a:solidFill>
                </a:rPr>
                <a:t>Sensor layer separated from per-pixel electronics by bump bonds. </a:t>
              </a:r>
              <a:endParaRPr lang="en-US" sz="1100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Rectangle 2"/>
          <p:cNvSpPr/>
          <p:nvPr/>
        </p:nvSpPr>
        <p:spPr>
          <a:xfrm>
            <a:off x="1709273" y="4292510"/>
            <a:ext cx="33997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Integration and frame based</a:t>
            </a: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Low </a:t>
            </a:r>
            <a:r>
              <a:rPr lang="en-US" dirty="0">
                <a:solidFill>
                  <a:schemeClr val="accent1"/>
                </a:solidFill>
              </a:rPr>
              <a:t>throughput </a:t>
            </a:r>
            <a:endParaRPr lang="en-US" dirty="0" smtClean="0">
              <a:solidFill>
                <a:schemeClr val="accent1"/>
              </a:solidFill>
            </a:endParaRPr>
          </a:p>
          <a:p>
            <a:pPr algn="ctr"/>
            <a:r>
              <a:rPr lang="en-US" dirty="0" smtClean="0">
                <a:solidFill>
                  <a:schemeClr val="accent1"/>
                </a:solidFill>
              </a:rPr>
              <a:t>Works best at 300 kV</a:t>
            </a:r>
          </a:p>
        </p:txBody>
      </p:sp>
      <p:sp>
        <p:nvSpPr>
          <p:cNvPr id="7" name="Rectangle 6"/>
          <p:cNvSpPr/>
          <p:nvPr/>
        </p:nvSpPr>
        <p:spPr>
          <a:xfrm>
            <a:off x="7388110" y="4272598"/>
            <a:ext cx="244066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True counting </a:t>
            </a:r>
            <a:r>
              <a:rPr lang="en-US" dirty="0" smtClean="0"/>
              <a:t>detector</a:t>
            </a:r>
          </a:p>
          <a:p>
            <a:r>
              <a:rPr lang="en-US" dirty="0" smtClean="0"/>
              <a:t>Sparse output</a:t>
            </a:r>
          </a:p>
          <a:p>
            <a:r>
              <a:rPr lang="en-US" dirty="0" smtClean="0"/>
              <a:t>Throughput: 1 </a:t>
            </a:r>
            <a:r>
              <a:rPr lang="en-US" dirty="0" smtClean="0"/>
              <a:t>second</a:t>
            </a:r>
          </a:p>
          <a:p>
            <a:r>
              <a:rPr lang="en-US" dirty="0" smtClean="0"/>
              <a:t>(High Dynamic Range)</a:t>
            </a:r>
          </a:p>
          <a:p>
            <a:r>
              <a:rPr lang="en-US" dirty="0" smtClean="0"/>
              <a:t>(Radiation hardness)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564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Timepix3: Hybrid Pixel Detector ASIC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43" y="1225439"/>
            <a:ext cx="6675543" cy="42058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489370" y="1733440"/>
            <a:ext cx="40930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Simultaneous </a:t>
            </a:r>
            <a:r>
              <a:rPr lang="en-US" sz="2400" dirty="0" err="1" smtClean="0"/>
              <a:t>ToT</a:t>
            </a:r>
            <a:r>
              <a:rPr lang="en-US" sz="2400" dirty="0" smtClean="0"/>
              <a:t> (energy) and </a:t>
            </a:r>
            <a:r>
              <a:rPr lang="en-US" sz="2400" dirty="0" err="1" smtClean="0"/>
              <a:t>ToA</a:t>
            </a:r>
            <a:r>
              <a:rPr lang="en-US" sz="2400" dirty="0" smtClean="0"/>
              <a:t> (timing)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Timing: 1.56 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Sparse readout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 smtClean="0"/>
              <a:t>120 </a:t>
            </a:r>
            <a:r>
              <a:rPr lang="en-US" sz="2400" dirty="0" err="1" smtClean="0"/>
              <a:t>Mhit</a:t>
            </a:r>
            <a:r>
              <a:rPr lang="en-US" sz="2400" dirty="0" smtClean="0"/>
              <a:t>/s (for quad)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729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Timepix3 </a:t>
            </a:r>
            <a:r>
              <a:rPr lang="en-US" dirty="0" smtClean="0"/>
              <a:t>installed </a:t>
            </a:r>
            <a:r>
              <a:rPr lang="en-US" dirty="0"/>
              <a:t>at 200 kV FEI </a:t>
            </a:r>
            <a:r>
              <a:rPr lang="en-US" dirty="0" err="1"/>
              <a:t>Tecnai</a:t>
            </a:r>
            <a:r>
              <a:rPr lang="en-US" dirty="0"/>
              <a:t> </a:t>
            </a:r>
            <a:r>
              <a:rPr lang="en-US" dirty="0" err="1" smtClean="0"/>
              <a:t>Arctica</a:t>
            </a:r>
            <a:r>
              <a:rPr lang="en-US" dirty="0" smtClean="0"/>
              <a:t> and 300 kV FEI </a:t>
            </a:r>
            <a:r>
              <a:rPr lang="en-US" dirty="0" err="1" smtClean="0"/>
              <a:t>Polara</a:t>
            </a:r>
            <a:endParaRPr lang="en-US" dirty="0"/>
          </a:p>
        </p:txBody>
      </p:sp>
      <p:pic>
        <p:nvPicPr>
          <p:cNvPr id="5" name="Picture 2" descr="H:\surfDrive\phd\installation\pictures\DSC032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607" y="1251437"/>
            <a:ext cx="3085049" cy="205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H:\surfDrive\phd\installation\pictures\DSC0319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" r="527"/>
          <a:stretch/>
        </p:blipFill>
        <p:spPr bwMode="auto">
          <a:xfrm>
            <a:off x="333828" y="1146957"/>
            <a:ext cx="6458858" cy="4322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8432839" y="4102056"/>
            <a:ext cx="2720584" cy="824307"/>
          </a:xfrm>
          <a:prstGeom prst="rect">
            <a:avLst/>
          </a:prstGeom>
          <a:ln>
            <a:noFill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6604" y="5248346"/>
            <a:ext cx="2866820" cy="1123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566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astricht University">
  <a:themeElements>
    <a:clrScheme name="UM">
      <a:dk1>
        <a:srgbClr val="001C3D"/>
      </a:dk1>
      <a:lt1>
        <a:srgbClr val="FFFFFF"/>
      </a:lt1>
      <a:dk2>
        <a:srgbClr val="00A2DB"/>
      </a:dk2>
      <a:lt2>
        <a:srgbClr val="FFFFFF"/>
      </a:lt2>
      <a:accent1>
        <a:srgbClr val="E84E10"/>
      </a:accent1>
      <a:accent2>
        <a:srgbClr val="00A2DB"/>
      </a:accent2>
      <a:accent3>
        <a:srgbClr val="001C3D"/>
      </a:accent3>
      <a:accent4>
        <a:srgbClr val="F3A687"/>
      </a:accent4>
      <a:accent5>
        <a:srgbClr val="7FD0ED"/>
      </a:accent5>
      <a:accent6>
        <a:srgbClr val="7F8D9E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5199</TotalTime>
  <Words>1007</Words>
  <Application>Microsoft Office PowerPoint</Application>
  <PresentationFormat>Custom</PresentationFormat>
  <Paragraphs>264</Paragraphs>
  <Slides>29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Maastricht University</vt:lpstr>
      <vt:lpstr>PowerPoint Presentation</vt:lpstr>
      <vt:lpstr>Structural biology has a new tool: cryogenic-electron microscopy</vt:lpstr>
      <vt:lpstr>Biological samples are weak phase-contrast objects for EM</vt:lpstr>
      <vt:lpstr>Biological samples are radiation sensitive</vt:lpstr>
      <vt:lpstr>The advance of the direct electron detector</vt:lpstr>
      <vt:lpstr>MAPS based direct electron detectors implement a digital counting mode</vt:lpstr>
      <vt:lpstr>Electron detectors</vt:lpstr>
      <vt:lpstr>Timepix3: Hybrid Pixel Detector ASIC</vt:lpstr>
      <vt:lpstr>Timepix3 installed at 200 kV FEI Tecnai Arctica and 300 kV FEI Polara</vt:lpstr>
      <vt:lpstr>Timepix3 example output with 200 kV electrons</vt:lpstr>
      <vt:lpstr>Time of Arrival contains 3D information of track in sensor layer</vt:lpstr>
      <vt:lpstr>Using machine learning for electron event localisation</vt:lpstr>
      <vt:lpstr>Event localisation using different methods. Example plots</vt:lpstr>
      <vt:lpstr>Results: Event localisation using neural network compared to other methods</vt:lpstr>
      <vt:lpstr>Validation: Applying event localisation on experimental data</vt:lpstr>
      <vt:lpstr>Validation: Knife edge method to calculate MTF</vt:lpstr>
      <vt:lpstr>Processing: From raw data to micrographs</vt:lpstr>
      <vt:lpstr>ToT correction</vt:lpstr>
      <vt:lpstr>Systematic row pattern seen after CNN-ToT-ToA event localisation</vt:lpstr>
      <vt:lpstr>Systematic row pattern seen after CNN-ToT-ToA event localisation</vt:lpstr>
      <vt:lpstr>Pattern seen in fine-ToA timer of Timepix3</vt:lpstr>
      <vt:lpstr>Chip edge correction</vt:lpstr>
      <vt:lpstr>Summary and outlook</vt:lpstr>
      <vt:lpstr>Acknowledgements</vt:lpstr>
      <vt:lpstr>Super resolution (2x)</vt:lpstr>
      <vt:lpstr>Design of the network</vt:lpstr>
      <vt:lpstr>The challenge of detecting electrons</vt:lpstr>
      <vt:lpstr>200 kV</vt:lpstr>
      <vt:lpstr>300 kV</vt:lpstr>
    </vt:vector>
  </TitlesOfParts>
  <Company>Maastricht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Barre Florian (M4I)</dc:creator>
  <cp:lastModifiedBy>Paul van Schayck</cp:lastModifiedBy>
  <cp:revision>261</cp:revision>
  <cp:lastPrinted>2017-08-09T07:00:16Z</cp:lastPrinted>
  <dcterms:created xsi:type="dcterms:W3CDTF">2016-01-20T13:07:02Z</dcterms:created>
  <dcterms:modified xsi:type="dcterms:W3CDTF">2019-07-11T08:19:14Z</dcterms:modified>
</cp:coreProperties>
</file>