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3.xml" ContentType="application/vnd.openxmlformats-officedocument.presentationml.tags+xml"/>
  <Override PartName="/ppt/notesSlides/notesSlide15.xml" ContentType="application/vnd.openxmlformats-officedocument.presentationml.notesSlide+xml"/>
  <Override PartName="/ppt/tags/tag4.xml" ContentType="application/vnd.openxmlformats-officedocument.presentationml.tag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5" r:id="rId1"/>
  </p:sldMasterIdLst>
  <p:notesMasterIdLst>
    <p:notesMasterId r:id="rId33"/>
  </p:notesMasterIdLst>
  <p:handoutMasterIdLst>
    <p:handoutMasterId r:id="rId34"/>
  </p:handoutMasterIdLst>
  <p:sldIdLst>
    <p:sldId id="657" r:id="rId2"/>
    <p:sldId id="652" r:id="rId3"/>
    <p:sldId id="679" r:id="rId4"/>
    <p:sldId id="659" r:id="rId5"/>
    <p:sldId id="660" r:id="rId6"/>
    <p:sldId id="663" r:id="rId7"/>
    <p:sldId id="651" r:id="rId8"/>
    <p:sldId id="658" r:id="rId9"/>
    <p:sldId id="654" r:id="rId10"/>
    <p:sldId id="662" r:id="rId11"/>
    <p:sldId id="682" r:id="rId12"/>
    <p:sldId id="686" r:id="rId13"/>
    <p:sldId id="665" r:id="rId14"/>
    <p:sldId id="680" r:id="rId15"/>
    <p:sldId id="681" r:id="rId16"/>
    <p:sldId id="688" r:id="rId17"/>
    <p:sldId id="684" r:id="rId18"/>
    <p:sldId id="653" r:id="rId19"/>
    <p:sldId id="676" r:id="rId20"/>
    <p:sldId id="664" r:id="rId21"/>
    <p:sldId id="640" r:id="rId22"/>
    <p:sldId id="678" r:id="rId23"/>
    <p:sldId id="677" r:id="rId24"/>
    <p:sldId id="672" r:id="rId25"/>
    <p:sldId id="675" r:id="rId26"/>
    <p:sldId id="671" r:id="rId27"/>
    <p:sldId id="673" r:id="rId28"/>
    <p:sldId id="674" r:id="rId29"/>
    <p:sldId id="647" r:id="rId30"/>
    <p:sldId id="685" r:id="rId31"/>
    <p:sldId id="655" r:id="rId32"/>
  </p:sldIdLst>
  <p:sldSz cx="9144000" cy="6858000" type="screen4x3"/>
  <p:notesSz cx="7099300" cy="10234613"/>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4" userDrawn="1">
          <p15:clr>
            <a:srgbClr val="A4A3A4"/>
          </p15:clr>
        </p15:guide>
        <p15:guide id="2" pos="158" userDrawn="1">
          <p15:clr>
            <a:srgbClr val="A4A3A4"/>
          </p15:clr>
        </p15:guide>
        <p15:guide id="3" pos="3583" userDrawn="1">
          <p15:clr>
            <a:srgbClr val="A4A3A4"/>
          </p15:clr>
        </p15:guide>
        <p15:guide id="4" pos="703" userDrawn="1">
          <p15:clr>
            <a:srgbClr val="A4A3A4"/>
          </p15:clr>
        </p15:guide>
        <p15:guide id="5" orient="horz" pos="595" userDrawn="1">
          <p15:clr>
            <a:srgbClr val="A4A3A4"/>
          </p15:clr>
        </p15:guide>
        <p15:guide id="6" orient="horz" pos="2409" userDrawn="1">
          <p15:clr>
            <a:srgbClr val="A4A3A4"/>
          </p15:clr>
        </p15:guide>
        <p15:guide id="7" orient="horz" pos="890" userDrawn="1">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guide id="3" orient="horz" pos="3128">
          <p15:clr>
            <a:srgbClr val="A4A3A4"/>
          </p15:clr>
        </p15:guide>
        <p15:guide id="4" pos="2142">
          <p15:clr>
            <a:srgbClr val="A4A3A4"/>
          </p15:clr>
        </p15:guide>
        <p15:guide id="5" orient="horz" pos="3206">
          <p15:clr>
            <a:srgbClr val="A4A3A4"/>
          </p15:clr>
        </p15:guide>
        <p15:guide id="6" orient="horz" pos="3225">
          <p15:clr>
            <a:srgbClr val="A4A3A4"/>
          </p15:clr>
        </p15:guide>
        <p15:guide id="7" pos="2236">
          <p15:clr>
            <a:srgbClr val="A4A3A4"/>
          </p15:clr>
        </p15:guide>
        <p15:guide id="8"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E1DFDF"/>
    <a:srgbClr val="7F7F7F"/>
    <a:srgbClr val="481C57"/>
    <a:srgbClr val="990B0B"/>
    <a:srgbClr val="471C57"/>
    <a:srgbClr val="D0CECE"/>
    <a:srgbClr val="FFBC00"/>
    <a:srgbClr val="CA001E"/>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35" autoAdjust="0"/>
    <p:restoredTop sz="79669" autoAdjust="0"/>
  </p:normalViewPr>
  <p:slideViewPr>
    <p:cSldViewPr snapToGrid="0" snapToObjects="1">
      <p:cViewPr>
        <p:scale>
          <a:sx n="110" d="100"/>
          <a:sy n="110" d="100"/>
        </p:scale>
        <p:origin x="1830" y="204"/>
      </p:cViewPr>
      <p:guideLst>
        <p:guide orient="horz" pos="414"/>
        <p:guide pos="158"/>
        <p:guide pos="3583"/>
        <p:guide pos="703"/>
        <p:guide orient="horz" pos="595"/>
        <p:guide orient="horz" pos="2409"/>
        <p:guide orient="horz" pos="890"/>
      </p:guideLst>
    </p:cSldViewPr>
  </p:slideViewPr>
  <p:outlineViewPr>
    <p:cViewPr>
      <p:scale>
        <a:sx n="33" d="100"/>
        <a:sy n="33" d="100"/>
      </p:scale>
      <p:origin x="42" y="21648"/>
    </p:cViewPr>
  </p:outlineViewPr>
  <p:notesTextViewPr>
    <p:cViewPr>
      <p:scale>
        <a:sx n="75" d="100"/>
        <a:sy n="75" d="100"/>
      </p:scale>
      <p:origin x="0" y="0"/>
    </p:cViewPr>
  </p:notesTextViewPr>
  <p:sorterViewPr>
    <p:cViewPr varScale="1">
      <p:scale>
        <a:sx n="1" d="1"/>
        <a:sy n="1" d="1"/>
      </p:scale>
      <p:origin x="0" y="0"/>
    </p:cViewPr>
  </p:sorterViewPr>
  <p:notesViewPr>
    <p:cSldViewPr snapToGrid="0" snapToObjects="1">
      <p:cViewPr varScale="1">
        <p:scale>
          <a:sx n="144" d="100"/>
          <a:sy n="144" d="100"/>
        </p:scale>
        <p:origin x="114" y="474"/>
      </p:cViewPr>
      <p:guideLst>
        <p:guide orient="horz" pos="3110"/>
        <p:guide pos="2141"/>
        <p:guide orient="horz" pos="3128"/>
        <p:guide pos="2142"/>
        <p:guide orient="horz" pos="3206"/>
        <p:guide orient="horz" pos="3225"/>
        <p:guide pos="2236"/>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5" y="5"/>
            <a:ext cx="3076363" cy="511729"/>
          </a:xfrm>
          <a:prstGeom prst="rect">
            <a:avLst/>
          </a:prstGeom>
        </p:spPr>
        <p:txBody>
          <a:bodyPr vert="horz" lIns="94728" tIns="47364" rIns="94728" bIns="47364" rtlCol="0"/>
          <a:lstStyle>
            <a:lvl1pPr algn="l">
              <a:defRPr sz="1100"/>
            </a:lvl1pPr>
          </a:lstStyle>
          <a:p>
            <a:endParaRPr lang="de-DE"/>
          </a:p>
        </p:txBody>
      </p:sp>
      <p:sp>
        <p:nvSpPr>
          <p:cNvPr id="3" name="Datumsplatzhalter 2"/>
          <p:cNvSpPr>
            <a:spLocks noGrp="1"/>
          </p:cNvSpPr>
          <p:nvPr>
            <p:ph type="dt" sz="quarter" idx="1"/>
          </p:nvPr>
        </p:nvSpPr>
        <p:spPr>
          <a:xfrm>
            <a:off x="4021300" y="5"/>
            <a:ext cx="3076363" cy="511729"/>
          </a:xfrm>
          <a:prstGeom prst="rect">
            <a:avLst/>
          </a:prstGeom>
        </p:spPr>
        <p:txBody>
          <a:bodyPr vert="horz" lIns="94728" tIns="47364" rIns="94728" bIns="47364" rtlCol="0"/>
          <a:lstStyle>
            <a:lvl1pPr algn="r">
              <a:defRPr sz="1100"/>
            </a:lvl1pPr>
          </a:lstStyle>
          <a:p>
            <a:fld id="{808F4371-945A-4AC0-A5D3-8ACB0EFA763A}" type="datetimeFigureOut">
              <a:rPr lang="de-DE" smtClean="0"/>
              <a:t>10.07.2019</a:t>
            </a:fld>
            <a:endParaRPr lang="de-DE"/>
          </a:p>
        </p:txBody>
      </p:sp>
      <p:sp>
        <p:nvSpPr>
          <p:cNvPr id="4" name="Fußzeilenplatzhalter 3"/>
          <p:cNvSpPr>
            <a:spLocks noGrp="1"/>
          </p:cNvSpPr>
          <p:nvPr>
            <p:ph type="ftr" sz="quarter" idx="2"/>
          </p:nvPr>
        </p:nvSpPr>
        <p:spPr>
          <a:xfrm>
            <a:off x="5" y="9721109"/>
            <a:ext cx="3076363" cy="511729"/>
          </a:xfrm>
          <a:prstGeom prst="rect">
            <a:avLst/>
          </a:prstGeom>
        </p:spPr>
        <p:txBody>
          <a:bodyPr vert="horz" lIns="94728" tIns="47364" rIns="94728" bIns="47364" rtlCol="0" anchor="b"/>
          <a:lstStyle>
            <a:lvl1pPr algn="l">
              <a:defRPr sz="1100"/>
            </a:lvl1pPr>
          </a:lstStyle>
          <a:p>
            <a:endParaRPr lang="de-DE"/>
          </a:p>
        </p:txBody>
      </p:sp>
      <p:sp>
        <p:nvSpPr>
          <p:cNvPr id="5" name="Foliennummernplatzhalter 4"/>
          <p:cNvSpPr>
            <a:spLocks noGrp="1"/>
          </p:cNvSpPr>
          <p:nvPr>
            <p:ph type="sldNum" sz="quarter" idx="3"/>
          </p:nvPr>
        </p:nvSpPr>
        <p:spPr>
          <a:xfrm>
            <a:off x="4021300" y="9721109"/>
            <a:ext cx="3076363" cy="511729"/>
          </a:xfrm>
          <a:prstGeom prst="rect">
            <a:avLst/>
          </a:prstGeom>
        </p:spPr>
        <p:txBody>
          <a:bodyPr vert="horz" lIns="94728" tIns="47364" rIns="94728" bIns="47364" rtlCol="0" anchor="b"/>
          <a:lstStyle>
            <a:lvl1pPr algn="r">
              <a:defRPr sz="1100"/>
            </a:lvl1pPr>
          </a:lstStyle>
          <a:p>
            <a:fld id="{85F2EBCE-9A0E-4C4A-8836-B88A1A827460}" type="slidenum">
              <a:rPr lang="de-DE" smtClean="0"/>
              <a:t>‹Nr.›</a:t>
            </a:fld>
            <a:endParaRPr lang="de-DE"/>
          </a:p>
        </p:txBody>
      </p:sp>
    </p:spTree>
    <p:extLst>
      <p:ext uri="{BB962C8B-B14F-4D97-AF65-F5344CB8AC3E}">
        <p14:creationId xmlns:p14="http://schemas.microsoft.com/office/powerpoint/2010/main" val="27617047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5" y="5"/>
            <a:ext cx="3076363" cy="511729"/>
          </a:xfrm>
          <a:prstGeom prst="rect">
            <a:avLst/>
          </a:prstGeom>
        </p:spPr>
        <p:txBody>
          <a:bodyPr vert="horz" lIns="94728" tIns="47364" rIns="94728" bIns="47364" rtlCol="0"/>
          <a:lstStyle>
            <a:lvl1pPr algn="l">
              <a:defRPr sz="1100"/>
            </a:lvl1pPr>
          </a:lstStyle>
          <a:p>
            <a:endParaRPr lang="de-DE"/>
          </a:p>
        </p:txBody>
      </p:sp>
      <p:sp>
        <p:nvSpPr>
          <p:cNvPr id="3" name="Datumsplatzhalter 2"/>
          <p:cNvSpPr>
            <a:spLocks noGrp="1"/>
          </p:cNvSpPr>
          <p:nvPr>
            <p:ph type="dt" idx="1"/>
          </p:nvPr>
        </p:nvSpPr>
        <p:spPr>
          <a:xfrm>
            <a:off x="4021300" y="5"/>
            <a:ext cx="3076363" cy="511729"/>
          </a:xfrm>
          <a:prstGeom prst="rect">
            <a:avLst/>
          </a:prstGeom>
        </p:spPr>
        <p:txBody>
          <a:bodyPr vert="horz" lIns="94728" tIns="47364" rIns="94728" bIns="47364" rtlCol="0"/>
          <a:lstStyle>
            <a:lvl1pPr algn="r">
              <a:defRPr sz="1100"/>
            </a:lvl1pPr>
          </a:lstStyle>
          <a:p>
            <a:fld id="{940200D9-8F15-4B47-8F0E-AFC8F477C82E}" type="datetimeFigureOut">
              <a:rPr lang="de-DE" smtClean="0"/>
              <a:pPr/>
              <a:t>10.07.2019</a:t>
            </a:fld>
            <a:endParaRPr lang="de-DE"/>
          </a:p>
        </p:txBody>
      </p:sp>
      <p:sp>
        <p:nvSpPr>
          <p:cNvPr id="4" name="Folienbildplatzhalter 3"/>
          <p:cNvSpPr>
            <a:spLocks noGrp="1" noRot="1" noChangeAspect="1"/>
          </p:cNvSpPr>
          <p:nvPr>
            <p:ph type="sldImg" idx="2"/>
          </p:nvPr>
        </p:nvSpPr>
        <p:spPr>
          <a:xfrm>
            <a:off x="989013" y="765175"/>
            <a:ext cx="5121275" cy="3840163"/>
          </a:xfrm>
          <a:prstGeom prst="rect">
            <a:avLst/>
          </a:prstGeom>
          <a:noFill/>
          <a:ln w="12700">
            <a:solidFill>
              <a:prstClr val="black"/>
            </a:solidFill>
          </a:ln>
        </p:spPr>
        <p:txBody>
          <a:bodyPr vert="horz" lIns="94728" tIns="47364" rIns="94728" bIns="47364" rtlCol="0" anchor="ctr"/>
          <a:lstStyle/>
          <a:p>
            <a:endParaRPr lang="de-DE"/>
          </a:p>
        </p:txBody>
      </p:sp>
      <p:sp>
        <p:nvSpPr>
          <p:cNvPr id="5" name="Notizenplatzhalter 4"/>
          <p:cNvSpPr>
            <a:spLocks noGrp="1"/>
          </p:cNvSpPr>
          <p:nvPr>
            <p:ph type="body" sz="quarter" idx="3"/>
          </p:nvPr>
        </p:nvSpPr>
        <p:spPr>
          <a:xfrm>
            <a:off x="709932" y="4861445"/>
            <a:ext cx="5679440" cy="4605576"/>
          </a:xfrm>
          <a:prstGeom prst="rect">
            <a:avLst/>
          </a:prstGeom>
        </p:spPr>
        <p:txBody>
          <a:bodyPr vert="horz" lIns="94728" tIns="47364" rIns="94728" bIns="47364"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5" y="9721109"/>
            <a:ext cx="3076363" cy="511729"/>
          </a:xfrm>
          <a:prstGeom prst="rect">
            <a:avLst/>
          </a:prstGeom>
        </p:spPr>
        <p:txBody>
          <a:bodyPr vert="horz" lIns="94728" tIns="47364" rIns="94728" bIns="47364" rtlCol="0" anchor="b"/>
          <a:lstStyle>
            <a:lvl1pPr algn="l">
              <a:defRPr sz="1100"/>
            </a:lvl1pPr>
          </a:lstStyle>
          <a:p>
            <a:endParaRPr lang="de-DE"/>
          </a:p>
        </p:txBody>
      </p:sp>
      <p:sp>
        <p:nvSpPr>
          <p:cNvPr id="7" name="Foliennummernplatzhalter 6"/>
          <p:cNvSpPr>
            <a:spLocks noGrp="1"/>
          </p:cNvSpPr>
          <p:nvPr>
            <p:ph type="sldNum" sz="quarter" idx="5"/>
          </p:nvPr>
        </p:nvSpPr>
        <p:spPr>
          <a:xfrm>
            <a:off x="4021300" y="9721109"/>
            <a:ext cx="3076363" cy="511729"/>
          </a:xfrm>
          <a:prstGeom prst="rect">
            <a:avLst/>
          </a:prstGeom>
        </p:spPr>
        <p:txBody>
          <a:bodyPr vert="horz" lIns="94728" tIns="47364" rIns="94728" bIns="47364" rtlCol="0" anchor="b"/>
          <a:lstStyle>
            <a:lvl1pPr algn="r">
              <a:defRPr sz="1100"/>
            </a:lvl1pPr>
          </a:lstStyle>
          <a:p>
            <a:fld id="{C3F92E60-4881-414D-AB8B-081C3090948A}" type="slidenum">
              <a:rPr lang="de-DE" smtClean="0"/>
              <a:pPr/>
              <a:t>‹Nr.›</a:t>
            </a:fld>
            <a:endParaRPr lang="de-DE"/>
          </a:p>
        </p:txBody>
      </p:sp>
    </p:spTree>
    <p:extLst>
      <p:ext uri="{BB962C8B-B14F-4D97-AF65-F5344CB8AC3E}">
        <p14:creationId xmlns:p14="http://schemas.microsoft.com/office/powerpoint/2010/main" val="5433523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3F92E60-4881-414D-AB8B-081C3090948A}" type="slidenum">
              <a:rPr lang="de-DE" smtClean="0"/>
              <a:pPr/>
              <a:t>1</a:t>
            </a:fld>
            <a:endParaRPr lang="de-DE" dirty="0"/>
          </a:p>
        </p:txBody>
      </p:sp>
    </p:spTree>
    <p:extLst>
      <p:ext uri="{BB962C8B-B14F-4D97-AF65-F5344CB8AC3E}">
        <p14:creationId xmlns:p14="http://schemas.microsoft.com/office/powerpoint/2010/main" val="34159117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a:ln>
            <a:miter lim="800000"/>
            <a:headEnd/>
            <a:tailEnd/>
          </a:ln>
        </p:spPr>
        <p:txBody>
          <a:bodyPr/>
          <a:lstStyle/>
          <a:p>
            <a:fld id="{51038FFD-6A0E-432A-A3A8-1CC7DB071347}" type="slidenum">
              <a:rPr lang="de-DE" smtClean="0"/>
              <a:pPr/>
              <a:t>18</a:t>
            </a:fld>
            <a:endParaRPr lang="de-DE"/>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2389322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3F92E60-4881-414D-AB8B-081C3090948A}" type="slidenum">
              <a:rPr lang="de-DE" smtClean="0"/>
              <a:pPr/>
              <a:t>19</a:t>
            </a:fld>
            <a:endParaRPr lang="de-DE"/>
          </a:p>
        </p:txBody>
      </p:sp>
    </p:spTree>
    <p:extLst>
      <p:ext uri="{BB962C8B-B14F-4D97-AF65-F5344CB8AC3E}">
        <p14:creationId xmlns:p14="http://schemas.microsoft.com/office/powerpoint/2010/main" val="1692043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3F92E60-4881-414D-AB8B-081C3090948A}" type="slidenum">
              <a:rPr lang="de-DE" smtClean="0"/>
              <a:pPr/>
              <a:t>21</a:t>
            </a:fld>
            <a:endParaRPr lang="de-DE"/>
          </a:p>
        </p:txBody>
      </p:sp>
    </p:spTree>
    <p:extLst>
      <p:ext uri="{BB962C8B-B14F-4D97-AF65-F5344CB8AC3E}">
        <p14:creationId xmlns:p14="http://schemas.microsoft.com/office/powerpoint/2010/main" val="2796431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8"/>
          <p:cNvSpPr>
            <a:spLocks noGrp="1" noChangeArrowheads="1"/>
          </p:cNvSpPr>
          <p:nvPr>
            <p:ph type="sldNum" sz="quarter" idx="5"/>
          </p:nvPr>
        </p:nvSpPr>
        <p:spPr>
          <a:noFill/>
        </p:spPr>
        <p:txBody>
          <a:bodyPr/>
          <a:lstStyle>
            <a:lvl1pPr defTabSz="911040" eaLnBrk="0" hangingPunct="0">
              <a:spcBef>
                <a:spcPct val="30000"/>
              </a:spcBef>
              <a:defRPr sz="1100">
                <a:solidFill>
                  <a:schemeClr val="tx1"/>
                </a:solidFill>
                <a:latin typeface="Arial" charset="0"/>
              </a:defRPr>
            </a:lvl1pPr>
            <a:lvl2pPr marL="741213" indent="-284104" defTabSz="911040" eaLnBrk="0" hangingPunct="0">
              <a:spcBef>
                <a:spcPct val="30000"/>
              </a:spcBef>
              <a:defRPr sz="1100">
                <a:solidFill>
                  <a:schemeClr val="tx1"/>
                </a:solidFill>
                <a:latin typeface="Arial" charset="0"/>
              </a:defRPr>
            </a:lvl2pPr>
            <a:lvl3pPr marL="1141181" indent="-226968" defTabSz="911040" eaLnBrk="0" hangingPunct="0">
              <a:spcBef>
                <a:spcPct val="30000"/>
              </a:spcBef>
              <a:defRPr sz="1100">
                <a:solidFill>
                  <a:schemeClr val="tx1"/>
                </a:solidFill>
                <a:latin typeface="Arial" charset="0"/>
              </a:defRPr>
            </a:lvl3pPr>
            <a:lvl4pPr marL="1598288" indent="-226968" defTabSz="911040" eaLnBrk="0" hangingPunct="0">
              <a:spcBef>
                <a:spcPct val="30000"/>
              </a:spcBef>
              <a:defRPr sz="1100">
                <a:solidFill>
                  <a:schemeClr val="tx1"/>
                </a:solidFill>
                <a:latin typeface="Arial" charset="0"/>
              </a:defRPr>
            </a:lvl4pPr>
            <a:lvl5pPr marL="2055396" indent="-226968" defTabSz="911040" eaLnBrk="0" hangingPunct="0">
              <a:spcBef>
                <a:spcPct val="30000"/>
              </a:spcBef>
              <a:defRPr sz="1100">
                <a:solidFill>
                  <a:schemeClr val="tx1"/>
                </a:solidFill>
                <a:latin typeface="Arial" charset="0"/>
              </a:defRPr>
            </a:lvl5pPr>
            <a:lvl6pPr marL="2512502" indent="-226968" defTabSz="911040" eaLnBrk="0" fontAlgn="base" hangingPunct="0">
              <a:spcBef>
                <a:spcPct val="30000"/>
              </a:spcBef>
              <a:spcAft>
                <a:spcPct val="0"/>
              </a:spcAft>
              <a:defRPr sz="1100">
                <a:solidFill>
                  <a:schemeClr val="tx1"/>
                </a:solidFill>
                <a:latin typeface="Arial" charset="0"/>
              </a:defRPr>
            </a:lvl6pPr>
            <a:lvl7pPr marL="2969609" indent="-226968" defTabSz="911040" eaLnBrk="0" fontAlgn="base" hangingPunct="0">
              <a:spcBef>
                <a:spcPct val="30000"/>
              </a:spcBef>
              <a:spcAft>
                <a:spcPct val="0"/>
              </a:spcAft>
              <a:defRPr sz="1100">
                <a:solidFill>
                  <a:schemeClr val="tx1"/>
                </a:solidFill>
                <a:latin typeface="Arial" charset="0"/>
              </a:defRPr>
            </a:lvl7pPr>
            <a:lvl8pPr marL="3426717" indent="-226968" defTabSz="911040" eaLnBrk="0" fontAlgn="base" hangingPunct="0">
              <a:spcBef>
                <a:spcPct val="30000"/>
              </a:spcBef>
              <a:spcAft>
                <a:spcPct val="0"/>
              </a:spcAft>
              <a:defRPr sz="1100">
                <a:solidFill>
                  <a:schemeClr val="tx1"/>
                </a:solidFill>
                <a:latin typeface="Arial" charset="0"/>
              </a:defRPr>
            </a:lvl8pPr>
            <a:lvl9pPr marL="3883824" indent="-226968" defTabSz="911040" eaLnBrk="0" fontAlgn="base" hangingPunct="0">
              <a:spcBef>
                <a:spcPct val="30000"/>
              </a:spcBef>
              <a:spcAft>
                <a:spcPct val="0"/>
              </a:spcAft>
              <a:defRPr sz="1100">
                <a:solidFill>
                  <a:schemeClr val="tx1"/>
                </a:solidFill>
                <a:latin typeface="Arial" charset="0"/>
              </a:defRPr>
            </a:lvl9pPr>
          </a:lstStyle>
          <a:p>
            <a:pPr eaLnBrk="1" hangingPunct="1">
              <a:spcBef>
                <a:spcPct val="0"/>
              </a:spcBef>
            </a:pPr>
            <a:fld id="{332F3092-B679-4DF9-8B39-5CF6AA03B027}" type="slidenum">
              <a:rPr lang="de-DE" altLang="en-US" smtClean="0"/>
              <a:pPr eaLnBrk="1" hangingPunct="1">
                <a:spcBef>
                  <a:spcPct val="0"/>
                </a:spcBef>
              </a:pPr>
              <a:t>22</a:t>
            </a:fld>
            <a:endParaRPr lang="de-DE" altLang="en-US"/>
          </a:p>
        </p:txBody>
      </p:sp>
      <p:sp>
        <p:nvSpPr>
          <p:cNvPr id="33795" name="Rectangle 2"/>
          <p:cNvSpPr>
            <a:spLocks noGrp="1" noRot="1" noChangeAspect="1" noChangeArrowheads="1" noTextEdit="1"/>
          </p:cNvSpPr>
          <p:nvPr>
            <p:ph type="sldImg"/>
          </p:nvPr>
        </p:nvSpPr>
        <p:spPr>
          <a:xfrm>
            <a:off x="922338" y="746125"/>
            <a:ext cx="4959350" cy="3719513"/>
          </a:xfrm>
          <a:ln/>
        </p:spPr>
      </p:sp>
      <p:sp>
        <p:nvSpPr>
          <p:cNvPr id="33796" name="Rectangle 3"/>
          <p:cNvSpPr>
            <a:spLocks noGrp="1" noChangeArrowheads="1"/>
          </p:cNvSpPr>
          <p:nvPr>
            <p:ph type="body" idx="1"/>
          </p:nvPr>
        </p:nvSpPr>
        <p:spPr>
          <a:xfrm>
            <a:off x="679451" y="4716465"/>
            <a:ext cx="5438775" cy="4465637"/>
          </a:xfrm>
          <a:noFill/>
        </p:spPr>
        <p:txBody>
          <a:bodyPr/>
          <a:lstStyle/>
          <a:p>
            <a:pPr marL="171416" indent="-171416">
              <a:buFont typeface="Arial" panose="020B0604020202020204" pitchFamily="34" charset="0"/>
              <a:buChar char="•"/>
            </a:pPr>
            <a:endParaRPr lang="en-US" altLang="en-US" dirty="0"/>
          </a:p>
        </p:txBody>
      </p:sp>
    </p:spTree>
    <p:extLst>
      <p:ext uri="{BB962C8B-B14F-4D97-AF65-F5344CB8AC3E}">
        <p14:creationId xmlns:p14="http://schemas.microsoft.com/office/powerpoint/2010/main" val="21467677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txBox="1">
            <a:spLocks noGrp="1" noChangeArrowheads="1"/>
          </p:cNvSpPr>
          <p:nvPr/>
        </p:nvSpPr>
        <p:spPr bwMode="auto">
          <a:xfrm>
            <a:off x="3849689" y="9431340"/>
            <a:ext cx="29464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33" tIns="45767" rIns="91533" bIns="45767" anchor="b"/>
          <a:lstStyle>
            <a:lvl1pPr defTabSz="949325" eaLnBrk="0" hangingPunct="0">
              <a:spcBef>
                <a:spcPct val="30000"/>
              </a:spcBef>
              <a:defRPr sz="1200">
                <a:solidFill>
                  <a:schemeClr val="tx1"/>
                </a:solidFill>
                <a:latin typeface="Arial" pitchFamily="34" charset="0"/>
              </a:defRPr>
            </a:lvl1pPr>
            <a:lvl2pPr marL="742950" indent="-285750" defTabSz="949325" eaLnBrk="0" hangingPunct="0">
              <a:spcBef>
                <a:spcPct val="30000"/>
              </a:spcBef>
              <a:defRPr sz="1200">
                <a:solidFill>
                  <a:schemeClr val="tx1"/>
                </a:solidFill>
                <a:latin typeface="Arial" pitchFamily="34" charset="0"/>
              </a:defRPr>
            </a:lvl2pPr>
            <a:lvl3pPr marL="1143000" indent="-228600" defTabSz="949325" eaLnBrk="0" hangingPunct="0">
              <a:spcBef>
                <a:spcPct val="30000"/>
              </a:spcBef>
              <a:defRPr sz="1200">
                <a:solidFill>
                  <a:schemeClr val="tx1"/>
                </a:solidFill>
                <a:latin typeface="Arial" pitchFamily="34" charset="0"/>
              </a:defRPr>
            </a:lvl3pPr>
            <a:lvl4pPr marL="1600200" indent="-228600" defTabSz="949325" eaLnBrk="0" hangingPunct="0">
              <a:spcBef>
                <a:spcPct val="30000"/>
              </a:spcBef>
              <a:defRPr sz="1200">
                <a:solidFill>
                  <a:schemeClr val="tx1"/>
                </a:solidFill>
                <a:latin typeface="Arial" pitchFamily="34" charset="0"/>
              </a:defRPr>
            </a:lvl4pPr>
            <a:lvl5pPr marL="2057400" indent="-228600" defTabSz="949325" eaLnBrk="0" hangingPunct="0">
              <a:spcBef>
                <a:spcPct val="30000"/>
              </a:spcBef>
              <a:defRPr sz="1200">
                <a:solidFill>
                  <a:schemeClr val="tx1"/>
                </a:solidFill>
                <a:latin typeface="Arial" pitchFamily="34" charset="0"/>
              </a:defRPr>
            </a:lvl5pPr>
            <a:lvl6pPr marL="2514600" indent="-228600" defTabSz="949325" eaLnBrk="0" fontAlgn="base" hangingPunct="0">
              <a:spcBef>
                <a:spcPct val="30000"/>
              </a:spcBef>
              <a:spcAft>
                <a:spcPct val="0"/>
              </a:spcAft>
              <a:defRPr sz="1200">
                <a:solidFill>
                  <a:schemeClr val="tx1"/>
                </a:solidFill>
                <a:latin typeface="Arial" pitchFamily="34" charset="0"/>
              </a:defRPr>
            </a:lvl6pPr>
            <a:lvl7pPr marL="2971800" indent="-228600" defTabSz="949325" eaLnBrk="0" fontAlgn="base" hangingPunct="0">
              <a:spcBef>
                <a:spcPct val="30000"/>
              </a:spcBef>
              <a:spcAft>
                <a:spcPct val="0"/>
              </a:spcAft>
              <a:defRPr sz="1200">
                <a:solidFill>
                  <a:schemeClr val="tx1"/>
                </a:solidFill>
                <a:latin typeface="Arial" pitchFamily="34" charset="0"/>
              </a:defRPr>
            </a:lvl7pPr>
            <a:lvl8pPr marL="3429000" indent="-228600" defTabSz="949325" eaLnBrk="0" fontAlgn="base" hangingPunct="0">
              <a:spcBef>
                <a:spcPct val="30000"/>
              </a:spcBef>
              <a:spcAft>
                <a:spcPct val="0"/>
              </a:spcAft>
              <a:defRPr sz="1200">
                <a:solidFill>
                  <a:schemeClr val="tx1"/>
                </a:solidFill>
                <a:latin typeface="Arial" pitchFamily="34" charset="0"/>
              </a:defRPr>
            </a:lvl8pPr>
            <a:lvl9pPr marL="3886200" indent="-228600" defTabSz="949325"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50B3125B-6065-4793-87A1-926F0391F473}" type="slidenum">
              <a:rPr lang="de-DE" altLang="en-US"/>
              <a:pPr algn="r" eaLnBrk="1" hangingPunct="1">
                <a:spcBef>
                  <a:spcPct val="0"/>
                </a:spcBef>
              </a:pPr>
              <a:t>25</a:t>
            </a:fld>
            <a:endParaRPr lang="de-DE" altLang="en-US"/>
          </a:p>
        </p:txBody>
      </p:sp>
      <p:sp>
        <p:nvSpPr>
          <p:cNvPr id="54275" name="Rectangle 2"/>
          <p:cNvSpPr>
            <a:spLocks noGrp="1" noRot="1" noChangeAspect="1" noChangeArrowheads="1" noTextEdit="1"/>
          </p:cNvSpPr>
          <p:nvPr>
            <p:ph type="sldImg"/>
          </p:nvPr>
        </p:nvSpPr>
        <p:spPr>
          <a:xfrm>
            <a:off x="917575" y="746125"/>
            <a:ext cx="4964113" cy="3722688"/>
          </a:xfrm>
          <a:ln/>
        </p:spPr>
      </p:sp>
      <p:sp>
        <p:nvSpPr>
          <p:cNvPr id="54276" name="Rectangle 3"/>
          <p:cNvSpPr>
            <a:spLocks noGrp="1" noChangeArrowheads="1"/>
          </p:cNvSpPr>
          <p:nvPr>
            <p:ph type="body" idx="1"/>
          </p:nvPr>
        </p:nvSpPr>
        <p:spPr>
          <a:xfrm>
            <a:off x="908052" y="4716465"/>
            <a:ext cx="4981575" cy="4465637"/>
          </a:xfrm>
          <a:noFill/>
        </p:spPr>
        <p:txBody>
          <a:bodyPr lIns="91533" tIns="45767" rIns="91533" bIns="45767"/>
          <a:lstStyle/>
          <a:p>
            <a:pPr eaLnBrk="1" hangingPunct="1"/>
            <a:endParaRPr lang="en-GB" altLang="en-US" dirty="0">
              <a:latin typeface="Arial" pitchFamily="34" charset="0"/>
            </a:endParaRPr>
          </a:p>
        </p:txBody>
      </p:sp>
    </p:spTree>
    <p:extLst>
      <p:ext uri="{BB962C8B-B14F-4D97-AF65-F5344CB8AC3E}">
        <p14:creationId xmlns:p14="http://schemas.microsoft.com/office/powerpoint/2010/main" val="36658307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WLP </a:t>
            </a:r>
            <a:br>
              <a:rPr lang="de-DE" dirty="0"/>
            </a:br>
            <a:r>
              <a:rPr lang="de-DE" dirty="0"/>
              <a:t>- robust</a:t>
            </a:r>
          </a:p>
          <a:p>
            <a:pPr marL="177661" indent="-177661">
              <a:buFontTx/>
              <a:buChar char="-"/>
            </a:pPr>
            <a:r>
              <a:rPr lang="de-DE" dirty="0" err="1"/>
              <a:t>reliable</a:t>
            </a:r>
            <a:endParaRPr lang="de-DE" dirty="0"/>
          </a:p>
          <a:p>
            <a:pPr marL="177661" indent="-177661">
              <a:buFontTx/>
              <a:buChar char="-"/>
            </a:pPr>
            <a:r>
              <a:rPr lang="de-DE" dirty="0" err="1"/>
              <a:t>cost</a:t>
            </a:r>
            <a:r>
              <a:rPr lang="de-DE" baseline="0" dirty="0"/>
              <a:t> </a:t>
            </a:r>
            <a:r>
              <a:rPr lang="de-DE" baseline="0" dirty="0" err="1"/>
              <a:t>efficient</a:t>
            </a:r>
            <a:endParaRPr lang="de-DE" baseline="0" dirty="0"/>
          </a:p>
          <a:p>
            <a:pPr marL="177661" indent="-177661">
              <a:buFontTx/>
              <a:buChar char="-"/>
            </a:pPr>
            <a:r>
              <a:rPr lang="de-DE" baseline="0" dirty="0"/>
              <a:t>high </a:t>
            </a:r>
            <a:r>
              <a:rPr lang="de-DE" baseline="0" dirty="0" err="1"/>
              <a:t>volume</a:t>
            </a:r>
            <a:r>
              <a:rPr lang="de-DE" baseline="0" dirty="0"/>
              <a:t> </a:t>
            </a:r>
            <a:r>
              <a:rPr lang="de-DE" baseline="0" dirty="0" err="1"/>
              <a:t>capabiltiy</a:t>
            </a:r>
            <a:endParaRPr lang="de-DE" baseline="0" dirty="0"/>
          </a:p>
          <a:p>
            <a:pPr marL="177661" indent="-177661">
              <a:buFontTx/>
              <a:buChar char="-"/>
            </a:pPr>
            <a:r>
              <a:rPr lang="de-DE" baseline="0" dirty="0"/>
              <a:t>MR </a:t>
            </a:r>
            <a:r>
              <a:rPr lang="de-DE" baseline="0" dirty="0" err="1"/>
              <a:t>compatible</a:t>
            </a:r>
            <a:endParaRPr lang="de-DE" dirty="0"/>
          </a:p>
        </p:txBody>
      </p:sp>
      <p:sp>
        <p:nvSpPr>
          <p:cNvPr id="4" name="Foliennummernplatzhalter 3"/>
          <p:cNvSpPr>
            <a:spLocks noGrp="1"/>
          </p:cNvSpPr>
          <p:nvPr>
            <p:ph type="sldNum" sz="quarter" idx="10"/>
          </p:nvPr>
        </p:nvSpPr>
        <p:spPr/>
        <p:txBody>
          <a:bodyPr/>
          <a:lstStyle/>
          <a:p>
            <a:fld id="{C3F92E60-4881-414D-AB8B-081C3090948A}" type="slidenum">
              <a:rPr lang="de-DE" smtClean="0"/>
              <a:pPr/>
              <a:t>30</a:t>
            </a:fld>
            <a:endParaRPr lang="de-DE"/>
          </a:p>
        </p:txBody>
      </p:sp>
    </p:spTree>
    <p:extLst>
      <p:ext uri="{BB962C8B-B14F-4D97-AF65-F5344CB8AC3E}">
        <p14:creationId xmlns:p14="http://schemas.microsoft.com/office/powerpoint/2010/main" val="13676395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WLP </a:t>
            </a:r>
            <a:br>
              <a:rPr lang="de-DE" dirty="0"/>
            </a:br>
            <a:r>
              <a:rPr lang="de-DE" dirty="0"/>
              <a:t>- robust</a:t>
            </a:r>
          </a:p>
          <a:p>
            <a:pPr marL="177661" indent="-177661">
              <a:buFontTx/>
              <a:buChar char="-"/>
            </a:pPr>
            <a:r>
              <a:rPr lang="de-DE" dirty="0" err="1"/>
              <a:t>reliable</a:t>
            </a:r>
            <a:endParaRPr lang="de-DE" dirty="0"/>
          </a:p>
          <a:p>
            <a:pPr marL="177661" indent="-177661">
              <a:buFontTx/>
              <a:buChar char="-"/>
            </a:pPr>
            <a:r>
              <a:rPr lang="de-DE" dirty="0" err="1"/>
              <a:t>cost</a:t>
            </a:r>
            <a:r>
              <a:rPr lang="de-DE" baseline="0" dirty="0"/>
              <a:t> </a:t>
            </a:r>
            <a:r>
              <a:rPr lang="de-DE" baseline="0" dirty="0" err="1"/>
              <a:t>efficient</a:t>
            </a:r>
            <a:endParaRPr lang="de-DE" baseline="0" dirty="0"/>
          </a:p>
          <a:p>
            <a:pPr marL="177661" indent="-177661">
              <a:buFontTx/>
              <a:buChar char="-"/>
            </a:pPr>
            <a:r>
              <a:rPr lang="de-DE" baseline="0" dirty="0"/>
              <a:t>high </a:t>
            </a:r>
            <a:r>
              <a:rPr lang="de-DE" baseline="0" dirty="0" err="1"/>
              <a:t>volume</a:t>
            </a:r>
            <a:r>
              <a:rPr lang="de-DE" baseline="0" dirty="0"/>
              <a:t> </a:t>
            </a:r>
            <a:r>
              <a:rPr lang="de-DE" baseline="0" dirty="0" err="1"/>
              <a:t>capabiltiy</a:t>
            </a:r>
            <a:endParaRPr lang="de-DE" baseline="0" dirty="0"/>
          </a:p>
          <a:p>
            <a:pPr marL="177661" indent="-177661">
              <a:buFontTx/>
              <a:buChar char="-"/>
            </a:pPr>
            <a:r>
              <a:rPr lang="de-DE" baseline="0" dirty="0"/>
              <a:t>MR </a:t>
            </a:r>
            <a:r>
              <a:rPr lang="de-DE" baseline="0" dirty="0" err="1"/>
              <a:t>compatible</a:t>
            </a:r>
            <a:endParaRPr lang="de-DE" dirty="0"/>
          </a:p>
        </p:txBody>
      </p:sp>
      <p:sp>
        <p:nvSpPr>
          <p:cNvPr id="4" name="Foliennummernplatzhalter 3"/>
          <p:cNvSpPr>
            <a:spLocks noGrp="1"/>
          </p:cNvSpPr>
          <p:nvPr>
            <p:ph type="sldNum" sz="quarter" idx="10"/>
          </p:nvPr>
        </p:nvSpPr>
        <p:spPr/>
        <p:txBody>
          <a:bodyPr/>
          <a:lstStyle/>
          <a:p>
            <a:fld id="{C3F92E60-4881-414D-AB8B-081C3090948A}" type="slidenum">
              <a:rPr lang="de-DE" smtClean="0"/>
              <a:pPr/>
              <a:t>31</a:t>
            </a:fld>
            <a:endParaRPr lang="de-DE"/>
          </a:p>
        </p:txBody>
      </p:sp>
    </p:spTree>
    <p:extLst>
      <p:ext uri="{BB962C8B-B14F-4D97-AF65-F5344CB8AC3E}">
        <p14:creationId xmlns:p14="http://schemas.microsoft.com/office/powerpoint/2010/main" val="2175600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7625" indent="-177625">
              <a:buFont typeface="Arial" panose="020B0604020202020204" pitchFamily="34" charset="0"/>
              <a:buChar char="•"/>
            </a:pPr>
            <a:endParaRPr lang="de-DE" sz="1000" dirty="0"/>
          </a:p>
        </p:txBody>
      </p:sp>
      <p:sp>
        <p:nvSpPr>
          <p:cNvPr id="4" name="Foliennummernplatzhalter 3"/>
          <p:cNvSpPr>
            <a:spLocks noGrp="1"/>
          </p:cNvSpPr>
          <p:nvPr>
            <p:ph type="sldNum" sz="quarter" idx="10"/>
          </p:nvPr>
        </p:nvSpPr>
        <p:spPr/>
        <p:txBody>
          <a:bodyPr/>
          <a:lstStyle/>
          <a:p>
            <a:fld id="{C3F92E60-4881-414D-AB8B-081C3090948A}" type="slidenum">
              <a:rPr lang="de-DE" smtClean="0"/>
              <a:pPr/>
              <a:t>2</a:t>
            </a:fld>
            <a:endParaRPr lang="de-DE"/>
          </a:p>
        </p:txBody>
      </p:sp>
    </p:spTree>
    <p:extLst>
      <p:ext uri="{BB962C8B-B14F-4D97-AF65-F5344CB8AC3E}">
        <p14:creationId xmlns:p14="http://schemas.microsoft.com/office/powerpoint/2010/main" val="3351850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3F92E60-4881-414D-AB8B-081C3090948A}" type="slidenum">
              <a:rPr lang="de-DE" smtClean="0"/>
              <a:pPr/>
              <a:t>3</a:t>
            </a:fld>
            <a:endParaRPr lang="de-DE"/>
          </a:p>
        </p:txBody>
      </p:sp>
    </p:spTree>
    <p:extLst>
      <p:ext uri="{BB962C8B-B14F-4D97-AF65-F5344CB8AC3E}">
        <p14:creationId xmlns:p14="http://schemas.microsoft.com/office/powerpoint/2010/main" val="1663603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3F92E60-4881-414D-AB8B-081C3090948A}" type="slidenum">
              <a:rPr lang="de-DE" smtClean="0"/>
              <a:pPr/>
              <a:t>4</a:t>
            </a:fld>
            <a:endParaRPr lang="de-DE"/>
          </a:p>
        </p:txBody>
      </p:sp>
    </p:spTree>
    <p:extLst>
      <p:ext uri="{BB962C8B-B14F-4D97-AF65-F5344CB8AC3E}">
        <p14:creationId xmlns:p14="http://schemas.microsoft.com/office/powerpoint/2010/main" val="21324482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3F92E60-4881-414D-AB8B-081C3090948A}" type="slidenum">
              <a:rPr lang="de-DE" smtClean="0"/>
              <a:pPr/>
              <a:t>5</a:t>
            </a:fld>
            <a:endParaRPr lang="de-DE"/>
          </a:p>
        </p:txBody>
      </p:sp>
    </p:spTree>
    <p:extLst>
      <p:ext uri="{BB962C8B-B14F-4D97-AF65-F5344CB8AC3E}">
        <p14:creationId xmlns:p14="http://schemas.microsoft.com/office/powerpoint/2010/main" val="789898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WLP </a:t>
            </a:r>
            <a:br>
              <a:rPr lang="de-DE" dirty="0"/>
            </a:br>
            <a:r>
              <a:rPr lang="de-DE" dirty="0"/>
              <a:t>- robust</a:t>
            </a:r>
          </a:p>
          <a:p>
            <a:pPr marL="177661" indent="-177661">
              <a:buFontTx/>
              <a:buChar char="-"/>
            </a:pPr>
            <a:r>
              <a:rPr lang="de-DE" dirty="0" err="1"/>
              <a:t>reliable</a:t>
            </a:r>
            <a:endParaRPr lang="de-DE" dirty="0"/>
          </a:p>
          <a:p>
            <a:pPr marL="177661" indent="-177661">
              <a:buFontTx/>
              <a:buChar char="-"/>
            </a:pPr>
            <a:r>
              <a:rPr lang="de-DE" dirty="0" err="1"/>
              <a:t>cost</a:t>
            </a:r>
            <a:r>
              <a:rPr lang="de-DE" baseline="0" dirty="0"/>
              <a:t> </a:t>
            </a:r>
            <a:r>
              <a:rPr lang="de-DE" baseline="0" dirty="0" err="1"/>
              <a:t>efficient</a:t>
            </a:r>
            <a:endParaRPr lang="de-DE" baseline="0" dirty="0"/>
          </a:p>
          <a:p>
            <a:pPr marL="177661" indent="-177661">
              <a:buFontTx/>
              <a:buChar char="-"/>
            </a:pPr>
            <a:r>
              <a:rPr lang="de-DE" baseline="0" dirty="0"/>
              <a:t>high </a:t>
            </a:r>
            <a:r>
              <a:rPr lang="de-DE" baseline="0" dirty="0" err="1"/>
              <a:t>volume</a:t>
            </a:r>
            <a:r>
              <a:rPr lang="de-DE" baseline="0" dirty="0"/>
              <a:t> </a:t>
            </a:r>
            <a:r>
              <a:rPr lang="de-DE" baseline="0" dirty="0" err="1"/>
              <a:t>capabiltiy</a:t>
            </a:r>
            <a:endParaRPr lang="de-DE" baseline="0" dirty="0"/>
          </a:p>
          <a:p>
            <a:pPr marL="177661" indent="-177661">
              <a:buFontTx/>
              <a:buChar char="-"/>
            </a:pPr>
            <a:r>
              <a:rPr lang="de-DE" baseline="0" dirty="0"/>
              <a:t>MR </a:t>
            </a:r>
            <a:r>
              <a:rPr lang="de-DE" baseline="0" dirty="0" err="1"/>
              <a:t>compatible</a:t>
            </a:r>
            <a:endParaRPr lang="de-DE" dirty="0"/>
          </a:p>
        </p:txBody>
      </p:sp>
      <p:sp>
        <p:nvSpPr>
          <p:cNvPr id="4" name="Foliennummernplatzhalter 3"/>
          <p:cNvSpPr>
            <a:spLocks noGrp="1"/>
          </p:cNvSpPr>
          <p:nvPr>
            <p:ph type="sldNum" sz="quarter" idx="10"/>
          </p:nvPr>
        </p:nvSpPr>
        <p:spPr/>
        <p:txBody>
          <a:bodyPr/>
          <a:lstStyle/>
          <a:p>
            <a:fld id="{C3F92E60-4881-414D-AB8B-081C3090948A}" type="slidenum">
              <a:rPr lang="de-DE" smtClean="0"/>
              <a:pPr/>
              <a:t>8</a:t>
            </a:fld>
            <a:endParaRPr lang="de-DE"/>
          </a:p>
        </p:txBody>
      </p:sp>
    </p:spTree>
    <p:extLst>
      <p:ext uri="{BB962C8B-B14F-4D97-AF65-F5344CB8AC3E}">
        <p14:creationId xmlns:p14="http://schemas.microsoft.com/office/powerpoint/2010/main" val="2208553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8"/>
          <p:cNvSpPr txBox="1">
            <a:spLocks noGrp="1" noChangeArrowheads="1"/>
          </p:cNvSpPr>
          <p:nvPr/>
        </p:nvSpPr>
        <p:spPr bwMode="auto">
          <a:xfrm>
            <a:off x="4098025" y="9722311"/>
            <a:ext cx="3136468" cy="512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460" tIns="47732" rIns="95460" bIns="47732" anchor="b"/>
          <a:lstStyle>
            <a:lvl1pPr defTabSz="946150" eaLnBrk="0" hangingPunct="0">
              <a:defRPr>
                <a:solidFill>
                  <a:schemeClr val="tx1"/>
                </a:solidFill>
                <a:latin typeface="Arial" panose="020B0604020202020204" pitchFamily="34" charset="0"/>
              </a:defRPr>
            </a:lvl1pPr>
            <a:lvl2pPr marL="742950" indent="-285750" defTabSz="946150" eaLnBrk="0" hangingPunct="0">
              <a:defRPr>
                <a:solidFill>
                  <a:schemeClr val="tx1"/>
                </a:solidFill>
                <a:latin typeface="Arial" panose="020B0604020202020204" pitchFamily="34" charset="0"/>
              </a:defRPr>
            </a:lvl2pPr>
            <a:lvl3pPr marL="1143000" indent="-228600" defTabSz="946150" eaLnBrk="0" hangingPunct="0">
              <a:defRPr>
                <a:solidFill>
                  <a:schemeClr val="tx1"/>
                </a:solidFill>
                <a:latin typeface="Arial" panose="020B0604020202020204" pitchFamily="34" charset="0"/>
              </a:defRPr>
            </a:lvl3pPr>
            <a:lvl4pPr marL="1600200" indent="-228600" defTabSz="946150" eaLnBrk="0" hangingPunct="0">
              <a:defRPr>
                <a:solidFill>
                  <a:schemeClr val="tx1"/>
                </a:solidFill>
                <a:latin typeface="Arial" panose="020B0604020202020204" pitchFamily="34" charset="0"/>
              </a:defRPr>
            </a:lvl4pPr>
            <a:lvl5pPr marL="2057400" indent="-228600" defTabSz="946150" eaLnBrk="0" hangingPunct="0">
              <a:defRPr>
                <a:solidFill>
                  <a:schemeClr val="tx1"/>
                </a:solidFill>
                <a:latin typeface="Arial" panose="020B0604020202020204" pitchFamily="34" charset="0"/>
              </a:defRPr>
            </a:lvl5pPr>
            <a:lvl6pPr marL="2514600" indent="-228600" defTabSz="946150" eaLnBrk="0" fontAlgn="base" hangingPunct="0">
              <a:spcBef>
                <a:spcPct val="0"/>
              </a:spcBef>
              <a:spcAft>
                <a:spcPct val="0"/>
              </a:spcAft>
              <a:defRPr>
                <a:solidFill>
                  <a:schemeClr val="tx1"/>
                </a:solidFill>
                <a:latin typeface="Arial" panose="020B0604020202020204" pitchFamily="34" charset="0"/>
              </a:defRPr>
            </a:lvl6pPr>
            <a:lvl7pPr marL="2971800" indent="-228600" defTabSz="946150" eaLnBrk="0" fontAlgn="base" hangingPunct="0">
              <a:spcBef>
                <a:spcPct val="0"/>
              </a:spcBef>
              <a:spcAft>
                <a:spcPct val="0"/>
              </a:spcAft>
              <a:defRPr>
                <a:solidFill>
                  <a:schemeClr val="tx1"/>
                </a:solidFill>
                <a:latin typeface="Arial" panose="020B0604020202020204" pitchFamily="34" charset="0"/>
              </a:defRPr>
            </a:lvl7pPr>
            <a:lvl8pPr marL="3429000" indent="-228600" defTabSz="946150" eaLnBrk="0" fontAlgn="base" hangingPunct="0">
              <a:spcBef>
                <a:spcPct val="0"/>
              </a:spcBef>
              <a:spcAft>
                <a:spcPct val="0"/>
              </a:spcAft>
              <a:defRPr>
                <a:solidFill>
                  <a:schemeClr val="tx1"/>
                </a:solidFill>
                <a:latin typeface="Arial" panose="020B0604020202020204" pitchFamily="34" charset="0"/>
              </a:defRPr>
            </a:lvl8pPr>
            <a:lvl9pPr marL="3886200" indent="-228600" defTabSz="94615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2375C92D-00FD-477C-8AFA-D3BED45CA264}" type="slidenum">
              <a:rPr lang="de-DE" altLang="de-DE" sz="1200"/>
              <a:pPr algn="r" eaLnBrk="1" hangingPunct="1"/>
              <a:t>9</a:t>
            </a:fld>
            <a:endParaRPr lang="de-DE" altLang="de-DE" sz="1200"/>
          </a:p>
        </p:txBody>
      </p:sp>
      <p:sp>
        <p:nvSpPr>
          <p:cNvPr id="34819" name="Text Box 1"/>
          <p:cNvSpPr txBox="1">
            <a:spLocks noChangeArrowheads="1"/>
          </p:cNvSpPr>
          <p:nvPr/>
        </p:nvSpPr>
        <p:spPr bwMode="auto">
          <a:xfrm>
            <a:off x="4101406" y="9722311"/>
            <a:ext cx="3134777" cy="5106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45" tIns="47722" rIns="95445" bIns="47722" anchor="b"/>
          <a:lstStyle>
            <a:lvl1pPr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1pPr>
            <a:lvl2pPr marL="742950" indent="-285750"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2pPr>
            <a:lvl3pPr marL="1143000" indent="-228600"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3pPr>
            <a:lvl4pPr marL="1600200" indent="-228600"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4pPr>
            <a:lvl5pPr marL="2057400" indent="-228600"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5pPr>
            <a:lvl6pPr marL="2514600" indent="-228600" defTabSz="947738" eaLnBrk="0" fontAlgn="base" hangingPunct="0">
              <a:spcBef>
                <a:spcPct val="0"/>
              </a:spcBef>
              <a:spcAft>
                <a:spcPct val="0"/>
              </a:spcAft>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6pPr>
            <a:lvl7pPr marL="2971800" indent="-228600" defTabSz="947738" eaLnBrk="0" fontAlgn="base" hangingPunct="0">
              <a:spcBef>
                <a:spcPct val="0"/>
              </a:spcBef>
              <a:spcAft>
                <a:spcPct val="0"/>
              </a:spcAft>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7pPr>
            <a:lvl8pPr marL="3429000" indent="-228600" defTabSz="947738" eaLnBrk="0" fontAlgn="base" hangingPunct="0">
              <a:spcBef>
                <a:spcPct val="0"/>
              </a:spcBef>
              <a:spcAft>
                <a:spcPct val="0"/>
              </a:spcAft>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8pPr>
            <a:lvl9pPr marL="3886200" indent="-228600" defTabSz="947738" eaLnBrk="0" fontAlgn="base" hangingPunct="0">
              <a:spcBef>
                <a:spcPct val="0"/>
              </a:spcBef>
              <a:spcAft>
                <a:spcPct val="0"/>
              </a:spcAft>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9pPr>
          </a:lstStyle>
          <a:p>
            <a:pPr algn="r" eaLnBrk="1" hangingPunct="1"/>
            <a:fld id="{A75CE078-3430-45B5-BD6B-C10253501405}" type="slidenum">
              <a:rPr lang="de-DE" altLang="de-DE" sz="1200">
                <a:solidFill>
                  <a:srgbClr val="000000"/>
                </a:solidFill>
              </a:rPr>
              <a:pPr algn="r" eaLnBrk="1" hangingPunct="1"/>
              <a:t>9</a:t>
            </a:fld>
            <a:endParaRPr lang="de-DE" altLang="de-DE" sz="1200">
              <a:solidFill>
                <a:srgbClr val="000000"/>
              </a:solidFill>
            </a:endParaRPr>
          </a:p>
        </p:txBody>
      </p:sp>
      <p:sp>
        <p:nvSpPr>
          <p:cNvPr id="34820" name="Text Box 2"/>
          <p:cNvSpPr txBox="1">
            <a:spLocks noChangeArrowheads="1"/>
          </p:cNvSpPr>
          <p:nvPr/>
        </p:nvSpPr>
        <p:spPr bwMode="auto">
          <a:xfrm>
            <a:off x="2" y="9722311"/>
            <a:ext cx="3134778" cy="5106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45" tIns="47722" rIns="95445" bIns="47722" anchor="b"/>
          <a:lstStyle>
            <a:lvl1pPr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1pPr>
            <a:lvl2pPr marL="742950" indent="-285750"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2pPr>
            <a:lvl3pPr marL="1143000" indent="-228600"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3pPr>
            <a:lvl4pPr marL="1600200" indent="-228600"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4pPr>
            <a:lvl5pPr marL="2057400" indent="-228600"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5pPr>
            <a:lvl6pPr marL="2514600" indent="-228600" defTabSz="947738" eaLnBrk="0" fontAlgn="base" hangingPunct="0">
              <a:spcBef>
                <a:spcPct val="0"/>
              </a:spcBef>
              <a:spcAft>
                <a:spcPct val="0"/>
              </a:spcAft>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6pPr>
            <a:lvl7pPr marL="2971800" indent="-228600" defTabSz="947738" eaLnBrk="0" fontAlgn="base" hangingPunct="0">
              <a:spcBef>
                <a:spcPct val="0"/>
              </a:spcBef>
              <a:spcAft>
                <a:spcPct val="0"/>
              </a:spcAft>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7pPr>
            <a:lvl8pPr marL="3429000" indent="-228600" defTabSz="947738" eaLnBrk="0" fontAlgn="base" hangingPunct="0">
              <a:spcBef>
                <a:spcPct val="0"/>
              </a:spcBef>
              <a:spcAft>
                <a:spcPct val="0"/>
              </a:spcAft>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8pPr>
            <a:lvl9pPr marL="3886200" indent="-228600" defTabSz="947738" eaLnBrk="0" fontAlgn="base" hangingPunct="0">
              <a:spcBef>
                <a:spcPct val="0"/>
              </a:spcBef>
              <a:spcAft>
                <a:spcPct val="0"/>
              </a:spcAft>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9pPr>
          </a:lstStyle>
          <a:p>
            <a:pPr eaLnBrk="1" hangingPunct="1"/>
            <a:endParaRPr lang="en-GB" altLang="de-DE" sz="1200">
              <a:solidFill>
                <a:srgbClr val="000000"/>
              </a:solidFill>
            </a:endParaRPr>
          </a:p>
        </p:txBody>
      </p:sp>
      <p:sp>
        <p:nvSpPr>
          <p:cNvPr id="34821" name="Text Box 3"/>
          <p:cNvSpPr txBox="1">
            <a:spLocks noChangeArrowheads="1"/>
          </p:cNvSpPr>
          <p:nvPr/>
        </p:nvSpPr>
        <p:spPr bwMode="auto">
          <a:xfrm>
            <a:off x="2" y="1"/>
            <a:ext cx="3134778" cy="5106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45" tIns="47722" rIns="95445" bIns="47722"/>
          <a:lstStyle>
            <a:lvl1pPr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1pPr>
            <a:lvl2pPr marL="742950" indent="-285750"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2pPr>
            <a:lvl3pPr marL="1143000" indent="-228600"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3pPr>
            <a:lvl4pPr marL="1600200" indent="-228600"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4pPr>
            <a:lvl5pPr marL="2057400" indent="-228600"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5pPr>
            <a:lvl6pPr marL="2514600" indent="-228600" defTabSz="947738" eaLnBrk="0" fontAlgn="base" hangingPunct="0">
              <a:spcBef>
                <a:spcPct val="0"/>
              </a:spcBef>
              <a:spcAft>
                <a:spcPct val="0"/>
              </a:spcAft>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6pPr>
            <a:lvl7pPr marL="2971800" indent="-228600" defTabSz="947738" eaLnBrk="0" fontAlgn="base" hangingPunct="0">
              <a:spcBef>
                <a:spcPct val="0"/>
              </a:spcBef>
              <a:spcAft>
                <a:spcPct val="0"/>
              </a:spcAft>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7pPr>
            <a:lvl8pPr marL="3429000" indent="-228600" defTabSz="947738" eaLnBrk="0" fontAlgn="base" hangingPunct="0">
              <a:spcBef>
                <a:spcPct val="0"/>
              </a:spcBef>
              <a:spcAft>
                <a:spcPct val="0"/>
              </a:spcAft>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8pPr>
            <a:lvl9pPr marL="3886200" indent="-228600" defTabSz="947738" eaLnBrk="0" fontAlgn="base" hangingPunct="0">
              <a:spcBef>
                <a:spcPct val="0"/>
              </a:spcBef>
              <a:spcAft>
                <a:spcPct val="0"/>
              </a:spcAft>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9pPr>
          </a:lstStyle>
          <a:p>
            <a:pPr eaLnBrk="1" hangingPunct="1"/>
            <a:endParaRPr lang="en-GB" altLang="de-DE" sz="1200">
              <a:solidFill>
                <a:srgbClr val="000000"/>
              </a:solidFill>
            </a:endParaRPr>
          </a:p>
        </p:txBody>
      </p:sp>
      <p:sp>
        <p:nvSpPr>
          <p:cNvPr id="34822" name="Text Box 4"/>
          <p:cNvSpPr txBox="1">
            <a:spLocks noChangeArrowheads="1"/>
          </p:cNvSpPr>
          <p:nvPr/>
        </p:nvSpPr>
        <p:spPr bwMode="auto">
          <a:xfrm>
            <a:off x="4101406" y="1"/>
            <a:ext cx="3134777" cy="5106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45" tIns="47722" rIns="95445" bIns="47722"/>
          <a:lstStyle>
            <a:lvl1pPr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1pPr>
            <a:lvl2pPr marL="742950" indent="-285750"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2pPr>
            <a:lvl3pPr marL="1143000" indent="-228600"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3pPr>
            <a:lvl4pPr marL="1600200" indent="-228600"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4pPr>
            <a:lvl5pPr marL="2057400" indent="-228600" defTabSz="947738" eaLnBrk="0" hangingPunct="0">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5pPr>
            <a:lvl6pPr marL="2514600" indent="-228600" defTabSz="947738" eaLnBrk="0" fontAlgn="base" hangingPunct="0">
              <a:spcBef>
                <a:spcPct val="0"/>
              </a:spcBef>
              <a:spcAft>
                <a:spcPct val="0"/>
              </a:spcAft>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6pPr>
            <a:lvl7pPr marL="2971800" indent="-228600" defTabSz="947738" eaLnBrk="0" fontAlgn="base" hangingPunct="0">
              <a:spcBef>
                <a:spcPct val="0"/>
              </a:spcBef>
              <a:spcAft>
                <a:spcPct val="0"/>
              </a:spcAft>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7pPr>
            <a:lvl8pPr marL="3429000" indent="-228600" defTabSz="947738" eaLnBrk="0" fontAlgn="base" hangingPunct="0">
              <a:spcBef>
                <a:spcPct val="0"/>
              </a:spcBef>
              <a:spcAft>
                <a:spcPct val="0"/>
              </a:spcAft>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8pPr>
            <a:lvl9pPr marL="3886200" indent="-228600" defTabSz="947738" eaLnBrk="0" fontAlgn="base" hangingPunct="0">
              <a:spcBef>
                <a:spcPct val="0"/>
              </a:spcBef>
              <a:spcAft>
                <a:spcPct val="0"/>
              </a:spcAft>
              <a:tabLst>
                <a:tab pos="0" algn="l"/>
                <a:tab pos="463550" algn="l"/>
                <a:tab pos="930275" algn="l"/>
                <a:tab pos="1395413" algn="l"/>
                <a:tab pos="1860550" algn="l"/>
                <a:tab pos="2325688" algn="l"/>
                <a:tab pos="2792413" algn="l"/>
                <a:tab pos="3257550" algn="l"/>
                <a:tab pos="3722688" algn="l"/>
                <a:tab pos="4183063" algn="l"/>
                <a:tab pos="4654550" algn="l"/>
                <a:tab pos="5119688" algn="l"/>
                <a:tab pos="5584825" algn="l"/>
                <a:tab pos="6045200" algn="l"/>
                <a:tab pos="6516688" algn="l"/>
                <a:tab pos="6981825" algn="l"/>
                <a:tab pos="7443788" algn="l"/>
                <a:tab pos="7912100" algn="l"/>
                <a:tab pos="8378825" algn="l"/>
                <a:tab pos="8840788" algn="l"/>
                <a:tab pos="9304338" algn="l"/>
              </a:tabLst>
              <a:defRPr>
                <a:solidFill>
                  <a:schemeClr val="tx1"/>
                </a:solidFill>
                <a:latin typeface="Arial" panose="020B0604020202020204" pitchFamily="34" charset="0"/>
              </a:defRPr>
            </a:lvl9pPr>
          </a:lstStyle>
          <a:p>
            <a:pPr algn="r" eaLnBrk="1" hangingPunct="1"/>
            <a:endParaRPr lang="en-GB" altLang="de-DE" sz="1200">
              <a:solidFill>
                <a:srgbClr val="000000"/>
              </a:solidFill>
            </a:endParaRPr>
          </a:p>
        </p:txBody>
      </p:sp>
      <p:sp>
        <p:nvSpPr>
          <p:cNvPr id="34823" name="Text Box 5"/>
          <p:cNvSpPr txBox="1">
            <a:spLocks noChangeArrowheads="1"/>
          </p:cNvSpPr>
          <p:nvPr/>
        </p:nvSpPr>
        <p:spPr bwMode="auto">
          <a:xfrm>
            <a:off x="981840" y="769275"/>
            <a:ext cx="5277579" cy="383818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5455" tIns="47727" rIns="95455" bIns="47727" anchor="ctr"/>
          <a:lstStyle>
            <a:lvl1pPr defTabSz="947738" eaLnBrk="0" hangingPunct="0">
              <a:defRPr>
                <a:solidFill>
                  <a:schemeClr val="tx1"/>
                </a:solidFill>
                <a:latin typeface="Arial" panose="020B0604020202020204" pitchFamily="34" charset="0"/>
              </a:defRPr>
            </a:lvl1pPr>
            <a:lvl2pPr marL="742950" indent="-285750" defTabSz="947738" eaLnBrk="0" hangingPunct="0">
              <a:defRPr>
                <a:solidFill>
                  <a:schemeClr val="tx1"/>
                </a:solidFill>
                <a:latin typeface="Arial" panose="020B0604020202020204" pitchFamily="34" charset="0"/>
              </a:defRPr>
            </a:lvl2pPr>
            <a:lvl3pPr marL="1143000" indent="-228600" defTabSz="947738" eaLnBrk="0" hangingPunct="0">
              <a:defRPr>
                <a:solidFill>
                  <a:schemeClr val="tx1"/>
                </a:solidFill>
                <a:latin typeface="Arial" panose="020B0604020202020204" pitchFamily="34" charset="0"/>
              </a:defRPr>
            </a:lvl3pPr>
            <a:lvl4pPr marL="1600200" indent="-228600" defTabSz="947738" eaLnBrk="0" hangingPunct="0">
              <a:defRPr>
                <a:solidFill>
                  <a:schemeClr val="tx1"/>
                </a:solidFill>
                <a:latin typeface="Arial" panose="020B0604020202020204" pitchFamily="34" charset="0"/>
              </a:defRPr>
            </a:lvl4pPr>
            <a:lvl5pPr marL="2057400" indent="-228600" defTabSz="947738" eaLnBrk="0" hangingPunct="0">
              <a:defRPr>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de-DE"/>
          </a:p>
        </p:txBody>
      </p:sp>
      <p:sp>
        <p:nvSpPr>
          <p:cNvPr id="34824" name="Rectangle 6"/>
          <p:cNvSpPr>
            <a:spLocks noGrp="1" noChangeArrowheads="1"/>
          </p:cNvSpPr>
          <p:nvPr>
            <p:ph type="body"/>
          </p:nvPr>
        </p:nvSpPr>
        <p:spPr>
          <a:xfrm>
            <a:off x="723282" y="4862796"/>
            <a:ext cx="5789621" cy="469747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5445" tIns="47722" rIns="95445" bIns="47722" anchor="ctr"/>
          <a:lstStyle/>
          <a:p>
            <a:pPr eaLnBrk="1" hangingPunct="1"/>
            <a:endParaRPr lang="en-GB" altLang="de-DE" dirty="0">
              <a:latin typeface="Arial" panose="020B0604020202020204" pitchFamily="34" charset="0"/>
            </a:endParaRPr>
          </a:p>
        </p:txBody>
      </p:sp>
    </p:spTree>
    <p:extLst>
      <p:ext uri="{BB962C8B-B14F-4D97-AF65-F5344CB8AC3E}">
        <p14:creationId xmlns:p14="http://schemas.microsoft.com/office/powerpoint/2010/main" val="2462048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WLP </a:t>
            </a:r>
            <a:br>
              <a:rPr lang="de-DE" dirty="0"/>
            </a:br>
            <a:r>
              <a:rPr lang="de-DE" dirty="0"/>
              <a:t>- robust</a:t>
            </a:r>
          </a:p>
          <a:p>
            <a:pPr marL="177661" indent="-177661">
              <a:buFontTx/>
              <a:buChar char="-"/>
            </a:pPr>
            <a:r>
              <a:rPr lang="de-DE" dirty="0" err="1"/>
              <a:t>reliable</a:t>
            </a:r>
            <a:endParaRPr lang="de-DE" dirty="0"/>
          </a:p>
          <a:p>
            <a:pPr marL="177661" indent="-177661">
              <a:buFontTx/>
              <a:buChar char="-"/>
            </a:pPr>
            <a:r>
              <a:rPr lang="de-DE" dirty="0" err="1"/>
              <a:t>cost</a:t>
            </a:r>
            <a:r>
              <a:rPr lang="de-DE" baseline="0" dirty="0"/>
              <a:t> </a:t>
            </a:r>
            <a:r>
              <a:rPr lang="de-DE" baseline="0" dirty="0" err="1"/>
              <a:t>efficient</a:t>
            </a:r>
            <a:endParaRPr lang="de-DE" baseline="0" dirty="0"/>
          </a:p>
          <a:p>
            <a:pPr marL="177661" indent="-177661">
              <a:buFontTx/>
              <a:buChar char="-"/>
            </a:pPr>
            <a:r>
              <a:rPr lang="de-DE" baseline="0" dirty="0"/>
              <a:t>high </a:t>
            </a:r>
            <a:r>
              <a:rPr lang="de-DE" baseline="0" dirty="0" err="1"/>
              <a:t>volume</a:t>
            </a:r>
            <a:r>
              <a:rPr lang="de-DE" baseline="0" dirty="0"/>
              <a:t> </a:t>
            </a:r>
            <a:r>
              <a:rPr lang="de-DE" baseline="0" dirty="0" err="1"/>
              <a:t>capabiltiy</a:t>
            </a:r>
            <a:endParaRPr lang="de-DE" baseline="0" dirty="0"/>
          </a:p>
          <a:p>
            <a:pPr marL="177661" indent="-177661">
              <a:buFontTx/>
              <a:buChar char="-"/>
            </a:pPr>
            <a:r>
              <a:rPr lang="de-DE" baseline="0" dirty="0"/>
              <a:t>MR </a:t>
            </a:r>
            <a:r>
              <a:rPr lang="de-DE" baseline="0" dirty="0" err="1"/>
              <a:t>compatible</a:t>
            </a:r>
            <a:endParaRPr lang="de-DE" dirty="0"/>
          </a:p>
        </p:txBody>
      </p:sp>
      <p:sp>
        <p:nvSpPr>
          <p:cNvPr id="4" name="Foliennummernplatzhalter 3"/>
          <p:cNvSpPr>
            <a:spLocks noGrp="1"/>
          </p:cNvSpPr>
          <p:nvPr>
            <p:ph type="sldNum" sz="quarter" idx="10"/>
          </p:nvPr>
        </p:nvSpPr>
        <p:spPr/>
        <p:txBody>
          <a:bodyPr/>
          <a:lstStyle/>
          <a:p>
            <a:fld id="{C3F92E60-4881-414D-AB8B-081C3090948A}" type="slidenum">
              <a:rPr lang="de-DE" smtClean="0"/>
              <a:pPr/>
              <a:t>10</a:t>
            </a:fld>
            <a:endParaRPr lang="de-DE"/>
          </a:p>
        </p:txBody>
      </p:sp>
    </p:spTree>
    <p:extLst>
      <p:ext uri="{BB962C8B-B14F-4D97-AF65-F5344CB8AC3E}">
        <p14:creationId xmlns:p14="http://schemas.microsoft.com/office/powerpoint/2010/main" val="22085534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3F92E60-4881-414D-AB8B-081C3090948A}" type="slidenum">
              <a:rPr lang="de-DE" smtClean="0"/>
              <a:pPr/>
              <a:t>13</a:t>
            </a:fld>
            <a:endParaRPr lang="de-DE"/>
          </a:p>
        </p:txBody>
      </p:sp>
    </p:spTree>
    <p:extLst>
      <p:ext uri="{BB962C8B-B14F-4D97-AF65-F5344CB8AC3E}">
        <p14:creationId xmlns:p14="http://schemas.microsoft.com/office/powerpoint/2010/main" val="1612576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1143000" y="3037277"/>
            <a:ext cx="6858000" cy="1512000"/>
          </a:xfrm>
        </p:spPr>
        <p:txBody>
          <a:bodyPr anchor="b">
            <a:normAutofit/>
          </a:bodyPr>
          <a:lstStyle>
            <a:lvl1pPr algn="ctr">
              <a:defRPr sz="3000" b="1">
                <a:solidFill>
                  <a:srgbClr val="404040"/>
                </a:solidFill>
                <a:latin typeface="+mn-lt"/>
              </a:defRPr>
            </a:lvl1pPr>
          </a:lstStyle>
          <a:p>
            <a:r>
              <a:rPr lang="de-DE" dirty="0"/>
              <a:t>Präsentationstitel</a:t>
            </a:r>
          </a:p>
        </p:txBody>
      </p:sp>
      <p:sp>
        <p:nvSpPr>
          <p:cNvPr id="3" name="Untertitel 2"/>
          <p:cNvSpPr>
            <a:spLocks noGrp="1"/>
          </p:cNvSpPr>
          <p:nvPr>
            <p:ph type="subTitle" idx="1" hasCustomPrompt="1"/>
          </p:nvPr>
        </p:nvSpPr>
        <p:spPr>
          <a:xfrm>
            <a:off x="1143000" y="4839391"/>
            <a:ext cx="6858000" cy="898679"/>
          </a:xfrm>
        </p:spPr>
        <p:txBody>
          <a:bodyPr/>
          <a:lstStyle>
            <a:lvl1pPr marL="0" indent="0" algn="ctr">
              <a:buNone/>
              <a:defRPr sz="2400" b="1">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Untertitel</a:t>
            </a:r>
          </a:p>
        </p:txBody>
      </p:sp>
      <p:sp>
        <p:nvSpPr>
          <p:cNvPr id="17" name="Foliennummernplatzhalter 5"/>
          <p:cNvSpPr>
            <a:spLocks noGrp="1"/>
          </p:cNvSpPr>
          <p:nvPr>
            <p:ph type="sldNum" sz="quarter" idx="12"/>
          </p:nvPr>
        </p:nvSpPr>
        <p:spPr>
          <a:xfrm>
            <a:off x="36000" y="6577200"/>
            <a:ext cx="615600" cy="262800"/>
          </a:xfrm>
        </p:spPr>
        <p:txBody>
          <a:bodyPr/>
          <a:lstStyle/>
          <a:p>
            <a:fld id="{84CAB5F9-7FB5-4E89-9528-A8E4C6735C95}" type="slidenum">
              <a:rPr lang="de-DE" smtClean="0"/>
              <a:t>‹Nr.›</a:t>
            </a:fld>
            <a:endParaRPr lang="de-DE"/>
          </a:p>
        </p:txBody>
      </p:sp>
      <p:sp>
        <p:nvSpPr>
          <p:cNvPr id="15" name="Datumsplatzhalter 3"/>
          <p:cNvSpPr>
            <a:spLocks noGrp="1"/>
          </p:cNvSpPr>
          <p:nvPr>
            <p:ph type="dt" sz="half" idx="10"/>
          </p:nvPr>
        </p:nvSpPr>
        <p:spPr>
          <a:xfrm>
            <a:off x="537882" y="6566567"/>
            <a:ext cx="1167565" cy="280800"/>
          </a:xfrm>
        </p:spPr>
        <p:txBody>
          <a:bodyPr/>
          <a:lstStyle/>
          <a:p>
            <a:r>
              <a:rPr lang="de-DE"/>
              <a:t>July 2019</a:t>
            </a:r>
            <a:endParaRPr lang="de-DE" dirty="0"/>
          </a:p>
        </p:txBody>
      </p:sp>
      <p:sp>
        <p:nvSpPr>
          <p:cNvPr id="8" name="Fußzeilenplatzhalter 4"/>
          <p:cNvSpPr>
            <a:spLocks noGrp="1"/>
          </p:cNvSpPr>
          <p:nvPr>
            <p:ph type="ftr" sz="quarter" idx="3"/>
          </p:nvPr>
        </p:nvSpPr>
        <p:spPr>
          <a:xfrm>
            <a:off x="1692000" y="6577200"/>
            <a:ext cx="3960000" cy="262800"/>
          </a:xfrm>
          <a:prstGeom prst="rect">
            <a:avLst/>
          </a:prstGeom>
        </p:spPr>
        <p:txBody>
          <a:bodyPr vert="horz" lIns="91440" tIns="45720" rIns="91440" bIns="45720" rtlCol="0" anchor="ctr"/>
          <a:lstStyle>
            <a:lvl1pPr algn="l">
              <a:defRPr sz="1100">
                <a:solidFill>
                  <a:schemeClr val="bg1"/>
                </a:solidFill>
              </a:defRPr>
            </a:lvl1pPr>
          </a:lstStyle>
          <a:p>
            <a:r>
              <a:rPr lang="sv-SE"/>
              <a:t>KETEK - iWoRiD 2019                     Tobias Eggert</a:t>
            </a:r>
            <a:endParaRPr lang="fr-FR" dirty="0"/>
          </a:p>
        </p:txBody>
      </p:sp>
    </p:spTree>
    <p:extLst>
      <p:ext uri="{BB962C8B-B14F-4D97-AF65-F5344CB8AC3E}">
        <p14:creationId xmlns:p14="http://schemas.microsoft.com/office/powerpoint/2010/main" val="3604936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3" name="Inhaltsplatzhalter 2"/>
          <p:cNvSpPr>
            <a:spLocks noGrp="1"/>
          </p:cNvSpPr>
          <p:nvPr>
            <p:ph idx="1"/>
          </p:nvPr>
        </p:nvSpPr>
        <p:spPr/>
        <p:txBody>
          <a:bodyPr>
            <a:noAutofit/>
          </a:bodyPr>
          <a:lstStyle>
            <a:lvl1pPr marL="180000" indent="-216000">
              <a:buClr>
                <a:srgbClr val="471C57"/>
              </a:buClr>
              <a:defRPr sz="1800">
                <a:solidFill>
                  <a:schemeClr val="tx1">
                    <a:lumMod val="75000"/>
                    <a:lumOff val="25000"/>
                  </a:schemeClr>
                </a:solidFill>
              </a:defRPr>
            </a:lvl1pPr>
            <a:lvl2pPr marL="720000" indent="-198000">
              <a:buClr>
                <a:srgbClr val="471C57"/>
              </a:buClr>
              <a:defRPr sz="1600">
                <a:solidFill>
                  <a:schemeClr val="tx1">
                    <a:lumMod val="75000"/>
                    <a:lumOff val="25000"/>
                  </a:schemeClr>
                </a:solidFill>
              </a:defRPr>
            </a:lvl2pPr>
            <a:lvl3pPr marL="1260000" indent="-180000">
              <a:buClr>
                <a:srgbClr val="471C57"/>
              </a:buClr>
              <a:defRPr sz="1400">
                <a:solidFill>
                  <a:schemeClr val="tx1">
                    <a:lumMod val="75000"/>
                    <a:lumOff val="25000"/>
                  </a:schemeClr>
                </a:solidFill>
              </a:defRPr>
            </a:lvl3pPr>
            <a:lvl4pPr marL="1800000" indent="-162000">
              <a:buClr>
                <a:srgbClr val="471C57"/>
              </a:buClr>
              <a:tabLst/>
              <a:defRPr sz="1200">
                <a:solidFill>
                  <a:schemeClr val="tx1">
                    <a:lumMod val="75000"/>
                    <a:lumOff val="25000"/>
                  </a:schemeClr>
                </a:solidFill>
              </a:defRPr>
            </a:lvl4pPr>
            <a:lvl5pPr marL="2340000" indent="-144000">
              <a:buClr>
                <a:srgbClr val="471C57"/>
              </a:buClr>
              <a:defRPr sz="1000">
                <a:solidFill>
                  <a:schemeClr val="tx1">
                    <a:lumMod val="75000"/>
                    <a:lumOff val="25000"/>
                  </a:schemeClr>
                </a:solidFill>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oliennummernplatzhalter 5"/>
          <p:cNvSpPr>
            <a:spLocks noGrp="1"/>
          </p:cNvSpPr>
          <p:nvPr>
            <p:ph type="sldNum" sz="quarter" idx="12"/>
          </p:nvPr>
        </p:nvSpPr>
        <p:spPr>
          <a:xfrm>
            <a:off x="36000" y="6577200"/>
            <a:ext cx="615600" cy="262800"/>
          </a:xfrm>
        </p:spPr>
        <p:txBody>
          <a:bodyPr/>
          <a:lstStyle/>
          <a:p>
            <a:fld id="{84CAB5F9-7FB5-4E89-9528-A8E4C6735C95}" type="slidenum">
              <a:rPr lang="de-DE" smtClean="0"/>
              <a:t>‹Nr.›</a:t>
            </a:fld>
            <a:endParaRPr lang="de-DE"/>
          </a:p>
        </p:txBody>
      </p:sp>
      <p:sp>
        <p:nvSpPr>
          <p:cNvPr id="9" name="Datumsplatzhalter 3"/>
          <p:cNvSpPr>
            <a:spLocks noGrp="1"/>
          </p:cNvSpPr>
          <p:nvPr>
            <p:ph type="dt" sz="half" idx="10"/>
          </p:nvPr>
        </p:nvSpPr>
        <p:spPr>
          <a:xfrm>
            <a:off x="537882" y="6577200"/>
            <a:ext cx="1167565" cy="280800"/>
          </a:xfrm>
        </p:spPr>
        <p:txBody>
          <a:bodyPr/>
          <a:lstStyle/>
          <a:p>
            <a:r>
              <a:rPr lang="de-DE"/>
              <a:t>July 2019</a:t>
            </a:r>
            <a:endParaRPr lang="de-DE" dirty="0"/>
          </a:p>
        </p:txBody>
      </p:sp>
      <p:sp>
        <p:nvSpPr>
          <p:cNvPr id="7" name="Fußzeilenplatzhalter 4"/>
          <p:cNvSpPr>
            <a:spLocks noGrp="1"/>
          </p:cNvSpPr>
          <p:nvPr>
            <p:ph type="ftr" sz="quarter" idx="3"/>
          </p:nvPr>
        </p:nvSpPr>
        <p:spPr>
          <a:xfrm>
            <a:off x="1692000" y="6577200"/>
            <a:ext cx="3960000" cy="262800"/>
          </a:xfrm>
          <a:prstGeom prst="rect">
            <a:avLst/>
          </a:prstGeom>
        </p:spPr>
        <p:txBody>
          <a:bodyPr vert="horz" lIns="91440" tIns="45720" rIns="91440" bIns="45720" rtlCol="0" anchor="ctr"/>
          <a:lstStyle>
            <a:lvl1pPr algn="l">
              <a:defRPr sz="1100">
                <a:solidFill>
                  <a:schemeClr val="bg1"/>
                </a:solidFill>
              </a:defRPr>
            </a:lvl1pPr>
          </a:lstStyle>
          <a:p>
            <a:r>
              <a:rPr lang="sv-SE"/>
              <a:t>KETEK - iWoRiD 2019                     Tobias Eggert</a:t>
            </a:r>
            <a:endParaRPr lang="fr-FR" dirty="0"/>
          </a:p>
        </p:txBody>
      </p:sp>
    </p:spTree>
    <p:extLst>
      <p:ext uri="{BB962C8B-B14F-4D97-AF65-F5344CB8AC3E}">
        <p14:creationId xmlns:p14="http://schemas.microsoft.com/office/powerpoint/2010/main" val="1250775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Only">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257175" y="863600"/>
            <a:ext cx="8229600" cy="5260975"/>
          </a:xfrm>
          <a:prstGeom prst="rect">
            <a:avLst/>
          </a:prstGeo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noProof="0" dirty="0" err="1"/>
              <a:t>Textmasterformat</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noProof="0" dirty="0" err="1"/>
              <a:t>Dritte</a:t>
            </a:r>
            <a:r>
              <a:rPr lang="en-US" noProof="0" dirty="0"/>
              <a:t> </a:t>
            </a:r>
            <a:r>
              <a:rPr lang="en-US" noProof="0" dirty="0" err="1"/>
              <a:t>Ebene</a:t>
            </a:r>
            <a:endParaRPr lang="en-US" noProof="0" dirty="0"/>
          </a:p>
          <a:p>
            <a:pPr lvl="3"/>
            <a:r>
              <a:rPr lang="en-US" noProof="0" dirty="0" err="1"/>
              <a:t>Vierte</a:t>
            </a:r>
            <a:r>
              <a:rPr lang="en-US" noProof="0" dirty="0"/>
              <a:t> </a:t>
            </a:r>
            <a:r>
              <a:rPr lang="en-US" noProof="0" dirty="0" err="1"/>
              <a:t>Ebene</a:t>
            </a:r>
            <a:endParaRPr lang="en-US" noProof="0" dirty="0"/>
          </a:p>
          <a:p>
            <a:pPr lvl="4"/>
            <a:r>
              <a:rPr lang="en-US" noProof="0" dirty="0" err="1"/>
              <a:t>Fünfte</a:t>
            </a:r>
            <a:r>
              <a:rPr lang="en-US" noProof="0" dirty="0"/>
              <a:t> </a:t>
            </a:r>
            <a:r>
              <a:rPr lang="en-US" noProof="0" dirty="0" err="1"/>
              <a:t>Ebene</a:t>
            </a:r>
            <a:endParaRPr lang="en-US" noProof="0" dirty="0"/>
          </a:p>
        </p:txBody>
      </p:sp>
      <p:sp>
        <p:nvSpPr>
          <p:cNvPr id="5" name="Foliennummernplatzhalter 6"/>
          <p:cNvSpPr>
            <a:spLocks noGrp="1"/>
          </p:cNvSpPr>
          <p:nvPr>
            <p:ph type="sldNum" sz="quarter" idx="12"/>
          </p:nvPr>
        </p:nvSpPr>
        <p:spPr>
          <a:xfrm>
            <a:off x="36000" y="6577200"/>
            <a:ext cx="615600" cy="262800"/>
          </a:xfrm>
        </p:spPr>
        <p:txBody>
          <a:bodyPr/>
          <a:lstStyle/>
          <a:p>
            <a:fld id="{84CAB5F9-7FB5-4E89-9528-A8E4C6735C95}" type="slidenum">
              <a:rPr lang="de-DE" smtClean="0"/>
              <a:t>‹Nr.›</a:t>
            </a:fld>
            <a:endParaRPr lang="de-DE"/>
          </a:p>
        </p:txBody>
      </p:sp>
      <p:sp>
        <p:nvSpPr>
          <p:cNvPr id="6" name="Datumsplatzhalter 1"/>
          <p:cNvSpPr>
            <a:spLocks noGrp="1"/>
          </p:cNvSpPr>
          <p:nvPr>
            <p:ph type="dt" sz="half" idx="10"/>
          </p:nvPr>
        </p:nvSpPr>
        <p:spPr>
          <a:xfrm>
            <a:off x="551329" y="6577200"/>
            <a:ext cx="1140671" cy="262800"/>
          </a:xfrm>
        </p:spPr>
        <p:txBody>
          <a:bodyPr/>
          <a:lstStyle/>
          <a:p>
            <a:r>
              <a:rPr lang="de-DE"/>
              <a:t>July 2019</a:t>
            </a:r>
            <a:endParaRPr lang="de-DE" dirty="0"/>
          </a:p>
        </p:txBody>
      </p:sp>
      <p:sp>
        <p:nvSpPr>
          <p:cNvPr id="7" name="Fußzeilenplatzhalter 4"/>
          <p:cNvSpPr>
            <a:spLocks noGrp="1"/>
          </p:cNvSpPr>
          <p:nvPr>
            <p:ph type="ftr" sz="quarter" idx="11"/>
          </p:nvPr>
        </p:nvSpPr>
        <p:spPr>
          <a:xfrm>
            <a:off x="1692000" y="6577200"/>
            <a:ext cx="3960000" cy="262800"/>
          </a:xfrm>
        </p:spPr>
        <p:txBody>
          <a:bodyPr/>
          <a:lstStyle/>
          <a:p>
            <a:r>
              <a:rPr lang="sv-SE"/>
              <a:t>KETEK - iWoRiD 2019                     Tobias Eggert</a:t>
            </a:r>
            <a:endParaRPr lang="de-DE" dirty="0"/>
          </a:p>
        </p:txBody>
      </p:sp>
    </p:spTree>
    <p:extLst>
      <p:ext uri="{BB962C8B-B14F-4D97-AF65-F5344CB8AC3E}">
        <p14:creationId xmlns:p14="http://schemas.microsoft.com/office/powerpoint/2010/main" val="3698565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elfolie">
    <p:spTree>
      <p:nvGrpSpPr>
        <p:cNvPr id="1" name=""/>
        <p:cNvGrpSpPr/>
        <p:nvPr/>
      </p:nvGrpSpPr>
      <p:grpSpPr>
        <a:xfrm>
          <a:off x="0" y="0"/>
          <a:ext cx="0" cy="0"/>
          <a:chOff x="0" y="0"/>
          <a:chExt cx="0" cy="0"/>
        </a:xfrm>
      </p:grpSpPr>
      <p:sp>
        <p:nvSpPr>
          <p:cNvPr id="5" name="Rectangle 15"/>
          <p:cNvSpPr>
            <a:spLocks noGrp="1" noChangeArrowheads="1"/>
          </p:cNvSpPr>
          <p:nvPr>
            <p:ph type="sldNum" sz="quarter" idx="4"/>
          </p:nvPr>
        </p:nvSpPr>
        <p:spPr bwMode="auto">
          <a:xfrm>
            <a:off x="8161867" y="6381400"/>
            <a:ext cx="861483" cy="27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0" i="1">
                <a:solidFill>
                  <a:schemeClr val="bg2"/>
                </a:solidFill>
              </a:defRPr>
            </a:lvl1pPr>
          </a:lstStyle>
          <a:p>
            <a:fld id="{30F42929-1959-486E-AC7C-7A8959C52B55}" type="slidenum">
              <a:rPr lang="de-DE" smtClean="0"/>
              <a:pPr/>
              <a:t>‹Nr.›</a:t>
            </a:fld>
            <a:endParaRPr lang="de-DE" dirty="0"/>
          </a:p>
        </p:txBody>
      </p:sp>
      <p:sp>
        <p:nvSpPr>
          <p:cNvPr id="4" name="Foliennummernplatzhalter 5"/>
          <p:cNvSpPr txBox="1">
            <a:spLocks/>
          </p:cNvSpPr>
          <p:nvPr userDrawn="1"/>
        </p:nvSpPr>
        <p:spPr>
          <a:xfrm>
            <a:off x="84313" y="6580803"/>
            <a:ext cx="721091" cy="256585"/>
          </a:xfrm>
          <a:prstGeom prst="rect">
            <a:avLst/>
          </a:prstGeom>
        </p:spPr>
        <p:txBody>
          <a:bodyPr/>
          <a:lstStyle>
            <a:defPPr>
              <a:defRPr lang="de-DE"/>
            </a:defPPr>
            <a:lvl1pPr marL="0" algn="l" defTabSz="457200" rtl="0" eaLnBrk="1" latinLnBrk="0" hangingPunct="1">
              <a:defRPr sz="10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9E76BA1-74E7-134D-9EED-2488F711343C}" type="slidenum">
              <a:rPr lang="de-DE" smtClean="0"/>
              <a:pPr/>
              <a:t>‹Nr.›</a:t>
            </a:fld>
            <a:endParaRPr lang="de-DE" dirty="0"/>
          </a:p>
        </p:txBody>
      </p:sp>
    </p:spTree>
    <p:extLst>
      <p:ext uri="{BB962C8B-B14F-4D97-AF65-F5344CB8AC3E}">
        <p14:creationId xmlns:p14="http://schemas.microsoft.com/office/powerpoint/2010/main" val="328885807"/>
      </p:ext>
    </p:extLst>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ine Ecke des Rechtecks abrunden 8"/>
          <p:cNvSpPr/>
          <p:nvPr/>
        </p:nvSpPr>
        <p:spPr>
          <a:xfrm rot="10800000" flipH="1" flipV="1">
            <a:off x="-8388" y="6547096"/>
            <a:ext cx="5760000" cy="324000"/>
          </a:xfrm>
          <a:prstGeom prst="round1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7" name="Eine Ecke des Rechtecks abrunden 6"/>
          <p:cNvSpPr/>
          <p:nvPr/>
        </p:nvSpPr>
        <p:spPr>
          <a:xfrm flipV="1">
            <a:off x="0" y="0"/>
            <a:ext cx="5760000" cy="648000"/>
          </a:xfrm>
          <a:prstGeom prst="round1Rect">
            <a:avLst/>
          </a:prstGeom>
          <a:solidFill>
            <a:srgbClr val="471C5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 name="Titelplatzhalter 1"/>
          <p:cNvSpPr>
            <a:spLocks noGrp="1"/>
          </p:cNvSpPr>
          <p:nvPr>
            <p:ph type="title"/>
          </p:nvPr>
        </p:nvSpPr>
        <p:spPr>
          <a:xfrm>
            <a:off x="180000" y="216000"/>
            <a:ext cx="5400000" cy="432000"/>
          </a:xfrm>
          <a:prstGeom prst="rect">
            <a:avLst/>
          </a:prstGeom>
        </p:spPr>
        <p:txBody>
          <a:bodyPr vert="horz" lIns="91440" tIns="45720" rIns="91440" bIns="45720" rtlCol="0" anchor="ctr">
            <a:normAutofit/>
          </a:bodyPr>
          <a:lstStyle/>
          <a:p>
            <a:r>
              <a:rPr lang="de-DE" dirty="0"/>
              <a:t>Titelmasterformat durch Klicken bearbeiten</a:t>
            </a:r>
          </a:p>
        </p:txBody>
      </p:sp>
      <p:sp>
        <p:nvSpPr>
          <p:cNvPr id="3" name="Textplatzhalter 2"/>
          <p:cNvSpPr>
            <a:spLocks noGrp="1"/>
          </p:cNvSpPr>
          <p:nvPr>
            <p:ph type="body" idx="1"/>
          </p:nvPr>
        </p:nvSpPr>
        <p:spPr>
          <a:xfrm>
            <a:off x="216000" y="1080000"/>
            <a:ext cx="8640000" cy="5040000"/>
          </a:xfrm>
          <a:prstGeom prst="rect">
            <a:avLst/>
          </a:prstGeom>
        </p:spPr>
        <p:txBody>
          <a:bodyPr vert="horz" lIns="91440" tIns="45720" rIns="91440" bIns="45720" rtlCol="0">
            <a:no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551329" y="6577200"/>
            <a:ext cx="1140671" cy="262800"/>
          </a:xfrm>
          <a:prstGeom prst="rect">
            <a:avLst/>
          </a:prstGeom>
        </p:spPr>
        <p:txBody>
          <a:bodyPr vert="horz" lIns="91440" tIns="45720" rIns="91440" bIns="45720" rtlCol="0" anchor="ctr"/>
          <a:lstStyle>
            <a:lvl1pPr algn="ctr">
              <a:defRPr sz="1100">
                <a:solidFill>
                  <a:schemeClr val="bg1"/>
                </a:solidFill>
              </a:defRPr>
            </a:lvl1pPr>
          </a:lstStyle>
          <a:p>
            <a:r>
              <a:rPr lang="de-DE"/>
              <a:t>July 2019</a:t>
            </a:r>
            <a:endParaRPr lang="de-DE" dirty="0"/>
          </a:p>
        </p:txBody>
      </p:sp>
      <p:sp>
        <p:nvSpPr>
          <p:cNvPr id="5" name="Fußzeilenplatzhalter 4"/>
          <p:cNvSpPr>
            <a:spLocks noGrp="1"/>
          </p:cNvSpPr>
          <p:nvPr>
            <p:ph type="ftr" sz="quarter" idx="3"/>
          </p:nvPr>
        </p:nvSpPr>
        <p:spPr>
          <a:xfrm>
            <a:off x="1692000" y="6577200"/>
            <a:ext cx="3960000" cy="262800"/>
          </a:xfrm>
          <a:prstGeom prst="rect">
            <a:avLst/>
          </a:prstGeom>
        </p:spPr>
        <p:txBody>
          <a:bodyPr vert="horz" lIns="91440" tIns="45720" rIns="91440" bIns="45720" rtlCol="0" anchor="ctr"/>
          <a:lstStyle>
            <a:lvl1pPr algn="l">
              <a:defRPr sz="1100">
                <a:solidFill>
                  <a:schemeClr val="bg1"/>
                </a:solidFill>
              </a:defRPr>
            </a:lvl1pPr>
          </a:lstStyle>
          <a:p>
            <a:r>
              <a:rPr lang="sv-SE"/>
              <a:t>KETEK - iWoRiD 2019                     Tobias Eggert</a:t>
            </a:r>
            <a:endParaRPr lang="fr-FR" dirty="0"/>
          </a:p>
        </p:txBody>
      </p:sp>
      <p:sp>
        <p:nvSpPr>
          <p:cNvPr id="6" name="Foliennummernplatzhalter 5"/>
          <p:cNvSpPr>
            <a:spLocks noGrp="1"/>
          </p:cNvSpPr>
          <p:nvPr>
            <p:ph type="sldNum" sz="quarter" idx="4"/>
          </p:nvPr>
        </p:nvSpPr>
        <p:spPr>
          <a:xfrm>
            <a:off x="36000" y="6577200"/>
            <a:ext cx="615600" cy="262800"/>
          </a:xfrm>
          <a:prstGeom prst="rect">
            <a:avLst/>
          </a:prstGeom>
        </p:spPr>
        <p:txBody>
          <a:bodyPr vert="horz" lIns="91440" tIns="45720" rIns="91440" bIns="45720" rtlCol="0" anchor="ctr"/>
          <a:lstStyle>
            <a:lvl1pPr algn="ctr">
              <a:defRPr lang="de-DE" sz="1100" kern="1200" smtClean="0">
                <a:solidFill>
                  <a:schemeClr val="bg1"/>
                </a:solidFill>
                <a:latin typeface="+mn-lt"/>
                <a:ea typeface="+mn-ea"/>
                <a:cs typeface="+mn-cs"/>
              </a:defRPr>
            </a:lvl1pPr>
          </a:lstStyle>
          <a:p>
            <a:fld id="{459B3309-2E64-4154-93DE-6B601EA31109}" type="slidenum">
              <a:rPr lang="de-DE" smtClean="0"/>
              <a:t>‹Nr.›</a:t>
            </a:fld>
            <a:endParaRPr lang="de-DE" dirty="0"/>
          </a:p>
        </p:txBody>
      </p:sp>
      <p:pic>
        <p:nvPicPr>
          <p:cNvPr id="14" name="Bild 9" descr="KETEK Logo_dicke Linie.jp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330702" y="94157"/>
            <a:ext cx="743543" cy="743543"/>
          </a:xfrm>
          <a:prstGeom prst="rect">
            <a:avLst/>
          </a:prstGeom>
        </p:spPr>
      </p:pic>
    </p:spTree>
    <p:extLst>
      <p:ext uri="{BB962C8B-B14F-4D97-AF65-F5344CB8AC3E}">
        <p14:creationId xmlns:p14="http://schemas.microsoft.com/office/powerpoint/2010/main" val="3890223640"/>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Lst>
  <p:hf hdr="0"/>
  <p:txStyles>
    <p:titleStyle>
      <a:lvl1pPr algn="l" defTabSz="914400" rtl="0" eaLnBrk="1" latinLnBrk="0" hangingPunct="1">
        <a:lnSpc>
          <a:spcPct val="90000"/>
        </a:lnSpc>
        <a:spcBef>
          <a:spcPct val="0"/>
        </a:spcBef>
        <a:buNone/>
        <a:defRPr sz="2400" kern="1200">
          <a:solidFill>
            <a:schemeClr val="bg1"/>
          </a:solidFill>
          <a:latin typeface="Calibri" panose="020F0502020204030204" pitchFamily="34" charset="0"/>
          <a:ea typeface="+mj-ea"/>
          <a:cs typeface="+mj-cs"/>
        </a:defRPr>
      </a:lvl1pPr>
    </p:titleStyle>
    <p:bodyStyle>
      <a:lvl1pPr marL="180000" indent="-216000" algn="l" defTabSz="914400" rtl="0" eaLnBrk="1" latinLnBrk="0" hangingPunct="1">
        <a:lnSpc>
          <a:spcPct val="90000"/>
        </a:lnSpc>
        <a:spcBef>
          <a:spcPts val="1000"/>
        </a:spcBef>
        <a:buClr>
          <a:srgbClr val="471C57"/>
        </a:buClr>
        <a:buFont typeface="Arial" panose="020B0604020202020204" pitchFamily="34" charset="0"/>
        <a:buChar char="•"/>
        <a:defRPr lang="de-DE" sz="1800" kern="1200" dirty="0" smtClean="0">
          <a:solidFill>
            <a:schemeClr val="tx1">
              <a:lumMod val="75000"/>
              <a:lumOff val="25000"/>
            </a:schemeClr>
          </a:solidFill>
          <a:latin typeface="+mn-lt"/>
          <a:ea typeface="+mn-ea"/>
          <a:cs typeface="+mn-cs"/>
        </a:defRPr>
      </a:lvl1pPr>
      <a:lvl2pPr marL="720000" indent="-198000" algn="l" defTabSz="914400" rtl="0" eaLnBrk="1" latinLnBrk="0" hangingPunct="1">
        <a:lnSpc>
          <a:spcPct val="90000"/>
        </a:lnSpc>
        <a:spcBef>
          <a:spcPts val="500"/>
        </a:spcBef>
        <a:buClr>
          <a:srgbClr val="471C57"/>
        </a:buClr>
        <a:buFont typeface="Arial" panose="020B0604020202020204" pitchFamily="34" charset="0"/>
        <a:buChar char="•"/>
        <a:defRPr lang="de-DE" sz="1600" kern="1200" dirty="0" smtClean="0">
          <a:solidFill>
            <a:schemeClr val="tx1">
              <a:lumMod val="75000"/>
              <a:lumOff val="25000"/>
            </a:schemeClr>
          </a:solidFill>
          <a:latin typeface="+mn-lt"/>
          <a:ea typeface="+mn-ea"/>
          <a:cs typeface="+mn-cs"/>
        </a:defRPr>
      </a:lvl2pPr>
      <a:lvl3pPr marL="1260000" indent="-180000" algn="l" defTabSz="914400" rtl="0" eaLnBrk="1" latinLnBrk="0" hangingPunct="1">
        <a:lnSpc>
          <a:spcPct val="90000"/>
        </a:lnSpc>
        <a:spcBef>
          <a:spcPts val="500"/>
        </a:spcBef>
        <a:buClr>
          <a:srgbClr val="471C57"/>
        </a:buClr>
        <a:buFont typeface="Arial" panose="020B0604020202020204" pitchFamily="34" charset="0"/>
        <a:buChar char="•"/>
        <a:defRPr lang="de-DE" sz="1400" kern="1200" dirty="0" smtClean="0">
          <a:solidFill>
            <a:schemeClr val="tx1">
              <a:lumMod val="75000"/>
              <a:lumOff val="25000"/>
            </a:schemeClr>
          </a:solidFill>
          <a:latin typeface="+mn-lt"/>
          <a:ea typeface="+mn-ea"/>
          <a:cs typeface="+mn-cs"/>
        </a:defRPr>
      </a:lvl3pPr>
      <a:lvl4pPr marL="1800000" indent="-162000" algn="l" defTabSz="914400" rtl="0" eaLnBrk="1" latinLnBrk="0" hangingPunct="1">
        <a:lnSpc>
          <a:spcPct val="90000"/>
        </a:lnSpc>
        <a:spcBef>
          <a:spcPts val="500"/>
        </a:spcBef>
        <a:buClr>
          <a:srgbClr val="471C57"/>
        </a:buClr>
        <a:buFont typeface="Arial" panose="020B0604020202020204" pitchFamily="34" charset="0"/>
        <a:buChar char="•"/>
        <a:defRPr lang="de-DE" sz="1200" kern="1200" baseline="0" dirty="0" smtClean="0">
          <a:solidFill>
            <a:schemeClr val="tx1">
              <a:lumMod val="75000"/>
              <a:lumOff val="25000"/>
            </a:schemeClr>
          </a:solidFill>
          <a:latin typeface="+mn-lt"/>
          <a:ea typeface="+mn-ea"/>
          <a:cs typeface="+mn-cs"/>
        </a:defRPr>
      </a:lvl4pPr>
      <a:lvl5pPr marL="2340000" marR="0" indent="-144000" algn="l" defTabSz="914400" rtl="0" eaLnBrk="1" fontAlgn="auto" latinLnBrk="0" hangingPunct="1">
        <a:lnSpc>
          <a:spcPct val="90000"/>
        </a:lnSpc>
        <a:spcBef>
          <a:spcPts val="500"/>
        </a:spcBef>
        <a:spcAft>
          <a:spcPts val="0"/>
        </a:spcAft>
        <a:buClr>
          <a:srgbClr val="471C57"/>
        </a:buClr>
        <a:buSzTx/>
        <a:buFont typeface="Arial" panose="020B0604020202020204" pitchFamily="34" charset="0"/>
        <a:buChar char="•"/>
        <a:tabLst/>
        <a:defRPr lang="de-DE" sz="1000" kern="1200" dirty="0" smtClean="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microsoft.com/office/2007/relationships/hdphoto" Target="../media/hdphoto1.wdp"/><Relationship Id="rId10" Type="http://schemas.openxmlformats.org/officeDocument/2006/relationships/image" Target="../media/image7.png"/><Relationship Id="rId4" Type="http://schemas.openxmlformats.org/officeDocument/2006/relationships/image" Target="../media/image3.jpeg"/><Relationship Id="rId9" Type="http://schemas.openxmlformats.org/officeDocument/2006/relationships/image" Target="../media/image6.tif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52.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1.xml.rels><?xml version="1.0" encoding="UTF-8" standalone="yes"?>
<Relationships xmlns="http://schemas.openxmlformats.org/package/2006/relationships"><Relationship Id="rId8" Type="http://schemas.openxmlformats.org/officeDocument/2006/relationships/image" Target="../media/image4.png"/><Relationship Id="rId3" Type="http://schemas.microsoft.com/office/2007/relationships/hdphoto" Target="../media/hdphoto8.wdp"/><Relationship Id="rId7" Type="http://schemas.microsoft.com/office/2007/relationships/hdphoto" Target="../media/hdphoto14.wdp"/><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54.png"/><Relationship Id="rId11" Type="http://schemas.openxmlformats.org/officeDocument/2006/relationships/image" Target="../media/image56.jpeg"/><Relationship Id="rId5" Type="http://schemas.microsoft.com/office/2007/relationships/hdphoto" Target="../media/hdphoto11.wdp"/><Relationship Id="rId10" Type="http://schemas.openxmlformats.org/officeDocument/2006/relationships/image" Target="../media/image55.png"/><Relationship Id="rId4" Type="http://schemas.openxmlformats.org/officeDocument/2006/relationships/image" Target="../media/image53.png"/><Relationship Id="rId9"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jpeg"/><Relationship Id="rId4" Type="http://schemas.openxmlformats.org/officeDocument/2006/relationships/image" Target="../media/image59.png"/></Relationships>
</file>

<file path=ppt/slides/_rels/slide1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1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1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image" Target="../media/image66.jpe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18.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72.png"/><Relationship Id="rId4" Type="http://schemas.openxmlformats.org/officeDocument/2006/relationships/image" Target="../media/image71.emf"/></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jpe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10" Type="http://schemas.microsoft.com/office/2007/relationships/hdphoto" Target="../media/hdphoto3.wdp"/><Relationship Id="rId4" Type="http://schemas.microsoft.com/office/2007/relationships/hdphoto" Target="../media/hdphoto1.wdp"/><Relationship Id="rId9" Type="http://schemas.openxmlformats.org/officeDocument/2006/relationships/image" Target="../media/image11.png"/></Relationships>
</file>

<file path=ppt/slides/_rels/slide20.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22.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82.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81.png"/><Relationship Id="rId5" Type="http://schemas.openxmlformats.org/officeDocument/2006/relationships/image" Target="../media/image80.jpeg"/><Relationship Id="rId4" Type="http://schemas.microsoft.com/office/2007/relationships/hdphoto" Target="../media/hdphoto15.wdp"/></Relationships>
</file>

<file path=ppt/slides/_rels/slide2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jpeg"/><Relationship Id="rId1" Type="http://schemas.openxmlformats.org/officeDocument/2006/relationships/slideLayout" Target="../slideLayouts/slideLayout2.xml"/><Relationship Id="rId5" Type="http://schemas.openxmlformats.org/officeDocument/2006/relationships/image" Target="../media/image86.png"/><Relationship Id="rId4" Type="http://schemas.openxmlformats.org/officeDocument/2006/relationships/image" Target="../media/image85.jpeg"/></Relationships>
</file>

<file path=ppt/slides/_rels/slide24.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hyperlink" Target="http://dx.doi.org/10.1080/00223131.2015.1089796"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92.wmf"/></Relationships>
</file>

<file path=ppt/slides/_rels/slide2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3.xml"/><Relationship Id="rId7" Type="http://schemas.openxmlformats.org/officeDocument/2006/relationships/image" Target="../media/image16.png"/><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2.wmf"/><Relationship Id="rId4" Type="http://schemas.openxmlformats.org/officeDocument/2006/relationships/image" Target="../media/image13.png"/><Relationship Id="rId9"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microsoft.com/office/2007/relationships/hdphoto" Target="../media/hdphoto16.wdp"/><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98.png"/><Relationship Id="rId5" Type="http://schemas.openxmlformats.org/officeDocument/2006/relationships/image" Target="../media/image97.jpeg"/><Relationship Id="rId4" Type="http://schemas.openxmlformats.org/officeDocument/2006/relationships/image" Target="../media/image96.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microsoft.com/office/2007/relationships/hdphoto" Target="../media/hdphoto16.wdp"/><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98.png"/><Relationship Id="rId5" Type="http://schemas.openxmlformats.org/officeDocument/2006/relationships/image" Target="../media/image100.png"/><Relationship Id="rId4" Type="http://schemas.openxmlformats.org/officeDocument/2006/relationships/image" Target="../media/image99.png"/></Relationships>
</file>

<file path=ppt/slides/_rels/slide4.xml.rels><?xml version="1.0" encoding="UTF-8" standalone="yes"?>
<Relationships xmlns="http://schemas.openxmlformats.org/package/2006/relationships"><Relationship Id="rId8" Type="http://schemas.openxmlformats.org/officeDocument/2006/relationships/image" Target="../media/image23.jpeg"/><Relationship Id="rId13" Type="http://schemas.microsoft.com/office/2007/relationships/hdphoto" Target="../media/hdphoto5.wdp"/><Relationship Id="rId3" Type="http://schemas.openxmlformats.org/officeDocument/2006/relationships/image" Target="../media/image18.jpeg"/><Relationship Id="rId7" Type="http://schemas.openxmlformats.org/officeDocument/2006/relationships/image" Target="../media/image22.png"/><Relationship Id="rId12" Type="http://schemas.openxmlformats.org/officeDocument/2006/relationships/image" Target="../media/image26.png"/><Relationship Id="rId17" Type="http://schemas.openxmlformats.org/officeDocument/2006/relationships/image" Target="../media/image30.png"/><Relationship Id="rId2" Type="http://schemas.openxmlformats.org/officeDocument/2006/relationships/notesSlide" Target="../notesSlides/notesSlide4.xml"/><Relationship Id="rId16"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21.jpeg"/><Relationship Id="rId11" Type="http://schemas.openxmlformats.org/officeDocument/2006/relationships/image" Target="../media/image25.png"/><Relationship Id="rId5" Type="http://schemas.openxmlformats.org/officeDocument/2006/relationships/image" Target="../media/image20.png"/><Relationship Id="rId15" Type="http://schemas.openxmlformats.org/officeDocument/2006/relationships/image" Target="../media/image28.jpeg"/><Relationship Id="rId10" Type="http://schemas.openxmlformats.org/officeDocument/2006/relationships/image" Target="../media/image24.jpeg"/><Relationship Id="rId4" Type="http://schemas.openxmlformats.org/officeDocument/2006/relationships/image" Target="../media/image19.png"/><Relationship Id="rId9" Type="http://schemas.microsoft.com/office/2007/relationships/hdphoto" Target="../media/hdphoto4.wdp"/><Relationship Id="rId14" Type="http://schemas.openxmlformats.org/officeDocument/2006/relationships/image" Target="../media/image27.gif"/></Relationships>
</file>

<file path=ppt/slides/_rels/slide5.xml.rels><?xml version="1.0" encoding="UTF-8" standalone="yes"?>
<Relationships xmlns="http://schemas.openxmlformats.org/package/2006/relationships"><Relationship Id="rId8" Type="http://schemas.openxmlformats.org/officeDocument/2006/relationships/image" Target="../media/image34.png"/><Relationship Id="rId13" Type="http://schemas.microsoft.com/office/2007/relationships/hdphoto" Target="../media/hdphoto10.wdp"/><Relationship Id="rId18" Type="http://schemas.microsoft.com/office/2007/relationships/hdphoto" Target="../media/hdphoto12.wdp"/><Relationship Id="rId3" Type="http://schemas.openxmlformats.org/officeDocument/2006/relationships/image" Target="../media/image31.png"/><Relationship Id="rId7" Type="http://schemas.microsoft.com/office/2007/relationships/hdphoto" Target="../media/hdphoto7.wdp"/><Relationship Id="rId12" Type="http://schemas.openxmlformats.org/officeDocument/2006/relationships/image" Target="../media/image36.png"/><Relationship Id="rId17" Type="http://schemas.openxmlformats.org/officeDocument/2006/relationships/image" Target="../media/image39.png"/><Relationship Id="rId2" Type="http://schemas.openxmlformats.org/officeDocument/2006/relationships/notesSlide" Target="../notesSlides/notesSlide5.xml"/><Relationship Id="rId16"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33.png"/><Relationship Id="rId11" Type="http://schemas.microsoft.com/office/2007/relationships/hdphoto" Target="../media/hdphoto9.wdp"/><Relationship Id="rId5" Type="http://schemas.openxmlformats.org/officeDocument/2006/relationships/image" Target="../media/image32.png"/><Relationship Id="rId15" Type="http://schemas.microsoft.com/office/2007/relationships/hdphoto" Target="../media/hdphoto11.wdp"/><Relationship Id="rId10" Type="http://schemas.openxmlformats.org/officeDocument/2006/relationships/image" Target="../media/image35.png"/><Relationship Id="rId4" Type="http://schemas.microsoft.com/office/2007/relationships/hdphoto" Target="../media/hdphoto6.wdp"/><Relationship Id="rId9" Type="http://schemas.microsoft.com/office/2007/relationships/hdphoto" Target="../media/hdphoto8.wdp"/><Relationship Id="rId14" Type="http://schemas.openxmlformats.org/officeDocument/2006/relationships/image" Target="../media/image37.png"/></Relationships>
</file>

<file path=ppt/slides/_rels/slide6.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41.png"/><Relationship Id="rId7"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0.wmf"/><Relationship Id="rId5" Type="http://schemas.openxmlformats.org/officeDocument/2006/relationships/oleObject" Target="../embeddings/oleObject2.bin"/><Relationship Id="rId4" Type="http://schemas.openxmlformats.org/officeDocument/2006/relationships/image" Target="../media/image42.png"/></Relationships>
</file>

<file path=ppt/slides/_rels/slide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43.wmf"/><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notesSlide" Target="../notesSlides/notesSlide6.xml"/><Relationship Id="rId7" Type="http://schemas.openxmlformats.org/officeDocument/2006/relationships/image" Target="../media/image47.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46.png"/><Relationship Id="rId5" Type="http://schemas.microsoft.com/office/2007/relationships/hdphoto" Target="../media/hdphoto13.wdp"/><Relationship Id="rId4" Type="http://schemas.openxmlformats.org/officeDocument/2006/relationships/image" Target="../media/image4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60858" y="988405"/>
            <a:ext cx="1560513" cy="303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ußzeilenplatzhalter 5"/>
          <p:cNvSpPr>
            <a:spLocks noGrp="1"/>
          </p:cNvSpPr>
          <p:nvPr>
            <p:ph type="ftr" sz="quarter" idx="3"/>
          </p:nvPr>
        </p:nvSpPr>
        <p:spPr>
          <a:xfrm>
            <a:off x="1692000" y="6287233"/>
            <a:ext cx="3960000" cy="262800"/>
          </a:xfrm>
        </p:spPr>
        <p:txBody>
          <a:bodyPr/>
          <a:lstStyle/>
          <a:p>
            <a:r>
              <a:rPr lang="sv-SE"/>
              <a:t>KETEK - iWoRiD 2019                     Tobias Eggert</a:t>
            </a:r>
            <a:endParaRPr lang="fr-FR" dirty="0"/>
          </a:p>
        </p:txBody>
      </p:sp>
      <p:pic>
        <p:nvPicPr>
          <p:cNvPr id="8" name="Picture 2" descr="V:\Präsentationen Vertrieb\PPT-VORLAGE für KETEK-PRÄSENTATIONEN 2015\Bilder für Startfolie PPT-Vorlage\HoferStraße3.jpg"/>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colorTemperature colorTemp="5900"/>
                    </a14:imgEffect>
                  </a14:imgLayer>
                </a14:imgProps>
              </a:ext>
              <a:ext uri="{28A0092B-C50C-407E-A947-70E740481C1C}">
                <a14:useLocalDpi xmlns:a14="http://schemas.microsoft.com/office/drawing/2010/main"/>
              </a:ext>
            </a:extLst>
          </a:blip>
          <a:srcRect/>
          <a:stretch/>
        </p:blipFill>
        <p:spPr bwMode="auto">
          <a:xfrm>
            <a:off x="569950" y="973163"/>
            <a:ext cx="1512000" cy="1512000"/>
          </a:xfrm>
          <a:prstGeom prst="roundRect">
            <a:avLst>
              <a:gd name="adj" fmla="val 8594"/>
            </a:avLst>
          </a:prstGeom>
          <a:solidFill>
            <a:srgbClr val="FFFFFF">
              <a:shade val="85000"/>
            </a:srgbClr>
          </a:solidFill>
          <a:ln>
            <a:noFill/>
          </a:ln>
          <a:effectLst>
            <a:reflection blurRad="6350" stA="35000" endPos="45000" dir="5400000" sy="-100000" algn="bl" rotWithShape="0"/>
          </a:effectLst>
        </p:spPr>
      </p:pic>
      <p:pic>
        <p:nvPicPr>
          <p:cNvPr id="10" name="Picture 2"/>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a:ext>
            </a:extLst>
          </a:blip>
          <a:srcRect t="-6" r="7034" b="-6"/>
          <a:stretch/>
        </p:blipFill>
        <p:spPr bwMode="auto">
          <a:xfrm>
            <a:off x="6946724" y="995246"/>
            <a:ext cx="1455720" cy="1455720"/>
          </a:xfrm>
          <a:prstGeom prst="roundRect">
            <a:avLst>
              <a:gd name="adj" fmla="val 8594"/>
            </a:avLst>
          </a:prstGeom>
          <a:solidFill>
            <a:srgbClr val="FFFFFF">
              <a:shade val="85000"/>
            </a:srgbClr>
          </a:solidFill>
          <a:ln>
            <a:noFill/>
          </a:ln>
          <a:effectLst>
            <a:reflection blurRad="6350" stA="35000" endPos="4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Bild 6"/>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5230899" y="1023019"/>
            <a:ext cx="1633451" cy="1451103"/>
          </a:xfrm>
          <a:prstGeom prst="roundRect">
            <a:avLst>
              <a:gd name="adj" fmla="val 8594"/>
            </a:avLst>
          </a:prstGeom>
          <a:solidFill>
            <a:srgbClr val="FFFFFF">
              <a:shade val="85000"/>
            </a:srgbClr>
          </a:solidFill>
          <a:ln>
            <a:noFill/>
          </a:ln>
          <a:effectLst>
            <a:reflection blurRad="6350" stA="35000" endPos="45000" dir="5400000" sy="-100000" algn="bl" rotWithShape="0"/>
          </a:effectLst>
        </p:spPr>
      </p:pic>
      <p:pic>
        <p:nvPicPr>
          <p:cNvPr id="2050" name="Picture 2"/>
          <p:cNvPicPr>
            <a:picLocks noChangeAspect="1" noChangeArrowheads="1"/>
          </p:cNvPicPr>
          <p:nvPr/>
        </p:nvPicPr>
        <p:blipFill rotWithShape="1">
          <a:blip r:embed="rId9" cstate="print">
            <a:extLst>
              <a:ext uri="{28A0092B-C50C-407E-A947-70E740481C1C}">
                <a14:useLocalDpi xmlns:a14="http://schemas.microsoft.com/office/drawing/2010/main"/>
              </a:ext>
            </a:extLst>
          </a:blip>
          <a:srcRect/>
          <a:stretch/>
        </p:blipFill>
        <p:spPr bwMode="auto">
          <a:xfrm>
            <a:off x="3816349" y="1032687"/>
            <a:ext cx="1267557" cy="1451103"/>
          </a:xfrm>
          <a:prstGeom prst="roundRect">
            <a:avLst>
              <a:gd name="adj" fmla="val 8594"/>
            </a:avLst>
          </a:prstGeom>
          <a:solidFill>
            <a:srgbClr val="FFFFFF">
              <a:shade val="85000"/>
            </a:srgbClr>
          </a:solidFill>
          <a:ln>
            <a:noFill/>
          </a:ln>
          <a:effectLst>
            <a:reflection blurRad="6350" stA="35000" endPos="4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Untertitel 2"/>
          <p:cNvSpPr txBox="1">
            <a:spLocks/>
          </p:cNvSpPr>
          <p:nvPr/>
        </p:nvSpPr>
        <p:spPr>
          <a:xfrm>
            <a:off x="178420" y="4145086"/>
            <a:ext cx="8787161" cy="19582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Clr>
                <a:srgbClr val="471C57"/>
              </a:buClr>
              <a:buFont typeface="Arial" panose="020B0604020202020204" pitchFamily="34" charset="0"/>
              <a:buNone/>
              <a:defRPr lang="de-DE" sz="2400" b="1" kern="1200">
                <a:solidFill>
                  <a:schemeClr val="tx1">
                    <a:lumMod val="75000"/>
                    <a:lumOff val="25000"/>
                  </a:schemeClr>
                </a:solidFill>
                <a:latin typeface="+mn-lt"/>
                <a:ea typeface="+mn-ea"/>
                <a:cs typeface="+mn-cs"/>
              </a:defRPr>
            </a:lvl1pPr>
            <a:lvl2pPr marL="457200" indent="0" algn="ctr" defTabSz="914400" rtl="0" eaLnBrk="1" latinLnBrk="0" hangingPunct="1">
              <a:lnSpc>
                <a:spcPct val="90000"/>
              </a:lnSpc>
              <a:spcBef>
                <a:spcPts val="500"/>
              </a:spcBef>
              <a:buClr>
                <a:srgbClr val="471C57"/>
              </a:buClr>
              <a:buFont typeface="Arial" panose="020B0604020202020204" pitchFamily="34" charset="0"/>
              <a:buNone/>
              <a:defRPr lang="de-DE"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Clr>
                <a:srgbClr val="471C57"/>
              </a:buClr>
              <a:buFont typeface="Arial" panose="020B0604020202020204" pitchFamily="34" charset="0"/>
              <a:buNone/>
              <a:defRPr lang="de-DE"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Clr>
                <a:srgbClr val="471C57"/>
              </a:buClr>
              <a:buFont typeface="Arial" panose="020B0604020202020204" pitchFamily="34" charset="0"/>
              <a:buNone/>
              <a:defRPr lang="de-DE" sz="1600" kern="1200" baseline="0">
                <a:solidFill>
                  <a:schemeClr val="tx1">
                    <a:lumMod val="75000"/>
                    <a:lumOff val="25000"/>
                  </a:schemeClr>
                </a:solidFill>
                <a:latin typeface="+mn-lt"/>
                <a:ea typeface="+mn-ea"/>
                <a:cs typeface="+mn-cs"/>
              </a:defRPr>
            </a:lvl4pPr>
            <a:lvl5pPr marL="1828800" marR="0" indent="0" algn="ctr" defTabSz="914400" rtl="0" eaLnBrk="1" fontAlgn="auto" latinLnBrk="0" hangingPunct="1">
              <a:lnSpc>
                <a:spcPct val="90000"/>
              </a:lnSpc>
              <a:spcBef>
                <a:spcPts val="500"/>
              </a:spcBef>
              <a:spcAft>
                <a:spcPts val="0"/>
              </a:spcAft>
              <a:buClr>
                <a:srgbClr val="471C57"/>
              </a:buClr>
              <a:buSzTx/>
              <a:buFont typeface="Arial" panose="020B0604020202020204" pitchFamily="34" charset="0"/>
              <a:buNone/>
              <a:tabLst/>
              <a:defRPr lang="de-DE"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en-US" sz="4800" dirty="0">
                <a:solidFill>
                  <a:srgbClr val="4D1351"/>
                </a:solidFill>
              </a:rPr>
              <a:t>Latest Developments in KETEK’s Silicon Photomultiplier Solutions</a:t>
            </a:r>
          </a:p>
          <a:p>
            <a:endParaRPr lang="en-US" altLang="en-US" sz="300" b="0" dirty="0">
              <a:solidFill>
                <a:srgbClr val="4D1351"/>
              </a:solidFill>
            </a:endParaRPr>
          </a:p>
          <a:p>
            <a:r>
              <a:rPr lang="en-US" altLang="en-US" b="0" dirty="0">
                <a:solidFill>
                  <a:srgbClr val="4D1351"/>
                </a:solidFill>
              </a:rPr>
              <a:t>Tobias Eggert, Wolfgang Gebauer, Florian Wiest</a:t>
            </a:r>
          </a:p>
        </p:txBody>
      </p:sp>
      <p:sp>
        <p:nvSpPr>
          <p:cNvPr id="2" name="Foliennummernplatzhalter 1"/>
          <p:cNvSpPr>
            <a:spLocks noGrp="1"/>
          </p:cNvSpPr>
          <p:nvPr>
            <p:ph type="sldNum" sz="quarter" idx="12"/>
          </p:nvPr>
        </p:nvSpPr>
        <p:spPr>
          <a:xfrm>
            <a:off x="36000" y="6278920"/>
            <a:ext cx="615600" cy="262800"/>
          </a:xfrm>
        </p:spPr>
        <p:txBody>
          <a:bodyPr/>
          <a:lstStyle/>
          <a:p>
            <a:fld id="{84CAB5F9-7FB5-4E89-9528-A8E4C6735C95}" type="slidenum">
              <a:rPr lang="de-DE" smtClean="0"/>
              <a:t>1</a:t>
            </a:fld>
            <a:endParaRPr lang="de-DE" dirty="0"/>
          </a:p>
        </p:txBody>
      </p:sp>
      <p:pic>
        <p:nvPicPr>
          <p:cNvPr id="3" name="Grafik 2"/>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3179318" y="3459246"/>
            <a:ext cx="2686616" cy="435417"/>
          </a:xfrm>
          <a:prstGeom prst="rect">
            <a:avLst/>
          </a:prstGeom>
        </p:spPr>
      </p:pic>
      <p:sp>
        <p:nvSpPr>
          <p:cNvPr id="4" name="Datumsplatzhalter 3"/>
          <p:cNvSpPr>
            <a:spLocks noGrp="1"/>
          </p:cNvSpPr>
          <p:nvPr>
            <p:ph type="dt" sz="half" idx="10"/>
          </p:nvPr>
        </p:nvSpPr>
        <p:spPr>
          <a:xfrm>
            <a:off x="537882" y="6269233"/>
            <a:ext cx="1167565" cy="280800"/>
          </a:xfrm>
        </p:spPr>
        <p:txBody>
          <a:bodyPr/>
          <a:lstStyle/>
          <a:p>
            <a:r>
              <a:rPr lang="de-DE" dirty="0" err="1"/>
              <a:t>July</a:t>
            </a:r>
            <a:r>
              <a:rPr lang="de-DE"/>
              <a:t> 2019</a:t>
            </a:r>
            <a:endParaRPr lang="de-DE" dirty="0"/>
          </a:p>
        </p:txBody>
      </p:sp>
    </p:spTree>
    <p:extLst>
      <p:ext uri="{BB962C8B-B14F-4D97-AF65-F5344CB8AC3E}">
        <p14:creationId xmlns:p14="http://schemas.microsoft.com/office/powerpoint/2010/main" val="8138901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88626" y="103858"/>
            <a:ext cx="5400000" cy="432000"/>
          </a:xfrm>
        </p:spPr>
        <p:txBody>
          <a:bodyPr>
            <a:normAutofit/>
          </a:bodyPr>
          <a:lstStyle/>
          <a:p>
            <a:r>
              <a:rPr lang="x-none">
                <a:latin typeface="+mj-lt"/>
              </a:rPr>
              <a:t>SiPM Arrays off the shelf</a:t>
            </a:r>
          </a:p>
        </p:txBody>
      </p:sp>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0" y="1275749"/>
            <a:ext cx="6330986" cy="2903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Fußzeilenplatzhalter 5"/>
          <p:cNvSpPr>
            <a:spLocks noGrp="1"/>
          </p:cNvSpPr>
          <p:nvPr>
            <p:ph type="ftr" sz="quarter" idx="3"/>
          </p:nvPr>
        </p:nvSpPr>
        <p:spPr>
          <a:xfrm>
            <a:off x="1692000" y="6595200"/>
            <a:ext cx="3960000" cy="262800"/>
          </a:xfrm>
        </p:spPr>
        <p:txBody>
          <a:bodyPr/>
          <a:lstStyle/>
          <a:p>
            <a:r>
              <a:rPr lang="sv-SE"/>
              <a:t>KETEK - iWoRiD 2019                     Tobias Eggert</a:t>
            </a:r>
            <a:endParaRPr lang="fr-FR" dirty="0"/>
          </a:p>
        </p:txBody>
      </p:sp>
      <p:sp>
        <p:nvSpPr>
          <p:cNvPr id="10" name="Foliennummernplatzhalter 1"/>
          <p:cNvSpPr>
            <a:spLocks noGrp="1"/>
          </p:cNvSpPr>
          <p:nvPr>
            <p:ph type="sldNum" sz="quarter" idx="12"/>
          </p:nvPr>
        </p:nvSpPr>
        <p:spPr>
          <a:xfrm>
            <a:off x="36000" y="6586887"/>
            <a:ext cx="615600" cy="262800"/>
          </a:xfrm>
        </p:spPr>
        <p:txBody>
          <a:bodyPr/>
          <a:lstStyle/>
          <a:p>
            <a:fld id="{84CAB5F9-7FB5-4E89-9528-A8E4C6735C95}" type="slidenum">
              <a:rPr lang="de-DE" smtClean="0"/>
              <a:t>10</a:t>
            </a:fld>
            <a:endParaRPr lang="de-DE" dirty="0"/>
          </a:p>
        </p:txBody>
      </p:sp>
      <p:sp>
        <p:nvSpPr>
          <p:cNvPr id="11" name="Datumsplatzhalter 3"/>
          <p:cNvSpPr>
            <a:spLocks noGrp="1"/>
          </p:cNvSpPr>
          <p:nvPr>
            <p:ph type="dt" sz="half" idx="10"/>
          </p:nvPr>
        </p:nvSpPr>
        <p:spPr>
          <a:xfrm>
            <a:off x="537882" y="6577200"/>
            <a:ext cx="1167565" cy="280800"/>
          </a:xfrm>
        </p:spPr>
        <p:txBody>
          <a:bodyPr/>
          <a:lstStyle/>
          <a:p>
            <a:r>
              <a:rPr lang="de-DE"/>
              <a:t>July 2019</a:t>
            </a:r>
            <a:endParaRPr lang="de-DE" dirty="0"/>
          </a:p>
        </p:txBody>
      </p:sp>
      <p:pic>
        <p:nvPicPr>
          <p:cNvPr id="13" name="Picture 2"/>
          <p:cNvPicPr>
            <a:picLocks noChangeAspect="1" noChangeArrowheads="1"/>
          </p:cNvPicPr>
          <p:nvPr/>
        </p:nvPicPr>
        <p:blipFill>
          <a:blip r:embed="rId5" cstate="print">
            <a:clrChange>
              <a:clrFrom>
                <a:srgbClr val="FEFEFE"/>
              </a:clrFrom>
              <a:clrTo>
                <a:srgbClr val="FEFEFE">
                  <a:alpha val="0"/>
                </a:srgbClr>
              </a:clrTo>
            </a:clrChange>
            <a:extLst>
              <a:ext uri="{28A0092B-C50C-407E-A947-70E740481C1C}">
                <a14:useLocalDpi xmlns:a14="http://schemas.microsoft.com/office/drawing/2010/main"/>
              </a:ext>
            </a:extLst>
          </a:blip>
          <a:srcRect/>
          <a:stretch>
            <a:fillRect/>
          </a:stretch>
        </p:blipFill>
        <p:spPr bwMode="auto">
          <a:xfrm>
            <a:off x="4532412" y="4403760"/>
            <a:ext cx="4547412" cy="2191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hteck 11"/>
          <p:cNvSpPr/>
          <p:nvPr/>
        </p:nvSpPr>
        <p:spPr>
          <a:xfrm>
            <a:off x="5874118" y="3417045"/>
            <a:ext cx="2720899" cy="646331"/>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buFont typeface="Wingdings" pitchFamily="2" charset="2"/>
              <a:buNone/>
            </a:pPr>
            <a:r>
              <a:rPr lang="en-US" altLang="de-DE" i="1" dirty="0">
                <a:solidFill>
                  <a:schemeClr val="bg1"/>
                </a:solidFill>
                <a:latin typeface="Calibri" pitchFamily="34" charset="0"/>
              </a:rPr>
              <a:t>New</a:t>
            </a:r>
            <a:r>
              <a:rPr lang="en-US" altLang="de-DE" dirty="0">
                <a:solidFill>
                  <a:schemeClr val="bg1"/>
                </a:solidFill>
                <a:latin typeface="Calibri" pitchFamily="34" charset="0"/>
              </a:rPr>
              <a:t> PA1125-WB-0808</a:t>
            </a:r>
          </a:p>
          <a:p>
            <a:pPr>
              <a:buFont typeface="Wingdings" pitchFamily="2" charset="2"/>
              <a:buNone/>
            </a:pPr>
            <a:r>
              <a:rPr lang="en-US" altLang="de-DE" dirty="0">
                <a:solidFill>
                  <a:schemeClr val="bg1"/>
                </a:solidFill>
                <a:latin typeface="Calibri" pitchFamily="34" charset="0"/>
              </a:rPr>
              <a:t>High resolution SiPM array</a:t>
            </a:r>
          </a:p>
        </p:txBody>
      </p:sp>
      <p:sp>
        <p:nvSpPr>
          <p:cNvPr id="16" name="Rechteck 15"/>
          <p:cNvSpPr/>
          <p:nvPr/>
        </p:nvSpPr>
        <p:spPr>
          <a:xfrm>
            <a:off x="651600" y="713345"/>
            <a:ext cx="3722509" cy="646331"/>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buFont typeface="Wingdings" pitchFamily="2" charset="2"/>
              <a:buNone/>
            </a:pPr>
            <a:r>
              <a:rPr lang="en-US" altLang="de-DE" dirty="0">
                <a:solidFill>
                  <a:schemeClr val="bg1"/>
                </a:solidFill>
                <a:latin typeface="Calibri" pitchFamily="34" charset="0"/>
              </a:rPr>
              <a:t>PA33xx-WB-0808</a:t>
            </a:r>
          </a:p>
          <a:p>
            <a:pPr>
              <a:buFont typeface="Wingdings" pitchFamily="2" charset="2"/>
              <a:buNone/>
            </a:pPr>
            <a:r>
              <a:rPr lang="en-US" altLang="de-DE" dirty="0">
                <a:solidFill>
                  <a:schemeClr val="bg1"/>
                </a:solidFill>
                <a:latin typeface="Calibri" pitchFamily="34" charset="0"/>
              </a:rPr>
              <a:t>64 channel array with 80% fill factor</a:t>
            </a:r>
          </a:p>
        </p:txBody>
      </p:sp>
      <p:pic>
        <p:nvPicPr>
          <p:cNvPr id="3" name="Grafik 2"/>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rcRect t="26003" b="21642"/>
          <a:stretch/>
        </p:blipFill>
        <p:spPr>
          <a:xfrm>
            <a:off x="169350" y="4886096"/>
            <a:ext cx="2925077" cy="1531434"/>
          </a:xfrm>
          <a:prstGeom prst="rect">
            <a:avLst/>
          </a:prstGeom>
        </p:spPr>
      </p:pic>
      <p:sp>
        <p:nvSpPr>
          <p:cNvPr id="15" name="Rechteck 14"/>
          <p:cNvSpPr/>
          <p:nvPr/>
        </p:nvSpPr>
        <p:spPr>
          <a:xfrm>
            <a:off x="114057" y="4164483"/>
            <a:ext cx="3557943" cy="646331"/>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buFont typeface="Wingdings" pitchFamily="2" charset="2"/>
              <a:buNone/>
            </a:pPr>
            <a:r>
              <a:rPr lang="en-US" altLang="de-DE" dirty="0">
                <a:solidFill>
                  <a:schemeClr val="bg1"/>
                </a:solidFill>
                <a:latin typeface="Calibri" pitchFamily="34" charset="0"/>
              </a:rPr>
              <a:t>PA3325-WB-0404</a:t>
            </a:r>
          </a:p>
          <a:p>
            <a:pPr>
              <a:buFont typeface="Wingdings" pitchFamily="2" charset="2"/>
              <a:buNone/>
            </a:pPr>
            <a:r>
              <a:rPr lang="en-US" altLang="de-DE" dirty="0">
                <a:solidFill>
                  <a:schemeClr val="bg1"/>
                </a:solidFill>
                <a:latin typeface="Calibri" pitchFamily="34" charset="0"/>
              </a:rPr>
              <a:t>16 channel array with 80% fill factor</a:t>
            </a:r>
          </a:p>
        </p:txBody>
      </p:sp>
      <p:pic>
        <p:nvPicPr>
          <p:cNvPr id="4" name="Grafik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76247" y="1495069"/>
            <a:ext cx="2516640" cy="1596170"/>
          </a:xfrm>
          <a:prstGeom prst="rect">
            <a:avLst/>
          </a:prstGeom>
        </p:spPr>
      </p:pic>
    </p:spTree>
    <p:custDataLst>
      <p:tags r:id="rId1"/>
    </p:custDataLst>
    <p:extLst>
      <p:ext uri="{BB962C8B-B14F-4D97-AF65-F5344CB8AC3E}">
        <p14:creationId xmlns:p14="http://schemas.microsoft.com/office/powerpoint/2010/main" val="1985712838"/>
      </p:ext>
    </p:extLst>
  </p:cSld>
  <p:clrMapOvr>
    <a:masterClrMapping/>
  </p:clrMapOvr>
  <mc:AlternateContent xmlns:mc="http://schemas.openxmlformats.org/markup-compatibility/2006" xmlns:p14="http://schemas.microsoft.com/office/powerpoint/2010/main">
    <mc:Choice Requires="p14">
      <p:transition p14:dur="250" advTm="10020">
        <p:fade/>
      </p:transition>
    </mc:Choice>
    <mc:Fallback xmlns="">
      <p:transition advTm="1002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84CAB5F9-7FB5-4E89-9528-A8E4C6735C95}" type="slidenum">
              <a:rPr lang="de-DE" smtClean="0"/>
              <a:t>11</a:t>
            </a:fld>
            <a:endParaRPr lang="de-DE"/>
          </a:p>
        </p:txBody>
      </p:sp>
      <p:sp>
        <p:nvSpPr>
          <p:cNvPr id="5" name="Datumsplatzhalter 4"/>
          <p:cNvSpPr>
            <a:spLocks noGrp="1"/>
          </p:cNvSpPr>
          <p:nvPr>
            <p:ph type="dt" sz="half" idx="10"/>
          </p:nvPr>
        </p:nvSpPr>
        <p:spPr/>
        <p:txBody>
          <a:bodyPr/>
          <a:lstStyle/>
          <a:p>
            <a:r>
              <a:rPr lang="de-DE"/>
              <a:t>July 2019</a:t>
            </a:r>
            <a:endParaRPr lang="de-DE" dirty="0"/>
          </a:p>
        </p:txBody>
      </p:sp>
      <p:sp>
        <p:nvSpPr>
          <p:cNvPr id="6" name="Fußzeilenplatzhalter 5"/>
          <p:cNvSpPr>
            <a:spLocks noGrp="1"/>
          </p:cNvSpPr>
          <p:nvPr>
            <p:ph type="ftr" sz="quarter" idx="3"/>
          </p:nvPr>
        </p:nvSpPr>
        <p:spPr/>
        <p:txBody>
          <a:bodyPr/>
          <a:lstStyle/>
          <a:p>
            <a:r>
              <a:rPr lang="sv-SE"/>
              <a:t>KETEK - iWoRiD 2019                     Tobias Eggert</a:t>
            </a:r>
            <a:endParaRPr lang="fr-FR" dirty="0"/>
          </a:p>
        </p:txBody>
      </p:sp>
      <p:pic>
        <p:nvPicPr>
          <p:cNvPr id="7" name="Picture 7"/>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a:off x="1508567" y="648000"/>
            <a:ext cx="4094865" cy="2592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12"/>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ackgroundRemoval t="0" b="89063" l="36929" r="100000"/>
                    </a14:imgEffect>
                    <a14:imgEffect>
                      <a14:sharpenSoften amount="25000"/>
                    </a14:imgEffect>
                    <a14:imgEffect>
                      <a14:brightnessContrast bright="40000"/>
                    </a14:imgEffect>
                  </a14:imgLayer>
                </a14:imgProps>
              </a:ext>
              <a:ext uri="{28A0092B-C50C-407E-A947-70E740481C1C}">
                <a14:useLocalDpi xmlns:a14="http://schemas.microsoft.com/office/drawing/2010/main"/>
              </a:ext>
            </a:extLst>
          </a:blip>
          <a:srcRect l="41689" b="16574"/>
          <a:stretch/>
        </p:blipFill>
        <p:spPr bwMode="auto">
          <a:xfrm>
            <a:off x="222013" y="1344786"/>
            <a:ext cx="1286554" cy="1464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descr="V:\SiPM\Bilder\To-SORT\TO8\IMG_9481.jpg"/>
          <p:cNvPicPr>
            <a:picLocks noChangeAspect="1" noChangeArrowheads="1"/>
          </p:cNvPicPr>
          <p:nvPr/>
        </p:nvPicPr>
        <p:blipFill>
          <a:blip r:embed="rId6" cstate="print">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bwMode="auto">
          <a:xfrm>
            <a:off x="6066591" y="817356"/>
            <a:ext cx="1730816" cy="2002157"/>
          </a:xfrm>
          <a:prstGeom prst="rect">
            <a:avLst/>
          </a:prstGeom>
          <a:noFill/>
          <a:extLst>
            <a:ext uri="{909E8E84-426E-40DD-AFC4-6F175D3DCCD1}">
              <a14:hiddenFill xmlns:a14="http://schemas.microsoft.com/office/drawing/2010/main">
                <a:solidFill>
                  <a:srgbClr val="FFFFFF"/>
                </a:solidFill>
              </a14:hiddenFill>
            </a:ext>
          </a:extLst>
        </p:spPr>
      </p:pic>
      <p:sp>
        <p:nvSpPr>
          <p:cNvPr id="12" name="Rechteck 11"/>
          <p:cNvSpPr/>
          <p:nvPr/>
        </p:nvSpPr>
        <p:spPr>
          <a:xfrm>
            <a:off x="5851305" y="2593982"/>
            <a:ext cx="3185405" cy="646331"/>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buFont typeface="Wingdings" pitchFamily="2" charset="2"/>
              <a:buNone/>
            </a:pPr>
            <a:r>
              <a:rPr lang="en-US" altLang="de-DE" dirty="0">
                <a:solidFill>
                  <a:schemeClr val="bg1"/>
                </a:solidFill>
                <a:latin typeface="Calibri" pitchFamily="34" charset="0"/>
              </a:rPr>
              <a:t>SiPM module with integrated cooling in TO8 housing</a:t>
            </a:r>
          </a:p>
        </p:txBody>
      </p:sp>
      <p:sp>
        <p:nvSpPr>
          <p:cNvPr id="17" name="Titel 1"/>
          <p:cNvSpPr>
            <a:spLocks noGrp="1"/>
          </p:cNvSpPr>
          <p:nvPr>
            <p:ph type="title"/>
          </p:nvPr>
        </p:nvSpPr>
        <p:spPr>
          <a:xfrm>
            <a:off x="188626" y="135980"/>
            <a:ext cx="5400000" cy="432000"/>
          </a:xfrm>
        </p:spPr>
        <p:txBody>
          <a:bodyPr>
            <a:normAutofit/>
          </a:bodyPr>
          <a:lstStyle/>
          <a:p>
            <a:r>
              <a:rPr lang="en-150">
                <a:latin typeface="+mj-lt"/>
              </a:rPr>
              <a:t>Custom SiPM solutions</a:t>
            </a:r>
          </a:p>
        </p:txBody>
      </p:sp>
      <p:pic>
        <p:nvPicPr>
          <p:cNvPr id="18" name="Picture 2"/>
          <p:cNvPicPr>
            <a:picLocks noChangeAspect="1" noChangeArrowheads="1"/>
          </p:cNvPicPr>
          <p:nvPr/>
        </p:nvPicPr>
        <p:blipFill rotWithShape="1">
          <a:blip r:embed="rId8" cstate="print">
            <a:extLst>
              <a:ext uri="{BEBA8EAE-BF5A-486C-A8C5-ECC9F3942E4B}">
                <a14:imgProps xmlns:a14="http://schemas.microsoft.com/office/drawing/2010/main">
                  <a14:imgLayer r:embed="rId9">
                    <a14:imgEffect>
                      <a14:brightnessContrast bright="20000" contrast="-20000"/>
                    </a14:imgEffect>
                  </a14:imgLayer>
                </a14:imgProps>
              </a:ext>
              <a:ext uri="{28A0092B-C50C-407E-A947-70E740481C1C}">
                <a14:useLocalDpi xmlns:a14="http://schemas.microsoft.com/office/drawing/2010/main"/>
              </a:ext>
            </a:extLst>
          </a:blip>
          <a:srcRect t="-6" r="7034" b="-6"/>
          <a:stretch/>
        </p:blipFill>
        <p:spPr bwMode="auto">
          <a:xfrm>
            <a:off x="7580990" y="3348614"/>
            <a:ext cx="1455720" cy="1455720"/>
          </a:xfrm>
          <a:prstGeom prst="roundRect">
            <a:avLst>
              <a:gd name="adj" fmla="val 8594"/>
            </a:avLst>
          </a:prstGeom>
          <a:solidFill>
            <a:srgbClr val="FFFFFF">
              <a:shade val="85000"/>
            </a:srgbClr>
          </a:solidFill>
          <a:ln>
            <a:noFill/>
          </a:ln>
          <a:effectLst>
            <a:reflection blurRad="6350" stA="35000" endPos="4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Grafik 18"/>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0" y="3573781"/>
            <a:ext cx="4750278" cy="3012848"/>
          </a:xfrm>
          <a:prstGeom prst="rect">
            <a:avLst/>
          </a:prstGeom>
        </p:spPr>
      </p:pic>
      <p:sp>
        <p:nvSpPr>
          <p:cNvPr id="11" name="Rechteck 10"/>
          <p:cNvSpPr/>
          <p:nvPr/>
        </p:nvSpPr>
        <p:spPr>
          <a:xfrm>
            <a:off x="537881" y="3163948"/>
            <a:ext cx="4498879" cy="369332"/>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buFont typeface="Wingdings" pitchFamily="2" charset="2"/>
              <a:buNone/>
            </a:pPr>
            <a:r>
              <a:rPr lang="en-US" altLang="de-DE" dirty="0">
                <a:solidFill>
                  <a:schemeClr val="bg1"/>
                </a:solidFill>
                <a:latin typeface="Calibri" pitchFamily="34" charset="0"/>
              </a:rPr>
              <a:t>Custom arrays based on SiPM WB series</a:t>
            </a:r>
          </a:p>
        </p:txBody>
      </p:sp>
      <p:pic>
        <p:nvPicPr>
          <p:cNvPr id="20" name="Grafik 19"/>
          <p:cNvPicPr>
            <a:picLocks noChangeAspect="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657462" y="4804334"/>
            <a:ext cx="1651413" cy="1651413"/>
          </a:xfrm>
          <a:prstGeom prst="rect">
            <a:avLst/>
          </a:prstGeom>
        </p:spPr>
      </p:pic>
      <p:sp>
        <p:nvSpPr>
          <p:cNvPr id="21" name="Rechteck 20"/>
          <p:cNvSpPr/>
          <p:nvPr/>
        </p:nvSpPr>
        <p:spPr>
          <a:xfrm>
            <a:off x="6308875" y="5168375"/>
            <a:ext cx="2646556" cy="923330"/>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buFont typeface="Wingdings" pitchFamily="2" charset="2"/>
              <a:buNone/>
            </a:pPr>
            <a:r>
              <a:rPr lang="de-DE" dirty="0">
                <a:solidFill>
                  <a:schemeClr val="bg1"/>
                </a:solidFill>
              </a:rPr>
              <a:t>4x PM3325-WB on </a:t>
            </a:r>
            <a:r>
              <a:rPr lang="en-US" dirty="0">
                <a:solidFill>
                  <a:schemeClr val="bg1"/>
                </a:solidFill>
              </a:rPr>
              <a:t>evaluation PCB for optical bench applications</a:t>
            </a:r>
            <a:endParaRPr lang="en-US" altLang="de-DE" dirty="0">
              <a:solidFill>
                <a:schemeClr val="bg1"/>
              </a:solidFill>
              <a:latin typeface="Calibri" pitchFamily="34" charset="0"/>
            </a:endParaRPr>
          </a:p>
        </p:txBody>
      </p:sp>
    </p:spTree>
    <p:extLst>
      <p:ext uri="{BB962C8B-B14F-4D97-AF65-F5344CB8AC3E}">
        <p14:creationId xmlns:p14="http://schemas.microsoft.com/office/powerpoint/2010/main" val="2025731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84CAB5F9-7FB5-4E89-9528-A8E4C6735C95}" type="slidenum">
              <a:rPr lang="de-DE" smtClean="0"/>
              <a:t>12</a:t>
            </a:fld>
            <a:endParaRPr lang="de-DE"/>
          </a:p>
        </p:txBody>
      </p:sp>
      <p:sp>
        <p:nvSpPr>
          <p:cNvPr id="5" name="Datumsplatzhalter 4"/>
          <p:cNvSpPr>
            <a:spLocks noGrp="1"/>
          </p:cNvSpPr>
          <p:nvPr>
            <p:ph type="dt" sz="half" idx="10"/>
          </p:nvPr>
        </p:nvSpPr>
        <p:spPr/>
        <p:txBody>
          <a:bodyPr/>
          <a:lstStyle/>
          <a:p>
            <a:r>
              <a:rPr lang="de-DE"/>
              <a:t>July 2019</a:t>
            </a:r>
            <a:endParaRPr lang="de-DE" dirty="0"/>
          </a:p>
        </p:txBody>
      </p:sp>
      <p:sp>
        <p:nvSpPr>
          <p:cNvPr id="6" name="Fußzeilenplatzhalter 5"/>
          <p:cNvSpPr>
            <a:spLocks noGrp="1"/>
          </p:cNvSpPr>
          <p:nvPr>
            <p:ph type="ftr" sz="quarter" idx="3"/>
          </p:nvPr>
        </p:nvSpPr>
        <p:spPr/>
        <p:txBody>
          <a:bodyPr/>
          <a:lstStyle/>
          <a:p>
            <a:r>
              <a:rPr lang="sv-SE"/>
              <a:t>KETEK - iWoRiD 2019                     Tobias Eggert</a:t>
            </a:r>
            <a:endParaRPr lang="fr-FR" dirty="0"/>
          </a:p>
        </p:txBody>
      </p:sp>
      <p:sp>
        <p:nvSpPr>
          <p:cNvPr id="7" name="Titel 1">
            <a:extLst>
              <a:ext uri="{FF2B5EF4-FFF2-40B4-BE49-F238E27FC236}">
                <a16:creationId xmlns:a16="http://schemas.microsoft.com/office/drawing/2014/main" id="{643CC581-CA72-4E6F-B988-3AEE42D542E1}"/>
              </a:ext>
            </a:extLst>
          </p:cNvPr>
          <p:cNvSpPr txBox="1">
            <a:spLocks/>
          </p:cNvSpPr>
          <p:nvPr/>
        </p:nvSpPr>
        <p:spPr>
          <a:xfrm>
            <a:off x="188626" y="138366"/>
            <a:ext cx="5400000" cy="432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400" kern="1200">
                <a:solidFill>
                  <a:schemeClr val="bg1"/>
                </a:solidFill>
                <a:latin typeface="Calibri" panose="020F0502020204030204" pitchFamily="34" charset="0"/>
                <a:ea typeface="+mj-ea"/>
                <a:cs typeface="+mj-cs"/>
              </a:defRPr>
            </a:lvl1pPr>
          </a:lstStyle>
          <a:p>
            <a:r>
              <a:rPr lang="x-none">
                <a:latin typeface="Calibri Light" panose="020F0302020204030204" pitchFamily="34" charset="0"/>
              </a:rPr>
              <a:t>Customized SiPM Chips</a:t>
            </a:r>
          </a:p>
        </p:txBody>
      </p:sp>
      <p:pic>
        <p:nvPicPr>
          <p:cNvPr id="9" name="Grafik 19">
            <a:extLst>
              <a:ext uri="{FF2B5EF4-FFF2-40B4-BE49-F238E27FC236}">
                <a16:creationId xmlns:a16="http://schemas.microsoft.com/office/drawing/2014/main" id="{C5149345-FE79-4973-9B18-8E6BA9379945}"/>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2845022" y="3974269"/>
            <a:ext cx="3259216" cy="2003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0">
            <a:extLst>
              <a:ext uri="{FF2B5EF4-FFF2-40B4-BE49-F238E27FC236}">
                <a16:creationId xmlns:a16="http://schemas.microsoft.com/office/drawing/2014/main" id="{B545E94F-5B46-4D34-97CF-CCA9DC97538A}"/>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69458" y="1756134"/>
            <a:ext cx="2236447" cy="22384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2">
            <a:extLst>
              <a:ext uri="{FF2B5EF4-FFF2-40B4-BE49-F238E27FC236}">
                <a16:creationId xmlns:a16="http://schemas.microsoft.com/office/drawing/2014/main" id="{161DD432-7B96-4E2E-AE6A-3FCD56E57E0A}"/>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507313" y="4370467"/>
            <a:ext cx="1814999" cy="19391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 name="Gruppieren 2">
            <a:extLst>
              <a:ext uri="{FF2B5EF4-FFF2-40B4-BE49-F238E27FC236}">
                <a16:creationId xmlns:a16="http://schemas.microsoft.com/office/drawing/2014/main" id="{0B83091C-9CDF-49AC-977B-F169D7E13D29}"/>
              </a:ext>
            </a:extLst>
          </p:cNvPr>
          <p:cNvGrpSpPr/>
          <p:nvPr/>
        </p:nvGrpSpPr>
        <p:grpSpPr>
          <a:xfrm>
            <a:off x="6482583" y="3204098"/>
            <a:ext cx="2379276" cy="2385693"/>
            <a:chOff x="2815357" y="1771650"/>
            <a:chExt cx="2379276" cy="2385693"/>
          </a:xfrm>
        </p:grpSpPr>
        <p:pic>
          <p:nvPicPr>
            <p:cNvPr id="22" name="Grafik 3">
              <a:extLst>
                <a:ext uri="{FF2B5EF4-FFF2-40B4-BE49-F238E27FC236}">
                  <a16:creationId xmlns:a16="http://schemas.microsoft.com/office/drawing/2014/main" id="{D2F2DC88-A007-4233-A751-09DA25E473DA}"/>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2815357" y="1771650"/>
              <a:ext cx="2379276" cy="2385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feld 1">
              <a:extLst>
                <a:ext uri="{FF2B5EF4-FFF2-40B4-BE49-F238E27FC236}">
                  <a16:creationId xmlns:a16="http://schemas.microsoft.com/office/drawing/2014/main" id="{7342E3EC-C03A-49D0-AF4C-92767A7438DC}"/>
                </a:ext>
              </a:extLst>
            </p:cNvPr>
            <p:cNvSpPr txBox="1">
              <a:spLocks noChangeArrowheads="1"/>
            </p:cNvSpPr>
            <p:nvPr/>
          </p:nvSpPr>
          <p:spPr bwMode="auto">
            <a:xfrm>
              <a:off x="2912152" y="2657238"/>
              <a:ext cx="217034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CC0000"/>
                </a:buClr>
                <a:buFont typeface="Wingdings" pitchFamily="2" charset="2"/>
                <a:buChar char="n"/>
                <a:defRPr sz="1600">
                  <a:solidFill>
                    <a:schemeClr val="tx1"/>
                  </a:solidFill>
                  <a:latin typeface="Arial" charset="0"/>
                </a:defRPr>
              </a:lvl1pPr>
              <a:lvl2pPr marL="742950" indent="-285750">
                <a:spcBef>
                  <a:spcPct val="20000"/>
                </a:spcBef>
                <a:buFont typeface="Arial" charset="0"/>
                <a:buChar char="–"/>
                <a:defRPr sz="1400">
                  <a:solidFill>
                    <a:schemeClr val="tx1"/>
                  </a:solidFill>
                  <a:latin typeface="Arial" charset="0"/>
                </a:defRPr>
              </a:lvl2pPr>
              <a:lvl3pPr marL="1143000" indent="-228600">
                <a:spcBef>
                  <a:spcPct val="20000"/>
                </a:spcBef>
                <a:buChar char="•"/>
                <a:defRPr sz="1200">
                  <a:solidFill>
                    <a:schemeClr val="tx1"/>
                  </a:solidFill>
                  <a:latin typeface="Arial" charset="0"/>
                </a:defRPr>
              </a:lvl3pPr>
              <a:lvl4pPr marL="1600200" indent="-228600">
                <a:spcBef>
                  <a:spcPct val="20000"/>
                </a:spcBef>
                <a:buChar char="–"/>
                <a:defRPr sz="1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
                  <a:srgbClr val="660066"/>
                </a:buClr>
                <a:buSzPct val="130000"/>
                <a:buNone/>
                <a:tabLst>
                  <a:tab pos="1257300" algn="l"/>
                </a:tabLst>
                <a:defRPr/>
              </a:pPr>
              <a:r>
                <a:rPr lang="en-US" altLang="en-US" sz="1500" dirty="0">
                  <a:solidFill>
                    <a:schemeClr val="bg1"/>
                  </a:solidFill>
                  <a:effectLst>
                    <a:outerShdw blurRad="38100" dist="38100" dir="2700000" algn="tl">
                      <a:srgbClr val="000000">
                        <a:alpha val="43137"/>
                      </a:srgbClr>
                    </a:outerShdw>
                  </a:effectLst>
                  <a:latin typeface="Calibri" pitchFamily="34" charset="0"/>
                </a:rPr>
                <a:t>8.6mm</a:t>
              </a:r>
              <a:r>
                <a:rPr lang="en-US" altLang="en-US" sz="1500" baseline="30000" dirty="0">
                  <a:solidFill>
                    <a:schemeClr val="bg1"/>
                  </a:solidFill>
                  <a:effectLst>
                    <a:outerShdw blurRad="38100" dist="38100" dir="2700000" algn="tl">
                      <a:srgbClr val="000000">
                        <a:alpha val="43137"/>
                      </a:srgbClr>
                    </a:outerShdw>
                  </a:effectLst>
                  <a:latin typeface="Calibri" pitchFamily="34" charset="0"/>
                </a:rPr>
                <a:t>2</a:t>
              </a:r>
              <a:r>
                <a:rPr lang="en-US" altLang="en-US" sz="1500" dirty="0">
                  <a:solidFill>
                    <a:schemeClr val="bg1"/>
                  </a:solidFill>
                  <a:effectLst>
                    <a:outerShdw blurRad="38100" dist="38100" dir="2700000" algn="tl">
                      <a:srgbClr val="000000">
                        <a:alpha val="43137"/>
                      </a:srgbClr>
                    </a:outerShdw>
                  </a:effectLst>
                  <a:latin typeface="Calibri" pitchFamily="34" charset="0"/>
                </a:rPr>
                <a:t> active area</a:t>
              </a:r>
            </a:p>
            <a:p>
              <a:pPr algn="ctr" eaLnBrk="1" hangingPunct="1">
                <a:spcBef>
                  <a:spcPct val="0"/>
                </a:spcBef>
                <a:buClr>
                  <a:srgbClr val="660066"/>
                </a:buClr>
                <a:buSzPct val="130000"/>
                <a:buNone/>
                <a:tabLst>
                  <a:tab pos="1257300" algn="l"/>
                </a:tabLst>
                <a:defRPr/>
              </a:pPr>
              <a:r>
                <a:rPr lang="en-US" altLang="en-US" sz="1500" dirty="0">
                  <a:solidFill>
                    <a:schemeClr val="bg1"/>
                  </a:solidFill>
                  <a:effectLst>
                    <a:outerShdw blurRad="38100" dist="38100" dir="2700000" algn="tl">
                      <a:srgbClr val="000000">
                        <a:alpha val="43137"/>
                      </a:srgbClr>
                    </a:outerShdw>
                  </a:effectLst>
                  <a:latin typeface="Calibri" pitchFamily="34" charset="0"/>
                </a:rPr>
                <a:t>38158 cells / 15µm pitch</a:t>
              </a:r>
            </a:p>
          </p:txBody>
        </p:sp>
      </p:grpSp>
      <p:sp>
        <p:nvSpPr>
          <p:cNvPr id="2" name="Rechteck 1">
            <a:extLst>
              <a:ext uri="{FF2B5EF4-FFF2-40B4-BE49-F238E27FC236}">
                <a16:creationId xmlns:a16="http://schemas.microsoft.com/office/drawing/2014/main" id="{7BD725C7-303E-4B52-9793-A8CEB019299D}"/>
              </a:ext>
            </a:extLst>
          </p:cNvPr>
          <p:cNvSpPr/>
          <p:nvPr/>
        </p:nvSpPr>
        <p:spPr>
          <a:xfrm>
            <a:off x="48145" y="944616"/>
            <a:ext cx="2849434" cy="646331"/>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lgn="ctr"/>
            <a:r>
              <a:rPr lang="en-US" dirty="0">
                <a:solidFill>
                  <a:schemeClr val="bg1"/>
                </a:solidFill>
                <a:latin typeface="Calibri" pitchFamily="34" charset="0"/>
              </a:rPr>
              <a:t>Monolithic 64-channel-array</a:t>
            </a:r>
          </a:p>
          <a:p>
            <a:pPr algn="ctr"/>
            <a:r>
              <a:rPr lang="en-US" dirty="0">
                <a:solidFill>
                  <a:schemeClr val="bg1"/>
                </a:solidFill>
                <a:latin typeface="Calibri" pitchFamily="34" charset="0"/>
              </a:rPr>
              <a:t>for the University of Tokyo </a:t>
            </a:r>
            <a:endParaRPr lang="x-none" dirty="0">
              <a:solidFill>
                <a:schemeClr val="bg1"/>
              </a:solidFill>
              <a:latin typeface="Calibri" pitchFamily="34" charset="0"/>
            </a:endParaRPr>
          </a:p>
        </p:txBody>
      </p:sp>
      <p:sp>
        <p:nvSpPr>
          <p:cNvPr id="25" name="Rechteck 24">
            <a:extLst>
              <a:ext uri="{FF2B5EF4-FFF2-40B4-BE49-F238E27FC236}">
                <a16:creationId xmlns:a16="http://schemas.microsoft.com/office/drawing/2014/main" id="{4B25F852-5EBA-42C4-8BD0-D38DA4743704}"/>
              </a:ext>
            </a:extLst>
          </p:cNvPr>
          <p:cNvSpPr/>
          <p:nvPr/>
        </p:nvSpPr>
        <p:spPr>
          <a:xfrm>
            <a:off x="6239831" y="2237278"/>
            <a:ext cx="2849434" cy="646331"/>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lgn="ctr"/>
            <a:r>
              <a:rPr lang="en-US" dirty="0">
                <a:solidFill>
                  <a:schemeClr val="bg1"/>
                </a:solidFill>
                <a:latin typeface="Calibri" pitchFamily="34" charset="0"/>
              </a:rPr>
              <a:t>Round-shaped high dynamic range SiPM for CERN CMS</a:t>
            </a:r>
            <a:endParaRPr lang="x-none" dirty="0">
              <a:solidFill>
                <a:schemeClr val="bg1"/>
              </a:solidFill>
              <a:latin typeface="Calibri" pitchFamily="34" charset="0"/>
            </a:endParaRPr>
          </a:p>
        </p:txBody>
      </p:sp>
      <p:sp>
        <p:nvSpPr>
          <p:cNvPr id="27" name="Textfeld 1">
            <a:extLst>
              <a:ext uri="{FF2B5EF4-FFF2-40B4-BE49-F238E27FC236}">
                <a16:creationId xmlns:a16="http://schemas.microsoft.com/office/drawing/2014/main" id="{A3DD4D6C-E6ED-484E-90B0-F9B733A36F27}"/>
              </a:ext>
            </a:extLst>
          </p:cNvPr>
          <p:cNvSpPr txBox="1">
            <a:spLocks noChangeArrowheads="1"/>
          </p:cNvSpPr>
          <p:nvPr/>
        </p:nvSpPr>
        <p:spPr bwMode="auto">
          <a:xfrm>
            <a:off x="386710" y="2650100"/>
            <a:ext cx="220339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CC0000"/>
              </a:buClr>
              <a:buFont typeface="Wingdings" pitchFamily="2" charset="2"/>
              <a:buChar char="n"/>
              <a:defRPr sz="1600">
                <a:solidFill>
                  <a:schemeClr val="tx1"/>
                </a:solidFill>
                <a:latin typeface="Arial" charset="0"/>
              </a:defRPr>
            </a:lvl1pPr>
            <a:lvl2pPr marL="742950" indent="-285750">
              <a:spcBef>
                <a:spcPct val="20000"/>
              </a:spcBef>
              <a:buFont typeface="Arial" charset="0"/>
              <a:buChar char="–"/>
              <a:defRPr sz="1400">
                <a:solidFill>
                  <a:schemeClr val="tx1"/>
                </a:solidFill>
                <a:latin typeface="Arial" charset="0"/>
              </a:defRPr>
            </a:lvl2pPr>
            <a:lvl3pPr marL="1143000" indent="-228600">
              <a:spcBef>
                <a:spcPct val="20000"/>
              </a:spcBef>
              <a:buChar char="•"/>
              <a:defRPr sz="1200">
                <a:solidFill>
                  <a:schemeClr val="tx1"/>
                </a:solidFill>
                <a:latin typeface="Arial" charset="0"/>
              </a:defRPr>
            </a:lvl3pPr>
            <a:lvl4pPr marL="1600200" indent="-228600">
              <a:spcBef>
                <a:spcPct val="20000"/>
              </a:spcBef>
              <a:buChar char="–"/>
              <a:defRPr sz="1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
                <a:srgbClr val="660066"/>
              </a:buClr>
              <a:buSzPct val="130000"/>
              <a:buNone/>
              <a:tabLst>
                <a:tab pos="1257300" algn="l"/>
              </a:tabLst>
              <a:defRPr/>
            </a:pPr>
            <a:r>
              <a:rPr lang="en-US" altLang="en-US" sz="1500" dirty="0">
                <a:solidFill>
                  <a:schemeClr val="bg1"/>
                </a:solidFill>
                <a:effectLst>
                  <a:outerShdw blurRad="38100" dist="38100" dir="2700000" algn="tl">
                    <a:srgbClr val="000000">
                      <a:alpha val="43137"/>
                    </a:srgbClr>
                  </a:outerShdw>
                </a:effectLst>
                <a:latin typeface="Calibri" pitchFamily="34" charset="0"/>
              </a:rPr>
              <a:t>64x0.16mm</a:t>
            </a:r>
            <a:r>
              <a:rPr lang="en-US" altLang="en-US" sz="1500" baseline="30000" dirty="0">
                <a:solidFill>
                  <a:schemeClr val="bg1"/>
                </a:solidFill>
                <a:effectLst>
                  <a:outerShdw blurRad="38100" dist="38100" dir="2700000" algn="tl">
                    <a:srgbClr val="000000">
                      <a:alpha val="43137"/>
                    </a:srgbClr>
                  </a:outerShdw>
                </a:effectLst>
                <a:latin typeface="Calibri" pitchFamily="34" charset="0"/>
              </a:rPr>
              <a:t>2</a:t>
            </a:r>
            <a:r>
              <a:rPr lang="en-US" altLang="en-US" sz="1500" dirty="0">
                <a:solidFill>
                  <a:schemeClr val="bg1"/>
                </a:solidFill>
                <a:effectLst>
                  <a:outerShdw blurRad="38100" dist="38100" dir="2700000" algn="tl">
                    <a:srgbClr val="000000">
                      <a:alpha val="43137"/>
                    </a:srgbClr>
                  </a:outerShdw>
                </a:effectLst>
                <a:latin typeface="Calibri" pitchFamily="34" charset="0"/>
              </a:rPr>
              <a:t> active area</a:t>
            </a:r>
          </a:p>
          <a:p>
            <a:pPr algn="ctr" eaLnBrk="1" hangingPunct="1">
              <a:spcBef>
                <a:spcPct val="0"/>
              </a:spcBef>
              <a:buClr>
                <a:srgbClr val="660066"/>
              </a:buClr>
              <a:buSzPct val="130000"/>
              <a:buNone/>
              <a:tabLst>
                <a:tab pos="1257300" algn="l"/>
              </a:tabLst>
              <a:defRPr/>
            </a:pPr>
            <a:r>
              <a:rPr lang="en-US" altLang="en-US" sz="1500" dirty="0">
                <a:solidFill>
                  <a:schemeClr val="bg1"/>
                </a:solidFill>
                <a:effectLst>
                  <a:outerShdw blurRad="38100" dist="38100" dir="2700000" algn="tl">
                    <a:srgbClr val="000000">
                      <a:alpha val="43137"/>
                    </a:srgbClr>
                  </a:outerShdw>
                </a:effectLst>
                <a:latin typeface="Calibri" pitchFamily="34" charset="0"/>
              </a:rPr>
              <a:t>64x400 cells / 20µm pitch</a:t>
            </a:r>
          </a:p>
        </p:txBody>
      </p:sp>
      <p:pic>
        <p:nvPicPr>
          <p:cNvPr id="28" name="Grafik 27">
            <a:extLst>
              <a:ext uri="{FF2B5EF4-FFF2-40B4-BE49-F238E27FC236}">
                <a16:creationId xmlns:a16="http://schemas.microsoft.com/office/drawing/2014/main" id="{1DC8C7B6-91F1-4412-BF85-31EC3BDF9F7D}"/>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845022" y="2325242"/>
            <a:ext cx="3259216" cy="1615158"/>
          </a:xfrm>
          <a:prstGeom prst="rect">
            <a:avLst/>
          </a:prstGeom>
        </p:spPr>
      </p:pic>
      <p:sp>
        <p:nvSpPr>
          <p:cNvPr id="29" name="Rechteck 28">
            <a:extLst>
              <a:ext uri="{FF2B5EF4-FFF2-40B4-BE49-F238E27FC236}">
                <a16:creationId xmlns:a16="http://schemas.microsoft.com/office/drawing/2014/main" id="{C39705B8-0792-425C-A53B-A19BDFA77A0D}"/>
              </a:ext>
            </a:extLst>
          </p:cNvPr>
          <p:cNvSpPr/>
          <p:nvPr/>
        </p:nvSpPr>
        <p:spPr>
          <a:xfrm>
            <a:off x="3144871" y="1590947"/>
            <a:ext cx="2849434" cy="646331"/>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lgn="ctr"/>
            <a:r>
              <a:rPr lang="en-US" dirty="0">
                <a:solidFill>
                  <a:schemeClr val="bg1"/>
                </a:solidFill>
                <a:latin typeface="Calibri" pitchFamily="34" charset="0"/>
              </a:rPr>
              <a:t>Linear 64-channel SiPM chip for CERN </a:t>
            </a:r>
            <a:r>
              <a:rPr lang="en-US" dirty="0" err="1">
                <a:solidFill>
                  <a:schemeClr val="bg1"/>
                </a:solidFill>
                <a:latin typeface="Calibri" pitchFamily="34" charset="0"/>
              </a:rPr>
              <a:t>LHCb</a:t>
            </a:r>
            <a:r>
              <a:rPr lang="en-US" dirty="0">
                <a:solidFill>
                  <a:schemeClr val="bg1"/>
                </a:solidFill>
                <a:latin typeface="Calibri" pitchFamily="34" charset="0"/>
              </a:rPr>
              <a:t> experiment</a:t>
            </a:r>
            <a:endParaRPr lang="x-none" dirty="0">
              <a:solidFill>
                <a:schemeClr val="bg1"/>
              </a:solidFill>
              <a:latin typeface="Calibri" pitchFamily="34" charset="0"/>
            </a:endParaRPr>
          </a:p>
        </p:txBody>
      </p:sp>
      <p:cxnSp>
        <p:nvCxnSpPr>
          <p:cNvPr id="31" name="Gerader Verbinder 30">
            <a:extLst>
              <a:ext uri="{FF2B5EF4-FFF2-40B4-BE49-F238E27FC236}">
                <a16:creationId xmlns:a16="http://schemas.microsoft.com/office/drawing/2014/main" id="{0774B72F-E59C-46AF-9D22-CDEF83F99049}"/>
              </a:ext>
            </a:extLst>
          </p:cNvPr>
          <p:cNvCxnSpPr/>
          <p:nvPr/>
        </p:nvCxnSpPr>
        <p:spPr>
          <a:xfrm>
            <a:off x="369458" y="3994553"/>
            <a:ext cx="137855" cy="375914"/>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32" name="Gerader Verbinder 31">
            <a:extLst>
              <a:ext uri="{FF2B5EF4-FFF2-40B4-BE49-F238E27FC236}">
                <a16:creationId xmlns:a16="http://schemas.microsoft.com/office/drawing/2014/main" id="{C83916F6-D8DD-4895-8816-44B232D1D25D}"/>
              </a:ext>
            </a:extLst>
          </p:cNvPr>
          <p:cNvCxnSpPr>
            <a:cxnSpLocks/>
          </p:cNvCxnSpPr>
          <p:nvPr/>
        </p:nvCxnSpPr>
        <p:spPr>
          <a:xfrm>
            <a:off x="662649" y="3940400"/>
            <a:ext cx="1659663" cy="430067"/>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34" name="Gerader Verbinder 33">
            <a:extLst>
              <a:ext uri="{FF2B5EF4-FFF2-40B4-BE49-F238E27FC236}">
                <a16:creationId xmlns:a16="http://schemas.microsoft.com/office/drawing/2014/main" id="{21C31415-05D3-4B82-AE1E-432A56128194}"/>
              </a:ext>
            </a:extLst>
          </p:cNvPr>
          <p:cNvCxnSpPr>
            <a:cxnSpLocks/>
          </p:cNvCxnSpPr>
          <p:nvPr/>
        </p:nvCxnSpPr>
        <p:spPr>
          <a:xfrm flipH="1">
            <a:off x="5784380" y="2810844"/>
            <a:ext cx="261763" cy="1182437"/>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4A7AD895-1EA9-49DB-AD32-B30E6B0B821C}"/>
              </a:ext>
            </a:extLst>
          </p:cNvPr>
          <p:cNvCxnSpPr>
            <a:cxnSpLocks/>
          </p:cNvCxnSpPr>
          <p:nvPr/>
        </p:nvCxnSpPr>
        <p:spPr>
          <a:xfrm>
            <a:off x="2920608" y="2777099"/>
            <a:ext cx="1648980" cy="1863442"/>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10819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r>
              <a:rPr lang="de-DE"/>
              <a:t>July 2019</a:t>
            </a:r>
            <a:endParaRPr lang="de-DE" dirty="0"/>
          </a:p>
        </p:txBody>
      </p:sp>
      <p:sp>
        <p:nvSpPr>
          <p:cNvPr id="14" name="Titel 13"/>
          <p:cNvSpPr>
            <a:spLocks noGrp="1"/>
          </p:cNvSpPr>
          <p:nvPr>
            <p:ph type="title"/>
          </p:nvPr>
        </p:nvSpPr>
        <p:spPr>
          <a:xfrm>
            <a:off x="192700" y="146910"/>
            <a:ext cx="5400000" cy="432000"/>
          </a:xfrm>
        </p:spPr>
        <p:txBody>
          <a:bodyPr vert="horz" lIns="91440" tIns="45720" rIns="91440" bIns="45720" rtlCol="0" anchor="ctr">
            <a:normAutofit/>
          </a:bodyPr>
          <a:lstStyle/>
          <a:p>
            <a:r>
              <a:rPr lang="en-US" altLang="de-DE" dirty="0">
                <a:latin typeface="+mj-lt"/>
              </a:rPr>
              <a:t>KETEK SiPM TIA Module</a:t>
            </a:r>
          </a:p>
        </p:txBody>
      </p:sp>
      <p:sp>
        <p:nvSpPr>
          <p:cNvPr id="15" name="Inhaltsplatzhalter 2"/>
          <p:cNvSpPr>
            <a:spLocks noGrp="1"/>
          </p:cNvSpPr>
          <p:nvPr>
            <p:ph idx="1"/>
          </p:nvPr>
        </p:nvSpPr>
        <p:spPr>
          <a:xfrm>
            <a:off x="216000" y="856691"/>
            <a:ext cx="8640000" cy="1689730"/>
          </a:xfrm>
        </p:spPr>
        <p:txBody>
          <a:bodyPr/>
          <a:lstStyle/>
          <a:p>
            <a:pPr marL="0" indent="0">
              <a:buNone/>
            </a:pPr>
            <a:r>
              <a:rPr lang="en-US" b="1" dirty="0"/>
              <a:t>SiPM Module successfully tested and evaluated at </a:t>
            </a:r>
            <a:r>
              <a:rPr lang="en-US" b="1" dirty="0" err="1"/>
              <a:t>MoFlo</a:t>
            </a:r>
            <a:r>
              <a:rPr lang="en-US" b="1" dirty="0"/>
              <a:t> (Beckman Coulter cell sorter)</a:t>
            </a:r>
          </a:p>
        </p:txBody>
      </p:sp>
      <p:sp>
        <p:nvSpPr>
          <p:cNvPr id="2" name="Fußzeilenplatzhalter 1"/>
          <p:cNvSpPr>
            <a:spLocks noGrp="1"/>
          </p:cNvSpPr>
          <p:nvPr>
            <p:ph type="ftr" sz="quarter" idx="3"/>
          </p:nvPr>
        </p:nvSpPr>
        <p:spPr/>
        <p:txBody>
          <a:bodyPr/>
          <a:lstStyle/>
          <a:p>
            <a:r>
              <a:rPr lang="sv-SE"/>
              <a:t>KETEK - iWoRiD 2019                     Tobias Eggert</a:t>
            </a:r>
            <a:endParaRPr lang="fr-FR" dirty="0"/>
          </a:p>
        </p:txBody>
      </p:sp>
      <p:sp>
        <p:nvSpPr>
          <p:cNvPr id="3" name="Foliennummernplatzhalter 2"/>
          <p:cNvSpPr>
            <a:spLocks noGrp="1"/>
          </p:cNvSpPr>
          <p:nvPr>
            <p:ph type="sldNum" sz="quarter" idx="12"/>
          </p:nvPr>
        </p:nvSpPr>
        <p:spPr/>
        <p:txBody>
          <a:bodyPr/>
          <a:lstStyle/>
          <a:p>
            <a:fld id="{84CAB5F9-7FB5-4E89-9528-A8E4C6735C95}" type="slidenum">
              <a:rPr lang="de-DE" smtClean="0"/>
              <a:t>13</a:t>
            </a:fld>
            <a:endParaRPr lang="de-DE"/>
          </a:p>
        </p:txBody>
      </p:sp>
      <p:grpSp>
        <p:nvGrpSpPr>
          <p:cNvPr id="8" name="Gruppieren 7"/>
          <p:cNvGrpSpPr/>
          <p:nvPr/>
        </p:nvGrpSpPr>
        <p:grpSpPr>
          <a:xfrm>
            <a:off x="751654" y="1492658"/>
            <a:ext cx="8139182" cy="2263601"/>
            <a:chOff x="1049378" y="1856536"/>
            <a:chExt cx="8139182" cy="2263601"/>
          </a:xfrm>
        </p:grpSpPr>
        <p:sp>
          <p:nvSpPr>
            <p:cNvPr id="22" name="Textfeld 21"/>
            <p:cNvSpPr txBox="1"/>
            <p:nvPr/>
          </p:nvSpPr>
          <p:spPr>
            <a:xfrm>
              <a:off x="4605316" y="1957490"/>
              <a:ext cx="4583244" cy="1200329"/>
            </a:xfrm>
            <a:prstGeom prst="rect">
              <a:avLst/>
            </a:prstGeom>
            <a:noFill/>
          </p:spPr>
          <p:txBody>
            <a:bodyPr wrap="square" rtlCol="0">
              <a:spAutoFit/>
            </a:bodyPr>
            <a:lstStyle/>
            <a:p>
              <a:pPr marL="285750" indent="-285750">
                <a:buFont typeface="Arial" panose="020B0604020202020204" pitchFamily="34" charset="0"/>
                <a:buChar char="•"/>
              </a:pPr>
              <a:r>
                <a:rPr lang="en-US" dirty="0"/>
                <a:t>PM3315-WB SiPM based</a:t>
              </a:r>
            </a:p>
            <a:p>
              <a:pPr marL="285750" indent="-285750">
                <a:buFont typeface="Arial" panose="020B0604020202020204" pitchFamily="34" charset="0"/>
                <a:buChar char="•"/>
              </a:pPr>
              <a:r>
                <a:rPr lang="en-US" dirty="0"/>
                <a:t>Integrated </a:t>
              </a:r>
              <a:r>
                <a:rPr lang="en-US" dirty="0" err="1"/>
                <a:t>Transimpedance</a:t>
              </a:r>
              <a:r>
                <a:rPr lang="en-US" dirty="0"/>
                <a:t> Amplifier (TIA)</a:t>
              </a:r>
            </a:p>
            <a:p>
              <a:pPr marL="285750" indent="-285750">
                <a:buFont typeface="Arial" panose="020B0604020202020204" pitchFamily="34" charset="0"/>
                <a:buChar char="•"/>
              </a:pPr>
              <a:r>
                <a:rPr lang="en-US" dirty="0"/>
                <a:t>Plug and Play Solution for Cytometry</a:t>
              </a:r>
            </a:p>
            <a:p>
              <a:pPr marL="285750" indent="-285750">
                <a:buFont typeface="Arial" panose="020B0604020202020204" pitchFamily="34" charset="0"/>
                <a:buChar char="•"/>
              </a:pPr>
              <a:r>
                <a:rPr lang="en-US" dirty="0"/>
                <a:t>Control Input for SiPM Bias Voltage</a:t>
              </a:r>
            </a:p>
          </p:txBody>
        </p:sp>
        <p:pic>
          <p:nvPicPr>
            <p:cNvPr id="17" name="Grafik 16"/>
            <p:cNvPicPr/>
            <p:nvPr/>
          </p:nvPicPr>
          <p:blipFill rotWithShape="1">
            <a:blip r:embed="rId3">
              <a:extLst>
                <a:ext uri="{28A0092B-C50C-407E-A947-70E740481C1C}">
                  <a14:useLocalDpi xmlns:a14="http://schemas.microsoft.com/office/drawing/2010/main"/>
                </a:ext>
              </a:extLst>
            </a:blip>
            <a:srcRect/>
            <a:stretch/>
          </p:blipFill>
          <p:spPr bwMode="auto">
            <a:xfrm>
              <a:off x="1049378" y="1856536"/>
              <a:ext cx="3046275" cy="2263601"/>
            </a:xfrm>
            <a:prstGeom prst="rect">
              <a:avLst/>
            </a:prstGeom>
            <a:ln>
              <a:noFill/>
            </a:ln>
            <a:extLst>
              <a:ext uri="{53640926-AAD7-44D8-BBD7-CCE9431645EC}">
                <a14:shadowObscured xmlns:a14="http://schemas.microsoft.com/office/drawing/2010/main"/>
              </a:ext>
            </a:extLst>
          </p:spPr>
        </p:pic>
      </p:grpSp>
      <p:pic>
        <p:nvPicPr>
          <p:cNvPr id="7" name="Grafik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209652" y="2892093"/>
            <a:ext cx="3743601" cy="3685107"/>
          </a:xfrm>
          <a:prstGeom prst="rect">
            <a:avLst/>
          </a:prstGeom>
        </p:spPr>
      </p:pic>
      <p:sp>
        <p:nvSpPr>
          <p:cNvPr id="21" name="Rechteck 20"/>
          <p:cNvSpPr/>
          <p:nvPr/>
        </p:nvSpPr>
        <p:spPr>
          <a:xfrm>
            <a:off x="5806924" y="6304875"/>
            <a:ext cx="3337076" cy="507831"/>
          </a:xfrm>
          <a:prstGeom prst="rect">
            <a:avLst/>
          </a:prstGeom>
          <a:solidFill>
            <a:schemeClr val="bg1"/>
          </a:solidFill>
        </p:spPr>
        <p:txBody>
          <a:bodyPr wrap="square">
            <a:spAutoFit/>
          </a:bodyPr>
          <a:lstStyle/>
          <a:p>
            <a:pPr algn="r"/>
            <a:r>
              <a:rPr lang="de-DE" sz="1100" dirty="0" err="1"/>
              <a:t>Energy</a:t>
            </a:r>
            <a:r>
              <a:rPr lang="de-DE" sz="1100" dirty="0"/>
              <a:t> [</a:t>
            </a:r>
            <a:r>
              <a:rPr lang="de-DE" sz="1100" dirty="0" err="1"/>
              <a:t>a.u</a:t>
            </a:r>
            <a:r>
              <a:rPr lang="de-DE" sz="1100" dirty="0"/>
              <a:t>.]</a:t>
            </a:r>
          </a:p>
          <a:p>
            <a:pPr algn="r"/>
            <a:endParaRPr lang="de-DE" sz="500" dirty="0"/>
          </a:p>
          <a:p>
            <a:pPr algn="r"/>
            <a:r>
              <a:rPr lang="de-DE" sz="1100" i="1" dirty="0"/>
              <a:t>Data </a:t>
            </a:r>
            <a:r>
              <a:rPr lang="de-DE" sz="1100" i="1" dirty="0" err="1"/>
              <a:t>courtesy</a:t>
            </a:r>
            <a:r>
              <a:rPr lang="de-DE" sz="1100" i="1" dirty="0"/>
              <a:t> </a:t>
            </a:r>
            <a:r>
              <a:rPr lang="de-DE" sz="1100" i="1" dirty="0" err="1"/>
              <a:t>of</a:t>
            </a:r>
            <a:r>
              <a:rPr lang="de-DE" sz="1100" i="1" dirty="0"/>
              <a:t> Dr. Malte Paulsen (EMBL, Heidelberg)</a:t>
            </a:r>
          </a:p>
        </p:txBody>
      </p:sp>
      <p:sp>
        <p:nvSpPr>
          <p:cNvPr id="23" name="Textfeld 22"/>
          <p:cNvSpPr txBox="1"/>
          <p:nvPr/>
        </p:nvSpPr>
        <p:spPr>
          <a:xfrm>
            <a:off x="238172" y="4082258"/>
            <a:ext cx="4909063" cy="1754326"/>
          </a:xfrm>
          <a:prstGeom prst="rect">
            <a:avLst/>
          </a:prstGeom>
          <a:noFill/>
        </p:spPr>
        <p:txBody>
          <a:bodyPr wrap="square" rtlCol="0">
            <a:spAutoFit/>
          </a:bodyPr>
          <a:lstStyle/>
          <a:p>
            <a:pPr marL="285750" indent="-285750">
              <a:buFont typeface="Arial" panose="020B0604020202020204" pitchFamily="34" charset="0"/>
              <a:buChar char="•"/>
            </a:pPr>
            <a:r>
              <a:rPr lang="en-US" dirty="0"/>
              <a:t>Compatible with </a:t>
            </a:r>
            <a:r>
              <a:rPr lang="en-US" dirty="0" err="1"/>
              <a:t>Thorlabs</a:t>
            </a:r>
            <a:r>
              <a:rPr lang="en-US" dirty="0"/>
              <a:t>® SM05 Optics and Hamamatsu® PMT mounts</a:t>
            </a:r>
          </a:p>
          <a:p>
            <a:pPr marL="285750" indent="-285750">
              <a:buFont typeface="Arial" panose="020B0604020202020204" pitchFamily="34" charset="0"/>
              <a:buChar char="•"/>
            </a:pPr>
            <a:r>
              <a:rPr lang="en-US" dirty="0"/>
              <a:t>TIA Module output signal directly can be fed into DAQ without further preprocessing</a:t>
            </a:r>
          </a:p>
          <a:p>
            <a:pPr marL="285750" indent="-285750">
              <a:buFont typeface="Arial" panose="020B0604020202020204" pitchFamily="34" charset="0"/>
              <a:buChar char="•"/>
            </a:pPr>
            <a:r>
              <a:rPr lang="en-US" dirty="0"/>
              <a:t>Highly cost effective solution compared to PMT</a:t>
            </a:r>
          </a:p>
          <a:p>
            <a:pPr marL="285750" indent="-285750">
              <a:buFont typeface="Arial" panose="020B0604020202020204" pitchFamily="34" charset="0"/>
              <a:buChar char="•"/>
            </a:pPr>
            <a:endParaRPr lang="en-US" dirty="0"/>
          </a:p>
        </p:txBody>
      </p:sp>
      <p:sp>
        <p:nvSpPr>
          <p:cNvPr id="24" name="Rechteck 23"/>
          <p:cNvSpPr/>
          <p:nvPr/>
        </p:nvSpPr>
        <p:spPr>
          <a:xfrm>
            <a:off x="6396380" y="3525278"/>
            <a:ext cx="2335990" cy="261610"/>
          </a:xfrm>
          <a:prstGeom prst="rect">
            <a:avLst/>
          </a:prstGeom>
        </p:spPr>
        <p:txBody>
          <a:bodyPr wrap="square">
            <a:spAutoFit/>
          </a:bodyPr>
          <a:lstStyle/>
          <a:p>
            <a:r>
              <a:rPr lang="de-DE" sz="1100" dirty="0"/>
              <a:t>15WB 488nm 510-550 </a:t>
            </a:r>
            <a:r>
              <a:rPr lang="de-DE" sz="1100" dirty="0" err="1"/>
              <a:t>Vctrl</a:t>
            </a:r>
            <a:r>
              <a:rPr lang="de-DE" sz="1100" dirty="0"/>
              <a:t> 530mV</a:t>
            </a:r>
          </a:p>
        </p:txBody>
      </p:sp>
    </p:spTree>
    <p:extLst>
      <p:ext uri="{BB962C8B-B14F-4D97-AF65-F5344CB8AC3E}">
        <p14:creationId xmlns:p14="http://schemas.microsoft.com/office/powerpoint/2010/main" val="7370667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x-none"/>
              <a:t>Conclusion</a:t>
            </a:r>
          </a:p>
        </p:txBody>
      </p:sp>
      <p:sp>
        <p:nvSpPr>
          <p:cNvPr id="3" name="Inhaltsplatzhalter 2"/>
          <p:cNvSpPr>
            <a:spLocks noGrp="1"/>
          </p:cNvSpPr>
          <p:nvPr>
            <p:ph idx="1"/>
          </p:nvPr>
        </p:nvSpPr>
        <p:spPr>
          <a:xfrm>
            <a:off x="180000" y="859570"/>
            <a:ext cx="8640000" cy="5040000"/>
          </a:xfrm>
        </p:spPr>
        <p:txBody>
          <a:bodyPr/>
          <a:lstStyle/>
          <a:p>
            <a:r>
              <a:rPr lang="x-none" dirty="0"/>
              <a:t>KETEK SiPM combine high fill factor with large dynamic range</a:t>
            </a:r>
          </a:p>
          <a:p>
            <a:r>
              <a:rPr lang="x-none" dirty="0"/>
              <a:t>Highly reliable and robust chip-size package</a:t>
            </a:r>
          </a:p>
          <a:p>
            <a:r>
              <a:rPr lang="x-none" dirty="0"/>
              <a:t>Customized as well as o</a:t>
            </a:r>
            <a:r>
              <a:rPr lang="de-DE" dirty="0"/>
              <a:t>ff</a:t>
            </a:r>
            <a:r>
              <a:rPr lang="x-none" dirty="0"/>
              <a:t>-the-s</a:t>
            </a:r>
            <a:r>
              <a:rPr lang="de-DE" dirty="0"/>
              <a:t>h</a:t>
            </a:r>
            <a:r>
              <a:rPr lang="x-none" dirty="0"/>
              <a:t>elf array solutions</a:t>
            </a:r>
          </a:p>
          <a:p>
            <a:r>
              <a:rPr lang="x-none" dirty="0"/>
              <a:t>Customized electronics and cooled SiPM modules </a:t>
            </a:r>
          </a:p>
          <a:p>
            <a:r>
              <a:rPr lang="x-none" dirty="0"/>
              <a:t>Flexible partner for industrial and scientific projects</a:t>
            </a:r>
          </a:p>
          <a:p>
            <a:endParaRPr lang="x-none" dirty="0"/>
          </a:p>
        </p:txBody>
      </p:sp>
      <p:sp>
        <p:nvSpPr>
          <p:cNvPr id="4" name="Foliennummernplatzhalter 3"/>
          <p:cNvSpPr>
            <a:spLocks noGrp="1"/>
          </p:cNvSpPr>
          <p:nvPr>
            <p:ph type="sldNum" sz="quarter" idx="12"/>
          </p:nvPr>
        </p:nvSpPr>
        <p:spPr/>
        <p:txBody>
          <a:bodyPr/>
          <a:lstStyle/>
          <a:p>
            <a:fld id="{84CAB5F9-7FB5-4E89-9528-A8E4C6735C95}" type="slidenum">
              <a:rPr lang="de-DE" smtClean="0"/>
              <a:t>14</a:t>
            </a:fld>
            <a:endParaRPr lang="de-DE"/>
          </a:p>
        </p:txBody>
      </p:sp>
      <p:sp>
        <p:nvSpPr>
          <p:cNvPr id="5" name="Datumsplatzhalter 4"/>
          <p:cNvSpPr>
            <a:spLocks noGrp="1"/>
          </p:cNvSpPr>
          <p:nvPr>
            <p:ph type="dt" sz="half" idx="10"/>
          </p:nvPr>
        </p:nvSpPr>
        <p:spPr/>
        <p:txBody>
          <a:bodyPr/>
          <a:lstStyle/>
          <a:p>
            <a:r>
              <a:rPr lang="de-DE"/>
              <a:t>July 2019</a:t>
            </a:r>
            <a:endParaRPr lang="de-DE" dirty="0"/>
          </a:p>
        </p:txBody>
      </p:sp>
      <p:sp>
        <p:nvSpPr>
          <p:cNvPr id="6" name="Fußzeilenplatzhalter 5"/>
          <p:cNvSpPr>
            <a:spLocks noGrp="1"/>
          </p:cNvSpPr>
          <p:nvPr>
            <p:ph type="ftr" sz="quarter" idx="3"/>
          </p:nvPr>
        </p:nvSpPr>
        <p:spPr/>
        <p:txBody>
          <a:bodyPr/>
          <a:lstStyle/>
          <a:p>
            <a:r>
              <a:rPr lang="sv-SE"/>
              <a:t>KETEK - iWoRiD 2019                     Tobias Eggert</a:t>
            </a:r>
            <a:endParaRPr lang="fr-FR" dirty="0"/>
          </a:p>
        </p:txBody>
      </p:sp>
      <p:pic>
        <p:nvPicPr>
          <p:cNvPr id="14" name="Grafik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952694"/>
            <a:ext cx="9144000" cy="3554701"/>
          </a:xfrm>
          <a:prstGeom prst="rect">
            <a:avLst/>
          </a:prstGeom>
        </p:spPr>
      </p:pic>
      <p:pic>
        <p:nvPicPr>
          <p:cNvPr id="8" name="Grafik 7">
            <a:extLst>
              <a:ext uri="{FF2B5EF4-FFF2-40B4-BE49-F238E27FC236}">
                <a16:creationId xmlns:a16="http://schemas.microsoft.com/office/drawing/2014/main" id="{5B2417FD-6E42-4C44-B766-B28F0B0C3584}"/>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r="1811" b="5808"/>
          <a:stretch/>
        </p:blipFill>
        <p:spPr>
          <a:xfrm>
            <a:off x="5248507" y="777277"/>
            <a:ext cx="3895493" cy="1277985"/>
          </a:xfrm>
          <a:prstGeom prst="rect">
            <a:avLst/>
          </a:prstGeom>
        </p:spPr>
      </p:pic>
      <p:pic>
        <p:nvPicPr>
          <p:cNvPr id="9" name="Picture 3"/>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t="3147" b="33262"/>
          <a:stretch/>
        </p:blipFill>
        <p:spPr bwMode="auto">
          <a:xfrm>
            <a:off x="5328859" y="1754459"/>
            <a:ext cx="3815141" cy="1112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7253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84CAB5F9-7FB5-4E89-9528-A8E4C6735C95}" type="slidenum">
              <a:rPr lang="de-DE" smtClean="0"/>
              <a:t>15</a:t>
            </a:fld>
            <a:endParaRPr lang="de-DE" dirty="0"/>
          </a:p>
        </p:txBody>
      </p:sp>
      <p:sp>
        <p:nvSpPr>
          <p:cNvPr id="5" name="Datumsplatzhalter 4"/>
          <p:cNvSpPr>
            <a:spLocks noGrp="1"/>
          </p:cNvSpPr>
          <p:nvPr>
            <p:ph type="dt" sz="half" idx="10"/>
          </p:nvPr>
        </p:nvSpPr>
        <p:spPr/>
        <p:txBody>
          <a:bodyPr/>
          <a:lstStyle/>
          <a:p>
            <a:r>
              <a:rPr lang="de-DE"/>
              <a:t>July 2019</a:t>
            </a:r>
            <a:endParaRPr lang="de-DE" dirty="0"/>
          </a:p>
        </p:txBody>
      </p:sp>
      <p:sp>
        <p:nvSpPr>
          <p:cNvPr id="6" name="Fußzeilenplatzhalter 5"/>
          <p:cNvSpPr>
            <a:spLocks noGrp="1"/>
          </p:cNvSpPr>
          <p:nvPr>
            <p:ph type="ftr" sz="quarter" idx="3"/>
          </p:nvPr>
        </p:nvSpPr>
        <p:spPr/>
        <p:txBody>
          <a:bodyPr/>
          <a:lstStyle/>
          <a:p>
            <a:r>
              <a:rPr lang="sv-SE"/>
              <a:t>KETEK - iWoRiD 2019                     Tobias Eggert</a:t>
            </a:r>
            <a:endParaRPr lang="fr-FR" dirty="0"/>
          </a:p>
        </p:txBody>
      </p:sp>
      <p:pic>
        <p:nvPicPr>
          <p:cNvPr id="7" name="Grafik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43408" y="0"/>
            <a:ext cx="6000592" cy="5994995"/>
          </a:xfrm>
          <a:prstGeom prst="rect">
            <a:avLst/>
          </a:prstGeom>
        </p:spPr>
      </p:pic>
      <p:grpSp>
        <p:nvGrpSpPr>
          <p:cNvPr id="9" name="Group 5"/>
          <p:cNvGrpSpPr>
            <a:grpSpLocks/>
          </p:cNvGrpSpPr>
          <p:nvPr/>
        </p:nvGrpSpPr>
        <p:grpSpPr bwMode="auto">
          <a:xfrm>
            <a:off x="107858" y="1014168"/>
            <a:ext cx="2970795" cy="4426221"/>
            <a:chOff x="1636" y="925"/>
            <a:chExt cx="2248" cy="2892"/>
          </a:xfrm>
        </p:grpSpPr>
        <p:sp>
          <p:nvSpPr>
            <p:cNvPr id="10" name="Text Box 6"/>
            <p:cNvSpPr txBox="1">
              <a:spLocks noChangeArrowheads="1"/>
            </p:cNvSpPr>
            <p:nvPr/>
          </p:nvSpPr>
          <p:spPr bwMode="auto">
            <a:xfrm>
              <a:off x="1636" y="925"/>
              <a:ext cx="2248" cy="1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CC0000"/>
                </a:buClr>
                <a:buFont typeface="Wingdings" pitchFamily="2" charset="2"/>
                <a:buChar char="n"/>
                <a:defRPr sz="1600">
                  <a:solidFill>
                    <a:schemeClr val="tx1"/>
                  </a:solidFill>
                  <a:latin typeface="Arial" pitchFamily="34" charset="0"/>
                </a:defRPr>
              </a:lvl1pPr>
              <a:lvl2pPr marL="742950" indent="-285750" eaLnBrk="0" hangingPunct="0">
                <a:spcBef>
                  <a:spcPct val="20000"/>
                </a:spcBef>
                <a:buFont typeface="Arial" pitchFamily="34" charset="0"/>
                <a:buChar char="–"/>
                <a:defRPr sz="1400">
                  <a:solidFill>
                    <a:schemeClr val="tx1"/>
                  </a:solidFill>
                  <a:latin typeface="Arial" pitchFamily="34" charset="0"/>
                </a:defRPr>
              </a:lvl2pPr>
              <a:lvl3pPr marL="1143000" indent="-228600" eaLnBrk="0" hangingPunct="0">
                <a:spcBef>
                  <a:spcPct val="20000"/>
                </a:spcBef>
                <a:buChar char="•"/>
                <a:defRPr sz="1200">
                  <a:solidFill>
                    <a:schemeClr val="tx1"/>
                  </a:solidFill>
                  <a:latin typeface="Arial" pitchFamily="34" charset="0"/>
                </a:defRPr>
              </a:lvl3pPr>
              <a:lvl4pPr marL="1600200" indent="-228600" eaLnBrk="0" hangingPunct="0">
                <a:spcBef>
                  <a:spcPct val="20000"/>
                </a:spcBef>
                <a:buChar char="–"/>
                <a:defRPr sz="1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lnSpc>
                  <a:spcPct val="80000"/>
                </a:lnSpc>
                <a:spcBef>
                  <a:spcPct val="50000"/>
                </a:spcBef>
                <a:buClrTx/>
                <a:buFontTx/>
                <a:buNone/>
              </a:pPr>
              <a:r>
                <a:rPr lang="de-DE" altLang="de-DE" sz="17200" dirty="0">
                  <a:solidFill>
                    <a:srgbClr val="4D1351"/>
                  </a:solidFill>
                  <a:latin typeface="+mn-lt"/>
                </a:rPr>
                <a:t>30</a:t>
              </a:r>
              <a:endParaRPr lang="de-DE" altLang="de-DE" sz="8000" dirty="0">
                <a:solidFill>
                  <a:srgbClr val="4D1351"/>
                </a:solidFill>
                <a:latin typeface="+mn-lt"/>
              </a:endParaRPr>
            </a:p>
          </p:txBody>
        </p:sp>
        <p:sp>
          <p:nvSpPr>
            <p:cNvPr id="11" name="Text Box 7"/>
            <p:cNvSpPr txBox="1">
              <a:spLocks noChangeArrowheads="1"/>
            </p:cNvSpPr>
            <p:nvPr/>
          </p:nvSpPr>
          <p:spPr bwMode="auto">
            <a:xfrm>
              <a:off x="1722" y="2038"/>
              <a:ext cx="2097" cy="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rgbClr val="CC0000"/>
                </a:buClr>
                <a:buFont typeface="Wingdings" pitchFamily="2" charset="2"/>
                <a:buChar char="n"/>
                <a:defRPr sz="1600">
                  <a:solidFill>
                    <a:schemeClr val="tx1"/>
                  </a:solidFill>
                  <a:latin typeface="Arial" pitchFamily="34" charset="0"/>
                </a:defRPr>
              </a:lvl1pPr>
              <a:lvl2pPr marL="742950" indent="-285750" eaLnBrk="0" hangingPunct="0">
                <a:spcBef>
                  <a:spcPct val="20000"/>
                </a:spcBef>
                <a:buFont typeface="Arial" pitchFamily="34" charset="0"/>
                <a:buChar char="–"/>
                <a:defRPr sz="1400">
                  <a:solidFill>
                    <a:schemeClr val="tx1"/>
                  </a:solidFill>
                  <a:latin typeface="Arial" pitchFamily="34" charset="0"/>
                </a:defRPr>
              </a:lvl2pPr>
              <a:lvl3pPr marL="1143000" indent="-228600" eaLnBrk="0" hangingPunct="0">
                <a:spcBef>
                  <a:spcPct val="20000"/>
                </a:spcBef>
                <a:buChar char="•"/>
                <a:defRPr sz="1200">
                  <a:solidFill>
                    <a:schemeClr val="tx1"/>
                  </a:solidFill>
                  <a:latin typeface="Arial" pitchFamily="34" charset="0"/>
                </a:defRPr>
              </a:lvl3pPr>
              <a:lvl4pPr marL="1600200" indent="-228600" eaLnBrk="0" hangingPunct="0">
                <a:spcBef>
                  <a:spcPct val="20000"/>
                </a:spcBef>
                <a:buChar char="–"/>
                <a:defRPr sz="1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lnSpc>
                  <a:spcPct val="80000"/>
                </a:lnSpc>
                <a:spcBef>
                  <a:spcPct val="50000"/>
                </a:spcBef>
                <a:buClrTx/>
                <a:buFontTx/>
                <a:buNone/>
              </a:pPr>
              <a:r>
                <a:rPr lang="de-DE" altLang="de-DE" sz="6200" dirty="0">
                  <a:solidFill>
                    <a:srgbClr val="4D1351"/>
                  </a:solidFill>
                  <a:latin typeface="+mn-lt"/>
                </a:rPr>
                <a:t>YEARS</a:t>
              </a:r>
            </a:p>
          </p:txBody>
        </p:sp>
        <p:sp>
          <p:nvSpPr>
            <p:cNvPr id="12" name="Text Box 8"/>
            <p:cNvSpPr txBox="1">
              <a:spLocks noChangeArrowheads="1"/>
            </p:cNvSpPr>
            <p:nvPr/>
          </p:nvSpPr>
          <p:spPr bwMode="auto">
            <a:xfrm>
              <a:off x="1685" y="2503"/>
              <a:ext cx="2170" cy="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rgbClr val="CC0000"/>
                </a:buClr>
                <a:buFont typeface="Wingdings" pitchFamily="2" charset="2"/>
                <a:buChar char="n"/>
                <a:defRPr sz="1600">
                  <a:solidFill>
                    <a:schemeClr val="tx1"/>
                  </a:solidFill>
                  <a:latin typeface="Arial" pitchFamily="34" charset="0"/>
                </a:defRPr>
              </a:lvl1pPr>
              <a:lvl2pPr marL="742950" indent="-285750" eaLnBrk="0" hangingPunct="0">
                <a:spcBef>
                  <a:spcPct val="20000"/>
                </a:spcBef>
                <a:buFont typeface="Arial" pitchFamily="34" charset="0"/>
                <a:buChar char="–"/>
                <a:defRPr sz="1400">
                  <a:solidFill>
                    <a:schemeClr val="tx1"/>
                  </a:solidFill>
                  <a:latin typeface="Arial" pitchFamily="34" charset="0"/>
                </a:defRPr>
              </a:lvl2pPr>
              <a:lvl3pPr marL="1143000" indent="-228600" eaLnBrk="0" hangingPunct="0">
                <a:spcBef>
                  <a:spcPct val="20000"/>
                </a:spcBef>
                <a:buChar char="•"/>
                <a:defRPr sz="1200">
                  <a:solidFill>
                    <a:schemeClr val="tx1"/>
                  </a:solidFill>
                  <a:latin typeface="Arial" pitchFamily="34" charset="0"/>
                </a:defRPr>
              </a:lvl3pPr>
              <a:lvl4pPr marL="1600200" indent="-228600" eaLnBrk="0" hangingPunct="0">
                <a:spcBef>
                  <a:spcPct val="20000"/>
                </a:spcBef>
                <a:buChar char="–"/>
                <a:defRPr sz="1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lnSpc>
                  <a:spcPct val="80000"/>
                </a:lnSpc>
                <a:spcBef>
                  <a:spcPct val="50000"/>
                </a:spcBef>
                <a:buClrTx/>
                <a:buFontTx/>
                <a:buNone/>
              </a:pPr>
              <a:r>
                <a:rPr lang="de-DE" altLang="de-DE" sz="3200" dirty="0">
                  <a:solidFill>
                    <a:srgbClr val="4D1351"/>
                  </a:solidFill>
                  <a:latin typeface="+mn-lt"/>
                </a:rPr>
                <a:t>1989 - 2019</a:t>
              </a:r>
            </a:p>
          </p:txBody>
        </p:sp>
        <p:sp>
          <p:nvSpPr>
            <p:cNvPr id="13" name="Text Box 9"/>
            <p:cNvSpPr txBox="1">
              <a:spLocks noChangeArrowheads="1"/>
            </p:cNvSpPr>
            <p:nvPr/>
          </p:nvSpPr>
          <p:spPr bwMode="auto">
            <a:xfrm>
              <a:off x="1636" y="2812"/>
              <a:ext cx="2248" cy="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rgbClr val="CC0000"/>
                </a:buClr>
                <a:buFont typeface="Wingdings" pitchFamily="2" charset="2"/>
                <a:buChar char="n"/>
                <a:defRPr sz="1600">
                  <a:solidFill>
                    <a:schemeClr val="tx1"/>
                  </a:solidFill>
                  <a:latin typeface="Arial" pitchFamily="34" charset="0"/>
                </a:defRPr>
              </a:lvl1pPr>
              <a:lvl2pPr marL="742950" indent="-285750" eaLnBrk="0" hangingPunct="0">
                <a:spcBef>
                  <a:spcPct val="20000"/>
                </a:spcBef>
                <a:buFont typeface="Arial" pitchFamily="34" charset="0"/>
                <a:buChar char="–"/>
                <a:defRPr sz="1400">
                  <a:solidFill>
                    <a:schemeClr val="tx1"/>
                  </a:solidFill>
                  <a:latin typeface="Arial" pitchFamily="34" charset="0"/>
                </a:defRPr>
              </a:lvl2pPr>
              <a:lvl3pPr marL="1143000" indent="-228600" eaLnBrk="0" hangingPunct="0">
                <a:spcBef>
                  <a:spcPct val="20000"/>
                </a:spcBef>
                <a:buChar char="•"/>
                <a:defRPr sz="1200">
                  <a:solidFill>
                    <a:schemeClr val="tx1"/>
                  </a:solidFill>
                  <a:latin typeface="Arial" pitchFamily="34" charset="0"/>
                </a:defRPr>
              </a:lvl3pPr>
              <a:lvl4pPr marL="1600200" indent="-228600" eaLnBrk="0" hangingPunct="0">
                <a:spcBef>
                  <a:spcPct val="20000"/>
                </a:spcBef>
                <a:buChar char="–"/>
                <a:defRPr sz="1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lnSpc>
                  <a:spcPct val="80000"/>
                </a:lnSpc>
                <a:spcBef>
                  <a:spcPct val="50000"/>
                </a:spcBef>
                <a:buClrTx/>
                <a:buFontTx/>
                <a:buNone/>
              </a:pPr>
              <a:r>
                <a:rPr lang="de-DE" altLang="de-DE" sz="6000" dirty="0">
                  <a:solidFill>
                    <a:srgbClr val="4D1351"/>
                  </a:solidFill>
                  <a:latin typeface="+mn-lt"/>
                </a:rPr>
                <a:t>THANK</a:t>
              </a:r>
              <a:endParaRPr lang="de-DE" altLang="de-DE" sz="2400" dirty="0">
                <a:solidFill>
                  <a:srgbClr val="4D1351"/>
                </a:solidFill>
                <a:latin typeface="+mn-lt"/>
              </a:endParaRPr>
            </a:p>
          </p:txBody>
        </p:sp>
        <p:sp>
          <p:nvSpPr>
            <p:cNvPr id="14" name="Text Box 10"/>
            <p:cNvSpPr txBox="1">
              <a:spLocks noChangeArrowheads="1"/>
            </p:cNvSpPr>
            <p:nvPr/>
          </p:nvSpPr>
          <p:spPr bwMode="auto">
            <a:xfrm>
              <a:off x="1732" y="3163"/>
              <a:ext cx="2087" cy="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rgbClr val="CC0000"/>
                </a:buClr>
                <a:buFont typeface="Wingdings" pitchFamily="2" charset="2"/>
                <a:buChar char="n"/>
                <a:defRPr sz="1600">
                  <a:solidFill>
                    <a:schemeClr val="tx1"/>
                  </a:solidFill>
                  <a:latin typeface="Arial" pitchFamily="34" charset="0"/>
                </a:defRPr>
              </a:lvl1pPr>
              <a:lvl2pPr marL="742950" indent="-285750" eaLnBrk="0" hangingPunct="0">
                <a:spcBef>
                  <a:spcPct val="20000"/>
                </a:spcBef>
                <a:buFont typeface="Arial" pitchFamily="34" charset="0"/>
                <a:buChar char="–"/>
                <a:defRPr sz="1400">
                  <a:solidFill>
                    <a:schemeClr val="tx1"/>
                  </a:solidFill>
                  <a:latin typeface="Arial" pitchFamily="34" charset="0"/>
                </a:defRPr>
              </a:lvl2pPr>
              <a:lvl3pPr marL="1143000" indent="-228600" eaLnBrk="0" hangingPunct="0">
                <a:spcBef>
                  <a:spcPct val="20000"/>
                </a:spcBef>
                <a:buChar char="•"/>
                <a:defRPr sz="1200">
                  <a:solidFill>
                    <a:schemeClr val="tx1"/>
                  </a:solidFill>
                  <a:latin typeface="Arial" pitchFamily="34" charset="0"/>
                </a:defRPr>
              </a:lvl3pPr>
              <a:lvl4pPr marL="1600200" indent="-228600" eaLnBrk="0" hangingPunct="0">
                <a:spcBef>
                  <a:spcPct val="20000"/>
                </a:spcBef>
                <a:buChar char="–"/>
                <a:defRPr sz="1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lnSpc>
                  <a:spcPct val="80000"/>
                </a:lnSpc>
                <a:spcBef>
                  <a:spcPct val="50000"/>
                </a:spcBef>
                <a:buClrTx/>
                <a:buFontTx/>
                <a:buNone/>
              </a:pPr>
              <a:r>
                <a:rPr lang="de-DE" altLang="de-DE" sz="6000" dirty="0">
                  <a:solidFill>
                    <a:srgbClr val="4D1351"/>
                  </a:solidFill>
                  <a:latin typeface="+mn-lt"/>
                </a:rPr>
                <a:t>Y</a:t>
              </a:r>
              <a:r>
                <a:rPr lang="de-DE" altLang="de-DE" sz="7200" dirty="0">
                  <a:solidFill>
                    <a:srgbClr val="4D1351"/>
                  </a:solidFill>
                  <a:latin typeface="+mn-lt"/>
                </a:rPr>
                <a:t> </a:t>
              </a:r>
              <a:r>
                <a:rPr lang="de-DE" altLang="de-DE" sz="6000" dirty="0">
                  <a:solidFill>
                    <a:srgbClr val="4D1351"/>
                  </a:solidFill>
                  <a:latin typeface="+mn-lt"/>
                </a:rPr>
                <a:t>O</a:t>
              </a:r>
              <a:r>
                <a:rPr lang="de-DE" altLang="de-DE" sz="7200" dirty="0">
                  <a:solidFill>
                    <a:srgbClr val="4D1351"/>
                  </a:solidFill>
                  <a:latin typeface="+mn-lt"/>
                </a:rPr>
                <a:t> </a:t>
              </a:r>
              <a:r>
                <a:rPr lang="de-DE" altLang="de-DE" sz="6000" dirty="0">
                  <a:solidFill>
                    <a:srgbClr val="4D1351"/>
                  </a:solidFill>
                  <a:latin typeface="+mn-lt"/>
                </a:rPr>
                <a:t>U</a:t>
              </a:r>
              <a:endParaRPr lang="de-DE" altLang="de-DE" sz="2400" dirty="0">
                <a:solidFill>
                  <a:srgbClr val="4D1351"/>
                </a:solidFill>
                <a:latin typeface="+mn-lt"/>
              </a:endParaRPr>
            </a:p>
          </p:txBody>
        </p:sp>
      </p:grpSp>
    </p:spTree>
    <p:extLst>
      <p:ext uri="{BB962C8B-B14F-4D97-AF65-F5344CB8AC3E}">
        <p14:creationId xmlns:p14="http://schemas.microsoft.com/office/powerpoint/2010/main" val="8935851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ctrTitle"/>
          </p:nvPr>
        </p:nvSpPr>
        <p:spPr/>
        <p:txBody>
          <a:bodyPr/>
          <a:lstStyle/>
          <a:p>
            <a:r>
              <a:rPr lang="de-DE" dirty="0"/>
              <a:t>Backup</a:t>
            </a:r>
          </a:p>
        </p:txBody>
      </p:sp>
      <p:sp>
        <p:nvSpPr>
          <p:cNvPr id="3" name="Foliennummernplatzhalter 2"/>
          <p:cNvSpPr>
            <a:spLocks noGrp="1"/>
          </p:cNvSpPr>
          <p:nvPr>
            <p:ph type="sldNum" sz="quarter" idx="12"/>
          </p:nvPr>
        </p:nvSpPr>
        <p:spPr/>
        <p:txBody>
          <a:bodyPr/>
          <a:lstStyle/>
          <a:p>
            <a:fld id="{84CAB5F9-7FB5-4E89-9528-A8E4C6735C95}" type="slidenum">
              <a:rPr lang="de-DE" smtClean="0"/>
              <a:t>16</a:t>
            </a:fld>
            <a:endParaRPr lang="de-DE"/>
          </a:p>
        </p:txBody>
      </p:sp>
      <p:sp>
        <p:nvSpPr>
          <p:cNvPr id="4" name="Datumsplatzhalter 3"/>
          <p:cNvSpPr>
            <a:spLocks noGrp="1"/>
          </p:cNvSpPr>
          <p:nvPr>
            <p:ph type="dt" sz="half" idx="10"/>
          </p:nvPr>
        </p:nvSpPr>
        <p:spPr/>
        <p:txBody>
          <a:bodyPr/>
          <a:lstStyle/>
          <a:p>
            <a:r>
              <a:rPr lang="de-DE"/>
              <a:t>July 2019</a:t>
            </a:r>
            <a:endParaRPr lang="de-DE" dirty="0"/>
          </a:p>
        </p:txBody>
      </p:sp>
      <p:sp>
        <p:nvSpPr>
          <p:cNvPr id="5" name="Fußzeilenplatzhalter 4"/>
          <p:cNvSpPr>
            <a:spLocks noGrp="1"/>
          </p:cNvSpPr>
          <p:nvPr>
            <p:ph type="ftr" sz="quarter" idx="3"/>
          </p:nvPr>
        </p:nvSpPr>
        <p:spPr/>
        <p:txBody>
          <a:bodyPr/>
          <a:lstStyle/>
          <a:p>
            <a:r>
              <a:rPr lang="sv-SE"/>
              <a:t>KETEK - iWoRiD 2019                     Tobias Eggert</a:t>
            </a:r>
            <a:endParaRPr lang="de-DE" dirty="0"/>
          </a:p>
        </p:txBody>
      </p:sp>
    </p:spTree>
    <p:extLst>
      <p:ext uri="{BB962C8B-B14F-4D97-AF65-F5344CB8AC3E}">
        <p14:creationId xmlns:p14="http://schemas.microsoft.com/office/powerpoint/2010/main" val="731004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fik 1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531220" y="4324490"/>
            <a:ext cx="5527287" cy="2119715"/>
          </a:xfrm>
          <a:prstGeom prst="rect">
            <a:avLst/>
          </a:prstGeom>
        </p:spPr>
      </p:pic>
      <p:sp>
        <p:nvSpPr>
          <p:cNvPr id="2" name="Titel 1"/>
          <p:cNvSpPr>
            <a:spLocks noGrp="1"/>
          </p:cNvSpPr>
          <p:nvPr>
            <p:ph type="title"/>
          </p:nvPr>
        </p:nvSpPr>
        <p:spPr>
          <a:xfrm>
            <a:off x="179999" y="216000"/>
            <a:ext cx="5930869" cy="432000"/>
          </a:xfrm>
        </p:spPr>
        <p:txBody>
          <a:bodyPr>
            <a:noAutofit/>
          </a:bodyPr>
          <a:lstStyle/>
          <a:p>
            <a:r>
              <a:rPr lang="de-DE" dirty="0"/>
              <a:t>Silicon </a:t>
            </a:r>
            <a:r>
              <a:rPr lang="de-DE" dirty="0" err="1"/>
              <a:t>drift</a:t>
            </a:r>
            <a:r>
              <a:rPr lang="de-DE" dirty="0"/>
              <a:t> </a:t>
            </a:r>
            <a:r>
              <a:rPr lang="de-DE" dirty="0" err="1"/>
              <a:t>detectors</a:t>
            </a:r>
            <a:r>
              <a:rPr lang="de-DE" dirty="0"/>
              <a:t> </a:t>
            </a:r>
            <a:r>
              <a:rPr lang="de-DE" dirty="0" err="1"/>
              <a:t>for</a:t>
            </a:r>
            <a:r>
              <a:rPr lang="de-DE" dirty="0"/>
              <a:t> X-Rays</a:t>
            </a:r>
          </a:p>
        </p:txBody>
      </p:sp>
      <p:sp>
        <p:nvSpPr>
          <p:cNvPr id="3" name="Inhaltsplatzhalter 2"/>
          <p:cNvSpPr>
            <a:spLocks noGrp="1"/>
          </p:cNvSpPr>
          <p:nvPr>
            <p:ph idx="1"/>
          </p:nvPr>
        </p:nvSpPr>
        <p:spPr>
          <a:xfrm>
            <a:off x="216000" y="1080000"/>
            <a:ext cx="6088156" cy="3111495"/>
          </a:xfrm>
        </p:spPr>
        <p:txBody>
          <a:bodyPr/>
          <a:lstStyle/>
          <a:p>
            <a:r>
              <a:rPr lang="en-US" dirty="0"/>
              <a:t>KETEK’s VITUS Silicon Drift Detectors (SDD) are the state-of-</a:t>
            </a:r>
            <a:br>
              <a:rPr lang="en-US" dirty="0"/>
            </a:br>
            <a:r>
              <a:rPr lang="en-US" dirty="0"/>
              <a:t> the-art X-ray detectors for 0.05 keV - 50 keV energy range</a:t>
            </a:r>
          </a:p>
          <a:p>
            <a:r>
              <a:rPr lang="en-US" dirty="0"/>
              <a:t>Applications such as EDS, XRF, </a:t>
            </a:r>
            <a:r>
              <a:rPr lang="en-US" dirty="0" err="1"/>
              <a:t>μXRF</a:t>
            </a:r>
            <a:r>
              <a:rPr lang="en-US" dirty="0"/>
              <a:t> and TXRF</a:t>
            </a:r>
          </a:p>
          <a:p>
            <a:r>
              <a:rPr lang="en-US" dirty="0"/>
              <a:t>Patented graphene window</a:t>
            </a:r>
          </a:p>
          <a:p>
            <a:r>
              <a:rPr lang="en-US" dirty="0"/>
              <a:t>Tailored electronics solutions for unprecedented</a:t>
            </a:r>
            <a:br>
              <a:rPr lang="en-US" dirty="0"/>
            </a:br>
            <a:r>
              <a:rPr lang="en-US" dirty="0"/>
              <a:t> performance</a:t>
            </a:r>
          </a:p>
          <a:p>
            <a:r>
              <a:rPr lang="en-US" dirty="0"/>
              <a:t>Modern production facilities in Munich</a:t>
            </a:r>
          </a:p>
          <a:p>
            <a:r>
              <a:rPr lang="en-US" dirty="0"/>
              <a:t>VITUS SDD on Mars rovers „Spirit“, „Opportunity“, „</a:t>
            </a:r>
            <a:r>
              <a:rPr lang="en-US"/>
              <a:t>Curiosity“</a:t>
            </a:r>
            <a:br>
              <a:rPr lang="en-US"/>
            </a:br>
            <a:r>
              <a:rPr lang="en-US"/>
              <a:t> </a:t>
            </a:r>
            <a:r>
              <a:rPr lang="en-US" dirty="0"/>
              <a:t>and on NASA/JPL PIXL experiment for „Mars 2020“ rover</a:t>
            </a:r>
          </a:p>
        </p:txBody>
      </p:sp>
      <p:sp>
        <p:nvSpPr>
          <p:cNvPr id="4" name="Foliennummernplatzhalter 3"/>
          <p:cNvSpPr>
            <a:spLocks noGrp="1"/>
          </p:cNvSpPr>
          <p:nvPr>
            <p:ph type="sldNum" sz="quarter" idx="12"/>
          </p:nvPr>
        </p:nvSpPr>
        <p:spPr/>
        <p:txBody>
          <a:bodyPr/>
          <a:lstStyle/>
          <a:p>
            <a:fld id="{84CAB5F9-7FB5-4E89-9528-A8E4C6735C95}" type="slidenum">
              <a:rPr lang="de-DE" smtClean="0"/>
              <a:t>17</a:t>
            </a:fld>
            <a:endParaRPr lang="de-DE"/>
          </a:p>
        </p:txBody>
      </p:sp>
      <p:sp>
        <p:nvSpPr>
          <p:cNvPr id="5" name="Datumsplatzhalter 4"/>
          <p:cNvSpPr>
            <a:spLocks noGrp="1"/>
          </p:cNvSpPr>
          <p:nvPr>
            <p:ph type="dt" sz="half" idx="10"/>
          </p:nvPr>
        </p:nvSpPr>
        <p:spPr/>
        <p:txBody>
          <a:bodyPr/>
          <a:lstStyle/>
          <a:p>
            <a:r>
              <a:rPr lang="de-DE"/>
              <a:t>July 2019</a:t>
            </a:r>
            <a:endParaRPr lang="de-DE" dirty="0"/>
          </a:p>
        </p:txBody>
      </p:sp>
      <p:sp>
        <p:nvSpPr>
          <p:cNvPr id="6" name="Fußzeilenplatzhalter 5"/>
          <p:cNvSpPr>
            <a:spLocks noGrp="1"/>
          </p:cNvSpPr>
          <p:nvPr>
            <p:ph type="ftr" sz="quarter" idx="3"/>
          </p:nvPr>
        </p:nvSpPr>
        <p:spPr/>
        <p:txBody>
          <a:bodyPr/>
          <a:lstStyle/>
          <a:p>
            <a:r>
              <a:rPr lang="sv-SE"/>
              <a:t>KETEK - iWoRiD 2019                     Tobias Eggert</a:t>
            </a:r>
            <a:endParaRPr lang="fr-FR" dirty="0"/>
          </a:p>
        </p:txBody>
      </p:sp>
      <p:pic>
        <p:nvPicPr>
          <p:cNvPr id="11" name="Grafik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0603" y="4324490"/>
            <a:ext cx="3298145" cy="2119715"/>
          </a:xfrm>
          <a:prstGeom prst="rect">
            <a:avLst/>
          </a:prstGeom>
        </p:spPr>
      </p:pic>
      <p:pic>
        <p:nvPicPr>
          <p:cNvPr id="14" name="Grafik 13"/>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994052" y="1039698"/>
            <a:ext cx="4149948" cy="2765503"/>
          </a:xfrm>
          <a:prstGeom prst="rect">
            <a:avLst/>
          </a:prstGeom>
        </p:spPr>
      </p:pic>
    </p:spTree>
    <p:extLst>
      <p:ext uri="{BB962C8B-B14F-4D97-AF65-F5344CB8AC3E}">
        <p14:creationId xmlns:p14="http://schemas.microsoft.com/office/powerpoint/2010/main" val="132890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a:xfrm>
            <a:off x="97655" y="181807"/>
            <a:ext cx="5414963" cy="411163"/>
          </a:xfrm>
          <a:prstGeom prst="rect">
            <a:avLst/>
          </a:prstGeom>
        </p:spPr>
        <p:txBody>
          <a:bodyPr vert="horz" lIns="91440" tIns="45720" rIns="91440" bIns="45720" rtlCol="0" anchor="ctr">
            <a:normAutofit fontScale="90000"/>
          </a:bodyPr>
          <a:lstStyle/>
          <a:p>
            <a:r>
              <a:rPr lang="en-US" b="0" dirty="0">
                <a:solidFill>
                  <a:srgbClr val="FFFFFF"/>
                </a:solidFill>
                <a:latin typeface="Calibri Light" panose="020F0302020204030204" pitchFamily="34" charset="0"/>
              </a:rPr>
              <a:t>Quality Everywhere</a:t>
            </a:r>
          </a:p>
        </p:txBody>
      </p:sp>
      <p:sp>
        <p:nvSpPr>
          <p:cNvPr id="329731" name="Rectangle 3"/>
          <p:cNvSpPr>
            <a:spLocks noGrp="1" noChangeArrowheads="1"/>
          </p:cNvSpPr>
          <p:nvPr>
            <p:ph type="body" idx="4294967295"/>
          </p:nvPr>
        </p:nvSpPr>
        <p:spPr>
          <a:xfrm>
            <a:off x="239697" y="979661"/>
            <a:ext cx="8442664" cy="5016500"/>
          </a:xfrm>
          <a:prstGeom prst="rect">
            <a:avLst/>
          </a:prstGeom>
        </p:spPr>
        <p:txBody>
          <a:bodyPr>
            <a:normAutofit lnSpcReduction="10000"/>
          </a:bodyPr>
          <a:lstStyle/>
          <a:p>
            <a:pPr marL="357188" indent="-268288" eaLnBrk="1" hangingPunct="1">
              <a:lnSpc>
                <a:spcPct val="125000"/>
              </a:lnSpc>
              <a:spcBef>
                <a:spcPts val="0"/>
              </a:spcBef>
              <a:buClr>
                <a:srgbClr val="4D1351"/>
              </a:buClr>
              <a:buSzPct val="110000"/>
              <a:buFontTx/>
              <a:buChar char="•"/>
              <a:tabLst>
                <a:tab pos="982663" algn="l"/>
              </a:tabLst>
              <a:defRPr/>
            </a:pPr>
            <a:r>
              <a:rPr lang="en-US" kern="1200" dirty="0">
                <a:latin typeface="Calibri" pitchFamily="34" charset="0"/>
                <a:cs typeface="Calibri" pitchFamily="34" charset="0"/>
              </a:rPr>
              <a:t>Quality in focus: </a:t>
            </a:r>
            <a:r>
              <a:rPr lang="en-US" dirty="0">
                <a:latin typeface="Calibri" pitchFamily="34" charset="0"/>
                <a:cs typeface="Calibri" pitchFamily="34" charset="0"/>
              </a:rPr>
              <a:t>First C</a:t>
            </a:r>
            <a:r>
              <a:rPr lang="en-US" kern="1200" dirty="0">
                <a:latin typeface="Calibri" pitchFamily="34" charset="0"/>
                <a:cs typeface="Calibri" pitchFamily="34" charset="0"/>
              </a:rPr>
              <a:t>ertification of ISO 9001:2000 in March 2008</a:t>
            </a:r>
          </a:p>
          <a:p>
            <a:pPr marL="357188" indent="-268288" eaLnBrk="1" hangingPunct="1">
              <a:lnSpc>
                <a:spcPct val="125000"/>
              </a:lnSpc>
              <a:spcBef>
                <a:spcPts val="0"/>
              </a:spcBef>
              <a:buClr>
                <a:srgbClr val="4D1351"/>
              </a:buClr>
              <a:buSzPct val="110000"/>
              <a:buFontTx/>
              <a:buChar char="•"/>
              <a:tabLst>
                <a:tab pos="982663" algn="l"/>
              </a:tabLst>
              <a:defRPr/>
            </a:pPr>
            <a:r>
              <a:rPr lang="en-US" kern="1200" dirty="0">
                <a:latin typeface="Calibri" pitchFamily="34" charset="0"/>
                <a:cs typeface="Calibri" pitchFamily="34" charset="0"/>
              </a:rPr>
              <a:t>First Certification according ISO 9001:2015 in April 2017</a:t>
            </a:r>
          </a:p>
          <a:p>
            <a:pPr marL="357188" indent="-268288">
              <a:lnSpc>
                <a:spcPct val="125000"/>
              </a:lnSpc>
              <a:spcBef>
                <a:spcPts val="0"/>
              </a:spcBef>
              <a:buClr>
                <a:srgbClr val="4D1351"/>
              </a:buClr>
              <a:buSzPct val="110000"/>
              <a:buFontTx/>
              <a:buChar char="•"/>
              <a:tabLst>
                <a:tab pos="982663" algn="l"/>
              </a:tabLst>
              <a:defRPr/>
            </a:pPr>
            <a:r>
              <a:rPr lang="en-US" dirty="0">
                <a:latin typeface="Calibri" pitchFamily="34" charset="0"/>
                <a:cs typeface="Calibri" pitchFamily="34" charset="0"/>
              </a:rPr>
              <a:t>Successful Re-Certification according ISO 9001:2015 in March 2018</a:t>
            </a:r>
            <a:endParaRPr lang="en-US" kern="1200" dirty="0">
              <a:latin typeface="Calibri" pitchFamily="34" charset="0"/>
              <a:cs typeface="Calibri" pitchFamily="34" charset="0"/>
            </a:endParaRPr>
          </a:p>
          <a:p>
            <a:pPr marL="357188" indent="-268288" eaLnBrk="1" hangingPunct="1">
              <a:lnSpc>
                <a:spcPct val="125000"/>
              </a:lnSpc>
              <a:spcBef>
                <a:spcPts val="0"/>
              </a:spcBef>
              <a:buClr>
                <a:srgbClr val="4D1351"/>
              </a:buClr>
              <a:buSzPct val="110000"/>
              <a:buFontTx/>
              <a:buChar char="•"/>
              <a:tabLst>
                <a:tab pos="982663" algn="l"/>
              </a:tabLst>
              <a:defRPr/>
            </a:pPr>
            <a:r>
              <a:rPr lang="en-US" kern="1200" dirty="0">
                <a:latin typeface="Calibri" pitchFamily="34" charset="0"/>
                <a:cs typeface="Calibri" pitchFamily="34" charset="0"/>
              </a:rPr>
              <a:t>Quality Policy </a:t>
            </a:r>
          </a:p>
          <a:p>
            <a:pPr lvl="1" eaLnBrk="1" hangingPunct="1">
              <a:buFontTx/>
              <a:buNone/>
              <a:defRPr/>
            </a:pPr>
            <a:r>
              <a:rPr lang="en-US" dirty="0">
                <a:latin typeface="Calibri" pitchFamily="34" charset="0"/>
                <a:cs typeface="Calibri" pitchFamily="34" charset="0"/>
              </a:rPr>
              <a:t>Quality is the basis of all activities at KETEK, and every employee contributes significantly to quality. </a:t>
            </a:r>
          </a:p>
          <a:p>
            <a:pPr lvl="1" eaLnBrk="1" hangingPunct="1">
              <a:buFontTx/>
              <a:buNone/>
              <a:defRPr/>
            </a:pPr>
            <a:r>
              <a:rPr lang="en-US" dirty="0">
                <a:latin typeface="Calibri" pitchFamily="34" charset="0"/>
                <a:cs typeface="Calibri" pitchFamily="34" charset="0"/>
              </a:rPr>
              <a:t>It is our ultimate goal to gain and maintain satisfied and convinced customers. This is achieved through in-time and precise products and services and by competent and friendly cooperation with our customer's staff.  These goals require commitment, expertise, and </a:t>
            </a:r>
            <a:r>
              <a:rPr lang="en-US" b="1" dirty="0">
                <a:latin typeface="Calibri" pitchFamily="34" charset="0"/>
                <a:cs typeface="Calibri" pitchFamily="34" charset="0"/>
              </a:rPr>
              <a:t>personal responsibility of all employees</a:t>
            </a:r>
            <a:r>
              <a:rPr lang="en-US" dirty="0">
                <a:latin typeface="Calibri" pitchFamily="34" charset="0"/>
                <a:cs typeface="Calibri" pitchFamily="34" charset="0"/>
              </a:rPr>
              <a:t>. </a:t>
            </a:r>
          </a:p>
          <a:p>
            <a:pPr lvl="1" eaLnBrk="1" hangingPunct="1">
              <a:buFontTx/>
              <a:buNone/>
              <a:defRPr/>
            </a:pPr>
            <a:r>
              <a:rPr lang="en-US" dirty="0">
                <a:latin typeface="Calibri" pitchFamily="34" charset="0"/>
                <a:cs typeface="Calibri" pitchFamily="34" charset="0"/>
              </a:rPr>
              <a:t>The production of the detector and electronics systems is monitored by methods of statistical process control and optimized for quality and cost. Highest yield, on-time delivery, and a zero-defect quality are the objectives of all processes, products, and services. Moreover, they are essential to ensure the company's future. </a:t>
            </a:r>
          </a:p>
          <a:p>
            <a:pPr lvl="1" eaLnBrk="1" hangingPunct="1">
              <a:buFontTx/>
              <a:buNone/>
              <a:defRPr/>
            </a:pPr>
            <a:r>
              <a:rPr lang="en-US" dirty="0">
                <a:latin typeface="Calibri" pitchFamily="34" charset="0"/>
                <a:cs typeface="Calibri" pitchFamily="34" charset="0"/>
              </a:rPr>
              <a:t>Close </a:t>
            </a:r>
            <a:r>
              <a:rPr lang="en-US" b="1" dirty="0">
                <a:latin typeface="Calibri" pitchFamily="34" charset="0"/>
                <a:cs typeface="Calibri" pitchFamily="34" charset="0"/>
              </a:rPr>
              <a:t>cooperation with key customers </a:t>
            </a:r>
            <a:r>
              <a:rPr lang="en-US" dirty="0">
                <a:latin typeface="Calibri" pitchFamily="34" charset="0"/>
                <a:cs typeface="Calibri" pitchFamily="34" charset="0"/>
              </a:rPr>
              <a:t>allows KETEK an on-time development and production of customized detector solutions with a high value creation. This leads to close customer loyalty and ensures the quality characteristics of KETEK’s products and systems in the market. </a:t>
            </a:r>
          </a:p>
          <a:p>
            <a:pPr lvl="1" eaLnBrk="1" hangingPunct="1">
              <a:buFontTx/>
              <a:buNone/>
              <a:defRPr/>
            </a:pPr>
            <a:r>
              <a:rPr lang="en-US" b="1" dirty="0">
                <a:latin typeface="Calibri" pitchFamily="34" charset="0"/>
                <a:cs typeface="Calibri" pitchFamily="34" charset="0"/>
              </a:rPr>
              <a:t>Full commitment to quality </a:t>
            </a:r>
            <a:r>
              <a:rPr lang="en-US" dirty="0">
                <a:latin typeface="Calibri" pitchFamily="34" charset="0"/>
                <a:cs typeface="Calibri" pitchFamily="34" charset="0"/>
              </a:rPr>
              <a:t>during their work and active contribution to the continuous improvement to the quality of KETEK’s products, processes, and services are expected from every employee in order to improve the quality continually.</a:t>
            </a:r>
          </a:p>
        </p:txBody>
      </p:sp>
      <p:pic>
        <p:nvPicPr>
          <p:cNvPr id="329732" name="Picture 4" descr="ISO9001-25prozent-alle-farben"/>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395017" y="1006295"/>
            <a:ext cx="1011237" cy="1006475"/>
          </a:xfrm>
          <a:prstGeom prst="rect">
            <a:avLst/>
          </a:prstGeom>
          <a:noFill/>
          <a:ln w="9525">
            <a:noFill/>
            <a:miter lim="800000"/>
            <a:headEnd/>
            <a:tailEnd/>
          </a:ln>
        </p:spPr>
      </p:pic>
      <p:sp>
        <p:nvSpPr>
          <p:cNvPr id="2" name="Foliennummernplatzhalter 1"/>
          <p:cNvSpPr>
            <a:spLocks noGrp="1"/>
          </p:cNvSpPr>
          <p:nvPr>
            <p:ph type="sldNum" sz="quarter" idx="4"/>
          </p:nvPr>
        </p:nvSpPr>
        <p:spPr/>
        <p:txBody>
          <a:bodyPr/>
          <a:lstStyle/>
          <a:p>
            <a:fld id="{30F42929-1959-486E-AC7C-7A8959C52B55}" type="slidenum">
              <a:rPr lang="de-DE" smtClean="0"/>
              <a:pPr/>
              <a:t>18</a:t>
            </a:fld>
            <a:endParaRPr lang="de-DE" dirty="0"/>
          </a:p>
        </p:txBody>
      </p:sp>
      <p:sp>
        <p:nvSpPr>
          <p:cNvPr id="8" name="Fußzeilenplatzhalter 5"/>
          <p:cNvSpPr txBox="1">
            <a:spLocks/>
          </p:cNvSpPr>
          <p:nvPr/>
        </p:nvSpPr>
        <p:spPr>
          <a:xfrm>
            <a:off x="1692000" y="6595200"/>
            <a:ext cx="3960000" cy="262800"/>
          </a:xfrm>
          <a:prstGeom prst="rect">
            <a:avLst/>
          </a:prstGeom>
        </p:spPr>
        <p:txBody>
          <a:bodyPr vert="horz" lIns="91440" tIns="45720" rIns="91440" bIns="45720" rtlCol="0" anchor="ctr"/>
          <a:lstStyle>
            <a:defPPr>
              <a:defRPr lang="de-DE"/>
            </a:defPPr>
            <a:lvl1pPr algn="ctr">
              <a:defRPr sz="1100">
                <a:solidFill>
                  <a:schemeClr val="bg1"/>
                </a:solidFill>
              </a:defRPr>
            </a:lvl1pPr>
          </a:lstStyle>
          <a:p>
            <a:pPr algn="l"/>
            <a:r>
              <a:rPr lang="en-US" dirty="0"/>
              <a:t>Confidential</a:t>
            </a:r>
          </a:p>
        </p:txBody>
      </p:sp>
      <p:sp>
        <p:nvSpPr>
          <p:cNvPr id="9" name="Datumsplatzhalter 3"/>
          <p:cNvSpPr txBox="1">
            <a:spLocks/>
          </p:cNvSpPr>
          <p:nvPr/>
        </p:nvSpPr>
        <p:spPr>
          <a:xfrm>
            <a:off x="537882" y="6577200"/>
            <a:ext cx="1167565" cy="280800"/>
          </a:xfrm>
          <a:prstGeom prst="rect">
            <a:avLst/>
          </a:prstGeom>
        </p:spPr>
        <p:txBody>
          <a:bodyPr vert="horz" lIns="91440" tIns="45720" rIns="91440" bIns="45720" rtlCol="0" anchor="ctr"/>
          <a:lstStyle>
            <a:defPPr>
              <a:defRPr lang="de-DE"/>
            </a:defPPr>
            <a:lvl1pPr algn="ctr">
              <a:defRPr sz="1100">
                <a:solidFill>
                  <a:schemeClr val="bg1"/>
                </a:solidFill>
              </a:defRPr>
            </a:lvl1pPr>
          </a:lstStyle>
          <a:p>
            <a:r>
              <a:rPr lang="de-DE"/>
              <a:t>April 2019</a:t>
            </a:r>
            <a:endParaRPr lang="de-DE" dirty="0"/>
          </a:p>
        </p:txBody>
      </p:sp>
    </p:spTree>
    <p:extLst>
      <p:ext uri="{BB962C8B-B14F-4D97-AF65-F5344CB8AC3E}">
        <p14:creationId xmlns:p14="http://schemas.microsoft.com/office/powerpoint/2010/main" val="3634122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84CAB5F9-7FB5-4E89-9528-A8E4C6735C95}" type="slidenum">
              <a:rPr lang="de-DE" smtClean="0"/>
              <a:t>19</a:t>
            </a:fld>
            <a:endParaRPr lang="de-DE"/>
          </a:p>
        </p:txBody>
      </p:sp>
      <p:sp>
        <p:nvSpPr>
          <p:cNvPr id="5" name="Fußzeilenplatzhalter 4"/>
          <p:cNvSpPr>
            <a:spLocks noGrp="1"/>
          </p:cNvSpPr>
          <p:nvPr>
            <p:ph type="ftr" sz="quarter" idx="11"/>
          </p:nvPr>
        </p:nvSpPr>
        <p:spPr/>
        <p:txBody>
          <a:bodyPr/>
          <a:lstStyle/>
          <a:p>
            <a:r>
              <a:rPr lang="sv-SE"/>
              <a:t>KETEK - iWoRiD 2019                     Tobias Eggert</a:t>
            </a:r>
            <a:endParaRPr lang="fr-FR" dirty="0"/>
          </a:p>
        </p:txBody>
      </p:sp>
      <p:sp>
        <p:nvSpPr>
          <p:cNvPr id="6" name="Rectangle 4"/>
          <p:cNvSpPr>
            <a:spLocks noChangeArrowheads="1"/>
          </p:cNvSpPr>
          <p:nvPr/>
        </p:nvSpPr>
        <p:spPr bwMode="auto">
          <a:xfrm>
            <a:off x="108000" y="709862"/>
            <a:ext cx="8146570" cy="400110"/>
          </a:xfrm>
          <a:prstGeom prst="rect">
            <a:avLst/>
          </a:prstGeom>
          <a:noFill/>
          <a:ln>
            <a:noFill/>
          </a:ln>
        </p:spPr>
        <p:txBody>
          <a:bodyPr wrap="square" anchor="ctr">
            <a:spAutoFit/>
          </a:bodyPr>
          <a:lstStyle/>
          <a:p>
            <a:pPr marL="91712" defTabSz="457200">
              <a:spcBef>
                <a:spcPts val="1200"/>
              </a:spcBef>
              <a:buClr>
                <a:srgbClr val="2F0041"/>
              </a:buClr>
              <a:buSzPct val="90000"/>
              <a:tabLst>
                <a:tab pos="982663" algn="l"/>
              </a:tabLst>
              <a:defRPr/>
            </a:pPr>
            <a:r>
              <a:rPr lang="en-GB" sz="2000" dirty="0">
                <a:solidFill>
                  <a:schemeClr val="tx1">
                    <a:lumMod val="75000"/>
                    <a:lumOff val="25000"/>
                  </a:schemeClr>
                </a:solidFill>
                <a:latin typeface="+mn-lt"/>
              </a:rPr>
              <a:t>AFIS-P experiment TU Munich E18. 900x</a:t>
            </a:r>
            <a:r>
              <a:rPr lang="en-GB" sz="2000" b="1" dirty="0">
                <a:solidFill>
                  <a:schemeClr val="tx1">
                    <a:lumMod val="75000"/>
                    <a:lumOff val="25000"/>
                  </a:schemeClr>
                </a:solidFill>
                <a:latin typeface="+mn-lt"/>
              </a:rPr>
              <a:t> </a:t>
            </a:r>
            <a:r>
              <a:rPr lang="en-GB" sz="2000" dirty="0">
                <a:solidFill>
                  <a:schemeClr val="tx1">
                    <a:lumMod val="75000"/>
                    <a:lumOff val="25000"/>
                  </a:schemeClr>
                </a:solidFill>
                <a:latin typeface="+mn-lt"/>
              </a:rPr>
              <a:t>PM3350T</a:t>
            </a:r>
          </a:p>
        </p:txBody>
      </p:sp>
      <p:pic>
        <p:nvPicPr>
          <p:cNvPr id="7" name="Grafik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70786"/>
            <a:ext cx="7153630" cy="5039834"/>
          </a:xfrm>
          <a:prstGeom prst="rect">
            <a:avLst/>
          </a:prstGeom>
        </p:spPr>
      </p:pic>
      <p:pic>
        <p:nvPicPr>
          <p:cNvPr id="8" name="Grafik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67572" y="870676"/>
            <a:ext cx="3545241" cy="1262067"/>
          </a:xfrm>
          <a:prstGeom prst="rect">
            <a:avLst/>
          </a:prstGeom>
        </p:spPr>
      </p:pic>
      <p:sp>
        <p:nvSpPr>
          <p:cNvPr id="9" name="Rectangle 4"/>
          <p:cNvSpPr>
            <a:spLocks noChangeArrowheads="1"/>
          </p:cNvSpPr>
          <p:nvPr/>
        </p:nvSpPr>
        <p:spPr bwMode="auto">
          <a:xfrm>
            <a:off x="5752215" y="6224591"/>
            <a:ext cx="3391786" cy="646331"/>
          </a:xfrm>
          <a:prstGeom prst="rect">
            <a:avLst/>
          </a:prstGeom>
          <a:noFill/>
          <a:ln>
            <a:noFill/>
          </a:ln>
        </p:spPr>
        <p:txBody>
          <a:bodyPr wrap="square" anchor="ctr">
            <a:spAutoFit/>
          </a:bodyPr>
          <a:lstStyle/>
          <a:p>
            <a:pPr marL="91712" defTabSz="457200">
              <a:spcBef>
                <a:spcPts val="1200"/>
              </a:spcBef>
              <a:buClr>
                <a:srgbClr val="2F0041"/>
              </a:buClr>
              <a:buSzPct val="90000"/>
              <a:tabLst>
                <a:tab pos="982663" algn="l"/>
              </a:tabLst>
              <a:defRPr/>
            </a:pPr>
            <a:r>
              <a:rPr lang="en-GB" sz="1200" dirty="0">
                <a:solidFill>
                  <a:schemeClr val="tx1">
                    <a:lumMod val="75000"/>
                    <a:lumOff val="25000"/>
                  </a:schemeClr>
                </a:solidFill>
                <a:latin typeface="+mn-lt"/>
              </a:rPr>
              <a:t>Images courtesy of T. </a:t>
            </a:r>
            <a:r>
              <a:rPr lang="en-GB" sz="1200" dirty="0" err="1">
                <a:solidFill>
                  <a:schemeClr val="tx1">
                    <a:lumMod val="75000"/>
                    <a:lumOff val="25000"/>
                  </a:schemeClr>
                </a:solidFill>
                <a:latin typeface="+mn-lt"/>
              </a:rPr>
              <a:t>Pöschl</a:t>
            </a:r>
            <a:r>
              <a:rPr lang="en-GB" sz="1200" dirty="0">
                <a:solidFill>
                  <a:schemeClr val="tx1">
                    <a:lumMod val="75000"/>
                    <a:lumOff val="25000"/>
                  </a:schemeClr>
                </a:solidFill>
                <a:latin typeface="+mn-lt"/>
              </a:rPr>
              <a:t>, E18</a:t>
            </a:r>
            <a:br>
              <a:rPr lang="en-GB" sz="1200" dirty="0">
                <a:solidFill>
                  <a:schemeClr val="tx1">
                    <a:lumMod val="75000"/>
                    <a:lumOff val="25000"/>
                  </a:schemeClr>
                </a:solidFill>
                <a:latin typeface="+mn-lt"/>
              </a:rPr>
            </a:br>
            <a:r>
              <a:rPr lang="en-GB" sz="1200" dirty="0">
                <a:solidFill>
                  <a:schemeClr val="tx1">
                    <a:lumMod val="75000"/>
                    <a:lumOff val="25000"/>
                  </a:schemeClr>
                </a:solidFill>
                <a:latin typeface="+mn-lt"/>
              </a:rPr>
              <a:t>confidential, reproduction only with permission</a:t>
            </a:r>
            <a:br>
              <a:rPr lang="en-GB" sz="1200" dirty="0">
                <a:solidFill>
                  <a:schemeClr val="tx1">
                    <a:lumMod val="75000"/>
                    <a:lumOff val="25000"/>
                  </a:schemeClr>
                </a:solidFill>
                <a:latin typeface="+mn-lt"/>
              </a:rPr>
            </a:br>
            <a:endParaRPr lang="en-GB" sz="1200" dirty="0">
              <a:solidFill>
                <a:schemeClr val="tx1">
                  <a:lumMod val="75000"/>
                  <a:lumOff val="25000"/>
                </a:schemeClr>
              </a:solidFill>
              <a:latin typeface="+mn-lt"/>
            </a:endParaRPr>
          </a:p>
        </p:txBody>
      </p:sp>
      <p:pic>
        <p:nvPicPr>
          <p:cNvPr id="10" name="Grafik 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667153" y="2733444"/>
            <a:ext cx="3445660" cy="2903036"/>
          </a:xfrm>
          <a:prstGeom prst="rect">
            <a:avLst/>
          </a:prstGeom>
        </p:spPr>
      </p:pic>
      <p:sp>
        <p:nvSpPr>
          <p:cNvPr id="12" name="Text Box 2"/>
          <p:cNvSpPr txBox="1">
            <a:spLocks noChangeArrowheads="1"/>
          </p:cNvSpPr>
          <p:nvPr/>
        </p:nvSpPr>
        <p:spPr bwMode="auto">
          <a:xfrm>
            <a:off x="88878" y="181672"/>
            <a:ext cx="549939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de-DE"/>
            </a:defPPr>
            <a:lvl1pPr>
              <a:spcBef>
                <a:spcPct val="0"/>
              </a:spcBef>
              <a:buClrTx/>
              <a:buFontTx/>
              <a:buNone/>
              <a:tabLst>
                <a:tab pos="5199063" algn="l"/>
              </a:tabLst>
              <a:defRPr sz="2400">
                <a:solidFill>
                  <a:schemeClr val="bg1"/>
                </a:solidFill>
                <a:latin typeface="+mj-lt"/>
              </a:defRPr>
            </a:lvl1pPr>
            <a:lvl2pPr marL="742950" indent="-285750" eaLnBrk="0" hangingPunct="0">
              <a:spcBef>
                <a:spcPct val="20000"/>
              </a:spcBef>
              <a:buFont typeface="Arial" pitchFamily="34" charset="0"/>
              <a:buChar char="–"/>
              <a:tabLst>
                <a:tab pos="5199063" algn="l"/>
              </a:tabLst>
              <a:defRPr sz="1400">
                <a:latin typeface="Arial" pitchFamily="34" charset="0"/>
              </a:defRPr>
            </a:lvl2pPr>
            <a:lvl3pPr marL="1143000" indent="-228600" eaLnBrk="0" hangingPunct="0">
              <a:spcBef>
                <a:spcPct val="20000"/>
              </a:spcBef>
              <a:buChar char="•"/>
              <a:tabLst>
                <a:tab pos="5199063" algn="l"/>
              </a:tabLst>
              <a:defRPr sz="1200">
                <a:latin typeface="Arial" pitchFamily="34" charset="0"/>
              </a:defRPr>
            </a:lvl3pPr>
            <a:lvl4pPr marL="1600200" indent="-228600" eaLnBrk="0" hangingPunct="0">
              <a:spcBef>
                <a:spcPct val="20000"/>
              </a:spcBef>
              <a:buChar char="–"/>
              <a:tabLst>
                <a:tab pos="5199063" algn="l"/>
              </a:tabLst>
              <a:defRPr sz="1000">
                <a:latin typeface="Arial" pitchFamily="34" charset="0"/>
              </a:defRPr>
            </a:lvl4pPr>
            <a:lvl5pPr marL="2057400" indent="-228600" eaLnBrk="0" hangingPunct="0">
              <a:spcBef>
                <a:spcPct val="20000"/>
              </a:spcBef>
              <a:buChar char="»"/>
              <a:tabLst>
                <a:tab pos="5199063" algn="l"/>
              </a:tabLst>
              <a:defRPr sz="2000">
                <a:latin typeface="Arial" pitchFamily="34" charset="0"/>
              </a:defRPr>
            </a:lvl5pPr>
            <a:lvl6pPr marL="2514600" indent="-228600" eaLnBrk="0" fontAlgn="base" hangingPunct="0">
              <a:spcBef>
                <a:spcPct val="20000"/>
              </a:spcBef>
              <a:spcAft>
                <a:spcPct val="0"/>
              </a:spcAft>
              <a:buChar char="»"/>
              <a:tabLst>
                <a:tab pos="5199063" algn="l"/>
              </a:tabLst>
              <a:defRPr sz="2000">
                <a:latin typeface="Arial" pitchFamily="34" charset="0"/>
              </a:defRPr>
            </a:lvl6pPr>
            <a:lvl7pPr marL="2971800" indent="-228600" eaLnBrk="0" fontAlgn="base" hangingPunct="0">
              <a:spcBef>
                <a:spcPct val="20000"/>
              </a:spcBef>
              <a:spcAft>
                <a:spcPct val="0"/>
              </a:spcAft>
              <a:buChar char="»"/>
              <a:tabLst>
                <a:tab pos="5199063" algn="l"/>
              </a:tabLst>
              <a:defRPr sz="2000">
                <a:latin typeface="Arial" pitchFamily="34" charset="0"/>
              </a:defRPr>
            </a:lvl7pPr>
            <a:lvl8pPr marL="3429000" indent="-228600" eaLnBrk="0" fontAlgn="base" hangingPunct="0">
              <a:spcBef>
                <a:spcPct val="20000"/>
              </a:spcBef>
              <a:spcAft>
                <a:spcPct val="0"/>
              </a:spcAft>
              <a:buChar char="»"/>
              <a:tabLst>
                <a:tab pos="5199063" algn="l"/>
              </a:tabLst>
              <a:defRPr sz="2000">
                <a:latin typeface="Arial" pitchFamily="34" charset="0"/>
              </a:defRPr>
            </a:lvl8pPr>
            <a:lvl9pPr marL="3886200" indent="-228600" eaLnBrk="0" fontAlgn="base" hangingPunct="0">
              <a:spcBef>
                <a:spcPct val="20000"/>
              </a:spcBef>
              <a:spcAft>
                <a:spcPct val="0"/>
              </a:spcAft>
              <a:buChar char="»"/>
              <a:tabLst>
                <a:tab pos="5199063" algn="l"/>
              </a:tabLst>
              <a:defRPr sz="2000">
                <a:latin typeface="Arial" pitchFamily="34" charset="0"/>
              </a:defRPr>
            </a:lvl9pPr>
          </a:lstStyle>
          <a:p>
            <a:r>
              <a:rPr lang="en-US" altLang="en-US" dirty="0"/>
              <a:t>Scientific Satellite Mission with KETEK SiPM</a:t>
            </a:r>
          </a:p>
        </p:txBody>
      </p:sp>
      <p:sp>
        <p:nvSpPr>
          <p:cNvPr id="2" name="Datumsplatzhalter 1"/>
          <p:cNvSpPr>
            <a:spLocks noGrp="1"/>
          </p:cNvSpPr>
          <p:nvPr>
            <p:ph type="dt" sz="half" idx="10"/>
          </p:nvPr>
        </p:nvSpPr>
        <p:spPr/>
        <p:txBody>
          <a:bodyPr/>
          <a:lstStyle/>
          <a:p>
            <a:r>
              <a:rPr lang="de-DE"/>
              <a:t>July 2019</a:t>
            </a:r>
            <a:endParaRPr lang="de-DE" dirty="0"/>
          </a:p>
        </p:txBody>
      </p:sp>
    </p:spTree>
    <p:extLst>
      <p:ext uri="{BB962C8B-B14F-4D97-AF65-F5344CB8AC3E}">
        <p14:creationId xmlns:p14="http://schemas.microsoft.com/office/powerpoint/2010/main" val="805187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
          <p:cNvSpPr txBox="1">
            <a:spLocks/>
          </p:cNvSpPr>
          <p:nvPr/>
        </p:nvSpPr>
        <p:spPr bwMode="auto">
          <a:xfrm>
            <a:off x="195794" y="187681"/>
            <a:ext cx="238738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de-DE"/>
            </a:defPPr>
            <a:lvl1pPr>
              <a:spcBef>
                <a:spcPct val="0"/>
              </a:spcBef>
              <a:buClrTx/>
              <a:buFontTx/>
              <a:buNone/>
              <a:tabLst>
                <a:tab pos="5199063" algn="l"/>
              </a:tabLst>
              <a:defRPr sz="2400">
                <a:solidFill>
                  <a:schemeClr val="bg1"/>
                </a:solidFill>
                <a:latin typeface="+mj-lt"/>
              </a:defRPr>
            </a:lvl1pPr>
            <a:lvl2pPr marL="742950" indent="-285750" eaLnBrk="0" hangingPunct="0">
              <a:spcBef>
                <a:spcPct val="20000"/>
              </a:spcBef>
              <a:buFont typeface="Arial" pitchFamily="34" charset="0"/>
              <a:buChar char="–"/>
              <a:tabLst>
                <a:tab pos="5199063" algn="l"/>
              </a:tabLst>
              <a:defRPr sz="1400">
                <a:latin typeface="Arial" pitchFamily="34" charset="0"/>
              </a:defRPr>
            </a:lvl2pPr>
            <a:lvl3pPr marL="1143000" indent="-228600" eaLnBrk="0" hangingPunct="0">
              <a:spcBef>
                <a:spcPct val="20000"/>
              </a:spcBef>
              <a:buChar char="•"/>
              <a:tabLst>
                <a:tab pos="5199063" algn="l"/>
              </a:tabLst>
              <a:defRPr sz="1200">
                <a:latin typeface="Arial" pitchFamily="34" charset="0"/>
              </a:defRPr>
            </a:lvl3pPr>
            <a:lvl4pPr marL="1600200" indent="-228600" eaLnBrk="0" hangingPunct="0">
              <a:spcBef>
                <a:spcPct val="20000"/>
              </a:spcBef>
              <a:buChar char="–"/>
              <a:tabLst>
                <a:tab pos="5199063" algn="l"/>
              </a:tabLst>
              <a:defRPr sz="1000">
                <a:latin typeface="Arial" pitchFamily="34" charset="0"/>
              </a:defRPr>
            </a:lvl4pPr>
            <a:lvl5pPr marL="2057400" indent="-228600" eaLnBrk="0" hangingPunct="0">
              <a:spcBef>
                <a:spcPct val="20000"/>
              </a:spcBef>
              <a:buChar char="»"/>
              <a:tabLst>
                <a:tab pos="5199063" algn="l"/>
              </a:tabLst>
              <a:defRPr sz="2000">
                <a:latin typeface="Arial" pitchFamily="34" charset="0"/>
              </a:defRPr>
            </a:lvl5pPr>
            <a:lvl6pPr marL="2514600" indent="-228600" eaLnBrk="0" fontAlgn="base" hangingPunct="0">
              <a:spcBef>
                <a:spcPct val="20000"/>
              </a:spcBef>
              <a:spcAft>
                <a:spcPct val="0"/>
              </a:spcAft>
              <a:buChar char="»"/>
              <a:tabLst>
                <a:tab pos="5199063" algn="l"/>
              </a:tabLst>
              <a:defRPr sz="2000">
                <a:latin typeface="Arial" pitchFamily="34" charset="0"/>
              </a:defRPr>
            </a:lvl6pPr>
            <a:lvl7pPr marL="2971800" indent="-228600" eaLnBrk="0" fontAlgn="base" hangingPunct="0">
              <a:spcBef>
                <a:spcPct val="20000"/>
              </a:spcBef>
              <a:spcAft>
                <a:spcPct val="0"/>
              </a:spcAft>
              <a:buChar char="»"/>
              <a:tabLst>
                <a:tab pos="5199063" algn="l"/>
              </a:tabLst>
              <a:defRPr sz="2000">
                <a:latin typeface="Arial" pitchFamily="34" charset="0"/>
              </a:defRPr>
            </a:lvl7pPr>
            <a:lvl8pPr marL="3429000" indent="-228600" eaLnBrk="0" fontAlgn="base" hangingPunct="0">
              <a:spcBef>
                <a:spcPct val="20000"/>
              </a:spcBef>
              <a:spcAft>
                <a:spcPct val="0"/>
              </a:spcAft>
              <a:buChar char="»"/>
              <a:tabLst>
                <a:tab pos="5199063" algn="l"/>
              </a:tabLst>
              <a:defRPr sz="2000">
                <a:latin typeface="Arial" pitchFamily="34" charset="0"/>
              </a:defRPr>
            </a:lvl8pPr>
            <a:lvl9pPr marL="3886200" indent="-228600" eaLnBrk="0" fontAlgn="base" hangingPunct="0">
              <a:spcBef>
                <a:spcPct val="20000"/>
              </a:spcBef>
              <a:spcAft>
                <a:spcPct val="0"/>
              </a:spcAft>
              <a:buChar char="»"/>
              <a:tabLst>
                <a:tab pos="5199063" algn="l"/>
              </a:tabLst>
              <a:defRPr sz="2000">
                <a:latin typeface="Arial" pitchFamily="34" charset="0"/>
              </a:defRPr>
            </a:lvl9pPr>
          </a:lstStyle>
          <a:p>
            <a:r>
              <a:rPr lang="en-US" altLang="en-US" dirty="0"/>
              <a:t>KETEK at a Glance</a:t>
            </a:r>
            <a:endParaRPr lang="de-DE" altLang="de-DE" dirty="0"/>
          </a:p>
        </p:txBody>
      </p:sp>
      <p:sp>
        <p:nvSpPr>
          <p:cNvPr id="16" name="Textfeld 15"/>
          <p:cNvSpPr txBox="1">
            <a:spLocks noChangeArrowheads="1"/>
          </p:cNvSpPr>
          <p:nvPr/>
        </p:nvSpPr>
        <p:spPr bwMode="auto">
          <a:xfrm>
            <a:off x="2849282" y="2368882"/>
            <a:ext cx="7267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spcBef>
                <a:spcPts val="600"/>
              </a:spcBef>
              <a:spcAft>
                <a:spcPts val="900"/>
              </a:spcAft>
              <a:buClr>
                <a:srgbClr val="370041"/>
              </a:buClr>
              <a:buSzPct val="85000"/>
              <a:buFont typeface="Arial" charset="0"/>
              <a:buChar char="•"/>
              <a:defRPr sz="1600">
                <a:solidFill>
                  <a:srgbClr val="595959"/>
                </a:solidFill>
                <a:latin typeface="Calibri" pitchFamily="34" charset="0"/>
              </a:defRPr>
            </a:lvl1pPr>
            <a:lvl2pPr marL="742950" indent="-285750" defTabSz="457200">
              <a:spcBef>
                <a:spcPts val="600"/>
              </a:spcBef>
              <a:spcAft>
                <a:spcPts val="900"/>
              </a:spcAft>
              <a:buClr>
                <a:srgbClr val="370041"/>
              </a:buClr>
              <a:buSzPct val="85000"/>
              <a:buFont typeface="Arial" charset="0"/>
              <a:buChar char="•"/>
              <a:defRPr sz="1500">
                <a:solidFill>
                  <a:srgbClr val="595959"/>
                </a:solidFill>
                <a:latin typeface="Calibri" pitchFamily="34" charset="0"/>
              </a:defRPr>
            </a:lvl2pPr>
            <a:lvl3pPr marL="1143000" indent="-228600" defTabSz="457200">
              <a:spcBef>
                <a:spcPts val="600"/>
              </a:spcBef>
              <a:spcAft>
                <a:spcPts val="900"/>
              </a:spcAft>
              <a:buClr>
                <a:srgbClr val="370041"/>
              </a:buClr>
              <a:buSzPct val="85000"/>
              <a:buFont typeface="Arial" charset="0"/>
              <a:buChar char="•"/>
              <a:defRPr sz="1500">
                <a:solidFill>
                  <a:srgbClr val="595959"/>
                </a:solidFill>
                <a:latin typeface="Calibri" pitchFamily="34" charset="0"/>
              </a:defRPr>
            </a:lvl3pPr>
            <a:lvl4pPr marL="1600200" indent="-228600" defTabSz="457200">
              <a:spcBef>
                <a:spcPts val="600"/>
              </a:spcBef>
              <a:spcAft>
                <a:spcPts val="900"/>
              </a:spcAft>
              <a:buClr>
                <a:srgbClr val="370041"/>
              </a:buClr>
              <a:buSzPct val="85000"/>
              <a:buFont typeface="Arial" charset="0"/>
              <a:buChar char="•"/>
              <a:defRPr sz="1500">
                <a:solidFill>
                  <a:srgbClr val="595959"/>
                </a:solidFill>
                <a:latin typeface="Calibri" pitchFamily="34" charset="0"/>
              </a:defRPr>
            </a:lvl4pPr>
            <a:lvl5pPr marL="2057400" indent="-228600" defTabSz="457200">
              <a:spcBef>
                <a:spcPts val="600"/>
              </a:spcBef>
              <a:spcAft>
                <a:spcPts val="900"/>
              </a:spcAft>
              <a:buClr>
                <a:srgbClr val="370041"/>
              </a:buClr>
              <a:buSzPct val="85000"/>
              <a:buFont typeface="Arial" charset="0"/>
              <a:defRPr sz="1400">
                <a:solidFill>
                  <a:srgbClr val="595959"/>
                </a:solidFill>
                <a:latin typeface="Calibri" pitchFamily="34" charset="0"/>
              </a:defRPr>
            </a:lvl5pPr>
            <a:lvl6pPr marL="2514600" indent="-228600" defTabSz="457200" eaLnBrk="0" fontAlgn="base" hangingPunct="0">
              <a:spcBef>
                <a:spcPts val="600"/>
              </a:spcBef>
              <a:spcAft>
                <a:spcPts val="900"/>
              </a:spcAft>
              <a:buClr>
                <a:srgbClr val="370041"/>
              </a:buClr>
              <a:buSzPct val="85000"/>
              <a:buFont typeface="Arial" charset="0"/>
              <a:defRPr sz="1400">
                <a:solidFill>
                  <a:srgbClr val="595959"/>
                </a:solidFill>
                <a:latin typeface="Calibri" pitchFamily="34" charset="0"/>
              </a:defRPr>
            </a:lvl6pPr>
            <a:lvl7pPr marL="2971800" indent="-228600" defTabSz="457200" eaLnBrk="0" fontAlgn="base" hangingPunct="0">
              <a:spcBef>
                <a:spcPts val="600"/>
              </a:spcBef>
              <a:spcAft>
                <a:spcPts val="900"/>
              </a:spcAft>
              <a:buClr>
                <a:srgbClr val="370041"/>
              </a:buClr>
              <a:buSzPct val="85000"/>
              <a:buFont typeface="Arial" charset="0"/>
              <a:defRPr sz="1400">
                <a:solidFill>
                  <a:srgbClr val="595959"/>
                </a:solidFill>
                <a:latin typeface="Calibri" pitchFamily="34" charset="0"/>
              </a:defRPr>
            </a:lvl7pPr>
            <a:lvl8pPr marL="3429000" indent="-228600" defTabSz="457200" eaLnBrk="0" fontAlgn="base" hangingPunct="0">
              <a:spcBef>
                <a:spcPts val="600"/>
              </a:spcBef>
              <a:spcAft>
                <a:spcPts val="900"/>
              </a:spcAft>
              <a:buClr>
                <a:srgbClr val="370041"/>
              </a:buClr>
              <a:buSzPct val="85000"/>
              <a:buFont typeface="Arial" charset="0"/>
              <a:defRPr sz="1400">
                <a:solidFill>
                  <a:srgbClr val="595959"/>
                </a:solidFill>
                <a:latin typeface="Calibri" pitchFamily="34" charset="0"/>
              </a:defRPr>
            </a:lvl8pPr>
            <a:lvl9pPr marL="3886200" indent="-228600" defTabSz="457200" eaLnBrk="0" fontAlgn="base" hangingPunct="0">
              <a:spcBef>
                <a:spcPts val="600"/>
              </a:spcBef>
              <a:spcAft>
                <a:spcPts val="900"/>
              </a:spcAft>
              <a:buClr>
                <a:srgbClr val="370041"/>
              </a:buClr>
              <a:buSzPct val="85000"/>
              <a:buFont typeface="Arial" charset="0"/>
              <a:defRPr sz="1400">
                <a:solidFill>
                  <a:srgbClr val="595959"/>
                </a:solidFill>
                <a:latin typeface="Calibri" pitchFamily="34" charset="0"/>
              </a:defRPr>
            </a:lvl9pPr>
          </a:lstStyle>
          <a:p>
            <a:pPr algn="just" eaLnBrk="1" hangingPunct="1">
              <a:spcBef>
                <a:spcPct val="0"/>
              </a:spcBef>
              <a:spcAft>
                <a:spcPct val="0"/>
              </a:spcAft>
              <a:buClrTx/>
              <a:buSzTx/>
              <a:buFontTx/>
              <a:buNone/>
            </a:pPr>
            <a:r>
              <a:rPr lang="de-DE" altLang="de-DE" dirty="0">
                <a:solidFill>
                  <a:srgbClr val="FFFFFF"/>
                </a:solidFill>
                <a:cs typeface="Arial" charset="0"/>
              </a:rPr>
              <a:t>SiPM</a:t>
            </a:r>
          </a:p>
        </p:txBody>
      </p:sp>
      <p:sp>
        <p:nvSpPr>
          <p:cNvPr id="11" name="Textfeld 10"/>
          <p:cNvSpPr txBox="1"/>
          <p:nvPr/>
        </p:nvSpPr>
        <p:spPr>
          <a:xfrm>
            <a:off x="220613" y="3322412"/>
            <a:ext cx="8546547" cy="2930033"/>
          </a:xfrm>
          <a:prstGeom prst="rect">
            <a:avLst/>
          </a:prstGeom>
          <a:noFill/>
        </p:spPr>
        <p:txBody>
          <a:bodyPr wrap="square" rtlCol="0">
            <a:spAutoFit/>
          </a:bodyPr>
          <a:lstStyle/>
          <a:p>
            <a:pPr marL="357188" indent="-216000">
              <a:lnSpc>
                <a:spcPct val="150000"/>
              </a:lnSpc>
              <a:spcAft>
                <a:spcPts val="300"/>
              </a:spcAft>
              <a:buClr>
                <a:srgbClr val="2F0041"/>
              </a:buClr>
              <a:buSzPct val="111000"/>
              <a:buFontTx/>
              <a:buChar char="•"/>
              <a:tabLst>
                <a:tab pos="982663" algn="l"/>
              </a:tabLst>
              <a:defRPr/>
            </a:pPr>
            <a:r>
              <a:rPr lang="en-US" sz="2000" dirty="0">
                <a:solidFill>
                  <a:schemeClr val="tx1">
                    <a:lumMod val="85000"/>
                    <a:lumOff val="15000"/>
                  </a:schemeClr>
                </a:solidFill>
              </a:rPr>
              <a:t>Family-owned enterprise, founded in 1989 by Dr. Josef </a:t>
            </a:r>
            <a:r>
              <a:rPr lang="en-US" sz="2000" dirty="0" err="1">
                <a:solidFill>
                  <a:schemeClr val="tx1">
                    <a:lumMod val="85000"/>
                    <a:lumOff val="15000"/>
                  </a:schemeClr>
                </a:solidFill>
              </a:rPr>
              <a:t>Kemmer</a:t>
            </a:r>
            <a:endParaRPr lang="en-US" sz="2000" dirty="0">
              <a:solidFill>
                <a:schemeClr val="tx1">
                  <a:lumMod val="85000"/>
                  <a:lumOff val="15000"/>
                </a:schemeClr>
              </a:solidFill>
            </a:endParaRPr>
          </a:p>
          <a:p>
            <a:pPr marL="357188" indent="-216000">
              <a:lnSpc>
                <a:spcPct val="150000"/>
              </a:lnSpc>
              <a:spcAft>
                <a:spcPts val="300"/>
              </a:spcAft>
              <a:buClr>
                <a:srgbClr val="2F0041"/>
              </a:buClr>
              <a:buSzPct val="111000"/>
              <a:buFontTx/>
              <a:buChar char="•"/>
              <a:tabLst>
                <a:tab pos="982663" algn="l"/>
              </a:tabLst>
              <a:defRPr/>
            </a:pPr>
            <a:r>
              <a:rPr lang="en-US" sz="2000" dirty="0">
                <a:solidFill>
                  <a:schemeClr val="tx1">
                    <a:lumMod val="85000"/>
                    <a:lumOff val="15000"/>
                  </a:schemeClr>
                </a:solidFill>
              </a:rPr>
              <a:t>100 employees. Headquarter: Munich, Germany</a:t>
            </a:r>
          </a:p>
          <a:p>
            <a:pPr marL="357188" indent="-216000">
              <a:lnSpc>
                <a:spcPct val="150000"/>
              </a:lnSpc>
              <a:spcBef>
                <a:spcPts val="0"/>
              </a:spcBef>
              <a:spcAft>
                <a:spcPts val="300"/>
              </a:spcAft>
              <a:buClr>
                <a:srgbClr val="2F0041"/>
              </a:buClr>
              <a:buSzPct val="111000"/>
              <a:buFontTx/>
              <a:buChar char="•"/>
              <a:tabLst>
                <a:tab pos="982663" algn="l"/>
              </a:tabLst>
              <a:defRPr/>
            </a:pPr>
            <a:r>
              <a:rPr lang="en-US" sz="2000" dirty="0">
                <a:solidFill>
                  <a:schemeClr val="tx1">
                    <a:lumMod val="85000"/>
                    <a:lumOff val="15000"/>
                  </a:schemeClr>
                </a:solidFill>
              </a:rPr>
              <a:t>Major product lines: </a:t>
            </a:r>
            <a:br>
              <a:rPr lang="en-US" sz="2000" dirty="0">
                <a:solidFill>
                  <a:schemeClr val="tx1">
                    <a:lumMod val="85000"/>
                    <a:lumOff val="15000"/>
                  </a:schemeClr>
                </a:solidFill>
              </a:rPr>
            </a:br>
            <a:r>
              <a:rPr lang="en-US" sz="2000" dirty="0">
                <a:solidFill>
                  <a:schemeClr val="tx1">
                    <a:lumMod val="85000"/>
                    <a:lumOff val="15000"/>
                  </a:schemeClr>
                </a:solidFill>
              </a:rPr>
              <a:t>- SDD modules, detector electronics and complete systems</a:t>
            </a:r>
            <a:br>
              <a:rPr lang="en-US" sz="2000" dirty="0">
                <a:solidFill>
                  <a:schemeClr val="tx1">
                    <a:lumMod val="85000"/>
                    <a:lumOff val="15000"/>
                  </a:schemeClr>
                </a:solidFill>
              </a:rPr>
            </a:br>
            <a:r>
              <a:rPr lang="en-US" sz="2000" dirty="0">
                <a:solidFill>
                  <a:schemeClr val="tx1">
                    <a:lumMod val="85000"/>
                    <a:lumOff val="15000"/>
                  </a:schemeClr>
                </a:solidFill>
              </a:rPr>
              <a:t>- </a:t>
            </a:r>
            <a:r>
              <a:rPr lang="en-US" sz="2000" b="1" dirty="0">
                <a:solidFill>
                  <a:schemeClr val="tx1">
                    <a:lumMod val="85000"/>
                    <a:lumOff val="15000"/>
                  </a:schemeClr>
                </a:solidFill>
              </a:rPr>
              <a:t>Silicon Photomultipliers (SiPM)</a:t>
            </a:r>
          </a:p>
          <a:p>
            <a:pPr marL="357188" indent="-216000">
              <a:lnSpc>
                <a:spcPct val="150000"/>
              </a:lnSpc>
              <a:spcAft>
                <a:spcPts val="300"/>
              </a:spcAft>
              <a:buClr>
                <a:srgbClr val="2F0041"/>
              </a:buClr>
              <a:buSzPct val="111000"/>
              <a:buFontTx/>
              <a:buChar char="•"/>
              <a:tabLst>
                <a:tab pos="982663" algn="l"/>
              </a:tabLst>
              <a:defRPr/>
            </a:pPr>
            <a:r>
              <a:rPr lang="en-US" sz="2000" dirty="0">
                <a:solidFill>
                  <a:schemeClr val="tx1">
                    <a:lumMod val="85000"/>
                    <a:lumOff val="15000"/>
                  </a:schemeClr>
                </a:solidFill>
              </a:rPr>
              <a:t>Quality Management certified according to ISO 9001:2015</a:t>
            </a:r>
          </a:p>
        </p:txBody>
      </p:sp>
      <p:sp>
        <p:nvSpPr>
          <p:cNvPr id="10" name="Textfeld 9"/>
          <p:cNvSpPr txBox="1">
            <a:spLocks noChangeArrowheads="1"/>
          </p:cNvSpPr>
          <p:nvPr/>
        </p:nvSpPr>
        <p:spPr bwMode="auto">
          <a:xfrm>
            <a:off x="2849282" y="2368882"/>
            <a:ext cx="7267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spcBef>
                <a:spcPts val="600"/>
              </a:spcBef>
              <a:spcAft>
                <a:spcPts val="900"/>
              </a:spcAft>
              <a:buClr>
                <a:srgbClr val="370041"/>
              </a:buClr>
              <a:buSzPct val="85000"/>
              <a:buFont typeface="Arial" charset="0"/>
              <a:buChar char="•"/>
              <a:defRPr sz="1600">
                <a:solidFill>
                  <a:srgbClr val="595959"/>
                </a:solidFill>
                <a:latin typeface="Calibri" pitchFamily="34" charset="0"/>
              </a:defRPr>
            </a:lvl1pPr>
            <a:lvl2pPr marL="742950" indent="-285750" defTabSz="457200">
              <a:spcBef>
                <a:spcPts val="600"/>
              </a:spcBef>
              <a:spcAft>
                <a:spcPts val="900"/>
              </a:spcAft>
              <a:buClr>
                <a:srgbClr val="370041"/>
              </a:buClr>
              <a:buSzPct val="85000"/>
              <a:buFont typeface="Arial" charset="0"/>
              <a:buChar char="•"/>
              <a:defRPr sz="1500">
                <a:solidFill>
                  <a:srgbClr val="595959"/>
                </a:solidFill>
                <a:latin typeface="Calibri" pitchFamily="34" charset="0"/>
              </a:defRPr>
            </a:lvl2pPr>
            <a:lvl3pPr marL="1143000" indent="-228600" defTabSz="457200">
              <a:spcBef>
                <a:spcPts val="600"/>
              </a:spcBef>
              <a:spcAft>
                <a:spcPts val="900"/>
              </a:spcAft>
              <a:buClr>
                <a:srgbClr val="370041"/>
              </a:buClr>
              <a:buSzPct val="85000"/>
              <a:buFont typeface="Arial" charset="0"/>
              <a:buChar char="•"/>
              <a:defRPr sz="1500">
                <a:solidFill>
                  <a:srgbClr val="595959"/>
                </a:solidFill>
                <a:latin typeface="Calibri" pitchFamily="34" charset="0"/>
              </a:defRPr>
            </a:lvl3pPr>
            <a:lvl4pPr marL="1600200" indent="-228600" defTabSz="457200">
              <a:spcBef>
                <a:spcPts val="600"/>
              </a:spcBef>
              <a:spcAft>
                <a:spcPts val="900"/>
              </a:spcAft>
              <a:buClr>
                <a:srgbClr val="370041"/>
              </a:buClr>
              <a:buSzPct val="85000"/>
              <a:buFont typeface="Arial" charset="0"/>
              <a:buChar char="•"/>
              <a:defRPr sz="1500">
                <a:solidFill>
                  <a:srgbClr val="595959"/>
                </a:solidFill>
                <a:latin typeface="Calibri" pitchFamily="34" charset="0"/>
              </a:defRPr>
            </a:lvl4pPr>
            <a:lvl5pPr marL="2057400" indent="-228600" defTabSz="457200">
              <a:spcBef>
                <a:spcPts val="600"/>
              </a:spcBef>
              <a:spcAft>
                <a:spcPts val="900"/>
              </a:spcAft>
              <a:buClr>
                <a:srgbClr val="370041"/>
              </a:buClr>
              <a:buSzPct val="85000"/>
              <a:buFont typeface="Arial" charset="0"/>
              <a:defRPr sz="1400">
                <a:solidFill>
                  <a:srgbClr val="595959"/>
                </a:solidFill>
                <a:latin typeface="Calibri" pitchFamily="34" charset="0"/>
              </a:defRPr>
            </a:lvl5pPr>
            <a:lvl6pPr marL="2514600" indent="-228600" defTabSz="457200" eaLnBrk="0" fontAlgn="base" hangingPunct="0">
              <a:spcBef>
                <a:spcPts val="600"/>
              </a:spcBef>
              <a:spcAft>
                <a:spcPts val="900"/>
              </a:spcAft>
              <a:buClr>
                <a:srgbClr val="370041"/>
              </a:buClr>
              <a:buSzPct val="85000"/>
              <a:buFont typeface="Arial" charset="0"/>
              <a:defRPr sz="1400">
                <a:solidFill>
                  <a:srgbClr val="595959"/>
                </a:solidFill>
                <a:latin typeface="Calibri" pitchFamily="34" charset="0"/>
              </a:defRPr>
            </a:lvl6pPr>
            <a:lvl7pPr marL="2971800" indent="-228600" defTabSz="457200" eaLnBrk="0" fontAlgn="base" hangingPunct="0">
              <a:spcBef>
                <a:spcPts val="600"/>
              </a:spcBef>
              <a:spcAft>
                <a:spcPts val="900"/>
              </a:spcAft>
              <a:buClr>
                <a:srgbClr val="370041"/>
              </a:buClr>
              <a:buSzPct val="85000"/>
              <a:buFont typeface="Arial" charset="0"/>
              <a:defRPr sz="1400">
                <a:solidFill>
                  <a:srgbClr val="595959"/>
                </a:solidFill>
                <a:latin typeface="Calibri" pitchFamily="34" charset="0"/>
              </a:defRPr>
            </a:lvl7pPr>
            <a:lvl8pPr marL="3429000" indent="-228600" defTabSz="457200" eaLnBrk="0" fontAlgn="base" hangingPunct="0">
              <a:spcBef>
                <a:spcPts val="600"/>
              </a:spcBef>
              <a:spcAft>
                <a:spcPts val="900"/>
              </a:spcAft>
              <a:buClr>
                <a:srgbClr val="370041"/>
              </a:buClr>
              <a:buSzPct val="85000"/>
              <a:buFont typeface="Arial" charset="0"/>
              <a:defRPr sz="1400">
                <a:solidFill>
                  <a:srgbClr val="595959"/>
                </a:solidFill>
                <a:latin typeface="Calibri" pitchFamily="34" charset="0"/>
              </a:defRPr>
            </a:lvl8pPr>
            <a:lvl9pPr marL="3886200" indent="-228600" defTabSz="457200" eaLnBrk="0" fontAlgn="base" hangingPunct="0">
              <a:spcBef>
                <a:spcPts val="600"/>
              </a:spcBef>
              <a:spcAft>
                <a:spcPts val="900"/>
              </a:spcAft>
              <a:buClr>
                <a:srgbClr val="370041"/>
              </a:buClr>
              <a:buSzPct val="85000"/>
              <a:buFont typeface="Arial" charset="0"/>
              <a:defRPr sz="1400">
                <a:solidFill>
                  <a:srgbClr val="595959"/>
                </a:solidFill>
                <a:latin typeface="Calibri" pitchFamily="34" charset="0"/>
              </a:defRPr>
            </a:lvl9pPr>
          </a:lstStyle>
          <a:p>
            <a:pPr algn="just" eaLnBrk="1" hangingPunct="1">
              <a:spcBef>
                <a:spcPct val="0"/>
              </a:spcBef>
              <a:spcAft>
                <a:spcPct val="0"/>
              </a:spcAft>
              <a:buClrTx/>
              <a:buSzTx/>
              <a:buFontTx/>
              <a:buNone/>
            </a:pPr>
            <a:r>
              <a:rPr lang="de-DE" altLang="de-DE" dirty="0">
                <a:solidFill>
                  <a:srgbClr val="FFFFFF"/>
                </a:solidFill>
                <a:cs typeface="Arial" charset="0"/>
              </a:rPr>
              <a:t>SiPM</a:t>
            </a:r>
          </a:p>
        </p:txBody>
      </p:sp>
      <p:sp>
        <p:nvSpPr>
          <p:cNvPr id="13" name="Textfeld 12"/>
          <p:cNvSpPr txBox="1">
            <a:spLocks noChangeArrowheads="1"/>
          </p:cNvSpPr>
          <p:nvPr/>
        </p:nvSpPr>
        <p:spPr bwMode="auto">
          <a:xfrm>
            <a:off x="2849282" y="2368882"/>
            <a:ext cx="7267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spcBef>
                <a:spcPts val="600"/>
              </a:spcBef>
              <a:spcAft>
                <a:spcPts val="900"/>
              </a:spcAft>
              <a:buClr>
                <a:srgbClr val="370041"/>
              </a:buClr>
              <a:buSzPct val="85000"/>
              <a:buFont typeface="Arial" charset="0"/>
              <a:buChar char="•"/>
              <a:defRPr sz="1600">
                <a:solidFill>
                  <a:srgbClr val="595959"/>
                </a:solidFill>
                <a:latin typeface="Calibri" pitchFamily="34" charset="0"/>
              </a:defRPr>
            </a:lvl1pPr>
            <a:lvl2pPr marL="742950" indent="-285750" defTabSz="457200">
              <a:spcBef>
                <a:spcPts val="600"/>
              </a:spcBef>
              <a:spcAft>
                <a:spcPts val="900"/>
              </a:spcAft>
              <a:buClr>
                <a:srgbClr val="370041"/>
              </a:buClr>
              <a:buSzPct val="85000"/>
              <a:buFont typeface="Arial" charset="0"/>
              <a:buChar char="•"/>
              <a:defRPr sz="1500">
                <a:solidFill>
                  <a:srgbClr val="595959"/>
                </a:solidFill>
                <a:latin typeface="Calibri" pitchFamily="34" charset="0"/>
              </a:defRPr>
            </a:lvl2pPr>
            <a:lvl3pPr marL="1143000" indent="-228600" defTabSz="457200">
              <a:spcBef>
                <a:spcPts val="600"/>
              </a:spcBef>
              <a:spcAft>
                <a:spcPts val="900"/>
              </a:spcAft>
              <a:buClr>
                <a:srgbClr val="370041"/>
              </a:buClr>
              <a:buSzPct val="85000"/>
              <a:buFont typeface="Arial" charset="0"/>
              <a:buChar char="•"/>
              <a:defRPr sz="1500">
                <a:solidFill>
                  <a:srgbClr val="595959"/>
                </a:solidFill>
                <a:latin typeface="Calibri" pitchFamily="34" charset="0"/>
              </a:defRPr>
            </a:lvl3pPr>
            <a:lvl4pPr marL="1600200" indent="-228600" defTabSz="457200">
              <a:spcBef>
                <a:spcPts val="600"/>
              </a:spcBef>
              <a:spcAft>
                <a:spcPts val="900"/>
              </a:spcAft>
              <a:buClr>
                <a:srgbClr val="370041"/>
              </a:buClr>
              <a:buSzPct val="85000"/>
              <a:buFont typeface="Arial" charset="0"/>
              <a:buChar char="•"/>
              <a:defRPr sz="1500">
                <a:solidFill>
                  <a:srgbClr val="595959"/>
                </a:solidFill>
                <a:latin typeface="Calibri" pitchFamily="34" charset="0"/>
              </a:defRPr>
            </a:lvl4pPr>
            <a:lvl5pPr marL="2057400" indent="-228600" defTabSz="457200">
              <a:spcBef>
                <a:spcPts val="600"/>
              </a:spcBef>
              <a:spcAft>
                <a:spcPts val="900"/>
              </a:spcAft>
              <a:buClr>
                <a:srgbClr val="370041"/>
              </a:buClr>
              <a:buSzPct val="85000"/>
              <a:buFont typeface="Arial" charset="0"/>
              <a:defRPr sz="1400">
                <a:solidFill>
                  <a:srgbClr val="595959"/>
                </a:solidFill>
                <a:latin typeface="Calibri" pitchFamily="34" charset="0"/>
              </a:defRPr>
            </a:lvl5pPr>
            <a:lvl6pPr marL="2514600" indent="-228600" defTabSz="457200" eaLnBrk="0" fontAlgn="base" hangingPunct="0">
              <a:spcBef>
                <a:spcPts val="600"/>
              </a:spcBef>
              <a:spcAft>
                <a:spcPts val="900"/>
              </a:spcAft>
              <a:buClr>
                <a:srgbClr val="370041"/>
              </a:buClr>
              <a:buSzPct val="85000"/>
              <a:buFont typeface="Arial" charset="0"/>
              <a:defRPr sz="1400">
                <a:solidFill>
                  <a:srgbClr val="595959"/>
                </a:solidFill>
                <a:latin typeface="Calibri" pitchFamily="34" charset="0"/>
              </a:defRPr>
            </a:lvl6pPr>
            <a:lvl7pPr marL="2971800" indent="-228600" defTabSz="457200" eaLnBrk="0" fontAlgn="base" hangingPunct="0">
              <a:spcBef>
                <a:spcPts val="600"/>
              </a:spcBef>
              <a:spcAft>
                <a:spcPts val="900"/>
              </a:spcAft>
              <a:buClr>
                <a:srgbClr val="370041"/>
              </a:buClr>
              <a:buSzPct val="85000"/>
              <a:buFont typeface="Arial" charset="0"/>
              <a:defRPr sz="1400">
                <a:solidFill>
                  <a:srgbClr val="595959"/>
                </a:solidFill>
                <a:latin typeface="Calibri" pitchFamily="34" charset="0"/>
              </a:defRPr>
            </a:lvl7pPr>
            <a:lvl8pPr marL="3429000" indent="-228600" defTabSz="457200" eaLnBrk="0" fontAlgn="base" hangingPunct="0">
              <a:spcBef>
                <a:spcPts val="600"/>
              </a:spcBef>
              <a:spcAft>
                <a:spcPts val="900"/>
              </a:spcAft>
              <a:buClr>
                <a:srgbClr val="370041"/>
              </a:buClr>
              <a:buSzPct val="85000"/>
              <a:buFont typeface="Arial" charset="0"/>
              <a:defRPr sz="1400">
                <a:solidFill>
                  <a:srgbClr val="595959"/>
                </a:solidFill>
                <a:latin typeface="Calibri" pitchFamily="34" charset="0"/>
              </a:defRPr>
            </a:lvl8pPr>
            <a:lvl9pPr marL="3886200" indent="-228600" defTabSz="457200" eaLnBrk="0" fontAlgn="base" hangingPunct="0">
              <a:spcBef>
                <a:spcPts val="600"/>
              </a:spcBef>
              <a:spcAft>
                <a:spcPts val="900"/>
              </a:spcAft>
              <a:buClr>
                <a:srgbClr val="370041"/>
              </a:buClr>
              <a:buSzPct val="85000"/>
              <a:buFont typeface="Arial" charset="0"/>
              <a:defRPr sz="1400">
                <a:solidFill>
                  <a:srgbClr val="595959"/>
                </a:solidFill>
                <a:latin typeface="Calibri" pitchFamily="34" charset="0"/>
              </a:defRPr>
            </a:lvl9pPr>
          </a:lstStyle>
          <a:p>
            <a:pPr algn="just" eaLnBrk="1" hangingPunct="1">
              <a:spcBef>
                <a:spcPct val="0"/>
              </a:spcBef>
              <a:spcAft>
                <a:spcPct val="0"/>
              </a:spcAft>
              <a:buClrTx/>
              <a:buSzTx/>
              <a:buFontTx/>
              <a:buNone/>
            </a:pPr>
            <a:r>
              <a:rPr lang="de-DE" altLang="de-DE" dirty="0">
                <a:solidFill>
                  <a:srgbClr val="FFFFFF"/>
                </a:solidFill>
                <a:cs typeface="Arial" charset="0"/>
              </a:rPr>
              <a:t>SiPM</a:t>
            </a:r>
          </a:p>
        </p:txBody>
      </p:sp>
      <p:pic>
        <p:nvPicPr>
          <p:cNvPr id="14" name="Picture 2" descr="V:\Präsentationen Vertrieb\PPT-VORLAGE für KETEK-PRÄSENTATIONEN 2015\Bilder für Startfolie PPT-Vorlage\HoferStraße3.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colorTemperature colorTemp="5900"/>
                    </a14:imgEffect>
                  </a14:imgLayer>
                </a14:imgProps>
              </a:ext>
              <a:ext uri="{28A0092B-C50C-407E-A947-70E740481C1C}">
                <a14:useLocalDpi xmlns:a14="http://schemas.microsoft.com/office/drawing/2010/main"/>
              </a:ext>
            </a:extLst>
          </a:blip>
          <a:srcRect/>
          <a:stretch/>
        </p:blipFill>
        <p:spPr bwMode="auto">
          <a:xfrm>
            <a:off x="569950" y="1281130"/>
            <a:ext cx="1512000" cy="1512000"/>
          </a:xfrm>
          <a:prstGeom prst="roundRect">
            <a:avLst>
              <a:gd name="adj" fmla="val 8594"/>
            </a:avLst>
          </a:prstGeom>
          <a:solidFill>
            <a:srgbClr val="FFFFFF">
              <a:shade val="85000"/>
            </a:srgbClr>
          </a:solidFill>
          <a:ln>
            <a:noFill/>
          </a:ln>
          <a:effectLst>
            <a:reflection blurRad="6350" stA="35000" endPos="45000" dir="5400000" sy="-100000" algn="bl" rotWithShape="0"/>
          </a:effectLst>
        </p:spPr>
      </p:pic>
      <p:pic>
        <p:nvPicPr>
          <p:cNvPr id="20" name="Bild 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299865" y="1306848"/>
            <a:ext cx="1526866" cy="1474895"/>
          </a:xfrm>
          <a:prstGeom prst="roundRect">
            <a:avLst>
              <a:gd name="adj" fmla="val 8594"/>
            </a:avLst>
          </a:prstGeom>
          <a:solidFill>
            <a:srgbClr val="FFFFFF">
              <a:shade val="85000"/>
            </a:srgbClr>
          </a:solidFill>
          <a:ln>
            <a:noFill/>
          </a:ln>
          <a:effectLst>
            <a:reflection blurRad="6350" stA="35000" endPos="45000" dir="5400000" sy="-100000" algn="bl" rotWithShape="0"/>
          </a:effectLst>
        </p:spPr>
      </p:pic>
      <p:pic>
        <p:nvPicPr>
          <p:cNvPr id="21" name="Picture 3"/>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5378670" y="1281130"/>
            <a:ext cx="1565955" cy="1512000"/>
          </a:xfrm>
          <a:prstGeom prst="roundRect">
            <a:avLst>
              <a:gd name="adj" fmla="val 8594"/>
            </a:avLst>
          </a:prstGeom>
          <a:solidFill>
            <a:srgbClr val="FFFFFF">
              <a:shade val="85000"/>
            </a:srgbClr>
          </a:solidFill>
          <a:ln>
            <a:noFill/>
          </a:ln>
          <a:effectLst>
            <a:reflection blurRad="6350" stA="35000" endPos="4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12" descr="V:\BILDER PRODUKTE\Neue Bilder Webseite 170812\VITUS H7-H30 verschlossen.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906525" y="1281129"/>
            <a:ext cx="1757068" cy="1757068"/>
          </a:xfrm>
          <a:prstGeom prst="roundRect">
            <a:avLst>
              <a:gd name="adj" fmla="val 8594"/>
            </a:avLst>
          </a:prstGeom>
          <a:solidFill>
            <a:srgbClr val="FFFFFF">
              <a:shade val="85000"/>
            </a:srgbClr>
          </a:solidFill>
          <a:ln>
            <a:noFill/>
          </a:ln>
          <a:effectLst>
            <a:reflection blurRad="6350" stA="35000" endPos="45000" dir="5400000" sy="-100000" algn="bl" rotWithShape="0"/>
          </a:effectLst>
        </p:spPr>
      </p:pic>
      <p:pic>
        <p:nvPicPr>
          <p:cNvPr id="17" name="Picture 3"/>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2160858" y="1296372"/>
            <a:ext cx="1560513" cy="303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a:blip r:embed="rId9">
            <a:extLst>
              <a:ext uri="{BEBA8EAE-BF5A-486C-A8C5-ECC9F3942E4B}">
                <a14:imgProps xmlns:a14="http://schemas.microsoft.com/office/drawing/2010/main">
                  <a14:imgLayer r:embed="rId10">
                    <a14:imgEffect>
                      <a14:brightnessContrast contrast="20000"/>
                    </a14:imgEffect>
                  </a14:imgLayer>
                </a14:imgProps>
              </a:ext>
              <a:ext uri="{28A0092B-C50C-407E-A947-70E740481C1C}">
                <a14:useLocalDpi xmlns:a14="http://schemas.microsoft.com/office/drawing/2010/main"/>
              </a:ext>
            </a:extLst>
          </a:blip>
          <a:srcRect/>
          <a:stretch>
            <a:fillRect/>
          </a:stretch>
        </p:blipFill>
        <p:spPr bwMode="auto">
          <a:xfrm>
            <a:off x="3882452" y="1296372"/>
            <a:ext cx="1280349" cy="1568298"/>
          </a:xfrm>
          <a:prstGeom prst="roundRect">
            <a:avLst>
              <a:gd name="adj" fmla="val 8594"/>
            </a:avLst>
          </a:prstGeom>
          <a:solidFill>
            <a:srgbClr val="FFFFFF">
              <a:shade val="85000"/>
            </a:srgbClr>
          </a:solidFill>
          <a:ln>
            <a:noFill/>
          </a:ln>
          <a:effectLst>
            <a:reflection blurRad="6350" stA="35000" endPos="4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Fußzeilenplatzhalter 5"/>
          <p:cNvSpPr>
            <a:spLocks noGrp="1"/>
          </p:cNvSpPr>
          <p:nvPr>
            <p:ph type="ftr" sz="quarter" idx="3"/>
          </p:nvPr>
        </p:nvSpPr>
        <p:spPr>
          <a:xfrm>
            <a:off x="1692000" y="6595200"/>
            <a:ext cx="3960000" cy="262800"/>
          </a:xfrm>
        </p:spPr>
        <p:txBody>
          <a:bodyPr/>
          <a:lstStyle/>
          <a:p>
            <a:r>
              <a:rPr lang="sv-SE"/>
              <a:t>KETEK - iWoRiD 2019                     Tobias Eggert</a:t>
            </a:r>
            <a:endParaRPr lang="fr-FR" dirty="0"/>
          </a:p>
        </p:txBody>
      </p:sp>
      <p:sp>
        <p:nvSpPr>
          <p:cNvPr id="26" name="Foliennummernplatzhalter 1"/>
          <p:cNvSpPr>
            <a:spLocks noGrp="1"/>
          </p:cNvSpPr>
          <p:nvPr>
            <p:ph type="sldNum" sz="quarter" idx="12"/>
          </p:nvPr>
        </p:nvSpPr>
        <p:spPr>
          <a:xfrm>
            <a:off x="36000" y="6586887"/>
            <a:ext cx="615600" cy="262800"/>
          </a:xfrm>
        </p:spPr>
        <p:txBody>
          <a:bodyPr/>
          <a:lstStyle/>
          <a:p>
            <a:fld id="{84CAB5F9-7FB5-4E89-9528-A8E4C6735C95}" type="slidenum">
              <a:rPr lang="de-DE" smtClean="0"/>
              <a:t>2</a:t>
            </a:fld>
            <a:endParaRPr lang="de-DE" dirty="0"/>
          </a:p>
        </p:txBody>
      </p:sp>
      <p:sp>
        <p:nvSpPr>
          <p:cNvPr id="27" name="Datumsplatzhalter 3"/>
          <p:cNvSpPr>
            <a:spLocks noGrp="1"/>
          </p:cNvSpPr>
          <p:nvPr>
            <p:ph type="dt" sz="half" idx="10"/>
          </p:nvPr>
        </p:nvSpPr>
        <p:spPr>
          <a:xfrm>
            <a:off x="537882" y="6577200"/>
            <a:ext cx="1167565" cy="280800"/>
          </a:xfrm>
        </p:spPr>
        <p:txBody>
          <a:bodyPr/>
          <a:lstStyle/>
          <a:p>
            <a:r>
              <a:rPr lang="de-DE"/>
              <a:t>July 2019</a:t>
            </a:r>
            <a:endParaRPr lang="de-DE" dirty="0"/>
          </a:p>
        </p:txBody>
      </p:sp>
    </p:spTree>
    <p:extLst>
      <p:ext uri="{BB962C8B-B14F-4D97-AF65-F5344CB8AC3E}">
        <p14:creationId xmlns:p14="http://schemas.microsoft.com/office/powerpoint/2010/main" val="742205208"/>
      </p:ext>
    </p:extLst>
  </p:cSld>
  <p:clrMapOvr>
    <a:masterClrMapping/>
  </p:clrMapOvr>
  <mc:AlternateContent xmlns:mc="http://schemas.openxmlformats.org/markup-compatibility/2006" xmlns:p14="http://schemas.microsoft.com/office/powerpoint/2010/main">
    <mc:Choice Requires="p14">
      <p:transition p14:dur="250" advTm="9436">
        <p:fade/>
      </p:transition>
    </mc:Choice>
    <mc:Fallback xmlns="">
      <p:transition advTm="9436">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i="1" dirty="0">
                <a:latin typeface="Calibri Light" panose="020F0302020204030204" pitchFamily="34" charset="0"/>
              </a:rPr>
              <a:t>NEW</a:t>
            </a:r>
            <a:r>
              <a:rPr lang="de-DE" dirty="0">
                <a:latin typeface="Calibri Light" panose="020F0302020204030204" pitchFamily="34" charset="0"/>
              </a:rPr>
              <a:t> KETEK SiPM WB-Series</a:t>
            </a:r>
          </a:p>
        </p:txBody>
      </p:sp>
      <p:grpSp>
        <p:nvGrpSpPr>
          <p:cNvPr id="3" name="Gruppieren 2"/>
          <p:cNvGrpSpPr/>
          <p:nvPr/>
        </p:nvGrpSpPr>
        <p:grpSpPr>
          <a:xfrm>
            <a:off x="5544416" y="2310072"/>
            <a:ext cx="3421645" cy="1194512"/>
            <a:chOff x="4436239" y="4452072"/>
            <a:chExt cx="4587842" cy="1194512"/>
          </a:xfrm>
        </p:grpSpPr>
        <p:sp>
          <p:nvSpPr>
            <p:cNvPr id="11" name="Rechteck 10"/>
            <p:cNvSpPr/>
            <p:nvPr/>
          </p:nvSpPr>
          <p:spPr>
            <a:xfrm>
              <a:off x="4607235" y="4452072"/>
              <a:ext cx="4416846" cy="1194512"/>
            </a:xfrm>
            <a:prstGeom prst="rect">
              <a:avLst/>
            </a:prstGeom>
            <a:solidFill>
              <a:schemeClr val="bg1">
                <a:lumMod val="95000"/>
              </a:schemeClr>
            </a:solidFill>
          </p:spPr>
          <p:txBody>
            <a:bodyPr wrap="square" lIns="180000" tIns="180000" bIns="180000">
              <a:spAutoFit/>
            </a:bodyPr>
            <a:lstStyle/>
            <a:p>
              <a:r>
                <a:rPr lang="en-US" dirty="0"/>
                <a:t>Typical Dark Count Rate (DCR) </a:t>
              </a:r>
            </a:p>
            <a:p>
              <a:r>
                <a:rPr lang="en-US" dirty="0"/>
                <a:t>over Temperature</a:t>
              </a:r>
              <a:br>
                <a:rPr lang="en-US" dirty="0"/>
              </a:br>
              <a:r>
                <a:rPr lang="en-US" b="1" dirty="0"/>
                <a:t>DCR greatly improved </a:t>
              </a:r>
              <a:endParaRPr lang="de-DE" b="1" dirty="0"/>
            </a:p>
          </p:txBody>
        </p:sp>
        <p:sp>
          <p:nvSpPr>
            <p:cNvPr id="19" name="Gleichschenkliges Dreieck 18"/>
            <p:cNvSpPr/>
            <p:nvPr/>
          </p:nvSpPr>
          <p:spPr>
            <a:xfrm rot="16200000">
              <a:off x="4322473" y="4948746"/>
              <a:ext cx="458675" cy="231143"/>
            </a:xfrm>
            <a:prstGeom prst="triangle">
              <a:avLst/>
            </a:prstGeom>
            <a:solidFill>
              <a:srgbClr val="481C57"/>
            </a:solidFill>
            <a:ln>
              <a:solidFill>
                <a:srgbClr val="471C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3074" name="Grafik 1" descr="image00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5249" y="1661367"/>
            <a:ext cx="5248275"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Fußzeilenplatzhalter 5"/>
          <p:cNvSpPr>
            <a:spLocks noGrp="1"/>
          </p:cNvSpPr>
          <p:nvPr>
            <p:ph type="ftr" sz="quarter" idx="3"/>
          </p:nvPr>
        </p:nvSpPr>
        <p:spPr>
          <a:xfrm>
            <a:off x="1692000" y="6595200"/>
            <a:ext cx="3960000" cy="262800"/>
          </a:xfrm>
        </p:spPr>
        <p:txBody>
          <a:bodyPr/>
          <a:lstStyle/>
          <a:p>
            <a:r>
              <a:rPr lang="sv-SE"/>
              <a:t>KETEK - iWoRiD 2019                     Tobias Eggert</a:t>
            </a:r>
            <a:endParaRPr lang="fr-FR" dirty="0"/>
          </a:p>
        </p:txBody>
      </p:sp>
      <p:sp>
        <p:nvSpPr>
          <p:cNvPr id="15" name="Foliennummernplatzhalter 1"/>
          <p:cNvSpPr>
            <a:spLocks noGrp="1"/>
          </p:cNvSpPr>
          <p:nvPr>
            <p:ph type="sldNum" sz="quarter" idx="12"/>
          </p:nvPr>
        </p:nvSpPr>
        <p:spPr>
          <a:xfrm>
            <a:off x="36000" y="6586887"/>
            <a:ext cx="615600" cy="262800"/>
          </a:xfrm>
        </p:spPr>
        <p:txBody>
          <a:bodyPr/>
          <a:lstStyle/>
          <a:p>
            <a:fld id="{84CAB5F9-7FB5-4E89-9528-A8E4C6735C95}" type="slidenum">
              <a:rPr lang="de-DE" smtClean="0"/>
              <a:t>20</a:t>
            </a:fld>
            <a:endParaRPr lang="de-DE" dirty="0"/>
          </a:p>
        </p:txBody>
      </p:sp>
      <p:sp>
        <p:nvSpPr>
          <p:cNvPr id="16" name="Datumsplatzhalter 3"/>
          <p:cNvSpPr>
            <a:spLocks noGrp="1"/>
          </p:cNvSpPr>
          <p:nvPr>
            <p:ph type="dt" sz="half" idx="10"/>
          </p:nvPr>
        </p:nvSpPr>
        <p:spPr>
          <a:xfrm>
            <a:off x="537882" y="6577200"/>
            <a:ext cx="1167565" cy="280800"/>
          </a:xfrm>
        </p:spPr>
        <p:txBody>
          <a:bodyPr/>
          <a:lstStyle/>
          <a:p>
            <a:r>
              <a:rPr lang="de-DE"/>
              <a:t>July 2019</a:t>
            </a:r>
            <a:endParaRPr lang="de-DE" dirty="0"/>
          </a:p>
        </p:txBody>
      </p:sp>
    </p:spTree>
    <p:extLst>
      <p:ext uri="{BB962C8B-B14F-4D97-AF65-F5344CB8AC3E}">
        <p14:creationId xmlns:p14="http://schemas.microsoft.com/office/powerpoint/2010/main" val="9620318"/>
      </p:ext>
    </p:extLst>
  </p:cSld>
  <p:clrMapOvr>
    <a:masterClrMapping/>
  </p:clrMapOvr>
  <mc:AlternateContent xmlns:mc="http://schemas.openxmlformats.org/markup-compatibility/2006" xmlns:p14="http://schemas.microsoft.com/office/powerpoint/2010/main">
    <mc:Choice Requires="p14">
      <p:transition p14:dur="250" advTm="11778">
        <p:fade/>
      </p:transition>
    </mc:Choice>
    <mc:Fallback xmlns="">
      <p:transition advTm="11778">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r>
              <a:rPr lang="de-DE"/>
              <a:t>July 2019</a:t>
            </a:r>
            <a:endParaRPr lang="de-DE" dirty="0"/>
          </a:p>
        </p:txBody>
      </p:sp>
      <p:sp>
        <p:nvSpPr>
          <p:cNvPr id="14" name="Titel 13"/>
          <p:cNvSpPr>
            <a:spLocks noGrp="1"/>
          </p:cNvSpPr>
          <p:nvPr>
            <p:ph type="title"/>
          </p:nvPr>
        </p:nvSpPr>
        <p:spPr>
          <a:xfrm>
            <a:off x="192700" y="228700"/>
            <a:ext cx="5400000" cy="432000"/>
          </a:xfrm>
        </p:spPr>
        <p:txBody>
          <a:bodyPr vert="horz" lIns="91440" tIns="45720" rIns="91440" bIns="45720" rtlCol="0" anchor="ctr">
            <a:normAutofit fontScale="90000"/>
          </a:bodyPr>
          <a:lstStyle/>
          <a:p>
            <a:r>
              <a:rPr lang="en-US" altLang="de-DE" dirty="0">
                <a:latin typeface="+mj-lt"/>
              </a:rPr>
              <a:t>Flow Cytometry with KETEK SiPM TIA Module</a:t>
            </a:r>
          </a:p>
        </p:txBody>
      </p:sp>
      <p:sp>
        <p:nvSpPr>
          <p:cNvPr id="15" name="Inhaltsplatzhalter 2"/>
          <p:cNvSpPr>
            <a:spLocks noGrp="1"/>
          </p:cNvSpPr>
          <p:nvPr>
            <p:ph idx="1"/>
          </p:nvPr>
        </p:nvSpPr>
        <p:spPr>
          <a:xfrm>
            <a:off x="216000" y="856691"/>
            <a:ext cx="8640000" cy="1689730"/>
          </a:xfrm>
        </p:spPr>
        <p:txBody>
          <a:bodyPr/>
          <a:lstStyle/>
          <a:p>
            <a:r>
              <a:rPr lang="en-US" b="1" dirty="0"/>
              <a:t>Comparison of PMT vs. SiPM TIA Module – 8 peaks Rainbow Calibration Particle</a:t>
            </a:r>
            <a:br>
              <a:rPr lang="en-US" b="1" dirty="0"/>
            </a:br>
            <a:r>
              <a:rPr lang="en-US" b="1" dirty="0"/>
              <a:t>	</a:t>
            </a:r>
            <a:r>
              <a:rPr lang="en-US" sz="1400" dirty="0">
                <a:solidFill>
                  <a:schemeClr val="tx1">
                    <a:lumMod val="50000"/>
                    <a:lumOff val="50000"/>
                  </a:schemeClr>
                </a:solidFill>
              </a:rPr>
              <a:t>setup parameters: 488nm 200mW laser power 530-40 </a:t>
            </a:r>
          </a:p>
        </p:txBody>
      </p:sp>
      <p:pic>
        <p:nvPicPr>
          <p:cNvPr id="12" name="Grafik 1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57616" y="46210"/>
            <a:ext cx="612000" cy="612000"/>
          </a:xfrm>
          <a:prstGeom prst="rect">
            <a:avLst/>
          </a:prstGeom>
        </p:spPr>
      </p:pic>
      <p:sp>
        <p:nvSpPr>
          <p:cNvPr id="2" name="Fußzeilenplatzhalter 1"/>
          <p:cNvSpPr>
            <a:spLocks noGrp="1"/>
          </p:cNvSpPr>
          <p:nvPr>
            <p:ph type="ftr" sz="quarter" idx="3"/>
          </p:nvPr>
        </p:nvSpPr>
        <p:spPr/>
        <p:txBody>
          <a:bodyPr/>
          <a:lstStyle/>
          <a:p>
            <a:r>
              <a:rPr lang="sv-SE"/>
              <a:t>KETEK - iWoRiD 2019                     Tobias Eggert</a:t>
            </a:r>
            <a:endParaRPr lang="fr-FR" dirty="0"/>
          </a:p>
        </p:txBody>
      </p:sp>
      <p:sp>
        <p:nvSpPr>
          <p:cNvPr id="3" name="Foliennummernplatzhalter 2"/>
          <p:cNvSpPr>
            <a:spLocks noGrp="1"/>
          </p:cNvSpPr>
          <p:nvPr>
            <p:ph type="sldNum" sz="quarter" idx="12"/>
          </p:nvPr>
        </p:nvSpPr>
        <p:spPr/>
        <p:txBody>
          <a:bodyPr/>
          <a:lstStyle/>
          <a:p>
            <a:fld id="{84CAB5F9-7FB5-4E89-9528-A8E4C6735C95}" type="slidenum">
              <a:rPr lang="de-DE" smtClean="0"/>
              <a:t>21</a:t>
            </a:fld>
            <a:endParaRPr lang="de-DE"/>
          </a:p>
        </p:txBody>
      </p:sp>
      <p:sp>
        <p:nvSpPr>
          <p:cNvPr id="21" name="Rechteck 20"/>
          <p:cNvSpPr/>
          <p:nvPr/>
        </p:nvSpPr>
        <p:spPr>
          <a:xfrm>
            <a:off x="5857616" y="6559105"/>
            <a:ext cx="3337076" cy="261610"/>
          </a:xfrm>
          <a:prstGeom prst="rect">
            <a:avLst/>
          </a:prstGeom>
        </p:spPr>
        <p:txBody>
          <a:bodyPr wrap="square">
            <a:spAutoFit/>
          </a:bodyPr>
          <a:lstStyle/>
          <a:p>
            <a:r>
              <a:rPr lang="de-DE" sz="1100" i="1" dirty="0"/>
              <a:t>Data </a:t>
            </a:r>
            <a:r>
              <a:rPr lang="de-DE" sz="1100" i="1" dirty="0" err="1"/>
              <a:t>courtesy</a:t>
            </a:r>
            <a:r>
              <a:rPr lang="de-DE" sz="1100" i="1" dirty="0"/>
              <a:t> </a:t>
            </a:r>
            <a:r>
              <a:rPr lang="de-DE" sz="1100" i="1" dirty="0" err="1"/>
              <a:t>of</a:t>
            </a:r>
            <a:r>
              <a:rPr lang="de-DE" sz="1100" i="1" dirty="0"/>
              <a:t> Dr. Malte Paulsen (EMBL, Heidelberg)</a:t>
            </a:r>
          </a:p>
        </p:txBody>
      </p:sp>
      <p:pic>
        <p:nvPicPr>
          <p:cNvPr id="10" name="Grafik 9"/>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11755" y="1298973"/>
            <a:ext cx="3048000" cy="3000375"/>
          </a:xfrm>
          <a:prstGeom prst="rect">
            <a:avLst/>
          </a:prstGeom>
        </p:spPr>
      </p:pic>
      <p:pic>
        <p:nvPicPr>
          <p:cNvPr id="11" name="Grafik 1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085350" y="1298972"/>
            <a:ext cx="3048000" cy="3000375"/>
          </a:xfrm>
          <a:prstGeom prst="rect">
            <a:avLst/>
          </a:prstGeom>
        </p:spPr>
      </p:pic>
      <p:pic>
        <p:nvPicPr>
          <p:cNvPr id="13" name="Grafik 12"/>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42542" y="4365549"/>
            <a:ext cx="3731320" cy="2160000"/>
          </a:xfrm>
          <a:prstGeom prst="rect">
            <a:avLst/>
          </a:prstGeom>
        </p:spPr>
      </p:pic>
      <p:pic>
        <p:nvPicPr>
          <p:cNvPr id="18" name="Grafik 17"/>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951808" y="4365549"/>
            <a:ext cx="3723514" cy="2160000"/>
          </a:xfrm>
          <a:prstGeom prst="rect">
            <a:avLst/>
          </a:prstGeom>
        </p:spPr>
      </p:pic>
      <p:sp>
        <p:nvSpPr>
          <p:cNvPr id="26" name="Rechteck 25"/>
          <p:cNvSpPr/>
          <p:nvPr/>
        </p:nvSpPr>
        <p:spPr>
          <a:xfrm>
            <a:off x="5735890" y="1440790"/>
            <a:ext cx="2559730" cy="400110"/>
          </a:xfrm>
          <a:prstGeom prst="rect">
            <a:avLst/>
          </a:prstGeom>
        </p:spPr>
        <p:txBody>
          <a:bodyPr wrap="square">
            <a:spAutoFit/>
          </a:bodyPr>
          <a:lstStyle/>
          <a:p>
            <a:pPr algn="ctr"/>
            <a:r>
              <a:rPr lang="de-DE" sz="1000" b="1" dirty="0"/>
              <a:t>SiPM PM3315-WB</a:t>
            </a:r>
          </a:p>
          <a:p>
            <a:pPr algn="ctr"/>
            <a:r>
              <a:rPr lang="de-DE" sz="1000" b="1" dirty="0" err="1"/>
              <a:t>Vctrl</a:t>
            </a:r>
            <a:r>
              <a:rPr lang="de-DE" sz="1000" b="1" dirty="0"/>
              <a:t> 520 mV</a:t>
            </a:r>
          </a:p>
        </p:txBody>
      </p:sp>
      <p:sp>
        <p:nvSpPr>
          <p:cNvPr id="27" name="Rechteck 26"/>
          <p:cNvSpPr/>
          <p:nvPr/>
        </p:nvSpPr>
        <p:spPr>
          <a:xfrm>
            <a:off x="1068097" y="1440790"/>
            <a:ext cx="2559730" cy="400110"/>
          </a:xfrm>
          <a:prstGeom prst="rect">
            <a:avLst/>
          </a:prstGeom>
        </p:spPr>
        <p:txBody>
          <a:bodyPr wrap="square">
            <a:spAutoFit/>
          </a:bodyPr>
          <a:lstStyle/>
          <a:p>
            <a:pPr algn="ctr"/>
            <a:r>
              <a:rPr lang="de-DE" sz="1000" b="1" dirty="0"/>
              <a:t>PMT</a:t>
            </a:r>
          </a:p>
          <a:p>
            <a:pPr algn="ctr"/>
            <a:r>
              <a:rPr lang="de-DE" sz="1000" b="1" dirty="0"/>
              <a:t>520 V</a:t>
            </a:r>
          </a:p>
        </p:txBody>
      </p:sp>
    </p:spTree>
    <p:extLst>
      <p:ext uri="{BB962C8B-B14F-4D97-AF65-F5344CB8AC3E}">
        <p14:creationId xmlns:p14="http://schemas.microsoft.com/office/powerpoint/2010/main" val="21571969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1325880" y="678180"/>
            <a:ext cx="1805940" cy="365760"/>
          </a:xfrm>
          <a:prstGeom prst="rect">
            <a:avLst/>
          </a:prstGeom>
          <a:solidFill>
            <a:schemeClr val="bg1"/>
          </a:solidFill>
          <a:ln>
            <a:no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10" name="Fußzeilenplatzhalter 4"/>
          <p:cNvSpPr>
            <a:spLocks noGrp="1"/>
          </p:cNvSpPr>
          <p:nvPr>
            <p:ph type="ftr" sz="quarter" idx="11"/>
          </p:nvPr>
        </p:nvSpPr>
        <p:spPr>
          <a:xfrm>
            <a:off x="1692000" y="6577200"/>
            <a:ext cx="3960000" cy="262800"/>
          </a:xfrm>
        </p:spPr>
        <p:txBody>
          <a:bodyPr/>
          <a:lstStyle/>
          <a:p>
            <a:r>
              <a:rPr lang="sv-SE"/>
              <a:t>KETEK - iWoRiD 2019                     Tobias Eggert</a:t>
            </a:r>
            <a:endParaRPr lang="de-DE" dirty="0"/>
          </a:p>
        </p:txBody>
      </p:sp>
      <p:sp>
        <p:nvSpPr>
          <p:cNvPr id="11" name="Foliennummernplatzhalter 5"/>
          <p:cNvSpPr>
            <a:spLocks noGrp="1"/>
          </p:cNvSpPr>
          <p:nvPr>
            <p:ph type="sldNum" sz="quarter" idx="12"/>
          </p:nvPr>
        </p:nvSpPr>
        <p:spPr>
          <a:xfrm>
            <a:off x="36000" y="6577200"/>
            <a:ext cx="615600" cy="262800"/>
          </a:xfrm>
        </p:spPr>
        <p:txBody>
          <a:bodyPr/>
          <a:lstStyle/>
          <a:p>
            <a:fld id="{84CAB5F9-7FB5-4E89-9528-A8E4C6735C95}" type="slidenum">
              <a:rPr lang="de-DE" smtClean="0"/>
              <a:t>22</a:t>
            </a:fld>
            <a:endParaRPr lang="de-DE"/>
          </a:p>
        </p:txBody>
      </p:sp>
      <p:pic>
        <p:nvPicPr>
          <p:cNvPr id="14" name="Picture 2" descr="http://mms.businesswire.com/media/20140804005950/en/426561/5/SIGNA-PET-MR.jpg?download=1"/>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colorTemperature colorTemp="6100"/>
                    </a14:imgEffect>
                  </a14:imgLayer>
                </a14:imgProps>
              </a:ext>
              <a:ext uri="{28A0092B-C50C-407E-A947-70E740481C1C}">
                <a14:useLocalDpi xmlns:a14="http://schemas.microsoft.com/office/drawing/2010/main"/>
              </a:ext>
            </a:extLst>
          </a:blip>
          <a:srcRect/>
          <a:stretch/>
        </p:blipFill>
        <p:spPr bwMode="auto">
          <a:xfrm>
            <a:off x="91030" y="4073991"/>
            <a:ext cx="2930433" cy="2098198"/>
          </a:xfrm>
          <a:prstGeom prst="rect">
            <a:avLst/>
          </a:prstGeom>
          <a:blipFill dpi="0" rotWithShape="1">
            <a:blip r:embed="rId5">
              <a:alphaModFix amt="20000"/>
              <a:extLst>
                <a:ext uri="{28A0092B-C50C-407E-A947-70E740481C1C}">
                  <a14:useLocalDpi xmlns:a14="http://schemas.microsoft.com/office/drawing/2010/main"/>
                </a:ext>
              </a:extLst>
            </a:blip>
            <a:srcRect/>
            <a:tile tx="0" ty="0" sx="100000" sy="100000" flip="none" algn="tl"/>
          </a:blipFill>
          <a:effectLst/>
        </p:spPr>
      </p:pic>
      <p:pic>
        <p:nvPicPr>
          <p:cNvPr id="15" name="Picture 2"/>
          <p:cNvPicPr>
            <a:picLocks noChangeAspect="1" noChangeArrowheads="1"/>
          </p:cNvPicPr>
          <p:nvPr/>
        </p:nvPicPr>
        <p:blipFill rotWithShape="1">
          <a:blip r:embed="rId6">
            <a:extLst>
              <a:ext uri="{28A0092B-C50C-407E-A947-70E740481C1C}">
                <a14:useLocalDpi xmlns:a14="http://schemas.microsoft.com/office/drawing/2010/main"/>
              </a:ext>
            </a:extLst>
          </a:blip>
          <a:srcRect/>
          <a:stretch/>
        </p:blipFill>
        <p:spPr bwMode="auto">
          <a:xfrm>
            <a:off x="6819085" y="1019497"/>
            <a:ext cx="2211699" cy="1718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feld 15"/>
          <p:cNvSpPr txBox="1"/>
          <p:nvPr/>
        </p:nvSpPr>
        <p:spPr>
          <a:xfrm>
            <a:off x="299920" y="6091333"/>
            <a:ext cx="3100763" cy="461665"/>
          </a:xfrm>
          <a:prstGeom prst="rect">
            <a:avLst/>
          </a:prstGeom>
          <a:noFill/>
        </p:spPr>
        <p:txBody>
          <a:bodyPr wrap="square" rtlCol="0">
            <a:spAutoFit/>
          </a:bodyPr>
          <a:lstStyle/>
          <a:p>
            <a:r>
              <a:rPr lang="en-US" sz="1200" dirty="0">
                <a:solidFill>
                  <a:schemeClr val="bg1">
                    <a:lumMod val="50000"/>
                  </a:schemeClr>
                </a:solidFill>
              </a:rPr>
              <a:t>[1] J. Karp, University of Pennsylvania</a:t>
            </a:r>
          </a:p>
          <a:p>
            <a:r>
              <a:rPr lang="en-US" sz="1200" dirty="0">
                <a:solidFill>
                  <a:schemeClr val="bg1">
                    <a:lumMod val="50000"/>
                  </a:schemeClr>
                </a:solidFill>
              </a:rPr>
              <a:t>[2] gehealthcare.com</a:t>
            </a:r>
            <a:endParaRPr lang="de-DE" sz="1200" dirty="0">
              <a:solidFill>
                <a:schemeClr val="bg1">
                  <a:lumMod val="50000"/>
                </a:schemeClr>
              </a:solidFill>
            </a:endParaRPr>
          </a:p>
        </p:txBody>
      </p:sp>
      <p:grpSp>
        <p:nvGrpSpPr>
          <p:cNvPr id="21" name="Gruppieren 20"/>
          <p:cNvGrpSpPr/>
          <p:nvPr/>
        </p:nvGrpSpPr>
        <p:grpSpPr>
          <a:xfrm>
            <a:off x="2759081" y="2361514"/>
            <a:ext cx="3745374" cy="3759085"/>
            <a:chOff x="2049982" y="2260294"/>
            <a:chExt cx="3745374" cy="3759085"/>
          </a:xfrm>
        </p:grpSpPr>
        <p:grpSp>
          <p:nvGrpSpPr>
            <p:cNvPr id="22" name="Gruppieren 21"/>
            <p:cNvGrpSpPr/>
            <p:nvPr/>
          </p:nvGrpSpPr>
          <p:grpSpPr>
            <a:xfrm>
              <a:off x="2049982" y="2260294"/>
              <a:ext cx="3745374" cy="3759085"/>
              <a:chOff x="2409267" y="2548160"/>
              <a:chExt cx="3745374" cy="3759085"/>
            </a:xfrm>
          </p:grpSpPr>
          <p:sp>
            <p:nvSpPr>
              <p:cNvPr id="25" name="Ellipse 24"/>
              <p:cNvSpPr/>
              <p:nvPr/>
            </p:nvSpPr>
            <p:spPr bwMode="auto">
              <a:xfrm>
                <a:off x="2846717" y="2984739"/>
                <a:ext cx="2880000" cy="2880000"/>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nvGrpSpPr>
              <p:cNvPr id="26" name="Gruppieren 25"/>
              <p:cNvGrpSpPr/>
              <p:nvPr/>
            </p:nvGrpSpPr>
            <p:grpSpPr>
              <a:xfrm>
                <a:off x="2409267" y="4333884"/>
                <a:ext cx="3740145" cy="157578"/>
                <a:chOff x="2409267" y="4333884"/>
                <a:chExt cx="3740145" cy="157578"/>
              </a:xfrm>
            </p:grpSpPr>
            <p:grpSp>
              <p:nvGrpSpPr>
                <p:cNvPr id="142" name="Gruppieren 141"/>
                <p:cNvGrpSpPr/>
                <p:nvPr/>
              </p:nvGrpSpPr>
              <p:grpSpPr>
                <a:xfrm>
                  <a:off x="2415396" y="4338432"/>
                  <a:ext cx="3734016" cy="153030"/>
                  <a:chOff x="2415396" y="4338432"/>
                  <a:chExt cx="3734016" cy="153030"/>
                </a:xfrm>
              </p:grpSpPr>
              <p:grpSp>
                <p:nvGrpSpPr>
                  <p:cNvPr id="153" name="Gruppieren 152"/>
                  <p:cNvGrpSpPr/>
                  <p:nvPr/>
                </p:nvGrpSpPr>
                <p:grpSpPr>
                  <a:xfrm>
                    <a:off x="2424022" y="4338432"/>
                    <a:ext cx="3725390" cy="150699"/>
                    <a:chOff x="2424022" y="4338432"/>
                    <a:chExt cx="3725390" cy="150699"/>
                  </a:xfrm>
                </p:grpSpPr>
                <p:sp>
                  <p:nvSpPr>
                    <p:cNvPr id="160" name="Rechteck 159"/>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61" name="Rechteck 160"/>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154" name="Gruppieren 153"/>
                  <p:cNvGrpSpPr/>
                  <p:nvPr/>
                </p:nvGrpSpPr>
                <p:grpSpPr>
                  <a:xfrm rot="21297205">
                    <a:off x="2418486" y="4338432"/>
                    <a:ext cx="3725390" cy="150699"/>
                    <a:chOff x="2424022" y="4338432"/>
                    <a:chExt cx="3725390" cy="150699"/>
                  </a:xfrm>
                </p:grpSpPr>
                <p:sp>
                  <p:nvSpPr>
                    <p:cNvPr id="158" name="Rechteck 157"/>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59" name="Rechteck 158"/>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155" name="Gruppieren 154"/>
                  <p:cNvGrpSpPr/>
                  <p:nvPr/>
                </p:nvGrpSpPr>
                <p:grpSpPr>
                  <a:xfrm rot="21000000">
                    <a:off x="2415396" y="4340763"/>
                    <a:ext cx="3725390" cy="150699"/>
                    <a:chOff x="2424022" y="4338432"/>
                    <a:chExt cx="3725390" cy="150699"/>
                  </a:xfrm>
                </p:grpSpPr>
                <p:sp>
                  <p:nvSpPr>
                    <p:cNvPr id="156" name="Rechteck 155"/>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57" name="Rechteck 156"/>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grpSp>
              <p:nvGrpSpPr>
                <p:cNvPr id="143" name="Gruppieren 142"/>
                <p:cNvGrpSpPr/>
                <p:nvPr/>
              </p:nvGrpSpPr>
              <p:grpSpPr>
                <a:xfrm rot="20700000">
                  <a:off x="2409267" y="4333884"/>
                  <a:ext cx="3734016" cy="153030"/>
                  <a:chOff x="2415396" y="4338432"/>
                  <a:chExt cx="3734016" cy="153030"/>
                </a:xfrm>
              </p:grpSpPr>
              <p:grpSp>
                <p:nvGrpSpPr>
                  <p:cNvPr id="144" name="Gruppieren 143"/>
                  <p:cNvGrpSpPr/>
                  <p:nvPr/>
                </p:nvGrpSpPr>
                <p:grpSpPr>
                  <a:xfrm>
                    <a:off x="2424022" y="4338432"/>
                    <a:ext cx="3725390" cy="150699"/>
                    <a:chOff x="2424022" y="4338432"/>
                    <a:chExt cx="3725390" cy="150699"/>
                  </a:xfrm>
                </p:grpSpPr>
                <p:sp>
                  <p:nvSpPr>
                    <p:cNvPr id="151" name="Rechteck 150"/>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52" name="Rechteck 151"/>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145" name="Gruppieren 144"/>
                  <p:cNvGrpSpPr/>
                  <p:nvPr/>
                </p:nvGrpSpPr>
                <p:grpSpPr>
                  <a:xfrm rot="21297205">
                    <a:off x="2418486" y="4338432"/>
                    <a:ext cx="3725390" cy="150699"/>
                    <a:chOff x="2424022" y="4338432"/>
                    <a:chExt cx="3725390" cy="150699"/>
                  </a:xfrm>
                </p:grpSpPr>
                <p:sp>
                  <p:nvSpPr>
                    <p:cNvPr id="149" name="Rechteck 148"/>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50" name="Rechteck 149"/>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146" name="Gruppieren 145"/>
                  <p:cNvGrpSpPr/>
                  <p:nvPr/>
                </p:nvGrpSpPr>
                <p:grpSpPr>
                  <a:xfrm rot="21000000">
                    <a:off x="2415396" y="4340763"/>
                    <a:ext cx="3725390" cy="150699"/>
                    <a:chOff x="2424022" y="4338432"/>
                    <a:chExt cx="3725390" cy="150699"/>
                  </a:xfrm>
                </p:grpSpPr>
                <p:sp>
                  <p:nvSpPr>
                    <p:cNvPr id="147" name="Rechteck 146"/>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48" name="Rechteck 147"/>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grpSp>
          <p:grpSp>
            <p:nvGrpSpPr>
              <p:cNvPr id="27" name="Gruppieren 26"/>
              <p:cNvGrpSpPr/>
              <p:nvPr/>
            </p:nvGrpSpPr>
            <p:grpSpPr>
              <a:xfrm rot="19800000">
                <a:off x="2410428" y="4330295"/>
                <a:ext cx="3740145" cy="157578"/>
                <a:chOff x="2409267" y="4333884"/>
                <a:chExt cx="3740145" cy="157578"/>
              </a:xfrm>
            </p:grpSpPr>
            <p:grpSp>
              <p:nvGrpSpPr>
                <p:cNvPr id="122" name="Gruppieren 121"/>
                <p:cNvGrpSpPr/>
                <p:nvPr/>
              </p:nvGrpSpPr>
              <p:grpSpPr>
                <a:xfrm>
                  <a:off x="2415396" y="4338432"/>
                  <a:ext cx="3734016" cy="153030"/>
                  <a:chOff x="2415396" y="4338432"/>
                  <a:chExt cx="3734016" cy="153030"/>
                </a:xfrm>
              </p:grpSpPr>
              <p:grpSp>
                <p:nvGrpSpPr>
                  <p:cNvPr id="133" name="Gruppieren 132"/>
                  <p:cNvGrpSpPr/>
                  <p:nvPr/>
                </p:nvGrpSpPr>
                <p:grpSpPr>
                  <a:xfrm>
                    <a:off x="2424022" y="4338432"/>
                    <a:ext cx="3725390" cy="150699"/>
                    <a:chOff x="2424022" y="4338432"/>
                    <a:chExt cx="3725390" cy="150699"/>
                  </a:xfrm>
                </p:grpSpPr>
                <p:sp>
                  <p:nvSpPr>
                    <p:cNvPr id="140" name="Rechteck 139"/>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41" name="Rechteck 140"/>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134" name="Gruppieren 133"/>
                  <p:cNvGrpSpPr/>
                  <p:nvPr/>
                </p:nvGrpSpPr>
                <p:grpSpPr>
                  <a:xfrm rot="21297205">
                    <a:off x="2418486" y="4338432"/>
                    <a:ext cx="3725390" cy="150699"/>
                    <a:chOff x="2424022" y="4338432"/>
                    <a:chExt cx="3725390" cy="150699"/>
                  </a:xfrm>
                </p:grpSpPr>
                <p:sp>
                  <p:nvSpPr>
                    <p:cNvPr id="138" name="Rechteck 137"/>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39" name="Rechteck 138"/>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135" name="Gruppieren 134"/>
                  <p:cNvGrpSpPr/>
                  <p:nvPr/>
                </p:nvGrpSpPr>
                <p:grpSpPr>
                  <a:xfrm rot="21000000">
                    <a:off x="2415396" y="4340763"/>
                    <a:ext cx="3725390" cy="150699"/>
                    <a:chOff x="2424022" y="4338432"/>
                    <a:chExt cx="3725390" cy="150699"/>
                  </a:xfrm>
                </p:grpSpPr>
                <p:sp>
                  <p:nvSpPr>
                    <p:cNvPr id="136" name="Rechteck 135"/>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37" name="Rechteck 136"/>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grpSp>
              <p:nvGrpSpPr>
                <p:cNvPr id="123" name="Gruppieren 122"/>
                <p:cNvGrpSpPr/>
                <p:nvPr/>
              </p:nvGrpSpPr>
              <p:grpSpPr>
                <a:xfrm rot="20700000">
                  <a:off x="2409267" y="4333884"/>
                  <a:ext cx="3734016" cy="153030"/>
                  <a:chOff x="2415396" y="4338432"/>
                  <a:chExt cx="3734016" cy="153030"/>
                </a:xfrm>
              </p:grpSpPr>
              <p:grpSp>
                <p:nvGrpSpPr>
                  <p:cNvPr id="124" name="Gruppieren 123"/>
                  <p:cNvGrpSpPr/>
                  <p:nvPr/>
                </p:nvGrpSpPr>
                <p:grpSpPr>
                  <a:xfrm>
                    <a:off x="2424022" y="4338432"/>
                    <a:ext cx="3725390" cy="150699"/>
                    <a:chOff x="2424022" y="4338432"/>
                    <a:chExt cx="3725390" cy="150699"/>
                  </a:xfrm>
                </p:grpSpPr>
                <p:sp>
                  <p:nvSpPr>
                    <p:cNvPr id="131" name="Rechteck 130"/>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32" name="Rechteck 131"/>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125" name="Gruppieren 124"/>
                  <p:cNvGrpSpPr/>
                  <p:nvPr/>
                </p:nvGrpSpPr>
                <p:grpSpPr>
                  <a:xfrm rot="21297205">
                    <a:off x="2418486" y="4338432"/>
                    <a:ext cx="3725390" cy="150699"/>
                    <a:chOff x="2424022" y="4338432"/>
                    <a:chExt cx="3725390" cy="150699"/>
                  </a:xfrm>
                </p:grpSpPr>
                <p:sp>
                  <p:nvSpPr>
                    <p:cNvPr id="129" name="Rechteck 128"/>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30" name="Rechteck 129"/>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126" name="Gruppieren 125"/>
                  <p:cNvGrpSpPr/>
                  <p:nvPr/>
                </p:nvGrpSpPr>
                <p:grpSpPr>
                  <a:xfrm rot="21000000">
                    <a:off x="2415396" y="4340763"/>
                    <a:ext cx="3725390" cy="150699"/>
                    <a:chOff x="2424022" y="4338432"/>
                    <a:chExt cx="3725390" cy="150699"/>
                  </a:xfrm>
                </p:grpSpPr>
                <p:sp>
                  <p:nvSpPr>
                    <p:cNvPr id="127" name="Rechteck 126"/>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28" name="Rechteck 127"/>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grpSp>
          <p:grpSp>
            <p:nvGrpSpPr>
              <p:cNvPr id="28" name="Gruppieren 27"/>
              <p:cNvGrpSpPr/>
              <p:nvPr/>
            </p:nvGrpSpPr>
            <p:grpSpPr>
              <a:xfrm rot="18000000">
                <a:off x="2411764" y="4339444"/>
                <a:ext cx="3740145" cy="157578"/>
                <a:chOff x="2409267" y="4333884"/>
                <a:chExt cx="3740145" cy="157578"/>
              </a:xfrm>
            </p:grpSpPr>
            <p:grpSp>
              <p:nvGrpSpPr>
                <p:cNvPr id="102" name="Gruppieren 101"/>
                <p:cNvGrpSpPr/>
                <p:nvPr/>
              </p:nvGrpSpPr>
              <p:grpSpPr>
                <a:xfrm>
                  <a:off x="2415396" y="4338432"/>
                  <a:ext cx="3734016" cy="153030"/>
                  <a:chOff x="2415396" y="4338432"/>
                  <a:chExt cx="3734016" cy="153030"/>
                </a:xfrm>
              </p:grpSpPr>
              <p:grpSp>
                <p:nvGrpSpPr>
                  <p:cNvPr id="113" name="Gruppieren 112"/>
                  <p:cNvGrpSpPr/>
                  <p:nvPr/>
                </p:nvGrpSpPr>
                <p:grpSpPr>
                  <a:xfrm>
                    <a:off x="2424022" y="4338432"/>
                    <a:ext cx="3725390" cy="150699"/>
                    <a:chOff x="2424022" y="4338432"/>
                    <a:chExt cx="3725390" cy="150699"/>
                  </a:xfrm>
                </p:grpSpPr>
                <p:sp>
                  <p:nvSpPr>
                    <p:cNvPr id="120" name="Rechteck 119"/>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21" name="Rechteck 120"/>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114" name="Gruppieren 113"/>
                  <p:cNvGrpSpPr/>
                  <p:nvPr/>
                </p:nvGrpSpPr>
                <p:grpSpPr>
                  <a:xfrm rot="21297205">
                    <a:off x="2418486" y="4338432"/>
                    <a:ext cx="3725390" cy="150699"/>
                    <a:chOff x="2424022" y="4338432"/>
                    <a:chExt cx="3725390" cy="150699"/>
                  </a:xfrm>
                </p:grpSpPr>
                <p:sp>
                  <p:nvSpPr>
                    <p:cNvPr id="118" name="Rechteck 117"/>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19" name="Rechteck 118"/>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115" name="Gruppieren 114"/>
                  <p:cNvGrpSpPr/>
                  <p:nvPr/>
                </p:nvGrpSpPr>
                <p:grpSpPr>
                  <a:xfrm rot="21000000">
                    <a:off x="2415396" y="4340763"/>
                    <a:ext cx="3725390" cy="150699"/>
                    <a:chOff x="2424022" y="4338432"/>
                    <a:chExt cx="3725390" cy="150699"/>
                  </a:xfrm>
                </p:grpSpPr>
                <p:sp>
                  <p:nvSpPr>
                    <p:cNvPr id="116" name="Rechteck 115"/>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17" name="Rechteck 116"/>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grpSp>
              <p:nvGrpSpPr>
                <p:cNvPr id="103" name="Gruppieren 102"/>
                <p:cNvGrpSpPr/>
                <p:nvPr/>
              </p:nvGrpSpPr>
              <p:grpSpPr>
                <a:xfrm rot="20700000">
                  <a:off x="2409267" y="4333884"/>
                  <a:ext cx="3734016" cy="153030"/>
                  <a:chOff x="2415396" y="4338432"/>
                  <a:chExt cx="3734016" cy="153030"/>
                </a:xfrm>
              </p:grpSpPr>
              <p:grpSp>
                <p:nvGrpSpPr>
                  <p:cNvPr id="104" name="Gruppieren 103"/>
                  <p:cNvGrpSpPr/>
                  <p:nvPr/>
                </p:nvGrpSpPr>
                <p:grpSpPr>
                  <a:xfrm>
                    <a:off x="2424022" y="4338432"/>
                    <a:ext cx="3725390" cy="150699"/>
                    <a:chOff x="2424022" y="4338432"/>
                    <a:chExt cx="3725390" cy="150699"/>
                  </a:xfrm>
                </p:grpSpPr>
                <p:sp>
                  <p:nvSpPr>
                    <p:cNvPr id="111" name="Rechteck 110"/>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12" name="Rechteck 111"/>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105" name="Gruppieren 104"/>
                  <p:cNvGrpSpPr/>
                  <p:nvPr/>
                </p:nvGrpSpPr>
                <p:grpSpPr>
                  <a:xfrm rot="21297205">
                    <a:off x="2418486" y="4338432"/>
                    <a:ext cx="3725390" cy="150699"/>
                    <a:chOff x="2424022" y="4338432"/>
                    <a:chExt cx="3725390" cy="150699"/>
                  </a:xfrm>
                </p:grpSpPr>
                <p:sp>
                  <p:nvSpPr>
                    <p:cNvPr id="109" name="Rechteck 108"/>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10" name="Rechteck 109"/>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106" name="Gruppieren 105"/>
                  <p:cNvGrpSpPr/>
                  <p:nvPr/>
                </p:nvGrpSpPr>
                <p:grpSpPr>
                  <a:xfrm rot="21000000">
                    <a:off x="2415396" y="4340763"/>
                    <a:ext cx="3725390" cy="150699"/>
                    <a:chOff x="2424022" y="4338432"/>
                    <a:chExt cx="3725390" cy="150699"/>
                  </a:xfrm>
                </p:grpSpPr>
                <p:sp>
                  <p:nvSpPr>
                    <p:cNvPr id="107" name="Rechteck 106"/>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08" name="Rechteck 107"/>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grpSp>
          <p:grpSp>
            <p:nvGrpSpPr>
              <p:cNvPr id="29" name="Gruppieren 28"/>
              <p:cNvGrpSpPr/>
              <p:nvPr/>
            </p:nvGrpSpPr>
            <p:grpSpPr>
              <a:xfrm rot="16200000">
                <a:off x="2406484" y="4347337"/>
                <a:ext cx="3740145" cy="157578"/>
                <a:chOff x="2409267" y="4333884"/>
                <a:chExt cx="3740145" cy="157578"/>
              </a:xfrm>
            </p:grpSpPr>
            <p:grpSp>
              <p:nvGrpSpPr>
                <p:cNvPr id="82" name="Gruppieren 81"/>
                <p:cNvGrpSpPr/>
                <p:nvPr/>
              </p:nvGrpSpPr>
              <p:grpSpPr>
                <a:xfrm>
                  <a:off x="2415396" y="4338432"/>
                  <a:ext cx="3734016" cy="153030"/>
                  <a:chOff x="2415396" y="4338432"/>
                  <a:chExt cx="3734016" cy="153030"/>
                </a:xfrm>
              </p:grpSpPr>
              <p:grpSp>
                <p:nvGrpSpPr>
                  <p:cNvPr id="93" name="Gruppieren 92"/>
                  <p:cNvGrpSpPr/>
                  <p:nvPr/>
                </p:nvGrpSpPr>
                <p:grpSpPr>
                  <a:xfrm>
                    <a:off x="2424022" y="4338432"/>
                    <a:ext cx="3725390" cy="150699"/>
                    <a:chOff x="2424022" y="4338432"/>
                    <a:chExt cx="3725390" cy="150699"/>
                  </a:xfrm>
                </p:grpSpPr>
                <p:sp>
                  <p:nvSpPr>
                    <p:cNvPr id="100" name="Rechteck 99"/>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101" name="Rechteck 100"/>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94" name="Gruppieren 93"/>
                  <p:cNvGrpSpPr/>
                  <p:nvPr/>
                </p:nvGrpSpPr>
                <p:grpSpPr>
                  <a:xfrm rot="21297205">
                    <a:off x="2418486" y="4338432"/>
                    <a:ext cx="3725390" cy="150699"/>
                    <a:chOff x="2424022" y="4338432"/>
                    <a:chExt cx="3725390" cy="150699"/>
                  </a:xfrm>
                </p:grpSpPr>
                <p:sp>
                  <p:nvSpPr>
                    <p:cNvPr id="98" name="Rechteck 97"/>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99" name="Rechteck 98"/>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95" name="Gruppieren 94"/>
                  <p:cNvGrpSpPr/>
                  <p:nvPr/>
                </p:nvGrpSpPr>
                <p:grpSpPr>
                  <a:xfrm rot="21000000">
                    <a:off x="2415396" y="4340763"/>
                    <a:ext cx="3725390" cy="150699"/>
                    <a:chOff x="2424022" y="4338432"/>
                    <a:chExt cx="3725390" cy="150699"/>
                  </a:xfrm>
                </p:grpSpPr>
                <p:sp>
                  <p:nvSpPr>
                    <p:cNvPr id="96" name="Rechteck 95"/>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97" name="Rechteck 96"/>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grpSp>
              <p:nvGrpSpPr>
                <p:cNvPr id="83" name="Gruppieren 82"/>
                <p:cNvGrpSpPr/>
                <p:nvPr/>
              </p:nvGrpSpPr>
              <p:grpSpPr>
                <a:xfrm rot="20700000">
                  <a:off x="2409267" y="4333884"/>
                  <a:ext cx="3734016" cy="153030"/>
                  <a:chOff x="2415396" y="4338432"/>
                  <a:chExt cx="3734016" cy="153030"/>
                </a:xfrm>
              </p:grpSpPr>
              <p:grpSp>
                <p:nvGrpSpPr>
                  <p:cNvPr id="84" name="Gruppieren 83"/>
                  <p:cNvGrpSpPr/>
                  <p:nvPr/>
                </p:nvGrpSpPr>
                <p:grpSpPr>
                  <a:xfrm>
                    <a:off x="2424022" y="4338432"/>
                    <a:ext cx="3725390" cy="150699"/>
                    <a:chOff x="2424022" y="4338432"/>
                    <a:chExt cx="3725390" cy="150699"/>
                  </a:xfrm>
                </p:grpSpPr>
                <p:sp>
                  <p:nvSpPr>
                    <p:cNvPr id="91" name="Rechteck 90"/>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92" name="Rechteck 91"/>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85" name="Gruppieren 84"/>
                  <p:cNvGrpSpPr/>
                  <p:nvPr/>
                </p:nvGrpSpPr>
                <p:grpSpPr>
                  <a:xfrm rot="21297205">
                    <a:off x="2418486" y="4338432"/>
                    <a:ext cx="3725390" cy="150699"/>
                    <a:chOff x="2424022" y="4338432"/>
                    <a:chExt cx="3725390" cy="150699"/>
                  </a:xfrm>
                </p:grpSpPr>
                <p:sp>
                  <p:nvSpPr>
                    <p:cNvPr id="89" name="Rechteck 88"/>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90" name="Rechteck 89"/>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86" name="Gruppieren 85"/>
                  <p:cNvGrpSpPr/>
                  <p:nvPr/>
                </p:nvGrpSpPr>
                <p:grpSpPr>
                  <a:xfrm rot="21000000">
                    <a:off x="2415396" y="4340763"/>
                    <a:ext cx="3725390" cy="150699"/>
                    <a:chOff x="2424022" y="4338432"/>
                    <a:chExt cx="3725390" cy="150699"/>
                  </a:xfrm>
                </p:grpSpPr>
                <p:sp>
                  <p:nvSpPr>
                    <p:cNvPr id="87" name="Rechteck 86"/>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88" name="Rechteck 87"/>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grpSp>
          <p:grpSp>
            <p:nvGrpSpPr>
              <p:cNvPr id="30" name="Gruppieren 29"/>
              <p:cNvGrpSpPr/>
              <p:nvPr/>
            </p:nvGrpSpPr>
            <p:grpSpPr>
              <a:xfrm rot="14400000">
                <a:off x="2408018" y="4358384"/>
                <a:ext cx="3740145" cy="157578"/>
                <a:chOff x="2409267" y="4333884"/>
                <a:chExt cx="3740145" cy="157578"/>
              </a:xfrm>
            </p:grpSpPr>
            <p:grpSp>
              <p:nvGrpSpPr>
                <p:cNvPr id="62" name="Gruppieren 61"/>
                <p:cNvGrpSpPr/>
                <p:nvPr/>
              </p:nvGrpSpPr>
              <p:grpSpPr>
                <a:xfrm>
                  <a:off x="2415396" y="4338432"/>
                  <a:ext cx="3734016" cy="153030"/>
                  <a:chOff x="2415396" y="4338432"/>
                  <a:chExt cx="3734016" cy="153030"/>
                </a:xfrm>
              </p:grpSpPr>
              <p:grpSp>
                <p:nvGrpSpPr>
                  <p:cNvPr id="73" name="Gruppieren 72"/>
                  <p:cNvGrpSpPr/>
                  <p:nvPr/>
                </p:nvGrpSpPr>
                <p:grpSpPr>
                  <a:xfrm>
                    <a:off x="2424022" y="4338432"/>
                    <a:ext cx="3725390" cy="150699"/>
                    <a:chOff x="2424022" y="4338432"/>
                    <a:chExt cx="3725390" cy="150699"/>
                  </a:xfrm>
                </p:grpSpPr>
                <p:sp>
                  <p:nvSpPr>
                    <p:cNvPr id="80" name="Rechteck 79"/>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81" name="Rechteck 80"/>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74" name="Gruppieren 73"/>
                  <p:cNvGrpSpPr/>
                  <p:nvPr/>
                </p:nvGrpSpPr>
                <p:grpSpPr>
                  <a:xfrm rot="21297205">
                    <a:off x="2418486" y="4338432"/>
                    <a:ext cx="3725390" cy="150699"/>
                    <a:chOff x="2424022" y="4338432"/>
                    <a:chExt cx="3725390" cy="150699"/>
                  </a:xfrm>
                </p:grpSpPr>
                <p:sp>
                  <p:nvSpPr>
                    <p:cNvPr id="78" name="Rechteck 77"/>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79" name="Rechteck 78"/>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75" name="Gruppieren 74"/>
                  <p:cNvGrpSpPr/>
                  <p:nvPr/>
                </p:nvGrpSpPr>
                <p:grpSpPr>
                  <a:xfrm rot="21000000">
                    <a:off x="2415396" y="4340763"/>
                    <a:ext cx="3725390" cy="150699"/>
                    <a:chOff x="2424022" y="4338432"/>
                    <a:chExt cx="3725390" cy="150699"/>
                  </a:xfrm>
                </p:grpSpPr>
                <p:sp>
                  <p:nvSpPr>
                    <p:cNvPr id="76" name="Rechteck 75"/>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77" name="Rechteck 76"/>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grpSp>
              <p:nvGrpSpPr>
                <p:cNvPr id="63" name="Gruppieren 62"/>
                <p:cNvGrpSpPr/>
                <p:nvPr/>
              </p:nvGrpSpPr>
              <p:grpSpPr>
                <a:xfrm rot="20700000">
                  <a:off x="2409267" y="4333884"/>
                  <a:ext cx="3734016" cy="153030"/>
                  <a:chOff x="2415396" y="4338432"/>
                  <a:chExt cx="3734016" cy="153030"/>
                </a:xfrm>
              </p:grpSpPr>
              <p:grpSp>
                <p:nvGrpSpPr>
                  <p:cNvPr id="64" name="Gruppieren 63"/>
                  <p:cNvGrpSpPr/>
                  <p:nvPr/>
                </p:nvGrpSpPr>
                <p:grpSpPr>
                  <a:xfrm>
                    <a:off x="2424022" y="4338432"/>
                    <a:ext cx="3725390" cy="150699"/>
                    <a:chOff x="2424022" y="4338432"/>
                    <a:chExt cx="3725390" cy="150699"/>
                  </a:xfrm>
                </p:grpSpPr>
                <p:sp>
                  <p:nvSpPr>
                    <p:cNvPr id="71" name="Rechteck 70"/>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72" name="Rechteck 71"/>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65" name="Gruppieren 64"/>
                  <p:cNvGrpSpPr/>
                  <p:nvPr/>
                </p:nvGrpSpPr>
                <p:grpSpPr>
                  <a:xfrm rot="21297205">
                    <a:off x="2418486" y="4338432"/>
                    <a:ext cx="3725390" cy="150699"/>
                    <a:chOff x="2424022" y="4338432"/>
                    <a:chExt cx="3725390" cy="150699"/>
                  </a:xfrm>
                </p:grpSpPr>
                <p:sp>
                  <p:nvSpPr>
                    <p:cNvPr id="69" name="Rechteck 68"/>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70" name="Rechteck 69"/>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66" name="Gruppieren 65"/>
                  <p:cNvGrpSpPr/>
                  <p:nvPr/>
                </p:nvGrpSpPr>
                <p:grpSpPr>
                  <a:xfrm rot="21000000">
                    <a:off x="2415396" y="4340763"/>
                    <a:ext cx="3725390" cy="150699"/>
                    <a:chOff x="2424022" y="4338432"/>
                    <a:chExt cx="3725390" cy="150699"/>
                  </a:xfrm>
                </p:grpSpPr>
                <p:sp>
                  <p:nvSpPr>
                    <p:cNvPr id="67" name="Rechteck 66"/>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68" name="Rechteck 67"/>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grpSp>
          <p:grpSp>
            <p:nvGrpSpPr>
              <p:cNvPr id="31" name="Gruppieren 30"/>
              <p:cNvGrpSpPr/>
              <p:nvPr/>
            </p:nvGrpSpPr>
            <p:grpSpPr>
              <a:xfrm rot="12600000">
                <a:off x="2414496" y="4351106"/>
                <a:ext cx="3740145" cy="157578"/>
                <a:chOff x="2409267" y="4333884"/>
                <a:chExt cx="3740145" cy="157578"/>
              </a:xfrm>
            </p:grpSpPr>
            <p:grpSp>
              <p:nvGrpSpPr>
                <p:cNvPr id="42" name="Gruppieren 41"/>
                <p:cNvGrpSpPr/>
                <p:nvPr/>
              </p:nvGrpSpPr>
              <p:grpSpPr>
                <a:xfrm>
                  <a:off x="2415396" y="4338432"/>
                  <a:ext cx="3734016" cy="153030"/>
                  <a:chOff x="2415396" y="4338432"/>
                  <a:chExt cx="3734016" cy="153030"/>
                </a:xfrm>
              </p:grpSpPr>
              <p:grpSp>
                <p:nvGrpSpPr>
                  <p:cNvPr id="53" name="Gruppieren 52"/>
                  <p:cNvGrpSpPr/>
                  <p:nvPr/>
                </p:nvGrpSpPr>
                <p:grpSpPr>
                  <a:xfrm>
                    <a:off x="2424022" y="4338432"/>
                    <a:ext cx="3725390" cy="150699"/>
                    <a:chOff x="2424022" y="4338432"/>
                    <a:chExt cx="3725390" cy="150699"/>
                  </a:xfrm>
                </p:grpSpPr>
                <p:sp>
                  <p:nvSpPr>
                    <p:cNvPr id="60" name="Rechteck 59"/>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61" name="Rechteck 60"/>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54" name="Gruppieren 53"/>
                  <p:cNvGrpSpPr/>
                  <p:nvPr/>
                </p:nvGrpSpPr>
                <p:grpSpPr>
                  <a:xfrm rot="21297205">
                    <a:off x="2418486" y="4338432"/>
                    <a:ext cx="3725390" cy="150699"/>
                    <a:chOff x="2424022" y="4338432"/>
                    <a:chExt cx="3725390" cy="150699"/>
                  </a:xfrm>
                </p:grpSpPr>
                <p:sp>
                  <p:nvSpPr>
                    <p:cNvPr id="58" name="Rechteck 57"/>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59" name="Rechteck 58"/>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55" name="Gruppieren 54"/>
                  <p:cNvGrpSpPr/>
                  <p:nvPr/>
                </p:nvGrpSpPr>
                <p:grpSpPr>
                  <a:xfrm rot="21000000">
                    <a:off x="2415396" y="4340763"/>
                    <a:ext cx="3725390" cy="150699"/>
                    <a:chOff x="2424022" y="4338432"/>
                    <a:chExt cx="3725390" cy="150699"/>
                  </a:xfrm>
                </p:grpSpPr>
                <p:sp>
                  <p:nvSpPr>
                    <p:cNvPr id="56" name="Rechteck 55"/>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57" name="Rechteck 56"/>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grpSp>
              <p:nvGrpSpPr>
                <p:cNvPr id="43" name="Gruppieren 42"/>
                <p:cNvGrpSpPr/>
                <p:nvPr/>
              </p:nvGrpSpPr>
              <p:grpSpPr>
                <a:xfrm rot="20700000">
                  <a:off x="2409267" y="4333884"/>
                  <a:ext cx="3734016" cy="153030"/>
                  <a:chOff x="2415396" y="4338432"/>
                  <a:chExt cx="3734016" cy="153030"/>
                </a:xfrm>
              </p:grpSpPr>
              <p:grpSp>
                <p:nvGrpSpPr>
                  <p:cNvPr id="44" name="Gruppieren 43"/>
                  <p:cNvGrpSpPr/>
                  <p:nvPr/>
                </p:nvGrpSpPr>
                <p:grpSpPr>
                  <a:xfrm>
                    <a:off x="2424022" y="4338432"/>
                    <a:ext cx="3725390" cy="150699"/>
                    <a:chOff x="2424022" y="4338432"/>
                    <a:chExt cx="3725390" cy="150699"/>
                  </a:xfrm>
                </p:grpSpPr>
                <p:sp>
                  <p:nvSpPr>
                    <p:cNvPr id="51" name="Rechteck 50"/>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52" name="Rechteck 51"/>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45" name="Gruppieren 44"/>
                  <p:cNvGrpSpPr/>
                  <p:nvPr/>
                </p:nvGrpSpPr>
                <p:grpSpPr>
                  <a:xfrm rot="21297205">
                    <a:off x="2418486" y="4338432"/>
                    <a:ext cx="3725390" cy="150699"/>
                    <a:chOff x="2424022" y="4338432"/>
                    <a:chExt cx="3725390" cy="150699"/>
                  </a:xfrm>
                </p:grpSpPr>
                <p:sp>
                  <p:nvSpPr>
                    <p:cNvPr id="49" name="Rechteck 48"/>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50" name="Rechteck 49"/>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nvGrpSpPr>
                  <p:cNvPr id="46" name="Gruppieren 45"/>
                  <p:cNvGrpSpPr/>
                  <p:nvPr/>
                </p:nvGrpSpPr>
                <p:grpSpPr>
                  <a:xfrm rot="21000000">
                    <a:off x="2415396" y="4340763"/>
                    <a:ext cx="3725390" cy="150699"/>
                    <a:chOff x="2424022" y="4338432"/>
                    <a:chExt cx="3725390" cy="150699"/>
                  </a:xfrm>
                </p:grpSpPr>
                <p:sp>
                  <p:nvSpPr>
                    <p:cNvPr id="47" name="Rechteck 46"/>
                    <p:cNvSpPr/>
                    <p:nvPr/>
                  </p:nvSpPr>
                  <p:spPr bwMode="auto">
                    <a:xfrm>
                      <a:off x="5726717" y="4360347"/>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48" name="Rechteck 47"/>
                    <p:cNvSpPr/>
                    <p:nvPr/>
                  </p:nvSpPr>
                  <p:spPr bwMode="auto">
                    <a:xfrm>
                      <a:off x="2424022" y="4338432"/>
                      <a:ext cx="422695" cy="12878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grpSp>
          </p:grpSp>
          <p:grpSp>
            <p:nvGrpSpPr>
              <p:cNvPr id="32" name="Gruppieren 31"/>
              <p:cNvGrpSpPr/>
              <p:nvPr/>
            </p:nvGrpSpPr>
            <p:grpSpPr>
              <a:xfrm>
                <a:off x="3604699" y="3920261"/>
                <a:ext cx="1351074" cy="814703"/>
                <a:chOff x="7134045" y="4283045"/>
                <a:chExt cx="733246" cy="473682"/>
              </a:xfrm>
            </p:grpSpPr>
            <p:sp>
              <p:nvSpPr>
                <p:cNvPr id="38" name="Ellipse 37"/>
                <p:cNvSpPr/>
                <p:nvPr/>
              </p:nvSpPr>
              <p:spPr bwMode="auto">
                <a:xfrm>
                  <a:off x="7340106" y="4391104"/>
                  <a:ext cx="321124" cy="340792"/>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39" name="Ellipse 38"/>
                <p:cNvSpPr/>
                <p:nvPr/>
              </p:nvSpPr>
              <p:spPr bwMode="auto">
                <a:xfrm>
                  <a:off x="7134045" y="4380393"/>
                  <a:ext cx="733246" cy="376334"/>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40" name="Akkord 39"/>
                <p:cNvSpPr/>
                <p:nvPr/>
              </p:nvSpPr>
              <p:spPr bwMode="auto">
                <a:xfrm rot="7426072">
                  <a:off x="7579334" y="4301249"/>
                  <a:ext cx="171750" cy="143869"/>
                </a:xfrm>
                <a:prstGeom prst="chord">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41" name="Akkord 40"/>
                <p:cNvSpPr/>
                <p:nvPr/>
              </p:nvSpPr>
              <p:spPr bwMode="auto">
                <a:xfrm rot="6000000">
                  <a:off x="7256452" y="4296985"/>
                  <a:ext cx="171750" cy="143869"/>
                </a:xfrm>
                <a:prstGeom prst="chord">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cxnSp>
            <p:nvCxnSpPr>
              <p:cNvPr id="33" name="Gerade Verbindung mit Pfeil 32"/>
              <p:cNvCxnSpPr>
                <a:endCxn id="72" idx="3"/>
              </p:cNvCxnSpPr>
              <p:nvPr/>
            </p:nvCxnSpPr>
            <p:spPr bwMode="auto">
              <a:xfrm>
                <a:off x="4028483" y="2986649"/>
                <a:ext cx="1255781" cy="2478072"/>
              </a:xfrm>
              <a:prstGeom prst="straightConnector1">
                <a:avLst/>
              </a:prstGeom>
              <a:noFill/>
              <a:ln w="19050" cap="flat" cmpd="sng" algn="ctr">
                <a:solidFill>
                  <a:schemeClr val="tx1"/>
                </a:solidFill>
                <a:prstDash val="solid"/>
                <a:round/>
                <a:headEnd type="triangle"/>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mit Pfeil 33"/>
              <p:cNvCxnSpPr>
                <a:stCxn id="159" idx="3"/>
                <a:endCxn id="158" idx="1"/>
              </p:cNvCxnSpPr>
              <p:nvPr/>
            </p:nvCxnSpPr>
            <p:spPr bwMode="auto">
              <a:xfrm flipV="1">
                <a:off x="2845800" y="4298026"/>
                <a:ext cx="2870762" cy="231511"/>
              </a:xfrm>
              <a:prstGeom prst="straightConnector1">
                <a:avLst/>
              </a:prstGeom>
              <a:noFill/>
              <a:ln w="19050" cap="flat" cmpd="sng" algn="ctr">
                <a:solidFill>
                  <a:schemeClr val="tx1"/>
                </a:solidFill>
                <a:prstDash val="solid"/>
                <a:round/>
                <a:headEnd type="triangle"/>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mit Pfeil 34"/>
              <p:cNvCxnSpPr>
                <a:stCxn id="51" idx="1"/>
                <a:endCxn id="48" idx="3"/>
              </p:cNvCxnSpPr>
              <p:nvPr/>
            </p:nvCxnSpPr>
            <p:spPr bwMode="auto">
              <a:xfrm>
                <a:off x="2893520" y="4050123"/>
                <a:ext cx="2830598" cy="519685"/>
              </a:xfrm>
              <a:prstGeom prst="straightConnector1">
                <a:avLst/>
              </a:prstGeom>
              <a:noFill/>
              <a:ln w="19050" cap="flat" cmpd="sng" algn="ctr">
                <a:solidFill>
                  <a:schemeClr val="tx1"/>
                </a:solidFill>
                <a:prstDash val="solid"/>
                <a:round/>
                <a:headEnd type="triangle"/>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Gerade Verbindung mit Pfeil 35"/>
              <p:cNvCxnSpPr>
                <a:stCxn id="116" idx="1"/>
                <a:endCxn id="92" idx="3"/>
              </p:cNvCxnSpPr>
              <p:nvPr/>
            </p:nvCxnSpPr>
            <p:spPr bwMode="auto">
              <a:xfrm flipH="1">
                <a:off x="4634157" y="3071624"/>
                <a:ext cx="152839" cy="2747471"/>
              </a:xfrm>
              <a:prstGeom prst="straightConnector1">
                <a:avLst/>
              </a:prstGeom>
              <a:noFill/>
              <a:ln w="19050" cap="flat" cmpd="sng" algn="ctr">
                <a:solidFill>
                  <a:schemeClr val="tx1"/>
                </a:solidFill>
                <a:prstDash val="solid"/>
                <a:round/>
                <a:headEnd type="triangle"/>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Explosion 1 36"/>
              <p:cNvSpPr/>
              <p:nvPr/>
            </p:nvSpPr>
            <p:spPr bwMode="auto">
              <a:xfrm>
                <a:off x="4615959" y="4288285"/>
                <a:ext cx="207034" cy="199816"/>
              </a:xfrm>
              <a:prstGeom prst="irregularSeal1">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grpSp>
        <p:sp>
          <p:nvSpPr>
            <p:cNvPr id="23" name="Freihandform 22"/>
            <p:cNvSpPr/>
            <p:nvPr/>
          </p:nvSpPr>
          <p:spPr bwMode="auto">
            <a:xfrm rot="5612318">
              <a:off x="4202513" y="3847556"/>
              <a:ext cx="892701" cy="552775"/>
            </a:xfrm>
            <a:custGeom>
              <a:avLst/>
              <a:gdLst>
                <a:gd name="connsiteX0" fmla="*/ 0 w 1514475"/>
                <a:gd name="connsiteY0" fmla="*/ 752533 h 756478"/>
                <a:gd name="connsiteX1" fmla="*/ 352425 w 1514475"/>
                <a:gd name="connsiteY1" fmla="*/ 647758 h 756478"/>
                <a:gd name="connsiteX2" fmla="*/ 542925 w 1514475"/>
                <a:gd name="connsiteY2" fmla="*/ 152458 h 756478"/>
                <a:gd name="connsiteX3" fmla="*/ 752475 w 1514475"/>
                <a:gd name="connsiteY3" fmla="*/ 58 h 756478"/>
                <a:gd name="connsiteX4" fmla="*/ 990600 w 1514475"/>
                <a:gd name="connsiteY4" fmla="*/ 142933 h 756478"/>
                <a:gd name="connsiteX5" fmla="*/ 1152525 w 1514475"/>
                <a:gd name="connsiteY5" fmla="*/ 685858 h 756478"/>
                <a:gd name="connsiteX6" fmla="*/ 1476375 w 1514475"/>
                <a:gd name="connsiteY6" fmla="*/ 752533 h 756478"/>
                <a:gd name="connsiteX7" fmla="*/ 1495425 w 1514475"/>
                <a:gd name="connsiteY7" fmla="*/ 743008 h 75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4475" h="756478">
                  <a:moveTo>
                    <a:pt x="0" y="752533"/>
                  </a:moveTo>
                  <a:cubicBezTo>
                    <a:pt x="130969" y="750151"/>
                    <a:pt x="261938" y="747770"/>
                    <a:pt x="352425" y="647758"/>
                  </a:cubicBezTo>
                  <a:cubicBezTo>
                    <a:pt x="442913" y="547745"/>
                    <a:pt x="476250" y="260408"/>
                    <a:pt x="542925" y="152458"/>
                  </a:cubicBezTo>
                  <a:cubicBezTo>
                    <a:pt x="609600" y="44508"/>
                    <a:pt x="677863" y="1645"/>
                    <a:pt x="752475" y="58"/>
                  </a:cubicBezTo>
                  <a:cubicBezTo>
                    <a:pt x="827087" y="-1529"/>
                    <a:pt x="923925" y="28633"/>
                    <a:pt x="990600" y="142933"/>
                  </a:cubicBezTo>
                  <a:cubicBezTo>
                    <a:pt x="1057275" y="257233"/>
                    <a:pt x="1071563" y="584258"/>
                    <a:pt x="1152525" y="685858"/>
                  </a:cubicBezTo>
                  <a:cubicBezTo>
                    <a:pt x="1233487" y="787458"/>
                    <a:pt x="1419225" y="743008"/>
                    <a:pt x="1476375" y="752533"/>
                  </a:cubicBezTo>
                  <a:cubicBezTo>
                    <a:pt x="1533525" y="762058"/>
                    <a:pt x="1514475" y="752533"/>
                    <a:pt x="1495425" y="743008"/>
                  </a:cubicBezTo>
                </a:path>
              </a:pathLst>
            </a:cu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eaLnBrk="0" fontAlgn="base" hangingPunct="0">
                <a:lnSpc>
                  <a:spcPct val="80000"/>
                </a:lnSpc>
                <a:spcBef>
                  <a:spcPct val="20000"/>
                </a:spcBef>
                <a:spcAft>
                  <a:spcPct val="0"/>
                </a:spcAft>
              </a:pPr>
              <a:endParaRPr lang="de-DE" sz="2000" b="1">
                <a:latin typeface="Arial" charset="0"/>
              </a:endParaRPr>
            </a:p>
          </p:txBody>
        </p:sp>
        <p:sp>
          <p:nvSpPr>
            <p:cNvPr id="24" name="Textfeld 23"/>
            <p:cNvSpPr txBox="1"/>
            <p:nvPr/>
          </p:nvSpPr>
          <p:spPr>
            <a:xfrm>
              <a:off x="3148825" y="4418843"/>
              <a:ext cx="1315270" cy="461665"/>
            </a:xfrm>
            <a:prstGeom prst="rect">
              <a:avLst/>
            </a:prstGeom>
            <a:noFill/>
          </p:spPr>
          <p:txBody>
            <a:bodyPr wrap="square" rtlCol="0">
              <a:spAutoFit/>
            </a:bodyPr>
            <a:lstStyle/>
            <a:p>
              <a:pPr algn="ctr"/>
              <a:r>
                <a:rPr lang="de-DE" sz="1200" b="1" dirty="0">
                  <a:solidFill>
                    <a:srgbClr val="FF0000"/>
                  </a:solidFill>
                </a:rPr>
                <a:t>Eingrenzung durch </a:t>
              </a:r>
              <a:r>
                <a:rPr lang="de-DE" sz="1200" b="1" dirty="0" err="1">
                  <a:solidFill>
                    <a:srgbClr val="FF0000"/>
                  </a:solidFill>
                </a:rPr>
                <a:t>ToF</a:t>
              </a:r>
              <a:endParaRPr lang="de-DE" sz="1200" b="1" dirty="0">
                <a:solidFill>
                  <a:srgbClr val="FF0000"/>
                </a:solidFill>
              </a:endParaRPr>
            </a:p>
          </p:txBody>
        </p:sp>
      </p:grpSp>
      <p:pic>
        <p:nvPicPr>
          <p:cNvPr id="162" name="Picture 2"/>
          <p:cNvPicPr>
            <a:picLocks noChangeAspect="1" noChangeArrowheads="1"/>
          </p:cNvPicPr>
          <p:nvPr/>
        </p:nvPicPr>
        <p:blipFill rotWithShape="1">
          <a:blip r:embed="rId7">
            <a:extLst>
              <a:ext uri="{28A0092B-C50C-407E-A947-70E740481C1C}">
                <a14:useLocalDpi xmlns:a14="http://schemas.microsoft.com/office/drawing/2010/main"/>
              </a:ext>
            </a:extLst>
          </a:blip>
          <a:srcRect/>
          <a:stretch/>
        </p:blipFill>
        <p:spPr bwMode="auto">
          <a:xfrm>
            <a:off x="6832205" y="2719751"/>
            <a:ext cx="2188536" cy="34478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3" name="Rechteck 162"/>
          <p:cNvSpPr/>
          <p:nvPr/>
        </p:nvSpPr>
        <p:spPr>
          <a:xfrm>
            <a:off x="264549" y="952501"/>
            <a:ext cx="6202925" cy="1480405"/>
          </a:xfrm>
          <a:prstGeom prst="rect">
            <a:avLst/>
          </a:prstGeom>
        </p:spPr>
        <p:txBody>
          <a:bodyPr wrap="square">
            <a:spAutoFit/>
          </a:bodyPr>
          <a:lstStyle/>
          <a:p>
            <a:pPr marL="266700" indent="-266700">
              <a:lnSpc>
                <a:spcPct val="130000"/>
              </a:lnSpc>
              <a:spcBef>
                <a:spcPts val="600"/>
              </a:spcBef>
              <a:spcAft>
                <a:spcPts val="600"/>
              </a:spcAft>
              <a:buClr>
                <a:srgbClr val="660066"/>
              </a:buClr>
              <a:buSzPct val="130000"/>
              <a:buFont typeface="Arial" charset="0"/>
              <a:buChar char="•"/>
            </a:pPr>
            <a:r>
              <a:rPr lang="en-US" altLang="en-US" b="1" dirty="0"/>
              <a:t>PET: </a:t>
            </a:r>
            <a:r>
              <a:rPr lang="en-US" altLang="en-US" dirty="0"/>
              <a:t>Medical Imaging for Cancer Diagnostics</a:t>
            </a:r>
          </a:p>
          <a:p>
            <a:pPr marL="266700" indent="-266700">
              <a:lnSpc>
                <a:spcPct val="130000"/>
              </a:lnSpc>
              <a:spcBef>
                <a:spcPts val="600"/>
              </a:spcBef>
              <a:spcAft>
                <a:spcPts val="600"/>
              </a:spcAft>
              <a:buClr>
                <a:srgbClr val="660066"/>
              </a:buClr>
              <a:buSzPct val="130000"/>
              <a:buFont typeface="Arial" charset="0"/>
              <a:buChar char="•"/>
            </a:pPr>
            <a:r>
              <a:rPr lang="en-US" altLang="en-US" dirty="0"/>
              <a:t>SiPM is the ideal detector</a:t>
            </a:r>
          </a:p>
          <a:p>
            <a:pPr marL="266700" indent="-266700">
              <a:lnSpc>
                <a:spcPct val="130000"/>
              </a:lnSpc>
              <a:spcBef>
                <a:spcPts val="600"/>
              </a:spcBef>
              <a:spcAft>
                <a:spcPts val="600"/>
              </a:spcAft>
              <a:buClr>
                <a:srgbClr val="660066"/>
              </a:buClr>
              <a:buSzPct val="130000"/>
              <a:buFont typeface="Arial" charset="0"/>
              <a:buChar char="•"/>
            </a:pPr>
            <a:r>
              <a:rPr lang="en-US" altLang="en-US" dirty="0"/>
              <a:t>Demand for high SiPM volumes</a:t>
            </a:r>
          </a:p>
        </p:txBody>
      </p:sp>
      <p:sp>
        <p:nvSpPr>
          <p:cNvPr id="165" name="Text Box 2"/>
          <p:cNvSpPr txBox="1">
            <a:spLocks noChangeArrowheads="1"/>
          </p:cNvSpPr>
          <p:nvPr/>
        </p:nvSpPr>
        <p:spPr bwMode="auto">
          <a:xfrm>
            <a:off x="88878" y="181672"/>
            <a:ext cx="710963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de-DE"/>
            </a:defPPr>
            <a:lvl1pPr>
              <a:spcBef>
                <a:spcPct val="0"/>
              </a:spcBef>
              <a:buClrTx/>
              <a:buFontTx/>
              <a:buNone/>
              <a:tabLst>
                <a:tab pos="5199063" algn="l"/>
              </a:tabLst>
              <a:defRPr sz="2400">
                <a:solidFill>
                  <a:schemeClr val="bg1"/>
                </a:solidFill>
                <a:latin typeface="+mj-lt"/>
              </a:defRPr>
            </a:lvl1pPr>
            <a:lvl2pPr marL="742950" indent="-285750" eaLnBrk="0" hangingPunct="0">
              <a:spcBef>
                <a:spcPct val="20000"/>
              </a:spcBef>
              <a:buFont typeface="Arial" pitchFamily="34" charset="0"/>
              <a:buChar char="–"/>
              <a:tabLst>
                <a:tab pos="5199063" algn="l"/>
              </a:tabLst>
              <a:defRPr sz="1400">
                <a:latin typeface="Arial" pitchFamily="34" charset="0"/>
              </a:defRPr>
            </a:lvl2pPr>
            <a:lvl3pPr marL="1143000" indent="-228600" eaLnBrk="0" hangingPunct="0">
              <a:spcBef>
                <a:spcPct val="20000"/>
              </a:spcBef>
              <a:buChar char="•"/>
              <a:tabLst>
                <a:tab pos="5199063" algn="l"/>
              </a:tabLst>
              <a:defRPr sz="1200">
                <a:latin typeface="Arial" pitchFamily="34" charset="0"/>
              </a:defRPr>
            </a:lvl3pPr>
            <a:lvl4pPr marL="1600200" indent="-228600" eaLnBrk="0" hangingPunct="0">
              <a:spcBef>
                <a:spcPct val="20000"/>
              </a:spcBef>
              <a:buChar char="–"/>
              <a:tabLst>
                <a:tab pos="5199063" algn="l"/>
              </a:tabLst>
              <a:defRPr sz="1000">
                <a:latin typeface="Arial" pitchFamily="34" charset="0"/>
              </a:defRPr>
            </a:lvl4pPr>
            <a:lvl5pPr marL="2057400" indent="-228600" eaLnBrk="0" hangingPunct="0">
              <a:spcBef>
                <a:spcPct val="20000"/>
              </a:spcBef>
              <a:buChar char="»"/>
              <a:tabLst>
                <a:tab pos="5199063" algn="l"/>
              </a:tabLst>
              <a:defRPr sz="2000">
                <a:latin typeface="Arial" pitchFamily="34" charset="0"/>
              </a:defRPr>
            </a:lvl5pPr>
            <a:lvl6pPr marL="2514600" indent="-228600" eaLnBrk="0" fontAlgn="base" hangingPunct="0">
              <a:spcBef>
                <a:spcPct val="20000"/>
              </a:spcBef>
              <a:spcAft>
                <a:spcPct val="0"/>
              </a:spcAft>
              <a:buChar char="»"/>
              <a:tabLst>
                <a:tab pos="5199063" algn="l"/>
              </a:tabLst>
              <a:defRPr sz="2000">
                <a:latin typeface="Arial" pitchFamily="34" charset="0"/>
              </a:defRPr>
            </a:lvl6pPr>
            <a:lvl7pPr marL="2971800" indent="-228600" eaLnBrk="0" fontAlgn="base" hangingPunct="0">
              <a:spcBef>
                <a:spcPct val="20000"/>
              </a:spcBef>
              <a:spcAft>
                <a:spcPct val="0"/>
              </a:spcAft>
              <a:buChar char="»"/>
              <a:tabLst>
                <a:tab pos="5199063" algn="l"/>
              </a:tabLst>
              <a:defRPr sz="2000">
                <a:latin typeface="Arial" pitchFamily="34" charset="0"/>
              </a:defRPr>
            </a:lvl7pPr>
            <a:lvl8pPr marL="3429000" indent="-228600" eaLnBrk="0" fontAlgn="base" hangingPunct="0">
              <a:spcBef>
                <a:spcPct val="20000"/>
              </a:spcBef>
              <a:spcAft>
                <a:spcPct val="0"/>
              </a:spcAft>
              <a:buChar char="»"/>
              <a:tabLst>
                <a:tab pos="5199063" algn="l"/>
              </a:tabLst>
              <a:defRPr sz="2000">
                <a:latin typeface="Arial" pitchFamily="34" charset="0"/>
              </a:defRPr>
            </a:lvl8pPr>
            <a:lvl9pPr marL="3886200" indent="-228600" eaLnBrk="0" fontAlgn="base" hangingPunct="0">
              <a:spcBef>
                <a:spcPct val="20000"/>
              </a:spcBef>
              <a:spcAft>
                <a:spcPct val="0"/>
              </a:spcAft>
              <a:buChar char="»"/>
              <a:tabLst>
                <a:tab pos="5199063" algn="l"/>
              </a:tabLst>
              <a:defRPr sz="2000">
                <a:latin typeface="Arial" pitchFamily="34" charset="0"/>
              </a:defRPr>
            </a:lvl9pPr>
          </a:lstStyle>
          <a:p>
            <a:r>
              <a:rPr lang="en-US" altLang="en-US" dirty="0"/>
              <a:t>Positron Emission Tomography					</a:t>
            </a:r>
          </a:p>
        </p:txBody>
      </p:sp>
      <p:sp>
        <p:nvSpPr>
          <p:cNvPr id="2" name="Datumsplatzhalter 1"/>
          <p:cNvSpPr>
            <a:spLocks noGrp="1"/>
          </p:cNvSpPr>
          <p:nvPr>
            <p:ph type="dt" sz="half" idx="10"/>
          </p:nvPr>
        </p:nvSpPr>
        <p:spPr/>
        <p:txBody>
          <a:bodyPr/>
          <a:lstStyle/>
          <a:p>
            <a:r>
              <a:rPr lang="de-DE"/>
              <a:t>July 2019</a:t>
            </a:r>
            <a:endParaRPr lang="de-DE" dirty="0"/>
          </a:p>
        </p:txBody>
      </p:sp>
    </p:spTree>
    <p:extLst>
      <p:ext uri="{BB962C8B-B14F-4D97-AF65-F5344CB8AC3E}">
        <p14:creationId xmlns:p14="http://schemas.microsoft.com/office/powerpoint/2010/main" val="1186730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err="1"/>
              <a:t>Multichannel</a:t>
            </a:r>
            <a:r>
              <a:rPr lang="de-DE" dirty="0"/>
              <a:t> </a:t>
            </a:r>
            <a:r>
              <a:rPr lang="de-DE" dirty="0" err="1"/>
              <a:t>Readout</a:t>
            </a:r>
            <a:r>
              <a:rPr lang="de-DE" dirty="0"/>
              <a:t> </a:t>
            </a:r>
            <a:r>
              <a:rPr lang="de-DE" dirty="0" err="1"/>
              <a:t>of</a:t>
            </a:r>
            <a:r>
              <a:rPr lang="de-DE" dirty="0"/>
              <a:t> Block </a:t>
            </a:r>
            <a:r>
              <a:rPr lang="de-DE" dirty="0" err="1"/>
              <a:t>Detector</a:t>
            </a:r>
            <a:endParaRPr lang="de-DE" dirty="0"/>
          </a:p>
        </p:txBody>
      </p:sp>
      <p:sp>
        <p:nvSpPr>
          <p:cNvPr id="3" name="Inhaltsplatzhalter 2"/>
          <p:cNvSpPr>
            <a:spLocks noGrp="1"/>
          </p:cNvSpPr>
          <p:nvPr>
            <p:ph idx="1"/>
          </p:nvPr>
        </p:nvSpPr>
        <p:spPr>
          <a:xfrm>
            <a:off x="216000" y="1080000"/>
            <a:ext cx="8640000" cy="3959833"/>
          </a:xfrm>
        </p:spPr>
        <p:txBody>
          <a:bodyPr/>
          <a:lstStyle/>
          <a:p>
            <a:r>
              <a:rPr lang="de-DE" dirty="0"/>
              <a:t>5 x 5 SiPM </a:t>
            </a:r>
            <a:r>
              <a:rPr lang="de-DE" dirty="0" err="1"/>
              <a:t>array</a:t>
            </a:r>
            <a:r>
              <a:rPr lang="de-DE" dirty="0"/>
              <a:t> </a:t>
            </a:r>
            <a:r>
              <a:rPr lang="de-DE" dirty="0" err="1"/>
              <a:t>with</a:t>
            </a:r>
            <a:r>
              <a:rPr lang="de-DE" dirty="0"/>
              <a:t> 25 </a:t>
            </a:r>
            <a:r>
              <a:rPr lang="de-DE" dirty="0" err="1"/>
              <a:t>pcs</a:t>
            </a:r>
            <a:r>
              <a:rPr lang="de-DE" dirty="0"/>
              <a:t> PM6660 (6 x 6 mm² </a:t>
            </a:r>
            <a:r>
              <a:rPr lang="de-DE" dirty="0" err="1"/>
              <a:t>active</a:t>
            </a:r>
            <a:r>
              <a:rPr lang="de-DE" dirty="0"/>
              <a:t> </a:t>
            </a:r>
            <a:r>
              <a:rPr lang="de-DE" dirty="0" err="1"/>
              <a:t>area</a:t>
            </a:r>
            <a:r>
              <a:rPr lang="de-DE" dirty="0"/>
              <a:t>, 60 µm </a:t>
            </a:r>
            <a:r>
              <a:rPr lang="de-DE" dirty="0" err="1"/>
              <a:t>cell</a:t>
            </a:r>
            <a:r>
              <a:rPr lang="de-DE" dirty="0"/>
              <a:t> </a:t>
            </a:r>
            <a:r>
              <a:rPr lang="de-DE" dirty="0" err="1"/>
              <a:t>size</a:t>
            </a:r>
            <a:r>
              <a:rPr lang="de-DE" dirty="0"/>
              <a:t>)</a:t>
            </a:r>
          </a:p>
          <a:p>
            <a:pPr lvl="1"/>
            <a:r>
              <a:rPr lang="de-DE" dirty="0"/>
              <a:t>15 x 15 LYSO </a:t>
            </a:r>
            <a:r>
              <a:rPr lang="de-DE" dirty="0" err="1"/>
              <a:t>crystal</a:t>
            </a:r>
            <a:r>
              <a:rPr lang="de-DE" dirty="0"/>
              <a:t> </a:t>
            </a:r>
            <a:r>
              <a:rPr lang="de-DE" dirty="0" err="1"/>
              <a:t>array</a:t>
            </a:r>
            <a:r>
              <a:rPr lang="de-DE" dirty="0"/>
              <a:t>, </a:t>
            </a:r>
            <a:r>
              <a:rPr lang="de-DE" dirty="0" err="1"/>
              <a:t>each</a:t>
            </a:r>
            <a:r>
              <a:rPr lang="de-DE" dirty="0"/>
              <a:t> </a:t>
            </a:r>
            <a:r>
              <a:rPr lang="de-DE" dirty="0" err="1"/>
              <a:t>crystal</a:t>
            </a:r>
            <a:r>
              <a:rPr lang="de-DE" dirty="0"/>
              <a:t> 1.5 x 1.5 x 10 mm³, </a:t>
            </a:r>
            <a:r>
              <a:rPr lang="de-DE" dirty="0" err="1"/>
              <a:t>pitch</a:t>
            </a:r>
            <a:r>
              <a:rPr lang="de-DE" dirty="0"/>
              <a:t> 1.55 mm, 3M ESR </a:t>
            </a:r>
            <a:r>
              <a:rPr lang="de-DE" dirty="0" err="1"/>
              <a:t>reflector</a:t>
            </a:r>
            <a:r>
              <a:rPr lang="de-DE" dirty="0"/>
              <a:t>, Saint Gobain BC 630 </a:t>
            </a:r>
            <a:r>
              <a:rPr lang="de-DE" dirty="0" err="1"/>
              <a:t>optical</a:t>
            </a:r>
            <a:r>
              <a:rPr lang="de-DE" dirty="0"/>
              <a:t> </a:t>
            </a:r>
            <a:r>
              <a:rPr lang="de-DE" dirty="0" err="1"/>
              <a:t>grease</a:t>
            </a:r>
            <a:r>
              <a:rPr lang="de-DE" dirty="0"/>
              <a:t>, light </a:t>
            </a:r>
            <a:r>
              <a:rPr lang="de-DE" dirty="0" err="1"/>
              <a:t>guide</a:t>
            </a:r>
            <a:r>
              <a:rPr lang="de-DE" dirty="0"/>
              <a:t> 2.7 mm</a:t>
            </a:r>
          </a:p>
          <a:p>
            <a:pPr lvl="1"/>
            <a:endParaRPr lang="de-DE" dirty="0"/>
          </a:p>
          <a:p>
            <a:pPr lvl="1"/>
            <a:endParaRPr lang="de-DE" dirty="0"/>
          </a:p>
          <a:p>
            <a:pPr lvl="1"/>
            <a:endParaRPr lang="de-DE" dirty="0"/>
          </a:p>
          <a:p>
            <a:pPr lvl="1"/>
            <a:endParaRPr lang="de-DE" dirty="0"/>
          </a:p>
          <a:p>
            <a:pPr lvl="1"/>
            <a:endParaRPr lang="de-DE" dirty="0"/>
          </a:p>
          <a:p>
            <a:pPr lvl="1"/>
            <a:endParaRPr lang="de-DE" dirty="0"/>
          </a:p>
          <a:p>
            <a:pPr lvl="1"/>
            <a:endParaRPr lang="de-DE" dirty="0"/>
          </a:p>
          <a:p>
            <a:pPr lvl="1"/>
            <a:endParaRPr lang="de-DE" dirty="0"/>
          </a:p>
          <a:p>
            <a:pPr lvl="1"/>
            <a:endParaRPr lang="de-DE" dirty="0"/>
          </a:p>
          <a:p>
            <a:r>
              <a:rPr lang="de-DE" dirty="0"/>
              <a:t>Read out </a:t>
            </a:r>
            <a:r>
              <a:rPr lang="de-DE" dirty="0" err="1"/>
              <a:t>by</a:t>
            </a:r>
            <a:r>
              <a:rPr lang="de-DE" dirty="0"/>
              <a:t> </a:t>
            </a:r>
            <a:r>
              <a:rPr lang="de-DE" dirty="0" err="1"/>
              <a:t>Multichannel</a:t>
            </a:r>
            <a:r>
              <a:rPr lang="de-DE" dirty="0"/>
              <a:t> </a:t>
            </a:r>
            <a:r>
              <a:rPr lang="de-DE" dirty="0" err="1"/>
              <a:t>Readout</a:t>
            </a:r>
            <a:r>
              <a:rPr lang="de-DE" dirty="0"/>
              <a:t> System</a:t>
            </a:r>
          </a:p>
        </p:txBody>
      </p:sp>
      <p:sp>
        <p:nvSpPr>
          <p:cNvPr id="4" name="Foliennummernplatzhalter 3"/>
          <p:cNvSpPr>
            <a:spLocks noGrp="1"/>
          </p:cNvSpPr>
          <p:nvPr>
            <p:ph type="sldNum" sz="quarter" idx="12"/>
          </p:nvPr>
        </p:nvSpPr>
        <p:spPr/>
        <p:txBody>
          <a:bodyPr/>
          <a:lstStyle/>
          <a:p>
            <a:fld id="{84CAB5F9-7FB5-4E89-9528-A8E4C6735C95}" type="slidenum">
              <a:rPr lang="de-DE" smtClean="0"/>
              <a:t>23</a:t>
            </a:fld>
            <a:endParaRPr lang="de-DE"/>
          </a:p>
        </p:txBody>
      </p:sp>
      <p:sp>
        <p:nvSpPr>
          <p:cNvPr id="5" name="Datumsplatzhalter 4"/>
          <p:cNvSpPr>
            <a:spLocks noGrp="1"/>
          </p:cNvSpPr>
          <p:nvPr>
            <p:ph type="dt" sz="half" idx="10"/>
          </p:nvPr>
        </p:nvSpPr>
        <p:spPr/>
        <p:txBody>
          <a:bodyPr/>
          <a:lstStyle/>
          <a:p>
            <a:r>
              <a:rPr lang="de-DE"/>
              <a:t>July 2019</a:t>
            </a:r>
            <a:endParaRPr lang="de-DE" dirty="0"/>
          </a:p>
        </p:txBody>
      </p:sp>
      <p:sp>
        <p:nvSpPr>
          <p:cNvPr id="6" name="Fußzeilenplatzhalter 5"/>
          <p:cNvSpPr>
            <a:spLocks noGrp="1"/>
          </p:cNvSpPr>
          <p:nvPr>
            <p:ph type="ftr" sz="quarter" idx="3"/>
          </p:nvPr>
        </p:nvSpPr>
        <p:spPr/>
        <p:txBody>
          <a:bodyPr/>
          <a:lstStyle/>
          <a:p>
            <a:r>
              <a:rPr lang="sv-SE"/>
              <a:t>KETEK - iWoRiD 2019                     Tobias Eggert</a:t>
            </a:r>
            <a:endParaRPr lang="fr-FR" dirty="0"/>
          </a:p>
        </p:txBody>
      </p:sp>
      <p:pic>
        <p:nvPicPr>
          <p:cNvPr id="7" name="Grafik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28551" y="5250199"/>
            <a:ext cx="1379285" cy="1120439"/>
          </a:xfrm>
          <a:prstGeom prst="rect">
            <a:avLst/>
          </a:prstGeom>
        </p:spPr>
      </p:pic>
      <p:pic>
        <p:nvPicPr>
          <p:cNvPr id="15" name="Grafik 1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034893" y="4899570"/>
            <a:ext cx="2197459" cy="1677630"/>
          </a:xfrm>
          <a:prstGeom prst="rect">
            <a:avLst/>
          </a:prstGeom>
        </p:spPr>
      </p:pic>
      <p:sp>
        <p:nvSpPr>
          <p:cNvPr id="16" name="Textfeld 15"/>
          <p:cNvSpPr txBox="1"/>
          <p:nvPr/>
        </p:nvSpPr>
        <p:spPr>
          <a:xfrm>
            <a:off x="2890729" y="5699368"/>
            <a:ext cx="300082" cy="369332"/>
          </a:xfrm>
          <a:prstGeom prst="rect">
            <a:avLst/>
          </a:prstGeom>
          <a:noFill/>
        </p:spPr>
        <p:txBody>
          <a:bodyPr wrap="none" rtlCol="0">
            <a:spAutoFit/>
          </a:bodyPr>
          <a:lstStyle/>
          <a:p>
            <a:r>
              <a:rPr lang="de-DE" dirty="0"/>
              <a:t>+</a:t>
            </a:r>
          </a:p>
        </p:txBody>
      </p:sp>
      <p:pic>
        <p:nvPicPr>
          <p:cNvPr id="17" name="Grafik 1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47429" y="5250199"/>
            <a:ext cx="1128581" cy="1128581"/>
          </a:xfrm>
          <a:prstGeom prst="rect">
            <a:avLst/>
          </a:prstGeom>
        </p:spPr>
      </p:pic>
      <p:sp>
        <p:nvSpPr>
          <p:cNvPr id="18" name="Textfeld 17"/>
          <p:cNvSpPr txBox="1"/>
          <p:nvPr/>
        </p:nvSpPr>
        <p:spPr>
          <a:xfrm>
            <a:off x="5351918" y="5699368"/>
            <a:ext cx="300082" cy="369332"/>
          </a:xfrm>
          <a:prstGeom prst="rect">
            <a:avLst/>
          </a:prstGeom>
          <a:noFill/>
        </p:spPr>
        <p:txBody>
          <a:bodyPr wrap="none" rtlCol="0">
            <a:spAutoFit/>
          </a:bodyPr>
          <a:lstStyle/>
          <a:p>
            <a:r>
              <a:rPr lang="de-DE" dirty="0"/>
              <a:t>+</a:t>
            </a:r>
          </a:p>
        </p:txBody>
      </p:sp>
      <p:pic>
        <p:nvPicPr>
          <p:cNvPr id="19" name="Picture 2"/>
          <p:cNvPicPr/>
          <p:nvPr/>
        </p:nvPicPr>
        <p:blipFill>
          <a:blip r:embed="rId5" cstate="print">
            <a:extLst>
              <a:ext uri="{28A0092B-C50C-407E-A947-70E740481C1C}">
                <a14:useLocalDpi xmlns:a14="http://schemas.microsoft.com/office/drawing/2010/main"/>
              </a:ext>
            </a:extLst>
          </a:blip>
          <a:stretch>
            <a:fillRect/>
          </a:stretch>
        </p:blipFill>
        <p:spPr bwMode="auto">
          <a:xfrm>
            <a:off x="1828799" y="2036755"/>
            <a:ext cx="4712881" cy="2300505"/>
          </a:xfrm>
          <a:prstGeom prst="rect">
            <a:avLst/>
          </a:prstGeom>
          <a:noFill/>
          <a:ln>
            <a:noFill/>
          </a:ln>
        </p:spPr>
      </p:pic>
      <p:sp>
        <p:nvSpPr>
          <p:cNvPr id="13" name="Textfeld 12"/>
          <p:cNvSpPr txBox="1"/>
          <p:nvPr/>
        </p:nvSpPr>
        <p:spPr>
          <a:xfrm>
            <a:off x="8593777" y="6581001"/>
            <a:ext cx="389850" cy="276999"/>
          </a:xfrm>
          <a:prstGeom prst="rect">
            <a:avLst/>
          </a:prstGeom>
          <a:noFill/>
        </p:spPr>
        <p:txBody>
          <a:bodyPr wrap="none" rtlCol="0">
            <a:spAutoFit/>
          </a:bodyPr>
          <a:lstStyle/>
          <a:p>
            <a:r>
              <a:rPr lang="de-DE" sz="1200" dirty="0">
                <a:solidFill>
                  <a:schemeClr val="bg1">
                    <a:lumMod val="50000"/>
                  </a:schemeClr>
                </a:solidFill>
              </a:rPr>
              <a:t>FLS</a:t>
            </a:r>
          </a:p>
        </p:txBody>
      </p:sp>
    </p:spTree>
    <p:extLst>
      <p:ext uri="{BB962C8B-B14F-4D97-AF65-F5344CB8AC3E}">
        <p14:creationId xmlns:p14="http://schemas.microsoft.com/office/powerpoint/2010/main" val="3869413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84CAB5F9-7FB5-4E89-9528-A8E4C6735C95}" type="slidenum">
              <a:rPr>
                <a:solidFill>
                  <a:prstClr val="white"/>
                </a:solidFill>
              </a:rPr>
              <a:pPr/>
              <a:t>24</a:t>
            </a:fld>
            <a:endParaRPr>
              <a:solidFill>
                <a:prstClr val="white"/>
              </a:solidFill>
            </a:endParaRPr>
          </a:p>
        </p:txBody>
      </p:sp>
      <p:sp>
        <p:nvSpPr>
          <p:cNvPr id="5" name="Fußzeilenplatzhalter 4"/>
          <p:cNvSpPr>
            <a:spLocks noGrp="1"/>
          </p:cNvSpPr>
          <p:nvPr>
            <p:ph type="ftr" sz="quarter" idx="11"/>
          </p:nvPr>
        </p:nvSpPr>
        <p:spPr/>
        <p:txBody>
          <a:bodyPr/>
          <a:lstStyle/>
          <a:p>
            <a:r>
              <a:rPr lang="sv-SE">
                <a:solidFill>
                  <a:prstClr val="white"/>
                </a:solidFill>
              </a:rPr>
              <a:t>KETEK - iWoRiD 2019                     Tobias Eggert</a:t>
            </a:r>
            <a:endParaRPr lang="fr-FR" dirty="0">
              <a:solidFill>
                <a:prstClr val="white"/>
              </a:solidFill>
            </a:endParaRPr>
          </a:p>
        </p:txBody>
      </p:sp>
      <p:sp>
        <p:nvSpPr>
          <p:cNvPr id="8" name="Text Box 2"/>
          <p:cNvSpPr txBox="1">
            <a:spLocks noChangeArrowheads="1"/>
          </p:cNvSpPr>
          <p:nvPr/>
        </p:nvSpPr>
        <p:spPr bwMode="auto">
          <a:xfrm>
            <a:off x="88878" y="181672"/>
            <a:ext cx="558326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de-DE"/>
            </a:defPPr>
            <a:lvl1pPr>
              <a:spcBef>
                <a:spcPct val="0"/>
              </a:spcBef>
              <a:buClrTx/>
              <a:buFontTx/>
              <a:buNone/>
              <a:tabLst>
                <a:tab pos="5199063" algn="l"/>
              </a:tabLst>
              <a:defRPr sz="2400">
                <a:solidFill>
                  <a:schemeClr val="bg1"/>
                </a:solidFill>
                <a:latin typeface="+mj-lt"/>
              </a:defRPr>
            </a:lvl1pPr>
            <a:lvl2pPr marL="742950" indent="-285750" eaLnBrk="0" hangingPunct="0">
              <a:spcBef>
                <a:spcPct val="20000"/>
              </a:spcBef>
              <a:buFont typeface="Arial" pitchFamily="34" charset="0"/>
              <a:buChar char="–"/>
              <a:tabLst>
                <a:tab pos="5199063" algn="l"/>
              </a:tabLst>
              <a:defRPr sz="1400">
                <a:latin typeface="Arial" pitchFamily="34" charset="0"/>
              </a:defRPr>
            </a:lvl2pPr>
            <a:lvl3pPr marL="1143000" indent="-228600" eaLnBrk="0" hangingPunct="0">
              <a:spcBef>
                <a:spcPct val="20000"/>
              </a:spcBef>
              <a:buChar char="•"/>
              <a:tabLst>
                <a:tab pos="5199063" algn="l"/>
              </a:tabLst>
              <a:defRPr sz="1200">
                <a:latin typeface="Arial" pitchFamily="34" charset="0"/>
              </a:defRPr>
            </a:lvl3pPr>
            <a:lvl4pPr marL="1600200" indent="-228600" eaLnBrk="0" hangingPunct="0">
              <a:spcBef>
                <a:spcPct val="20000"/>
              </a:spcBef>
              <a:buChar char="–"/>
              <a:tabLst>
                <a:tab pos="5199063" algn="l"/>
              </a:tabLst>
              <a:defRPr sz="1000">
                <a:latin typeface="Arial" pitchFamily="34" charset="0"/>
              </a:defRPr>
            </a:lvl4pPr>
            <a:lvl5pPr marL="2057400" indent="-228600" eaLnBrk="0" hangingPunct="0">
              <a:spcBef>
                <a:spcPct val="20000"/>
              </a:spcBef>
              <a:buChar char="»"/>
              <a:tabLst>
                <a:tab pos="5199063" algn="l"/>
              </a:tabLst>
              <a:defRPr sz="2000">
                <a:latin typeface="Arial" pitchFamily="34" charset="0"/>
              </a:defRPr>
            </a:lvl5pPr>
            <a:lvl6pPr marL="2514600" indent="-228600" eaLnBrk="0" fontAlgn="base" hangingPunct="0">
              <a:spcBef>
                <a:spcPct val="20000"/>
              </a:spcBef>
              <a:spcAft>
                <a:spcPct val="0"/>
              </a:spcAft>
              <a:buChar char="»"/>
              <a:tabLst>
                <a:tab pos="5199063" algn="l"/>
              </a:tabLst>
              <a:defRPr sz="2000">
                <a:latin typeface="Arial" pitchFamily="34" charset="0"/>
              </a:defRPr>
            </a:lvl6pPr>
            <a:lvl7pPr marL="2971800" indent="-228600" eaLnBrk="0" fontAlgn="base" hangingPunct="0">
              <a:spcBef>
                <a:spcPct val="20000"/>
              </a:spcBef>
              <a:spcAft>
                <a:spcPct val="0"/>
              </a:spcAft>
              <a:buChar char="»"/>
              <a:tabLst>
                <a:tab pos="5199063" algn="l"/>
              </a:tabLst>
              <a:defRPr sz="2000">
                <a:latin typeface="Arial" pitchFamily="34" charset="0"/>
              </a:defRPr>
            </a:lvl7pPr>
            <a:lvl8pPr marL="3429000" indent="-228600" eaLnBrk="0" fontAlgn="base" hangingPunct="0">
              <a:spcBef>
                <a:spcPct val="20000"/>
              </a:spcBef>
              <a:spcAft>
                <a:spcPct val="0"/>
              </a:spcAft>
              <a:buChar char="»"/>
              <a:tabLst>
                <a:tab pos="5199063" algn="l"/>
              </a:tabLst>
              <a:defRPr sz="2000">
                <a:latin typeface="Arial" pitchFamily="34" charset="0"/>
              </a:defRPr>
            </a:lvl8pPr>
            <a:lvl9pPr marL="3886200" indent="-228600" eaLnBrk="0" fontAlgn="base" hangingPunct="0">
              <a:spcBef>
                <a:spcPct val="20000"/>
              </a:spcBef>
              <a:spcAft>
                <a:spcPct val="0"/>
              </a:spcAft>
              <a:buChar char="»"/>
              <a:tabLst>
                <a:tab pos="5199063" algn="l"/>
              </a:tabLst>
              <a:defRPr sz="2000">
                <a:latin typeface="Arial" pitchFamily="34" charset="0"/>
              </a:defRPr>
            </a:lvl9pPr>
          </a:lstStyle>
          <a:p>
            <a:pPr defTabSz="457200"/>
            <a:r>
              <a:rPr lang="en-US" altLang="en-US" dirty="0">
                <a:solidFill>
                  <a:prstClr val="white"/>
                </a:solidFill>
              </a:rPr>
              <a:t>Waste Sorting Application – First Prototypes</a:t>
            </a:r>
          </a:p>
        </p:txBody>
      </p:sp>
      <p:sp>
        <p:nvSpPr>
          <p:cNvPr id="2" name="Datumsplatzhalter 1"/>
          <p:cNvSpPr>
            <a:spLocks noGrp="1"/>
          </p:cNvSpPr>
          <p:nvPr>
            <p:ph type="dt" sz="half" idx="10"/>
          </p:nvPr>
        </p:nvSpPr>
        <p:spPr/>
        <p:txBody>
          <a:bodyPr/>
          <a:lstStyle/>
          <a:p>
            <a:r>
              <a:rPr lang="de-DE">
                <a:solidFill>
                  <a:prstClr val="white"/>
                </a:solidFill>
              </a:rPr>
              <a:t>July 2019</a:t>
            </a:r>
            <a:endParaRPr lang="de-DE" dirty="0">
              <a:solidFill>
                <a:prstClr val="white"/>
              </a:solidFill>
            </a:endParaRPr>
          </a:p>
        </p:txBody>
      </p:sp>
      <p:sp>
        <p:nvSpPr>
          <p:cNvPr id="11" name="Rectangle 4"/>
          <p:cNvSpPr>
            <a:spLocks noChangeArrowheads="1"/>
          </p:cNvSpPr>
          <p:nvPr/>
        </p:nvSpPr>
        <p:spPr bwMode="auto">
          <a:xfrm>
            <a:off x="108000" y="845905"/>
            <a:ext cx="8146570" cy="861774"/>
          </a:xfrm>
          <a:prstGeom prst="rect">
            <a:avLst/>
          </a:prstGeom>
          <a:noFill/>
          <a:ln>
            <a:noFill/>
          </a:ln>
        </p:spPr>
        <p:txBody>
          <a:bodyPr wrap="square" anchor="ctr">
            <a:spAutoFit/>
          </a:bodyPr>
          <a:lstStyle/>
          <a:p>
            <a:pPr marL="360000" indent="-268288" defTabSz="457200">
              <a:spcBef>
                <a:spcPts val="1200"/>
              </a:spcBef>
              <a:buClr>
                <a:srgbClr val="2F0041"/>
              </a:buClr>
              <a:buSzPct val="90000"/>
              <a:buFontTx/>
              <a:buChar char="•"/>
              <a:tabLst>
                <a:tab pos="982663" algn="l"/>
              </a:tabLst>
              <a:defRPr/>
            </a:pPr>
            <a:r>
              <a:rPr lang="en-GB" sz="2000" dirty="0">
                <a:solidFill>
                  <a:prstClr val="black">
                    <a:lumMod val="75000"/>
                    <a:lumOff val="25000"/>
                  </a:prstClr>
                </a:solidFill>
              </a:rPr>
              <a:t>Line Array Prototype with 32 PM3350 and GAGG scintillators</a:t>
            </a:r>
          </a:p>
          <a:p>
            <a:pPr marL="817200" lvl="1" indent="-268288" defTabSz="457200">
              <a:spcBef>
                <a:spcPts val="1200"/>
              </a:spcBef>
              <a:buClr>
                <a:srgbClr val="2F0041"/>
              </a:buClr>
              <a:buSzPct val="90000"/>
              <a:buFontTx/>
              <a:buChar char="•"/>
              <a:tabLst>
                <a:tab pos="982663" algn="l"/>
              </a:tabLst>
              <a:defRPr/>
            </a:pPr>
            <a:r>
              <a:rPr lang="en-GB" sz="2000" dirty="0">
                <a:solidFill>
                  <a:prstClr val="black">
                    <a:lumMod val="75000"/>
                    <a:lumOff val="25000"/>
                  </a:prstClr>
                </a:solidFill>
              </a:rPr>
              <a:t>Read out by PETsys Electronics</a:t>
            </a:r>
          </a:p>
        </p:txBody>
      </p:sp>
      <p:sp>
        <p:nvSpPr>
          <p:cNvPr id="9" name="Textfeld 8"/>
          <p:cNvSpPr txBox="1"/>
          <p:nvPr/>
        </p:nvSpPr>
        <p:spPr>
          <a:xfrm>
            <a:off x="8593777" y="6581001"/>
            <a:ext cx="389850" cy="276999"/>
          </a:xfrm>
          <a:prstGeom prst="rect">
            <a:avLst/>
          </a:prstGeom>
          <a:noFill/>
        </p:spPr>
        <p:txBody>
          <a:bodyPr wrap="none" rtlCol="0">
            <a:spAutoFit/>
          </a:bodyPr>
          <a:lstStyle/>
          <a:p>
            <a:pPr defTabSz="457200"/>
            <a:r>
              <a:rPr lang="de-DE" sz="1200" dirty="0">
                <a:solidFill>
                  <a:prstClr val="white">
                    <a:lumMod val="50000"/>
                  </a:prstClr>
                </a:solidFill>
              </a:rPr>
              <a:t>FLS</a:t>
            </a:r>
          </a:p>
        </p:txBody>
      </p:sp>
      <p:pic>
        <p:nvPicPr>
          <p:cNvPr id="6" name="Grafik 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343800" y="2020182"/>
            <a:ext cx="8329115" cy="4093534"/>
          </a:xfrm>
          <a:prstGeom prst="rect">
            <a:avLst/>
          </a:prstGeom>
        </p:spPr>
      </p:pic>
    </p:spTree>
    <p:extLst>
      <p:ext uri="{BB962C8B-B14F-4D97-AF65-F5344CB8AC3E}">
        <p14:creationId xmlns:p14="http://schemas.microsoft.com/office/powerpoint/2010/main" val="755732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p:cNvPicPr>
            <a:picLocks noChangeAspect="1"/>
          </p:cNvPicPr>
          <p:nvPr/>
        </p:nvPicPr>
        <p:blipFill rotWithShape="1">
          <a:blip r:embed="rId3" cstate="print">
            <a:extLst>
              <a:ext uri="{28A0092B-C50C-407E-A947-70E740481C1C}">
                <a14:useLocalDpi xmlns:a14="http://schemas.microsoft.com/office/drawing/2010/main"/>
              </a:ext>
            </a:extLst>
          </a:blip>
          <a:srcRect b="38648"/>
          <a:stretch/>
        </p:blipFill>
        <p:spPr>
          <a:xfrm>
            <a:off x="58840" y="4218039"/>
            <a:ext cx="4642690" cy="2116515"/>
          </a:xfrm>
          <a:prstGeom prst="rect">
            <a:avLst/>
          </a:prstGeom>
        </p:spPr>
      </p:pic>
      <p:sp>
        <p:nvSpPr>
          <p:cNvPr id="37891" name="Rectangle 2"/>
          <p:cNvSpPr>
            <a:spLocks noGrp="1" noChangeArrowheads="1"/>
          </p:cNvSpPr>
          <p:nvPr>
            <p:ph type="title" idx="4294967295"/>
          </p:nvPr>
        </p:nvSpPr>
        <p:spPr>
          <a:xfrm>
            <a:off x="108000" y="198034"/>
            <a:ext cx="5003165" cy="4247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457200">
              <a:tabLst>
                <a:tab pos="5199063" algn="l"/>
              </a:tabLst>
            </a:pPr>
            <a:r>
              <a:rPr lang="de-DE" dirty="0">
                <a:latin typeface="+mj-lt"/>
                <a:ea typeface="+mn-ea"/>
                <a:cs typeface="+mn-cs"/>
              </a:rPr>
              <a:t>Environmental </a:t>
            </a:r>
            <a:r>
              <a:rPr lang="de-DE" dirty="0" err="1">
                <a:latin typeface="+mj-lt"/>
                <a:ea typeface="+mn-ea"/>
                <a:cs typeface="+mn-cs"/>
              </a:rPr>
              <a:t>Surveillance</a:t>
            </a:r>
            <a:r>
              <a:rPr lang="de-DE" dirty="0">
                <a:latin typeface="+mj-lt"/>
                <a:ea typeface="+mn-ea"/>
                <a:cs typeface="+mn-cs"/>
              </a:rPr>
              <a:t>: Fukushima</a:t>
            </a:r>
          </a:p>
        </p:txBody>
      </p:sp>
      <p:sp>
        <p:nvSpPr>
          <p:cNvPr id="32772" name="Rectangle 3"/>
          <p:cNvSpPr>
            <a:spLocks noGrp="1" noChangeArrowheads="1"/>
          </p:cNvSpPr>
          <p:nvPr>
            <p:ph type="body" idx="4294967295"/>
          </p:nvPr>
        </p:nvSpPr>
        <p:spPr>
          <a:xfrm>
            <a:off x="0" y="834729"/>
            <a:ext cx="9015412" cy="5762625"/>
          </a:xfrm>
        </p:spPr>
        <p:txBody>
          <a:bodyPr>
            <a:normAutofit/>
          </a:bodyPr>
          <a:lstStyle/>
          <a:p>
            <a:pPr marL="88900" indent="0" eaLnBrk="1" hangingPunct="1">
              <a:spcBef>
                <a:spcPts val="0"/>
              </a:spcBef>
              <a:spcAft>
                <a:spcPts val="0"/>
              </a:spcAft>
              <a:buClr>
                <a:srgbClr val="4D1351"/>
              </a:buClr>
              <a:buSzPct val="110000"/>
              <a:buFont typeface="Wingdings" pitchFamily="2" charset="2"/>
              <a:buNone/>
              <a:tabLst>
                <a:tab pos="982663" algn="l"/>
              </a:tabLst>
              <a:defRPr/>
            </a:pPr>
            <a:endParaRPr lang="en-US" sz="1200" kern="1200" dirty="0">
              <a:solidFill>
                <a:schemeClr val="tx1">
                  <a:lumMod val="75000"/>
                  <a:lumOff val="25000"/>
                </a:schemeClr>
              </a:solidFill>
              <a:latin typeface="Calibri" pitchFamily="34" charset="0"/>
              <a:cs typeface="Calibri" pitchFamily="34" charset="0"/>
            </a:endParaRPr>
          </a:p>
          <a:p>
            <a:pPr marL="431800">
              <a:spcBef>
                <a:spcPts val="0"/>
              </a:spcBef>
              <a:buClr>
                <a:srgbClr val="4D1351"/>
              </a:buClr>
              <a:buSzPct val="130000"/>
              <a:tabLst>
                <a:tab pos="982663" algn="l"/>
              </a:tabLst>
              <a:defRPr/>
            </a:pPr>
            <a:r>
              <a:rPr lang="en-US" sz="2000" b="1" dirty="0">
                <a:latin typeface="Calibri" pitchFamily="34" charset="0"/>
                <a:cs typeface="Calibri" pitchFamily="34" charset="0"/>
              </a:rPr>
              <a:t>Compton Camera </a:t>
            </a:r>
            <a:r>
              <a:rPr lang="en-US" sz="2000" dirty="0">
                <a:latin typeface="Calibri" pitchFamily="34" charset="0"/>
                <a:cs typeface="Calibri" pitchFamily="34" charset="0"/>
              </a:rPr>
              <a:t>with our SiPMs (PM66)</a:t>
            </a:r>
            <a:endParaRPr lang="en-US" sz="2000" kern="1200" dirty="0">
              <a:solidFill>
                <a:schemeClr val="tx1">
                  <a:lumMod val="75000"/>
                  <a:lumOff val="25000"/>
                </a:schemeClr>
              </a:solidFill>
              <a:latin typeface="Calibri" pitchFamily="34" charset="0"/>
              <a:cs typeface="Calibri" pitchFamily="34" charset="0"/>
            </a:endParaRPr>
          </a:p>
          <a:p>
            <a:pPr marL="971800" lvl="1">
              <a:spcBef>
                <a:spcPts val="0"/>
              </a:spcBef>
              <a:buClr>
                <a:srgbClr val="4D1351"/>
              </a:buClr>
              <a:buSzPct val="130000"/>
              <a:tabLst>
                <a:tab pos="982663" algn="l"/>
              </a:tabLst>
              <a:defRPr/>
            </a:pPr>
            <a:r>
              <a:rPr lang="en-US" sz="1800" b="1" dirty="0">
                <a:latin typeface="Calibri" pitchFamily="34" charset="0"/>
                <a:cs typeface="Calibri" pitchFamily="34" charset="0"/>
              </a:rPr>
              <a:t>Radiation Monitoring and Surveillance</a:t>
            </a:r>
          </a:p>
          <a:p>
            <a:pPr marL="971800" lvl="1">
              <a:spcBef>
                <a:spcPts val="0"/>
              </a:spcBef>
              <a:buClr>
                <a:srgbClr val="4D1351"/>
              </a:buClr>
              <a:buSzPct val="130000"/>
              <a:tabLst>
                <a:tab pos="982663" algn="l"/>
              </a:tabLst>
              <a:defRPr/>
            </a:pPr>
            <a:endParaRPr lang="en-US" sz="1800" b="1" dirty="0">
              <a:latin typeface="Calibri" pitchFamily="34" charset="0"/>
              <a:cs typeface="Calibri" pitchFamily="34" charset="0"/>
            </a:endParaRPr>
          </a:p>
          <a:p>
            <a:pPr marL="971800" lvl="1">
              <a:spcBef>
                <a:spcPts val="0"/>
              </a:spcBef>
              <a:buClr>
                <a:srgbClr val="4D1351"/>
              </a:buClr>
              <a:buSzPct val="130000"/>
              <a:tabLst>
                <a:tab pos="982663" algn="l"/>
              </a:tabLst>
              <a:defRPr/>
            </a:pPr>
            <a:endParaRPr lang="en-US" sz="1800" b="1" dirty="0">
              <a:latin typeface="Calibri" pitchFamily="34" charset="0"/>
              <a:cs typeface="Calibri" pitchFamily="34" charset="0"/>
            </a:endParaRPr>
          </a:p>
          <a:p>
            <a:pPr marL="971800" lvl="1">
              <a:spcBef>
                <a:spcPts val="0"/>
              </a:spcBef>
              <a:buClr>
                <a:srgbClr val="4D1351"/>
              </a:buClr>
              <a:buSzPct val="130000"/>
              <a:tabLst>
                <a:tab pos="982663" algn="l"/>
              </a:tabLst>
              <a:defRPr/>
            </a:pPr>
            <a:endParaRPr lang="en-US" sz="1800" b="1" dirty="0">
              <a:latin typeface="Calibri" pitchFamily="34" charset="0"/>
              <a:cs typeface="Calibri" pitchFamily="34" charset="0"/>
            </a:endParaRPr>
          </a:p>
          <a:p>
            <a:pPr marL="971800" lvl="1">
              <a:spcBef>
                <a:spcPts val="0"/>
              </a:spcBef>
              <a:buClr>
                <a:srgbClr val="4D1351"/>
              </a:buClr>
              <a:buSzPct val="130000"/>
              <a:tabLst>
                <a:tab pos="982663" algn="l"/>
              </a:tabLst>
              <a:defRPr/>
            </a:pPr>
            <a:endParaRPr lang="en-US" sz="1800" b="1" dirty="0">
              <a:latin typeface="Calibri" pitchFamily="34" charset="0"/>
              <a:cs typeface="Calibri" pitchFamily="34" charset="0"/>
            </a:endParaRPr>
          </a:p>
          <a:p>
            <a:pPr marL="971800" lvl="1">
              <a:spcBef>
                <a:spcPts val="0"/>
              </a:spcBef>
              <a:buClr>
                <a:srgbClr val="4D1351"/>
              </a:buClr>
              <a:buSzPct val="130000"/>
              <a:tabLst>
                <a:tab pos="982663" algn="l"/>
              </a:tabLst>
              <a:defRPr/>
            </a:pPr>
            <a:endParaRPr lang="en-US" sz="1800" b="1" dirty="0">
              <a:latin typeface="Calibri" pitchFamily="34" charset="0"/>
              <a:cs typeface="Calibri" pitchFamily="34" charset="0"/>
            </a:endParaRPr>
          </a:p>
          <a:p>
            <a:pPr marL="971800" lvl="1">
              <a:spcBef>
                <a:spcPts val="0"/>
              </a:spcBef>
              <a:buClr>
                <a:srgbClr val="4D1351"/>
              </a:buClr>
              <a:buSzPct val="130000"/>
              <a:tabLst>
                <a:tab pos="982663" algn="l"/>
              </a:tabLst>
              <a:defRPr/>
            </a:pPr>
            <a:endParaRPr lang="en-US" sz="1800" b="1" dirty="0">
              <a:latin typeface="Calibri" pitchFamily="34" charset="0"/>
              <a:cs typeface="Calibri" pitchFamily="34" charset="0"/>
            </a:endParaRPr>
          </a:p>
          <a:p>
            <a:pPr marL="971800" lvl="1">
              <a:spcBef>
                <a:spcPts val="0"/>
              </a:spcBef>
              <a:buClr>
                <a:srgbClr val="4D1351"/>
              </a:buClr>
              <a:buSzPct val="130000"/>
              <a:tabLst>
                <a:tab pos="982663" algn="l"/>
              </a:tabLst>
              <a:defRPr/>
            </a:pPr>
            <a:endParaRPr lang="en-US" sz="1800" b="1" dirty="0">
              <a:latin typeface="Calibri" pitchFamily="34" charset="0"/>
              <a:cs typeface="Calibri" pitchFamily="34" charset="0"/>
            </a:endParaRPr>
          </a:p>
          <a:p>
            <a:pPr marL="971800" lvl="1">
              <a:spcBef>
                <a:spcPts val="0"/>
              </a:spcBef>
              <a:buClr>
                <a:srgbClr val="4D1351"/>
              </a:buClr>
              <a:buSzPct val="130000"/>
              <a:tabLst>
                <a:tab pos="982663" algn="l"/>
              </a:tabLst>
              <a:defRPr/>
            </a:pPr>
            <a:endParaRPr lang="en-US" sz="1800" b="1" dirty="0">
              <a:latin typeface="Calibri" pitchFamily="34" charset="0"/>
              <a:cs typeface="Calibri" pitchFamily="34" charset="0"/>
            </a:endParaRPr>
          </a:p>
          <a:p>
            <a:pPr marL="971800" lvl="1">
              <a:spcBef>
                <a:spcPts val="0"/>
              </a:spcBef>
              <a:buClr>
                <a:srgbClr val="4D1351"/>
              </a:buClr>
              <a:buSzPct val="130000"/>
              <a:tabLst>
                <a:tab pos="982663" algn="l"/>
              </a:tabLst>
              <a:defRPr/>
            </a:pPr>
            <a:endParaRPr lang="en-US" sz="1800" b="1" dirty="0">
              <a:latin typeface="Calibri" pitchFamily="34" charset="0"/>
              <a:cs typeface="Calibri" pitchFamily="34" charset="0"/>
            </a:endParaRPr>
          </a:p>
          <a:p>
            <a:pPr marL="971800" lvl="1">
              <a:spcBef>
                <a:spcPts val="0"/>
              </a:spcBef>
              <a:buClr>
                <a:srgbClr val="4D1351"/>
              </a:buClr>
              <a:buSzPct val="130000"/>
              <a:tabLst>
                <a:tab pos="982663" algn="l"/>
              </a:tabLst>
              <a:defRPr/>
            </a:pPr>
            <a:endParaRPr lang="en-US" sz="1800" b="1" dirty="0">
              <a:latin typeface="Calibri" pitchFamily="34" charset="0"/>
              <a:cs typeface="Calibri" pitchFamily="34" charset="0"/>
            </a:endParaRPr>
          </a:p>
          <a:p>
            <a:pPr marL="971800" lvl="1">
              <a:spcBef>
                <a:spcPts val="0"/>
              </a:spcBef>
              <a:buClr>
                <a:srgbClr val="4D1351"/>
              </a:buClr>
              <a:buSzPct val="130000"/>
              <a:tabLst>
                <a:tab pos="982663" algn="l"/>
              </a:tabLst>
              <a:defRPr/>
            </a:pPr>
            <a:endParaRPr lang="en-US" sz="1800" b="1" dirty="0">
              <a:latin typeface="Calibri" pitchFamily="34" charset="0"/>
              <a:cs typeface="Calibri" pitchFamily="34" charset="0"/>
            </a:endParaRPr>
          </a:p>
        </p:txBody>
      </p:sp>
      <p:sp>
        <p:nvSpPr>
          <p:cNvPr id="5" name="Fußzeilenplatzhalter 4"/>
          <p:cNvSpPr>
            <a:spLocks noGrp="1"/>
          </p:cNvSpPr>
          <p:nvPr>
            <p:ph type="ftr" sz="quarter" idx="11"/>
          </p:nvPr>
        </p:nvSpPr>
        <p:spPr>
          <a:xfrm>
            <a:off x="1692000" y="6577200"/>
            <a:ext cx="3960000" cy="262800"/>
          </a:xfrm>
        </p:spPr>
        <p:txBody>
          <a:bodyPr/>
          <a:lstStyle/>
          <a:p>
            <a:r>
              <a:rPr lang="sv-SE"/>
              <a:t>KETEK - iWoRiD 2019                     Tobias Eggert</a:t>
            </a:r>
            <a:endParaRPr lang="de-DE" dirty="0"/>
          </a:p>
        </p:txBody>
      </p:sp>
      <p:sp>
        <p:nvSpPr>
          <p:cNvPr id="6" name="Foliennummernplatzhalter 5"/>
          <p:cNvSpPr>
            <a:spLocks noGrp="1"/>
          </p:cNvSpPr>
          <p:nvPr>
            <p:ph type="sldNum" sz="quarter" idx="12"/>
          </p:nvPr>
        </p:nvSpPr>
        <p:spPr>
          <a:xfrm>
            <a:off x="36000" y="6577200"/>
            <a:ext cx="615600" cy="262800"/>
          </a:xfrm>
        </p:spPr>
        <p:txBody>
          <a:bodyPr/>
          <a:lstStyle/>
          <a:p>
            <a:fld id="{84CAB5F9-7FB5-4E89-9528-A8E4C6735C95}" type="slidenum">
              <a:rPr lang="de-DE" smtClean="0"/>
              <a:t>25</a:t>
            </a:fld>
            <a:endParaRPr lang="de-DE"/>
          </a:p>
        </p:txBody>
      </p:sp>
      <p:sp>
        <p:nvSpPr>
          <p:cNvPr id="2" name="Rechteck 1"/>
          <p:cNvSpPr/>
          <p:nvPr/>
        </p:nvSpPr>
        <p:spPr>
          <a:xfrm>
            <a:off x="5864620" y="6212633"/>
            <a:ext cx="3221665" cy="769441"/>
          </a:xfrm>
          <a:prstGeom prst="rect">
            <a:avLst/>
          </a:prstGeom>
        </p:spPr>
        <p:txBody>
          <a:bodyPr wrap="square">
            <a:spAutoFit/>
          </a:bodyPr>
          <a:lstStyle/>
          <a:p>
            <a:r>
              <a:rPr lang="de-DE" sz="1100" dirty="0">
                <a:solidFill>
                  <a:schemeClr val="bg1">
                    <a:lumMod val="65000"/>
                  </a:schemeClr>
                </a:solidFill>
              </a:rPr>
              <a:t>Kenji Shimazoe</a:t>
            </a:r>
          </a:p>
          <a:p>
            <a:r>
              <a:rPr lang="de-DE" sz="1100" dirty="0">
                <a:solidFill>
                  <a:schemeClr val="bg1">
                    <a:lumMod val="65000"/>
                  </a:schemeClr>
                </a:solidFill>
                <a:hlinkClick r:id="rId4"/>
              </a:rPr>
              <a:t>http://dx.doi.org/10.1080/00223131.2015.1089796</a:t>
            </a:r>
            <a:endParaRPr lang="de-DE" sz="1100" dirty="0">
              <a:solidFill>
                <a:schemeClr val="bg1">
                  <a:lumMod val="65000"/>
                </a:schemeClr>
              </a:solidFill>
            </a:endParaRPr>
          </a:p>
          <a:p>
            <a:endParaRPr lang="de-DE" sz="1100" dirty="0">
              <a:solidFill>
                <a:schemeClr val="bg1">
                  <a:lumMod val="65000"/>
                </a:schemeClr>
              </a:solidFill>
            </a:endParaRPr>
          </a:p>
          <a:p>
            <a:endParaRPr lang="de-DE" sz="1100" dirty="0">
              <a:solidFill>
                <a:schemeClr val="bg1">
                  <a:lumMod val="65000"/>
                </a:schemeClr>
              </a:solidFill>
            </a:endParaRPr>
          </a:p>
        </p:txBody>
      </p:sp>
      <p:pic>
        <p:nvPicPr>
          <p:cNvPr id="8" name="Grafik 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604010" y="1614911"/>
            <a:ext cx="4562475" cy="4419600"/>
          </a:xfrm>
          <a:prstGeom prst="rect">
            <a:avLst/>
          </a:prstGeom>
        </p:spPr>
      </p:pic>
      <p:pic>
        <p:nvPicPr>
          <p:cNvPr id="9" name="Grafik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43800" y="1731912"/>
            <a:ext cx="3947550" cy="2385459"/>
          </a:xfrm>
          <a:prstGeom prst="rect">
            <a:avLst/>
          </a:prstGeom>
        </p:spPr>
      </p:pic>
      <p:sp>
        <p:nvSpPr>
          <p:cNvPr id="3" name="Datumsplatzhalter 2"/>
          <p:cNvSpPr>
            <a:spLocks noGrp="1"/>
          </p:cNvSpPr>
          <p:nvPr>
            <p:ph type="dt" sz="half" idx="10"/>
          </p:nvPr>
        </p:nvSpPr>
        <p:spPr/>
        <p:txBody>
          <a:bodyPr/>
          <a:lstStyle/>
          <a:p>
            <a:r>
              <a:rPr lang="de-DE"/>
              <a:t>July 2019</a:t>
            </a:r>
            <a:endParaRPr lang="de-DE" dirty="0"/>
          </a:p>
        </p:txBody>
      </p:sp>
      <p:sp>
        <p:nvSpPr>
          <p:cNvPr id="11" name="Textfeld 10"/>
          <p:cNvSpPr txBox="1"/>
          <p:nvPr/>
        </p:nvSpPr>
        <p:spPr>
          <a:xfrm>
            <a:off x="8593777" y="6581001"/>
            <a:ext cx="453970" cy="276999"/>
          </a:xfrm>
          <a:prstGeom prst="rect">
            <a:avLst/>
          </a:prstGeom>
          <a:noFill/>
        </p:spPr>
        <p:txBody>
          <a:bodyPr wrap="none" rtlCol="0">
            <a:spAutoFit/>
          </a:bodyPr>
          <a:lstStyle/>
          <a:p>
            <a:r>
              <a:rPr lang="de-DE" sz="1200" dirty="0">
                <a:solidFill>
                  <a:schemeClr val="bg1">
                    <a:lumMod val="50000"/>
                  </a:schemeClr>
                </a:solidFill>
              </a:rPr>
              <a:t>THG</a:t>
            </a:r>
          </a:p>
        </p:txBody>
      </p:sp>
    </p:spTree>
    <p:extLst>
      <p:ext uri="{BB962C8B-B14F-4D97-AF65-F5344CB8AC3E}">
        <p14:creationId xmlns:p14="http://schemas.microsoft.com/office/powerpoint/2010/main" val="3427651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84CAB5F9-7FB5-4E89-9528-A8E4C6735C95}" type="slidenum">
              <a:rPr>
                <a:solidFill>
                  <a:prstClr val="white"/>
                </a:solidFill>
              </a:rPr>
              <a:pPr/>
              <a:t>26</a:t>
            </a:fld>
            <a:endParaRPr>
              <a:solidFill>
                <a:prstClr val="white"/>
              </a:solidFill>
            </a:endParaRPr>
          </a:p>
        </p:txBody>
      </p:sp>
      <p:sp>
        <p:nvSpPr>
          <p:cNvPr id="5" name="Fußzeilenplatzhalter 4"/>
          <p:cNvSpPr>
            <a:spLocks noGrp="1"/>
          </p:cNvSpPr>
          <p:nvPr>
            <p:ph type="ftr" sz="quarter" idx="11"/>
          </p:nvPr>
        </p:nvSpPr>
        <p:spPr/>
        <p:txBody>
          <a:bodyPr/>
          <a:lstStyle/>
          <a:p>
            <a:r>
              <a:rPr lang="sv-SE">
                <a:solidFill>
                  <a:prstClr val="white"/>
                </a:solidFill>
              </a:rPr>
              <a:t>KETEK - iWoRiD 2019                     Tobias Eggert</a:t>
            </a:r>
            <a:endParaRPr lang="fr-FR" dirty="0">
              <a:solidFill>
                <a:prstClr val="white"/>
              </a:solidFill>
            </a:endParaRPr>
          </a:p>
        </p:txBody>
      </p:sp>
      <p:pic>
        <p:nvPicPr>
          <p:cNvPr id="59" name="Picture 1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7221" y="1569305"/>
            <a:ext cx="8722726" cy="3718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0" name="Text Box 2"/>
          <p:cNvSpPr txBox="1">
            <a:spLocks noChangeArrowheads="1"/>
          </p:cNvSpPr>
          <p:nvPr/>
        </p:nvSpPr>
        <p:spPr bwMode="auto">
          <a:xfrm>
            <a:off x="88878" y="181672"/>
            <a:ext cx="424314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de-DE"/>
            </a:defPPr>
            <a:lvl1pPr>
              <a:spcBef>
                <a:spcPct val="0"/>
              </a:spcBef>
              <a:buClrTx/>
              <a:buFontTx/>
              <a:buNone/>
              <a:tabLst>
                <a:tab pos="5199063" algn="l"/>
              </a:tabLst>
              <a:defRPr sz="2400">
                <a:solidFill>
                  <a:schemeClr val="bg1"/>
                </a:solidFill>
                <a:latin typeface="+mj-lt"/>
              </a:defRPr>
            </a:lvl1pPr>
            <a:lvl2pPr marL="742950" indent="-285750" eaLnBrk="0" hangingPunct="0">
              <a:spcBef>
                <a:spcPct val="20000"/>
              </a:spcBef>
              <a:buFont typeface="Arial" pitchFamily="34" charset="0"/>
              <a:buChar char="–"/>
              <a:tabLst>
                <a:tab pos="5199063" algn="l"/>
              </a:tabLst>
              <a:defRPr sz="1400">
                <a:latin typeface="Arial" pitchFamily="34" charset="0"/>
              </a:defRPr>
            </a:lvl2pPr>
            <a:lvl3pPr marL="1143000" indent="-228600" eaLnBrk="0" hangingPunct="0">
              <a:spcBef>
                <a:spcPct val="20000"/>
              </a:spcBef>
              <a:buChar char="•"/>
              <a:tabLst>
                <a:tab pos="5199063" algn="l"/>
              </a:tabLst>
              <a:defRPr sz="1200">
                <a:latin typeface="Arial" pitchFamily="34" charset="0"/>
              </a:defRPr>
            </a:lvl3pPr>
            <a:lvl4pPr marL="1600200" indent="-228600" eaLnBrk="0" hangingPunct="0">
              <a:spcBef>
                <a:spcPct val="20000"/>
              </a:spcBef>
              <a:buChar char="–"/>
              <a:tabLst>
                <a:tab pos="5199063" algn="l"/>
              </a:tabLst>
              <a:defRPr sz="1000">
                <a:latin typeface="Arial" pitchFamily="34" charset="0"/>
              </a:defRPr>
            </a:lvl4pPr>
            <a:lvl5pPr marL="2057400" indent="-228600" eaLnBrk="0" hangingPunct="0">
              <a:spcBef>
                <a:spcPct val="20000"/>
              </a:spcBef>
              <a:buChar char="»"/>
              <a:tabLst>
                <a:tab pos="5199063" algn="l"/>
              </a:tabLst>
              <a:defRPr sz="2000">
                <a:latin typeface="Arial" pitchFamily="34" charset="0"/>
              </a:defRPr>
            </a:lvl5pPr>
            <a:lvl6pPr marL="2514600" indent="-228600" eaLnBrk="0" fontAlgn="base" hangingPunct="0">
              <a:spcBef>
                <a:spcPct val="20000"/>
              </a:spcBef>
              <a:spcAft>
                <a:spcPct val="0"/>
              </a:spcAft>
              <a:buChar char="»"/>
              <a:tabLst>
                <a:tab pos="5199063" algn="l"/>
              </a:tabLst>
              <a:defRPr sz="2000">
                <a:latin typeface="Arial" pitchFamily="34" charset="0"/>
              </a:defRPr>
            </a:lvl6pPr>
            <a:lvl7pPr marL="2971800" indent="-228600" eaLnBrk="0" fontAlgn="base" hangingPunct="0">
              <a:spcBef>
                <a:spcPct val="20000"/>
              </a:spcBef>
              <a:spcAft>
                <a:spcPct val="0"/>
              </a:spcAft>
              <a:buChar char="»"/>
              <a:tabLst>
                <a:tab pos="5199063" algn="l"/>
              </a:tabLst>
              <a:defRPr sz="2000">
                <a:latin typeface="Arial" pitchFamily="34" charset="0"/>
              </a:defRPr>
            </a:lvl7pPr>
            <a:lvl8pPr marL="3429000" indent="-228600" eaLnBrk="0" fontAlgn="base" hangingPunct="0">
              <a:spcBef>
                <a:spcPct val="20000"/>
              </a:spcBef>
              <a:spcAft>
                <a:spcPct val="0"/>
              </a:spcAft>
              <a:buChar char="»"/>
              <a:tabLst>
                <a:tab pos="5199063" algn="l"/>
              </a:tabLst>
              <a:defRPr sz="2000">
                <a:latin typeface="Arial" pitchFamily="34" charset="0"/>
              </a:defRPr>
            </a:lvl8pPr>
            <a:lvl9pPr marL="3886200" indent="-228600" eaLnBrk="0" fontAlgn="base" hangingPunct="0">
              <a:spcBef>
                <a:spcPct val="20000"/>
              </a:spcBef>
              <a:spcAft>
                <a:spcPct val="0"/>
              </a:spcAft>
              <a:buChar char="»"/>
              <a:tabLst>
                <a:tab pos="5199063" algn="l"/>
              </a:tabLst>
              <a:defRPr sz="2000">
                <a:latin typeface="Arial" pitchFamily="34" charset="0"/>
              </a:defRPr>
            </a:lvl9pPr>
          </a:lstStyle>
          <a:p>
            <a:pPr defTabSz="457200"/>
            <a:r>
              <a:rPr lang="en-US" altLang="en-US" dirty="0">
                <a:solidFill>
                  <a:prstClr val="white"/>
                </a:solidFill>
              </a:rPr>
              <a:t>X-Ray Transmission Spectroscopy</a:t>
            </a:r>
          </a:p>
        </p:txBody>
      </p:sp>
      <p:sp>
        <p:nvSpPr>
          <p:cNvPr id="2" name="Datumsplatzhalter 1"/>
          <p:cNvSpPr>
            <a:spLocks noGrp="1"/>
          </p:cNvSpPr>
          <p:nvPr>
            <p:ph type="dt" sz="half" idx="10"/>
          </p:nvPr>
        </p:nvSpPr>
        <p:spPr/>
        <p:txBody>
          <a:bodyPr/>
          <a:lstStyle/>
          <a:p>
            <a:r>
              <a:rPr lang="de-DE">
                <a:solidFill>
                  <a:prstClr val="white"/>
                </a:solidFill>
              </a:rPr>
              <a:t>July 2019</a:t>
            </a:r>
            <a:endParaRPr lang="de-DE" dirty="0">
              <a:solidFill>
                <a:prstClr val="white"/>
              </a:solidFill>
            </a:endParaRPr>
          </a:p>
        </p:txBody>
      </p:sp>
    </p:spTree>
    <p:extLst>
      <p:ext uri="{BB962C8B-B14F-4D97-AF65-F5344CB8AC3E}">
        <p14:creationId xmlns:p14="http://schemas.microsoft.com/office/powerpoint/2010/main" val="2403536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999" y="134523"/>
            <a:ext cx="5523683" cy="432000"/>
          </a:xfrm>
        </p:spPr>
        <p:txBody>
          <a:bodyPr>
            <a:noAutofit/>
          </a:bodyPr>
          <a:lstStyle/>
          <a:p>
            <a:pPr defTabSz="457189">
              <a:tabLst>
                <a:tab pos="5198933" algn="l"/>
              </a:tabLst>
            </a:pPr>
            <a:r>
              <a:rPr lang="de-DE" dirty="0">
                <a:latin typeface="+mj-lt"/>
                <a:ea typeface="+mn-ea"/>
                <a:cs typeface="+mn-cs"/>
              </a:rPr>
              <a:t>XRF-Measurement </a:t>
            </a:r>
            <a:r>
              <a:rPr lang="de-DE" dirty="0" err="1">
                <a:latin typeface="+mj-lt"/>
                <a:ea typeface="+mn-ea"/>
                <a:cs typeface="+mn-cs"/>
              </a:rPr>
              <a:t>with</a:t>
            </a:r>
            <a:r>
              <a:rPr lang="de-DE" dirty="0">
                <a:latin typeface="+mj-lt"/>
                <a:ea typeface="+mn-ea"/>
                <a:cs typeface="+mn-cs"/>
              </a:rPr>
              <a:t> SiPM + </a:t>
            </a:r>
            <a:r>
              <a:rPr lang="de-DE" dirty="0" err="1">
                <a:latin typeface="+mj-lt"/>
                <a:ea typeface="+mn-ea"/>
                <a:cs typeface="+mn-cs"/>
              </a:rPr>
              <a:t>Scintillator</a:t>
            </a:r>
            <a:endParaRPr lang="de-DE" dirty="0">
              <a:latin typeface="+mj-lt"/>
              <a:ea typeface="+mn-ea"/>
              <a:cs typeface="+mn-cs"/>
            </a:endParaRPr>
          </a:p>
        </p:txBody>
      </p:sp>
      <p:sp>
        <p:nvSpPr>
          <p:cNvPr id="10" name="Foliennummernplatzhalter 9"/>
          <p:cNvSpPr>
            <a:spLocks noGrp="1"/>
          </p:cNvSpPr>
          <p:nvPr>
            <p:ph type="sldNum" sz="quarter" idx="12"/>
          </p:nvPr>
        </p:nvSpPr>
        <p:spPr/>
        <p:txBody>
          <a:bodyPr/>
          <a:lstStyle/>
          <a:p>
            <a:fld id="{A82212B4-E2DE-4D76-ADDA-853F3DF8780A}" type="slidenum">
              <a:rPr>
                <a:solidFill>
                  <a:prstClr val="white"/>
                </a:solidFill>
              </a:rPr>
              <a:pPr/>
              <a:t>27</a:t>
            </a:fld>
            <a:endParaRPr>
              <a:solidFill>
                <a:prstClr val="white"/>
              </a:solidFill>
            </a:endParaRPr>
          </a:p>
        </p:txBody>
      </p:sp>
      <p:graphicFrame>
        <p:nvGraphicFramePr>
          <p:cNvPr id="12" name="Objekt 11"/>
          <p:cNvGraphicFramePr>
            <a:graphicFrameLocks noChangeAspect="1"/>
          </p:cNvGraphicFramePr>
          <p:nvPr/>
        </p:nvGraphicFramePr>
        <p:xfrm>
          <a:off x="1023042" y="1777861"/>
          <a:ext cx="7025489" cy="4907372"/>
        </p:xfrm>
        <a:graphic>
          <a:graphicData uri="http://schemas.openxmlformats.org/presentationml/2006/ole">
            <mc:AlternateContent xmlns:mc="http://schemas.openxmlformats.org/markup-compatibility/2006">
              <mc:Choice xmlns:v="urn:schemas-microsoft-com:vml" Requires="v">
                <p:oleObj spid="_x0000_s1114" name="Graph" r:id="rId3" imgW="4154400" imgH="2901600" progId="Origin50.Graph">
                  <p:embed/>
                </p:oleObj>
              </mc:Choice>
              <mc:Fallback>
                <p:oleObj name="Graph" r:id="rId3" imgW="4154400" imgH="2901600" progId="Origin50.Graph">
                  <p:embed/>
                  <p:pic>
                    <p:nvPicPr>
                      <p:cNvPr id="0" name=""/>
                      <p:cNvPicPr/>
                      <p:nvPr/>
                    </p:nvPicPr>
                    <p:blipFill>
                      <a:blip r:embed="rId4"/>
                      <a:stretch>
                        <a:fillRect/>
                      </a:stretch>
                    </p:blipFill>
                    <p:spPr>
                      <a:xfrm>
                        <a:off x="1023042" y="1777861"/>
                        <a:ext cx="7025489" cy="4907372"/>
                      </a:xfrm>
                      <a:prstGeom prst="rect">
                        <a:avLst/>
                      </a:prstGeom>
                    </p:spPr>
                  </p:pic>
                </p:oleObj>
              </mc:Fallback>
            </mc:AlternateContent>
          </a:graphicData>
        </a:graphic>
      </p:graphicFrame>
      <p:sp>
        <p:nvSpPr>
          <p:cNvPr id="8" name="Textfeld 7"/>
          <p:cNvSpPr txBox="1"/>
          <p:nvPr/>
        </p:nvSpPr>
        <p:spPr>
          <a:xfrm>
            <a:off x="339871" y="724281"/>
            <a:ext cx="4919962" cy="1200329"/>
          </a:xfrm>
          <a:prstGeom prst="rect">
            <a:avLst/>
          </a:prstGeom>
          <a:noFill/>
        </p:spPr>
        <p:txBody>
          <a:bodyPr wrap="square" rtlCol="0">
            <a:spAutoFit/>
          </a:bodyPr>
          <a:lstStyle/>
          <a:p>
            <a:pPr marL="285750" indent="-285750" defTabSz="457200">
              <a:buFont typeface="Arial" panose="020B0604020202020204" pitchFamily="34" charset="0"/>
              <a:buChar char="•"/>
            </a:pPr>
            <a:r>
              <a:rPr lang="de-DE" dirty="0">
                <a:solidFill>
                  <a:prstClr val="black"/>
                </a:solidFill>
              </a:rPr>
              <a:t>PM1150-EB </a:t>
            </a:r>
            <a:r>
              <a:rPr lang="de-DE" dirty="0" err="1">
                <a:solidFill>
                  <a:prstClr val="black"/>
                </a:solidFill>
              </a:rPr>
              <a:t>with</a:t>
            </a:r>
            <a:r>
              <a:rPr lang="de-DE" dirty="0">
                <a:solidFill>
                  <a:prstClr val="black"/>
                </a:solidFill>
              </a:rPr>
              <a:t> 1.2x1.2x4 mm³ LYSO</a:t>
            </a:r>
          </a:p>
          <a:p>
            <a:pPr marL="285750" indent="-285750" defTabSz="457200">
              <a:buFont typeface="Arial" panose="020B0604020202020204" pitchFamily="34" charset="0"/>
              <a:buChar char="•"/>
            </a:pPr>
            <a:r>
              <a:rPr lang="de-DE" dirty="0">
                <a:solidFill>
                  <a:prstClr val="black"/>
                </a:solidFill>
              </a:rPr>
              <a:t>50 </a:t>
            </a:r>
            <a:r>
              <a:rPr lang="de-DE" dirty="0" err="1">
                <a:solidFill>
                  <a:prstClr val="black"/>
                </a:solidFill>
              </a:rPr>
              <a:t>keV</a:t>
            </a:r>
            <a:r>
              <a:rPr lang="de-DE" dirty="0">
                <a:solidFill>
                  <a:prstClr val="black"/>
                </a:solidFill>
              </a:rPr>
              <a:t> X-Ray Source</a:t>
            </a:r>
          </a:p>
          <a:p>
            <a:pPr marL="285750" indent="-285750" defTabSz="457200">
              <a:buFont typeface="Arial" panose="020B0604020202020204" pitchFamily="34" charset="0"/>
              <a:buChar char="•"/>
            </a:pPr>
            <a:r>
              <a:rPr lang="de-DE" dirty="0" err="1">
                <a:solidFill>
                  <a:prstClr val="black"/>
                </a:solidFill>
              </a:rPr>
              <a:t>No</a:t>
            </a:r>
            <a:r>
              <a:rPr lang="de-DE" dirty="0">
                <a:solidFill>
                  <a:prstClr val="black"/>
                </a:solidFill>
              </a:rPr>
              <a:t> </a:t>
            </a:r>
            <a:r>
              <a:rPr lang="de-DE" dirty="0" err="1">
                <a:solidFill>
                  <a:prstClr val="black"/>
                </a:solidFill>
              </a:rPr>
              <a:t>Pre-amplification</a:t>
            </a:r>
            <a:endParaRPr lang="de-DE" dirty="0">
              <a:solidFill>
                <a:prstClr val="black"/>
              </a:solidFill>
            </a:endParaRPr>
          </a:p>
          <a:p>
            <a:pPr marL="285750" indent="-285750" defTabSz="457200">
              <a:buFont typeface="Arial" panose="020B0604020202020204" pitchFamily="34" charset="0"/>
              <a:buChar char="•"/>
            </a:pPr>
            <a:r>
              <a:rPr lang="de-DE" dirty="0">
                <a:solidFill>
                  <a:prstClr val="black"/>
                </a:solidFill>
              </a:rPr>
              <a:t>Charge Integration at 50 Ohm </a:t>
            </a:r>
            <a:r>
              <a:rPr lang="de-DE" dirty="0" err="1">
                <a:solidFill>
                  <a:prstClr val="black"/>
                </a:solidFill>
              </a:rPr>
              <a:t>with</a:t>
            </a:r>
            <a:r>
              <a:rPr lang="de-DE" dirty="0">
                <a:solidFill>
                  <a:prstClr val="black"/>
                </a:solidFill>
              </a:rPr>
              <a:t> </a:t>
            </a:r>
            <a:r>
              <a:rPr lang="de-DE" dirty="0" err="1">
                <a:solidFill>
                  <a:prstClr val="black"/>
                </a:solidFill>
              </a:rPr>
              <a:t>Oscilloscope</a:t>
            </a:r>
            <a:endParaRPr lang="de-DE" dirty="0">
              <a:solidFill>
                <a:prstClr val="black"/>
              </a:solidFill>
            </a:endParaRPr>
          </a:p>
        </p:txBody>
      </p:sp>
      <p:sp>
        <p:nvSpPr>
          <p:cNvPr id="11" name="Textfeld 2"/>
          <p:cNvSpPr txBox="1">
            <a:spLocks noChangeArrowheads="1"/>
          </p:cNvSpPr>
          <p:nvPr/>
        </p:nvSpPr>
        <p:spPr bwMode="auto">
          <a:xfrm>
            <a:off x="179999" y="2428062"/>
            <a:ext cx="1736804" cy="707886"/>
          </a:xfrm>
          <a:prstGeom prst="rect">
            <a:avLst/>
          </a:prstGeom>
          <a:solidFill>
            <a:srgbClr val="FFC000"/>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lvl1pPr eaLnBrk="0" hangingPunct="0">
              <a:spcBef>
                <a:spcPct val="20000"/>
              </a:spcBef>
              <a:buClr>
                <a:srgbClr val="CC0000"/>
              </a:buClr>
              <a:buFont typeface="Wingdings" pitchFamily="2" charset="2"/>
              <a:buChar char="n"/>
              <a:defRPr sz="1600">
                <a:solidFill>
                  <a:schemeClr val="tx1"/>
                </a:solidFill>
                <a:latin typeface="Arial" pitchFamily="34" charset="0"/>
              </a:defRPr>
            </a:lvl1pPr>
            <a:lvl2pPr marL="742950" indent="-285750" eaLnBrk="0" hangingPunct="0">
              <a:spcBef>
                <a:spcPct val="20000"/>
              </a:spcBef>
              <a:buFont typeface="Arial" pitchFamily="34" charset="0"/>
              <a:buChar char="–"/>
              <a:defRPr sz="1400">
                <a:solidFill>
                  <a:schemeClr val="tx1"/>
                </a:solidFill>
                <a:latin typeface="Arial" pitchFamily="34" charset="0"/>
              </a:defRPr>
            </a:lvl2pPr>
            <a:lvl3pPr marL="1143000" indent="-228600" eaLnBrk="0" hangingPunct="0">
              <a:spcBef>
                <a:spcPct val="20000"/>
              </a:spcBef>
              <a:buChar char="•"/>
              <a:defRPr sz="1200">
                <a:solidFill>
                  <a:schemeClr val="tx1"/>
                </a:solidFill>
                <a:latin typeface="Arial" pitchFamily="34" charset="0"/>
              </a:defRPr>
            </a:lvl3pPr>
            <a:lvl4pPr marL="1600200" indent="-228600" eaLnBrk="0" hangingPunct="0">
              <a:spcBef>
                <a:spcPct val="20000"/>
              </a:spcBef>
              <a:buChar char="–"/>
              <a:defRPr sz="1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defTabSz="457200" eaLnBrk="1" hangingPunct="1">
              <a:spcBef>
                <a:spcPct val="0"/>
              </a:spcBef>
              <a:buClrTx/>
              <a:buFont typeface="Wingdings" pitchFamily="2" charset="2"/>
              <a:buNone/>
            </a:pPr>
            <a:r>
              <a:rPr lang="el-GR" altLang="en-US" sz="2000" dirty="0">
                <a:solidFill>
                  <a:prstClr val="white"/>
                </a:solidFill>
                <a:latin typeface="Calibri" pitchFamily="34" charset="0"/>
              </a:rPr>
              <a:t>Δ</a:t>
            </a:r>
            <a:r>
              <a:rPr lang="en-US" altLang="en-US" sz="2000" dirty="0">
                <a:solidFill>
                  <a:prstClr val="white"/>
                </a:solidFill>
                <a:latin typeface="Calibri" pitchFamily="34" charset="0"/>
              </a:rPr>
              <a:t>E/E~50-60% </a:t>
            </a:r>
          </a:p>
          <a:p>
            <a:pPr defTabSz="457200" eaLnBrk="1" hangingPunct="1">
              <a:spcBef>
                <a:spcPct val="0"/>
              </a:spcBef>
              <a:buClrTx/>
              <a:buFont typeface="Wingdings" pitchFamily="2" charset="2"/>
              <a:buNone/>
            </a:pPr>
            <a:r>
              <a:rPr lang="en-US" altLang="en-US" sz="2000" dirty="0">
                <a:solidFill>
                  <a:prstClr val="white"/>
                </a:solidFill>
                <a:latin typeface="Calibri" pitchFamily="34" charset="0"/>
              </a:rPr>
              <a:t>for all energies</a:t>
            </a:r>
          </a:p>
        </p:txBody>
      </p:sp>
      <p:sp>
        <p:nvSpPr>
          <p:cNvPr id="3" name="Datumsplatzhalter 2"/>
          <p:cNvSpPr>
            <a:spLocks noGrp="1"/>
          </p:cNvSpPr>
          <p:nvPr>
            <p:ph type="dt" sz="half" idx="10"/>
          </p:nvPr>
        </p:nvSpPr>
        <p:spPr/>
        <p:txBody>
          <a:bodyPr/>
          <a:lstStyle/>
          <a:p>
            <a:r>
              <a:rPr lang="de-DE">
                <a:solidFill>
                  <a:prstClr val="white"/>
                </a:solidFill>
              </a:rPr>
              <a:t>July 2019</a:t>
            </a:r>
            <a:endParaRPr lang="de-DE" dirty="0">
              <a:solidFill>
                <a:prstClr val="white"/>
              </a:solidFill>
            </a:endParaRPr>
          </a:p>
        </p:txBody>
      </p:sp>
      <p:sp>
        <p:nvSpPr>
          <p:cNvPr id="4" name="Fußzeilenplatzhalter 3"/>
          <p:cNvSpPr>
            <a:spLocks noGrp="1"/>
          </p:cNvSpPr>
          <p:nvPr>
            <p:ph type="ftr" sz="quarter" idx="3"/>
          </p:nvPr>
        </p:nvSpPr>
        <p:spPr/>
        <p:txBody>
          <a:bodyPr/>
          <a:lstStyle/>
          <a:p>
            <a:r>
              <a:rPr lang="sv-SE">
                <a:solidFill>
                  <a:prstClr val="white"/>
                </a:solidFill>
              </a:rPr>
              <a:t>KETEK - iWoRiD 2019                     Tobias Eggert</a:t>
            </a:r>
            <a:endParaRPr lang="fr-FR" dirty="0">
              <a:solidFill>
                <a:prstClr val="white"/>
              </a:solidFill>
            </a:endParaRPr>
          </a:p>
        </p:txBody>
      </p:sp>
      <p:sp>
        <p:nvSpPr>
          <p:cNvPr id="9" name="Textfeld 8"/>
          <p:cNvSpPr txBox="1"/>
          <p:nvPr/>
        </p:nvSpPr>
        <p:spPr>
          <a:xfrm>
            <a:off x="8593777" y="6581001"/>
            <a:ext cx="453970" cy="276999"/>
          </a:xfrm>
          <a:prstGeom prst="rect">
            <a:avLst/>
          </a:prstGeom>
          <a:noFill/>
        </p:spPr>
        <p:txBody>
          <a:bodyPr wrap="none" rtlCol="0">
            <a:spAutoFit/>
          </a:bodyPr>
          <a:lstStyle/>
          <a:p>
            <a:pPr defTabSz="457200"/>
            <a:r>
              <a:rPr lang="de-DE" sz="1200" dirty="0">
                <a:solidFill>
                  <a:prstClr val="white">
                    <a:lumMod val="50000"/>
                  </a:prstClr>
                </a:solidFill>
              </a:rPr>
              <a:t>THG</a:t>
            </a:r>
          </a:p>
        </p:txBody>
      </p:sp>
    </p:spTree>
    <p:extLst>
      <p:ext uri="{BB962C8B-B14F-4D97-AF65-F5344CB8AC3E}">
        <p14:creationId xmlns:p14="http://schemas.microsoft.com/office/powerpoint/2010/main" val="2829496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84CAB5F9-7FB5-4E89-9528-A8E4C6735C95}" type="slidenum">
              <a:rPr lang="de-DE" smtClean="0"/>
              <a:t>28</a:t>
            </a:fld>
            <a:endParaRPr lang="de-DE"/>
          </a:p>
        </p:txBody>
      </p:sp>
      <p:sp>
        <p:nvSpPr>
          <p:cNvPr id="5" name="Fußzeilenplatzhalter 4"/>
          <p:cNvSpPr>
            <a:spLocks noGrp="1"/>
          </p:cNvSpPr>
          <p:nvPr>
            <p:ph type="ftr" sz="quarter" idx="11"/>
          </p:nvPr>
        </p:nvSpPr>
        <p:spPr/>
        <p:txBody>
          <a:bodyPr/>
          <a:lstStyle/>
          <a:p>
            <a:r>
              <a:rPr lang="sv-SE"/>
              <a:t>KETEK - iWoRiD 2019                     Tobias Eggert</a:t>
            </a:r>
            <a:endParaRPr lang="fr-FR" dirty="0"/>
          </a:p>
        </p:txBody>
      </p:sp>
      <p:sp>
        <p:nvSpPr>
          <p:cNvPr id="60" name="Text Box 2"/>
          <p:cNvSpPr txBox="1">
            <a:spLocks noChangeArrowheads="1"/>
          </p:cNvSpPr>
          <p:nvPr/>
        </p:nvSpPr>
        <p:spPr bwMode="auto">
          <a:xfrm>
            <a:off x="88878" y="181672"/>
            <a:ext cx="496578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de-DE"/>
            </a:defPPr>
            <a:lvl1pPr>
              <a:spcBef>
                <a:spcPct val="0"/>
              </a:spcBef>
              <a:buClrTx/>
              <a:buFontTx/>
              <a:buNone/>
              <a:tabLst>
                <a:tab pos="5199063" algn="l"/>
              </a:tabLst>
              <a:defRPr sz="2400">
                <a:solidFill>
                  <a:schemeClr val="bg1"/>
                </a:solidFill>
                <a:latin typeface="+mj-lt"/>
              </a:defRPr>
            </a:lvl1pPr>
            <a:lvl2pPr marL="742950" indent="-285750" eaLnBrk="0" hangingPunct="0">
              <a:spcBef>
                <a:spcPct val="20000"/>
              </a:spcBef>
              <a:buFont typeface="Arial" pitchFamily="34" charset="0"/>
              <a:buChar char="–"/>
              <a:tabLst>
                <a:tab pos="5199063" algn="l"/>
              </a:tabLst>
              <a:defRPr sz="1400">
                <a:latin typeface="Arial" pitchFamily="34" charset="0"/>
              </a:defRPr>
            </a:lvl2pPr>
            <a:lvl3pPr marL="1143000" indent="-228600" eaLnBrk="0" hangingPunct="0">
              <a:spcBef>
                <a:spcPct val="20000"/>
              </a:spcBef>
              <a:buChar char="•"/>
              <a:tabLst>
                <a:tab pos="5199063" algn="l"/>
              </a:tabLst>
              <a:defRPr sz="1200">
                <a:latin typeface="Arial" pitchFamily="34" charset="0"/>
              </a:defRPr>
            </a:lvl3pPr>
            <a:lvl4pPr marL="1600200" indent="-228600" eaLnBrk="0" hangingPunct="0">
              <a:spcBef>
                <a:spcPct val="20000"/>
              </a:spcBef>
              <a:buChar char="–"/>
              <a:tabLst>
                <a:tab pos="5199063" algn="l"/>
              </a:tabLst>
              <a:defRPr sz="1000">
                <a:latin typeface="Arial" pitchFamily="34" charset="0"/>
              </a:defRPr>
            </a:lvl4pPr>
            <a:lvl5pPr marL="2057400" indent="-228600" eaLnBrk="0" hangingPunct="0">
              <a:spcBef>
                <a:spcPct val="20000"/>
              </a:spcBef>
              <a:buChar char="»"/>
              <a:tabLst>
                <a:tab pos="5199063" algn="l"/>
              </a:tabLst>
              <a:defRPr sz="2000">
                <a:latin typeface="Arial" pitchFamily="34" charset="0"/>
              </a:defRPr>
            </a:lvl5pPr>
            <a:lvl6pPr marL="2514600" indent="-228600" eaLnBrk="0" fontAlgn="base" hangingPunct="0">
              <a:spcBef>
                <a:spcPct val="20000"/>
              </a:spcBef>
              <a:spcAft>
                <a:spcPct val="0"/>
              </a:spcAft>
              <a:buChar char="»"/>
              <a:tabLst>
                <a:tab pos="5199063" algn="l"/>
              </a:tabLst>
              <a:defRPr sz="2000">
                <a:latin typeface="Arial" pitchFamily="34" charset="0"/>
              </a:defRPr>
            </a:lvl6pPr>
            <a:lvl7pPr marL="2971800" indent="-228600" eaLnBrk="0" fontAlgn="base" hangingPunct="0">
              <a:spcBef>
                <a:spcPct val="20000"/>
              </a:spcBef>
              <a:spcAft>
                <a:spcPct val="0"/>
              </a:spcAft>
              <a:buChar char="»"/>
              <a:tabLst>
                <a:tab pos="5199063" algn="l"/>
              </a:tabLst>
              <a:defRPr sz="2000">
                <a:latin typeface="Arial" pitchFamily="34" charset="0"/>
              </a:defRPr>
            </a:lvl7pPr>
            <a:lvl8pPr marL="3429000" indent="-228600" eaLnBrk="0" fontAlgn="base" hangingPunct="0">
              <a:spcBef>
                <a:spcPct val="20000"/>
              </a:spcBef>
              <a:spcAft>
                <a:spcPct val="0"/>
              </a:spcAft>
              <a:buChar char="»"/>
              <a:tabLst>
                <a:tab pos="5199063" algn="l"/>
              </a:tabLst>
              <a:defRPr sz="2000">
                <a:latin typeface="Arial" pitchFamily="34" charset="0"/>
              </a:defRPr>
            </a:lvl8pPr>
            <a:lvl9pPr marL="3886200" indent="-228600" eaLnBrk="0" fontAlgn="base" hangingPunct="0">
              <a:spcBef>
                <a:spcPct val="20000"/>
              </a:spcBef>
              <a:spcAft>
                <a:spcPct val="0"/>
              </a:spcAft>
              <a:buChar char="»"/>
              <a:tabLst>
                <a:tab pos="5199063" algn="l"/>
              </a:tabLst>
              <a:defRPr sz="2000">
                <a:latin typeface="Arial" pitchFamily="34" charset="0"/>
              </a:defRPr>
            </a:lvl9pPr>
          </a:lstStyle>
          <a:p>
            <a:r>
              <a:rPr lang="en-US" altLang="en-US" dirty="0"/>
              <a:t>X-Ray Counting – Radiation Monitoring</a:t>
            </a:r>
          </a:p>
        </p:txBody>
      </p:sp>
      <p:sp>
        <p:nvSpPr>
          <p:cNvPr id="6" name="Rechteck 5"/>
          <p:cNvSpPr/>
          <p:nvPr/>
        </p:nvSpPr>
        <p:spPr>
          <a:xfrm>
            <a:off x="264549" y="952501"/>
            <a:ext cx="7337730" cy="2508379"/>
          </a:xfrm>
          <a:prstGeom prst="rect">
            <a:avLst/>
          </a:prstGeom>
        </p:spPr>
        <p:txBody>
          <a:bodyPr wrap="square">
            <a:spAutoFit/>
          </a:bodyPr>
          <a:lstStyle/>
          <a:p>
            <a:pPr marL="266700" indent="-266700">
              <a:lnSpc>
                <a:spcPct val="130000"/>
              </a:lnSpc>
              <a:spcBef>
                <a:spcPts val="600"/>
              </a:spcBef>
              <a:spcAft>
                <a:spcPts val="600"/>
              </a:spcAft>
              <a:buClr>
                <a:srgbClr val="660066"/>
              </a:buClr>
              <a:buSzPct val="130000"/>
              <a:buFont typeface="Arial" charset="0"/>
              <a:buChar char="•"/>
            </a:pPr>
            <a:r>
              <a:rPr lang="en-US" altLang="en-US" b="1" dirty="0"/>
              <a:t>SiPM </a:t>
            </a:r>
            <a:r>
              <a:rPr lang="en-US" altLang="en-US" dirty="0"/>
              <a:t>in combination with a </a:t>
            </a:r>
            <a:r>
              <a:rPr lang="en-US" altLang="en-US" b="1" dirty="0"/>
              <a:t>scintillator </a:t>
            </a:r>
            <a:r>
              <a:rPr lang="en-US" altLang="en-US" dirty="0"/>
              <a:t>can be used for X-Ray counting</a:t>
            </a:r>
          </a:p>
          <a:p>
            <a:pPr marL="723900" lvl="1" indent="-266700">
              <a:lnSpc>
                <a:spcPct val="130000"/>
              </a:lnSpc>
              <a:spcBef>
                <a:spcPts val="600"/>
              </a:spcBef>
              <a:spcAft>
                <a:spcPts val="600"/>
              </a:spcAft>
              <a:buClr>
                <a:srgbClr val="660066"/>
              </a:buClr>
              <a:buSzPct val="130000"/>
              <a:buFont typeface="Arial" charset="0"/>
              <a:buChar char="•"/>
            </a:pPr>
            <a:r>
              <a:rPr lang="en-US" altLang="en-US" dirty="0"/>
              <a:t>Limited energy resolution</a:t>
            </a:r>
          </a:p>
          <a:p>
            <a:pPr marL="723900" lvl="1" indent="-266700">
              <a:lnSpc>
                <a:spcPct val="130000"/>
              </a:lnSpc>
              <a:spcBef>
                <a:spcPts val="600"/>
              </a:spcBef>
              <a:spcAft>
                <a:spcPts val="600"/>
              </a:spcAft>
              <a:buClr>
                <a:srgbClr val="660066"/>
              </a:buClr>
              <a:buSzPct val="130000"/>
              <a:buFont typeface="Arial" charset="0"/>
              <a:buChar char="•"/>
            </a:pPr>
            <a:r>
              <a:rPr lang="en-US" altLang="en-US" dirty="0"/>
              <a:t>Lower limit currently reached: 5.9 keV, </a:t>
            </a:r>
            <a:r>
              <a:rPr lang="en-US" altLang="en-US" dirty="0" err="1"/>
              <a:t>dE</a:t>
            </a:r>
            <a:r>
              <a:rPr lang="en-US" altLang="en-US" dirty="0"/>
              <a:t>/E = 50% FWHM (3keV)</a:t>
            </a:r>
          </a:p>
          <a:p>
            <a:pPr marL="723900" lvl="1" indent="-266700">
              <a:lnSpc>
                <a:spcPct val="130000"/>
              </a:lnSpc>
              <a:spcBef>
                <a:spcPts val="600"/>
              </a:spcBef>
              <a:spcAft>
                <a:spcPts val="600"/>
              </a:spcAft>
              <a:buClr>
                <a:srgbClr val="660066"/>
              </a:buClr>
              <a:buSzPct val="130000"/>
              <a:buFont typeface="Arial" charset="0"/>
              <a:buChar char="•"/>
            </a:pPr>
            <a:r>
              <a:rPr lang="en-US" altLang="en-US" dirty="0"/>
              <a:t>Energy range of detection complimentary to SDD</a:t>
            </a:r>
          </a:p>
          <a:p>
            <a:pPr marL="723900" lvl="1" indent="-266700">
              <a:lnSpc>
                <a:spcPct val="130000"/>
              </a:lnSpc>
              <a:spcBef>
                <a:spcPts val="600"/>
              </a:spcBef>
              <a:spcAft>
                <a:spcPts val="600"/>
              </a:spcAft>
              <a:buClr>
                <a:srgbClr val="660066"/>
              </a:buClr>
              <a:buSzPct val="130000"/>
              <a:buFont typeface="Arial" charset="0"/>
              <a:buChar char="•"/>
            </a:pPr>
            <a:endParaRPr lang="en-US" altLang="en-US" dirty="0"/>
          </a:p>
        </p:txBody>
      </p:sp>
      <p:pic>
        <p:nvPicPr>
          <p:cNvPr id="2" name="Grafik 1"/>
          <p:cNvPicPr>
            <a:picLocks noChangeAspect="1"/>
          </p:cNvPicPr>
          <p:nvPr/>
        </p:nvPicPr>
        <p:blipFill rotWithShape="1">
          <a:blip r:embed="rId2" cstate="print">
            <a:extLst>
              <a:ext uri="{28A0092B-C50C-407E-A947-70E740481C1C}">
                <a14:useLocalDpi xmlns:a14="http://schemas.microsoft.com/office/drawing/2010/main"/>
              </a:ext>
            </a:extLst>
          </a:blip>
          <a:srcRect b="14815"/>
          <a:stretch/>
        </p:blipFill>
        <p:spPr>
          <a:xfrm>
            <a:off x="88878" y="2946722"/>
            <a:ext cx="4536282" cy="2074426"/>
          </a:xfrm>
          <a:prstGeom prst="rect">
            <a:avLst/>
          </a:prstGeom>
        </p:spPr>
      </p:pic>
      <p:pic>
        <p:nvPicPr>
          <p:cNvPr id="4" name="Grafik 3"/>
          <p:cNvPicPr>
            <a:picLocks noChangeAspect="1"/>
          </p:cNvPicPr>
          <p:nvPr/>
        </p:nvPicPr>
        <p:blipFill rotWithShape="1">
          <a:blip r:embed="rId3" cstate="print">
            <a:extLst>
              <a:ext uri="{28A0092B-C50C-407E-A947-70E740481C1C}">
                <a14:useLocalDpi xmlns:a14="http://schemas.microsoft.com/office/drawing/2010/main"/>
              </a:ext>
            </a:extLst>
          </a:blip>
          <a:srcRect b="18764"/>
          <a:stretch/>
        </p:blipFill>
        <p:spPr>
          <a:xfrm>
            <a:off x="4879563" y="2946722"/>
            <a:ext cx="4233228" cy="2859338"/>
          </a:xfrm>
          <a:prstGeom prst="rect">
            <a:avLst/>
          </a:prstGeom>
        </p:spPr>
      </p:pic>
      <p:sp>
        <p:nvSpPr>
          <p:cNvPr id="7" name="Textfeld 6"/>
          <p:cNvSpPr txBox="1"/>
          <p:nvPr/>
        </p:nvSpPr>
        <p:spPr>
          <a:xfrm>
            <a:off x="202968" y="5060867"/>
            <a:ext cx="4308102" cy="369332"/>
          </a:xfrm>
          <a:prstGeom prst="rect">
            <a:avLst/>
          </a:prstGeom>
          <a:noFill/>
        </p:spPr>
        <p:txBody>
          <a:bodyPr wrap="none" rtlCol="0">
            <a:spAutoFit/>
          </a:bodyPr>
          <a:lstStyle/>
          <a:p>
            <a:r>
              <a:rPr lang="de-DE" dirty="0"/>
              <a:t>KETEK PM6660 </a:t>
            </a:r>
            <a:r>
              <a:rPr lang="de-DE" dirty="0" err="1"/>
              <a:t>coupled</a:t>
            </a:r>
            <a:r>
              <a:rPr lang="de-DE" dirty="0"/>
              <a:t> </a:t>
            </a:r>
            <a:r>
              <a:rPr lang="de-DE" dirty="0" err="1"/>
              <a:t>to</a:t>
            </a:r>
            <a:r>
              <a:rPr lang="de-DE" dirty="0"/>
              <a:t> GAGG </a:t>
            </a:r>
            <a:r>
              <a:rPr lang="de-DE" dirty="0" err="1"/>
              <a:t>scintillator</a:t>
            </a:r>
            <a:endParaRPr lang="de-DE" dirty="0"/>
          </a:p>
        </p:txBody>
      </p:sp>
      <p:sp>
        <p:nvSpPr>
          <p:cNvPr id="10" name="Textfeld 9"/>
          <p:cNvSpPr txBox="1"/>
          <p:nvPr/>
        </p:nvSpPr>
        <p:spPr>
          <a:xfrm>
            <a:off x="4879563" y="5917658"/>
            <a:ext cx="4264437" cy="646331"/>
          </a:xfrm>
          <a:prstGeom prst="rect">
            <a:avLst/>
          </a:prstGeom>
          <a:noFill/>
        </p:spPr>
        <p:txBody>
          <a:bodyPr wrap="none" rtlCol="0">
            <a:spAutoFit/>
          </a:bodyPr>
          <a:lstStyle/>
          <a:p>
            <a:r>
              <a:rPr lang="de-DE" dirty="0" err="1"/>
              <a:t>Counting</a:t>
            </a:r>
            <a:r>
              <a:rPr lang="de-DE" dirty="0"/>
              <a:t> </a:t>
            </a:r>
            <a:r>
              <a:rPr lang="de-DE" dirty="0" err="1"/>
              <a:t>the</a:t>
            </a:r>
            <a:r>
              <a:rPr lang="de-DE" dirty="0"/>
              <a:t> </a:t>
            </a:r>
            <a:r>
              <a:rPr lang="de-DE" dirty="0" err="1"/>
              <a:t>interactions</a:t>
            </a:r>
            <a:r>
              <a:rPr lang="de-DE" dirty="0"/>
              <a:t> </a:t>
            </a:r>
            <a:r>
              <a:rPr lang="de-DE" dirty="0" err="1"/>
              <a:t>of</a:t>
            </a:r>
            <a:r>
              <a:rPr lang="de-DE" dirty="0"/>
              <a:t> Fe-55 (5.9 keV)</a:t>
            </a:r>
          </a:p>
          <a:p>
            <a:r>
              <a:rPr lang="de-DE" dirty="0"/>
              <a:t>50% FWHM </a:t>
            </a:r>
            <a:r>
              <a:rPr lang="de-DE" dirty="0" err="1"/>
              <a:t>energy</a:t>
            </a:r>
            <a:r>
              <a:rPr lang="de-DE" dirty="0"/>
              <a:t> </a:t>
            </a:r>
            <a:r>
              <a:rPr lang="de-DE" dirty="0" err="1"/>
              <a:t>resolution</a:t>
            </a:r>
            <a:endParaRPr lang="de-DE" dirty="0"/>
          </a:p>
        </p:txBody>
      </p:sp>
      <p:sp>
        <p:nvSpPr>
          <p:cNvPr id="8" name="Datumsplatzhalter 7"/>
          <p:cNvSpPr>
            <a:spLocks noGrp="1"/>
          </p:cNvSpPr>
          <p:nvPr>
            <p:ph type="dt" sz="half" idx="10"/>
          </p:nvPr>
        </p:nvSpPr>
        <p:spPr/>
        <p:txBody>
          <a:bodyPr/>
          <a:lstStyle/>
          <a:p>
            <a:r>
              <a:rPr lang="de-DE"/>
              <a:t>July 2019</a:t>
            </a:r>
            <a:endParaRPr lang="de-DE" dirty="0"/>
          </a:p>
        </p:txBody>
      </p:sp>
      <p:sp>
        <p:nvSpPr>
          <p:cNvPr id="11" name="Textfeld 10"/>
          <p:cNvSpPr txBox="1"/>
          <p:nvPr/>
        </p:nvSpPr>
        <p:spPr>
          <a:xfrm>
            <a:off x="8593777" y="6581001"/>
            <a:ext cx="453970" cy="276999"/>
          </a:xfrm>
          <a:prstGeom prst="rect">
            <a:avLst/>
          </a:prstGeom>
          <a:noFill/>
        </p:spPr>
        <p:txBody>
          <a:bodyPr wrap="none" rtlCol="0">
            <a:spAutoFit/>
          </a:bodyPr>
          <a:lstStyle/>
          <a:p>
            <a:r>
              <a:rPr lang="de-DE" sz="1200" dirty="0">
                <a:solidFill>
                  <a:schemeClr val="bg1">
                    <a:lumMod val="50000"/>
                  </a:schemeClr>
                </a:solidFill>
              </a:rPr>
              <a:t>THG</a:t>
            </a:r>
          </a:p>
        </p:txBody>
      </p:sp>
    </p:spTree>
    <p:extLst>
      <p:ext uri="{BB962C8B-B14F-4D97-AF65-F5344CB8AC3E}">
        <p14:creationId xmlns:p14="http://schemas.microsoft.com/office/powerpoint/2010/main" val="193847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80000" y="120303"/>
            <a:ext cx="5400000" cy="432000"/>
          </a:xfrm>
        </p:spPr>
        <p:txBody>
          <a:bodyPr>
            <a:normAutofit fontScale="90000"/>
          </a:bodyPr>
          <a:lstStyle/>
          <a:p>
            <a:r>
              <a:rPr lang="en-US" dirty="0"/>
              <a:t>Single Photon Spectrum with PM3325-WB </a:t>
            </a:r>
            <a:br>
              <a:rPr lang="en-US" dirty="0"/>
            </a:br>
            <a:r>
              <a:rPr lang="en-US" dirty="0"/>
              <a:t>(1 kV/A Module)</a:t>
            </a:r>
            <a:endParaRPr lang="de-DE" dirty="0"/>
          </a:p>
        </p:txBody>
      </p:sp>
      <p:sp>
        <p:nvSpPr>
          <p:cNvPr id="4" name="Foliennummernplatzhalter 3"/>
          <p:cNvSpPr>
            <a:spLocks noGrp="1"/>
          </p:cNvSpPr>
          <p:nvPr>
            <p:ph type="sldNum" sz="quarter" idx="12"/>
          </p:nvPr>
        </p:nvSpPr>
        <p:spPr/>
        <p:txBody>
          <a:bodyPr/>
          <a:lstStyle/>
          <a:p>
            <a:fld id="{84CAB5F9-7FB5-4E89-9528-A8E4C6735C95}" type="slidenum">
              <a:rPr lang="de-DE" smtClean="0"/>
              <a:t>29</a:t>
            </a:fld>
            <a:endParaRPr lang="de-DE"/>
          </a:p>
        </p:txBody>
      </p:sp>
      <p:sp>
        <p:nvSpPr>
          <p:cNvPr id="5" name="Datumsplatzhalter 4"/>
          <p:cNvSpPr>
            <a:spLocks noGrp="1"/>
          </p:cNvSpPr>
          <p:nvPr>
            <p:ph type="dt" sz="half" idx="10"/>
          </p:nvPr>
        </p:nvSpPr>
        <p:spPr/>
        <p:txBody>
          <a:bodyPr/>
          <a:lstStyle/>
          <a:p>
            <a:r>
              <a:rPr lang="de-DE"/>
              <a:t>July 2019</a:t>
            </a:r>
            <a:endParaRPr lang="de-DE" dirty="0"/>
          </a:p>
        </p:txBody>
      </p:sp>
      <p:sp>
        <p:nvSpPr>
          <p:cNvPr id="6" name="Fußzeilenplatzhalter 5"/>
          <p:cNvSpPr>
            <a:spLocks noGrp="1"/>
          </p:cNvSpPr>
          <p:nvPr>
            <p:ph type="ftr" sz="quarter" idx="3"/>
          </p:nvPr>
        </p:nvSpPr>
        <p:spPr/>
        <p:txBody>
          <a:bodyPr/>
          <a:lstStyle/>
          <a:p>
            <a:r>
              <a:rPr lang="sv-SE"/>
              <a:t>KETEK - iWoRiD 2019                     Tobias Eggert</a:t>
            </a:r>
            <a:endParaRPr lang="fr-FR" dirty="0"/>
          </a:p>
        </p:txBody>
      </p:sp>
      <p:pic>
        <p:nvPicPr>
          <p:cNvPr id="9" name="Grafik 8"/>
          <p:cNvPicPr>
            <a:picLocks noChangeAspect="1"/>
          </p:cNvPicPr>
          <p:nvPr/>
        </p:nvPicPr>
        <p:blipFill rotWithShape="1">
          <a:blip r:embed="rId2" cstate="print">
            <a:extLst>
              <a:ext uri="{28A0092B-C50C-407E-A947-70E740481C1C}">
                <a14:useLocalDpi xmlns:a14="http://schemas.microsoft.com/office/drawing/2010/main"/>
              </a:ext>
            </a:extLst>
          </a:blip>
          <a:srcRect b="3143"/>
          <a:stretch/>
        </p:blipFill>
        <p:spPr>
          <a:xfrm>
            <a:off x="505983" y="891403"/>
            <a:ext cx="7802414" cy="5360108"/>
          </a:xfrm>
          <a:prstGeom prst="rect">
            <a:avLst/>
          </a:prstGeom>
        </p:spPr>
      </p:pic>
      <p:sp>
        <p:nvSpPr>
          <p:cNvPr id="3" name="Textfeld 2"/>
          <p:cNvSpPr txBox="1"/>
          <p:nvPr/>
        </p:nvSpPr>
        <p:spPr>
          <a:xfrm>
            <a:off x="4859383" y="3352801"/>
            <a:ext cx="3319133" cy="923330"/>
          </a:xfrm>
          <a:prstGeom prst="rect">
            <a:avLst/>
          </a:prstGeom>
          <a:noFill/>
        </p:spPr>
        <p:txBody>
          <a:bodyPr wrap="square" rtlCol="0">
            <a:spAutoFit/>
          </a:bodyPr>
          <a:lstStyle/>
          <a:p>
            <a:r>
              <a:rPr lang="de-DE" dirty="0"/>
              <a:t>Single Photon </a:t>
            </a:r>
            <a:r>
              <a:rPr lang="de-DE" dirty="0" err="1"/>
              <a:t>Spectrum</a:t>
            </a:r>
            <a:r>
              <a:rPr lang="de-DE" dirty="0"/>
              <a:t> </a:t>
            </a:r>
            <a:r>
              <a:rPr lang="de-DE" dirty="0" err="1"/>
              <a:t>measured</a:t>
            </a:r>
            <a:r>
              <a:rPr lang="de-DE" dirty="0"/>
              <a:t> </a:t>
            </a:r>
            <a:r>
              <a:rPr lang="de-DE" dirty="0" err="1"/>
              <a:t>by</a:t>
            </a:r>
            <a:r>
              <a:rPr lang="de-DE" dirty="0"/>
              <a:t> </a:t>
            </a:r>
            <a:r>
              <a:rPr lang="de-DE" dirty="0" err="1"/>
              <a:t>use</a:t>
            </a:r>
            <a:r>
              <a:rPr lang="de-DE" dirty="0"/>
              <a:t> </a:t>
            </a:r>
            <a:r>
              <a:rPr lang="de-DE" dirty="0" err="1"/>
              <a:t>of</a:t>
            </a:r>
            <a:r>
              <a:rPr lang="de-DE" dirty="0"/>
              <a:t> a </a:t>
            </a:r>
            <a:r>
              <a:rPr lang="de-DE" dirty="0" err="1"/>
              <a:t>short</a:t>
            </a:r>
            <a:r>
              <a:rPr lang="de-DE" dirty="0"/>
              <a:t> </a:t>
            </a:r>
            <a:r>
              <a:rPr lang="de-DE" dirty="0" err="1"/>
              <a:t>pulsed</a:t>
            </a:r>
            <a:r>
              <a:rPr lang="de-DE" dirty="0"/>
              <a:t> </a:t>
            </a:r>
            <a:r>
              <a:rPr lang="de-DE" dirty="0" err="1"/>
              <a:t>laser</a:t>
            </a:r>
            <a:r>
              <a:rPr lang="de-DE" dirty="0"/>
              <a:t> (&lt;100ps pulse </a:t>
            </a:r>
            <a:r>
              <a:rPr lang="de-DE" dirty="0" err="1"/>
              <a:t>width</a:t>
            </a:r>
            <a:r>
              <a:rPr lang="de-DE" dirty="0"/>
              <a:t>)</a:t>
            </a:r>
          </a:p>
        </p:txBody>
      </p:sp>
    </p:spTree>
    <p:extLst>
      <p:ext uri="{BB962C8B-B14F-4D97-AF65-F5344CB8AC3E}">
        <p14:creationId xmlns:p14="http://schemas.microsoft.com/office/powerpoint/2010/main" val="27242939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1A6F3CAF-5FF2-47A7-9C05-DC8CA2332D1A}"/>
              </a:ext>
            </a:extLst>
          </p:cNvPr>
          <p:cNvSpPr txBox="1">
            <a:spLocks/>
          </p:cNvSpPr>
          <p:nvPr/>
        </p:nvSpPr>
        <p:spPr>
          <a:xfrm>
            <a:off x="243424" y="204453"/>
            <a:ext cx="5400000" cy="432000"/>
          </a:xfrm>
          <a:prstGeom prst="rect">
            <a:avLst/>
          </a:prstGeom>
        </p:spPr>
        <p:txBody>
          <a:bodyPr>
            <a:normAutofit/>
          </a:bodyPr>
          <a:lstStyle>
            <a:lvl1pPr algn="l" defTabSz="914400" rtl="0" eaLnBrk="1" latinLnBrk="0" hangingPunct="1">
              <a:lnSpc>
                <a:spcPct val="90000"/>
              </a:lnSpc>
              <a:spcBef>
                <a:spcPct val="0"/>
              </a:spcBef>
              <a:buNone/>
              <a:defRPr sz="2400" kern="1200">
                <a:solidFill>
                  <a:schemeClr val="bg1"/>
                </a:solidFill>
                <a:latin typeface="Calibri" panose="020F0502020204030204" pitchFamily="34" charset="0"/>
                <a:ea typeface="+mj-ea"/>
                <a:cs typeface="+mj-cs"/>
              </a:defRPr>
            </a:lvl1pPr>
          </a:lstStyle>
          <a:p>
            <a:r>
              <a:rPr lang="x-none" dirty="0">
                <a:latin typeface="Calibri Light" panose="020F0302020204030204" pitchFamily="34" charset="0"/>
              </a:rPr>
              <a:t>SiPM Working Principle</a:t>
            </a:r>
          </a:p>
        </p:txBody>
      </p:sp>
      <p:grpSp>
        <p:nvGrpSpPr>
          <p:cNvPr id="39" name="Gruppieren 38"/>
          <p:cNvGrpSpPr/>
          <p:nvPr/>
        </p:nvGrpSpPr>
        <p:grpSpPr>
          <a:xfrm>
            <a:off x="188537" y="3635322"/>
            <a:ext cx="5357071" cy="2338090"/>
            <a:chOff x="479764" y="1135863"/>
            <a:chExt cx="5357071" cy="2338090"/>
          </a:xfrm>
        </p:grpSpPr>
        <p:pic>
          <p:nvPicPr>
            <p:cNvPr id="5" name="Grafik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96565" y="1434361"/>
              <a:ext cx="4812866" cy="2039592"/>
            </a:xfrm>
            <a:prstGeom prst="rect">
              <a:avLst/>
            </a:prstGeom>
          </p:spPr>
        </p:pic>
        <p:pic>
          <p:nvPicPr>
            <p:cNvPr id="6" name="Grafik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26554" y="1434361"/>
              <a:ext cx="316801" cy="2039592"/>
            </a:xfrm>
            <a:prstGeom prst="rect">
              <a:avLst/>
            </a:prstGeom>
          </p:spPr>
        </p:pic>
        <p:sp>
          <p:nvSpPr>
            <p:cNvPr id="4" name="Rechteck 3">
              <a:extLst>
                <a:ext uri="{FF2B5EF4-FFF2-40B4-BE49-F238E27FC236}">
                  <a16:creationId xmlns:a16="http://schemas.microsoft.com/office/drawing/2014/main" id="{E1CD3FEF-6F1D-4A98-986F-A817738709E8}"/>
                </a:ext>
              </a:extLst>
            </p:cNvPr>
            <p:cNvSpPr/>
            <p:nvPr/>
          </p:nvSpPr>
          <p:spPr>
            <a:xfrm>
              <a:off x="479764" y="1135863"/>
              <a:ext cx="5357071" cy="292221"/>
            </a:xfrm>
            <a:prstGeom prst="rect">
              <a:avLst/>
            </a:prstGeom>
          </p:spPr>
          <p:txBody>
            <a:bodyPr wrap="square">
              <a:spAutoFit/>
            </a:bodyPr>
            <a:lstStyle/>
            <a:p>
              <a:pPr algn="ctr"/>
              <a:r>
                <a:rPr lang="x-none" sz="1600" b="1" dirty="0">
                  <a:solidFill>
                    <a:schemeClr val="tx1">
                      <a:lumMod val="85000"/>
                      <a:lumOff val="15000"/>
                    </a:schemeClr>
                  </a:solidFill>
                </a:rPr>
                <a:t>Histogram of the response to a pulsed laser source</a:t>
              </a:r>
              <a:endParaRPr lang="x-none" sz="1600" b="1" dirty="0"/>
            </a:p>
          </p:txBody>
        </p:sp>
      </p:grpSp>
      <p:grpSp>
        <p:nvGrpSpPr>
          <p:cNvPr id="40" name="Gruppieren 39"/>
          <p:cNvGrpSpPr/>
          <p:nvPr/>
        </p:nvGrpSpPr>
        <p:grpSpPr>
          <a:xfrm>
            <a:off x="243424" y="907629"/>
            <a:ext cx="5452352" cy="2413168"/>
            <a:chOff x="496693" y="3677241"/>
            <a:chExt cx="5452352" cy="2413168"/>
          </a:xfrm>
        </p:grpSpPr>
        <p:pic>
          <p:nvPicPr>
            <p:cNvPr id="3" name="Grafik 2"/>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96693" y="3677241"/>
              <a:ext cx="5079514" cy="2413168"/>
            </a:xfrm>
            <a:prstGeom prst="rect">
              <a:avLst/>
            </a:prstGeom>
          </p:spPr>
        </p:pic>
        <p:sp>
          <p:nvSpPr>
            <p:cNvPr id="28" name="Rechteck 27">
              <a:extLst>
                <a:ext uri="{FF2B5EF4-FFF2-40B4-BE49-F238E27FC236}">
                  <a16:creationId xmlns:a16="http://schemas.microsoft.com/office/drawing/2014/main" id="{F5422279-6730-4FE0-B9C4-F2F0F0DA9184}"/>
                </a:ext>
              </a:extLst>
            </p:cNvPr>
            <p:cNvSpPr/>
            <p:nvPr/>
          </p:nvSpPr>
          <p:spPr>
            <a:xfrm>
              <a:off x="5034916" y="3677241"/>
              <a:ext cx="796120" cy="42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29" name="Rechteck 28">
              <a:extLst>
                <a:ext uri="{FF2B5EF4-FFF2-40B4-BE49-F238E27FC236}">
                  <a16:creationId xmlns:a16="http://schemas.microsoft.com/office/drawing/2014/main" id="{8DFF2FEA-A3D9-4BA2-885C-4B0D2E718C74}"/>
                </a:ext>
              </a:extLst>
            </p:cNvPr>
            <p:cNvSpPr/>
            <p:nvPr/>
          </p:nvSpPr>
          <p:spPr>
            <a:xfrm>
              <a:off x="5348036" y="4384890"/>
              <a:ext cx="601009" cy="42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grpSp>
        <p:nvGrpSpPr>
          <p:cNvPr id="2" name="Gruppieren 1"/>
          <p:cNvGrpSpPr/>
          <p:nvPr/>
        </p:nvGrpSpPr>
        <p:grpSpPr>
          <a:xfrm>
            <a:off x="5919301" y="712696"/>
            <a:ext cx="2714021" cy="2678972"/>
            <a:chOff x="6315877" y="4057034"/>
            <a:chExt cx="2351850" cy="2357165"/>
          </a:xfrm>
        </p:grpSpPr>
        <p:sp>
          <p:nvSpPr>
            <p:cNvPr id="11" name="Text Box 16"/>
            <p:cNvSpPr txBox="1">
              <a:spLocks noChangeArrowheads="1"/>
            </p:cNvSpPr>
            <p:nvPr/>
          </p:nvSpPr>
          <p:spPr bwMode="auto">
            <a:xfrm>
              <a:off x="6351295" y="4057034"/>
              <a:ext cx="754029" cy="340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defTabSz="449263" eaLnBrk="0" hangingPunct="0">
                <a:spcBef>
                  <a:spcPct val="20000"/>
                </a:spcBef>
                <a:buClr>
                  <a:srgbClr val="CC0000"/>
                </a:buClr>
                <a:buFont typeface="Wingdings" pitchFamily="2" charset="2"/>
                <a:buChar char="n"/>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tx1"/>
                  </a:solidFill>
                  <a:latin typeface="Arial" charset="0"/>
                </a:defRPr>
              </a:lvl1pPr>
              <a:lvl2pPr marL="742950" indent="-285750" defTabSz="449263" eaLnBrk="0" hangingPunct="0">
                <a:spcBef>
                  <a:spcPct val="20000"/>
                </a:spcBef>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chemeClr val="tx1"/>
                  </a:solidFill>
                  <a:latin typeface="Arial" charset="0"/>
                </a:defRPr>
              </a:lvl2pPr>
              <a:lvl3pPr marL="11430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tx1"/>
                  </a:solidFill>
                  <a:latin typeface="Arial" charset="0"/>
                </a:defRPr>
              </a:lvl3pPr>
              <a:lvl4pPr marL="16002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tx1"/>
                  </a:solidFill>
                  <a:latin typeface="Arial" charset="0"/>
                </a:defRPr>
              </a:lvl4pPr>
              <a:lvl5pPr marL="20574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charset="0"/>
                </a:defRPr>
              </a:lvl5pPr>
              <a:lvl6pPr marL="25146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charset="0"/>
                </a:defRPr>
              </a:lvl6pPr>
              <a:lvl7pPr marL="29718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charset="0"/>
                </a:defRPr>
              </a:lvl7pPr>
              <a:lvl8pPr marL="34290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charset="0"/>
                </a:defRPr>
              </a:lvl8pPr>
              <a:lvl9pPr marL="38862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charset="0"/>
                </a:defRPr>
              </a:lvl9pPr>
            </a:lstStyle>
            <a:p>
              <a:pPr algn="ctr" eaLnBrk="1" hangingPunct="1">
                <a:spcBef>
                  <a:spcPts val="225"/>
                </a:spcBef>
                <a:spcAft>
                  <a:spcPts val="225"/>
                </a:spcAft>
                <a:buClr>
                  <a:srgbClr val="000000"/>
                </a:buClr>
                <a:buFont typeface="Arial" charset="0"/>
                <a:buNone/>
              </a:pPr>
              <a:r>
                <a:rPr lang="en-GB" altLang="de-DE" b="1" dirty="0">
                  <a:latin typeface="Calibri" pitchFamily="34" charset="0"/>
                  <a:ea typeface="Calibri" pitchFamily="34" charset="0"/>
                  <a:cs typeface="Calibri" pitchFamily="34" charset="0"/>
                </a:rPr>
                <a:t>V-High</a:t>
              </a:r>
            </a:p>
          </p:txBody>
        </p:sp>
        <p:sp>
          <p:nvSpPr>
            <p:cNvPr id="12" name="Text Box 20"/>
            <p:cNvSpPr txBox="1">
              <a:spLocks noChangeArrowheads="1"/>
            </p:cNvSpPr>
            <p:nvPr/>
          </p:nvSpPr>
          <p:spPr bwMode="auto">
            <a:xfrm>
              <a:off x="6315877" y="6118605"/>
              <a:ext cx="755563" cy="295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defTabSz="449263" eaLnBrk="0" hangingPunct="0">
                <a:spcBef>
                  <a:spcPct val="20000"/>
                </a:spcBef>
                <a:buClr>
                  <a:srgbClr val="CC0000"/>
                </a:buClr>
                <a:buFont typeface="Wingdings" pitchFamily="2" charset="2"/>
                <a:buChar char="n"/>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tx1"/>
                  </a:solidFill>
                  <a:latin typeface="Arial" charset="0"/>
                </a:defRPr>
              </a:lvl1pPr>
              <a:lvl2pPr marL="742950" indent="-285750" defTabSz="449263" eaLnBrk="0" hangingPunct="0">
                <a:spcBef>
                  <a:spcPct val="20000"/>
                </a:spcBef>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chemeClr val="tx1"/>
                  </a:solidFill>
                  <a:latin typeface="Arial" charset="0"/>
                </a:defRPr>
              </a:lvl2pPr>
              <a:lvl3pPr marL="11430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tx1"/>
                  </a:solidFill>
                  <a:latin typeface="Arial" charset="0"/>
                </a:defRPr>
              </a:lvl3pPr>
              <a:lvl4pPr marL="16002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tx1"/>
                  </a:solidFill>
                  <a:latin typeface="Arial" charset="0"/>
                </a:defRPr>
              </a:lvl4pPr>
              <a:lvl5pPr marL="20574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charset="0"/>
                </a:defRPr>
              </a:lvl5pPr>
              <a:lvl6pPr marL="25146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charset="0"/>
                </a:defRPr>
              </a:lvl6pPr>
              <a:lvl7pPr marL="29718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charset="0"/>
                </a:defRPr>
              </a:lvl7pPr>
              <a:lvl8pPr marL="34290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charset="0"/>
                </a:defRPr>
              </a:lvl8pPr>
              <a:lvl9pPr marL="38862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charset="0"/>
                </a:defRPr>
              </a:lvl9pPr>
            </a:lstStyle>
            <a:p>
              <a:pPr algn="ctr" eaLnBrk="1" hangingPunct="1">
                <a:spcBef>
                  <a:spcPts val="225"/>
                </a:spcBef>
                <a:spcAft>
                  <a:spcPts val="225"/>
                </a:spcAft>
                <a:buClr>
                  <a:srgbClr val="000000"/>
                </a:buClr>
                <a:buNone/>
              </a:pPr>
              <a:r>
                <a:rPr lang="en-GB" altLang="de-DE" b="1" dirty="0">
                  <a:latin typeface="Calibri" pitchFamily="34" charset="0"/>
                  <a:ea typeface="Calibri" pitchFamily="34" charset="0"/>
                  <a:cs typeface="Calibri" pitchFamily="34" charset="0"/>
                </a:rPr>
                <a:t>V-Low</a:t>
              </a:r>
            </a:p>
          </p:txBody>
        </p:sp>
        <p:pic>
          <p:nvPicPr>
            <p:cNvPr id="13" name="Picture 10"/>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6948596" y="4656146"/>
              <a:ext cx="319173" cy="120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4" name="Picture 11"/>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7588354" y="4656146"/>
              <a:ext cx="320584" cy="120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5" name="Picture 12"/>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7267768" y="4656146"/>
              <a:ext cx="320585" cy="120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6" name="Picture 13"/>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7856684" y="4656146"/>
              <a:ext cx="372838" cy="120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7" name="Picture 14"/>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6575758" y="4656146"/>
              <a:ext cx="372838" cy="120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8" name="Line 15"/>
            <p:cNvSpPr>
              <a:spLocks noChangeShapeType="1"/>
            </p:cNvSpPr>
            <p:nvPr/>
          </p:nvSpPr>
          <p:spPr bwMode="auto">
            <a:xfrm>
              <a:off x="6570108" y="4434423"/>
              <a:ext cx="5649" cy="227233"/>
            </a:xfrm>
            <a:prstGeom prst="line">
              <a:avLst/>
            </a:prstGeom>
            <a:noFill/>
            <a:ln w="38100">
              <a:solidFill>
                <a:srgbClr val="990B0B"/>
              </a:solidFill>
              <a:miter lim="800000"/>
              <a:headEnd type="oval" w="med" len="med"/>
              <a:tailEnd/>
            </a:ln>
            <a:extLst>
              <a:ext uri="{909E8E84-426E-40DD-AFC4-6F175D3DCCD1}">
                <a14:hiddenFill xmlns:a14="http://schemas.microsoft.com/office/drawing/2010/main">
                  <a:noFill/>
                </a14:hiddenFill>
              </a:ext>
            </a:extLst>
          </p:spPr>
          <p:txBody>
            <a:bodyPr/>
            <a:lstStyle/>
            <a:p>
              <a:endParaRPr lang="de-DE"/>
            </a:p>
          </p:txBody>
        </p:sp>
        <p:sp>
          <p:nvSpPr>
            <p:cNvPr id="19" name="Line 15"/>
            <p:cNvSpPr>
              <a:spLocks noChangeShapeType="1"/>
            </p:cNvSpPr>
            <p:nvPr/>
          </p:nvSpPr>
          <p:spPr bwMode="auto">
            <a:xfrm>
              <a:off x="6570108" y="5850148"/>
              <a:ext cx="5649" cy="227233"/>
            </a:xfrm>
            <a:prstGeom prst="line">
              <a:avLst/>
            </a:prstGeom>
            <a:noFill/>
            <a:ln w="38100">
              <a:solidFill>
                <a:schemeClr val="accent1">
                  <a:lumMod val="50000"/>
                </a:schemeClr>
              </a:solidFill>
              <a:miter lim="800000"/>
              <a:headEnd/>
              <a:tailEnd type="oval" w="med" len="med"/>
            </a:ln>
            <a:extLst>
              <a:ext uri="{909E8E84-426E-40DD-AFC4-6F175D3DCCD1}">
                <a14:hiddenFill xmlns:a14="http://schemas.microsoft.com/office/drawing/2010/main">
                  <a:noFill/>
                </a14:hiddenFill>
              </a:ext>
            </a:extLst>
          </p:spPr>
          <p:txBody>
            <a:bodyPr/>
            <a:lstStyle/>
            <a:p>
              <a:endParaRPr lang="de-DE"/>
            </a:p>
          </p:txBody>
        </p:sp>
        <p:sp>
          <p:nvSpPr>
            <p:cNvPr id="21" name="Line 18"/>
            <p:cNvSpPr>
              <a:spLocks noChangeShapeType="1"/>
            </p:cNvSpPr>
            <p:nvPr/>
          </p:nvSpPr>
          <p:spPr bwMode="auto">
            <a:xfrm flipV="1">
              <a:off x="6561635" y="4642100"/>
              <a:ext cx="1662238" cy="6060"/>
            </a:xfrm>
            <a:prstGeom prst="line">
              <a:avLst/>
            </a:prstGeom>
            <a:noFill/>
            <a:ln w="38100">
              <a:solidFill>
                <a:srgbClr val="990B0B"/>
              </a:solidFill>
              <a:miter lim="800000"/>
              <a:headEnd/>
              <a:tailEnd/>
            </a:ln>
            <a:extLst>
              <a:ext uri="{909E8E84-426E-40DD-AFC4-6F175D3DCCD1}">
                <a14:hiddenFill xmlns:a14="http://schemas.microsoft.com/office/drawing/2010/main">
                  <a:noFill/>
                </a14:hiddenFill>
              </a:ext>
            </a:extLst>
          </p:spPr>
          <p:txBody>
            <a:bodyPr/>
            <a:lstStyle/>
            <a:p>
              <a:endParaRPr lang="de-DE"/>
            </a:p>
          </p:txBody>
        </p:sp>
        <p:sp>
          <p:nvSpPr>
            <p:cNvPr id="22" name="Line 18"/>
            <p:cNvSpPr>
              <a:spLocks noChangeShapeType="1"/>
            </p:cNvSpPr>
            <p:nvPr/>
          </p:nvSpPr>
          <p:spPr bwMode="auto">
            <a:xfrm flipV="1">
              <a:off x="6554575" y="5859790"/>
              <a:ext cx="1662238" cy="5509"/>
            </a:xfrm>
            <a:prstGeom prst="line">
              <a:avLst/>
            </a:prstGeom>
            <a:noFill/>
            <a:ln w="38100">
              <a:solidFill>
                <a:schemeClr val="accent1">
                  <a:lumMod val="50000"/>
                </a:schemeClr>
              </a:solidFill>
              <a:miter lim="800000"/>
              <a:headEnd/>
              <a:tailEnd/>
            </a:ln>
            <a:extLst>
              <a:ext uri="{909E8E84-426E-40DD-AFC4-6F175D3DCCD1}">
                <a14:hiddenFill xmlns:a14="http://schemas.microsoft.com/office/drawing/2010/main">
                  <a:noFill/>
                </a14:hiddenFill>
              </a:ext>
            </a:extLst>
          </p:spPr>
          <p:txBody>
            <a:bodyPr/>
            <a:lstStyle/>
            <a:p>
              <a:endParaRPr lang="de-DE"/>
            </a:p>
          </p:txBody>
        </p:sp>
        <p:sp>
          <p:nvSpPr>
            <p:cNvPr id="23" name="Text Box 38"/>
            <p:cNvSpPr txBox="1">
              <a:spLocks noChangeArrowheads="1"/>
            </p:cNvSpPr>
            <p:nvPr/>
          </p:nvSpPr>
          <p:spPr bwMode="auto">
            <a:xfrm>
              <a:off x="8175488" y="4228551"/>
              <a:ext cx="429211" cy="453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lr>
                  <a:srgbClr val="CC0000"/>
                </a:buClr>
                <a:buFont typeface="Wingdings" pitchFamily="2" charset="2"/>
                <a:buChar char="n"/>
                <a:defRPr sz="1600">
                  <a:solidFill>
                    <a:schemeClr val="tx1"/>
                  </a:solidFill>
                  <a:latin typeface="Arial" charset="0"/>
                </a:defRPr>
              </a:lvl1pPr>
              <a:lvl2pPr marL="742950" indent="-285750" eaLnBrk="0" hangingPunct="0">
                <a:spcBef>
                  <a:spcPct val="20000"/>
                </a:spcBef>
                <a:buFont typeface="Arial" charset="0"/>
                <a:buChar char="–"/>
                <a:defRPr sz="1400">
                  <a:solidFill>
                    <a:schemeClr val="tx1"/>
                  </a:solidFill>
                  <a:latin typeface="Arial" charset="0"/>
                </a:defRPr>
              </a:lvl2pPr>
              <a:lvl3pPr marL="1143000" indent="-228600" eaLnBrk="0" hangingPunct="0">
                <a:spcBef>
                  <a:spcPct val="20000"/>
                </a:spcBef>
                <a:buChar char="•"/>
                <a:defRPr sz="1200">
                  <a:solidFill>
                    <a:schemeClr val="tx1"/>
                  </a:solidFill>
                  <a:latin typeface="Arial" charset="0"/>
                </a:defRPr>
              </a:lvl3pPr>
              <a:lvl4pPr marL="1600200" indent="-228600" eaLnBrk="0" hangingPunct="0">
                <a:spcBef>
                  <a:spcPct val="20000"/>
                </a:spcBef>
                <a:buChar char="–"/>
                <a:defRPr sz="1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r>
                <a:rPr lang="de-DE" altLang="de-DE" sz="2800" b="1" dirty="0"/>
                <a:t>…</a:t>
              </a:r>
            </a:p>
          </p:txBody>
        </p:sp>
        <p:sp>
          <p:nvSpPr>
            <p:cNvPr id="24" name="Text Box 39"/>
            <p:cNvSpPr txBox="1">
              <a:spLocks noChangeArrowheads="1"/>
            </p:cNvSpPr>
            <p:nvPr/>
          </p:nvSpPr>
          <p:spPr bwMode="auto">
            <a:xfrm>
              <a:off x="8134900" y="5580224"/>
              <a:ext cx="472174" cy="453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lr>
                  <a:srgbClr val="CC0000"/>
                </a:buClr>
                <a:buFont typeface="Wingdings" pitchFamily="2" charset="2"/>
                <a:buChar char="n"/>
                <a:defRPr sz="1600">
                  <a:solidFill>
                    <a:schemeClr val="tx1"/>
                  </a:solidFill>
                  <a:latin typeface="Arial" charset="0"/>
                </a:defRPr>
              </a:lvl1pPr>
              <a:lvl2pPr marL="742950" indent="-285750" eaLnBrk="0" hangingPunct="0">
                <a:spcBef>
                  <a:spcPct val="20000"/>
                </a:spcBef>
                <a:buFont typeface="Arial" charset="0"/>
                <a:buChar char="–"/>
                <a:defRPr sz="1400">
                  <a:solidFill>
                    <a:schemeClr val="tx1"/>
                  </a:solidFill>
                  <a:latin typeface="Arial" charset="0"/>
                </a:defRPr>
              </a:lvl2pPr>
              <a:lvl3pPr marL="1143000" indent="-228600" eaLnBrk="0" hangingPunct="0">
                <a:spcBef>
                  <a:spcPct val="20000"/>
                </a:spcBef>
                <a:buChar char="•"/>
                <a:defRPr sz="1200">
                  <a:solidFill>
                    <a:schemeClr val="tx1"/>
                  </a:solidFill>
                  <a:latin typeface="Arial" charset="0"/>
                </a:defRPr>
              </a:lvl3pPr>
              <a:lvl4pPr marL="1600200" indent="-228600" eaLnBrk="0" hangingPunct="0">
                <a:spcBef>
                  <a:spcPct val="20000"/>
                </a:spcBef>
                <a:buChar char="–"/>
                <a:defRPr sz="1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endParaRPr lang="de-DE" altLang="de-DE" sz="2800" b="1" dirty="0"/>
            </a:p>
          </p:txBody>
        </p:sp>
        <p:sp>
          <p:nvSpPr>
            <p:cNvPr id="25" name="Text Box 38"/>
            <p:cNvSpPr txBox="1">
              <a:spLocks noChangeArrowheads="1"/>
            </p:cNvSpPr>
            <p:nvPr/>
          </p:nvSpPr>
          <p:spPr bwMode="auto">
            <a:xfrm>
              <a:off x="8171915" y="5524249"/>
              <a:ext cx="495812" cy="453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lr>
                  <a:srgbClr val="CC0000"/>
                </a:buClr>
                <a:buFont typeface="Wingdings" pitchFamily="2" charset="2"/>
                <a:buChar char="n"/>
                <a:defRPr sz="1600">
                  <a:solidFill>
                    <a:schemeClr val="tx1"/>
                  </a:solidFill>
                  <a:latin typeface="Arial" charset="0"/>
                </a:defRPr>
              </a:lvl1pPr>
              <a:lvl2pPr marL="742950" indent="-285750" eaLnBrk="0" hangingPunct="0">
                <a:spcBef>
                  <a:spcPct val="20000"/>
                </a:spcBef>
                <a:buFont typeface="Arial" charset="0"/>
                <a:buChar char="–"/>
                <a:defRPr sz="1400">
                  <a:solidFill>
                    <a:schemeClr val="tx1"/>
                  </a:solidFill>
                  <a:latin typeface="Arial" charset="0"/>
                </a:defRPr>
              </a:lvl2pPr>
              <a:lvl3pPr marL="1143000" indent="-228600" eaLnBrk="0" hangingPunct="0">
                <a:spcBef>
                  <a:spcPct val="20000"/>
                </a:spcBef>
                <a:buChar char="•"/>
                <a:defRPr sz="1200">
                  <a:solidFill>
                    <a:schemeClr val="tx1"/>
                  </a:solidFill>
                  <a:latin typeface="Arial" charset="0"/>
                </a:defRPr>
              </a:lvl3pPr>
              <a:lvl4pPr marL="1600200" indent="-228600" eaLnBrk="0" hangingPunct="0">
                <a:spcBef>
                  <a:spcPct val="20000"/>
                </a:spcBef>
                <a:buChar char="–"/>
                <a:defRPr sz="1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r>
                <a:rPr lang="de-DE" altLang="de-DE" sz="2800" b="1" dirty="0"/>
                <a:t>…</a:t>
              </a:r>
            </a:p>
          </p:txBody>
        </p:sp>
      </p:grpSp>
      <p:grpSp>
        <p:nvGrpSpPr>
          <p:cNvPr id="8" name="Gruppieren 7"/>
          <p:cNvGrpSpPr/>
          <p:nvPr/>
        </p:nvGrpSpPr>
        <p:grpSpPr>
          <a:xfrm>
            <a:off x="5441795" y="3620428"/>
            <a:ext cx="3761678" cy="3077737"/>
            <a:chOff x="5808933" y="880089"/>
            <a:chExt cx="3239817" cy="2548873"/>
          </a:xfrm>
        </p:grpSpPr>
        <p:graphicFrame>
          <p:nvGraphicFramePr>
            <p:cNvPr id="26" name="Objekt 2"/>
            <p:cNvGraphicFramePr>
              <a:graphicFrameLocks noChangeAspect="1"/>
            </p:cNvGraphicFramePr>
            <p:nvPr>
              <p:extLst>
                <p:ext uri="{D42A27DB-BD31-4B8C-83A1-F6EECF244321}">
                  <p14:modId xmlns:p14="http://schemas.microsoft.com/office/powerpoint/2010/main" val="1153260327"/>
                </p:ext>
              </p:extLst>
            </p:nvPr>
          </p:nvGraphicFramePr>
          <p:xfrm>
            <a:off x="5808933" y="1044843"/>
            <a:ext cx="3239817" cy="2384119"/>
          </p:xfrm>
          <a:graphic>
            <a:graphicData uri="http://schemas.openxmlformats.org/presentationml/2006/ole">
              <mc:AlternateContent xmlns:mc="http://schemas.openxmlformats.org/markup-compatibility/2006">
                <mc:Choice xmlns:v="urn:schemas-microsoft-com:vml" Requires="v">
                  <p:oleObj spid="_x0000_s2111" name="Graph" r:id="rId9" imgW="4276800" imgH="3022200" progId="Origin50.Graph">
                    <p:embed/>
                  </p:oleObj>
                </mc:Choice>
                <mc:Fallback>
                  <p:oleObj name="Graph" r:id="rId9" imgW="4276800" imgH="3022200" progId="Origin50.Graph">
                    <p:embed/>
                    <p:pic>
                      <p:nvPicPr>
                        <p:cNvPr id="0" name=""/>
                        <p:cNvPicPr>
                          <a:picLocks noChangeAspect="1" noChangeArrowheads="1"/>
                        </p:cNvPicPr>
                        <p:nvPr/>
                      </p:nvPicPr>
                      <p:blipFill>
                        <a:blip r:embed="rId10"/>
                        <a:srcRect l="3873" t="7028" r="10690" b="4050"/>
                        <a:stretch>
                          <a:fillRect/>
                        </a:stretch>
                      </p:blipFill>
                      <p:spPr bwMode="auto">
                        <a:xfrm>
                          <a:off x="5808933" y="1044843"/>
                          <a:ext cx="3239817" cy="2384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 name="Text Box 29"/>
            <p:cNvSpPr txBox="1">
              <a:spLocks noChangeArrowheads="1"/>
            </p:cNvSpPr>
            <p:nvPr/>
          </p:nvSpPr>
          <p:spPr bwMode="auto">
            <a:xfrm>
              <a:off x="6791822" y="880089"/>
              <a:ext cx="951145" cy="26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defTabSz="449263" eaLnBrk="0" hangingPunct="0">
                <a:spcBef>
                  <a:spcPct val="20000"/>
                </a:spcBef>
                <a:buClr>
                  <a:srgbClr val="CC0000"/>
                </a:buClr>
                <a:buFont typeface="Wingdings" pitchFamily="2" charset="2"/>
                <a:buChar char="n"/>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tx1"/>
                  </a:solidFill>
                  <a:latin typeface="Arial" pitchFamily="34" charset="0"/>
                </a:defRPr>
              </a:lvl1pPr>
              <a:lvl2pPr marL="742950" indent="-285750" defTabSz="449263" eaLnBrk="0" hangingPunct="0">
                <a:spcBef>
                  <a:spcPct val="20000"/>
                </a:spcBef>
                <a:buFont typeface="Arial"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chemeClr val="tx1"/>
                  </a:solidFill>
                  <a:latin typeface="Arial" pitchFamily="34" charset="0"/>
                </a:defRPr>
              </a:lvl2pPr>
              <a:lvl3pPr marL="11430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tx1"/>
                  </a:solidFill>
                  <a:latin typeface="Arial" pitchFamily="34" charset="0"/>
                </a:defRPr>
              </a:lvl3pPr>
              <a:lvl4pPr marL="16002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tx1"/>
                  </a:solidFill>
                  <a:latin typeface="Arial" pitchFamily="34" charset="0"/>
                </a:defRPr>
              </a:lvl4pPr>
              <a:lvl5pPr marL="20574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5pPr>
              <a:lvl6pPr marL="25146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6pPr>
              <a:lvl7pPr marL="29718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7pPr>
              <a:lvl8pPr marL="34290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8pPr>
              <a:lvl9pPr marL="38862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9pPr>
            </a:lstStyle>
            <a:p>
              <a:pPr algn="ctr" eaLnBrk="1" hangingPunct="1">
                <a:spcBef>
                  <a:spcPct val="0"/>
                </a:spcBef>
                <a:buClr>
                  <a:srgbClr val="000000"/>
                </a:buClr>
                <a:buFont typeface="Arial" pitchFamily="34" charset="0"/>
                <a:buNone/>
              </a:pPr>
              <a:r>
                <a:rPr lang="en-GB" altLang="de-DE" sz="1100" dirty="0">
                  <a:solidFill>
                    <a:srgbClr val="000000"/>
                  </a:solidFill>
                  <a:cs typeface="Arial" pitchFamily="34" charset="0"/>
                </a:rPr>
                <a:t>Break Down</a:t>
              </a:r>
            </a:p>
          </p:txBody>
        </p:sp>
        <p:cxnSp>
          <p:nvCxnSpPr>
            <p:cNvPr id="31" name="Gerade Verbindung 4"/>
            <p:cNvCxnSpPr>
              <a:cxnSpLocks noChangeShapeType="1"/>
            </p:cNvCxnSpPr>
            <p:nvPr/>
          </p:nvCxnSpPr>
          <p:spPr bwMode="auto">
            <a:xfrm>
              <a:off x="7484410" y="1147365"/>
              <a:ext cx="0" cy="1699921"/>
            </a:xfrm>
            <a:prstGeom prst="line">
              <a:avLst/>
            </a:prstGeom>
            <a:noFill/>
            <a:ln w="28575" algn="ctr">
              <a:solidFill>
                <a:srgbClr val="5F5F5F"/>
              </a:solidFill>
              <a:round/>
              <a:headEnd type="oval" w="med" len="med"/>
              <a:tailEnd/>
            </a:ln>
            <a:extLst>
              <a:ext uri="{909E8E84-426E-40DD-AFC4-6F175D3DCCD1}">
                <a14:hiddenFill xmlns:a14="http://schemas.microsoft.com/office/drawing/2010/main">
                  <a:noFill/>
                </a14:hiddenFill>
              </a:ext>
            </a:extLst>
          </p:spPr>
        </p:cxnSp>
        <p:cxnSp>
          <p:nvCxnSpPr>
            <p:cNvPr id="32" name="Gerade Verbindung 41"/>
            <p:cNvCxnSpPr>
              <a:cxnSpLocks noChangeShapeType="1"/>
            </p:cNvCxnSpPr>
            <p:nvPr/>
          </p:nvCxnSpPr>
          <p:spPr bwMode="auto">
            <a:xfrm>
              <a:off x="8255892" y="1147365"/>
              <a:ext cx="0" cy="1652297"/>
            </a:xfrm>
            <a:prstGeom prst="line">
              <a:avLst/>
            </a:prstGeom>
            <a:noFill/>
            <a:ln w="28575" algn="ctr">
              <a:solidFill>
                <a:srgbClr val="5F5F5F"/>
              </a:solidFill>
              <a:round/>
              <a:headEnd type="oval" w="med" len="med"/>
              <a:tailEnd/>
            </a:ln>
            <a:extLst>
              <a:ext uri="{909E8E84-426E-40DD-AFC4-6F175D3DCCD1}">
                <a14:hiddenFill xmlns:a14="http://schemas.microsoft.com/office/drawing/2010/main">
                  <a:noFill/>
                </a14:hiddenFill>
              </a:ext>
            </a:extLst>
          </p:spPr>
        </p:cxnSp>
        <p:sp>
          <p:nvSpPr>
            <p:cNvPr id="33" name="Text Box 29"/>
            <p:cNvSpPr txBox="1">
              <a:spLocks noChangeArrowheads="1"/>
            </p:cNvSpPr>
            <p:nvPr/>
          </p:nvSpPr>
          <p:spPr bwMode="auto">
            <a:xfrm>
              <a:off x="7921972" y="1347827"/>
              <a:ext cx="393333" cy="26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defTabSz="449263" eaLnBrk="0" hangingPunct="0">
                <a:spcBef>
                  <a:spcPct val="20000"/>
                </a:spcBef>
                <a:buClr>
                  <a:srgbClr val="CC0000"/>
                </a:buClr>
                <a:buFont typeface="Wingdings" pitchFamily="2" charset="2"/>
                <a:buChar char="n"/>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tx1"/>
                  </a:solidFill>
                  <a:latin typeface="Arial" pitchFamily="34" charset="0"/>
                </a:defRPr>
              </a:lvl1pPr>
              <a:lvl2pPr marL="742950" indent="-285750" defTabSz="449263" eaLnBrk="0" hangingPunct="0">
                <a:spcBef>
                  <a:spcPct val="20000"/>
                </a:spcBef>
                <a:buFont typeface="Arial"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chemeClr val="tx1"/>
                  </a:solidFill>
                  <a:latin typeface="Arial" pitchFamily="34" charset="0"/>
                </a:defRPr>
              </a:lvl2pPr>
              <a:lvl3pPr marL="11430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tx1"/>
                  </a:solidFill>
                  <a:latin typeface="Arial" pitchFamily="34" charset="0"/>
                </a:defRPr>
              </a:lvl3pPr>
              <a:lvl4pPr marL="16002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tx1"/>
                  </a:solidFill>
                  <a:latin typeface="Arial" pitchFamily="34" charset="0"/>
                </a:defRPr>
              </a:lvl4pPr>
              <a:lvl5pPr marL="20574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5pPr>
              <a:lvl6pPr marL="25146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6pPr>
              <a:lvl7pPr marL="29718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7pPr>
              <a:lvl8pPr marL="34290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8pPr>
              <a:lvl9pPr marL="38862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9pPr>
            </a:lstStyle>
            <a:p>
              <a:pPr algn="ctr" eaLnBrk="1" hangingPunct="1">
                <a:spcBef>
                  <a:spcPct val="0"/>
                </a:spcBef>
                <a:buClr>
                  <a:srgbClr val="000000"/>
                </a:buClr>
                <a:buFont typeface="Arial" pitchFamily="34" charset="0"/>
                <a:buNone/>
              </a:pPr>
              <a:r>
                <a:rPr lang="en-GB" altLang="de-DE" sz="1100" b="1" dirty="0">
                  <a:solidFill>
                    <a:srgbClr val="FF0000"/>
                  </a:solidFill>
                  <a:cs typeface="Arial" pitchFamily="34" charset="0"/>
                </a:rPr>
                <a:t>ON</a:t>
              </a:r>
            </a:p>
          </p:txBody>
        </p:sp>
        <p:sp>
          <p:nvSpPr>
            <p:cNvPr id="34" name="Ellipse 7"/>
            <p:cNvSpPr>
              <a:spLocks noChangeArrowheads="1"/>
            </p:cNvSpPr>
            <p:nvPr/>
          </p:nvSpPr>
          <p:spPr bwMode="auto">
            <a:xfrm>
              <a:off x="8210013" y="1514712"/>
              <a:ext cx="89995" cy="89999"/>
            </a:xfrm>
            <a:prstGeom prst="ellipse">
              <a:avLst/>
            </a:prstGeom>
            <a:solidFill>
              <a:srgbClr val="FFC000"/>
            </a:solidFill>
            <a:ln w="9525" algn="ctr">
              <a:solidFill>
                <a:srgbClr val="FF0000"/>
              </a:solidFill>
              <a:round/>
              <a:headEnd/>
              <a:tailEnd/>
            </a:ln>
          </p:spPr>
          <p:txBody>
            <a:bodyPr>
              <a:spAutoFit/>
            </a:bodyPr>
            <a:lstStyle>
              <a:lvl1pPr eaLnBrk="0" hangingPunct="0">
                <a:spcBef>
                  <a:spcPct val="20000"/>
                </a:spcBef>
                <a:buClr>
                  <a:srgbClr val="CC0000"/>
                </a:buClr>
                <a:buFont typeface="Wingdings" pitchFamily="2" charset="2"/>
                <a:buChar char="n"/>
                <a:defRPr sz="1600">
                  <a:solidFill>
                    <a:schemeClr val="tx1"/>
                  </a:solidFill>
                  <a:latin typeface="Arial" pitchFamily="34" charset="0"/>
                </a:defRPr>
              </a:lvl1pPr>
              <a:lvl2pPr marL="742950" indent="-285750" eaLnBrk="0" hangingPunct="0">
                <a:spcBef>
                  <a:spcPct val="20000"/>
                </a:spcBef>
                <a:buFont typeface="Arial" pitchFamily="34" charset="0"/>
                <a:buChar char="–"/>
                <a:defRPr sz="1400">
                  <a:solidFill>
                    <a:schemeClr val="tx1"/>
                  </a:solidFill>
                  <a:latin typeface="Arial" pitchFamily="34" charset="0"/>
                </a:defRPr>
              </a:lvl2pPr>
              <a:lvl3pPr marL="1143000" indent="-228600" eaLnBrk="0" hangingPunct="0">
                <a:spcBef>
                  <a:spcPct val="20000"/>
                </a:spcBef>
                <a:buChar char="•"/>
                <a:defRPr sz="1200">
                  <a:solidFill>
                    <a:schemeClr val="tx1"/>
                  </a:solidFill>
                  <a:latin typeface="Arial" pitchFamily="34" charset="0"/>
                </a:defRPr>
              </a:lvl3pPr>
              <a:lvl4pPr marL="1600200" indent="-228600" eaLnBrk="0" hangingPunct="0">
                <a:spcBef>
                  <a:spcPct val="20000"/>
                </a:spcBef>
                <a:buChar char="–"/>
                <a:defRPr sz="1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50000"/>
                </a:spcBef>
                <a:buClrTx/>
                <a:buFontTx/>
                <a:buNone/>
              </a:pPr>
              <a:endParaRPr lang="en-US" altLang="de-DE"/>
            </a:p>
          </p:txBody>
        </p:sp>
        <p:sp>
          <p:nvSpPr>
            <p:cNvPr id="35" name="Text Box 29"/>
            <p:cNvSpPr txBox="1">
              <a:spLocks noChangeArrowheads="1"/>
            </p:cNvSpPr>
            <p:nvPr/>
          </p:nvSpPr>
          <p:spPr bwMode="auto">
            <a:xfrm>
              <a:off x="7898901" y="2828518"/>
              <a:ext cx="463860" cy="26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defTabSz="449263" eaLnBrk="0" hangingPunct="0">
                <a:spcBef>
                  <a:spcPct val="20000"/>
                </a:spcBef>
                <a:buClr>
                  <a:srgbClr val="CC0000"/>
                </a:buClr>
                <a:buFont typeface="Wingdings" pitchFamily="2" charset="2"/>
                <a:buChar char="n"/>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tx1"/>
                  </a:solidFill>
                  <a:latin typeface="Arial" pitchFamily="34" charset="0"/>
                </a:defRPr>
              </a:lvl1pPr>
              <a:lvl2pPr marL="742950" indent="-285750" defTabSz="449263" eaLnBrk="0" hangingPunct="0">
                <a:spcBef>
                  <a:spcPct val="20000"/>
                </a:spcBef>
                <a:buFont typeface="Arial"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chemeClr val="tx1"/>
                  </a:solidFill>
                  <a:latin typeface="Arial" pitchFamily="34" charset="0"/>
                </a:defRPr>
              </a:lvl2pPr>
              <a:lvl3pPr marL="11430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tx1"/>
                  </a:solidFill>
                  <a:latin typeface="Arial" pitchFamily="34" charset="0"/>
                </a:defRPr>
              </a:lvl3pPr>
              <a:lvl4pPr marL="16002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tx1"/>
                  </a:solidFill>
                  <a:latin typeface="Arial" pitchFamily="34" charset="0"/>
                </a:defRPr>
              </a:lvl4pPr>
              <a:lvl5pPr marL="20574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5pPr>
              <a:lvl6pPr marL="25146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6pPr>
              <a:lvl7pPr marL="29718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7pPr>
              <a:lvl8pPr marL="34290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8pPr>
              <a:lvl9pPr marL="38862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9pPr>
            </a:lstStyle>
            <a:p>
              <a:pPr algn="ctr" eaLnBrk="1" hangingPunct="1">
                <a:spcBef>
                  <a:spcPct val="0"/>
                </a:spcBef>
                <a:buClr>
                  <a:srgbClr val="000000"/>
                </a:buClr>
                <a:buFont typeface="Arial" pitchFamily="34" charset="0"/>
                <a:buNone/>
              </a:pPr>
              <a:r>
                <a:rPr lang="en-GB" altLang="de-DE" sz="1100" b="1" dirty="0">
                  <a:solidFill>
                    <a:schemeClr val="accent2"/>
                  </a:solidFill>
                  <a:cs typeface="Arial" pitchFamily="34" charset="0"/>
                </a:rPr>
                <a:t>OFF</a:t>
              </a:r>
            </a:p>
          </p:txBody>
        </p:sp>
        <p:sp>
          <p:nvSpPr>
            <p:cNvPr id="36" name="Ellipse 38"/>
            <p:cNvSpPr>
              <a:spLocks noChangeArrowheads="1"/>
            </p:cNvSpPr>
            <p:nvPr/>
          </p:nvSpPr>
          <p:spPr bwMode="auto">
            <a:xfrm>
              <a:off x="8208425" y="2802248"/>
              <a:ext cx="89995" cy="89999"/>
            </a:xfrm>
            <a:prstGeom prst="ellipse">
              <a:avLst/>
            </a:prstGeom>
            <a:solidFill>
              <a:srgbClr val="99CCFF"/>
            </a:solidFill>
            <a:ln w="9525" algn="ctr">
              <a:solidFill>
                <a:schemeClr val="accent2"/>
              </a:solidFill>
              <a:round/>
              <a:headEnd/>
              <a:tailEnd/>
            </a:ln>
          </p:spPr>
          <p:txBody>
            <a:bodyPr>
              <a:spAutoFit/>
            </a:bodyPr>
            <a:lstStyle>
              <a:lvl1pPr eaLnBrk="0" hangingPunct="0">
                <a:spcBef>
                  <a:spcPct val="20000"/>
                </a:spcBef>
                <a:buClr>
                  <a:srgbClr val="CC0000"/>
                </a:buClr>
                <a:buFont typeface="Wingdings" pitchFamily="2" charset="2"/>
                <a:buChar char="n"/>
                <a:defRPr sz="1600">
                  <a:solidFill>
                    <a:schemeClr val="tx1"/>
                  </a:solidFill>
                  <a:latin typeface="Arial" pitchFamily="34" charset="0"/>
                </a:defRPr>
              </a:lvl1pPr>
              <a:lvl2pPr marL="742950" indent="-285750" eaLnBrk="0" hangingPunct="0">
                <a:spcBef>
                  <a:spcPct val="20000"/>
                </a:spcBef>
                <a:buFont typeface="Arial" pitchFamily="34" charset="0"/>
                <a:buChar char="–"/>
                <a:defRPr sz="1400">
                  <a:solidFill>
                    <a:schemeClr val="tx1"/>
                  </a:solidFill>
                  <a:latin typeface="Arial" pitchFamily="34" charset="0"/>
                </a:defRPr>
              </a:lvl2pPr>
              <a:lvl3pPr marL="1143000" indent="-228600" eaLnBrk="0" hangingPunct="0">
                <a:spcBef>
                  <a:spcPct val="20000"/>
                </a:spcBef>
                <a:buChar char="•"/>
                <a:defRPr sz="1200">
                  <a:solidFill>
                    <a:schemeClr val="tx1"/>
                  </a:solidFill>
                  <a:latin typeface="Arial" pitchFamily="34" charset="0"/>
                </a:defRPr>
              </a:lvl3pPr>
              <a:lvl4pPr marL="1600200" indent="-228600" eaLnBrk="0" hangingPunct="0">
                <a:spcBef>
                  <a:spcPct val="20000"/>
                </a:spcBef>
                <a:buChar char="–"/>
                <a:defRPr sz="1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50000"/>
                </a:spcBef>
                <a:buClrTx/>
                <a:buFontTx/>
                <a:buNone/>
              </a:pPr>
              <a:endParaRPr lang="en-US" altLang="de-DE"/>
            </a:p>
          </p:txBody>
        </p:sp>
        <p:sp>
          <p:nvSpPr>
            <p:cNvPr id="37" name="Text Box 29"/>
            <p:cNvSpPr txBox="1">
              <a:spLocks noChangeArrowheads="1"/>
            </p:cNvSpPr>
            <p:nvPr/>
          </p:nvSpPr>
          <p:spPr bwMode="auto">
            <a:xfrm>
              <a:off x="7742967" y="881106"/>
              <a:ext cx="1060144" cy="26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defTabSz="449263" eaLnBrk="0" hangingPunct="0">
                <a:spcBef>
                  <a:spcPct val="20000"/>
                </a:spcBef>
                <a:buClr>
                  <a:srgbClr val="CC0000"/>
                </a:buClr>
                <a:buFont typeface="Wingdings" pitchFamily="2" charset="2"/>
                <a:buChar char="n"/>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tx1"/>
                  </a:solidFill>
                  <a:latin typeface="Arial" pitchFamily="34" charset="0"/>
                </a:defRPr>
              </a:lvl1pPr>
              <a:lvl2pPr marL="742950" indent="-285750" defTabSz="449263" eaLnBrk="0" hangingPunct="0">
                <a:spcBef>
                  <a:spcPct val="20000"/>
                </a:spcBef>
                <a:buFont typeface="Arial"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chemeClr val="tx1"/>
                  </a:solidFill>
                  <a:latin typeface="Arial" pitchFamily="34" charset="0"/>
                </a:defRPr>
              </a:lvl2pPr>
              <a:lvl3pPr marL="11430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tx1"/>
                  </a:solidFill>
                  <a:latin typeface="Arial" pitchFamily="34" charset="0"/>
                </a:defRPr>
              </a:lvl3pPr>
              <a:lvl4pPr marL="16002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tx1"/>
                  </a:solidFill>
                  <a:latin typeface="Arial" pitchFamily="34" charset="0"/>
                </a:defRPr>
              </a:lvl4pPr>
              <a:lvl5pPr marL="20574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5pPr>
              <a:lvl6pPr marL="25146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6pPr>
              <a:lvl7pPr marL="29718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7pPr>
              <a:lvl8pPr marL="34290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8pPr>
              <a:lvl9pPr marL="38862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itchFamily="34" charset="0"/>
                </a:defRPr>
              </a:lvl9pPr>
            </a:lstStyle>
            <a:p>
              <a:pPr algn="ctr" eaLnBrk="1" hangingPunct="1">
                <a:spcBef>
                  <a:spcPct val="0"/>
                </a:spcBef>
                <a:buClr>
                  <a:srgbClr val="000000"/>
                </a:buClr>
                <a:buFont typeface="Arial" pitchFamily="34" charset="0"/>
                <a:buNone/>
              </a:pPr>
              <a:r>
                <a:rPr lang="en-GB" altLang="de-DE" sz="1100" dirty="0">
                  <a:solidFill>
                    <a:srgbClr val="000000"/>
                  </a:solidFill>
                  <a:cs typeface="Arial" pitchFamily="34" charset="0"/>
                </a:rPr>
                <a:t>Working Point</a:t>
              </a:r>
            </a:p>
          </p:txBody>
        </p:sp>
      </p:grpSp>
      <p:sp>
        <p:nvSpPr>
          <p:cNvPr id="9" name="Foliennummernplatzhalter 8"/>
          <p:cNvSpPr>
            <a:spLocks noGrp="1"/>
          </p:cNvSpPr>
          <p:nvPr>
            <p:ph type="sldNum" sz="quarter" idx="12"/>
          </p:nvPr>
        </p:nvSpPr>
        <p:spPr/>
        <p:txBody>
          <a:bodyPr/>
          <a:lstStyle/>
          <a:p>
            <a:fld id="{30F42929-1959-486E-AC7C-7A8959C52B55}" type="slidenum">
              <a:rPr lang="de-DE" smtClean="0"/>
              <a:pPr/>
              <a:t>3</a:t>
            </a:fld>
            <a:endParaRPr lang="de-DE" dirty="0"/>
          </a:p>
        </p:txBody>
      </p:sp>
      <p:sp>
        <p:nvSpPr>
          <p:cNvPr id="20" name="Datumsplatzhalter 19"/>
          <p:cNvSpPr>
            <a:spLocks noGrp="1"/>
          </p:cNvSpPr>
          <p:nvPr>
            <p:ph type="dt" sz="half" idx="10"/>
          </p:nvPr>
        </p:nvSpPr>
        <p:spPr/>
        <p:txBody>
          <a:bodyPr/>
          <a:lstStyle/>
          <a:p>
            <a:r>
              <a:rPr lang="de-DE"/>
              <a:t>July 2019</a:t>
            </a:r>
            <a:endParaRPr lang="de-DE" dirty="0"/>
          </a:p>
        </p:txBody>
      </p:sp>
      <p:sp>
        <p:nvSpPr>
          <p:cNvPr id="30" name="Fußzeilenplatzhalter 29"/>
          <p:cNvSpPr>
            <a:spLocks noGrp="1"/>
          </p:cNvSpPr>
          <p:nvPr>
            <p:ph type="ftr" sz="quarter" idx="11"/>
          </p:nvPr>
        </p:nvSpPr>
        <p:spPr/>
        <p:txBody>
          <a:bodyPr/>
          <a:lstStyle/>
          <a:p>
            <a:r>
              <a:rPr lang="sv-SE"/>
              <a:t>KETEK - iWoRiD 2019                     Tobias Eggert</a:t>
            </a:r>
            <a:endParaRPr lang="de-DE" dirty="0"/>
          </a:p>
        </p:txBody>
      </p:sp>
    </p:spTree>
    <p:extLst>
      <p:ext uri="{BB962C8B-B14F-4D97-AF65-F5344CB8AC3E}">
        <p14:creationId xmlns:p14="http://schemas.microsoft.com/office/powerpoint/2010/main" val="2692611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88626" y="138366"/>
            <a:ext cx="5400000" cy="432000"/>
          </a:xfrm>
        </p:spPr>
        <p:txBody>
          <a:bodyPr>
            <a:noAutofit/>
          </a:bodyPr>
          <a:lstStyle/>
          <a:p>
            <a:r>
              <a:rPr lang="de-DE" dirty="0">
                <a:latin typeface="+mj-lt"/>
              </a:rPr>
              <a:t>WB Series – PM33XX</a:t>
            </a:r>
          </a:p>
        </p:txBody>
      </p:sp>
      <p:sp>
        <p:nvSpPr>
          <p:cNvPr id="3" name="Rechteck 2"/>
          <p:cNvSpPr/>
          <p:nvPr/>
        </p:nvSpPr>
        <p:spPr>
          <a:xfrm>
            <a:off x="6197600" y="3586301"/>
            <a:ext cx="2834368" cy="11278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1" name="Gruppieren 10"/>
          <p:cNvGrpSpPr/>
          <p:nvPr/>
        </p:nvGrpSpPr>
        <p:grpSpPr>
          <a:xfrm>
            <a:off x="180000" y="821670"/>
            <a:ext cx="8851968" cy="5016942"/>
            <a:chOff x="180000" y="715276"/>
            <a:chExt cx="8851968" cy="5016942"/>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80000" y="715276"/>
              <a:ext cx="8851968" cy="4945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hteck 9"/>
            <p:cNvSpPr/>
            <p:nvPr/>
          </p:nvSpPr>
          <p:spPr>
            <a:xfrm>
              <a:off x="6193527" y="3146895"/>
              <a:ext cx="2754993" cy="2585323"/>
            </a:xfrm>
            <a:prstGeom prst="rect">
              <a:avLst/>
            </a:prstGeom>
            <a:solidFill>
              <a:schemeClr val="bg1"/>
            </a:solidFill>
            <a:ln>
              <a:noFill/>
            </a:ln>
            <a:effectLst>
              <a:glow>
                <a:schemeClr val="accent1">
                  <a:alpha val="40000"/>
                </a:schemeClr>
              </a:glow>
            </a:effectLst>
          </p:spPr>
          <p:txBody>
            <a:bodyPr wrap="square">
              <a:spAutoFit/>
            </a:bodyPr>
            <a:lstStyle/>
            <a:p>
              <a:pPr>
                <a:buFont typeface="Wingdings" pitchFamily="2" charset="2"/>
                <a:buNone/>
              </a:pPr>
              <a:endParaRPr lang="en-US" altLang="de-DE" b="1" dirty="0">
                <a:solidFill>
                  <a:schemeClr val="bg1"/>
                </a:solidFill>
                <a:latin typeface="Calibri" pitchFamily="34" charset="0"/>
              </a:endParaRPr>
            </a:p>
            <a:p>
              <a:pPr>
                <a:buFont typeface="Wingdings" pitchFamily="2" charset="2"/>
                <a:buNone/>
              </a:pPr>
              <a:endParaRPr lang="en-US" altLang="de-DE" b="1" dirty="0">
                <a:solidFill>
                  <a:schemeClr val="bg1"/>
                </a:solidFill>
                <a:latin typeface="Calibri" pitchFamily="34" charset="0"/>
              </a:endParaRPr>
            </a:p>
            <a:p>
              <a:pPr>
                <a:buFont typeface="Wingdings" pitchFamily="2" charset="2"/>
                <a:buNone/>
              </a:pPr>
              <a:endParaRPr lang="en-US" altLang="de-DE" b="1" dirty="0">
                <a:solidFill>
                  <a:schemeClr val="bg1"/>
                </a:solidFill>
                <a:latin typeface="Calibri" pitchFamily="34" charset="0"/>
              </a:endParaRPr>
            </a:p>
            <a:p>
              <a:pPr>
                <a:buFont typeface="Wingdings" pitchFamily="2" charset="2"/>
                <a:buNone/>
              </a:pPr>
              <a:endParaRPr lang="en-US" altLang="de-DE" b="1" dirty="0">
                <a:solidFill>
                  <a:schemeClr val="bg1"/>
                </a:solidFill>
                <a:latin typeface="Calibri" pitchFamily="34" charset="0"/>
              </a:endParaRPr>
            </a:p>
            <a:p>
              <a:pPr>
                <a:buFont typeface="Wingdings" pitchFamily="2" charset="2"/>
                <a:buNone/>
              </a:pPr>
              <a:endParaRPr lang="en-US" altLang="de-DE" b="1" dirty="0">
                <a:solidFill>
                  <a:schemeClr val="bg1"/>
                </a:solidFill>
                <a:latin typeface="Calibri" pitchFamily="34" charset="0"/>
              </a:endParaRPr>
            </a:p>
            <a:p>
              <a:pPr>
                <a:buFont typeface="Wingdings" pitchFamily="2" charset="2"/>
                <a:buNone/>
              </a:pPr>
              <a:endParaRPr lang="en-US" altLang="de-DE" b="1" dirty="0">
                <a:solidFill>
                  <a:schemeClr val="bg1"/>
                </a:solidFill>
                <a:latin typeface="Calibri" pitchFamily="34" charset="0"/>
              </a:endParaRPr>
            </a:p>
            <a:p>
              <a:pPr>
                <a:buFont typeface="Wingdings" pitchFamily="2" charset="2"/>
                <a:buNone/>
              </a:pPr>
              <a:endParaRPr lang="en-US" altLang="de-DE" b="1" dirty="0">
                <a:solidFill>
                  <a:schemeClr val="bg1"/>
                </a:solidFill>
                <a:latin typeface="Calibri" pitchFamily="34" charset="0"/>
              </a:endParaRPr>
            </a:p>
            <a:p>
              <a:pPr>
                <a:buFont typeface="Wingdings" pitchFamily="2" charset="2"/>
                <a:buNone/>
              </a:pPr>
              <a:endParaRPr lang="en-US" altLang="de-DE" b="1" dirty="0">
                <a:solidFill>
                  <a:schemeClr val="bg1"/>
                </a:solidFill>
                <a:latin typeface="Calibri" pitchFamily="34" charset="0"/>
              </a:endParaRPr>
            </a:p>
            <a:p>
              <a:pPr>
                <a:buFont typeface="Wingdings" pitchFamily="2" charset="2"/>
                <a:buNone/>
              </a:pPr>
              <a:endParaRPr lang="en-US" altLang="de-DE" b="1" dirty="0">
                <a:solidFill>
                  <a:schemeClr val="bg1"/>
                </a:solidFill>
                <a:latin typeface="Calibri" pitchFamily="34" charset="0"/>
              </a:endParaRPr>
            </a:p>
          </p:txBody>
        </p:sp>
      </p:grpSp>
      <p:sp>
        <p:nvSpPr>
          <p:cNvPr id="9" name="Rechteck 8"/>
          <p:cNvSpPr/>
          <p:nvPr/>
        </p:nvSpPr>
        <p:spPr>
          <a:xfrm>
            <a:off x="6318699" y="2894064"/>
            <a:ext cx="2754993" cy="1477328"/>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buFont typeface="Wingdings" pitchFamily="2" charset="2"/>
              <a:buNone/>
            </a:pPr>
            <a:r>
              <a:rPr lang="en-US" altLang="de-DE" b="1" dirty="0">
                <a:solidFill>
                  <a:schemeClr val="bg1"/>
                </a:solidFill>
                <a:latin typeface="Calibri" pitchFamily="34" charset="0"/>
              </a:rPr>
              <a:t>Wafer Level Package</a:t>
            </a:r>
          </a:p>
          <a:p>
            <a:pPr marL="285750" indent="-285750">
              <a:buFontTx/>
              <a:buChar char="-"/>
            </a:pPr>
            <a:r>
              <a:rPr lang="en-US" altLang="de-DE" dirty="0">
                <a:solidFill>
                  <a:schemeClr val="bg1"/>
                </a:solidFill>
                <a:latin typeface="Calibri" pitchFamily="34" charset="0"/>
              </a:rPr>
              <a:t>cost efficient</a:t>
            </a:r>
          </a:p>
          <a:p>
            <a:pPr marL="285750" indent="-285750">
              <a:buFontTx/>
              <a:buChar char="-"/>
            </a:pPr>
            <a:r>
              <a:rPr lang="en-US" altLang="de-DE" dirty="0">
                <a:solidFill>
                  <a:schemeClr val="bg1"/>
                </a:solidFill>
                <a:latin typeface="Calibri" pitchFamily="34" charset="0"/>
              </a:rPr>
              <a:t>high volume production</a:t>
            </a:r>
          </a:p>
          <a:p>
            <a:pPr marL="285750" indent="-285750">
              <a:buFontTx/>
              <a:buChar char="-"/>
            </a:pPr>
            <a:r>
              <a:rPr lang="en-US" altLang="de-DE" dirty="0">
                <a:solidFill>
                  <a:schemeClr val="bg1"/>
                </a:solidFill>
                <a:latin typeface="Calibri" pitchFamily="34" charset="0"/>
              </a:rPr>
              <a:t>robust &amp; reliable</a:t>
            </a:r>
          </a:p>
          <a:p>
            <a:pPr marL="285750" indent="-285750">
              <a:buFontTx/>
              <a:buChar char="-"/>
            </a:pPr>
            <a:r>
              <a:rPr lang="en-US" altLang="de-DE" dirty="0">
                <a:solidFill>
                  <a:schemeClr val="bg1"/>
                </a:solidFill>
                <a:latin typeface="Calibri" pitchFamily="34" charset="0"/>
              </a:rPr>
              <a:t>MR compatible </a:t>
            </a:r>
          </a:p>
        </p:txBody>
      </p:sp>
      <p:pic>
        <p:nvPicPr>
          <p:cNvPr id="3074" name="Picture 2" descr="V:\SiPM\Datenblätter und Dokumentation\SiPM-DATASHEET - WB\WorkingDir\Bilder\PM33xx-WB-Series (1).jp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763927" y="854573"/>
            <a:ext cx="5380072" cy="1866885"/>
          </a:xfrm>
          <a:prstGeom prst="rect">
            <a:avLst/>
          </a:prstGeom>
          <a:noFill/>
          <a:extLst>
            <a:ext uri="{909E8E84-426E-40DD-AFC4-6F175D3DCCD1}">
              <a14:hiddenFill xmlns:a14="http://schemas.microsoft.com/office/drawing/2010/main">
                <a:solidFill>
                  <a:srgbClr val="FFFFFF"/>
                </a:solidFill>
              </a14:hiddenFill>
            </a:ext>
          </a:extLst>
        </p:spPr>
      </p:pic>
      <p:sp>
        <p:nvSpPr>
          <p:cNvPr id="12" name="Fußzeilenplatzhalter 5"/>
          <p:cNvSpPr>
            <a:spLocks noGrp="1"/>
          </p:cNvSpPr>
          <p:nvPr>
            <p:ph type="ftr" sz="quarter" idx="3"/>
          </p:nvPr>
        </p:nvSpPr>
        <p:spPr>
          <a:xfrm>
            <a:off x="1692000" y="6595200"/>
            <a:ext cx="3960000" cy="262800"/>
          </a:xfrm>
        </p:spPr>
        <p:txBody>
          <a:bodyPr/>
          <a:lstStyle/>
          <a:p>
            <a:r>
              <a:rPr lang="sv-SE"/>
              <a:t>KETEK - iWoRiD 2019                     Tobias Eggert</a:t>
            </a:r>
            <a:endParaRPr lang="fr-FR" dirty="0"/>
          </a:p>
        </p:txBody>
      </p:sp>
      <p:sp>
        <p:nvSpPr>
          <p:cNvPr id="16" name="Foliennummernplatzhalter 1"/>
          <p:cNvSpPr>
            <a:spLocks noGrp="1"/>
          </p:cNvSpPr>
          <p:nvPr>
            <p:ph type="sldNum" sz="quarter" idx="12"/>
          </p:nvPr>
        </p:nvSpPr>
        <p:spPr>
          <a:xfrm>
            <a:off x="36000" y="6586887"/>
            <a:ext cx="615600" cy="262800"/>
          </a:xfrm>
        </p:spPr>
        <p:txBody>
          <a:bodyPr/>
          <a:lstStyle/>
          <a:p>
            <a:fld id="{84CAB5F9-7FB5-4E89-9528-A8E4C6735C95}" type="slidenum">
              <a:rPr lang="de-DE" smtClean="0"/>
              <a:t>30</a:t>
            </a:fld>
            <a:endParaRPr lang="de-DE" dirty="0"/>
          </a:p>
        </p:txBody>
      </p:sp>
      <p:sp>
        <p:nvSpPr>
          <p:cNvPr id="17" name="Datumsplatzhalter 3"/>
          <p:cNvSpPr>
            <a:spLocks noGrp="1"/>
          </p:cNvSpPr>
          <p:nvPr>
            <p:ph type="dt" sz="half" idx="10"/>
          </p:nvPr>
        </p:nvSpPr>
        <p:spPr>
          <a:xfrm>
            <a:off x="537882" y="6577200"/>
            <a:ext cx="1167565" cy="280800"/>
          </a:xfrm>
        </p:spPr>
        <p:txBody>
          <a:bodyPr/>
          <a:lstStyle/>
          <a:p>
            <a:r>
              <a:rPr lang="de-DE"/>
              <a:t>July 2019</a:t>
            </a:r>
            <a:endParaRPr lang="de-DE" dirty="0"/>
          </a:p>
        </p:txBody>
      </p:sp>
      <p:pic>
        <p:nvPicPr>
          <p:cNvPr id="13" name="Picture 13" descr="V:\SiPM\Bilder\SiPM\2018-04-11 SiPM\PM11-Reel\Reel II.tif"/>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a:ext>
            </a:extLst>
          </a:blip>
          <a:srcRect/>
          <a:stretch/>
        </p:blipFill>
        <p:spPr bwMode="auto">
          <a:xfrm>
            <a:off x="6171338" y="4620323"/>
            <a:ext cx="2972661" cy="2237677"/>
          </a:xfrm>
          <a:prstGeom prst="rect">
            <a:avLst/>
          </a:prstGeom>
          <a:noFill/>
          <a:extLst>
            <a:ext uri="{909E8E84-426E-40DD-AFC4-6F175D3DCCD1}">
              <a14:hiddenFill xmlns:a14="http://schemas.microsoft.com/office/drawing/2010/main">
                <a:solidFill>
                  <a:srgbClr val="FFFFFF"/>
                </a:solidFill>
              </a14:hiddenFill>
            </a:ext>
          </a:extLst>
        </p:spPr>
      </p:pic>
      <p:sp>
        <p:nvSpPr>
          <p:cNvPr id="14" name="Rechteck 13"/>
          <p:cNvSpPr/>
          <p:nvPr/>
        </p:nvSpPr>
        <p:spPr>
          <a:xfrm>
            <a:off x="6053644" y="6114102"/>
            <a:ext cx="2349000" cy="369332"/>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lgn="ctr">
              <a:buFont typeface="Wingdings" pitchFamily="2" charset="2"/>
              <a:buNone/>
            </a:pPr>
            <a:r>
              <a:rPr lang="en-US" altLang="de-DE" dirty="0">
                <a:solidFill>
                  <a:schemeClr val="bg1"/>
                </a:solidFill>
                <a:latin typeface="Calibri" pitchFamily="34" charset="0"/>
              </a:rPr>
              <a:t>Tape and Reel Delivery</a:t>
            </a:r>
          </a:p>
        </p:txBody>
      </p:sp>
    </p:spTree>
    <p:custDataLst>
      <p:tags r:id="rId1"/>
    </p:custDataLst>
    <p:extLst>
      <p:ext uri="{BB962C8B-B14F-4D97-AF65-F5344CB8AC3E}">
        <p14:creationId xmlns:p14="http://schemas.microsoft.com/office/powerpoint/2010/main" val="311648863"/>
      </p:ext>
    </p:extLst>
  </p:cSld>
  <p:clrMapOvr>
    <a:masterClrMapping/>
  </p:clrMapOvr>
  <mc:AlternateContent xmlns:mc="http://schemas.openxmlformats.org/markup-compatibility/2006" xmlns:p14="http://schemas.microsoft.com/office/powerpoint/2010/main">
    <mc:Choice Requires="p14">
      <p:transition p14:dur="250" advTm="10913">
        <p:fade/>
      </p:transition>
    </mc:Choice>
    <mc:Fallback xmlns="">
      <p:transition advTm="10913">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p:cNvGrpSpPr/>
          <p:nvPr/>
        </p:nvGrpSpPr>
        <p:grpSpPr>
          <a:xfrm>
            <a:off x="180000" y="1709378"/>
            <a:ext cx="8768520" cy="4714994"/>
            <a:chOff x="180000" y="1302034"/>
            <a:chExt cx="8768520" cy="4714994"/>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80000" y="1302034"/>
              <a:ext cx="8587480" cy="42293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hteck 16"/>
            <p:cNvSpPr/>
            <p:nvPr/>
          </p:nvSpPr>
          <p:spPr>
            <a:xfrm>
              <a:off x="6193527" y="3431705"/>
              <a:ext cx="2754993" cy="2585323"/>
            </a:xfrm>
            <a:prstGeom prst="rect">
              <a:avLst/>
            </a:prstGeom>
            <a:solidFill>
              <a:schemeClr val="bg1"/>
            </a:solidFill>
            <a:ln>
              <a:noFill/>
            </a:ln>
            <a:effectLst>
              <a:glow>
                <a:schemeClr val="accent1">
                  <a:alpha val="40000"/>
                </a:schemeClr>
              </a:glow>
            </a:effectLst>
          </p:spPr>
          <p:txBody>
            <a:bodyPr wrap="square">
              <a:spAutoFit/>
            </a:bodyPr>
            <a:lstStyle/>
            <a:p>
              <a:pPr>
                <a:buFont typeface="Wingdings" pitchFamily="2" charset="2"/>
                <a:buNone/>
              </a:pPr>
              <a:endParaRPr lang="en-US" altLang="de-DE" b="1" dirty="0">
                <a:solidFill>
                  <a:schemeClr val="bg1"/>
                </a:solidFill>
                <a:latin typeface="Calibri" pitchFamily="34" charset="0"/>
              </a:endParaRPr>
            </a:p>
            <a:p>
              <a:pPr>
                <a:buFont typeface="Wingdings" pitchFamily="2" charset="2"/>
                <a:buNone/>
              </a:pPr>
              <a:endParaRPr lang="en-US" altLang="de-DE" b="1" dirty="0">
                <a:solidFill>
                  <a:schemeClr val="bg1"/>
                </a:solidFill>
                <a:latin typeface="Calibri" pitchFamily="34" charset="0"/>
              </a:endParaRPr>
            </a:p>
            <a:p>
              <a:pPr>
                <a:buFont typeface="Wingdings" pitchFamily="2" charset="2"/>
                <a:buNone/>
              </a:pPr>
              <a:endParaRPr lang="en-US" altLang="de-DE" b="1" dirty="0">
                <a:solidFill>
                  <a:schemeClr val="bg1"/>
                </a:solidFill>
                <a:latin typeface="Calibri" pitchFamily="34" charset="0"/>
              </a:endParaRPr>
            </a:p>
            <a:p>
              <a:pPr>
                <a:buFont typeface="Wingdings" pitchFamily="2" charset="2"/>
                <a:buNone/>
              </a:pPr>
              <a:endParaRPr lang="en-US" altLang="de-DE" b="1" dirty="0">
                <a:solidFill>
                  <a:schemeClr val="bg1"/>
                </a:solidFill>
                <a:latin typeface="Calibri" pitchFamily="34" charset="0"/>
              </a:endParaRPr>
            </a:p>
            <a:p>
              <a:pPr>
                <a:buFont typeface="Wingdings" pitchFamily="2" charset="2"/>
                <a:buNone/>
              </a:pPr>
              <a:endParaRPr lang="en-US" altLang="de-DE" b="1" dirty="0">
                <a:solidFill>
                  <a:schemeClr val="bg1"/>
                </a:solidFill>
                <a:latin typeface="Calibri" pitchFamily="34" charset="0"/>
              </a:endParaRPr>
            </a:p>
            <a:p>
              <a:pPr>
                <a:buFont typeface="Wingdings" pitchFamily="2" charset="2"/>
                <a:buNone/>
              </a:pPr>
              <a:endParaRPr lang="en-US" altLang="de-DE" b="1" dirty="0">
                <a:solidFill>
                  <a:schemeClr val="bg1"/>
                </a:solidFill>
                <a:latin typeface="Calibri" pitchFamily="34" charset="0"/>
              </a:endParaRPr>
            </a:p>
            <a:p>
              <a:pPr>
                <a:buFont typeface="Wingdings" pitchFamily="2" charset="2"/>
                <a:buNone/>
              </a:pPr>
              <a:endParaRPr lang="en-US" altLang="de-DE" b="1" dirty="0">
                <a:solidFill>
                  <a:schemeClr val="bg1"/>
                </a:solidFill>
                <a:latin typeface="Calibri" pitchFamily="34" charset="0"/>
              </a:endParaRPr>
            </a:p>
            <a:p>
              <a:pPr>
                <a:buFont typeface="Wingdings" pitchFamily="2" charset="2"/>
                <a:buNone/>
              </a:pPr>
              <a:endParaRPr lang="en-US" altLang="de-DE" b="1" dirty="0">
                <a:solidFill>
                  <a:schemeClr val="bg1"/>
                </a:solidFill>
                <a:latin typeface="Calibri" pitchFamily="34" charset="0"/>
              </a:endParaRPr>
            </a:p>
            <a:p>
              <a:pPr>
                <a:buFont typeface="Wingdings" pitchFamily="2" charset="2"/>
                <a:buNone/>
              </a:pPr>
              <a:endParaRPr lang="en-US" altLang="de-DE" b="1" dirty="0">
                <a:solidFill>
                  <a:schemeClr val="bg1"/>
                </a:solidFill>
                <a:latin typeface="Calibri" pitchFamily="34" charset="0"/>
              </a:endParaRPr>
            </a:p>
          </p:txBody>
        </p:sp>
      </p:grpSp>
      <p:sp>
        <p:nvSpPr>
          <p:cNvPr id="6" name="Rechteck 5"/>
          <p:cNvSpPr/>
          <p:nvPr/>
        </p:nvSpPr>
        <p:spPr>
          <a:xfrm>
            <a:off x="4921693" y="2137729"/>
            <a:ext cx="3945860" cy="14454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180000" y="121114"/>
            <a:ext cx="5400000" cy="432000"/>
          </a:xfrm>
        </p:spPr>
        <p:txBody>
          <a:bodyPr>
            <a:normAutofit/>
          </a:bodyPr>
          <a:lstStyle/>
          <a:p>
            <a:r>
              <a:rPr lang="de-DE" i="1" dirty="0">
                <a:latin typeface="+mj-lt"/>
              </a:rPr>
              <a:t>NEW</a:t>
            </a:r>
            <a:r>
              <a:rPr lang="de-DE" dirty="0">
                <a:latin typeface="+mj-lt"/>
              </a:rPr>
              <a:t> PM11XX-WB</a:t>
            </a:r>
          </a:p>
        </p:txBody>
      </p:sp>
      <p:sp>
        <p:nvSpPr>
          <p:cNvPr id="3" name="Rechteck 2"/>
          <p:cNvSpPr/>
          <p:nvPr/>
        </p:nvSpPr>
        <p:spPr>
          <a:xfrm>
            <a:off x="6197600" y="3787019"/>
            <a:ext cx="2834368" cy="11278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5756855" y="3209249"/>
            <a:ext cx="3192906" cy="923330"/>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lnSpc>
                <a:spcPct val="150000"/>
              </a:lnSpc>
              <a:buFont typeface="Wingdings" pitchFamily="2" charset="2"/>
              <a:buNone/>
            </a:pPr>
            <a:r>
              <a:rPr lang="en-US" altLang="de-DE" dirty="0">
                <a:solidFill>
                  <a:schemeClr val="bg1"/>
                </a:solidFill>
                <a:latin typeface="Calibri" pitchFamily="34" charset="0"/>
              </a:rPr>
              <a:t>- Smallest 1x1 mm² device</a:t>
            </a:r>
          </a:p>
          <a:p>
            <a:pPr>
              <a:lnSpc>
                <a:spcPct val="150000"/>
              </a:lnSpc>
              <a:buFont typeface="Wingdings" pitchFamily="2" charset="2"/>
              <a:buNone/>
            </a:pPr>
            <a:r>
              <a:rPr lang="en-US" altLang="de-DE" dirty="0">
                <a:solidFill>
                  <a:schemeClr val="bg1"/>
                </a:solidFill>
                <a:latin typeface="Calibri" pitchFamily="34" charset="0"/>
              </a:rPr>
              <a:t>- Ideal for high resolution arrays</a:t>
            </a:r>
          </a:p>
        </p:txBody>
      </p:sp>
      <p:pic>
        <p:nvPicPr>
          <p:cNvPr id="5122" name="Picture 2"/>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437535" y="909878"/>
            <a:ext cx="5594433" cy="19086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Fußzeilenplatzhalter 5"/>
          <p:cNvSpPr>
            <a:spLocks noGrp="1"/>
          </p:cNvSpPr>
          <p:nvPr>
            <p:ph type="ftr" sz="quarter" idx="3"/>
          </p:nvPr>
        </p:nvSpPr>
        <p:spPr>
          <a:xfrm>
            <a:off x="1692000" y="6595200"/>
            <a:ext cx="3960000" cy="262800"/>
          </a:xfrm>
        </p:spPr>
        <p:txBody>
          <a:bodyPr/>
          <a:lstStyle/>
          <a:p>
            <a:r>
              <a:rPr lang="sv-SE"/>
              <a:t>KETEK - iWoRiD 2019                     Tobias Eggert</a:t>
            </a:r>
            <a:endParaRPr lang="fr-FR" dirty="0"/>
          </a:p>
        </p:txBody>
      </p:sp>
      <p:sp>
        <p:nvSpPr>
          <p:cNvPr id="14" name="Foliennummernplatzhalter 1"/>
          <p:cNvSpPr>
            <a:spLocks noGrp="1"/>
          </p:cNvSpPr>
          <p:nvPr>
            <p:ph type="sldNum" sz="quarter" idx="12"/>
          </p:nvPr>
        </p:nvSpPr>
        <p:spPr>
          <a:xfrm>
            <a:off x="36000" y="6586887"/>
            <a:ext cx="615600" cy="262800"/>
          </a:xfrm>
        </p:spPr>
        <p:txBody>
          <a:bodyPr/>
          <a:lstStyle/>
          <a:p>
            <a:fld id="{84CAB5F9-7FB5-4E89-9528-A8E4C6735C95}" type="slidenum">
              <a:rPr lang="de-DE" smtClean="0"/>
              <a:t>31</a:t>
            </a:fld>
            <a:endParaRPr lang="de-DE" dirty="0"/>
          </a:p>
        </p:txBody>
      </p:sp>
      <p:sp>
        <p:nvSpPr>
          <p:cNvPr id="15" name="Datumsplatzhalter 3"/>
          <p:cNvSpPr>
            <a:spLocks noGrp="1"/>
          </p:cNvSpPr>
          <p:nvPr>
            <p:ph type="dt" sz="half" idx="10"/>
          </p:nvPr>
        </p:nvSpPr>
        <p:spPr>
          <a:xfrm>
            <a:off x="537882" y="6577200"/>
            <a:ext cx="1167565" cy="280800"/>
          </a:xfrm>
        </p:spPr>
        <p:txBody>
          <a:bodyPr/>
          <a:lstStyle/>
          <a:p>
            <a:r>
              <a:rPr lang="de-DE"/>
              <a:t>July 2019</a:t>
            </a:r>
            <a:endParaRPr lang="de-DE" dirty="0"/>
          </a:p>
        </p:txBody>
      </p:sp>
      <p:pic>
        <p:nvPicPr>
          <p:cNvPr id="18" name="Picture 13" descr="V:\SiPM\Bilder\SiPM\2018-04-11 SiPM\PM11-Reel\Reel II.tif"/>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a:ext>
            </a:extLst>
          </a:blip>
          <a:srcRect/>
          <a:stretch/>
        </p:blipFill>
        <p:spPr bwMode="auto">
          <a:xfrm>
            <a:off x="6171338" y="4620323"/>
            <a:ext cx="2972661" cy="2237677"/>
          </a:xfrm>
          <a:prstGeom prst="rect">
            <a:avLst/>
          </a:prstGeom>
          <a:noFill/>
          <a:extLst>
            <a:ext uri="{909E8E84-426E-40DD-AFC4-6F175D3DCCD1}">
              <a14:hiddenFill xmlns:a14="http://schemas.microsoft.com/office/drawing/2010/main">
                <a:solidFill>
                  <a:srgbClr val="FFFFFF"/>
                </a:solidFill>
              </a14:hiddenFill>
            </a:ext>
          </a:extLst>
        </p:spPr>
      </p:pic>
      <p:sp>
        <p:nvSpPr>
          <p:cNvPr id="19" name="Rechteck 18"/>
          <p:cNvSpPr/>
          <p:nvPr/>
        </p:nvSpPr>
        <p:spPr>
          <a:xfrm>
            <a:off x="6053644" y="6114102"/>
            <a:ext cx="2349000" cy="369332"/>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lgn="ctr">
              <a:buFont typeface="Wingdings" pitchFamily="2" charset="2"/>
              <a:buNone/>
            </a:pPr>
            <a:r>
              <a:rPr lang="en-US" altLang="de-DE" dirty="0">
                <a:solidFill>
                  <a:schemeClr val="bg1"/>
                </a:solidFill>
                <a:latin typeface="Calibri" pitchFamily="34" charset="0"/>
              </a:rPr>
              <a:t>Tape and Reel Delivery</a:t>
            </a:r>
          </a:p>
        </p:txBody>
      </p:sp>
    </p:spTree>
    <p:custDataLst>
      <p:tags r:id="rId1"/>
    </p:custDataLst>
    <p:extLst>
      <p:ext uri="{BB962C8B-B14F-4D97-AF65-F5344CB8AC3E}">
        <p14:creationId xmlns:p14="http://schemas.microsoft.com/office/powerpoint/2010/main" val="2321083080"/>
      </p:ext>
    </p:extLst>
  </p:cSld>
  <p:clrMapOvr>
    <a:masterClrMapping/>
  </p:clrMapOvr>
  <mc:AlternateContent xmlns:mc="http://schemas.openxmlformats.org/markup-compatibility/2006" xmlns:p14="http://schemas.microsoft.com/office/powerpoint/2010/main">
    <mc:Choice Requires="p14">
      <p:transition p14:dur="250" advTm="10020">
        <p:fade/>
      </p:transition>
    </mc:Choice>
    <mc:Fallback xmlns="">
      <p:transition advTm="1002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Bildergebnis fÃ¼r bruker biospin"/>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151959" y="179769"/>
            <a:ext cx="2050822" cy="177396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a:xfrm>
            <a:off x="205878" y="204896"/>
            <a:ext cx="5400000" cy="432000"/>
          </a:xfrm>
        </p:spPr>
        <p:txBody>
          <a:bodyPr>
            <a:normAutofit/>
          </a:bodyPr>
          <a:lstStyle/>
          <a:p>
            <a:r>
              <a:rPr lang="x-none" dirty="0">
                <a:latin typeface="Calibri Light" panose="020F0302020204030204" pitchFamily="34" charset="0"/>
              </a:rPr>
              <a:t>SiPM Applications</a:t>
            </a: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4" y="1770611"/>
            <a:ext cx="9105532" cy="3229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descr="http://www.jenlab.de/fileadmin/user/MPTflex_CARS/MPTflex_CARS.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986671" y="2028915"/>
            <a:ext cx="774444" cy="942885"/>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descr="Bildergebnis fÃ¼r CERN"/>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5329833" y="2492044"/>
            <a:ext cx="923449" cy="518634"/>
          </a:xfrm>
          <a:prstGeom prst="rect">
            <a:avLst/>
          </a:prstGeom>
          <a:noFill/>
          <a:extLst>
            <a:ext uri="{909E8E84-426E-40DD-AFC4-6F175D3DCCD1}">
              <a14:hiddenFill xmlns:a14="http://schemas.microsoft.com/office/drawing/2010/main">
                <a:solidFill>
                  <a:srgbClr val="FFFFFF"/>
                </a:solidFill>
              </a14:hiddenFill>
            </a:ext>
          </a:extLst>
        </p:spPr>
      </p:pic>
      <p:pic>
        <p:nvPicPr>
          <p:cNvPr id="3083" name="Picture 11"/>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8243728" y="3605393"/>
            <a:ext cx="756603" cy="6109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5" name="Picture 13" descr="Bildergebnis fÃ¼r luggagescanner"/>
          <p:cNvPicPr>
            <a:picLocks noChangeAspect="1" noChangeArrowheads="1"/>
          </p:cNvPicPr>
          <p:nvPr/>
        </p:nvPicPr>
        <p:blipFill>
          <a:blip r:embed="rId8" cstate="print">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a:off x="3768836" y="4558348"/>
            <a:ext cx="3408534" cy="1842452"/>
          </a:xfrm>
          <a:prstGeom prst="rect">
            <a:avLst/>
          </a:prstGeom>
          <a:noFill/>
          <a:extLst>
            <a:ext uri="{909E8E84-426E-40DD-AFC4-6F175D3DCCD1}">
              <a14:hiddenFill xmlns:a14="http://schemas.microsoft.com/office/drawing/2010/main">
                <a:solidFill>
                  <a:srgbClr val="FFFFFF"/>
                </a:solidFill>
              </a14:hiddenFill>
            </a:ext>
          </a:extLst>
        </p:spPr>
      </p:pic>
      <p:pic>
        <p:nvPicPr>
          <p:cNvPr id="3087" name="Picture 15" descr="Bildergebnis fÃ¼r hazardous threat detection"/>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7783265" y="4560982"/>
            <a:ext cx="1144604" cy="685914"/>
          </a:xfrm>
          <a:prstGeom prst="rect">
            <a:avLst/>
          </a:prstGeom>
          <a:noFill/>
          <a:extLst>
            <a:ext uri="{909E8E84-426E-40DD-AFC4-6F175D3DCCD1}">
              <a14:hiddenFill xmlns:a14="http://schemas.microsoft.com/office/drawing/2010/main">
                <a:solidFill>
                  <a:srgbClr val="FFFFFF"/>
                </a:solidFill>
              </a14:hiddenFill>
            </a:ext>
          </a:extLst>
        </p:spPr>
      </p:pic>
      <p:pic>
        <p:nvPicPr>
          <p:cNvPr id="3089" name="Picture 17" descr="Bildergebnis fÃ¼r flow cytometry thermo fisher"/>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2430780" y="3663624"/>
            <a:ext cx="670560" cy="572086"/>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p:cNvPicPr>
            <a:picLocks noChangeAspect="1" noChangeArrowheads="1"/>
          </p:cNvPicPr>
          <p:nvPr/>
        </p:nvPicPr>
        <p:blipFill>
          <a:blip r:embed="rId12" cstate="print">
            <a:extLst>
              <a:ext uri="{BEBA8EAE-BF5A-486C-A8C5-ECC9F3942E4B}">
                <a14:imgProps xmlns:a14="http://schemas.microsoft.com/office/drawing/2010/main">
                  <a14:imgLayer r:embed="rId13">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a:off x="1483921" y="5173785"/>
            <a:ext cx="1582219" cy="13049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92" name="Picture 20" descr="Bildergebnis fÃ¼r lidar radar"/>
          <p:cNvPicPr>
            <a:picLocks noChangeAspect="1" noChangeArrowheads="1"/>
          </p:cNvPicPr>
          <p:nvPr/>
        </p:nvPicPr>
        <p:blipFill>
          <a:blip r:embed="rId14" cstate="print">
            <a:extLst>
              <a:ext uri="{28A0092B-C50C-407E-A947-70E740481C1C}">
                <a14:useLocalDpi xmlns:a14="http://schemas.microsoft.com/office/drawing/2010/main"/>
              </a:ext>
            </a:extLst>
          </a:blip>
          <a:srcRect/>
          <a:stretch>
            <a:fillRect/>
          </a:stretch>
        </p:blipFill>
        <p:spPr bwMode="auto">
          <a:xfrm>
            <a:off x="180000" y="2788622"/>
            <a:ext cx="856320" cy="460738"/>
          </a:xfrm>
          <a:prstGeom prst="rect">
            <a:avLst/>
          </a:prstGeom>
          <a:noFill/>
          <a:extLst>
            <a:ext uri="{909E8E84-426E-40DD-AFC4-6F175D3DCCD1}">
              <a14:hiddenFill xmlns:a14="http://schemas.microsoft.com/office/drawing/2010/main">
                <a:solidFill>
                  <a:srgbClr val="FFFFFF"/>
                </a:solidFill>
              </a14:hiddenFill>
            </a:ext>
          </a:extLst>
        </p:spPr>
      </p:pic>
      <p:pic>
        <p:nvPicPr>
          <p:cNvPr id="3094" name="Picture 22" descr="Bildergebnis fÃ¼r sorting recycling steinert"/>
          <p:cNvPicPr>
            <a:picLocks noChangeAspect="1" noChangeArrowheads="1"/>
          </p:cNvPicPr>
          <p:nvPr/>
        </p:nvPicPr>
        <p:blipFill>
          <a:blip r:embed="rId15" cstate="print">
            <a:extLst>
              <a:ext uri="{28A0092B-C50C-407E-A947-70E740481C1C}">
                <a14:useLocalDpi xmlns:a14="http://schemas.microsoft.com/office/drawing/2010/main"/>
              </a:ext>
            </a:extLst>
          </a:blip>
          <a:srcRect/>
          <a:stretch>
            <a:fillRect/>
          </a:stretch>
        </p:blipFill>
        <p:spPr bwMode="auto">
          <a:xfrm>
            <a:off x="180000" y="862191"/>
            <a:ext cx="2189708" cy="101015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p:cNvPicPr>
            <a:picLocks noChangeAspect="1" noChangeArrowheads="1"/>
          </p:cNvPicPr>
          <p:nvPr/>
        </p:nvPicPr>
        <p:blipFill>
          <a:blip r:embed="rId16" cstate="print">
            <a:extLst>
              <a:ext uri="{28A0092B-C50C-407E-A947-70E740481C1C}">
                <a14:useLocalDpi xmlns:a14="http://schemas.microsoft.com/office/drawing/2010/main"/>
              </a:ext>
            </a:extLst>
          </a:blip>
          <a:srcRect/>
          <a:stretch>
            <a:fillRect/>
          </a:stretch>
        </p:blipFill>
        <p:spPr bwMode="auto">
          <a:xfrm>
            <a:off x="6742457" y="5385663"/>
            <a:ext cx="1244214" cy="8811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descr="Bildergebnis fÃ¼r oes spectroscopy bruker"/>
          <p:cNvPicPr>
            <a:picLocks noChangeAspect="1" noChangeArrowheads="1"/>
          </p:cNvPicPr>
          <p:nvPr/>
        </p:nvPicPr>
        <p:blipFill rotWithShape="1">
          <a:blip r:embed="rId17" cstate="print">
            <a:extLst>
              <a:ext uri="{28A0092B-C50C-407E-A947-70E740481C1C}">
                <a14:useLocalDpi xmlns:a14="http://schemas.microsoft.com/office/drawing/2010/main"/>
              </a:ext>
            </a:extLst>
          </a:blip>
          <a:srcRect l="29033" r="28737"/>
          <a:stretch/>
        </p:blipFill>
        <p:spPr bwMode="auto">
          <a:xfrm>
            <a:off x="111700" y="3615561"/>
            <a:ext cx="629985" cy="693076"/>
          </a:xfrm>
          <a:prstGeom prst="rect">
            <a:avLst/>
          </a:prstGeom>
          <a:noFill/>
          <a:extLst>
            <a:ext uri="{909E8E84-426E-40DD-AFC4-6F175D3DCCD1}">
              <a14:hiddenFill xmlns:a14="http://schemas.microsoft.com/office/drawing/2010/main">
                <a:solidFill>
                  <a:srgbClr val="FFFFFF"/>
                </a:solidFill>
              </a14:hiddenFill>
            </a:ext>
          </a:extLst>
        </p:spPr>
      </p:pic>
      <p:sp>
        <p:nvSpPr>
          <p:cNvPr id="20" name="Fußzeilenplatzhalter 5"/>
          <p:cNvSpPr>
            <a:spLocks noGrp="1"/>
          </p:cNvSpPr>
          <p:nvPr>
            <p:ph type="ftr" sz="quarter" idx="3"/>
          </p:nvPr>
        </p:nvSpPr>
        <p:spPr>
          <a:xfrm>
            <a:off x="1692000" y="6595200"/>
            <a:ext cx="3960000" cy="262800"/>
          </a:xfrm>
        </p:spPr>
        <p:txBody>
          <a:bodyPr/>
          <a:lstStyle/>
          <a:p>
            <a:r>
              <a:rPr lang="sv-SE"/>
              <a:t>KETEK - iWoRiD 2019                     Tobias Eggert</a:t>
            </a:r>
            <a:endParaRPr lang="fr-FR" dirty="0"/>
          </a:p>
        </p:txBody>
      </p:sp>
      <p:sp>
        <p:nvSpPr>
          <p:cNvPr id="21" name="Foliennummernplatzhalter 1"/>
          <p:cNvSpPr>
            <a:spLocks noGrp="1"/>
          </p:cNvSpPr>
          <p:nvPr>
            <p:ph type="sldNum" sz="quarter" idx="12"/>
          </p:nvPr>
        </p:nvSpPr>
        <p:spPr>
          <a:xfrm>
            <a:off x="36000" y="6586887"/>
            <a:ext cx="615600" cy="262800"/>
          </a:xfrm>
        </p:spPr>
        <p:txBody>
          <a:bodyPr/>
          <a:lstStyle/>
          <a:p>
            <a:fld id="{84CAB5F9-7FB5-4E89-9528-A8E4C6735C95}" type="slidenum">
              <a:rPr lang="de-DE" smtClean="0"/>
              <a:t>4</a:t>
            </a:fld>
            <a:endParaRPr lang="de-DE" dirty="0"/>
          </a:p>
        </p:txBody>
      </p:sp>
      <p:sp>
        <p:nvSpPr>
          <p:cNvPr id="22" name="Datumsplatzhalter 3"/>
          <p:cNvSpPr>
            <a:spLocks noGrp="1"/>
          </p:cNvSpPr>
          <p:nvPr>
            <p:ph type="dt" sz="half" idx="10"/>
          </p:nvPr>
        </p:nvSpPr>
        <p:spPr>
          <a:xfrm>
            <a:off x="537882" y="6577200"/>
            <a:ext cx="1167565" cy="280800"/>
          </a:xfrm>
        </p:spPr>
        <p:txBody>
          <a:bodyPr/>
          <a:lstStyle/>
          <a:p>
            <a:r>
              <a:rPr lang="de-DE"/>
              <a:t>July 2019</a:t>
            </a:r>
            <a:endParaRPr lang="de-DE" dirty="0"/>
          </a:p>
        </p:txBody>
      </p:sp>
    </p:spTree>
    <p:extLst>
      <p:ext uri="{BB962C8B-B14F-4D97-AF65-F5344CB8AC3E}">
        <p14:creationId xmlns:p14="http://schemas.microsoft.com/office/powerpoint/2010/main" val="2826796486"/>
      </p:ext>
    </p:extLst>
  </p:cSld>
  <p:clrMapOvr>
    <a:masterClrMapping/>
  </p:clrMapOvr>
  <mc:AlternateContent xmlns:mc="http://schemas.openxmlformats.org/markup-compatibility/2006" xmlns:p14="http://schemas.microsoft.com/office/powerpoint/2010/main">
    <mc:Choice Requires="p14">
      <p:transition p14:dur="250" advTm="11778">
        <p:fade/>
      </p:transition>
    </mc:Choice>
    <mc:Fallback xmlns="">
      <p:transition advTm="1177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wheel(1)">
                                      <p:cBhvr>
                                        <p:cTn id="7" dur="2000"/>
                                        <p:tgtEl>
                                          <p:spTgt spid="1028"/>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5124"/>
                                        </p:tgtEl>
                                        <p:attrNameLst>
                                          <p:attrName>style.visibility</p:attrName>
                                        </p:attrNameLst>
                                      </p:cBhvr>
                                      <p:to>
                                        <p:strVal val="visible"/>
                                      </p:to>
                                    </p:set>
                                    <p:animEffect transition="in" filter="fade">
                                      <p:cBhvr>
                                        <p:cTn id="11" dur="500"/>
                                        <p:tgtEl>
                                          <p:spTgt spid="5124"/>
                                        </p:tgtEl>
                                      </p:cBhvr>
                                    </p:animEffect>
                                  </p:childTnLst>
                                </p:cTn>
                              </p:par>
                            </p:childTnLst>
                          </p:cTn>
                        </p:par>
                        <p:par>
                          <p:cTn id="12" fill="hold">
                            <p:stCondLst>
                              <p:cond delay="2500"/>
                            </p:stCondLst>
                            <p:childTnLst>
                              <p:par>
                                <p:cTn id="13" presetID="10" presetClass="entr" presetSubtype="0" fill="hold" nodeType="afterEffect">
                                  <p:stCondLst>
                                    <p:cond delay="0"/>
                                  </p:stCondLst>
                                  <p:childTnLst>
                                    <p:set>
                                      <p:cBhvr>
                                        <p:cTn id="14" dur="1" fill="hold">
                                          <p:stCondLst>
                                            <p:cond delay="0"/>
                                          </p:stCondLst>
                                        </p:cTn>
                                        <p:tgtEl>
                                          <p:spTgt spid="3079"/>
                                        </p:tgtEl>
                                        <p:attrNameLst>
                                          <p:attrName>style.visibility</p:attrName>
                                        </p:attrNameLst>
                                      </p:cBhvr>
                                      <p:to>
                                        <p:strVal val="visible"/>
                                      </p:to>
                                    </p:set>
                                    <p:animEffect transition="in" filter="fade">
                                      <p:cBhvr>
                                        <p:cTn id="15" dur="500"/>
                                        <p:tgtEl>
                                          <p:spTgt spid="3079"/>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081"/>
                                        </p:tgtEl>
                                        <p:attrNameLst>
                                          <p:attrName>style.visibility</p:attrName>
                                        </p:attrNameLst>
                                      </p:cBhvr>
                                      <p:to>
                                        <p:strVal val="visible"/>
                                      </p:to>
                                    </p:set>
                                    <p:animEffect transition="in" filter="fade">
                                      <p:cBhvr>
                                        <p:cTn id="19" dur="500"/>
                                        <p:tgtEl>
                                          <p:spTgt spid="3081"/>
                                        </p:tgtEl>
                                      </p:cBhvr>
                                    </p:animEffect>
                                  </p:childTnLst>
                                </p:cTn>
                              </p:par>
                            </p:childTnLst>
                          </p:cTn>
                        </p:par>
                        <p:par>
                          <p:cTn id="20" fill="hold">
                            <p:stCondLst>
                              <p:cond delay="3500"/>
                            </p:stCondLst>
                            <p:childTnLst>
                              <p:par>
                                <p:cTn id="21" presetID="10" presetClass="entr" presetSubtype="0" fill="hold" nodeType="afterEffect">
                                  <p:stCondLst>
                                    <p:cond delay="0"/>
                                  </p:stCondLst>
                                  <p:childTnLst>
                                    <p:set>
                                      <p:cBhvr>
                                        <p:cTn id="22" dur="1" fill="hold">
                                          <p:stCondLst>
                                            <p:cond delay="0"/>
                                          </p:stCondLst>
                                        </p:cTn>
                                        <p:tgtEl>
                                          <p:spTgt spid="3083"/>
                                        </p:tgtEl>
                                        <p:attrNameLst>
                                          <p:attrName>style.visibility</p:attrName>
                                        </p:attrNameLst>
                                      </p:cBhvr>
                                      <p:to>
                                        <p:strVal val="visible"/>
                                      </p:to>
                                    </p:set>
                                    <p:animEffect transition="in" filter="fade">
                                      <p:cBhvr>
                                        <p:cTn id="23" dur="500"/>
                                        <p:tgtEl>
                                          <p:spTgt spid="3083"/>
                                        </p:tgtEl>
                                      </p:cBhvr>
                                    </p:animEffect>
                                  </p:childTnLst>
                                </p:cTn>
                              </p:par>
                            </p:childTnLst>
                          </p:cTn>
                        </p:par>
                        <p:par>
                          <p:cTn id="24" fill="hold">
                            <p:stCondLst>
                              <p:cond delay="4000"/>
                            </p:stCondLst>
                            <p:childTnLst>
                              <p:par>
                                <p:cTn id="25" presetID="10" presetClass="entr" presetSubtype="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3087"/>
                                        </p:tgtEl>
                                        <p:attrNameLst>
                                          <p:attrName>style.visibility</p:attrName>
                                        </p:attrNameLst>
                                      </p:cBhvr>
                                      <p:to>
                                        <p:strVal val="visible"/>
                                      </p:to>
                                    </p:set>
                                    <p:animEffect transition="in" filter="fade">
                                      <p:cBhvr>
                                        <p:cTn id="31" dur="500"/>
                                        <p:tgtEl>
                                          <p:spTgt spid="3087"/>
                                        </p:tgtEl>
                                      </p:cBhvr>
                                    </p:animEffect>
                                  </p:childTnLst>
                                </p:cTn>
                              </p:par>
                            </p:childTnLst>
                          </p:cTn>
                        </p:par>
                        <p:par>
                          <p:cTn id="32" fill="hold">
                            <p:stCondLst>
                              <p:cond delay="5000"/>
                            </p:stCondLst>
                            <p:childTnLst>
                              <p:par>
                                <p:cTn id="33" presetID="10" presetClass="entr" presetSubtype="0" fill="hold" nodeType="afterEffect">
                                  <p:stCondLst>
                                    <p:cond delay="0"/>
                                  </p:stCondLst>
                                  <p:childTnLst>
                                    <p:set>
                                      <p:cBhvr>
                                        <p:cTn id="34" dur="1" fill="hold">
                                          <p:stCondLst>
                                            <p:cond delay="0"/>
                                          </p:stCondLst>
                                        </p:cTn>
                                        <p:tgtEl>
                                          <p:spTgt spid="3085"/>
                                        </p:tgtEl>
                                        <p:attrNameLst>
                                          <p:attrName>style.visibility</p:attrName>
                                        </p:attrNameLst>
                                      </p:cBhvr>
                                      <p:to>
                                        <p:strVal val="visible"/>
                                      </p:to>
                                    </p:set>
                                    <p:animEffect transition="in" filter="fade">
                                      <p:cBhvr>
                                        <p:cTn id="35" dur="500"/>
                                        <p:tgtEl>
                                          <p:spTgt spid="3085"/>
                                        </p:tgtEl>
                                      </p:cBhvr>
                                    </p:animEffect>
                                  </p:childTnLst>
                                </p:cTn>
                              </p:par>
                            </p:childTnLst>
                          </p:cTn>
                        </p:par>
                        <p:par>
                          <p:cTn id="36" fill="hold">
                            <p:stCondLst>
                              <p:cond delay="5500"/>
                            </p:stCondLst>
                            <p:childTnLst>
                              <p:par>
                                <p:cTn id="37" presetID="10" presetClass="entr" presetSubtype="0" fill="hold" nodeType="afterEffect">
                                  <p:stCondLst>
                                    <p:cond delay="0"/>
                                  </p:stCondLst>
                                  <p:childTnLst>
                                    <p:set>
                                      <p:cBhvr>
                                        <p:cTn id="38" dur="1" fill="hold">
                                          <p:stCondLst>
                                            <p:cond delay="0"/>
                                          </p:stCondLst>
                                        </p:cTn>
                                        <p:tgtEl>
                                          <p:spTgt spid="5122"/>
                                        </p:tgtEl>
                                        <p:attrNameLst>
                                          <p:attrName>style.visibility</p:attrName>
                                        </p:attrNameLst>
                                      </p:cBhvr>
                                      <p:to>
                                        <p:strVal val="visible"/>
                                      </p:to>
                                    </p:set>
                                    <p:animEffect transition="in" filter="fade">
                                      <p:cBhvr>
                                        <p:cTn id="39" dur="500"/>
                                        <p:tgtEl>
                                          <p:spTgt spid="5122"/>
                                        </p:tgtEl>
                                      </p:cBhvr>
                                    </p:animEffect>
                                  </p:childTnLst>
                                </p:cTn>
                              </p:par>
                            </p:childTnLst>
                          </p:cTn>
                        </p:par>
                        <p:par>
                          <p:cTn id="40" fill="hold">
                            <p:stCondLst>
                              <p:cond delay="6000"/>
                            </p:stCondLst>
                            <p:childTnLst>
                              <p:par>
                                <p:cTn id="41" presetID="10" presetClass="entr" presetSubtype="0" fill="hold" nodeType="afterEffect">
                                  <p:stCondLst>
                                    <p:cond delay="0"/>
                                  </p:stCondLst>
                                  <p:childTnLst>
                                    <p:set>
                                      <p:cBhvr>
                                        <p:cTn id="42" dur="1" fill="hold">
                                          <p:stCondLst>
                                            <p:cond delay="0"/>
                                          </p:stCondLst>
                                        </p:cTn>
                                        <p:tgtEl>
                                          <p:spTgt spid="3090"/>
                                        </p:tgtEl>
                                        <p:attrNameLst>
                                          <p:attrName>style.visibility</p:attrName>
                                        </p:attrNameLst>
                                      </p:cBhvr>
                                      <p:to>
                                        <p:strVal val="visible"/>
                                      </p:to>
                                    </p:set>
                                    <p:animEffect transition="in" filter="fade">
                                      <p:cBhvr>
                                        <p:cTn id="43" dur="500"/>
                                        <p:tgtEl>
                                          <p:spTgt spid="3090"/>
                                        </p:tgtEl>
                                      </p:cBhvr>
                                    </p:animEffect>
                                  </p:childTnLst>
                                </p:cTn>
                              </p:par>
                            </p:childTnLst>
                          </p:cTn>
                        </p:par>
                        <p:par>
                          <p:cTn id="44" fill="hold">
                            <p:stCondLst>
                              <p:cond delay="6500"/>
                            </p:stCondLst>
                            <p:childTnLst>
                              <p:par>
                                <p:cTn id="45" presetID="10" presetClass="entr" presetSubtype="0" fill="hold" nodeType="afterEffect">
                                  <p:stCondLst>
                                    <p:cond delay="0"/>
                                  </p:stCondLst>
                                  <p:childTnLst>
                                    <p:set>
                                      <p:cBhvr>
                                        <p:cTn id="46" dur="1" fill="hold">
                                          <p:stCondLst>
                                            <p:cond delay="0"/>
                                          </p:stCondLst>
                                        </p:cTn>
                                        <p:tgtEl>
                                          <p:spTgt spid="3089"/>
                                        </p:tgtEl>
                                        <p:attrNameLst>
                                          <p:attrName>style.visibility</p:attrName>
                                        </p:attrNameLst>
                                      </p:cBhvr>
                                      <p:to>
                                        <p:strVal val="visible"/>
                                      </p:to>
                                    </p:set>
                                    <p:animEffect transition="in" filter="fade">
                                      <p:cBhvr>
                                        <p:cTn id="47" dur="500"/>
                                        <p:tgtEl>
                                          <p:spTgt spid="3089"/>
                                        </p:tgtEl>
                                      </p:cBhvr>
                                    </p:animEffect>
                                  </p:childTnLst>
                                </p:cTn>
                              </p:par>
                            </p:childTnLst>
                          </p:cTn>
                        </p:par>
                        <p:par>
                          <p:cTn id="48" fill="hold">
                            <p:stCondLst>
                              <p:cond delay="7000"/>
                            </p:stCondLst>
                            <p:childTnLst>
                              <p:par>
                                <p:cTn id="49" presetID="10" presetClass="entr" presetSubtype="0" fill="hold" nodeType="afterEffect">
                                  <p:stCondLst>
                                    <p:cond delay="0"/>
                                  </p:stCondLst>
                                  <p:childTnLst>
                                    <p:set>
                                      <p:cBhvr>
                                        <p:cTn id="50" dur="1" fill="hold">
                                          <p:stCondLst>
                                            <p:cond delay="0"/>
                                          </p:stCondLst>
                                        </p:cTn>
                                        <p:tgtEl>
                                          <p:spTgt spid="3092"/>
                                        </p:tgtEl>
                                        <p:attrNameLst>
                                          <p:attrName>style.visibility</p:attrName>
                                        </p:attrNameLst>
                                      </p:cBhvr>
                                      <p:to>
                                        <p:strVal val="visible"/>
                                      </p:to>
                                    </p:set>
                                    <p:animEffect transition="in" filter="fade">
                                      <p:cBhvr>
                                        <p:cTn id="51" dur="500"/>
                                        <p:tgtEl>
                                          <p:spTgt spid="3092"/>
                                        </p:tgtEl>
                                      </p:cBhvr>
                                    </p:animEffect>
                                  </p:childTnLst>
                                </p:cTn>
                              </p:par>
                            </p:childTnLst>
                          </p:cTn>
                        </p:par>
                        <p:par>
                          <p:cTn id="52" fill="hold">
                            <p:stCondLst>
                              <p:cond delay="7500"/>
                            </p:stCondLst>
                            <p:childTnLst>
                              <p:par>
                                <p:cTn id="53" presetID="10" presetClass="entr" presetSubtype="0" fill="hold" nodeType="afterEffect">
                                  <p:stCondLst>
                                    <p:cond delay="0"/>
                                  </p:stCondLst>
                                  <p:childTnLst>
                                    <p:set>
                                      <p:cBhvr>
                                        <p:cTn id="54" dur="1" fill="hold">
                                          <p:stCondLst>
                                            <p:cond delay="0"/>
                                          </p:stCondLst>
                                        </p:cTn>
                                        <p:tgtEl>
                                          <p:spTgt spid="3094"/>
                                        </p:tgtEl>
                                        <p:attrNameLst>
                                          <p:attrName>style.visibility</p:attrName>
                                        </p:attrNameLst>
                                      </p:cBhvr>
                                      <p:to>
                                        <p:strVal val="visible"/>
                                      </p:to>
                                    </p:set>
                                    <p:animEffect transition="in" filter="fade">
                                      <p:cBhvr>
                                        <p:cTn id="55" dur="500"/>
                                        <p:tgtEl>
                                          <p:spTgt spid="30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7" name="Picture 11"/>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a:ext>
            </a:extLst>
          </a:blip>
          <a:srcRect/>
          <a:stretch>
            <a:fillRect/>
          </a:stretch>
        </p:blipFill>
        <p:spPr bwMode="auto">
          <a:xfrm>
            <a:off x="1748735" y="4288015"/>
            <a:ext cx="2645405" cy="19405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34662" y="2777126"/>
            <a:ext cx="8033192" cy="1661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a:xfrm>
            <a:off x="205879" y="198641"/>
            <a:ext cx="5400000" cy="432000"/>
          </a:xfrm>
        </p:spPr>
        <p:txBody>
          <a:bodyPr>
            <a:normAutofit/>
          </a:bodyPr>
          <a:lstStyle/>
          <a:p>
            <a:r>
              <a:rPr lang="de-DE" dirty="0">
                <a:latin typeface="Calibri Light" panose="020F0302020204030204" pitchFamily="34" charset="0"/>
              </a:rPr>
              <a:t>KETEK SiPM Products</a:t>
            </a:r>
          </a:p>
        </p:txBody>
      </p:sp>
      <p:pic>
        <p:nvPicPr>
          <p:cNvPr id="4102" name="Picture 6"/>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a:ext>
            </a:extLst>
          </a:blip>
          <a:srcRect b="16489"/>
          <a:stretch/>
        </p:blipFill>
        <p:spPr bwMode="auto">
          <a:xfrm>
            <a:off x="5696251" y="4691354"/>
            <a:ext cx="2977504" cy="11338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3" name="Picture 7"/>
          <p:cNvPicPr>
            <a:picLocks noChangeAspect="1" noChangeArrowheads="1"/>
          </p:cNvPicPr>
          <p:nvPr/>
        </p:nvPicPr>
        <p:blipFill>
          <a:blip r:embed="rId8" cstate="print">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a:off x="1836215" y="1087589"/>
            <a:ext cx="2470447" cy="15639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4" name="Picture 8" descr="V:\SiPM\Bilder\To-SORT\TO8\IMG_9481.jpg"/>
          <p:cNvPicPr>
            <a:picLocks noChangeAspect="1" noChangeArrowheads="1"/>
          </p:cNvPicPr>
          <p:nvPr/>
        </p:nvPicPr>
        <p:blipFill>
          <a:blip r:embed="rId10" cstate="print">
            <a:extLst>
              <a:ext uri="{BEBA8EAE-BF5A-486C-A8C5-ECC9F3942E4B}">
                <a14:imgProps xmlns:a14="http://schemas.microsoft.com/office/drawing/2010/main">
                  <a14:imgLayer r:embed="rId11">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bwMode="auto">
          <a:xfrm>
            <a:off x="24694" y="4000454"/>
            <a:ext cx="669079" cy="773971"/>
          </a:xfrm>
          <a:prstGeom prst="rect">
            <a:avLst/>
          </a:prstGeom>
          <a:noFill/>
          <a:extLst>
            <a:ext uri="{909E8E84-426E-40DD-AFC4-6F175D3DCCD1}">
              <a14:hiddenFill xmlns:a14="http://schemas.microsoft.com/office/drawing/2010/main">
                <a:solidFill>
                  <a:srgbClr val="FFFFFF"/>
                </a:solidFill>
              </a14:hiddenFill>
            </a:ext>
          </a:extLst>
        </p:spPr>
      </p:pic>
      <p:pic>
        <p:nvPicPr>
          <p:cNvPr id="4105" name="Picture 9"/>
          <p:cNvPicPr>
            <a:picLocks noChangeAspect="1" noChangeArrowheads="1"/>
          </p:cNvPicPr>
          <p:nvPr/>
        </p:nvPicPr>
        <p:blipFill>
          <a:blip r:embed="rId12" cstate="print">
            <a:extLst>
              <a:ext uri="{BEBA8EAE-BF5A-486C-A8C5-ECC9F3942E4B}">
                <a14:imgProps xmlns:a14="http://schemas.microsoft.com/office/drawing/2010/main">
                  <a14:imgLayer r:embed="rId13">
                    <a14:imgEffect>
                      <a14:brightnessContrast bright="40000"/>
                    </a14:imgEffect>
                  </a14:imgLayer>
                </a14:imgProps>
              </a:ext>
              <a:ext uri="{28A0092B-C50C-407E-A947-70E740481C1C}">
                <a14:useLocalDpi xmlns:a14="http://schemas.microsoft.com/office/drawing/2010/main"/>
              </a:ext>
            </a:extLst>
          </a:blip>
          <a:srcRect/>
          <a:stretch>
            <a:fillRect/>
          </a:stretch>
        </p:blipFill>
        <p:spPr bwMode="auto">
          <a:xfrm>
            <a:off x="0" y="2898989"/>
            <a:ext cx="1267376" cy="7187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8" name="Picture 12"/>
          <p:cNvPicPr>
            <a:picLocks noChangeAspect="1" noChangeArrowheads="1"/>
          </p:cNvPicPr>
          <p:nvPr/>
        </p:nvPicPr>
        <p:blipFill>
          <a:blip r:embed="rId14">
            <a:extLst>
              <a:ext uri="{BEBA8EAE-BF5A-486C-A8C5-ECC9F3942E4B}">
                <a14:imgProps xmlns:a14="http://schemas.microsoft.com/office/drawing/2010/main">
                  <a14:imgLayer r:embed="rId15">
                    <a14:imgEffect>
                      <a14:backgroundRemoval t="0" b="89063" l="36929" r="100000"/>
                    </a14:imgEffect>
                    <a14:imgEffect>
                      <a14:brightnessContrast bright="40000"/>
                    </a14:imgEffect>
                  </a14:imgLayer>
                </a14:imgProps>
              </a:ext>
              <a:ext uri="{28A0092B-C50C-407E-A947-70E740481C1C}">
                <a14:useLocalDpi xmlns:a14="http://schemas.microsoft.com/office/drawing/2010/main"/>
              </a:ext>
            </a:extLst>
          </a:blip>
          <a:srcRect/>
          <a:stretch>
            <a:fillRect/>
          </a:stretch>
        </p:blipFill>
        <p:spPr bwMode="auto">
          <a:xfrm>
            <a:off x="180000" y="1715799"/>
            <a:ext cx="1292338" cy="1028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Gruppieren 5"/>
          <p:cNvGrpSpPr/>
          <p:nvPr/>
        </p:nvGrpSpPr>
        <p:grpSpPr>
          <a:xfrm>
            <a:off x="4737598" y="-25879"/>
            <a:ext cx="3625622" cy="2765687"/>
            <a:chOff x="4763476" y="21265"/>
            <a:chExt cx="3625622" cy="2765687"/>
          </a:xfrm>
        </p:grpSpPr>
        <p:pic>
          <p:nvPicPr>
            <p:cNvPr id="4101" name="Picture 5"/>
            <p:cNvPicPr>
              <a:picLocks noChangeAspect="1" noChangeArrowheads="1"/>
            </p:cNvPicPr>
            <p:nvPr/>
          </p:nvPicPr>
          <p:blipFill>
            <a:blip r:embed="rId16" cstate="print">
              <a:extLst>
                <a:ext uri="{28A0092B-C50C-407E-A947-70E740481C1C}">
                  <a14:useLocalDpi xmlns:a14="http://schemas.microsoft.com/office/drawing/2010/main"/>
                </a:ext>
              </a:extLst>
            </a:blip>
            <a:srcRect/>
            <a:stretch>
              <a:fillRect/>
            </a:stretch>
          </p:blipFill>
          <p:spPr bwMode="auto">
            <a:xfrm>
              <a:off x="4763476" y="1715745"/>
              <a:ext cx="3625622" cy="10712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9" name="Picture 13" descr="V:\SiPM\Bilder\SiPM\2018-04-11 SiPM\PM11-Reel\Reel II.tif"/>
            <p:cNvPicPr>
              <a:picLocks noChangeAspect="1" noChangeArrowheads="1"/>
            </p:cNvPicPr>
            <p:nvPr/>
          </p:nvPicPr>
          <p:blipFill>
            <a:blip r:embed="rId17" cstate="print">
              <a:extLst>
                <a:ext uri="{BEBA8EAE-BF5A-486C-A8C5-ECC9F3942E4B}">
                  <a14:imgProps xmlns:a14="http://schemas.microsoft.com/office/drawing/2010/main">
                    <a14:imgLayer r:embed="rId18">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a:off x="5902045" y="21265"/>
              <a:ext cx="2137055" cy="1734023"/>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Fußzeilenplatzhalter 5"/>
          <p:cNvSpPr>
            <a:spLocks noGrp="1"/>
          </p:cNvSpPr>
          <p:nvPr>
            <p:ph type="ftr" sz="quarter" idx="3"/>
          </p:nvPr>
        </p:nvSpPr>
        <p:spPr>
          <a:xfrm>
            <a:off x="1692000" y="6595200"/>
            <a:ext cx="3960000" cy="262800"/>
          </a:xfrm>
        </p:spPr>
        <p:txBody>
          <a:bodyPr/>
          <a:lstStyle/>
          <a:p>
            <a:r>
              <a:rPr lang="sv-SE"/>
              <a:t>KETEK - iWoRiD 2019                     Tobias Eggert</a:t>
            </a:r>
            <a:endParaRPr lang="fr-FR" dirty="0"/>
          </a:p>
        </p:txBody>
      </p:sp>
      <p:sp>
        <p:nvSpPr>
          <p:cNvPr id="19" name="Foliennummernplatzhalter 1"/>
          <p:cNvSpPr>
            <a:spLocks noGrp="1"/>
          </p:cNvSpPr>
          <p:nvPr>
            <p:ph type="sldNum" sz="quarter" idx="12"/>
          </p:nvPr>
        </p:nvSpPr>
        <p:spPr>
          <a:xfrm>
            <a:off x="36000" y="6586887"/>
            <a:ext cx="615600" cy="262800"/>
          </a:xfrm>
        </p:spPr>
        <p:txBody>
          <a:bodyPr/>
          <a:lstStyle/>
          <a:p>
            <a:fld id="{84CAB5F9-7FB5-4E89-9528-A8E4C6735C95}" type="slidenum">
              <a:rPr lang="de-DE" smtClean="0"/>
              <a:t>5</a:t>
            </a:fld>
            <a:endParaRPr lang="de-DE" dirty="0"/>
          </a:p>
        </p:txBody>
      </p:sp>
      <p:sp>
        <p:nvSpPr>
          <p:cNvPr id="20" name="Datumsplatzhalter 3"/>
          <p:cNvSpPr>
            <a:spLocks noGrp="1"/>
          </p:cNvSpPr>
          <p:nvPr>
            <p:ph type="dt" sz="half" idx="10"/>
          </p:nvPr>
        </p:nvSpPr>
        <p:spPr>
          <a:xfrm>
            <a:off x="537882" y="6577200"/>
            <a:ext cx="1167565" cy="280800"/>
          </a:xfrm>
        </p:spPr>
        <p:txBody>
          <a:bodyPr/>
          <a:lstStyle/>
          <a:p>
            <a:r>
              <a:rPr lang="de-DE"/>
              <a:t>July 2019</a:t>
            </a:r>
            <a:endParaRPr lang="de-DE" dirty="0"/>
          </a:p>
        </p:txBody>
      </p:sp>
      <p:sp>
        <p:nvSpPr>
          <p:cNvPr id="3" name="Rechteck 2"/>
          <p:cNvSpPr/>
          <p:nvPr/>
        </p:nvSpPr>
        <p:spPr>
          <a:xfrm>
            <a:off x="7477126" y="3976688"/>
            <a:ext cx="45719" cy="1190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Rechteck 22"/>
          <p:cNvSpPr/>
          <p:nvPr/>
        </p:nvSpPr>
        <p:spPr>
          <a:xfrm>
            <a:off x="7478556" y="4203942"/>
            <a:ext cx="45719" cy="1190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Rechteck 23"/>
          <p:cNvSpPr/>
          <p:nvPr/>
        </p:nvSpPr>
        <p:spPr>
          <a:xfrm>
            <a:off x="8474870" y="3976688"/>
            <a:ext cx="45719" cy="1190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Rechteck 24"/>
          <p:cNvSpPr/>
          <p:nvPr/>
        </p:nvSpPr>
        <p:spPr>
          <a:xfrm>
            <a:off x="8472965" y="4203942"/>
            <a:ext cx="45719" cy="1190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5088810"/>
      </p:ext>
    </p:extLst>
  </p:cSld>
  <p:clrMapOvr>
    <a:masterClrMapping/>
  </p:clrMapOvr>
  <mc:AlternateContent xmlns:mc="http://schemas.openxmlformats.org/markup-compatibility/2006" xmlns:p14="http://schemas.microsoft.com/office/powerpoint/2010/main">
    <mc:Choice Requires="p14">
      <p:transition p14:dur="250" advTm="11778">
        <p:fade/>
      </p:transition>
    </mc:Choice>
    <mc:Fallback xmlns="">
      <p:transition advTm="1177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102"/>
                                        </p:tgtEl>
                                        <p:attrNameLst>
                                          <p:attrName>style.visibility</p:attrName>
                                        </p:attrNameLst>
                                      </p:cBhvr>
                                      <p:to>
                                        <p:strVal val="visible"/>
                                      </p:to>
                                    </p:set>
                                    <p:animEffect transition="in" filter="fade">
                                      <p:cBhvr>
                                        <p:cTn id="11" dur="500"/>
                                        <p:tgtEl>
                                          <p:spTgt spid="410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107"/>
                                        </p:tgtEl>
                                        <p:attrNameLst>
                                          <p:attrName>style.visibility</p:attrName>
                                        </p:attrNameLst>
                                      </p:cBhvr>
                                      <p:to>
                                        <p:strVal val="visible"/>
                                      </p:to>
                                    </p:set>
                                    <p:animEffect transition="in" filter="fade">
                                      <p:cBhvr>
                                        <p:cTn id="15" dur="500"/>
                                        <p:tgtEl>
                                          <p:spTgt spid="410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104"/>
                                        </p:tgtEl>
                                        <p:attrNameLst>
                                          <p:attrName>style.visibility</p:attrName>
                                        </p:attrNameLst>
                                      </p:cBhvr>
                                      <p:to>
                                        <p:strVal val="visible"/>
                                      </p:to>
                                    </p:set>
                                    <p:animEffect transition="in" filter="fade">
                                      <p:cBhvr>
                                        <p:cTn id="19" dur="500"/>
                                        <p:tgtEl>
                                          <p:spTgt spid="410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105"/>
                                        </p:tgtEl>
                                        <p:attrNameLst>
                                          <p:attrName>style.visibility</p:attrName>
                                        </p:attrNameLst>
                                      </p:cBhvr>
                                      <p:to>
                                        <p:strVal val="visible"/>
                                      </p:to>
                                    </p:set>
                                    <p:animEffect transition="in" filter="fade">
                                      <p:cBhvr>
                                        <p:cTn id="23" dur="500"/>
                                        <p:tgtEl>
                                          <p:spTgt spid="4105"/>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108"/>
                                        </p:tgtEl>
                                        <p:attrNameLst>
                                          <p:attrName>style.visibility</p:attrName>
                                        </p:attrNameLst>
                                      </p:cBhvr>
                                      <p:to>
                                        <p:strVal val="visible"/>
                                      </p:to>
                                    </p:set>
                                    <p:animEffect transition="in" filter="fade">
                                      <p:cBhvr>
                                        <p:cTn id="27" dur="500"/>
                                        <p:tgtEl>
                                          <p:spTgt spid="410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103"/>
                                        </p:tgtEl>
                                        <p:attrNameLst>
                                          <p:attrName>style.visibility</p:attrName>
                                        </p:attrNameLst>
                                      </p:cBhvr>
                                      <p:to>
                                        <p:strVal val="visible"/>
                                      </p:to>
                                    </p:set>
                                    <p:animEffect transition="in" filter="fade">
                                      <p:cBhvr>
                                        <p:cTn id="31" dur="500"/>
                                        <p:tgtEl>
                                          <p:spTgt spid="4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88626" y="138366"/>
            <a:ext cx="5400000" cy="432000"/>
          </a:xfrm>
        </p:spPr>
        <p:txBody>
          <a:bodyPr>
            <a:normAutofit/>
          </a:bodyPr>
          <a:lstStyle/>
          <a:p>
            <a:r>
              <a:rPr lang="de-DE" dirty="0">
                <a:latin typeface="Calibri Light" panose="020F0302020204030204" pitchFamily="34" charset="0"/>
              </a:rPr>
              <a:t>KETEK SiPM WB-Series</a:t>
            </a:r>
          </a:p>
        </p:txBody>
      </p:sp>
      <p:pic>
        <p:nvPicPr>
          <p:cNvPr id="10" name="Grafik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06773" y="1412837"/>
            <a:ext cx="4519068" cy="2709457"/>
          </a:xfrm>
          <a:prstGeom prst="rect">
            <a:avLst/>
          </a:prstGeom>
        </p:spPr>
      </p:pic>
      <p:sp>
        <p:nvSpPr>
          <p:cNvPr id="11" name="Rechteck 10"/>
          <p:cNvSpPr/>
          <p:nvPr/>
        </p:nvSpPr>
        <p:spPr>
          <a:xfrm>
            <a:off x="4607235" y="4176775"/>
            <a:ext cx="4416846" cy="2302508"/>
          </a:xfrm>
          <a:prstGeom prst="rect">
            <a:avLst/>
          </a:prstGeom>
          <a:solidFill>
            <a:schemeClr val="bg1">
              <a:lumMod val="95000"/>
            </a:schemeClr>
          </a:solidFill>
        </p:spPr>
        <p:txBody>
          <a:bodyPr wrap="square" lIns="180000" tIns="180000" bIns="180000">
            <a:spAutoFit/>
          </a:bodyPr>
          <a:lstStyle/>
          <a:p>
            <a:r>
              <a:rPr lang="en-US" dirty="0"/>
              <a:t>Typical Dark Count Rate (DCR) of the WB Series versus overvoltage. </a:t>
            </a:r>
            <a:br>
              <a:rPr lang="en-US" dirty="0"/>
            </a:br>
            <a:r>
              <a:rPr lang="en-US" b="1" dirty="0"/>
              <a:t>DCR greatly improved </a:t>
            </a:r>
          </a:p>
          <a:p>
            <a:pPr marL="285750" indent="-285750">
              <a:buFont typeface="Arial" panose="020B0604020202020204" pitchFamily="34" charset="0"/>
              <a:buChar char="•"/>
            </a:pPr>
            <a:r>
              <a:rPr lang="en-US" altLang="de-DE" dirty="0">
                <a:latin typeface="Calibri" pitchFamily="34" charset="0"/>
                <a:cs typeface="Calibri" pitchFamily="34" charset="0"/>
              </a:rPr>
              <a:t>Dark pulses = pulses not being excited by incoming light</a:t>
            </a:r>
          </a:p>
          <a:p>
            <a:pPr marL="285750" indent="-285750">
              <a:buFont typeface="Arial" panose="020B0604020202020204" pitchFamily="34" charset="0"/>
              <a:buChar char="•"/>
            </a:pPr>
            <a:r>
              <a:rPr lang="en-US" altLang="de-DE" dirty="0">
                <a:latin typeface="Calibri" pitchFamily="34" charset="0"/>
                <a:cs typeface="Calibri" pitchFamily="34" charset="0"/>
              </a:rPr>
              <a:t>Dark pulses are triggered by thermally generated electrons</a:t>
            </a:r>
          </a:p>
        </p:txBody>
      </p:sp>
      <p:pic>
        <p:nvPicPr>
          <p:cNvPr id="13" name="Grafik 1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49808" y="3717544"/>
            <a:ext cx="4301521" cy="2728225"/>
          </a:xfrm>
          <a:prstGeom prst="rect">
            <a:avLst/>
          </a:prstGeom>
        </p:spPr>
      </p:pic>
      <p:sp>
        <p:nvSpPr>
          <p:cNvPr id="9" name="Rechteck 8"/>
          <p:cNvSpPr/>
          <p:nvPr/>
        </p:nvSpPr>
        <p:spPr>
          <a:xfrm>
            <a:off x="216420" y="803235"/>
            <a:ext cx="4009958" cy="2856506"/>
          </a:xfrm>
          <a:prstGeom prst="rect">
            <a:avLst/>
          </a:prstGeom>
          <a:solidFill>
            <a:schemeClr val="bg1">
              <a:lumMod val="95000"/>
            </a:schemeClr>
          </a:solidFill>
        </p:spPr>
        <p:txBody>
          <a:bodyPr wrap="square" lIns="180000" tIns="180000" bIns="180000">
            <a:spAutoFit/>
          </a:bodyPr>
          <a:lstStyle/>
          <a:p>
            <a:r>
              <a:rPr lang="en-US" dirty="0"/>
              <a:t>Photo detection efficiency of the WB Series SiPMs versus photon wavelength. The peak PDE is at ca. 430 nm. </a:t>
            </a:r>
          </a:p>
          <a:p>
            <a:r>
              <a:rPr lang="en-US" b="1" dirty="0"/>
              <a:t>Excellent PDE to cell size ratio.</a:t>
            </a:r>
          </a:p>
          <a:p>
            <a:endParaRPr lang="en-US" b="1" dirty="0"/>
          </a:p>
          <a:p>
            <a:endParaRPr lang="en-US" b="1" dirty="0"/>
          </a:p>
          <a:p>
            <a:endParaRPr lang="en-US" b="1" dirty="0"/>
          </a:p>
          <a:p>
            <a:endParaRPr lang="en-US" b="1" dirty="0"/>
          </a:p>
          <a:p>
            <a:endParaRPr lang="en-US" b="1" dirty="0"/>
          </a:p>
        </p:txBody>
      </p:sp>
      <p:sp>
        <p:nvSpPr>
          <p:cNvPr id="20" name="Gleichschenkliges Dreieck 19"/>
          <p:cNvSpPr/>
          <p:nvPr/>
        </p:nvSpPr>
        <p:spPr>
          <a:xfrm rot="5400000">
            <a:off x="4130745" y="1711398"/>
            <a:ext cx="458675" cy="229338"/>
          </a:xfrm>
          <a:prstGeom prst="triangle">
            <a:avLst/>
          </a:prstGeom>
          <a:solidFill>
            <a:srgbClr val="481C57"/>
          </a:solidFill>
          <a:ln>
            <a:solidFill>
              <a:srgbClr val="471C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Rechteck 22"/>
          <p:cNvSpPr/>
          <p:nvPr/>
        </p:nvSpPr>
        <p:spPr>
          <a:xfrm>
            <a:off x="6079487" y="700152"/>
            <a:ext cx="1665627" cy="646331"/>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lgn="ctr">
              <a:buFont typeface="Wingdings" pitchFamily="2" charset="2"/>
              <a:buNone/>
            </a:pPr>
            <a:r>
              <a:rPr lang="en-US" altLang="de-DE" dirty="0">
                <a:solidFill>
                  <a:schemeClr val="bg1"/>
                </a:solidFill>
                <a:latin typeface="Calibri" pitchFamily="34" charset="0"/>
              </a:rPr>
              <a:t>PM3325:</a:t>
            </a:r>
            <a:br>
              <a:rPr lang="en-US" altLang="de-DE" dirty="0">
                <a:solidFill>
                  <a:schemeClr val="bg1"/>
                </a:solidFill>
                <a:latin typeface="Calibri" pitchFamily="34" charset="0"/>
              </a:rPr>
            </a:br>
            <a:r>
              <a:rPr lang="en-US" altLang="de-DE" dirty="0">
                <a:solidFill>
                  <a:schemeClr val="bg1"/>
                </a:solidFill>
                <a:latin typeface="Calibri" pitchFamily="34" charset="0"/>
              </a:rPr>
              <a:t>43 % @ 430 nm</a:t>
            </a:r>
          </a:p>
        </p:txBody>
      </p:sp>
      <p:sp>
        <p:nvSpPr>
          <p:cNvPr id="19" name="Gleichschenkliges Dreieck 18"/>
          <p:cNvSpPr/>
          <p:nvPr/>
        </p:nvSpPr>
        <p:spPr>
          <a:xfrm rot="16200000">
            <a:off x="4322473" y="4948746"/>
            <a:ext cx="458675" cy="231143"/>
          </a:xfrm>
          <a:prstGeom prst="triangle">
            <a:avLst/>
          </a:prstGeom>
          <a:solidFill>
            <a:srgbClr val="481C57"/>
          </a:solidFill>
          <a:ln>
            <a:solidFill>
              <a:srgbClr val="471C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Fußzeilenplatzhalter 5"/>
          <p:cNvSpPr>
            <a:spLocks noGrp="1"/>
          </p:cNvSpPr>
          <p:nvPr>
            <p:ph type="ftr" sz="quarter" idx="3"/>
          </p:nvPr>
        </p:nvSpPr>
        <p:spPr>
          <a:xfrm>
            <a:off x="1692000" y="6595200"/>
            <a:ext cx="3960000" cy="262800"/>
          </a:xfrm>
        </p:spPr>
        <p:txBody>
          <a:bodyPr/>
          <a:lstStyle/>
          <a:p>
            <a:r>
              <a:rPr lang="sv-SE"/>
              <a:t>KETEK - iWoRiD 2019                     Tobias Eggert</a:t>
            </a:r>
            <a:endParaRPr lang="fr-FR" dirty="0"/>
          </a:p>
        </p:txBody>
      </p:sp>
      <p:sp>
        <p:nvSpPr>
          <p:cNvPr id="25" name="Foliennummernplatzhalter 1"/>
          <p:cNvSpPr>
            <a:spLocks noGrp="1"/>
          </p:cNvSpPr>
          <p:nvPr>
            <p:ph type="sldNum" sz="quarter" idx="12"/>
          </p:nvPr>
        </p:nvSpPr>
        <p:spPr>
          <a:xfrm>
            <a:off x="36000" y="6586887"/>
            <a:ext cx="615600" cy="262800"/>
          </a:xfrm>
        </p:spPr>
        <p:txBody>
          <a:bodyPr/>
          <a:lstStyle/>
          <a:p>
            <a:fld id="{84CAB5F9-7FB5-4E89-9528-A8E4C6735C95}" type="slidenum">
              <a:rPr lang="de-DE" smtClean="0"/>
              <a:t>6</a:t>
            </a:fld>
            <a:endParaRPr lang="de-DE" dirty="0"/>
          </a:p>
        </p:txBody>
      </p:sp>
      <p:sp>
        <p:nvSpPr>
          <p:cNvPr id="26" name="Datumsplatzhalter 3"/>
          <p:cNvSpPr>
            <a:spLocks noGrp="1"/>
          </p:cNvSpPr>
          <p:nvPr>
            <p:ph type="dt" sz="half" idx="10"/>
          </p:nvPr>
        </p:nvSpPr>
        <p:spPr>
          <a:xfrm>
            <a:off x="537882" y="6577200"/>
            <a:ext cx="1167565" cy="280800"/>
          </a:xfrm>
        </p:spPr>
        <p:txBody>
          <a:bodyPr/>
          <a:lstStyle/>
          <a:p>
            <a:r>
              <a:rPr lang="de-DE"/>
              <a:t>July 2019</a:t>
            </a:r>
            <a:endParaRPr lang="de-DE" dirty="0"/>
          </a:p>
        </p:txBody>
      </p:sp>
      <p:sp>
        <p:nvSpPr>
          <p:cNvPr id="17" name="Rectangle 15"/>
          <p:cNvSpPr>
            <a:spLocks noChangeArrowheads="1"/>
          </p:cNvSpPr>
          <p:nvPr/>
        </p:nvSpPr>
        <p:spPr bwMode="auto">
          <a:xfrm>
            <a:off x="463689" y="2254352"/>
            <a:ext cx="3508375" cy="1331761"/>
          </a:xfrm>
          <a:prstGeom prst="rect">
            <a:avLst/>
          </a:prstGeom>
          <a:solidFill>
            <a:srgbClr val="F8F8F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de-DE"/>
          </a:p>
        </p:txBody>
      </p:sp>
      <p:sp>
        <p:nvSpPr>
          <p:cNvPr id="18" name="Text Box 16"/>
          <p:cNvSpPr txBox="1">
            <a:spLocks noChangeArrowheads="1"/>
          </p:cNvSpPr>
          <p:nvPr/>
        </p:nvSpPr>
        <p:spPr bwMode="auto">
          <a:xfrm>
            <a:off x="537882" y="2684460"/>
            <a:ext cx="3104850" cy="938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tabLst>
                <a:tab pos="534988" algn="l"/>
              </a:tabLst>
              <a:defRPr>
                <a:solidFill>
                  <a:schemeClr val="tx1"/>
                </a:solidFill>
                <a:latin typeface="Arial" charset="0"/>
              </a:defRPr>
            </a:lvl1pPr>
            <a:lvl2pPr marL="742950" indent="-285750" eaLnBrk="0" hangingPunct="0">
              <a:tabLst>
                <a:tab pos="534988" algn="l"/>
              </a:tabLst>
              <a:defRPr>
                <a:solidFill>
                  <a:schemeClr val="tx1"/>
                </a:solidFill>
                <a:latin typeface="Arial" charset="0"/>
              </a:defRPr>
            </a:lvl2pPr>
            <a:lvl3pPr marL="1143000" indent="-228600" eaLnBrk="0" hangingPunct="0">
              <a:tabLst>
                <a:tab pos="534988" algn="l"/>
              </a:tabLst>
              <a:defRPr>
                <a:solidFill>
                  <a:schemeClr val="tx1"/>
                </a:solidFill>
                <a:latin typeface="Arial" charset="0"/>
              </a:defRPr>
            </a:lvl3pPr>
            <a:lvl4pPr marL="1600200" indent="-228600" eaLnBrk="0" hangingPunct="0">
              <a:tabLst>
                <a:tab pos="534988" algn="l"/>
              </a:tabLst>
              <a:defRPr>
                <a:solidFill>
                  <a:schemeClr val="tx1"/>
                </a:solidFill>
                <a:latin typeface="Arial" charset="0"/>
              </a:defRPr>
            </a:lvl4pPr>
            <a:lvl5pPr marL="2057400" indent="-228600" eaLnBrk="0" hangingPunct="0">
              <a:tabLst>
                <a:tab pos="534988" algn="l"/>
              </a:tabLst>
              <a:defRPr>
                <a:solidFill>
                  <a:schemeClr val="tx1"/>
                </a:solidFill>
                <a:latin typeface="Arial" charset="0"/>
              </a:defRPr>
            </a:lvl5pPr>
            <a:lvl6pPr marL="2514600" indent="-228600" eaLnBrk="0" fontAlgn="base" hangingPunct="0">
              <a:spcBef>
                <a:spcPct val="0"/>
              </a:spcBef>
              <a:spcAft>
                <a:spcPct val="0"/>
              </a:spcAft>
              <a:tabLst>
                <a:tab pos="534988" algn="l"/>
              </a:tabLst>
              <a:defRPr>
                <a:solidFill>
                  <a:schemeClr val="tx1"/>
                </a:solidFill>
                <a:latin typeface="Arial" charset="0"/>
              </a:defRPr>
            </a:lvl6pPr>
            <a:lvl7pPr marL="2971800" indent="-228600" eaLnBrk="0" fontAlgn="base" hangingPunct="0">
              <a:spcBef>
                <a:spcPct val="0"/>
              </a:spcBef>
              <a:spcAft>
                <a:spcPct val="0"/>
              </a:spcAft>
              <a:tabLst>
                <a:tab pos="534988" algn="l"/>
              </a:tabLst>
              <a:defRPr>
                <a:solidFill>
                  <a:schemeClr val="tx1"/>
                </a:solidFill>
                <a:latin typeface="Arial" charset="0"/>
              </a:defRPr>
            </a:lvl7pPr>
            <a:lvl8pPr marL="3429000" indent="-228600" eaLnBrk="0" fontAlgn="base" hangingPunct="0">
              <a:spcBef>
                <a:spcPct val="0"/>
              </a:spcBef>
              <a:spcAft>
                <a:spcPct val="0"/>
              </a:spcAft>
              <a:tabLst>
                <a:tab pos="534988" algn="l"/>
              </a:tabLst>
              <a:defRPr>
                <a:solidFill>
                  <a:schemeClr val="tx1"/>
                </a:solidFill>
                <a:latin typeface="Arial" charset="0"/>
              </a:defRPr>
            </a:lvl8pPr>
            <a:lvl9pPr marL="3886200" indent="-228600" eaLnBrk="0" fontAlgn="base" hangingPunct="0">
              <a:spcBef>
                <a:spcPct val="0"/>
              </a:spcBef>
              <a:spcAft>
                <a:spcPct val="0"/>
              </a:spcAft>
              <a:tabLst>
                <a:tab pos="534988" algn="l"/>
              </a:tabLst>
              <a:defRPr>
                <a:solidFill>
                  <a:schemeClr val="tx1"/>
                </a:solidFill>
                <a:latin typeface="Arial" charset="0"/>
              </a:defRPr>
            </a:lvl9pPr>
          </a:lstStyle>
          <a:p>
            <a:pPr eaLnBrk="1" hangingPunct="1"/>
            <a:r>
              <a:rPr lang="en-GB" altLang="de-DE" sz="1100" i="1" dirty="0">
                <a:latin typeface="+mn-lt"/>
              </a:rPr>
              <a:t>QE	Quantum Efficiency</a:t>
            </a:r>
          </a:p>
          <a:p>
            <a:pPr eaLnBrk="1" hangingPunct="1"/>
            <a:r>
              <a:rPr lang="en-GB" altLang="de-DE" sz="1100" i="1" dirty="0">
                <a:latin typeface="+mn-lt"/>
                <a:sym typeface="Symbol" pitchFamily="18" charset="2"/>
              </a:rPr>
              <a:t>	Geiger/Breakdown Efficiency</a:t>
            </a:r>
          </a:p>
          <a:p>
            <a:pPr eaLnBrk="1" hangingPunct="1"/>
            <a:r>
              <a:rPr lang="en-GB" altLang="de-DE" sz="1100" i="1" dirty="0">
                <a:latin typeface="+mn-lt"/>
                <a:sym typeface="Symbol" pitchFamily="18" charset="2"/>
              </a:rPr>
              <a:t>GE	Geometrical Efficiency (active area)</a:t>
            </a:r>
          </a:p>
          <a:p>
            <a:pPr eaLnBrk="1" hangingPunct="1">
              <a:buFont typeface="Symbol" pitchFamily="18" charset="2"/>
              <a:buNone/>
            </a:pPr>
            <a:r>
              <a:rPr lang="en-GB" altLang="de-DE" sz="1100" i="1" dirty="0">
                <a:latin typeface="+mn-lt"/>
                <a:sym typeface="Symbol" pitchFamily="18" charset="2"/>
              </a:rPr>
              <a:t>	Wavelength</a:t>
            </a:r>
          </a:p>
          <a:p>
            <a:pPr eaLnBrk="1" hangingPunct="1">
              <a:buFont typeface="Symbol" pitchFamily="18" charset="2"/>
              <a:buNone/>
            </a:pPr>
            <a:r>
              <a:rPr lang="en-GB" altLang="de-DE" sz="1100" i="1" dirty="0">
                <a:latin typeface="+mn-lt"/>
                <a:sym typeface="Symbol" pitchFamily="18" charset="2"/>
              </a:rPr>
              <a:t>V	Bias</a:t>
            </a:r>
          </a:p>
        </p:txBody>
      </p:sp>
      <p:graphicFrame>
        <p:nvGraphicFramePr>
          <p:cNvPr id="21" name="Object 17"/>
          <p:cNvGraphicFramePr>
            <a:graphicFrameLocks noChangeAspect="1"/>
          </p:cNvGraphicFramePr>
          <p:nvPr>
            <p:extLst>
              <p:ext uri="{D42A27DB-BD31-4B8C-83A1-F6EECF244321}">
                <p14:modId xmlns:p14="http://schemas.microsoft.com/office/powerpoint/2010/main" val="96375621"/>
              </p:ext>
            </p:extLst>
          </p:nvPr>
        </p:nvGraphicFramePr>
        <p:xfrm>
          <a:off x="511314" y="2344325"/>
          <a:ext cx="3460750" cy="368300"/>
        </p:xfrm>
        <a:graphic>
          <a:graphicData uri="http://schemas.openxmlformats.org/presentationml/2006/ole">
            <mc:AlternateContent xmlns:mc="http://schemas.openxmlformats.org/markup-compatibility/2006">
              <mc:Choice xmlns:v="urn:schemas-microsoft-com:vml" Requires="v">
                <p:oleObj spid="_x0000_s4156" name="Formel" r:id="rId5" imgW="1916868" imgH="203112" progId="Equation.3">
                  <p:embed/>
                </p:oleObj>
              </mc:Choice>
              <mc:Fallback>
                <p:oleObj name="Formel" r:id="rId5" imgW="1916868" imgH="203112"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1314" y="2344325"/>
                        <a:ext cx="34607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7" name="Picture 2"/>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contrast="20000"/>
                    </a14:imgEffect>
                  </a14:imgLayer>
                </a14:imgProps>
              </a:ext>
              <a:ext uri="{28A0092B-C50C-407E-A947-70E740481C1C}">
                <a14:useLocalDpi xmlns:a14="http://schemas.microsoft.com/office/drawing/2010/main"/>
              </a:ext>
            </a:extLst>
          </a:blip>
          <a:srcRect/>
          <a:stretch>
            <a:fillRect/>
          </a:stretch>
        </p:blipFill>
        <p:spPr bwMode="auto">
          <a:xfrm>
            <a:off x="4451330" y="52397"/>
            <a:ext cx="988662" cy="1211010"/>
          </a:xfrm>
          <a:prstGeom prst="roundRect">
            <a:avLst>
              <a:gd name="adj" fmla="val 8594"/>
            </a:avLst>
          </a:prstGeom>
          <a:solidFill>
            <a:srgbClr val="FFFFFF">
              <a:shade val="85000"/>
            </a:srgbClr>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7010400" y="1783756"/>
            <a:ext cx="1656360"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Clr>
                <a:srgbClr val="7030A0"/>
              </a:buClr>
              <a:buSzPct val="120000"/>
              <a:buFont typeface="Arial" panose="020B0604020202020204" pitchFamily="34" charset="0"/>
              <a:buChar char="•"/>
            </a:pPr>
            <a:r>
              <a:rPr lang="de-DE" dirty="0"/>
              <a:t>PM3325-WB</a:t>
            </a:r>
          </a:p>
          <a:p>
            <a:pPr>
              <a:buClr>
                <a:srgbClr val="7030A0"/>
              </a:buClr>
              <a:buSzPct val="100000"/>
            </a:pPr>
            <a:endParaRPr lang="de-DE" dirty="0"/>
          </a:p>
          <a:p>
            <a:pPr marL="285750" indent="-285750">
              <a:buClr>
                <a:srgbClr val="7030A0"/>
              </a:buClr>
              <a:buSzPct val="90000"/>
              <a:buFont typeface="Courier New" panose="02070309020205020404" pitchFamily="49" charset="0"/>
              <a:buChar char="o"/>
            </a:pPr>
            <a:r>
              <a:rPr lang="de-DE" dirty="0"/>
              <a:t>PM3315-WB</a:t>
            </a:r>
          </a:p>
        </p:txBody>
      </p:sp>
      <p:sp>
        <p:nvSpPr>
          <p:cNvPr id="28" name="Textfeld 27"/>
          <p:cNvSpPr txBox="1"/>
          <p:nvPr/>
        </p:nvSpPr>
        <p:spPr>
          <a:xfrm>
            <a:off x="2548829" y="5321880"/>
            <a:ext cx="1439539"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Clr>
                <a:srgbClr val="7030A0"/>
              </a:buClr>
              <a:buSzPct val="120000"/>
              <a:buFont typeface="Arial" panose="020B0604020202020204" pitchFamily="34" charset="0"/>
              <a:buChar char="•"/>
            </a:pPr>
            <a:r>
              <a:rPr lang="de-DE" dirty="0"/>
              <a:t>WB-Series</a:t>
            </a:r>
          </a:p>
        </p:txBody>
      </p:sp>
    </p:spTree>
    <p:extLst>
      <p:ext uri="{BB962C8B-B14F-4D97-AF65-F5344CB8AC3E}">
        <p14:creationId xmlns:p14="http://schemas.microsoft.com/office/powerpoint/2010/main" val="2242371105"/>
      </p:ext>
    </p:extLst>
  </p:cSld>
  <p:clrMapOvr>
    <a:masterClrMapping/>
  </p:clrMapOvr>
  <mc:AlternateContent xmlns:mc="http://schemas.openxmlformats.org/markup-compatibility/2006" xmlns:p14="http://schemas.microsoft.com/office/powerpoint/2010/main">
    <mc:Choice Requires="p14">
      <p:transition p14:dur="250" advTm="11778">
        <p:fade/>
      </p:transition>
    </mc:Choice>
    <mc:Fallback xmlns="">
      <p:transition advTm="1177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animBg="1"/>
      <p:bldP spid="20" grpId="0" animBg="1"/>
      <p:bldP spid="23" grpId="0" animBg="1"/>
      <p:bldP spid="19" grpId="0" animBg="1"/>
      <p:bldP spid="17" grpId="0" animBg="1"/>
      <p:bldP spid="18" grpId="0"/>
      <p:bldP spid="3" grpId="0" animBg="1"/>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84CAB5F9-7FB5-4E89-9528-A8E4C6735C95}" type="slidenum">
              <a:rPr lang="de-DE" smtClean="0"/>
              <a:t>7</a:t>
            </a:fld>
            <a:endParaRPr lang="de-DE"/>
          </a:p>
        </p:txBody>
      </p:sp>
      <p:sp>
        <p:nvSpPr>
          <p:cNvPr id="5" name="Datumsplatzhalter 4"/>
          <p:cNvSpPr>
            <a:spLocks noGrp="1"/>
          </p:cNvSpPr>
          <p:nvPr>
            <p:ph type="dt" sz="half" idx="10"/>
          </p:nvPr>
        </p:nvSpPr>
        <p:spPr/>
        <p:txBody>
          <a:bodyPr/>
          <a:lstStyle/>
          <a:p>
            <a:r>
              <a:rPr lang="de-DE"/>
              <a:t>July 2019</a:t>
            </a:r>
            <a:endParaRPr lang="de-DE" dirty="0"/>
          </a:p>
        </p:txBody>
      </p:sp>
      <p:sp>
        <p:nvSpPr>
          <p:cNvPr id="6" name="Fußzeilenplatzhalter 5"/>
          <p:cNvSpPr>
            <a:spLocks noGrp="1"/>
          </p:cNvSpPr>
          <p:nvPr>
            <p:ph type="ftr" sz="quarter" idx="3"/>
          </p:nvPr>
        </p:nvSpPr>
        <p:spPr/>
        <p:txBody>
          <a:bodyPr/>
          <a:lstStyle/>
          <a:p>
            <a:r>
              <a:rPr lang="sv-SE"/>
              <a:t>KETEK - iWoRiD 2019                     Tobias Eggert</a:t>
            </a:r>
            <a:endParaRPr lang="fr-FR" dirty="0"/>
          </a:p>
        </p:txBody>
      </p:sp>
      <p:pic>
        <p:nvPicPr>
          <p:cNvPr id="8" name="Grafik 7"/>
          <p:cNvPicPr>
            <a:picLocks noChangeAspect="1"/>
          </p:cNvPicPr>
          <p:nvPr/>
        </p:nvPicPr>
        <p:blipFill rotWithShape="1">
          <a:blip r:embed="rId3" cstate="print">
            <a:extLst>
              <a:ext uri="{28A0092B-C50C-407E-A947-70E740481C1C}">
                <a14:useLocalDpi xmlns:a14="http://schemas.microsoft.com/office/drawing/2010/main"/>
              </a:ext>
            </a:extLst>
          </a:blip>
          <a:srcRect l="2243" t="3206" r="1917" b="2694"/>
          <a:stretch/>
        </p:blipFill>
        <p:spPr>
          <a:xfrm>
            <a:off x="1219298" y="740380"/>
            <a:ext cx="6705405" cy="4167198"/>
          </a:xfrm>
          <a:prstGeom prst="rect">
            <a:avLst/>
          </a:prstGeom>
        </p:spPr>
      </p:pic>
      <p:sp>
        <p:nvSpPr>
          <p:cNvPr id="7" name="Titel 1">
            <a:extLst>
              <a:ext uri="{FF2B5EF4-FFF2-40B4-BE49-F238E27FC236}">
                <a16:creationId xmlns:a16="http://schemas.microsoft.com/office/drawing/2014/main" id="{643CC581-CA72-4E6F-B988-3AEE42D542E1}"/>
              </a:ext>
            </a:extLst>
          </p:cNvPr>
          <p:cNvSpPr txBox="1">
            <a:spLocks/>
          </p:cNvSpPr>
          <p:nvPr/>
        </p:nvSpPr>
        <p:spPr>
          <a:xfrm>
            <a:off x="188626" y="138366"/>
            <a:ext cx="5400000" cy="432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400" kern="1200">
                <a:solidFill>
                  <a:schemeClr val="bg1"/>
                </a:solidFill>
                <a:latin typeface="Calibri" panose="020F0502020204030204" pitchFamily="34" charset="0"/>
                <a:ea typeface="+mj-ea"/>
                <a:cs typeface="+mj-cs"/>
              </a:defRPr>
            </a:lvl1pPr>
          </a:lstStyle>
          <a:p>
            <a:r>
              <a:rPr lang="de-DE" dirty="0">
                <a:latin typeface="Calibri Light" panose="020F0302020204030204" pitchFamily="34" charset="0"/>
              </a:rPr>
              <a:t>D</a:t>
            </a:r>
            <a:r>
              <a:rPr lang="x-none" dirty="0">
                <a:latin typeface="Calibri Light" panose="020F0302020204030204" pitchFamily="34" charset="0"/>
              </a:rPr>
              <a:t>ynamic Range</a:t>
            </a:r>
            <a:r>
              <a:rPr lang="de-DE" dirty="0">
                <a:latin typeface="Calibri Light" panose="020F0302020204030204" pitchFamily="34" charset="0"/>
              </a:rPr>
              <a:t> </a:t>
            </a:r>
            <a:r>
              <a:rPr lang="de-DE" dirty="0" err="1">
                <a:latin typeface="Calibri Light" panose="020F0302020204030204" pitchFamily="34" charset="0"/>
              </a:rPr>
              <a:t>of</a:t>
            </a:r>
            <a:r>
              <a:rPr lang="de-DE" dirty="0">
                <a:latin typeface="Calibri Light" panose="020F0302020204030204" pitchFamily="34" charset="0"/>
              </a:rPr>
              <a:t> SiPM</a:t>
            </a:r>
            <a:endParaRPr lang="x-none" dirty="0">
              <a:latin typeface="Calibri Light" panose="020F0302020204030204" pitchFamily="34" charset="0"/>
            </a:endParaRPr>
          </a:p>
        </p:txBody>
      </p:sp>
      <p:sp>
        <p:nvSpPr>
          <p:cNvPr id="10" name="Textfeld 9">
            <a:extLst>
              <a:ext uri="{FF2B5EF4-FFF2-40B4-BE49-F238E27FC236}">
                <a16:creationId xmlns:a16="http://schemas.microsoft.com/office/drawing/2014/main" id="{57EDA523-8E3D-4703-8903-8A5669B26303}"/>
              </a:ext>
            </a:extLst>
          </p:cNvPr>
          <p:cNvSpPr txBox="1"/>
          <p:nvPr/>
        </p:nvSpPr>
        <p:spPr>
          <a:xfrm>
            <a:off x="36000" y="4925578"/>
            <a:ext cx="5782111" cy="1277273"/>
          </a:xfrm>
          <a:prstGeom prst="rect">
            <a:avLst/>
          </a:prstGeom>
          <a:noFill/>
        </p:spPr>
        <p:txBody>
          <a:bodyPr wrap="square" rtlCol="0">
            <a:spAutoFit/>
          </a:bodyPr>
          <a:lstStyle/>
          <a:p>
            <a:pPr marL="360000" indent="-216000">
              <a:spcAft>
                <a:spcPts val="600"/>
              </a:spcAft>
              <a:buClr>
                <a:srgbClr val="2F0041"/>
              </a:buClr>
              <a:buSzPct val="111000"/>
              <a:buFontTx/>
              <a:buChar char="•"/>
              <a:tabLst>
                <a:tab pos="982663" algn="l"/>
              </a:tabLst>
              <a:defRPr/>
            </a:pPr>
            <a:r>
              <a:rPr lang="en-US" dirty="0">
                <a:solidFill>
                  <a:schemeClr val="tx1">
                    <a:lumMod val="85000"/>
                    <a:lumOff val="15000"/>
                  </a:schemeClr>
                </a:solidFill>
              </a:rPr>
              <a:t>The dynamic range is limited by the recovery time and the number of micropixels</a:t>
            </a:r>
          </a:p>
          <a:p>
            <a:pPr marL="360000" indent="-216000">
              <a:spcAft>
                <a:spcPts val="600"/>
              </a:spcAft>
              <a:buClr>
                <a:srgbClr val="2F0041"/>
              </a:buClr>
              <a:buSzPct val="111000"/>
              <a:buFontTx/>
              <a:buChar char="•"/>
              <a:tabLst>
                <a:tab pos="982663" algn="l"/>
              </a:tabLst>
              <a:defRPr/>
            </a:pPr>
            <a:r>
              <a:rPr lang="en-US" dirty="0">
                <a:solidFill>
                  <a:schemeClr val="tx1">
                    <a:lumMod val="85000"/>
                    <a:lumOff val="15000"/>
                  </a:schemeClr>
                </a:solidFill>
              </a:rPr>
              <a:t>PM3315-WB		Recovery Time:	13ns</a:t>
            </a:r>
            <a:br>
              <a:rPr lang="en-US" dirty="0">
                <a:solidFill>
                  <a:schemeClr val="tx1">
                    <a:lumMod val="85000"/>
                    <a:lumOff val="15000"/>
                  </a:schemeClr>
                </a:solidFill>
              </a:rPr>
            </a:br>
            <a:r>
              <a:rPr lang="en-US" dirty="0">
                <a:solidFill>
                  <a:schemeClr val="tx1">
                    <a:lumMod val="85000"/>
                    <a:lumOff val="15000"/>
                  </a:schemeClr>
                </a:solidFill>
              </a:rPr>
              <a:t>				Number of pixels: 	39k</a:t>
            </a:r>
            <a:endParaRPr lang="x-none" dirty="0">
              <a:solidFill>
                <a:schemeClr val="tx1">
                  <a:lumMod val="85000"/>
                  <a:lumOff val="15000"/>
                </a:schemeClr>
              </a:solidFill>
            </a:endParaRPr>
          </a:p>
        </p:txBody>
      </p:sp>
      <p:grpSp>
        <p:nvGrpSpPr>
          <p:cNvPr id="11" name="Group 3"/>
          <p:cNvGrpSpPr>
            <a:grpSpLocks/>
          </p:cNvGrpSpPr>
          <p:nvPr/>
        </p:nvGrpSpPr>
        <p:grpSpPr bwMode="auto">
          <a:xfrm>
            <a:off x="5715774" y="5004140"/>
            <a:ext cx="3346450" cy="1355724"/>
            <a:chOff x="304" y="3329"/>
            <a:chExt cx="2108" cy="854"/>
          </a:xfrm>
        </p:grpSpPr>
        <p:sp>
          <p:nvSpPr>
            <p:cNvPr id="13" name="Rectangle 4"/>
            <p:cNvSpPr>
              <a:spLocks noChangeArrowheads="1"/>
            </p:cNvSpPr>
            <p:nvPr/>
          </p:nvSpPr>
          <p:spPr bwMode="auto">
            <a:xfrm>
              <a:off x="304" y="3329"/>
              <a:ext cx="2108" cy="850"/>
            </a:xfrm>
            <a:prstGeom prst="rect">
              <a:avLst/>
            </a:prstGeom>
            <a:solidFill>
              <a:srgbClr val="F8F8F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 name="Text Box 5"/>
            <p:cNvSpPr txBox="1">
              <a:spLocks noChangeArrowheads="1"/>
            </p:cNvSpPr>
            <p:nvPr/>
          </p:nvSpPr>
          <p:spPr bwMode="auto">
            <a:xfrm>
              <a:off x="460" y="3737"/>
              <a:ext cx="1367" cy="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tabLst>
                  <a:tab pos="534988" algn="l"/>
                </a:tabLst>
                <a:defRPr>
                  <a:solidFill>
                    <a:schemeClr val="tx1"/>
                  </a:solidFill>
                  <a:latin typeface="Arial" pitchFamily="34" charset="0"/>
                </a:defRPr>
              </a:lvl1pPr>
              <a:lvl2pPr marL="742950" indent="-285750" eaLnBrk="0" hangingPunct="0">
                <a:tabLst>
                  <a:tab pos="534988" algn="l"/>
                </a:tabLst>
                <a:defRPr>
                  <a:solidFill>
                    <a:schemeClr val="tx1"/>
                  </a:solidFill>
                  <a:latin typeface="Arial" pitchFamily="34" charset="0"/>
                </a:defRPr>
              </a:lvl2pPr>
              <a:lvl3pPr marL="1143000" indent="-228600" eaLnBrk="0" hangingPunct="0">
                <a:tabLst>
                  <a:tab pos="534988" algn="l"/>
                </a:tabLst>
                <a:defRPr>
                  <a:solidFill>
                    <a:schemeClr val="tx1"/>
                  </a:solidFill>
                  <a:latin typeface="Arial" pitchFamily="34" charset="0"/>
                </a:defRPr>
              </a:lvl3pPr>
              <a:lvl4pPr marL="1600200" indent="-228600" eaLnBrk="0" hangingPunct="0">
                <a:tabLst>
                  <a:tab pos="534988" algn="l"/>
                </a:tabLst>
                <a:defRPr>
                  <a:solidFill>
                    <a:schemeClr val="tx1"/>
                  </a:solidFill>
                  <a:latin typeface="Arial" pitchFamily="34" charset="0"/>
                </a:defRPr>
              </a:lvl4pPr>
              <a:lvl5pPr marL="2057400" indent="-228600" eaLnBrk="0" hangingPunct="0">
                <a:tabLst>
                  <a:tab pos="534988" algn="l"/>
                </a:tabLst>
                <a:defRPr>
                  <a:solidFill>
                    <a:schemeClr val="tx1"/>
                  </a:solidFill>
                  <a:latin typeface="Arial" pitchFamily="34" charset="0"/>
                </a:defRPr>
              </a:lvl5pPr>
              <a:lvl6pPr marL="2514600" indent="-228600" eaLnBrk="0" fontAlgn="base" hangingPunct="0">
                <a:spcBef>
                  <a:spcPct val="0"/>
                </a:spcBef>
                <a:spcAft>
                  <a:spcPct val="0"/>
                </a:spcAft>
                <a:tabLst>
                  <a:tab pos="534988" algn="l"/>
                </a:tabLst>
                <a:defRPr>
                  <a:solidFill>
                    <a:schemeClr val="tx1"/>
                  </a:solidFill>
                  <a:latin typeface="Arial" pitchFamily="34" charset="0"/>
                </a:defRPr>
              </a:lvl6pPr>
              <a:lvl7pPr marL="2971800" indent="-228600" eaLnBrk="0" fontAlgn="base" hangingPunct="0">
                <a:spcBef>
                  <a:spcPct val="0"/>
                </a:spcBef>
                <a:spcAft>
                  <a:spcPct val="0"/>
                </a:spcAft>
                <a:tabLst>
                  <a:tab pos="534988" algn="l"/>
                </a:tabLst>
                <a:defRPr>
                  <a:solidFill>
                    <a:schemeClr val="tx1"/>
                  </a:solidFill>
                  <a:latin typeface="Arial" pitchFamily="34" charset="0"/>
                </a:defRPr>
              </a:lvl7pPr>
              <a:lvl8pPr marL="3429000" indent="-228600" eaLnBrk="0" fontAlgn="base" hangingPunct="0">
                <a:spcBef>
                  <a:spcPct val="0"/>
                </a:spcBef>
                <a:spcAft>
                  <a:spcPct val="0"/>
                </a:spcAft>
                <a:tabLst>
                  <a:tab pos="534988" algn="l"/>
                </a:tabLst>
                <a:defRPr>
                  <a:solidFill>
                    <a:schemeClr val="tx1"/>
                  </a:solidFill>
                  <a:latin typeface="Arial" pitchFamily="34" charset="0"/>
                </a:defRPr>
              </a:lvl8pPr>
              <a:lvl9pPr marL="3886200" indent="-228600" eaLnBrk="0" fontAlgn="base" hangingPunct="0">
                <a:spcBef>
                  <a:spcPct val="0"/>
                </a:spcBef>
                <a:spcAft>
                  <a:spcPct val="0"/>
                </a:spcAft>
                <a:tabLst>
                  <a:tab pos="534988" algn="l"/>
                </a:tabLst>
                <a:defRPr>
                  <a:solidFill>
                    <a:schemeClr val="tx1"/>
                  </a:solidFill>
                  <a:latin typeface="Arial" pitchFamily="34" charset="0"/>
                </a:defRPr>
              </a:lvl9pPr>
            </a:lstStyle>
            <a:p>
              <a:pPr eaLnBrk="1" hangingPunct="1"/>
              <a:r>
                <a:rPr lang="en-GB" sz="1000" i="1" dirty="0" err="1">
                  <a:latin typeface="+mn-lt"/>
                </a:rPr>
                <a:t>N</a:t>
              </a:r>
              <a:r>
                <a:rPr lang="en-GB" sz="1000" i="1" baseline="-25000" dirty="0" err="1">
                  <a:latin typeface="+mn-lt"/>
                </a:rPr>
                <a:t>Pixel</a:t>
              </a:r>
              <a:r>
                <a:rPr lang="en-GB" sz="1000" i="1" baseline="-25000" dirty="0">
                  <a:latin typeface="+mn-lt"/>
                </a:rPr>
                <a:t>-fired</a:t>
              </a:r>
              <a:r>
                <a:rPr lang="en-GB" sz="1000" i="1" dirty="0">
                  <a:latin typeface="+mn-lt"/>
                </a:rPr>
                <a:t>	Number of fired Cells</a:t>
              </a:r>
            </a:p>
            <a:p>
              <a:pPr eaLnBrk="1" hangingPunct="1"/>
              <a:r>
                <a:rPr lang="en-GB" sz="1000" i="1" dirty="0" err="1">
                  <a:latin typeface="+mn-lt"/>
                </a:rPr>
                <a:t>N</a:t>
              </a:r>
              <a:r>
                <a:rPr lang="en-GB" sz="1000" i="1" baseline="-25000" dirty="0" err="1">
                  <a:latin typeface="+mn-lt"/>
                </a:rPr>
                <a:t>Cell</a:t>
              </a:r>
              <a:r>
                <a:rPr lang="en-GB" sz="1000" i="1" dirty="0">
                  <a:latin typeface="+mn-lt"/>
                </a:rPr>
                <a:t>	Total Number of Cells</a:t>
              </a:r>
            </a:p>
            <a:p>
              <a:pPr eaLnBrk="1" hangingPunct="1"/>
              <a:r>
                <a:rPr lang="en-GB" sz="1000" i="1" dirty="0">
                  <a:latin typeface="+mn-lt"/>
                </a:rPr>
                <a:t>PDE	Photon Detection Area</a:t>
              </a:r>
            </a:p>
            <a:p>
              <a:pPr eaLnBrk="1" hangingPunct="1"/>
              <a:r>
                <a:rPr lang="en-GB" sz="1000" i="1" dirty="0" err="1">
                  <a:latin typeface="+mn-lt"/>
                </a:rPr>
                <a:t>N</a:t>
              </a:r>
              <a:r>
                <a:rPr lang="en-GB" sz="1000" i="1" baseline="-25000" dirty="0" err="1">
                  <a:latin typeface="+mn-lt"/>
                </a:rPr>
                <a:t>Ph</a:t>
              </a:r>
              <a:r>
                <a:rPr lang="en-GB" sz="1000" i="1" dirty="0">
                  <a:latin typeface="+mn-lt"/>
                </a:rPr>
                <a:t>	Number of incident Photons</a:t>
              </a:r>
            </a:p>
          </p:txBody>
        </p:sp>
        <p:graphicFrame>
          <p:nvGraphicFramePr>
            <p:cNvPr id="15" name="Object 6"/>
            <p:cNvGraphicFramePr>
              <a:graphicFrameLocks noChangeAspect="1"/>
            </p:cNvGraphicFramePr>
            <p:nvPr/>
          </p:nvGraphicFramePr>
          <p:xfrm>
            <a:off x="331" y="3329"/>
            <a:ext cx="2081" cy="408"/>
          </p:xfrm>
          <a:graphic>
            <a:graphicData uri="http://schemas.openxmlformats.org/presentationml/2006/ole">
              <mc:AlternateContent xmlns:mc="http://schemas.openxmlformats.org/markup-compatibility/2006">
                <mc:Choice xmlns:v="urn:schemas-microsoft-com:vml" Requires="v">
                  <p:oleObj spid="_x0000_s3133" name="Formel" r:id="rId4" imgW="1943100" imgH="381000" progId="Equation.3">
                    <p:embed/>
                  </p:oleObj>
                </mc:Choice>
                <mc:Fallback>
                  <p:oleObj name="Formel" r:id="rId4" imgW="1943100" imgH="3810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 y="3329"/>
                          <a:ext cx="2081" cy="4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Tree>
    <p:extLst>
      <p:ext uri="{BB962C8B-B14F-4D97-AF65-F5344CB8AC3E}">
        <p14:creationId xmlns:p14="http://schemas.microsoft.com/office/powerpoint/2010/main" val="25108271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7250" y="179394"/>
            <a:ext cx="5661175" cy="432000"/>
          </a:xfrm>
        </p:spPr>
        <p:txBody>
          <a:bodyPr>
            <a:noAutofit/>
          </a:bodyPr>
          <a:lstStyle/>
          <a:p>
            <a:r>
              <a:rPr lang="x-none" dirty="0">
                <a:latin typeface="+mj-lt"/>
              </a:rPr>
              <a:t>KETEK WB Series: Reliable and </a:t>
            </a:r>
            <a:r>
              <a:rPr lang="de-DE" dirty="0">
                <a:latin typeface="+mj-lt"/>
              </a:rPr>
              <a:t>C</a:t>
            </a:r>
            <a:r>
              <a:rPr lang="x-none" dirty="0">
                <a:latin typeface="+mj-lt"/>
              </a:rPr>
              <a:t>ost </a:t>
            </a:r>
            <a:r>
              <a:rPr lang="de-DE" dirty="0">
                <a:latin typeface="+mj-lt"/>
              </a:rPr>
              <a:t>E</a:t>
            </a:r>
            <a:r>
              <a:rPr lang="x-none" dirty="0">
                <a:latin typeface="+mj-lt"/>
              </a:rPr>
              <a:t>fficient</a:t>
            </a:r>
          </a:p>
        </p:txBody>
      </p:sp>
      <p:sp>
        <p:nvSpPr>
          <p:cNvPr id="3" name="Rechteck 2"/>
          <p:cNvSpPr/>
          <p:nvPr/>
        </p:nvSpPr>
        <p:spPr>
          <a:xfrm>
            <a:off x="6221983" y="4104037"/>
            <a:ext cx="2834368" cy="11278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Fußzeilenplatzhalter 5"/>
          <p:cNvSpPr>
            <a:spLocks noGrp="1"/>
          </p:cNvSpPr>
          <p:nvPr>
            <p:ph type="ftr" sz="quarter" idx="3"/>
          </p:nvPr>
        </p:nvSpPr>
        <p:spPr>
          <a:xfrm>
            <a:off x="1692000" y="6595200"/>
            <a:ext cx="3960000" cy="262800"/>
          </a:xfrm>
        </p:spPr>
        <p:txBody>
          <a:bodyPr/>
          <a:lstStyle/>
          <a:p>
            <a:r>
              <a:rPr lang="sv-SE"/>
              <a:t>KETEK - iWoRiD 2019                     Tobias Eggert</a:t>
            </a:r>
            <a:endParaRPr lang="fr-FR" dirty="0"/>
          </a:p>
        </p:txBody>
      </p:sp>
      <p:sp>
        <p:nvSpPr>
          <p:cNvPr id="16" name="Foliennummernplatzhalter 1"/>
          <p:cNvSpPr>
            <a:spLocks noGrp="1"/>
          </p:cNvSpPr>
          <p:nvPr>
            <p:ph type="sldNum" sz="quarter" idx="12"/>
          </p:nvPr>
        </p:nvSpPr>
        <p:spPr>
          <a:xfrm>
            <a:off x="36000" y="6586887"/>
            <a:ext cx="615600" cy="262800"/>
          </a:xfrm>
        </p:spPr>
        <p:txBody>
          <a:bodyPr/>
          <a:lstStyle/>
          <a:p>
            <a:fld id="{84CAB5F9-7FB5-4E89-9528-A8E4C6735C95}" type="slidenum">
              <a:rPr lang="de-DE" smtClean="0"/>
              <a:t>8</a:t>
            </a:fld>
            <a:endParaRPr lang="de-DE" dirty="0"/>
          </a:p>
        </p:txBody>
      </p:sp>
      <p:sp>
        <p:nvSpPr>
          <p:cNvPr id="17" name="Datumsplatzhalter 3"/>
          <p:cNvSpPr>
            <a:spLocks noGrp="1"/>
          </p:cNvSpPr>
          <p:nvPr>
            <p:ph type="dt" sz="half" idx="10"/>
          </p:nvPr>
        </p:nvSpPr>
        <p:spPr>
          <a:xfrm>
            <a:off x="537882" y="6577200"/>
            <a:ext cx="1167565" cy="280800"/>
          </a:xfrm>
        </p:spPr>
        <p:txBody>
          <a:bodyPr/>
          <a:lstStyle/>
          <a:p>
            <a:r>
              <a:rPr lang="de-DE"/>
              <a:t>July 2019</a:t>
            </a:r>
            <a:endParaRPr lang="de-DE" dirty="0"/>
          </a:p>
        </p:txBody>
      </p:sp>
      <p:pic>
        <p:nvPicPr>
          <p:cNvPr id="13" name="Picture 13" descr="V:\SiPM\Bilder\SiPM\2018-04-11 SiPM\PM11-Reel\Reel II.tif"/>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rcRect/>
          <a:stretch/>
        </p:blipFill>
        <p:spPr bwMode="auto">
          <a:xfrm>
            <a:off x="5858426" y="4348893"/>
            <a:ext cx="3286656" cy="2474037"/>
          </a:xfrm>
          <a:prstGeom prst="rect">
            <a:avLst/>
          </a:prstGeom>
          <a:noFill/>
          <a:extLst>
            <a:ext uri="{909E8E84-426E-40DD-AFC4-6F175D3DCCD1}">
              <a14:hiddenFill xmlns:a14="http://schemas.microsoft.com/office/drawing/2010/main">
                <a:solidFill>
                  <a:srgbClr val="FFFFFF"/>
                </a:solidFill>
              </a14:hiddenFill>
            </a:ext>
          </a:extLst>
        </p:spPr>
      </p:pic>
      <p:sp>
        <p:nvSpPr>
          <p:cNvPr id="14" name="Rechteck 13"/>
          <p:cNvSpPr/>
          <p:nvPr/>
        </p:nvSpPr>
        <p:spPr>
          <a:xfrm>
            <a:off x="5651904" y="6048813"/>
            <a:ext cx="3269282" cy="369332"/>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lgn="ctr">
              <a:buFont typeface="Wingdings" pitchFamily="2" charset="2"/>
              <a:buNone/>
            </a:pPr>
            <a:r>
              <a:rPr lang="en-US" altLang="de-DE" dirty="0">
                <a:solidFill>
                  <a:schemeClr val="bg1"/>
                </a:solidFill>
                <a:latin typeface="Calibri" pitchFamily="34" charset="0"/>
              </a:rPr>
              <a:t>Tape and Reel Delivery</a:t>
            </a:r>
          </a:p>
        </p:txBody>
      </p:sp>
      <p:pic>
        <p:nvPicPr>
          <p:cNvPr id="4" name="Grafik 3">
            <a:extLst>
              <a:ext uri="{FF2B5EF4-FFF2-40B4-BE49-F238E27FC236}">
                <a16:creationId xmlns:a16="http://schemas.microsoft.com/office/drawing/2014/main" id="{5B2417FD-6E42-4C44-B766-B28F0B0C3584}"/>
              </a:ext>
            </a:extLst>
          </p:cNvPr>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rcRect r="1811" b="5808"/>
          <a:stretch/>
        </p:blipFill>
        <p:spPr>
          <a:xfrm>
            <a:off x="41981" y="854484"/>
            <a:ext cx="5258566" cy="1725165"/>
          </a:xfrm>
          <a:prstGeom prst="rect">
            <a:avLst/>
          </a:prstGeom>
        </p:spPr>
      </p:pic>
      <p:sp>
        <p:nvSpPr>
          <p:cNvPr id="15" name="Rechteck 14">
            <a:extLst>
              <a:ext uri="{FF2B5EF4-FFF2-40B4-BE49-F238E27FC236}">
                <a16:creationId xmlns:a16="http://schemas.microsoft.com/office/drawing/2014/main" id="{9B1B408A-0B70-4984-8A97-56A7B121737A}"/>
              </a:ext>
            </a:extLst>
          </p:cNvPr>
          <p:cNvSpPr/>
          <p:nvPr/>
        </p:nvSpPr>
        <p:spPr>
          <a:xfrm>
            <a:off x="5658125" y="2810522"/>
            <a:ext cx="3264657" cy="1138773"/>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r>
              <a:rPr lang="en-US" altLang="de-DE" b="1" dirty="0">
                <a:solidFill>
                  <a:schemeClr val="bg1"/>
                </a:solidFill>
                <a:latin typeface="Calibri" pitchFamily="34" charset="0"/>
              </a:rPr>
              <a:t>PM11</a:t>
            </a:r>
          </a:p>
          <a:p>
            <a:pPr marL="180975" indent="-180975">
              <a:buFontTx/>
              <a:buChar char="-"/>
              <a:tabLst>
                <a:tab pos="180975" algn="l"/>
              </a:tabLst>
            </a:pPr>
            <a:r>
              <a:rPr lang="en-US" altLang="de-DE" sz="1600" dirty="0">
                <a:solidFill>
                  <a:schemeClr val="bg1"/>
                </a:solidFill>
                <a:latin typeface="Calibri" pitchFamily="34" charset="0"/>
              </a:rPr>
              <a:t>1x1 mm² active area</a:t>
            </a:r>
          </a:p>
          <a:p>
            <a:pPr marL="180975" indent="-180975">
              <a:buFontTx/>
              <a:buChar char="-"/>
              <a:tabLst>
                <a:tab pos="180975" algn="l"/>
              </a:tabLst>
            </a:pPr>
            <a:r>
              <a:rPr lang="en-US" altLang="de-DE" sz="1600" dirty="0">
                <a:solidFill>
                  <a:schemeClr val="bg1"/>
                </a:solidFill>
                <a:latin typeface="Calibri" pitchFamily="34" charset="0"/>
              </a:rPr>
              <a:t>1.315 x 1.315mm² lateral size</a:t>
            </a:r>
          </a:p>
          <a:p>
            <a:pPr marL="180975" indent="-180975">
              <a:buFontTx/>
              <a:buChar char="-"/>
              <a:tabLst>
                <a:tab pos="180975" algn="l"/>
              </a:tabLst>
            </a:pPr>
            <a:r>
              <a:rPr lang="en-US" altLang="de-DE" sz="1600" dirty="0">
                <a:solidFill>
                  <a:schemeClr val="bg1"/>
                </a:solidFill>
                <a:latin typeface="Calibri" pitchFamily="34" charset="0"/>
              </a:rPr>
              <a:t>Ideal for high resolution arrays</a:t>
            </a:r>
          </a:p>
        </p:txBody>
      </p:sp>
      <p:grpSp>
        <p:nvGrpSpPr>
          <p:cNvPr id="5" name="Gruppieren 4">
            <a:extLst>
              <a:ext uri="{FF2B5EF4-FFF2-40B4-BE49-F238E27FC236}">
                <a16:creationId xmlns:a16="http://schemas.microsoft.com/office/drawing/2014/main" id="{21B0B090-6854-4EEF-8515-2424CD229FDA}"/>
              </a:ext>
            </a:extLst>
          </p:cNvPr>
          <p:cNvGrpSpPr/>
          <p:nvPr/>
        </p:nvGrpSpPr>
        <p:grpSpPr>
          <a:xfrm>
            <a:off x="144070" y="2744552"/>
            <a:ext cx="5062268" cy="2453711"/>
            <a:chOff x="188626" y="2562042"/>
            <a:chExt cx="5062268" cy="2453711"/>
          </a:xfrm>
        </p:grpSpPr>
        <p:pic>
          <p:nvPicPr>
            <p:cNvPr id="18" name="Grafik 17">
              <a:extLst>
                <a:ext uri="{FF2B5EF4-FFF2-40B4-BE49-F238E27FC236}">
                  <a16:creationId xmlns:a16="http://schemas.microsoft.com/office/drawing/2014/main" id="{56E8CBF0-CD6B-4BAE-A8A0-39758361FCEE}"/>
                </a:ext>
              </a:extLst>
            </p:cNvPr>
            <p:cNvPicPr>
              <a:picLocks noChangeAspect="1"/>
            </p:cNvPicPr>
            <p:nvPr/>
          </p:nvPicPr>
          <p:blipFill>
            <a:blip r:embed="rId7"/>
            <a:stretch>
              <a:fillRect/>
            </a:stretch>
          </p:blipFill>
          <p:spPr>
            <a:xfrm>
              <a:off x="188626" y="2690867"/>
              <a:ext cx="2160000" cy="2324886"/>
            </a:xfrm>
            <a:prstGeom prst="rect">
              <a:avLst/>
            </a:prstGeom>
          </p:spPr>
        </p:pic>
        <p:pic>
          <p:nvPicPr>
            <p:cNvPr id="19" name="Grafik 18">
              <a:extLst>
                <a:ext uri="{FF2B5EF4-FFF2-40B4-BE49-F238E27FC236}">
                  <a16:creationId xmlns:a16="http://schemas.microsoft.com/office/drawing/2014/main" id="{336568E0-87F5-45CD-92CB-A170B4BBD239}"/>
                </a:ext>
              </a:extLst>
            </p:cNvPr>
            <p:cNvPicPr>
              <a:picLocks noChangeAspect="1"/>
            </p:cNvPicPr>
            <p:nvPr/>
          </p:nvPicPr>
          <p:blipFill>
            <a:blip r:embed="rId8"/>
            <a:stretch>
              <a:fillRect/>
            </a:stretch>
          </p:blipFill>
          <p:spPr>
            <a:xfrm>
              <a:off x="2262894" y="2562042"/>
              <a:ext cx="2988000" cy="1848322"/>
            </a:xfrm>
            <a:prstGeom prst="rect">
              <a:avLst/>
            </a:prstGeom>
          </p:spPr>
        </p:pic>
      </p:grpSp>
      <p:sp>
        <p:nvSpPr>
          <p:cNvPr id="23" name="Rechteck 22">
            <a:extLst>
              <a:ext uri="{FF2B5EF4-FFF2-40B4-BE49-F238E27FC236}">
                <a16:creationId xmlns:a16="http://schemas.microsoft.com/office/drawing/2014/main" id="{B6DA1353-52A0-489F-BF10-C51E0ADA1250}"/>
              </a:ext>
            </a:extLst>
          </p:cNvPr>
          <p:cNvSpPr/>
          <p:nvPr/>
        </p:nvSpPr>
        <p:spPr>
          <a:xfrm>
            <a:off x="531125" y="5408198"/>
            <a:ext cx="3712244" cy="861774"/>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r>
              <a:rPr lang="en-US" altLang="de-DE" b="1" dirty="0">
                <a:solidFill>
                  <a:schemeClr val="bg1"/>
                </a:solidFill>
                <a:latin typeface="Calibri" pitchFamily="34" charset="0"/>
              </a:rPr>
              <a:t>PM33</a:t>
            </a:r>
          </a:p>
          <a:p>
            <a:pPr marL="285750" indent="-285750">
              <a:buFontTx/>
              <a:buChar char="-"/>
            </a:pPr>
            <a:r>
              <a:rPr lang="en-US" altLang="de-DE" sz="1600" dirty="0">
                <a:solidFill>
                  <a:schemeClr val="bg1"/>
                </a:solidFill>
                <a:latin typeface="Calibri" pitchFamily="34" charset="0"/>
              </a:rPr>
              <a:t>High shearing forces (~30N/device)</a:t>
            </a:r>
          </a:p>
          <a:p>
            <a:pPr marL="285750" indent="-285750">
              <a:buFontTx/>
              <a:buChar char="-"/>
            </a:pPr>
            <a:r>
              <a:rPr lang="en-US" altLang="de-DE" sz="1600" dirty="0">
                <a:solidFill>
                  <a:schemeClr val="bg1"/>
                </a:solidFill>
                <a:latin typeface="Calibri" pitchFamily="34" charset="0"/>
              </a:rPr>
              <a:t>Excellent package fill factor </a:t>
            </a:r>
          </a:p>
        </p:txBody>
      </p:sp>
      <p:cxnSp>
        <p:nvCxnSpPr>
          <p:cNvPr id="7" name="Gerade Verbindung mit Pfeil 6"/>
          <p:cNvCxnSpPr>
            <a:stCxn id="15" idx="1"/>
          </p:cNvCxnSpPr>
          <p:nvPr/>
        </p:nvCxnSpPr>
        <p:spPr>
          <a:xfrm flipH="1" flipV="1">
            <a:off x="3323942" y="2120061"/>
            <a:ext cx="2334183" cy="1259848"/>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10" name="Gewinkelte Verbindung 9"/>
          <p:cNvCxnSpPr>
            <a:stCxn id="23" idx="0"/>
          </p:cNvCxnSpPr>
          <p:nvPr/>
        </p:nvCxnSpPr>
        <p:spPr>
          <a:xfrm rot="16200000" flipV="1">
            <a:off x="32448" y="3053398"/>
            <a:ext cx="3348939" cy="1360661"/>
          </a:xfrm>
          <a:prstGeom prst="bentConnector3">
            <a:avLst>
              <a:gd name="adj1" fmla="val 89291"/>
            </a:avLst>
          </a:prstGeom>
          <a:ln>
            <a:tailEnd type="triangle"/>
          </a:ln>
        </p:spPr>
        <p:style>
          <a:lnRef idx="3">
            <a:schemeClr val="accent4"/>
          </a:lnRef>
          <a:fillRef idx="0">
            <a:schemeClr val="accent4"/>
          </a:fillRef>
          <a:effectRef idx="2">
            <a:schemeClr val="accent4"/>
          </a:effectRef>
          <a:fontRef idx="minor">
            <a:schemeClr val="tx1"/>
          </a:fontRef>
        </p:style>
      </p:cxnSp>
      <p:sp>
        <p:nvSpPr>
          <p:cNvPr id="9" name="Rechteck 8"/>
          <p:cNvSpPr/>
          <p:nvPr/>
        </p:nvSpPr>
        <p:spPr>
          <a:xfrm>
            <a:off x="5356773" y="1116673"/>
            <a:ext cx="3699578" cy="1354217"/>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buFont typeface="Wingdings" pitchFamily="2" charset="2"/>
              <a:buNone/>
            </a:pPr>
            <a:r>
              <a:rPr lang="en-US" altLang="de-DE" b="1" dirty="0">
                <a:solidFill>
                  <a:schemeClr val="bg1"/>
                </a:solidFill>
                <a:latin typeface="Calibri" pitchFamily="34" charset="0"/>
              </a:rPr>
              <a:t>Wafer Level Package</a:t>
            </a:r>
          </a:p>
          <a:p>
            <a:pPr marL="285750" indent="-285750">
              <a:buFontTx/>
              <a:buChar char="-"/>
            </a:pPr>
            <a:r>
              <a:rPr lang="en-US" altLang="de-DE" sz="1600" dirty="0">
                <a:solidFill>
                  <a:schemeClr val="bg1"/>
                </a:solidFill>
                <a:latin typeface="Calibri" pitchFamily="34" charset="0"/>
              </a:rPr>
              <a:t>Cost efficient</a:t>
            </a:r>
          </a:p>
          <a:p>
            <a:pPr marL="285750" indent="-285750">
              <a:buFontTx/>
              <a:buChar char="-"/>
            </a:pPr>
            <a:r>
              <a:rPr lang="en-US" altLang="de-DE" sz="1600" dirty="0">
                <a:solidFill>
                  <a:schemeClr val="bg1"/>
                </a:solidFill>
                <a:latin typeface="Calibri" pitchFamily="34" charset="0"/>
              </a:rPr>
              <a:t>High volume production</a:t>
            </a:r>
          </a:p>
          <a:p>
            <a:pPr marL="285750" indent="-285750">
              <a:buFontTx/>
              <a:buChar char="-"/>
            </a:pPr>
            <a:r>
              <a:rPr lang="en-US" altLang="de-DE" sz="1600" dirty="0">
                <a:solidFill>
                  <a:schemeClr val="bg1"/>
                </a:solidFill>
                <a:latin typeface="Calibri" pitchFamily="34" charset="0"/>
              </a:rPr>
              <a:t>Robust and reliable</a:t>
            </a:r>
          </a:p>
          <a:p>
            <a:pPr marL="285750" indent="-285750">
              <a:buFontTx/>
              <a:buChar char="-"/>
            </a:pPr>
            <a:r>
              <a:rPr lang="en-US" altLang="de-DE" sz="1600" dirty="0">
                <a:solidFill>
                  <a:schemeClr val="bg1"/>
                </a:solidFill>
                <a:latin typeface="Calibri" pitchFamily="34" charset="0"/>
              </a:rPr>
              <a:t>Insensitive to high magnetic fields</a:t>
            </a:r>
          </a:p>
        </p:txBody>
      </p:sp>
    </p:spTree>
    <p:custDataLst>
      <p:tags r:id="rId1"/>
    </p:custDataLst>
    <p:extLst>
      <p:ext uri="{BB962C8B-B14F-4D97-AF65-F5344CB8AC3E}">
        <p14:creationId xmlns:p14="http://schemas.microsoft.com/office/powerpoint/2010/main" val="3403216672"/>
      </p:ext>
    </p:extLst>
  </p:cSld>
  <p:clrMapOvr>
    <a:masterClrMapping/>
  </p:clrMapOvr>
  <mc:AlternateContent xmlns:mc="http://schemas.openxmlformats.org/markup-compatibility/2006" xmlns:p14="http://schemas.microsoft.com/office/powerpoint/2010/main">
    <mc:Choice Requires="p14">
      <p:transition p14:dur="250" advTm="10913">
        <p:fade/>
      </p:transition>
    </mc:Choice>
    <mc:Fallback xmlns="">
      <p:transition advTm="1091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ChangeArrowheads="1"/>
          </p:cNvSpPr>
          <p:nvPr/>
        </p:nvSpPr>
        <p:spPr bwMode="auto">
          <a:xfrm>
            <a:off x="193506" y="121115"/>
            <a:ext cx="4745338" cy="424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rtlCol="0" anchor="ctr">
            <a:spAutoFit/>
          </a:bodyPr>
          <a:lstStyle>
            <a:lvl1pPr>
              <a:lnSpc>
                <a:spcPct val="90000"/>
              </a:lnSpc>
              <a:spcBef>
                <a:spcPct val="0"/>
              </a:spcBef>
              <a:buNone/>
              <a:tabLst>
                <a:tab pos="5199063" algn="l"/>
              </a:tabLst>
              <a:defRPr sz="2400">
                <a:solidFill>
                  <a:schemeClr val="bg1"/>
                </a:solidFill>
                <a:latin typeface="+mj-lt"/>
              </a:defRPr>
            </a:lvl1pPr>
          </a:lstStyle>
          <a:p>
            <a:r>
              <a:rPr lang="en-US" altLang="en-US" dirty="0"/>
              <a:t>WB Series - Reliability Test Procedure</a:t>
            </a:r>
            <a:endParaRPr lang="en-US" altLang="de-DE" dirty="0"/>
          </a:p>
        </p:txBody>
      </p:sp>
      <p:graphicFrame>
        <p:nvGraphicFramePr>
          <p:cNvPr id="10" name="Tabelle 9"/>
          <p:cNvGraphicFramePr>
            <a:graphicFrameLocks noGrp="1"/>
          </p:cNvGraphicFramePr>
          <p:nvPr>
            <p:extLst>
              <p:ext uri="{D42A27DB-BD31-4B8C-83A1-F6EECF244321}">
                <p14:modId xmlns:p14="http://schemas.microsoft.com/office/powerpoint/2010/main" val="978338176"/>
              </p:ext>
            </p:extLst>
          </p:nvPr>
        </p:nvGraphicFramePr>
        <p:xfrm>
          <a:off x="203098" y="793465"/>
          <a:ext cx="6437753" cy="3614678"/>
        </p:xfrm>
        <a:graphic>
          <a:graphicData uri="http://schemas.openxmlformats.org/drawingml/2006/table">
            <a:tbl>
              <a:tblPr firstRow="1" firstCol="1" bandRow="1"/>
              <a:tblGrid>
                <a:gridCol w="769634">
                  <a:extLst>
                    <a:ext uri="{9D8B030D-6E8A-4147-A177-3AD203B41FA5}">
                      <a16:colId xmlns:a16="http://schemas.microsoft.com/office/drawing/2014/main" val="20000"/>
                    </a:ext>
                  </a:extLst>
                </a:gridCol>
                <a:gridCol w="3140509">
                  <a:extLst>
                    <a:ext uri="{9D8B030D-6E8A-4147-A177-3AD203B41FA5}">
                      <a16:colId xmlns:a16="http://schemas.microsoft.com/office/drawing/2014/main" val="20001"/>
                    </a:ext>
                  </a:extLst>
                </a:gridCol>
                <a:gridCol w="2527610">
                  <a:extLst>
                    <a:ext uri="{9D8B030D-6E8A-4147-A177-3AD203B41FA5}">
                      <a16:colId xmlns:a16="http://schemas.microsoft.com/office/drawing/2014/main" val="20002"/>
                    </a:ext>
                  </a:extLst>
                </a:gridCol>
              </a:tblGrid>
              <a:tr h="361804">
                <a:tc>
                  <a:txBody>
                    <a:bodyPr/>
                    <a:lstStyle/>
                    <a:p>
                      <a:pPr algn="ctr">
                        <a:lnSpc>
                          <a:spcPct val="115000"/>
                        </a:lnSpc>
                        <a:spcAft>
                          <a:spcPts val="1000"/>
                        </a:spcAft>
                      </a:pPr>
                      <a:r>
                        <a:rPr lang="en-US" sz="1400" b="1" dirty="0">
                          <a:effectLst/>
                          <a:latin typeface="+mn-lt"/>
                          <a:ea typeface="Calibri"/>
                          <a:cs typeface="Times New Roman"/>
                        </a:rPr>
                        <a:t>Test</a:t>
                      </a:r>
                      <a:endParaRPr lang="en-US" sz="1400" dirty="0">
                        <a:effectLst/>
                        <a:latin typeface="+mn-lt"/>
                        <a:ea typeface="Calibri"/>
                        <a:cs typeface="Times New Roman"/>
                      </a:endParaRPr>
                    </a:p>
                  </a:txBody>
                  <a:tcPr marL="64135" marR="641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59690">
                        <a:lnSpc>
                          <a:spcPct val="115000"/>
                        </a:lnSpc>
                        <a:spcAft>
                          <a:spcPts val="1000"/>
                        </a:spcAft>
                      </a:pPr>
                      <a:r>
                        <a:rPr lang="en-US" sz="1400" b="1" dirty="0">
                          <a:effectLst/>
                          <a:latin typeface="+mn-lt"/>
                          <a:ea typeface="Calibri"/>
                          <a:cs typeface="Times New Roman"/>
                        </a:rPr>
                        <a:t>JEDEC Test Method</a:t>
                      </a:r>
                      <a:endParaRPr lang="en-US" sz="1400" dirty="0">
                        <a:effectLst/>
                        <a:latin typeface="+mn-lt"/>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1000"/>
                        </a:spcAft>
                      </a:pPr>
                      <a:r>
                        <a:rPr lang="en-US" sz="1400" b="1" dirty="0">
                          <a:effectLst/>
                          <a:latin typeface="+mn-lt"/>
                          <a:ea typeface="Calibri"/>
                          <a:cs typeface="Times New Roman"/>
                        </a:rPr>
                        <a:t>Test Conditions</a:t>
                      </a:r>
                      <a:endParaRPr lang="en-US" sz="1400" dirty="0">
                        <a:effectLst/>
                        <a:latin typeface="+mn-lt"/>
                        <a:ea typeface="Calibri"/>
                        <a:cs typeface="Times New Roman"/>
                      </a:endParaRPr>
                    </a:p>
                  </a:txBody>
                  <a:tcPr marL="64135" marR="641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028545">
                <a:tc>
                  <a:txBody>
                    <a:bodyPr/>
                    <a:lstStyle/>
                    <a:p>
                      <a:pPr algn="ctr">
                        <a:lnSpc>
                          <a:spcPct val="115000"/>
                        </a:lnSpc>
                        <a:spcAft>
                          <a:spcPts val="1000"/>
                        </a:spcAft>
                      </a:pPr>
                      <a:r>
                        <a:rPr lang="en-US" sz="1400" b="1" dirty="0">
                          <a:effectLst/>
                          <a:latin typeface="+mn-lt"/>
                          <a:ea typeface="Calibri"/>
                          <a:cs typeface="Times New Roman"/>
                        </a:rPr>
                        <a:t>PC</a:t>
                      </a:r>
                      <a:endParaRPr lang="en-US" sz="1400" dirty="0">
                        <a:effectLst/>
                        <a:latin typeface="+mn-lt"/>
                        <a:ea typeface="Calibri"/>
                        <a:cs typeface="Times New Roman"/>
                      </a:endParaRPr>
                    </a:p>
                  </a:txBody>
                  <a:tcPr marL="64135" marR="641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59690">
                        <a:lnSpc>
                          <a:spcPct val="115000"/>
                        </a:lnSpc>
                        <a:spcAft>
                          <a:spcPts val="1000"/>
                        </a:spcAft>
                      </a:pPr>
                      <a:r>
                        <a:rPr lang="en-US" sz="1100" b="1" dirty="0">
                          <a:effectLst/>
                          <a:latin typeface="+mn-lt"/>
                          <a:ea typeface="Calibri"/>
                          <a:cs typeface="Times New Roman"/>
                        </a:rPr>
                        <a:t>Pre-conditioning / MSL classification </a:t>
                      </a:r>
                      <a:br>
                        <a:rPr lang="en-US" sz="1100" dirty="0">
                          <a:effectLst/>
                          <a:latin typeface="+mn-lt"/>
                          <a:ea typeface="Calibri"/>
                          <a:cs typeface="Times New Roman"/>
                        </a:rPr>
                      </a:br>
                      <a:r>
                        <a:rPr lang="en-US" sz="1100" dirty="0">
                          <a:effectLst/>
                          <a:latin typeface="+mn-lt"/>
                          <a:ea typeface="Calibri"/>
                          <a:cs typeface="Times New Roman"/>
                        </a:rPr>
                        <a:t>according to J-STD-020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0000"/>
                        </a:lnSpc>
                        <a:spcBef>
                          <a:spcPts val="0"/>
                        </a:spcBef>
                        <a:spcAft>
                          <a:spcPts val="0"/>
                        </a:spcAft>
                      </a:pPr>
                      <a:r>
                        <a:rPr lang="en-US" sz="1100" b="1" dirty="0">
                          <a:effectLst/>
                          <a:latin typeface="+mn-lt"/>
                          <a:ea typeface="Calibri"/>
                          <a:cs typeface="Times New Roman"/>
                        </a:rPr>
                        <a:t>MSL1:</a:t>
                      </a:r>
                      <a:r>
                        <a:rPr lang="en-US" sz="1100" dirty="0">
                          <a:effectLst/>
                          <a:latin typeface="+mn-lt"/>
                          <a:ea typeface="Calibri"/>
                          <a:cs typeface="Times New Roman"/>
                        </a:rPr>
                        <a:t> Moisture Sensitivity Level 1</a:t>
                      </a:r>
                    </a:p>
                    <a:p>
                      <a:pPr marL="171450" indent="-171450">
                        <a:lnSpc>
                          <a:spcPct val="100000"/>
                        </a:lnSpc>
                        <a:spcBef>
                          <a:spcPts val="0"/>
                        </a:spcBef>
                        <a:spcAft>
                          <a:spcPts val="0"/>
                        </a:spcAft>
                        <a:buFont typeface="Arial" panose="020B0604020202020204" pitchFamily="34" charset="0"/>
                        <a:buChar char="•"/>
                        <a:tabLst>
                          <a:tab pos="2232660" algn="l"/>
                        </a:tabLst>
                      </a:pPr>
                      <a:r>
                        <a:rPr lang="en-US" sz="1100" u="none" kern="1200" noProof="0" dirty="0">
                          <a:solidFill>
                            <a:schemeClr val="tx1"/>
                          </a:solidFill>
                          <a:effectLst/>
                          <a:latin typeface="+mn-lt"/>
                          <a:ea typeface="+mn-ea"/>
                          <a:cs typeface="+mn-cs"/>
                        </a:rPr>
                        <a:t>Temp.-Cycle:  5 x -40°C / +60°C</a:t>
                      </a:r>
                    </a:p>
                    <a:p>
                      <a:pPr marL="171450" indent="-171450">
                        <a:lnSpc>
                          <a:spcPct val="100000"/>
                        </a:lnSpc>
                        <a:spcBef>
                          <a:spcPts val="0"/>
                        </a:spcBef>
                        <a:spcAft>
                          <a:spcPts val="0"/>
                        </a:spcAft>
                        <a:buFont typeface="Arial" panose="020B0604020202020204" pitchFamily="34" charset="0"/>
                        <a:buChar char="•"/>
                        <a:tabLst>
                          <a:tab pos="2232660" algn="l"/>
                        </a:tabLst>
                      </a:pPr>
                      <a:r>
                        <a:rPr lang="en-US" sz="1100" u="none" kern="1200" noProof="0" dirty="0">
                          <a:solidFill>
                            <a:schemeClr val="tx1"/>
                          </a:solidFill>
                          <a:effectLst/>
                          <a:latin typeface="+mn-lt"/>
                          <a:ea typeface="+mn-ea"/>
                          <a:cs typeface="+mn-cs"/>
                        </a:rPr>
                        <a:t>Bake:               24h at 125°C </a:t>
                      </a:r>
                    </a:p>
                    <a:p>
                      <a:pPr marL="171450" indent="-171450">
                        <a:lnSpc>
                          <a:spcPct val="100000"/>
                        </a:lnSpc>
                        <a:spcBef>
                          <a:spcPts val="0"/>
                        </a:spcBef>
                        <a:spcAft>
                          <a:spcPts val="0"/>
                        </a:spcAft>
                        <a:buFont typeface="Arial" panose="020B0604020202020204" pitchFamily="34" charset="0"/>
                        <a:buChar char="•"/>
                        <a:tabLst>
                          <a:tab pos="2232660" algn="l"/>
                        </a:tabLst>
                      </a:pPr>
                      <a:r>
                        <a:rPr lang="en-US" sz="1100" u="none" kern="1200" noProof="0" dirty="0">
                          <a:solidFill>
                            <a:schemeClr val="tx1"/>
                          </a:solidFill>
                          <a:effectLst/>
                          <a:latin typeface="+mn-lt"/>
                          <a:ea typeface="+mn-ea"/>
                          <a:cs typeface="+mn-cs"/>
                        </a:rPr>
                        <a:t>Soak:               168h at 85°C / 85% R.H. </a:t>
                      </a:r>
                    </a:p>
                    <a:p>
                      <a:pPr marL="171450" indent="-171450">
                        <a:lnSpc>
                          <a:spcPct val="100000"/>
                        </a:lnSpc>
                        <a:spcBef>
                          <a:spcPts val="0"/>
                        </a:spcBef>
                        <a:spcAft>
                          <a:spcPts val="0"/>
                        </a:spcAft>
                        <a:buFont typeface="Arial" panose="020B0604020202020204" pitchFamily="34" charset="0"/>
                        <a:buChar char="•"/>
                        <a:tabLst>
                          <a:tab pos="2232660" algn="l"/>
                        </a:tabLst>
                      </a:pPr>
                      <a:r>
                        <a:rPr lang="en-US" sz="1100" i="1" u="none" kern="1200" noProof="0" dirty="0">
                          <a:solidFill>
                            <a:schemeClr val="tx1"/>
                          </a:solidFill>
                          <a:effectLst/>
                          <a:latin typeface="+mn-lt"/>
                          <a:ea typeface="+mn-ea"/>
                          <a:cs typeface="+mn-cs"/>
                        </a:rPr>
                        <a:t>Reflow:</a:t>
                      </a:r>
                      <a:r>
                        <a:rPr lang="en-US" sz="1100" u="none" kern="1200" noProof="0" dirty="0">
                          <a:solidFill>
                            <a:schemeClr val="tx1"/>
                          </a:solidFill>
                          <a:effectLst/>
                          <a:latin typeface="+mn-lt"/>
                          <a:ea typeface="+mn-ea"/>
                          <a:cs typeface="+mn-cs"/>
                        </a:rPr>
                        <a:t>           </a:t>
                      </a:r>
                      <a:r>
                        <a:rPr lang="en-US" sz="1100" u="none" kern="1200" baseline="0" noProof="0" dirty="0">
                          <a:solidFill>
                            <a:schemeClr val="tx1"/>
                          </a:solidFill>
                          <a:effectLst/>
                          <a:latin typeface="+mn-lt"/>
                          <a:ea typeface="+mn-ea"/>
                          <a:cs typeface="+mn-cs"/>
                        </a:rPr>
                        <a:t> </a:t>
                      </a:r>
                      <a:r>
                        <a:rPr lang="en-US" sz="1100" u="none" kern="1200" noProof="0" dirty="0">
                          <a:solidFill>
                            <a:schemeClr val="tx1"/>
                          </a:solidFill>
                          <a:effectLst/>
                          <a:latin typeface="+mn-lt"/>
                          <a:ea typeface="+mn-ea"/>
                          <a:cs typeface="+mn-cs"/>
                        </a:rPr>
                        <a:t>3 x Peak 255°C – 260°C</a:t>
                      </a:r>
                      <a:endParaRPr lang="en-US" sz="1100" dirty="0">
                        <a:effectLst/>
                        <a:latin typeface="+mn-lt"/>
                        <a:ea typeface="Calibri"/>
                        <a:cs typeface="Times New Roman"/>
                      </a:endParaRPr>
                    </a:p>
                  </a:txBody>
                  <a:tcPr marL="64135" marR="641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741443">
                <a:tc>
                  <a:txBody>
                    <a:bodyPr/>
                    <a:lstStyle/>
                    <a:p>
                      <a:pPr algn="ctr">
                        <a:lnSpc>
                          <a:spcPct val="115000"/>
                        </a:lnSpc>
                        <a:spcAft>
                          <a:spcPts val="1000"/>
                        </a:spcAft>
                      </a:pPr>
                      <a:r>
                        <a:rPr lang="en-US" sz="1400" b="1" dirty="0">
                          <a:effectLst/>
                          <a:latin typeface="+mn-lt"/>
                          <a:ea typeface="Calibri"/>
                          <a:cs typeface="Times New Roman"/>
                        </a:rPr>
                        <a:t>TC</a:t>
                      </a:r>
                      <a:endParaRPr lang="en-US" sz="1400" dirty="0">
                        <a:effectLst/>
                        <a:latin typeface="+mn-lt"/>
                        <a:ea typeface="Calibri"/>
                        <a:cs typeface="Times New Roman"/>
                      </a:endParaRPr>
                    </a:p>
                  </a:txBody>
                  <a:tcPr marL="64135" marR="641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59690">
                        <a:lnSpc>
                          <a:spcPct val="115000"/>
                        </a:lnSpc>
                        <a:spcAft>
                          <a:spcPts val="1000"/>
                        </a:spcAft>
                      </a:pPr>
                      <a:r>
                        <a:rPr lang="en-US" sz="1100" b="1" dirty="0">
                          <a:effectLst/>
                          <a:latin typeface="+mn-lt"/>
                          <a:ea typeface="Calibri"/>
                          <a:cs typeface="Times New Roman"/>
                        </a:rPr>
                        <a:t>Temperature Cycling</a:t>
                      </a:r>
                      <a:br>
                        <a:rPr lang="en-US" sz="1100" b="1" dirty="0">
                          <a:effectLst/>
                          <a:latin typeface="+mn-lt"/>
                          <a:ea typeface="Calibri"/>
                          <a:cs typeface="Times New Roman"/>
                        </a:rPr>
                      </a:br>
                      <a:r>
                        <a:rPr lang="en-US" sz="1100" dirty="0">
                          <a:effectLst/>
                          <a:latin typeface="+mn-lt"/>
                          <a:ea typeface="Calibri"/>
                          <a:cs typeface="Times New Roman"/>
                        </a:rPr>
                        <a:t>according to JESD22-A104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defTabSz="914400" rtl="0" eaLnBrk="1" latinLnBrk="0" hangingPunct="1">
                        <a:lnSpc>
                          <a:spcPct val="100000"/>
                        </a:lnSpc>
                        <a:spcBef>
                          <a:spcPts val="0"/>
                        </a:spcBef>
                        <a:spcAft>
                          <a:spcPts val="0"/>
                        </a:spcAft>
                      </a:pPr>
                      <a:r>
                        <a:rPr lang="en-US" sz="1100" b="0" kern="1200" dirty="0">
                          <a:solidFill>
                            <a:schemeClr val="tx1"/>
                          </a:solidFill>
                          <a:effectLst/>
                          <a:latin typeface="+mn-lt"/>
                          <a:ea typeface="Calibri"/>
                          <a:cs typeface="Times New Roman"/>
                        </a:rPr>
                        <a:t>1000 cycles @ -55°C/125°C</a:t>
                      </a:r>
                      <a:br>
                        <a:rPr lang="en-US" sz="1100" b="0" kern="1200" dirty="0">
                          <a:solidFill>
                            <a:schemeClr val="tx1"/>
                          </a:solidFill>
                          <a:effectLst/>
                          <a:latin typeface="+mn-lt"/>
                          <a:ea typeface="Calibri"/>
                          <a:cs typeface="Times New Roman"/>
                        </a:rPr>
                      </a:br>
                      <a:r>
                        <a:rPr lang="en-US" sz="1100" b="0" kern="1200" dirty="0">
                          <a:solidFill>
                            <a:schemeClr val="tx1"/>
                          </a:solidFill>
                          <a:effectLst/>
                          <a:latin typeface="+mn-lt"/>
                          <a:ea typeface="Calibri"/>
                          <a:cs typeface="Times New Roman"/>
                        </a:rPr>
                        <a:t>without bias</a:t>
                      </a:r>
                    </a:p>
                  </a:txBody>
                  <a:tcPr marL="64135" marR="641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741443">
                <a:tc>
                  <a:txBody>
                    <a:bodyPr/>
                    <a:lstStyle/>
                    <a:p>
                      <a:pPr algn="ctr">
                        <a:lnSpc>
                          <a:spcPct val="115000"/>
                        </a:lnSpc>
                        <a:spcAft>
                          <a:spcPts val="1000"/>
                        </a:spcAft>
                      </a:pPr>
                      <a:r>
                        <a:rPr lang="en-US" sz="1400" b="1" dirty="0">
                          <a:effectLst/>
                          <a:latin typeface="+mn-lt"/>
                          <a:ea typeface="Calibri"/>
                          <a:cs typeface="Times New Roman"/>
                        </a:rPr>
                        <a:t>H³TS</a:t>
                      </a:r>
                      <a:endParaRPr lang="en-US" sz="1400" dirty="0">
                        <a:effectLst/>
                        <a:latin typeface="+mn-lt"/>
                        <a:ea typeface="Calibri"/>
                        <a:cs typeface="Times New Roman"/>
                      </a:endParaRPr>
                    </a:p>
                  </a:txBody>
                  <a:tcPr marL="64135" marR="641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59690">
                        <a:lnSpc>
                          <a:spcPct val="115000"/>
                        </a:lnSpc>
                        <a:spcAft>
                          <a:spcPts val="1000"/>
                        </a:spcAft>
                      </a:pPr>
                      <a:r>
                        <a:rPr lang="en-US" sz="1100" b="1" dirty="0">
                          <a:effectLst/>
                          <a:latin typeface="+mn-lt"/>
                          <a:ea typeface="Calibri"/>
                          <a:cs typeface="Times New Roman"/>
                        </a:rPr>
                        <a:t>High Humidity High Temperature Storage</a:t>
                      </a:r>
                      <a:br>
                        <a:rPr lang="en-US" sz="1100" b="1" dirty="0">
                          <a:effectLst/>
                          <a:latin typeface="+mn-lt"/>
                          <a:ea typeface="Calibri"/>
                          <a:cs typeface="Times New Roman"/>
                        </a:rPr>
                      </a:br>
                      <a:r>
                        <a:rPr lang="en-US" sz="1100" dirty="0">
                          <a:effectLst/>
                          <a:latin typeface="+mn-lt"/>
                          <a:ea typeface="Calibri"/>
                          <a:cs typeface="Times New Roman"/>
                        </a:rPr>
                        <a:t>according to JESD22-A101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l" defTabSz="914400" rtl="0" eaLnBrk="1" latinLnBrk="0" hangingPunct="1">
                        <a:lnSpc>
                          <a:spcPct val="100000"/>
                        </a:lnSpc>
                        <a:spcBef>
                          <a:spcPts val="0"/>
                        </a:spcBef>
                        <a:spcAft>
                          <a:spcPts val="0"/>
                        </a:spcAft>
                      </a:pPr>
                      <a:endParaRPr lang="en-US" sz="1100" b="0" kern="1200" dirty="0">
                        <a:solidFill>
                          <a:schemeClr val="tx1"/>
                        </a:solidFill>
                        <a:effectLst/>
                        <a:latin typeface="+mn-lt"/>
                        <a:ea typeface="Calibri"/>
                        <a:cs typeface="Times New Roman"/>
                      </a:endParaRPr>
                    </a:p>
                    <a:p>
                      <a:pPr marL="0" algn="l" defTabSz="914400" rtl="0" eaLnBrk="1" latinLnBrk="0" hangingPunct="1">
                        <a:lnSpc>
                          <a:spcPct val="100000"/>
                        </a:lnSpc>
                        <a:spcBef>
                          <a:spcPts val="0"/>
                        </a:spcBef>
                        <a:spcAft>
                          <a:spcPts val="0"/>
                        </a:spcAft>
                      </a:pPr>
                      <a:r>
                        <a:rPr lang="en-US" sz="1100" b="0" kern="1200" dirty="0">
                          <a:solidFill>
                            <a:schemeClr val="tx1"/>
                          </a:solidFill>
                          <a:effectLst/>
                          <a:latin typeface="+mn-lt"/>
                          <a:ea typeface="Calibri"/>
                          <a:cs typeface="Times New Roman"/>
                        </a:rPr>
                        <a:t>1000h @ 85°C/85% RH  </a:t>
                      </a:r>
                      <a:br>
                        <a:rPr lang="en-US" sz="1100" b="0" kern="1200" dirty="0">
                          <a:solidFill>
                            <a:schemeClr val="tx1"/>
                          </a:solidFill>
                          <a:effectLst/>
                          <a:latin typeface="+mn-lt"/>
                          <a:ea typeface="Calibri"/>
                          <a:cs typeface="Times New Roman"/>
                        </a:rPr>
                      </a:br>
                      <a:r>
                        <a:rPr lang="en-US" sz="1100" b="0" kern="1200" dirty="0">
                          <a:solidFill>
                            <a:schemeClr val="tx1"/>
                          </a:solidFill>
                          <a:effectLst/>
                          <a:latin typeface="+mn-lt"/>
                          <a:ea typeface="Calibri"/>
                          <a:cs typeface="Times New Roman"/>
                        </a:rPr>
                        <a:t>without bias</a:t>
                      </a:r>
                    </a:p>
                    <a:p>
                      <a:pPr>
                        <a:lnSpc>
                          <a:spcPct val="115000"/>
                        </a:lnSpc>
                        <a:spcAft>
                          <a:spcPts val="1000"/>
                        </a:spcAft>
                      </a:pPr>
                      <a:endParaRPr lang="en-US" sz="1100" dirty="0">
                        <a:effectLst/>
                        <a:latin typeface="+mn-lt"/>
                        <a:ea typeface="Calibri"/>
                        <a:cs typeface="Times New Roman"/>
                      </a:endParaRPr>
                    </a:p>
                  </a:txBody>
                  <a:tcPr marL="64135" marR="641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741443">
                <a:tc>
                  <a:txBody>
                    <a:bodyPr/>
                    <a:lstStyle/>
                    <a:p>
                      <a:pPr algn="ctr">
                        <a:lnSpc>
                          <a:spcPct val="115000"/>
                        </a:lnSpc>
                        <a:spcAft>
                          <a:spcPts val="1000"/>
                        </a:spcAft>
                      </a:pPr>
                      <a:r>
                        <a:rPr lang="en-US" sz="1400" b="1" dirty="0">
                          <a:effectLst/>
                          <a:latin typeface="+mn-lt"/>
                          <a:ea typeface="Calibri"/>
                          <a:cs typeface="Times New Roman"/>
                        </a:rPr>
                        <a:t>HTS</a:t>
                      </a:r>
                      <a:endParaRPr lang="en-US" sz="1400" dirty="0">
                        <a:effectLst/>
                        <a:latin typeface="+mn-lt"/>
                        <a:ea typeface="Calibri"/>
                        <a:cs typeface="Times New Roman"/>
                      </a:endParaRPr>
                    </a:p>
                  </a:txBody>
                  <a:tcPr marL="64135" marR="641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59690">
                        <a:lnSpc>
                          <a:spcPct val="115000"/>
                        </a:lnSpc>
                        <a:spcAft>
                          <a:spcPts val="1000"/>
                        </a:spcAft>
                      </a:pPr>
                      <a:r>
                        <a:rPr lang="en-US" sz="1100" b="1" dirty="0">
                          <a:effectLst/>
                          <a:latin typeface="+mn-lt"/>
                          <a:ea typeface="Calibri"/>
                          <a:cs typeface="Times New Roman"/>
                        </a:rPr>
                        <a:t>High Temperature Storage </a:t>
                      </a:r>
                      <a:br>
                        <a:rPr lang="en-US" sz="1100" dirty="0">
                          <a:effectLst/>
                          <a:latin typeface="+mn-lt"/>
                          <a:ea typeface="Calibri"/>
                          <a:cs typeface="Times New Roman"/>
                        </a:rPr>
                      </a:br>
                      <a:r>
                        <a:rPr lang="en-US" sz="1100" dirty="0">
                          <a:effectLst/>
                          <a:latin typeface="+mn-lt"/>
                          <a:ea typeface="Calibri"/>
                          <a:cs typeface="Times New Roman"/>
                        </a:rPr>
                        <a:t>according to JESD22-A103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l" defTabSz="914400" rtl="0" eaLnBrk="1" latinLnBrk="0" hangingPunct="1">
                        <a:lnSpc>
                          <a:spcPct val="100000"/>
                        </a:lnSpc>
                        <a:spcBef>
                          <a:spcPts val="0"/>
                        </a:spcBef>
                        <a:spcAft>
                          <a:spcPts val="0"/>
                        </a:spcAft>
                      </a:pPr>
                      <a:endParaRPr lang="en-US" sz="1100" b="0" kern="1200" dirty="0">
                        <a:solidFill>
                          <a:schemeClr val="tx1"/>
                        </a:solidFill>
                        <a:effectLst/>
                        <a:latin typeface="+mn-lt"/>
                        <a:ea typeface="Calibri"/>
                        <a:cs typeface="Times New Roman"/>
                      </a:endParaRPr>
                    </a:p>
                    <a:p>
                      <a:pPr marL="0" algn="l" defTabSz="914400" rtl="0" eaLnBrk="1" latinLnBrk="0" hangingPunct="1">
                        <a:lnSpc>
                          <a:spcPct val="100000"/>
                        </a:lnSpc>
                        <a:spcBef>
                          <a:spcPts val="0"/>
                        </a:spcBef>
                        <a:spcAft>
                          <a:spcPts val="0"/>
                        </a:spcAft>
                      </a:pPr>
                      <a:r>
                        <a:rPr lang="en-US" sz="1100" b="0" kern="1200" dirty="0">
                          <a:solidFill>
                            <a:schemeClr val="tx1"/>
                          </a:solidFill>
                          <a:effectLst/>
                          <a:latin typeface="+mn-lt"/>
                          <a:ea typeface="Calibri"/>
                          <a:cs typeface="Times New Roman"/>
                        </a:rPr>
                        <a:t>1000h @ 125°C</a:t>
                      </a:r>
                      <a:br>
                        <a:rPr lang="en-US" sz="1100" b="0" kern="1200" dirty="0">
                          <a:solidFill>
                            <a:schemeClr val="tx1"/>
                          </a:solidFill>
                          <a:effectLst/>
                          <a:latin typeface="+mn-lt"/>
                          <a:ea typeface="Calibri"/>
                          <a:cs typeface="Times New Roman"/>
                        </a:rPr>
                      </a:br>
                      <a:r>
                        <a:rPr lang="en-US" sz="1100" b="0" kern="1200" dirty="0">
                          <a:solidFill>
                            <a:schemeClr val="tx1"/>
                          </a:solidFill>
                          <a:effectLst/>
                          <a:latin typeface="+mn-lt"/>
                          <a:ea typeface="Calibri"/>
                          <a:cs typeface="Times New Roman"/>
                        </a:rPr>
                        <a:t>without bias</a:t>
                      </a:r>
                    </a:p>
                    <a:p>
                      <a:pPr marL="0" algn="l" defTabSz="914400" rtl="0" eaLnBrk="1" latinLnBrk="0" hangingPunct="1">
                        <a:lnSpc>
                          <a:spcPct val="100000"/>
                        </a:lnSpc>
                        <a:spcBef>
                          <a:spcPts val="0"/>
                        </a:spcBef>
                        <a:spcAft>
                          <a:spcPts val="0"/>
                        </a:spcAft>
                      </a:pPr>
                      <a:endParaRPr lang="en-US" sz="1100" b="0" kern="1200" dirty="0">
                        <a:solidFill>
                          <a:schemeClr val="tx1"/>
                        </a:solidFill>
                        <a:effectLst/>
                        <a:latin typeface="+mn-lt"/>
                        <a:ea typeface="Calibri"/>
                        <a:cs typeface="Times New Roman"/>
                      </a:endParaRPr>
                    </a:p>
                  </a:txBody>
                  <a:tcPr marL="64135" marR="641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bl>
          </a:graphicData>
        </a:graphic>
      </p:graphicFrame>
      <p:sp>
        <p:nvSpPr>
          <p:cNvPr id="11" name="Rectangle 3"/>
          <p:cNvSpPr txBox="1">
            <a:spLocks noChangeArrowheads="1"/>
          </p:cNvSpPr>
          <p:nvPr/>
        </p:nvSpPr>
        <p:spPr bwMode="auto">
          <a:xfrm>
            <a:off x="208845" y="4507615"/>
            <a:ext cx="4729999" cy="1961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57188" indent="-268288" eaLnBrk="0" hangingPunct="0">
              <a:tabLst>
                <a:tab pos="982663" algn="l"/>
              </a:tabLst>
              <a:defRPr>
                <a:solidFill>
                  <a:schemeClr val="tx1"/>
                </a:solidFill>
                <a:latin typeface="Arial" panose="020B0604020202020204" pitchFamily="34" charset="0"/>
              </a:defRPr>
            </a:lvl1pPr>
            <a:lvl2pPr marL="742950" indent="-285750" eaLnBrk="0" hangingPunct="0">
              <a:tabLst>
                <a:tab pos="982663" algn="l"/>
              </a:tabLst>
              <a:defRPr>
                <a:solidFill>
                  <a:schemeClr val="tx1"/>
                </a:solidFill>
                <a:latin typeface="Arial" panose="020B0604020202020204" pitchFamily="34" charset="0"/>
              </a:defRPr>
            </a:lvl2pPr>
            <a:lvl3pPr marL="1143000" indent="-228600" eaLnBrk="0" hangingPunct="0">
              <a:tabLst>
                <a:tab pos="982663" algn="l"/>
              </a:tabLst>
              <a:defRPr>
                <a:solidFill>
                  <a:schemeClr val="tx1"/>
                </a:solidFill>
                <a:latin typeface="Arial" panose="020B0604020202020204" pitchFamily="34" charset="0"/>
              </a:defRPr>
            </a:lvl3pPr>
            <a:lvl4pPr marL="1600200" indent="-228600" eaLnBrk="0" hangingPunct="0">
              <a:tabLst>
                <a:tab pos="982663" algn="l"/>
              </a:tabLst>
              <a:defRPr>
                <a:solidFill>
                  <a:schemeClr val="tx1"/>
                </a:solidFill>
                <a:latin typeface="Arial" panose="020B0604020202020204" pitchFamily="34" charset="0"/>
              </a:defRPr>
            </a:lvl4pPr>
            <a:lvl5pPr marL="2057400" indent="-228600" eaLnBrk="0" hangingPunct="0">
              <a:tabLst>
                <a:tab pos="982663"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982663"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982663"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982663"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982663" algn="l"/>
              </a:tabLst>
              <a:defRPr>
                <a:solidFill>
                  <a:schemeClr val="tx1"/>
                </a:solidFill>
                <a:latin typeface="Arial" panose="020B0604020202020204" pitchFamily="34" charset="0"/>
              </a:defRPr>
            </a:lvl9pPr>
          </a:lstStyle>
          <a:p>
            <a:pPr eaLnBrk="1" hangingPunct="1">
              <a:lnSpc>
                <a:spcPct val="110000"/>
              </a:lnSpc>
              <a:spcAft>
                <a:spcPts val="600"/>
              </a:spcAft>
              <a:buSzPct val="110000"/>
              <a:buFontTx/>
              <a:buChar char="•"/>
            </a:pPr>
            <a:r>
              <a:rPr lang="en-US" altLang="de-DE" sz="1600" dirty="0">
                <a:latin typeface="Calibri" panose="020F0502020204030204" pitchFamily="34" charset="0"/>
                <a:ea typeface="Calibri" panose="020F0502020204030204" pitchFamily="34" charset="0"/>
                <a:cs typeface="Calibri" panose="020F0502020204030204" pitchFamily="34" charset="0"/>
              </a:rPr>
              <a:t>45 devices of each batch are picked</a:t>
            </a:r>
            <a:br>
              <a:rPr lang="en-US" altLang="de-DE" sz="1600" dirty="0">
                <a:latin typeface="Calibri" panose="020F0502020204030204" pitchFamily="34" charset="0"/>
                <a:ea typeface="Calibri" panose="020F0502020204030204" pitchFamily="34" charset="0"/>
                <a:cs typeface="Calibri" panose="020F0502020204030204" pitchFamily="34" charset="0"/>
              </a:rPr>
            </a:br>
            <a:r>
              <a:rPr lang="en-US" altLang="de-DE" sz="1600" dirty="0">
                <a:latin typeface="Calibri" panose="020F0502020204030204" pitchFamily="34" charset="0"/>
                <a:ea typeface="Calibri" panose="020F0502020204030204" pitchFamily="34" charset="0"/>
                <a:cs typeface="Calibri" panose="020F0502020204030204" pitchFamily="34" charset="0"/>
              </a:rPr>
              <a:t>for reliability testing</a:t>
            </a:r>
          </a:p>
          <a:p>
            <a:pPr eaLnBrk="1" hangingPunct="1">
              <a:lnSpc>
                <a:spcPct val="110000"/>
              </a:lnSpc>
              <a:spcAft>
                <a:spcPts val="600"/>
              </a:spcAft>
              <a:buSzPct val="110000"/>
              <a:buFontTx/>
              <a:buChar char="•"/>
            </a:pPr>
            <a:r>
              <a:rPr lang="en-US" altLang="de-DE" sz="1600" dirty="0">
                <a:latin typeface="Calibri" panose="020F0502020204030204" pitchFamily="34" charset="0"/>
                <a:ea typeface="Calibri" panose="020F0502020204030204" pitchFamily="34" charset="0"/>
                <a:cs typeface="Calibri" panose="020F0502020204030204" pitchFamily="34" charset="0"/>
              </a:rPr>
              <a:t>10 devices for ESD test (3kV HBM) </a:t>
            </a:r>
          </a:p>
          <a:p>
            <a:pPr eaLnBrk="1" hangingPunct="1">
              <a:lnSpc>
                <a:spcPct val="110000"/>
              </a:lnSpc>
              <a:spcAft>
                <a:spcPts val="600"/>
              </a:spcAft>
              <a:buSzPct val="110000"/>
              <a:buFontTx/>
              <a:buChar char="•"/>
            </a:pPr>
            <a:r>
              <a:rPr lang="en-US" altLang="de-DE" sz="1600" dirty="0">
                <a:latin typeface="Calibri" panose="020F0502020204030204" pitchFamily="34" charset="0"/>
                <a:ea typeface="Calibri" panose="020F0502020204030204" pitchFamily="34" charset="0"/>
                <a:cs typeface="Calibri" panose="020F0502020204030204" pitchFamily="34" charset="0"/>
              </a:rPr>
              <a:t>Additional reliability tests with applied bias voltage have been successfully completed (HTRB + H³TRB)</a:t>
            </a:r>
          </a:p>
        </p:txBody>
      </p:sp>
      <p:sp>
        <p:nvSpPr>
          <p:cNvPr id="16" name="Fußzeilenplatzhalter 5"/>
          <p:cNvSpPr>
            <a:spLocks noGrp="1"/>
          </p:cNvSpPr>
          <p:nvPr>
            <p:ph type="ftr" sz="quarter" idx="4294967295"/>
          </p:nvPr>
        </p:nvSpPr>
        <p:spPr>
          <a:xfrm>
            <a:off x="1692000" y="6595200"/>
            <a:ext cx="3960000" cy="262800"/>
          </a:xfrm>
          <a:prstGeom prst="rect">
            <a:avLst/>
          </a:prstGeom>
        </p:spPr>
        <p:txBody>
          <a:bodyPr vert="horz" lIns="91440" tIns="45720" rIns="91440" bIns="45720" rtlCol="0" anchor="ctr"/>
          <a:lstStyle/>
          <a:p>
            <a:r>
              <a:rPr lang="sv-SE" sz="1100">
                <a:solidFill>
                  <a:schemeClr val="bg1"/>
                </a:solidFill>
              </a:rPr>
              <a:t>KETEK - iWoRiD 2019                     Tobias Eggert</a:t>
            </a:r>
            <a:endParaRPr lang="fr-FR" sz="1100" dirty="0">
              <a:solidFill>
                <a:schemeClr val="bg1"/>
              </a:solidFill>
            </a:endParaRPr>
          </a:p>
        </p:txBody>
      </p:sp>
      <p:sp>
        <p:nvSpPr>
          <p:cNvPr id="17" name="Foliennummernplatzhalter 1"/>
          <p:cNvSpPr>
            <a:spLocks noGrp="1"/>
          </p:cNvSpPr>
          <p:nvPr>
            <p:ph type="sldNum" sz="quarter" idx="12"/>
          </p:nvPr>
        </p:nvSpPr>
        <p:spPr>
          <a:xfrm>
            <a:off x="36000" y="6586887"/>
            <a:ext cx="615600" cy="262800"/>
          </a:xfrm>
        </p:spPr>
        <p:txBody>
          <a:bodyPr/>
          <a:lstStyle/>
          <a:p>
            <a:fld id="{84CAB5F9-7FB5-4E89-9528-A8E4C6735C95}" type="slidenum">
              <a:rPr lang="de-DE" smtClean="0"/>
              <a:t>9</a:t>
            </a:fld>
            <a:endParaRPr lang="de-DE" dirty="0"/>
          </a:p>
        </p:txBody>
      </p:sp>
      <p:sp>
        <p:nvSpPr>
          <p:cNvPr id="18" name="Datumsplatzhalter 3"/>
          <p:cNvSpPr>
            <a:spLocks noGrp="1"/>
          </p:cNvSpPr>
          <p:nvPr>
            <p:ph type="dt" sz="half" idx="10"/>
          </p:nvPr>
        </p:nvSpPr>
        <p:spPr>
          <a:xfrm>
            <a:off x="537882" y="6577200"/>
            <a:ext cx="1167565" cy="280800"/>
          </a:xfrm>
        </p:spPr>
        <p:txBody>
          <a:bodyPr/>
          <a:lstStyle/>
          <a:p>
            <a:r>
              <a:rPr lang="de-DE"/>
              <a:t>July 2019</a:t>
            </a:r>
            <a:endParaRPr lang="de-DE" dirty="0"/>
          </a:p>
        </p:txBody>
      </p:sp>
      <p:grpSp>
        <p:nvGrpSpPr>
          <p:cNvPr id="2" name="Gruppieren 1"/>
          <p:cNvGrpSpPr/>
          <p:nvPr/>
        </p:nvGrpSpPr>
        <p:grpSpPr>
          <a:xfrm>
            <a:off x="5633535" y="2578118"/>
            <a:ext cx="3421496" cy="1615775"/>
            <a:chOff x="5519526" y="4770017"/>
            <a:chExt cx="3421496" cy="1615775"/>
          </a:xfrm>
        </p:grpSpPr>
        <p:sp>
          <p:nvSpPr>
            <p:cNvPr id="14" name="Abgerundetes Rechteck 37">
              <a:extLst>
                <a:ext uri="{FF2B5EF4-FFF2-40B4-BE49-F238E27FC236}">
                  <a16:creationId xmlns:a16="http://schemas.microsoft.com/office/drawing/2014/main" id="{05AE99C5-535E-461A-8811-8942EEC7A8E0}"/>
                </a:ext>
              </a:extLst>
            </p:cNvPr>
            <p:cNvSpPr/>
            <p:nvPr/>
          </p:nvSpPr>
          <p:spPr>
            <a:xfrm>
              <a:off x="5519526" y="4770017"/>
              <a:ext cx="3421496" cy="1615775"/>
            </a:xfrm>
            <a:prstGeom prst="round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de-DE" b="1" dirty="0">
                  <a:solidFill>
                    <a:schemeClr val="tx1"/>
                  </a:solidFill>
                  <a:latin typeface="Calibri" panose="020F0502020204030204" pitchFamily="34" charset="0"/>
                  <a:ea typeface="Calibri" panose="020F0502020204030204" pitchFamily="34" charset="0"/>
                  <a:cs typeface="Calibri" panose="020F0502020204030204" pitchFamily="34" charset="0"/>
                </a:rPr>
                <a:t>Reliability Testing</a:t>
              </a:r>
            </a:p>
          </p:txBody>
        </p:sp>
        <p:sp>
          <p:nvSpPr>
            <p:cNvPr id="15" name="Rechteck 14">
              <a:extLst>
                <a:ext uri="{FF2B5EF4-FFF2-40B4-BE49-F238E27FC236}">
                  <a16:creationId xmlns:a16="http://schemas.microsoft.com/office/drawing/2014/main" id="{826A0A87-6020-485D-8E5E-52B80C8E5E57}"/>
                </a:ext>
              </a:extLst>
            </p:cNvPr>
            <p:cNvSpPr/>
            <p:nvPr/>
          </p:nvSpPr>
          <p:spPr>
            <a:xfrm>
              <a:off x="6704517" y="5840940"/>
              <a:ext cx="1080000" cy="298580"/>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H³TS: 15pcs</a:t>
              </a:r>
            </a:p>
          </p:txBody>
        </p:sp>
        <p:sp>
          <p:nvSpPr>
            <p:cNvPr id="19" name="Rechteck 18">
              <a:extLst>
                <a:ext uri="{FF2B5EF4-FFF2-40B4-BE49-F238E27FC236}">
                  <a16:creationId xmlns:a16="http://schemas.microsoft.com/office/drawing/2014/main" id="{F68CE5F0-F856-4007-8AC6-FDC08DE3CCAD}"/>
                </a:ext>
              </a:extLst>
            </p:cNvPr>
            <p:cNvSpPr/>
            <p:nvPr/>
          </p:nvSpPr>
          <p:spPr>
            <a:xfrm>
              <a:off x="7826572" y="5758233"/>
              <a:ext cx="1080000" cy="298580"/>
            </a:xfrm>
            <a:prstGeom prst="rect">
              <a:avLst/>
            </a:prstGeom>
            <a:solidFill>
              <a:srgbClr val="990B0B"/>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HTS: 15pcs</a:t>
              </a:r>
            </a:p>
          </p:txBody>
        </p:sp>
        <p:cxnSp>
          <p:nvCxnSpPr>
            <p:cNvPr id="20" name="Gerade Verbindung mit Pfeil 19">
              <a:extLst>
                <a:ext uri="{FF2B5EF4-FFF2-40B4-BE49-F238E27FC236}">
                  <a16:creationId xmlns:a16="http://schemas.microsoft.com/office/drawing/2014/main" id="{1DD2E758-9735-466F-B98C-CA0AD1E2288C}"/>
                </a:ext>
              </a:extLst>
            </p:cNvPr>
            <p:cNvCxnSpPr>
              <a:stCxn id="23" idx="2"/>
              <a:endCxn id="15" idx="0"/>
            </p:cNvCxnSpPr>
            <p:nvPr/>
          </p:nvCxnSpPr>
          <p:spPr>
            <a:xfrm>
              <a:off x="7244517" y="5585562"/>
              <a:ext cx="0" cy="255378"/>
            </a:xfrm>
            <a:prstGeom prst="straightConnector1">
              <a:avLst/>
            </a:prstGeom>
            <a:ln w="38100" cap="rnd">
              <a:solidFill>
                <a:srgbClr val="D0CECE"/>
              </a:solidFill>
              <a:round/>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21" name="Gerade Verbindung mit Pfeil 20">
              <a:extLst>
                <a:ext uri="{FF2B5EF4-FFF2-40B4-BE49-F238E27FC236}">
                  <a16:creationId xmlns:a16="http://schemas.microsoft.com/office/drawing/2014/main" id="{4E2EB13A-2C50-47F5-A054-32FCCA433D71}"/>
                </a:ext>
              </a:extLst>
            </p:cNvPr>
            <p:cNvCxnSpPr>
              <a:stCxn id="23" idx="3"/>
              <a:endCxn id="19" idx="0"/>
            </p:cNvCxnSpPr>
            <p:nvPr/>
          </p:nvCxnSpPr>
          <p:spPr>
            <a:xfrm>
              <a:off x="7784517" y="5436272"/>
              <a:ext cx="582055" cy="321961"/>
            </a:xfrm>
            <a:prstGeom prst="straightConnector1">
              <a:avLst/>
            </a:prstGeom>
            <a:ln w="38100" cap="rnd">
              <a:solidFill>
                <a:srgbClr val="D0CECE"/>
              </a:solidFill>
              <a:round/>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22" name="Gerade Verbindung mit Pfeil 21">
              <a:extLst>
                <a:ext uri="{FF2B5EF4-FFF2-40B4-BE49-F238E27FC236}">
                  <a16:creationId xmlns:a16="http://schemas.microsoft.com/office/drawing/2014/main" id="{78871DA1-8C28-4F4E-AA57-2AFFBAEEA069}"/>
                </a:ext>
              </a:extLst>
            </p:cNvPr>
            <p:cNvCxnSpPr>
              <a:stCxn id="23" idx="1"/>
              <a:endCxn id="24" idx="0"/>
            </p:cNvCxnSpPr>
            <p:nvPr/>
          </p:nvCxnSpPr>
          <p:spPr>
            <a:xfrm flipH="1">
              <a:off x="6129013" y="5436272"/>
              <a:ext cx="575504" cy="321961"/>
            </a:xfrm>
            <a:prstGeom prst="straightConnector1">
              <a:avLst/>
            </a:prstGeom>
            <a:ln w="38100" cap="rnd">
              <a:solidFill>
                <a:srgbClr val="D0CECE"/>
              </a:solidFill>
              <a:round/>
              <a:headEnd type="none" w="med" len="med"/>
              <a:tailEnd type="stealth" w="med" len="med"/>
            </a:ln>
          </p:spPr>
          <p:style>
            <a:lnRef idx="1">
              <a:schemeClr val="accent1"/>
            </a:lnRef>
            <a:fillRef idx="0">
              <a:schemeClr val="accent1"/>
            </a:fillRef>
            <a:effectRef idx="0">
              <a:schemeClr val="accent1"/>
            </a:effectRef>
            <a:fontRef idx="minor">
              <a:schemeClr val="tx1"/>
            </a:fontRef>
          </p:style>
        </p:cxnSp>
        <p:sp>
          <p:nvSpPr>
            <p:cNvPr id="23" name="Rechteck 22">
              <a:extLst>
                <a:ext uri="{FF2B5EF4-FFF2-40B4-BE49-F238E27FC236}">
                  <a16:creationId xmlns:a16="http://schemas.microsoft.com/office/drawing/2014/main" id="{CD037343-F994-40F4-B819-BDB1A4C4B7A6}"/>
                </a:ext>
              </a:extLst>
            </p:cNvPr>
            <p:cNvSpPr/>
            <p:nvPr/>
          </p:nvSpPr>
          <p:spPr>
            <a:xfrm>
              <a:off x="6704517" y="5286982"/>
              <a:ext cx="1080000" cy="298580"/>
            </a:xfrm>
            <a:prstGeom prst="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MSL1: 45pcs</a:t>
              </a:r>
            </a:p>
          </p:txBody>
        </p:sp>
        <p:sp>
          <p:nvSpPr>
            <p:cNvPr id="24" name="Rechteck 23">
              <a:extLst>
                <a:ext uri="{FF2B5EF4-FFF2-40B4-BE49-F238E27FC236}">
                  <a16:creationId xmlns:a16="http://schemas.microsoft.com/office/drawing/2014/main" id="{741956C7-96CF-4534-AB79-EBF67CDFA409}"/>
                </a:ext>
              </a:extLst>
            </p:cNvPr>
            <p:cNvSpPr/>
            <p:nvPr/>
          </p:nvSpPr>
          <p:spPr>
            <a:xfrm>
              <a:off x="5589013" y="5758233"/>
              <a:ext cx="1080000" cy="298580"/>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TC: 15pcs</a:t>
              </a:r>
            </a:p>
          </p:txBody>
        </p:sp>
      </p:grpSp>
      <p:sp>
        <p:nvSpPr>
          <p:cNvPr id="25" name="Rechteck 24"/>
          <p:cNvSpPr/>
          <p:nvPr/>
        </p:nvSpPr>
        <p:spPr>
          <a:xfrm>
            <a:off x="5373918" y="4493058"/>
            <a:ext cx="3699578" cy="2031325"/>
          </a:xfrm>
          <a:prstGeom prst="rect">
            <a:avLst/>
          </a:prstGeom>
          <a:solidFill>
            <a:srgbClr val="FFC000">
              <a:alpha val="51000"/>
            </a:srgbClr>
          </a:solidFill>
          <a:ln>
            <a:noFill/>
          </a:ln>
          <a:effectLst>
            <a:glow>
              <a:schemeClr val="accent1">
                <a:alpha val="40000"/>
              </a:schemeClr>
            </a:glow>
            <a:outerShdw blurRad="139700" dir="2700000" sx="101000" sy="101000" algn="tl" rotWithShape="0">
              <a:prstClr val="black">
                <a:alpha val="40000"/>
              </a:prstClr>
            </a:outerShdw>
          </a:effectLst>
        </p:spPr>
        <p:txBody>
          <a:bodyPr wrap="square">
            <a:spAutoFit/>
          </a:bodyPr>
          <a:lstStyle/>
          <a:p>
            <a:pPr>
              <a:buFont typeface="Wingdings" pitchFamily="2" charset="2"/>
              <a:buNone/>
            </a:pPr>
            <a:r>
              <a:rPr lang="en-US" altLang="de-DE" b="1" dirty="0">
                <a:solidFill>
                  <a:schemeClr val="bg1"/>
                </a:solidFill>
                <a:latin typeface="Calibri" pitchFamily="34" charset="0"/>
              </a:rPr>
              <a:t>Moisture sensitivity level</a:t>
            </a:r>
          </a:p>
          <a:p>
            <a:pPr>
              <a:buFont typeface="Wingdings" pitchFamily="2" charset="2"/>
              <a:buNone/>
            </a:pPr>
            <a:r>
              <a:rPr lang="en-US" altLang="de-DE" dirty="0">
                <a:solidFill>
                  <a:schemeClr val="bg1"/>
                </a:solidFill>
                <a:latin typeface="Calibri" pitchFamily="34" charset="0"/>
              </a:rPr>
              <a:t>J-STD-020: Components must be mounted and reflowed within</a:t>
            </a:r>
          </a:p>
          <a:p>
            <a:pPr marL="285750" indent="-285750">
              <a:buFontTx/>
              <a:buChar char="-"/>
            </a:pPr>
            <a:r>
              <a:rPr lang="en-US" altLang="de-DE" dirty="0">
                <a:solidFill>
                  <a:schemeClr val="bg1"/>
                </a:solidFill>
                <a:latin typeface="Calibri" pitchFamily="34" charset="0"/>
              </a:rPr>
              <a:t>MSL 3 – 168 hours</a:t>
            </a:r>
          </a:p>
          <a:p>
            <a:pPr marL="285750" indent="-285750">
              <a:buFontTx/>
              <a:buChar char="-"/>
            </a:pPr>
            <a:r>
              <a:rPr lang="en-US" altLang="de-DE" dirty="0">
                <a:solidFill>
                  <a:schemeClr val="bg1"/>
                </a:solidFill>
                <a:latin typeface="Calibri" pitchFamily="34" charset="0"/>
              </a:rPr>
              <a:t>MSL 2 – 1 year</a:t>
            </a:r>
          </a:p>
          <a:p>
            <a:pPr marL="285750" indent="-285750">
              <a:buFontTx/>
              <a:buChar char="-"/>
            </a:pPr>
            <a:r>
              <a:rPr lang="en-US" altLang="de-DE" dirty="0">
                <a:solidFill>
                  <a:schemeClr val="bg1"/>
                </a:solidFill>
                <a:latin typeface="Calibri" pitchFamily="34" charset="0"/>
              </a:rPr>
              <a:t>MSL 1 – Unlimited</a:t>
            </a:r>
          </a:p>
          <a:p>
            <a:r>
              <a:rPr lang="en-US" altLang="de-DE" dirty="0">
                <a:solidFill>
                  <a:schemeClr val="bg1"/>
                </a:solidFill>
                <a:latin typeface="Calibri" pitchFamily="34" charset="0"/>
              </a:rPr>
              <a:t>“floor life out of the bag”</a:t>
            </a:r>
          </a:p>
        </p:txBody>
      </p:sp>
    </p:spTree>
    <p:extLst>
      <p:ext uri="{BB962C8B-B14F-4D97-AF65-F5344CB8AC3E}">
        <p14:creationId xmlns:p14="http://schemas.microsoft.com/office/powerpoint/2010/main" val="1784484898"/>
      </p:ext>
    </p:extLst>
  </p:cSld>
  <p:clrMapOvr>
    <a:masterClrMapping/>
  </p:clrMapOvr>
  <mc:AlternateContent xmlns:mc="http://schemas.openxmlformats.org/markup-compatibility/2006" xmlns:p14="http://schemas.microsoft.com/office/powerpoint/2010/main">
    <mc:Choice Requires="p14">
      <p:transition p14:dur="250" advTm="29608">
        <p:fade/>
      </p:transition>
    </mc:Choice>
    <mc:Fallback xmlns="">
      <p:transition advTm="29608">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8.1"/>
</p:tagLst>
</file>

<file path=ppt/tags/tag2.xml><?xml version="1.0" encoding="utf-8"?>
<p:tagLst xmlns:a="http://schemas.openxmlformats.org/drawingml/2006/main" xmlns:r="http://schemas.openxmlformats.org/officeDocument/2006/relationships" xmlns:p="http://schemas.openxmlformats.org/presentationml/2006/main">
  <p:tag name="TIMING" val="|6.3"/>
</p:tagLst>
</file>

<file path=ppt/tags/tag3.xml><?xml version="1.0" encoding="utf-8"?>
<p:tagLst xmlns:a="http://schemas.openxmlformats.org/drawingml/2006/main" xmlns:r="http://schemas.openxmlformats.org/officeDocument/2006/relationships" xmlns:p="http://schemas.openxmlformats.org/presentationml/2006/main">
  <p:tag name="TIMING" val="|8.1"/>
</p:tagLst>
</file>

<file path=ppt/tags/tag4.xml><?xml version="1.0" encoding="utf-8"?>
<p:tagLst xmlns:a="http://schemas.openxmlformats.org/drawingml/2006/main" xmlns:r="http://schemas.openxmlformats.org/officeDocument/2006/relationships" xmlns:p="http://schemas.openxmlformats.org/presentationml/2006/main">
  <p:tag name="TIMING" val="|6.3"/>
</p:tagLst>
</file>

<file path=ppt/theme/theme1.xml><?xml version="1.0" encoding="utf-8"?>
<a:theme xmlns:a="http://schemas.openxmlformats.org/drawingml/2006/main" name="KETEK">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5_03_09_PPT_Template_KETEK_NIW_V1.potx" id="{761DEB37-E83F-419A-9EC5-1ECFA3291988}" vid="{0C8046E6-BBAA-4E09-8DA8-BCC95621A35F}"/>
    </a:ext>
  </a:ext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1349</Words>
  <Application>Microsoft Office PowerPoint</Application>
  <PresentationFormat>Bildschirmpräsentation (4:3)</PresentationFormat>
  <Paragraphs>392</Paragraphs>
  <Slides>31</Slides>
  <Notes>16</Notes>
  <HiddenSlides>1</HiddenSlides>
  <MMClips>0</MMClips>
  <ScaleCrop>false</ScaleCrop>
  <HeadingPairs>
    <vt:vector size="8" baseType="variant">
      <vt:variant>
        <vt:lpstr>Verwendete Schriftarten</vt:lpstr>
      </vt:variant>
      <vt:variant>
        <vt:i4>6</vt:i4>
      </vt:variant>
      <vt:variant>
        <vt:lpstr>Design</vt:lpstr>
      </vt:variant>
      <vt:variant>
        <vt:i4>1</vt:i4>
      </vt:variant>
      <vt:variant>
        <vt:lpstr>Eingebettete OLE-Server</vt:lpstr>
      </vt:variant>
      <vt:variant>
        <vt:i4>2</vt:i4>
      </vt:variant>
      <vt:variant>
        <vt:lpstr>Folientitel</vt:lpstr>
      </vt:variant>
      <vt:variant>
        <vt:i4>31</vt:i4>
      </vt:variant>
    </vt:vector>
  </HeadingPairs>
  <TitlesOfParts>
    <vt:vector size="40" baseType="lpstr">
      <vt:lpstr>Arial</vt:lpstr>
      <vt:lpstr>Calibri</vt:lpstr>
      <vt:lpstr>Calibri Light</vt:lpstr>
      <vt:lpstr>Courier New</vt:lpstr>
      <vt:lpstr>Symbol</vt:lpstr>
      <vt:lpstr>Wingdings</vt:lpstr>
      <vt:lpstr>KETEK</vt:lpstr>
      <vt:lpstr>Graph</vt:lpstr>
      <vt:lpstr>Formel</vt:lpstr>
      <vt:lpstr>PowerPoint-Präsentation</vt:lpstr>
      <vt:lpstr>PowerPoint-Präsentation</vt:lpstr>
      <vt:lpstr>PowerPoint-Präsentation</vt:lpstr>
      <vt:lpstr>SiPM Applications</vt:lpstr>
      <vt:lpstr>KETEK SiPM Products</vt:lpstr>
      <vt:lpstr>KETEK SiPM WB-Series</vt:lpstr>
      <vt:lpstr>PowerPoint-Präsentation</vt:lpstr>
      <vt:lpstr>KETEK WB Series: Reliable and Cost Efficient</vt:lpstr>
      <vt:lpstr>PowerPoint-Präsentation</vt:lpstr>
      <vt:lpstr>SiPM Arrays off the shelf</vt:lpstr>
      <vt:lpstr>Custom SiPM solutions</vt:lpstr>
      <vt:lpstr>PowerPoint-Präsentation</vt:lpstr>
      <vt:lpstr>KETEK SiPM TIA Module</vt:lpstr>
      <vt:lpstr>Conclusion</vt:lpstr>
      <vt:lpstr>PowerPoint-Präsentation</vt:lpstr>
      <vt:lpstr>Backup</vt:lpstr>
      <vt:lpstr>Silicon drift detectors for X-Rays</vt:lpstr>
      <vt:lpstr>Quality Everywhere</vt:lpstr>
      <vt:lpstr>PowerPoint-Präsentation</vt:lpstr>
      <vt:lpstr>NEW KETEK SiPM WB-Series</vt:lpstr>
      <vt:lpstr>Flow Cytometry with KETEK SiPM TIA Module</vt:lpstr>
      <vt:lpstr>PowerPoint-Präsentation</vt:lpstr>
      <vt:lpstr>Multichannel Readout of Block Detector</vt:lpstr>
      <vt:lpstr>PowerPoint-Präsentation</vt:lpstr>
      <vt:lpstr>Environmental Surveillance: Fukushima</vt:lpstr>
      <vt:lpstr>PowerPoint-Präsentation</vt:lpstr>
      <vt:lpstr>XRF-Measurement with SiPM + Scintillator</vt:lpstr>
      <vt:lpstr>PowerPoint-Präsentation</vt:lpstr>
      <vt:lpstr>Single Photon Spectrum with PM3325-WB  (1 kV/A Module)</vt:lpstr>
      <vt:lpstr>WB Series – PM33XX</vt:lpstr>
      <vt:lpstr>NEW PM11XX-WB</vt:lpstr>
    </vt:vector>
  </TitlesOfParts>
  <Manager>Niklas Willems</Manager>
  <Company>KETEK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PowerPoint-Vorlage</dc:title>
  <dc:subject>KETEK</dc:subject>
  <dc:creator>Niklas Willems</dc:creator>
  <cp:lastModifiedBy>Tobias Eggert</cp:lastModifiedBy>
  <cp:revision>1076</cp:revision>
  <cp:lastPrinted>2019-04-02T12:25:19Z</cp:lastPrinted>
  <dcterms:created xsi:type="dcterms:W3CDTF">2015-03-09T12:48:53Z</dcterms:created>
  <dcterms:modified xsi:type="dcterms:W3CDTF">2019-07-10T07:34:55Z</dcterms:modified>
  <cp:version>1</cp:version>
</cp:coreProperties>
</file>