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7">
  <p:sldMasterIdLst>
    <p:sldMasterId id="2147483648" r:id="rId1"/>
  </p:sldMasterIdLst>
  <p:notesMasterIdLst>
    <p:notesMasterId r:id="rId20"/>
  </p:notesMasterIdLst>
  <p:handoutMasterIdLst>
    <p:handoutMasterId r:id="rId21"/>
  </p:handoutMasterIdLst>
  <p:sldIdLst>
    <p:sldId id="598" r:id="rId2"/>
    <p:sldId id="1107" r:id="rId3"/>
    <p:sldId id="1100" r:id="rId4"/>
    <p:sldId id="1091" r:id="rId5"/>
    <p:sldId id="955" r:id="rId6"/>
    <p:sldId id="1077" r:id="rId7"/>
    <p:sldId id="1058" r:id="rId8"/>
    <p:sldId id="1049" r:id="rId9"/>
    <p:sldId id="1061" r:id="rId10"/>
    <p:sldId id="954" r:id="rId11"/>
    <p:sldId id="1062" r:id="rId12"/>
    <p:sldId id="1079" r:id="rId13"/>
    <p:sldId id="1114" r:id="rId14"/>
    <p:sldId id="1023" r:id="rId15"/>
    <p:sldId id="1015" r:id="rId16"/>
    <p:sldId id="1110" r:id="rId17"/>
    <p:sldId id="1111" r:id="rId18"/>
    <p:sldId id="1113" r:id="rId1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기본 구역" id="{6DA7A961-62CE-485D-98E0-94528EB547B6}">
          <p14:sldIdLst>
            <p14:sldId id="598"/>
            <p14:sldId id="1107"/>
            <p14:sldId id="1100"/>
            <p14:sldId id="1091"/>
            <p14:sldId id="955"/>
            <p14:sldId id="1077"/>
            <p14:sldId id="1058"/>
            <p14:sldId id="1049"/>
            <p14:sldId id="1061"/>
            <p14:sldId id="954"/>
            <p14:sldId id="1062"/>
            <p14:sldId id="1079"/>
            <p14:sldId id="1114"/>
            <p14:sldId id="1023"/>
            <p14:sldId id="1015"/>
            <p14:sldId id="1110"/>
            <p14:sldId id="1111"/>
            <p14:sldId id="1113"/>
          </p14:sldIdLst>
        </p14:section>
        <p14:section name="Links" id="{E550BAA9-F9A2-43BE-97E6-1577FF86E4CE}">
          <p14:sldIdLst/>
        </p14:section>
        <p14:section name="Question" id="{00CD7039-6CF7-4FB4-8ACD-578A8A3247FC}">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B21F5"/>
    <a:srgbClr val="F2EFF5"/>
    <a:srgbClr val="F2DFFD"/>
    <a:srgbClr val="E06E76"/>
    <a:srgbClr val="2800D0"/>
    <a:srgbClr val="FFFF00"/>
    <a:srgbClr val="FF5D5D"/>
    <a:srgbClr val="A20000"/>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보통 스타일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70000" autoAdjust="0"/>
  </p:normalViewPr>
  <p:slideViewPr>
    <p:cSldViewPr>
      <p:cViewPr varScale="1">
        <p:scale>
          <a:sx n="80" d="100"/>
          <a:sy n="80" d="100"/>
        </p:scale>
        <p:origin x="2136" y="96"/>
      </p:cViewPr>
      <p:guideLst>
        <p:guide orient="horz" pos="2160"/>
        <p:guide pos="288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10" d="100"/>
        <a:sy n="110" d="100"/>
      </p:scale>
      <p:origin x="0" y="-1506"/>
    </p:cViewPr>
  </p:sorterViewPr>
  <p:notesViewPr>
    <p:cSldViewPr>
      <p:cViewPr varScale="1">
        <p:scale>
          <a:sx n="71" d="100"/>
          <a:sy n="71" d="100"/>
        </p:scale>
        <p:origin x="-3270"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59" cy="496332"/>
          </a:xfrm>
          <a:prstGeom prst="rect">
            <a:avLst/>
          </a:prstGeom>
        </p:spPr>
        <p:txBody>
          <a:bodyPr vert="horz" lIns="91424" tIns="45712" rIns="91424" bIns="45712" rtlCol="0"/>
          <a:lstStyle>
            <a:lvl1pPr algn="l">
              <a:defRPr sz="1200"/>
            </a:lvl1pPr>
          </a:lstStyle>
          <a:p>
            <a:endParaRPr lang="en-US"/>
          </a:p>
        </p:txBody>
      </p:sp>
      <p:sp>
        <p:nvSpPr>
          <p:cNvPr id="3" name="Date Placeholder 2"/>
          <p:cNvSpPr>
            <a:spLocks noGrp="1"/>
          </p:cNvSpPr>
          <p:nvPr>
            <p:ph type="dt" sz="quarter" idx="1"/>
          </p:nvPr>
        </p:nvSpPr>
        <p:spPr>
          <a:xfrm>
            <a:off x="3850445" y="2"/>
            <a:ext cx="2945659" cy="496332"/>
          </a:xfrm>
          <a:prstGeom prst="rect">
            <a:avLst/>
          </a:prstGeom>
        </p:spPr>
        <p:txBody>
          <a:bodyPr vert="horz" lIns="91424" tIns="45712" rIns="91424" bIns="45712" rtlCol="0"/>
          <a:lstStyle>
            <a:lvl1pPr algn="r">
              <a:defRPr sz="1200"/>
            </a:lvl1pPr>
          </a:lstStyle>
          <a:p>
            <a:fld id="{18717DAB-BDCC-4844-8C57-B2866E75475E}" type="datetimeFigureOut">
              <a:rPr lang="en-US" smtClean="0"/>
              <a:pPr/>
              <a:t>7/9/2019</a:t>
            </a:fld>
            <a:endParaRPr lang="en-US"/>
          </a:p>
        </p:txBody>
      </p:sp>
      <p:sp>
        <p:nvSpPr>
          <p:cNvPr id="4" name="Footer Placeholder 3"/>
          <p:cNvSpPr>
            <a:spLocks noGrp="1"/>
          </p:cNvSpPr>
          <p:nvPr>
            <p:ph type="ftr" sz="quarter" idx="2"/>
          </p:nvPr>
        </p:nvSpPr>
        <p:spPr>
          <a:xfrm>
            <a:off x="2" y="9428585"/>
            <a:ext cx="2945659" cy="496332"/>
          </a:xfrm>
          <a:prstGeom prst="rect">
            <a:avLst/>
          </a:prstGeom>
        </p:spPr>
        <p:txBody>
          <a:bodyPr vert="horz" lIns="91424" tIns="45712" rIns="91424" bIns="45712" rtlCol="0" anchor="b"/>
          <a:lstStyle>
            <a:lvl1pPr algn="l">
              <a:defRPr sz="1200"/>
            </a:lvl1pPr>
          </a:lstStyle>
          <a:p>
            <a:endParaRPr lang="en-US"/>
          </a:p>
        </p:txBody>
      </p:sp>
      <p:sp>
        <p:nvSpPr>
          <p:cNvPr id="5" name="Slide Number Placeholder 4"/>
          <p:cNvSpPr>
            <a:spLocks noGrp="1"/>
          </p:cNvSpPr>
          <p:nvPr>
            <p:ph type="sldNum" sz="quarter" idx="3"/>
          </p:nvPr>
        </p:nvSpPr>
        <p:spPr>
          <a:xfrm>
            <a:off x="3850445" y="9428585"/>
            <a:ext cx="2945659" cy="496332"/>
          </a:xfrm>
          <a:prstGeom prst="rect">
            <a:avLst/>
          </a:prstGeom>
        </p:spPr>
        <p:txBody>
          <a:bodyPr vert="horz" lIns="91424" tIns="45712" rIns="91424" bIns="45712" rtlCol="0" anchor="b"/>
          <a:lstStyle>
            <a:lvl1pPr algn="r">
              <a:defRPr sz="1200"/>
            </a:lvl1pPr>
          </a:lstStyle>
          <a:p>
            <a:fld id="{45DC1C5D-6EBC-4D88-91B9-8B2073228648}" type="slidenum">
              <a:rPr lang="en-US" smtClean="0"/>
              <a:pPr/>
              <a:t>‹#›</a:t>
            </a:fld>
            <a:endParaRPr lang="en-US"/>
          </a:p>
        </p:txBody>
      </p:sp>
    </p:spTree>
    <p:extLst>
      <p:ext uri="{BB962C8B-B14F-4D97-AF65-F5344CB8AC3E}">
        <p14:creationId xmlns:p14="http://schemas.microsoft.com/office/powerpoint/2010/main" val="19081879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59" cy="496332"/>
          </a:xfrm>
          <a:prstGeom prst="rect">
            <a:avLst/>
          </a:prstGeom>
        </p:spPr>
        <p:txBody>
          <a:bodyPr vert="horz" lIns="91424" tIns="45712" rIns="91424" bIns="45712" rtlCol="0"/>
          <a:lstStyle>
            <a:lvl1pPr algn="l">
              <a:defRPr sz="1200"/>
            </a:lvl1pPr>
          </a:lstStyle>
          <a:p>
            <a:endParaRPr lang="en-US"/>
          </a:p>
        </p:txBody>
      </p:sp>
      <p:sp>
        <p:nvSpPr>
          <p:cNvPr id="3" name="Date Placeholder 2"/>
          <p:cNvSpPr>
            <a:spLocks noGrp="1"/>
          </p:cNvSpPr>
          <p:nvPr>
            <p:ph type="dt" idx="1"/>
          </p:nvPr>
        </p:nvSpPr>
        <p:spPr>
          <a:xfrm>
            <a:off x="3850445" y="2"/>
            <a:ext cx="2945659" cy="496332"/>
          </a:xfrm>
          <a:prstGeom prst="rect">
            <a:avLst/>
          </a:prstGeom>
        </p:spPr>
        <p:txBody>
          <a:bodyPr vert="horz" lIns="91424" tIns="45712" rIns="91424" bIns="45712" rtlCol="0"/>
          <a:lstStyle>
            <a:lvl1pPr algn="r">
              <a:defRPr sz="1200"/>
            </a:lvl1pPr>
          </a:lstStyle>
          <a:p>
            <a:fld id="{BB2C0C05-9B53-4B8A-B8BD-442757F1527A}" type="datetimeFigureOut">
              <a:rPr lang="en-US" smtClean="0"/>
              <a:pPr/>
              <a:t>7/9/2019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24" tIns="45712" rIns="91424" bIns="45712" rtlCol="0" anchor="ctr"/>
          <a:lstStyle/>
          <a:p>
            <a:endParaRPr lang="en-US"/>
          </a:p>
        </p:txBody>
      </p:sp>
      <p:sp>
        <p:nvSpPr>
          <p:cNvPr id="5" name="Notes Placeholder 4"/>
          <p:cNvSpPr>
            <a:spLocks noGrp="1"/>
          </p:cNvSpPr>
          <p:nvPr>
            <p:ph type="body" sz="quarter" idx="3"/>
          </p:nvPr>
        </p:nvSpPr>
        <p:spPr>
          <a:xfrm>
            <a:off x="679768" y="4715155"/>
            <a:ext cx="5438140" cy="4466987"/>
          </a:xfrm>
          <a:prstGeom prst="rect">
            <a:avLst/>
          </a:prstGeom>
        </p:spPr>
        <p:txBody>
          <a:bodyPr vert="horz" lIns="91424" tIns="45712" rIns="91424" bIns="4571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428585"/>
            <a:ext cx="2945659" cy="496332"/>
          </a:xfrm>
          <a:prstGeom prst="rect">
            <a:avLst/>
          </a:prstGeom>
        </p:spPr>
        <p:txBody>
          <a:bodyPr vert="horz" lIns="91424" tIns="45712" rIns="91424"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5"/>
            <a:ext cx="2945659" cy="496332"/>
          </a:xfrm>
          <a:prstGeom prst="rect">
            <a:avLst/>
          </a:prstGeom>
        </p:spPr>
        <p:txBody>
          <a:bodyPr vert="horz" lIns="91424" tIns="45712" rIns="91424" bIns="45712" rtlCol="0" anchor="b"/>
          <a:lstStyle>
            <a:lvl1pPr algn="r">
              <a:defRPr sz="1200"/>
            </a:lvl1pPr>
          </a:lstStyle>
          <a:p>
            <a:fld id="{95B665B6-A348-4D1D-96C6-96EB9C57CBD8}" type="slidenum">
              <a:rPr lang="en-US" smtClean="0"/>
              <a:pPr/>
              <a:t>‹#›</a:t>
            </a:fld>
            <a:endParaRPr lang="en-US"/>
          </a:p>
        </p:txBody>
      </p:sp>
    </p:spTree>
    <p:extLst>
      <p:ext uri="{BB962C8B-B14F-4D97-AF65-F5344CB8AC3E}">
        <p14:creationId xmlns:p14="http://schemas.microsoft.com/office/powerpoint/2010/main" val="344921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latinLnBrk="1"/>
            <a:endParaRPr lang="en-US" altLang="ko-KR" sz="1200" kern="1200" baseline="0" dirty="0" smtClean="0">
              <a:solidFill>
                <a:schemeClr val="tx1"/>
              </a:solidFill>
              <a:effectLst/>
              <a:latin typeface="+mn-lt"/>
              <a:ea typeface="+mn-ea"/>
              <a:cs typeface="+mn-cs"/>
            </a:endParaRPr>
          </a:p>
        </p:txBody>
      </p:sp>
      <p:sp>
        <p:nvSpPr>
          <p:cNvPr id="4" name="슬라이드 번호 개체 틀 3"/>
          <p:cNvSpPr>
            <a:spLocks noGrp="1"/>
          </p:cNvSpPr>
          <p:nvPr>
            <p:ph type="sldNum" sz="quarter" idx="10"/>
          </p:nvPr>
        </p:nvSpPr>
        <p:spPr/>
        <p:txBody>
          <a:bodyPr/>
          <a:lstStyle/>
          <a:p>
            <a:fld id="{95B665B6-A348-4D1D-96C6-96EB9C57CBD8}" type="slidenum">
              <a:rPr lang="en-US" smtClean="0"/>
              <a:pPr/>
              <a:t>1</a:t>
            </a:fld>
            <a:endParaRPr lang="en-US"/>
          </a:p>
        </p:txBody>
      </p:sp>
    </p:spTree>
    <p:extLst>
      <p:ext uri="{BB962C8B-B14F-4D97-AF65-F5344CB8AC3E}">
        <p14:creationId xmlns:p14="http://schemas.microsoft.com/office/powerpoint/2010/main" val="1068300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10</a:t>
            </a:fld>
            <a:endParaRPr lang="en-US"/>
          </a:p>
        </p:txBody>
      </p:sp>
    </p:spTree>
    <p:extLst>
      <p:ext uri="{BB962C8B-B14F-4D97-AF65-F5344CB8AC3E}">
        <p14:creationId xmlns:p14="http://schemas.microsoft.com/office/powerpoint/2010/main" val="442928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
        <p:nvSpPr>
          <p:cNvPr id="4" name="Slide Number Placeholder 3"/>
          <p:cNvSpPr>
            <a:spLocks noGrp="1"/>
          </p:cNvSpPr>
          <p:nvPr>
            <p:ph type="sldNum" sz="quarter" idx="10"/>
          </p:nvPr>
        </p:nvSpPr>
        <p:spPr/>
        <p:txBody>
          <a:bodyPr/>
          <a:lstStyle/>
          <a:p>
            <a:fld id="{95B665B6-A348-4D1D-96C6-96EB9C57CBD8}" type="slidenum">
              <a:rPr lang="en-US" smtClean="0"/>
              <a:pPr/>
              <a:t>11</a:t>
            </a:fld>
            <a:endParaRPr lang="en-US"/>
          </a:p>
        </p:txBody>
      </p:sp>
    </p:spTree>
    <p:extLst>
      <p:ext uri="{BB962C8B-B14F-4D97-AF65-F5344CB8AC3E}">
        <p14:creationId xmlns:p14="http://schemas.microsoft.com/office/powerpoint/2010/main" val="275483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altLang="ko-KR" sz="1200" kern="1200" baseline="0" dirty="0" smtClean="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US" altLang="ko-KR" sz="1200" kern="1200" dirty="0" smtClean="0">
                    <a:solidFill>
                      <a:schemeClr val="tx1"/>
                    </a:solidFill>
                    <a:effectLst/>
                    <a:latin typeface="+mn-lt"/>
                    <a:ea typeface="+mn-ea"/>
                    <a:cs typeface="+mn-cs"/>
                  </a:rPr>
                  <a:t>Therefore</a:t>
                </a:r>
                <a:r>
                  <a:rPr lang="en-US" altLang="ko-KR" sz="1200" kern="1200" dirty="0" smtClean="0">
                    <a:solidFill>
                      <a:schemeClr val="tx1"/>
                    </a:solidFill>
                    <a:effectLst/>
                    <a:latin typeface="+mn-lt"/>
                    <a:ea typeface="+mn-ea"/>
                    <a:cs typeface="+mn-cs"/>
                  </a:rPr>
                  <a:t>, t</a:t>
                </a:r>
                <a:r>
                  <a:rPr lang="ru-RU" altLang="ko-KR" sz="1200" kern="1200" dirty="0" smtClean="0">
                    <a:solidFill>
                      <a:schemeClr val="tx1"/>
                    </a:solidFill>
                    <a:effectLst/>
                    <a:latin typeface="+mn-lt"/>
                    <a:ea typeface="+mn-ea"/>
                    <a:cs typeface="+mn-cs"/>
                  </a:rPr>
                  <a:t>o account for as many scintillation detector applications as possible, </a:t>
                </a:r>
                <a:r>
                  <a:rPr lang="en-US" altLang="ko-KR" sz="1200" kern="1200" dirty="0" err="1" smtClean="0">
                    <a:solidFill>
                      <a:schemeClr val="tx1"/>
                    </a:solidFill>
                    <a:effectLst/>
                    <a:latin typeface="+mn-lt"/>
                    <a:ea typeface="+mn-ea"/>
                    <a:cs typeface="+mn-cs"/>
                  </a:rPr>
                  <a:t>RSiPM</a:t>
                </a:r>
                <a:r>
                  <a:rPr lang="en-US" altLang="ko-KR" sz="1200" kern="1200" baseline="0" dirty="0" smtClean="0">
                    <a:solidFill>
                      <a:schemeClr val="tx1"/>
                    </a:solidFill>
                    <a:effectLst/>
                    <a:latin typeface="+mn-lt"/>
                    <a:ea typeface="+mn-ea"/>
                    <a:cs typeface="+mn-cs"/>
                  </a:rPr>
                  <a:t> in each device has been calculated for </a:t>
                </a:r>
                <a:r>
                  <a:rPr lang="ru-RU" altLang="ko-KR" sz="1200" kern="1200" dirty="0" smtClean="0">
                    <a:solidFill>
                      <a:schemeClr val="tx1"/>
                    </a:solidFill>
                    <a:effectLst/>
                    <a:latin typeface="+mn-lt"/>
                    <a:ea typeface="+mn-ea"/>
                    <a:cs typeface="+mn-cs"/>
                  </a:rPr>
                  <a:t>N</a:t>
                </a:r>
                <a:r>
                  <a:rPr lang="ru-RU" altLang="ko-KR" sz="1200" kern="1200" baseline="-25000" dirty="0" smtClean="0">
                    <a:solidFill>
                      <a:schemeClr val="tx1"/>
                    </a:solidFill>
                    <a:effectLst/>
                    <a:latin typeface="+mn-lt"/>
                    <a:ea typeface="+mn-ea"/>
                    <a:cs typeface="+mn-cs"/>
                  </a:rPr>
                  <a:t>ph</a:t>
                </a:r>
                <a:r>
                  <a:rPr lang="ru-RU" altLang="ko-KR" sz="1200" kern="1200" dirty="0" smtClean="0">
                    <a:solidFill>
                      <a:schemeClr val="tx1"/>
                    </a:solidFill>
                    <a:effectLst/>
                    <a:latin typeface="+mn-lt"/>
                    <a:ea typeface="+mn-ea"/>
                    <a:cs typeface="+mn-cs"/>
                  </a:rPr>
                  <a:t> ranging from</a:t>
                </a:r>
                <a:r>
                  <a:rPr lang="en-US" altLang="ko-KR" sz="1200" kern="1200" dirty="0" smtClean="0">
                    <a:solidFill>
                      <a:schemeClr val="tx1"/>
                    </a:solidFill>
                    <a:effectLst/>
                    <a:latin typeface="+mn-lt"/>
                    <a:ea typeface="+mn-ea"/>
                    <a:cs typeface="+mn-cs"/>
                  </a:rPr>
                  <a:t> 500 to 100000 photons and wavelengths from 375 to 700 nm and</a:t>
                </a:r>
                <a:r>
                  <a:rPr lang="en-US" altLang="ko-KR" sz="1200" kern="1200" baseline="0" dirty="0" smtClean="0">
                    <a:solidFill>
                      <a:schemeClr val="tx1"/>
                    </a:solidFill>
                    <a:effectLst/>
                    <a:latin typeface="+mn-lt"/>
                    <a:ea typeface="+mn-ea"/>
                    <a:cs typeface="+mn-cs"/>
                  </a:rPr>
                  <a:t> </a:t>
                </a:r>
                <a:r>
                  <a:rPr lang="en-US" altLang="ko-KR" sz="1200" kern="1200" baseline="0" dirty="0" smtClean="0">
                    <a:solidFill>
                      <a:schemeClr val="tx1"/>
                    </a:solidFill>
                    <a:effectLst/>
                    <a:latin typeface="+mn-lt"/>
                    <a:ea typeface="+mn-ea"/>
                    <a:cs typeface="+mn-cs"/>
                  </a:rPr>
                  <a:t>for </a:t>
                </a:r>
                <a:r>
                  <a:rPr lang="en-US" altLang="ko-KR" sz="1200" kern="1200" baseline="0" dirty="0" smtClean="0">
                    <a:solidFill>
                      <a:schemeClr val="tx1"/>
                    </a:solidFill>
                    <a:effectLst/>
                    <a:latin typeface="+mn-lt"/>
                    <a:ea typeface="+mn-ea"/>
                    <a:cs typeface="+mn-cs"/>
                  </a:rPr>
                  <a:t>excess voltage of </a:t>
                </a:r>
                <a:r>
                  <a:rPr lang="en-US" altLang="ko-KR" sz="1200" kern="1200" baseline="0" dirty="0" smtClean="0">
                    <a:solidFill>
                      <a:schemeClr val="tx1"/>
                    </a:solidFill>
                    <a:effectLst/>
                    <a:latin typeface="+mn-lt"/>
                    <a:ea typeface="+mn-ea"/>
                    <a:cs typeface="+mn-cs"/>
                  </a:rPr>
                  <a:t>1.0, 1.5, 2.0 and 2.5 V.</a:t>
                </a:r>
              </a:p>
              <a:p>
                <a:endParaRPr lang="en-US" altLang="ko-KR" sz="1200" kern="1200" baseline="0" dirty="0" smtClean="0">
                  <a:solidFill>
                    <a:schemeClr val="tx1"/>
                  </a:solidFill>
                  <a:effectLst/>
                  <a:latin typeface="+mn-lt"/>
                  <a:ea typeface="+mn-ea"/>
                  <a:cs typeface="+mn-cs"/>
                </a:endParaRPr>
              </a:p>
              <a:p>
                <a:r>
                  <a:rPr lang="ru-RU" altLang="ko-KR" sz="1200" kern="1200" dirty="0" smtClean="0">
                    <a:solidFill>
                      <a:schemeClr val="tx1"/>
                    </a:solidFill>
                    <a:effectLst/>
                    <a:latin typeface="+mn-lt"/>
                    <a:ea typeface="+mn-ea"/>
                    <a:cs typeface="+mn-cs"/>
                  </a:rPr>
                  <a:t>For all three devices, the trend </a:t>
                </a:r>
                <a:r>
                  <a:rPr lang="en-US" altLang="ko-KR" sz="1200" kern="1200" dirty="0" smtClean="0">
                    <a:solidFill>
                      <a:schemeClr val="tx1"/>
                    </a:solidFill>
                    <a:effectLst/>
                    <a:latin typeface="+mn-lt"/>
                    <a:ea typeface="+mn-ea"/>
                    <a:cs typeface="+mn-cs"/>
                  </a:rPr>
                  <a:t>of</a:t>
                </a:r>
                <a:r>
                  <a:rPr lang="ru-RU" altLang="ko-KR" sz="1200" kern="1200" dirty="0" smtClean="0">
                    <a:solidFill>
                      <a:schemeClr val="tx1"/>
                    </a:solidFill>
                    <a:effectLst/>
                    <a:latin typeface="+mn-lt"/>
                    <a:ea typeface="+mn-ea"/>
                    <a:cs typeface="+mn-cs"/>
                  </a:rPr>
                  <a:t> R</a:t>
                </a:r>
                <a:r>
                  <a:rPr lang="ru-RU" altLang="ko-KR" sz="1200" kern="1200" baseline="-25000" dirty="0" smtClean="0">
                    <a:solidFill>
                      <a:schemeClr val="tx1"/>
                    </a:solidFill>
                    <a:effectLst/>
                    <a:latin typeface="+mn-lt"/>
                    <a:ea typeface="+mn-ea"/>
                    <a:cs typeface="+mn-cs"/>
                  </a:rPr>
                  <a:t>SiPM</a:t>
                </a:r>
                <a:r>
                  <a:rPr lang="ru-RU" altLang="ko-KR" sz="1200" kern="1200" dirty="0" smtClean="0">
                    <a:solidFill>
                      <a:schemeClr val="tx1"/>
                    </a:solidFill>
                    <a:effectLst/>
                    <a:latin typeface="+mn-lt"/>
                    <a:ea typeface="+mn-ea"/>
                    <a:cs typeface="+mn-cs"/>
                  </a:rPr>
                  <a:t> at </a:t>
                </a:r>
                <a:r>
                  <a:rPr lang="en-US" altLang="ko-KR" sz="1200" kern="1200" dirty="0" smtClean="0">
                    <a:solidFill>
                      <a:schemeClr val="tx1"/>
                    </a:solidFill>
                    <a:effectLst/>
                    <a:latin typeface="+mn-lt"/>
                    <a:ea typeface="+mn-ea"/>
                    <a:cs typeface="+mn-cs"/>
                  </a:rPr>
                  <a:t>low</a:t>
                </a:r>
                <a:r>
                  <a:rPr lang="en-US" altLang="ko-KR" sz="1200" kern="1200" baseline="0" dirty="0" smtClean="0">
                    <a:solidFill>
                      <a:schemeClr val="tx1"/>
                    </a:solidFill>
                    <a:effectLst/>
                    <a:latin typeface="+mn-lt"/>
                    <a:ea typeface="+mn-ea"/>
                    <a:cs typeface="+mn-cs"/>
                  </a:rPr>
                  <a:t> </a:t>
                </a:r>
                <a:r>
                  <a:rPr lang="en-US" altLang="ko-KR" sz="1200" kern="1200" baseline="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baseline="0" dirty="0" smtClean="0">
                    <a:solidFill>
                      <a:schemeClr val="tx1"/>
                    </a:solidFill>
                    <a:effectLst/>
                    <a:latin typeface="+mn-lt"/>
                    <a:ea typeface="+mn-ea"/>
                    <a:cs typeface="+mn-cs"/>
                  </a:rPr>
                  <a:t> is </a:t>
                </a:r>
                <a:r>
                  <a:rPr lang="ru-RU" altLang="ko-KR" sz="1200" kern="1200" dirty="0" smtClean="0">
                    <a:solidFill>
                      <a:schemeClr val="tx1"/>
                    </a:solidFill>
                    <a:effectLst/>
                    <a:latin typeface="+mn-lt"/>
                    <a:ea typeface="+mn-ea"/>
                    <a:cs typeface="+mn-cs"/>
                  </a:rPr>
                  <a:t>similar to </a:t>
                </a:r>
                <a:r>
                  <a:rPr lang="en-US" altLang="ko-KR" sz="1200" kern="1200" dirty="0" smtClean="0">
                    <a:solidFill>
                      <a:schemeClr val="tx1"/>
                    </a:solidFill>
                    <a:effectLst/>
                    <a:latin typeface="+mn-lt"/>
                    <a:ea typeface="+mn-ea"/>
                    <a:cs typeface="+mn-cs"/>
                  </a:rPr>
                  <a:t>that of </a:t>
                </a:r>
                <a:r>
                  <a:rPr lang="ru-RU" altLang="ko-KR" sz="1200" kern="1200" dirty="0" smtClean="0">
                    <a:solidFill>
                      <a:schemeClr val="tx1"/>
                    </a:solidFill>
                    <a:effectLst/>
                    <a:latin typeface="+mn-lt"/>
                    <a:ea typeface="+mn-ea"/>
                    <a:cs typeface="+mn-cs"/>
                  </a:rPr>
                  <a:t>the results </a:t>
                </a:r>
                <a:r>
                  <a:rPr lang="en-US" altLang="ko-KR" sz="1200" kern="1200" dirty="0" smtClean="0">
                    <a:solidFill>
                      <a:schemeClr val="tx1"/>
                    </a:solidFill>
                    <a:effectLst/>
                    <a:latin typeface="+mn-lt"/>
                    <a:ea typeface="+mn-ea"/>
                    <a:cs typeface="+mn-cs"/>
                  </a:rPr>
                  <a:t>presented before</a:t>
                </a:r>
                <a:r>
                  <a:rPr lang="en-US" altLang="ko-KR" sz="1200" kern="1200" baseline="0" dirty="0" smtClean="0">
                    <a:solidFill>
                      <a:schemeClr val="tx1"/>
                    </a:solidFill>
                    <a:effectLst/>
                    <a:latin typeface="+mn-lt"/>
                    <a:ea typeface="+mn-ea"/>
                    <a:cs typeface="+mn-cs"/>
                  </a:rPr>
                  <a:t> for </a:t>
                </a:r>
                <a:r>
                  <a:rPr lang="en-US" altLang="ko-KR" sz="1200" kern="1200" baseline="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baseline="0" dirty="0" smtClean="0">
                    <a:solidFill>
                      <a:schemeClr val="tx1"/>
                    </a:solidFill>
                    <a:effectLst/>
                    <a:latin typeface="+mn-lt"/>
                    <a:ea typeface="+mn-ea"/>
                    <a:cs typeface="+mn-cs"/>
                  </a:rPr>
                  <a:t> = 500 case </a:t>
                </a:r>
                <a:r>
                  <a:rPr lang="ru-RU" altLang="ko-KR" sz="1200" kern="1200" dirty="0" smtClean="0">
                    <a:solidFill>
                      <a:schemeClr val="tx1"/>
                    </a:solidFill>
                    <a:effectLst/>
                    <a:latin typeface="+mn-lt"/>
                    <a:ea typeface="+mn-ea"/>
                    <a:cs typeface="+mn-cs"/>
                  </a:rPr>
                  <a:t>where the curve has a convex shape</a:t>
                </a:r>
                <a:r>
                  <a:rPr lang="en-US" altLang="ko-KR" sz="1200" kern="1200" baseline="0" dirty="0" smtClean="0">
                    <a:solidFill>
                      <a:schemeClr val="tx1"/>
                    </a:solidFill>
                    <a:effectLst/>
                    <a:latin typeface="+mn-lt"/>
                    <a:ea typeface="+mn-ea"/>
                    <a:cs typeface="+mn-cs"/>
                  </a:rPr>
                  <a:t>.</a:t>
                </a:r>
              </a:p>
              <a:p>
                <a:endParaRPr lang="en-US" altLang="ko-KR" sz="1200" kern="1200" baseline="0" dirty="0" smtClean="0">
                  <a:solidFill>
                    <a:schemeClr val="tx1"/>
                  </a:solidFill>
                  <a:effectLst/>
                  <a:latin typeface="+mn-lt"/>
                  <a:ea typeface="+mn-ea"/>
                  <a:cs typeface="+mn-cs"/>
                </a:endParaRPr>
              </a:p>
              <a:p>
                <a:r>
                  <a:rPr lang="ru-RU" altLang="ko-KR" sz="1200" kern="1200" dirty="0" smtClean="0">
                    <a:solidFill>
                      <a:schemeClr val="tx1"/>
                    </a:solidFill>
                    <a:effectLst/>
                    <a:latin typeface="+mn-lt"/>
                    <a:ea typeface="+mn-ea"/>
                    <a:cs typeface="+mn-cs"/>
                  </a:rPr>
                  <a:t>In terms of the wavelength, the curve shape is also similar to those observed </a:t>
                </a:r>
                <a:r>
                  <a:rPr lang="en-US" altLang="ko-KR" sz="1200" kern="1200" dirty="0" smtClean="0">
                    <a:solidFill>
                      <a:schemeClr val="tx1"/>
                    </a:solidFill>
                    <a:effectLst/>
                    <a:latin typeface="+mn-lt"/>
                    <a:ea typeface="+mn-ea"/>
                    <a:cs typeface="+mn-cs"/>
                  </a:rPr>
                  <a:t>before</a:t>
                </a:r>
                <a:r>
                  <a:rPr lang="en-US" altLang="ko-KR" sz="1200" kern="1200" baseline="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where R</a:t>
                </a:r>
                <a:r>
                  <a:rPr lang="ru-RU" altLang="ko-KR" sz="1200" kern="1200" baseline="-25000" dirty="0" smtClean="0">
                    <a:solidFill>
                      <a:schemeClr val="tx1"/>
                    </a:solidFill>
                    <a:effectLst/>
                    <a:latin typeface="+mn-lt"/>
                    <a:ea typeface="+mn-ea"/>
                    <a:cs typeface="+mn-cs"/>
                  </a:rPr>
                  <a:t>SiPM</a:t>
                </a:r>
                <a:r>
                  <a:rPr lang="ru-RU" altLang="ko-KR" sz="1200" kern="1200" dirty="0" smtClean="0">
                    <a:solidFill>
                      <a:schemeClr val="tx1"/>
                    </a:solidFill>
                    <a:effectLst/>
                    <a:latin typeface="+mn-lt"/>
                    <a:ea typeface="+mn-ea"/>
                    <a:cs typeface="+mn-cs"/>
                  </a:rPr>
                  <a:t> degrades with increasing wavelength, reaching the worst value at the peak sensitivity</a:t>
                </a:r>
                <a:r>
                  <a:rPr lang="en-US" altLang="ko-KR" sz="1200" kern="1200" dirty="0" smtClean="0">
                    <a:solidFill>
                      <a:schemeClr val="tx1"/>
                    </a:solidFill>
                    <a:effectLst/>
                    <a:latin typeface="+mn-lt"/>
                    <a:ea typeface="+mn-ea"/>
                    <a:cs typeface="+mn-cs"/>
                  </a:rPr>
                  <a:t>,</a:t>
                </a:r>
                <a:r>
                  <a:rPr lang="ru-RU" altLang="ko-KR" sz="1200" kern="1200" dirty="0" smtClean="0">
                    <a:solidFill>
                      <a:schemeClr val="tx1"/>
                    </a:solidFill>
                    <a:effectLst/>
                    <a:latin typeface="+mn-lt"/>
                    <a:ea typeface="+mn-ea"/>
                    <a:cs typeface="+mn-cs"/>
                  </a:rPr>
                  <a:t> and then improves again beyong the peak wavelength</a:t>
                </a:r>
                <a:r>
                  <a:rPr lang="en-US" altLang="ko-KR" sz="1200" kern="1200" dirty="0" smtClean="0">
                    <a:solidFill>
                      <a:schemeClr val="tx1"/>
                    </a:solidFill>
                    <a:effectLst/>
                    <a:latin typeface="+mn-lt"/>
                    <a:ea typeface="+mn-ea"/>
                    <a:cs typeface="+mn-cs"/>
                  </a:rPr>
                  <a:t>.</a:t>
                </a:r>
              </a:p>
              <a:p>
                <a:endParaRPr lang="en-US" altLang="ko-KR" sz="1200" kern="1200" dirty="0" smtClean="0">
                  <a:solidFill>
                    <a:schemeClr val="tx1"/>
                  </a:solidFill>
                  <a:effectLst/>
                  <a:latin typeface="+mn-lt"/>
                  <a:ea typeface="+mn-ea"/>
                  <a:cs typeface="+mn-cs"/>
                </a:endParaRPr>
              </a:p>
              <a:p>
                <a:r>
                  <a:rPr lang="ru-RU" altLang="ko-KR" sz="1200" kern="1200" dirty="0" smtClean="0">
                    <a:solidFill>
                      <a:schemeClr val="tx1"/>
                    </a:solidFill>
                    <a:effectLst/>
                    <a:latin typeface="+mn-lt"/>
                    <a:ea typeface="+mn-ea"/>
                    <a:cs typeface="+mn-cs"/>
                  </a:rPr>
                  <a:t>Although similar behaviors were </a:t>
                </a:r>
                <a:r>
                  <a:rPr lang="en-US" altLang="ko-KR" sz="1200" kern="1200" dirty="0">
                    <a:solidFill>
                      <a:schemeClr val="tx1"/>
                    </a:solidFill>
                    <a:effectLst/>
                    <a:latin typeface="+mn-lt"/>
                    <a:ea typeface="+mn-ea"/>
                    <a:cs typeface="+mn-cs"/>
                  </a:rPr>
                  <a:t>observed for R</a:t>
                </a:r>
                <a:r>
                  <a:rPr lang="en-US" altLang="ko-KR" sz="1200" kern="1200" baseline="-25000" dirty="0">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for each sample in terms of </a:t>
                </a:r>
                <a:r>
                  <a:rPr lang="en-US" altLang="ko-KR" sz="1200" kern="1200" dirty="0" err="1">
                    <a:solidFill>
                      <a:schemeClr val="tx1"/>
                    </a:solidFill>
                    <a:effectLst/>
                    <a:latin typeface="+mn-lt"/>
                    <a:ea typeface="+mn-ea"/>
                    <a:cs typeface="+mn-cs"/>
                  </a:rPr>
                  <a:t>N</a:t>
                </a:r>
                <a:r>
                  <a:rPr lang="en-US" altLang="ko-KR" sz="1200" kern="1200" baseline="-25000" dirty="0" err="1">
                    <a:solidFill>
                      <a:schemeClr val="tx1"/>
                    </a:solidFill>
                    <a:effectLst/>
                    <a:latin typeface="+mn-lt"/>
                    <a:ea typeface="+mn-ea"/>
                    <a:cs typeface="+mn-cs"/>
                  </a:rPr>
                  <a:t>ph</a:t>
                </a:r>
                <a:r>
                  <a:rPr lang="en-US" altLang="ko-KR" sz="1200" kern="1200" dirty="0">
                    <a:solidFill>
                      <a:schemeClr val="tx1"/>
                    </a:solidFill>
                    <a:effectLst/>
                    <a:latin typeface="+mn-lt"/>
                    <a:ea typeface="+mn-ea"/>
                    <a:cs typeface="+mn-cs"/>
                  </a:rPr>
                  <a:t>, wavelengths, and V</a:t>
                </a:r>
                <a:r>
                  <a:rPr lang="en-US" altLang="ko-KR" sz="1200" kern="1200" baseline="-25000" dirty="0">
                    <a:solidFill>
                      <a:schemeClr val="tx1"/>
                    </a:solidFill>
                    <a:effectLst/>
                    <a:latin typeface="+mn-lt"/>
                    <a:ea typeface="+mn-ea"/>
                    <a:cs typeface="+mn-cs"/>
                  </a:rPr>
                  <a:t>ex</a:t>
                </a:r>
                <a:r>
                  <a:rPr lang="en-US" altLang="ko-KR" sz="1200" kern="1200" dirty="0">
                    <a:solidFill>
                      <a:schemeClr val="tx1"/>
                    </a:solidFill>
                    <a:effectLst/>
                    <a:latin typeface="+mn-lt"/>
                    <a:ea typeface="+mn-ea"/>
                    <a:cs typeface="+mn-cs"/>
                  </a:rPr>
                  <a:t>, these do not imply the indifference of R</a:t>
                </a:r>
                <a:r>
                  <a:rPr lang="en-US" altLang="ko-KR" sz="1200" kern="1200" baseline="-25000" dirty="0">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with respect to three </a:t>
                </a:r>
                <a:r>
                  <a:rPr lang="ru-RU" altLang="ko-KR" sz="1200" i="0" kern="1200">
                    <a:solidFill>
                      <a:schemeClr val="tx1"/>
                    </a:solidFill>
                    <a:effectLst/>
                    <a:latin typeface="+mn-lt"/>
                    <a:ea typeface="+mn-ea"/>
                    <a:cs typeface="+mn-cs"/>
                  </a:rPr>
                  <a:t>"∅</a:t>
                </a:r>
                <a:r>
                  <a:rPr lang="ru-RU" altLang="ko-KR" sz="1200" i="0" kern="1200">
                    <a:solidFill>
                      <a:schemeClr val="tx1"/>
                    </a:solidFill>
                    <a:effectLst/>
                    <a:latin typeface="Cambria Math" panose="02040503050406030204" pitchFamily="18" charset="0"/>
                    <a:ea typeface="+mn-ea"/>
                    <a:cs typeface="+mn-cs"/>
                  </a:rPr>
                  <a:t>" </a:t>
                </a:r>
                <a:r>
                  <a:rPr lang="ko-KR" altLang="ko-KR" sz="1200" i="0" kern="1200">
                    <a:solidFill>
                      <a:schemeClr val="tx1"/>
                    </a:solidFill>
                    <a:effectLst/>
                    <a:latin typeface="Cambria Math" panose="02040503050406030204" pitchFamily="18" charset="0"/>
                    <a:ea typeface="+mn-ea"/>
                    <a:cs typeface="+mn-cs"/>
                  </a:rPr>
                  <a:t>_</a:t>
                </a:r>
                <a:r>
                  <a:rPr lang="ru-RU" altLang="ko-KR" sz="1200" i="0" kern="1200">
                    <a:solidFill>
                      <a:schemeClr val="tx1"/>
                    </a:solidFill>
                    <a:effectLst/>
                    <a:latin typeface="+mn-lt"/>
                    <a:ea typeface="+mn-ea"/>
                    <a:cs typeface="+mn-cs"/>
                  </a:rPr>
                  <a:t>"p−well</a:t>
                </a:r>
                <a:r>
                  <a:rPr lang="ru-RU" altLang="ko-KR" sz="1200" i="0" kern="1200">
                    <a:solidFill>
                      <a:schemeClr val="tx1"/>
                    </a:solidFill>
                    <a:effectLst/>
                    <a:latin typeface="Cambria Math" panose="02040503050406030204" pitchFamily="18" charset="0"/>
                    <a:ea typeface="+mn-ea"/>
                    <a:cs typeface="+mn-cs"/>
                  </a:rPr>
                  <a:t>"   </a:t>
                </a:r>
                <a:r>
                  <a:rPr lang="ru-RU" altLang="ko-KR" sz="1200" kern="1200" dirty="0">
                    <a:solidFill>
                      <a:schemeClr val="tx1"/>
                    </a:solidFill>
                    <a:effectLst/>
                    <a:latin typeface="+mn-lt"/>
                    <a:ea typeface="+mn-ea"/>
                    <a:cs typeface="+mn-cs"/>
                  </a:rPr>
                  <a:t>conditions.</a:t>
                </a:r>
                <a:r>
                  <a:rPr lang="en-US" altLang="ko-KR" sz="1200" kern="1200" dirty="0">
                    <a:solidFill>
                      <a:schemeClr val="tx1"/>
                    </a:solidFill>
                    <a:effectLst/>
                    <a:latin typeface="+mn-lt"/>
                    <a:ea typeface="+mn-ea"/>
                    <a:cs typeface="+mn-cs"/>
                  </a:rPr>
                  <a:t> In fact, there is a significant difference in R</a:t>
                </a:r>
                <a:r>
                  <a:rPr lang="en-US" altLang="ko-KR" sz="1200" kern="1200" baseline="-25000" dirty="0">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among the three samples, that is, the magnitude of R</a:t>
                </a:r>
                <a:r>
                  <a:rPr lang="en-US" altLang="ko-KR" sz="1200" kern="1200" baseline="-25000" dirty="0">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at a given V</a:t>
                </a:r>
                <a:r>
                  <a:rPr lang="en-US" altLang="ko-KR" sz="1200" kern="1200" baseline="-25000" dirty="0">
                    <a:solidFill>
                      <a:schemeClr val="tx1"/>
                    </a:solidFill>
                    <a:effectLst/>
                    <a:latin typeface="+mn-lt"/>
                    <a:ea typeface="+mn-ea"/>
                    <a:cs typeface="+mn-cs"/>
                  </a:rPr>
                  <a:t>ex</a:t>
                </a:r>
                <a:r>
                  <a:rPr lang="en-US" altLang="ko-KR" sz="1200" kern="1200" dirty="0">
                    <a:solidFill>
                      <a:schemeClr val="tx1"/>
                    </a:solidFill>
                    <a:effectLst/>
                    <a:latin typeface="+mn-lt"/>
                    <a:ea typeface="+mn-ea"/>
                    <a:cs typeface="+mn-cs"/>
                  </a:rPr>
                  <a:t> and particularly at high </a:t>
                </a:r>
                <a:r>
                  <a:rPr lang="en-US" altLang="ko-KR" sz="1200" kern="1200" dirty="0" err="1">
                    <a:solidFill>
                      <a:schemeClr val="tx1"/>
                    </a:solidFill>
                    <a:effectLst/>
                    <a:latin typeface="+mn-lt"/>
                    <a:ea typeface="+mn-ea"/>
                    <a:cs typeface="+mn-cs"/>
                  </a:rPr>
                  <a:t>N</a:t>
                </a:r>
                <a:r>
                  <a:rPr lang="en-US" altLang="ko-KR" sz="1200" kern="1200" baseline="-25000" dirty="0" err="1">
                    <a:solidFill>
                      <a:schemeClr val="tx1"/>
                    </a:solidFill>
                    <a:effectLst/>
                    <a:latin typeface="+mn-lt"/>
                    <a:ea typeface="+mn-ea"/>
                    <a:cs typeface="+mn-cs"/>
                  </a:rPr>
                  <a:t>ph</a:t>
                </a:r>
                <a:r>
                  <a:rPr lang="en-US" altLang="ko-KR" sz="1200" kern="1200" dirty="0">
                    <a:solidFill>
                      <a:schemeClr val="tx1"/>
                    </a:solidFill>
                    <a:effectLst/>
                    <a:latin typeface="+mn-lt"/>
                    <a:ea typeface="+mn-ea"/>
                    <a:cs typeface="+mn-cs"/>
                  </a:rPr>
                  <a:t>. </a:t>
                </a:r>
                <a:endParaRPr lang="en-US" altLang="ko-KR" sz="1200" kern="1200" dirty="0" smtClean="0">
                  <a:solidFill>
                    <a:schemeClr val="tx1"/>
                  </a:solidFill>
                  <a:effectLst/>
                  <a:latin typeface="+mn-lt"/>
                  <a:ea typeface="+mn-ea"/>
                  <a:cs typeface="+mn-cs"/>
                </a:endParaRPr>
              </a:p>
              <a:p>
                <a:endParaRPr lang="en-US" altLang="ko-KR" sz="1200" kern="1200" dirty="0" smtClean="0">
                  <a:solidFill>
                    <a:schemeClr val="tx1"/>
                  </a:solidFill>
                  <a:effectLst/>
                  <a:latin typeface="+mn-lt"/>
                  <a:ea typeface="+mn-ea"/>
                  <a:cs typeface="+mn-cs"/>
                </a:endParaRPr>
              </a:p>
              <a:p>
                <a:r>
                  <a:rPr lang="en-US" altLang="ko-KR" sz="1200" kern="1200" dirty="0" smtClean="0">
                    <a:solidFill>
                      <a:schemeClr val="tx1"/>
                    </a:solidFill>
                    <a:effectLst/>
                    <a:latin typeface="+mn-lt"/>
                    <a:ea typeface="+mn-ea"/>
                    <a:cs typeface="+mn-cs"/>
                  </a:rPr>
                  <a:t>What is interesting is that  </a:t>
                </a:r>
                <a:r>
                  <a:rPr lang="ru-RU" altLang="ko-KR" sz="1200" kern="1200" dirty="0" smtClean="0">
                    <a:solidFill>
                      <a:schemeClr val="tx1"/>
                    </a:solidFill>
                    <a:effectLst/>
                    <a:latin typeface="+mn-lt"/>
                    <a:ea typeface="+mn-ea"/>
                    <a:cs typeface="+mn-cs"/>
                  </a:rPr>
                  <a:t>the </a:t>
                </a:r>
                <a:r>
                  <a:rPr lang="ru-RU" altLang="ko-KR" sz="1200" kern="1200" dirty="0" smtClean="0">
                    <a:solidFill>
                      <a:schemeClr val="tx1"/>
                    </a:solidFill>
                    <a:effectLst/>
                    <a:latin typeface="+mn-lt"/>
                    <a:ea typeface="+mn-ea"/>
                    <a:cs typeface="+mn-cs"/>
                  </a:rPr>
                  <a:t>degradation </a:t>
                </a:r>
                <a:r>
                  <a:rPr lang="en-US" altLang="ko-KR" sz="1200" kern="1200" dirty="0" smtClean="0">
                    <a:solidFill>
                      <a:schemeClr val="tx1"/>
                    </a:solidFill>
                    <a:effectLst/>
                    <a:latin typeface="+mn-lt"/>
                    <a:ea typeface="+mn-ea"/>
                    <a:cs typeface="+mn-cs"/>
                  </a:rPr>
                  <a:t>of</a:t>
                </a:r>
                <a:r>
                  <a:rPr lang="ru-RU" altLang="ko-KR" sz="1200" kern="1200" dirty="0" smtClean="0">
                    <a:solidFill>
                      <a:schemeClr val="tx1"/>
                    </a:solidFill>
                    <a:effectLst/>
                    <a:latin typeface="+mn-lt"/>
                    <a:ea typeface="+mn-ea"/>
                    <a:cs typeface="+mn-cs"/>
                  </a:rPr>
                  <a:t> R</a:t>
                </a:r>
                <a:r>
                  <a:rPr lang="ru-RU" altLang="ko-KR" sz="1200" kern="1200" baseline="-25000" dirty="0" smtClean="0">
                    <a:solidFill>
                      <a:schemeClr val="tx1"/>
                    </a:solidFill>
                    <a:effectLst/>
                    <a:latin typeface="+mn-lt"/>
                    <a:ea typeface="+mn-ea"/>
                    <a:cs typeface="+mn-cs"/>
                  </a:rPr>
                  <a:t>SiPM</a:t>
                </a:r>
                <a:r>
                  <a:rPr lang="ru-RU" altLang="ko-KR" sz="1200" kern="1200" dirty="0" smtClean="0">
                    <a:solidFill>
                      <a:schemeClr val="tx1"/>
                    </a:solidFill>
                    <a:effectLst/>
                    <a:latin typeface="+mn-lt"/>
                    <a:ea typeface="+mn-ea"/>
                    <a:cs typeface="+mn-cs"/>
                  </a:rPr>
                  <a:t> with respect to wavelength at high N</a:t>
                </a:r>
                <a:r>
                  <a:rPr lang="ru-RU" altLang="ko-KR" sz="1200" kern="1200" baseline="-25000" dirty="0" smtClean="0">
                    <a:solidFill>
                      <a:schemeClr val="tx1"/>
                    </a:solidFill>
                    <a:effectLst/>
                    <a:latin typeface="+mn-lt"/>
                    <a:ea typeface="+mn-ea"/>
                    <a:cs typeface="+mn-cs"/>
                  </a:rPr>
                  <a:t>ph</a:t>
                </a:r>
                <a:r>
                  <a:rPr lang="en-US" altLang="ko-KR" sz="1200" kern="1200" baseline="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becomes more noticeable with increasing V</a:t>
                </a:r>
                <a:r>
                  <a:rPr lang="ru-RU" altLang="ko-KR" sz="1200" kern="1200" baseline="-25000" dirty="0" smtClean="0">
                    <a:solidFill>
                      <a:schemeClr val="tx1"/>
                    </a:solidFill>
                    <a:effectLst/>
                    <a:latin typeface="+mn-lt"/>
                    <a:ea typeface="+mn-ea"/>
                    <a:cs typeface="+mn-cs"/>
                  </a:rPr>
                  <a:t>ex</a:t>
                </a:r>
                <a:r>
                  <a:rPr lang="ru-RU" altLang="ko-KR" sz="1200" kern="1200" dirty="0" smtClean="0">
                    <a:solidFill>
                      <a:schemeClr val="tx1"/>
                    </a:solidFill>
                    <a:effectLst/>
                    <a:latin typeface="+mn-lt"/>
                    <a:ea typeface="+mn-ea"/>
                    <a:cs typeface="+mn-cs"/>
                  </a:rPr>
                  <a:t>. Furthermore, the maximum value </a:t>
                </a:r>
                <a:r>
                  <a:rPr lang="en-US" altLang="ko-KR" sz="1200" kern="1200" dirty="0" smtClean="0">
                    <a:solidFill>
                      <a:schemeClr val="tx1"/>
                    </a:solidFill>
                    <a:effectLst/>
                    <a:latin typeface="+mn-lt"/>
                    <a:ea typeface="+mn-ea"/>
                    <a:cs typeface="+mn-cs"/>
                  </a:rPr>
                  <a:t>of</a:t>
                </a:r>
                <a:r>
                  <a:rPr lang="ru-RU" altLang="ko-KR" sz="1200" kern="1200" dirty="0" smtClean="0">
                    <a:solidFill>
                      <a:schemeClr val="tx1"/>
                    </a:solidFill>
                    <a:effectLst/>
                    <a:latin typeface="+mn-lt"/>
                    <a:ea typeface="+mn-ea"/>
                    <a:cs typeface="+mn-cs"/>
                  </a:rPr>
                  <a:t> R</a:t>
                </a:r>
                <a:r>
                  <a:rPr lang="ru-RU" altLang="ko-KR" sz="1200" kern="1200" baseline="-25000" dirty="0" smtClean="0">
                    <a:solidFill>
                      <a:schemeClr val="tx1"/>
                    </a:solidFill>
                    <a:effectLst/>
                    <a:latin typeface="+mn-lt"/>
                    <a:ea typeface="+mn-ea"/>
                    <a:cs typeface="+mn-cs"/>
                  </a:rPr>
                  <a:t>SiPM</a:t>
                </a:r>
                <a:r>
                  <a:rPr lang="ru-RU" altLang="ko-KR" sz="1200" kern="1200" dirty="0" smtClean="0">
                    <a:solidFill>
                      <a:schemeClr val="tx1"/>
                    </a:solidFill>
                    <a:effectLst/>
                    <a:latin typeface="+mn-lt"/>
                    <a:ea typeface="+mn-ea"/>
                    <a:cs typeface="+mn-cs"/>
                  </a:rPr>
                  <a:t> or equivalently, the point where it has the worst photon-number resolving capability, increases </a:t>
                </a:r>
                <a:r>
                  <a:rPr lang="en-US" altLang="ko-KR" sz="1200" kern="1200" dirty="0" smtClean="0">
                    <a:solidFill>
                      <a:schemeClr val="tx1"/>
                    </a:solidFill>
                    <a:effectLst/>
                    <a:latin typeface="+mn-lt"/>
                    <a:ea typeface="+mn-ea"/>
                    <a:cs typeface="+mn-cs"/>
                  </a:rPr>
                  <a:t>greatly</a:t>
                </a:r>
                <a:r>
                  <a:rPr lang="ru-RU" altLang="ko-KR" sz="1200" kern="1200" dirty="0" smtClean="0">
                    <a:solidFill>
                      <a:schemeClr val="tx1"/>
                    </a:solidFill>
                    <a:effectLst/>
                    <a:latin typeface="+mn-lt"/>
                    <a:ea typeface="+mn-ea"/>
                    <a:cs typeface="+mn-cs"/>
                  </a:rPr>
                  <a:t> with increasing V</a:t>
                </a:r>
                <a:r>
                  <a:rPr lang="ru-RU" altLang="ko-KR" sz="1200" kern="1200" baseline="-25000" dirty="0" smtClean="0">
                    <a:solidFill>
                      <a:schemeClr val="tx1"/>
                    </a:solidFill>
                    <a:effectLst/>
                    <a:latin typeface="+mn-lt"/>
                    <a:ea typeface="+mn-ea"/>
                    <a:cs typeface="+mn-cs"/>
                  </a:rPr>
                  <a:t>ex</a:t>
                </a:r>
                <a:r>
                  <a:rPr lang="ru-RU" altLang="ko-KR" sz="1200" kern="1200" dirty="0" smtClean="0">
                    <a:solidFill>
                      <a:schemeClr val="tx1"/>
                    </a:solidFill>
                    <a:effectLst/>
                    <a:latin typeface="+mn-lt"/>
                    <a:ea typeface="+mn-ea"/>
                    <a:cs typeface="+mn-cs"/>
                  </a:rPr>
                  <a:t>. </a:t>
                </a:r>
                <a:endParaRPr lang="en-US" altLang="ko-KR" sz="1200" kern="1200" baseline="0" dirty="0" smtClean="0">
                  <a:solidFill>
                    <a:schemeClr val="tx1"/>
                  </a:solidFill>
                  <a:effectLst/>
                  <a:latin typeface="+mn-lt"/>
                  <a:ea typeface="+mn-ea"/>
                  <a:cs typeface="+mn-cs"/>
                </a:endParaRPr>
              </a:p>
              <a:p>
                <a:endParaRPr lang="en-US" altLang="ko-KR" sz="1200" kern="1200" baseline="0" dirty="0" smtClean="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95B665B6-A348-4D1D-96C6-96EB9C57CBD8}" type="slidenum">
              <a:rPr lang="en-US" smtClean="0"/>
              <a:pPr/>
              <a:t>12</a:t>
            </a:fld>
            <a:endParaRPr lang="en-US"/>
          </a:p>
        </p:txBody>
      </p:sp>
    </p:spTree>
    <p:extLst>
      <p:ext uri="{BB962C8B-B14F-4D97-AF65-F5344CB8AC3E}">
        <p14:creationId xmlns:p14="http://schemas.microsoft.com/office/powerpoint/2010/main" val="2801251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ko-KR" altLang="en-US" dirty="0"/>
              </a:p>
            </p:txBody>
          </p:sp>
        </mc:Choice>
        <mc:Fallback xmlns="">
          <p:sp>
            <p:nvSpPr>
              <p:cNvPr id="3" name="Notes Placeholder 2"/>
              <p:cNvSpPr>
                <a:spLocks noGrp="1"/>
              </p:cNvSpPr>
              <p:nvPr>
                <p:ph type="body" idx="1"/>
              </p:nvPr>
            </p:nvSpPr>
            <p:spPr/>
            <p:txBody>
              <a:bodyPr/>
              <a:lstStyle/>
              <a:p>
                <a:r>
                  <a:rPr lang="ru-RU" altLang="ko-KR" sz="1200" kern="1200" dirty="0" smtClean="0">
                    <a:solidFill>
                      <a:schemeClr val="tx1"/>
                    </a:solidFill>
                    <a:effectLst/>
                    <a:latin typeface="+mn-lt"/>
                    <a:ea typeface="+mn-ea"/>
                    <a:cs typeface="+mn-cs"/>
                  </a:rPr>
                  <a:t>Although similar behaviors were </a:t>
                </a:r>
                <a:r>
                  <a:rPr lang="en-US" altLang="ko-KR" sz="1200" kern="1200" dirty="0">
                    <a:solidFill>
                      <a:schemeClr val="tx1"/>
                    </a:solidFill>
                    <a:effectLst/>
                    <a:latin typeface="+mn-lt"/>
                    <a:ea typeface="+mn-ea"/>
                    <a:cs typeface="+mn-cs"/>
                  </a:rPr>
                  <a:t>observed for </a:t>
                </a:r>
                <a:r>
                  <a:rPr lang="en-US" altLang="ko-KR" sz="1200" kern="1200" dirty="0" err="1">
                    <a:solidFill>
                      <a:schemeClr val="tx1"/>
                    </a:solidFill>
                    <a:effectLst/>
                    <a:latin typeface="+mn-lt"/>
                    <a:ea typeface="+mn-ea"/>
                    <a:cs typeface="+mn-cs"/>
                  </a:rPr>
                  <a:t>R</a:t>
                </a:r>
                <a:r>
                  <a:rPr lang="en-US" altLang="ko-KR" sz="1200" kern="1200" baseline="-25000" dirty="0" err="1">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for each sample in terms of </a:t>
                </a:r>
                <a:r>
                  <a:rPr lang="en-US" altLang="ko-KR" sz="1200" kern="1200" dirty="0" err="1">
                    <a:solidFill>
                      <a:schemeClr val="tx1"/>
                    </a:solidFill>
                    <a:effectLst/>
                    <a:latin typeface="+mn-lt"/>
                    <a:ea typeface="+mn-ea"/>
                    <a:cs typeface="+mn-cs"/>
                  </a:rPr>
                  <a:t>N</a:t>
                </a:r>
                <a:r>
                  <a:rPr lang="en-US" altLang="ko-KR" sz="1200" kern="1200" baseline="-25000" dirty="0" err="1">
                    <a:solidFill>
                      <a:schemeClr val="tx1"/>
                    </a:solidFill>
                    <a:effectLst/>
                    <a:latin typeface="+mn-lt"/>
                    <a:ea typeface="+mn-ea"/>
                    <a:cs typeface="+mn-cs"/>
                  </a:rPr>
                  <a:t>ph</a:t>
                </a:r>
                <a:r>
                  <a:rPr lang="en-US" altLang="ko-KR" sz="1200" kern="1200" dirty="0">
                    <a:solidFill>
                      <a:schemeClr val="tx1"/>
                    </a:solidFill>
                    <a:effectLst/>
                    <a:latin typeface="+mn-lt"/>
                    <a:ea typeface="+mn-ea"/>
                    <a:cs typeface="+mn-cs"/>
                  </a:rPr>
                  <a:t>, wavelengths, and V</a:t>
                </a:r>
                <a:r>
                  <a:rPr lang="en-US" altLang="ko-KR" sz="1200" kern="1200" baseline="-25000" dirty="0">
                    <a:solidFill>
                      <a:schemeClr val="tx1"/>
                    </a:solidFill>
                    <a:effectLst/>
                    <a:latin typeface="+mn-lt"/>
                    <a:ea typeface="+mn-ea"/>
                    <a:cs typeface="+mn-cs"/>
                  </a:rPr>
                  <a:t>ex</a:t>
                </a:r>
                <a:r>
                  <a:rPr lang="en-US" altLang="ko-KR" sz="1200" kern="1200" dirty="0">
                    <a:solidFill>
                      <a:schemeClr val="tx1"/>
                    </a:solidFill>
                    <a:effectLst/>
                    <a:latin typeface="+mn-lt"/>
                    <a:ea typeface="+mn-ea"/>
                    <a:cs typeface="+mn-cs"/>
                  </a:rPr>
                  <a:t>, these do not imply the indifference of </a:t>
                </a:r>
                <a:r>
                  <a:rPr lang="en-US" altLang="ko-KR" sz="1200" kern="1200" dirty="0" err="1">
                    <a:solidFill>
                      <a:schemeClr val="tx1"/>
                    </a:solidFill>
                    <a:effectLst/>
                    <a:latin typeface="+mn-lt"/>
                    <a:ea typeface="+mn-ea"/>
                    <a:cs typeface="+mn-cs"/>
                  </a:rPr>
                  <a:t>R</a:t>
                </a:r>
                <a:r>
                  <a:rPr lang="en-US" altLang="ko-KR" sz="1200" kern="1200" baseline="-25000" dirty="0" err="1">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with respect to three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conditions.</a:t>
                </a:r>
                <a:r>
                  <a:rPr lang="en-US" altLang="ko-KR" sz="1200" kern="1200" dirty="0">
                    <a:solidFill>
                      <a:schemeClr val="tx1"/>
                    </a:solidFill>
                    <a:effectLst/>
                    <a:latin typeface="+mn-lt"/>
                    <a:ea typeface="+mn-ea"/>
                    <a:cs typeface="+mn-cs"/>
                  </a:rPr>
                  <a:t> In fact, there is a significant difference in </a:t>
                </a:r>
                <a:r>
                  <a:rPr lang="en-US" altLang="ko-KR" sz="1200" kern="1200" dirty="0" err="1">
                    <a:solidFill>
                      <a:schemeClr val="tx1"/>
                    </a:solidFill>
                    <a:effectLst/>
                    <a:latin typeface="+mn-lt"/>
                    <a:ea typeface="+mn-ea"/>
                    <a:cs typeface="+mn-cs"/>
                  </a:rPr>
                  <a:t>R</a:t>
                </a:r>
                <a:r>
                  <a:rPr lang="en-US" altLang="ko-KR" sz="1200" kern="1200" baseline="-25000" dirty="0" err="1">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among the three samples, that is, the magnitude of </a:t>
                </a:r>
                <a:r>
                  <a:rPr lang="en-US" altLang="ko-KR" sz="1200" kern="1200" dirty="0" err="1">
                    <a:solidFill>
                      <a:schemeClr val="tx1"/>
                    </a:solidFill>
                    <a:effectLst/>
                    <a:latin typeface="+mn-lt"/>
                    <a:ea typeface="+mn-ea"/>
                    <a:cs typeface="+mn-cs"/>
                  </a:rPr>
                  <a:t>R</a:t>
                </a:r>
                <a:r>
                  <a:rPr lang="en-US" altLang="ko-KR" sz="1200" kern="1200" baseline="-25000" dirty="0" err="1">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at a given V</a:t>
                </a:r>
                <a:r>
                  <a:rPr lang="en-US" altLang="ko-KR" sz="1200" kern="1200" baseline="-25000" dirty="0">
                    <a:solidFill>
                      <a:schemeClr val="tx1"/>
                    </a:solidFill>
                    <a:effectLst/>
                    <a:latin typeface="+mn-lt"/>
                    <a:ea typeface="+mn-ea"/>
                    <a:cs typeface="+mn-cs"/>
                  </a:rPr>
                  <a:t>ex</a:t>
                </a:r>
                <a:r>
                  <a:rPr lang="en-US" altLang="ko-KR" sz="1200" kern="1200" dirty="0">
                    <a:solidFill>
                      <a:schemeClr val="tx1"/>
                    </a:solidFill>
                    <a:effectLst/>
                    <a:latin typeface="+mn-lt"/>
                    <a:ea typeface="+mn-ea"/>
                    <a:cs typeface="+mn-cs"/>
                  </a:rPr>
                  <a:t> and particularly at high </a:t>
                </a:r>
                <a:r>
                  <a:rPr lang="en-US" altLang="ko-KR" sz="1200" kern="1200" dirty="0" err="1">
                    <a:solidFill>
                      <a:schemeClr val="tx1"/>
                    </a:solidFill>
                    <a:effectLst/>
                    <a:latin typeface="+mn-lt"/>
                    <a:ea typeface="+mn-ea"/>
                    <a:cs typeface="+mn-cs"/>
                  </a:rPr>
                  <a:t>N</a:t>
                </a:r>
                <a:r>
                  <a:rPr lang="en-US" altLang="ko-KR" sz="1200" kern="1200" baseline="-25000" dirty="0" err="1">
                    <a:solidFill>
                      <a:schemeClr val="tx1"/>
                    </a:solidFill>
                    <a:effectLst/>
                    <a:latin typeface="+mn-lt"/>
                    <a:ea typeface="+mn-ea"/>
                    <a:cs typeface="+mn-cs"/>
                  </a:rPr>
                  <a:t>ph</a:t>
                </a:r>
                <a:r>
                  <a:rPr lang="en-US" altLang="ko-KR" sz="1200" kern="1200" dirty="0">
                    <a:solidFill>
                      <a:schemeClr val="tx1"/>
                    </a:solidFill>
                    <a:effectLst/>
                    <a:latin typeface="+mn-lt"/>
                    <a:ea typeface="+mn-ea"/>
                    <a:cs typeface="+mn-cs"/>
                  </a:rPr>
                  <a:t>. Assuming that all devices are biased at V</a:t>
                </a:r>
                <a:r>
                  <a:rPr lang="en-US" altLang="ko-KR" sz="1200" kern="1200" baseline="-25000" dirty="0">
                    <a:solidFill>
                      <a:schemeClr val="tx1"/>
                    </a:solidFill>
                    <a:effectLst/>
                    <a:latin typeface="+mn-lt"/>
                    <a:ea typeface="+mn-ea"/>
                    <a:cs typeface="+mn-cs"/>
                  </a:rPr>
                  <a:t>ex</a:t>
                </a:r>
                <a:r>
                  <a:rPr lang="en-US" altLang="ko-KR" sz="1200" kern="1200" dirty="0">
                    <a:solidFill>
                      <a:schemeClr val="tx1"/>
                    </a:solidFill>
                    <a:effectLst/>
                    <a:latin typeface="+mn-lt"/>
                    <a:ea typeface="+mn-ea"/>
                    <a:cs typeface="+mn-cs"/>
                  </a:rPr>
                  <a:t> = </a:t>
                </a:r>
                <a:r>
                  <a:rPr lang="en-US" altLang="ko-KR" sz="1200" kern="1200" dirty="0" smtClean="0">
                    <a:solidFill>
                      <a:schemeClr val="tx1"/>
                    </a:solidFill>
                    <a:effectLst/>
                    <a:latin typeface="+mn-lt"/>
                    <a:ea typeface="+mn-ea"/>
                    <a:cs typeface="+mn-cs"/>
                  </a:rPr>
                  <a:t>2.5 V, in comparison to Device #1, the magnitude of </a:t>
                </a:r>
                <a:r>
                  <a:rPr lang="en-US" altLang="ko-KR" sz="1200" kern="1200" dirty="0" err="1" smtClean="0">
                    <a:solidFill>
                      <a:schemeClr val="tx1"/>
                    </a:solidFill>
                    <a:effectLst/>
                    <a:latin typeface="+mn-lt"/>
                    <a:ea typeface="+mn-ea"/>
                    <a:cs typeface="+mn-cs"/>
                  </a:rPr>
                  <a:t>R</a:t>
                </a:r>
                <a:r>
                  <a:rPr lang="en-US" altLang="ko-KR" sz="1200" kern="1200" baseline="-25000" dirty="0" err="1" smtClean="0">
                    <a:solidFill>
                      <a:schemeClr val="tx1"/>
                    </a:solidFill>
                    <a:effectLst/>
                    <a:latin typeface="+mn-lt"/>
                    <a:ea typeface="+mn-ea"/>
                    <a:cs typeface="+mn-cs"/>
                  </a:rPr>
                  <a:t>SiPM</a:t>
                </a:r>
                <a:r>
                  <a:rPr lang="en-US" altLang="ko-KR" sz="1200" kern="1200" dirty="0" smtClean="0">
                    <a:solidFill>
                      <a:schemeClr val="tx1"/>
                    </a:solidFill>
                    <a:effectLst/>
                    <a:latin typeface="+mn-lt"/>
                    <a:ea typeface="+mn-ea"/>
                    <a:cs typeface="+mn-cs"/>
                  </a:rPr>
                  <a:t> at low </a:t>
                </a:r>
                <a:r>
                  <a:rPr lang="en-US" altLang="ko-KR" sz="1200" kern="120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dirty="0" smtClean="0">
                    <a:solidFill>
                      <a:schemeClr val="tx1"/>
                    </a:solidFill>
                    <a:effectLst/>
                    <a:latin typeface="+mn-lt"/>
                    <a:ea typeface="+mn-ea"/>
                    <a:cs typeface="+mn-cs"/>
                  </a:rPr>
                  <a:t> is similar to that of Device #2. As </a:t>
                </a:r>
                <a:r>
                  <a:rPr lang="en-US" altLang="ko-KR" sz="1200" kern="120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dirty="0" smtClean="0">
                    <a:solidFill>
                      <a:schemeClr val="tx1"/>
                    </a:solidFill>
                    <a:effectLst/>
                    <a:latin typeface="+mn-lt"/>
                    <a:ea typeface="+mn-ea"/>
                    <a:cs typeface="+mn-cs"/>
                  </a:rPr>
                  <a:t> increases, however, the magnitude of </a:t>
                </a:r>
                <a:r>
                  <a:rPr lang="en-US" altLang="ko-KR" sz="1200" kern="1200" dirty="0" err="1" smtClean="0">
                    <a:solidFill>
                      <a:schemeClr val="tx1"/>
                    </a:solidFill>
                    <a:effectLst/>
                    <a:latin typeface="+mn-lt"/>
                    <a:ea typeface="+mn-ea"/>
                    <a:cs typeface="+mn-cs"/>
                  </a:rPr>
                  <a:t>R</a:t>
                </a:r>
                <a:r>
                  <a:rPr lang="en-US" altLang="ko-KR" sz="1200" kern="1200" baseline="-25000" dirty="0" err="1" smtClean="0">
                    <a:solidFill>
                      <a:schemeClr val="tx1"/>
                    </a:solidFill>
                    <a:effectLst/>
                    <a:latin typeface="+mn-lt"/>
                    <a:ea typeface="+mn-ea"/>
                    <a:cs typeface="+mn-cs"/>
                  </a:rPr>
                  <a:t>SiPM</a:t>
                </a:r>
                <a:r>
                  <a:rPr lang="en-US" altLang="ko-KR" sz="1200" kern="1200" dirty="0" smtClean="0">
                    <a:solidFill>
                      <a:schemeClr val="tx1"/>
                    </a:solidFill>
                    <a:effectLst/>
                    <a:latin typeface="+mn-lt"/>
                    <a:ea typeface="+mn-ea"/>
                    <a:cs typeface="+mn-cs"/>
                  </a:rPr>
                  <a:t> of Device #2 becomes smaller than that of Device #1, and the gap becomes larger with increasing </a:t>
                </a:r>
                <a:r>
                  <a:rPr lang="en-US" altLang="ko-KR" sz="1200" kern="120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dirty="0" smtClean="0">
                    <a:solidFill>
                      <a:schemeClr val="tx1"/>
                    </a:solidFill>
                    <a:effectLst/>
                    <a:latin typeface="+mn-lt"/>
                    <a:ea typeface="+mn-ea"/>
                    <a:cs typeface="+mn-cs"/>
                  </a:rPr>
                  <a:t>. </a:t>
                </a:r>
              </a:p>
              <a:p>
                <a:endParaRPr lang="en-US" altLang="ko-KR" sz="1200" kern="1200" dirty="0" smtClean="0">
                  <a:solidFill>
                    <a:schemeClr val="tx1"/>
                  </a:solidFill>
                  <a:effectLst/>
                  <a:latin typeface="+mn-lt"/>
                  <a:ea typeface="+mn-ea"/>
                  <a:cs typeface="+mn-cs"/>
                </a:endParaRPr>
              </a:p>
              <a:p>
                <a:r>
                  <a:rPr lang="en-US" altLang="ko-KR" sz="1200" kern="1200" dirty="0" smtClean="0">
                    <a:solidFill>
                      <a:schemeClr val="tx1"/>
                    </a:solidFill>
                    <a:effectLst/>
                    <a:latin typeface="+mn-lt"/>
                    <a:ea typeface="+mn-ea"/>
                    <a:cs typeface="+mn-cs"/>
                  </a:rPr>
                  <a:t>Given that the fabrication environment is fixed, reducing the electric field in the depletion region can be considered a reasonable approach for scintillation detector applications with very high photon fluxes, e.g., </a:t>
                </a:r>
                <a:r>
                  <a:rPr lang="en-US" altLang="ko-KR" sz="1200" kern="120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dirty="0" smtClean="0">
                    <a:solidFill>
                      <a:schemeClr val="tx1"/>
                    </a:solidFill>
                    <a:effectLst/>
                    <a:latin typeface="+mn-lt"/>
                    <a:ea typeface="+mn-ea"/>
                    <a:cs typeface="+mn-cs"/>
                  </a:rPr>
                  <a:t> &gt; 30000. </a:t>
                </a:r>
              </a:p>
              <a:p>
                <a:endParaRPr lang="en-US" altLang="ko-KR" sz="1200" kern="1200" dirty="0" smtClean="0">
                  <a:solidFill>
                    <a:schemeClr val="tx1"/>
                  </a:solidFill>
                  <a:effectLst/>
                  <a:latin typeface="+mn-lt"/>
                  <a:ea typeface="+mn-ea"/>
                  <a:cs typeface="+mn-cs"/>
                </a:endParaRPr>
              </a:p>
              <a:p>
                <a:r>
                  <a:rPr lang="en-US" altLang="ko-KR" sz="1200" kern="1200" dirty="0" smtClean="0">
                    <a:solidFill>
                      <a:schemeClr val="tx1"/>
                    </a:solidFill>
                    <a:effectLst/>
                    <a:latin typeface="+mn-lt"/>
                    <a:ea typeface="+mn-ea"/>
                    <a:cs typeface="+mn-cs"/>
                  </a:rPr>
                  <a:t>At a high </a:t>
                </a:r>
                <a:r>
                  <a:rPr lang="en-US" altLang="ko-KR" sz="1200" kern="1200" dirty="0" err="1" smtClean="0">
                    <a:solidFill>
                      <a:schemeClr val="tx1"/>
                    </a:solidFill>
                    <a:effectLst/>
                    <a:latin typeface="+mn-lt"/>
                    <a:ea typeface="+mn-ea"/>
                    <a:cs typeface="+mn-cs"/>
                  </a:rPr>
                  <a:t>N</a:t>
                </a:r>
                <a:r>
                  <a:rPr lang="en-US" altLang="ko-KR" sz="1200" kern="1200" baseline="-25000" dirty="0" err="1" smtClean="0">
                    <a:solidFill>
                      <a:schemeClr val="tx1"/>
                    </a:solidFill>
                    <a:effectLst/>
                    <a:latin typeface="+mn-lt"/>
                    <a:ea typeface="+mn-ea"/>
                    <a:cs typeface="+mn-cs"/>
                  </a:rPr>
                  <a:t>ph</a:t>
                </a:r>
                <a:r>
                  <a:rPr lang="en-US" altLang="ko-KR" sz="1200" kern="1200" dirty="0" smtClean="0">
                    <a:solidFill>
                      <a:schemeClr val="tx1"/>
                    </a:solidFill>
                    <a:effectLst/>
                    <a:latin typeface="+mn-lt"/>
                    <a:ea typeface="+mn-ea"/>
                    <a:cs typeface="+mn-cs"/>
                  </a:rPr>
                  <a:t>, the photon-number resolving capability of an SiPM is driven by the PDE; thus, having a lower PDE benefits the device by making it reach the saturation level slowly due to the non-linearity, as in the case of Device #2</a:t>
                </a:r>
              </a:p>
              <a:p>
                <a:endParaRPr lang="en-US" altLang="ko-KR" sz="1200" kern="1200" dirty="0" smtClean="0">
                  <a:solidFill>
                    <a:schemeClr val="tx1"/>
                  </a:solidFill>
                  <a:effectLst/>
                  <a:latin typeface="+mn-lt"/>
                  <a:ea typeface="+mn-ea"/>
                  <a:cs typeface="+mn-cs"/>
                </a:endParaRPr>
              </a:p>
              <a:p>
                <a:r>
                  <a:rPr lang="en-US" altLang="ko-KR" sz="1200" kern="1200" dirty="0" smtClean="0">
                    <a:solidFill>
                      <a:schemeClr val="tx1"/>
                    </a:solidFill>
                    <a:effectLst/>
                    <a:latin typeface="+mn-lt"/>
                    <a:ea typeface="+mn-ea"/>
                    <a:cs typeface="+mn-cs"/>
                  </a:rPr>
                  <a:t>In contrast, SiPMs with high PDE could be a better choice for scintillation detector applications with moderate photon fluxes (a few thousands)</a:t>
                </a:r>
                <a:r>
                  <a:rPr lang="en-US" altLang="ko-KR" sz="1200" kern="1200" baseline="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despite </a:t>
                </a:r>
                <a:r>
                  <a:rPr lang="en-US" altLang="ko-KR" sz="1200" kern="1200" dirty="0" smtClean="0">
                    <a:solidFill>
                      <a:schemeClr val="tx1"/>
                    </a:solidFill>
                    <a:effectLst/>
                    <a:latin typeface="+mn-lt"/>
                    <a:ea typeface="+mn-ea"/>
                    <a:cs typeface="+mn-cs"/>
                  </a:rPr>
                  <a:t>their</a:t>
                </a:r>
                <a:r>
                  <a:rPr lang="ru-RU" altLang="ko-KR" sz="1200" kern="1200" dirty="0" smtClean="0">
                    <a:solidFill>
                      <a:schemeClr val="tx1"/>
                    </a:solidFill>
                    <a:effectLst/>
                    <a:latin typeface="+mn-lt"/>
                    <a:ea typeface="+mn-ea"/>
                    <a:cs typeface="+mn-cs"/>
                  </a:rPr>
                  <a:t> higher DCRs. In a typical PET application, for example, it is better to have a higher detection efficiency and spatial resolution so that having a relatively high DCR can be tolerated as long as the device meets the minimum requirements projected by the PET system</a:t>
                </a:r>
                <a:r>
                  <a:rPr lang="en-US" altLang="ko-KR" sz="1200" kern="1200" dirty="0" smtClean="0">
                    <a:solidFill>
                      <a:schemeClr val="tx1"/>
                    </a:solidFill>
                    <a:effectLst/>
                    <a:latin typeface="+mn-lt"/>
                    <a:ea typeface="+mn-ea"/>
                    <a:cs typeface="+mn-cs"/>
                  </a:rPr>
                  <a:t>.</a:t>
                </a:r>
                <a:endParaRPr lang="ko-KR" altLang="en-US" dirty="0"/>
              </a:p>
            </p:txBody>
          </p:sp>
        </mc:Fallback>
      </mc:AlternateContent>
      <p:sp>
        <p:nvSpPr>
          <p:cNvPr id="4" name="Slide Number Placeholder 3"/>
          <p:cNvSpPr>
            <a:spLocks noGrp="1"/>
          </p:cNvSpPr>
          <p:nvPr>
            <p:ph type="sldNum" sz="quarter" idx="10"/>
          </p:nvPr>
        </p:nvSpPr>
        <p:spPr/>
        <p:txBody>
          <a:bodyPr/>
          <a:lstStyle/>
          <a:p>
            <a:fld id="{95B665B6-A348-4D1D-96C6-96EB9C57CBD8}" type="slidenum">
              <a:rPr lang="en-US" smtClean="0"/>
              <a:pPr/>
              <a:t>13</a:t>
            </a:fld>
            <a:endParaRPr lang="en-US"/>
          </a:p>
        </p:txBody>
      </p:sp>
    </p:spTree>
    <p:extLst>
      <p:ext uri="{BB962C8B-B14F-4D97-AF65-F5344CB8AC3E}">
        <p14:creationId xmlns:p14="http://schemas.microsoft.com/office/powerpoint/2010/main" val="619957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altLang="ko-KR" sz="1200" kern="1200" dirty="0" smtClean="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latinLnBrk="1"/>
                <a:r>
                  <a:rPr lang="ru-RU" altLang="ko-KR" sz="1200" kern="1200" dirty="0" smtClean="0">
                    <a:solidFill>
                      <a:schemeClr val="tx1"/>
                    </a:solidFill>
                    <a:effectLst/>
                    <a:latin typeface="+mn-lt"/>
                    <a:ea typeface="+mn-ea"/>
                    <a:cs typeface="+mn-cs"/>
                  </a:rPr>
                  <a:t>In this research, electric field variations in SiPMs have been extensively studied to highlight the importance of electric field engineering when designing device</a:t>
                </a:r>
                <a:r>
                  <a:rPr lang="en-US" altLang="ko-KR" sz="1200" kern="1200" dirty="0" smtClean="0">
                    <a:solidFill>
                      <a:schemeClr val="tx1"/>
                    </a:solidFill>
                    <a:effectLst/>
                    <a:latin typeface="+mn-lt"/>
                    <a:ea typeface="+mn-ea"/>
                    <a:cs typeface="+mn-cs"/>
                  </a:rPr>
                  <a:t>s</a:t>
                </a:r>
                <a:r>
                  <a:rPr lang="ru-RU" altLang="ko-KR" sz="1200" kern="1200" dirty="0" smtClean="0">
                    <a:solidFill>
                      <a:schemeClr val="tx1"/>
                    </a:solidFill>
                    <a:effectLst/>
                    <a:latin typeface="+mn-lt"/>
                    <a:ea typeface="+mn-ea"/>
                    <a:cs typeface="+mn-cs"/>
                  </a:rPr>
                  <a:t> for scintillation detector applications</a:t>
                </a:r>
                <a:r>
                  <a:rPr lang="en-US" altLang="ko-KR" sz="1200" kern="120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In particular, this research </a:t>
                </a:r>
                <a:r>
                  <a:rPr lang="en-US" altLang="ko-KR" sz="1200" kern="1200" dirty="0" smtClean="0">
                    <a:solidFill>
                      <a:schemeClr val="tx1"/>
                    </a:solidFill>
                    <a:effectLst/>
                    <a:latin typeface="+mn-lt"/>
                    <a:ea typeface="+mn-ea"/>
                    <a:cs typeface="+mn-cs"/>
                  </a:rPr>
                  <a:t>examined the degree to which the electric field could affect SiPM behavior and demonstrated how the photon</a:t>
                </a:r>
                <a:r>
                  <a:rPr lang="ru-RU" altLang="ko-KR" sz="1200" kern="1200" dirty="0" smtClean="0">
                    <a:solidFill>
                      <a:schemeClr val="tx1"/>
                    </a:solidFill>
                    <a:effectLst/>
                    <a:latin typeface="+mn-lt"/>
                    <a:ea typeface="+mn-ea"/>
                    <a:cs typeface="+mn-cs"/>
                  </a:rPr>
                  <a:t>-</a:t>
                </a:r>
                <a:r>
                  <a:rPr lang="en-US" altLang="ko-KR" sz="1200" kern="1200" dirty="0" smtClean="0">
                    <a:solidFill>
                      <a:schemeClr val="tx1"/>
                    </a:solidFill>
                    <a:effectLst/>
                    <a:latin typeface="+mn-lt"/>
                    <a:ea typeface="+mn-ea"/>
                    <a:cs typeface="+mn-cs"/>
                  </a:rPr>
                  <a:t>number resolving capability of an SiPM</a:t>
                </a:r>
                <a:r>
                  <a:rPr lang="ru-RU" altLang="ko-KR" sz="1200" kern="1200" dirty="0" smtClean="0">
                    <a:solidFill>
                      <a:schemeClr val="tx1"/>
                    </a:solidFill>
                    <a:effectLst/>
                    <a:latin typeface="+mn-lt"/>
                    <a:ea typeface="+mn-ea"/>
                    <a:cs typeface="+mn-cs"/>
                  </a:rPr>
                  <a:t> (</a:t>
                </a:r>
                <a:r>
                  <a:rPr lang="en-US" altLang="ko-KR" sz="1200" kern="1200" dirty="0" err="1" smtClean="0">
                    <a:solidFill>
                      <a:schemeClr val="tx1"/>
                    </a:solidFill>
                    <a:effectLst/>
                    <a:latin typeface="+mn-lt"/>
                    <a:ea typeface="+mn-ea"/>
                    <a:cs typeface="+mn-cs"/>
                  </a:rPr>
                  <a:t>R</a:t>
                </a:r>
                <a:r>
                  <a:rPr lang="en-US" altLang="ko-KR" sz="1200" kern="1200" baseline="-25000" dirty="0" err="1" smtClean="0">
                    <a:solidFill>
                      <a:schemeClr val="tx1"/>
                    </a:solidFill>
                    <a:effectLst/>
                    <a:latin typeface="+mn-lt"/>
                    <a:ea typeface="+mn-ea"/>
                    <a:cs typeface="+mn-cs"/>
                  </a:rPr>
                  <a:t>SiPM</a:t>
                </a:r>
                <a:r>
                  <a:rPr lang="ru-RU"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can serve as an indicator in designing a device for a target application under the given</a:t>
                </a:r>
                <a:r>
                  <a:rPr lang="ru-RU"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but limited</a:t>
                </a:r>
                <a:r>
                  <a:rPr lang="ru-RU"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fabrication conditions.</a:t>
                </a: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In this research, we have achieved the following:</a:t>
                </a:r>
              </a:p>
              <a:p>
                <a:pPr latinLnBrk="1"/>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Design and fabrication of SiPMs with various electric field profiles by having three p-well implantation doses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 in descending </a:t>
                </a:r>
                <a:r>
                  <a:rPr lang="ru-RU" altLang="ko-KR" sz="1200" kern="1200" dirty="0" smtClean="0">
                    <a:solidFill>
                      <a:schemeClr val="tx1"/>
                    </a:solidFill>
                    <a:effectLst/>
                    <a:latin typeface="+mn-lt"/>
                    <a:ea typeface="+mn-ea"/>
                    <a:cs typeface="+mn-cs"/>
                  </a:rPr>
                  <a:t>order</a:t>
                </a:r>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Measurements of important SiPM parameters such as V</a:t>
                </a:r>
                <a:r>
                  <a:rPr lang="en-US" altLang="ko-KR" sz="1200" kern="1200" baseline="-25000" dirty="0" smtClean="0">
                    <a:solidFill>
                      <a:schemeClr val="tx1"/>
                    </a:solidFill>
                    <a:effectLst/>
                    <a:latin typeface="+mn-lt"/>
                    <a:ea typeface="+mn-ea"/>
                    <a:cs typeface="+mn-cs"/>
                  </a:rPr>
                  <a:t>BD</a:t>
                </a:r>
                <a:r>
                  <a:rPr lang="en-US" altLang="ko-KR" sz="1200" kern="1200" dirty="0" smtClean="0">
                    <a:solidFill>
                      <a:schemeClr val="tx1"/>
                    </a:solidFill>
                    <a:effectLst/>
                    <a:latin typeface="+mn-lt"/>
                    <a:ea typeface="+mn-ea"/>
                    <a:cs typeface="+mn-cs"/>
                  </a:rPr>
                  <a:t>, gain, DCR, temperature dependency (V</a:t>
                </a:r>
                <a:r>
                  <a:rPr lang="en-US" altLang="ko-KR" sz="1200" kern="1200" baseline="-25000" dirty="0" smtClean="0">
                    <a:solidFill>
                      <a:schemeClr val="tx1"/>
                    </a:solidFill>
                    <a:effectLst/>
                    <a:latin typeface="+mn-lt"/>
                    <a:ea typeface="+mn-ea"/>
                    <a:cs typeface="+mn-cs"/>
                  </a:rPr>
                  <a:t>BD</a:t>
                </a:r>
                <a:r>
                  <a:rPr lang="en-US" altLang="ko-KR" sz="1200" kern="1200" dirty="0" smtClean="0">
                    <a:solidFill>
                      <a:schemeClr val="tx1"/>
                    </a:solidFill>
                    <a:effectLst/>
                    <a:latin typeface="+mn-lt"/>
                    <a:ea typeface="+mn-ea"/>
                    <a:cs typeface="+mn-cs"/>
                  </a:rPr>
                  <a:t>, gain, and DCR), PDE, and crosstalk</a:t>
                </a: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Quantitative demonstration of the trade-off relationship between the DCR and PDE with respect to electric field variations quantitatively</a:t>
                </a: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Examined </a:t>
                </a:r>
                <a:r>
                  <a:rPr lang="ru-RU" altLang="ko-KR" sz="1200" kern="1200" dirty="0" smtClean="0">
                    <a:solidFill>
                      <a:schemeClr val="tx1"/>
                    </a:solidFill>
                    <a:effectLst/>
                    <a:latin typeface="+mn-lt"/>
                    <a:ea typeface="+mn-ea"/>
                    <a:cs typeface="+mn-cs"/>
                  </a:rPr>
                  <a:t>how a slight reduction in the peak electric field strength can alter the influence of </a:t>
                </a:r>
                <a:r>
                  <a:rPr lang="en-US" altLang="ko-KR" sz="1200" kern="1200" dirty="0" smtClean="0">
                    <a:solidFill>
                      <a:schemeClr val="tx1"/>
                    </a:solidFill>
                    <a:effectLst/>
                    <a:latin typeface="+mn-lt"/>
                    <a:ea typeface="+mn-ea"/>
                    <a:cs typeface="+mn-cs"/>
                  </a:rPr>
                  <a:t>field-enhanced</a:t>
                </a:r>
                <a:r>
                  <a:rPr lang="en-US" altLang="ko-KR" sz="1200" kern="1200" baseline="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thermally generated carriers contributing to the DCR as well as the temperature dependencies </a:t>
                </a:r>
                <a:r>
                  <a:rPr lang="en-US" altLang="ko-KR" sz="1200" kern="1200" dirty="0" smtClean="0">
                    <a:solidFill>
                      <a:schemeClr val="tx1"/>
                    </a:solidFill>
                    <a:effectLst/>
                    <a:latin typeface="+mn-lt"/>
                    <a:ea typeface="+mn-ea"/>
                    <a:cs typeface="+mn-cs"/>
                  </a:rPr>
                  <a:t>of</a:t>
                </a:r>
                <a:r>
                  <a:rPr lang="ru-RU" altLang="ko-KR" sz="1200" kern="1200" dirty="0" smtClean="0">
                    <a:solidFill>
                      <a:schemeClr val="tx1"/>
                    </a:solidFill>
                    <a:effectLst/>
                    <a:latin typeface="+mn-lt"/>
                    <a:ea typeface="+mn-ea"/>
                    <a:cs typeface="+mn-cs"/>
                  </a:rPr>
                  <a:t> the V</a:t>
                </a:r>
                <a:r>
                  <a:rPr lang="ru-RU" altLang="ko-KR" sz="1200" kern="1200" baseline="-25000" dirty="0" smtClean="0">
                    <a:solidFill>
                      <a:schemeClr val="tx1"/>
                    </a:solidFill>
                    <a:effectLst/>
                    <a:latin typeface="+mn-lt"/>
                    <a:ea typeface="+mn-ea"/>
                    <a:cs typeface="+mn-cs"/>
                  </a:rPr>
                  <a:t>BD</a:t>
                </a:r>
                <a:endParaRPr lang="en-US" altLang="ko-KR" sz="1200" kern="1200" baseline="-25000" dirty="0" smtClean="0">
                  <a:solidFill>
                    <a:schemeClr val="tx1"/>
                  </a:solidFill>
                  <a:effectLst/>
                  <a:latin typeface="+mn-lt"/>
                  <a:ea typeface="+mn-ea"/>
                  <a:cs typeface="+mn-cs"/>
                </a:endParaRPr>
              </a:p>
              <a:p>
                <a:pPr latinLnBrk="1"/>
                <a:endParaRPr lang="en-US" altLang="ko-KR" sz="1200" kern="1200" baseline="-250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Examined how the extended electric field distribution in the deep depletion region can enhance the PDE in a long wavelength regime despite its lower peak electric field strength under the lowest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condition</a:t>
                </a:r>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Successful demonstration of </a:t>
                </a:r>
                <a:r>
                  <a:rPr lang="en-US" altLang="ko-KR" sz="1200" kern="1200" dirty="0" err="1" smtClean="0">
                    <a:solidFill>
                      <a:schemeClr val="tx1"/>
                    </a:solidFill>
                    <a:effectLst/>
                    <a:latin typeface="+mn-lt"/>
                    <a:ea typeface="+mn-ea"/>
                    <a:cs typeface="+mn-cs"/>
                  </a:rPr>
                  <a:t>R</a:t>
                </a:r>
                <a:r>
                  <a:rPr lang="en-US" altLang="ko-KR" sz="1200" kern="1200" baseline="-25000" dirty="0" err="1">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as a function of </a:t>
                </a:r>
                <a:r>
                  <a:rPr lang="en-US" altLang="ko-KR" sz="1200" kern="1200" dirty="0" err="1">
                    <a:solidFill>
                      <a:schemeClr val="tx1"/>
                    </a:solidFill>
                    <a:effectLst/>
                    <a:latin typeface="+mn-lt"/>
                    <a:ea typeface="+mn-ea"/>
                    <a:cs typeface="+mn-cs"/>
                  </a:rPr>
                  <a:t>N</a:t>
                </a:r>
                <a:r>
                  <a:rPr lang="en-US" altLang="ko-KR" sz="1200" kern="1200" baseline="-25000" dirty="0" err="1">
                    <a:solidFill>
                      <a:schemeClr val="tx1"/>
                    </a:solidFill>
                    <a:effectLst/>
                    <a:latin typeface="+mn-lt"/>
                    <a:ea typeface="+mn-ea"/>
                    <a:cs typeface="+mn-cs"/>
                  </a:rPr>
                  <a:t>ph</a:t>
                </a:r>
                <a:r>
                  <a:rPr lang="en-US" altLang="ko-KR" sz="1200" kern="1200" dirty="0">
                    <a:solidFill>
                      <a:schemeClr val="tx1"/>
                    </a:solidFill>
                    <a:effectLst/>
                    <a:latin typeface="+mn-lt"/>
                    <a:ea typeface="+mn-ea"/>
                    <a:cs typeface="+mn-cs"/>
                  </a:rPr>
                  <a:t> and wavelengths for each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 condition </a:t>
                </a:r>
                <a:r>
                  <a:rPr lang="en-US" altLang="ko-KR" sz="1200" kern="1200" dirty="0">
                    <a:solidFill>
                      <a:schemeClr val="tx1"/>
                    </a:solidFill>
                    <a:effectLst/>
                    <a:latin typeface="+mn-lt"/>
                    <a:ea typeface="+mn-ea"/>
                    <a:cs typeface="+mn-cs"/>
                  </a:rPr>
                  <a:t>using measured SiPM parameters.</a:t>
                </a:r>
                <a:endParaRPr lang="ko-KR" altLang="ko-KR" sz="1200" kern="1200" dirty="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Demonstrated how reduction of the electric field could be a reasonable approach for scintillation detector applications with a very high photon flux ( </a:t>
                </a:r>
                <a:r>
                  <a:rPr lang="en-US" altLang="ko-KR" sz="1200" kern="1200" dirty="0" err="1" smtClean="0">
                    <a:solidFill>
                      <a:schemeClr val="tx1"/>
                    </a:solidFill>
                    <a:effectLst/>
                    <a:latin typeface="+mn-lt"/>
                    <a:ea typeface="+mn-ea"/>
                    <a:cs typeface="+mn-cs"/>
                  </a:rPr>
                  <a:t>Nph</a:t>
                </a:r>
                <a:r>
                  <a:rPr lang="en-US" altLang="ko-KR" sz="1200" kern="1200" dirty="0" smtClean="0">
                    <a:solidFill>
                      <a:schemeClr val="tx1"/>
                    </a:solidFill>
                    <a:effectLst/>
                    <a:latin typeface="+mn-lt"/>
                    <a:ea typeface="+mn-ea"/>
                    <a:cs typeface="+mn-cs"/>
                  </a:rPr>
                  <a:t> &gt; 30000)</a:t>
                </a:r>
              </a:p>
              <a:p>
                <a:pPr latinLnBrk="1"/>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Demonstrated how a high electric field could be a better choice for scintillation detector applications with a moderate photon flux (a few 10</a:t>
                </a:r>
                <a:r>
                  <a:rPr lang="en-US" altLang="ko-KR" sz="1200" kern="1200" baseline="30000" dirty="0" smtClean="0">
                    <a:solidFill>
                      <a:schemeClr val="tx1"/>
                    </a:solidFill>
                    <a:effectLst/>
                    <a:latin typeface="+mn-lt"/>
                    <a:ea typeface="+mn-ea"/>
                    <a:cs typeface="+mn-cs"/>
                  </a:rPr>
                  <a:t>3</a:t>
                </a:r>
                <a:r>
                  <a:rPr lang="en-US" altLang="ko-KR" sz="1200" kern="1200" dirty="0" smtClean="0">
                    <a:solidFill>
                      <a:schemeClr val="tx1"/>
                    </a:solidFill>
                    <a:effectLst/>
                    <a:latin typeface="+mn-lt"/>
                    <a:ea typeface="+mn-ea"/>
                    <a:cs typeface="+mn-cs"/>
                  </a:rPr>
                  <a:t> pho</a:t>
                </a:r>
                <a:r>
                  <a:rPr lang="ru-RU" altLang="ko-KR" sz="1200" kern="1200" dirty="0" smtClean="0">
                    <a:solidFill>
                      <a:schemeClr val="tx1"/>
                    </a:solidFill>
                    <a:effectLst/>
                    <a:latin typeface="+mn-lt"/>
                    <a:ea typeface="+mn-ea"/>
                    <a:cs typeface="+mn-cs"/>
                  </a:rPr>
                  <a:t>tons).</a:t>
                </a:r>
                <a:endParaRPr lang="ko-KR"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95B665B6-A348-4D1D-96C6-96EB9C57CBD8}" type="slidenum">
              <a:rPr lang="en-US" smtClean="0"/>
              <a:pPr/>
              <a:t>14</a:t>
            </a:fld>
            <a:endParaRPr lang="en-US"/>
          </a:p>
        </p:txBody>
      </p:sp>
    </p:spTree>
    <p:extLst>
      <p:ext uri="{BB962C8B-B14F-4D97-AF65-F5344CB8AC3E}">
        <p14:creationId xmlns:p14="http://schemas.microsoft.com/office/powerpoint/2010/main" val="3300741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atinLnBrk="1"/>
                <a:endParaRPr lang="en-US" altLang="ko-KR" sz="1200" kern="1200" dirty="0" smtClean="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latinLnBrk="1"/>
                <a:r>
                  <a:rPr lang="ru-RU" altLang="ko-KR" sz="1200" kern="1200" dirty="0" smtClean="0">
                    <a:solidFill>
                      <a:schemeClr val="tx1"/>
                    </a:solidFill>
                    <a:effectLst/>
                    <a:latin typeface="+mn-lt"/>
                    <a:ea typeface="+mn-ea"/>
                    <a:cs typeface="+mn-cs"/>
                  </a:rPr>
                  <a:t>In this research, electric field variations in SiPMs have been extensively studied to highlight the importance of electric field engineering when designing device</a:t>
                </a:r>
                <a:r>
                  <a:rPr lang="en-US" altLang="ko-KR" sz="1200" kern="1200" dirty="0" smtClean="0">
                    <a:solidFill>
                      <a:schemeClr val="tx1"/>
                    </a:solidFill>
                    <a:effectLst/>
                    <a:latin typeface="+mn-lt"/>
                    <a:ea typeface="+mn-ea"/>
                    <a:cs typeface="+mn-cs"/>
                  </a:rPr>
                  <a:t>s</a:t>
                </a:r>
                <a:r>
                  <a:rPr lang="ru-RU" altLang="ko-KR" sz="1200" kern="1200" dirty="0" smtClean="0">
                    <a:solidFill>
                      <a:schemeClr val="tx1"/>
                    </a:solidFill>
                    <a:effectLst/>
                    <a:latin typeface="+mn-lt"/>
                    <a:ea typeface="+mn-ea"/>
                    <a:cs typeface="+mn-cs"/>
                  </a:rPr>
                  <a:t> for scintillation detector applications</a:t>
                </a:r>
                <a:r>
                  <a:rPr lang="en-US" altLang="ko-KR" sz="1200" kern="120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In particular, this research </a:t>
                </a:r>
                <a:r>
                  <a:rPr lang="en-US" altLang="ko-KR" sz="1200" kern="1200" dirty="0" smtClean="0">
                    <a:solidFill>
                      <a:schemeClr val="tx1"/>
                    </a:solidFill>
                    <a:effectLst/>
                    <a:latin typeface="+mn-lt"/>
                    <a:ea typeface="+mn-ea"/>
                    <a:cs typeface="+mn-cs"/>
                  </a:rPr>
                  <a:t>examined the degree to which the electric field could affect SiPM behavior and demonstrated how the photon</a:t>
                </a:r>
                <a:r>
                  <a:rPr lang="ru-RU" altLang="ko-KR" sz="1200" kern="1200" dirty="0" smtClean="0">
                    <a:solidFill>
                      <a:schemeClr val="tx1"/>
                    </a:solidFill>
                    <a:effectLst/>
                    <a:latin typeface="+mn-lt"/>
                    <a:ea typeface="+mn-ea"/>
                    <a:cs typeface="+mn-cs"/>
                  </a:rPr>
                  <a:t>-</a:t>
                </a:r>
                <a:r>
                  <a:rPr lang="en-US" altLang="ko-KR" sz="1200" kern="1200" dirty="0" smtClean="0">
                    <a:solidFill>
                      <a:schemeClr val="tx1"/>
                    </a:solidFill>
                    <a:effectLst/>
                    <a:latin typeface="+mn-lt"/>
                    <a:ea typeface="+mn-ea"/>
                    <a:cs typeface="+mn-cs"/>
                  </a:rPr>
                  <a:t>number resolving capability of an SiPM</a:t>
                </a:r>
                <a:r>
                  <a:rPr lang="ru-RU" altLang="ko-KR" sz="1200" kern="1200" dirty="0" smtClean="0">
                    <a:solidFill>
                      <a:schemeClr val="tx1"/>
                    </a:solidFill>
                    <a:effectLst/>
                    <a:latin typeface="+mn-lt"/>
                    <a:ea typeface="+mn-ea"/>
                    <a:cs typeface="+mn-cs"/>
                  </a:rPr>
                  <a:t> (</a:t>
                </a:r>
                <a:r>
                  <a:rPr lang="en-US" altLang="ko-KR" sz="1200" kern="1200" dirty="0" err="1" smtClean="0">
                    <a:solidFill>
                      <a:schemeClr val="tx1"/>
                    </a:solidFill>
                    <a:effectLst/>
                    <a:latin typeface="+mn-lt"/>
                    <a:ea typeface="+mn-ea"/>
                    <a:cs typeface="+mn-cs"/>
                  </a:rPr>
                  <a:t>R</a:t>
                </a:r>
                <a:r>
                  <a:rPr lang="en-US" altLang="ko-KR" sz="1200" kern="1200" baseline="-25000" dirty="0" err="1" smtClean="0">
                    <a:solidFill>
                      <a:schemeClr val="tx1"/>
                    </a:solidFill>
                    <a:effectLst/>
                    <a:latin typeface="+mn-lt"/>
                    <a:ea typeface="+mn-ea"/>
                    <a:cs typeface="+mn-cs"/>
                  </a:rPr>
                  <a:t>SiPM</a:t>
                </a:r>
                <a:r>
                  <a:rPr lang="ru-RU"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can serve as an indicator in designing a device for a target application under the given</a:t>
                </a:r>
                <a:r>
                  <a:rPr lang="ru-RU"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but limited</a:t>
                </a:r>
                <a:r>
                  <a:rPr lang="ru-RU"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fabrication conditions.</a:t>
                </a: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In this research, we have achieved the following:</a:t>
                </a:r>
              </a:p>
              <a:p>
                <a:pPr latinLnBrk="1"/>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Design and fabrication of SiPMs with various electric field profiles by having three p-well implantation doses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 in descending </a:t>
                </a:r>
                <a:r>
                  <a:rPr lang="ru-RU" altLang="ko-KR" sz="1200" kern="1200" dirty="0" smtClean="0">
                    <a:solidFill>
                      <a:schemeClr val="tx1"/>
                    </a:solidFill>
                    <a:effectLst/>
                    <a:latin typeface="+mn-lt"/>
                    <a:ea typeface="+mn-ea"/>
                    <a:cs typeface="+mn-cs"/>
                  </a:rPr>
                  <a:t>order</a:t>
                </a:r>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Measurements of important SiPM parameters such as V</a:t>
                </a:r>
                <a:r>
                  <a:rPr lang="en-US" altLang="ko-KR" sz="1200" kern="1200" baseline="-25000" dirty="0" smtClean="0">
                    <a:solidFill>
                      <a:schemeClr val="tx1"/>
                    </a:solidFill>
                    <a:effectLst/>
                    <a:latin typeface="+mn-lt"/>
                    <a:ea typeface="+mn-ea"/>
                    <a:cs typeface="+mn-cs"/>
                  </a:rPr>
                  <a:t>BD</a:t>
                </a:r>
                <a:r>
                  <a:rPr lang="en-US" altLang="ko-KR" sz="1200" kern="1200" dirty="0" smtClean="0">
                    <a:solidFill>
                      <a:schemeClr val="tx1"/>
                    </a:solidFill>
                    <a:effectLst/>
                    <a:latin typeface="+mn-lt"/>
                    <a:ea typeface="+mn-ea"/>
                    <a:cs typeface="+mn-cs"/>
                  </a:rPr>
                  <a:t>, gain, DCR, temperature dependency (V</a:t>
                </a:r>
                <a:r>
                  <a:rPr lang="en-US" altLang="ko-KR" sz="1200" kern="1200" baseline="-25000" dirty="0" smtClean="0">
                    <a:solidFill>
                      <a:schemeClr val="tx1"/>
                    </a:solidFill>
                    <a:effectLst/>
                    <a:latin typeface="+mn-lt"/>
                    <a:ea typeface="+mn-ea"/>
                    <a:cs typeface="+mn-cs"/>
                  </a:rPr>
                  <a:t>BD</a:t>
                </a:r>
                <a:r>
                  <a:rPr lang="en-US" altLang="ko-KR" sz="1200" kern="1200" dirty="0" smtClean="0">
                    <a:solidFill>
                      <a:schemeClr val="tx1"/>
                    </a:solidFill>
                    <a:effectLst/>
                    <a:latin typeface="+mn-lt"/>
                    <a:ea typeface="+mn-ea"/>
                    <a:cs typeface="+mn-cs"/>
                  </a:rPr>
                  <a:t>, gain, and DCR), PDE, and crosstalk</a:t>
                </a: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Quantitative demonstration of the trade-off relationship between the DCR and PDE with respect to electric field variations quantitatively</a:t>
                </a: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Examined </a:t>
                </a:r>
                <a:r>
                  <a:rPr lang="ru-RU" altLang="ko-KR" sz="1200" kern="1200" dirty="0" smtClean="0">
                    <a:solidFill>
                      <a:schemeClr val="tx1"/>
                    </a:solidFill>
                    <a:effectLst/>
                    <a:latin typeface="+mn-lt"/>
                    <a:ea typeface="+mn-ea"/>
                    <a:cs typeface="+mn-cs"/>
                  </a:rPr>
                  <a:t>how a slight reduction in the peak electric field strength can alter the influence of </a:t>
                </a:r>
                <a:r>
                  <a:rPr lang="en-US" altLang="ko-KR" sz="1200" kern="1200" dirty="0" smtClean="0">
                    <a:solidFill>
                      <a:schemeClr val="tx1"/>
                    </a:solidFill>
                    <a:effectLst/>
                    <a:latin typeface="+mn-lt"/>
                    <a:ea typeface="+mn-ea"/>
                    <a:cs typeface="+mn-cs"/>
                  </a:rPr>
                  <a:t>field-enhanced</a:t>
                </a:r>
                <a:r>
                  <a:rPr lang="en-US" altLang="ko-KR" sz="1200" kern="1200" baseline="0" dirty="0" smtClean="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thermally generated carriers contributing to the DCR as well as the temperature dependencies </a:t>
                </a:r>
                <a:r>
                  <a:rPr lang="en-US" altLang="ko-KR" sz="1200" kern="1200" dirty="0" smtClean="0">
                    <a:solidFill>
                      <a:schemeClr val="tx1"/>
                    </a:solidFill>
                    <a:effectLst/>
                    <a:latin typeface="+mn-lt"/>
                    <a:ea typeface="+mn-ea"/>
                    <a:cs typeface="+mn-cs"/>
                  </a:rPr>
                  <a:t>of</a:t>
                </a:r>
                <a:r>
                  <a:rPr lang="ru-RU" altLang="ko-KR" sz="1200" kern="1200" dirty="0" smtClean="0">
                    <a:solidFill>
                      <a:schemeClr val="tx1"/>
                    </a:solidFill>
                    <a:effectLst/>
                    <a:latin typeface="+mn-lt"/>
                    <a:ea typeface="+mn-ea"/>
                    <a:cs typeface="+mn-cs"/>
                  </a:rPr>
                  <a:t> the V</a:t>
                </a:r>
                <a:r>
                  <a:rPr lang="ru-RU" altLang="ko-KR" sz="1200" kern="1200" baseline="-25000" dirty="0" smtClean="0">
                    <a:solidFill>
                      <a:schemeClr val="tx1"/>
                    </a:solidFill>
                    <a:effectLst/>
                    <a:latin typeface="+mn-lt"/>
                    <a:ea typeface="+mn-ea"/>
                    <a:cs typeface="+mn-cs"/>
                  </a:rPr>
                  <a:t>BD</a:t>
                </a:r>
                <a:endParaRPr lang="en-US" altLang="ko-KR" sz="1200" kern="1200" baseline="-25000" dirty="0" smtClean="0">
                  <a:solidFill>
                    <a:schemeClr val="tx1"/>
                  </a:solidFill>
                  <a:effectLst/>
                  <a:latin typeface="+mn-lt"/>
                  <a:ea typeface="+mn-ea"/>
                  <a:cs typeface="+mn-cs"/>
                </a:endParaRPr>
              </a:p>
              <a:p>
                <a:pPr latinLnBrk="1"/>
                <a:endParaRPr lang="en-US" altLang="ko-KR" sz="1200" kern="1200" baseline="-250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Examined how the extended electric field distribution in the deep depletion region can enhance the PDE in a long wavelength regime despite its lower peak electric field strength under the lowest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 </a:t>
                </a:r>
                <a:r>
                  <a:rPr lang="ru-RU" altLang="ko-KR" sz="1200" kern="1200" dirty="0" smtClean="0">
                    <a:solidFill>
                      <a:schemeClr val="tx1"/>
                    </a:solidFill>
                    <a:effectLst/>
                    <a:latin typeface="+mn-lt"/>
                    <a:ea typeface="+mn-ea"/>
                    <a:cs typeface="+mn-cs"/>
                  </a:rPr>
                  <a:t>condition</a:t>
                </a:r>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Successful demonstration of </a:t>
                </a:r>
                <a:r>
                  <a:rPr lang="en-US" altLang="ko-KR" sz="1200" kern="1200" dirty="0" err="1" smtClean="0">
                    <a:solidFill>
                      <a:schemeClr val="tx1"/>
                    </a:solidFill>
                    <a:effectLst/>
                    <a:latin typeface="+mn-lt"/>
                    <a:ea typeface="+mn-ea"/>
                    <a:cs typeface="+mn-cs"/>
                  </a:rPr>
                  <a:t>R</a:t>
                </a:r>
                <a:r>
                  <a:rPr lang="en-US" altLang="ko-KR" sz="1200" kern="1200" baseline="-25000" dirty="0" err="1">
                    <a:solidFill>
                      <a:schemeClr val="tx1"/>
                    </a:solidFill>
                    <a:effectLst/>
                    <a:latin typeface="+mn-lt"/>
                    <a:ea typeface="+mn-ea"/>
                    <a:cs typeface="+mn-cs"/>
                  </a:rPr>
                  <a:t>SiPM</a:t>
                </a:r>
                <a:r>
                  <a:rPr lang="en-US" altLang="ko-KR" sz="1200" kern="1200" dirty="0">
                    <a:solidFill>
                      <a:schemeClr val="tx1"/>
                    </a:solidFill>
                    <a:effectLst/>
                    <a:latin typeface="+mn-lt"/>
                    <a:ea typeface="+mn-ea"/>
                    <a:cs typeface="+mn-cs"/>
                  </a:rPr>
                  <a:t> as a function of </a:t>
                </a:r>
                <a:r>
                  <a:rPr lang="en-US" altLang="ko-KR" sz="1200" kern="1200" dirty="0" err="1">
                    <a:solidFill>
                      <a:schemeClr val="tx1"/>
                    </a:solidFill>
                    <a:effectLst/>
                    <a:latin typeface="+mn-lt"/>
                    <a:ea typeface="+mn-ea"/>
                    <a:cs typeface="+mn-cs"/>
                  </a:rPr>
                  <a:t>N</a:t>
                </a:r>
                <a:r>
                  <a:rPr lang="en-US" altLang="ko-KR" sz="1200" kern="1200" baseline="-25000" dirty="0" err="1">
                    <a:solidFill>
                      <a:schemeClr val="tx1"/>
                    </a:solidFill>
                    <a:effectLst/>
                    <a:latin typeface="+mn-lt"/>
                    <a:ea typeface="+mn-ea"/>
                    <a:cs typeface="+mn-cs"/>
                  </a:rPr>
                  <a:t>ph</a:t>
                </a:r>
                <a:r>
                  <a:rPr lang="en-US" altLang="ko-KR" sz="1200" kern="1200" dirty="0">
                    <a:solidFill>
                      <a:schemeClr val="tx1"/>
                    </a:solidFill>
                    <a:effectLst/>
                    <a:latin typeface="+mn-lt"/>
                    <a:ea typeface="+mn-ea"/>
                    <a:cs typeface="+mn-cs"/>
                  </a:rPr>
                  <a:t> and wavelengths for each </a:t>
                </a:r>
                <a:r>
                  <a:rPr lang="ru-RU" altLang="ko-KR" sz="1200" i="0" kern="1200">
                    <a:solidFill>
                      <a:schemeClr val="tx1"/>
                    </a:solidFill>
                    <a:effectLst/>
                    <a:latin typeface="+mn-lt"/>
                    <a:ea typeface="+mn-ea"/>
                    <a:cs typeface="+mn-cs"/>
                  </a:rPr>
                  <a:t>"∅" </a:t>
                </a:r>
                <a:r>
                  <a:rPr lang="ko-KR" altLang="ko-KR" sz="1200" i="0" kern="1200">
                    <a:solidFill>
                      <a:schemeClr val="tx1"/>
                    </a:solidFill>
                    <a:effectLst/>
                    <a:latin typeface="+mn-lt"/>
                    <a:ea typeface="+mn-ea"/>
                    <a:cs typeface="+mn-cs"/>
                  </a:rPr>
                  <a:t>_</a:t>
                </a:r>
                <a:r>
                  <a:rPr lang="ru-RU" altLang="ko-KR" sz="1200" i="0" kern="1200">
                    <a:solidFill>
                      <a:schemeClr val="tx1"/>
                    </a:solidFill>
                    <a:effectLst/>
                    <a:latin typeface="+mn-lt"/>
                    <a:ea typeface="+mn-ea"/>
                    <a:cs typeface="+mn-cs"/>
                  </a:rPr>
                  <a:t>"p−well" </a:t>
                </a:r>
                <a:r>
                  <a:rPr lang="ru-RU" altLang="ko-KR" sz="1200" kern="1200" dirty="0">
                    <a:solidFill>
                      <a:schemeClr val="tx1"/>
                    </a:solidFill>
                    <a:effectLst/>
                    <a:latin typeface="+mn-lt"/>
                    <a:ea typeface="+mn-ea"/>
                    <a:cs typeface="+mn-cs"/>
                  </a:rPr>
                  <a:t> condition </a:t>
                </a:r>
                <a:r>
                  <a:rPr lang="en-US" altLang="ko-KR" sz="1200" kern="1200" dirty="0">
                    <a:solidFill>
                      <a:schemeClr val="tx1"/>
                    </a:solidFill>
                    <a:effectLst/>
                    <a:latin typeface="+mn-lt"/>
                    <a:ea typeface="+mn-ea"/>
                    <a:cs typeface="+mn-cs"/>
                  </a:rPr>
                  <a:t>using measured SiPM parameters.</a:t>
                </a:r>
                <a:endParaRPr lang="ko-KR" altLang="ko-KR" sz="1200" kern="1200" dirty="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Demonstrated how reduction of the electric field could be a reasonable approach for scintillation detector applications with a very high photon flux ( </a:t>
                </a:r>
                <a:r>
                  <a:rPr lang="en-US" altLang="ko-KR" sz="1200" kern="1200" dirty="0" err="1" smtClean="0">
                    <a:solidFill>
                      <a:schemeClr val="tx1"/>
                    </a:solidFill>
                    <a:effectLst/>
                    <a:latin typeface="+mn-lt"/>
                    <a:ea typeface="+mn-ea"/>
                    <a:cs typeface="+mn-cs"/>
                  </a:rPr>
                  <a:t>Nph</a:t>
                </a:r>
                <a:r>
                  <a:rPr lang="en-US" altLang="ko-KR" sz="1200" kern="1200" dirty="0" smtClean="0">
                    <a:solidFill>
                      <a:schemeClr val="tx1"/>
                    </a:solidFill>
                    <a:effectLst/>
                    <a:latin typeface="+mn-lt"/>
                    <a:ea typeface="+mn-ea"/>
                    <a:cs typeface="+mn-cs"/>
                  </a:rPr>
                  <a:t> &gt; 30000)</a:t>
                </a:r>
              </a:p>
              <a:p>
                <a:pPr latinLnBrk="1"/>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Demonstrated how a high electric field could be a better choice for scintillation detector applications with a moderate photon flux (a few 10</a:t>
                </a:r>
                <a:r>
                  <a:rPr lang="en-US" altLang="ko-KR" sz="1200" kern="1200" baseline="30000" dirty="0" smtClean="0">
                    <a:solidFill>
                      <a:schemeClr val="tx1"/>
                    </a:solidFill>
                    <a:effectLst/>
                    <a:latin typeface="+mn-lt"/>
                    <a:ea typeface="+mn-ea"/>
                    <a:cs typeface="+mn-cs"/>
                  </a:rPr>
                  <a:t>3</a:t>
                </a:r>
                <a:r>
                  <a:rPr lang="en-US" altLang="ko-KR" sz="1200" kern="1200" dirty="0" smtClean="0">
                    <a:solidFill>
                      <a:schemeClr val="tx1"/>
                    </a:solidFill>
                    <a:effectLst/>
                    <a:latin typeface="+mn-lt"/>
                    <a:ea typeface="+mn-ea"/>
                    <a:cs typeface="+mn-cs"/>
                  </a:rPr>
                  <a:t> pho</a:t>
                </a:r>
                <a:r>
                  <a:rPr lang="ru-RU" altLang="ko-KR" sz="1200" kern="1200" dirty="0" smtClean="0">
                    <a:solidFill>
                      <a:schemeClr val="tx1"/>
                    </a:solidFill>
                    <a:effectLst/>
                    <a:latin typeface="+mn-lt"/>
                    <a:ea typeface="+mn-ea"/>
                    <a:cs typeface="+mn-cs"/>
                  </a:rPr>
                  <a:t>tons).</a:t>
                </a:r>
                <a:endParaRPr lang="ko-KR"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95B665B6-A348-4D1D-96C6-96EB9C57CBD8}" type="slidenum">
              <a:rPr lang="en-US" smtClean="0"/>
              <a:pPr/>
              <a:t>15</a:t>
            </a:fld>
            <a:endParaRPr lang="en-US"/>
          </a:p>
        </p:txBody>
      </p:sp>
    </p:spTree>
    <p:extLst>
      <p:ext uri="{BB962C8B-B14F-4D97-AF65-F5344CB8AC3E}">
        <p14:creationId xmlns:p14="http://schemas.microsoft.com/office/powerpoint/2010/main" val="1367941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latinLnBrk="1"/>
            <a:endParaRPr lang="ko-KR" altLang="ko-KR" sz="1200" kern="1200" dirty="0">
              <a:solidFill>
                <a:schemeClr val="tx1"/>
              </a:solidFill>
              <a:effectLst/>
              <a:latin typeface="+mn-lt"/>
              <a:ea typeface="+mn-ea"/>
              <a:cs typeface="+mn-cs"/>
            </a:endParaRPr>
          </a:p>
        </p:txBody>
      </p:sp>
      <p:sp>
        <p:nvSpPr>
          <p:cNvPr id="4" name="슬라이드 번호 개체 틀 3"/>
          <p:cNvSpPr>
            <a:spLocks noGrp="1"/>
          </p:cNvSpPr>
          <p:nvPr>
            <p:ph type="sldNum" sz="quarter" idx="10"/>
          </p:nvPr>
        </p:nvSpPr>
        <p:spPr/>
        <p:txBody>
          <a:bodyPr/>
          <a:lstStyle/>
          <a:p>
            <a:fld id="{95B665B6-A348-4D1D-96C6-96EB9C57CBD8}" type="slidenum">
              <a:rPr lang="en-US" smtClean="0"/>
              <a:pPr/>
              <a:t>16</a:t>
            </a:fld>
            <a:endParaRPr lang="en-US"/>
          </a:p>
        </p:txBody>
      </p:sp>
    </p:spTree>
    <p:extLst>
      <p:ext uri="{BB962C8B-B14F-4D97-AF65-F5344CB8AC3E}">
        <p14:creationId xmlns:p14="http://schemas.microsoft.com/office/powerpoint/2010/main" val="3447964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ko-KR"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17</a:t>
            </a:fld>
            <a:endParaRPr lang="en-US"/>
          </a:p>
        </p:txBody>
      </p:sp>
    </p:spTree>
    <p:extLst>
      <p:ext uri="{BB962C8B-B14F-4D97-AF65-F5344CB8AC3E}">
        <p14:creationId xmlns:p14="http://schemas.microsoft.com/office/powerpoint/2010/main" val="2910027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
        <p:nvSpPr>
          <p:cNvPr id="4" name="Slide Number Placeholder 3"/>
          <p:cNvSpPr>
            <a:spLocks noGrp="1"/>
          </p:cNvSpPr>
          <p:nvPr>
            <p:ph type="sldNum" sz="quarter" idx="10"/>
          </p:nvPr>
        </p:nvSpPr>
        <p:spPr/>
        <p:txBody>
          <a:bodyPr/>
          <a:lstStyle/>
          <a:p>
            <a:fld id="{95B665B6-A348-4D1D-96C6-96EB9C57CBD8}" type="slidenum">
              <a:rPr lang="en-US" smtClean="0"/>
              <a:pPr/>
              <a:t>18</a:t>
            </a:fld>
            <a:endParaRPr lang="en-US"/>
          </a:p>
        </p:txBody>
      </p:sp>
    </p:spTree>
    <p:extLst>
      <p:ext uri="{BB962C8B-B14F-4D97-AF65-F5344CB8AC3E}">
        <p14:creationId xmlns:p14="http://schemas.microsoft.com/office/powerpoint/2010/main" val="459677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2</a:t>
            </a:fld>
            <a:endParaRPr lang="en-US"/>
          </a:p>
        </p:txBody>
      </p:sp>
    </p:spTree>
    <p:extLst>
      <p:ext uri="{BB962C8B-B14F-4D97-AF65-F5344CB8AC3E}">
        <p14:creationId xmlns:p14="http://schemas.microsoft.com/office/powerpoint/2010/main" val="3449906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3</a:t>
            </a:fld>
            <a:endParaRPr lang="en-US"/>
          </a:p>
        </p:txBody>
      </p:sp>
    </p:spTree>
    <p:extLst>
      <p:ext uri="{BB962C8B-B14F-4D97-AF65-F5344CB8AC3E}">
        <p14:creationId xmlns:p14="http://schemas.microsoft.com/office/powerpoint/2010/main" val="461017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kern="1200" baseline="0" dirty="0" smtClean="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dirty="0" smtClean="0">
                    <a:latin typeface="Times New Roman" panose="02020603050405020304" pitchFamily="18" charset="0"/>
                    <a:cs typeface="Times New Roman" panose="02020603050405020304" pitchFamily="18" charset="0"/>
                  </a:rPr>
                  <a:t>Output signal </a:t>
                </a:r>
                <a:r>
                  <a:rPr lang="en-US" altLang="ko-KR" sz="1400" b="1" i="0" smtClean="0">
                    <a:latin typeface="Cambria Math" panose="02040503050406030204" pitchFamily="18" charset="0"/>
                    <a:ea typeface="Cambria Math" panose="02040503050406030204" pitchFamily="18" charset="0"/>
                    <a:cs typeface="Times New Roman" panose="02020603050405020304" pitchFamily="18" charset="0"/>
                  </a:rPr>
                  <a:t>∝</a:t>
                </a:r>
                <a:r>
                  <a:rPr lang="en-US" altLang="ko-KR" sz="1200" dirty="0" smtClean="0">
                    <a:latin typeface="Times New Roman" panose="02020603050405020304" pitchFamily="18" charset="0"/>
                    <a:cs typeface="Times New Roman" panose="02020603050405020304" pitchFamily="18" charset="0"/>
                  </a:rPr>
                  <a:t> </a:t>
                </a:r>
                <a:r>
                  <a:rPr lang="en-US" altLang="ko-KR" sz="1200" u="sng" dirty="0" smtClean="0">
                    <a:latin typeface="Times New Roman" panose="02020603050405020304" pitchFamily="18" charset="0"/>
                    <a:cs typeface="Times New Roman" panose="02020603050405020304" pitchFamily="18" charset="0"/>
                  </a:rPr>
                  <a:t>Chronological superposition of current pulses from fired microcells</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SiPM pros: Single photon sensitivity, good</a:t>
                </a:r>
                <a:r>
                  <a:rPr lang="en-US" altLang="ko-KR" sz="1200" kern="1200" baseline="0" dirty="0" smtClean="0">
                    <a:solidFill>
                      <a:schemeClr val="tx1"/>
                    </a:solidFill>
                    <a:effectLst/>
                    <a:latin typeface="+mn-lt"/>
                    <a:ea typeface="+mn-ea"/>
                    <a:cs typeface="+mn-cs"/>
                  </a:rPr>
                  <a:t> photon number resolution (up to tens/100 photons), high PDE, tunable sensitivity (peak in NUV, green, NIR), high dynamic range, good timing resolution, compact and rugged, high gain comparable to </a:t>
                </a:r>
                <a:r>
                  <a:rPr lang="en-US" altLang="ko-KR" sz="1200" kern="1200" baseline="0" dirty="0" err="1" smtClean="0">
                    <a:solidFill>
                      <a:schemeClr val="tx1"/>
                    </a:solidFill>
                    <a:effectLst/>
                    <a:latin typeface="+mn-lt"/>
                    <a:ea typeface="+mn-ea"/>
                    <a:cs typeface="+mn-cs"/>
                  </a:rPr>
                  <a:t>PMts</a:t>
                </a:r>
                <a:r>
                  <a:rPr lang="en-US" altLang="ko-KR" sz="1200" kern="1200" baseline="0" dirty="0" smtClean="0">
                    <a:solidFill>
                      <a:schemeClr val="tx1"/>
                    </a:solidFill>
                    <a:effectLst/>
                    <a:latin typeface="+mn-lt"/>
                    <a:ea typeface="+mn-ea"/>
                    <a:cs typeface="+mn-cs"/>
                  </a:rPr>
                  <a:t>, insensitivity to magnetic field.</a:t>
                </a:r>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kern="1200" dirty="0" smtClean="0">
                  <a:solidFill>
                    <a:schemeClr val="tx1"/>
                  </a:solidFill>
                  <a:effectLst/>
                  <a:latin typeface="+mn-lt"/>
                  <a:ea typeface="+mn-ea"/>
                  <a:cs typeface="+mn-cs"/>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200" kern="1200" dirty="0" smtClean="0">
                    <a:solidFill>
                      <a:schemeClr val="tx1"/>
                    </a:solidFill>
                    <a:effectLst/>
                    <a:latin typeface="+mn-lt"/>
                    <a:ea typeface="+mn-ea"/>
                    <a:cs typeface="+mn-cs"/>
                  </a:rPr>
                  <a:t>In </a:t>
                </a:r>
                <a:r>
                  <a:rPr lang="en-US" altLang="ko-KR" sz="1200" kern="1200" dirty="0" smtClean="0">
                    <a:solidFill>
                      <a:schemeClr val="tx1"/>
                    </a:solidFill>
                    <a:effectLst/>
                    <a:latin typeface="+mn-lt"/>
                    <a:ea typeface="+mn-ea"/>
                    <a:cs typeface="+mn-cs"/>
                  </a:rPr>
                  <a:t>the past</a:t>
                </a:r>
                <a:r>
                  <a:rPr lang="en-US" altLang="ko-KR" sz="1200" kern="1200" baseline="0" dirty="0" smtClean="0">
                    <a:solidFill>
                      <a:schemeClr val="tx1"/>
                    </a:solidFill>
                    <a:effectLst/>
                    <a:latin typeface="+mn-lt"/>
                    <a:ea typeface="+mn-ea"/>
                    <a:cs typeface="+mn-cs"/>
                  </a:rPr>
                  <a:t> decade, silicon photomultipliers have been considered as potential candidate in various scintillation detector applications owning to their numerous advantages over traditional PMTs such as high internal gain, fast response, single photon sensitivity, compactness, and insensitivity to magnetic field. </a:t>
                </a:r>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So what is silicon photomultiplier</a:t>
                </a:r>
                <a:r>
                  <a:rPr lang="en-US" altLang="ko-KR" sz="1200" kern="1200" baseline="0" dirty="0" smtClean="0">
                    <a:solidFill>
                      <a:schemeClr val="tx1"/>
                    </a:solidFill>
                    <a:effectLst/>
                    <a:latin typeface="+mn-lt"/>
                    <a:ea typeface="+mn-ea"/>
                    <a:cs typeface="+mn-cs"/>
                  </a:rPr>
                  <a:t> or an SiPM? </a:t>
                </a:r>
              </a:p>
              <a:p>
                <a:pPr latinLnBrk="1"/>
                <a:endParaRPr lang="en-US" altLang="ko-KR" sz="1200" kern="1200" baseline="0" dirty="0" smtClean="0">
                  <a:solidFill>
                    <a:schemeClr val="tx1"/>
                  </a:solidFill>
                  <a:effectLst/>
                  <a:latin typeface="+mn-lt"/>
                  <a:ea typeface="+mn-ea"/>
                  <a:cs typeface="+mn-cs"/>
                </a:endParaRPr>
              </a:p>
              <a:p>
                <a:pPr latinLnBrk="1"/>
                <a:r>
                  <a:rPr lang="en-US" altLang="ko-KR" sz="1200" kern="1200" baseline="0" dirty="0" smtClean="0">
                    <a:solidFill>
                      <a:schemeClr val="tx1"/>
                    </a:solidFill>
                    <a:effectLst/>
                    <a:latin typeface="+mn-lt"/>
                    <a:ea typeface="+mn-ea"/>
                    <a:cs typeface="+mn-cs"/>
                  </a:rPr>
                  <a:t>SiPM is a solid-state photodetector composed of an array of Geiger-mode avalanche photodiodes connected in parallel to a common electrode so that the output signal is equal to the summation of triggered or fired GAPDs, which in turn, would be proportional to the incident photon flux.</a:t>
                </a:r>
                <a:endParaRPr lang="en-US" altLang="ko-KR" sz="1200" kern="1200" dirty="0" smtClean="0">
                  <a:solidFill>
                    <a:schemeClr val="tx1"/>
                  </a:solidFill>
                  <a:effectLst/>
                  <a:latin typeface="+mn-lt"/>
                  <a:ea typeface="+mn-ea"/>
                  <a:cs typeface="+mn-cs"/>
                </a:endParaRPr>
              </a:p>
              <a:p>
                <a:pPr latinLnBrk="1"/>
                <a:endParaRPr lang="en-US" altLang="ko-KR" sz="1200" kern="1200" dirty="0" smtClean="0">
                  <a:solidFill>
                    <a:schemeClr val="tx1"/>
                  </a:solidFill>
                  <a:effectLst/>
                  <a:latin typeface="+mn-lt"/>
                  <a:ea typeface="+mn-ea"/>
                  <a:cs typeface="+mn-cs"/>
                </a:endParaRPr>
              </a:p>
              <a:p>
                <a:pPr latinLnBrk="1"/>
                <a:r>
                  <a:rPr lang="en-US" altLang="ko-KR" sz="1200" kern="1200" dirty="0" smtClean="0">
                    <a:solidFill>
                      <a:schemeClr val="tx1"/>
                    </a:solidFill>
                    <a:effectLst/>
                    <a:latin typeface="+mn-lt"/>
                    <a:ea typeface="+mn-ea"/>
                    <a:cs typeface="+mn-cs"/>
                  </a:rPr>
                  <a:t>Also</a:t>
                </a:r>
                <a:r>
                  <a:rPr lang="en-US" altLang="ko-KR" sz="1200" kern="1200" baseline="0" dirty="0" smtClean="0">
                    <a:solidFill>
                      <a:schemeClr val="tx1"/>
                    </a:solidFill>
                    <a:effectLst/>
                    <a:latin typeface="+mn-lt"/>
                    <a:ea typeface="+mn-ea"/>
                    <a:cs typeface="+mn-cs"/>
                  </a:rPr>
                  <a:t> referred to as a microcell, GAPD is composed of an abrupt </a:t>
                </a:r>
                <a:r>
                  <a:rPr lang="en-US" altLang="ko-KR" sz="1200" kern="1200" baseline="0" dirty="0" err="1" smtClean="0">
                    <a:solidFill>
                      <a:schemeClr val="tx1"/>
                    </a:solidFill>
                    <a:effectLst/>
                    <a:latin typeface="+mn-lt"/>
                    <a:ea typeface="+mn-ea"/>
                    <a:cs typeface="+mn-cs"/>
                  </a:rPr>
                  <a:t>p/n</a:t>
                </a:r>
                <a:r>
                  <a:rPr lang="en-US" altLang="ko-KR" sz="1200" kern="1200" baseline="0" dirty="0" smtClean="0">
                    <a:solidFill>
                      <a:schemeClr val="tx1"/>
                    </a:solidFill>
                    <a:effectLst/>
                    <a:latin typeface="+mn-lt"/>
                    <a:ea typeface="+mn-ea"/>
                    <a:cs typeface="+mn-cs"/>
                  </a:rPr>
                  <a:t> junction with a guard-ring that surrounds the </a:t>
                </a:r>
                <a:r>
                  <a:rPr lang="en-US" altLang="ko-KR" sz="1200" kern="1200" baseline="0" dirty="0" err="1" smtClean="0">
                    <a:solidFill>
                      <a:schemeClr val="tx1"/>
                    </a:solidFill>
                    <a:effectLst/>
                    <a:latin typeface="+mn-lt"/>
                    <a:ea typeface="+mn-ea"/>
                    <a:cs typeface="+mn-cs"/>
                  </a:rPr>
                  <a:t>p/n</a:t>
                </a:r>
                <a:r>
                  <a:rPr lang="en-US" altLang="ko-KR" sz="1200" kern="1200" baseline="0" dirty="0" smtClean="0">
                    <a:solidFill>
                      <a:schemeClr val="tx1"/>
                    </a:solidFill>
                    <a:effectLst/>
                    <a:latin typeface="+mn-lt"/>
                    <a:ea typeface="+mn-ea"/>
                    <a:cs typeface="+mn-cs"/>
                  </a:rPr>
                  <a:t> junction for preventing edge breakdown. In addition, a quenching resistor is integrated in series for passive quenching.</a:t>
                </a:r>
              </a:p>
              <a:p>
                <a:pPr latinLnBrk="1"/>
                <a:endParaRPr lang="en-US" altLang="ko-KR" sz="1200" kern="1200" baseline="0" dirty="0" smtClean="0">
                  <a:solidFill>
                    <a:schemeClr val="tx1"/>
                  </a:solidFill>
                  <a:effectLst/>
                  <a:latin typeface="+mn-lt"/>
                  <a:ea typeface="+mn-ea"/>
                  <a:cs typeface="+mn-cs"/>
                </a:endParaRPr>
              </a:p>
              <a:p>
                <a:pPr latinLnBrk="1"/>
                <a:r>
                  <a:rPr lang="en-US" altLang="ko-KR" sz="1200" kern="1200" baseline="0" dirty="0" smtClean="0">
                    <a:solidFill>
                      <a:schemeClr val="tx1"/>
                    </a:solidFill>
                    <a:effectLst/>
                    <a:latin typeface="+mn-lt"/>
                    <a:ea typeface="+mn-ea"/>
                    <a:cs typeface="+mn-cs"/>
                  </a:rPr>
                  <a:t>What makes GAPD unique is that the condition for </a:t>
                </a:r>
                <a:r>
                  <a:rPr lang="en-US" altLang="ko-KR" sz="1200" kern="1200" baseline="0" dirty="0" err="1" smtClean="0">
                    <a:solidFill>
                      <a:schemeClr val="tx1"/>
                    </a:solidFill>
                    <a:effectLst/>
                    <a:latin typeface="+mn-lt"/>
                    <a:ea typeface="+mn-ea"/>
                    <a:cs typeface="+mn-cs"/>
                  </a:rPr>
                  <a:t>p/n</a:t>
                </a:r>
                <a:r>
                  <a:rPr lang="en-US" altLang="ko-KR" sz="1200" kern="1200" baseline="0" dirty="0" smtClean="0">
                    <a:solidFill>
                      <a:schemeClr val="tx1"/>
                    </a:solidFill>
                    <a:effectLst/>
                    <a:latin typeface="+mn-lt"/>
                    <a:ea typeface="+mn-ea"/>
                    <a:cs typeface="+mn-cs"/>
                  </a:rPr>
                  <a:t> junction is engineered specifically so that the electric field has a sharply defined peak at the metallurgical junction with its magnitude exceeding 10</a:t>
                </a:r>
                <a:r>
                  <a:rPr lang="en-US" altLang="ko-KR" sz="1200" kern="1200" baseline="30000" dirty="0" smtClean="0">
                    <a:solidFill>
                      <a:schemeClr val="tx1"/>
                    </a:solidFill>
                    <a:effectLst/>
                    <a:latin typeface="+mn-lt"/>
                    <a:ea typeface="+mn-ea"/>
                    <a:cs typeface="+mn-cs"/>
                  </a:rPr>
                  <a:t>5</a:t>
                </a:r>
                <a:r>
                  <a:rPr lang="en-US" altLang="ko-KR" sz="1200" kern="1200" baseline="0" dirty="0" smtClean="0">
                    <a:solidFill>
                      <a:schemeClr val="tx1"/>
                    </a:solidFill>
                    <a:effectLst/>
                    <a:latin typeface="+mn-lt"/>
                    <a:ea typeface="+mn-ea"/>
                    <a:cs typeface="+mn-cs"/>
                  </a:rPr>
                  <a:t> V/cm.</a:t>
                </a:r>
              </a:p>
              <a:p>
                <a:pPr latinLnBrk="1"/>
                <a:endParaRPr lang="en-US" altLang="ko-KR" sz="1200" kern="1200" baseline="0" dirty="0" smtClean="0">
                  <a:solidFill>
                    <a:schemeClr val="tx1"/>
                  </a:solidFill>
                  <a:effectLst/>
                  <a:latin typeface="+mn-lt"/>
                  <a:ea typeface="+mn-ea"/>
                  <a:cs typeface="+mn-cs"/>
                </a:endParaRPr>
              </a:p>
              <a:p>
                <a:pPr latinLnBrk="1"/>
                <a:r>
                  <a:rPr lang="en-US" altLang="ko-KR" sz="1200" kern="1200" baseline="0" dirty="0" smtClean="0">
                    <a:solidFill>
                      <a:schemeClr val="tx1"/>
                    </a:solidFill>
                    <a:effectLst/>
                    <a:latin typeface="+mn-lt"/>
                    <a:ea typeface="+mn-ea"/>
                    <a:cs typeface="+mn-cs"/>
                  </a:rPr>
                  <a:t>As a result, GAPD operates in a limited Geiger-mode where we have a self-sustaining avalanche multiplication with a gain of 10</a:t>
                </a:r>
                <a:r>
                  <a:rPr lang="en-US" altLang="ko-KR" sz="1200" kern="1200" baseline="30000" dirty="0" smtClean="0">
                    <a:solidFill>
                      <a:schemeClr val="tx1"/>
                    </a:solidFill>
                    <a:effectLst/>
                    <a:latin typeface="+mn-lt"/>
                    <a:ea typeface="+mn-ea"/>
                    <a:cs typeface="+mn-cs"/>
                  </a:rPr>
                  <a:t>5</a:t>
                </a:r>
                <a:r>
                  <a:rPr lang="en-US" altLang="ko-KR" sz="1200" kern="1200" baseline="0" dirty="0" smtClean="0">
                    <a:solidFill>
                      <a:schemeClr val="tx1"/>
                    </a:solidFill>
                    <a:effectLst/>
                    <a:latin typeface="+mn-lt"/>
                    <a:ea typeface="+mn-ea"/>
                    <a:cs typeface="+mn-cs"/>
                  </a:rPr>
                  <a:t> ~ 10</a:t>
                </a:r>
                <a:r>
                  <a:rPr lang="en-US" altLang="ko-KR" sz="1200" kern="1200" baseline="30000" dirty="0" smtClean="0">
                    <a:solidFill>
                      <a:schemeClr val="tx1"/>
                    </a:solidFill>
                    <a:effectLst/>
                    <a:latin typeface="+mn-lt"/>
                    <a:ea typeface="+mn-ea"/>
                    <a:cs typeface="+mn-cs"/>
                  </a:rPr>
                  <a:t>6</a:t>
                </a:r>
                <a:r>
                  <a:rPr lang="en-US" altLang="ko-KR" sz="1200" kern="1200" baseline="0" dirty="0" smtClean="0">
                    <a:solidFill>
                      <a:schemeClr val="tx1"/>
                    </a:solidFill>
                    <a:effectLst/>
                    <a:latin typeface="+mn-lt"/>
                    <a:ea typeface="+mn-ea"/>
                    <a:cs typeface="+mn-cs"/>
                  </a:rPr>
                  <a:t>. Moreover, the voltage at which the carriers gain sufficient energy to initiate an avalanche breakdown is defined as the breakdown voltage. </a:t>
                </a:r>
              </a:p>
              <a:p>
                <a:pPr latinLnBrk="1"/>
                <a:endParaRPr lang="en-US" altLang="ko-KR" sz="1200" kern="1200" baseline="0" dirty="0" smtClean="0">
                  <a:solidFill>
                    <a:schemeClr val="tx1"/>
                  </a:solidFill>
                  <a:effectLst/>
                  <a:latin typeface="+mn-lt"/>
                  <a:ea typeface="+mn-ea"/>
                  <a:cs typeface="+mn-cs"/>
                </a:endParaRPr>
              </a:p>
              <a:p>
                <a:pPr latinLnBrk="1"/>
                <a:r>
                  <a:rPr lang="en-US" altLang="ko-KR" sz="1200" kern="1200" baseline="0" dirty="0" smtClean="0">
                    <a:solidFill>
                      <a:schemeClr val="tx1"/>
                    </a:solidFill>
                    <a:effectLst/>
                    <a:latin typeface="+mn-lt"/>
                    <a:ea typeface="+mn-ea"/>
                    <a:cs typeface="+mn-cs"/>
                  </a:rPr>
                  <a:t>This </a:t>
                </a:r>
                <a:r>
                  <a:rPr lang="en-US" altLang="ko-KR" sz="1200" kern="1200" baseline="0" dirty="0" err="1" smtClean="0">
                    <a:solidFill>
                      <a:schemeClr val="tx1"/>
                    </a:solidFill>
                    <a:effectLst/>
                    <a:latin typeface="+mn-lt"/>
                    <a:ea typeface="+mn-ea"/>
                    <a:cs typeface="+mn-cs"/>
                  </a:rPr>
                  <a:t>pn</a:t>
                </a:r>
                <a:r>
                  <a:rPr lang="en-US" altLang="ko-KR" sz="1200" kern="1200" baseline="0" dirty="0" smtClean="0">
                    <a:solidFill>
                      <a:schemeClr val="tx1"/>
                    </a:solidFill>
                    <a:effectLst/>
                    <a:latin typeface="+mn-lt"/>
                    <a:ea typeface="+mn-ea"/>
                    <a:cs typeface="+mn-cs"/>
                  </a:rPr>
                  <a:t> junction, or sometimes called as the well structure of GAPD, is crucial in determining the GAPD characteristics</a:t>
                </a:r>
                <a:r>
                  <a:rPr lang="en-US" altLang="ko-KR" sz="1200" kern="1200" baseline="0" dirty="0" smtClean="0">
                    <a:solidFill>
                      <a:schemeClr val="tx1"/>
                    </a:solidFill>
                    <a:effectLst/>
                    <a:latin typeface="+mn-lt"/>
                    <a:ea typeface="+mn-ea"/>
                    <a:cs typeface="+mn-cs"/>
                  </a:rPr>
                  <a:t>.</a:t>
                </a:r>
              </a:p>
              <a:p>
                <a:pPr latinLnBrk="1"/>
                <a:endParaRPr lang="en-US" altLang="ko-KR" sz="1200" kern="1200" baseline="0" dirty="0" smtClean="0">
                  <a:solidFill>
                    <a:schemeClr val="tx1"/>
                  </a:solidFill>
                  <a:effectLst/>
                  <a:latin typeface="+mn-lt"/>
                  <a:ea typeface="+mn-ea"/>
                  <a:cs typeface="+mn-cs"/>
                </a:endParaRPr>
              </a:p>
              <a:p>
                <a:pPr latinLnBrk="1"/>
                <a:endParaRPr lang="en-US" altLang="ko-KR" sz="1200" kern="1200" baseline="0" dirty="0" smtClean="0">
                  <a:solidFill>
                    <a:schemeClr val="tx1"/>
                  </a:solidFill>
                  <a:effectLst/>
                  <a:latin typeface="+mn-lt"/>
                  <a:ea typeface="+mn-ea"/>
                  <a:cs typeface="+mn-cs"/>
                </a:endParaRPr>
              </a:p>
              <a:p>
                <a:pPr latinLnBrk="1"/>
                <a:endParaRPr lang="en-US" altLang="ko-KR" sz="1200" kern="1200" baseline="0" dirty="0" smtClean="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95B665B6-A348-4D1D-96C6-96EB9C57CBD8}" type="slidenum">
              <a:rPr lang="en-US" smtClean="0"/>
              <a:pPr/>
              <a:t>4</a:t>
            </a:fld>
            <a:endParaRPr lang="en-US"/>
          </a:p>
        </p:txBody>
      </p:sp>
    </p:spTree>
    <p:extLst>
      <p:ext uri="{BB962C8B-B14F-4D97-AF65-F5344CB8AC3E}">
        <p14:creationId xmlns:p14="http://schemas.microsoft.com/office/powerpoint/2010/main" val="89952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atinLnBrk="1"/>
            <a:endParaRPr lang="en-US" altLang="ko-KR" sz="1200" kern="1200" baseline="0" dirty="0" smtClean="0">
              <a:solidFill>
                <a:schemeClr val="tx1"/>
              </a:solidFill>
              <a:effectLst/>
              <a:latin typeface="+mn-lt"/>
              <a:ea typeface="+mn-ea"/>
              <a:cs typeface="+mn-cs"/>
            </a:endParaRPr>
          </a:p>
          <a:p>
            <a:pPr latinLnBrk="1"/>
            <a:endParaRPr lang="en-US" altLang="ko-KR"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5</a:t>
            </a:fld>
            <a:endParaRPr lang="en-US"/>
          </a:p>
        </p:txBody>
      </p:sp>
    </p:spTree>
    <p:extLst>
      <p:ext uri="{BB962C8B-B14F-4D97-AF65-F5344CB8AC3E}">
        <p14:creationId xmlns:p14="http://schemas.microsoft.com/office/powerpoint/2010/main" val="1013252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o-KR" altLang="en-US" dirty="0"/>
          </a:p>
        </p:txBody>
      </p:sp>
      <p:sp>
        <p:nvSpPr>
          <p:cNvPr id="4" name="Slide Number Placeholder 3"/>
          <p:cNvSpPr>
            <a:spLocks noGrp="1"/>
          </p:cNvSpPr>
          <p:nvPr>
            <p:ph type="sldNum" sz="quarter" idx="10"/>
          </p:nvPr>
        </p:nvSpPr>
        <p:spPr/>
        <p:txBody>
          <a:bodyPr/>
          <a:lstStyle/>
          <a:p>
            <a:fld id="{95B665B6-A348-4D1D-96C6-96EB9C57CBD8}" type="slidenum">
              <a:rPr lang="en-US" smtClean="0"/>
              <a:pPr/>
              <a:t>6</a:t>
            </a:fld>
            <a:endParaRPr lang="en-US"/>
          </a:p>
        </p:txBody>
      </p:sp>
    </p:spTree>
    <p:extLst>
      <p:ext uri="{BB962C8B-B14F-4D97-AF65-F5344CB8AC3E}">
        <p14:creationId xmlns:p14="http://schemas.microsoft.com/office/powerpoint/2010/main" val="639021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atinLnBrk="1"/>
            <a:endParaRPr lang="ko-KR" altLang="ko-K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7</a:t>
            </a:fld>
            <a:endParaRPr lang="en-US"/>
          </a:p>
        </p:txBody>
      </p:sp>
    </p:spTree>
    <p:extLst>
      <p:ext uri="{BB962C8B-B14F-4D97-AF65-F5344CB8AC3E}">
        <p14:creationId xmlns:p14="http://schemas.microsoft.com/office/powerpoint/2010/main" val="1315774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atinLnBrk="1"/>
            <a:endParaRPr lang="en-US" altLang="ko-KR"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8</a:t>
            </a:fld>
            <a:endParaRPr lang="en-US"/>
          </a:p>
        </p:txBody>
      </p:sp>
    </p:spTree>
    <p:extLst>
      <p:ext uri="{BB962C8B-B14F-4D97-AF65-F5344CB8AC3E}">
        <p14:creationId xmlns:p14="http://schemas.microsoft.com/office/powerpoint/2010/main" val="3010061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5B665B6-A348-4D1D-96C6-96EB9C57CBD8}" type="slidenum">
              <a:rPr lang="en-US" smtClean="0"/>
              <a:pPr/>
              <a:t>9</a:t>
            </a:fld>
            <a:endParaRPr lang="en-US"/>
          </a:p>
        </p:txBody>
      </p:sp>
    </p:spTree>
    <p:extLst>
      <p:ext uri="{BB962C8B-B14F-4D97-AF65-F5344CB8AC3E}">
        <p14:creationId xmlns:p14="http://schemas.microsoft.com/office/powerpoint/2010/main" val="21075106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72183"/>
            <a:ext cx="9144000" cy="1981200"/>
          </a:xfrm>
          <a:prstGeom prst="rect">
            <a:avLst/>
          </a:prstGeom>
          <a:noFill/>
          <a:effectLst>
            <a:reflection blurRad="6350" stA="45000" endPos="20000" dir="5400000" sy="-100000" algn="bl" rotWithShape="0"/>
            <a:softEdge rad="88900"/>
          </a:effectLst>
        </p:spPr>
      </p:pic>
      <p:sp>
        <p:nvSpPr>
          <p:cNvPr id="2" name="Title 1"/>
          <p:cNvSpPr>
            <a:spLocks noGrp="1"/>
          </p:cNvSpPr>
          <p:nvPr>
            <p:ph type="ctrTitle"/>
          </p:nvPr>
        </p:nvSpPr>
        <p:spPr>
          <a:xfrm>
            <a:off x="685800" y="2438400"/>
            <a:ext cx="7772400" cy="609598"/>
          </a:xfrm>
        </p:spPr>
        <p:txBody>
          <a:bodyPr>
            <a:noAutofit/>
          </a:bodyPr>
          <a:lstStyle>
            <a:lvl1pPr>
              <a:defRPr sz="4400">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E30738-2700-4F0C-86DB-A5F68DE925B8}" type="datetime1">
              <a:rPr lang="en-US" altLang="ko-KR"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000568" y="6477002"/>
            <a:ext cx="2133600" cy="365125"/>
          </a:xfrm>
        </p:spPr>
        <p:txBody>
          <a:bodyPr/>
          <a:lstStyle/>
          <a:p>
            <a:fld id="{F250D585-49A4-4CC1-A948-96C19C1E3EF6}" type="slidenum">
              <a:rPr lang="en-US" smtClean="0"/>
              <a:pPr/>
              <a:t>‹#›</a:t>
            </a:fld>
            <a:endParaRPr lang="en-US"/>
          </a:p>
        </p:txBody>
      </p:sp>
      <p:pic>
        <p:nvPicPr>
          <p:cNvPr id="8" name="Picture 306" descr="Untitled-1"/>
          <p:cNvPicPr>
            <a:picLocks noChangeArrowheads="1"/>
          </p:cNvPicPr>
          <p:nvPr userDrawn="1"/>
        </p:nvPicPr>
        <p:blipFill>
          <a:blip r:embed="rId3" cstate="print">
            <a:extLst>
              <a:ext uri="{BEBA8EAE-BF5A-486C-A8C5-ECC9F3942E4B}">
                <a14:imgProps xmlns:a14="http://schemas.microsoft.com/office/drawing/2010/main">
                  <a14:imgLayer r:embed="rId4">
                    <a14:imgEffect>
                      <a14:brightnessContrast bright="-1000" contrast="-61000"/>
                    </a14:imgEffect>
                  </a14:imgLayer>
                </a14:imgProps>
              </a:ext>
              <a:ext uri="{28A0092B-C50C-407E-A947-70E740481C1C}">
                <a14:useLocalDpi xmlns:a14="http://schemas.microsoft.com/office/drawing/2010/main" val="0"/>
              </a:ext>
            </a:extLst>
          </a:blip>
          <a:stretch>
            <a:fillRect/>
          </a:stretch>
        </p:blipFill>
        <p:spPr bwMode="auto">
          <a:xfrm>
            <a:off x="95833" y="501650"/>
            <a:ext cx="2140719" cy="1958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rot="16200000">
            <a:off x="6477458" y="-1903561"/>
            <a:ext cx="430887" cy="5003803"/>
          </a:xfrm>
          <a:prstGeom prst="rect">
            <a:avLst/>
          </a:prstGeom>
          <a:noFill/>
        </p:spPr>
        <p:txBody>
          <a:bodyPr vert="eaVert" wrap="square" rtlCol="0">
            <a:spAutoFit/>
          </a:bodyPr>
          <a:lstStyle/>
          <a:p>
            <a:r>
              <a:rPr lang="en-US" altLang="ko-KR" sz="1600" dirty="0" smtClean="0">
                <a:solidFill>
                  <a:schemeClr val="tx2"/>
                </a:solidFill>
                <a:latin typeface="Impact" pitchFamily="34" charset="0"/>
              </a:rPr>
              <a:t>R</a:t>
            </a:r>
            <a:r>
              <a:rPr lang="en-US" altLang="ko-KR" sz="1600" dirty="0" smtClean="0">
                <a:solidFill>
                  <a:schemeClr val="accent1"/>
                </a:solidFill>
                <a:latin typeface="Impact" pitchFamily="34" charset="0"/>
              </a:rPr>
              <a:t>adiation </a:t>
            </a:r>
            <a:r>
              <a:rPr lang="en-US" altLang="ko-KR" sz="1600" dirty="0" smtClean="0">
                <a:solidFill>
                  <a:schemeClr val="tx2"/>
                </a:solidFill>
                <a:latin typeface="Impact" pitchFamily="34" charset="0"/>
              </a:rPr>
              <a:t>D</a:t>
            </a:r>
            <a:r>
              <a:rPr lang="en-US" altLang="ko-KR" sz="1600" dirty="0" smtClean="0">
                <a:solidFill>
                  <a:schemeClr val="accent1"/>
                </a:solidFill>
                <a:latin typeface="Impact" pitchFamily="34" charset="0"/>
              </a:rPr>
              <a:t>etection and </a:t>
            </a:r>
            <a:r>
              <a:rPr lang="en-US" altLang="ko-KR" sz="1600" dirty="0" smtClean="0">
                <a:solidFill>
                  <a:schemeClr val="tx2"/>
                </a:solidFill>
                <a:latin typeface="Impact" pitchFamily="34" charset="0"/>
              </a:rPr>
              <a:t>M</a:t>
            </a:r>
            <a:r>
              <a:rPr lang="en-US" altLang="ko-KR" sz="1600" dirty="0" smtClean="0">
                <a:solidFill>
                  <a:schemeClr val="accent1"/>
                </a:solidFill>
                <a:latin typeface="Impact" pitchFamily="34" charset="0"/>
              </a:rPr>
              <a:t>edical </a:t>
            </a:r>
            <a:r>
              <a:rPr lang="en-US" altLang="ko-KR" sz="1600" dirty="0" smtClean="0">
                <a:solidFill>
                  <a:schemeClr val="tx2"/>
                </a:solidFill>
                <a:latin typeface="Impact" pitchFamily="34" charset="0"/>
              </a:rPr>
              <a:t>I</a:t>
            </a:r>
            <a:r>
              <a:rPr lang="en-US" altLang="ko-KR" sz="1600" dirty="0" smtClean="0">
                <a:solidFill>
                  <a:schemeClr val="accent1"/>
                </a:solidFill>
                <a:latin typeface="Impact" pitchFamily="34" charset="0"/>
              </a:rPr>
              <a:t>mage </a:t>
            </a:r>
            <a:r>
              <a:rPr lang="en-US" altLang="ko-KR" sz="1600" dirty="0" smtClean="0">
                <a:solidFill>
                  <a:schemeClr val="tx2"/>
                </a:solidFill>
                <a:latin typeface="Impact" pitchFamily="34" charset="0"/>
              </a:rPr>
              <a:t>S</a:t>
            </a:r>
            <a:r>
              <a:rPr lang="en-US" altLang="ko-KR" sz="1600" dirty="0" smtClean="0">
                <a:solidFill>
                  <a:schemeClr val="accent1"/>
                </a:solidFill>
                <a:latin typeface="Impact" pitchFamily="34" charset="0"/>
              </a:rPr>
              <a:t>ensor Laboratory</a:t>
            </a:r>
            <a:endParaRPr lang="ko-KR" altLang="en-US" sz="1600" dirty="0">
              <a:solidFill>
                <a:schemeClr val="accent1"/>
              </a:solidFill>
              <a:latin typeface="Impact" pitchFamily="34" charset="0"/>
            </a:endParaRPr>
          </a:p>
        </p:txBody>
      </p:sp>
    </p:spTree>
    <p:extLst>
      <p:ext uri="{BB962C8B-B14F-4D97-AF65-F5344CB8AC3E}">
        <p14:creationId xmlns:p14="http://schemas.microsoft.com/office/powerpoint/2010/main" val="8279171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E7AB70-B520-4403-A740-3CCDE565280E}" type="datetime1">
              <a:rPr lang="en-US" altLang="ko-KR"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25810375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92C710-56AC-44D1-82B4-C3CBAAD79AF1}" type="datetime1">
              <a:rPr lang="en-US" altLang="ko-KR"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202652327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01D67B-B0A2-487A-8534-30E9E4A49E95}" type="datetime1">
              <a:rPr lang="en-US" altLang="ko-KR"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25496891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직사각형 1"/>
          <p:cNvSpPr/>
          <p:nvPr userDrawn="1"/>
        </p:nvSpPr>
        <p:spPr>
          <a:xfrm>
            <a:off x="-1594" y="6666051"/>
            <a:ext cx="9144000" cy="19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FDE705-A4D5-404F-980B-F30C0B1FB5D4}" type="datetime1">
              <a:rPr lang="en-US" altLang="ko-KR"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8" name="Title Placeholder 1"/>
          <p:cNvSpPr>
            <a:spLocks noGrp="1"/>
          </p:cNvSpPr>
          <p:nvPr>
            <p:ph type="title"/>
          </p:nvPr>
        </p:nvSpPr>
        <p:spPr>
          <a:xfrm>
            <a:off x="457200" y="228600"/>
            <a:ext cx="8229600" cy="609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pic>
        <p:nvPicPr>
          <p:cNvPr id="9" name="Picture 306" descr="Untitled-1"/>
          <p:cNvPicPr>
            <a:picLocks noChangeArrowheads="1"/>
          </p:cNvPicPr>
          <p:nvPr userDrawn="1"/>
        </p:nvPicPr>
        <p:blipFill>
          <a:blip r:embed="rId2" cstate="print">
            <a:extLst>
              <a:ext uri="{BEBA8EAE-BF5A-486C-A8C5-ECC9F3942E4B}">
                <a14:imgProps xmlns:a14="http://schemas.microsoft.com/office/drawing/2010/main">
                  <a14:imgLayer r:embed="rId3">
                    <a14:imgEffect>
                      <a14:brightnessContrast bright="-1000" contrast="-61000"/>
                    </a14:imgEffect>
                  </a14:imgLayer>
                </a14:imgProps>
              </a:ext>
              <a:ext uri="{28A0092B-C50C-407E-A947-70E740481C1C}">
                <a14:useLocalDpi xmlns:a14="http://schemas.microsoft.com/office/drawing/2010/main" val="0"/>
              </a:ext>
            </a:extLst>
          </a:blip>
          <a:stretch>
            <a:fillRect/>
          </a:stretch>
        </p:blipFill>
        <p:spPr bwMode="auto">
          <a:xfrm>
            <a:off x="-3174" y="6666051"/>
            <a:ext cx="2136774" cy="191949"/>
          </a:xfrm>
          <a:prstGeom prst="rect">
            <a:avLst/>
          </a:prstGeom>
          <a:solidFill>
            <a:schemeClr val="bg1"/>
          </a:solidFill>
          <a:ln>
            <a:noFill/>
          </a:ln>
          <a:effectLst/>
          <a:extLst/>
        </p:spPr>
      </p:pic>
      <p:sp>
        <p:nvSpPr>
          <p:cNvPr id="10" name="Slide Number Placeholder 5"/>
          <p:cNvSpPr>
            <a:spLocks noGrp="1"/>
          </p:cNvSpPr>
          <p:nvPr>
            <p:ph type="sldNum" sz="quarter" idx="12"/>
          </p:nvPr>
        </p:nvSpPr>
        <p:spPr>
          <a:xfrm>
            <a:off x="8530746" y="6622350"/>
            <a:ext cx="582827" cy="297883"/>
          </a:xfrm>
        </p:spPr>
        <p:txBody>
          <a:bodyPr/>
          <a:lstStyle>
            <a:lvl1pPr>
              <a:defRPr b="0">
                <a:solidFill>
                  <a:schemeClr val="bg1"/>
                </a:solidFill>
                <a:latin typeface="Times New Roman" panose="02020603050405020304" pitchFamily="18" charset="0"/>
                <a:cs typeface="Times New Roman" panose="02020603050405020304" pitchFamily="18" charset="0"/>
              </a:defRPr>
            </a:lvl1pPr>
          </a:lstStyle>
          <a:p>
            <a:fld id="{F250D585-49A4-4CC1-A948-96C19C1E3EF6}" type="slidenum">
              <a:rPr lang="en-US" smtClean="0"/>
              <a:pPr/>
              <a:t>‹#›</a:t>
            </a:fld>
            <a:endParaRPr lang="en-US" dirty="0"/>
          </a:p>
        </p:txBody>
      </p:sp>
      <p:sp>
        <p:nvSpPr>
          <p:cNvPr id="12" name="TextBox 11"/>
          <p:cNvSpPr txBox="1"/>
          <p:nvPr userDrawn="1"/>
        </p:nvSpPr>
        <p:spPr>
          <a:xfrm>
            <a:off x="2779460" y="6623889"/>
            <a:ext cx="4032448" cy="261610"/>
          </a:xfrm>
          <a:prstGeom prst="rect">
            <a:avLst/>
          </a:prstGeom>
          <a:noFill/>
        </p:spPr>
        <p:txBody>
          <a:bodyPr wrap="square" rtlCol="0">
            <a:spAutoFit/>
          </a:bodyPr>
          <a:lstStyle/>
          <a:p>
            <a:r>
              <a:rPr lang="en-US" altLang="ko-KR" sz="1100" dirty="0" smtClean="0">
                <a:solidFill>
                  <a:srgbClr val="FFFF00"/>
                </a:solidFill>
                <a:latin typeface="궁서" panose="02030600000101010101" pitchFamily="18" charset="-127"/>
                <a:ea typeface="궁서" panose="02030600000101010101" pitchFamily="18" charset="-127"/>
              </a:rPr>
              <a:t>R</a:t>
            </a:r>
            <a:r>
              <a:rPr lang="en-US" altLang="ko-KR" sz="1100" dirty="0" smtClean="0">
                <a:solidFill>
                  <a:schemeClr val="bg1"/>
                </a:solidFill>
                <a:latin typeface="궁서" panose="02030600000101010101" pitchFamily="18" charset="-127"/>
                <a:ea typeface="궁서" panose="02030600000101010101" pitchFamily="18" charset="-127"/>
              </a:rPr>
              <a:t>adiation </a:t>
            </a:r>
            <a:r>
              <a:rPr lang="en-US" altLang="ko-KR" sz="1100" dirty="0" smtClean="0">
                <a:solidFill>
                  <a:srgbClr val="FFFF00"/>
                </a:solidFill>
                <a:latin typeface="궁서" panose="02030600000101010101" pitchFamily="18" charset="-127"/>
                <a:ea typeface="궁서" panose="02030600000101010101" pitchFamily="18" charset="-127"/>
              </a:rPr>
              <a:t>D</a:t>
            </a:r>
            <a:r>
              <a:rPr lang="en-US" altLang="ko-KR" sz="1100" dirty="0" smtClean="0">
                <a:solidFill>
                  <a:schemeClr val="bg1"/>
                </a:solidFill>
                <a:latin typeface="궁서" panose="02030600000101010101" pitchFamily="18" charset="-127"/>
                <a:ea typeface="궁서" panose="02030600000101010101" pitchFamily="18" charset="-127"/>
              </a:rPr>
              <a:t>etection &amp; </a:t>
            </a:r>
            <a:r>
              <a:rPr lang="en-US" altLang="ko-KR" sz="1100" dirty="0" smtClean="0">
                <a:solidFill>
                  <a:srgbClr val="FFFF00"/>
                </a:solidFill>
                <a:latin typeface="궁서" panose="02030600000101010101" pitchFamily="18" charset="-127"/>
                <a:ea typeface="궁서" panose="02030600000101010101" pitchFamily="18" charset="-127"/>
              </a:rPr>
              <a:t>M</a:t>
            </a:r>
            <a:r>
              <a:rPr lang="en-US" altLang="ko-KR" sz="1100" dirty="0" smtClean="0">
                <a:solidFill>
                  <a:schemeClr val="bg1"/>
                </a:solidFill>
                <a:latin typeface="궁서" panose="02030600000101010101" pitchFamily="18" charset="-127"/>
                <a:ea typeface="궁서" panose="02030600000101010101" pitchFamily="18" charset="-127"/>
              </a:rPr>
              <a:t>edical </a:t>
            </a:r>
            <a:r>
              <a:rPr lang="en-US" altLang="ko-KR" sz="1100" dirty="0" smtClean="0">
                <a:solidFill>
                  <a:srgbClr val="FFFF00"/>
                </a:solidFill>
                <a:latin typeface="궁서" panose="02030600000101010101" pitchFamily="18" charset="-127"/>
                <a:ea typeface="궁서" panose="02030600000101010101" pitchFamily="18" charset="-127"/>
              </a:rPr>
              <a:t>I</a:t>
            </a:r>
            <a:r>
              <a:rPr lang="en-US" altLang="ko-KR" sz="1100" dirty="0" smtClean="0">
                <a:solidFill>
                  <a:schemeClr val="bg1"/>
                </a:solidFill>
                <a:latin typeface="궁서" panose="02030600000101010101" pitchFamily="18" charset="-127"/>
                <a:ea typeface="궁서" panose="02030600000101010101" pitchFamily="18" charset="-127"/>
              </a:rPr>
              <a:t>mage </a:t>
            </a:r>
            <a:r>
              <a:rPr lang="en-US" altLang="ko-KR" sz="1100" dirty="0" smtClean="0">
                <a:solidFill>
                  <a:srgbClr val="FFFF00"/>
                </a:solidFill>
                <a:latin typeface="궁서" panose="02030600000101010101" pitchFamily="18" charset="-127"/>
                <a:ea typeface="궁서" panose="02030600000101010101" pitchFamily="18" charset="-127"/>
              </a:rPr>
              <a:t>S</a:t>
            </a:r>
            <a:r>
              <a:rPr lang="en-US" altLang="ko-KR" sz="1100" dirty="0" smtClean="0">
                <a:solidFill>
                  <a:schemeClr val="bg1"/>
                </a:solidFill>
                <a:latin typeface="궁서" panose="02030600000101010101" pitchFamily="18" charset="-127"/>
                <a:ea typeface="궁서" panose="02030600000101010101" pitchFamily="18" charset="-127"/>
              </a:rPr>
              <a:t>ensor Lab</a:t>
            </a:r>
            <a:r>
              <a:rPr lang="en-US" altLang="ko-KR" sz="1100" baseline="0" dirty="0" smtClean="0">
                <a:solidFill>
                  <a:schemeClr val="bg1"/>
                </a:solidFill>
                <a:latin typeface="궁서" panose="02030600000101010101" pitchFamily="18" charset="-127"/>
                <a:ea typeface="궁서" panose="02030600000101010101" pitchFamily="18" charset="-127"/>
              </a:rPr>
              <a:t> </a:t>
            </a:r>
            <a:endParaRPr lang="ko-KR" altLang="en-US" sz="1100" dirty="0">
              <a:solidFill>
                <a:schemeClr val="bg1"/>
              </a:solidFill>
              <a:latin typeface="궁서" panose="02030600000101010101" pitchFamily="18" charset="-127"/>
              <a:ea typeface="궁서" panose="02030600000101010101" pitchFamily="18" charset="-127"/>
            </a:endParaRPr>
          </a:p>
        </p:txBody>
      </p:sp>
    </p:spTree>
    <p:extLst>
      <p:ext uri="{BB962C8B-B14F-4D97-AF65-F5344CB8AC3E}">
        <p14:creationId xmlns:p14="http://schemas.microsoft.com/office/powerpoint/2010/main" val="25600291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DF0A0D-5926-48D3-8F84-752BC660431D}" type="datetime1">
              <a:rPr lang="en-US" altLang="ko-KR" smtClean="0"/>
              <a:t>7/9/2019</a:t>
            </a:fld>
            <a:endParaRPr lang="en-US"/>
          </a:p>
        </p:txBody>
      </p:sp>
      <p:sp>
        <p:nvSpPr>
          <p:cNvPr id="4" name="Footer Placeholder 3"/>
          <p:cNvSpPr>
            <a:spLocks noGrp="1"/>
          </p:cNvSpPr>
          <p:nvPr>
            <p:ph type="ftr" sz="quarter" idx="11"/>
          </p:nvPr>
        </p:nvSpPr>
        <p:spPr/>
        <p:txBody>
          <a:bodyPr/>
          <a:lstStyle/>
          <a:p>
            <a:endParaRPr lang="en-US"/>
          </a:p>
        </p:txBody>
      </p:sp>
      <p:sp>
        <p:nvSpPr>
          <p:cNvPr id="6" name="Title Placeholder 1"/>
          <p:cNvSpPr>
            <a:spLocks noGrp="1"/>
          </p:cNvSpPr>
          <p:nvPr>
            <p:ph type="title"/>
          </p:nvPr>
        </p:nvSpPr>
        <p:spPr>
          <a:xfrm>
            <a:off x="457200" y="228600"/>
            <a:ext cx="8229600" cy="609600"/>
          </a:xfrm>
          <a:prstGeom prst="rect">
            <a:avLst/>
          </a:prstGeom>
        </p:spPr>
        <p:txBody>
          <a:bodyPr vert="horz" lIns="91440" tIns="45720" rIns="91440" bIns="45720" rtlCol="0" anchor="ctr">
            <a:normAutofit/>
          </a:bodyPr>
          <a:lstStyle>
            <a:lvl1pPr>
              <a:defRPr b="1">
                <a:latin typeface="Times New Roman" panose="02020603050405020304" pitchFamily="18" charset="0"/>
                <a:cs typeface="Times New Roman" panose="02020603050405020304" pitchFamily="18" charset="0"/>
              </a:defRPr>
            </a:lvl1pPr>
          </a:lstStyle>
          <a:p>
            <a:r>
              <a:rPr lang="en-US" dirty="0" smtClean="0"/>
              <a:t>Click to edit Master title style</a:t>
            </a:r>
            <a:endParaRPr lang="en-US" dirty="0"/>
          </a:p>
        </p:txBody>
      </p:sp>
      <p:pic>
        <p:nvPicPr>
          <p:cNvPr id="7" name="Picture 306" descr="Untitled-1"/>
          <p:cNvPicPr>
            <a:picLocks noChangeArrowheads="1"/>
          </p:cNvPicPr>
          <p:nvPr userDrawn="1"/>
        </p:nvPicPr>
        <p:blipFill>
          <a:blip r:embed="rId2" cstate="print">
            <a:extLst>
              <a:ext uri="{BEBA8EAE-BF5A-486C-A8C5-ECC9F3942E4B}">
                <a14:imgProps xmlns:a14="http://schemas.microsoft.com/office/drawing/2010/main">
                  <a14:imgLayer r:embed="rId3">
                    <a14:imgEffect>
                      <a14:brightnessContrast bright="-1000" contrast="-61000"/>
                    </a14:imgEffect>
                  </a14:imgLayer>
                </a14:imgProps>
              </a:ext>
              <a:ext uri="{28A0092B-C50C-407E-A947-70E740481C1C}">
                <a14:useLocalDpi xmlns:a14="http://schemas.microsoft.com/office/drawing/2010/main" val="0"/>
              </a:ext>
            </a:extLst>
          </a:blip>
          <a:stretch>
            <a:fillRect/>
          </a:stretch>
        </p:blipFill>
        <p:spPr bwMode="auto">
          <a:xfrm>
            <a:off x="4376" y="6664538"/>
            <a:ext cx="2140719" cy="1958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5"/>
          <p:cNvSpPr>
            <a:spLocks noGrp="1"/>
          </p:cNvSpPr>
          <p:nvPr>
            <p:ph type="sldNum" sz="quarter" idx="12"/>
          </p:nvPr>
        </p:nvSpPr>
        <p:spPr>
          <a:xfrm>
            <a:off x="7000568" y="6477002"/>
            <a:ext cx="2133600" cy="365125"/>
          </a:xfrm>
        </p:spPr>
        <p:txBody>
          <a:bodyPr/>
          <a:lstStyle/>
          <a:p>
            <a:fld id="{F250D585-49A4-4CC1-A948-96C19C1E3EF6}"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mj-l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B59DD8-57DB-4E51-A630-C503B5E141DF}" type="datetime1">
              <a:rPr lang="en-US" altLang="ko-KR"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a:spLocks noGrp="1"/>
          </p:cNvSpPr>
          <p:nvPr>
            <p:ph type="sldNum" sz="quarter" idx="12"/>
          </p:nvPr>
        </p:nvSpPr>
        <p:spPr>
          <a:xfrm>
            <a:off x="7000568" y="6477002"/>
            <a:ext cx="2133600" cy="365125"/>
          </a:xfrm>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24271582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34A621-19E1-4C45-9FE0-360238AAB5E9}" type="datetime1">
              <a:rPr lang="en-US" altLang="ko-KR"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0D585-49A4-4CC1-A948-96C19C1E3EF6}" type="slidenum">
              <a:rPr lang="en-US" smtClean="0"/>
              <a:pPr/>
              <a:t>‹#›</a:t>
            </a:fld>
            <a:endParaRPr lang="en-US"/>
          </a:p>
        </p:txBody>
      </p:sp>
      <p:sp>
        <p:nvSpPr>
          <p:cNvPr id="8" name="Title Placeholder 1"/>
          <p:cNvSpPr>
            <a:spLocks noGrp="1"/>
          </p:cNvSpPr>
          <p:nvPr>
            <p:ph type="title"/>
          </p:nvPr>
        </p:nvSpPr>
        <p:spPr>
          <a:xfrm>
            <a:off x="457200" y="228600"/>
            <a:ext cx="8229600" cy="609600"/>
          </a:xfrm>
          <a:prstGeom prst="rect">
            <a:avLst/>
          </a:prstGeom>
        </p:spPr>
        <p:txBody>
          <a:bodyPr vert="horz" lIns="91440" tIns="45720" rIns="91440" bIns="45720" rtlCol="0" anchor="ctr">
            <a:normAutofit/>
          </a:bodyPr>
          <a:lstStyle>
            <a:lvl1pPr>
              <a:defRPr lang="en-US" b="1" dirty="0">
                <a:latin typeface="Times New Roman" panose="02020603050405020304" pitchFamily="18" charset="0"/>
                <a:cs typeface="Times New Roman" panose="02020603050405020304" pitchFamily="18" charset="0"/>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129221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A6543B-92B3-4BCC-BF00-9E70F5A42532}" type="datetime1">
              <a:rPr lang="en-US" altLang="ko-KR" smtClean="0"/>
              <a:t>7/9/2019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50D585-49A4-4CC1-A948-96C19C1E3EF6}" type="slidenum">
              <a:rPr lang="en-US" smtClean="0"/>
              <a:pPr/>
              <a:t>‹#›</a:t>
            </a:fld>
            <a:endParaRPr lang="en-US"/>
          </a:p>
        </p:txBody>
      </p:sp>
      <p:sp>
        <p:nvSpPr>
          <p:cNvPr id="10" name="Title Placeholder 1"/>
          <p:cNvSpPr>
            <a:spLocks noGrp="1"/>
          </p:cNvSpPr>
          <p:nvPr>
            <p:ph type="title"/>
          </p:nvPr>
        </p:nvSpPr>
        <p:spPr>
          <a:xfrm>
            <a:off x="457200" y="228600"/>
            <a:ext cx="8229600" cy="609600"/>
          </a:xfrm>
          <a:prstGeom prst="rect">
            <a:avLst/>
          </a:prstGeom>
        </p:spPr>
        <p:txBody>
          <a:bodyPr vert="horz" lIns="91440" tIns="45720" rIns="91440" bIns="45720" rtlCol="0" anchor="ctr">
            <a:normAutofit/>
          </a:bodyPr>
          <a:lstStyle>
            <a:lvl1pPr>
              <a:defRPr lang="en-US" b="1" dirty="0">
                <a:latin typeface="Times New Roman" panose="02020603050405020304" pitchFamily="18" charset="0"/>
                <a:cs typeface="Times New Roman" panose="02020603050405020304" pitchFamily="18" charset="0"/>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248615689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lang="en-US" b="1">
                <a:latin typeface="Times New Roman" panose="02020603050405020304" pitchFamily="18" charset="0"/>
                <a:cs typeface="Times New Roman" panose="02020603050405020304" pitchFamily="18" charset="0"/>
              </a:defRPr>
            </a:lvl1pPr>
          </a:lstStyle>
          <a:p>
            <a:pPr lvl="0"/>
            <a:r>
              <a:rPr lang="en-US" smtClean="0"/>
              <a:t>Click to edit Master title style</a:t>
            </a:r>
            <a:endParaRPr lang="en-US"/>
          </a:p>
        </p:txBody>
      </p:sp>
      <p:sp>
        <p:nvSpPr>
          <p:cNvPr id="3" name="Date Placeholder 2"/>
          <p:cNvSpPr>
            <a:spLocks noGrp="1"/>
          </p:cNvSpPr>
          <p:nvPr>
            <p:ph type="dt" sz="half" idx="10"/>
          </p:nvPr>
        </p:nvSpPr>
        <p:spPr/>
        <p:txBody>
          <a:bodyPr/>
          <a:lstStyle/>
          <a:p>
            <a:fld id="{40C920D3-4E8D-4B0A-9C0D-F80B29506CEC}" type="datetime1">
              <a:rPr lang="en-US" altLang="ko-KR" smtClean="0"/>
              <a:t>7/9/2019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9590166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BFE971-973E-4492-9A43-50D852E39A8F}" type="datetime1">
              <a:rPr lang="en-US" altLang="ko-KR" smtClean="0"/>
              <a:t>7/9/2019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260350776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F21A2067-33B5-44E9-A246-BCCA3F65F22F}" type="datetime1">
              <a:rPr lang="en-US" altLang="ko-KR"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0D585-49A4-4CC1-A948-96C19C1E3EF6}" type="slidenum">
              <a:rPr lang="en-US" smtClean="0"/>
              <a:pPr/>
              <a:t>‹#›</a:t>
            </a:fld>
            <a:endParaRPr lang="en-US"/>
          </a:p>
        </p:txBody>
      </p:sp>
    </p:spTree>
    <p:extLst>
      <p:ext uri="{BB962C8B-B14F-4D97-AF65-F5344CB8AC3E}">
        <p14:creationId xmlns:p14="http://schemas.microsoft.com/office/powerpoint/2010/main" val="15106862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600"/>
            <a:ext cx="8229600" cy="609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0F5C1B-7AC8-4CC3-BA45-C42716E04CFF}" type="datetime1">
              <a:rPr lang="en-US" altLang="ko-KR" smtClean="0"/>
              <a:t>7/9/2019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0D585-49A4-4CC1-A948-96C19C1E3EF6}" type="slidenum">
              <a:rPr lang="en-US" smtClean="0"/>
              <a:pPr/>
              <a:t>‹#›</a:t>
            </a:fld>
            <a:endParaRPr lang="en-US"/>
          </a:p>
        </p:txBody>
      </p:sp>
      <p:cxnSp>
        <p:nvCxnSpPr>
          <p:cNvPr id="8" name="Straight Connector 7"/>
          <p:cNvCxnSpPr/>
          <p:nvPr userDrawn="1"/>
        </p:nvCxnSpPr>
        <p:spPr>
          <a:xfrm>
            <a:off x="0" y="762000"/>
            <a:ext cx="9144000"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34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hf hdr="0" ftr="0" dt="0"/>
  <p:txStyles>
    <p:titleStyle>
      <a:lvl1pPr algn="ctr" defTabSz="914400" rtl="0" eaLnBrk="1" latinLnBrk="0" hangingPunct="1">
        <a:spcBef>
          <a:spcPct val="0"/>
        </a:spcBef>
        <a:buNone/>
        <a:defRPr sz="32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7.tiff"/><Relationship Id="rId5" Type="http://schemas.openxmlformats.org/officeDocument/2006/relationships/image" Target="../media/image46.tiff"/><Relationship Id="rId4" Type="http://schemas.openxmlformats.org/officeDocument/2006/relationships/image" Target="../media/image45.tiff"/></Relationships>
</file>

<file path=ppt/slides/_rels/slide11.xml.rels><?xml version="1.0" encoding="UTF-8" standalone="yes"?>
<Relationships xmlns="http://schemas.openxmlformats.org/package/2006/relationships"><Relationship Id="rId3" Type="http://schemas.openxmlformats.org/officeDocument/2006/relationships/image" Target="../media/image48.tiff"/><Relationship Id="rId7" Type="http://schemas.openxmlformats.org/officeDocument/2006/relationships/image" Target="../media/image51.tif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0.tiff"/><Relationship Id="rId5" Type="http://schemas.openxmlformats.org/officeDocument/2006/relationships/image" Target="../media/image49.png"/><Relationship Id="rId4" Type="http://schemas.openxmlformats.org/officeDocument/2006/relationships/image" Target="../media/image62.png"/></Relationships>
</file>

<file path=ppt/slides/_rels/slide12.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4.png"/><Relationship Id="rId3" Type="http://schemas.openxmlformats.org/officeDocument/2006/relationships/image" Target="../media/image52.png"/><Relationship Id="rId7" Type="http://schemas.openxmlformats.org/officeDocument/2006/relationships/image" Target="../media/image57.png"/><Relationship Id="rId12" Type="http://schemas.openxmlformats.org/officeDocument/2006/relationships/image" Target="../media/image6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3.png"/><Relationship Id="rId9" Type="http://schemas.openxmlformats.org/officeDocument/2006/relationships/image" Target="../media/image59.png"/><Relationship Id="rId14" Type="http://schemas.openxmlformats.org/officeDocument/2006/relationships/image" Target="../media/image65.png"/></Relationships>
</file>

<file path=ppt/slides/_rels/slide1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1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2.tiff"/><Relationship Id="rId5" Type="http://schemas.openxmlformats.org/officeDocument/2006/relationships/image" Target="../media/image71.tiff"/><Relationship Id="rId4" Type="http://schemas.openxmlformats.org/officeDocument/2006/relationships/image" Target="NULL"/></Relationships>
</file>

<file path=ppt/slides/_rels/slide1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media/image79.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t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JPG"/><Relationship Id="rId4" Type="http://schemas.openxmlformats.org/officeDocument/2006/relationships/image" Target="../media/image10.jpe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tif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tiff"/><Relationship Id="rId11" Type="http://schemas.openxmlformats.org/officeDocument/2006/relationships/image" Target="../media/image26.png"/><Relationship Id="rId5" Type="http://schemas.openxmlformats.org/officeDocument/2006/relationships/image" Target="../media/image21.tiff"/><Relationship Id="rId10" Type="http://schemas.openxmlformats.org/officeDocument/2006/relationships/image" Target="../media/image25.png"/><Relationship Id="rId4" Type="http://schemas.openxmlformats.org/officeDocument/2006/relationships/image" Target="../media/image20.tiff"/><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0.tiff"/><Relationship Id="rId3" Type="http://schemas.openxmlformats.org/officeDocument/2006/relationships/image" Target="../media/image36.pn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38.png"/><Relationship Id="rId10" Type="http://schemas.openxmlformats.org/officeDocument/2006/relationships/image" Target="../media/image42.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tiff"/><Relationship Id="rId5" Type="http://schemas.openxmlformats.org/officeDocument/2006/relationships/image" Target="../media/image33.jpeg"/><Relationship Id="rId4" Type="http://schemas.openxmlformats.org/officeDocument/2006/relationships/image" Target="../media/image32.tiff"/></Relationships>
</file>

<file path=ppt/slides/_rels/slide8.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6.tiff"/><Relationship Id="rId7"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8.tif"/><Relationship Id="rId10" Type="http://schemas.openxmlformats.org/officeDocument/2006/relationships/image" Target="../media/image54.png"/><Relationship Id="rId4" Type="http://schemas.openxmlformats.org/officeDocument/2006/relationships/image" Target="../media/image37.tiff"/><Relationship Id="rId9" Type="http://schemas.openxmlformats.org/officeDocument/2006/relationships/image" Target="../media/image40.tiff"/></Relationships>
</file>

<file path=ppt/slides/_rels/slide9.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3.tiff"/><Relationship Id="rId4" Type="http://schemas.openxmlformats.org/officeDocument/2006/relationships/image" Target="../media/image4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부제목 4"/>
          <p:cNvSpPr>
            <a:spLocks noGrp="1"/>
          </p:cNvSpPr>
          <p:nvPr>
            <p:ph type="subTitle" idx="1"/>
          </p:nvPr>
        </p:nvSpPr>
        <p:spPr>
          <a:xfrm>
            <a:off x="3200400" y="5167908"/>
            <a:ext cx="2590800" cy="1066800"/>
          </a:xfrm>
        </p:spPr>
        <p:txBody>
          <a:bodyPr>
            <a:noAutofit/>
          </a:bodyPr>
          <a:lstStyle/>
          <a:p>
            <a:r>
              <a:rPr lang="en-US" altLang="ko-KR" sz="2000" dirty="0" smtClean="0">
                <a:solidFill>
                  <a:schemeClr val="tx2"/>
                </a:solidFill>
                <a:latin typeface="Times New Roman" panose="02020603050405020304" pitchFamily="18" charset="0"/>
                <a:cs typeface="Times New Roman" panose="02020603050405020304" pitchFamily="18" charset="0"/>
              </a:rPr>
              <a:t>KAIST</a:t>
            </a:r>
          </a:p>
          <a:p>
            <a:r>
              <a:rPr lang="en-US" altLang="ko-KR" sz="2000" dirty="0" smtClean="0">
                <a:solidFill>
                  <a:schemeClr val="tx2"/>
                </a:solidFill>
                <a:latin typeface="Times New Roman" panose="02020603050405020304" pitchFamily="18" charset="0"/>
                <a:cs typeface="Times New Roman" panose="02020603050405020304" pitchFamily="18" charset="0"/>
              </a:rPr>
              <a:t>Kyung Taek Lim</a:t>
            </a:r>
            <a:endParaRPr lang="ko-KR" altLang="en-US" sz="2000" dirty="0">
              <a:solidFill>
                <a:schemeClr val="tx2"/>
              </a:solidFill>
              <a:latin typeface="Times New Roman" panose="02020603050405020304" pitchFamily="18" charset="0"/>
              <a:cs typeface="Times New Roman" panose="02020603050405020304" pitchFamily="18" charset="0"/>
            </a:endParaRPr>
          </a:p>
        </p:txBody>
      </p:sp>
      <p:sp>
        <p:nvSpPr>
          <p:cNvPr id="2" name="제목 1"/>
          <p:cNvSpPr>
            <a:spLocks noGrp="1"/>
          </p:cNvSpPr>
          <p:nvPr>
            <p:ph type="ctrTitle"/>
          </p:nvPr>
        </p:nvSpPr>
        <p:spPr>
          <a:xfrm>
            <a:off x="228600" y="3487434"/>
            <a:ext cx="8534400" cy="1447800"/>
          </a:xfrm>
        </p:spPr>
        <p:txBody>
          <a:bodyPr/>
          <a:lstStyle/>
          <a:p>
            <a:r>
              <a:rPr lang="en-US" altLang="ko-KR" sz="3200" b="1" dirty="0" smtClean="0">
                <a:latin typeface="Times New Roman" panose="02020603050405020304" pitchFamily="18" charset="0"/>
                <a:cs typeface="Times New Roman" panose="02020603050405020304" pitchFamily="18" charset="0"/>
              </a:rPr>
              <a:t>Quantitative analysis on electric field variation in SiPMs for scintillation detection applications</a:t>
            </a:r>
            <a:endParaRPr lang="ko-KR" altLang="en-US" sz="1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390900" y="6467382"/>
            <a:ext cx="2209800" cy="288147"/>
          </a:xfrm>
          <a:prstGeom prst="rect">
            <a:avLst/>
          </a:prstGeom>
          <a:noFill/>
        </p:spPr>
        <p:txBody>
          <a:bodyPr wrap="square" lIns="36000" tIns="36000" rIns="36000" bIns="36000" rtlCol="0">
            <a:spAutoFit/>
          </a:bodyPr>
          <a:lstStyle/>
          <a:p>
            <a:pPr algn="ctr"/>
            <a:r>
              <a:rPr lang="en-US" altLang="ko-KR" sz="1400" b="1" dirty="0" smtClean="0">
                <a:latin typeface="Times New Roman" panose="02020603050405020304" pitchFamily="18" charset="0"/>
                <a:cs typeface="Times New Roman" panose="02020603050405020304" pitchFamily="18" charset="0"/>
              </a:rPr>
              <a:t>Crete – July 10</a:t>
            </a:r>
            <a:r>
              <a:rPr lang="en-US" altLang="ko-KR" sz="1400" b="1" baseline="30000" dirty="0" smtClean="0">
                <a:latin typeface="Times New Roman" panose="02020603050405020304" pitchFamily="18" charset="0"/>
                <a:cs typeface="Times New Roman" panose="02020603050405020304" pitchFamily="18" charset="0"/>
              </a:rPr>
              <a:t>th</a:t>
            </a:r>
            <a:r>
              <a:rPr lang="en-US" altLang="ko-KR" sz="1400" b="1" dirty="0" smtClean="0">
                <a:latin typeface="Times New Roman" panose="02020603050405020304" pitchFamily="18" charset="0"/>
                <a:cs typeface="Times New Roman" panose="02020603050405020304" pitchFamily="18" charset="0"/>
              </a:rPr>
              <a:t>, 2019</a:t>
            </a:r>
            <a:endParaRPr lang="ko-KR" altLang="en-US" sz="1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6429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10</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Photon detection efficiency (PDE)</a:t>
            </a:r>
            <a:endParaRPr lang="ko-KR" altLang="en-US" b="1" baseline="-25000"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900" y="838200"/>
            <a:ext cx="3960000" cy="2768250"/>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69650" y="838200"/>
            <a:ext cx="3960000" cy="2768250"/>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3900" y="3872340"/>
            <a:ext cx="3960000" cy="2768250"/>
          </a:xfrm>
          <a:prstGeom prst="rect">
            <a:avLst/>
          </a:prstGeom>
        </p:spPr>
      </p:pic>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69650" y="3872340"/>
            <a:ext cx="3960000" cy="2768250"/>
          </a:xfrm>
          <a:prstGeom prst="rect">
            <a:avLst/>
          </a:prstGeom>
        </p:spPr>
      </p:pic>
      <p:sp>
        <p:nvSpPr>
          <p:cNvPr id="18" name="TextBox 17"/>
          <p:cNvSpPr txBox="1"/>
          <p:nvPr/>
        </p:nvSpPr>
        <p:spPr>
          <a:xfrm>
            <a:off x="2805545" y="3619946"/>
            <a:ext cx="3886200" cy="276999"/>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PDE of fabricated samples with three </a:t>
            </a:r>
            <a:r>
              <a:rPr lang="el-GR" altLang="ko-KR" sz="1200" dirty="0" smtClean="0">
                <a:solidFill>
                  <a:schemeClr val="bg1">
                    <a:lumMod val="50000"/>
                  </a:schemeClr>
                </a:solidFill>
                <a:latin typeface="Times New Roman" panose="02020603050405020304" pitchFamily="18" charset="0"/>
                <a:cs typeface="Times New Roman" panose="02020603050405020304" pitchFamily="18" charset="0"/>
              </a:rPr>
              <a:t>ϕ</a:t>
            </a:r>
            <a:r>
              <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rPr>
              <a:t>p-well</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 conditions</a:t>
            </a:r>
            <a:endPar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sp>
        <p:nvSpPr>
          <p:cNvPr id="2" name="Oval 1"/>
          <p:cNvSpPr/>
          <p:nvPr/>
        </p:nvSpPr>
        <p:spPr>
          <a:xfrm>
            <a:off x="2285422" y="1725401"/>
            <a:ext cx="990600" cy="381000"/>
          </a:xfrm>
          <a:prstGeom prst="ellipse">
            <a:avLst/>
          </a:prstGeom>
          <a:noFill/>
          <a:ln>
            <a:solidFill>
              <a:srgbClr val="FF0000"/>
            </a:solidFill>
            <a:prstDash val="sysDot"/>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12" name="Oval 11"/>
          <p:cNvSpPr/>
          <p:nvPr/>
        </p:nvSpPr>
        <p:spPr>
          <a:xfrm>
            <a:off x="6701270" y="4001272"/>
            <a:ext cx="990600" cy="381000"/>
          </a:xfrm>
          <a:prstGeom prst="ellipse">
            <a:avLst/>
          </a:prstGeom>
          <a:noFill/>
          <a:ln>
            <a:solidFill>
              <a:srgbClr val="FF0000"/>
            </a:solidFill>
            <a:prstDash val="sysDot"/>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1" name="Oval 20"/>
          <p:cNvSpPr/>
          <p:nvPr/>
        </p:nvSpPr>
        <p:spPr>
          <a:xfrm>
            <a:off x="6534150" y="1506326"/>
            <a:ext cx="990600" cy="381000"/>
          </a:xfrm>
          <a:prstGeom prst="ellipse">
            <a:avLst/>
          </a:prstGeom>
          <a:noFill/>
          <a:ln>
            <a:solidFill>
              <a:srgbClr val="FF0000"/>
            </a:solidFill>
            <a:prstDash val="sysDot"/>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2" name="Oval 21"/>
          <p:cNvSpPr/>
          <p:nvPr/>
        </p:nvSpPr>
        <p:spPr>
          <a:xfrm>
            <a:off x="2553900" y="4001272"/>
            <a:ext cx="990600" cy="381000"/>
          </a:xfrm>
          <a:prstGeom prst="ellipse">
            <a:avLst/>
          </a:prstGeom>
          <a:noFill/>
          <a:ln>
            <a:solidFill>
              <a:srgbClr val="FF0000"/>
            </a:solidFill>
            <a:prstDash val="sysDot"/>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cxnSp>
        <p:nvCxnSpPr>
          <p:cNvPr id="6" name="Straight Arrow Connector 5"/>
          <p:cNvCxnSpPr/>
          <p:nvPr/>
        </p:nvCxnSpPr>
        <p:spPr>
          <a:xfrm flipH="1">
            <a:off x="7372350" y="3733800"/>
            <a:ext cx="609600" cy="2674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944007" y="3478041"/>
            <a:ext cx="1047593" cy="442035"/>
          </a:xfrm>
          <a:prstGeom prst="rect">
            <a:avLst/>
          </a:prstGeom>
          <a:solidFill>
            <a:srgbClr val="FFC000"/>
          </a:solidFill>
          <a:ln w="12700">
            <a:solidFill>
              <a:schemeClr val="tx1"/>
            </a:solidFill>
          </a:ln>
        </p:spPr>
        <p:txBody>
          <a:bodyPr wrap="square" lIns="36000" tIns="36000" rIns="36000" bIns="36000" rtlCol="0">
            <a:spAutoFit/>
          </a:bodyPr>
          <a:lstStyle/>
          <a:p>
            <a:pPr algn="ctr"/>
            <a:r>
              <a:rPr lang="en-US" sz="1200" dirty="0" smtClean="0"/>
              <a:t>Shift in peak sensitivity </a:t>
            </a:r>
          </a:p>
        </p:txBody>
      </p:sp>
      <p:sp>
        <p:nvSpPr>
          <p:cNvPr id="23" name="TextBox 22"/>
          <p:cNvSpPr txBox="1"/>
          <p:nvPr/>
        </p:nvSpPr>
        <p:spPr>
          <a:xfrm>
            <a:off x="5848350" y="5256465"/>
            <a:ext cx="2362200" cy="461665"/>
          </a:xfrm>
          <a:prstGeom prst="rect">
            <a:avLst/>
          </a:prstGeom>
          <a:noFill/>
        </p:spPr>
        <p:txBody>
          <a:bodyPr wrap="square" rtlCol="0">
            <a:spAutoFit/>
          </a:bodyPr>
          <a:lstStyle/>
          <a:p>
            <a:pPr algn="ctr"/>
            <a:r>
              <a:rPr lang="en-US" sz="1200" dirty="0" smtClean="0"/>
              <a:t>Enhanced E-field in the “extended” depletion region in Device #3</a:t>
            </a:r>
          </a:p>
        </p:txBody>
      </p:sp>
      <p:sp>
        <p:nvSpPr>
          <p:cNvPr id="20" name="TextBox 19"/>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3764892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3087775" y="4043122"/>
            <a:ext cx="3060000" cy="1980000"/>
            <a:chOff x="4090922" y="925427"/>
            <a:chExt cx="3852000" cy="2692754"/>
          </a:xfrm>
        </p:grpSpPr>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0922" y="925427"/>
              <a:ext cx="3852000" cy="2692754"/>
            </a:xfrm>
            <a:prstGeom prst="rect">
              <a:avLst/>
            </a:prstGeom>
          </p:spPr>
        </p:pic>
        <p:sp>
          <p:nvSpPr>
            <p:cNvPr id="30" name="TextBox 29"/>
            <p:cNvSpPr txBox="1"/>
            <p:nvPr/>
          </p:nvSpPr>
          <p:spPr>
            <a:xfrm>
              <a:off x="5146068" y="1131510"/>
              <a:ext cx="1518554" cy="433729"/>
            </a:xfrm>
            <a:prstGeom prst="rect">
              <a:avLst/>
            </a:prstGeom>
            <a:noFill/>
          </p:spPr>
          <p:txBody>
            <a:bodyPr wrap="square" lIns="36000" tIns="36000" rIns="36000" bIns="36000" rtlCol="0">
              <a:spAutoFit/>
            </a:bodyPr>
            <a:lstStyle/>
            <a:p>
              <a:pPr algn="ctr"/>
              <a:r>
                <a:rPr lang="en-US" altLang="ko-KR" sz="1600" b="1" dirty="0" err="1" smtClean="0">
                  <a:latin typeface="Times New Roman" panose="02020603050405020304" pitchFamily="18" charset="0"/>
                  <a:cs typeface="Times New Roman" panose="02020603050405020304" pitchFamily="18" charset="0"/>
                </a:rPr>
                <a:t>N</a:t>
              </a:r>
              <a:r>
                <a:rPr lang="en-US" altLang="ko-KR" sz="1600" b="1" baseline="-25000" dirty="0" err="1" smtClean="0">
                  <a:latin typeface="Times New Roman" panose="02020603050405020304" pitchFamily="18" charset="0"/>
                  <a:cs typeface="Times New Roman" panose="02020603050405020304" pitchFamily="18" charset="0"/>
                </a:rPr>
                <a:t>ph</a:t>
              </a:r>
              <a:r>
                <a:rPr lang="en-US" altLang="ko-KR" sz="1600" b="1" dirty="0" smtClean="0">
                  <a:latin typeface="Times New Roman" panose="02020603050405020304" pitchFamily="18" charset="0"/>
                  <a:cs typeface="Times New Roman" panose="02020603050405020304" pitchFamily="18" charset="0"/>
                </a:rPr>
                <a:t> = 20000</a:t>
              </a:r>
              <a:endParaRPr lang="ko-KR" altLang="en-US" sz="1600" b="1" dirty="0" smtClean="0">
                <a:latin typeface="Times New Roman" panose="02020603050405020304" pitchFamily="18" charset="0"/>
                <a:cs typeface="Times New Roman" panose="02020603050405020304" pitchFamily="18" charset="0"/>
              </a:endParaRPr>
            </a:p>
          </p:txBody>
        </p:sp>
      </p:grpSp>
      <p:sp>
        <p:nvSpPr>
          <p:cNvPr id="4" name="Slide Number Placeholder 3"/>
          <p:cNvSpPr>
            <a:spLocks noGrp="1"/>
          </p:cNvSpPr>
          <p:nvPr>
            <p:ph type="sldNum" sz="quarter" idx="12"/>
          </p:nvPr>
        </p:nvSpPr>
        <p:spPr/>
        <p:txBody>
          <a:bodyPr/>
          <a:lstStyle/>
          <a:p>
            <a:fld id="{F250D585-49A4-4CC1-A948-96C19C1E3EF6}" type="slidenum">
              <a:rPr lang="en-US" smtClean="0"/>
              <a:pPr/>
              <a:t>11</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Photon number resolving capability</a:t>
            </a:r>
            <a:endParaRPr lang="ko-KR" altLang="en-US" b="1" dirty="0"/>
          </a:p>
        </p:txBody>
      </p:sp>
      <p:grpSp>
        <p:nvGrpSpPr>
          <p:cNvPr id="6" name="Group 5"/>
          <p:cNvGrpSpPr/>
          <p:nvPr/>
        </p:nvGrpSpPr>
        <p:grpSpPr>
          <a:xfrm>
            <a:off x="4086579" y="1482349"/>
            <a:ext cx="4750653" cy="1700296"/>
            <a:chOff x="4100675" y="948000"/>
            <a:chExt cx="4750653" cy="1700296"/>
          </a:xfrm>
        </p:grpSpPr>
        <mc:AlternateContent xmlns:mc="http://schemas.openxmlformats.org/markup-compatibility/2006" xmlns:a14="http://schemas.microsoft.com/office/drawing/2010/main">
          <mc:Choice Requires="a14">
            <p:sp>
              <p:nvSpPr>
                <p:cNvPr id="16" name="직사각형 9"/>
                <p:cNvSpPr/>
                <p:nvPr/>
              </p:nvSpPr>
              <p:spPr>
                <a:xfrm>
                  <a:off x="4100675" y="948000"/>
                  <a:ext cx="4750653" cy="872913"/>
                </a:xfrm>
                <a:prstGeom prst="rect">
                  <a:avLst/>
                </a:prstGeom>
                <a:solidFill>
                  <a:schemeClr val="bg1"/>
                </a:solidFill>
                <a:ln w="12700">
                  <a:noFill/>
                </a:ln>
                <a:effectLst/>
              </p:spPr>
              <p:style>
                <a:lnRef idx="1">
                  <a:schemeClr val="accent3"/>
                </a:lnRef>
                <a:fillRef idx="2">
                  <a:schemeClr val="accent3"/>
                </a:fillRef>
                <a:effectRef idx="1">
                  <a:schemeClr val="accent3"/>
                </a:effectRef>
                <a:fontRef idx="minor">
                  <a:schemeClr val="dk1"/>
                </a:fontRef>
              </p:style>
              <p:txBody>
                <a:bodyPr wrap="square" lIns="36000" tIns="72000" rIns="36000" bIns="72000">
                  <a:spAutoFit/>
                </a:bodyPr>
                <a:lstStyle/>
                <a:p>
                  <a:pPr marL="64008" lvl="1"/>
                  <a14:m>
                    <m:oMathPara xmlns:m="http://schemas.openxmlformats.org/officeDocument/2006/math">
                      <m:oMathParaPr>
                        <m:jc m:val="centerGroup"/>
                      </m:oMathParaPr>
                      <m:oMath xmlns:m="http://schemas.openxmlformats.org/officeDocument/2006/math">
                        <m:r>
                          <a:rPr lang="en-US" altLang="ko-KR" sz="1600" b="0" i="1" smtClean="0">
                            <a:latin typeface="Cambria Math" panose="02040503050406030204" pitchFamily="18" charset="0"/>
                          </a:rPr>
                          <m:t>𝑅</m:t>
                        </m:r>
                        <m:r>
                          <a:rPr lang="en-US" altLang="ko-KR" sz="1600" b="0" i="1" baseline="-25000" smtClean="0">
                            <a:latin typeface="Cambria Math" panose="02040503050406030204" pitchFamily="18" charset="0"/>
                          </a:rPr>
                          <m:t>𝑆𝑖𝑃𝑀</m:t>
                        </m:r>
                        <m:r>
                          <a:rPr lang="en-US" altLang="ko-KR" sz="1600" b="0" i="1" baseline="30000" smtClean="0">
                            <a:latin typeface="Cambria Math" panose="02040503050406030204" pitchFamily="18" charset="0"/>
                          </a:rPr>
                          <m:t>∗</m:t>
                        </m:r>
                        <m:d>
                          <m:dPr>
                            <m:ctrlPr>
                              <a:rPr lang="en-US" altLang="ko-KR" sz="1600" b="0" i="1" smtClean="0">
                                <a:latin typeface="Cambria Math" panose="02040503050406030204" pitchFamily="18" charset="0"/>
                              </a:rPr>
                            </m:ctrlPr>
                          </m:dPr>
                          <m:e>
                            <m:f>
                              <m:fPr>
                                <m:type m:val="lin"/>
                                <m:ctrlPr>
                                  <a:rPr lang="en-US" altLang="ko-KR" sz="1600" b="0" i="1" smtClean="0">
                                    <a:latin typeface="Cambria Math" panose="02040503050406030204" pitchFamily="18" charset="0"/>
                                  </a:rPr>
                                </m:ctrlPr>
                              </m:fPr>
                              <m:num>
                                <m:r>
                                  <a:rPr lang="en-US" altLang="ko-KR" sz="1600" b="0" i="1" smtClean="0">
                                    <a:latin typeface="Cambria Math" panose="02040503050406030204" pitchFamily="18" charset="0"/>
                                  </a:rPr>
                                  <m:t>𝑆𝑡𝑑</m:t>
                                </m:r>
                              </m:num>
                              <m:den>
                                <m:r>
                                  <a:rPr lang="en-US" altLang="ko-KR" sz="1600" b="0" i="1" smtClean="0">
                                    <a:latin typeface="Cambria Math" panose="02040503050406030204" pitchFamily="18" charset="0"/>
                                  </a:rPr>
                                  <m:t>𝑀𝑒𝑎𝑛</m:t>
                                </m:r>
                              </m:den>
                            </m:f>
                          </m:e>
                        </m:d>
                        <m:r>
                          <a:rPr lang="en-US" altLang="ko-KR" sz="1600" i="1" smtClean="0">
                            <a:latin typeface="Cambria Math"/>
                          </a:rPr>
                          <m:t>=</m:t>
                        </m:r>
                        <m:rad>
                          <m:radPr>
                            <m:degHide m:val="on"/>
                            <m:ctrlPr>
                              <a:rPr lang="en-US" altLang="ko-KR" sz="1600" i="1">
                                <a:latin typeface="Cambria Math" panose="02040503050406030204" pitchFamily="18" charset="0"/>
                                <a:ea typeface="Cambria Math"/>
                              </a:rPr>
                            </m:ctrlPr>
                          </m:radPr>
                          <m:deg/>
                          <m:e>
                            <m:f>
                              <m:fPr>
                                <m:ctrlPr>
                                  <a:rPr lang="en-US" altLang="ko-KR" sz="1600" i="1" smtClean="0">
                                    <a:latin typeface="Cambria Math" panose="02040503050406030204" pitchFamily="18" charset="0"/>
                                    <a:ea typeface="Cambria Math"/>
                                  </a:rPr>
                                </m:ctrlPr>
                              </m:fPr>
                              <m:num>
                                <m:sSub>
                                  <m:sSubPr>
                                    <m:ctrlPr>
                                      <a:rPr lang="en-US" altLang="ko-KR" sz="1600" i="1">
                                        <a:latin typeface="Cambria Math" panose="02040503050406030204" pitchFamily="18" charset="0"/>
                                        <a:ea typeface="Cambria Math"/>
                                      </a:rPr>
                                    </m:ctrlPr>
                                  </m:sSubPr>
                                  <m:e>
                                    <m:r>
                                      <a:rPr lang="en-US" altLang="ko-KR" sz="1600" i="1">
                                        <a:latin typeface="Cambria Math"/>
                                        <a:ea typeface="Cambria Math"/>
                                      </a:rPr>
                                      <m:t>𝐹</m:t>
                                    </m:r>
                                  </m:e>
                                  <m:sub>
                                    <m:r>
                                      <a:rPr lang="en-US" altLang="ko-KR" sz="1600" i="1">
                                        <a:latin typeface="Cambria Math"/>
                                        <a:ea typeface="Cambria Math"/>
                                      </a:rPr>
                                      <m:t>𝑚</m:t>
                                    </m:r>
                                  </m:sub>
                                </m:sSub>
                                <m:r>
                                  <a:rPr lang="en-US" altLang="ko-KR" sz="1600" i="1">
                                    <a:latin typeface="Cambria Math"/>
                                    <a:ea typeface="Cambria Math"/>
                                  </a:rPr>
                                  <m:t>∙</m:t>
                                </m:r>
                                <m:sSub>
                                  <m:sSubPr>
                                    <m:ctrlPr>
                                      <a:rPr lang="en-US" altLang="ko-KR" sz="1600" b="1" i="1">
                                        <a:latin typeface="Cambria Math" panose="02040503050406030204" pitchFamily="18" charset="0"/>
                                        <a:ea typeface="Cambria Math"/>
                                      </a:rPr>
                                    </m:ctrlPr>
                                  </m:sSubPr>
                                  <m:e>
                                    <m:r>
                                      <a:rPr lang="en-US" altLang="ko-KR" sz="1600" b="1" i="1">
                                        <a:latin typeface="Cambria Math"/>
                                        <a:ea typeface="Cambria Math"/>
                                      </a:rPr>
                                      <m:t>𝑭</m:t>
                                    </m:r>
                                  </m:e>
                                  <m:sub>
                                    <m:r>
                                      <a:rPr lang="en-US" altLang="ko-KR" sz="1600" b="1" i="1">
                                        <a:latin typeface="Cambria Math"/>
                                        <a:ea typeface="Cambria Math"/>
                                      </a:rPr>
                                      <m:t>𝒅</m:t>
                                    </m:r>
                                    <m:r>
                                      <a:rPr lang="en-US" altLang="ko-KR" sz="1600" b="1" i="1" smtClean="0">
                                        <a:latin typeface="Cambria Math" panose="02040503050406030204" pitchFamily="18" charset="0"/>
                                        <a:ea typeface="Cambria Math"/>
                                      </a:rPr>
                                      <m:t>𝒂𝒓𝒌</m:t>
                                    </m:r>
                                  </m:sub>
                                </m:sSub>
                                <m:r>
                                  <a:rPr lang="en-US" altLang="ko-KR" sz="1600" i="1">
                                    <a:latin typeface="Cambria Math"/>
                                    <a:ea typeface="Cambria Math"/>
                                  </a:rPr>
                                  <m:t>∙</m:t>
                                </m:r>
                                <m:sSub>
                                  <m:sSubPr>
                                    <m:ctrlPr>
                                      <a:rPr lang="en-US" altLang="ko-KR" sz="1600" i="1">
                                        <a:latin typeface="Cambria Math" panose="02040503050406030204" pitchFamily="18" charset="0"/>
                                        <a:ea typeface="Cambria Math"/>
                                      </a:rPr>
                                    </m:ctrlPr>
                                  </m:sSubPr>
                                  <m:e>
                                    <m:r>
                                      <a:rPr lang="en-US" altLang="ko-KR" sz="1600" i="1">
                                        <a:latin typeface="Cambria Math"/>
                                        <a:ea typeface="Cambria Math"/>
                                      </a:rPr>
                                      <m:t>𝐹</m:t>
                                    </m:r>
                                  </m:e>
                                  <m:sub>
                                    <m:r>
                                      <a:rPr lang="en-US" altLang="ko-KR" sz="1600" i="1">
                                        <a:latin typeface="Cambria Math"/>
                                        <a:ea typeface="Cambria Math"/>
                                      </a:rPr>
                                      <m:t>𝑑</m:t>
                                    </m:r>
                                    <m:r>
                                      <a:rPr lang="en-US" altLang="ko-KR" sz="1600" b="0" i="1" smtClean="0">
                                        <a:latin typeface="Cambria Math" panose="02040503050406030204" pitchFamily="18" charset="0"/>
                                        <a:ea typeface="Cambria Math"/>
                                      </a:rPr>
                                      <m:t>𝑢𝑝</m:t>
                                    </m:r>
                                  </m:sub>
                                </m:sSub>
                                <m:r>
                                  <a:rPr lang="en-US" altLang="ko-KR" sz="1600" i="1">
                                    <a:latin typeface="Cambria Math"/>
                                    <a:ea typeface="Cambria Math"/>
                                  </a:rPr>
                                  <m:t>∙</m:t>
                                </m:r>
                                <m:sSub>
                                  <m:sSubPr>
                                    <m:ctrlPr>
                                      <a:rPr lang="en-US" altLang="ko-KR" sz="1600" b="1" i="1">
                                        <a:latin typeface="Cambria Math" panose="02040503050406030204" pitchFamily="18" charset="0"/>
                                        <a:ea typeface="Cambria Math"/>
                                      </a:rPr>
                                    </m:ctrlPr>
                                  </m:sSubPr>
                                  <m:e>
                                    <m:r>
                                      <a:rPr lang="en-US" altLang="ko-KR" sz="1600" b="1" i="1">
                                        <a:latin typeface="Cambria Math"/>
                                        <a:ea typeface="Cambria Math"/>
                                      </a:rPr>
                                      <m:t>𝑭</m:t>
                                    </m:r>
                                  </m:e>
                                  <m:sub>
                                    <m:r>
                                      <a:rPr lang="en-US" altLang="ko-KR" sz="1600" b="1" i="1" smtClean="0">
                                        <a:latin typeface="Cambria Math" panose="02040503050406030204" pitchFamily="18" charset="0"/>
                                        <a:ea typeface="Cambria Math"/>
                                      </a:rPr>
                                      <m:t>𝑷𝑫𝑬</m:t>
                                    </m:r>
                                  </m:sub>
                                </m:sSub>
                                <m:r>
                                  <a:rPr lang="en-US" altLang="ko-KR" sz="1600" i="1">
                                    <a:latin typeface="Cambria Math" panose="02040503050406030204" pitchFamily="18" charset="0"/>
                                    <a:ea typeface="Cambria Math" panose="02040503050406030204" pitchFamily="18" charset="0"/>
                                  </a:rPr>
                                  <m:t>∙</m:t>
                                </m:r>
                                <m:sSub>
                                  <m:sSubPr>
                                    <m:ctrlPr>
                                      <a:rPr lang="en-US" altLang="ko-KR" sz="1600" i="1">
                                        <a:latin typeface="Cambria Math" panose="02040503050406030204" pitchFamily="18" charset="0"/>
                                        <a:ea typeface="Cambria Math" panose="02040503050406030204" pitchFamily="18" charset="0"/>
                                      </a:rPr>
                                    </m:ctrlPr>
                                  </m:sSubPr>
                                  <m:e>
                                    <m:r>
                                      <a:rPr lang="en-US" altLang="ko-KR" sz="1600" b="0" i="1" smtClean="0">
                                        <a:latin typeface="Cambria Math" panose="02040503050406030204" pitchFamily="18" charset="0"/>
                                        <a:ea typeface="Cambria Math" panose="02040503050406030204" pitchFamily="18" charset="0"/>
                                      </a:rPr>
                                      <m:t>𝐹</m:t>
                                    </m:r>
                                  </m:e>
                                  <m:sub>
                                    <m:r>
                                      <a:rPr lang="en-US" altLang="ko-KR" sz="1600" b="0" i="1" smtClean="0">
                                        <a:latin typeface="Cambria Math" panose="02040503050406030204" pitchFamily="18" charset="0"/>
                                        <a:ea typeface="Cambria Math" panose="02040503050406030204" pitchFamily="18" charset="0"/>
                                      </a:rPr>
                                      <m:t>𝑛𝑙</m:t>
                                    </m:r>
                                  </m:sub>
                                </m:sSub>
                              </m:num>
                              <m:den>
                                <m:sSub>
                                  <m:sSubPr>
                                    <m:ctrlPr>
                                      <a:rPr lang="en-US" altLang="ko-KR" sz="1600" i="1" smtClean="0">
                                        <a:latin typeface="Cambria Math" panose="02040503050406030204" pitchFamily="18" charset="0"/>
                                        <a:ea typeface="Cambria Math"/>
                                      </a:rPr>
                                    </m:ctrlPr>
                                  </m:sSubPr>
                                  <m:e>
                                    <m:r>
                                      <a:rPr lang="en-US" altLang="ko-KR" sz="1600" b="0" i="1" smtClean="0">
                                        <a:latin typeface="Cambria Math" panose="02040503050406030204" pitchFamily="18" charset="0"/>
                                        <a:ea typeface="Cambria Math"/>
                                      </a:rPr>
                                      <m:t>𝑁</m:t>
                                    </m:r>
                                  </m:e>
                                  <m:sub>
                                    <m:r>
                                      <a:rPr lang="en-US" altLang="ko-KR" sz="1600" b="0" i="1" smtClean="0">
                                        <a:latin typeface="Cambria Math" panose="02040503050406030204" pitchFamily="18" charset="0"/>
                                        <a:ea typeface="Cambria Math"/>
                                      </a:rPr>
                                      <m:t>𝑝h</m:t>
                                    </m:r>
                                  </m:sub>
                                </m:sSub>
                              </m:den>
                            </m:f>
                          </m:e>
                        </m:rad>
                      </m:oMath>
                    </m:oMathPara>
                  </a14:m>
                  <a:endParaRPr lang="en-US" altLang="ko-KR" sz="1100" i="1" dirty="0">
                    <a:latin typeface="Cambria Math"/>
                    <a:ea typeface="Cambria Math"/>
                  </a:endParaRPr>
                </a:p>
              </p:txBody>
            </p:sp>
          </mc:Choice>
          <mc:Fallback xmlns="">
            <p:sp>
              <p:nvSpPr>
                <p:cNvPr id="16" name="직사각형 9"/>
                <p:cNvSpPr>
                  <a:spLocks noRot="1" noChangeAspect="1" noMove="1" noResize="1" noEditPoints="1" noAdjustHandles="1" noChangeArrowheads="1" noChangeShapeType="1" noTextEdit="1"/>
                </p:cNvSpPr>
                <p:nvPr/>
              </p:nvSpPr>
              <p:spPr>
                <a:xfrm>
                  <a:off x="4100675" y="948000"/>
                  <a:ext cx="4750653" cy="872913"/>
                </a:xfrm>
                <a:prstGeom prst="rect">
                  <a:avLst/>
                </a:prstGeom>
                <a:blipFill>
                  <a:blip r:embed="rId4"/>
                  <a:stretch>
                    <a:fillRect/>
                  </a:stretch>
                </a:blipFill>
                <a:ln w="12700">
                  <a:noFill/>
                </a:ln>
                <a:effectLst/>
              </p:spPr>
              <p:txBody>
                <a:bodyPr/>
                <a:lstStyle/>
                <a:p>
                  <a:r>
                    <a:rPr lang="en-US">
                      <a:noFill/>
                    </a:rPr>
                    <a:t> </a:t>
                  </a:r>
                </a:p>
              </p:txBody>
            </p:sp>
          </mc:Fallback>
        </mc:AlternateContent>
        <p:sp>
          <p:nvSpPr>
            <p:cNvPr id="19" name="TextBox 18"/>
            <p:cNvSpPr txBox="1"/>
            <p:nvPr/>
          </p:nvSpPr>
          <p:spPr>
            <a:xfrm>
              <a:off x="4572000" y="1913873"/>
              <a:ext cx="1888643" cy="734423"/>
            </a:xfrm>
            <a:prstGeom prst="rect">
              <a:avLst/>
            </a:prstGeom>
            <a:noFill/>
          </p:spPr>
          <p:txBody>
            <a:bodyPr wrap="square" lIns="36000" tIns="36000" rIns="36000" bIns="36000" rtlCol="0">
              <a:spAutoFit/>
            </a:bodyPr>
            <a:lstStyle/>
            <a:p>
              <a:pPr marL="0" lvl="2">
                <a:spcAft>
                  <a:spcPts val="600"/>
                </a:spcAft>
                <a:buClrTx/>
              </a:pPr>
              <a:r>
                <a:rPr lang="en-US" altLang="ko-KR" sz="1100" dirty="0" err="1" smtClean="0">
                  <a:latin typeface="Times New Roman" panose="02020603050405020304" pitchFamily="18" charset="0"/>
                  <a:ea typeface="Cambria Math"/>
                </a:rPr>
                <a:t>F</a:t>
              </a:r>
              <a:r>
                <a:rPr lang="en-US" altLang="ko-KR" sz="1100" baseline="-25000" dirty="0" err="1" smtClean="0">
                  <a:latin typeface="Times New Roman" panose="02020603050405020304" pitchFamily="18" charset="0"/>
                  <a:ea typeface="Cambria Math"/>
                </a:rPr>
                <a:t>m</a:t>
              </a:r>
              <a:r>
                <a:rPr lang="en-US" altLang="ko-KR" sz="1100" dirty="0" smtClean="0">
                  <a:latin typeface="Times New Roman" panose="02020603050405020304" pitchFamily="18" charset="0"/>
                  <a:ea typeface="Cambria Math"/>
                </a:rPr>
                <a:t>: Avalanche multiplication</a:t>
              </a:r>
            </a:p>
            <a:p>
              <a:pPr marL="0" lvl="2">
                <a:spcAft>
                  <a:spcPts val="600"/>
                </a:spcAft>
                <a:buClrTx/>
              </a:pPr>
              <a:r>
                <a:rPr lang="en-US" altLang="ko-KR" sz="1100" dirty="0" err="1" smtClean="0">
                  <a:latin typeface="Times New Roman" panose="02020603050405020304" pitchFamily="18" charset="0"/>
                  <a:ea typeface="Cambria Math"/>
                </a:rPr>
                <a:t>F</a:t>
              </a:r>
              <a:r>
                <a:rPr lang="en-US" altLang="ko-KR" sz="1100" baseline="-25000" dirty="0" err="1" smtClean="0">
                  <a:latin typeface="Times New Roman" panose="02020603050405020304" pitchFamily="18" charset="0"/>
                  <a:ea typeface="Cambria Math"/>
                </a:rPr>
                <a:t>dark</a:t>
              </a:r>
              <a:r>
                <a:rPr lang="en-US" altLang="ko-KR" sz="1100" dirty="0" smtClean="0">
                  <a:latin typeface="Times New Roman" panose="02020603050405020304" pitchFamily="18" charset="0"/>
                  <a:ea typeface="Cambria Math"/>
                </a:rPr>
                <a:t>: Dark count rate</a:t>
              </a:r>
            </a:p>
            <a:p>
              <a:pPr marL="0" lvl="2">
                <a:spcAft>
                  <a:spcPts val="600"/>
                </a:spcAft>
                <a:buClrTx/>
              </a:pPr>
              <a:r>
                <a:rPr lang="en-US" altLang="ko-KR" sz="1100" dirty="0" err="1" smtClean="0">
                  <a:latin typeface="Times New Roman" panose="02020603050405020304" pitchFamily="18" charset="0"/>
                  <a:ea typeface="Cambria Math"/>
                </a:rPr>
                <a:t>F</a:t>
              </a:r>
              <a:r>
                <a:rPr lang="en-US" altLang="ko-KR" sz="1100" baseline="-25000" dirty="0" err="1" smtClean="0">
                  <a:latin typeface="Times New Roman" panose="02020603050405020304" pitchFamily="18" charset="0"/>
                  <a:ea typeface="Cambria Math"/>
                </a:rPr>
                <a:t>dup</a:t>
              </a:r>
              <a:r>
                <a:rPr lang="en-US" altLang="ko-KR" sz="1100" dirty="0" smtClean="0">
                  <a:latin typeface="Times New Roman" panose="02020603050405020304" pitchFamily="18" charset="0"/>
                  <a:ea typeface="Cambria Math"/>
                </a:rPr>
                <a:t>: Correlated noise</a:t>
              </a:r>
            </a:p>
          </p:txBody>
        </p:sp>
        <p:sp>
          <p:nvSpPr>
            <p:cNvPr id="20" name="TextBox 19"/>
            <p:cNvSpPr txBox="1"/>
            <p:nvPr/>
          </p:nvSpPr>
          <p:spPr>
            <a:xfrm>
              <a:off x="6817711" y="2036983"/>
              <a:ext cx="1997749" cy="488201"/>
            </a:xfrm>
            <a:prstGeom prst="rect">
              <a:avLst/>
            </a:prstGeom>
            <a:noFill/>
          </p:spPr>
          <p:txBody>
            <a:bodyPr wrap="square" lIns="36000" tIns="36000" rIns="36000" bIns="36000" rtlCol="0">
              <a:spAutoFit/>
            </a:bodyPr>
            <a:lstStyle/>
            <a:p>
              <a:pPr marL="0" lvl="2">
                <a:spcAft>
                  <a:spcPts val="600"/>
                </a:spcAft>
                <a:buClrTx/>
              </a:pPr>
              <a:r>
                <a:rPr lang="en-US" altLang="ko-KR" sz="1100" dirty="0" smtClean="0">
                  <a:latin typeface="Times New Roman" panose="02020603050405020304" pitchFamily="18" charset="0"/>
                  <a:ea typeface="Cambria Math"/>
                </a:rPr>
                <a:t>F</a:t>
              </a:r>
              <a:r>
                <a:rPr lang="en-US" altLang="ko-KR" sz="1100" baseline="-25000" dirty="0" smtClean="0">
                  <a:latin typeface="Times New Roman" panose="02020603050405020304" pitchFamily="18" charset="0"/>
                  <a:ea typeface="Cambria Math"/>
                </a:rPr>
                <a:t>PDE</a:t>
              </a:r>
              <a:r>
                <a:rPr lang="en-US" altLang="ko-KR" sz="1100" dirty="0" smtClean="0">
                  <a:latin typeface="Times New Roman" panose="02020603050405020304" pitchFamily="18" charset="0"/>
                  <a:ea typeface="Cambria Math"/>
                </a:rPr>
                <a:t>: Photon detection efficiency</a:t>
              </a:r>
            </a:p>
            <a:p>
              <a:pPr marL="0" lvl="2">
                <a:spcAft>
                  <a:spcPts val="600"/>
                </a:spcAft>
                <a:buClrTx/>
              </a:pPr>
              <a:r>
                <a:rPr lang="en-US" altLang="ko-KR" sz="1100" dirty="0" err="1" smtClean="0">
                  <a:latin typeface="Times New Roman" panose="02020603050405020304" pitchFamily="18" charset="0"/>
                  <a:ea typeface="Cambria Math"/>
                </a:rPr>
                <a:t>F</a:t>
              </a:r>
              <a:r>
                <a:rPr lang="en-US" altLang="ko-KR" sz="1100" baseline="-25000" dirty="0" err="1" smtClean="0">
                  <a:latin typeface="Times New Roman" panose="02020603050405020304" pitchFamily="18" charset="0"/>
                  <a:ea typeface="Cambria Math"/>
                </a:rPr>
                <a:t>nl</a:t>
              </a:r>
              <a:r>
                <a:rPr lang="en-US" altLang="ko-KR" sz="1100" dirty="0" smtClean="0">
                  <a:latin typeface="Times New Roman" panose="02020603050405020304" pitchFamily="18" charset="0"/>
                  <a:ea typeface="Cambria Math"/>
                </a:rPr>
                <a:t>: Non-linearity </a:t>
              </a:r>
              <a:endParaRPr lang="en-US" altLang="ko-KR" sz="1100" dirty="0">
                <a:latin typeface="Times New Roman" panose="02020603050405020304" pitchFamily="18" charset="0"/>
                <a:ea typeface="Cambria Math"/>
              </a:endParaRPr>
            </a:p>
          </p:txBody>
        </p:sp>
      </p:grpSp>
      <p:grpSp>
        <p:nvGrpSpPr>
          <p:cNvPr id="7" name="Group 6"/>
          <p:cNvGrpSpPr/>
          <p:nvPr/>
        </p:nvGrpSpPr>
        <p:grpSpPr>
          <a:xfrm>
            <a:off x="0" y="932638"/>
            <a:ext cx="4036739" cy="2925636"/>
            <a:chOff x="178193" y="872811"/>
            <a:chExt cx="3538106" cy="2423165"/>
          </a:xfrm>
        </p:grpSpPr>
        <p:grpSp>
          <p:nvGrpSpPr>
            <p:cNvPr id="5" name="Group 4"/>
            <p:cNvGrpSpPr/>
            <p:nvPr/>
          </p:nvGrpSpPr>
          <p:grpSpPr>
            <a:xfrm>
              <a:off x="178193" y="872811"/>
              <a:ext cx="3538106" cy="2423165"/>
              <a:chOff x="395414" y="780150"/>
              <a:chExt cx="3538106" cy="2423165"/>
            </a:xfrm>
          </p:grpSpPr>
          <p:pic>
            <p:nvPicPr>
              <p:cNvPr id="15" name="Picture 14"/>
              <p:cNvPicPr/>
              <p:nvPr/>
            </p:nvPicPr>
            <p:blipFill>
              <a:blip r:embed="rId5">
                <a:extLst>
                  <a:ext uri="{28A0092B-C50C-407E-A947-70E740481C1C}">
                    <a14:useLocalDpi xmlns:a14="http://schemas.microsoft.com/office/drawing/2010/main" val="0"/>
                  </a:ext>
                </a:extLst>
              </a:blip>
              <a:srcRect/>
              <a:stretch>
                <a:fillRect/>
              </a:stretch>
            </p:blipFill>
            <p:spPr bwMode="auto">
              <a:xfrm>
                <a:off x="395414" y="992828"/>
                <a:ext cx="3538106" cy="2210487"/>
              </a:xfrm>
              <a:prstGeom prst="rect">
                <a:avLst/>
              </a:prstGeom>
              <a:noFill/>
              <a:ln>
                <a:noFill/>
              </a:ln>
              <a:effectLst/>
              <a:extLst/>
            </p:spPr>
          </p:pic>
          <p:sp>
            <p:nvSpPr>
              <p:cNvPr id="13" name="TextBox 12"/>
              <p:cNvSpPr txBox="1"/>
              <p:nvPr/>
            </p:nvSpPr>
            <p:spPr>
              <a:xfrm>
                <a:off x="929714" y="780150"/>
                <a:ext cx="2825219" cy="238658"/>
              </a:xfrm>
              <a:prstGeom prst="rect">
                <a:avLst/>
              </a:prstGeom>
              <a:noFill/>
            </p:spPr>
            <p:txBody>
              <a:bodyPr wrap="square" lIns="36000" tIns="36000" rIns="36000" bIns="36000" rtlCol="0">
                <a:spAutoFit/>
              </a:bodyPr>
              <a:lstStyle/>
              <a:p>
                <a:r>
                  <a:rPr lang="en-US" altLang="ko-KR" sz="1400" b="1" dirty="0" smtClean="0">
                    <a:latin typeface="Times New Roman" panose="02020603050405020304" pitchFamily="18" charset="0"/>
                    <a:cs typeface="Times New Roman" panose="02020603050405020304" pitchFamily="18" charset="0"/>
                  </a:rPr>
                  <a:t>Concept of photon-number-resolution*</a:t>
                </a:r>
                <a:endParaRPr lang="ko-KR" altLang="en-US" sz="1200" dirty="0" smtClean="0">
                  <a:latin typeface="Times New Roman" panose="02020603050405020304" pitchFamily="18" charset="0"/>
                  <a:cs typeface="Times New Roman" panose="02020603050405020304" pitchFamily="18" charset="0"/>
                </a:endParaRPr>
              </a:p>
            </p:txBody>
          </p:sp>
        </p:grpSp>
        <p:sp>
          <p:nvSpPr>
            <p:cNvPr id="35" name="Text Box 6"/>
            <p:cNvSpPr txBox="1">
              <a:spLocks noChangeArrowheads="1"/>
            </p:cNvSpPr>
            <p:nvPr/>
          </p:nvSpPr>
          <p:spPr bwMode="auto">
            <a:xfrm>
              <a:off x="557545" y="1196627"/>
              <a:ext cx="2779402" cy="211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36000" bIns="36000" anchor="ctr">
              <a:spAutoFit/>
            </a:bodyPr>
            <a:lstStyle/>
            <a:p>
              <a:pPr algn="l">
                <a:spcBef>
                  <a:spcPct val="10000"/>
                </a:spcBef>
              </a:pPr>
              <a:r>
                <a:rPr lang="en-GB" altLang="ko-KR" sz="900" dirty="0" smtClean="0">
                  <a:solidFill>
                    <a:schemeClr val="bg1">
                      <a:lumMod val="50000"/>
                    </a:schemeClr>
                  </a:solidFill>
                  <a:latin typeface="Times New Roman" panose="02020603050405020304" pitchFamily="18" charset="0"/>
                  <a:cs typeface="Times New Roman" panose="02020603050405020304" pitchFamily="18" charset="0"/>
                </a:rPr>
                <a:t>*S</a:t>
              </a:r>
              <a:r>
                <a:rPr lang="en-GB" altLang="ko-KR" sz="900" dirty="0">
                  <a:solidFill>
                    <a:schemeClr val="bg1">
                      <a:lumMod val="50000"/>
                    </a:schemeClr>
                  </a:solidFill>
                  <a:latin typeface="Times New Roman" panose="02020603050405020304" pitchFamily="18" charset="0"/>
                  <a:cs typeface="Times New Roman" panose="02020603050405020304" pitchFamily="18" charset="0"/>
                </a:rPr>
                <a:t>. </a:t>
              </a:r>
              <a:r>
                <a:rPr lang="en-GB" altLang="ko-KR" sz="900" dirty="0" err="1">
                  <a:solidFill>
                    <a:schemeClr val="bg1">
                      <a:lumMod val="50000"/>
                    </a:schemeClr>
                  </a:solidFill>
                  <a:latin typeface="Times New Roman" panose="02020603050405020304" pitchFamily="18" charset="0"/>
                  <a:cs typeface="Times New Roman" panose="02020603050405020304" pitchFamily="18" charset="0"/>
                </a:rPr>
                <a:t>Vinogradov</a:t>
              </a:r>
              <a:r>
                <a:rPr lang="en-GB" altLang="ko-KR" sz="900" dirty="0">
                  <a:solidFill>
                    <a:schemeClr val="bg1">
                      <a:lumMod val="50000"/>
                    </a:schemeClr>
                  </a:solidFill>
                  <a:latin typeface="Times New Roman" panose="02020603050405020304" pitchFamily="18" charset="0"/>
                  <a:cs typeface="Times New Roman" panose="02020603050405020304" pitchFamily="18" charset="0"/>
                </a:rPr>
                <a:t>, </a:t>
              </a:r>
              <a:r>
                <a:rPr lang="en-GB" altLang="ko-KR" sz="900" i="1" dirty="0" smtClean="0">
                  <a:solidFill>
                    <a:schemeClr val="bg1">
                      <a:lumMod val="50000"/>
                    </a:schemeClr>
                  </a:solidFill>
                  <a:latin typeface="Times New Roman" panose="02020603050405020304" pitchFamily="18" charset="0"/>
                  <a:cs typeface="Times New Roman" panose="02020603050405020304" pitchFamily="18" charset="0"/>
                </a:rPr>
                <a:t>et al., Trans. </a:t>
              </a:r>
              <a:r>
                <a:rPr lang="en-GB" altLang="ko-KR" sz="900" i="1" dirty="0" err="1" smtClean="0">
                  <a:solidFill>
                    <a:schemeClr val="bg1">
                      <a:lumMod val="50000"/>
                    </a:schemeClr>
                  </a:solidFill>
                  <a:latin typeface="Times New Roman" panose="02020603050405020304" pitchFamily="18" charset="0"/>
                  <a:cs typeface="Times New Roman" panose="02020603050405020304" pitchFamily="18" charset="0"/>
                </a:rPr>
                <a:t>Nucl</a:t>
              </a:r>
              <a:r>
                <a:rPr lang="en-GB" altLang="ko-KR" sz="900" i="1" dirty="0" smtClean="0">
                  <a:solidFill>
                    <a:schemeClr val="bg1">
                      <a:lumMod val="50000"/>
                    </a:schemeClr>
                  </a:solidFill>
                  <a:latin typeface="Times New Roman" panose="02020603050405020304" pitchFamily="18" charset="0"/>
                  <a:cs typeface="Times New Roman" panose="02020603050405020304" pitchFamily="18" charset="0"/>
                </a:rPr>
                <a:t>. </a:t>
              </a:r>
              <a:r>
                <a:rPr lang="en-GB" altLang="ko-KR" sz="900" i="1" dirty="0" err="1" smtClean="0">
                  <a:solidFill>
                    <a:schemeClr val="bg1">
                      <a:lumMod val="50000"/>
                    </a:schemeClr>
                  </a:solidFill>
                  <a:latin typeface="Times New Roman" panose="02020603050405020304" pitchFamily="18" charset="0"/>
                  <a:cs typeface="Times New Roman" panose="02020603050405020304" pitchFamily="18" charset="0"/>
                </a:rPr>
                <a:t>Sci</a:t>
              </a:r>
              <a:r>
                <a:rPr lang="en-GB" altLang="ko-KR" sz="900" i="1" dirty="0" smtClean="0">
                  <a:solidFill>
                    <a:schemeClr val="bg1">
                      <a:lumMod val="50000"/>
                    </a:schemeClr>
                  </a:solidFill>
                  <a:latin typeface="Times New Roman" panose="02020603050405020304" pitchFamily="18" charset="0"/>
                  <a:cs typeface="Times New Roman" panose="02020603050405020304" pitchFamily="18" charset="0"/>
                </a:rPr>
                <a:t>, </a:t>
              </a:r>
              <a:r>
                <a:rPr lang="en-GB" altLang="ko-KR" sz="900" b="1" dirty="0" smtClean="0">
                  <a:solidFill>
                    <a:schemeClr val="bg1">
                      <a:lumMod val="50000"/>
                    </a:schemeClr>
                  </a:solidFill>
                  <a:latin typeface="Times New Roman" panose="02020603050405020304" pitchFamily="18" charset="0"/>
                  <a:cs typeface="Times New Roman" panose="02020603050405020304" pitchFamily="18" charset="0"/>
                </a:rPr>
                <a:t>58</a:t>
              </a:r>
              <a:r>
                <a:rPr lang="en-GB" altLang="ko-KR" sz="900" dirty="0">
                  <a:solidFill>
                    <a:schemeClr val="bg1">
                      <a:lumMod val="50000"/>
                    </a:schemeClr>
                  </a:solidFill>
                  <a:latin typeface="Times New Roman" panose="02020603050405020304" pitchFamily="18" charset="0"/>
                  <a:cs typeface="Times New Roman" panose="02020603050405020304" pitchFamily="18" charset="0"/>
                </a:rPr>
                <a:t>, </a:t>
              </a:r>
              <a:r>
                <a:rPr lang="en-GB" altLang="ko-KR" sz="900" dirty="0" smtClean="0">
                  <a:solidFill>
                    <a:schemeClr val="bg1">
                      <a:lumMod val="50000"/>
                    </a:schemeClr>
                  </a:solidFill>
                  <a:latin typeface="Times New Roman" panose="02020603050405020304" pitchFamily="18" charset="0"/>
                  <a:cs typeface="Times New Roman" panose="02020603050405020304" pitchFamily="18" charset="0"/>
                </a:rPr>
                <a:t>9-16</a:t>
              </a:r>
              <a:r>
                <a:rPr lang="en-GB" altLang="ko-KR" sz="900" dirty="0">
                  <a:solidFill>
                    <a:schemeClr val="bg1">
                      <a:lumMod val="50000"/>
                    </a:schemeClr>
                  </a:solidFill>
                  <a:latin typeface="Times New Roman" panose="02020603050405020304" pitchFamily="18" charset="0"/>
                  <a:cs typeface="Times New Roman" panose="02020603050405020304" pitchFamily="18" charset="0"/>
                </a:rPr>
                <a:t>, </a:t>
              </a:r>
              <a:r>
                <a:rPr lang="en-GB" altLang="ko-KR" sz="900" dirty="0" smtClean="0">
                  <a:solidFill>
                    <a:schemeClr val="bg1">
                      <a:lumMod val="50000"/>
                    </a:schemeClr>
                  </a:solidFill>
                  <a:latin typeface="Times New Roman" panose="02020603050405020304" pitchFamily="18" charset="0"/>
                  <a:cs typeface="Times New Roman" panose="02020603050405020304" pitchFamily="18" charset="0"/>
                </a:rPr>
                <a:t>(2011)</a:t>
              </a:r>
              <a:endParaRPr lang="en-US" altLang="ko-KR" sz="900" dirty="0" smtClean="0">
                <a:solidFill>
                  <a:schemeClr val="bg1">
                    <a:lumMod val="50000"/>
                  </a:schemeClr>
                </a:solidFill>
                <a:latin typeface="Times New Roman" panose="02020603050405020304" pitchFamily="18" charset="0"/>
                <a:ea typeface="굴림" charset="-127"/>
                <a:cs typeface="Times New Roman" panose="02020603050405020304" pitchFamily="18" charset="0"/>
              </a:endParaRPr>
            </a:p>
          </p:txBody>
        </p:sp>
      </p:grpSp>
      <p:grpSp>
        <p:nvGrpSpPr>
          <p:cNvPr id="23" name="Group 22"/>
          <p:cNvGrpSpPr/>
          <p:nvPr/>
        </p:nvGrpSpPr>
        <p:grpSpPr>
          <a:xfrm>
            <a:off x="59835" y="4043122"/>
            <a:ext cx="3060000" cy="1980000"/>
            <a:chOff x="4683770" y="838200"/>
            <a:chExt cx="3852000" cy="2692753"/>
          </a:xfrm>
        </p:grpSpPr>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83770" y="838200"/>
              <a:ext cx="3852000" cy="2692753"/>
            </a:xfrm>
            <a:prstGeom prst="rect">
              <a:avLst/>
            </a:prstGeom>
          </p:spPr>
        </p:pic>
        <p:sp>
          <p:nvSpPr>
            <p:cNvPr id="26" name="TextBox 25"/>
            <p:cNvSpPr txBox="1"/>
            <p:nvPr/>
          </p:nvSpPr>
          <p:spPr>
            <a:xfrm>
              <a:off x="5962070" y="1043471"/>
              <a:ext cx="1295400" cy="318924"/>
            </a:xfrm>
            <a:prstGeom prst="rect">
              <a:avLst/>
            </a:prstGeom>
            <a:noFill/>
          </p:spPr>
          <p:txBody>
            <a:bodyPr wrap="square" lIns="36000" tIns="36000" rIns="36000" bIns="36000" rtlCol="0">
              <a:spAutoFit/>
            </a:bodyPr>
            <a:lstStyle/>
            <a:p>
              <a:pPr algn="ctr"/>
              <a:r>
                <a:rPr lang="en-US" altLang="ko-KR" sz="1600" b="1" dirty="0" err="1" smtClean="0">
                  <a:latin typeface="Times New Roman" panose="02020603050405020304" pitchFamily="18" charset="0"/>
                  <a:cs typeface="Times New Roman" panose="02020603050405020304" pitchFamily="18" charset="0"/>
                </a:rPr>
                <a:t>N</a:t>
              </a:r>
              <a:r>
                <a:rPr lang="en-US" altLang="ko-KR" sz="1600" b="1" baseline="-25000" dirty="0" err="1" smtClean="0">
                  <a:latin typeface="Times New Roman" panose="02020603050405020304" pitchFamily="18" charset="0"/>
                  <a:cs typeface="Times New Roman" panose="02020603050405020304" pitchFamily="18" charset="0"/>
                </a:rPr>
                <a:t>ph</a:t>
              </a:r>
              <a:r>
                <a:rPr lang="en-US" altLang="ko-KR" sz="1600" b="1" dirty="0" smtClean="0">
                  <a:latin typeface="Times New Roman" panose="02020603050405020304" pitchFamily="18" charset="0"/>
                  <a:cs typeface="Times New Roman" panose="02020603050405020304" pitchFamily="18" charset="0"/>
                </a:rPr>
                <a:t> = 5000</a:t>
              </a:r>
              <a:endParaRPr lang="ko-KR" altLang="en-US" sz="1600" b="1" dirty="0" smtClean="0">
                <a:latin typeface="Times New Roman" panose="02020603050405020304" pitchFamily="18" charset="0"/>
                <a:cs typeface="Times New Roman" panose="02020603050405020304" pitchFamily="18" charset="0"/>
              </a:endParaRPr>
            </a:p>
          </p:txBody>
        </p:sp>
      </p:grpSp>
      <p:grpSp>
        <p:nvGrpSpPr>
          <p:cNvPr id="32" name="Group 31"/>
          <p:cNvGrpSpPr/>
          <p:nvPr/>
        </p:nvGrpSpPr>
        <p:grpSpPr>
          <a:xfrm>
            <a:off x="6075607" y="4043122"/>
            <a:ext cx="3060000" cy="1980000"/>
            <a:chOff x="238922" y="3736046"/>
            <a:chExt cx="3852000" cy="2692753"/>
          </a:xfrm>
        </p:grpSpPr>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8922" y="3736046"/>
              <a:ext cx="3852000" cy="2692753"/>
            </a:xfrm>
            <a:prstGeom prst="rect">
              <a:avLst/>
            </a:prstGeom>
          </p:spPr>
        </p:pic>
        <p:sp>
          <p:nvSpPr>
            <p:cNvPr id="34" name="TextBox 33"/>
            <p:cNvSpPr txBox="1"/>
            <p:nvPr/>
          </p:nvSpPr>
          <p:spPr>
            <a:xfrm>
              <a:off x="1173100" y="3901204"/>
              <a:ext cx="1639522" cy="433729"/>
            </a:xfrm>
            <a:prstGeom prst="rect">
              <a:avLst/>
            </a:prstGeom>
            <a:noFill/>
          </p:spPr>
          <p:txBody>
            <a:bodyPr wrap="square" lIns="36000" tIns="36000" rIns="36000" bIns="36000" rtlCol="0">
              <a:spAutoFit/>
            </a:bodyPr>
            <a:lstStyle/>
            <a:p>
              <a:pPr algn="ctr"/>
              <a:r>
                <a:rPr lang="en-US" altLang="ko-KR" sz="1600" b="1" dirty="0" err="1" smtClean="0">
                  <a:latin typeface="Times New Roman" panose="02020603050405020304" pitchFamily="18" charset="0"/>
                  <a:cs typeface="Times New Roman" panose="02020603050405020304" pitchFamily="18" charset="0"/>
                </a:rPr>
                <a:t>N</a:t>
              </a:r>
              <a:r>
                <a:rPr lang="en-US" altLang="ko-KR" sz="1600" b="1" baseline="-25000" dirty="0" err="1" smtClean="0">
                  <a:latin typeface="Times New Roman" panose="02020603050405020304" pitchFamily="18" charset="0"/>
                  <a:cs typeface="Times New Roman" panose="02020603050405020304" pitchFamily="18" charset="0"/>
                </a:rPr>
                <a:t>ph</a:t>
              </a:r>
              <a:r>
                <a:rPr lang="en-US" altLang="ko-KR" sz="1600" b="1" dirty="0" smtClean="0">
                  <a:latin typeface="Times New Roman" panose="02020603050405020304" pitchFamily="18" charset="0"/>
                  <a:cs typeface="Times New Roman" panose="02020603050405020304" pitchFamily="18" charset="0"/>
                </a:rPr>
                <a:t> = 50000</a:t>
              </a:r>
              <a:endParaRPr lang="ko-KR" altLang="en-US" sz="1600" b="1" dirty="0" smtClean="0">
                <a:latin typeface="Times New Roman" panose="02020603050405020304" pitchFamily="18" charset="0"/>
                <a:cs typeface="Times New Roman" panose="02020603050405020304" pitchFamily="18" charset="0"/>
              </a:endParaRPr>
            </a:p>
          </p:txBody>
        </p:sp>
      </p:grpSp>
      <p:sp>
        <p:nvSpPr>
          <p:cNvPr id="37" name="TextBox 36"/>
          <p:cNvSpPr txBox="1"/>
          <p:nvPr/>
        </p:nvSpPr>
        <p:spPr>
          <a:xfrm>
            <a:off x="832273" y="6207970"/>
            <a:ext cx="7571004" cy="307777"/>
          </a:xfrm>
          <a:prstGeom prst="rect">
            <a:avLst/>
          </a:prstGeom>
          <a:noFill/>
        </p:spPr>
        <p:txBody>
          <a:bodyPr wrap="square" rtlCol="0">
            <a:spAutoFit/>
          </a:bodyPr>
          <a:lstStyle/>
          <a:p>
            <a:pPr marL="0" lvl="1" algn="ctr">
              <a:spcAft>
                <a:spcPts val="600"/>
              </a:spcAft>
            </a:pPr>
            <a:r>
              <a:rPr lang="en-US" altLang="ko-KR" sz="1400" dirty="0" err="1" smtClean="0">
                <a:solidFill>
                  <a:schemeClr val="bg1">
                    <a:lumMod val="50000"/>
                  </a:schemeClr>
                </a:solidFill>
                <a:latin typeface="Times New Roman" panose="02020603050405020304" pitchFamily="18" charset="0"/>
                <a:cs typeface="Times New Roman" panose="02020603050405020304" pitchFamily="18" charset="0"/>
              </a:rPr>
              <a:t>R</a:t>
            </a:r>
            <a:r>
              <a:rPr lang="en-US" altLang="ko-KR" sz="1400" baseline="-25000" dirty="0" err="1" smtClean="0">
                <a:solidFill>
                  <a:schemeClr val="bg1">
                    <a:lumMod val="50000"/>
                  </a:schemeClr>
                </a:solidFill>
                <a:latin typeface="Times New Roman" panose="02020603050405020304" pitchFamily="18" charset="0"/>
                <a:cs typeface="Times New Roman" panose="02020603050405020304" pitchFamily="18" charset="0"/>
              </a:rPr>
              <a:t>SiPM</a:t>
            </a:r>
            <a:r>
              <a:rPr lang="en-US" altLang="ko-KR" sz="1400" baseline="-25000" dirty="0" smtClean="0">
                <a:solidFill>
                  <a:schemeClr val="bg1">
                    <a:lumMod val="50000"/>
                  </a:schemeClr>
                </a:solidFill>
                <a:latin typeface="Times New Roman" panose="02020603050405020304" pitchFamily="18" charset="0"/>
                <a:cs typeface="Times New Roman" panose="02020603050405020304" pitchFamily="18" charset="0"/>
              </a:rPr>
              <a:t> </a:t>
            </a:r>
            <a:r>
              <a:rPr lang="en-US" altLang="ko-KR" sz="1400" dirty="0" smtClean="0">
                <a:solidFill>
                  <a:schemeClr val="bg1">
                    <a:lumMod val="50000"/>
                  </a:schemeClr>
                </a:solidFill>
                <a:latin typeface="Times New Roman" panose="02020603050405020304" pitchFamily="18" charset="0"/>
                <a:cs typeface="Times New Roman" panose="02020603050405020304" pitchFamily="18" charset="0"/>
              </a:rPr>
              <a:t>of GAPDs with three </a:t>
            </a:r>
            <a:r>
              <a:rPr lang="el-GR" altLang="ko-KR" sz="1400" dirty="0" smtClean="0">
                <a:solidFill>
                  <a:schemeClr val="bg1">
                    <a:lumMod val="50000"/>
                  </a:schemeClr>
                </a:solidFill>
                <a:latin typeface="Times New Roman" panose="02020603050405020304" pitchFamily="18" charset="0"/>
                <a:cs typeface="Times New Roman" panose="02020603050405020304" pitchFamily="18" charset="0"/>
              </a:rPr>
              <a:t>ϕ</a:t>
            </a:r>
            <a:r>
              <a:rPr lang="en-US" altLang="ko-KR" sz="1400" baseline="-25000" dirty="0" smtClean="0">
                <a:solidFill>
                  <a:schemeClr val="bg1">
                    <a:lumMod val="50000"/>
                  </a:schemeClr>
                </a:solidFill>
                <a:latin typeface="Times New Roman" panose="02020603050405020304" pitchFamily="18" charset="0"/>
                <a:cs typeface="Times New Roman" panose="02020603050405020304" pitchFamily="18" charset="0"/>
              </a:rPr>
              <a:t>p-well</a:t>
            </a:r>
            <a:r>
              <a:rPr lang="en-US" altLang="ko-KR" sz="1400" dirty="0" smtClean="0">
                <a:solidFill>
                  <a:schemeClr val="bg1">
                    <a:lumMod val="50000"/>
                  </a:schemeClr>
                </a:solidFill>
                <a:latin typeface="Times New Roman" panose="02020603050405020304" pitchFamily="18" charset="0"/>
                <a:cs typeface="Times New Roman" panose="02020603050405020304" pitchFamily="18" charset="0"/>
              </a:rPr>
              <a:t> conditions for </a:t>
            </a:r>
            <a:r>
              <a:rPr lang="en-US" altLang="ko-KR" sz="1400" dirty="0" err="1" smtClean="0">
                <a:solidFill>
                  <a:schemeClr val="bg1">
                    <a:lumMod val="50000"/>
                  </a:schemeClr>
                </a:solidFill>
                <a:latin typeface="Times New Roman" panose="02020603050405020304" pitchFamily="18" charset="0"/>
                <a:cs typeface="Times New Roman" panose="02020603050405020304" pitchFamily="18" charset="0"/>
              </a:rPr>
              <a:t>N</a:t>
            </a:r>
            <a:r>
              <a:rPr lang="en-US" altLang="ko-KR" sz="1400" baseline="-25000" dirty="0" err="1" smtClean="0">
                <a:solidFill>
                  <a:schemeClr val="bg1">
                    <a:lumMod val="50000"/>
                  </a:schemeClr>
                </a:solidFill>
                <a:latin typeface="Times New Roman" panose="02020603050405020304" pitchFamily="18" charset="0"/>
                <a:cs typeface="Times New Roman" panose="02020603050405020304" pitchFamily="18" charset="0"/>
              </a:rPr>
              <a:t>ph</a:t>
            </a:r>
            <a:r>
              <a:rPr lang="en-US" altLang="ko-KR" sz="1400" dirty="0" smtClean="0">
                <a:solidFill>
                  <a:schemeClr val="bg1">
                    <a:lumMod val="50000"/>
                  </a:schemeClr>
                </a:solidFill>
                <a:latin typeface="Times New Roman" panose="02020603050405020304" pitchFamily="18" charset="0"/>
                <a:cs typeface="Times New Roman" panose="02020603050405020304" pitchFamily="18" charset="0"/>
              </a:rPr>
              <a:t> = 5000, 20000, and 50000 photons (V</a:t>
            </a:r>
            <a:r>
              <a:rPr lang="en-US" altLang="ko-KR" sz="1400" baseline="-25000" dirty="0" smtClean="0">
                <a:solidFill>
                  <a:schemeClr val="bg1">
                    <a:lumMod val="50000"/>
                  </a:schemeClr>
                </a:solidFill>
                <a:latin typeface="Times New Roman" panose="02020603050405020304" pitchFamily="18" charset="0"/>
                <a:cs typeface="Times New Roman" panose="02020603050405020304" pitchFamily="18" charset="0"/>
              </a:rPr>
              <a:t>ex</a:t>
            </a:r>
            <a:r>
              <a:rPr lang="en-US" altLang="ko-KR" sz="1400" dirty="0" smtClean="0">
                <a:solidFill>
                  <a:schemeClr val="bg1">
                    <a:lumMod val="50000"/>
                  </a:schemeClr>
                </a:solidFill>
                <a:latin typeface="Times New Roman" panose="02020603050405020304" pitchFamily="18" charset="0"/>
                <a:cs typeface="Times New Roman" panose="02020603050405020304" pitchFamily="18" charset="0"/>
              </a:rPr>
              <a:t> = 2.0 V)</a:t>
            </a:r>
            <a:endParaRPr lang="en-US" altLang="ko-KR" sz="14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3380604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12</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R</a:t>
            </a:r>
            <a:r>
              <a:rPr lang="en-US" altLang="ko-KR" b="1" baseline="-25000" dirty="0" smtClean="0"/>
              <a:t>SiPM</a:t>
            </a:r>
            <a:r>
              <a:rPr lang="en-US" altLang="ko-KR" b="1" dirty="0" smtClean="0"/>
              <a:t> mapping (</a:t>
            </a:r>
            <a:r>
              <a:rPr lang="en-US" altLang="ko-KR" b="1" dirty="0" err="1" smtClean="0"/>
              <a:t>N</a:t>
            </a:r>
            <a:r>
              <a:rPr lang="en-US" altLang="ko-KR" b="1" baseline="-25000" dirty="0" err="1" smtClean="0"/>
              <a:t>ph</a:t>
            </a:r>
            <a:r>
              <a:rPr lang="en-US" altLang="ko-KR" b="1" dirty="0" smtClean="0"/>
              <a:t>, </a:t>
            </a:r>
            <a:r>
              <a:rPr lang="el-GR" altLang="ko-KR" b="1" dirty="0" smtClean="0">
                <a:latin typeface="Times New Roman" panose="02020603050405020304" pitchFamily="18" charset="0"/>
                <a:cs typeface="Times New Roman" panose="02020603050405020304" pitchFamily="18" charset="0"/>
              </a:rPr>
              <a:t>λ</a:t>
            </a:r>
            <a:r>
              <a:rPr lang="en-US" altLang="ko-KR" b="1" dirty="0" smtClean="0">
                <a:latin typeface="Times New Roman" panose="02020603050405020304" pitchFamily="18" charset="0"/>
                <a:cs typeface="Times New Roman" panose="02020603050405020304" pitchFamily="18" charset="0"/>
              </a:rPr>
              <a:t>)</a:t>
            </a:r>
            <a:endParaRPr lang="ko-KR" altLang="en-US" b="1" dirty="0"/>
          </a:p>
        </p:txBody>
      </p:sp>
      <p:grpSp>
        <p:nvGrpSpPr>
          <p:cNvPr id="33" name="Group 32"/>
          <p:cNvGrpSpPr/>
          <p:nvPr/>
        </p:nvGrpSpPr>
        <p:grpSpPr>
          <a:xfrm>
            <a:off x="183095" y="1291729"/>
            <a:ext cx="8827200" cy="5193050"/>
            <a:chOff x="128853" y="1218729"/>
            <a:chExt cx="8827200" cy="5193050"/>
          </a:xfrm>
        </p:grpSpPr>
        <p:grpSp>
          <p:nvGrpSpPr>
            <p:cNvPr id="12" name="Group 11"/>
            <p:cNvGrpSpPr/>
            <p:nvPr/>
          </p:nvGrpSpPr>
          <p:grpSpPr>
            <a:xfrm>
              <a:off x="128853" y="1566748"/>
              <a:ext cx="8825601" cy="1440000"/>
              <a:chOff x="51734" y="1217694"/>
              <a:chExt cx="8825601" cy="1440000"/>
            </a:xfrm>
          </p:grpSpPr>
          <p:grpSp>
            <p:nvGrpSpPr>
              <p:cNvPr id="7" name="Group 6"/>
              <p:cNvGrpSpPr/>
              <p:nvPr/>
            </p:nvGrpSpPr>
            <p:grpSpPr>
              <a:xfrm>
                <a:off x="957335" y="1217694"/>
                <a:ext cx="7920000" cy="1440000"/>
                <a:chOff x="466725" y="1181124"/>
                <a:chExt cx="8672925" cy="162000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725" y="1181124"/>
                  <a:ext cx="2160000" cy="16200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6250" y="1181125"/>
                  <a:ext cx="2160000" cy="1619999"/>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7950" y="1181124"/>
                  <a:ext cx="2160000" cy="162000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79650" y="1181124"/>
                  <a:ext cx="2160000" cy="1620000"/>
                </a:xfrm>
                <a:prstGeom prst="rect">
                  <a:avLst/>
                </a:prstGeom>
              </p:spPr>
            </p:pic>
          </p:grpSp>
          <p:sp>
            <p:nvSpPr>
              <p:cNvPr id="26" name="TextBox 25"/>
              <p:cNvSpPr txBox="1"/>
              <p:nvPr/>
            </p:nvSpPr>
            <p:spPr>
              <a:xfrm>
                <a:off x="51734" y="1777302"/>
                <a:ext cx="952500"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Device #1</a:t>
                </a:r>
                <a:endParaRPr lang="ko-KR" altLang="en-US" sz="1600" b="1" dirty="0" smtClean="0">
                  <a:latin typeface="Times New Roman" panose="02020603050405020304" pitchFamily="18" charset="0"/>
                  <a:cs typeface="Times New Roman" panose="02020603050405020304" pitchFamily="18" charset="0"/>
                </a:endParaRPr>
              </a:p>
            </p:txBody>
          </p:sp>
        </p:grpSp>
        <p:grpSp>
          <p:nvGrpSpPr>
            <p:cNvPr id="10" name="Group 9"/>
            <p:cNvGrpSpPr/>
            <p:nvPr/>
          </p:nvGrpSpPr>
          <p:grpSpPr>
            <a:xfrm>
              <a:off x="128853" y="3269206"/>
              <a:ext cx="8827200" cy="1440001"/>
              <a:chOff x="51734" y="3037849"/>
              <a:chExt cx="8872500" cy="1440001"/>
            </a:xfrm>
          </p:grpSpPr>
          <p:grpSp>
            <p:nvGrpSpPr>
              <p:cNvPr id="13" name="Group 12"/>
              <p:cNvGrpSpPr/>
              <p:nvPr/>
            </p:nvGrpSpPr>
            <p:grpSpPr>
              <a:xfrm>
                <a:off x="1004234" y="3037849"/>
                <a:ext cx="7920000" cy="1440001"/>
                <a:chOff x="609600" y="1720737"/>
                <a:chExt cx="8668575" cy="1620002"/>
              </a:xfrm>
            </p:grpSpPr>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18175" y="1720737"/>
                  <a:ext cx="2160000" cy="1620000"/>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9600" y="1720739"/>
                  <a:ext cx="2160000" cy="1620000"/>
                </a:xfrm>
                <a:prstGeom prst="rect">
                  <a:avLst/>
                </a:prstGeom>
              </p:spPr>
            </p:pic>
            <p:pic>
              <p:nvPicPr>
                <p:cNvPr id="19" name="Pictur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79125" y="1720737"/>
                  <a:ext cx="2160000" cy="1620000"/>
                </a:xfrm>
                <a:prstGeom prst="rect">
                  <a:avLst/>
                </a:prstGeom>
              </p:spPr>
            </p:pic>
            <p:pic>
              <p:nvPicPr>
                <p:cNvPr id="20" name="Pictur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48650" y="1720737"/>
                  <a:ext cx="2160000" cy="1620000"/>
                </a:xfrm>
                <a:prstGeom prst="rect">
                  <a:avLst/>
                </a:prstGeom>
              </p:spPr>
            </p:pic>
          </p:grpSp>
          <p:sp>
            <p:nvSpPr>
              <p:cNvPr id="27" name="TextBox 26"/>
              <p:cNvSpPr txBox="1"/>
              <p:nvPr/>
            </p:nvSpPr>
            <p:spPr>
              <a:xfrm>
                <a:off x="51734" y="3603023"/>
                <a:ext cx="952500"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Device #2</a:t>
                </a:r>
                <a:endParaRPr lang="ko-KR" altLang="en-US" sz="1600" b="1" dirty="0" smtClean="0">
                  <a:latin typeface="Times New Roman" panose="02020603050405020304" pitchFamily="18" charset="0"/>
                  <a:cs typeface="Times New Roman" panose="02020603050405020304" pitchFamily="18" charset="0"/>
                </a:endParaRPr>
              </a:p>
            </p:txBody>
          </p:sp>
        </p:grpSp>
        <p:grpSp>
          <p:nvGrpSpPr>
            <p:cNvPr id="9" name="Group 8"/>
            <p:cNvGrpSpPr/>
            <p:nvPr/>
          </p:nvGrpSpPr>
          <p:grpSpPr>
            <a:xfrm>
              <a:off x="128853" y="4971779"/>
              <a:ext cx="8827200" cy="1440000"/>
              <a:chOff x="51734" y="4857345"/>
              <a:chExt cx="8837957" cy="1440000"/>
            </a:xfrm>
          </p:grpSpPr>
          <p:grpSp>
            <p:nvGrpSpPr>
              <p:cNvPr id="21" name="Group 20"/>
              <p:cNvGrpSpPr/>
              <p:nvPr/>
            </p:nvGrpSpPr>
            <p:grpSpPr>
              <a:xfrm>
                <a:off x="969691" y="4857345"/>
                <a:ext cx="7920000" cy="1440000"/>
                <a:chOff x="476250" y="1643117"/>
                <a:chExt cx="8674355" cy="1620000"/>
              </a:xfrm>
            </p:grpSpPr>
            <p:pic>
              <p:nvPicPr>
                <p:cNvPr id="22" name="Picture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18190" y="1643117"/>
                  <a:ext cx="2160000" cy="1620000"/>
                </a:xfrm>
                <a:prstGeom prst="rect">
                  <a:avLst/>
                </a:prstGeom>
              </p:spPr>
            </p:pic>
            <p:pic>
              <p:nvPicPr>
                <p:cNvPr id="23" name="Picture 2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990605" y="1643117"/>
                  <a:ext cx="2160000" cy="1620000"/>
                </a:xfrm>
                <a:prstGeom prst="rect">
                  <a:avLst/>
                </a:prstGeom>
              </p:spPr>
            </p:pic>
            <p:pic>
              <p:nvPicPr>
                <p:cNvPr id="24" name="Picture 2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76250" y="1643117"/>
                  <a:ext cx="2160000" cy="1620000"/>
                </a:xfrm>
                <a:prstGeom prst="rect">
                  <a:avLst/>
                </a:prstGeom>
              </p:spPr>
            </p:pic>
            <p:pic>
              <p:nvPicPr>
                <p:cNvPr id="25" name="Picture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645775" y="1643117"/>
                  <a:ext cx="2160000" cy="1620000"/>
                </a:xfrm>
                <a:prstGeom prst="rect">
                  <a:avLst/>
                </a:prstGeom>
              </p:spPr>
            </p:pic>
          </p:grpSp>
          <p:sp>
            <p:nvSpPr>
              <p:cNvPr id="28" name="TextBox 27"/>
              <p:cNvSpPr txBox="1"/>
              <p:nvPr/>
            </p:nvSpPr>
            <p:spPr>
              <a:xfrm>
                <a:off x="51734" y="5416953"/>
                <a:ext cx="952500"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Device #3</a:t>
                </a:r>
                <a:endParaRPr lang="ko-KR" altLang="en-US" sz="1600" b="1" dirty="0" smtClean="0">
                  <a:latin typeface="Times New Roman" panose="02020603050405020304" pitchFamily="18" charset="0"/>
                  <a:cs typeface="Times New Roman" panose="02020603050405020304" pitchFamily="18" charset="0"/>
                </a:endParaRPr>
              </a:p>
            </p:txBody>
          </p:sp>
        </p:grpSp>
        <p:sp>
          <p:nvSpPr>
            <p:cNvPr id="29" name="TextBox 28"/>
            <p:cNvSpPr txBox="1"/>
            <p:nvPr/>
          </p:nvSpPr>
          <p:spPr>
            <a:xfrm>
              <a:off x="1600200" y="1218729"/>
              <a:ext cx="613861"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1.0 V</a:t>
              </a:r>
              <a:endParaRPr lang="ko-KR" altLang="en-US" sz="1600" b="1" dirty="0" smtClean="0">
                <a:latin typeface="Times New Roman" panose="02020603050405020304" pitchFamily="18" charset="0"/>
                <a:cs typeface="Times New Roman" panose="02020603050405020304" pitchFamily="18" charset="0"/>
              </a:endParaRPr>
            </a:p>
          </p:txBody>
        </p:sp>
        <p:sp>
          <p:nvSpPr>
            <p:cNvPr id="30" name="TextBox 29"/>
            <p:cNvSpPr txBox="1"/>
            <p:nvPr/>
          </p:nvSpPr>
          <p:spPr>
            <a:xfrm>
              <a:off x="3723312" y="1218729"/>
              <a:ext cx="613861"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1.5 V</a:t>
              </a:r>
              <a:endParaRPr lang="ko-KR" altLang="en-US" sz="1600" b="1" dirty="0" smtClean="0">
                <a:latin typeface="Times New Roman" panose="02020603050405020304" pitchFamily="18" charset="0"/>
                <a:cs typeface="Times New Roman" panose="02020603050405020304" pitchFamily="18" charset="0"/>
              </a:endParaRPr>
            </a:p>
          </p:txBody>
        </p:sp>
        <p:sp>
          <p:nvSpPr>
            <p:cNvPr id="31" name="TextBox 30"/>
            <p:cNvSpPr txBox="1"/>
            <p:nvPr/>
          </p:nvSpPr>
          <p:spPr>
            <a:xfrm>
              <a:off x="5678113" y="1218729"/>
              <a:ext cx="613861"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2.0 V</a:t>
              </a:r>
              <a:endParaRPr lang="ko-KR" altLang="en-US" sz="1600" b="1" dirty="0" smtClean="0">
                <a:latin typeface="Times New Roman" panose="02020603050405020304" pitchFamily="18" charset="0"/>
                <a:cs typeface="Times New Roman" panose="02020603050405020304" pitchFamily="18" charset="0"/>
              </a:endParaRPr>
            </a:p>
          </p:txBody>
        </p:sp>
        <p:sp>
          <p:nvSpPr>
            <p:cNvPr id="32" name="TextBox 31"/>
            <p:cNvSpPr txBox="1"/>
            <p:nvPr/>
          </p:nvSpPr>
          <p:spPr>
            <a:xfrm>
              <a:off x="7772400" y="1218729"/>
              <a:ext cx="613861" cy="318924"/>
            </a:xfrm>
            <a:prstGeom prst="rect">
              <a:avLst/>
            </a:prstGeom>
            <a:noFill/>
          </p:spPr>
          <p:txBody>
            <a:bodyPr wrap="square" lIns="36000" tIns="36000" rIns="36000" bIns="36000" rtlCol="0">
              <a:spAutoFit/>
            </a:bodyPr>
            <a:lstStyle/>
            <a:p>
              <a:r>
                <a:rPr lang="en-US" altLang="ko-KR" sz="1600" b="1" dirty="0" smtClean="0">
                  <a:latin typeface="Times New Roman" panose="02020603050405020304" pitchFamily="18" charset="0"/>
                  <a:cs typeface="Times New Roman" panose="02020603050405020304" pitchFamily="18" charset="0"/>
                </a:rPr>
                <a:t>2.5 V</a:t>
              </a:r>
              <a:endParaRPr lang="ko-KR" altLang="en-US" sz="1600" b="1" dirty="0" smtClean="0">
                <a:latin typeface="Times New Roman" panose="02020603050405020304" pitchFamily="18" charset="0"/>
                <a:cs typeface="Times New Roman" panose="02020603050405020304" pitchFamily="18" charset="0"/>
              </a:endParaRPr>
            </a:p>
          </p:txBody>
        </p:sp>
      </p:grpSp>
      <p:grpSp>
        <p:nvGrpSpPr>
          <p:cNvPr id="49" name="Group 48"/>
          <p:cNvGrpSpPr/>
          <p:nvPr/>
        </p:nvGrpSpPr>
        <p:grpSpPr>
          <a:xfrm>
            <a:off x="327567" y="2786249"/>
            <a:ext cx="658694" cy="823704"/>
            <a:chOff x="339764" y="990440"/>
            <a:chExt cx="658694" cy="943198"/>
          </a:xfrm>
        </p:grpSpPr>
        <p:grpSp>
          <p:nvGrpSpPr>
            <p:cNvPr id="42" name="Group 41"/>
            <p:cNvGrpSpPr/>
            <p:nvPr/>
          </p:nvGrpSpPr>
          <p:grpSpPr>
            <a:xfrm>
              <a:off x="339764" y="1130122"/>
              <a:ext cx="360000" cy="614739"/>
              <a:chOff x="383015" y="1080176"/>
              <a:chExt cx="360000" cy="614739"/>
            </a:xfrm>
          </p:grpSpPr>
          <p:cxnSp>
            <p:nvCxnSpPr>
              <p:cNvPr id="37" name="Straight Connector 36"/>
              <p:cNvCxnSpPr/>
              <p:nvPr/>
            </p:nvCxnSpPr>
            <p:spPr>
              <a:xfrm>
                <a:off x="391601" y="1080176"/>
                <a:ext cx="0" cy="4122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89699" y="1488803"/>
                <a:ext cx="288000" cy="206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383015" y="1379374"/>
                <a:ext cx="360000" cy="1030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371874" y="1603690"/>
              <a:ext cx="400024" cy="329948"/>
            </a:xfrm>
            <a:prstGeom prst="rect">
              <a:avLst/>
            </a:prstGeom>
            <a:noFill/>
          </p:spPr>
          <p:txBody>
            <a:bodyPr wrap="square" lIns="36000" tIns="36000" rIns="36000" bIns="36000" rtlCol="0">
              <a:spAutoFit/>
            </a:bodyPr>
            <a:lstStyle/>
            <a:p>
              <a:r>
                <a:rPr lang="en-US" altLang="ko-KR" sz="1400" b="1" dirty="0" err="1" smtClean="0">
                  <a:latin typeface="Times New Roman" panose="02020603050405020304" pitchFamily="18" charset="0"/>
                  <a:cs typeface="Times New Roman" panose="02020603050405020304" pitchFamily="18" charset="0"/>
                </a:rPr>
                <a:t>N</a:t>
              </a:r>
              <a:r>
                <a:rPr lang="en-US" altLang="ko-KR" sz="1400" b="1" baseline="-25000" dirty="0" err="1" smtClean="0">
                  <a:latin typeface="Times New Roman" panose="02020603050405020304" pitchFamily="18" charset="0"/>
                  <a:cs typeface="Times New Roman" panose="02020603050405020304" pitchFamily="18" charset="0"/>
                </a:rPr>
                <a:t>ph</a:t>
              </a:r>
              <a:endParaRPr lang="ko-KR" altLang="en-US" sz="1400" b="1" baseline="-25000" dirty="0" smtClean="0">
                <a:latin typeface="Times New Roman" panose="02020603050405020304" pitchFamily="18" charset="0"/>
                <a:cs typeface="Times New Roman" panose="02020603050405020304" pitchFamily="18" charset="0"/>
              </a:endParaRPr>
            </a:p>
          </p:txBody>
        </p:sp>
        <p:sp>
          <p:nvSpPr>
            <p:cNvPr id="44" name="TextBox 43"/>
            <p:cNvSpPr txBox="1"/>
            <p:nvPr/>
          </p:nvSpPr>
          <p:spPr>
            <a:xfrm>
              <a:off x="679165" y="1251746"/>
              <a:ext cx="319293" cy="329948"/>
            </a:xfrm>
            <a:prstGeom prst="rect">
              <a:avLst/>
            </a:prstGeom>
            <a:noFill/>
          </p:spPr>
          <p:txBody>
            <a:bodyPr wrap="square" lIns="36000" tIns="36000" rIns="36000" bIns="36000" rtlCol="0">
              <a:spAutoFit/>
            </a:bodyPr>
            <a:lstStyle/>
            <a:p>
              <a:r>
                <a:rPr lang="el-GR" altLang="ko-KR" sz="1400" b="1" dirty="0" smtClean="0">
                  <a:latin typeface="Times New Roman" panose="02020603050405020304" pitchFamily="18" charset="0"/>
                  <a:cs typeface="Times New Roman" panose="02020603050405020304" pitchFamily="18" charset="0"/>
                </a:rPr>
                <a:t>λ</a:t>
              </a:r>
              <a:endParaRPr lang="ko-KR" altLang="en-US" sz="1400" b="1" dirty="0" smtClean="0">
                <a:latin typeface="Times New Roman" panose="02020603050405020304" pitchFamily="18" charset="0"/>
                <a:cs typeface="Times New Roman" panose="02020603050405020304" pitchFamily="18" charset="0"/>
              </a:endParaRPr>
            </a:p>
          </p:txBody>
        </p:sp>
        <p:sp>
          <p:nvSpPr>
            <p:cNvPr id="45" name="TextBox 44"/>
            <p:cNvSpPr txBox="1"/>
            <p:nvPr/>
          </p:nvSpPr>
          <p:spPr>
            <a:xfrm>
              <a:off x="339764" y="990440"/>
              <a:ext cx="457200" cy="257369"/>
            </a:xfrm>
            <a:prstGeom prst="rect">
              <a:avLst/>
            </a:prstGeom>
            <a:noFill/>
          </p:spPr>
          <p:txBody>
            <a:bodyPr wrap="square" lIns="36000" tIns="36000" rIns="36000" bIns="36000" rtlCol="0">
              <a:spAutoFit/>
            </a:bodyPr>
            <a:lstStyle/>
            <a:p>
              <a:r>
                <a:rPr lang="en-US" altLang="ko-KR" sz="1200" b="1" dirty="0" smtClean="0">
                  <a:latin typeface="Times New Roman" panose="02020603050405020304" pitchFamily="18" charset="0"/>
                  <a:cs typeface="Times New Roman" panose="02020603050405020304" pitchFamily="18" charset="0"/>
                </a:rPr>
                <a:t>R</a:t>
              </a:r>
              <a:r>
                <a:rPr lang="en-US" altLang="ko-KR" sz="1200" b="1" baseline="-25000" dirty="0" smtClean="0">
                  <a:latin typeface="Times New Roman" panose="02020603050405020304" pitchFamily="18" charset="0"/>
                  <a:cs typeface="Times New Roman" panose="02020603050405020304" pitchFamily="18" charset="0"/>
                </a:rPr>
                <a:t>SiPM</a:t>
              </a:r>
              <a:endParaRPr lang="ko-KR" altLang="en-US" sz="1200" b="1" baseline="-25000" dirty="0" smtClean="0">
                <a:latin typeface="Times New Roman" panose="02020603050405020304" pitchFamily="18" charset="0"/>
                <a:cs typeface="Times New Roman" panose="02020603050405020304" pitchFamily="18" charset="0"/>
              </a:endParaRPr>
            </a:p>
          </p:txBody>
        </p:sp>
      </p:grpSp>
      <p:sp>
        <p:nvSpPr>
          <p:cNvPr id="53" name="TextBox 52"/>
          <p:cNvSpPr txBox="1"/>
          <p:nvPr/>
        </p:nvSpPr>
        <p:spPr>
          <a:xfrm>
            <a:off x="114219" y="827018"/>
            <a:ext cx="2033026" cy="646331"/>
          </a:xfrm>
          <a:prstGeom prst="rect">
            <a:avLst/>
          </a:prstGeom>
          <a:noFill/>
        </p:spPr>
        <p:txBody>
          <a:bodyPr wrap="square" lIns="36000" rIns="0" rtlCol="0">
            <a:spAutoFit/>
          </a:bodyPr>
          <a:lstStyle/>
          <a:p>
            <a:r>
              <a:rPr lang="en-US" altLang="ko-KR" sz="1200" b="1" u="sng" dirty="0" smtClean="0"/>
              <a:t>Input range</a:t>
            </a:r>
          </a:p>
          <a:p>
            <a:r>
              <a:rPr lang="en-US" altLang="ko-KR" sz="1200" dirty="0"/>
              <a:t>- </a:t>
            </a:r>
            <a:r>
              <a:rPr lang="en-US" altLang="ko-KR" sz="1200" i="1" dirty="0" err="1" smtClean="0"/>
              <a:t>N</a:t>
            </a:r>
            <a:r>
              <a:rPr lang="en-US" altLang="ko-KR" sz="1200" i="1" baseline="-25000" dirty="0" err="1" smtClean="0"/>
              <a:t>ph</a:t>
            </a:r>
            <a:r>
              <a:rPr lang="en-US" altLang="ko-KR" sz="1200" i="1" dirty="0" smtClean="0"/>
              <a:t>: 5.0x10</a:t>
            </a:r>
            <a:r>
              <a:rPr lang="en-US" altLang="ko-KR" sz="1200" i="1" baseline="30000" dirty="0" smtClean="0"/>
              <a:t>2</a:t>
            </a:r>
            <a:r>
              <a:rPr lang="en-US" altLang="ko-KR" sz="1200" i="1" dirty="0" smtClean="0"/>
              <a:t> ~ 10x10</a:t>
            </a:r>
            <a:r>
              <a:rPr lang="en-US" altLang="ko-KR" sz="1200" i="1" baseline="30000" dirty="0" smtClean="0"/>
              <a:t>4</a:t>
            </a:r>
            <a:r>
              <a:rPr lang="en-US" altLang="ko-KR" sz="1200" i="1" dirty="0" smtClean="0"/>
              <a:t> photons</a:t>
            </a:r>
            <a:endParaRPr lang="en-US" altLang="ko-KR" sz="1200" i="1" baseline="30000" dirty="0" smtClean="0"/>
          </a:p>
          <a:p>
            <a:r>
              <a:rPr lang="en-US" altLang="ko-KR" sz="1200" dirty="0" smtClean="0"/>
              <a:t>- </a:t>
            </a:r>
            <a:r>
              <a:rPr lang="el-GR" altLang="ko-KR" sz="1200" dirty="0" smtClean="0"/>
              <a:t>λ</a:t>
            </a:r>
            <a:r>
              <a:rPr lang="en-US" altLang="ko-KR" sz="1200" dirty="0" smtClean="0"/>
              <a:t>: 375 ~ 700 nm</a:t>
            </a:r>
          </a:p>
        </p:txBody>
      </p:sp>
      <p:sp>
        <p:nvSpPr>
          <p:cNvPr id="46" name="TextBox 45"/>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144595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13</a:t>
            </a:fld>
            <a:endParaRPr lang="en-US"/>
          </a:p>
        </p:txBody>
      </p:sp>
      <p:sp>
        <p:nvSpPr>
          <p:cNvPr id="17" name="TextBox 16"/>
          <p:cNvSpPr txBox="1"/>
          <p:nvPr/>
        </p:nvSpPr>
        <p:spPr>
          <a:xfrm>
            <a:off x="4411484" y="4362661"/>
            <a:ext cx="4522723" cy="1919363"/>
          </a:xfrm>
          <a:prstGeom prst="rect">
            <a:avLst/>
          </a:prstGeom>
          <a:noFill/>
        </p:spPr>
        <p:txBody>
          <a:bodyPr wrap="square" lIns="36000" tIns="36000" rIns="36000" bIns="36000" rtlCol="0">
            <a:spAutoFit/>
          </a:bodyPr>
          <a:lstStyle/>
          <a:p>
            <a:pPr marL="0" lvl="1">
              <a:lnSpc>
                <a:spcPct val="125000"/>
              </a:lnSpc>
              <a:spcBef>
                <a:spcPts val="600"/>
              </a:spcBef>
              <a:spcAft>
                <a:spcPts val="600"/>
              </a:spcAft>
            </a:pPr>
            <a:r>
              <a:rPr lang="el-GR" altLang="ko-KR" sz="1600" b="1" dirty="0">
                <a:latin typeface="Times New Roman" panose="02020603050405020304" pitchFamily="18" charset="0"/>
                <a:cs typeface="Times New Roman" panose="02020603050405020304" pitchFamily="18" charset="0"/>
              </a:rPr>
              <a:t>Δ</a:t>
            </a:r>
            <a:r>
              <a:rPr lang="en-US" altLang="ko-KR" sz="1600" b="1" dirty="0">
                <a:latin typeface="Times New Roman" panose="02020603050405020304" pitchFamily="18" charset="0"/>
                <a:cs typeface="Times New Roman" panose="02020603050405020304" pitchFamily="18" charset="0"/>
              </a:rPr>
              <a:t> </a:t>
            </a:r>
            <a:r>
              <a:rPr lang="en-US" altLang="ko-KR" sz="1600" b="1" dirty="0" err="1">
                <a:latin typeface="Times New Roman" panose="02020603050405020304" pitchFamily="18" charset="0"/>
                <a:cs typeface="Times New Roman" panose="02020603050405020304" pitchFamily="18" charset="0"/>
              </a:rPr>
              <a:t>R</a:t>
            </a:r>
            <a:r>
              <a:rPr lang="en-US" altLang="ko-KR" sz="1600" b="1" baseline="-25000" dirty="0" err="1">
                <a:latin typeface="Times New Roman" panose="02020603050405020304" pitchFamily="18" charset="0"/>
                <a:cs typeface="Times New Roman" panose="02020603050405020304" pitchFamily="18" charset="0"/>
              </a:rPr>
              <a:t>SiPM</a:t>
            </a:r>
            <a:r>
              <a:rPr lang="en-US" altLang="ko-KR" sz="1600" b="1" dirty="0">
                <a:latin typeface="Times New Roman" panose="02020603050405020304" pitchFamily="18" charset="0"/>
                <a:cs typeface="Times New Roman" panose="02020603050405020304" pitchFamily="18" charset="0"/>
              </a:rPr>
              <a:t> vs. E-field @ </a:t>
            </a:r>
            <a:r>
              <a:rPr lang="el-GR" altLang="ko-KR" sz="1600" b="1" dirty="0">
                <a:latin typeface="Times New Roman" panose="02020603050405020304" pitchFamily="18" charset="0"/>
                <a:cs typeface="Times New Roman" panose="02020603050405020304" pitchFamily="18" charset="0"/>
              </a:rPr>
              <a:t>λ</a:t>
            </a:r>
            <a:r>
              <a:rPr lang="en-US" altLang="ko-KR" sz="1600" b="1" dirty="0">
                <a:latin typeface="Times New Roman" panose="02020603050405020304" pitchFamily="18" charset="0"/>
                <a:cs typeface="Times New Roman" panose="02020603050405020304" pitchFamily="18" charset="0"/>
              </a:rPr>
              <a:t> = 530 nm, V</a:t>
            </a:r>
            <a:r>
              <a:rPr lang="en-US" altLang="ko-KR" sz="1600" b="1" baseline="-25000" dirty="0">
                <a:latin typeface="Times New Roman" panose="02020603050405020304" pitchFamily="18" charset="0"/>
                <a:cs typeface="Times New Roman" panose="02020603050405020304" pitchFamily="18" charset="0"/>
              </a:rPr>
              <a:t>ex</a:t>
            </a:r>
            <a:r>
              <a:rPr lang="en-US" altLang="ko-KR" sz="1600" b="1" dirty="0">
                <a:latin typeface="Times New Roman" panose="02020603050405020304" pitchFamily="18" charset="0"/>
                <a:cs typeface="Times New Roman" panose="02020603050405020304" pitchFamily="18" charset="0"/>
              </a:rPr>
              <a:t> = </a:t>
            </a:r>
            <a:r>
              <a:rPr lang="en-US" altLang="ko-KR" sz="1600" b="1" dirty="0" smtClean="0">
                <a:latin typeface="Times New Roman" panose="02020603050405020304" pitchFamily="18" charset="0"/>
                <a:cs typeface="Times New Roman" panose="02020603050405020304" pitchFamily="18" charset="0"/>
              </a:rPr>
              <a:t>2.5 </a:t>
            </a:r>
            <a:r>
              <a:rPr lang="en-US" altLang="ko-KR" sz="1600" b="1" dirty="0">
                <a:latin typeface="Times New Roman" panose="02020603050405020304" pitchFamily="18" charset="0"/>
                <a:cs typeface="Times New Roman" panose="02020603050405020304" pitchFamily="18" charset="0"/>
              </a:rPr>
              <a:t>V</a:t>
            </a:r>
            <a:endParaRPr lang="en-US" altLang="ko-KR" sz="1600" b="1" dirty="0" smtClean="0">
              <a:latin typeface="Times New Roman" panose="02020603050405020304" pitchFamily="18" charset="0"/>
              <a:cs typeface="Times New Roman" panose="02020603050405020304" pitchFamily="18" charset="0"/>
            </a:endParaRPr>
          </a:p>
          <a:p>
            <a:pPr marL="432000" lvl="2" indent="-180000">
              <a:lnSpc>
                <a:spcPct val="125000"/>
              </a:lnSpc>
              <a:spcBef>
                <a:spcPts val="600"/>
              </a:spcBef>
              <a:spcAft>
                <a:spcPts val="600"/>
              </a:spcAft>
              <a:buFont typeface="Wingdings" panose="05000000000000000000" pitchFamily="2" charset="2"/>
              <a:buChar char="ü"/>
            </a:pPr>
            <a:r>
              <a:rPr lang="el-GR" altLang="ko-KR" sz="1400" dirty="0" smtClean="0">
                <a:latin typeface="Times New Roman" panose="02020603050405020304" pitchFamily="18" charset="0"/>
                <a:cs typeface="Times New Roman" panose="02020603050405020304" pitchFamily="18" charset="0"/>
                <a:sym typeface="Wingdings" panose="05000000000000000000" pitchFamily="2" charset="2"/>
              </a:rPr>
              <a:t>Δ</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R</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SiPM</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is negligible at low </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N</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ph</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(&lt; 10000 photons)</a:t>
            </a:r>
          </a:p>
          <a:p>
            <a:pPr marL="432000" lvl="2" indent="-180000">
              <a:lnSpc>
                <a:spcPct val="125000"/>
              </a:lnSpc>
              <a:spcBef>
                <a:spcPts val="600"/>
              </a:spcBef>
              <a:spcAft>
                <a:spcPts val="600"/>
              </a:spcAft>
              <a:buFont typeface="Wingdings" panose="05000000000000000000" pitchFamily="2" charset="2"/>
              <a:buChar char="ü"/>
            </a:pPr>
            <a:r>
              <a:rPr lang="el-GR" altLang="ko-KR" sz="1400" dirty="0" smtClean="0">
                <a:latin typeface="Times New Roman" panose="02020603050405020304" pitchFamily="18" charset="0"/>
                <a:cs typeface="Times New Roman" panose="02020603050405020304" pitchFamily="18" charset="0"/>
                <a:sym typeface="Wingdings" panose="05000000000000000000" pitchFamily="2" charset="2"/>
              </a:rPr>
              <a:t>Δ</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R</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SiPM</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becomes noticeable when </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N</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ph</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&gt; 20000 photons</a:t>
            </a:r>
            <a:endParaRPr lang="en-US" altLang="ko-KR" sz="1400" dirty="0">
              <a:latin typeface="Times New Roman" panose="02020603050405020304" pitchFamily="18" charset="0"/>
              <a:cs typeface="Times New Roman" panose="02020603050405020304" pitchFamily="18" charset="0"/>
              <a:sym typeface="Wingdings" panose="05000000000000000000" pitchFamily="2" charset="2"/>
            </a:endParaRPr>
          </a:p>
          <a:p>
            <a:pPr marL="432000" lvl="2" indent="-180000">
              <a:lnSpc>
                <a:spcPct val="125000"/>
              </a:lnSpc>
              <a:spcBef>
                <a:spcPts val="600"/>
              </a:spcBef>
              <a:spcAft>
                <a:spcPts val="6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At higher </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N</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ph</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(&gt; 20000 photons), Device #2 has the best R</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SiPM</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while Device #3 has the worst R</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SiPM</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for all V</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ex</a:t>
            </a:r>
            <a:endPar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endParaRPr>
          </a:p>
        </p:txBody>
      </p:sp>
      <p:grpSp>
        <p:nvGrpSpPr>
          <p:cNvPr id="28" name="Group 27"/>
          <p:cNvGrpSpPr/>
          <p:nvPr/>
        </p:nvGrpSpPr>
        <p:grpSpPr>
          <a:xfrm>
            <a:off x="4818190" y="815077"/>
            <a:ext cx="3600000" cy="2827268"/>
            <a:chOff x="4818190" y="848128"/>
            <a:chExt cx="3600000" cy="2827268"/>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8190" y="958768"/>
              <a:ext cx="3600000" cy="2700000"/>
            </a:xfrm>
            <a:prstGeom prst="rect">
              <a:avLst/>
            </a:prstGeom>
          </p:spPr>
        </p:pic>
        <p:sp>
          <p:nvSpPr>
            <p:cNvPr id="15" name="TextBox 14"/>
            <p:cNvSpPr txBox="1"/>
            <p:nvPr/>
          </p:nvSpPr>
          <p:spPr>
            <a:xfrm>
              <a:off x="5606046" y="848128"/>
              <a:ext cx="2133600" cy="288147"/>
            </a:xfrm>
            <a:prstGeom prst="rect">
              <a:avLst/>
            </a:prstGeom>
            <a:solidFill>
              <a:schemeClr val="bg1"/>
            </a:solidFill>
          </p:spPr>
          <p:txBody>
            <a:bodyPr wrap="square" lIns="36000" tIns="36000" rIns="36000" bIns="36000" rtlCol="0">
              <a:spAutoFit/>
            </a:bodyPr>
            <a:lstStyle/>
            <a:p>
              <a:pPr algn="ctr"/>
              <a:r>
                <a:rPr lang="en-US" altLang="ko-KR" sz="1400" b="1" dirty="0" smtClean="0">
                  <a:latin typeface="Times New Roman" panose="02020603050405020304" pitchFamily="18" charset="0"/>
                  <a:cs typeface="Times New Roman" panose="02020603050405020304" pitchFamily="18" charset="0"/>
                </a:rPr>
                <a:t>Device #2 at V</a:t>
              </a:r>
              <a:r>
                <a:rPr lang="en-US" altLang="ko-KR" sz="1400" b="1" baseline="-25000" dirty="0" smtClean="0">
                  <a:latin typeface="Times New Roman" panose="02020603050405020304" pitchFamily="18" charset="0"/>
                  <a:cs typeface="Times New Roman" panose="02020603050405020304" pitchFamily="18" charset="0"/>
                </a:rPr>
                <a:t>ex</a:t>
              </a:r>
              <a:r>
                <a:rPr lang="en-US" altLang="ko-KR" sz="1400" b="1" dirty="0" smtClean="0">
                  <a:latin typeface="Times New Roman" panose="02020603050405020304" pitchFamily="18" charset="0"/>
                  <a:cs typeface="Times New Roman" panose="02020603050405020304" pitchFamily="18" charset="0"/>
                </a:rPr>
                <a:t> = 2.5 V</a:t>
              </a:r>
              <a:endParaRPr lang="ko-KR" altLang="en-US" sz="1400" b="1" dirty="0" smtClean="0">
                <a:latin typeface="Times New Roman" panose="02020603050405020304" pitchFamily="18" charset="0"/>
                <a:cs typeface="Times New Roman" panose="02020603050405020304" pitchFamily="18" charset="0"/>
              </a:endParaRPr>
            </a:p>
          </p:txBody>
        </p:sp>
        <p:sp>
          <p:nvSpPr>
            <p:cNvPr id="22" name="TextBox 21"/>
            <p:cNvSpPr txBox="1"/>
            <p:nvPr/>
          </p:nvSpPr>
          <p:spPr>
            <a:xfrm>
              <a:off x="4818190" y="3283617"/>
              <a:ext cx="982061" cy="257369"/>
            </a:xfrm>
            <a:prstGeom prst="rect">
              <a:avLst/>
            </a:prstGeom>
            <a:solidFill>
              <a:schemeClr val="bg1"/>
            </a:solidFill>
          </p:spPr>
          <p:txBody>
            <a:bodyPr wrap="square" lIns="36000" tIns="36000" rIns="36000" bIns="36000" rtlCol="0">
              <a:spAutoFit/>
            </a:bodyPr>
            <a:lstStyle/>
            <a:p>
              <a:r>
                <a:rPr lang="en-US" altLang="ko-KR" sz="1200" b="1" dirty="0" err="1" smtClean="0">
                  <a:latin typeface="Times New Roman" panose="02020603050405020304" pitchFamily="18" charset="0"/>
                  <a:cs typeface="Times New Roman" panose="02020603050405020304" pitchFamily="18" charset="0"/>
                </a:rPr>
                <a:t>N</a:t>
              </a:r>
              <a:r>
                <a:rPr lang="en-US" altLang="ko-KR" sz="1200" b="1" baseline="-25000" dirty="0" err="1" smtClean="0">
                  <a:latin typeface="Times New Roman" panose="02020603050405020304" pitchFamily="18" charset="0"/>
                  <a:cs typeface="Times New Roman" panose="02020603050405020304" pitchFamily="18" charset="0"/>
                </a:rPr>
                <a:t>ph</a:t>
              </a:r>
              <a:r>
                <a:rPr lang="en-US" altLang="ko-KR" sz="1200" b="1" dirty="0" smtClean="0">
                  <a:latin typeface="Times New Roman" panose="02020603050405020304" pitchFamily="18" charset="0"/>
                  <a:cs typeface="Times New Roman" panose="02020603050405020304" pitchFamily="18" charset="0"/>
                </a:rPr>
                <a:t> (photons)</a:t>
              </a:r>
              <a:endParaRPr lang="ko-KR" altLang="en-US" sz="1200" b="1" dirty="0" smtClean="0">
                <a:latin typeface="Times New Roman" panose="02020603050405020304" pitchFamily="18" charset="0"/>
                <a:cs typeface="Times New Roman" panose="02020603050405020304" pitchFamily="18" charset="0"/>
              </a:endParaRPr>
            </a:p>
          </p:txBody>
        </p:sp>
        <p:sp>
          <p:nvSpPr>
            <p:cNvPr id="25" name="TextBox 24"/>
            <p:cNvSpPr txBox="1"/>
            <p:nvPr/>
          </p:nvSpPr>
          <p:spPr>
            <a:xfrm rot="21135894">
              <a:off x="6559943" y="3418027"/>
              <a:ext cx="1387223" cy="257369"/>
            </a:xfrm>
            <a:prstGeom prst="rect">
              <a:avLst/>
            </a:prstGeom>
            <a:solidFill>
              <a:schemeClr val="bg1"/>
            </a:solidFill>
          </p:spPr>
          <p:txBody>
            <a:bodyPr wrap="square" lIns="36000" tIns="36000" rIns="36000" bIns="36000" rtlCol="0">
              <a:spAutoFit/>
            </a:bodyPr>
            <a:lstStyle/>
            <a:p>
              <a:r>
                <a:rPr lang="en-US" altLang="ko-KR" sz="1200" b="1" dirty="0" smtClean="0">
                  <a:latin typeface="Times New Roman" panose="02020603050405020304" pitchFamily="18" charset="0"/>
                  <a:cs typeface="Times New Roman" panose="02020603050405020304" pitchFamily="18" charset="0"/>
                </a:rPr>
                <a:t>Wavelength (nm)</a:t>
              </a:r>
              <a:endParaRPr lang="ko-KR" altLang="en-US" sz="1200" b="1" dirty="0" smtClean="0">
                <a:latin typeface="Times New Roman" panose="02020603050405020304" pitchFamily="18" charset="0"/>
                <a:cs typeface="Times New Roman" panose="02020603050405020304" pitchFamily="18" charset="0"/>
              </a:endParaRPr>
            </a:p>
          </p:txBody>
        </p:sp>
      </p:grpSp>
      <p:grpSp>
        <p:nvGrpSpPr>
          <p:cNvPr id="10" name="Group 9"/>
          <p:cNvGrpSpPr/>
          <p:nvPr/>
        </p:nvGrpSpPr>
        <p:grpSpPr>
          <a:xfrm>
            <a:off x="610354" y="815077"/>
            <a:ext cx="3600000" cy="2827268"/>
            <a:chOff x="610354" y="848128"/>
            <a:chExt cx="3600000" cy="2827268"/>
          </a:xfrm>
        </p:grpSpPr>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0354" y="958768"/>
              <a:ext cx="3600000" cy="2700000"/>
            </a:xfrm>
            <a:prstGeom prst="rect">
              <a:avLst/>
            </a:prstGeom>
          </p:spPr>
        </p:pic>
        <p:sp>
          <p:nvSpPr>
            <p:cNvPr id="14" name="TextBox 13"/>
            <p:cNvSpPr txBox="1"/>
            <p:nvPr/>
          </p:nvSpPr>
          <p:spPr>
            <a:xfrm>
              <a:off x="1343554" y="848128"/>
              <a:ext cx="2133600" cy="288147"/>
            </a:xfrm>
            <a:prstGeom prst="rect">
              <a:avLst/>
            </a:prstGeom>
            <a:solidFill>
              <a:schemeClr val="bg1"/>
            </a:solidFill>
          </p:spPr>
          <p:txBody>
            <a:bodyPr wrap="square" lIns="36000" tIns="36000" rIns="36000" bIns="36000" rtlCol="0">
              <a:spAutoFit/>
            </a:bodyPr>
            <a:lstStyle/>
            <a:p>
              <a:pPr algn="ctr"/>
              <a:r>
                <a:rPr lang="en-US" altLang="ko-KR" sz="1400" b="1" dirty="0" smtClean="0">
                  <a:latin typeface="Times New Roman" panose="02020603050405020304" pitchFamily="18" charset="0"/>
                  <a:cs typeface="Times New Roman" panose="02020603050405020304" pitchFamily="18" charset="0"/>
                </a:rPr>
                <a:t>Device #1 at V</a:t>
              </a:r>
              <a:r>
                <a:rPr lang="en-US" altLang="ko-KR" sz="1400" b="1" baseline="-25000" dirty="0" smtClean="0">
                  <a:latin typeface="Times New Roman" panose="02020603050405020304" pitchFamily="18" charset="0"/>
                  <a:cs typeface="Times New Roman" panose="02020603050405020304" pitchFamily="18" charset="0"/>
                </a:rPr>
                <a:t>ex</a:t>
              </a:r>
              <a:r>
                <a:rPr lang="en-US" altLang="ko-KR" sz="1400" b="1" dirty="0" smtClean="0">
                  <a:latin typeface="Times New Roman" panose="02020603050405020304" pitchFamily="18" charset="0"/>
                  <a:cs typeface="Times New Roman" panose="02020603050405020304" pitchFamily="18" charset="0"/>
                </a:rPr>
                <a:t> = 2.5 V</a:t>
              </a:r>
              <a:endParaRPr lang="ko-KR" altLang="en-US" sz="1400" b="1" dirty="0" smtClean="0">
                <a:latin typeface="Times New Roman" panose="02020603050405020304" pitchFamily="18" charset="0"/>
                <a:cs typeface="Times New Roman" panose="02020603050405020304" pitchFamily="18" charset="0"/>
              </a:endParaRPr>
            </a:p>
          </p:txBody>
        </p:sp>
        <p:sp>
          <p:nvSpPr>
            <p:cNvPr id="20" name="TextBox 19"/>
            <p:cNvSpPr txBox="1"/>
            <p:nvPr/>
          </p:nvSpPr>
          <p:spPr>
            <a:xfrm>
              <a:off x="662860" y="3283617"/>
              <a:ext cx="942799" cy="257369"/>
            </a:xfrm>
            <a:prstGeom prst="rect">
              <a:avLst/>
            </a:prstGeom>
            <a:solidFill>
              <a:schemeClr val="bg1"/>
            </a:solidFill>
          </p:spPr>
          <p:txBody>
            <a:bodyPr wrap="square" lIns="36000" tIns="36000" rIns="36000" bIns="36000" rtlCol="0">
              <a:spAutoFit/>
            </a:bodyPr>
            <a:lstStyle/>
            <a:p>
              <a:r>
                <a:rPr lang="en-US" altLang="ko-KR" sz="1200" b="1" dirty="0" err="1" smtClean="0">
                  <a:latin typeface="Times New Roman" panose="02020603050405020304" pitchFamily="18" charset="0"/>
                  <a:cs typeface="Times New Roman" panose="02020603050405020304" pitchFamily="18" charset="0"/>
                </a:rPr>
                <a:t>N</a:t>
              </a:r>
              <a:r>
                <a:rPr lang="en-US" altLang="ko-KR" sz="1200" b="1" baseline="-25000" dirty="0" err="1" smtClean="0">
                  <a:latin typeface="Times New Roman" panose="02020603050405020304" pitchFamily="18" charset="0"/>
                  <a:cs typeface="Times New Roman" panose="02020603050405020304" pitchFamily="18" charset="0"/>
                </a:rPr>
                <a:t>ph</a:t>
              </a:r>
              <a:r>
                <a:rPr lang="en-US" altLang="ko-KR" sz="1200" b="1" dirty="0" smtClean="0">
                  <a:latin typeface="Times New Roman" panose="02020603050405020304" pitchFamily="18" charset="0"/>
                  <a:cs typeface="Times New Roman" panose="02020603050405020304" pitchFamily="18" charset="0"/>
                </a:rPr>
                <a:t> (photons)</a:t>
              </a:r>
              <a:endParaRPr lang="ko-KR" altLang="en-US" sz="1200" b="1" dirty="0" smtClean="0">
                <a:latin typeface="Times New Roman" panose="02020603050405020304" pitchFamily="18" charset="0"/>
                <a:cs typeface="Times New Roman" panose="02020603050405020304" pitchFamily="18" charset="0"/>
              </a:endParaRPr>
            </a:p>
          </p:txBody>
        </p:sp>
        <p:sp>
          <p:nvSpPr>
            <p:cNvPr id="26" name="TextBox 25"/>
            <p:cNvSpPr txBox="1"/>
            <p:nvPr/>
          </p:nvSpPr>
          <p:spPr>
            <a:xfrm rot="21135894">
              <a:off x="2390296" y="3418027"/>
              <a:ext cx="1387223" cy="257369"/>
            </a:xfrm>
            <a:prstGeom prst="rect">
              <a:avLst/>
            </a:prstGeom>
            <a:solidFill>
              <a:schemeClr val="bg1"/>
            </a:solidFill>
          </p:spPr>
          <p:txBody>
            <a:bodyPr wrap="square" lIns="36000" tIns="36000" rIns="36000" bIns="36000" rtlCol="0">
              <a:spAutoFit/>
            </a:bodyPr>
            <a:lstStyle/>
            <a:p>
              <a:r>
                <a:rPr lang="en-US" altLang="ko-KR" sz="1200" b="1" dirty="0" smtClean="0">
                  <a:latin typeface="Times New Roman" panose="02020603050405020304" pitchFamily="18" charset="0"/>
                  <a:cs typeface="Times New Roman" panose="02020603050405020304" pitchFamily="18" charset="0"/>
                </a:rPr>
                <a:t>Wavelength (nm)</a:t>
              </a:r>
              <a:endParaRPr lang="ko-KR" altLang="en-US" sz="1200" b="1" dirty="0" smtClean="0">
                <a:latin typeface="Times New Roman" panose="02020603050405020304" pitchFamily="18" charset="0"/>
                <a:cs typeface="Times New Roman" panose="02020603050405020304" pitchFamily="18" charset="0"/>
              </a:endParaRPr>
            </a:p>
          </p:txBody>
        </p:sp>
      </p:grpSp>
      <p:grpSp>
        <p:nvGrpSpPr>
          <p:cNvPr id="8" name="Group 7"/>
          <p:cNvGrpSpPr/>
          <p:nvPr/>
        </p:nvGrpSpPr>
        <p:grpSpPr>
          <a:xfrm>
            <a:off x="514331" y="3786666"/>
            <a:ext cx="3700811" cy="2775373"/>
            <a:chOff x="514331" y="3874802"/>
            <a:chExt cx="3700811" cy="2775373"/>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142" y="3946918"/>
              <a:ext cx="3600000" cy="2700000"/>
            </a:xfrm>
            <a:prstGeom prst="rect">
              <a:avLst/>
            </a:prstGeom>
          </p:spPr>
        </p:pic>
        <p:sp>
          <p:nvSpPr>
            <p:cNvPr id="16" name="TextBox 15"/>
            <p:cNvSpPr txBox="1"/>
            <p:nvPr/>
          </p:nvSpPr>
          <p:spPr>
            <a:xfrm>
              <a:off x="1343554" y="3874802"/>
              <a:ext cx="2133600" cy="257369"/>
            </a:xfrm>
            <a:prstGeom prst="rect">
              <a:avLst/>
            </a:prstGeom>
            <a:solidFill>
              <a:schemeClr val="bg1"/>
            </a:solidFill>
          </p:spPr>
          <p:txBody>
            <a:bodyPr wrap="square" lIns="36000" tIns="36000" rIns="36000" bIns="36000" rtlCol="0">
              <a:spAutoFit/>
            </a:bodyPr>
            <a:lstStyle/>
            <a:p>
              <a:pPr algn="ctr"/>
              <a:r>
                <a:rPr lang="en-US" altLang="ko-KR" sz="1200" b="1" dirty="0" smtClean="0">
                  <a:latin typeface="Times New Roman" panose="02020603050405020304" pitchFamily="18" charset="0"/>
                  <a:cs typeface="Times New Roman" panose="02020603050405020304" pitchFamily="18" charset="0"/>
                </a:rPr>
                <a:t>Device #3 at V</a:t>
              </a:r>
              <a:r>
                <a:rPr lang="en-US" altLang="ko-KR" sz="1200" b="1" baseline="-25000" dirty="0" smtClean="0">
                  <a:latin typeface="Times New Roman" panose="02020603050405020304" pitchFamily="18" charset="0"/>
                  <a:cs typeface="Times New Roman" panose="02020603050405020304" pitchFamily="18" charset="0"/>
                </a:rPr>
                <a:t>ex</a:t>
              </a:r>
              <a:r>
                <a:rPr lang="en-US" altLang="ko-KR" sz="1200" b="1" dirty="0" smtClean="0">
                  <a:latin typeface="Times New Roman" panose="02020603050405020304" pitchFamily="18" charset="0"/>
                  <a:cs typeface="Times New Roman" panose="02020603050405020304" pitchFamily="18" charset="0"/>
                </a:rPr>
                <a:t> = 2.5 V</a:t>
              </a:r>
              <a:endParaRPr lang="ko-KR" altLang="en-US" sz="1200" b="1" dirty="0" smtClean="0">
                <a:latin typeface="Times New Roman" panose="02020603050405020304" pitchFamily="18" charset="0"/>
                <a:cs typeface="Times New Roman" panose="02020603050405020304" pitchFamily="18" charset="0"/>
              </a:endParaRPr>
            </a:p>
          </p:txBody>
        </p:sp>
        <p:sp>
          <p:nvSpPr>
            <p:cNvPr id="23" name="TextBox 22"/>
            <p:cNvSpPr txBox="1"/>
            <p:nvPr/>
          </p:nvSpPr>
          <p:spPr>
            <a:xfrm>
              <a:off x="514331" y="6296116"/>
              <a:ext cx="1091328" cy="257369"/>
            </a:xfrm>
            <a:prstGeom prst="rect">
              <a:avLst/>
            </a:prstGeom>
            <a:solidFill>
              <a:schemeClr val="bg1"/>
            </a:solidFill>
          </p:spPr>
          <p:txBody>
            <a:bodyPr wrap="square" lIns="36000" tIns="36000" rIns="36000" bIns="36000" rtlCol="0">
              <a:spAutoFit/>
            </a:bodyPr>
            <a:lstStyle/>
            <a:p>
              <a:r>
                <a:rPr lang="en-US" altLang="ko-KR" sz="1200" b="1" dirty="0" err="1" smtClean="0">
                  <a:latin typeface="Times New Roman" panose="02020603050405020304" pitchFamily="18" charset="0"/>
                  <a:cs typeface="Times New Roman" panose="02020603050405020304" pitchFamily="18" charset="0"/>
                </a:rPr>
                <a:t>N</a:t>
              </a:r>
              <a:r>
                <a:rPr lang="en-US" altLang="ko-KR" sz="1200" b="1" baseline="-25000" dirty="0" err="1" smtClean="0">
                  <a:latin typeface="Times New Roman" panose="02020603050405020304" pitchFamily="18" charset="0"/>
                  <a:cs typeface="Times New Roman" panose="02020603050405020304" pitchFamily="18" charset="0"/>
                </a:rPr>
                <a:t>ph</a:t>
              </a:r>
              <a:r>
                <a:rPr lang="en-US" altLang="ko-KR" sz="1200" b="1" dirty="0" smtClean="0">
                  <a:latin typeface="Times New Roman" panose="02020603050405020304" pitchFamily="18" charset="0"/>
                  <a:cs typeface="Times New Roman" panose="02020603050405020304" pitchFamily="18" charset="0"/>
                </a:rPr>
                <a:t> (photons)</a:t>
              </a:r>
              <a:endParaRPr lang="ko-KR" altLang="en-US" sz="1200" b="1" dirty="0" smtClean="0">
                <a:latin typeface="Times New Roman" panose="02020603050405020304" pitchFamily="18" charset="0"/>
                <a:cs typeface="Times New Roman" panose="02020603050405020304" pitchFamily="18" charset="0"/>
              </a:endParaRPr>
            </a:p>
          </p:txBody>
        </p:sp>
        <p:sp>
          <p:nvSpPr>
            <p:cNvPr id="27" name="TextBox 26"/>
            <p:cNvSpPr txBox="1"/>
            <p:nvPr/>
          </p:nvSpPr>
          <p:spPr>
            <a:xfrm rot="21135894">
              <a:off x="2390295" y="6392806"/>
              <a:ext cx="1387223" cy="257369"/>
            </a:xfrm>
            <a:prstGeom prst="rect">
              <a:avLst/>
            </a:prstGeom>
            <a:solidFill>
              <a:schemeClr val="bg1"/>
            </a:solidFill>
          </p:spPr>
          <p:txBody>
            <a:bodyPr wrap="square" lIns="36000" tIns="36000" rIns="36000" bIns="36000" rtlCol="0">
              <a:spAutoFit/>
            </a:bodyPr>
            <a:lstStyle/>
            <a:p>
              <a:r>
                <a:rPr lang="en-US" altLang="ko-KR" sz="1200" b="1" dirty="0" smtClean="0">
                  <a:latin typeface="Times New Roman" panose="02020603050405020304" pitchFamily="18" charset="0"/>
                  <a:cs typeface="Times New Roman" panose="02020603050405020304" pitchFamily="18" charset="0"/>
                </a:rPr>
                <a:t>Wavelength (nm)</a:t>
              </a:r>
              <a:endParaRPr lang="ko-KR" altLang="en-US" sz="1200" b="1" dirty="0" smtClean="0">
                <a:latin typeface="Times New Roman" panose="02020603050405020304" pitchFamily="18" charset="0"/>
                <a:cs typeface="Times New Roman" panose="02020603050405020304" pitchFamily="18" charset="0"/>
              </a:endParaRPr>
            </a:p>
          </p:txBody>
        </p:sp>
      </p:grpSp>
      <p:sp>
        <p:nvSpPr>
          <p:cNvPr id="29" name="제목 1"/>
          <p:cNvSpPr>
            <a:spLocks noGrp="1"/>
          </p:cNvSpPr>
          <p:nvPr>
            <p:ph type="title"/>
          </p:nvPr>
        </p:nvSpPr>
        <p:spPr>
          <a:xfrm>
            <a:off x="457200" y="169200"/>
            <a:ext cx="8229600" cy="609600"/>
          </a:xfrm>
        </p:spPr>
        <p:txBody>
          <a:bodyPr>
            <a:normAutofit/>
          </a:bodyPr>
          <a:lstStyle/>
          <a:p>
            <a:r>
              <a:rPr lang="en-US" altLang="ko-KR" b="1" dirty="0" smtClean="0"/>
              <a:t>R</a:t>
            </a:r>
            <a:r>
              <a:rPr lang="en-US" altLang="ko-KR" b="1" baseline="-25000" dirty="0" smtClean="0"/>
              <a:t>SiPM</a:t>
            </a:r>
            <a:r>
              <a:rPr lang="en-US" altLang="ko-KR" b="1" dirty="0" smtClean="0"/>
              <a:t> mapping (</a:t>
            </a:r>
            <a:r>
              <a:rPr lang="en-US" altLang="ko-KR" b="1" dirty="0" err="1" smtClean="0"/>
              <a:t>N</a:t>
            </a:r>
            <a:r>
              <a:rPr lang="en-US" altLang="ko-KR" b="1" baseline="-25000" dirty="0" err="1" smtClean="0"/>
              <a:t>ph</a:t>
            </a:r>
            <a:r>
              <a:rPr lang="en-US" altLang="ko-KR" b="1" dirty="0" smtClean="0"/>
              <a:t>, </a:t>
            </a:r>
            <a:r>
              <a:rPr lang="el-GR" altLang="ko-KR" b="1" dirty="0" smtClean="0">
                <a:latin typeface="Times New Roman" panose="02020603050405020304" pitchFamily="18" charset="0"/>
                <a:cs typeface="Times New Roman" panose="02020603050405020304" pitchFamily="18" charset="0"/>
              </a:rPr>
              <a:t>λ</a:t>
            </a:r>
            <a:r>
              <a:rPr lang="en-US" altLang="ko-KR" b="1" dirty="0" smtClean="0">
                <a:latin typeface="Times New Roman" panose="02020603050405020304" pitchFamily="18" charset="0"/>
                <a:cs typeface="Times New Roman" panose="02020603050405020304" pitchFamily="18" charset="0"/>
              </a:rPr>
              <a:t>)</a:t>
            </a:r>
            <a:endParaRPr lang="ko-KR" altLang="en-US" b="1" dirty="0"/>
          </a:p>
        </p:txBody>
      </p:sp>
      <p:sp>
        <p:nvSpPr>
          <p:cNvPr id="24" name="TextBox 23"/>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38192790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28600" y="1160584"/>
            <a:ext cx="8696633" cy="2209800"/>
          </a:xfrm>
          <a:prstGeom prst="rect">
            <a:avLst/>
          </a:prstGeom>
          <a:solidFill>
            <a:schemeClr val="bg1"/>
          </a:solidFill>
        </p:spPr>
      </p:pic>
      <p:sp>
        <p:nvSpPr>
          <p:cNvPr id="4" name="Slide Number Placeholder 3"/>
          <p:cNvSpPr>
            <a:spLocks noGrp="1"/>
          </p:cNvSpPr>
          <p:nvPr>
            <p:ph type="sldNum" sz="quarter" idx="12"/>
          </p:nvPr>
        </p:nvSpPr>
        <p:spPr/>
        <p:txBody>
          <a:bodyPr/>
          <a:lstStyle/>
          <a:p>
            <a:fld id="{F250D585-49A4-4CC1-A948-96C19C1E3EF6}" type="slidenum">
              <a:rPr lang="en-US" smtClean="0"/>
              <a:pPr/>
              <a:t>14</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a:t>R</a:t>
            </a:r>
            <a:r>
              <a:rPr lang="en-US" altLang="ko-KR" b="1" baseline="-25000" dirty="0"/>
              <a:t>SiPM</a:t>
            </a:r>
            <a:r>
              <a:rPr lang="en-US" altLang="ko-KR" b="1" dirty="0"/>
              <a:t> comparison</a:t>
            </a:r>
            <a:endParaRPr lang="ko-KR" altLang="en-US" b="1" dirty="0">
              <a:solidFill>
                <a:srgbClr val="FF0000"/>
              </a:solidFill>
            </a:endParaRPr>
          </a:p>
        </p:txBody>
      </p:sp>
      <p:sp>
        <p:nvSpPr>
          <p:cNvPr id="13" name="Text Box 6"/>
          <p:cNvSpPr txBox="1">
            <a:spLocks noChangeArrowheads="1"/>
          </p:cNvSpPr>
          <p:nvPr/>
        </p:nvSpPr>
        <p:spPr bwMode="auto">
          <a:xfrm>
            <a:off x="5655600" y="903905"/>
            <a:ext cx="3269633" cy="226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36000" anchor="ctr">
            <a:spAutoFit/>
          </a:bodyPr>
          <a:lstStyle/>
          <a:p>
            <a:pPr algn="l">
              <a:spcBef>
                <a:spcPct val="10000"/>
              </a:spcBef>
            </a:pPr>
            <a:r>
              <a:rPr lang="en-GB" altLang="ko-KR" sz="1000" dirty="0" smtClean="0">
                <a:solidFill>
                  <a:schemeClr val="bg1">
                    <a:lumMod val="50000"/>
                  </a:schemeClr>
                </a:solidFill>
                <a:latin typeface="Times New Roman" panose="02020603050405020304" pitchFamily="18" charset="0"/>
                <a:cs typeface="Times New Roman" panose="02020603050405020304" pitchFamily="18" charset="0"/>
              </a:rPr>
              <a:t>SiPM specification: n-on-p/ 65-</a:t>
            </a:r>
            <a:r>
              <a:rPr lang="el-GR" altLang="ko-KR" sz="1000" dirty="0" smtClean="0">
                <a:solidFill>
                  <a:schemeClr val="bg1">
                    <a:lumMod val="50000"/>
                  </a:schemeClr>
                </a:solidFill>
                <a:latin typeface="Times New Roman" panose="02020603050405020304" pitchFamily="18" charset="0"/>
                <a:cs typeface="Times New Roman" panose="02020603050405020304" pitchFamily="18" charset="0"/>
              </a:rPr>
              <a:t>μ</a:t>
            </a:r>
            <a:r>
              <a:rPr lang="en-GB" altLang="ko-KR" sz="1000" dirty="0" smtClean="0">
                <a:solidFill>
                  <a:schemeClr val="bg1">
                    <a:lumMod val="50000"/>
                  </a:schemeClr>
                </a:solidFill>
                <a:latin typeface="Times New Roman" panose="02020603050405020304" pitchFamily="18" charset="0"/>
                <a:cs typeface="Times New Roman" panose="02020603050405020304" pitchFamily="18" charset="0"/>
              </a:rPr>
              <a:t>m micro-cell/ 2.95x2.95 mm</a:t>
            </a:r>
            <a:r>
              <a:rPr lang="en-GB" altLang="ko-KR" sz="1000" baseline="30000" dirty="0" smtClean="0">
                <a:solidFill>
                  <a:schemeClr val="bg1">
                    <a:lumMod val="50000"/>
                  </a:schemeClr>
                </a:solidFill>
                <a:latin typeface="Times New Roman" panose="02020603050405020304" pitchFamily="18" charset="0"/>
                <a:cs typeface="Times New Roman" panose="02020603050405020304" pitchFamily="18" charset="0"/>
              </a:rPr>
              <a:t>2</a:t>
            </a:r>
          </a:p>
        </p:txBody>
      </p:sp>
      <p:sp>
        <p:nvSpPr>
          <p:cNvPr id="14" name="TextBox 13"/>
          <p:cNvSpPr txBox="1"/>
          <p:nvPr/>
        </p:nvSpPr>
        <p:spPr>
          <a:xfrm>
            <a:off x="1113185" y="5820348"/>
            <a:ext cx="7045352" cy="657479"/>
          </a:xfrm>
          <a:prstGeom prst="rect">
            <a:avLst/>
          </a:prstGeom>
          <a:noFill/>
        </p:spPr>
        <p:txBody>
          <a:bodyPr wrap="square" lIns="36000" tIns="36000" rIns="36000" bIns="36000" rtlCol="0">
            <a:spAutoFit/>
          </a:bodyPr>
          <a:lstStyle/>
          <a:p>
            <a:pPr marL="432000" lvl="2" indent="-180000">
              <a:spcBef>
                <a:spcPts val="600"/>
              </a:spcBef>
              <a:spcAft>
                <a:spcPts val="600"/>
              </a:spcAft>
              <a:buFont typeface="Wingdings" panose="05000000000000000000" pitchFamily="2" charset="2"/>
              <a:buChar char="ü"/>
            </a:pPr>
            <a:r>
              <a:rPr lang="en-US" altLang="ko-KR" sz="1400" u="sng" dirty="0" smtClean="0">
                <a:latin typeface="Times New Roman" panose="02020603050405020304" pitchFamily="18" charset="0"/>
                <a:cs typeface="Times New Roman" panose="02020603050405020304" pitchFamily="18" charset="0"/>
                <a:sym typeface="Wingdings" panose="05000000000000000000" pitchFamily="2" charset="2"/>
              </a:rPr>
              <a:t>Decrease E-field</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(but not too much) for scintillation detection applications with high </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N</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ph</a:t>
            </a:r>
            <a:endPar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endParaRPr>
          </a:p>
          <a:p>
            <a:pPr marL="432000" lvl="2" indent="-180000">
              <a:spcBef>
                <a:spcPts val="600"/>
              </a:spcBef>
              <a:spcAft>
                <a:spcPts val="600"/>
              </a:spcAft>
              <a:buFont typeface="Wingdings" panose="05000000000000000000" pitchFamily="2" charset="2"/>
              <a:buChar char="ü"/>
            </a:pPr>
            <a:r>
              <a:rPr lang="en-US" altLang="ko-KR" sz="1400" u="sng" dirty="0" smtClean="0">
                <a:latin typeface="Times New Roman" panose="02020603050405020304" pitchFamily="18" charset="0"/>
                <a:cs typeface="Times New Roman" panose="02020603050405020304" pitchFamily="18" charset="0"/>
                <a:sym typeface="Wingdings" panose="05000000000000000000" pitchFamily="2" charset="2"/>
              </a:rPr>
              <a:t>Increase E-field</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for scintillation detection applications with moderate or low </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N</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ph</a:t>
            </a:r>
            <a:endPar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endParaRPr>
          </a:p>
        </p:txBody>
      </p:sp>
      <p:sp>
        <p:nvSpPr>
          <p:cNvPr id="24" name="타원 25"/>
          <p:cNvSpPr/>
          <p:nvPr/>
        </p:nvSpPr>
        <p:spPr>
          <a:xfrm>
            <a:off x="2514600" y="1376115"/>
            <a:ext cx="1066800" cy="257389"/>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7" name="타원 23"/>
          <p:cNvSpPr/>
          <p:nvPr/>
        </p:nvSpPr>
        <p:spPr>
          <a:xfrm>
            <a:off x="6243841" y="1927176"/>
            <a:ext cx="990600" cy="13716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0" name="타원 23"/>
          <p:cNvSpPr/>
          <p:nvPr/>
        </p:nvSpPr>
        <p:spPr>
          <a:xfrm>
            <a:off x="3657600" y="1927176"/>
            <a:ext cx="990600" cy="13716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pic>
        <p:nvPicPr>
          <p:cNvPr id="18" name="Picture 17"/>
          <p:cNvPicPr>
            <a:picLocks noChangeAspect="1"/>
          </p:cNvPicPr>
          <p:nvPr/>
        </p:nvPicPr>
        <p:blipFill>
          <a:blip r:embed="rId4"/>
          <a:stretch>
            <a:fillRect/>
          </a:stretch>
        </p:blipFill>
        <p:spPr>
          <a:xfrm>
            <a:off x="228600" y="3490072"/>
            <a:ext cx="8696633" cy="2201480"/>
          </a:xfrm>
          <a:prstGeom prst="rect">
            <a:avLst/>
          </a:prstGeom>
          <a:solidFill>
            <a:schemeClr val="bg1"/>
          </a:solidFill>
        </p:spPr>
      </p:pic>
      <p:sp>
        <p:nvSpPr>
          <p:cNvPr id="21" name="타원 25"/>
          <p:cNvSpPr/>
          <p:nvPr/>
        </p:nvSpPr>
        <p:spPr>
          <a:xfrm>
            <a:off x="2514600" y="3733337"/>
            <a:ext cx="1066800" cy="257389"/>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5" name="타원 23"/>
          <p:cNvSpPr/>
          <p:nvPr/>
        </p:nvSpPr>
        <p:spPr>
          <a:xfrm>
            <a:off x="7091448" y="4248728"/>
            <a:ext cx="990600" cy="13716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9" name="타원 23"/>
          <p:cNvSpPr/>
          <p:nvPr/>
        </p:nvSpPr>
        <p:spPr>
          <a:xfrm>
            <a:off x="4495800" y="4258560"/>
            <a:ext cx="990600" cy="13716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16" name="TextBox 15"/>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3125912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0" grpId="0" animBg="1"/>
      <p:bldP spid="21" grpId="0" animBg="1"/>
      <p:bldP spid="25" grpId="0" animBg="1"/>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15</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Conclusion</a:t>
            </a:r>
            <a:endParaRPr lang="ko-KR" altLang="en-US" b="1" dirty="0"/>
          </a:p>
        </p:txBody>
      </p:sp>
      <p:sp>
        <p:nvSpPr>
          <p:cNvPr id="8" name="내용 개체 틀 1"/>
          <p:cNvSpPr txBox="1">
            <a:spLocks/>
          </p:cNvSpPr>
          <p:nvPr/>
        </p:nvSpPr>
        <p:spPr>
          <a:xfrm>
            <a:off x="834516" y="1224116"/>
            <a:ext cx="7391400" cy="3810000"/>
          </a:xfrm>
          <a:prstGeom prst="rect">
            <a:avLst/>
          </a:prstGeom>
        </p:spPr>
        <p:txBody>
          <a:bodyPr lIns="36000" tIns="36000" rIns="36000" bIns="3600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284400">
              <a:lnSpc>
                <a:spcPct val="120000"/>
              </a:lnSpc>
              <a:spcBef>
                <a:spcPts val="0"/>
              </a:spcBef>
              <a:spcAft>
                <a:spcPts val="600"/>
              </a:spcAft>
              <a:buFont typeface="Wingdings" panose="05000000000000000000" pitchFamily="2" charset="2"/>
              <a:buChar char="§"/>
            </a:pPr>
            <a:r>
              <a:rPr lang="en-US" altLang="ko-KR" sz="1800" b="1" dirty="0" smtClean="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Demonstrated</a:t>
            </a:r>
            <a:r>
              <a:rPr lang="en-US" altLang="ko-KR" sz="1800" dirty="0" smtClean="0">
                <a:latin typeface="Times New Roman" panose="02020603050405020304" pitchFamily="18" charset="0"/>
                <a:ea typeface="HY견고딕" panose="02030600000101010101" pitchFamily="18" charset="-127"/>
                <a:cs typeface="Times New Roman" panose="02020603050405020304" pitchFamily="18" charset="0"/>
              </a:rPr>
              <a:t> the </a:t>
            </a:r>
            <a:r>
              <a:rPr lang="en-US" altLang="ko-KR" sz="1800" b="1" dirty="0" smtClean="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trade-offs between DCR and PDE</a:t>
            </a:r>
            <a:r>
              <a:rPr lang="en-US" altLang="ko-KR" sz="1800" dirty="0" smtClean="0">
                <a:latin typeface="Times New Roman" panose="02020603050405020304" pitchFamily="18" charset="0"/>
                <a:ea typeface="HY견고딕" panose="02030600000101010101" pitchFamily="18" charset="-127"/>
                <a:cs typeface="Times New Roman" panose="02020603050405020304" pitchFamily="18" charset="0"/>
              </a:rPr>
              <a:t> with respect to </a:t>
            </a:r>
            <a:r>
              <a:rPr lang="el-GR" altLang="ko-KR" sz="1800" dirty="0">
                <a:latin typeface="Times New Roman" panose="02020603050405020304" pitchFamily="18" charset="0"/>
                <a:ea typeface="HY견고딕" panose="02030600000101010101" pitchFamily="18" charset="-127"/>
                <a:cs typeface="Times New Roman" panose="02020603050405020304" pitchFamily="18" charset="0"/>
              </a:rPr>
              <a:t>Δ</a:t>
            </a:r>
            <a:r>
              <a:rPr lang="en-US" altLang="ko-KR" sz="1800" dirty="0" smtClean="0">
                <a:latin typeface="Times New Roman" panose="02020603050405020304" pitchFamily="18" charset="0"/>
                <a:ea typeface="HY견고딕" panose="02030600000101010101" pitchFamily="18" charset="-127"/>
                <a:cs typeface="Times New Roman" panose="02020603050405020304" pitchFamily="18" charset="0"/>
              </a:rPr>
              <a:t>E:</a:t>
            </a:r>
          </a:p>
          <a:p>
            <a:pPr marL="720000" lvl="1">
              <a:lnSpc>
                <a:spcPct val="120000"/>
              </a:lnSpc>
              <a:spcBef>
                <a:spcPts val="0"/>
              </a:spcBef>
              <a:spcAft>
                <a:spcPts val="600"/>
              </a:spcAft>
              <a:buFont typeface="Wingdings" panose="05000000000000000000" pitchFamily="2" charset="2"/>
              <a:buChar char="ü"/>
            </a:pPr>
            <a:r>
              <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rPr>
              <a:t>SiPM performance quite sensitive to </a:t>
            </a:r>
            <a:r>
              <a:rPr lang="el-GR" altLang="ko-KR" sz="1600" dirty="0" smtClean="0">
                <a:latin typeface="Times New Roman" panose="02020603050405020304" pitchFamily="18" charset="0"/>
                <a:ea typeface="HY견고딕" panose="02030600000101010101" pitchFamily="18" charset="-127"/>
                <a:cs typeface="Times New Roman" panose="02020603050405020304" pitchFamily="18" charset="0"/>
              </a:rPr>
              <a:t>Δ</a:t>
            </a:r>
            <a:r>
              <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rPr>
              <a:t>E in the depletion region</a:t>
            </a:r>
            <a:endParaRPr lang="en-US" altLang="ko-KR" sz="1600" dirty="0">
              <a:latin typeface="Times New Roman" panose="02020603050405020304" pitchFamily="18" charset="0"/>
              <a:ea typeface="HY견고딕" panose="02030600000101010101" pitchFamily="18" charset="-127"/>
              <a:cs typeface="Times New Roman" panose="02020603050405020304" pitchFamily="18" charset="0"/>
            </a:endParaRPr>
          </a:p>
          <a:p>
            <a:pPr marL="342000" lvl="1">
              <a:lnSpc>
                <a:spcPct val="120000"/>
              </a:lnSpc>
              <a:spcBef>
                <a:spcPts val="0"/>
              </a:spcBef>
              <a:spcAft>
                <a:spcPts val="600"/>
              </a:spcAft>
              <a:buFont typeface="Wingdings" panose="05000000000000000000" pitchFamily="2" charset="2"/>
              <a:buChar char="§"/>
            </a:pPr>
            <a:r>
              <a:rPr lang="en-US" altLang="ko-KR" sz="1800" b="1" dirty="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Evaluated </a:t>
            </a:r>
            <a:r>
              <a:rPr lang="en-US" altLang="ko-KR" sz="1800" b="1" dirty="0" err="1">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R</a:t>
            </a:r>
            <a:r>
              <a:rPr lang="en-US" altLang="ko-KR" sz="1800" b="1" baseline="-25000" dirty="0" err="1">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SiPM</a:t>
            </a:r>
            <a:r>
              <a:rPr lang="en-US" altLang="ko-KR" sz="1800" b="1" dirty="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 (</a:t>
            </a:r>
            <a:r>
              <a:rPr lang="en-US" altLang="ko-KR" sz="1800" b="1" dirty="0" err="1">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N</a:t>
            </a:r>
            <a:r>
              <a:rPr lang="en-US" altLang="ko-KR" sz="1800" b="1" baseline="-25000" dirty="0" err="1">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ph</a:t>
            </a:r>
            <a:r>
              <a:rPr lang="en-US" altLang="ko-KR" sz="1800" b="1" dirty="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 </a:t>
            </a:r>
            <a:r>
              <a:rPr lang="el-GR" altLang="ko-KR" sz="1800" b="1" dirty="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λ</a:t>
            </a:r>
            <a:r>
              <a:rPr lang="en-US" altLang="ko-KR" sz="1800" b="1" dirty="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a:t>
            </a:r>
            <a:r>
              <a:rPr lang="en-US" altLang="ko-KR" sz="1800" dirty="0">
                <a:latin typeface="Times New Roman" panose="02020603050405020304" pitchFamily="18" charset="0"/>
                <a:ea typeface="HY견고딕" panose="02030600000101010101" pitchFamily="18" charset="-127"/>
                <a:cs typeface="Times New Roman" panose="02020603050405020304" pitchFamily="18" charset="0"/>
              </a:rPr>
              <a:t> of SiPMs with </a:t>
            </a:r>
            <a:r>
              <a:rPr lang="en-US" altLang="ko-KR" sz="1800" b="1" dirty="0">
                <a:solidFill>
                  <a:schemeClr val="tx2"/>
                </a:solidFill>
                <a:latin typeface="Times New Roman" panose="02020603050405020304" pitchFamily="18" charset="0"/>
                <a:ea typeface="HY견고딕" panose="02030600000101010101" pitchFamily="18" charset="-127"/>
                <a:cs typeface="Times New Roman" panose="02020603050405020304" pitchFamily="18" charset="0"/>
              </a:rPr>
              <a:t>three E-field profiles</a:t>
            </a:r>
            <a:r>
              <a:rPr lang="en-US" altLang="ko-KR" sz="1800" dirty="0">
                <a:latin typeface="Times New Roman" panose="02020603050405020304" pitchFamily="18" charset="0"/>
                <a:ea typeface="HY견고딕" panose="02030600000101010101" pitchFamily="18" charset="-127"/>
                <a:cs typeface="Times New Roman" panose="02020603050405020304" pitchFamily="18" charset="0"/>
              </a:rPr>
              <a:t> for scintillation detection applications: </a:t>
            </a:r>
          </a:p>
          <a:p>
            <a:pPr marL="720000" lvl="1" indent="-284400">
              <a:lnSpc>
                <a:spcPct val="130000"/>
              </a:lnSpc>
              <a:spcBef>
                <a:spcPts val="0"/>
              </a:spcBef>
              <a:spcAft>
                <a:spcPts val="600"/>
              </a:spcAft>
              <a:buFont typeface="Wingdings" panose="05000000000000000000" pitchFamily="2" charset="2"/>
              <a:buChar char="ü"/>
            </a:pPr>
            <a:r>
              <a:rPr lang="en-US" altLang="ko-KR" sz="1600" dirty="0">
                <a:latin typeface="Times New Roman" panose="02020603050405020304" pitchFamily="18" charset="0"/>
                <a:ea typeface="HY견고딕" panose="02030600000101010101" pitchFamily="18" charset="-127"/>
                <a:cs typeface="Times New Roman" panose="02020603050405020304" pitchFamily="18" charset="0"/>
              </a:rPr>
              <a:t>Overall, </a:t>
            </a:r>
            <a:r>
              <a:rPr lang="en-US" altLang="ko-KR" sz="1600" dirty="0" err="1">
                <a:latin typeface="Times New Roman" panose="02020603050405020304" pitchFamily="18" charset="0"/>
                <a:ea typeface="HY견고딕" panose="02030600000101010101" pitchFamily="18" charset="-127"/>
                <a:cs typeface="Times New Roman" panose="02020603050405020304" pitchFamily="18" charset="0"/>
              </a:rPr>
              <a:t>R</a:t>
            </a:r>
            <a:r>
              <a:rPr lang="en-US" altLang="ko-KR" sz="1600" baseline="-25000" dirty="0" err="1">
                <a:latin typeface="Times New Roman" panose="02020603050405020304" pitchFamily="18" charset="0"/>
                <a:ea typeface="HY견고딕" panose="02030600000101010101" pitchFamily="18" charset="-127"/>
                <a:cs typeface="Times New Roman" panose="02020603050405020304" pitchFamily="18" charset="0"/>
              </a:rPr>
              <a:t>SiPM</a:t>
            </a:r>
            <a:r>
              <a:rPr lang="en-US" altLang="ko-KR" sz="1600" dirty="0">
                <a:latin typeface="Times New Roman" panose="02020603050405020304" pitchFamily="18" charset="0"/>
                <a:ea typeface="HY견고딕" panose="02030600000101010101" pitchFamily="18" charset="-127"/>
                <a:cs typeface="Times New Roman" panose="02020603050405020304" pitchFamily="18" charset="0"/>
              </a:rPr>
              <a:t> is </a:t>
            </a:r>
            <a:r>
              <a:rPr lang="en-US" altLang="ko-KR" sz="1600" u="sng" dirty="0">
                <a:latin typeface="Times New Roman" panose="02020603050405020304" pitchFamily="18" charset="0"/>
                <a:ea typeface="HY견고딕" panose="02030600000101010101" pitchFamily="18" charset="-127"/>
                <a:cs typeface="Times New Roman" panose="02020603050405020304" pitchFamily="18" charset="0"/>
              </a:rPr>
              <a:t>strongly driven</a:t>
            </a:r>
            <a:r>
              <a:rPr lang="en-US" altLang="ko-KR" sz="1600" dirty="0">
                <a:latin typeface="Times New Roman" panose="02020603050405020304" pitchFamily="18" charset="0"/>
                <a:ea typeface="HY견고딕" panose="02030600000101010101" pitchFamily="18" charset="-127"/>
                <a:cs typeface="Times New Roman" panose="02020603050405020304" pitchFamily="18" charset="0"/>
              </a:rPr>
              <a:t> by the PDE</a:t>
            </a:r>
          </a:p>
          <a:p>
            <a:pPr marL="720000" lvl="1" indent="-284400">
              <a:lnSpc>
                <a:spcPct val="130000"/>
              </a:lnSpc>
              <a:spcBef>
                <a:spcPts val="0"/>
              </a:spcBef>
              <a:spcAft>
                <a:spcPts val="600"/>
              </a:spcAft>
              <a:buFont typeface="Wingdings" panose="05000000000000000000" pitchFamily="2" charset="2"/>
              <a:buChar char="ü"/>
            </a:pPr>
            <a:r>
              <a:rPr lang="en-US" altLang="ko-KR" sz="1600" dirty="0">
                <a:latin typeface="Times New Roman" panose="02020603050405020304" pitchFamily="18" charset="0"/>
                <a:ea typeface="HY견고딕" panose="02030600000101010101" pitchFamily="18" charset="-127"/>
                <a:cs typeface="Times New Roman" panose="02020603050405020304" pitchFamily="18" charset="0"/>
              </a:rPr>
              <a:t>Non-linearity becomes </a:t>
            </a:r>
            <a:r>
              <a:rPr lang="en-US" altLang="ko-KR" sz="1600" u="sng" dirty="0">
                <a:latin typeface="Times New Roman" panose="02020603050405020304" pitchFamily="18" charset="0"/>
                <a:ea typeface="HY견고딕" panose="02030600000101010101" pitchFamily="18" charset="-127"/>
                <a:cs typeface="Times New Roman" panose="02020603050405020304" pitchFamily="18" charset="0"/>
              </a:rPr>
              <a:t>significant with increasing </a:t>
            </a:r>
            <a:r>
              <a:rPr lang="en-US" altLang="ko-KR" sz="1600" u="sng" dirty="0" err="1">
                <a:latin typeface="Times New Roman" panose="02020603050405020304" pitchFamily="18" charset="0"/>
                <a:ea typeface="HY견고딕" panose="02030600000101010101" pitchFamily="18" charset="-127"/>
                <a:cs typeface="Times New Roman" panose="02020603050405020304" pitchFamily="18" charset="0"/>
              </a:rPr>
              <a:t>N</a:t>
            </a:r>
            <a:r>
              <a:rPr lang="en-US" altLang="ko-KR" sz="1600" u="sng" baseline="-25000" dirty="0" err="1">
                <a:latin typeface="Times New Roman" panose="02020603050405020304" pitchFamily="18" charset="0"/>
                <a:ea typeface="HY견고딕" panose="02030600000101010101" pitchFamily="18" charset="-127"/>
                <a:cs typeface="Times New Roman" panose="02020603050405020304" pitchFamily="18" charset="0"/>
              </a:rPr>
              <a:t>ph</a:t>
            </a:r>
            <a:r>
              <a:rPr lang="en-US" altLang="ko-KR" sz="1600" dirty="0">
                <a:latin typeface="Times New Roman" panose="02020603050405020304" pitchFamily="18" charset="0"/>
                <a:ea typeface="HY견고딕" panose="02030600000101010101" pitchFamily="18" charset="-127"/>
                <a:cs typeface="Times New Roman" panose="02020603050405020304" pitchFamily="18" charset="0"/>
              </a:rPr>
              <a:t> due to the limited </a:t>
            </a:r>
            <a:r>
              <a:rPr lang="en-US" altLang="ko-KR" sz="1600" dirty="0" err="1" smtClean="0">
                <a:latin typeface="Times New Roman" panose="02020603050405020304" pitchFamily="18" charset="0"/>
                <a:ea typeface="HY견고딕" panose="02030600000101010101" pitchFamily="18" charset="-127"/>
                <a:cs typeface="Times New Roman" panose="02020603050405020304" pitchFamily="18" charset="0"/>
              </a:rPr>
              <a:t>N</a:t>
            </a:r>
            <a:r>
              <a:rPr lang="en-US" altLang="ko-KR" sz="1600" baseline="-25000" dirty="0" err="1" smtClean="0">
                <a:latin typeface="Times New Roman" panose="02020603050405020304" pitchFamily="18" charset="0"/>
                <a:ea typeface="HY견고딕" panose="02030600000101010101" pitchFamily="18" charset="-127"/>
                <a:cs typeface="Times New Roman" panose="02020603050405020304" pitchFamily="18" charset="0"/>
              </a:rPr>
              <a:t>cell</a:t>
            </a:r>
            <a:endPar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endParaRPr>
          </a:p>
          <a:p>
            <a:pPr>
              <a:lnSpc>
                <a:spcPct val="120000"/>
              </a:lnSpc>
              <a:spcBef>
                <a:spcPts val="0"/>
              </a:spcBef>
              <a:spcAft>
                <a:spcPts val="600"/>
              </a:spcAft>
              <a:buFont typeface="Wingdings" panose="05000000000000000000" pitchFamily="2" charset="2"/>
              <a:buChar char="§"/>
            </a:pPr>
            <a:r>
              <a:rPr lang="en-US" altLang="ko-KR" sz="1800" b="1" dirty="0" smtClean="0">
                <a:solidFill>
                  <a:schemeClr val="tx2"/>
                </a:solidFill>
                <a:latin typeface="Times New Roman" panose="02020603050405020304" pitchFamily="18" charset="0"/>
                <a:cs typeface="Times New Roman" panose="02020603050405020304" pitchFamily="18" charset="0"/>
                <a:sym typeface="Wingdings" panose="05000000000000000000" pitchFamily="2" charset="2"/>
              </a:rPr>
              <a:t>Lower E-field</a:t>
            </a:r>
            <a:r>
              <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rPr>
              <a:t> (but not too low) could </a:t>
            </a:r>
            <a:r>
              <a:rPr lang="en-US" altLang="ko-KR" sz="1800" dirty="0">
                <a:latin typeface="Times New Roman" panose="02020603050405020304" pitchFamily="18" charset="0"/>
                <a:cs typeface="Times New Roman" panose="02020603050405020304" pitchFamily="18" charset="0"/>
                <a:sym typeface="Wingdings" panose="05000000000000000000" pitchFamily="2" charset="2"/>
              </a:rPr>
              <a:t>be favorable for </a:t>
            </a:r>
            <a:r>
              <a:rPr lang="en-US" altLang="ko-KR" sz="1800" b="1" dirty="0">
                <a:solidFill>
                  <a:schemeClr val="tx2"/>
                </a:solidFill>
                <a:latin typeface="Times New Roman" panose="02020603050405020304" pitchFamily="18" charset="0"/>
                <a:cs typeface="Times New Roman" panose="02020603050405020304" pitchFamily="18" charset="0"/>
                <a:sym typeface="Wingdings" panose="05000000000000000000" pitchFamily="2" charset="2"/>
              </a:rPr>
              <a:t>high </a:t>
            </a:r>
            <a:r>
              <a:rPr lang="en-US" altLang="ko-KR" sz="1800" b="1" dirty="0" err="1">
                <a:solidFill>
                  <a:schemeClr val="tx2"/>
                </a:solidFill>
                <a:latin typeface="Times New Roman" panose="02020603050405020304" pitchFamily="18" charset="0"/>
                <a:cs typeface="Times New Roman" panose="02020603050405020304" pitchFamily="18" charset="0"/>
                <a:sym typeface="Wingdings" panose="05000000000000000000" pitchFamily="2" charset="2"/>
              </a:rPr>
              <a:t>N</a:t>
            </a:r>
            <a:r>
              <a:rPr lang="en-US" altLang="ko-KR" sz="1800" b="1" baseline="-25000" dirty="0" err="1">
                <a:solidFill>
                  <a:schemeClr val="tx2"/>
                </a:solidFill>
                <a:latin typeface="Times New Roman" panose="02020603050405020304" pitchFamily="18" charset="0"/>
                <a:cs typeface="Times New Roman" panose="02020603050405020304" pitchFamily="18" charset="0"/>
                <a:sym typeface="Wingdings" panose="05000000000000000000" pitchFamily="2" charset="2"/>
              </a:rPr>
              <a:t>ph</a:t>
            </a:r>
            <a:r>
              <a:rPr lang="en-US" altLang="ko-KR" sz="1800" dirty="0">
                <a:latin typeface="Times New Roman" panose="02020603050405020304" pitchFamily="18" charset="0"/>
                <a:cs typeface="Times New Roman" panose="02020603050405020304" pitchFamily="18" charset="0"/>
                <a:sym typeface="Wingdings" panose="05000000000000000000" pitchFamily="2" charset="2"/>
              </a:rPr>
              <a:t>, e.g., CsI(Tl) or </a:t>
            </a:r>
            <a:r>
              <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rPr>
              <a:t>LaBr</a:t>
            </a:r>
            <a:r>
              <a:rPr lang="en-US" altLang="ko-KR" sz="1800" baseline="-25000" dirty="0" smtClean="0">
                <a:latin typeface="Times New Roman" panose="02020603050405020304" pitchFamily="18" charset="0"/>
                <a:cs typeface="Times New Roman" panose="02020603050405020304" pitchFamily="18" charset="0"/>
                <a:sym typeface="Wingdings" panose="05000000000000000000" pitchFamily="2" charset="2"/>
              </a:rPr>
              <a:t>3</a:t>
            </a:r>
            <a:endPar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endParaRPr>
          </a:p>
          <a:p>
            <a:pPr>
              <a:lnSpc>
                <a:spcPct val="120000"/>
              </a:lnSpc>
              <a:spcBef>
                <a:spcPts val="0"/>
              </a:spcBef>
              <a:spcAft>
                <a:spcPts val="600"/>
              </a:spcAft>
              <a:buFont typeface="Wingdings" panose="05000000000000000000" pitchFamily="2" charset="2"/>
              <a:buChar char="§"/>
            </a:pPr>
            <a:r>
              <a:rPr lang="en-US" altLang="ko-KR" sz="1800" b="1" dirty="0" smtClean="0">
                <a:solidFill>
                  <a:schemeClr val="tx2"/>
                </a:solidFill>
                <a:latin typeface="Times New Roman" panose="02020603050405020304" pitchFamily="18" charset="0"/>
                <a:cs typeface="Times New Roman" panose="02020603050405020304" pitchFamily="18" charset="0"/>
                <a:sym typeface="Wingdings" panose="05000000000000000000" pitchFamily="2" charset="2"/>
              </a:rPr>
              <a:t>Higher E-field</a:t>
            </a:r>
            <a:r>
              <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ko-KR" sz="1800" dirty="0">
                <a:latin typeface="Times New Roman" panose="02020603050405020304" pitchFamily="18" charset="0"/>
                <a:cs typeface="Times New Roman" panose="02020603050405020304" pitchFamily="18" charset="0"/>
                <a:sym typeface="Wingdings" panose="05000000000000000000" pitchFamily="2" charset="2"/>
              </a:rPr>
              <a:t>could be a better choice for </a:t>
            </a:r>
            <a:r>
              <a:rPr lang="en-US" altLang="ko-KR" sz="1800" b="1" dirty="0" smtClean="0">
                <a:solidFill>
                  <a:schemeClr val="tx2"/>
                </a:solidFill>
                <a:latin typeface="Times New Roman" panose="02020603050405020304" pitchFamily="18" charset="0"/>
                <a:cs typeface="Times New Roman" panose="02020603050405020304" pitchFamily="18" charset="0"/>
                <a:sym typeface="Wingdings" panose="05000000000000000000" pitchFamily="2" charset="2"/>
              </a:rPr>
              <a:t>moderate</a:t>
            </a:r>
            <a:r>
              <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ko-KR" sz="1800" dirty="0">
                <a:latin typeface="Times New Roman" panose="02020603050405020304" pitchFamily="18" charset="0"/>
                <a:cs typeface="Times New Roman" panose="02020603050405020304" pitchFamily="18" charset="0"/>
                <a:sym typeface="Wingdings" panose="05000000000000000000" pitchFamily="2" charset="2"/>
              </a:rPr>
              <a:t>or </a:t>
            </a:r>
            <a:r>
              <a:rPr lang="en-US" altLang="ko-KR" sz="1800" b="1" dirty="0" smtClean="0">
                <a:solidFill>
                  <a:schemeClr val="tx2"/>
                </a:solidFill>
                <a:latin typeface="Times New Roman" panose="02020603050405020304" pitchFamily="18" charset="0"/>
                <a:cs typeface="Times New Roman" panose="02020603050405020304" pitchFamily="18" charset="0"/>
                <a:sym typeface="Wingdings" panose="05000000000000000000" pitchFamily="2" charset="2"/>
              </a:rPr>
              <a:t>low </a:t>
            </a:r>
            <a:r>
              <a:rPr lang="en-US" altLang="ko-KR" sz="1800" b="1" u="sng" dirty="0" err="1">
                <a:solidFill>
                  <a:schemeClr val="tx2"/>
                </a:solidFill>
                <a:latin typeface="Times New Roman" panose="02020603050405020304" pitchFamily="18" charset="0"/>
                <a:cs typeface="Times New Roman" panose="02020603050405020304" pitchFamily="18" charset="0"/>
                <a:sym typeface="Wingdings" panose="05000000000000000000" pitchFamily="2" charset="2"/>
              </a:rPr>
              <a:t>N</a:t>
            </a:r>
            <a:r>
              <a:rPr lang="en-US" altLang="ko-KR" sz="1800" b="1" u="sng" baseline="-25000" dirty="0" err="1">
                <a:solidFill>
                  <a:schemeClr val="tx2"/>
                </a:solidFill>
                <a:latin typeface="Times New Roman" panose="02020603050405020304" pitchFamily="18" charset="0"/>
                <a:cs typeface="Times New Roman" panose="02020603050405020304" pitchFamily="18" charset="0"/>
                <a:sym typeface="Wingdings" panose="05000000000000000000" pitchFamily="2" charset="2"/>
              </a:rPr>
              <a:t>ph</a:t>
            </a:r>
            <a:r>
              <a:rPr lang="en-US" altLang="ko-KR" sz="1800" dirty="0">
                <a:latin typeface="Times New Roman" panose="02020603050405020304" pitchFamily="18" charset="0"/>
                <a:cs typeface="Times New Roman" panose="02020603050405020304" pitchFamily="18" charset="0"/>
                <a:sym typeface="Wingdings" panose="05000000000000000000" pitchFamily="2" charset="2"/>
              </a:rPr>
              <a:t>, e.g., LYSO or </a:t>
            </a:r>
            <a:r>
              <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rPr>
              <a:t>plastic</a:t>
            </a:r>
            <a:endPar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endParaRPr>
          </a:p>
          <a:p>
            <a:pPr marL="434250" lvl="1" indent="0">
              <a:lnSpc>
                <a:spcPct val="120000"/>
              </a:lnSpc>
              <a:spcBef>
                <a:spcPts val="0"/>
              </a:spcBef>
              <a:spcAft>
                <a:spcPts val="600"/>
              </a:spcAft>
              <a:buNone/>
            </a:pPr>
            <a:endPar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endParaRPr>
          </a:p>
        </p:txBody>
      </p:sp>
      <p:sp>
        <p:nvSpPr>
          <p:cNvPr id="9" name="내용 개체 틀 1"/>
          <p:cNvSpPr txBox="1">
            <a:spLocks/>
          </p:cNvSpPr>
          <p:nvPr/>
        </p:nvSpPr>
        <p:spPr>
          <a:xfrm>
            <a:off x="834516" y="5029200"/>
            <a:ext cx="7852284" cy="838200"/>
          </a:xfrm>
          <a:prstGeom prst="rect">
            <a:avLst/>
          </a:prstGeom>
        </p:spPr>
        <p:txBody>
          <a:bodyPr lIns="36000" tIns="36000" rIns="36000" bIns="3600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0"/>
              </a:spcBef>
              <a:spcAft>
                <a:spcPts val="600"/>
              </a:spcAft>
              <a:buFont typeface="Wingdings" panose="05000000000000000000" pitchFamily="2" charset="2"/>
              <a:buChar char="§"/>
            </a:pPr>
            <a:r>
              <a:rPr lang="en-US" altLang="ko-KR" sz="1800" dirty="0" smtClean="0">
                <a:latin typeface="Times New Roman" panose="02020603050405020304" pitchFamily="18" charset="0"/>
                <a:cs typeface="Times New Roman" panose="02020603050405020304" pitchFamily="18" charset="0"/>
                <a:sym typeface="Wingdings" panose="05000000000000000000" pitchFamily="2" charset="2"/>
              </a:rPr>
              <a:t>What about non-scintillation detection applications such as fluorescence spectroscopy or Light Detection and Ranging (LiDAR)?</a:t>
            </a:r>
            <a:endPar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endParaRPr>
          </a:p>
          <a:p>
            <a:pPr marL="434250" lvl="1" indent="0">
              <a:lnSpc>
                <a:spcPct val="120000"/>
              </a:lnSpc>
              <a:spcBef>
                <a:spcPts val="0"/>
              </a:spcBef>
              <a:spcAft>
                <a:spcPts val="600"/>
              </a:spcAft>
              <a:buNone/>
            </a:pPr>
            <a:endParaRPr lang="en-US" altLang="ko-KR" sz="1600" dirty="0" smtClean="0">
              <a:latin typeface="Times New Roman" panose="02020603050405020304" pitchFamily="18" charset="0"/>
              <a:ea typeface="HY견고딕"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4128238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0715" y="3967514"/>
            <a:ext cx="9144000" cy="923330"/>
          </a:xfrm>
          <a:prstGeom prst="rect">
            <a:avLst/>
          </a:prstGeom>
          <a:noFill/>
        </p:spPr>
        <p:txBody>
          <a:bodyPr wrap="square" lIns="36000" tIns="36000" rIns="36000" bIns="36000" rtlCol="0">
            <a:spAutoFit/>
          </a:bodyPr>
          <a:lstStyle/>
          <a:p>
            <a:pPr algn="ctr"/>
            <a:r>
              <a:rPr lang="en-US" altLang="ko-KR" sz="5400" i="1" dirty="0" smtClean="0">
                <a:latin typeface="Times New Roman" panose="02020603050405020304" pitchFamily="18" charset="0"/>
                <a:cs typeface="Times New Roman" panose="02020603050405020304" pitchFamily="18" charset="0"/>
              </a:rPr>
              <a:t>Thank you for your attention</a:t>
            </a:r>
            <a:endParaRPr lang="ko-KR" altLang="en-US" sz="5400" i="1" dirty="0" smtClean="0">
              <a:latin typeface="Times New Roman" panose="02020603050405020304" pitchFamily="18" charset="0"/>
              <a:cs typeface="Times New Roman" panose="02020603050405020304" pitchFamily="18" charset="0"/>
            </a:endParaRPr>
          </a:p>
        </p:txBody>
      </p:sp>
      <p:sp>
        <p:nvSpPr>
          <p:cNvPr id="8" name="TextBox 7"/>
          <p:cNvSpPr txBox="1"/>
          <p:nvPr/>
        </p:nvSpPr>
        <p:spPr>
          <a:xfrm>
            <a:off x="3390900" y="6467382"/>
            <a:ext cx="2209800" cy="288147"/>
          </a:xfrm>
          <a:prstGeom prst="rect">
            <a:avLst/>
          </a:prstGeom>
          <a:noFill/>
        </p:spPr>
        <p:txBody>
          <a:bodyPr wrap="square" lIns="36000" tIns="36000" rIns="36000" bIns="36000" rtlCol="0">
            <a:spAutoFit/>
          </a:bodyPr>
          <a:lstStyle/>
          <a:p>
            <a:pPr algn="ctr"/>
            <a:r>
              <a:rPr lang="en-US" altLang="ko-KR" sz="1400" b="1" dirty="0" smtClean="0">
                <a:latin typeface="Times New Roman" panose="02020603050405020304" pitchFamily="18" charset="0"/>
                <a:cs typeface="Times New Roman" panose="02020603050405020304" pitchFamily="18" charset="0"/>
              </a:rPr>
              <a:t>Crete – July 10</a:t>
            </a:r>
            <a:r>
              <a:rPr lang="en-US" altLang="ko-KR" sz="1400" b="1" baseline="30000" dirty="0" smtClean="0">
                <a:latin typeface="Times New Roman" panose="02020603050405020304" pitchFamily="18" charset="0"/>
                <a:cs typeface="Times New Roman" panose="02020603050405020304" pitchFamily="18" charset="0"/>
              </a:rPr>
              <a:t>th</a:t>
            </a:r>
            <a:r>
              <a:rPr lang="en-US" altLang="ko-KR" sz="1400" b="1" dirty="0" smtClean="0">
                <a:latin typeface="Times New Roman" panose="02020603050405020304" pitchFamily="18" charset="0"/>
                <a:cs typeface="Times New Roman" panose="02020603050405020304" pitchFamily="18" charset="0"/>
              </a:rPr>
              <a:t>, 2019</a:t>
            </a:r>
            <a:endParaRPr lang="ko-KR" altLang="en-US" sz="1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563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17</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Gain &amp; Crosstalk</a:t>
            </a:r>
            <a:endParaRPr lang="ko-KR" altLang="en-US" b="1" dirty="0"/>
          </a:p>
        </p:txBody>
      </p:sp>
      <mc:AlternateContent xmlns:mc="http://schemas.openxmlformats.org/markup-compatibility/2006" xmlns:a14="http://schemas.microsoft.com/office/drawing/2010/main">
        <mc:Choice Requires="a14">
          <p:sp>
            <p:nvSpPr>
              <p:cNvPr id="14" name="TextBox 13"/>
              <p:cNvSpPr txBox="1"/>
              <p:nvPr/>
            </p:nvSpPr>
            <p:spPr>
              <a:xfrm>
                <a:off x="353429" y="4734074"/>
                <a:ext cx="4263396" cy="1331134"/>
              </a:xfrm>
              <a:prstGeom prst="rect">
                <a:avLst/>
              </a:prstGeom>
              <a:noFill/>
            </p:spPr>
            <p:txBody>
              <a:bodyPr wrap="square" rtlCol="0">
                <a:spAutoFit/>
              </a:bodyPr>
              <a:lstStyle/>
              <a:p>
                <a:pPr marL="0" lvl="1">
                  <a:lnSpc>
                    <a:spcPct val="125000"/>
                  </a:lnSpc>
                  <a:spcBef>
                    <a:spcPts val="300"/>
                  </a:spcBef>
                  <a:spcAft>
                    <a:spcPts val="600"/>
                  </a:spcAft>
                </a:pPr>
                <a:r>
                  <a:rPr lang="el-GR" altLang="ko-KR" sz="1600" b="1" dirty="0" smtClean="0">
                    <a:solidFill>
                      <a:schemeClr val="tx1"/>
                    </a:solidFill>
                    <a:latin typeface="Times New Roman" panose="02020603050405020304" pitchFamily="18" charset="0"/>
                    <a:cs typeface="Times New Roman" panose="02020603050405020304" pitchFamily="18" charset="0"/>
                  </a:rPr>
                  <a:t>Δ</a:t>
                </a:r>
                <a:r>
                  <a:rPr lang="en-US" altLang="ko-KR" sz="1600" b="1" dirty="0" smtClean="0">
                    <a:solidFill>
                      <a:schemeClr val="tx1"/>
                    </a:solidFill>
                    <a:latin typeface="Times New Roman" panose="02020603050405020304" pitchFamily="18" charset="0"/>
                    <a:cs typeface="Times New Roman" panose="02020603050405020304" pitchFamily="18" charset="0"/>
                  </a:rPr>
                  <a:t> Gain vs. E-field</a:t>
                </a:r>
                <a:endParaRPr lang="en-US" altLang="ko-KR" sz="1600" b="1" baseline="-25000" dirty="0" smtClean="0">
                  <a:solidFill>
                    <a:schemeClr val="tx1"/>
                  </a:solidFill>
                  <a:latin typeface="Times New Roman" panose="02020603050405020304" pitchFamily="18" charset="0"/>
                  <a:cs typeface="Times New Roman" panose="02020603050405020304" pitchFamily="18" charset="0"/>
                </a:endParaRPr>
              </a:p>
              <a:p>
                <a:pPr marL="468000" lvl="2" indent="-285750">
                  <a:lnSpc>
                    <a:spcPct val="125000"/>
                  </a:lnSpc>
                  <a:spcBef>
                    <a:spcPts val="300"/>
                  </a:spcBef>
                  <a:spcAft>
                    <a:spcPts val="600"/>
                  </a:spcAft>
                  <a:buFont typeface="Wingdings" panose="05000000000000000000" pitchFamily="2" charset="2"/>
                  <a:buChar char="ü"/>
                </a:pPr>
                <a:r>
                  <a:rPr lang="en-US" altLang="ko-KR" sz="1400" dirty="0" smtClean="0">
                    <a:solidFill>
                      <a:schemeClr val="tx1"/>
                    </a:solidFill>
                    <a:latin typeface="Times New Roman" panose="02020603050405020304" pitchFamily="18" charset="0"/>
                    <a:cs typeface="Times New Roman" panose="02020603050405020304" pitchFamily="18" charset="0"/>
                  </a:rPr>
                  <a:t>3.3</a:t>
                </a:r>
                <a14:m>
                  <m:oMath xmlns:m="http://schemas.openxmlformats.org/officeDocument/2006/math">
                    <m:r>
                      <a:rPr lang="en-US" altLang="ko-KR" sz="1400" b="0" i="0" dirty="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ko-KR" sz="1400" i="1" dirty="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altLang="ko-KR" sz="1400" b="0" i="1" dirty="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ko-KR" sz="1400" dirty="0" smtClean="0">
                    <a:solidFill>
                      <a:schemeClr val="tx1"/>
                    </a:solidFill>
                    <a:latin typeface="Times New Roman" panose="02020603050405020304" pitchFamily="18" charset="0"/>
                    <a:cs typeface="Times New Roman" panose="02020603050405020304" pitchFamily="18" charset="0"/>
                  </a:rPr>
                  <a:t>10</a:t>
                </a:r>
                <a:r>
                  <a:rPr lang="en-US" altLang="ko-KR" sz="1400" baseline="30000" dirty="0" smtClean="0">
                    <a:solidFill>
                      <a:schemeClr val="tx1"/>
                    </a:solidFill>
                    <a:latin typeface="Times New Roman" panose="02020603050405020304" pitchFamily="18" charset="0"/>
                    <a:cs typeface="Times New Roman" panose="02020603050405020304" pitchFamily="18" charset="0"/>
                  </a:rPr>
                  <a:t>6</a:t>
                </a:r>
                <a:r>
                  <a:rPr lang="en-US" altLang="ko-KR" sz="1400" dirty="0" smtClean="0">
                    <a:solidFill>
                      <a:schemeClr val="tx1"/>
                    </a:solidFill>
                    <a:latin typeface="Times New Roman" panose="02020603050405020304" pitchFamily="18" charset="0"/>
                    <a:cs typeface="Times New Roman" panose="02020603050405020304" pitchFamily="18" charset="0"/>
                  </a:rPr>
                  <a:t> </a:t>
                </a:r>
                <a:r>
                  <a:rPr lang="en-US" altLang="ko-KR"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en-US" altLang="ko-KR"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2.6</a:t>
                </a:r>
                <a14:m>
                  <m:oMath xmlns:m="http://schemas.openxmlformats.org/officeDocument/2006/math">
                    <m:r>
                      <a:rPr lang="en-US" altLang="ko-KR" sz="1400"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ko-KR" sz="14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ko-KR"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10</a:t>
                </a:r>
                <a:r>
                  <a:rPr lang="en-US" altLang="ko-KR" sz="1400" baseline="30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6</a:t>
                </a:r>
                <a:r>
                  <a:rPr lang="en-US" altLang="ko-KR"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en-US" altLang="ko-KR"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en-US" altLang="ko-KR"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1.9</a:t>
                </a:r>
                <a14:m>
                  <m:oMath xmlns:m="http://schemas.openxmlformats.org/officeDocument/2006/math">
                    <m:r>
                      <a:rPr lang="en-US" altLang="ko-KR" sz="1400"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ko-KR" sz="14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ko-KR"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10</a:t>
                </a:r>
                <a:r>
                  <a:rPr lang="en-US" altLang="ko-KR" sz="1400" baseline="30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6</a:t>
                </a:r>
                <a:r>
                  <a:rPr lang="en-US" altLang="ko-KR"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t>
                </a:r>
                <a:r>
                  <a:rPr lang="en-US" altLang="ko-KR" sz="1400" dirty="0" smtClean="0">
                    <a:solidFill>
                      <a:schemeClr val="tx1"/>
                    </a:solidFill>
                    <a:latin typeface="Times New Roman" panose="02020603050405020304" pitchFamily="18" charset="0"/>
                    <a:cs typeface="Times New Roman" panose="02020603050405020304" pitchFamily="18" charset="0"/>
                  </a:rPr>
                  <a:t>V</a:t>
                </a:r>
                <a:r>
                  <a:rPr lang="en-US" altLang="ko-KR" sz="1400" baseline="-25000" dirty="0" smtClean="0">
                    <a:solidFill>
                      <a:schemeClr val="tx1"/>
                    </a:solidFill>
                    <a:latin typeface="Times New Roman" panose="02020603050405020304" pitchFamily="18" charset="0"/>
                    <a:cs typeface="Times New Roman" panose="02020603050405020304" pitchFamily="18" charset="0"/>
                  </a:rPr>
                  <a:t>ex</a:t>
                </a:r>
                <a:r>
                  <a:rPr lang="en-US" altLang="ko-KR" sz="1400" dirty="0" smtClean="0">
                    <a:solidFill>
                      <a:schemeClr val="tx1"/>
                    </a:solidFill>
                    <a:latin typeface="Times New Roman" panose="02020603050405020304" pitchFamily="18" charset="0"/>
                    <a:cs typeface="Times New Roman" panose="02020603050405020304" pitchFamily="18" charset="0"/>
                  </a:rPr>
                  <a:t> = 2.5 V</a:t>
                </a:r>
              </a:p>
              <a:p>
                <a:pPr marL="468000" lvl="2" indent="-285750">
                  <a:spcBef>
                    <a:spcPts val="300"/>
                  </a:spcBef>
                  <a:spcAft>
                    <a:spcPts val="6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rPr>
                  <a:t>Lower </a:t>
                </a:r>
                <a:r>
                  <a:rPr lang="el-GR" altLang="ko-KR" sz="1400" dirty="0">
                    <a:latin typeface="Times New Roman" panose="02020603050405020304" pitchFamily="18" charset="0"/>
                    <a:cs typeface="Times New Roman" panose="02020603050405020304" pitchFamily="18" charset="0"/>
                  </a:rPr>
                  <a:t>ϕ</a:t>
                </a:r>
                <a:r>
                  <a:rPr lang="en-US" altLang="ko-KR" sz="1400" baseline="-25000" dirty="0">
                    <a:latin typeface="Times New Roman" panose="02020603050405020304" pitchFamily="18" charset="0"/>
                    <a:cs typeface="Times New Roman" panose="02020603050405020304" pitchFamily="18" charset="0"/>
                  </a:rPr>
                  <a:t>p-well</a:t>
                </a:r>
                <a:r>
                  <a:rPr lang="en-US" altLang="ko-KR" sz="1400" dirty="0" smtClean="0">
                    <a:latin typeface="Times New Roman" panose="02020603050405020304" pitchFamily="18" charset="0"/>
                    <a:cs typeface="Times New Roman" panose="02020603050405020304" pitchFamily="18" charset="0"/>
                  </a:rPr>
                  <a:t> results in a wider depletion width </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ko-KR" sz="1400" b="1" dirty="0" smtClean="0">
                    <a:latin typeface="Times New Roman" panose="02020603050405020304" pitchFamily="18" charset="0"/>
                    <a:cs typeface="Times New Roman" panose="02020603050405020304" pitchFamily="18" charset="0"/>
                    <a:sym typeface="Wingdings" panose="05000000000000000000" pitchFamily="2" charset="2"/>
                  </a:rPr>
                  <a:t>Smaller</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C</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d </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Reduction in the cell gain</a:t>
                </a:r>
                <a:endParaRPr lang="en-US" altLang="ko-KR" sz="1400" baseline="-25000" dirty="0" smtClean="0">
                  <a:latin typeface="Times New Roman" panose="02020603050405020304" pitchFamily="18" charset="0"/>
                  <a:cs typeface="Times New Roman" panose="020206030504050203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53429" y="4734074"/>
                <a:ext cx="4263396" cy="1331134"/>
              </a:xfrm>
              <a:prstGeom prst="rect">
                <a:avLst/>
              </a:prstGeom>
              <a:blipFill>
                <a:blip r:embed="rId3"/>
                <a:stretch>
                  <a:fillRect l="-858" b="-3670"/>
                </a:stretch>
              </a:blipFill>
            </p:spPr>
            <p:txBody>
              <a:bodyPr/>
              <a:lstStyle/>
              <a:p>
                <a:r>
                  <a:rPr lang="ko-KR" altLang="en-US">
                    <a:noFill/>
                  </a:rPr>
                  <a:t> </a:t>
                </a:r>
              </a:p>
            </p:txBody>
          </p:sp>
        </mc:Fallback>
      </mc:AlternateContent>
      <p:grpSp>
        <p:nvGrpSpPr>
          <p:cNvPr id="7" name="Group 6"/>
          <p:cNvGrpSpPr/>
          <p:nvPr/>
        </p:nvGrpSpPr>
        <p:grpSpPr>
          <a:xfrm>
            <a:off x="184765" y="1158899"/>
            <a:ext cx="4320000" cy="3305478"/>
            <a:chOff x="4705674" y="950466"/>
            <a:chExt cx="4320000" cy="3305478"/>
          </a:xfrm>
        </p:grpSpPr>
        <mc:AlternateContent xmlns:mc="http://schemas.openxmlformats.org/markup-compatibility/2006" xmlns:a14="http://schemas.microsoft.com/office/drawing/2010/main">
          <mc:Choice Requires="a14">
            <p:sp>
              <p:nvSpPr>
                <p:cNvPr id="15" name="TextBox 14"/>
                <p:cNvSpPr txBox="1"/>
                <p:nvPr/>
              </p:nvSpPr>
              <p:spPr>
                <a:xfrm>
                  <a:off x="4721281" y="950466"/>
                  <a:ext cx="4283136" cy="276999"/>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Gain of fabricated samples with three </a:t>
                  </a:r>
                  <a:r>
                    <a:rPr lang="el-GR" altLang="ko-KR" sz="1200" dirty="0" smtClean="0">
                      <a:solidFill>
                        <a:schemeClr val="bg1">
                          <a:lumMod val="50000"/>
                        </a:schemeClr>
                      </a:solidFill>
                      <a:latin typeface="Times New Roman" panose="02020603050405020304" pitchFamily="18" charset="0"/>
                      <a:cs typeface="Times New Roman" panose="02020603050405020304" pitchFamily="18" charset="0"/>
                    </a:rPr>
                    <a:t>ϕ</a:t>
                  </a:r>
                  <a:r>
                    <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rPr>
                    <a:t>p-well</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 conditions (3</a:t>
                  </a:r>
                  <a14:m>
                    <m:oMath xmlns:m="http://schemas.openxmlformats.org/officeDocument/2006/math">
                      <m:r>
                        <a:rPr lang="en-US" altLang="ko-KR" sz="1200" i="1" dirty="0">
                          <a:solidFill>
                            <a:schemeClr val="bg1">
                              <a:lumMod val="50000"/>
                            </a:schemeClr>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3 array)</a:t>
                  </a:r>
                </a:p>
              </p:txBody>
            </p:sp>
          </mc:Choice>
          <mc:Fallback xmlns="">
            <p:sp>
              <p:nvSpPr>
                <p:cNvPr id="15" name="TextBox 14"/>
                <p:cNvSpPr txBox="1">
                  <a:spLocks noRot="1" noChangeAspect="1" noMove="1" noResize="1" noEditPoints="1" noAdjustHandles="1" noChangeArrowheads="1" noChangeShapeType="1" noTextEdit="1"/>
                </p:cNvSpPr>
                <p:nvPr/>
              </p:nvSpPr>
              <p:spPr>
                <a:xfrm>
                  <a:off x="4721281" y="950466"/>
                  <a:ext cx="4283136" cy="276999"/>
                </a:xfrm>
                <a:prstGeom prst="rect">
                  <a:avLst/>
                </a:prstGeom>
                <a:blipFill>
                  <a:blip r:embed="rId4"/>
                  <a:stretch>
                    <a:fillRect l="-712" r="-712" b="-15217"/>
                  </a:stretch>
                </a:blipFill>
              </p:spPr>
              <p:txBody>
                <a:bodyPr/>
                <a:lstStyle/>
                <a:p>
                  <a:r>
                    <a:rPr lang="ko-KR" altLang="en-US">
                      <a:noFill/>
                    </a:rPr>
                    <a:t> </a:t>
                  </a:r>
                </a:p>
              </p:txBody>
            </p:sp>
          </mc:Fallback>
        </mc:AlternateContent>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5674" y="1236033"/>
              <a:ext cx="4320000" cy="3019911"/>
            </a:xfrm>
            <a:prstGeom prst="rect">
              <a:avLst/>
            </a:prstGeom>
          </p:spPr>
        </p:pic>
      </p:grpSp>
      <p:grpSp>
        <p:nvGrpSpPr>
          <p:cNvPr id="23" name="Group 22"/>
          <p:cNvGrpSpPr/>
          <p:nvPr/>
        </p:nvGrpSpPr>
        <p:grpSpPr>
          <a:xfrm>
            <a:off x="4616825" y="1158898"/>
            <a:ext cx="4337929" cy="3314444"/>
            <a:chOff x="4698232" y="1027520"/>
            <a:chExt cx="4337929" cy="3314444"/>
          </a:xfrm>
        </p:grpSpPr>
        <p:pic>
          <p:nvPicPr>
            <p:cNvPr id="24" name="Picture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98232" y="1337117"/>
              <a:ext cx="4320000" cy="3004847"/>
            </a:xfrm>
            <a:prstGeom prst="rect">
              <a:avLst/>
            </a:prstGeom>
          </p:spPr>
        </p:pic>
        <p:sp>
          <p:nvSpPr>
            <p:cNvPr id="25" name="TextBox 24"/>
            <p:cNvSpPr txBox="1"/>
            <p:nvPr/>
          </p:nvSpPr>
          <p:spPr>
            <a:xfrm>
              <a:off x="4802993" y="1027520"/>
              <a:ext cx="4233168" cy="276999"/>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Crosstalk probability of </a:t>
              </a:r>
              <a:r>
                <a:rPr lang="en-US" altLang="ko-KR" sz="1200" dirty="0">
                  <a:solidFill>
                    <a:schemeClr val="bg1">
                      <a:lumMod val="50000"/>
                    </a:schemeClr>
                  </a:solidFill>
                  <a:latin typeface="Times New Roman" panose="02020603050405020304" pitchFamily="18" charset="0"/>
                  <a:cs typeface="Times New Roman" panose="02020603050405020304" pitchFamily="18" charset="0"/>
                </a:rPr>
                <a:t>3x3 </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types with three </a:t>
              </a:r>
              <a:r>
                <a:rPr lang="el-GR" altLang="ko-KR" sz="1200" dirty="0" smtClean="0">
                  <a:solidFill>
                    <a:schemeClr val="bg1">
                      <a:lumMod val="50000"/>
                    </a:schemeClr>
                  </a:solidFill>
                  <a:latin typeface="Times New Roman" panose="02020603050405020304" pitchFamily="18" charset="0"/>
                  <a:cs typeface="Times New Roman" panose="02020603050405020304" pitchFamily="18" charset="0"/>
                </a:rPr>
                <a:t>ϕ</a:t>
              </a:r>
              <a:r>
                <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rPr>
                <a:t>p-well</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 conditions</a:t>
              </a:r>
              <a:endPar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grpSp>
      <p:sp>
        <p:nvSpPr>
          <p:cNvPr id="27" name="TextBox 26"/>
          <p:cNvSpPr txBox="1"/>
          <p:nvPr/>
        </p:nvSpPr>
        <p:spPr>
          <a:xfrm>
            <a:off x="4699174" y="4734074"/>
            <a:ext cx="4168090" cy="1708160"/>
          </a:xfrm>
          <a:prstGeom prst="rect">
            <a:avLst/>
          </a:prstGeom>
          <a:noFill/>
        </p:spPr>
        <p:txBody>
          <a:bodyPr wrap="square" rtlCol="0">
            <a:spAutoFit/>
          </a:bodyPr>
          <a:lstStyle/>
          <a:p>
            <a:pPr marL="0" lvl="1">
              <a:lnSpc>
                <a:spcPct val="125000"/>
              </a:lnSpc>
              <a:spcBef>
                <a:spcPts val="300"/>
              </a:spcBef>
              <a:spcAft>
                <a:spcPts val="600"/>
              </a:spcAft>
            </a:pPr>
            <a:r>
              <a:rPr lang="el-GR" altLang="ko-KR" sz="1600" b="1" dirty="0" smtClean="0">
                <a:latin typeface="Times New Roman" panose="02020603050405020304" pitchFamily="18" charset="0"/>
                <a:cs typeface="Times New Roman" panose="02020603050405020304" pitchFamily="18" charset="0"/>
              </a:rPr>
              <a:t>Δ</a:t>
            </a:r>
            <a:r>
              <a:rPr lang="en-US" altLang="ko-KR" sz="1600" b="1" dirty="0" smtClean="0">
                <a:latin typeface="Times New Roman" panose="02020603050405020304" pitchFamily="18" charset="0"/>
                <a:cs typeface="Times New Roman" panose="02020603050405020304" pitchFamily="18" charset="0"/>
              </a:rPr>
              <a:t> Crosstalk probability (P</a:t>
            </a:r>
            <a:r>
              <a:rPr lang="en-US" altLang="ko-KR" sz="1600" b="1" baseline="-25000" dirty="0" smtClean="0">
                <a:latin typeface="Times New Roman" panose="02020603050405020304" pitchFamily="18" charset="0"/>
                <a:cs typeface="Times New Roman" panose="02020603050405020304" pitchFamily="18" charset="0"/>
              </a:rPr>
              <a:t>CT</a:t>
            </a:r>
            <a:r>
              <a:rPr lang="en-US" altLang="ko-KR" sz="1600" b="1" dirty="0" smtClean="0">
                <a:latin typeface="Times New Roman" panose="02020603050405020304" pitchFamily="18" charset="0"/>
                <a:cs typeface="Times New Roman" panose="02020603050405020304" pitchFamily="18" charset="0"/>
              </a:rPr>
              <a:t>) vs. E-field</a:t>
            </a:r>
            <a:endParaRPr lang="en-US" altLang="ko-KR" sz="1600" b="1" baseline="-25000" dirty="0">
              <a:latin typeface="Times New Roman" panose="02020603050405020304" pitchFamily="18" charset="0"/>
              <a:cs typeface="Times New Roman" panose="02020603050405020304" pitchFamily="18" charset="0"/>
            </a:endParaRPr>
          </a:p>
          <a:p>
            <a:pPr marL="468000" lvl="2" indent="-285750">
              <a:spcBef>
                <a:spcPts val="300"/>
              </a:spcBef>
              <a:spcAft>
                <a:spcPts val="600"/>
              </a:spcAft>
              <a:buFont typeface="Wingdings" panose="05000000000000000000" pitchFamily="2" charset="2"/>
              <a:buChar char="ü"/>
            </a:pPr>
            <a:r>
              <a:rPr lang="en-US" altLang="ko-KR" sz="1400" dirty="0">
                <a:latin typeface="Times New Roman" panose="02020603050405020304" pitchFamily="18" charset="0"/>
                <a:cs typeface="Times New Roman" panose="02020603050405020304" pitchFamily="18" charset="0"/>
              </a:rPr>
              <a:t>Optical photons generated during the avalanche </a:t>
            </a:r>
            <a:r>
              <a:rPr lang="en-US" altLang="ko-KR" sz="1400" dirty="0" smtClean="0">
                <a:latin typeface="Times New Roman" panose="02020603050405020304" pitchFamily="18" charset="0"/>
                <a:cs typeface="Times New Roman" panose="02020603050405020304" pitchFamily="18" charset="0"/>
              </a:rPr>
              <a:t>multiplication and triggering probability </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proportional to </a:t>
            </a:r>
            <a:r>
              <a:rPr lang="en-US" altLang="ko-KR" sz="1400" dirty="0" smtClean="0">
                <a:latin typeface="Times New Roman" panose="02020603050405020304" pitchFamily="18" charset="0"/>
                <a:cs typeface="Times New Roman" panose="02020603050405020304" pitchFamily="18" charset="0"/>
              </a:rPr>
              <a:t>V</a:t>
            </a:r>
            <a:r>
              <a:rPr lang="en-US" altLang="ko-KR" sz="1400" baseline="-25000" dirty="0" smtClean="0">
                <a:latin typeface="Times New Roman" panose="02020603050405020304" pitchFamily="18" charset="0"/>
                <a:cs typeface="Times New Roman" panose="02020603050405020304" pitchFamily="18" charset="0"/>
              </a:rPr>
              <a:t>ex</a:t>
            </a:r>
            <a:r>
              <a:rPr lang="en-US" altLang="ko-KR" sz="1400" baseline="-25000" dirty="0">
                <a:latin typeface="Times New Roman" panose="02020603050405020304" pitchFamily="18" charset="0"/>
                <a:cs typeface="Times New Roman" panose="02020603050405020304" pitchFamily="18" charset="0"/>
              </a:rPr>
              <a:t>.</a:t>
            </a:r>
            <a:r>
              <a:rPr lang="en-US" altLang="ko-KR" sz="1400" dirty="0" smtClean="0">
                <a:latin typeface="Times New Roman" panose="02020603050405020304" pitchFamily="18" charset="0"/>
                <a:cs typeface="Times New Roman" panose="02020603050405020304" pitchFamily="18" charset="0"/>
              </a:rPr>
              <a:t> </a:t>
            </a:r>
          </a:p>
          <a:p>
            <a:pPr marL="468000" lvl="2" indent="-285750">
              <a:spcBef>
                <a:spcPts val="300"/>
              </a:spcBef>
              <a:spcAft>
                <a:spcPts val="6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P</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CT</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is proportional to gain </a:t>
            </a:r>
            <a:r>
              <a:rPr lang="en-US" altLang="ko-KR" sz="1400" dirty="0">
                <a:latin typeface="Times New Roman" panose="02020603050405020304" pitchFamily="18" charset="0"/>
                <a:cs typeface="Times New Roman" panose="02020603050405020304" pitchFamily="18" charset="0"/>
                <a:sym typeface="Wingdings" panose="05000000000000000000" pitchFamily="2" charset="2"/>
              </a:rPr>
              <a:t>→ </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Reduction in the P</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CT</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with decreasing electric field.</a:t>
            </a:r>
          </a:p>
        </p:txBody>
      </p:sp>
    </p:spTree>
    <p:extLst>
      <p:ext uri="{BB962C8B-B14F-4D97-AF65-F5344CB8AC3E}">
        <p14:creationId xmlns:p14="http://schemas.microsoft.com/office/powerpoint/2010/main" val="2143125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18</a:t>
            </a:fld>
            <a:endParaRPr lang="en-US" dirty="0"/>
          </a:p>
        </p:txBody>
      </p:sp>
      <p:sp>
        <p:nvSpPr>
          <p:cNvPr id="9" name="제목 1"/>
          <p:cNvSpPr>
            <a:spLocks noGrp="1"/>
          </p:cNvSpPr>
          <p:nvPr>
            <p:ph type="title"/>
          </p:nvPr>
        </p:nvSpPr>
        <p:spPr>
          <a:xfrm>
            <a:off x="457200" y="228600"/>
            <a:ext cx="8229600" cy="609600"/>
          </a:xfrm>
        </p:spPr>
        <p:txBody>
          <a:bodyPr>
            <a:normAutofit/>
          </a:bodyPr>
          <a:lstStyle/>
          <a:p>
            <a:r>
              <a:rPr lang="en-US" altLang="ko-KR" b="1" dirty="0" smtClean="0"/>
              <a:t>Progress in SiPM technology</a:t>
            </a:r>
            <a:endParaRPr lang="ko-KR" altLang="en-US" b="1" dirty="0"/>
          </a:p>
        </p:txBody>
      </p:sp>
      <p:sp>
        <p:nvSpPr>
          <p:cNvPr id="16" name="TextBox 15"/>
          <p:cNvSpPr txBox="1"/>
          <p:nvPr/>
        </p:nvSpPr>
        <p:spPr>
          <a:xfrm>
            <a:off x="682780" y="990955"/>
            <a:ext cx="1678410" cy="257369"/>
          </a:xfrm>
          <a:prstGeom prst="rect">
            <a:avLst/>
          </a:prstGeom>
          <a:noFill/>
        </p:spPr>
        <p:txBody>
          <a:bodyPr wrap="square" lIns="36000" tIns="36000" rIns="36000" bIns="36000" rtlCol="0">
            <a:spAutoFit/>
          </a:bodyPr>
          <a:lstStyle/>
          <a:p>
            <a:pPr algn="ctr"/>
            <a:r>
              <a:rPr lang="en-US" sz="1200" b="1" u="sng" dirty="0" smtClean="0">
                <a:latin typeface="Times New Roman" panose="02020603050405020304" pitchFamily="18" charset="0"/>
                <a:cs typeface="Times New Roman" panose="02020603050405020304" pitchFamily="18" charset="0"/>
              </a:rPr>
              <a:t>Improvement in DCR</a:t>
            </a:r>
          </a:p>
        </p:txBody>
      </p:sp>
      <p:sp>
        <p:nvSpPr>
          <p:cNvPr id="32" name="TextBox 31"/>
          <p:cNvSpPr txBox="1"/>
          <p:nvPr/>
        </p:nvSpPr>
        <p:spPr>
          <a:xfrm>
            <a:off x="3962400" y="989244"/>
            <a:ext cx="1528156" cy="257369"/>
          </a:xfrm>
          <a:prstGeom prst="rect">
            <a:avLst/>
          </a:prstGeom>
          <a:noFill/>
        </p:spPr>
        <p:txBody>
          <a:bodyPr wrap="square" lIns="36000" tIns="36000" rIns="36000" bIns="36000" rtlCol="0">
            <a:spAutoFit/>
          </a:bodyPr>
          <a:lstStyle/>
          <a:p>
            <a:pPr algn="ctr"/>
            <a:r>
              <a:rPr lang="en-US" sz="1200" b="1" u="sng" dirty="0" smtClean="0">
                <a:latin typeface="Times New Roman" panose="02020603050405020304" pitchFamily="18" charset="0"/>
                <a:cs typeface="Times New Roman" panose="02020603050405020304" pitchFamily="18" charset="0"/>
              </a:rPr>
              <a:t>Improvement in PDE</a:t>
            </a:r>
          </a:p>
        </p:txBody>
      </p:sp>
      <p:graphicFrame>
        <p:nvGraphicFramePr>
          <p:cNvPr id="59" name="Table 58"/>
          <p:cNvGraphicFramePr>
            <a:graphicFrameLocks noGrp="1"/>
          </p:cNvGraphicFramePr>
          <p:nvPr>
            <p:extLst/>
          </p:nvPr>
        </p:nvGraphicFramePr>
        <p:xfrm>
          <a:off x="5692845" y="4311709"/>
          <a:ext cx="3429000" cy="1543216"/>
        </p:xfrm>
        <a:graphic>
          <a:graphicData uri="http://schemas.openxmlformats.org/drawingml/2006/table">
            <a:tbl>
              <a:tblPr firstRow="1" bandRow="1">
                <a:tableStyleId>{5FD0F851-EC5A-4D38-B0AD-8093EC10F338}</a:tableStyleId>
              </a:tblPr>
              <a:tblGrid>
                <a:gridCol w="1005537">
                  <a:extLst>
                    <a:ext uri="{9D8B030D-6E8A-4147-A177-3AD203B41FA5}">
                      <a16:colId xmlns:a16="http://schemas.microsoft.com/office/drawing/2014/main" val="348599267"/>
                    </a:ext>
                  </a:extLst>
                </a:gridCol>
                <a:gridCol w="807821">
                  <a:extLst>
                    <a:ext uri="{9D8B030D-6E8A-4147-A177-3AD203B41FA5}">
                      <a16:colId xmlns:a16="http://schemas.microsoft.com/office/drawing/2014/main" val="1908965996"/>
                    </a:ext>
                  </a:extLst>
                </a:gridCol>
                <a:gridCol w="807821">
                  <a:extLst>
                    <a:ext uri="{9D8B030D-6E8A-4147-A177-3AD203B41FA5}">
                      <a16:colId xmlns:a16="http://schemas.microsoft.com/office/drawing/2014/main" val="1096625565"/>
                    </a:ext>
                  </a:extLst>
                </a:gridCol>
                <a:gridCol w="807821">
                  <a:extLst>
                    <a:ext uri="{9D8B030D-6E8A-4147-A177-3AD203B41FA5}">
                      <a16:colId xmlns:a16="http://schemas.microsoft.com/office/drawing/2014/main" val="1561500574"/>
                    </a:ext>
                  </a:extLst>
                </a:gridCol>
              </a:tblGrid>
              <a:tr h="229320">
                <a:tc>
                  <a:txBody>
                    <a:bodyPr/>
                    <a:lstStyle/>
                    <a:p>
                      <a:pPr algn="ctr" latinLnBrk="1"/>
                      <a:endParaRPr lang="ko-KR" altLang="en-US" sz="105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050" dirty="0" smtClean="0">
                          <a:latin typeface="Times New Roman" panose="02020603050405020304" pitchFamily="18" charset="0"/>
                          <a:cs typeface="Times New Roman" panose="02020603050405020304" pitchFamily="18" charset="0"/>
                        </a:rPr>
                        <a:t>2007</a:t>
                      </a:r>
                      <a:endParaRPr lang="ko-KR" altLang="en-US" sz="105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050" dirty="0" smtClean="0">
                          <a:latin typeface="Times New Roman" panose="02020603050405020304" pitchFamily="18" charset="0"/>
                          <a:cs typeface="Times New Roman" panose="02020603050405020304" pitchFamily="18" charset="0"/>
                        </a:rPr>
                        <a:t>2013</a:t>
                      </a:r>
                      <a:endParaRPr lang="ko-KR" altLang="en-US" sz="105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050" dirty="0" smtClean="0">
                          <a:latin typeface="Times New Roman" panose="02020603050405020304" pitchFamily="18" charset="0"/>
                          <a:cs typeface="Times New Roman" panose="02020603050405020304" pitchFamily="18" charset="0"/>
                        </a:rPr>
                        <a:t>2017</a:t>
                      </a:r>
                      <a:endParaRPr lang="ko-KR" altLang="en-US" sz="1050" dirty="0">
                        <a:latin typeface="Times New Roman" panose="02020603050405020304" pitchFamily="18" charset="0"/>
                        <a:cs typeface="Times New Roman" panose="02020603050405020304" pitchFamily="18" charset="0"/>
                      </a:endParaRPr>
                    </a:p>
                  </a:txBody>
                  <a:tcPr marL="0" marR="0" marT="36000" marB="36000" anchor="ctr"/>
                </a:tc>
                <a:extLst>
                  <a:ext uri="{0D108BD9-81ED-4DB2-BD59-A6C34878D82A}">
                    <a16:rowId xmlns:a16="http://schemas.microsoft.com/office/drawing/2014/main" val="1819464575"/>
                  </a:ext>
                </a:extLst>
              </a:tr>
              <a:tr h="327799">
                <a:tc>
                  <a:txBody>
                    <a:bodyPr/>
                    <a:lstStyle/>
                    <a:p>
                      <a:pPr algn="ctr" latinLnBrk="1"/>
                      <a:r>
                        <a:rPr lang="en-US" altLang="ko-KR" sz="1100" dirty="0" smtClean="0">
                          <a:latin typeface="Times New Roman" panose="02020603050405020304" pitchFamily="18" charset="0"/>
                          <a:cs typeface="Times New Roman" panose="02020603050405020304" pitchFamily="18" charset="0"/>
                        </a:rPr>
                        <a:t>PDE (%)</a:t>
                      </a:r>
                      <a:endParaRPr lang="ko-KR" altLang="en-US" sz="11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 ~ 10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 40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 55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extLst>
                  <a:ext uri="{0D108BD9-81ED-4DB2-BD59-A6C34878D82A}">
                    <a16:rowId xmlns:a16="http://schemas.microsoft.com/office/drawing/2014/main" val="3229037614"/>
                  </a:ext>
                </a:extLst>
              </a:tr>
              <a:tr h="327799">
                <a:tc>
                  <a:txBody>
                    <a:bodyPr/>
                    <a:lstStyle/>
                    <a:p>
                      <a:pPr algn="ctr" latinLnBrk="1"/>
                      <a:r>
                        <a:rPr lang="en-US" altLang="ko-KR" sz="1100" dirty="0" smtClean="0">
                          <a:latin typeface="Times New Roman" panose="02020603050405020304" pitchFamily="18" charset="0"/>
                          <a:cs typeface="Times New Roman" panose="02020603050405020304" pitchFamily="18" charset="0"/>
                        </a:rPr>
                        <a:t>DCR (</a:t>
                      </a:r>
                      <a:r>
                        <a:rPr lang="en-US" altLang="ko-KR" sz="900" dirty="0" smtClean="0">
                          <a:latin typeface="Times New Roman" panose="02020603050405020304" pitchFamily="18" charset="0"/>
                          <a:cs typeface="Times New Roman" panose="02020603050405020304" pitchFamily="18" charset="0"/>
                        </a:rPr>
                        <a:t>MHz/mm</a:t>
                      </a:r>
                      <a:r>
                        <a:rPr lang="en-US" altLang="ko-KR" sz="900" baseline="30000" dirty="0" smtClean="0">
                          <a:latin typeface="Times New Roman" panose="02020603050405020304" pitchFamily="18" charset="0"/>
                          <a:cs typeface="Times New Roman" panose="02020603050405020304" pitchFamily="18" charset="0"/>
                        </a:rPr>
                        <a:t>2</a:t>
                      </a:r>
                      <a:r>
                        <a:rPr lang="en-US" altLang="ko-KR" sz="1100" dirty="0" smtClean="0">
                          <a:latin typeface="Times New Roman" panose="02020603050405020304" pitchFamily="18" charset="0"/>
                          <a:cs typeface="Times New Roman" panose="02020603050405020304" pitchFamily="18" charset="0"/>
                        </a:rPr>
                        <a:t>)</a:t>
                      </a:r>
                      <a:endParaRPr lang="ko-KR" altLang="en-US" sz="11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 10</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 0.1</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 0.05</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extLst>
                  <a:ext uri="{0D108BD9-81ED-4DB2-BD59-A6C34878D82A}">
                    <a16:rowId xmlns:a16="http://schemas.microsoft.com/office/drawing/2014/main" val="1674779012"/>
                  </a:ext>
                </a:extLst>
              </a:tr>
              <a:tr h="327799">
                <a:tc>
                  <a:txBody>
                    <a:bodyPr/>
                    <a:lstStyle/>
                    <a:p>
                      <a:pPr algn="ctr" latinLnBrk="1"/>
                      <a:r>
                        <a:rPr lang="en-US" altLang="ko-KR" sz="1100" dirty="0" smtClean="0">
                          <a:latin typeface="Times New Roman" panose="02020603050405020304" pitchFamily="18" charset="0"/>
                          <a:cs typeface="Times New Roman" panose="02020603050405020304" pitchFamily="18" charset="0"/>
                        </a:rPr>
                        <a:t>CT (%)</a:t>
                      </a:r>
                      <a:endParaRPr lang="ko-KR" altLang="en-US" sz="11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&gt; 20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&lt; 10</a:t>
                      </a:r>
                      <a:r>
                        <a:rPr lang="en-US" altLang="ko-KR" sz="1400" baseline="0" dirty="0" smtClean="0">
                          <a:latin typeface="Times New Roman" panose="02020603050405020304" pitchFamily="18" charset="0"/>
                          <a:cs typeface="Times New Roman" panose="02020603050405020304" pitchFamily="18" charset="0"/>
                        </a:rPr>
                        <a:t>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&lt; 1</a:t>
                      </a:r>
                      <a:r>
                        <a:rPr lang="en-US" altLang="ko-KR" sz="1400" baseline="0" dirty="0" smtClean="0">
                          <a:latin typeface="Times New Roman" panose="02020603050405020304" pitchFamily="18" charset="0"/>
                          <a:cs typeface="Times New Roman" panose="02020603050405020304" pitchFamily="18" charset="0"/>
                        </a:rPr>
                        <a:t>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extLst>
                  <a:ext uri="{0D108BD9-81ED-4DB2-BD59-A6C34878D82A}">
                    <a16:rowId xmlns:a16="http://schemas.microsoft.com/office/drawing/2014/main" val="3756287447"/>
                  </a:ext>
                </a:extLst>
              </a:tr>
              <a:tr h="327799">
                <a:tc>
                  <a:txBody>
                    <a:bodyPr/>
                    <a:lstStyle/>
                    <a:p>
                      <a:pPr algn="ctr" latinLnBrk="1"/>
                      <a:r>
                        <a:rPr lang="en-US" altLang="ko-KR" sz="1100" dirty="0" smtClean="0">
                          <a:latin typeface="Times New Roman" panose="02020603050405020304" pitchFamily="18" charset="0"/>
                          <a:cs typeface="Times New Roman" panose="02020603050405020304" pitchFamily="18" charset="0"/>
                        </a:rPr>
                        <a:t>AP (%)</a:t>
                      </a:r>
                      <a:endParaRPr lang="ko-KR" altLang="en-US" sz="11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&gt;</a:t>
                      </a:r>
                      <a:r>
                        <a:rPr lang="en-US" altLang="ko-KR" sz="1400" baseline="0" dirty="0" smtClean="0">
                          <a:latin typeface="Times New Roman" panose="02020603050405020304" pitchFamily="18" charset="0"/>
                          <a:cs typeface="Times New Roman" panose="02020603050405020304" pitchFamily="18" charset="0"/>
                        </a:rPr>
                        <a:t> 20</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&lt; 10 </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tc>
                  <a:txBody>
                    <a:bodyPr/>
                    <a:lstStyle/>
                    <a:p>
                      <a:pPr algn="ctr" latinLnBrk="1"/>
                      <a:r>
                        <a:rPr lang="en-US" altLang="ko-KR" sz="1400" dirty="0" smtClean="0">
                          <a:latin typeface="Times New Roman" panose="02020603050405020304" pitchFamily="18" charset="0"/>
                          <a:cs typeface="Times New Roman" panose="02020603050405020304" pitchFamily="18" charset="0"/>
                        </a:rPr>
                        <a:t>&lt; 3</a:t>
                      </a:r>
                      <a:endParaRPr lang="ko-KR" altLang="en-US" sz="1400" dirty="0">
                        <a:latin typeface="Times New Roman" panose="02020603050405020304" pitchFamily="18" charset="0"/>
                        <a:cs typeface="Times New Roman" panose="02020603050405020304" pitchFamily="18" charset="0"/>
                      </a:endParaRPr>
                    </a:p>
                  </a:txBody>
                  <a:tcPr marL="0" marR="0" marT="36000" marB="36000" anchor="ctr"/>
                </a:tc>
                <a:extLst>
                  <a:ext uri="{0D108BD9-81ED-4DB2-BD59-A6C34878D82A}">
                    <a16:rowId xmlns:a16="http://schemas.microsoft.com/office/drawing/2014/main" val="1761097155"/>
                  </a:ext>
                </a:extLst>
              </a:tr>
            </a:tbl>
          </a:graphicData>
        </a:graphic>
      </p:graphicFrame>
      <p:sp>
        <p:nvSpPr>
          <p:cNvPr id="46" name="TextBox 45"/>
          <p:cNvSpPr txBox="1"/>
          <p:nvPr/>
        </p:nvSpPr>
        <p:spPr>
          <a:xfrm>
            <a:off x="6152002" y="6003582"/>
            <a:ext cx="2703242" cy="211203"/>
          </a:xfrm>
          <a:prstGeom prst="rect">
            <a:avLst/>
          </a:prstGeom>
          <a:noFill/>
        </p:spPr>
        <p:txBody>
          <a:bodyPr wrap="square" lIns="36000" tIns="36000" rIns="36000" bIns="36000" rtlCol="0">
            <a:spAutoFit/>
          </a:bodyPr>
          <a:lstStyle/>
          <a:p>
            <a:pPr algn="ctr"/>
            <a:r>
              <a:rPr lang="en-US" altLang="ko-KR" sz="900" dirty="0" smtClean="0">
                <a:solidFill>
                  <a:schemeClr val="bg1">
                    <a:lumMod val="50000"/>
                  </a:schemeClr>
                </a:solidFill>
                <a:latin typeface="Times New Roman" panose="02020603050405020304" pitchFamily="18" charset="0"/>
                <a:cs typeface="Times New Roman" panose="02020603050405020304" pitchFamily="18" charset="0"/>
              </a:rPr>
              <a:t>N</a:t>
            </a:r>
            <a:r>
              <a:rPr lang="en-US" sz="900" dirty="0" smtClean="0">
                <a:solidFill>
                  <a:schemeClr val="bg1">
                    <a:lumMod val="50000"/>
                  </a:schemeClr>
                </a:solidFill>
                <a:latin typeface="Times New Roman" panose="02020603050405020304" pitchFamily="18" charset="0"/>
                <a:cs typeface="Times New Roman" panose="02020603050405020304" pitchFamily="18" charset="0"/>
              </a:rPr>
              <a:t>. </a:t>
            </a:r>
            <a:r>
              <a:rPr lang="en-US" sz="900" dirty="0" err="1" smtClean="0">
                <a:solidFill>
                  <a:schemeClr val="bg1">
                    <a:lumMod val="50000"/>
                  </a:schemeClr>
                </a:solidFill>
                <a:latin typeface="Times New Roman" panose="02020603050405020304" pitchFamily="18" charset="0"/>
                <a:cs typeface="Times New Roman" panose="02020603050405020304" pitchFamily="18" charset="0"/>
              </a:rPr>
              <a:t>Otte</a:t>
            </a:r>
            <a:r>
              <a:rPr lang="en-US" sz="900" dirty="0">
                <a:solidFill>
                  <a:schemeClr val="bg1">
                    <a:lumMod val="50000"/>
                  </a:schemeClr>
                </a:solidFill>
                <a:latin typeface="Times New Roman" panose="02020603050405020304" pitchFamily="18" charset="0"/>
                <a:cs typeface="Times New Roman" panose="02020603050405020304" pitchFamily="18" charset="0"/>
              </a:rPr>
              <a:t>,</a:t>
            </a:r>
            <a:r>
              <a:rPr lang="en-US" sz="900" dirty="0" smtClean="0">
                <a:solidFill>
                  <a:schemeClr val="bg1">
                    <a:lumMod val="50000"/>
                  </a:schemeClr>
                </a:solidFill>
                <a:latin typeface="Times New Roman" panose="02020603050405020304" pitchFamily="18" charset="0"/>
                <a:cs typeface="Times New Roman" panose="02020603050405020304" pitchFamily="18" charset="0"/>
              </a:rPr>
              <a:t> “A review of silicon photomultipliers,” 2017</a:t>
            </a:r>
          </a:p>
        </p:txBody>
      </p:sp>
      <p:grpSp>
        <p:nvGrpSpPr>
          <p:cNvPr id="7" name="Group 6"/>
          <p:cNvGrpSpPr/>
          <p:nvPr/>
        </p:nvGrpSpPr>
        <p:grpSpPr>
          <a:xfrm>
            <a:off x="85896" y="1248324"/>
            <a:ext cx="2872178" cy="2196956"/>
            <a:chOff x="656636" y="1244166"/>
            <a:chExt cx="3594068" cy="2961659"/>
          </a:xfrm>
        </p:grpSpPr>
        <p:pic>
          <p:nvPicPr>
            <p:cNvPr id="6" name="Picture 5"/>
            <p:cNvPicPr>
              <a:picLocks noChangeAspect="1"/>
            </p:cNvPicPr>
            <p:nvPr/>
          </p:nvPicPr>
          <p:blipFill>
            <a:blip r:embed="rId3"/>
            <a:stretch>
              <a:fillRect/>
            </a:stretch>
          </p:blipFill>
          <p:spPr>
            <a:xfrm>
              <a:off x="656636" y="1244166"/>
              <a:ext cx="3594068" cy="2718501"/>
            </a:xfrm>
            <a:prstGeom prst="rect">
              <a:avLst/>
            </a:prstGeom>
          </p:spPr>
        </p:pic>
        <p:sp>
          <p:nvSpPr>
            <p:cNvPr id="23" name="TextBox 22"/>
            <p:cNvSpPr txBox="1"/>
            <p:nvPr/>
          </p:nvSpPr>
          <p:spPr>
            <a:xfrm>
              <a:off x="1010360" y="3994622"/>
              <a:ext cx="3051687" cy="211203"/>
            </a:xfrm>
            <a:prstGeom prst="rect">
              <a:avLst/>
            </a:prstGeom>
            <a:noFill/>
          </p:spPr>
          <p:txBody>
            <a:bodyPr wrap="square" lIns="36000" tIns="36000" rIns="36000" bIns="36000" rtlCol="0">
              <a:spAutoFit/>
            </a:bodyPr>
            <a:lstStyle/>
            <a:p>
              <a:pPr algn="ctr"/>
              <a:r>
                <a:rPr lang="en-US" sz="900" dirty="0" smtClean="0">
                  <a:solidFill>
                    <a:schemeClr val="bg1">
                      <a:lumMod val="50000"/>
                    </a:schemeClr>
                  </a:solidFill>
                  <a:latin typeface="Times New Roman" panose="02020603050405020304" pitchFamily="18" charset="0"/>
                  <a:cs typeface="Times New Roman" panose="02020603050405020304" pitchFamily="18" charset="0"/>
                </a:rPr>
                <a:t>C. Betancourt et al., Siena Workshop, 2016</a:t>
              </a:r>
            </a:p>
          </p:txBody>
        </p:sp>
      </p:grpSp>
      <p:grpSp>
        <p:nvGrpSpPr>
          <p:cNvPr id="14" name="Group 13"/>
          <p:cNvGrpSpPr/>
          <p:nvPr/>
        </p:nvGrpSpPr>
        <p:grpSpPr>
          <a:xfrm>
            <a:off x="3127955" y="1246612"/>
            <a:ext cx="3024047" cy="2251447"/>
            <a:chOff x="4990715" y="1420066"/>
            <a:chExt cx="3584851" cy="2506993"/>
          </a:xfrm>
        </p:grpSpPr>
        <p:pic>
          <p:nvPicPr>
            <p:cNvPr id="13" name="Picture 12"/>
            <p:cNvPicPr>
              <a:picLocks noChangeAspect="1"/>
            </p:cNvPicPr>
            <p:nvPr/>
          </p:nvPicPr>
          <p:blipFill>
            <a:blip r:embed="rId4"/>
            <a:stretch>
              <a:fillRect/>
            </a:stretch>
          </p:blipFill>
          <p:spPr>
            <a:xfrm>
              <a:off x="4990715" y="1420066"/>
              <a:ext cx="3584851" cy="2305298"/>
            </a:xfrm>
            <a:prstGeom prst="rect">
              <a:avLst/>
            </a:prstGeom>
          </p:spPr>
        </p:pic>
        <p:sp>
          <p:nvSpPr>
            <p:cNvPr id="31" name="TextBox 30"/>
            <p:cNvSpPr txBox="1"/>
            <p:nvPr/>
          </p:nvSpPr>
          <p:spPr>
            <a:xfrm>
              <a:off x="5433396" y="3691884"/>
              <a:ext cx="3003116" cy="235175"/>
            </a:xfrm>
            <a:prstGeom prst="rect">
              <a:avLst/>
            </a:prstGeom>
            <a:noFill/>
          </p:spPr>
          <p:txBody>
            <a:bodyPr wrap="square" lIns="36000" tIns="36000" rIns="36000" bIns="36000" rtlCol="0">
              <a:spAutoFit/>
            </a:bodyPr>
            <a:lstStyle/>
            <a:p>
              <a:pPr algn="ctr"/>
              <a:r>
                <a:rPr lang="en-US" sz="900" dirty="0" smtClean="0">
                  <a:solidFill>
                    <a:schemeClr val="bg1">
                      <a:lumMod val="50000"/>
                    </a:schemeClr>
                  </a:solidFill>
                  <a:latin typeface="Times New Roman" panose="02020603050405020304" pitchFamily="18" charset="0"/>
                  <a:cs typeface="Times New Roman" panose="02020603050405020304" pitchFamily="18" charset="0"/>
                </a:rPr>
                <a:t>F. </a:t>
              </a:r>
              <a:r>
                <a:rPr lang="en-US" sz="900" dirty="0" err="1" smtClean="0">
                  <a:solidFill>
                    <a:schemeClr val="bg1">
                      <a:lumMod val="50000"/>
                    </a:schemeClr>
                  </a:solidFill>
                  <a:latin typeface="Times New Roman" panose="02020603050405020304" pitchFamily="18" charset="0"/>
                  <a:cs typeface="Times New Roman" panose="02020603050405020304" pitchFamily="18" charset="0"/>
                </a:rPr>
                <a:t>Acerbi</a:t>
              </a:r>
              <a:r>
                <a:rPr lang="en-US" sz="900" dirty="0" smtClean="0">
                  <a:solidFill>
                    <a:schemeClr val="bg1">
                      <a:lumMod val="50000"/>
                    </a:schemeClr>
                  </a:solidFill>
                  <a:latin typeface="Times New Roman" panose="02020603050405020304" pitchFamily="18" charset="0"/>
                  <a:cs typeface="Times New Roman" panose="02020603050405020304" pitchFamily="18" charset="0"/>
                </a:rPr>
                <a:t> et al., IEEE J. Quant. Elec., 54 (2018)</a:t>
              </a:r>
            </a:p>
          </p:txBody>
        </p:sp>
        <p:sp>
          <p:nvSpPr>
            <p:cNvPr id="49" name="TextBox 48"/>
            <p:cNvSpPr txBox="1"/>
            <p:nvPr/>
          </p:nvSpPr>
          <p:spPr>
            <a:xfrm>
              <a:off x="7655140" y="2360215"/>
              <a:ext cx="750804" cy="286698"/>
            </a:xfrm>
            <a:prstGeom prst="rect">
              <a:avLst/>
            </a:prstGeom>
            <a:solidFill>
              <a:schemeClr val="bg1"/>
            </a:solidFill>
          </p:spPr>
          <p:txBody>
            <a:bodyPr wrap="square" lIns="36000" tIns="36000" rIns="36000" bIns="36000" rtlCol="0">
              <a:spAutoFit/>
            </a:bodyPr>
            <a:lstStyle/>
            <a:p>
              <a:pPr algn="ctr"/>
              <a:r>
                <a:rPr lang="en-US" sz="1200" b="1" dirty="0" smtClean="0">
                  <a:solidFill>
                    <a:srgbClr val="FF0000"/>
                  </a:solidFill>
                  <a:latin typeface="Times New Roman" panose="02020603050405020304" pitchFamily="18" charset="0"/>
                  <a:cs typeface="Times New Roman" panose="02020603050405020304" pitchFamily="18" charset="0"/>
                </a:rPr>
                <a:t>n-on-p</a:t>
              </a:r>
            </a:p>
          </p:txBody>
        </p:sp>
      </p:grpSp>
      <p:grpSp>
        <p:nvGrpSpPr>
          <p:cNvPr id="2" name="Group 1"/>
          <p:cNvGrpSpPr/>
          <p:nvPr/>
        </p:nvGrpSpPr>
        <p:grpSpPr>
          <a:xfrm>
            <a:off x="6323014" y="995597"/>
            <a:ext cx="2758694" cy="2502462"/>
            <a:chOff x="6323014" y="885869"/>
            <a:chExt cx="2758694" cy="2502462"/>
          </a:xfrm>
        </p:grpSpPr>
        <p:sp>
          <p:nvSpPr>
            <p:cNvPr id="21" name="TextBox 20"/>
            <p:cNvSpPr txBox="1"/>
            <p:nvPr/>
          </p:nvSpPr>
          <p:spPr>
            <a:xfrm>
              <a:off x="6742178" y="885869"/>
              <a:ext cx="2187844" cy="257369"/>
            </a:xfrm>
            <a:prstGeom prst="rect">
              <a:avLst/>
            </a:prstGeom>
            <a:noFill/>
          </p:spPr>
          <p:txBody>
            <a:bodyPr wrap="square" lIns="36000" tIns="36000" rIns="36000" bIns="36000" rtlCol="0">
              <a:spAutoFit/>
            </a:bodyPr>
            <a:lstStyle/>
            <a:p>
              <a:pPr algn="ctr"/>
              <a:r>
                <a:rPr lang="en-US" sz="1200" b="1" u="sng" dirty="0" smtClean="0">
                  <a:latin typeface="Times New Roman" panose="02020603050405020304" pitchFamily="18" charset="0"/>
                  <a:cs typeface="Times New Roman" panose="02020603050405020304" pitchFamily="18" charset="0"/>
                </a:rPr>
                <a:t>Improvement in CT and AP</a:t>
              </a:r>
            </a:p>
          </p:txBody>
        </p:sp>
        <p:sp>
          <p:nvSpPr>
            <p:cNvPr id="24" name="TextBox 23"/>
            <p:cNvSpPr txBox="1"/>
            <p:nvPr/>
          </p:nvSpPr>
          <p:spPr>
            <a:xfrm>
              <a:off x="6462432" y="3207906"/>
              <a:ext cx="2479858" cy="180425"/>
            </a:xfrm>
            <a:prstGeom prst="rect">
              <a:avLst/>
            </a:prstGeom>
            <a:noFill/>
          </p:spPr>
          <p:txBody>
            <a:bodyPr wrap="square" lIns="36000" tIns="36000" rIns="36000" bIns="36000" rtlCol="0">
              <a:spAutoFit/>
            </a:bodyPr>
            <a:lstStyle/>
            <a:p>
              <a:pPr algn="ctr"/>
              <a:r>
                <a:rPr lang="en-US" sz="700" dirty="0" smtClean="0">
                  <a:solidFill>
                    <a:schemeClr val="bg1">
                      <a:lumMod val="50000"/>
                    </a:schemeClr>
                  </a:solidFill>
                  <a:latin typeface="Times New Roman" panose="02020603050405020304" pitchFamily="18" charset="0"/>
                  <a:cs typeface="Times New Roman" panose="02020603050405020304" pitchFamily="18" charset="0"/>
                </a:rPr>
                <a:t>F.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Acerbi</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 et al., IEEE Trans.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Nucl</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 Sci., 62 (2015) 1318-1325</a:t>
              </a:r>
            </a:p>
          </p:txBody>
        </p:sp>
        <p:grpSp>
          <p:nvGrpSpPr>
            <p:cNvPr id="25" name="Group 24"/>
            <p:cNvGrpSpPr/>
            <p:nvPr/>
          </p:nvGrpSpPr>
          <p:grpSpPr>
            <a:xfrm>
              <a:off x="6323014" y="1149353"/>
              <a:ext cx="2758694" cy="2057842"/>
              <a:chOff x="2457959" y="5105400"/>
              <a:chExt cx="1885441" cy="1347036"/>
            </a:xfrm>
          </p:grpSpPr>
          <p:pic>
            <p:nvPicPr>
              <p:cNvPr id="26" name="Picture 25"/>
              <p:cNvPicPr>
                <a:picLocks noChangeAspect="1"/>
              </p:cNvPicPr>
              <p:nvPr/>
            </p:nvPicPr>
            <p:blipFill>
              <a:blip r:embed="rId5"/>
              <a:stretch>
                <a:fillRect/>
              </a:stretch>
            </p:blipFill>
            <p:spPr>
              <a:xfrm>
                <a:off x="2457959" y="5105400"/>
                <a:ext cx="1885441" cy="1347036"/>
              </a:xfrm>
              <a:prstGeom prst="rect">
                <a:avLst/>
              </a:prstGeom>
            </p:spPr>
          </p:pic>
          <p:cxnSp>
            <p:nvCxnSpPr>
              <p:cNvPr id="27" name="Straight Arrow Connector 26"/>
              <p:cNvCxnSpPr/>
              <p:nvPr/>
            </p:nvCxnSpPr>
            <p:spPr>
              <a:xfrm>
                <a:off x="2895600" y="5486400"/>
                <a:ext cx="596484" cy="6096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22" name="Picture 21"/>
            <p:cNvPicPr>
              <a:picLocks noChangeAspect="1"/>
            </p:cNvPicPr>
            <p:nvPr/>
          </p:nvPicPr>
          <p:blipFill>
            <a:blip r:embed="rId6"/>
            <a:stretch>
              <a:fillRect/>
            </a:stretch>
          </p:blipFill>
          <p:spPr>
            <a:xfrm>
              <a:off x="6647214" y="1227203"/>
              <a:ext cx="1252649" cy="814434"/>
            </a:xfrm>
            <a:prstGeom prst="rect">
              <a:avLst/>
            </a:prstGeom>
          </p:spPr>
        </p:pic>
      </p:grpSp>
      <p:grpSp>
        <p:nvGrpSpPr>
          <p:cNvPr id="3" name="Group 2"/>
          <p:cNvGrpSpPr/>
          <p:nvPr/>
        </p:nvGrpSpPr>
        <p:grpSpPr>
          <a:xfrm>
            <a:off x="3101827" y="3820704"/>
            <a:ext cx="2464009" cy="2599792"/>
            <a:chOff x="3026547" y="3480372"/>
            <a:chExt cx="2464009" cy="2599792"/>
          </a:xfrm>
        </p:grpSpPr>
        <p:sp>
          <p:nvSpPr>
            <p:cNvPr id="30" name="TextBox 29"/>
            <p:cNvSpPr txBox="1"/>
            <p:nvPr/>
          </p:nvSpPr>
          <p:spPr>
            <a:xfrm>
              <a:off x="3226921" y="3480372"/>
              <a:ext cx="2063257" cy="257369"/>
            </a:xfrm>
            <a:prstGeom prst="rect">
              <a:avLst/>
            </a:prstGeom>
            <a:noFill/>
          </p:spPr>
          <p:txBody>
            <a:bodyPr wrap="square" lIns="36000" tIns="36000" rIns="36000" bIns="36000" rtlCol="0">
              <a:spAutoFit/>
            </a:bodyPr>
            <a:lstStyle/>
            <a:p>
              <a:pPr algn="ctr"/>
              <a:r>
                <a:rPr lang="en-US" sz="1200" b="1" u="sng" dirty="0" smtClean="0">
                  <a:latin typeface="Times New Roman" panose="02020603050405020304" pitchFamily="18" charset="0"/>
                  <a:cs typeface="Times New Roman" panose="02020603050405020304" pitchFamily="18" charset="0"/>
                </a:rPr>
                <a:t>Improvement in </a:t>
              </a:r>
              <a:r>
                <a:rPr lang="en-US" sz="1200" b="1" u="sng" dirty="0" err="1" smtClean="0">
                  <a:latin typeface="Times New Roman" panose="02020603050405020304" pitchFamily="18" charset="0"/>
                  <a:cs typeface="Times New Roman" panose="02020603050405020304" pitchFamily="18" charset="0"/>
                </a:rPr>
                <a:t>R</a:t>
              </a:r>
              <a:r>
                <a:rPr lang="en-US" sz="1200" b="1" u="sng" baseline="-25000" dirty="0" err="1" smtClean="0">
                  <a:latin typeface="Times New Roman" panose="02020603050405020304" pitchFamily="18" charset="0"/>
                  <a:cs typeface="Times New Roman" panose="02020603050405020304" pitchFamily="18" charset="0"/>
                </a:rPr>
                <a:t>q</a:t>
              </a:r>
              <a:endParaRPr lang="en-US" sz="1200" b="1" u="sng" baseline="-25000" dirty="0" smtClean="0">
                <a:latin typeface="Times New Roman" panose="02020603050405020304" pitchFamily="18" charset="0"/>
                <a:cs typeface="Times New Roman" panose="02020603050405020304" pitchFamily="18" charset="0"/>
              </a:endParaRPr>
            </a:p>
          </p:txBody>
        </p:sp>
        <p:pic>
          <p:nvPicPr>
            <p:cNvPr id="35" name="Picture 34"/>
            <p:cNvPicPr>
              <a:picLocks noChangeAspect="1"/>
            </p:cNvPicPr>
            <p:nvPr/>
          </p:nvPicPr>
          <p:blipFill>
            <a:blip r:embed="rId7"/>
            <a:stretch>
              <a:fillRect/>
            </a:stretch>
          </p:blipFill>
          <p:spPr>
            <a:xfrm>
              <a:off x="3026547" y="3841892"/>
              <a:ext cx="2464009" cy="1802980"/>
            </a:xfrm>
            <a:prstGeom prst="rect">
              <a:avLst/>
            </a:prstGeom>
          </p:spPr>
        </p:pic>
        <p:sp>
          <p:nvSpPr>
            <p:cNvPr id="36" name="TextBox 35"/>
            <p:cNvSpPr txBox="1"/>
            <p:nvPr/>
          </p:nvSpPr>
          <p:spPr>
            <a:xfrm>
              <a:off x="3699033" y="5899739"/>
              <a:ext cx="1119035" cy="180425"/>
            </a:xfrm>
            <a:prstGeom prst="rect">
              <a:avLst/>
            </a:prstGeom>
            <a:noFill/>
          </p:spPr>
          <p:txBody>
            <a:bodyPr wrap="square" lIns="36000" tIns="36000" rIns="36000" bIns="36000" rtlCol="0">
              <a:spAutoFit/>
            </a:bodyPr>
            <a:lstStyle/>
            <a:p>
              <a:pPr algn="ctr"/>
              <a:r>
                <a:rPr lang="en-US" sz="700" dirty="0" smtClean="0">
                  <a:solidFill>
                    <a:schemeClr val="bg1">
                      <a:lumMod val="50000"/>
                    </a:schemeClr>
                  </a:solidFill>
                  <a:latin typeface="Times New Roman" panose="02020603050405020304" pitchFamily="18" charset="0"/>
                  <a:cs typeface="Times New Roman" panose="02020603050405020304" pitchFamily="18" charset="0"/>
                </a:rPr>
                <a:t>T. Nagano, IEEE NSS 2013</a:t>
              </a:r>
            </a:p>
          </p:txBody>
        </p:sp>
      </p:grpSp>
      <p:grpSp>
        <p:nvGrpSpPr>
          <p:cNvPr id="43" name="Group 42"/>
          <p:cNvGrpSpPr/>
          <p:nvPr/>
        </p:nvGrpSpPr>
        <p:grpSpPr>
          <a:xfrm>
            <a:off x="85896" y="3799000"/>
            <a:ext cx="3044039" cy="2701247"/>
            <a:chOff x="2533423" y="3792241"/>
            <a:chExt cx="3044039" cy="2701247"/>
          </a:xfrm>
        </p:grpSpPr>
        <p:sp>
          <p:nvSpPr>
            <p:cNvPr id="44" name="TextBox 43"/>
            <p:cNvSpPr txBox="1"/>
            <p:nvPr/>
          </p:nvSpPr>
          <p:spPr>
            <a:xfrm>
              <a:off x="2533423" y="6313063"/>
              <a:ext cx="3044039" cy="180425"/>
            </a:xfrm>
            <a:prstGeom prst="rect">
              <a:avLst/>
            </a:prstGeom>
            <a:noFill/>
          </p:spPr>
          <p:txBody>
            <a:bodyPr wrap="square" lIns="36000" tIns="36000" rIns="36000" bIns="36000" rtlCol="0">
              <a:spAutoFit/>
            </a:bodyPr>
            <a:lstStyle/>
            <a:p>
              <a:pPr algn="ctr"/>
              <a:r>
                <a:rPr lang="en-US" sz="700" dirty="0" smtClean="0">
                  <a:solidFill>
                    <a:schemeClr val="bg1">
                      <a:lumMod val="50000"/>
                    </a:schemeClr>
                  </a:solidFill>
                  <a:latin typeface="Times New Roman" panose="02020603050405020304" pitchFamily="18" charset="0"/>
                  <a:cs typeface="Times New Roman" panose="02020603050405020304" pitchFamily="18" charset="0"/>
                </a:rPr>
                <a:t>F.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Acerbi</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 et al., IEEE J. Sel. Top. Quantum Electron, 62 (2018) 1318-1325</a:t>
              </a:r>
            </a:p>
          </p:txBody>
        </p:sp>
        <p:sp>
          <p:nvSpPr>
            <p:cNvPr id="45" name="TextBox 44"/>
            <p:cNvSpPr txBox="1"/>
            <p:nvPr/>
          </p:nvSpPr>
          <p:spPr>
            <a:xfrm>
              <a:off x="2987019" y="3792241"/>
              <a:ext cx="2127743" cy="257369"/>
            </a:xfrm>
            <a:prstGeom prst="rect">
              <a:avLst/>
            </a:prstGeom>
            <a:noFill/>
          </p:spPr>
          <p:txBody>
            <a:bodyPr wrap="square" lIns="36000" tIns="36000" rIns="36000" bIns="36000" rtlCol="0">
              <a:spAutoFit/>
            </a:bodyPr>
            <a:lstStyle/>
            <a:p>
              <a:pPr algn="ctr"/>
              <a:r>
                <a:rPr lang="en-US" sz="1200" b="1" u="sng" dirty="0" smtClean="0">
                  <a:latin typeface="Times New Roman" panose="02020603050405020304" pitchFamily="18" charset="0"/>
                  <a:cs typeface="Times New Roman" panose="02020603050405020304" pitchFamily="18" charset="0"/>
                </a:rPr>
                <a:t>Improvement in DR</a:t>
              </a:r>
            </a:p>
          </p:txBody>
        </p:sp>
        <p:pic>
          <p:nvPicPr>
            <p:cNvPr id="47" name="Picture 46"/>
            <p:cNvPicPr>
              <a:picLocks noChangeAspect="1"/>
            </p:cNvPicPr>
            <p:nvPr/>
          </p:nvPicPr>
          <p:blipFill>
            <a:blip r:embed="rId8"/>
            <a:stretch>
              <a:fillRect/>
            </a:stretch>
          </p:blipFill>
          <p:spPr>
            <a:xfrm>
              <a:off x="2566162" y="4079168"/>
              <a:ext cx="2907569" cy="2179403"/>
            </a:xfrm>
            <a:prstGeom prst="rect">
              <a:avLst/>
            </a:prstGeom>
          </p:spPr>
        </p:pic>
        <p:pic>
          <p:nvPicPr>
            <p:cNvPr id="48" name="Picture 47"/>
            <p:cNvPicPr>
              <a:picLocks noChangeAspect="1"/>
            </p:cNvPicPr>
            <p:nvPr/>
          </p:nvPicPr>
          <p:blipFill rotWithShape="1">
            <a:blip r:embed="rId9"/>
            <a:srcRect l="12697" r="12696" b="21086"/>
            <a:stretch/>
          </p:blipFill>
          <p:spPr>
            <a:xfrm>
              <a:off x="4407229" y="5105338"/>
              <a:ext cx="983132" cy="836531"/>
            </a:xfrm>
            <a:prstGeom prst="rect">
              <a:avLst/>
            </a:prstGeom>
          </p:spPr>
        </p:pic>
      </p:grpSp>
    </p:spTree>
    <p:extLst>
      <p:ext uri="{BB962C8B-B14F-4D97-AF65-F5344CB8AC3E}">
        <p14:creationId xmlns:p14="http://schemas.microsoft.com/office/powerpoint/2010/main" val="2271061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2</a:t>
            </a:fld>
            <a:endParaRPr lang="en-US" dirty="0"/>
          </a:p>
        </p:txBody>
      </p:sp>
      <p:graphicFrame>
        <p:nvGraphicFramePr>
          <p:cNvPr id="12" name="Group 5"/>
          <p:cNvGraphicFramePr>
            <a:graphicFrameLocks noGrp="1"/>
          </p:cNvGraphicFramePr>
          <p:nvPr>
            <p:extLst>
              <p:ext uri="{D42A27DB-BD31-4B8C-83A1-F6EECF244321}">
                <p14:modId xmlns:p14="http://schemas.microsoft.com/office/powerpoint/2010/main" val="2879368383"/>
              </p:ext>
            </p:extLst>
          </p:nvPr>
        </p:nvGraphicFramePr>
        <p:xfrm>
          <a:off x="5774159" y="4059660"/>
          <a:ext cx="3048000" cy="1997684"/>
        </p:xfrm>
        <a:graphic>
          <a:graphicData uri="http://schemas.openxmlformats.org/drawingml/2006/table">
            <a:tbl>
              <a:tblPr/>
              <a:tblGrid>
                <a:gridCol w="741954">
                  <a:extLst>
                    <a:ext uri="{9D8B030D-6E8A-4147-A177-3AD203B41FA5}">
                      <a16:colId xmlns:a16="http://schemas.microsoft.com/office/drawing/2014/main" val="20000"/>
                    </a:ext>
                  </a:extLst>
                </a:gridCol>
                <a:gridCol w="1163046">
                  <a:extLst>
                    <a:ext uri="{9D8B030D-6E8A-4147-A177-3AD203B41FA5}">
                      <a16:colId xmlns:a16="http://schemas.microsoft.com/office/drawing/2014/main" val="20004"/>
                    </a:ext>
                  </a:extLst>
                </a:gridCol>
                <a:gridCol w="1143000">
                  <a:extLst>
                    <a:ext uri="{9D8B030D-6E8A-4147-A177-3AD203B41FA5}">
                      <a16:colId xmlns:a16="http://schemas.microsoft.com/office/drawing/2014/main" val="20005"/>
                    </a:ext>
                  </a:extLst>
                </a:gridCol>
              </a:tblGrid>
              <a:tr h="335128">
                <a:tc>
                  <a:txBody>
                    <a:bodyPr/>
                    <a:lstStyle/>
                    <a:p>
                      <a:endParaRPr lang="ko-KR" altLang="en-US" sz="1400" dirty="0"/>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defRPr/>
                      </a:pPr>
                      <a:r>
                        <a:rPr kumimoji="1" lang="en-US" altLang="ko-KR" sz="1050" b="0"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Peak emission (nm)</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pPr>
                      <a:r>
                        <a:rPr kumimoji="1" lang="en-US" altLang="ko-KR" sz="1050" b="0"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Light yield</a:t>
                      </a:r>
                    </a:p>
                    <a:p>
                      <a:pPr marL="0" marR="0" lvl="0" indent="0" algn="ctr" defTabSz="914400" rtl="0" eaLnBrk="1" fontAlgn="ctr" latinLnBrk="1" hangingPunct="1">
                        <a:lnSpc>
                          <a:spcPct val="100000"/>
                        </a:lnSpc>
                        <a:spcBef>
                          <a:spcPct val="20000"/>
                        </a:spcBef>
                        <a:spcAft>
                          <a:spcPct val="0"/>
                        </a:spcAft>
                        <a:buClrTx/>
                        <a:buSzPct val="70000"/>
                        <a:buFontTx/>
                        <a:buNone/>
                        <a:tabLst/>
                      </a:pPr>
                      <a:r>
                        <a:rPr kumimoji="1" lang="en-US" altLang="ko-KR" sz="1050" b="0"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a:t>
                      </a:r>
                      <a:r>
                        <a:rPr kumimoji="1" lang="en-US" altLang="ko-KR" sz="1050" b="0" i="0" u="none" strike="noStrike" cap="none" normalizeH="0" baseline="0" dirty="0" err="1"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ph</a:t>
                      </a:r>
                      <a:r>
                        <a:rPr kumimoji="1" lang="en-US" altLang="ko-KR" sz="1050" b="0"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/MeV)</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extLst>
                  <a:ext uri="{0D108BD9-81ED-4DB2-BD59-A6C34878D82A}">
                    <a16:rowId xmlns:a16="http://schemas.microsoft.com/office/drawing/2014/main" val="10000"/>
                  </a:ext>
                </a:extLst>
              </a:tr>
              <a:tr h="1957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ko-KR" sz="1050" b="1"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BGO</a:t>
                      </a:r>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480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9,000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95767">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defRPr/>
                      </a:pPr>
                      <a:r>
                        <a:rPr kumimoji="1" lang="en-US" altLang="ko-KR" sz="1050" b="1"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LYSO</a:t>
                      </a:r>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420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30,000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95767">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pPr>
                      <a:r>
                        <a:rPr kumimoji="1" lang="en-US" altLang="ko-KR" sz="1050" b="1"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LaBr3</a:t>
                      </a:r>
                      <a:endParaRPr kumimoji="1" lang="en-US" altLang="ko-KR" sz="1050" b="0"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endParaRPr>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380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60,000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6961839"/>
                  </a:ext>
                </a:extLst>
              </a:tr>
              <a:tr h="195767">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defRPr/>
                      </a:pPr>
                      <a:r>
                        <a:rPr kumimoji="1" lang="en-US" altLang="ko-KR" sz="1050" b="1" i="0" u="none" strike="noStrike" cap="none" normalizeH="0" baseline="0" dirty="0" err="1"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CsI</a:t>
                      </a:r>
                      <a:r>
                        <a:rPr kumimoji="1" lang="en-US" altLang="ko-KR" sz="1050" b="1"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(Tl)</a:t>
                      </a:r>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540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65,000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58806076"/>
                  </a:ext>
                </a:extLst>
              </a:tr>
              <a:tr h="195767">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defRPr/>
                      </a:pPr>
                      <a:r>
                        <a:rPr kumimoji="1" lang="en-US" altLang="ko-KR" sz="1050" b="1" i="0" u="none" strike="noStrike" cap="none" normalizeH="0" baseline="0" dirty="0" err="1"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NaI</a:t>
                      </a:r>
                      <a:r>
                        <a:rPr kumimoji="1" lang="en-US" altLang="ko-KR" sz="1050" b="1"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(Tl)</a:t>
                      </a:r>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415</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38,000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38285158"/>
                  </a:ext>
                </a:extLst>
              </a:tr>
              <a:tr h="195767">
                <a:tc>
                  <a:txBody>
                    <a:bodyPr/>
                    <a:lstStyle/>
                    <a:p>
                      <a:pPr marL="0" marR="0" lvl="0" indent="0" algn="ctr" defTabSz="914400" rtl="0" eaLnBrk="1" fontAlgn="ctr" latinLnBrk="1" hangingPunct="1">
                        <a:lnSpc>
                          <a:spcPct val="100000"/>
                        </a:lnSpc>
                        <a:spcBef>
                          <a:spcPct val="20000"/>
                        </a:spcBef>
                        <a:spcAft>
                          <a:spcPct val="0"/>
                        </a:spcAft>
                        <a:buClrTx/>
                        <a:buSzPct val="70000"/>
                        <a:buFontTx/>
                        <a:buNone/>
                        <a:tabLst/>
                        <a:defRPr/>
                      </a:pPr>
                      <a:r>
                        <a:rPr kumimoji="1" lang="en-US" altLang="ko-KR" sz="1050" b="1" i="0" u="none" strike="noStrike" cap="none" normalizeH="0" baseline="0" dirty="0" smtClean="0">
                          <a:ln>
                            <a:noFill/>
                          </a:ln>
                          <a:solidFill>
                            <a:schemeClr val="bg1"/>
                          </a:solidFill>
                          <a:effectLst/>
                          <a:latin typeface="Times New Roman" panose="02020603050405020304" pitchFamily="18" charset="0"/>
                          <a:ea typeface="HY견고딕" pitchFamily="18" charset="-127"/>
                          <a:cs typeface="Times New Roman" panose="02020603050405020304" pitchFamily="18" charset="0"/>
                        </a:rPr>
                        <a:t>Plastic</a:t>
                      </a:r>
                    </a:p>
                  </a:txBody>
                  <a:tcPr marT="45700" marB="45700" anchor="ctr"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defRPr/>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380-420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Pct val="70000"/>
                        <a:buFontTx/>
                        <a:buNone/>
                        <a:tabLst/>
                      </a:pPr>
                      <a:r>
                        <a:rPr kumimoji="0" lang="en-AU" altLang="ko-KR" sz="1100" b="0" i="0" u="none" strike="noStrike" cap="none" normalizeH="0" baseline="0" dirty="0" smtClean="0">
                          <a:ln>
                            <a:noFill/>
                          </a:ln>
                          <a:solidFill>
                            <a:schemeClr val="tx1"/>
                          </a:solidFill>
                          <a:effectLst/>
                          <a:latin typeface="Times New Roman" panose="02020603050405020304" pitchFamily="18" charset="0"/>
                          <a:ea typeface="HY견고딕" pitchFamily="18" charset="-127"/>
                          <a:cs typeface="Times New Roman" panose="02020603050405020304" pitchFamily="18" charset="0"/>
                        </a:rPr>
                        <a:t>10,000</a:t>
                      </a:r>
                    </a:p>
                  </a:txBody>
                  <a:tcPr marT="45700" marB="45700" anchor="ct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24745254"/>
                  </a:ext>
                </a:extLst>
              </a:tr>
            </a:tbl>
          </a:graphicData>
        </a:graphic>
      </p:graphicFrame>
      <p:sp>
        <p:nvSpPr>
          <p:cNvPr id="18" name="제목 1"/>
          <p:cNvSpPr>
            <a:spLocks noGrp="1"/>
          </p:cNvSpPr>
          <p:nvPr>
            <p:ph type="title"/>
          </p:nvPr>
        </p:nvSpPr>
        <p:spPr>
          <a:xfrm>
            <a:off x="457200" y="169200"/>
            <a:ext cx="8229600" cy="609600"/>
          </a:xfrm>
        </p:spPr>
        <p:txBody>
          <a:bodyPr>
            <a:normAutofit/>
          </a:bodyPr>
          <a:lstStyle/>
          <a:p>
            <a:r>
              <a:rPr lang="en-US" altLang="ko-KR" b="1" dirty="0" smtClean="0"/>
              <a:t>Scintillation detection</a:t>
            </a:r>
            <a:endParaRPr lang="ko-KR" altLang="en-US" b="1" dirty="0"/>
          </a:p>
        </p:txBody>
      </p:sp>
      <p:grpSp>
        <p:nvGrpSpPr>
          <p:cNvPr id="7" name="Group 6"/>
          <p:cNvGrpSpPr/>
          <p:nvPr/>
        </p:nvGrpSpPr>
        <p:grpSpPr>
          <a:xfrm>
            <a:off x="457200" y="4119342"/>
            <a:ext cx="4309501" cy="2526539"/>
            <a:chOff x="685800" y="4146210"/>
            <a:chExt cx="4309501" cy="2526539"/>
          </a:xfrm>
        </p:grpSpPr>
        <p:grpSp>
          <p:nvGrpSpPr>
            <p:cNvPr id="20" name="Group 19"/>
            <p:cNvGrpSpPr/>
            <p:nvPr/>
          </p:nvGrpSpPr>
          <p:grpSpPr>
            <a:xfrm>
              <a:off x="685800" y="4146210"/>
              <a:ext cx="4309501" cy="2526539"/>
              <a:chOff x="-474686" y="1174492"/>
              <a:chExt cx="6789154" cy="3781710"/>
            </a:xfrm>
          </p:grpSpPr>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t="14050"/>
              <a:stretch/>
            </p:blipFill>
            <p:spPr>
              <a:xfrm>
                <a:off x="-474686" y="1174492"/>
                <a:ext cx="6722513" cy="3488617"/>
              </a:xfrm>
              <a:prstGeom prst="rect">
                <a:avLst/>
              </a:prstGeom>
            </p:spPr>
          </p:pic>
          <p:sp>
            <p:nvSpPr>
              <p:cNvPr id="6" name="TextBox 5"/>
              <p:cNvSpPr txBox="1"/>
              <p:nvPr/>
            </p:nvSpPr>
            <p:spPr>
              <a:xfrm>
                <a:off x="2987468" y="4663109"/>
                <a:ext cx="3327000" cy="293093"/>
              </a:xfrm>
              <a:prstGeom prst="rect">
                <a:avLst/>
              </a:prstGeom>
              <a:noFill/>
            </p:spPr>
            <p:txBody>
              <a:bodyPr wrap="square" lIns="36000" tIns="36000" rIns="36000" bIns="36000" rtlCol="0">
                <a:spAutoFit/>
              </a:bodyPr>
              <a:lstStyle/>
              <a:p>
                <a:pPr algn="ctr"/>
                <a:r>
                  <a:rPr lang="en-US" sz="800" dirty="0" smtClean="0">
                    <a:solidFill>
                      <a:schemeClr val="bg1">
                        <a:lumMod val="50000"/>
                      </a:schemeClr>
                    </a:solidFill>
                    <a:latin typeface="Times New Roman" panose="02020603050405020304" pitchFamily="18" charset="0"/>
                    <a:cs typeface="Times New Roman" panose="02020603050405020304" pitchFamily="18" charset="0"/>
                  </a:rPr>
                  <a:t>J. Murphy, “</a:t>
                </a:r>
                <a:r>
                  <a:rPr lang="en-US" sz="800" dirty="0" err="1" smtClean="0">
                    <a:solidFill>
                      <a:schemeClr val="bg1">
                        <a:lumMod val="50000"/>
                      </a:schemeClr>
                    </a:solidFill>
                    <a:latin typeface="Times New Roman" panose="02020603050405020304" pitchFamily="18" charset="0"/>
                    <a:cs typeface="Times New Roman" panose="02020603050405020304" pitchFamily="18" charset="0"/>
                  </a:rPr>
                  <a:t>SensL</a:t>
                </a:r>
                <a:r>
                  <a:rPr lang="en-US" sz="800" dirty="0" smtClean="0">
                    <a:solidFill>
                      <a:schemeClr val="bg1">
                        <a:lumMod val="50000"/>
                      </a:schemeClr>
                    </a:solidFill>
                    <a:latin typeface="Times New Roman" panose="02020603050405020304" pitchFamily="18" charset="0"/>
                    <a:cs typeface="Times New Roman" panose="02020603050405020304" pitchFamily="18" charset="0"/>
                  </a:rPr>
                  <a:t> Technology Update,” 2013</a:t>
                </a:r>
              </a:p>
            </p:txBody>
          </p:sp>
        </p:grpSp>
        <p:sp>
          <p:nvSpPr>
            <p:cNvPr id="21" name="TextBox 20"/>
            <p:cNvSpPr txBox="1"/>
            <p:nvPr/>
          </p:nvSpPr>
          <p:spPr>
            <a:xfrm>
              <a:off x="2201742" y="4172750"/>
              <a:ext cx="2557609" cy="241980"/>
            </a:xfrm>
            <a:prstGeom prst="rect">
              <a:avLst/>
            </a:prstGeom>
            <a:noFill/>
          </p:spPr>
          <p:txBody>
            <a:bodyPr wrap="square" lIns="36000" tIns="36000" rIns="36000" bIns="36000" rtlCol="0">
              <a:spAutoFit/>
            </a:bodyPr>
            <a:lstStyle/>
            <a:p>
              <a:pPr algn="ctr"/>
              <a:r>
                <a:rPr lang="en-US" altLang="ko-KR" sz="1100" i="1" dirty="0" smtClean="0">
                  <a:latin typeface="Times New Roman" panose="02020603050405020304" pitchFamily="18" charset="0"/>
                  <a:cs typeface="Times New Roman" panose="02020603050405020304" pitchFamily="18" charset="0"/>
                </a:rPr>
                <a:t>Spectral response in various scintillators</a:t>
              </a:r>
              <a:endParaRPr lang="ko-KR" altLang="en-US" sz="1100" i="1" baseline="-25000" dirty="0" smtClean="0">
                <a:latin typeface="Times New Roman" panose="02020603050405020304" pitchFamily="18" charset="0"/>
                <a:cs typeface="Times New Roman" panose="02020603050405020304" pitchFamily="18" charset="0"/>
              </a:endParaRPr>
            </a:p>
          </p:txBody>
        </p:sp>
      </p:grpSp>
      <p:sp>
        <p:nvSpPr>
          <p:cNvPr id="22" name="TextBox 21"/>
          <p:cNvSpPr txBox="1"/>
          <p:nvPr/>
        </p:nvSpPr>
        <p:spPr>
          <a:xfrm>
            <a:off x="6281084" y="6152564"/>
            <a:ext cx="2088284" cy="241980"/>
          </a:xfrm>
          <a:prstGeom prst="rect">
            <a:avLst/>
          </a:prstGeom>
          <a:noFill/>
        </p:spPr>
        <p:txBody>
          <a:bodyPr wrap="square" lIns="36000" tIns="36000" rIns="36000" bIns="36000" rtlCol="0">
            <a:spAutoFit/>
          </a:bodyPr>
          <a:lstStyle/>
          <a:p>
            <a:pPr algn="ctr"/>
            <a:r>
              <a:rPr lang="en-US" altLang="ko-KR" sz="1100" i="1" dirty="0" smtClean="0">
                <a:latin typeface="Times New Roman" panose="02020603050405020304" pitchFamily="18" charset="0"/>
                <a:cs typeface="Times New Roman" panose="02020603050405020304" pitchFamily="18" charset="0"/>
              </a:rPr>
              <a:t>Light yield in common scintillators</a:t>
            </a:r>
            <a:endParaRPr lang="ko-KR" altLang="en-US" sz="1100" i="1" baseline="-25000" dirty="0" smtClean="0">
              <a:latin typeface="Times New Roman" panose="02020603050405020304" pitchFamily="18" charset="0"/>
              <a:cs typeface="Times New Roman" panose="02020603050405020304" pitchFamily="18" charset="0"/>
            </a:endParaRPr>
          </a:p>
        </p:txBody>
      </p:sp>
      <p:sp>
        <p:nvSpPr>
          <p:cNvPr id="2" name="직사각형 1"/>
          <p:cNvSpPr/>
          <p:nvPr/>
        </p:nvSpPr>
        <p:spPr>
          <a:xfrm>
            <a:off x="291204" y="1019914"/>
            <a:ext cx="4930275" cy="2804220"/>
          </a:xfrm>
          <a:prstGeom prst="rect">
            <a:avLst/>
          </a:prstGeom>
        </p:spPr>
        <p:txBody>
          <a:bodyPr wrap="square" lIns="36000" tIns="36000" rIns="36000" bIns="36000">
            <a:spAutoFit/>
          </a:bodyPr>
          <a:lstStyle/>
          <a:p>
            <a:pPr indent="-252000">
              <a:spcBef>
                <a:spcPts val="600"/>
              </a:spcBef>
              <a:spcAft>
                <a:spcPts val="900"/>
              </a:spcAft>
              <a:buFont typeface="Wingdings" panose="05000000000000000000" pitchFamily="2" charset="2"/>
              <a:buChar char="q"/>
            </a:pPr>
            <a:r>
              <a:rPr lang="en-US" altLang="ko-KR" sz="1600" b="1" dirty="0" smtClean="0">
                <a:latin typeface="Times New Roman" panose="02020603050405020304" pitchFamily="18" charset="0"/>
                <a:cs typeface="Times New Roman" panose="02020603050405020304" pitchFamily="18" charset="0"/>
              </a:rPr>
              <a:t>Scintillation detection: </a:t>
            </a:r>
          </a:p>
          <a:p>
            <a:pPr marL="540000" indent="-180000">
              <a:spcBef>
                <a:spcPts val="300"/>
              </a:spcBef>
              <a:spcAft>
                <a:spcPts val="3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rPr>
              <a:t>Scintillator + Photodetector (e.g., PMT, </a:t>
            </a:r>
            <a:r>
              <a:rPr lang="en-US" altLang="ko-KR" sz="1400" dirty="0" err="1" smtClean="0">
                <a:latin typeface="Times New Roman" panose="02020603050405020304" pitchFamily="18" charset="0"/>
                <a:cs typeface="Times New Roman" panose="02020603050405020304" pitchFamily="18" charset="0"/>
              </a:rPr>
              <a:t>SiPD</a:t>
            </a:r>
            <a:r>
              <a:rPr lang="en-US" altLang="ko-KR" sz="1400" dirty="0" smtClean="0">
                <a:latin typeface="Times New Roman" panose="02020603050405020304" pitchFamily="18" charset="0"/>
                <a:cs typeface="Times New Roman" panose="02020603050405020304" pitchFamily="18" charset="0"/>
              </a:rPr>
              <a:t>)</a:t>
            </a:r>
          </a:p>
          <a:p>
            <a:pPr marL="540000" indent="-180000">
              <a:spcBef>
                <a:spcPts val="300"/>
              </a:spcBef>
              <a:spcAft>
                <a:spcPts val="3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rPr>
              <a:t>Scintillators (organic or inorganic) emit photons after interacting with ionizing radiation, e.g., x</a:t>
            </a:r>
            <a:r>
              <a:rPr lang="en-US" altLang="ko-KR" sz="1400" b="1" dirty="0" smtClean="0">
                <a:latin typeface="Times New Roman" panose="02020603050405020304" pitchFamily="18" charset="0"/>
                <a:cs typeface="Times New Roman" panose="02020603050405020304" pitchFamily="18" charset="0"/>
              </a:rPr>
              <a:t>-</a:t>
            </a:r>
            <a:r>
              <a:rPr lang="en-US" altLang="ko-KR" sz="1400" dirty="0" smtClean="0">
                <a:latin typeface="Times New Roman" panose="02020603050405020304" pitchFamily="18" charset="0"/>
                <a:cs typeface="Times New Roman" panose="02020603050405020304" pitchFamily="18" charset="0"/>
              </a:rPr>
              <a:t>rays and </a:t>
            </a:r>
            <a:r>
              <a:rPr lang="el-GR" altLang="ko-KR" sz="1400" u="sng" dirty="0" smtClean="0">
                <a:latin typeface="Times New Roman" panose="02020603050405020304" pitchFamily="18" charset="0"/>
                <a:cs typeface="Times New Roman" panose="02020603050405020304" pitchFamily="18" charset="0"/>
              </a:rPr>
              <a:t>γ</a:t>
            </a:r>
            <a:r>
              <a:rPr lang="en-US" altLang="ko-KR" sz="1400" u="sng" dirty="0" smtClean="0">
                <a:latin typeface="Times New Roman" panose="02020603050405020304" pitchFamily="18" charset="0"/>
                <a:cs typeface="Times New Roman" panose="02020603050405020304" pitchFamily="18" charset="0"/>
              </a:rPr>
              <a:t>-rays</a:t>
            </a:r>
          </a:p>
          <a:p>
            <a:pPr indent="-252000">
              <a:spcBef>
                <a:spcPts val="600"/>
              </a:spcBef>
              <a:spcAft>
                <a:spcPts val="900"/>
              </a:spcAft>
              <a:buFont typeface="Wingdings" panose="05000000000000000000" pitchFamily="2" charset="2"/>
              <a:buChar char="q"/>
            </a:pPr>
            <a:r>
              <a:rPr lang="en-US" altLang="ko-KR" sz="1600" b="1" dirty="0" smtClean="0">
                <a:latin typeface="Times New Roman" panose="02020603050405020304" pitchFamily="18" charset="0"/>
                <a:cs typeface="Times New Roman" panose="02020603050405020304" pitchFamily="18" charset="0"/>
              </a:rPr>
              <a:t>Scintillator specific variables: </a:t>
            </a:r>
          </a:p>
          <a:p>
            <a:pPr marL="540000" indent="-180000">
              <a:spcBef>
                <a:spcPts val="300"/>
              </a:spcBef>
              <a:spcAft>
                <a:spcPts val="300"/>
              </a:spcAft>
              <a:buFont typeface="Wingdings" panose="05000000000000000000" pitchFamily="2" charset="2"/>
              <a:buChar char="ü"/>
            </a:pPr>
            <a:r>
              <a:rPr lang="en-US" altLang="ko-KR" sz="1400" u="sng" dirty="0" smtClean="0">
                <a:latin typeface="Times New Roman" panose="02020603050405020304" pitchFamily="18" charset="0"/>
                <a:cs typeface="Times New Roman" panose="02020603050405020304" pitchFamily="18" charset="0"/>
              </a:rPr>
              <a:t>Emission wavelength</a:t>
            </a:r>
          </a:p>
          <a:p>
            <a:pPr marL="540000" indent="-180000">
              <a:spcBef>
                <a:spcPts val="300"/>
              </a:spcBef>
              <a:spcAft>
                <a:spcPts val="300"/>
              </a:spcAft>
              <a:buFont typeface="Wingdings" panose="05000000000000000000" pitchFamily="2" charset="2"/>
              <a:buChar char="ü"/>
            </a:pPr>
            <a:r>
              <a:rPr lang="en-US" altLang="ko-KR" sz="1400" u="sng" dirty="0" smtClean="0">
                <a:latin typeface="Times New Roman" panose="02020603050405020304" pitchFamily="18" charset="0"/>
                <a:cs typeface="Times New Roman" panose="02020603050405020304" pitchFamily="18" charset="0"/>
              </a:rPr>
              <a:t>Light yield</a:t>
            </a:r>
          </a:p>
          <a:p>
            <a:pPr marL="540000" indent="-180000">
              <a:spcBef>
                <a:spcPts val="300"/>
              </a:spcBef>
              <a:spcAft>
                <a:spcPts val="3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rPr>
              <a:t>Decay time</a:t>
            </a:r>
          </a:p>
          <a:p>
            <a:pPr marL="540000" indent="-180000">
              <a:spcBef>
                <a:spcPts val="300"/>
              </a:spcBef>
              <a:spcAft>
                <a:spcPts val="3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rPr>
              <a:t>Attenuation length </a:t>
            </a:r>
            <a:endParaRPr lang="en-US" altLang="ko-KR" sz="1400" dirty="0">
              <a:latin typeface="Times New Roman" panose="02020603050405020304" pitchFamily="18" charset="0"/>
              <a:cs typeface="Times New Roman" panose="02020603050405020304" pitchFamily="18" charset="0"/>
            </a:endParaRPr>
          </a:p>
        </p:txBody>
      </p:sp>
      <p:grpSp>
        <p:nvGrpSpPr>
          <p:cNvPr id="47" name="Group 46"/>
          <p:cNvGrpSpPr/>
          <p:nvPr/>
        </p:nvGrpSpPr>
        <p:grpSpPr>
          <a:xfrm>
            <a:off x="5562600" y="971103"/>
            <a:ext cx="3352800" cy="2892592"/>
            <a:chOff x="5721223" y="971103"/>
            <a:chExt cx="3352800" cy="2892592"/>
          </a:xfrm>
        </p:grpSpPr>
        <p:grpSp>
          <p:nvGrpSpPr>
            <p:cNvPr id="17" name="Group 16"/>
            <p:cNvGrpSpPr/>
            <p:nvPr/>
          </p:nvGrpSpPr>
          <p:grpSpPr>
            <a:xfrm>
              <a:off x="5721223" y="971103"/>
              <a:ext cx="3352800" cy="1919396"/>
              <a:chOff x="5594223" y="1204688"/>
              <a:chExt cx="3352800" cy="1919396"/>
            </a:xfrm>
          </p:grpSpPr>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4881" r="2113"/>
              <a:stretch/>
            </p:blipFill>
            <p:spPr>
              <a:xfrm>
                <a:off x="5594223" y="1204688"/>
                <a:ext cx="3352800" cy="1919396"/>
              </a:xfrm>
              <a:prstGeom prst="rect">
                <a:avLst/>
              </a:prstGeom>
              <a:ln>
                <a:noFill/>
              </a:ln>
              <a:effectLst>
                <a:softEdge rad="112500"/>
              </a:effectLst>
            </p:spPr>
          </p:pic>
          <p:sp>
            <p:nvSpPr>
              <p:cNvPr id="11" name="TextBox 10"/>
              <p:cNvSpPr txBox="1"/>
              <p:nvPr/>
            </p:nvSpPr>
            <p:spPr>
              <a:xfrm>
                <a:off x="5779307" y="1524020"/>
                <a:ext cx="533400" cy="224759"/>
              </a:xfrm>
              <a:prstGeom prst="rect">
                <a:avLst/>
              </a:prstGeom>
              <a:solidFill>
                <a:schemeClr val="tx1">
                  <a:lumMod val="85000"/>
                  <a:lumOff val="15000"/>
                  <a:alpha val="36000"/>
                </a:schemeClr>
              </a:solidFill>
            </p:spPr>
            <p:txBody>
              <a:bodyPr wrap="square" lIns="36000" tIns="36000" rIns="36000" bIns="36000" rtlCol="0">
                <a:spAutoFit/>
              </a:bodyPr>
              <a:lstStyle/>
              <a:p>
                <a:pPr algn="ctr"/>
                <a:r>
                  <a:rPr lang="en-US" altLang="ko-KR" sz="1000" dirty="0" smtClean="0">
                    <a:solidFill>
                      <a:schemeClr val="bg1"/>
                    </a:solidFill>
                    <a:latin typeface="Times New Roman" panose="02020603050405020304" pitchFamily="18" charset="0"/>
                    <a:cs typeface="Times New Roman" panose="02020603050405020304" pitchFamily="18" charset="0"/>
                  </a:rPr>
                  <a:t>Source</a:t>
                </a:r>
                <a:endParaRPr lang="ko-KR" altLang="en-US" sz="1000" dirty="0" smtClean="0">
                  <a:solidFill>
                    <a:schemeClr val="bg1"/>
                  </a:solidFill>
                  <a:latin typeface="Times New Roman" panose="02020603050405020304" pitchFamily="18" charset="0"/>
                  <a:cs typeface="Times New Roman" panose="02020603050405020304" pitchFamily="18" charset="0"/>
                </a:endParaRPr>
              </a:p>
            </p:txBody>
          </p:sp>
          <p:sp>
            <p:nvSpPr>
              <p:cNvPr id="23" name="TextBox 22"/>
              <p:cNvSpPr txBox="1"/>
              <p:nvPr/>
            </p:nvSpPr>
            <p:spPr>
              <a:xfrm>
                <a:off x="7457440" y="2311674"/>
                <a:ext cx="1063146" cy="241980"/>
              </a:xfrm>
              <a:prstGeom prst="rect">
                <a:avLst/>
              </a:prstGeom>
              <a:solidFill>
                <a:schemeClr val="tx1">
                  <a:lumMod val="85000"/>
                  <a:lumOff val="15000"/>
                  <a:alpha val="11000"/>
                </a:schemeClr>
              </a:solidFill>
            </p:spPr>
            <p:txBody>
              <a:bodyPr wrap="square" lIns="36000" tIns="36000" rIns="36000" bIns="36000" rtlCol="0">
                <a:spAutoFit/>
              </a:bodyPr>
              <a:lstStyle/>
              <a:p>
                <a:pPr algn="ctr"/>
                <a:r>
                  <a:rPr lang="en-US" altLang="ko-KR" sz="1100" dirty="0" smtClean="0">
                    <a:solidFill>
                      <a:schemeClr val="bg1"/>
                    </a:solidFill>
                    <a:latin typeface="Times New Roman" panose="02020603050405020304" pitchFamily="18" charset="0"/>
                    <a:cs typeface="Times New Roman" panose="02020603050405020304" pitchFamily="18" charset="0"/>
                  </a:rPr>
                  <a:t>Photodetector</a:t>
                </a:r>
                <a:endParaRPr lang="ko-KR" altLang="en-US" sz="1100" dirty="0" smtClean="0">
                  <a:solidFill>
                    <a:schemeClr val="bg1"/>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6207477" y="1699689"/>
                <a:ext cx="1063146" cy="241980"/>
              </a:xfrm>
              <a:prstGeom prst="rect">
                <a:avLst/>
              </a:prstGeom>
              <a:solidFill>
                <a:schemeClr val="tx1">
                  <a:lumMod val="85000"/>
                  <a:lumOff val="15000"/>
                  <a:alpha val="11000"/>
                </a:schemeClr>
              </a:solidFill>
            </p:spPr>
            <p:txBody>
              <a:bodyPr wrap="square" lIns="36000" tIns="36000" rIns="36000" bIns="36000" rtlCol="0">
                <a:spAutoFit/>
              </a:bodyPr>
              <a:lstStyle/>
              <a:p>
                <a:pPr algn="ctr"/>
                <a:r>
                  <a:rPr lang="en-US" altLang="ko-KR" sz="1100" dirty="0" smtClean="0">
                    <a:solidFill>
                      <a:schemeClr val="bg1"/>
                    </a:solidFill>
                    <a:latin typeface="Times New Roman" panose="02020603050405020304" pitchFamily="18" charset="0"/>
                    <a:cs typeface="Times New Roman" panose="02020603050405020304" pitchFamily="18" charset="0"/>
                  </a:rPr>
                  <a:t>Scintillator</a:t>
                </a:r>
                <a:endParaRPr lang="ko-KR" altLang="en-US" sz="1100" dirty="0" smtClean="0">
                  <a:solidFill>
                    <a:schemeClr val="bg1"/>
                  </a:solidFill>
                  <a:latin typeface="Times New Roman" panose="02020603050405020304" pitchFamily="18" charset="0"/>
                  <a:cs typeface="Times New Roman" panose="02020603050405020304" pitchFamily="18" charset="0"/>
                </a:endParaRPr>
              </a:p>
            </p:txBody>
          </p:sp>
        </p:grpSp>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53617" y="2424914"/>
              <a:ext cx="1920406" cy="1438781"/>
            </a:xfrm>
            <a:prstGeom prst="rect">
              <a:avLst/>
            </a:prstGeom>
          </p:spPr>
        </p:pic>
        <p:grpSp>
          <p:nvGrpSpPr>
            <p:cNvPr id="46" name="Group 45"/>
            <p:cNvGrpSpPr/>
            <p:nvPr/>
          </p:nvGrpSpPr>
          <p:grpSpPr>
            <a:xfrm>
              <a:off x="5821066" y="2856288"/>
              <a:ext cx="1351259" cy="852583"/>
              <a:chOff x="5821066" y="2856288"/>
              <a:chExt cx="1351259" cy="852583"/>
            </a:xfrm>
          </p:grpSpPr>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21066" y="2856288"/>
                <a:ext cx="1351259" cy="852583"/>
              </a:xfrm>
              <a:prstGeom prst="rect">
                <a:avLst/>
              </a:prstGeom>
            </p:spPr>
          </p:pic>
          <p:sp>
            <p:nvSpPr>
              <p:cNvPr id="45" name="TextBox 44"/>
              <p:cNvSpPr txBox="1"/>
              <p:nvPr/>
            </p:nvSpPr>
            <p:spPr>
              <a:xfrm>
                <a:off x="6559119" y="2954064"/>
                <a:ext cx="504522" cy="380480"/>
              </a:xfrm>
              <a:prstGeom prst="rect">
                <a:avLst/>
              </a:prstGeom>
              <a:noFill/>
            </p:spPr>
            <p:txBody>
              <a:bodyPr wrap="square" lIns="36000" tIns="36000" rIns="36000" bIns="36000" rtlCol="0">
                <a:spAutoFit/>
              </a:bodyPr>
              <a:lstStyle/>
              <a:p>
                <a:pPr algn="ctr"/>
                <a:r>
                  <a:rPr lang="en-US" altLang="ko-KR" sz="1000" dirty="0" smtClean="0">
                    <a:solidFill>
                      <a:schemeClr val="bg1"/>
                    </a:solidFill>
                    <a:latin typeface="Times New Roman" panose="02020603050405020304" pitchFamily="18" charset="0"/>
                    <a:cs typeface="Times New Roman" panose="02020603050405020304" pitchFamily="18" charset="0"/>
                  </a:rPr>
                  <a:t>Output</a:t>
                </a:r>
              </a:p>
              <a:p>
                <a:pPr algn="ctr"/>
                <a:r>
                  <a:rPr lang="en-US" altLang="ko-KR" sz="1000" dirty="0" smtClean="0">
                    <a:solidFill>
                      <a:schemeClr val="bg1"/>
                    </a:solidFill>
                    <a:latin typeface="Times New Roman" panose="02020603050405020304" pitchFamily="18" charset="0"/>
                    <a:cs typeface="Times New Roman" panose="02020603050405020304" pitchFamily="18" charset="0"/>
                  </a:rPr>
                  <a:t>pulse</a:t>
                </a:r>
                <a:endParaRPr lang="en-US" altLang="ko-KR" sz="1000" dirty="0">
                  <a:solidFill>
                    <a:schemeClr val="bg1"/>
                  </a:solidFill>
                  <a:latin typeface="Times New Roman" panose="02020603050405020304" pitchFamily="18" charset="0"/>
                  <a:cs typeface="Times New Roman" panose="02020603050405020304" pitchFamily="18" charset="0"/>
                </a:endParaRPr>
              </a:p>
            </p:txBody>
          </p:sp>
        </p:grpSp>
      </p:grpSp>
      <p:pic>
        <p:nvPicPr>
          <p:cNvPr id="56" name="Picture 5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8835" y="4068199"/>
            <a:ext cx="840000" cy="2016000"/>
          </a:xfrm>
          <a:prstGeom prst="rect">
            <a:avLst/>
          </a:prstGeom>
        </p:spPr>
      </p:pic>
      <p:sp>
        <p:nvSpPr>
          <p:cNvPr id="25" name="TextBox 24"/>
          <p:cNvSpPr txBox="1"/>
          <p:nvPr/>
        </p:nvSpPr>
        <p:spPr>
          <a:xfrm>
            <a:off x="-4354" y="0"/>
            <a:ext cx="959815" cy="276999"/>
          </a:xfrm>
          <a:prstGeom prst="rect">
            <a:avLst/>
          </a:prstGeom>
          <a:solidFill>
            <a:schemeClr val="accent6">
              <a:lumMod val="60000"/>
              <a:lumOff val="40000"/>
            </a:schemeClr>
          </a:solidFill>
        </p:spPr>
        <p:txBody>
          <a:bodyPr wrap="none" rtlCol="0">
            <a:spAutoFit/>
          </a:bodyPr>
          <a:lstStyle/>
          <a:p>
            <a:r>
              <a:rPr lang="en-US" altLang="ko-KR" sz="1200" dirty="0" smtClean="0"/>
              <a:t>Introduction</a:t>
            </a:r>
            <a:endParaRPr lang="ko-KR" altLang="en-US" sz="1200" dirty="0"/>
          </a:p>
        </p:txBody>
      </p:sp>
    </p:spTree>
    <p:extLst>
      <p:ext uri="{BB962C8B-B14F-4D97-AF65-F5344CB8AC3E}">
        <p14:creationId xmlns:p14="http://schemas.microsoft.com/office/powerpoint/2010/main" val="2513727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3</a:t>
            </a:fld>
            <a:endParaRPr lang="en-US" dirty="0"/>
          </a:p>
        </p:txBody>
      </p:sp>
      <p:sp>
        <p:nvSpPr>
          <p:cNvPr id="18" name="제목 1"/>
          <p:cNvSpPr>
            <a:spLocks noGrp="1"/>
          </p:cNvSpPr>
          <p:nvPr>
            <p:ph type="title"/>
          </p:nvPr>
        </p:nvSpPr>
        <p:spPr>
          <a:xfrm>
            <a:off x="457200" y="169200"/>
            <a:ext cx="8229600" cy="609600"/>
          </a:xfrm>
        </p:spPr>
        <p:txBody>
          <a:bodyPr>
            <a:normAutofit/>
          </a:bodyPr>
          <a:lstStyle/>
          <a:p>
            <a:r>
              <a:rPr lang="en-US" altLang="ko-KR" b="1" dirty="0" smtClean="0"/>
              <a:t>Scintillation detection applications</a:t>
            </a:r>
            <a:endParaRPr lang="ko-KR" altLang="en-US" b="1" dirty="0"/>
          </a:p>
        </p:txBody>
      </p:sp>
      <p:grpSp>
        <p:nvGrpSpPr>
          <p:cNvPr id="37" name="Group 36"/>
          <p:cNvGrpSpPr/>
          <p:nvPr/>
        </p:nvGrpSpPr>
        <p:grpSpPr>
          <a:xfrm>
            <a:off x="314960" y="834441"/>
            <a:ext cx="3960000" cy="1980000"/>
            <a:chOff x="457200" y="946201"/>
            <a:chExt cx="3960000" cy="2068560"/>
          </a:xfrm>
        </p:grpSpPr>
        <p:sp>
          <p:nvSpPr>
            <p:cNvPr id="6" name="TextBox 5"/>
            <p:cNvSpPr txBox="1"/>
            <p:nvPr/>
          </p:nvSpPr>
          <p:spPr>
            <a:xfrm>
              <a:off x="457200" y="946201"/>
              <a:ext cx="3103457" cy="692351"/>
            </a:xfrm>
            <a:prstGeom prst="rect">
              <a:avLst/>
            </a:prstGeom>
            <a:noFill/>
          </p:spPr>
          <p:txBody>
            <a:bodyPr wrap="square" rtlCol="0">
              <a:spAutoFit/>
            </a:bodyPr>
            <a:lstStyle/>
            <a:p>
              <a:pPr indent="-252000">
                <a:spcAft>
                  <a:spcPts val="300"/>
                </a:spcAft>
                <a:buFont typeface="Wingdings" panose="05000000000000000000" pitchFamily="2" charset="2"/>
                <a:buChar char="q"/>
              </a:pPr>
              <a:r>
                <a:rPr lang="en-US" altLang="ko-KR" sz="1600" b="1" dirty="0" smtClean="0">
                  <a:latin typeface="Times New Roman" panose="02020603050405020304" pitchFamily="18" charset="0"/>
                  <a:cs typeface="Times New Roman" panose="02020603050405020304" pitchFamily="18" charset="0"/>
                </a:rPr>
                <a:t>Nuclear Medicine</a:t>
              </a:r>
            </a:p>
            <a:p>
              <a:pPr>
                <a:spcAft>
                  <a:spcPts val="300"/>
                </a:spcAft>
              </a:pPr>
              <a:r>
                <a:rPr lang="en-US" altLang="ko-KR" sz="1600" b="1" dirty="0">
                  <a:latin typeface="Times New Roman" panose="02020603050405020304" pitchFamily="18" charset="0"/>
                  <a:cs typeface="Times New Roman" panose="02020603050405020304" pitchFamily="18" charset="0"/>
                </a:rPr>
                <a:t> </a:t>
              </a:r>
              <a:r>
                <a:rPr lang="en-US" altLang="ko-KR" sz="1600" b="1" dirty="0" smtClean="0">
                  <a:latin typeface="Times New Roman" panose="02020603050405020304" pitchFamily="18" charset="0"/>
                  <a:cs typeface="Times New Roman" panose="02020603050405020304" pitchFamily="18" charset="0"/>
                </a:rPr>
                <a:t>    </a:t>
              </a:r>
              <a:r>
                <a:rPr lang="en-US" altLang="ko-KR" sz="1400" dirty="0" smtClean="0">
                  <a:latin typeface="Times New Roman" panose="02020603050405020304" pitchFamily="18" charset="0"/>
                  <a:cs typeface="Times New Roman" panose="02020603050405020304" pitchFamily="18" charset="0"/>
                </a:rPr>
                <a:t>PET/CT, PET/MRI, SPECT</a:t>
              </a:r>
            </a:p>
          </p:txBody>
        </p:sp>
        <p:grpSp>
          <p:nvGrpSpPr>
            <p:cNvPr id="21" name="Group 20"/>
            <p:cNvGrpSpPr/>
            <p:nvPr/>
          </p:nvGrpSpPr>
          <p:grpSpPr>
            <a:xfrm>
              <a:off x="772645" y="1615057"/>
              <a:ext cx="3644555" cy="1399704"/>
              <a:chOff x="228600" y="937996"/>
              <a:chExt cx="3657600" cy="1344261"/>
            </a:xfrm>
          </p:grpSpPr>
          <p:grpSp>
            <p:nvGrpSpPr>
              <p:cNvPr id="2" name="Group 1"/>
              <p:cNvGrpSpPr/>
              <p:nvPr/>
            </p:nvGrpSpPr>
            <p:grpSpPr>
              <a:xfrm>
                <a:off x="228600" y="937996"/>
                <a:ext cx="3647440" cy="1335502"/>
                <a:chOff x="-8318" y="1180553"/>
                <a:chExt cx="3647440" cy="1335502"/>
              </a:xfrm>
            </p:grpSpPr>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44304" y="1180553"/>
                  <a:ext cx="1994818" cy="1332000"/>
                </a:xfrm>
                <a:prstGeom prst="rect">
                  <a:avLst/>
                </a:prstGeom>
                <a:ln>
                  <a:solidFill>
                    <a:schemeClr val="tx1"/>
                  </a:solidFill>
                </a:ln>
                <a:effectLst>
                  <a:softEdge rad="112500"/>
                </a:effectLst>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18" y="1184055"/>
                  <a:ext cx="1931278" cy="1332000"/>
                </a:xfrm>
                <a:prstGeom prst="rect">
                  <a:avLst/>
                </a:prstGeom>
                <a:ln>
                  <a:solidFill>
                    <a:schemeClr val="tx1"/>
                  </a:solidFill>
                </a:ln>
                <a:effectLst>
                  <a:softEdge rad="112500"/>
                </a:effectLst>
              </p:spPr>
            </p:pic>
          </p:grpSp>
          <p:sp>
            <p:nvSpPr>
              <p:cNvPr id="3" name="Rectangle 2"/>
              <p:cNvSpPr/>
              <p:nvPr/>
            </p:nvSpPr>
            <p:spPr>
              <a:xfrm>
                <a:off x="228600" y="937996"/>
                <a:ext cx="3657600" cy="1344261"/>
              </a:xfrm>
              <a:prstGeom prst="rect">
                <a:avLst/>
              </a:prstGeom>
              <a:noFill/>
              <a:ln w="12700">
                <a:solidFill>
                  <a:srgbClr val="0070C0"/>
                </a:solidFill>
                <a:prstDash val="solid"/>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grpSp>
      </p:grpSp>
      <p:grpSp>
        <p:nvGrpSpPr>
          <p:cNvPr id="39" name="Group 38"/>
          <p:cNvGrpSpPr/>
          <p:nvPr/>
        </p:nvGrpSpPr>
        <p:grpSpPr>
          <a:xfrm>
            <a:off x="4763931" y="834441"/>
            <a:ext cx="3960000" cy="1980000"/>
            <a:chOff x="4906170" y="1096929"/>
            <a:chExt cx="3960000" cy="2068560"/>
          </a:xfrm>
        </p:grpSpPr>
        <p:sp>
          <p:nvSpPr>
            <p:cNvPr id="7" name="TextBox 6"/>
            <p:cNvSpPr txBox="1"/>
            <p:nvPr/>
          </p:nvSpPr>
          <p:spPr>
            <a:xfrm>
              <a:off x="4906170" y="1096929"/>
              <a:ext cx="3523660" cy="623248"/>
            </a:xfrm>
            <a:prstGeom prst="rect">
              <a:avLst/>
            </a:prstGeom>
            <a:noFill/>
          </p:spPr>
          <p:txBody>
            <a:bodyPr wrap="square" rtlCol="0">
              <a:spAutoFit/>
            </a:bodyPr>
            <a:lstStyle/>
            <a:p>
              <a:pPr indent="-252000">
                <a:spcAft>
                  <a:spcPts val="300"/>
                </a:spcAft>
                <a:buFont typeface="Wingdings" panose="05000000000000000000" pitchFamily="2" charset="2"/>
                <a:buChar char="q"/>
              </a:pPr>
              <a:r>
                <a:rPr lang="en-US" altLang="ko-KR" sz="1600" b="1" dirty="0" smtClean="0">
                  <a:latin typeface="Times New Roman" panose="02020603050405020304" pitchFamily="18" charset="0"/>
                  <a:cs typeface="Times New Roman" panose="02020603050405020304" pitchFamily="18" charset="0"/>
                </a:rPr>
                <a:t>High Energy Physics</a:t>
              </a:r>
            </a:p>
            <a:p>
              <a:pPr>
                <a:spcAft>
                  <a:spcPts val="300"/>
                </a:spcAft>
              </a:pPr>
              <a:r>
                <a:rPr lang="en-US" altLang="ko-KR" sz="1600" b="1" dirty="0">
                  <a:latin typeface="Times New Roman" panose="02020603050405020304" pitchFamily="18" charset="0"/>
                  <a:cs typeface="Times New Roman" panose="02020603050405020304" pitchFamily="18" charset="0"/>
                </a:rPr>
                <a:t> </a:t>
              </a:r>
              <a:r>
                <a:rPr lang="en-US" altLang="ko-KR" sz="1600" b="1" dirty="0" smtClean="0">
                  <a:latin typeface="Times New Roman" panose="02020603050405020304" pitchFamily="18" charset="0"/>
                  <a:cs typeface="Times New Roman" panose="02020603050405020304" pitchFamily="18" charset="0"/>
                </a:rPr>
                <a:t>    </a:t>
              </a:r>
              <a:r>
                <a:rPr lang="en-US" altLang="ko-KR" sz="1400" dirty="0" smtClean="0">
                  <a:latin typeface="Times New Roman" panose="02020603050405020304" pitchFamily="18" charset="0"/>
                  <a:cs typeface="Times New Roman" panose="02020603050405020304" pitchFamily="18" charset="0"/>
                </a:rPr>
                <a:t>CALIC AHCAL, CMS HCAL</a:t>
              </a:r>
            </a:p>
          </p:txBody>
        </p:sp>
        <p:grpSp>
          <p:nvGrpSpPr>
            <p:cNvPr id="22" name="Group 21"/>
            <p:cNvGrpSpPr/>
            <p:nvPr/>
          </p:nvGrpSpPr>
          <p:grpSpPr>
            <a:xfrm>
              <a:off x="5223356" y="1765785"/>
              <a:ext cx="3642814" cy="1399704"/>
              <a:chOff x="217173" y="2533411"/>
              <a:chExt cx="3669027" cy="1344261"/>
            </a:xfrm>
          </p:grpSpPr>
          <p:grpSp>
            <p:nvGrpSpPr>
              <p:cNvPr id="5" name="Group 4"/>
              <p:cNvGrpSpPr/>
              <p:nvPr/>
            </p:nvGrpSpPr>
            <p:grpSpPr>
              <a:xfrm>
                <a:off x="228600" y="2545668"/>
                <a:ext cx="3657600" cy="1332000"/>
                <a:chOff x="228600" y="2545668"/>
                <a:chExt cx="3657600" cy="1332000"/>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2545668"/>
                  <a:ext cx="1856295" cy="1332000"/>
                </a:xfrm>
                <a:prstGeom prst="rect">
                  <a:avLst/>
                </a:prstGeom>
                <a:ln>
                  <a:noFill/>
                </a:ln>
                <a:effectLst>
                  <a:softEdge rad="112500"/>
                </a:effectLst>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05000" y="2545668"/>
                  <a:ext cx="1981200" cy="1332000"/>
                </a:xfrm>
                <a:prstGeom prst="rect">
                  <a:avLst/>
                </a:prstGeom>
                <a:ln>
                  <a:noFill/>
                </a:ln>
                <a:effectLst>
                  <a:softEdge rad="112500"/>
                </a:effectLst>
              </p:spPr>
            </p:pic>
          </p:grpSp>
          <p:sp>
            <p:nvSpPr>
              <p:cNvPr id="24" name="Rectangle 23"/>
              <p:cNvSpPr/>
              <p:nvPr/>
            </p:nvSpPr>
            <p:spPr>
              <a:xfrm>
                <a:off x="217173" y="2533411"/>
                <a:ext cx="3666212" cy="1344261"/>
              </a:xfrm>
              <a:prstGeom prst="rect">
                <a:avLst/>
              </a:prstGeom>
              <a:noFill/>
              <a:ln w="12700">
                <a:solidFill>
                  <a:srgbClr val="0070C0"/>
                </a:solidFill>
                <a:prstDash val="solid"/>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grpSp>
      </p:grpSp>
      <p:grpSp>
        <p:nvGrpSpPr>
          <p:cNvPr id="38" name="Group 37"/>
          <p:cNvGrpSpPr/>
          <p:nvPr/>
        </p:nvGrpSpPr>
        <p:grpSpPr>
          <a:xfrm>
            <a:off x="314960" y="2937322"/>
            <a:ext cx="3960000" cy="1980000"/>
            <a:chOff x="457200" y="3273602"/>
            <a:chExt cx="3960000" cy="2068560"/>
          </a:xfrm>
        </p:grpSpPr>
        <p:sp>
          <p:nvSpPr>
            <p:cNvPr id="29" name="TextBox 28"/>
            <p:cNvSpPr txBox="1"/>
            <p:nvPr/>
          </p:nvSpPr>
          <p:spPr>
            <a:xfrm>
              <a:off x="457200" y="3273602"/>
              <a:ext cx="3880026" cy="694301"/>
            </a:xfrm>
            <a:prstGeom prst="rect">
              <a:avLst/>
            </a:prstGeom>
            <a:noFill/>
          </p:spPr>
          <p:txBody>
            <a:bodyPr wrap="square" rtlCol="0">
              <a:spAutoFit/>
            </a:bodyPr>
            <a:lstStyle/>
            <a:p>
              <a:pPr indent="-252000">
                <a:spcAft>
                  <a:spcPts val="300"/>
                </a:spcAft>
                <a:buFont typeface="Wingdings" panose="05000000000000000000" pitchFamily="2" charset="2"/>
                <a:buChar char="q"/>
              </a:pPr>
              <a:r>
                <a:rPr lang="en-US" altLang="ko-KR" sz="1600" b="1" dirty="0" smtClean="0">
                  <a:latin typeface="Times New Roman" panose="02020603050405020304" pitchFamily="18" charset="0"/>
                  <a:cs typeface="Times New Roman" panose="02020603050405020304" pitchFamily="18" charset="0"/>
                </a:rPr>
                <a:t>Astrophysics</a:t>
              </a:r>
              <a:endParaRPr lang="en-US" altLang="ko-KR" sz="1600" b="1" dirty="0">
                <a:latin typeface="Times New Roman" panose="02020603050405020304" pitchFamily="18" charset="0"/>
                <a:cs typeface="Times New Roman" panose="02020603050405020304" pitchFamily="18" charset="0"/>
              </a:endParaRPr>
            </a:p>
            <a:p>
              <a:pPr>
                <a:spcAft>
                  <a:spcPts val="300"/>
                </a:spcAft>
              </a:pPr>
              <a:r>
                <a:rPr lang="en-US" altLang="ko-KR" sz="1600" b="1" dirty="0" smtClean="0">
                  <a:latin typeface="Times New Roman" panose="02020603050405020304" pitchFamily="18" charset="0"/>
                  <a:cs typeface="Times New Roman" panose="02020603050405020304" pitchFamily="18" charset="0"/>
                </a:rPr>
                <a:t>     </a:t>
              </a:r>
              <a:r>
                <a:rPr lang="en-US" altLang="ko-KR" sz="1400" dirty="0" smtClean="0">
                  <a:latin typeface="Times New Roman" panose="02020603050405020304" pitchFamily="18" charset="0"/>
                  <a:cs typeface="Times New Roman" panose="02020603050405020304" pitchFamily="18" charset="0"/>
                </a:rPr>
                <a:t>Cherenkov telescope, Neutrino detectors</a:t>
              </a:r>
            </a:p>
          </p:txBody>
        </p:sp>
        <p:grpSp>
          <p:nvGrpSpPr>
            <p:cNvPr id="23" name="Group 22"/>
            <p:cNvGrpSpPr/>
            <p:nvPr/>
          </p:nvGrpSpPr>
          <p:grpSpPr>
            <a:xfrm>
              <a:off x="772645" y="3938516"/>
              <a:ext cx="3644555" cy="1403646"/>
              <a:chOff x="217173" y="3832306"/>
              <a:chExt cx="3657600" cy="1371235"/>
            </a:xfrm>
          </p:grpSpPr>
          <p:grpSp>
            <p:nvGrpSpPr>
              <p:cNvPr id="11" name="Group 10"/>
              <p:cNvGrpSpPr/>
              <p:nvPr/>
            </p:nvGrpSpPr>
            <p:grpSpPr>
              <a:xfrm>
                <a:off x="226280" y="3871541"/>
                <a:ext cx="3648493" cy="1332000"/>
                <a:chOff x="223959" y="4125803"/>
                <a:chExt cx="3648493" cy="1332000"/>
              </a:xfrm>
            </p:grpSpPr>
            <p:pic>
              <p:nvPicPr>
                <p:cNvPr id="3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18747" y="4125803"/>
                  <a:ext cx="1953705" cy="1332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3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3959" y="4125803"/>
                  <a:ext cx="1977217" cy="1332000"/>
                </a:xfrm>
                <a:prstGeom prst="rect">
                  <a:avLst/>
                </a:prstGeom>
                <a:ln>
                  <a:noFill/>
                </a:ln>
                <a:effectLst>
                  <a:softEdge rad="112500"/>
                </a:effectLst>
              </p:spPr>
            </p:pic>
          </p:grpSp>
          <p:sp>
            <p:nvSpPr>
              <p:cNvPr id="25" name="Rectangle 24"/>
              <p:cNvSpPr/>
              <p:nvPr/>
            </p:nvSpPr>
            <p:spPr>
              <a:xfrm>
                <a:off x="217173" y="3832306"/>
                <a:ext cx="3657600" cy="1344261"/>
              </a:xfrm>
              <a:prstGeom prst="rect">
                <a:avLst/>
              </a:prstGeom>
              <a:noFill/>
              <a:ln w="12700">
                <a:solidFill>
                  <a:srgbClr val="0070C0"/>
                </a:solidFill>
                <a:prstDash val="solid"/>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grpSp>
      </p:grpSp>
      <p:grpSp>
        <p:nvGrpSpPr>
          <p:cNvPr id="40" name="Group 39"/>
          <p:cNvGrpSpPr/>
          <p:nvPr/>
        </p:nvGrpSpPr>
        <p:grpSpPr>
          <a:xfrm>
            <a:off x="4761136" y="2937322"/>
            <a:ext cx="3960000" cy="1980000"/>
            <a:chOff x="4906171" y="3243122"/>
            <a:chExt cx="3960000" cy="2068560"/>
          </a:xfrm>
        </p:grpSpPr>
        <p:sp>
          <p:nvSpPr>
            <p:cNvPr id="8" name="TextBox 7"/>
            <p:cNvSpPr txBox="1"/>
            <p:nvPr/>
          </p:nvSpPr>
          <p:spPr>
            <a:xfrm>
              <a:off x="4906171" y="3243122"/>
              <a:ext cx="3880911" cy="696295"/>
            </a:xfrm>
            <a:prstGeom prst="rect">
              <a:avLst/>
            </a:prstGeom>
            <a:noFill/>
          </p:spPr>
          <p:txBody>
            <a:bodyPr wrap="square" rtlCol="0">
              <a:spAutoFit/>
            </a:bodyPr>
            <a:lstStyle/>
            <a:p>
              <a:pPr indent="-252000">
                <a:spcAft>
                  <a:spcPts val="300"/>
                </a:spcAft>
                <a:buFont typeface="Wingdings" panose="05000000000000000000" pitchFamily="2" charset="2"/>
                <a:buChar char="q"/>
              </a:pPr>
              <a:r>
                <a:rPr lang="en-US" altLang="ko-KR" sz="1600" b="1" dirty="0" smtClean="0">
                  <a:latin typeface="Times New Roman" panose="02020603050405020304" pitchFamily="18" charset="0"/>
                  <a:cs typeface="Times New Roman" panose="02020603050405020304" pitchFamily="18" charset="0"/>
                </a:rPr>
                <a:t>Hazard and Threat Detection</a:t>
              </a:r>
              <a:endParaRPr lang="en-US" altLang="ko-KR" sz="1600" b="1" dirty="0">
                <a:latin typeface="Times New Roman" panose="02020603050405020304" pitchFamily="18" charset="0"/>
                <a:cs typeface="Times New Roman" panose="02020603050405020304" pitchFamily="18" charset="0"/>
              </a:endParaRPr>
            </a:p>
            <a:p>
              <a:pPr>
                <a:spcAft>
                  <a:spcPts val="300"/>
                </a:spcAft>
              </a:pPr>
              <a:r>
                <a:rPr lang="en-US" altLang="ko-KR" sz="1600" b="1" dirty="0" smtClean="0">
                  <a:latin typeface="Times New Roman" panose="02020603050405020304" pitchFamily="18" charset="0"/>
                  <a:cs typeface="Times New Roman" panose="02020603050405020304" pitchFamily="18" charset="0"/>
                </a:rPr>
                <a:t>     </a:t>
              </a:r>
              <a:r>
                <a:rPr lang="en-US" altLang="ko-KR" sz="1400" dirty="0" smtClean="0">
                  <a:latin typeface="Times New Roman" panose="02020603050405020304" pitchFamily="18" charset="0"/>
                  <a:cs typeface="Times New Roman" panose="02020603050405020304" pitchFamily="18" charset="0"/>
                </a:rPr>
                <a:t>Gamma camera, RPM, Dosimeter</a:t>
              </a:r>
            </a:p>
          </p:txBody>
        </p:sp>
        <p:grpSp>
          <p:nvGrpSpPr>
            <p:cNvPr id="26" name="Group 25"/>
            <p:cNvGrpSpPr/>
            <p:nvPr/>
          </p:nvGrpSpPr>
          <p:grpSpPr>
            <a:xfrm>
              <a:off x="5220785" y="3904005"/>
              <a:ext cx="3645386" cy="1407677"/>
              <a:chOff x="217173" y="5262971"/>
              <a:chExt cx="3681839" cy="1351517"/>
            </a:xfrm>
          </p:grpSpPr>
          <p:grpSp>
            <p:nvGrpSpPr>
              <p:cNvPr id="20" name="Group 19"/>
              <p:cNvGrpSpPr/>
              <p:nvPr/>
            </p:nvGrpSpPr>
            <p:grpSpPr>
              <a:xfrm>
                <a:off x="217173" y="5262971"/>
                <a:ext cx="3652654" cy="1332000"/>
                <a:chOff x="226280" y="5154150"/>
                <a:chExt cx="3652654" cy="1332000"/>
              </a:xfrm>
            </p:grpSpPr>
            <p:pic>
              <p:nvPicPr>
                <p:cNvPr id="17" name="Picture 16"/>
                <p:cNvPicPr>
                  <a:picLocks noChangeAspect="1"/>
                </p:cNvPicPr>
                <p:nvPr/>
              </p:nvPicPr>
              <p:blipFill>
                <a:blip r:embed="rId9"/>
                <a:stretch>
                  <a:fillRect/>
                </a:stretch>
              </p:blipFill>
              <p:spPr>
                <a:xfrm>
                  <a:off x="1904909" y="5154150"/>
                  <a:ext cx="1974025" cy="1332000"/>
                </a:xfrm>
                <a:prstGeom prst="rect">
                  <a:avLst/>
                </a:prstGeom>
                <a:effectLst>
                  <a:softEdge rad="112522"/>
                </a:effectLst>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6280" y="5154150"/>
                  <a:ext cx="1935918" cy="1332000"/>
                </a:xfrm>
                <a:prstGeom prst="rect">
                  <a:avLst/>
                </a:prstGeom>
                <a:effectLst>
                  <a:softEdge rad="112522"/>
                </a:effectLst>
              </p:spPr>
            </p:pic>
          </p:grpSp>
          <p:sp>
            <p:nvSpPr>
              <p:cNvPr id="32" name="Rectangle 31"/>
              <p:cNvSpPr/>
              <p:nvPr/>
            </p:nvSpPr>
            <p:spPr>
              <a:xfrm>
                <a:off x="226280" y="5270227"/>
                <a:ext cx="3672732" cy="1344261"/>
              </a:xfrm>
              <a:prstGeom prst="rect">
                <a:avLst/>
              </a:prstGeom>
              <a:noFill/>
              <a:ln w="12700">
                <a:solidFill>
                  <a:srgbClr val="0070C0"/>
                </a:solidFill>
                <a:prstDash val="solid"/>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grpSp>
      </p:grpSp>
      <p:sp>
        <p:nvSpPr>
          <p:cNvPr id="47" name="Right Arrow 46"/>
          <p:cNvSpPr/>
          <p:nvPr/>
        </p:nvSpPr>
        <p:spPr>
          <a:xfrm>
            <a:off x="4125074" y="5455681"/>
            <a:ext cx="897476" cy="700812"/>
          </a:xfrm>
          <a:prstGeom prst="rightArrow">
            <a:avLst>
              <a:gd name="adj1" fmla="val 43917"/>
              <a:gd name="adj2" fmla="val 57318"/>
            </a:avLst>
          </a:prstGeom>
          <a:solidFill>
            <a:schemeClr val="tx2">
              <a:lumMod val="60000"/>
              <a:lumOff val="40000"/>
              <a:alpha val="68000"/>
            </a:schemeClr>
          </a:solidFill>
          <a:ln>
            <a:noFill/>
          </a:ln>
          <a:effectLst>
            <a:softEdge rad="31750"/>
          </a:effectLst>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grpSp>
        <p:nvGrpSpPr>
          <p:cNvPr id="54" name="Group 53"/>
          <p:cNvGrpSpPr/>
          <p:nvPr/>
        </p:nvGrpSpPr>
        <p:grpSpPr>
          <a:xfrm>
            <a:off x="4825845" y="5265130"/>
            <a:ext cx="1990633" cy="1332056"/>
            <a:chOff x="4825845" y="5265130"/>
            <a:chExt cx="1990633" cy="1332056"/>
          </a:xfrm>
        </p:grpSpPr>
        <p:pic>
          <p:nvPicPr>
            <p:cNvPr id="49" name="Picture 48"/>
            <p:cNvPicPr>
              <a:picLocks noChangeAspect="1"/>
            </p:cNvPicPr>
            <p:nvPr/>
          </p:nvPicPr>
          <p:blipFill>
            <a:blip r:embed="rId11"/>
            <a:stretch>
              <a:fillRect/>
            </a:stretch>
          </p:blipFill>
          <p:spPr>
            <a:xfrm>
              <a:off x="5257800" y="5265130"/>
              <a:ext cx="1126724" cy="1082968"/>
            </a:xfrm>
            <a:prstGeom prst="rect">
              <a:avLst/>
            </a:prstGeom>
            <a:ln>
              <a:solidFill>
                <a:schemeClr val="tx1"/>
              </a:solidFill>
            </a:ln>
          </p:spPr>
        </p:pic>
        <p:sp>
          <p:nvSpPr>
            <p:cNvPr id="50" name="TextBox 49"/>
            <p:cNvSpPr txBox="1"/>
            <p:nvPr/>
          </p:nvSpPr>
          <p:spPr>
            <a:xfrm>
              <a:off x="4825845" y="6355206"/>
              <a:ext cx="1990633" cy="241980"/>
            </a:xfrm>
            <a:prstGeom prst="rect">
              <a:avLst/>
            </a:prstGeom>
            <a:noFill/>
          </p:spPr>
          <p:txBody>
            <a:bodyPr wrap="square" lIns="36000" tIns="36000" rIns="36000" bIns="36000" rtlCol="0">
              <a:spAutoFit/>
            </a:bodyPr>
            <a:lstStyle/>
            <a:p>
              <a:pPr algn="ctr"/>
              <a:r>
                <a:rPr lang="en-US" sz="1100" dirty="0" smtClean="0">
                  <a:solidFill>
                    <a:schemeClr val="bg1">
                      <a:lumMod val="50000"/>
                    </a:schemeClr>
                  </a:solidFill>
                  <a:latin typeface="Times New Roman" panose="02020603050405020304" pitchFamily="18" charset="0"/>
                  <a:cs typeface="Times New Roman" panose="02020603050405020304" pitchFamily="18" charset="0"/>
                </a:rPr>
                <a:t>Silicon photomultiplier (SiPM)</a:t>
              </a:r>
            </a:p>
          </p:txBody>
        </p:sp>
      </p:grpSp>
      <p:grpSp>
        <p:nvGrpSpPr>
          <p:cNvPr id="52" name="Group 51"/>
          <p:cNvGrpSpPr/>
          <p:nvPr/>
        </p:nvGrpSpPr>
        <p:grpSpPr>
          <a:xfrm>
            <a:off x="2245773" y="5265130"/>
            <a:ext cx="1752600" cy="1332056"/>
            <a:chOff x="2157435" y="5314876"/>
            <a:chExt cx="1752600" cy="1332056"/>
          </a:xfrm>
        </p:grpSpPr>
        <p:grpSp>
          <p:nvGrpSpPr>
            <p:cNvPr id="45" name="Group 44"/>
            <p:cNvGrpSpPr/>
            <p:nvPr/>
          </p:nvGrpSpPr>
          <p:grpSpPr>
            <a:xfrm>
              <a:off x="2157435" y="5314876"/>
              <a:ext cx="1752600" cy="1332056"/>
              <a:chOff x="690430" y="5284114"/>
              <a:chExt cx="1752600" cy="1332056"/>
            </a:xfrm>
          </p:grpSpPr>
          <p:pic>
            <p:nvPicPr>
              <p:cNvPr id="41" name="Picture 4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64430" y="5284114"/>
                <a:ext cx="1404600" cy="1084022"/>
              </a:xfrm>
              <a:prstGeom prst="rect">
                <a:avLst/>
              </a:prstGeom>
              <a:ln>
                <a:solidFill>
                  <a:schemeClr val="tx1"/>
                </a:solidFill>
              </a:ln>
            </p:spPr>
          </p:pic>
          <p:sp>
            <p:nvSpPr>
              <p:cNvPr id="44" name="TextBox 43"/>
              <p:cNvSpPr txBox="1"/>
              <p:nvPr/>
            </p:nvSpPr>
            <p:spPr>
              <a:xfrm>
                <a:off x="690430" y="6374190"/>
                <a:ext cx="1752600" cy="241980"/>
              </a:xfrm>
              <a:prstGeom prst="rect">
                <a:avLst/>
              </a:prstGeom>
              <a:noFill/>
            </p:spPr>
            <p:txBody>
              <a:bodyPr wrap="square" lIns="36000" tIns="36000" rIns="36000" bIns="36000" rtlCol="0">
                <a:spAutoFit/>
              </a:bodyPr>
              <a:lstStyle/>
              <a:p>
                <a:pPr algn="ctr"/>
                <a:r>
                  <a:rPr lang="en-US" sz="1100" dirty="0" smtClean="0">
                    <a:solidFill>
                      <a:schemeClr val="bg1">
                        <a:lumMod val="50000"/>
                      </a:schemeClr>
                    </a:solidFill>
                    <a:latin typeface="Times New Roman" panose="02020603050405020304" pitchFamily="18" charset="0"/>
                    <a:cs typeface="Times New Roman" panose="02020603050405020304" pitchFamily="18" charset="0"/>
                  </a:rPr>
                  <a:t>Photomultiplier tube (PMT)</a:t>
                </a:r>
              </a:p>
            </p:txBody>
          </p:sp>
        </p:grpSp>
        <p:sp>
          <p:nvSpPr>
            <p:cNvPr id="51" name="TextBox 50"/>
            <p:cNvSpPr txBox="1"/>
            <p:nvPr/>
          </p:nvSpPr>
          <p:spPr>
            <a:xfrm>
              <a:off x="3009877" y="5325851"/>
              <a:ext cx="798089" cy="211203"/>
            </a:xfrm>
            <a:prstGeom prst="rect">
              <a:avLst/>
            </a:prstGeom>
            <a:noFill/>
          </p:spPr>
          <p:txBody>
            <a:bodyPr wrap="square" lIns="36000" tIns="36000" rIns="36000" bIns="36000" rtlCol="0">
              <a:spAutoFit/>
            </a:bodyPr>
            <a:lstStyle/>
            <a:p>
              <a:pPr algn="ctr"/>
              <a:r>
                <a:rPr lang="en-US" sz="900" dirty="0" err="1" smtClean="0">
                  <a:latin typeface="Times New Roman" panose="02020603050405020304" pitchFamily="18" charset="0"/>
                  <a:cs typeface="Times New Roman" panose="02020603050405020304" pitchFamily="18" charset="0"/>
                </a:rPr>
                <a:t>FireflySci</a:t>
              </a:r>
              <a:endParaRPr lang="en-US" sz="900" dirty="0" smtClean="0">
                <a:latin typeface="Times New Roman" panose="02020603050405020304" pitchFamily="18" charset="0"/>
                <a:cs typeface="Times New Roman" panose="02020603050405020304" pitchFamily="18" charset="0"/>
              </a:endParaRPr>
            </a:p>
          </p:txBody>
        </p:sp>
      </p:grpSp>
      <p:sp>
        <p:nvSpPr>
          <p:cNvPr id="53" name="TextBox 52"/>
          <p:cNvSpPr txBox="1"/>
          <p:nvPr/>
        </p:nvSpPr>
        <p:spPr>
          <a:xfrm>
            <a:off x="5656798" y="6163277"/>
            <a:ext cx="798089" cy="211203"/>
          </a:xfrm>
          <a:prstGeom prst="rect">
            <a:avLst/>
          </a:prstGeom>
          <a:noFill/>
        </p:spPr>
        <p:txBody>
          <a:bodyPr wrap="square" lIns="36000" tIns="36000" rIns="36000" bIns="36000" rtlCol="0">
            <a:spAutoFit/>
          </a:bodyPr>
          <a:lstStyle/>
          <a:p>
            <a:pPr algn="ctr"/>
            <a:r>
              <a:rPr lang="en-US" sz="900" dirty="0" smtClean="0">
                <a:latin typeface="Times New Roman" panose="02020603050405020304" pitchFamily="18" charset="0"/>
                <a:cs typeface="Times New Roman" panose="02020603050405020304" pitchFamily="18" charset="0"/>
              </a:rPr>
              <a:t>Hamamatsu</a:t>
            </a:r>
          </a:p>
        </p:txBody>
      </p:sp>
      <p:sp>
        <p:nvSpPr>
          <p:cNvPr id="55" name="TextBox 54"/>
          <p:cNvSpPr txBox="1"/>
          <p:nvPr/>
        </p:nvSpPr>
        <p:spPr>
          <a:xfrm>
            <a:off x="6727599" y="5347383"/>
            <a:ext cx="2222009" cy="926783"/>
          </a:xfrm>
          <a:prstGeom prst="rect">
            <a:avLst/>
          </a:prstGeom>
          <a:noFill/>
        </p:spPr>
        <p:txBody>
          <a:bodyPr wrap="square" lIns="36000" tIns="36000" rIns="36000" bIns="36000" rtlCol="0">
            <a:spAutoFit/>
          </a:bodyPr>
          <a:lstStyle/>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Solid state technology</a:t>
            </a:r>
          </a:p>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Robust </a:t>
            </a:r>
            <a:r>
              <a:rPr lang="en-US" altLang="ko-KR" sz="1200" dirty="0">
                <a:latin typeface="Times New Roman" panose="02020603050405020304" pitchFamily="18" charset="0"/>
                <a:cs typeface="Times New Roman" panose="02020603050405020304" pitchFamily="18" charset="0"/>
              </a:rPr>
              <a:t>&amp; compact</a:t>
            </a:r>
          </a:p>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Low voltage (&lt; 100 V)</a:t>
            </a:r>
          </a:p>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Insensitive to magnetic field</a:t>
            </a:r>
          </a:p>
        </p:txBody>
      </p:sp>
      <p:sp>
        <p:nvSpPr>
          <p:cNvPr id="56" name="TextBox 55"/>
          <p:cNvSpPr txBox="1"/>
          <p:nvPr/>
        </p:nvSpPr>
        <p:spPr>
          <a:xfrm>
            <a:off x="376584" y="5342095"/>
            <a:ext cx="1971258" cy="926783"/>
          </a:xfrm>
          <a:prstGeom prst="rect">
            <a:avLst/>
          </a:prstGeom>
          <a:noFill/>
        </p:spPr>
        <p:txBody>
          <a:bodyPr wrap="square" lIns="36000" tIns="36000" rIns="36000" bIns="36000" rtlCol="0">
            <a:spAutoFit/>
          </a:bodyPr>
          <a:lstStyle/>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Vacuum tube technology</a:t>
            </a:r>
          </a:p>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Bulky size</a:t>
            </a:r>
          </a:p>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High voltage (~ 10</a:t>
            </a:r>
            <a:r>
              <a:rPr lang="en-US" altLang="ko-KR" sz="1200" baseline="30000" dirty="0" smtClean="0">
                <a:latin typeface="Times New Roman" panose="02020603050405020304" pitchFamily="18" charset="0"/>
                <a:cs typeface="Times New Roman" panose="02020603050405020304" pitchFamily="18" charset="0"/>
              </a:rPr>
              <a:t>3</a:t>
            </a:r>
            <a:r>
              <a:rPr lang="en-US" altLang="ko-KR" sz="1200" dirty="0" smtClean="0">
                <a:latin typeface="Times New Roman" panose="02020603050405020304" pitchFamily="18" charset="0"/>
                <a:cs typeface="Times New Roman" panose="02020603050405020304" pitchFamily="18" charset="0"/>
              </a:rPr>
              <a:t> V)</a:t>
            </a:r>
          </a:p>
          <a:p>
            <a:pPr marL="171450" indent="-171450">
              <a:spcAft>
                <a:spcPts val="300"/>
              </a:spcAft>
              <a:buFont typeface="Arial" panose="020B0604020202020204" pitchFamily="34" charset="0"/>
              <a:buChar char="•"/>
            </a:pPr>
            <a:r>
              <a:rPr lang="en-US" altLang="ko-KR" sz="1200" dirty="0" smtClean="0">
                <a:latin typeface="Times New Roman" panose="02020603050405020304" pitchFamily="18" charset="0"/>
                <a:cs typeface="Times New Roman" panose="02020603050405020304" pitchFamily="18" charset="0"/>
              </a:rPr>
              <a:t>Sensitive to magnetic field</a:t>
            </a:r>
          </a:p>
        </p:txBody>
      </p:sp>
      <p:sp>
        <p:nvSpPr>
          <p:cNvPr id="46" name="TextBox 45"/>
          <p:cNvSpPr txBox="1"/>
          <p:nvPr/>
        </p:nvSpPr>
        <p:spPr>
          <a:xfrm>
            <a:off x="-4354" y="0"/>
            <a:ext cx="959815" cy="276999"/>
          </a:xfrm>
          <a:prstGeom prst="rect">
            <a:avLst/>
          </a:prstGeom>
          <a:solidFill>
            <a:schemeClr val="accent6">
              <a:lumMod val="60000"/>
              <a:lumOff val="40000"/>
            </a:schemeClr>
          </a:solidFill>
        </p:spPr>
        <p:txBody>
          <a:bodyPr wrap="none" rtlCol="0">
            <a:spAutoFit/>
          </a:bodyPr>
          <a:lstStyle/>
          <a:p>
            <a:r>
              <a:rPr lang="en-US" altLang="ko-KR" sz="1200" dirty="0" smtClean="0"/>
              <a:t>Introduction</a:t>
            </a:r>
            <a:endParaRPr lang="ko-KR" altLang="en-US" sz="1200" dirty="0"/>
          </a:p>
        </p:txBody>
      </p:sp>
    </p:spTree>
    <p:extLst>
      <p:ext uri="{BB962C8B-B14F-4D97-AF65-F5344CB8AC3E}">
        <p14:creationId xmlns:p14="http://schemas.microsoft.com/office/powerpoint/2010/main" val="2118562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p:cNvSpPr/>
          <p:nvPr/>
        </p:nvSpPr>
        <p:spPr>
          <a:xfrm rot="299479">
            <a:off x="230177" y="2517971"/>
            <a:ext cx="2073547" cy="1589850"/>
          </a:xfrm>
          <a:custGeom>
            <a:avLst/>
            <a:gdLst>
              <a:gd name="connsiteX0" fmla="*/ 1075140 w 2080421"/>
              <a:gd name="connsiteY0" fmla="*/ 32459 h 1272405"/>
              <a:gd name="connsiteX1" fmla="*/ 1459784 w 2080421"/>
              <a:gd name="connsiteY1" fmla="*/ 0 h 1272405"/>
              <a:gd name="connsiteX2" fmla="*/ 2080421 w 2080421"/>
              <a:gd name="connsiteY2" fmla="*/ 1090709 h 1272405"/>
              <a:gd name="connsiteX3" fmla="*/ 0 w 2080421"/>
              <a:gd name="connsiteY3" fmla="*/ 1272405 h 1272405"/>
              <a:gd name="connsiteX4" fmla="*/ 1063401 w 2080421"/>
              <a:gd name="connsiteY4" fmla="*/ 65742 h 127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0421" h="1272405">
                <a:moveTo>
                  <a:pt x="1075140" y="32459"/>
                </a:moveTo>
                <a:lnTo>
                  <a:pt x="1459784" y="0"/>
                </a:lnTo>
                <a:lnTo>
                  <a:pt x="2080421" y="1090709"/>
                </a:lnTo>
                <a:lnTo>
                  <a:pt x="0" y="1272405"/>
                </a:lnTo>
                <a:lnTo>
                  <a:pt x="1063401" y="65742"/>
                </a:lnTo>
                <a:close/>
              </a:path>
            </a:pathLst>
          </a:custGeom>
          <a:gradFill flip="none" rotWithShape="1">
            <a:gsLst>
              <a:gs pos="26000">
                <a:schemeClr val="accent5">
                  <a:lumMod val="20000"/>
                  <a:lumOff val="80000"/>
                </a:schemeClr>
              </a:gs>
              <a:gs pos="57000">
                <a:schemeClr val="bg1"/>
              </a:gs>
              <a:gs pos="0">
                <a:schemeClr val="accent5">
                  <a:lumMod val="60000"/>
                  <a:lumOff val="40000"/>
                </a:schemeClr>
              </a:gs>
            </a:gsLst>
            <a:lin ang="16200000" scaled="1"/>
            <a:tileRect/>
          </a:gradFill>
          <a:ln>
            <a:noFill/>
          </a:ln>
          <a:effectLst>
            <a:softEdge rad="63500"/>
          </a:effectLst>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829" y="1208936"/>
            <a:ext cx="2123540" cy="1912712"/>
          </a:xfrm>
          <a:prstGeom prst="rect">
            <a:avLst/>
          </a:prstGeom>
        </p:spPr>
      </p:pic>
      <p:grpSp>
        <p:nvGrpSpPr>
          <p:cNvPr id="40" name="Group 39"/>
          <p:cNvGrpSpPr/>
          <p:nvPr/>
        </p:nvGrpSpPr>
        <p:grpSpPr>
          <a:xfrm>
            <a:off x="6728151" y="851079"/>
            <a:ext cx="2278998" cy="2091917"/>
            <a:chOff x="6533109" y="1092954"/>
            <a:chExt cx="2436717" cy="2235710"/>
          </a:xfrm>
        </p:grpSpPr>
        <p:grpSp>
          <p:nvGrpSpPr>
            <p:cNvPr id="14" name="Group 13"/>
            <p:cNvGrpSpPr/>
            <p:nvPr/>
          </p:nvGrpSpPr>
          <p:grpSpPr>
            <a:xfrm rot="5400000">
              <a:off x="6662217" y="1021054"/>
              <a:ext cx="2178502" cy="2436717"/>
              <a:chOff x="645694" y="3461844"/>
              <a:chExt cx="2613971" cy="2542410"/>
            </a:xfrm>
          </p:grpSpPr>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694" y="3461844"/>
                <a:ext cx="2613971" cy="2542410"/>
              </a:xfrm>
              <a:prstGeom prst="rect">
                <a:avLst/>
              </a:prstGeom>
              <a:solidFill>
                <a:schemeClr val="bg1"/>
              </a:solidFill>
            </p:spPr>
          </p:pic>
          <p:sp>
            <p:nvSpPr>
              <p:cNvPr id="25" name="TextBox 24"/>
              <p:cNvSpPr txBox="1"/>
              <p:nvPr/>
            </p:nvSpPr>
            <p:spPr>
              <a:xfrm rot="16200000">
                <a:off x="2112674" y="3674581"/>
                <a:ext cx="1043881" cy="775528"/>
              </a:xfrm>
              <a:prstGeom prst="rect">
                <a:avLst/>
              </a:prstGeom>
              <a:solidFill>
                <a:schemeClr val="tx1">
                  <a:lumMod val="95000"/>
                  <a:lumOff val="5000"/>
                </a:schemeClr>
              </a:solidFill>
              <a:ln>
                <a:noFill/>
              </a:ln>
              <a:effectLst/>
              <a:scene3d>
                <a:camera prst="orthographicFront">
                  <a:rot lat="0" lon="0" rev="0"/>
                </a:camera>
                <a:lightRig rig="chilly" dir="t">
                  <a:rot lat="0" lon="0" rev="18480000"/>
                </a:lightRig>
              </a:scene3d>
              <a:sp3d prstMaterial="translucentPowder">
                <a:bevelT h="63500"/>
              </a:sp3d>
            </p:spPr>
            <p:txBody>
              <a:bodyPr wrap="square" rtlCol="0">
                <a:spAutoFit/>
              </a:bodyPr>
              <a:lstStyle/>
              <a:p>
                <a:pPr algn="ctr"/>
                <a:r>
                  <a:rPr lang="en-US" altLang="ko-KR" sz="1100" dirty="0" smtClean="0">
                    <a:solidFill>
                      <a:schemeClr val="bg1"/>
                    </a:solidFill>
                    <a:latin typeface="Times New Roman" panose="02020603050405020304" pitchFamily="18" charset="0"/>
                    <a:cs typeface="Times New Roman" panose="02020603050405020304" pitchFamily="18" charset="0"/>
                  </a:rPr>
                  <a:t>Avalanche </a:t>
                </a:r>
              </a:p>
              <a:p>
                <a:pPr algn="ctr"/>
                <a:r>
                  <a:rPr lang="en-US" altLang="ko-KR" sz="1100" dirty="0" smtClean="0">
                    <a:solidFill>
                      <a:schemeClr val="bg1"/>
                    </a:solidFill>
                    <a:latin typeface="Times New Roman" panose="02020603050405020304" pitchFamily="18" charset="0"/>
                    <a:cs typeface="Times New Roman" panose="02020603050405020304" pitchFamily="18" charset="0"/>
                  </a:rPr>
                  <a:t>breakdown</a:t>
                </a:r>
              </a:p>
              <a:p>
                <a:pPr algn="ctr"/>
                <a:r>
                  <a:rPr lang="en-US" altLang="ko-KR" sz="1100" dirty="0" smtClean="0">
                    <a:solidFill>
                      <a:schemeClr val="bg1"/>
                    </a:solidFill>
                    <a:latin typeface="Times New Roman" panose="02020603050405020304" pitchFamily="18" charset="0"/>
                    <a:cs typeface="Times New Roman" panose="02020603050405020304" pitchFamily="18" charset="0"/>
                  </a:rPr>
                  <a:t>in a GAPD</a:t>
                </a:r>
                <a:endParaRPr lang="ko-KR" altLang="en-US" sz="1100" dirty="0">
                  <a:solidFill>
                    <a:schemeClr val="bg1"/>
                  </a:solidFill>
                  <a:latin typeface="Times New Roman" panose="02020603050405020304" pitchFamily="18" charset="0"/>
                  <a:cs typeface="Times New Roman" panose="02020603050405020304" pitchFamily="18" charset="0"/>
                </a:endParaRPr>
              </a:p>
            </p:txBody>
          </p:sp>
        </p:grpSp>
        <p:cxnSp>
          <p:nvCxnSpPr>
            <p:cNvPr id="7" name="Straight Connector 6"/>
            <p:cNvCxnSpPr/>
            <p:nvPr/>
          </p:nvCxnSpPr>
          <p:spPr>
            <a:xfrm rot="5400000">
              <a:off x="8401025" y="1551282"/>
              <a:ext cx="57155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53403" y="1092954"/>
              <a:ext cx="438193" cy="188843"/>
            </a:xfrm>
            <a:prstGeom prst="rect">
              <a:avLst/>
            </a:prstGeom>
            <a:noFill/>
          </p:spPr>
          <p:txBody>
            <a:bodyPr wrap="square" lIns="36000" tIns="36000" rIns="36000" bIns="36000" rtlCol="0">
              <a:spAutoFit/>
            </a:bodyPr>
            <a:lstStyle/>
            <a:p>
              <a:pPr algn="ctr"/>
              <a:r>
                <a:rPr lang="en-US" altLang="ko-KR" sz="1000" dirty="0" smtClean="0">
                  <a:latin typeface="Times New Roman" panose="02020603050405020304" pitchFamily="18" charset="0"/>
                  <a:cs typeface="Times New Roman" panose="02020603050405020304" pitchFamily="18" charset="0"/>
                </a:rPr>
                <a:t>~ 10</a:t>
              </a:r>
              <a:r>
                <a:rPr lang="en-US" altLang="ko-KR" sz="1000" baseline="30000" dirty="0" smtClean="0">
                  <a:latin typeface="Times New Roman" panose="02020603050405020304" pitchFamily="18" charset="0"/>
                  <a:cs typeface="Times New Roman" panose="02020603050405020304" pitchFamily="18" charset="0"/>
                </a:rPr>
                <a:t>5</a:t>
              </a:r>
              <a:endParaRPr lang="ko-KR" altLang="en-US" sz="1000" baseline="30000" dirty="0" smtClean="0">
                <a:latin typeface="Times New Roman" panose="02020603050405020304" pitchFamily="18" charset="0"/>
                <a:cs typeface="Times New Roman" panose="02020603050405020304" pitchFamily="18" charset="0"/>
              </a:endParaRPr>
            </a:p>
          </p:txBody>
        </p:sp>
      </p:grpSp>
      <p:sp>
        <p:nvSpPr>
          <p:cNvPr id="4" name="Slide Number Placeholder 3"/>
          <p:cNvSpPr>
            <a:spLocks noGrp="1"/>
          </p:cNvSpPr>
          <p:nvPr>
            <p:ph type="sldNum" sz="quarter" idx="12"/>
          </p:nvPr>
        </p:nvSpPr>
        <p:spPr/>
        <p:txBody>
          <a:bodyPr/>
          <a:lstStyle/>
          <a:p>
            <a:fld id="{F250D585-49A4-4CC1-A948-96C19C1E3EF6}" type="slidenum">
              <a:rPr lang="en-US" smtClean="0"/>
              <a:pPr/>
              <a:t>4</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Silicon photomultiplier (SiPM)</a:t>
            </a:r>
            <a:endParaRPr lang="ko-KR" altLang="en-US" b="1" dirty="0"/>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0932" y="926776"/>
            <a:ext cx="3625479" cy="1519791"/>
          </a:xfrm>
          <a:prstGeom prst="rect">
            <a:avLst/>
          </a:prstGeom>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rcRect l="18767"/>
          <a:stretch>
            <a:fillRect/>
          </a:stretch>
        </p:blipFill>
        <p:spPr>
          <a:xfrm>
            <a:off x="271829" y="3858140"/>
            <a:ext cx="2123540" cy="1902784"/>
          </a:xfrm>
          <a:custGeom>
            <a:avLst/>
            <a:gdLst>
              <a:gd name="connsiteX0" fmla="*/ 0 w 1923174"/>
              <a:gd name="connsiteY0" fmla="*/ 0 h 1775600"/>
              <a:gd name="connsiteX1" fmla="*/ 1923174 w 1923174"/>
              <a:gd name="connsiteY1" fmla="*/ 0 h 1775600"/>
              <a:gd name="connsiteX2" fmla="*/ 1923174 w 1923174"/>
              <a:gd name="connsiteY2" fmla="*/ 1775600 h 1775600"/>
              <a:gd name="connsiteX3" fmla="*/ 0 w 1923174"/>
              <a:gd name="connsiteY3" fmla="*/ 1775600 h 1775600"/>
            </a:gdLst>
            <a:ahLst/>
            <a:cxnLst>
              <a:cxn ang="0">
                <a:pos x="connsiteX0" y="connsiteY0"/>
              </a:cxn>
              <a:cxn ang="0">
                <a:pos x="connsiteX1" y="connsiteY1"/>
              </a:cxn>
              <a:cxn ang="0">
                <a:pos x="connsiteX2" y="connsiteY2"/>
              </a:cxn>
              <a:cxn ang="0">
                <a:pos x="connsiteX3" y="connsiteY3"/>
              </a:cxn>
            </a:cxnLst>
            <a:rect l="l" t="t" r="r" b="b"/>
            <a:pathLst>
              <a:path w="1923174" h="1775600">
                <a:moveTo>
                  <a:pt x="0" y="0"/>
                </a:moveTo>
                <a:lnTo>
                  <a:pt x="1923174" y="0"/>
                </a:lnTo>
                <a:lnTo>
                  <a:pt x="1923174" y="1775600"/>
                </a:lnTo>
                <a:lnTo>
                  <a:pt x="0" y="1775600"/>
                </a:lnTo>
                <a:close/>
              </a:path>
            </a:pathLst>
          </a:custGeom>
        </p:spPr>
      </p:pic>
      <p:cxnSp>
        <p:nvCxnSpPr>
          <p:cNvPr id="32" name="Straight Connector 31"/>
          <p:cNvCxnSpPr/>
          <p:nvPr/>
        </p:nvCxnSpPr>
        <p:spPr>
          <a:xfrm flipH="1">
            <a:off x="330883" y="2700648"/>
            <a:ext cx="1017382" cy="1192773"/>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584534" y="2658491"/>
            <a:ext cx="640889" cy="130478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86495" y="5796517"/>
            <a:ext cx="2094208" cy="411257"/>
          </a:xfrm>
          <a:prstGeom prst="rect">
            <a:avLst/>
          </a:prstGeom>
          <a:noFill/>
        </p:spPr>
        <p:txBody>
          <a:bodyPr wrap="square" lIns="36000" tIns="36000" rIns="36000" bIns="36000" rtlCol="0">
            <a:spAutoFit/>
          </a:bodyPr>
          <a:lstStyle/>
          <a:p>
            <a:pPr algn="ctr"/>
            <a:r>
              <a:rPr lang="en-US" sz="1100" dirty="0" smtClean="0">
                <a:solidFill>
                  <a:schemeClr val="bg1">
                    <a:lumMod val="50000"/>
                  </a:schemeClr>
                </a:solidFill>
                <a:latin typeface="Times New Roman" panose="02020603050405020304" pitchFamily="18" charset="0"/>
                <a:cs typeface="Times New Roman" panose="02020603050405020304" pitchFamily="18" charset="0"/>
              </a:rPr>
              <a:t>Micrograph of microcell arrays</a:t>
            </a:r>
          </a:p>
          <a:p>
            <a:pPr algn="ctr"/>
            <a:r>
              <a:rPr lang="en-US" sz="1100" dirty="0" smtClean="0">
                <a:solidFill>
                  <a:schemeClr val="bg1">
                    <a:lumMod val="50000"/>
                  </a:schemeClr>
                </a:solidFill>
                <a:latin typeface="Times New Roman" panose="02020603050405020304" pitchFamily="18" charset="0"/>
                <a:cs typeface="Times New Roman" panose="02020603050405020304" pitchFamily="18" charset="0"/>
              </a:rPr>
              <a:t>(x100 zoom)</a:t>
            </a:r>
          </a:p>
        </p:txBody>
      </p:sp>
      <p:sp>
        <p:nvSpPr>
          <p:cNvPr id="35" name="Rectangle 34"/>
          <p:cNvSpPr/>
          <p:nvPr/>
        </p:nvSpPr>
        <p:spPr>
          <a:xfrm>
            <a:off x="1289211" y="2409305"/>
            <a:ext cx="286472" cy="256062"/>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36" name="Rectangle 35"/>
          <p:cNvSpPr/>
          <p:nvPr/>
        </p:nvSpPr>
        <p:spPr>
          <a:xfrm>
            <a:off x="1837608" y="4118482"/>
            <a:ext cx="336532" cy="304239"/>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cxnSp>
        <p:nvCxnSpPr>
          <p:cNvPr id="12" name="Elbow Connector 11"/>
          <p:cNvCxnSpPr/>
          <p:nvPr/>
        </p:nvCxnSpPr>
        <p:spPr>
          <a:xfrm flipV="1">
            <a:off x="2252469" y="1903003"/>
            <a:ext cx="644634" cy="2267499"/>
          </a:xfrm>
          <a:prstGeom prst="bentConnector3">
            <a:avLst>
              <a:gd name="adj1" fmla="val 60911"/>
            </a:avLst>
          </a:prstGeom>
          <a:ln w="25400">
            <a:solidFill>
              <a:schemeClr val="tx1"/>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050030" y="2432619"/>
            <a:ext cx="3526381" cy="261610"/>
          </a:xfrm>
          <a:prstGeom prst="rect">
            <a:avLst/>
          </a:prstGeom>
          <a:noFill/>
        </p:spPr>
        <p:txBody>
          <a:bodyPr wrap="square" lIns="0" rIns="0" rtlCol="0">
            <a:spAutoFit/>
          </a:bodyPr>
          <a:lstStyle/>
          <a:p>
            <a:pPr algn="ctr"/>
            <a:r>
              <a:rPr lang="en-US" sz="1100" dirty="0" smtClean="0">
                <a:solidFill>
                  <a:schemeClr val="bg1">
                    <a:lumMod val="50000"/>
                  </a:schemeClr>
                </a:solidFill>
                <a:latin typeface="Times New Roman" panose="02020603050405020304" pitchFamily="18" charset="0"/>
                <a:cs typeface="Times New Roman" panose="02020603050405020304" pitchFamily="18" charset="0"/>
              </a:rPr>
              <a:t>A cross-section of a GAPD with a passive quenching resistor</a:t>
            </a:r>
          </a:p>
        </p:txBody>
      </p:sp>
      <p:sp>
        <p:nvSpPr>
          <p:cNvPr id="27" name="TextBox 26"/>
          <p:cNvSpPr txBox="1"/>
          <p:nvPr/>
        </p:nvSpPr>
        <p:spPr>
          <a:xfrm>
            <a:off x="107607" y="953875"/>
            <a:ext cx="2405923" cy="261610"/>
          </a:xfrm>
          <a:prstGeom prst="rect">
            <a:avLst/>
          </a:prstGeom>
          <a:noFill/>
        </p:spPr>
        <p:txBody>
          <a:bodyPr wrap="square" rtlCol="0">
            <a:spAutoFit/>
          </a:bodyPr>
          <a:lstStyle/>
          <a:p>
            <a:pPr algn="ctr"/>
            <a:r>
              <a:rPr lang="en-US" sz="1100" dirty="0" smtClean="0">
                <a:solidFill>
                  <a:schemeClr val="bg1">
                    <a:lumMod val="50000"/>
                  </a:schemeClr>
                </a:solidFill>
                <a:latin typeface="Times New Roman" panose="02020603050405020304" pitchFamily="18" charset="0"/>
                <a:cs typeface="Times New Roman" panose="02020603050405020304" pitchFamily="18" charset="0"/>
              </a:rPr>
              <a:t>Single pixel SiPM at KAIST-NNFC</a:t>
            </a:r>
          </a:p>
        </p:txBody>
      </p:sp>
      <p:pic>
        <p:nvPicPr>
          <p:cNvPr id="37" name="Picture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0600" y="4755304"/>
            <a:ext cx="1378355" cy="971314"/>
          </a:xfrm>
          <a:prstGeom prst="rect">
            <a:avLst/>
          </a:prstGeom>
          <a:solidFill>
            <a:schemeClr val="bg1"/>
          </a:solidFill>
        </p:spPr>
      </p:pic>
      <mc:AlternateContent xmlns:mc="http://schemas.openxmlformats.org/markup-compatibility/2006" xmlns:a14="http://schemas.microsoft.com/office/drawing/2010/main">
        <mc:Choice Requires="a14">
          <p:sp>
            <p:nvSpPr>
              <p:cNvPr id="41" name="TextBox 40"/>
              <p:cNvSpPr txBox="1"/>
              <p:nvPr/>
            </p:nvSpPr>
            <p:spPr>
              <a:xfrm>
                <a:off x="3057958" y="3020223"/>
                <a:ext cx="5914778" cy="1334587"/>
              </a:xfrm>
              <a:prstGeom prst="rect">
                <a:avLst/>
              </a:prstGeom>
              <a:noFill/>
            </p:spPr>
            <p:txBody>
              <a:bodyPr wrap="square" lIns="36000" tIns="36000" rIns="36000" bIns="36000" rtlCol="0">
                <a:spAutoFit/>
              </a:bodyPr>
              <a:lstStyle/>
              <a:p>
                <a:pPr indent="-252000">
                  <a:spcAft>
                    <a:spcPts val="600"/>
                  </a:spcAft>
                  <a:buFont typeface="Wingdings" panose="05000000000000000000" pitchFamily="2" charset="2"/>
                  <a:buChar char="q"/>
                </a:pPr>
                <a:r>
                  <a:rPr lang="en-US" altLang="ko-KR" sz="1400" b="1" dirty="0" smtClean="0">
                    <a:latin typeface="Times New Roman" panose="02020603050405020304" pitchFamily="18" charset="0"/>
                    <a:cs typeface="Times New Roman" panose="02020603050405020304" pitchFamily="18" charset="0"/>
                  </a:rPr>
                  <a:t>Silicon photomultiplier (SiPM)</a:t>
                </a:r>
                <a:r>
                  <a:rPr lang="en-US" altLang="ko-KR" sz="1400" dirty="0" smtClean="0">
                    <a:latin typeface="Times New Roman" panose="02020603050405020304" pitchFamily="18" charset="0"/>
                    <a:cs typeface="Times New Roman" panose="02020603050405020304" pitchFamily="18" charset="0"/>
                  </a:rPr>
                  <a:t>:</a:t>
                </a:r>
              </a:p>
              <a:p>
                <a:pPr marL="540000" lvl="1" indent="-180000">
                  <a:spcAft>
                    <a:spcPts val="600"/>
                  </a:spcAft>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rPr>
                  <a:t>10</a:t>
                </a:r>
                <a:r>
                  <a:rPr lang="en-US" altLang="ko-KR" sz="1200" baseline="30000" dirty="0" smtClean="0">
                    <a:latin typeface="Times New Roman" panose="02020603050405020304" pitchFamily="18" charset="0"/>
                    <a:cs typeface="Times New Roman" panose="02020603050405020304" pitchFamily="18" charset="0"/>
                  </a:rPr>
                  <a:t>2</a:t>
                </a:r>
                <a:r>
                  <a:rPr lang="en-US" altLang="ko-KR" sz="1200" dirty="0" smtClean="0">
                    <a:latin typeface="Times New Roman" panose="02020603050405020304" pitchFamily="18" charset="0"/>
                    <a:cs typeface="Times New Roman" panose="02020603050405020304" pitchFamily="18" charset="0"/>
                  </a:rPr>
                  <a:t> ~ 10</a:t>
                </a:r>
                <a:r>
                  <a:rPr lang="en-US" altLang="ko-KR" sz="1200" baseline="30000" dirty="0" smtClean="0">
                    <a:latin typeface="Times New Roman" panose="02020603050405020304" pitchFamily="18" charset="0"/>
                    <a:cs typeface="Times New Roman" panose="02020603050405020304" pitchFamily="18" charset="0"/>
                  </a:rPr>
                  <a:t>3</a:t>
                </a:r>
                <a:r>
                  <a:rPr lang="en-US" altLang="ko-KR" sz="1200" dirty="0" smtClean="0">
                    <a:latin typeface="Times New Roman" panose="02020603050405020304" pitchFamily="18" charset="0"/>
                    <a:cs typeface="Times New Roman" panose="02020603050405020304" pitchFamily="18" charset="0"/>
                  </a:rPr>
                  <a:t> of </a:t>
                </a:r>
                <a:r>
                  <a:rPr lang="en-US" altLang="ko-KR" sz="1200" dirty="0">
                    <a:latin typeface="Times New Roman" panose="02020603050405020304" pitchFamily="18" charset="0"/>
                    <a:cs typeface="Times New Roman" panose="02020603050405020304" pitchFamily="18" charset="0"/>
                  </a:rPr>
                  <a:t>microcells (GAPD, G-APD, GM-APD, SPAD…) </a:t>
                </a:r>
                <a:r>
                  <a:rPr lang="en-US" altLang="ko-KR" sz="1200" dirty="0" smtClean="0">
                    <a:latin typeface="Times New Roman" panose="02020603050405020304" pitchFamily="18" charset="0"/>
                    <a:cs typeface="Times New Roman" panose="02020603050405020304" pitchFamily="18" charset="0"/>
                  </a:rPr>
                  <a:t>connected in parallel</a:t>
                </a:r>
              </a:p>
              <a:p>
                <a:pPr marL="540000" indent="-180000">
                  <a:spcAft>
                    <a:spcPts val="600"/>
                  </a:spcAft>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rPr>
                  <a:t>Active area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 1</a:t>
                </a:r>
                <a14:m>
                  <m:oMath xmlns:m="http://schemas.openxmlformats.org/officeDocument/2006/math">
                    <m:r>
                      <a:rPr lang="en-US" altLang="ko-KR" sz="1200" i="1" dirty="0" smtClean="0">
                        <a:latin typeface="Cambria Math" panose="02040503050406030204" pitchFamily="18" charset="0"/>
                        <a:ea typeface="Cambria Math" panose="02040503050406030204" pitchFamily="18" charset="0"/>
                        <a:cs typeface="Times New Roman" panose="02020603050405020304" pitchFamily="18" charset="0"/>
                        <a:sym typeface="Wingdings" panose="05000000000000000000" pitchFamily="2" charset="2"/>
                      </a:rPr>
                      <m:t>×</m:t>
                    </m:r>
                  </m:oMath>
                </a14:m>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1 mm</a:t>
                </a:r>
                <a:r>
                  <a:rPr lang="en-US" altLang="ko-KR" sz="1200" baseline="30000" dirty="0" smtClean="0">
                    <a:latin typeface="Times New Roman" panose="02020603050405020304" pitchFamily="18" charset="0"/>
                    <a:cs typeface="Times New Roman" panose="02020603050405020304" pitchFamily="18" charset="0"/>
                    <a:sym typeface="Wingdings" panose="05000000000000000000" pitchFamily="2" charset="2"/>
                  </a:rPr>
                  <a:t>2</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 ~ 10</a:t>
                </a:r>
                <a14:m>
                  <m:oMath xmlns:m="http://schemas.openxmlformats.org/officeDocument/2006/math">
                    <m:r>
                      <a:rPr lang="en-US" altLang="ko-KR" sz="1200" i="1" dirty="0">
                        <a:latin typeface="Cambria Math" panose="02040503050406030204" pitchFamily="18" charset="0"/>
                        <a:ea typeface="Cambria Math" panose="02040503050406030204" pitchFamily="18" charset="0"/>
                        <a:cs typeface="Times New Roman" panose="02020603050405020304" pitchFamily="18" charset="0"/>
                        <a:sym typeface="Wingdings" panose="05000000000000000000" pitchFamily="2" charset="2"/>
                      </a:rPr>
                      <m:t>×</m:t>
                    </m:r>
                  </m:oMath>
                </a14:m>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10 mm</a:t>
                </a:r>
                <a:r>
                  <a:rPr lang="en-US" altLang="ko-KR" sz="1200" baseline="30000" dirty="0" smtClean="0">
                    <a:latin typeface="Times New Roman" panose="02020603050405020304" pitchFamily="18" charset="0"/>
                    <a:cs typeface="Times New Roman" panose="02020603050405020304" pitchFamily="18" charset="0"/>
                    <a:sym typeface="Wingdings" panose="05000000000000000000" pitchFamily="2" charset="2"/>
                  </a:rPr>
                  <a:t>2</a:t>
                </a:r>
              </a:p>
              <a:p>
                <a:pPr marL="540000" indent="-180000">
                  <a:spcAft>
                    <a:spcPts val="600"/>
                  </a:spcAft>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rPr>
                  <a:t>Different packages available: single or tiles of SiPMs to cover large areas</a:t>
                </a:r>
              </a:p>
              <a:p>
                <a:pPr marL="540000" indent="-180000">
                  <a:spcAft>
                    <a:spcPts val="600"/>
                  </a:spcAft>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rPr>
                  <a:t>Typically </a:t>
                </a:r>
                <a:r>
                  <a:rPr lang="en-US" altLang="ko-KR" sz="1200" dirty="0">
                    <a:latin typeface="Times New Roman" panose="02020603050405020304" pitchFamily="18" charset="0"/>
                    <a:cs typeface="Times New Roman" panose="02020603050405020304" pitchFamily="18" charset="0"/>
                  </a:rPr>
                  <a:t>coupled with scintillators for X-ray, gamma-ray detection </a:t>
                </a:r>
                <a:r>
                  <a:rPr lang="en-US" altLang="ko-KR" sz="1200" dirty="0" smtClean="0">
                    <a:latin typeface="Times New Roman" panose="02020603050405020304" pitchFamily="18" charset="0"/>
                    <a:cs typeface="Times New Roman" panose="02020603050405020304" pitchFamily="18" charset="0"/>
                  </a:rPr>
                  <a:t>applications</a:t>
                </a:r>
                <a:endParaRPr lang="en-US" altLang="ko-KR" sz="1200" dirty="0">
                  <a:latin typeface="Times New Roman" panose="02020603050405020304" pitchFamily="18" charset="0"/>
                  <a:cs typeface="Times New Roman" panose="02020603050405020304" pitchFamily="18" charset="0"/>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3057958" y="3020223"/>
                <a:ext cx="5914778" cy="1334587"/>
              </a:xfrm>
              <a:prstGeom prst="rect">
                <a:avLst/>
              </a:prstGeom>
              <a:blipFill>
                <a:blip r:embed="rId9"/>
                <a:stretch>
                  <a:fillRect l="-1134" t="-1370" b="-3653"/>
                </a:stretch>
              </a:blipFill>
            </p:spPr>
            <p:txBody>
              <a:bodyPr/>
              <a:lstStyle/>
              <a:p>
                <a:r>
                  <a:rPr lang="ko-KR" altLang="en-US">
                    <a:noFill/>
                  </a:rPr>
                  <a:t> </a:t>
                </a:r>
              </a:p>
            </p:txBody>
          </p:sp>
        </mc:Fallback>
      </mc:AlternateContent>
      <p:grpSp>
        <p:nvGrpSpPr>
          <p:cNvPr id="6" name="Group 5"/>
          <p:cNvGrpSpPr/>
          <p:nvPr/>
        </p:nvGrpSpPr>
        <p:grpSpPr>
          <a:xfrm>
            <a:off x="3276600" y="4686786"/>
            <a:ext cx="2540616" cy="1942614"/>
            <a:chOff x="3276600" y="4623610"/>
            <a:chExt cx="2540616" cy="1942614"/>
          </a:xfrm>
        </p:grpSpPr>
        <p:pic>
          <p:nvPicPr>
            <p:cNvPr id="2" name="Picture 1"/>
            <p:cNvPicPr>
              <a:picLocks noChangeAspect="1"/>
            </p:cNvPicPr>
            <p:nvPr/>
          </p:nvPicPr>
          <p:blipFill>
            <a:blip r:embed="rId10"/>
            <a:stretch>
              <a:fillRect/>
            </a:stretch>
          </p:blipFill>
          <p:spPr>
            <a:xfrm>
              <a:off x="3276600" y="4623610"/>
              <a:ext cx="2540616" cy="1676461"/>
            </a:xfrm>
            <a:prstGeom prst="rect">
              <a:avLst/>
            </a:prstGeom>
          </p:spPr>
        </p:pic>
        <p:sp>
          <p:nvSpPr>
            <p:cNvPr id="31" name="TextBox 30"/>
            <p:cNvSpPr txBox="1"/>
            <p:nvPr/>
          </p:nvSpPr>
          <p:spPr>
            <a:xfrm>
              <a:off x="3450172" y="6278077"/>
              <a:ext cx="2193473" cy="288147"/>
            </a:xfrm>
            <a:prstGeom prst="rect">
              <a:avLst/>
            </a:prstGeom>
            <a:noFill/>
          </p:spPr>
          <p:txBody>
            <a:bodyPr wrap="square" lIns="36000" tIns="36000" rIns="36000" bIns="36000" rtlCol="0">
              <a:spAutoFit/>
            </a:bodyPr>
            <a:lstStyle/>
            <a:p>
              <a:pPr algn="ctr"/>
              <a:r>
                <a:rPr lang="en-US" sz="700" dirty="0" smtClean="0">
                  <a:solidFill>
                    <a:schemeClr val="bg1">
                      <a:lumMod val="50000"/>
                    </a:schemeClr>
                  </a:solidFill>
                  <a:latin typeface="Times New Roman" panose="02020603050405020304" pitchFamily="18" charset="0"/>
                  <a:cs typeface="Times New Roman" panose="02020603050405020304" pitchFamily="18" charset="0"/>
                </a:rPr>
                <a:t>E.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Hergert</a:t>
              </a:r>
              <a:r>
                <a:rPr lang="en-US" sz="700" dirty="0">
                  <a:solidFill>
                    <a:schemeClr val="bg1">
                      <a:lumMod val="50000"/>
                    </a:schemeClr>
                  </a:solidFill>
                  <a:latin typeface="Times New Roman" panose="02020603050405020304" pitchFamily="18" charset="0"/>
                  <a:cs typeface="Times New Roman" panose="02020603050405020304" pitchFamily="18" charset="0"/>
                </a:rPr>
                <a:t> </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and S.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Piatek</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 Testing Detectors: Understanding key parameters of silicon photomultipliers, 2014</a:t>
              </a:r>
            </a:p>
          </p:txBody>
        </p:sp>
      </p:grpSp>
      <p:sp>
        <p:nvSpPr>
          <p:cNvPr id="39" name="TextBox 38"/>
          <p:cNvSpPr txBox="1"/>
          <p:nvPr/>
        </p:nvSpPr>
        <p:spPr>
          <a:xfrm>
            <a:off x="6325870" y="6391589"/>
            <a:ext cx="2193473" cy="180425"/>
          </a:xfrm>
          <a:prstGeom prst="rect">
            <a:avLst/>
          </a:prstGeom>
          <a:noFill/>
        </p:spPr>
        <p:txBody>
          <a:bodyPr wrap="square" lIns="36000" tIns="36000" rIns="36000" bIns="36000" rtlCol="0">
            <a:spAutoFit/>
          </a:bodyPr>
          <a:lstStyle/>
          <a:p>
            <a:pPr algn="ctr"/>
            <a:r>
              <a:rPr lang="en-US" sz="700" dirty="0" smtClean="0">
                <a:solidFill>
                  <a:schemeClr val="bg1">
                    <a:lumMod val="50000"/>
                  </a:schemeClr>
                </a:solidFill>
                <a:latin typeface="Times New Roman" panose="02020603050405020304" pitchFamily="18" charset="0"/>
                <a:cs typeface="Times New Roman" panose="02020603050405020304" pitchFamily="18" charset="0"/>
              </a:rPr>
              <a:t>F.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Acerbi</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 and S. </a:t>
            </a:r>
            <a:r>
              <a:rPr lang="en-US" sz="700" dirty="0" err="1" smtClean="0">
                <a:solidFill>
                  <a:schemeClr val="bg1">
                    <a:lumMod val="50000"/>
                  </a:schemeClr>
                </a:solidFill>
                <a:latin typeface="Times New Roman" panose="02020603050405020304" pitchFamily="18" charset="0"/>
                <a:cs typeface="Times New Roman" panose="02020603050405020304" pitchFamily="18" charset="0"/>
              </a:rPr>
              <a:t>Gundacker</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 NIMA 926, 16–35 </a:t>
            </a:r>
            <a:r>
              <a:rPr lang="en-US" sz="700" dirty="0">
                <a:solidFill>
                  <a:schemeClr val="bg1">
                    <a:lumMod val="50000"/>
                  </a:schemeClr>
                </a:solidFill>
                <a:latin typeface="Times New Roman" panose="02020603050405020304" pitchFamily="18" charset="0"/>
                <a:cs typeface="Times New Roman" panose="02020603050405020304" pitchFamily="18" charset="0"/>
              </a:rPr>
              <a:t>(</a:t>
            </a:r>
            <a:r>
              <a:rPr lang="en-US" sz="700" dirty="0" smtClean="0">
                <a:solidFill>
                  <a:schemeClr val="bg1">
                    <a:lumMod val="50000"/>
                  </a:schemeClr>
                </a:solidFill>
                <a:latin typeface="Times New Roman" panose="02020603050405020304" pitchFamily="18" charset="0"/>
                <a:cs typeface="Times New Roman" panose="02020603050405020304" pitchFamily="18" charset="0"/>
              </a:rPr>
              <a:t>2019)</a:t>
            </a:r>
          </a:p>
        </p:txBody>
      </p:sp>
      <p:pic>
        <p:nvPicPr>
          <p:cNvPr id="5" name="Picture 4"/>
          <p:cNvPicPr>
            <a:picLocks noChangeAspect="1"/>
          </p:cNvPicPr>
          <p:nvPr/>
        </p:nvPicPr>
        <p:blipFill>
          <a:blip r:embed="rId11"/>
          <a:stretch>
            <a:fillRect/>
          </a:stretch>
        </p:blipFill>
        <p:spPr>
          <a:xfrm>
            <a:off x="6249034" y="4680804"/>
            <a:ext cx="2347143" cy="1660449"/>
          </a:xfrm>
          <a:prstGeom prst="rect">
            <a:avLst/>
          </a:prstGeom>
        </p:spPr>
      </p:pic>
      <p:sp>
        <p:nvSpPr>
          <p:cNvPr id="30" name="TextBox 29"/>
          <p:cNvSpPr txBox="1"/>
          <p:nvPr/>
        </p:nvSpPr>
        <p:spPr>
          <a:xfrm>
            <a:off x="-4354" y="0"/>
            <a:ext cx="959815" cy="276999"/>
          </a:xfrm>
          <a:prstGeom prst="rect">
            <a:avLst/>
          </a:prstGeom>
          <a:solidFill>
            <a:schemeClr val="accent6">
              <a:lumMod val="60000"/>
              <a:lumOff val="40000"/>
            </a:schemeClr>
          </a:solidFill>
        </p:spPr>
        <p:txBody>
          <a:bodyPr wrap="none" rtlCol="0">
            <a:spAutoFit/>
          </a:bodyPr>
          <a:lstStyle/>
          <a:p>
            <a:r>
              <a:rPr lang="en-US" altLang="ko-KR" sz="1200" dirty="0" smtClean="0"/>
              <a:t>Introduction</a:t>
            </a:r>
            <a:endParaRPr lang="ko-KR" altLang="en-US" sz="1200" dirty="0"/>
          </a:p>
        </p:txBody>
      </p:sp>
    </p:spTree>
    <p:extLst>
      <p:ext uri="{BB962C8B-B14F-4D97-AF65-F5344CB8AC3E}">
        <p14:creationId xmlns:p14="http://schemas.microsoft.com/office/powerpoint/2010/main" val="3129657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6" name="Straight Arrow Connector 75"/>
          <p:cNvCxnSpPr>
            <a:stCxn id="32" idx="3"/>
            <a:endCxn id="11" idx="1"/>
          </p:cNvCxnSpPr>
          <p:nvPr/>
        </p:nvCxnSpPr>
        <p:spPr>
          <a:xfrm flipV="1">
            <a:off x="5608512" y="2378813"/>
            <a:ext cx="1130065" cy="2672955"/>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250D585-49A4-4CC1-A948-96C19C1E3EF6}" type="slidenum">
              <a:rPr lang="en-US" smtClean="0"/>
              <a:pPr/>
              <a:t>5</a:t>
            </a:fld>
            <a:endParaRPr lang="en-US"/>
          </a:p>
        </p:txBody>
      </p:sp>
      <p:sp>
        <p:nvSpPr>
          <p:cNvPr id="3" name="직사각형 12"/>
          <p:cNvSpPr/>
          <p:nvPr/>
        </p:nvSpPr>
        <p:spPr>
          <a:xfrm>
            <a:off x="182613" y="1178472"/>
            <a:ext cx="2044007" cy="584775"/>
          </a:xfrm>
          <a:prstGeom prst="rect">
            <a:avLst/>
          </a:prstGeom>
        </p:spPr>
        <p:txBody>
          <a:bodyPr wrap="square">
            <a:spAutoFit/>
          </a:bodyPr>
          <a:lstStyle/>
          <a:p>
            <a:pPr algn="ctr"/>
            <a:r>
              <a:rPr lang="en-US" altLang="ko-KR" sz="1600" b="1" dirty="0" err="1" smtClean="0">
                <a:solidFill>
                  <a:srgbClr val="A20000"/>
                </a:solidFill>
                <a:cs typeface="Times New Roman" pitchFamily="18" charset="0"/>
              </a:rPr>
              <a:t>SiPM</a:t>
            </a:r>
            <a:r>
              <a:rPr lang="en-US" altLang="ko-KR" sz="1600" b="1" dirty="0" smtClean="0">
                <a:solidFill>
                  <a:srgbClr val="A20000"/>
                </a:solidFill>
                <a:cs typeface="Times New Roman" pitchFamily="18" charset="0"/>
              </a:rPr>
              <a:t> structure parameters</a:t>
            </a:r>
            <a:endParaRPr lang="en-US" altLang="ko-KR" sz="1600" b="1" dirty="0">
              <a:solidFill>
                <a:srgbClr val="A20000"/>
              </a:solidFill>
              <a:cs typeface="Times New Roman" pitchFamily="18" charset="0"/>
            </a:endParaRPr>
          </a:p>
        </p:txBody>
      </p:sp>
      <p:grpSp>
        <p:nvGrpSpPr>
          <p:cNvPr id="5" name="Group 4"/>
          <p:cNvGrpSpPr/>
          <p:nvPr/>
        </p:nvGrpSpPr>
        <p:grpSpPr>
          <a:xfrm>
            <a:off x="316684" y="2161019"/>
            <a:ext cx="1632348" cy="2648753"/>
            <a:chOff x="426759" y="2535140"/>
            <a:chExt cx="1632348" cy="2648753"/>
          </a:xfrm>
        </p:grpSpPr>
        <p:sp>
          <p:nvSpPr>
            <p:cNvPr id="6" name="모서리가 둥근 직사각형 7"/>
            <p:cNvSpPr/>
            <p:nvPr/>
          </p:nvSpPr>
          <p:spPr>
            <a:xfrm>
              <a:off x="439107" y="3019946"/>
              <a:ext cx="1620000" cy="49423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altLang="ko-KR" sz="1200" b="1" dirty="0" smtClean="0">
                  <a:solidFill>
                    <a:schemeClr val="tx1"/>
                  </a:solidFill>
                  <a:latin typeface="Times New Roman" pitchFamily="18" charset="0"/>
                  <a:cs typeface="Times New Roman" pitchFamily="18" charset="0"/>
                </a:rPr>
                <a:t>Well structure </a:t>
              </a:r>
            </a:p>
            <a:p>
              <a:r>
                <a:rPr lang="en-US" altLang="ko-KR" sz="1200" b="1" dirty="0" smtClean="0">
                  <a:solidFill>
                    <a:schemeClr val="tx1"/>
                  </a:solidFill>
                  <a:latin typeface="Times New Roman" pitchFamily="18" charset="0"/>
                  <a:cs typeface="Times New Roman" pitchFamily="18" charset="0"/>
                </a:rPr>
                <a:t>(p/n junction)</a:t>
              </a:r>
              <a:endParaRPr lang="en-US" altLang="ko-KR" sz="1200" b="1" dirty="0">
                <a:solidFill>
                  <a:schemeClr val="tx1"/>
                </a:solidFill>
                <a:latin typeface="Times New Roman" pitchFamily="18" charset="0"/>
                <a:cs typeface="Times New Roman" pitchFamily="18" charset="0"/>
              </a:endParaRPr>
            </a:p>
          </p:txBody>
        </p:sp>
        <p:sp>
          <p:nvSpPr>
            <p:cNvPr id="7" name="모서리가 둥근 직사각형 9"/>
            <p:cNvSpPr/>
            <p:nvPr/>
          </p:nvSpPr>
          <p:spPr>
            <a:xfrm>
              <a:off x="433684" y="3754373"/>
              <a:ext cx="1620000"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altLang="ko-KR" sz="1200" dirty="0">
                  <a:latin typeface="Times New Roman" pitchFamily="18" charset="0"/>
                  <a:cs typeface="Times New Roman" pitchFamily="18" charset="0"/>
                </a:rPr>
                <a:t>Guard ring</a:t>
              </a:r>
            </a:p>
          </p:txBody>
        </p:sp>
        <p:sp>
          <p:nvSpPr>
            <p:cNvPr id="8" name="모서리가 둥근 직사각형 10"/>
            <p:cNvSpPr/>
            <p:nvPr/>
          </p:nvSpPr>
          <p:spPr>
            <a:xfrm>
              <a:off x="426759" y="4363973"/>
              <a:ext cx="1620000"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altLang="ko-KR" sz="1200" dirty="0">
                  <a:latin typeface="Times New Roman" pitchFamily="18" charset="0"/>
                  <a:cs typeface="Times New Roman" pitchFamily="18" charset="0"/>
                </a:rPr>
                <a:t>Quenching </a:t>
              </a:r>
              <a:r>
                <a:rPr lang="en-US" altLang="ko-KR" sz="1200" dirty="0" smtClean="0">
                  <a:latin typeface="Times New Roman" pitchFamily="18" charset="0"/>
                  <a:cs typeface="Times New Roman" pitchFamily="18" charset="0"/>
                </a:rPr>
                <a:t>resistor (</a:t>
              </a:r>
              <a:r>
                <a:rPr lang="en-US" altLang="ko-KR" sz="1200" dirty="0" err="1" smtClean="0">
                  <a:latin typeface="Times New Roman" pitchFamily="18" charset="0"/>
                  <a:cs typeface="Times New Roman" pitchFamily="18" charset="0"/>
                </a:rPr>
                <a:t>R</a:t>
              </a:r>
              <a:r>
                <a:rPr lang="en-US" altLang="ko-KR" sz="1200" baseline="-25000" dirty="0" err="1" smtClean="0">
                  <a:latin typeface="Times New Roman" pitchFamily="18" charset="0"/>
                  <a:cs typeface="Times New Roman" pitchFamily="18" charset="0"/>
                </a:rPr>
                <a:t>q</a:t>
              </a:r>
              <a:r>
                <a:rPr lang="en-US" altLang="ko-KR" sz="1200" dirty="0" smtClean="0">
                  <a:latin typeface="Times New Roman" pitchFamily="18" charset="0"/>
                  <a:cs typeface="Times New Roman" pitchFamily="18" charset="0"/>
                </a:rPr>
                <a:t>)</a:t>
              </a:r>
              <a:endParaRPr lang="en-US" altLang="ko-KR" sz="1200" dirty="0">
                <a:latin typeface="Times New Roman" pitchFamily="18" charset="0"/>
                <a:cs typeface="Times New Roman" pitchFamily="18" charset="0"/>
              </a:endParaRPr>
            </a:p>
          </p:txBody>
        </p:sp>
        <p:sp>
          <p:nvSpPr>
            <p:cNvPr id="9" name="모서리가 둥근 직사각형 13"/>
            <p:cNvSpPr/>
            <p:nvPr/>
          </p:nvSpPr>
          <p:spPr>
            <a:xfrm>
              <a:off x="436477" y="2535140"/>
              <a:ext cx="1620000"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altLang="ko-KR" sz="1200" dirty="0" smtClean="0">
                  <a:solidFill>
                    <a:schemeClr val="tx1"/>
                  </a:solidFill>
                  <a:latin typeface="Times New Roman" pitchFamily="18" charset="0"/>
                  <a:cs typeface="Times New Roman" pitchFamily="18" charset="0"/>
                </a:rPr>
                <a:t>Epitaxial layer</a:t>
              </a:r>
              <a:endParaRPr lang="en-US" altLang="ko-KR" sz="1200" dirty="0">
                <a:solidFill>
                  <a:schemeClr val="tx1"/>
                </a:solidFill>
                <a:latin typeface="Times New Roman" pitchFamily="18" charset="0"/>
                <a:cs typeface="Times New Roman" pitchFamily="18" charset="0"/>
              </a:endParaRPr>
            </a:p>
          </p:txBody>
        </p:sp>
        <p:sp>
          <p:nvSpPr>
            <p:cNvPr id="10" name="모서리가 둥근 직사각형 14"/>
            <p:cNvSpPr/>
            <p:nvPr/>
          </p:nvSpPr>
          <p:spPr>
            <a:xfrm>
              <a:off x="426759" y="4967869"/>
              <a:ext cx="1620000"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altLang="ko-KR" sz="1200" dirty="0" smtClean="0">
                  <a:latin typeface="Times New Roman" pitchFamily="18" charset="0"/>
                  <a:cs typeface="Times New Roman" pitchFamily="18" charset="0"/>
                </a:rPr>
                <a:t>ARC layer</a:t>
              </a:r>
              <a:endParaRPr lang="en-US" altLang="ko-KR" sz="1200" dirty="0">
                <a:latin typeface="Times New Roman" pitchFamily="18" charset="0"/>
                <a:cs typeface="Times New Roman" pitchFamily="18" charset="0"/>
              </a:endParaRPr>
            </a:p>
          </p:txBody>
        </p:sp>
      </p:grpSp>
      <p:sp>
        <p:nvSpPr>
          <p:cNvPr id="11" name="모서리가 둥근 직사각형 53"/>
          <p:cNvSpPr/>
          <p:nvPr/>
        </p:nvSpPr>
        <p:spPr>
          <a:xfrm>
            <a:off x="6738577" y="1930730"/>
            <a:ext cx="2107614" cy="896166"/>
          </a:xfrm>
          <a:prstGeom prst="roundRect">
            <a:avLst/>
          </a:prstGeom>
          <a:ln>
            <a:solidFill>
              <a:srgbClr val="00808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ko-KR" sz="1600" b="1" dirty="0" smtClean="0">
                <a:latin typeface="Times New Roman" pitchFamily="18" charset="0"/>
                <a:cs typeface="Times New Roman" pitchFamily="18" charset="0"/>
              </a:rPr>
              <a:t>Photon number resolving capability</a:t>
            </a:r>
            <a:endParaRPr lang="en-US" altLang="ko-KR" sz="1600" b="1" dirty="0">
              <a:latin typeface="Times New Roman" pitchFamily="18" charset="0"/>
              <a:cs typeface="Times New Roman" pitchFamily="18" charset="0"/>
            </a:endParaRPr>
          </a:p>
        </p:txBody>
      </p:sp>
      <p:sp>
        <p:nvSpPr>
          <p:cNvPr id="13" name="모서리가 둥근 직사각형 56"/>
          <p:cNvSpPr/>
          <p:nvPr/>
        </p:nvSpPr>
        <p:spPr>
          <a:xfrm>
            <a:off x="6743052" y="3043456"/>
            <a:ext cx="2107614" cy="896166"/>
          </a:xfrm>
          <a:prstGeom prst="roundRect">
            <a:avLst/>
          </a:prstGeom>
          <a:ln>
            <a:solidFill>
              <a:srgbClr val="00808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ko-KR" sz="1600" b="1" dirty="0" smtClean="0">
                <a:solidFill>
                  <a:schemeClr val="tx1"/>
                </a:solidFill>
                <a:latin typeface="Times New Roman" pitchFamily="18" charset="0"/>
                <a:cs typeface="Times New Roman" pitchFamily="18" charset="0"/>
              </a:rPr>
              <a:t>Timing capability</a:t>
            </a:r>
            <a:endParaRPr lang="en-US" altLang="ko-KR" sz="1600" b="1" dirty="0">
              <a:solidFill>
                <a:schemeClr val="tx1"/>
              </a:solidFill>
              <a:latin typeface="Times New Roman" pitchFamily="18" charset="0"/>
              <a:cs typeface="Times New Roman" pitchFamily="18" charset="0"/>
            </a:endParaRPr>
          </a:p>
        </p:txBody>
      </p:sp>
      <p:sp>
        <p:nvSpPr>
          <p:cNvPr id="14" name="직사각형 59"/>
          <p:cNvSpPr/>
          <p:nvPr/>
        </p:nvSpPr>
        <p:spPr>
          <a:xfrm>
            <a:off x="3455166" y="1187282"/>
            <a:ext cx="1884170" cy="338554"/>
          </a:xfrm>
          <a:prstGeom prst="rect">
            <a:avLst/>
          </a:prstGeom>
        </p:spPr>
        <p:txBody>
          <a:bodyPr wrap="none">
            <a:spAutoFit/>
          </a:bodyPr>
          <a:lstStyle/>
          <a:p>
            <a:pPr algn="l"/>
            <a:r>
              <a:rPr lang="en-US" altLang="ko-KR" sz="1600" b="1" dirty="0" err="1" smtClean="0">
                <a:solidFill>
                  <a:srgbClr val="A20000"/>
                </a:solidFill>
                <a:cs typeface="Times New Roman" pitchFamily="18" charset="0"/>
              </a:rPr>
              <a:t>SiPM</a:t>
            </a:r>
            <a:r>
              <a:rPr lang="en-US" altLang="ko-KR" sz="1600" b="1" dirty="0" smtClean="0">
                <a:solidFill>
                  <a:srgbClr val="A20000"/>
                </a:solidFill>
                <a:cs typeface="Times New Roman" pitchFamily="18" charset="0"/>
              </a:rPr>
              <a:t> </a:t>
            </a:r>
            <a:r>
              <a:rPr lang="en-US" altLang="ko-KR" sz="1600" b="1" dirty="0">
                <a:solidFill>
                  <a:srgbClr val="A20000"/>
                </a:solidFill>
                <a:cs typeface="Times New Roman" pitchFamily="18" charset="0"/>
              </a:rPr>
              <a:t>c</a:t>
            </a:r>
            <a:r>
              <a:rPr lang="en-US" altLang="ko-KR" sz="1600" b="1" dirty="0" smtClean="0">
                <a:solidFill>
                  <a:srgbClr val="A20000"/>
                </a:solidFill>
                <a:cs typeface="Times New Roman" pitchFamily="18" charset="0"/>
              </a:rPr>
              <a:t>haracteristics</a:t>
            </a:r>
            <a:endParaRPr lang="en-US" altLang="ko-KR" sz="1600" b="1" dirty="0">
              <a:solidFill>
                <a:srgbClr val="A20000"/>
              </a:solidFill>
              <a:cs typeface="Times New Roman" pitchFamily="18" charset="0"/>
            </a:endParaRPr>
          </a:p>
        </p:txBody>
      </p:sp>
      <p:sp>
        <p:nvSpPr>
          <p:cNvPr id="15" name="직사각형 243"/>
          <p:cNvSpPr/>
          <p:nvPr/>
        </p:nvSpPr>
        <p:spPr>
          <a:xfrm>
            <a:off x="6955209" y="1178472"/>
            <a:ext cx="1703672" cy="584775"/>
          </a:xfrm>
          <a:prstGeom prst="rect">
            <a:avLst/>
          </a:prstGeom>
        </p:spPr>
        <p:txBody>
          <a:bodyPr wrap="none">
            <a:spAutoFit/>
          </a:bodyPr>
          <a:lstStyle/>
          <a:p>
            <a:pPr algn="ctr"/>
            <a:r>
              <a:rPr lang="en-US" altLang="ko-KR" sz="1600" b="1" dirty="0" smtClean="0">
                <a:solidFill>
                  <a:srgbClr val="A20000"/>
                </a:solidFill>
                <a:cs typeface="Times New Roman" pitchFamily="18" charset="0"/>
              </a:rPr>
              <a:t>Target application</a:t>
            </a:r>
          </a:p>
          <a:p>
            <a:pPr algn="ctr"/>
            <a:r>
              <a:rPr lang="en-US" altLang="ko-KR" sz="1600" b="1" dirty="0" smtClean="0">
                <a:solidFill>
                  <a:srgbClr val="A20000"/>
                </a:solidFill>
                <a:cs typeface="Times New Roman" pitchFamily="18" charset="0"/>
              </a:rPr>
              <a:t>considerations</a:t>
            </a:r>
            <a:endParaRPr lang="en-US" altLang="ko-KR" sz="1600" b="1" dirty="0">
              <a:solidFill>
                <a:srgbClr val="A20000"/>
              </a:solidFill>
              <a:cs typeface="Times New Roman" pitchFamily="18" charset="0"/>
            </a:endParaRPr>
          </a:p>
        </p:txBody>
      </p:sp>
      <p:sp>
        <p:nvSpPr>
          <p:cNvPr id="17" name="모서리가 둥근 직사각형 54"/>
          <p:cNvSpPr/>
          <p:nvPr/>
        </p:nvSpPr>
        <p:spPr>
          <a:xfrm>
            <a:off x="6738578" y="4156182"/>
            <a:ext cx="2107613" cy="896166"/>
          </a:xfrm>
          <a:prstGeom prst="roundRect">
            <a:avLst/>
          </a:prstGeom>
          <a:ln>
            <a:solidFill>
              <a:srgbClr val="00808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ko-KR" sz="1600" b="1" dirty="0" smtClean="0">
                <a:latin typeface="Times New Roman" pitchFamily="18" charset="0"/>
                <a:cs typeface="Times New Roman" pitchFamily="18" charset="0"/>
              </a:rPr>
              <a:t>Power consumption</a:t>
            </a:r>
            <a:endParaRPr lang="en-US" altLang="ko-KR" sz="1600" b="1" dirty="0">
              <a:latin typeface="Times New Roman" pitchFamily="18" charset="0"/>
              <a:cs typeface="Times New Roman" pitchFamily="18" charset="0"/>
            </a:endParaRPr>
          </a:p>
        </p:txBody>
      </p:sp>
      <p:sp>
        <p:nvSpPr>
          <p:cNvPr id="19" name="모서리가 둥근 직사각형 28"/>
          <p:cNvSpPr/>
          <p:nvPr/>
        </p:nvSpPr>
        <p:spPr>
          <a:xfrm>
            <a:off x="3340707" y="1630019"/>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dirty="0" smtClean="0">
                <a:latin typeface="Times New Roman" pitchFamily="18" charset="0"/>
                <a:cs typeface="Times New Roman" pitchFamily="18" charset="0"/>
              </a:rPr>
              <a:t>Gain</a:t>
            </a:r>
            <a:endParaRPr lang="en-US" altLang="ko-KR" sz="1400" dirty="0">
              <a:latin typeface="Times New Roman" pitchFamily="18" charset="0"/>
              <a:cs typeface="Times New Roman" pitchFamily="18" charset="0"/>
            </a:endParaRPr>
          </a:p>
        </p:txBody>
      </p:sp>
      <p:sp>
        <p:nvSpPr>
          <p:cNvPr id="20" name="모서리가 둥근 직사각형 30"/>
          <p:cNvSpPr/>
          <p:nvPr/>
        </p:nvSpPr>
        <p:spPr>
          <a:xfrm>
            <a:off x="3350230" y="2704304"/>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dirty="0" smtClean="0">
                <a:latin typeface="Times New Roman" pitchFamily="18" charset="0"/>
                <a:cs typeface="Times New Roman" pitchFamily="18" charset="0"/>
              </a:rPr>
              <a:t>Dynamic Range</a:t>
            </a:r>
            <a:endParaRPr lang="en-US" altLang="ko-KR" sz="1400" dirty="0">
              <a:latin typeface="Times New Roman" pitchFamily="18" charset="0"/>
              <a:cs typeface="Times New Roman" pitchFamily="18" charset="0"/>
            </a:endParaRPr>
          </a:p>
        </p:txBody>
      </p:sp>
      <p:sp>
        <p:nvSpPr>
          <p:cNvPr id="27" name="모서리가 둥근 직사각형 29"/>
          <p:cNvSpPr/>
          <p:nvPr/>
        </p:nvSpPr>
        <p:spPr>
          <a:xfrm>
            <a:off x="3340514" y="2172692"/>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b="1" dirty="0" smtClean="0">
                <a:latin typeface="Times New Roman" pitchFamily="18" charset="0"/>
                <a:cs typeface="Times New Roman" pitchFamily="18" charset="0"/>
              </a:rPr>
              <a:t>Dark Count Rate</a:t>
            </a:r>
            <a:endParaRPr lang="en-US" altLang="ko-KR" sz="1400" b="1" dirty="0">
              <a:latin typeface="Times New Roman" pitchFamily="18" charset="0"/>
              <a:cs typeface="Times New Roman" pitchFamily="18" charset="0"/>
            </a:endParaRPr>
          </a:p>
        </p:txBody>
      </p:sp>
      <p:sp>
        <p:nvSpPr>
          <p:cNvPr id="28" name="모서리가 둥근 직사각형 31"/>
          <p:cNvSpPr/>
          <p:nvPr/>
        </p:nvSpPr>
        <p:spPr>
          <a:xfrm>
            <a:off x="3330239" y="3266440"/>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b="1" dirty="0" smtClean="0">
                <a:latin typeface="Times New Roman" pitchFamily="18" charset="0"/>
                <a:cs typeface="Times New Roman" pitchFamily="18" charset="0"/>
              </a:rPr>
              <a:t>Photon detection efficiency</a:t>
            </a:r>
            <a:endParaRPr lang="en-US" altLang="ko-KR" sz="1400" b="1" dirty="0">
              <a:latin typeface="Times New Roman" pitchFamily="18" charset="0"/>
              <a:cs typeface="Times New Roman" pitchFamily="18" charset="0"/>
            </a:endParaRPr>
          </a:p>
        </p:txBody>
      </p:sp>
      <p:sp>
        <p:nvSpPr>
          <p:cNvPr id="30" name="모서리가 둥근 직사각형 44"/>
          <p:cNvSpPr/>
          <p:nvPr/>
        </p:nvSpPr>
        <p:spPr>
          <a:xfrm>
            <a:off x="3336576" y="4371151"/>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dirty="0" smtClean="0">
                <a:latin typeface="Times New Roman" pitchFamily="18" charset="0"/>
                <a:cs typeface="Times New Roman" pitchFamily="18" charset="0"/>
              </a:rPr>
              <a:t>Signal shape</a:t>
            </a:r>
            <a:endParaRPr lang="en-US" altLang="ko-KR" sz="1400" dirty="0">
              <a:latin typeface="Times New Roman" pitchFamily="18" charset="0"/>
              <a:cs typeface="Times New Roman" pitchFamily="18" charset="0"/>
            </a:endParaRPr>
          </a:p>
        </p:txBody>
      </p:sp>
      <p:sp>
        <p:nvSpPr>
          <p:cNvPr id="31" name="모서리가 둥근 직사각형 37"/>
          <p:cNvSpPr/>
          <p:nvPr/>
        </p:nvSpPr>
        <p:spPr>
          <a:xfrm>
            <a:off x="3332102" y="3851496"/>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dirty="0" smtClean="0">
                <a:latin typeface="Times New Roman" pitchFamily="18" charset="0"/>
                <a:cs typeface="Times New Roman" pitchFamily="18" charset="0"/>
              </a:rPr>
              <a:t>Breakdown voltage</a:t>
            </a:r>
            <a:endParaRPr lang="en-US" altLang="ko-KR" sz="1400" dirty="0">
              <a:latin typeface="Times New Roman" pitchFamily="18" charset="0"/>
              <a:cs typeface="Times New Roman" pitchFamily="18" charset="0"/>
            </a:endParaRPr>
          </a:p>
        </p:txBody>
      </p:sp>
      <p:sp>
        <p:nvSpPr>
          <p:cNvPr id="32" name="모서리가 둥근 직사각형 44"/>
          <p:cNvSpPr/>
          <p:nvPr/>
        </p:nvSpPr>
        <p:spPr>
          <a:xfrm>
            <a:off x="3340512" y="4907768"/>
            <a:ext cx="2268000" cy="28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altLang="ko-KR" sz="1400" dirty="0" smtClean="0">
                <a:latin typeface="Times New Roman" pitchFamily="18" charset="0"/>
                <a:cs typeface="Times New Roman" pitchFamily="18" charset="0"/>
              </a:rPr>
              <a:t>Temperature</a:t>
            </a:r>
            <a:r>
              <a:rPr lang="en-US" altLang="ko-KR" sz="1200" dirty="0" smtClean="0">
                <a:latin typeface="Times New Roman" pitchFamily="18" charset="0"/>
                <a:cs typeface="Times New Roman" pitchFamily="18" charset="0"/>
              </a:rPr>
              <a:t> dependencies</a:t>
            </a:r>
            <a:endParaRPr lang="en-US" altLang="ko-KR" sz="1200" dirty="0">
              <a:latin typeface="Times New Roman" pitchFamily="18" charset="0"/>
              <a:cs typeface="Times New Roman" pitchFamily="18" charset="0"/>
            </a:endParaRPr>
          </a:p>
        </p:txBody>
      </p:sp>
      <p:cxnSp>
        <p:nvCxnSpPr>
          <p:cNvPr id="37" name="Straight Arrow Connector 36"/>
          <p:cNvCxnSpPr>
            <a:stCxn id="9" idx="3"/>
            <a:endCxn id="27" idx="1"/>
          </p:cNvCxnSpPr>
          <p:nvPr/>
        </p:nvCxnSpPr>
        <p:spPr>
          <a:xfrm>
            <a:off x="1946402" y="2269031"/>
            <a:ext cx="1394112" cy="47661"/>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9" idx="3"/>
            <a:endCxn id="31" idx="1"/>
          </p:cNvCxnSpPr>
          <p:nvPr/>
        </p:nvCxnSpPr>
        <p:spPr>
          <a:xfrm>
            <a:off x="1946402" y="2269031"/>
            <a:ext cx="1385700" cy="1726465"/>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9" idx="3"/>
            <a:endCxn id="32" idx="1"/>
          </p:cNvCxnSpPr>
          <p:nvPr/>
        </p:nvCxnSpPr>
        <p:spPr>
          <a:xfrm>
            <a:off x="1946402" y="2269031"/>
            <a:ext cx="1394110" cy="2782737"/>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3"/>
            <a:endCxn id="19" idx="1"/>
          </p:cNvCxnSpPr>
          <p:nvPr/>
        </p:nvCxnSpPr>
        <p:spPr>
          <a:xfrm flipV="1">
            <a:off x="1949032" y="1774019"/>
            <a:ext cx="1391675" cy="1118923"/>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6" idx="3"/>
            <a:endCxn id="27" idx="1"/>
          </p:cNvCxnSpPr>
          <p:nvPr/>
        </p:nvCxnSpPr>
        <p:spPr>
          <a:xfrm flipV="1">
            <a:off x="1949032" y="2316692"/>
            <a:ext cx="1391482" cy="576250"/>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6" idx="3"/>
            <a:endCxn id="20" idx="1"/>
          </p:cNvCxnSpPr>
          <p:nvPr/>
        </p:nvCxnSpPr>
        <p:spPr>
          <a:xfrm flipV="1">
            <a:off x="1949032" y="2848304"/>
            <a:ext cx="1401198" cy="44638"/>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6" idx="3"/>
            <a:endCxn id="28" idx="1"/>
          </p:cNvCxnSpPr>
          <p:nvPr/>
        </p:nvCxnSpPr>
        <p:spPr>
          <a:xfrm>
            <a:off x="1949032" y="2892942"/>
            <a:ext cx="1381207" cy="517498"/>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6" idx="3"/>
            <a:endCxn id="31" idx="1"/>
          </p:cNvCxnSpPr>
          <p:nvPr/>
        </p:nvCxnSpPr>
        <p:spPr>
          <a:xfrm>
            <a:off x="1949032" y="2892942"/>
            <a:ext cx="1383070" cy="1102554"/>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7" idx="3"/>
            <a:endCxn id="31" idx="1"/>
          </p:cNvCxnSpPr>
          <p:nvPr/>
        </p:nvCxnSpPr>
        <p:spPr>
          <a:xfrm>
            <a:off x="1943609" y="3488264"/>
            <a:ext cx="1388493" cy="507232"/>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7" idx="3"/>
            <a:endCxn id="28" idx="1"/>
          </p:cNvCxnSpPr>
          <p:nvPr/>
        </p:nvCxnSpPr>
        <p:spPr>
          <a:xfrm flipV="1">
            <a:off x="1943609" y="3410440"/>
            <a:ext cx="1386630" cy="77824"/>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3"/>
            <a:endCxn id="30" idx="1"/>
          </p:cNvCxnSpPr>
          <p:nvPr/>
        </p:nvCxnSpPr>
        <p:spPr>
          <a:xfrm>
            <a:off x="1936684" y="4097864"/>
            <a:ext cx="1399892" cy="417287"/>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8" idx="3"/>
            <a:endCxn id="20" idx="1"/>
          </p:cNvCxnSpPr>
          <p:nvPr/>
        </p:nvCxnSpPr>
        <p:spPr>
          <a:xfrm flipV="1">
            <a:off x="1936684" y="2848304"/>
            <a:ext cx="1413546" cy="124956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10" idx="3"/>
            <a:endCxn id="20" idx="1"/>
          </p:cNvCxnSpPr>
          <p:nvPr/>
        </p:nvCxnSpPr>
        <p:spPr>
          <a:xfrm flipV="1">
            <a:off x="1936684" y="2848304"/>
            <a:ext cx="1413546" cy="1853456"/>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6" idx="3"/>
            <a:endCxn id="32" idx="1"/>
          </p:cNvCxnSpPr>
          <p:nvPr/>
        </p:nvCxnSpPr>
        <p:spPr>
          <a:xfrm>
            <a:off x="1949032" y="2892942"/>
            <a:ext cx="1391480" cy="2158826"/>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9" idx="3"/>
            <a:endCxn id="30" idx="1"/>
          </p:cNvCxnSpPr>
          <p:nvPr/>
        </p:nvCxnSpPr>
        <p:spPr>
          <a:xfrm>
            <a:off x="1946402" y="2269031"/>
            <a:ext cx="1390174" cy="224612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6" idx="3"/>
            <a:endCxn id="30" idx="1"/>
          </p:cNvCxnSpPr>
          <p:nvPr/>
        </p:nvCxnSpPr>
        <p:spPr>
          <a:xfrm>
            <a:off x="1949032" y="2892942"/>
            <a:ext cx="1387544" cy="162220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0" idx="3"/>
            <a:endCxn id="11" idx="1"/>
          </p:cNvCxnSpPr>
          <p:nvPr/>
        </p:nvCxnSpPr>
        <p:spPr>
          <a:xfrm flipV="1">
            <a:off x="5618230" y="2378813"/>
            <a:ext cx="1120347" cy="469491"/>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9" idx="3"/>
            <a:endCxn id="11" idx="1"/>
          </p:cNvCxnSpPr>
          <p:nvPr/>
        </p:nvCxnSpPr>
        <p:spPr>
          <a:xfrm>
            <a:off x="5608707" y="1774019"/>
            <a:ext cx="1129870" cy="604794"/>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9" idx="3"/>
            <a:endCxn id="13" idx="1"/>
          </p:cNvCxnSpPr>
          <p:nvPr/>
        </p:nvCxnSpPr>
        <p:spPr>
          <a:xfrm>
            <a:off x="5608707" y="1774019"/>
            <a:ext cx="1134345" cy="171752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27" idx="3"/>
            <a:endCxn id="11" idx="1"/>
          </p:cNvCxnSpPr>
          <p:nvPr/>
        </p:nvCxnSpPr>
        <p:spPr>
          <a:xfrm>
            <a:off x="5608514" y="2316692"/>
            <a:ext cx="1130063" cy="62121"/>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27" idx="3"/>
            <a:endCxn id="13" idx="1"/>
          </p:cNvCxnSpPr>
          <p:nvPr/>
        </p:nvCxnSpPr>
        <p:spPr>
          <a:xfrm>
            <a:off x="5608514" y="2316692"/>
            <a:ext cx="1134538" cy="1174847"/>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27" idx="3"/>
            <a:endCxn id="17" idx="1"/>
          </p:cNvCxnSpPr>
          <p:nvPr/>
        </p:nvCxnSpPr>
        <p:spPr>
          <a:xfrm>
            <a:off x="5608514" y="2316692"/>
            <a:ext cx="1130064" cy="2287573"/>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28" idx="3"/>
            <a:endCxn id="11" idx="1"/>
          </p:cNvCxnSpPr>
          <p:nvPr/>
        </p:nvCxnSpPr>
        <p:spPr>
          <a:xfrm flipV="1">
            <a:off x="5598239" y="2378813"/>
            <a:ext cx="1140338" cy="1031627"/>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81" idx="3"/>
            <a:endCxn id="13" idx="1"/>
          </p:cNvCxnSpPr>
          <p:nvPr/>
        </p:nvCxnSpPr>
        <p:spPr>
          <a:xfrm>
            <a:off x="5735381" y="3413538"/>
            <a:ext cx="1007671" cy="78001"/>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31" idx="3"/>
            <a:endCxn id="17" idx="1"/>
          </p:cNvCxnSpPr>
          <p:nvPr/>
        </p:nvCxnSpPr>
        <p:spPr>
          <a:xfrm>
            <a:off x="5600102" y="3995496"/>
            <a:ext cx="1138476" cy="60876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30" idx="3"/>
            <a:endCxn id="13" idx="1"/>
          </p:cNvCxnSpPr>
          <p:nvPr/>
        </p:nvCxnSpPr>
        <p:spPr>
          <a:xfrm flipV="1">
            <a:off x="5604576" y="3491539"/>
            <a:ext cx="1138476" cy="1023612"/>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30" idx="3"/>
            <a:endCxn id="11" idx="1"/>
          </p:cNvCxnSpPr>
          <p:nvPr/>
        </p:nvCxnSpPr>
        <p:spPr>
          <a:xfrm flipV="1">
            <a:off x="5604576" y="2378813"/>
            <a:ext cx="1134001" cy="2136338"/>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0" idx="3"/>
            <a:endCxn id="13" idx="1"/>
          </p:cNvCxnSpPr>
          <p:nvPr/>
        </p:nvCxnSpPr>
        <p:spPr>
          <a:xfrm flipV="1">
            <a:off x="5604576" y="3491539"/>
            <a:ext cx="1138476" cy="1023612"/>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32" idx="3"/>
            <a:endCxn id="17" idx="1"/>
          </p:cNvCxnSpPr>
          <p:nvPr/>
        </p:nvCxnSpPr>
        <p:spPr>
          <a:xfrm flipV="1">
            <a:off x="5608512" y="4604265"/>
            <a:ext cx="1130066" cy="447503"/>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6" idx="3"/>
            <a:endCxn id="30" idx="1"/>
          </p:cNvCxnSpPr>
          <p:nvPr/>
        </p:nvCxnSpPr>
        <p:spPr>
          <a:xfrm>
            <a:off x="1949032" y="2892942"/>
            <a:ext cx="1387544" cy="1622209"/>
          </a:xfrm>
          <a:prstGeom prst="straightConnector1">
            <a:avLst/>
          </a:prstGeom>
          <a:ln w="25400">
            <a:solidFill>
              <a:srgbClr val="0B21F5"/>
            </a:solidFill>
            <a:tailEnd type="triangle"/>
          </a:ln>
        </p:spPr>
        <p:style>
          <a:lnRef idx="1">
            <a:schemeClr val="accent1"/>
          </a:lnRef>
          <a:fillRef idx="0">
            <a:schemeClr val="accent1"/>
          </a:fillRef>
          <a:effectRef idx="0">
            <a:schemeClr val="accent1"/>
          </a:effectRef>
          <a:fontRef idx="minor">
            <a:schemeClr val="tx1"/>
          </a:fontRef>
        </p:style>
      </p:cxnSp>
      <p:sp>
        <p:nvSpPr>
          <p:cNvPr id="79" name="제목 1"/>
          <p:cNvSpPr>
            <a:spLocks noGrp="1"/>
          </p:cNvSpPr>
          <p:nvPr>
            <p:ph type="title"/>
          </p:nvPr>
        </p:nvSpPr>
        <p:spPr>
          <a:xfrm>
            <a:off x="457200" y="169200"/>
            <a:ext cx="8229600" cy="609600"/>
          </a:xfrm>
        </p:spPr>
        <p:txBody>
          <a:bodyPr>
            <a:normAutofit/>
          </a:bodyPr>
          <a:lstStyle/>
          <a:p>
            <a:r>
              <a:rPr lang="en-US" altLang="ko-KR" b="1" dirty="0" err="1" smtClean="0"/>
              <a:t>SiPM</a:t>
            </a:r>
            <a:r>
              <a:rPr lang="en-US" altLang="ko-KR" b="1" dirty="0" smtClean="0"/>
              <a:t>-based system parameters</a:t>
            </a:r>
            <a:endParaRPr lang="ko-KR" altLang="en-US" b="1" dirty="0"/>
          </a:p>
        </p:txBody>
      </p:sp>
      <p:sp>
        <p:nvSpPr>
          <p:cNvPr id="2" name="Rectangle 1"/>
          <p:cNvSpPr/>
          <p:nvPr/>
        </p:nvSpPr>
        <p:spPr>
          <a:xfrm>
            <a:off x="220713" y="2571803"/>
            <a:ext cx="1828800" cy="670995"/>
          </a:xfrm>
          <a:prstGeom prst="rect">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80" name="Rectangle 79"/>
          <p:cNvSpPr/>
          <p:nvPr/>
        </p:nvSpPr>
        <p:spPr>
          <a:xfrm>
            <a:off x="3171481" y="2072633"/>
            <a:ext cx="2563900" cy="485694"/>
          </a:xfrm>
          <a:prstGeom prst="rect">
            <a:avLst/>
          </a:prstGeom>
          <a:noFill/>
          <a:ln w="50800">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81" name="Rectangle 80"/>
          <p:cNvSpPr/>
          <p:nvPr/>
        </p:nvSpPr>
        <p:spPr>
          <a:xfrm>
            <a:off x="3171481" y="3158749"/>
            <a:ext cx="2563900" cy="509578"/>
          </a:xfrm>
          <a:prstGeom prst="rect">
            <a:avLst/>
          </a:prstGeom>
          <a:noFill/>
          <a:ln w="50800">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82" name="Rectangle 81"/>
          <p:cNvSpPr/>
          <p:nvPr/>
        </p:nvSpPr>
        <p:spPr>
          <a:xfrm>
            <a:off x="6634941" y="1849294"/>
            <a:ext cx="2335974" cy="1065145"/>
          </a:xfrm>
          <a:prstGeom prst="rect">
            <a:avLst/>
          </a:prstGeom>
          <a:noFill/>
          <a:ln w="50800">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cxnSp>
        <p:nvCxnSpPr>
          <p:cNvPr id="83" name="Straight Arrow Connector 82"/>
          <p:cNvCxnSpPr>
            <a:stCxn id="32" idx="3"/>
            <a:endCxn id="13" idx="1"/>
          </p:cNvCxnSpPr>
          <p:nvPr/>
        </p:nvCxnSpPr>
        <p:spPr>
          <a:xfrm flipV="1">
            <a:off x="5608512" y="3491539"/>
            <a:ext cx="1134540" cy="156022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749371" y="6127527"/>
            <a:ext cx="7790340" cy="316809"/>
          </a:xfrm>
          <a:prstGeom prst="rect">
            <a:avLst/>
          </a:prstGeom>
          <a:noFill/>
        </p:spPr>
        <p:txBody>
          <a:bodyPr wrap="square" lIns="36000" tIns="36000" rIns="36000" bIns="36000" rtlCol="0">
            <a:spAutoFit/>
          </a:bodyPr>
          <a:lstStyle/>
          <a:p>
            <a:pPr marL="285750" indent="-285750" algn="just">
              <a:lnSpc>
                <a:spcPct val="125000"/>
              </a:lnSpc>
              <a:spcBef>
                <a:spcPts val="600"/>
              </a:spcBef>
              <a:spcAft>
                <a:spcPts val="600"/>
              </a:spcAft>
              <a:buFont typeface="Wingdings" panose="05000000000000000000" pitchFamily="2" charset="2"/>
              <a:buChar char="Ø"/>
            </a:pPr>
            <a:r>
              <a:rPr lang="en-US" altLang="ko-KR" sz="1400" u="sng" dirty="0" smtClean="0">
                <a:latin typeface="Times New Roman" panose="02020603050405020304" pitchFamily="18" charset="0"/>
                <a:cs typeface="Times New Roman" panose="02020603050405020304" pitchFamily="18" charset="0"/>
              </a:rPr>
              <a:t>Trade-offs between the DCR and PDE </a:t>
            </a:r>
            <a:r>
              <a:rPr lang="en-US" altLang="ko-KR" sz="1400" dirty="0" smtClean="0">
                <a:latin typeface="Times New Roman" panose="02020603050405020304" pitchFamily="18" charset="0"/>
                <a:cs typeface="Times New Roman" panose="02020603050405020304" pitchFamily="18" charset="0"/>
              </a:rPr>
              <a:t>with respect to the electric field in the depletion region.</a:t>
            </a:r>
          </a:p>
        </p:txBody>
      </p:sp>
      <p:sp>
        <p:nvSpPr>
          <p:cNvPr id="86" name="TextBox 85"/>
          <p:cNvSpPr txBox="1"/>
          <p:nvPr/>
        </p:nvSpPr>
        <p:spPr>
          <a:xfrm>
            <a:off x="6561922" y="5188697"/>
            <a:ext cx="2482012" cy="380480"/>
          </a:xfrm>
          <a:prstGeom prst="rect">
            <a:avLst/>
          </a:prstGeom>
          <a:noFill/>
        </p:spPr>
        <p:txBody>
          <a:bodyPr wrap="square" lIns="36000" tIns="36000" rIns="36000" bIns="36000" rtlCol="0">
            <a:spAutoFit/>
          </a:bodyPr>
          <a:lstStyle/>
          <a:p>
            <a:pPr>
              <a:spcAft>
                <a:spcPts val="600"/>
              </a:spcAft>
            </a:pPr>
            <a:r>
              <a:rPr lang="en-US" sz="1000" dirty="0" smtClean="0">
                <a:latin typeface="Times New Roman" panose="02020603050405020304" pitchFamily="18" charset="0"/>
                <a:cs typeface="Times New Roman" panose="02020603050405020304" pitchFamily="18" charset="0"/>
              </a:rPr>
              <a:t>and other considerations such as </a:t>
            </a:r>
            <a:r>
              <a:rPr lang="en-US" sz="1000" dirty="0">
                <a:latin typeface="Times New Roman" panose="02020603050405020304" pitchFamily="18" charset="0"/>
                <a:cs typeface="Times New Roman" panose="02020603050405020304" pitchFamily="18" charset="0"/>
              </a:rPr>
              <a:t>l</a:t>
            </a:r>
            <a:r>
              <a:rPr lang="en-US" sz="1000" dirty="0" smtClean="0">
                <a:latin typeface="Times New Roman" panose="02020603050405020304" pitchFamily="18" charset="0"/>
                <a:cs typeface="Times New Roman" panose="02020603050405020304" pitchFamily="18" charset="0"/>
              </a:rPr>
              <a:t>arge dynamic range, large-area systems, and so on…</a:t>
            </a:r>
            <a:endParaRPr lang="en-US" sz="1000" baseline="-25000" dirty="0" smtClean="0">
              <a:latin typeface="Times New Roman" panose="02020603050405020304" pitchFamily="18" charset="0"/>
              <a:cs typeface="Times New Roman" panose="02020603050405020304" pitchFamily="18" charset="0"/>
            </a:endParaRPr>
          </a:p>
        </p:txBody>
      </p:sp>
      <p:sp>
        <p:nvSpPr>
          <p:cNvPr id="75" name="TextBox 74"/>
          <p:cNvSpPr txBox="1"/>
          <p:nvPr/>
        </p:nvSpPr>
        <p:spPr>
          <a:xfrm>
            <a:off x="749371" y="5699325"/>
            <a:ext cx="6417837" cy="288147"/>
          </a:xfrm>
          <a:prstGeom prst="rect">
            <a:avLst/>
          </a:prstGeom>
          <a:noFill/>
        </p:spPr>
        <p:txBody>
          <a:bodyPr wrap="square" lIns="36000" tIns="36000" rIns="36000" bIns="36000" rtlCol="0">
            <a:spAutoFit/>
          </a:bodyPr>
          <a:lstStyle/>
          <a:p>
            <a:pPr marL="284400" lvl="1" indent="-284400">
              <a:spcAft>
                <a:spcPts val="600"/>
              </a:spcAft>
              <a:buFont typeface="Wingdings" panose="05000000000000000000" pitchFamily="2" charset="2"/>
              <a:buChar char="Ø"/>
            </a:pPr>
            <a:r>
              <a:rPr lang="en-US" altLang="ko-KR" sz="1400" u="sng" dirty="0" smtClean="0">
                <a:latin typeface="Times New Roman" panose="02020603050405020304" pitchFamily="18" charset="0"/>
                <a:cs typeface="Times New Roman" panose="02020603050405020304" pitchFamily="18" charset="0"/>
              </a:rPr>
              <a:t>Well structure</a:t>
            </a:r>
            <a:r>
              <a:rPr lang="en-US" altLang="ko-KR" sz="1400" dirty="0" smtClean="0">
                <a:latin typeface="Times New Roman" panose="02020603050405020304" pitchFamily="18" charset="0"/>
                <a:cs typeface="Times New Roman" panose="02020603050405020304" pitchFamily="18" charset="0"/>
              </a:rPr>
              <a:t> (</a:t>
            </a:r>
            <a:r>
              <a:rPr lang="en-US" altLang="ko-KR" sz="1400" dirty="0" err="1" smtClean="0">
                <a:latin typeface="Times New Roman" panose="02020603050405020304" pitchFamily="18" charset="0"/>
                <a:cs typeface="Times New Roman" panose="02020603050405020304" pitchFamily="18" charset="0"/>
              </a:rPr>
              <a:t>p/n</a:t>
            </a:r>
            <a:r>
              <a:rPr lang="en-US" altLang="ko-KR" sz="1400" dirty="0" smtClean="0">
                <a:latin typeface="Times New Roman" panose="02020603050405020304" pitchFamily="18" charset="0"/>
                <a:cs typeface="Times New Roman" panose="02020603050405020304" pitchFamily="18" charset="0"/>
              </a:rPr>
              <a:t> junction) determines </a:t>
            </a:r>
            <a:r>
              <a:rPr lang="en-US" altLang="ko-KR" sz="1400" u="sng" dirty="0" smtClean="0">
                <a:latin typeface="Times New Roman" panose="02020603050405020304" pitchFamily="18" charset="0"/>
                <a:cs typeface="Times New Roman" panose="02020603050405020304" pitchFamily="18" charset="0"/>
              </a:rPr>
              <a:t>the electric field profile </a:t>
            </a:r>
            <a:r>
              <a:rPr lang="en-US" altLang="ko-KR" sz="1400" dirty="0" smtClean="0">
                <a:latin typeface="Times New Roman" panose="02020603050405020304" pitchFamily="18" charset="0"/>
                <a:cs typeface="Times New Roman" panose="02020603050405020304" pitchFamily="18" charset="0"/>
              </a:rPr>
              <a:t>in a GAPD</a:t>
            </a:r>
          </a:p>
        </p:txBody>
      </p:sp>
      <p:sp>
        <p:nvSpPr>
          <p:cNvPr id="71" name="TextBox 70"/>
          <p:cNvSpPr txBox="1"/>
          <p:nvPr/>
        </p:nvSpPr>
        <p:spPr>
          <a:xfrm>
            <a:off x="-4354" y="0"/>
            <a:ext cx="959815" cy="276999"/>
          </a:xfrm>
          <a:prstGeom prst="rect">
            <a:avLst/>
          </a:prstGeom>
          <a:solidFill>
            <a:schemeClr val="accent6">
              <a:lumMod val="60000"/>
              <a:lumOff val="40000"/>
            </a:schemeClr>
          </a:solidFill>
        </p:spPr>
        <p:txBody>
          <a:bodyPr wrap="none" rtlCol="0">
            <a:spAutoFit/>
          </a:bodyPr>
          <a:lstStyle/>
          <a:p>
            <a:r>
              <a:rPr lang="en-US" altLang="ko-KR" sz="1200" dirty="0" smtClean="0"/>
              <a:t>Introduction</a:t>
            </a:r>
            <a:endParaRPr lang="ko-KR" altLang="en-US" sz="1200" dirty="0"/>
          </a:p>
        </p:txBody>
      </p:sp>
    </p:spTree>
    <p:extLst>
      <p:ext uri="{BB962C8B-B14F-4D97-AF65-F5344CB8AC3E}">
        <p14:creationId xmlns:p14="http://schemas.microsoft.com/office/powerpoint/2010/main" val="2586646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6</a:t>
            </a:fld>
            <a:endParaRPr lang="en-US"/>
          </a:p>
        </p:txBody>
      </p:sp>
      <p:sp>
        <p:nvSpPr>
          <p:cNvPr id="3" name="제목 1"/>
          <p:cNvSpPr>
            <a:spLocks noGrp="1"/>
          </p:cNvSpPr>
          <p:nvPr>
            <p:ph type="title"/>
          </p:nvPr>
        </p:nvSpPr>
        <p:spPr>
          <a:xfrm>
            <a:off x="457200" y="168312"/>
            <a:ext cx="8229600" cy="609600"/>
          </a:xfrm>
        </p:spPr>
        <p:txBody>
          <a:bodyPr>
            <a:normAutofit/>
          </a:bodyPr>
          <a:lstStyle/>
          <a:p>
            <a:r>
              <a:rPr lang="en-US" altLang="ko-KR" b="1" dirty="0" smtClean="0"/>
              <a:t>Trade-offs between DCR and PDE</a:t>
            </a:r>
            <a:endParaRPr lang="ko-KR" altLang="en-US" b="1" dirty="0"/>
          </a:p>
        </p:txBody>
      </p:sp>
      <p:sp>
        <p:nvSpPr>
          <p:cNvPr id="54" name="TextBox 53"/>
          <p:cNvSpPr txBox="1"/>
          <p:nvPr/>
        </p:nvSpPr>
        <p:spPr>
          <a:xfrm>
            <a:off x="669407" y="874863"/>
            <a:ext cx="2561223" cy="288147"/>
          </a:xfrm>
          <a:prstGeom prst="rect">
            <a:avLst/>
          </a:prstGeom>
          <a:noFill/>
        </p:spPr>
        <p:txBody>
          <a:bodyPr wrap="square" lIns="36000" tIns="36000" rIns="36000" bIns="36000" rtlCol="0">
            <a:spAutoFit/>
          </a:bodyPr>
          <a:lstStyle/>
          <a:p>
            <a:pPr algn="ctr"/>
            <a:r>
              <a:rPr lang="en-US" sz="1400" b="1" i="1" dirty="0" smtClean="0">
                <a:latin typeface="Times New Roman" panose="02020603050405020304" pitchFamily="18" charset="0"/>
                <a:cs typeface="Times New Roman" panose="02020603050405020304" pitchFamily="18" charset="0"/>
              </a:rPr>
              <a:t>Factors influencing PDE</a:t>
            </a:r>
            <a:endParaRPr lang="en-US" sz="1400" b="1"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5" name="TextBox 54"/>
              <p:cNvSpPr txBox="1"/>
              <p:nvPr/>
            </p:nvSpPr>
            <p:spPr>
              <a:xfrm>
                <a:off x="4286605" y="948625"/>
                <a:ext cx="3196885" cy="324384"/>
              </a:xfrm>
              <a:prstGeom prst="rect">
                <a:avLst/>
              </a:prstGeom>
              <a:noFill/>
            </p:spPr>
            <p:txBody>
              <a:bodyPr wrap="square" rtlCol="0">
                <a:spAutoFit/>
              </a:bodyPr>
              <a:lstStyle/>
              <a:p>
                <a:pPr marL="0" lvl="1"/>
                <a14:m>
                  <m:oMath xmlns:m="http://schemas.openxmlformats.org/officeDocument/2006/math">
                    <m:r>
                      <a:rPr lang="en-US" altLang="ko-KR" sz="1400" b="0" i="1" smtClean="0">
                        <a:latin typeface="Cambria Math" panose="02040503050406030204" pitchFamily="18" charset="0"/>
                        <a:cs typeface="Times New Roman" panose="02020603050405020304" pitchFamily="18" charset="0"/>
                      </a:rPr>
                      <m:t>𝑃𝐷𝐸</m:t>
                    </m:r>
                    <m:r>
                      <a:rPr lang="en-US" altLang="ko-KR" sz="1400" b="0" i="1" smtClean="0">
                        <a:latin typeface="Cambria Math" panose="02040503050406030204" pitchFamily="18" charset="0"/>
                        <a:cs typeface="Times New Roman" panose="02020603050405020304" pitchFamily="18" charset="0"/>
                      </a:rPr>
                      <m:t>=</m:t>
                    </m:r>
                    <m:r>
                      <a:rPr lang="en-US" altLang="ko-KR" sz="1400" b="0" i="1" smtClean="0">
                        <a:latin typeface="Cambria Math" panose="02040503050406030204" pitchFamily="18" charset="0"/>
                        <a:cs typeface="Times New Roman" panose="02020603050405020304" pitchFamily="18" charset="0"/>
                      </a:rPr>
                      <m:t>𝑄𝐸</m:t>
                    </m:r>
                    <m:r>
                      <a:rPr lang="en-US" altLang="ko-KR" sz="1400" b="0" i="1" smtClean="0">
                        <a:latin typeface="Cambria Math" panose="02040503050406030204" pitchFamily="18" charset="0"/>
                        <a:cs typeface="Times New Roman" panose="02020603050405020304" pitchFamily="18" charset="0"/>
                      </a:rPr>
                      <m:t> </m:t>
                    </m:r>
                    <m:d>
                      <m:dPr>
                        <m:ctrlPr>
                          <a:rPr lang="en-US" altLang="ko-KR" sz="1400" b="0" i="1" smtClean="0">
                            <a:latin typeface="Cambria Math" panose="02040503050406030204" pitchFamily="18" charset="0"/>
                            <a:cs typeface="Times New Roman" panose="02020603050405020304" pitchFamily="18" charset="0"/>
                          </a:rPr>
                        </m:ctrlPr>
                      </m:dPr>
                      <m:e>
                        <m:r>
                          <a:rPr lang="ko-KR" altLang="en-US" sz="1400" b="0" i="1" smtClean="0">
                            <a:latin typeface="Cambria Math" panose="02040503050406030204" pitchFamily="18" charset="0"/>
                            <a:cs typeface="Times New Roman" panose="02020603050405020304" pitchFamily="18" charset="0"/>
                          </a:rPr>
                          <m:t>𝜆</m:t>
                        </m:r>
                      </m:e>
                    </m:d>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en-US" altLang="ko-KR" sz="1400" b="1"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sz="1400" b="1" i="1" smtClean="0">
                            <a:latin typeface="Cambria Math" panose="02040503050406030204" pitchFamily="18" charset="0"/>
                            <a:ea typeface="Cambria Math" panose="02040503050406030204" pitchFamily="18" charset="0"/>
                            <a:cs typeface="Times New Roman" panose="02020603050405020304" pitchFamily="18" charset="0"/>
                          </a:rPr>
                          <m:t>𝑷</m:t>
                        </m:r>
                      </m:e>
                      <m:sub>
                        <m:r>
                          <a:rPr lang="en-US" altLang="ko-KR" sz="1400" b="1" i="1" smtClean="0">
                            <a:latin typeface="Cambria Math" panose="02040503050406030204" pitchFamily="18" charset="0"/>
                            <a:ea typeface="Cambria Math" panose="02040503050406030204" pitchFamily="18" charset="0"/>
                            <a:cs typeface="Times New Roman" panose="02020603050405020304" pitchFamily="18" charset="0"/>
                          </a:rPr>
                          <m:t>𝒕</m:t>
                        </m:r>
                      </m:sub>
                    </m:sSub>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ko-KR" altLang="en-US" sz="1400" b="0" i="1" smtClean="0">
                            <a:latin typeface="Cambria Math" panose="02040503050406030204" pitchFamily="18" charset="0"/>
                            <a:ea typeface="Cambria Math" panose="02040503050406030204" pitchFamily="18" charset="0"/>
                            <a:cs typeface="Times New Roman" panose="02020603050405020304" pitchFamily="18" charset="0"/>
                          </a:rPr>
                          <m:t>𝛼</m:t>
                        </m:r>
                      </m:e>
                      <m:sub>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𝑒</m:t>
                        </m:r>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h</m:t>
                        </m:r>
                      </m:sub>
                    </m:sSub>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ko-KR" sz="1400" b="0" i="1" smtClean="0">
                        <a:latin typeface="Cambria Math" panose="02040503050406030204" pitchFamily="18" charset="0"/>
                        <a:ea typeface="Cambria Math" panose="02040503050406030204" pitchFamily="18" charset="0"/>
                        <a:cs typeface="Times New Roman" panose="02020603050405020304" pitchFamily="18" charset="0"/>
                      </a:rPr>
                      <m:t>𝐹𝐹</m:t>
                    </m:r>
                  </m:oMath>
                </a14:m>
                <a:r>
                  <a:rPr lang="en-US" altLang="ko-KR" sz="1400" dirty="0" smtClean="0">
                    <a:latin typeface="Times New Roman" panose="02020603050405020304" pitchFamily="18" charset="0"/>
                    <a:cs typeface="Times New Roman" panose="02020603050405020304" pitchFamily="18" charset="0"/>
                  </a:rPr>
                  <a:t> </a:t>
                </a:r>
              </a:p>
            </p:txBody>
          </p:sp>
        </mc:Choice>
        <mc:Fallback xmlns="">
          <p:sp>
            <p:nvSpPr>
              <p:cNvPr id="55" name="TextBox 54"/>
              <p:cNvSpPr txBox="1">
                <a:spLocks noRot="1" noChangeAspect="1" noMove="1" noResize="1" noEditPoints="1" noAdjustHandles="1" noChangeArrowheads="1" noChangeShapeType="1" noTextEdit="1"/>
              </p:cNvSpPr>
              <p:nvPr/>
            </p:nvSpPr>
            <p:spPr>
              <a:xfrm>
                <a:off x="4286605" y="948625"/>
                <a:ext cx="3196885" cy="324384"/>
              </a:xfrm>
              <a:prstGeom prst="rect">
                <a:avLst/>
              </a:prstGeom>
              <a:blipFill>
                <a:blip r:embed="rId3"/>
                <a:stretch>
                  <a:fillRect b="-3774"/>
                </a:stretch>
              </a:blipFill>
            </p:spPr>
            <p:txBody>
              <a:bodyPr/>
              <a:lstStyle/>
              <a:p>
                <a:r>
                  <a:rPr lang="ko-KR" altLang="en-US">
                    <a:noFill/>
                  </a:rPr>
                  <a:t> </a:t>
                </a:r>
              </a:p>
            </p:txBody>
          </p:sp>
        </mc:Fallback>
      </mc:AlternateContent>
      <p:grpSp>
        <p:nvGrpSpPr>
          <p:cNvPr id="5" name="Group 4"/>
          <p:cNvGrpSpPr/>
          <p:nvPr/>
        </p:nvGrpSpPr>
        <p:grpSpPr>
          <a:xfrm>
            <a:off x="273810" y="1125154"/>
            <a:ext cx="3352419" cy="1938398"/>
            <a:chOff x="76581" y="3924527"/>
            <a:chExt cx="2952000" cy="1838445"/>
          </a:xfrm>
        </p:grpSpPr>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581" y="3924527"/>
              <a:ext cx="2952000" cy="1838445"/>
            </a:xfrm>
            <a:prstGeom prst="rect">
              <a:avLst/>
            </a:prstGeom>
          </p:spPr>
        </p:pic>
        <p:sp>
          <p:nvSpPr>
            <p:cNvPr id="36" name="TextBox 35"/>
            <p:cNvSpPr txBox="1"/>
            <p:nvPr/>
          </p:nvSpPr>
          <p:spPr>
            <a:xfrm>
              <a:off x="321906" y="5057998"/>
              <a:ext cx="2599745" cy="230832"/>
            </a:xfrm>
            <a:prstGeom prst="rect">
              <a:avLst/>
            </a:prstGeom>
            <a:noFill/>
          </p:spPr>
          <p:txBody>
            <a:bodyPr wrap="square" rtlCol="0">
              <a:spAutoFit/>
            </a:bodyPr>
            <a:lstStyle/>
            <a:p>
              <a:pPr marL="0" lvl="1" algn="ctr">
                <a:spcAft>
                  <a:spcPts val="600"/>
                </a:spcAft>
              </a:pPr>
              <a:r>
                <a:rPr lang="en-US" altLang="ko-KR" sz="900" dirty="0" smtClean="0">
                  <a:solidFill>
                    <a:schemeClr val="bg1">
                      <a:lumMod val="50000"/>
                    </a:schemeClr>
                  </a:solidFill>
                  <a:latin typeface="Times New Roman" panose="02020603050405020304" pitchFamily="18" charset="0"/>
                  <a:cs typeface="Times New Roman" panose="02020603050405020304" pitchFamily="18" charset="0"/>
                </a:rPr>
                <a:t>An example of P</a:t>
              </a:r>
              <a:r>
                <a:rPr lang="en-US" altLang="ko-KR" sz="900" baseline="-25000" dirty="0" smtClean="0">
                  <a:solidFill>
                    <a:schemeClr val="bg1">
                      <a:lumMod val="50000"/>
                    </a:schemeClr>
                  </a:solidFill>
                  <a:latin typeface="Times New Roman" panose="02020603050405020304" pitchFamily="18" charset="0"/>
                  <a:cs typeface="Times New Roman" panose="02020603050405020304" pitchFamily="18" charset="0"/>
                </a:rPr>
                <a:t>t</a:t>
              </a:r>
              <a:r>
                <a:rPr lang="en-US" altLang="ko-KR" sz="900" dirty="0" smtClean="0">
                  <a:solidFill>
                    <a:schemeClr val="bg1">
                      <a:lumMod val="50000"/>
                    </a:schemeClr>
                  </a:solidFill>
                  <a:latin typeface="Times New Roman" panose="02020603050405020304" pitchFamily="18" charset="0"/>
                  <a:cs typeface="Times New Roman" panose="02020603050405020304" pitchFamily="18" charset="0"/>
                </a:rPr>
                <a:t> calculation</a:t>
              </a:r>
              <a:endParaRPr lang="en-US" altLang="ko-KR" sz="9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37" name="Straight Arrow Connector 36"/>
            <p:cNvCxnSpPr/>
            <p:nvPr/>
          </p:nvCxnSpPr>
          <p:spPr>
            <a:xfrm>
              <a:off x="609600" y="4767821"/>
              <a:ext cx="186413" cy="0"/>
            </a:xfrm>
            <a:prstGeom prst="straightConnector1">
              <a:avLst/>
            </a:prstGeom>
            <a:ln w="25400">
              <a:solidFill>
                <a:srgbClr val="0B21F5"/>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62209" y="4495491"/>
              <a:ext cx="225471" cy="173377"/>
            </a:xfrm>
            <a:prstGeom prst="rect">
              <a:avLst/>
            </a:prstGeom>
            <a:noFill/>
          </p:spPr>
          <p:txBody>
            <a:bodyPr wrap="square" lIns="36000" tIns="36000" rIns="36000" bIns="36000" rtlCol="0">
              <a:spAutoFit/>
            </a:bodyPr>
            <a:lstStyle/>
            <a:p>
              <a:pPr algn="ctr"/>
              <a:r>
                <a:rPr lang="en-US" altLang="ko-KR" sz="1200" dirty="0" smtClean="0">
                  <a:latin typeface="Times New Roman" panose="02020603050405020304" pitchFamily="18" charset="0"/>
                  <a:cs typeface="Times New Roman" panose="02020603050405020304" pitchFamily="18" charset="0"/>
                </a:rPr>
                <a:t>h</a:t>
              </a:r>
              <a:r>
                <a:rPr lang="en-US" altLang="ko-KR" sz="1200" baseline="30000" dirty="0" smtClean="0">
                  <a:latin typeface="Times New Roman" panose="02020603050405020304" pitchFamily="18" charset="0"/>
                  <a:cs typeface="Times New Roman" panose="02020603050405020304" pitchFamily="18" charset="0"/>
                </a:rPr>
                <a:t>+</a:t>
              </a:r>
              <a:endParaRPr lang="ko-KR" altLang="en-US" sz="1200" baseline="30000" dirty="0" smtClean="0">
                <a:latin typeface="Times New Roman" panose="02020603050405020304" pitchFamily="18" charset="0"/>
                <a:cs typeface="Times New Roman" panose="02020603050405020304" pitchFamily="18" charset="0"/>
              </a:endParaRPr>
            </a:p>
          </p:txBody>
        </p:sp>
        <p:cxnSp>
          <p:nvCxnSpPr>
            <p:cNvPr id="39" name="Straight Arrow Connector 38"/>
            <p:cNvCxnSpPr/>
            <p:nvPr/>
          </p:nvCxnSpPr>
          <p:spPr>
            <a:xfrm flipH="1">
              <a:off x="2143537" y="4890535"/>
              <a:ext cx="186413" cy="0"/>
            </a:xfrm>
            <a:prstGeom prst="straightConnector1">
              <a:avLst/>
            </a:prstGeom>
            <a:ln w="25400">
              <a:solidFill>
                <a:srgbClr val="FF0000"/>
              </a:solidFill>
              <a:tailEnd type="arrow"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286000" y="4810307"/>
              <a:ext cx="225471" cy="173377"/>
            </a:xfrm>
            <a:prstGeom prst="rect">
              <a:avLst/>
            </a:prstGeom>
            <a:noFill/>
          </p:spPr>
          <p:txBody>
            <a:bodyPr wrap="square" lIns="36000" tIns="36000" rIns="36000" bIns="36000" rtlCol="0">
              <a:spAutoFit/>
            </a:bodyPr>
            <a:lstStyle/>
            <a:p>
              <a:pPr algn="ctr"/>
              <a:r>
                <a:rPr lang="en-US" altLang="ko-KR" sz="1200" dirty="0" smtClean="0">
                  <a:latin typeface="Times New Roman" panose="02020603050405020304" pitchFamily="18" charset="0"/>
                  <a:cs typeface="Times New Roman" panose="02020603050405020304" pitchFamily="18" charset="0"/>
                </a:rPr>
                <a:t>e</a:t>
              </a:r>
              <a:r>
                <a:rPr lang="en-US" altLang="ko-KR" sz="1200" baseline="30000" dirty="0" smtClean="0">
                  <a:latin typeface="Times New Roman" panose="02020603050405020304" pitchFamily="18" charset="0"/>
                  <a:cs typeface="Times New Roman" panose="02020603050405020304" pitchFamily="18" charset="0"/>
                </a:rPr>
                <a:t>-</a:t>
              </a:r>
              <a:endParaRPr lang="ko-KR" altLang="en-US" sz="1200" baseline="30000" dirty="0" smtClean="0">
                <a:latin typeface="Times New Roman" panose="02020603050405020304" pitchFamily="18" charset="0"/>
                <a:cs typeface="Times New Roman" panose="02020603050405020304" pitchFamily="18" charset="0"/>
              </a:endParaRPr>
            </a:p>
          </p:txBody>
        </p:sp>
      </p:grpSp>
      <p:sp>
        <p:nvSpPr>
          <p:cNvPr id="57" name="TextBox 56"/>
          <p:cNvSpPr txBox="1"/>
          <p:nvPr/>
        </p:nvSpPr>
        <p:spPr>
          <a:xfrm>
            <a:off x="4146083" y="1905000"/>
            <a:ext cx="4087999" cy="1096060"/>
          </a:xfrm>
          <a:prstGeom prst="rect">
            <a:avLst/>
          </a:prstGeom>
          <a:noFill/>
        </p:spPr>
        <p:txBody>
          <a:bodyPr wrap="square" lIns="36000" tIns="36000" rIns="36000" bIns="36000" rtlCol="0">
            <a:spAutoFit/>
          </a:bodyPr>
          <a:lstStyle/>
          <a:p>
            <a:pPr indent="-252000">
              <a:spcBef>
                <a:spcPts val="600"/>
              </a:spcBef>
              <a:spcAft>
                <a:spcPts val="900"/>
              </a:spcAft>
              <a:buFont typeface="Wingdings" panose="05000000000000000000" pitchFamily="2" charset="2"/>
              <a:buChar char="q"/>
            </a:pPr>
            <a:r>
              <a:rPr lang="en-US" altLang="ko-KR" sz="1400" i="1" dirty="0" smtClean="0">
                <a:latin typeface="Times New Roman" panose="02020603050405020304" pitchFamily="18" charset="0"/>
                <a:cs typeface="Times New Roman" panose="02020603050405020304" pitchFamily="18" charset="0"/>
              </a:rPr>
              <a:t>Trivial solutions for </a:t>
            </a:r>
            <a:r>
              <a:rPr lang="en-US" altLang="ko-KR" sz="1400" i="1" u="sng" dirty="0" smtClean="0">
                <a:latin typeface="Times New Roman" panose="02020603050405020304" pitchFamily="18" charset="0"/>
                <a:cs typeface="Times New Roman" panose="02020603050405020304" pitchFamily="18" charset="0"/>
              </a:rPr>
              <a:t>enhancing</a:t>
            </a:r>
            <a:r>
              <a:rPr lang="en-US" altLang="ko-KR" sz="1400" i="1" dirty="0" smtClean="0">
                <a:latin typeface="Times New Roman" panose="02020603050405020304" pitchFamily="18" charset="0"/>
                <a:cs typeface="Times New Roman" panose="02020603050405020304" pitchFamily="18" charset="0"/>
              </a:rPr>
              <a:t> PDE:  </a:t>
            </a:r>
          </a:p>
          <a:p>
            <a:pPr marL="540000" indent="-180000">
              <a:lnSpc>
                <a:spcPct val="125000"/>
              </a:lnSpc>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rPr>
              <a:t>Increase fill factor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 Device geometry optimization</a:t>
            </a:r>
          </a:p>
          <a:p>
            <a:pPr marL="540000" indent="-180000">
              <a:lnSpc>
                <a:spcPct val="125000"/>
              </a:lnSpc>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Increase quantum efficiency</a:t>
            </a:r>
            <a:r>
              <a:rPr lang="en-US" altLang="ko-KR" sz="1200" dirty="0" smtClean="0">
                <a:latin typeface="Times New Roman" panose="02020603050405020304" pitchFamily="18" charset="0"/>
                <a:cs typeface="Times New Roman" panose="02020603050405020304" pitchFamily="18" charset="0"/>
              </a:rPr>
              <a:t> </a:t>
            </a:r>
            <a:r>
              <a:rPr lang="en-US" altLang="ko-KR" sz="1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ARC optimization</a:t>
            </a:r>
            <a:endParaRPr lang="en-US" altLang="ko-KR" sz="1200" dirty="0" smtClean="0">
              <a:latin typeface="Times New Roman" panose="02020603050405020304" pitchFamily="18" charset="0"/>
              <a:cs typeface="Times New Roman" panose="02020603050405020304" pitchFamily="18" charset="0"/>
            </a:endParaRPr>
          </a:p>
          <a:p>
            <a:pPr marL="540000" indent="-180000">
              <a:lnSpc>
                <a:spcPct val="125000"/>
              </a:lnSpc>
              <a:buFont typeface="Wingdings" panose="05000000000000000000" pitchFamily="2" charset="2"/>
              <a:buChar char="ü"/>
            </a:pPr>
            <a:r>
              <a:rPr lang="en-US" altLang="ko-KR" sz="1200" b="1" u="sng" dirty="0" smtClean="0">
                <a:latin typeface="Times New Roman" panose="02020603050405020304" pitchFamily="18" charset="0"/>
                <a:cs typeface="Times New Roman" panose="02020603050405020304" pitchFamily="18" charset="0"/>
              </a:rPr>
              <a:t>Increase </a:t>
            </a:r>
            <a:r>
              <a:rPr lang="en-US" altLang="ko-KR" sz="1200" dirty="0" smtClean="0">
                <a:latin typeface="Times New Roman" panose="02020603050405020304" pitchFamily="18" charset="0"/>
                <a:cs typeface="Times New Roman" panose="02020603050405020304" pitchFamily="18" charset="0"/>
              </a:rPr>
              <a:t>electric </a:t>
            </a:r>
            <a:r>
              <a:rPr lang="en-US" altLang="ko-KR" sz="1200" dirty="0">
                <a:latin typeface="Times New Roman" panose="02020603050405020304" pitchFamily="18" charset="0"/>
                <a:cs typeface="Times New Roman" panose="02020603050405020304" pitchFamily="18" charset="0"/>
              </a:rPr>
              <a:t>field strength</a:t>
            </a:r>
            <a:r>
              <a:rPr lang="en-US" altLang="ko-KR" sz="1200" b="1" dirty="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a:t>
            </a:r>
            <a:r>
              <a:rPr lang="en-US" altLang="ko-KR" sz="1200" dirty="0" smtClean="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ko-KR" sz="1200" b="1" dirty="0">
                <a:latin typeface="Times New Roman" panose="02020603050405020304" pitchFamily="18" charset="0"/>
                <a:cs typeface="Times New Roman" panose="02020603050405020304" pitchFamily="18" charset="0"/>
                <a:sym typeface="Wingdings" panose="05000000000000000000" pitchFamily="2" charset="2"/>
              </a:rPr>
              <a:t>Well </a:t>
            </a:r>
            <a:r>
              <a:rPr lang="en-US" altLang="ko-KR" sz="1200" b="1" dirty="0" smtClean="0">
                <a:latin typeface="Times New Roman" panose="02020603050405020304" pitchFamily="18" charset="0"/>
                <a:cs typeface="Times New Roman" panose="02020603050405020304" pitchFamily="18" charset="0"/>
                <a:sym typeface="Wingdings" panose="05000000000000000000" pitchFamily="2" charset="2"/>
              </a:rPr>
              <a:t>structure</a:t>
            </a:r>
            <a:endParaRPr lang="en-US" altLang="ko-KR" sz="12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2" name="내용 개체 틀 2"/>
              <p:cNvSpPr>
                <a:spLocks noGrp="1"/>
              </p:cNvSpPr>
              <p:nvPr>
                <p:ph idx="1"/>
              </p:nvPr>
            </p:nvSpPr>
            <p:spPr>
              <a:xfrm>
                <a:off x="5164201" y="1389892"/>
                <a:ext cx="2809280" cy="354084"/>
              </a:xfrm>
              <a:ln w="15875">
                <a:solidFill>
                  <a:schemeClr val="bg1">
                    <a:lumMod val="50000"/>
                  </a:schemeClr>
                </a:solidFill>
                <a:prstDash val="sysDash"/>
              </a:ln>
            </p:spPr>
            <p:txBody>
              <a:bodyPr lIns="36000" tIns="36000" rIns="36000" bIns="36000" anchor="ctr">
                <a:noAutofit/>
              </a:bodyPr>
              <a:lstStyle/>
              <a:p>
                <a:pPr marL="0" lvl="1" indent="0">
                  <a:spcBef>
                    <a:spcPts val="0"/>
                  </a:spcBef>
                  <a:buClr>
                    <a:srgbClr val="A04DA3"/>
                  </a:buClr>
                  <a:buNone/>
                </a:pPr>
                <a14:m>
                  <m:oMath xmlns:m="http://schemas.openxmlformats.org/officeDocument/2006/math">
                    <m:sSub>
                      <m:sSubPr>
                        <m:ctrlPr>
                          <a:rPr lang="en-US" altLang="ko-KR" sz="1200" i="1" dirty="0" smtClean="0">
                            <a:latin typeface="Cambria Math" panose="02040503050406030204" pitchFamily="18" charset="0"/>
                          </a:rPr>
                        </m:ctrlPr>
                      </m:sSubPr>
                      <m:e>
                        <m:r>
                          <m:rPr>
                            <m:nor/>
                          </m:rPr>
                          <a:rPr lang="ko-KR" altLang="en-US" sz="1200" dirty="0">
                            <a:latin typeface="Times New Roman" panose="02020603050405020304" pitchFamily="18" charset="0"/>
                            <a:cs typeface="Times New Roman" panose="02020603050405020304" pitchFamily="18" charset="0"/>
                          </a:rPr>
                          <m:t>𝛼</m:t>
                        </m:r>
                      </m:e>
                      <m:sub>
                        <m:r>
                          <a:rPr lang="en-US" altLang="ko-KR" sz="1200" b="0" i="1" dirty="0" smtClean="0">
                            <a:latin typeface="Cambria Math" panose="02040503050406030204" pitchFamily="18" charset="0"/>
                          </a:rPr>
                          <m:t>𝑒</m:t>
                        </m:r>
                      </m:sub>
                    </m:sSub>
                  </m:oMath>
                </a14:m>
                <a:r>
                  <a:rPr lang="en-US" altLang="ko-KR" sz="1200" dirty="0" smtClean="0">
                    <a:latin typeface="Times New Roman" panose="02020603050405020304" pitchFamily="18" charset="0"/>
                    <a:cs typeface="Times New Roman" panose="02020603050405020304" pitchFamily="18" charset="0"/>
                  </a:rPr>
                  <a:t>,</a:t>
                </a:r>
                <a:r>
                  <a:rPr lang="en-US" altLang="ko-KR" sz="12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altLang="ko-KR" sz="1200" i="1" dirty="0">
                            <a:latin typeface="Cambria Math" panose="02040503050406030204" pitchFamily="18" charset="0"/>
                          </a:rPr>
                        </m:ctrlPr>
                      </m:sSubPr>
                      <m:e>
                        <m:r>
                          <m:rPr>
                            <m:nor/>
                          </m:rPr>
                          <a:rPr lang="ko-KR" altLang="en-US" sz="1200" dirty="0">
                            <a:latin typeface="Times New Roman" panose="02020603050405020304" pitchFamily="18" charset="0"/>
                            <a:cs typeface="Times New Roman" panose="02020603050405020304" pitchFamily="18" charset="0"/>
                          </a:rPr>
                          <m:t>𝛼</m:t>
                        </m:r>
                      </m:e>
                      <m:sub>
                        <m:r>
                          <a:rPr lang="en-US" altLang="ko-KR" sz="1200" b="0" i="1" dirty="0" smtClean="0">
                            <a:latin typeface="Cambria Math" panose="02040503050406030204" pitchFamily="18" charset="0"/>
                          </a:rPr>
                          <m:t>h</m:t>
                        </m:r>
                      </m:sub>
                    </m:sSub>
                  </m:oMath>
                </a14:m>
                <a:r>
                  <a:rPr lang="en-US" altLang="ko-KR" sz="1200" dirty="0" smtClean="0">
                    <a:latin typeface="Times New Roman" panose="02020603050405020304" pitchFamily="18" charset="0"/>
                    <a:cs typeface="Times New Roman" panose="02020603050405020304" pitchFamily="18" charset="0"/>
                  </a:rPr>
                  <a:t>: </a:t>
                </a:r>
                <a:r>
                  <a:rPr lang="en-US" altLang="ko-KR" sz="1200" dirty="0">
                    <a:latin typeface="Times New Roman" panose="02020603050405020304" pitchFamily="18" charset="0"/>
                    <a:cs typeface="Times New Roman" panose="02020603050405020304" pitchFamily="18" charset="0"/>
                  </a:rPr>
                  <a:t>impact ionization </a:t>
                </a:r>
                <a:r>
                  <a:rPr lang="en-US" altLang="ko-KR" sz="1200" dirty="0" smtClean="0">
                    <a:latin typeface="Times New Roman" panose="02020603050405020304" pitchFamily="18" charset="0"/>
                    <a:cs typeface="Times New Roman" panose="02020603050405020304" pitchFamily="18" charset="0"/>
                  </a:rPr>
                  <a:t>rate </a:t>
                </a:r>
                <a:r>
                  <a:rPr lang="en-US" altLang="ko-KR" sz="1200" dirty="0">
                    <a:latin typeface="Times New Roman" panose="02020603050405020304" pitchFamily="18" charset="0"/>
                    <a:cs typeface="Times New Roman" panose="02020603050405020304" pitchFamily="18" charset="0"/>
                  </a:rPr>
                  <a:t>of e, </a:t>
                </a:r>
                <a:r>
                  <a:rPr lang="en-US" altLang="ko-KR" sz="1200" dirty="0" smtClean="0">
                    <a:latin typeface="Times New Roman" panose="02020603050405020304" pitchFamily="18" charset="0"/>
                    <a:cs typeface="Times New Roman" panose="02020603050405020304" pitchFamily="18" charset="0"/>
                  </a:rPr>
                  <a:t>h </a:t>
                </a:r>
                <a14:m>
                  <m:oMath xmlns:m="http://schemas.openxmlformats.org/officeDocument/2006/math">
                    <m:r>
                      <a:rPr lang="el-GR" altLang="ko-KR" sz="1200" b="0" i="1" dirty="0">
                        <a:latin typeface="Cambria Math" panose="02040503050406030204" pitchFamily="18" charset="0"/>
                        <a:ea typeface="Cambria Math" panose="02040503050406030204" pitchFamily="18" charset="0"/>
                        <a:cs typeface="Times New Roman" panose="02020603050405020304" pitchFamily="18" charset="0"/>
                      </a:rPr>
                      <m:t>∝</m:t>
                    </m:r>
                  </m:oMath>
                </a14:m>
                <a:r>
                  <a:rPr lang="en-US" altLang="ko-KR" sz="1200" dirty="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rPr>
                  <a:t>E)</a:t>
                </a:r>
                <a:endParaRPr lang="ko-KR" altLang="en-US" sz="12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62" name="내용 개체 틀 2"/>
              <p:cNvSpPr>
                <a:spLocks noGrp="1" noRot="1" noChangeAspect="1" noMove="1" noResize="1" noEditPoints="1" noAdjustHandles="1" noChangeArrowheads="1" noChangeShapeType="1" noTextEdit="1"/>
              </p:cNvSpPr>
              <p:nvPr>
                <p:ph idx="1"/>
              </p:nvPr>
            </p:nvSpPr>
            <p:spPr>
              <a:xfrm>
                <a:off x="5164201" y="1389892"/>
                <a:ext cx="2809280" cy="354084"/>
              </a:xfrm>
              <a:blipFill>
                <a:blip r:embed="rId5"/>
                <a:stretch>
                  <a:fillRect/>
                </a:stretch>
              </a:blipFill>
              <a:ln w="15875">
                <a:solidFill>
                  <a:schemeClr val="bg1">
                    <a:lumMod val="50000"/>
                  </a:schemeClr>
                </a:solidFill>
                <a:prstDash val="sysDash"/>
              </a:ln>
            </p:spPr>
            <p:txBody>
              <a:bodyPr/>
              <a:lstStyle/>
              <a:p>
                <a:r>
                  <a:rPr lang="ko-KR" altLang="en-US">
                    <a:noFill/>
                  </a:rPr>
                  <a:t> </a:t>
                </a:r>
              </a:p>
            </p:txBody>
          </p:sp>
        </mc:Fallback>
      </mc:AlternateContent>
      <p:sp>
        <p:nvSpPr>
          <p:cNvPr id="33" name="TextBox 32"/>
          <p:cNvSpPr txBox="1"/>
          <p:nvPr/>
        </p:nvSpPr>
        <p:spPr>
          <a:xfrm>
            <a:off x="4286605" y="3313914"/>
            <a:ext cx="3453270" cy="288147"/>
          </a:xfrm>
          <a:prstGeom prst="rect">
            <a:avLst/>
          </a:prstGeom>
          <a:noFill/>
        </p:spPr>
        <p:txBody>
          <a:bodyPr wrap="square" lIns="36000" tIns="36000" rIns="36000" bIns="36000" rtlCol="0">
            <a:spAutoFit/>
          </a:bodyPr>
          <a:lstStyle/>
          <a:p>
            <a:r>
              <a:rPr lang="en-US" altLang="ko-KR" sz="1400" dirty="0" smtClean="0">
                <a:latin typeface="Times New Roman" panose="02020603050405020304" pitchFamily="18" charset="0"/>
                <a:cs typeface="Times New Roman" panose="02020603050405020304" pitchFamily="18" charset="0"/>
              </a:rPr>
              <a:t>DCR </a:t>
            </a:r>
            <a:r>
              <a:rPr lang="en-US" altLang="ko-KR" sz="1400" b="1" dirty="0" smtClean="0">
                <a:latin typeface="Times New Roman" panose="02020603050405020304" pitchFamily="18" charset="0"/>
                <a:cs typeface="Times New Roman" panose="02020603050405020304" pitchFamily="18" charset="0"/>
              </a:rPr>
              <a:t>= </a:t>
            </a:r>
            <a:r>
              <a:rPr lang="en-US" altLang="ko-KR" sz="1400" dirty="0" smtClean="0">
                <a:latin typeface="Times New Roman" panose="02020603050405020304" pitchFamily="18" charset="0"/>
                <a:cs typeface="Times New Roman" panose="02020603050405020304" pitchFamily="18" charset="0"/>
              </a:rPr>
              <a:t>DCR</a:t>
            </a:r>
            <a:r>
              <a:rPr lang="en-US" altLang="ko-KR" sz="1400" baseline="-25000" dirty="0" smtClean="0">
                <a:latin typeface="Times New Roman" panose="02020603050405020304" pitchFamily="18" charset="0"/>
                <a:cs typeface="Times New Roman" panose="02020603050405020304" pitchFamily="18" charset="0"/>
              </a:rPr>
              <a:t>diff</a:t>
            </a:r>
            <a:r>
              <a:rPr lang="en-US" altLang="ko-KR" sz="1400" dirty="0" smtClean="0">
                <a:latin typeface="Times New Roman" panose="02020603050405020304" pitchFamily="18" charset="0"/>
                <a:cs typeface="Times New Roman" panose="02020603050405020304" pitchFamily="18" charset="0"/>
              </a:rPr>
              <a:t> </a:t>
            </a:r>
            <a:r>
              <a:rPr lang="en-US" altLang="ko-KR" sz="1400" b="1" dirty="0" smtClean="0">
                <a:latin typeface="Times New Roman" panose="02020603050405020304" pitchFamily="18" charset="0"/>
                <a:cs typeface="Times New Roman" panose="02020603050405020304" pitchFamily="18" charset="0"/>
              </a:rPr>
              <a:t>+ DCR</a:t>
            </a:r>
            <a:r>
              <a:rPr lang="en-US" altLang="ko-KR" sz="1400" b="1" baseline="-25000" dirty="0" smtClean="0">
                <a:latin typeface="Times New Roman" panose="02020603050405020304" pitchFamily="18" charset="0"/>
                <a:cs typeface="Times New Roman" panose="02020603050405020304" pitchFamily="18" charset="0"/>
              </a:rPr>
              <a:t>SRH</a:t>
            </a:r>
            <a:r>
              <a:rPr lang="en-US" altLang="ko-KR" sz="1400" b="1" dirty="0" smtClean="0">
                <a:latin typeface="Times New Roman" panose="02020603050405020304" pitchFamily="18" charset="0"/>
                <a:cs typeface="Times New Roman" panose="02020603050405020304" pitchFamily="18" charset="0"/>
              </a:rPr>
              <a:t> + </a:t>
            </a:r>
            <a:r>
              <a:rPr lang="en-US" altLang="ko-KR" sz="1400" dirty="0" smtClean="0">
                <a:latin typeface="Times New Roman" panose="02020603050405020304" pitchFamily="18" charset="0"/>
                <a:cs typeface="Times New Roman" panose="02020603050405020304" pitchFamily="18" charset="0"/>
              </a:rPr>
              <a:t>DCR</a:t>
            </a:r>
            <a:r>
              <a:rPr lang="en-US" altLang="ko-KR" sz="1400" baseline="-25000" dirty="0" smtClean="0">
                <a:latin typeface="Times New Roman" panose="02020603050405020304" pitchFamily="18" charset="0"/>
                <a:cs typeface="Times New Roman" panose="02020603050405020304" pitchFamily="18" charset="0"/>
              </a:rPr>
              <a:t>tunnel</a:t>
            </a:r>
            <a:endParaRPr lang="ko-KR" altLang="en-US" sz="1400" baseline="-25000" dirty="0" smtClean="0">
              <a:latin typeface="Times New Roman" panose="02020603050405020304" pitchFamily="18" charset="0"/>
              <a:cs typeface="Times New Roman" panose="02020603050405020304" pitchFamily="18" charset="0"/>
            </a:endParaRPr>
          </a:p>
        </p:txBody>
      </p:sp>
      <p:grpSp>
        <p:nvGrpSpPr>
          <p:cNvPr id="6" name="Group 5"/>
          <p:cNvGrpSpPr/>
          <p:nvPr/>
        </p:nvGrpSpPr>
        <p:grpSpPr>
          <a:xfrm>
            <a:off x="363460" y="3568474"/>
            <a:ext cx="3262769" cy="2005105"/>
            <a:chOff x="103747" y="3864723"/>
            <a:chExt cx="2593896" cy="2113889"/>
          </a:xfrm>
        </p:grpSpPr>
        <p:pic>
          <p:nvPicPr>
            <p:cNvPr id="42" name="Picture 41"/>
            <p:cNvPicPr>
              <a:picLocks noChangeAspect="1"/>
            </p:cNvPicPr>
            <p:nvPr/>
          </p:nvPicPr>
          <p:blipFill>
            <a:blip r:embed="rId6"/>
            <a:stretch>
              <a:fillRect/>
            </a:stretch>
          </p:blipFill>
          <p:spPr>
            <a:xfrm>
              <a:off x="103747" y="4556861"/>
              <a:ext cx="1032044" cy="1020390"/>
            </a:xfrm>
            <a:prstGeom prst="rect">
              <a:avLst/>
            </a:prstGeom>
            <a:solidFill>
              <a:schemeClr val="bg1"/>
            </a:solidFill>
          </p:spPr>
        </p:pic>
        <p:pic>
          <p:nvPicPr>
            <p:cNvPr id="44" name="Picture 43"/>
            <p:cNvPicPr>
              <a:picLocks noChangeAspect="1"/>
            </p:cNvPicPr>
            <p:nvPr/>
          </p:nvPicPr>
          <p:blipFill>
            <a:blip r:embed="rId7"/>
            <a:stretch>
              <a:fillRect/>
            </a:stretch>
          </p:blipFill>
          <p:spPr>
            <a:xfrm>
              <a:off x="1159432" y="4379819"/>
              <a:ext cx="1538211" cy="1262217"/>
            </a:xfrm>
            <a:prstGeom prst="rect">
              <a:avLst/>
            </a:prstGeom>
          </p:spPr>
        </p:pic>
        <p:pic>
          <p:nvPicPr>
            <p:cNvPr id="61" name="Picture 6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5703" y="3864723"/>
              <a:ext cx="2168711" cy="574016"/>
            </a:xfrm>
            <a:prstGeom prst="rect">
              <a:avLst/>
            </a:prstGeom>
          </p:spPr>
        </p:pic>
        <p:sp>
          <p:nvSpPr>
            <p:cNvPr id="64" name="TextBox 63"/>
            <p:cNvSpPr txBox="1"/>
            <p:nvPr/>
          </p:nvSpPr>
          <p:spPr>
            <a:xfrm>
              <a:off x="1410482" y="5626848"/>
              <a:ext cx="1147014" cy="349703"/>
            </a:xfrm>
            <a:prstGeom prst="rect">
              <a:avLst/>
            </a:prstGeom>
            <a:noFill/>
          </p:spPr>
          <p:txBody>
            <a:bodyPr wrap="square" lIns="36000" tIns="36000" rIns="36000" bIns="36000" rtlCol="0">
              <a:spAutoFit/>
            </a:bodyPr>
            <a:lstStyle/>
            <a:p>
              <a:pPr algn="ctr"/>
              <a:r>
                <a:rPr lang="en-US" altLang="ko-KR" sz="900" dirty="0" smtClean="0">
                  <a:latin typeface="Times New Roman" panose="02020603050405020304" pitchFamily="18" charset="0"/>
                  <a:cs typeface="Times New Roman" panose="02020603050405020304" pitchFamily="18" charset="0"/>
                </a:rPr>
                <a:t>Field enhanced Shockley–Read–Hall generation</a:t>
              </a:r>
            </a:p>
          </p:txBody>
        </p:sp>
        <p:sp>
          <p:nvSpPr>
            <p:cNvPr id="65" name="TextBox 64"/>
            <p:cNvSpPr txBox="1"/>
            <p:nvPr/>
          </p:nvSpPr>
          <p:spPr>
            <a:xfrm>
              <a:off x="121404" y="5628909"/>
              <a:ext cx="879594" cy="349703"/>
            </a:xfrm>
            <a:prstGeom prst="rect">
              <a:avLst/>
            </a:prstGeom>
            <a:noFill/>
          </p:spPr>
          <p:txBody>
            <a:bodyPr wrap="square" lIns="36000" tIns="36000" rIns="36000" bIns="36000" rtlCol="0">
              <a:spAutoFit/>
            </a:bodyPr>
            <a:lstStyle/>
            <a:p>
              <a:pPr algn="ctr"/>
              <a:r>
                <a:rPr lang="en-US" altLang="ko-KR" sz="900" dirty="0" smtClean="0">
                  <a:latin typeface="Times New Roman" panose="02020603050405020304" pitchFamily="18" charset="0"/>
                  <a:cs typeface="Times New Roman" panose="02020603050405020304" pitchFamily="18" charset="0"/>
                </a:rPr>
                <a:t>Band–to–band</a:t>
              </a:r>
            </a:p>
            <a:p>
              <a:pPr algn="ctr"/>
              <a:r>
                <a:rPr lang="en-US" altLang="ko-KR" sz="900" dirty="0" smtClean="0">
                  <a:latin typeface="Times New Roman" panose="02020603050405020304" pitchFamily="18" charset="0"/>
                  <a:cs typeface="Times New Roman" panose="02020603050405020304" pitchFamily="18" charset="0"/>
                </a:rPr>
                <a:t> tunneling</a:t>
              </a:r>
            </a:p>
          </p:txBody>
        </p:sp>
      </p:grpSp>
      <p:sp>
        <p:nvSpPr>
          <p:cNvPr id="66" name="TextBox 65"/>
          <p:cNvSpPr txBox="1"/>
          <p:nvPr/>
        </p:nvSpPr>
        <p:spPr>
          <a:xfrm>
            <a:off x="703234" y="3299178"/>
            <a:ext cx="2493567" cy="288147"/>
          </a:xfrm>
          <a:prstGeom prst="rect">
            <a:avLst/>
          </a:prstGeom>
          <a:noFill/>
        </p:spPr>
        <p:txBody>
          <a:bodyPr wrap="square" lIns="36000" tIns="36000" rIns="36000" bIns="36000" rtlCol="0">
            <a:spAutoFit/>
          </a:bodyPr>
          <a:lstStyle/>
          <a:p>
            <a:pPr algn="ctr"/>
            <a:r>
              <a:rPr lang="en-US" sz="1400" b="1" i="1" dirty="0" smtClean="0">
                <a:latin typeface="Times New Roman" panose="02020603050405020304" pitchFamily="18" charset="0"/>
                <a:cs typeface="Times New Roman" panose="02020603050405020304" pitchFamily="18" charset="0"/>
              </a:rPr>
              <a:t>Factors influencing DCR</a:t>
            </a:r>
            <a:endParaRPr lang="en-US" sz="1400" b="1" i="1" dirty="0">
              <a:latin typeface="Times New Roman" panose="02020603050405020304" pitchFamily="18" charset="0"/>
              <a:cs typeface="Times New Roman" panose="02020603050405020304" pitchFamily="18" charset="0"/>
            </a:endParaRPr>
          </a:p>
        </p:txBody>
      </p:sp>
      <p:grpSp>
        <p:nvGrpSpPr>
          <p:cNvPr id="67" name="Group 66"/>
          <p:cNvGrpSpPr/>
          <p:nvPr/>
        </p:nvGrpSpPr>
        <p:grpSpPr>
          <a:xfrm>
            <a:off x="5150732" y="3744216"/>
            <a:ext cx="2836218" cy="561080"/>
            <a:chOff x="5273998" y="1426372"/>
            <a:chExt cx="3491474" cy="561080"/>
          </a:xfrm>
        </p:grpSpPr>
        <mc:AlternateContent xmlns:mc="http://schemas.openxmlformats.org/markup-compatibility/2006" xmlns:a14="http://schemas.microsoft.com/office/drawing/2010/main">
          <mc:Choice Requires="a14">
            <p:sp>
              <p:nvSpPr>
                <p:cNvPr id="68" name="Rectangle 67"/>
                <p:cNvSpPr/>
                <p:nvPr/>
              </p:nvSpPr>
              <p:spPr>
                <a:xfrm>
                  <a:off x="5273998" y="1456145"/>
                  <a:ext cx="3491474" cy="5087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ko-KR" altLang="en-US" sz="1200" i="1" smtClean="0">
                                <a:latin typeface="Cambria Math" panose="02040503050406030204" pitchFamily="18" charset="0"/>
                              </a:rPr>
                            </m:ctrlPr>
                          </m:sSubPr>
                          <m:e>
                            <m:r>
                              <m:rPr>
                                <m:nor/>
                              </m:rPr>
                              <a:rPr lang="ko-KR" altLang="en-US" sz="1200">
                                <a:latin typeface="Times New Roman" panose="02020603050405020304" pitchFamily="18" charset="0"/>
                                <a:cs typeface="Times New Roman" panose="02020603050405020304" pitchFamily="18" charset="0"/>
                              </a:rPr>
                              <m:t>DCR</m:t>
                            </m:r>
                          </m:e>
                          <m:sub>
                            <m:r>
                              <m:rPr>
                                <m:nor/>
                              </m:rPr>
                              <a:rPr lang="ko-KR" altLang="en-US" sz="1200" i="1">
                                <a:latin typeface="Times New Roman" panose="02020603050405020304" pitchFamily="18" charset="0"/>
                                <a:cs typeface="Times New Roman" panose="02020603050405020304" pitchFamily="18" charset="0"/>
                              </a:rPr>
                              <m:t>SRH</m:t>
                            </m:r>
                          </m:sub>
                        </m:sSub>
                        <m:r>
                          <m:rPr>
                            <m:nor/>
                          </m:rPr>
                          <a:rPr lang="ko-KR" altLang="en-US" sz="1200" i="1">
                            <a:latin typeface="Times New Roman" panose="02020603050405020304" pitchFamily="18" charset="0"/>
                            <a:cs typeface="Times New Roman" panose="02020603050405020304" pitchFamily="18" charset="0"/>
                          </a:rPr>
                          <m:t> ≈ </m:t>
                        </m:r>
                        <m:r>
                          <m:rPr>
                            <m:nor/>
                          </m:rPr>
                          <a:rPr lang="ko-KR" altLang="en-US" sz="1200" i="1">
                            <a:latin typeface="Times New Roman" panose="02020603050405020304" pitchFamily="18" charset="0"/>
                            <a:cs typeface="Times New Roman" panose="02020603050405020304" pitchFamily="18" charset="0"/>
                          </a:rPr>
                          <m:t>A</m:t>
                        </m:r>
                        <m:r>
                          <a:rPr lang="ko-KR" altLang="en-US" sz="1200" i="1" smtClean="0">
                            <a:latin typeface="Cambria Math" panose="02040503050406030204" pitchFamily="18" charset="0"/>
                            <a:cs typeface="Times New Roman" panose="02020603050405020304" pitchFamily="18" charset="0"/>
                          </a:rPr>
                          <m:t>∙</m:t>
                        </m:r>
                        <m:sSub>
                          <m:sSubPr>
                            <m:ctrlPr>
                              <a:rPr lang="ko-KR" altLang="en-US" sz="1200" i="1">
                                <a:latin typeface="Cambria Math" panose="02040503050406030204" pitchFamily="18" charset="0"/>
                              </a:rPr>
                            </m:ctrlPr>
                          </m:sSubPr>
                          <m:e>
                            <m:r>
                              <m:rPr>
                                <m:nor/>
                              </m:rPr>
                              <a:rPr lang="ko-KR" altLang="en-US" sz="1200" i="1">
                                <a:latin typeface="Times New Roman" panose="02020603050405020304" pitchFamily="18" charset="0"/>
                                <a:cs typeface="Times New Roman" panose="02020603050405020304" pitchFamily="18" charset="0"/>
                              </a:rPr>
                              <m:t>P</m:t>
                            </m:r>
                          </m:e>
                          <m:sub>
                            <m:r>
                              <m:rPr>
                                <m:nor/>
                              </m:rPr>
                              <a:rPr lang="ko-KR" altLang="en-US" sz="1200" i="1">
                                <a:latin typeface="Times New Roman" panose="02020603050405020304" pitchFamily="18" charset="0"/>
                                <a:cs typeface="Times New Roman" panose="02020603050405020304" pitchFamily="18" charset="0"/>
                              </a:rPr>
                              <m:t>t</m:t>
                            </m:r>
                          </m:sub>
                        </m:sSub>
                        <m:r>
                          <a:rPr lang="ko-KR" altLang="en-US" sz="1200" i="1">
                            <a:latin typeface="Cambria Math" panose="02040503050406030204" pitchFamily="18" charset="0"/>
                            <a:cs typeface="Times New Roman" panose="02020603050405020304" pitchFamily="18" charset="0"/>
                          </a:rPr>
                          <m:t>∙</m:t>
                        </m:r>
                        <m:f>
                          <m:fPr>
                            <m:ctrlPr>
                              <a:rPr lang="ko-KR" altLang="en-US" sz="1200" i="1">
                                <a:latin typeface="Cambria Math" panose="02040503050406030204" pitchFamily="18" charset="0"/>
                              </a:rPr>
                            </m:ctrlPr>
                          </m:fPr>
                          <m:num>
                            <m:sSub>
                              <m:sSubPr>
                                <m:ctrlPr>
                                  <a:rPr lang="ko-KR" altLang="en-US" sz="1200" b="1" i="1">
                                    <a:latin typeface="Cambria Math" panose="02040503050406030204" pitchFamily="18" charset="0"/>
                                  </a:rPr>
                                </m:ctrlPr>
                              </m:sSubPr>
                              <m:e>
                                <m:r>
                                  <m:rPr>
                                    <m:nor/>
                                  </m:rPr>
                                  <a:rPr lang="ko-KR" altLang="en-US" sz="1200" b="1" i="1">
                                    <a:latin typeface="Times New Roman" panose="02020603050405020304" pitchFamily="18" charset="0"/>
                                    <a:cs typeface="Times New Roman" panose="02020603050405020304" pitchFamily="18" charset="0"/>
                                  </a:rPr>
                                  <m:t>n</m:t>
                                </m:r>
                              </m:e>
                              <m:sub>
                                <m:r>
                                  <m:rPr>
                                    <m:nor/>
                                  </m:rPr>
                                  <a:rPr lang="ko-KR" altLang="en-US" sz="1200" b="1" i="1">
                                    <a:latin typeface="Times New Roman" panose="02020603050405020304" pitchFamily="18" charset="0"/>
                                    <a:cs typeface="Times New Roman" panose="02020603050405020304" pitchFamily="18" charset="0"/>
                                  </a:rPr>
                                  <m:t>i</m:t>
                                </m:r>
                              </m:sub>
                            </m:sSub>
                            <m:r>
                              <m:rPr>
                                <m:nor/>
                              </m:rPr>
                              <a:rPr lang="ko-KR" altLang="en-US" sz="1200" i="1">
                                <a:latin typeface="Times New Roman" panose="02020603050405020304" pitchFamily="18" charset="0"/>
                                <a:cs typeface="Times New Roman" panose="02020603050405020304" pitchFamily="18" charset="0"/>
                              </a:rPr>
                              <m:t>W</m:t>
                            </m:r>
                            <m:r>
                              <a:rPr lang="en-US" altLang="ko-KR" sz="1200" b="0" i="1" smtClean="0">
                                <a:latin typeface="Cambria Math" panose="02040503050406030204" pitchFamily="18" charset="0"/>
                                <a:cs typeface="Times New Roman" panose="02020603050405020304" pitchFamily="18" charset="0"/>
                              </a:rPr>
                              <m:t>(1+</m:t>
                            </m:r>
                            <m:r>
                              <m:rPr>
                                <m:sty m:val="p"/>
                              </m:rPr>
                              <a:rPr lang="el-GR" altLang="ko-KR" sz="1200" b="0" i="1" smtClean="0">
                                <a:latin typeface="Cambria Math" panose="02040503050406030204" pitchFamily="18" charset="0"/>
                                <a:ea typeface="Cambria Math" panose="02040503050406030204" pitchFamily="18" charset="0"/>
                                <a:cs typeface="Times New Roman" panose="02020603050405020304" pitchFamily="18" charset="0"/>
                              </a:rPr>
                              <m:t>Γ</m:t>
                            </m:r>
                            <m:r>
                              <a:rPr lang="en-US" altLang="ko-KR" sz="1200" b="0" i="1" smtClean="0">
                                <a:latin typeface="Cambria Math" panose="02040503050406030204" pitchFamily="18" charset="0"/>
                                <a:ea typeface="Cambria Math" panose="02040503050406030204" pitchFamily="18" charset="0"/>
                                <a:cs typeface="Times New Roman" panose="02020603050405020304" pitchFamily="18" charset="0"/>
                              </a:rPr>
                              <m:t>)</m:t>
                            </m:r>
                          </m:num>
                          <m:den>
                            <m:sSub>
                              <m:sSubPr>
                                <m:ctrlPr>
                                  <a:rPr lang="ko-KR" altLang="en-US" sz="1200" b="1" i="1">
                                    <a:latin typeface="Cambria Math" panose="02040503050406030204" pitchFamily="18" charset="0"/>
                                  </a:rPr>
                                </m:ctrlPr>
                              </m:sSubPr>
                              <m:e>
                                <m:r>
                                  <m:rPr>
                                    <m:nor/>
                                  </m:rPr>
                                  <a:rPr lang="ko-KR" altLang="en-US" sz="1200" b="1" i="1">
                                    <a:latin typeface="Times New Roman" panose="02020603050405020304" pitchFamily="18" charset="0"/>
                                    <a:cs typeface="Times New Roman" panose="02020603050405020304" pitchFamily="18" charset="0"/>
                                  </a:rPr>
                                  <m:t>τ</m:t>
                                </m:r>
                              </m:e>
                              <m:sub>
                                <m:r>
                                  <m:rPr>
                                    <m:nor/>
                                  </m:rPr>
                                  <a:rPr lang="ko-KR" altLang="en-US" sz="1200" b="1" i="1">
                                    <a:latin typeface="Times New Roman" panose="02020603050405020304" pitchFamily="18" charset="0"/>
                                    <a:cs typeface="Times New Roman" panose="02020603050405020304" pitchFamily="18" charset="0"/>
                                  </a:rPr>
                                  <m:t>g</m:t>
                                </m:r>
                                <m:r>
                                  <a:rPr lang="en-US" altLang="ko-KR" sz="1200" b="1" i="1" smtClean="0">
                                    <a:latin typeface="Cambria Math" panose="02040503050406030204" pitchFamily="18" charset="0"/>
                                    <a:cs typeface="Times New Roman" panose="02020603050405020304" pitchFamily="18" charset="0"/>
                                  </a:rPr>
                                  <m:t>𝟎</m:t>
                                </m:r>
                              </m:sub>
                            </m:sSub>
                          </m:den>
                        </m:f>
                      </m:oMath>
                    </m:oMathPara>
                  </a14:m>
                  <a:endParaRPr lang="ko-KR" altLang="en-US" sz="1200" dirty="0">
                    <a:latin typeface="Times New Roman" panose="02020603050405020304" pitchFamily="18" charset="0"/>
                    <a:cs typeface="Times New Roman" panose="02020603050405020304" pitchFamily="18" charset="0"/>
                  </a:endParaRPr>
                </a:p>
              </p:txBody>
            </p:sp>
          </mc:Choice>
          <mc:Fallback xmlns="">
            <p:sp>
              <p:nvSpPr>
                <p:cNvPr id="68" name="Rectangle 67"/>
                <p:cNvSpPr>
                  <a:spLocks noRot="1" noChangeAspect="1" noMove="1" noResize="1" noEditPoints="1" noAdjustHandles="1" noChangeArrowheads="1" noChangeShapeType="1" noTextEdit="1"/>
                </p:cNvSpPr>
                <p:nvPr/>
              </p:nvSpPr>
              <p:spPr>
                <a:xfrm>
                  <a:off x="5273998" y="1456145"/>
                  <a:ext cx="3491474" cy="508729"/>
                </a:xfrm>
                <a:prstGeom prst="rect">
                  <a:avLst/>
                </a:prstGeom>
                <a:blipFill>
                  <a:blip r:embed="rId10"/>
                  <a:stretch>
                    <a:fillRect/>
                  </a:stretch>
                </a:blipFill>
              </p:spPr>
              <p:txBody>
                <a:bodyPr/>
                <a:lstStyle/>
                <a:p>
                  <a:r>
                    <a:rPr lang="ko-KR" altLang="en-US">
                      <a:noFill/>
                    </a:rPr>
                    <a:t> </a:t>
                  </a:r>
                </a:p>
              </p:txBody>
            </p:sp>
          </mc:Fallback>
        </mc:AlternateContent>
        <p:sp>
          <p:nvSpPr>
            <p:cNvPr id="69" name="Rectangle 68"/>
            <p:cNvSpPr/>
            <p:nvPr/>
          </p:nvSpPr>
          <p:spPr>
            <a:xfrm>
              <a:off x="5706219" y="1426372"/>
              <a:ext cx="2628144" cy="561080"/>
            </a:xfrm>
            <a:prstGeom prst="rect">
              <a:avLst/>
            </a:prstGeom>
            <a:noFill/>
            <a:ln w="19050">
              <a:solidFill>
                <a:schemeClr val="bg1">
                  <a:lumMod val="50000"/>
                </a:schemeClr>
              </a:solidFill>
              <a:prstDash val="sysDash"/>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grpSp>
      <p:sp>
        <p:nvSpPr>
          <p:cNvPr id="70" name="TextBox 69"/>
          <p:cNvSpPr txBox="1"/>
          <p:nvPr/>
        </p:nvSpPr>
        <p:spPr>
          <a:xfrm>
            <a:off x="4146083" y="4521921"/>
            <a:ext cx="4845517" cy="1096060"/>
          </a:xfrm>
          <a:prstGeom prst="rect">
            <a:avLst/>
          </a:prstGeom>
          <a:noFill/>
        </p:spPr>
        <p:txBody>
          <a:bodyPr wrap="square" lIns="36000" tIns="36000" rIns="36000" bIns="36000" rtlCol="0">
            <a:spAutoFit/>
          </a:bodyPr>
          <a:lstStyle/>
          <a:p>
            <a:pPr indent="-252000">
              <a:spcBef>
                <a:spcPts val="600"/>
              </a:spcBef>
              <a:spcAft>
                <a:spcPts val="900"/>
              </a:spcAft>
              <a:buFont typeface="Wingdings" panose="05000000000000000000" pitchFamily="2" charset="2"/>
              <a:buChar char="q"/>
            </a:pPr>
            <a:r>
              <a:rPr lang="en-US" altLang="ko-KR" sz="1400" i="1" dirty="0" smtClean="0">
                <a:latin typeface="Times New Roman" panose="02020603050405020304" pitchFamily="18" charset="0"/>
                <a:cs typeface="Times New Roman" panose="02020603050405020304" pitchFamily="18" charset="0"/>
              </a:rPr>
              <a:t>Trivial solutions for </a:t>
            </a:r>
            <a:r>
              <a:rPr lang="en-US" altLang="ko-KR" sz="1400" i="1" u="sng" dirty="0" smtClean="0">
                <a:latin typeface="Times New Roman" panose="02020603050405020304" pitchFamily="18" charset="0"/>
                <a:cs typeface="Times New Roman" panose="02020603050405020304" pitchFamily="18" charset="0"/>
              </a:rPr>
              <a:t>reducing</a:t>
            </a:r>
            <a:r>
              <a:rPr lang="en-US" altLang="ko-KR" sz="1400" i="1" dirty="0" smtClean="0">
                <a:latin typeface="Times New Roman" panose="02020603050405020304" pitchFamily="18" charset="0"/>
                <a:cs typeface="Times New Roman" panose="02020603050405020304" pitchFamily="18" charset="0"/>
              </a:rPr>
              <a:t> DCR:  </a:t>
            </a:r>
          </a:p>
          <a:p>
            <a:pPr marL="540000" indent="-180000">
              <a:lnSpc>
                <a:spcPct val="125000"/>
              </a:lnSpc>
              <a:buFont typeface="Wingdings" panose="05000000000000000000" pitchFamily="2" charset="2"/>
              <a:buChar char="ü"/>
            </a:pPr>
            <a:r>
              <a:rPr lang="en-US" altLang="ko-KR" sz="1200" dirty="0">
                <a:latin typeface="Times New Roman" panose="02020603050405020304" pitchFamily="18" charset="0"/>
                <a:cs typeface="Times New Roman" panose="02020603050405020304" pitchFamily="18" charset="0"/>
              </a:rPr>
              <a:t>Reduce </a:t>
            </a:r>
            <a:r>
              <a:rPr lang="en-US" altLang="ko-KR" sz="1200" dirty="0" smtClean="0">
                <a:latin typeface="Times New Roman" panose="02020603050405020304" pitchFamily="18" charset="0"/>
                <a:cs typeface="Times New Roman" panose="02020603050405020304" pitchFamily="18" charset="0"/>
              </a:rPr>
              <a:t>impurity </a:t>
            </a:r>
            <a:r>
              <a:rPr lang="en-US" altLang="ko-KR" sz="1200" dirty="0">
                <a:latin typeface="Times New Roman" panose="02020603050405020304" pitchFamily="18" charset="0"/>
                <a:cs typeface="Times New Roman" panose="02020603050405020304" pitchFamily="18" charset="0"/>
              </a:rPr>
              <a:t>concentration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  Wafer &amp; fabrication technology</a:t>
            </a:r>
          </a:p>
          <a:p>
            <a:pPr marL="540000" indent="-180000">
              <a:lnSpc>
                <a:spcPct val="125000"/>
              </a:lnSpc>
              <a:buFont typeface="Wingdings" panose="05000000000000000000" pitchFamily="2" charset="2"/>
              <a:buChar char="ü"/>
            </a:pP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Increase detection threshold →  Readout circuit design</a:t>
            </a:r>
            <a:endParaRPr lang="en-US" altLang="ko-KR" sz="1200" dirty="0">
              <a:latin typeface="Times New Roman" panose="02020603050405020304" pitchFamily="18" charset="0"/>
              <a:cs typeface="Times New Roman" panose="02020603050405020304" pitchFamily="18" charset="0"/>
            </a:endParaRPr>
          </a:p>
          <a:p>
            <a:pPr marL="540000" indent="-180000">
              <a:lnSpc>
                <a:spcPct val="125000"/>
              </a:lnSpc>
              <a:buFont typeface="Wingdings" panose="05000000000000000000" pitchFamily="2" charset="2"/>
              <a:buChar char="ü"/>
            </a:pPr>
            <a:r>
              <a:rPr lang="en-US" altLang="ko-KR" sz="1200" b="1" u="sng" dirty="0" smtClean="0">
                <a:latin typeface="Times New Roman" panose="02020603050405020304" pitchFamily="18" charset="0"/>
                <a:cs typeface="Times New Roman" panose="02020603050405020304" pitchFamily="18" charset="0"/>
              </a:rPr>
              <a:t>Decrease </a:t>
            </a:r>
            <a:r>
              <a:rPr lang="en-US" altLang="ko-KR" sz="1200" dirty="0" smtClean="0">
                <a:latin typeface="Times New Roman" panose="02020603050405020304" pitchFamily="18" charset="0"/>
                <a:cs typeface="Times New Roman" panose="02020603050405020304" pitchFamily="18" charset="0"/>
              </a:rPr>
              <a:t>electric </a:t>
            </a:r>
            <a:r>
              <a:rPr lang="en-US" altLang="ko-KR" sz="1200" dirty="0">
                <a:latin typeface="Times New Roman" panose="02020603050405020304" pitchFamily="18" charset="0"/>
                <a:cs typeface="Times New Roman" panose="02020603050405020304" pitchFamily="18" charset="0"/>
              </a:rPr>
              <a:t>field strength</a:t>
            </a:r>
            <a:r>
              <a:rPr lang="en-US" altLang="ko-KR" sz="1200" b="1" dirty="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a:t>
            </a:r>
            <a:r>
              <a:rPr lang="en-US" altLang="ko-KR" sz="1200" dirty="0" smtClean="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ko-KR" sz="1200" b="1" dirty="0">
                <a:latin typeface="Times New Roman" panose="02020603050405020304" pitchFamily="18" charset="0"/>
                <a:cs typeface="Times New Roman" panose="02020603050405020304" pitchFamily="18" charset="0"/>
                <a:sym typeface="Wingdings" panose="05000000000000000000" pitchFamily="2" charset="2"/>
              </a:rPr>
              <a:t>Well </a:t>
            </a:r>
            <a:r>
              <a:rPr lang="en-US" altLang="ko-KR" sz="1200" b="1" dirty="0" smtClean="0">
                <a:latin typeface="Times New Roman" panose="02020603050405020304" pitchFamily="18" charset="0"/>
                <a:cs typeface="Times New Roman" panose="02020603050405020304" pitchFamily="18" charset="0"/>
                <a:sym typeface="Wingdings" panose="05000000000000000000" pitchFamily="2" charset="2"/>
              </a:rPr>
              <a:t>structure</a:t>
            </a:r>
            <a:endParaRPr lang="en-US" altLang="ko-KR" sz="1200" b="1"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799011" y="5882244"/>
            <a:ext cx="7924800" cy="642090"/>
          </a:xfrm>
          <a:prstGeom prst="rect">
            <a:avLst/>
          </a:prstGeom>
          <a:noFill/>
          <a:ln>
            <a:noFill/>
            <a:prstDash val="dash"/>
          </a:ln>
        </p:spPr>
        <p:txBody>
          <a:bodyPr wrap="square" lIns="36000" tIns="36000" rIns="36000" bIns="36000" rtlCol="0">
            <a:spAutoFit/>
          </a:bodyPr>
          <a:lstStyle/>
          <a:p>
            <a:pPr marL="285750" lvl="1" indent="-285750">
              <a:spcAft>
                <a:spcPts val="600"/>
              </a:spcAft>
              <a:buFont typeface="Wingdings" panose="05000000000000000000" pitchFamily="2" charset="2"/>
              <a:buChar char="Ø"/>
            </a:pPr>
            <a:r>
              <a:rPr lang="en-US" altLang="ko-KR" sz="1600" dirty="0" smtClean="0">
                <a:latin typeface="Times New Roman" panose="02020603050405020304" pitchFamily="18" charset="0"/>
                <a:cs typeface="Times New Roman" panose="02020603050405020304" pitchFamily="18" charset="0"/>
              </a:rPr>
              <a:t>Design and fabricate SiPMs with </a:t>
            </a:r>
            <a:r>
              <a:rPr lang="en-US" altLang="ko-KR" sz="1600" b="1" dirty="0" smtClean="0">
                <a:latin typeface="Times New Roman" panose="02020603050405020304" pitchFamily="18" charset="0"/>
                <a:cs typeface="Times New Roman" panose="02020603050405020304" pitchFamily="18" charset="0"/>
              </a:rPr>
              <a:t>different E-field profiles</a:t>
            </a:r>
          </a:p>
          <a:p>
            <a:pPr marL="285750" lvl="1" indent="-285750">
              <a:spcAft>
                <a:spcPts val="600"/>
              </a:spcAft>
              <a:buFont typeface="Wingdings" panose="05000000000000000000" pitchFamily="2" charset="2"/>
              <a:buChar char="Ø"/>
            </a:pPr>
            <a:r>
              <a:rPr lang="en-US" altLang="ko-KR" sz="1600" dirty="0" smtClean="0">
                <a:latin typeface="Times New Roman" panose="02020603050405020304" pitchFamily="18" charset="0"/>
                <a:cs typeface="Times New Roman" panose="02020603050405020304" pitchFamily="18" charset="0"/>
              </a:rPr>
              <a:t>Evaluate </a:t>
            </a:r>
            <a:r>
              <a:rPr lang="el-GR" altLang="ko-KR" sz="1600" b="1" dirty="0">
                <a:latin typeface="Times New Roman" panose="02020603050405020304" pitchFamily="18" charset="0"/>
                <a:cs typeface="Times New Roman" panose="02020603050405020304" pitchFamily="18" charset="0"/>
              </a:rPr>
              <a:t>Δ</a:t>
            </a:r>
            <a:r>
              <a:rPr lang="en-US" altLang="ko-KR" sz="1600" b="1" dirty="0">
                <a:latin typeface="Times New Roman" panose="02020603050405020304" pitchFamily="18" charset="0"/>
                <a:cs typeface="Times New Roman" panose="02020603050405020304" pitchFamily="18" charset="0"/>
              </a:rPr>
              <a:t> E on SiPM performance </a:t>
            </a:r>
            <a:r>
              <a:rPr lang="en-US" altLang="ko-KR" sz="1600" dirty="0" smtClean="0">
                <a:latin typeface="Times New Roman" panose="02020603050405020304" pitchFamily="18" charset="0"/>
                <a:cs typeface="Times New Roman" panose="02020603050405020304" pitchFamily="18" charset="0"/>
              </a:rPr>
              <a:t>through photon-number resolving capability (</a:t>
            </a:r>
            <a:r>
              <a:rPr lang="en-US" altLang="ko-KR" sz="1600" b="1" dirty="0" err="1" smtClean="0">
                <a:latin typeface="Times New Roman" panose="02020603050405020304" pitchFamily="18" charset="0"/>
                <a:cs typeface="Times New Roman" panose="02020603050405020304" pitchFamily="18" charset="0"/>
              </a:rPr>
              <a:t>R</a:t>
            </a:r>
            <a:r>
              <a:rPr lang="en-US" altLang="ko-KR" sz="1600" b="1" baseline="-25000" dirty="0" err="1" smtClean="0">
                <a:latin typeface="Times New Roman" panose="02020603050405020304" pitchFamily="18" charset="0"/>
                <a:cs typeface="Times New Roman" panose="02020603050405020304" pitchFamily="18" charset="0"/>
              </a:rPr>
              <a:t>SiPM</a:t>
            </a:r>
            <a:r>
              <a:rPr lang="en-US" altLang="ko-KR" sz="1600" dirty="0" smtClean="0">
                <a:latin typeface="Times New Roman" panose="02020603050405020304" pitchFamily="18" charset="0"/>
                <a:cs typeface="Times New Roman" panose="02020603050405020304" pitchFamily="18" charset="0"/>
              </a:rPr>
              <a:t>)</a:t>
            </a:r>
          </a:p>
        </p:txBody>
      </p:sp>
      <p:sp>
        <p:nvSpPr>
          <p:cNvPr id="28" name="TextBox 27"/>
          <p:cNvSpPr txBox="1"/>
          <p:nvPr/>
        </p:nvSpPr>
        <p:spPr>
          <a:xfrm>
            <a:off x="-4354" y="0"/>
            <a:ext cx="871905" cy="276999"/>
          </a:xfrm>
          <a:prstGeom prst="rect">
            <a:avLst/>
          </a:prstGeom>
          <a:solidFill>
            <a:schemeClr val="accent3">
              <a:lumMod val="60000"/>
              <a:lumOff val="40000"/>
            </a:schemeClr>
          </a:solidFill>
        </p:spPr>
        <p:txBody>
          <a:bodyPr wrap="none" rtlCol="0">
            <a:spAutoFit/>
          </a:bodyPr>
          <a:lstStyle/>
          <a:p>
            <a:r>
              <a:rPr lang="en-US" altLang="ko-KR" sz="1200" dirty="0" smtClean="0"/>
              <a:t>Motivation</a:t>
            </a:r>
            <a:endParaRPr lang="ko-KR" altLang="en-US" sz="1200" dirty="0"/>
          </a:p>
        </p:txBody>
      </p:sp>
    </p:spTree>
    <p:extLst>
      <p:ext uri="{BB962C8B-B14F-4D97-AF65-F5344CB8AC3E}">
        <p14:creationId xmlns:p14="http://schemas.microsoft.com/office/powerpoint/2010/main" val="731668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7</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Device Structure &amp; Simulation</a:t>
            </a:r>
            <a:endParaRPr lang="ko-KR" altLang="en-US" b="1" dirty="0"/>
          </a:p>
        </p:txBody>
      </p:sp>
      <p:grpSp>
        <p:nvGrpSpPr>
          <p:cNvPr id="10" name="Group 9"/>
          <p:cNvGrpSpPr/>
          <p:nvPr/>
        </p:nvGrpSpPr>
        <p:grpSpPr>
          <a:xfrm>
            <a:off x="4517687" y="4592993"/>
            <a:ext cx="4485140" cy="1682101"/>
            <a:chOff x="65992" y="4893171"/>
            <a:chExt cx="4649724" cy="1682101"/>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445" y="5197481"/>
              <a:ext cx="4212000" cy="1137362"/>
            </a:xfrm>
            <a:prstGeom prst="rect">
              <a:avLst/>
            </a:prstGeom>
          </p:spPr>
        </p:pic>
        <p:sp>
          <p:nvSpPr>
            <p:cNvPr id="16" name="TextBox 15"/>
            <p:cNvSpPr txBox="1"/>
            <p:nvPr/>
          </p:nvSpPr>
          <p:spPr>
            <a:xfrm>
              <a:off x="65992" y="6348681"/>
              <a:ext cx="4649724" cy="226591"/>
            </a:xfrm>
            <a:prstGeom prst="rect">
              <a:avLst/>
            </a:prstGeom>
            <a:noFill/>
          </p:spPr>
          <p:txBody>
            <a:bodyPr wrap="square" lIns="36000" tIns="36000" rIns="36000" bIns="36000" rtlCol="0">
              <a:spAutoFit/>
            </a:bodyPr>
            <a:lstStyle/>
            <a:p>
              <a:pPr marL="0" lvl="1" algn="ctr">
                <a:spcAft>
                  <a:spcPts val="600"/>
                </a:spcAft>
              </a:pPr>
              <a:r>
                <a:rPr lang="en-US" altLang="ko-KR" sz="1000" dirty="0" smtClean="0">
                  <a:solidFill>
                    <a:schemeClr val="bg1">
                      <a:lumMod val="50000"/>
                    </a:schemeClr>
                  </a:solidFill>
                  <a:latin typeface="Times New Roman" panose="02020603050405020304" pitchFamily="18" charset="0"/>
                  <a:cs typeface="Times New Roman" panose="02020603050405020304" pitchFamily="18" charset="0"/>
                </a:rPr>
                <a:t>Three p-well implantation doses and their corresponding simulated peak electric field</a:t>
              </a:r>
              <a:endParaRPr lang="en-US" altLang="ko-KR" sz="10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sp>
          <p:nvSpPr>
            <p:cNvPr id="30" name="Rectangle 29"/>
            <p:cNvSpPr/>
            <p:nvPr/>
          </p:nvSpPr>
          <p:spPr>
            <a:xfrm>
              <a:off x="317712" y="5549836"/>
              <a:ext cx="658714" cy="734207"/>
            </a:xfrm>
            <a:prstGeom prst="rect">
              <a:avLst/>
            </a:prstGeom>
            <a:noFill/>
            <a:ln w="19050">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31" name="Rectangle 30"/>
            <p:cNvSpPr/>
            <p:nvPr/>
          </p:nvSpPr>
          <p:spPr>
            <a:xfrm>
              <a:off x="3329542" y="5588184"/>
              <a:ext cx="634996" cy="695860"/>
            </a:xfrm>
            <a:prstGeom prst="rect">
              <a:avLst/>
            </a:prstGeom>
            <a:noFill/>
            <a:ln w="19050">
              <a:solidFill>
                <a:srgbClr val="FF0000"/>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2" name="TextBox 21"/>
            <p:cNvSpPr txBox="1"/>
            <p:nvPr/>
          </p:nvSpPr>
          <p:spPr>
            <a:xfrm>
              <a:off x="349310" y="4893171"/>
              <a:ext cx="3993516" cy="288147"/>
            </a:xfrm>
            <a:prstGeom prst="rect">
              <a:avLst/>
            </a:prstGeom>
            <a:noFill/>
          </p:spPr>
          <p:txBody>
            <a:bodyPr wrap="square" lIns="36000" tIns="36000" rIns="36000" bIns="36000" rtlCol="0">
              <a:spAutoFit/>
            </a:bodyPr>
            <a:lstStyle/>
            <a:p>
              <a:pPr marL="0" lvl="1" algn="ctr">
                <a:spcAft>
                  <a:spcPts val="600"/>
                </a:spcAft>
              </a:pPr>
              <a:r>
                <a:rPr lang="en-US" altLang="ko-KR" sz="1400" b="1" u="sng" dirty="0" smtClean="0">
                  <a:latin typeface="Times New Roman" panose="02020603050405020304" pitchFamily="18" charset="0"/>
                  <a:cs typeface="Times New Roman" panose="02020603050405020304" pitchFamily="18" charset="0"/>
                </a:rPr>
                <a:t>n-on-p SiPMs with three peak E-field strengths</a:t>
              </a:r>
              <a:endParaRPr lang="en-US" altLang="ko-KR" sz="1400" b="1" u="sng" baseline="-25000" dirty="0" smtClean="0">
                <a:latin typeface="Times New Roman" panose="02020603050405020304" pitchFamily="18" charset="0"/>
                <a:cs typeface="Times New Roman" panose="02020603050405020304" pitchFamily="18" charset="0"/>
              </a:endParaRPr>
            </a:p>
          </p:txBody>
        </p:sp>
      </p:grpSp>
      <p:grpSp>
        <p:nvGrpSpPr>
          <p:cNvPr id="11" name="Group 10"/>
          <p:cNvGrpSpPr/>
          <p:nvPr/>
        </p:nvGrpSpPr>
        <p:grpSpPr>
          <a:xfrm>
            <a:off x="4541011" y="1469381"/>
            <a:ext cx="4410129" cy="3017754"/>
            <a:chOff x="4288484" y="1011319"/>
            <a:chExt cx="4899445" cy="3530631"/>
          </a:xfrm>
        </p:grpSpPr>
        <p:sp>
          <p:nvSpPr>
            <p:cNvPr id="15" name="TextBox 14"/>
            <p:cNvSpPr txBox="1"/>
            <p:nvPr/>
          </p:nvSpPr>
          <p:spPr>
            <a:xfrm>
              <a:off x="4288484" y="4259541"/>
              <a:ext cx="4899445" cy="282409"/>
            </a:xfrm>
            <a:prstGeom prst="rect">
              <a:avLst/>
            </a:prstGeom>
            <a:noFill/>
          </p:spPr>
          <p:txBody>
            <a:bodyPr wrap="square" lIns="36000" tIns="36000" rIns="36000" bIns="36000"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Simulated 1D E-field profiles as a function of depletion depth (</a:t>
              </a:r>
              <a:r>
                <a:rPr lang="el-GR" altLang="ko-KR" sz="1200" dirty="0" smtClean="0">
                  <a:solidFill>
                    <a:schemeClr val="bg1">
                      <a:lumMod val="50000"/>
                    </a:schemeClr>
                  </a:solidFill>
                  <a:latin typeface="Times New Roman" panose="02020603050405020304" pitchFamily="18" charset="0"/>
                  <a:cs typeface="Times New Roman" panose="02020603050405020304" pitchFamily="18" charset="0"/>
                </a:rPr>
                <a:t>μ</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m)</a:t>
              </a:r>
              <a:endPar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4473" y="1011319"/>
              <a:ext cx="4707469" cy="3290773"/>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59727" y="1117164"/>
              <a:ext cx="2425791" cy="1782713"/>
            </a:xfrm>
            <a:prstGeom prst="rect">
              <a:avLst/>
            </a:prstGeom>
          </p:spPr>
        </p:pic>
      </p:grpSp>
      <p:grpSp>
        <p:nvGrpSpPr>
          <p:cNvPr id="29" name="Group 28"/>
          <p:cNvGrpSpPr/>
          <p:nvPr/>
        </p:nvGrpSpPr>
        <p:grpSpPr>
          <a:xfrm>
            <a:off x="-32346" y="3678482"/>
            <a:ext cx="4140183" cy="2470399"/>
            <a:chOff x="-128842" y="2246614"/>
            <a:chExt cx="3981187" cy="2409820"/>
          </a:xfrm>
        </p:grpSpPr>
        <p:pic>
          <p:nvPicPr>
            <p:cNvPr id="32" name="Picture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4043" y="2246614"/>
              <a:ext cx="3464077" cy="2376836"/>
            </a:xfrm>
            <a:prstGeom prst="rect">
              <a:avLst/>
            </a:prstGeom>
          </p:spPr>
        </p:pic>
        <p:sp>
          <p:nvSpPr>
            <p:cNvPr id="37" name="TextBox 36"/>
            <p:cNvSpPr txBox="1"/>
            <p:nvPr/>
          </p:nvSpPr>
          <p:spPr>
            <a:xfrm>
              <a:off x="2366445" y="3629687"/>
              <a:ext cx="1485900" cy="246221"/>
            </a:xfrm>
            <a:prstGeom prst="rect">
              <a:avLst/>
            </a:prstGeom>
            <a:noFill/>
          </p:spPr>
          <p:txBody>
            <a:bodyPr wrap="square" rtlCol="0">
              <a:spAutoFit/>
            </a:bodyPr>
            <a:lstStyle/>
            <a:p>
              <a:pPr marL="0" lvl="1" algn="ctr">
                <a:spcAft>
                  <a:spcPts val="600"/>
                </a:spcAft>
              </a:pPr>
              <a:r>
                <a:rPr lang="en-US" altLang="ko-KR" sz="1000" dirty="0" smtClean="0">
                  <a:solidFill>
                    <a:schemeClr val="bg1"/>
                  </a:solidFill>
                  <a:latin typeface="Times New Roman" panose="02020603050405020304" pitchFamily="18" charset="0"/>
                  <a:cs typeface="Times New Roman" panose="02020603050405020304" pitchFamily="18" charset="0"/>
                </a:rPr>
                <a:t>2D TCAD simulation</a:t>
              </a:r>
              <a:endParaRPr lang="en-US" altLang="ko-KR" sz="1000" baseline="-25000" dirty="0" smtClean="0">
                <a:solidFill>
                  <a:schemeClr val="bg1"/>
                </a:solidFill>
                <a:latin typeface="Times New Roman" panose="02020603050405020304" pitchFamily="18" charset="0"/>
                <a:cs typeface="Times New Roman" panose="02020603050405020304" pitchFamily="18" charset="0"/>
              </a:endParaRPr>
            </a:p>
          </p:txBody>
        </p:sp>
        <p:cxnSp>
          <p:nvCxnSpPr>
            <p:cNvPr id="38" name="Straight Connector 37"/>
            <p:cNvCxnSpPr/>
            <p:nvPr/>
          </p:nvCxnSpPr>
          <p:spPr>
            <a:xfrm>
              <a:off x="2202157" y="2566994"/>
              <a:ext cx="0" cy="136401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28842" y="2539688"/>
              <a:ext cx="643277" cy="371005"/>
            </a:xfrm>
            <a:prstGeom prst="rect">
              <a:avLst/>
            </a:prstGeom>
            <a:noFill/>
          </p:spPr>
          <p:txBody>
            <a:bodyPr wrap="square" lIns="36000" tIns="36000" rIns="36000" bIns="36000" rtlCol="0">
              <a:spAutoFit/>
            </a:bodyPr>
            <a:lstStyle/>
            <a:p>
              <a:pPr algn="ctr"/>
              <a:r>
                <a:rPr lang="en-US" altLang="ko-KR" sz="1100" dirty="0" smtClean="0"/>
                <a:t>Depth </a:t>
              </a:r>
            </a:p>
            <a:p>
              <a:pPr algn="ctr"/>
              <a:r>
                <a:rPr lang="en-US" altLang="ko-KR" sz="1100" dirty="0" smtClean="0"/>
                <a:t>(</a:t>
              </a:r>
              <a:r>
                <a:rPr lang="el-GR" altLang="ko-KR" sz="1100" dirty="0" smtClean="0">
                  <a:latin typeface="Times New Roman" panose="02020603050405020304" pitchFamily="18" charset="0"/>
                  <a:cs typeface="Times New Roman" panose="02020603050405020304" pitchFamily="18" charset="0"/>
                </a:rPr>
                <a:t>μ</a:t>
              </a:r>
              <a:r>
                <a:rPr lang="en-US" altLang="ko-KR" sz="1100" dirty="0" smtClean="0">
                  <a:latin typeface="Times New Roman" panose="02020603050405020304" pitchFamily="18" charset="0"/>
                  <a:cs typeface="Times New Roman" panose="02020603050405020304" pitchFamily="18" charset="0"/>
                </a:rPr>
                <a:t>m)</a:t>
              </a:r>
              <a:endParaRPr lang="ko-KR" altLang="en-US" sz="1100" dirty="0" smtClean="0"/>
            </a:p>
          </p:txBody>
        </p:sp>
        <p:cxnSp>
          <p:nvCxnSpPr>
            <p:cNvPr id="40" name="Straight Arrow Connector 39"/>
            <p:cNvCxnSpPr>
              <a:stCxn id="39" idx="2"/>
            </p:cNvCxnSpPr>
            <p:nvPr/>
          </p:nvCxnSpPr>
          <p:spPr>
            <a:xfrm>
              <a:off x="192796" y="2910693"/>
              <a:ext cx="1" cy="174574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242693" y="1377972"/>
            <a:ext cx="3747428" cy="1867658"/>
            <a:chOff x="411508" y="1196939"/>
            <a:chExt cx="3865805" cy="2043848"/>
          </a:xfrm>
        </p:grpSpPr>
        <p:sp>
          <p:nvSpPr>
            <p:cNvPr id="43" name="TextBox 42"/>
            <p:cNvSpPr txBox="1"/>
            <p:nvPr/>
          </p:nvSpPr>
          <p:spPr>
            <a:xfrm>
              <a:off x="799807" y="2937657"/>
              <a:ext cx="3089205" cy="303130"/>
            </a:xfrm>
            <a:prstGeom prst="rect">
              <a:avLst/>
            </a:prstGeom>
            <a:noFill/>
          </p:spPr>
          <p:txBody>
            <a:bodyPr wrap="square" rtlCol="0">
              <a:spAutoFit/>
            </a:bodyPr>
            <a:lstStyle/>
            <a:p>
              <a:pPr marL="0" lvl="1" algn="ct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Cross-sectional diagram of a GAPD</a:t>
              </a:r>
            </a:p>
          </p:txBody>
        </p:sp>
        <p:pic>
          <p:nvPicPr>
            <p:cNvPr id="44" name="Picture 43" descr="F:\카이스트\00.RESEARCH\0001. 졸업 준비\04. Figures\00. Proposal (중간발표)\NonP_TCAD_structure.pn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508" y="1196939"/>
              <a:ext cx="3865805" cy="1776906"/>
            </a:xfrm>
            <a:prstGeom prst="rect">
              <a:avLst/>
            </a:prstGeom>
            <a:noFill/>
            <a:ln>
              <a:noFill/>
            </a:ln>
          </p:spPr>
        </p:pic>
      </p:grpSp>
      <p:sp>
        <p:nvSpPr>
          <p:cNvPr id="2" name="Rectangle 1"/>
          <p:cNvSpPr/>
          <p:nvPr/>
        </p:nvSpPr>
        <p:spPr>
          <a:xfrm>
            <a:off x="69259" y="1168105"/>
            <a:ext cx="4094296" cy="5175868"/>
          </a:xfrm>
          <a:prstGeom prst="rect">
            <a:avLst/>
          </a:prstGeom>
          <a:noFill/>
          <a:ln w="15875">
            <a:solidFill>
              <a:schemeClr val="bg1">
                <a:lumMod val="65000"/>
              </a:schemeClr>
            </a:solidFill>
            <a:prstDash val="dash"/>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6" name="TextBox 25"/>
          <p:cNvSpPr txBox="1"/>
          <p:nvPr/>
        </p:nvSpPr>
        <p:spPr>
          <a:xfrm>
            <a:off x="1374704" y="874555"/>
            <a:ext cx="1483406" cy="565146"/>
          </a:xfrm>
          <a:prstGeom prst="rect">
            <a:avLst/>
          </a:prstGeom>
          <a:solidFill>
            <a:schemeClr val="bg1"/>
          </a:solidFill>
        </p:spPr>
        <p:txBody>
          <a:bodyPr wrap="square" lIns="36000" tIns="36000" rIns="36000" bIns="36000" rtlCol="0">
            <a:spAutoFit/>
          </a:bodyPr>
          <a:lstStyle/>
          <a:p>
            <a:pPr algn="ctr"/>
            <a:r>
              <a:rPr lang="en-US" altLang="ko-KR" sz="1600" b="1" dirty="0" smtClean="0">
                <a:latin typeface="Times New Roman" panose="02020603050405020304" pitchFamily="18" charset="0"/>
                <a:cs typeface="Times New Roman" panose="02020603050405020304" pitchFamily="18" charset="0"/>
              </a:rPr>
              <a:t>n-on-p</a:t>
            </a:r>
          </a:p>
          <a:p>
            <a:pPr algn="ctr"/>
            <a:r>
              <a:rPr lang="en-US" altLang="ko-KR" sz="1600" b="1" dirty="0" smtClean="0">
                <a:latin typeface="Times New Roman" panose="02020603050405020304" pitchFamily="18" charset="0"/>
                <a:cs typeface="Times New Roman" panose="02020603050405020304" pitchFamily="18" charset="0"/>
              </a:rPr>
              <a:t>Structure</a:t>
            </a:r>
          </a:p>
        </p:txBody>
      </p:sp>
      <p:sp>
        <p:nvSpPr>
          <p:cNvPr id="27" name="Rectangle 26"/>
          <p:cNvSpPr/>
          <p:nvPr/>
        </p:nvSpPr>
        <p:spPr>
          <a:xfrm>
            <a:off x="4468241" y="1168105"/>
            <a:ext cx="4584372" cy="5175868"/>
          </a:xfrm>
          <a:prstGeom prst="rect">
            <a:avLst/>
          </a:prstGeom>
          <a:noFill/>
          <a:ln w="15875">
            <a:solidFill>
              <a:schemeClr val="bg1">
                <a:lumMod val="65000"/>
              </a:schemeClr>
            </a:solidFill>
            <a:prstDash val="dash"/>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8" name="TextBox 27"/>
          <p:cNvSpPr txBox="1"/>
          <p:nvPr/>
        </p:nvSpPr>
        <p:spPr>
          <a:xfrm>
            <a:off x="5975353" y="874555"/>
            <a:ext cx="1483406" cy="565146"/>
          </a:xfrm>
          <a:prstGeom prst="rect">
            <a:avLst/>
          </a:prstGeom>
          <a:solidFill>
            <a:schemeClr val="bg1"/>
          </a:solidFill>
        </p:spPr>
        <p:txBody>
          <a:bodyPr wrap="square" lIns="36000" tIns="36000" rIns="36000" bIns="36000" rtlCol="0">
            <a:spAutoFit/>
          </a:bodyPr>
          <a:lstStyle/>
          <a:p>
            <a:pPr algn="ctr"/>
            <a:r>
              <a:rPr lang="en-US" altLang="ko-KR" sz="1600" b="1" dirty="0" smtClean="0">
                <a:latin typeface="Times New Roman" panose="02020603050405020304" pitchFamily="18" charset="0"/>
                <a:cs typeface="Times New Roman" panose="02020603050405020304" pitchFamily="18" charset="0"/>
              </a:rPr>
              <a:t>E-field</a:t>
            </a:r>
          </a:p>
          <a:p>
            <a:pPr algn="ctr"/>
            <a:r>
              <a:rPr lang="en-US" altLang="ko-KR" sz="1600" b="1" dirty="0" smtClean="0">
                <a:latin typeface="Times New Roman" panose="02020603050405020304" pitchFamily="18" charset="0"/>
                <a:cs typeface="Times New Roman" panose="02020603050405020304" pitchFamily="18" charset="0"/>
              </a:rPr>
              <a:t>Distribution</a:t>
            </a:r>
          </a:p>
        </p:txBody>
      </p:sp>
      <p:cxnSp>
        <p:nvCxnSpPr>
          <p:cNvPr id="41" name="Straight Arrow Connector 40"/>
          <p:cNvCxnSpPr/>
          <p:nvPr/>
        </p:nvCxnSpPr>
        <p:spPr>
          <a:xfrm flipV="1">
            <a:off x="2430464" y="2941463"/>
            <a:ext cx="2185549" cy="2044955"/>
          </a:xfrm>
          <a:prstGeom prst="straightConnector1">
            <a:avLst/>
          </a:prstGeom>
          <a:ln w="3175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354" y="0"/>
            <a:ext cx="1509644" cy="276999"/>
          </a:xfrm>
          <a:prstGeom prst="rect">
            <a:avLst/>
          </a:prstGeom>
          <a:solidFill>
            <a:schemeClr val="accent5">
              <a:lumMod val="60000"/>
              <a:lumOff val="40000"/>
            </a:schemeClr>
          </a:solidFill>
        </p:spPr>
        <p:txBody>
          <a:bodyPr wrap="none" rtlCol="0">
            <a:spAutoFit/>
          </a:bodyPr>
          <a:lstStyle/>
          <a:p>
            <a:r>
              <a:rPr lang="en-US" altLang="ko-KR" sz="1200" dirty="0" smtClean="0"/>
              <a:t>Materials &amp; Methods</a:t>
            </a:r>
            <a:endParaRPr lang="ko-KR" altLang="en-US" sz="1200" dirty="0"/>
          </a:p>
        </p:txBody>
      </p:sp>
    </p:spTree>
    <p:extLst>
      <p:ext uri="{BB962C8B-B14F-4D97-AF65-F5344CB8AC3E}">
        <p14:creationId xmlns:p14="http://schemas.microsoft.com/office/powerpoint/2010/main" val="475220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8</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Reverse I</a:t>
            </a:r>
            <a:r>
              <a:rPr lang="en-US" altLang="ko-KR" b="1" dirty="0" smtClean="0">
                <a:latin typeface="Times New Roman" panose="02020603050405020304" pitchFamily="18" charset="0"/>
                <a:cs typeface="Times New Roman" panose="02020603050405020304" pitchFamily="18" charset="0"/>
              </a:rPr>
              <a:t>–</a:t>
            </a:r>
            <a:r>
              <a:rPr lang="en-US" altLang="ko-KR" b="1" dirty="0" smtClean="0"/>
              <a:t>V Curves</a:t>
            </a:r>
            <a:endParaRPr lang="ko-KR" altLang="en-US" b="1"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915" y="1148842"/>
            <a:ext cx="4140000" cy="2879346"/>
          </a:xfrm>
          <a:prstGeom prst="rect">
            <a:avLst/>
          </a:prstGeom>
        </p:spPr>
      </p:pic>
      <p:sp>
        <p:nvSpPr>
          <p:cNvPr id="11" name="TextBox 10"/>
          <p:cNvSpPr txBox="1"/>
          <p:nvPr/>
        </p:nvSpPr>
        <p:spPr>
          <a:xfrm>
            <a:off x="265316" y="4076653"/>
            <a:ext cx="2313298" cy="830997"/>
          </a:xfrm>
          <a:prstGeom prst="rect">
            <a:avLst/>
          </a:prstGeom>
          <a:noFill/>
        </p:spPr>
        <p:txBody>
          <a:bodyPr wrap="square" lIns="36000" rIns="0" rtlCol="0">
            <a:spAutoFit/>
          </a:bodyPr>
          <a:lstStyle/>
          <a:p>
            <a:r>
              <a:rPr lang="en-US" altLang="ko-KR" sz="1200" b="1" u="sng" dirty="0" smtClean="0"/>
              <a:t>Measurement setup</a:t>
            </a:r>
          </a:p>
          <a:p>
            <a:r>
              <a:rPr lang="en-US" altLang="ko-KR" sz="1200" dirty="0"/>
              <a:t>- </a:t>
            </a:r>
            <a:r>
              <a:rPr lang="en-US" altLang="ko-KR" sz="1200" i="1" dirty="0" smtClean="0"/>
              <a:t>Voltage range: 0 – 70 V</a:t>
            </a:r>
            <a:endParaRPr lang="en-US" altLang="ko-KR" sz="1200" i="1" dirty="0"/>
          </a:p>
          <a:p>
            <a:r>
              <a:rPr lang="en-US" altLang="ko-KR" sz="1200" dirty="0" smtClean="0"/>
              <a:t>- Cell type: 65-</a:t>
            </a:r>
            <a:r>
              <a:rPr lang="el-GR" altLang="ko-KR" sz="1200" dirty="0" smtClean="0">
                <a:latin typeface="Times New Roman" panose="02020603050405020304" pitchFamily="18" charset="0"/>
                <a:cs typeface="Times New Roman" panose="02020603050405020304" pitchFamily="18" charset="0"/>
              </a:rPr>
              <a:t>μ</a:t>
            </a:r>
            <a:r>
              <a:rPr lang="en-US" altLang="ko-KR" sz="1200" dirty="0" smtClean="0"/>
              <a:t>m single microcell</a:t>
            </a:r>
          </a:p>
          <a:p>
            <a:r>
              <a:rPr lang="en-US" altLang="ko-KR" sz="1200" dirty="0" smtClean="0"/>
              <a:t>- Wafer</a:t>
            </a:r>
            <a:r>
              <a:rPr lang="en-US" altLang="ko-KR" sz="1200" dirty="0" smtClean="0">
                <a:latin typeface="Times New Roman" panose="02020603050405020304" pitchFamily="18" charset="0"/>
                <a:cs typeface="Times New Roman" panose="02020603050405020304" pitchFamily="18" charset="0"/>
              </a:rPr>
              <a:t>–level I–V measurements</a:t>
            </a:r>
            <a:endParaRPr lang="en-US" altLang="ko-KR" sz="1200" dirty="0" smtClean="0"/>
          </a:p>
        </p:txBody>
      </p:sp>
      <p:sp>
        <p:nvSpPr>
          <p:cNvPr id="13" name="TextBox 12"/>
          <p:cNvSpPr txBox="1"/>
          <p:nvPr/>
        </p:nvSpPr>
        <p:spPr>
          <a:xfrm>
            <a:off x="319863" y="904252"/>
            <a:ext cx="3886200" cy="276999"/>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Reverse I–V of single types with three </a:t>
            </a:r>
            <a:r>
              <a:rPr lang="el-GR" altLang="ko-KR" sz="1200" dirty="0" smtClean="0">
                <a:solidFill>
                  <a:schemeClr val="bg1">
                    <a:lumMod val="50000"/>
                  </a:schemeClr>
                </a:solidFill>
                <a:latin typeface="Times New Roman" panose="02020603050405020304" pitchFamily="18" charset="0"/>
                <a:cs typeface="Times New Roman" panose="02020603050405020304" pitchFamily="18" charset="0"/>
              </a:rPr>
              <a:t>ϕ</a:t>
            </a:r>
            <a:r>
              <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rPr>
              <a:t>p-well</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 conditions</a:t>
            </a:r>
            <a:endPar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5003931" y="905921"/>
            <a:ext cx="3886200" cy="276999"/>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Reverse I–V of single types as a function of V</a:t>
            </a:r>
            <a:r>
              <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rPr>
              <a:t>ex</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3838" y="1131689"/>
            <a:ext cx="4140000" cy="2879641"/>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03" y="5029200"/>
            <a:ext cx="3968052" cy="1417077"/>
          </a:xfrm>
          <a:prstGeom prst="rect">
            <a:avLst/>
          </a:prstGeom>
        </p:spPr>
      </p:pic>
      <p:sp>
        <p:nvSpPr>
          <p:cNvPr id="5" name="Right Arrow 4"/>
          <p:cNvSpPr/>
          <p:nvPr/>
        </p:nvSpPr>
        <p:spPr>
          <a:xfrm>
            <a:off x="4127646" y="1903427"/>
            <a:ext cx="727337" cy="1336164"/>
          </a:xfrm>
          <a:prstGeom prst="rightArrow">
            <a:avLst>
              <a:gd name="adj1" fmla="val 50000"/>
              <a:gd name="adj2" fmla="val 60112"/>
            </a:avLst>
          </a:prstGeom>
          <a:solidFill>
            <a:schemeClr val="tx2">
              <a:lumMod val="60000"/>
              <a:lumOff val="40000"/>
              <a:alpha val="68000"/>
            </a:schemeClr>
          </a:solidFill>
          <a:ln>
            <a:noFill/>
          </a:ln>
          <a:effectLst>
            <a:softEdge rad="31750"/>
          </a:effectLst>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ko-KR" altLang="en-US" sz="1100" dirty="0" smtClean="0"/>
          </a:p>
        </p:txBody>
      </p:sp>
      <p:sp>
        <p:nvSpPr>
          <p:cNvPr id="20" name="TextBox 19"/>
          <p:cNvSpPr txBox="1"/>
          <p:nvPr/>
        </p:nvSpPr>
        <p:spPr>
          <a:xfrm>
            <a:off x="2262963" y="3110906"/>
            <a:ext cx="608150" cy="257369"/>
          </a:xfrm>
          <a:prstGeom prst="rect">
            <a:avLst/>
          </a:prstGeom>
          <a:noFill/>
        </p:spPr>
        <p:txBody>
          <a:bodyPr wrap="square" lIns="36000" tIns="36000" rIns="36000" bIns="36000" rtlCol="0">
            <a:spAutoFit/>
          </a:bodyPr>
          <a:lstStyle/>
          <a:p>
            <a:pPr algn="ctr"/>
            <a:r>
              <a:rPr lang="en-US" altLang="ko-KR" sz="1200" dirty="0" err="1" smtClean="0">
                <a:latin typeface="Times New Roman" panose="02020603050405020304" pitchFamily="18" charset="0"/>
                <a:cs typeface="Times New Roman" panose="02020603050405020304" pitchFamily="18" charset="0"/>
              </a:rPr>
              <a:t>I</a:t>
            </a:r>
            <a:r>
              <a:rPr lang="en-US" altLang="ko-KR" sz="1200" baseline="-25000" dirty="0" err="1" smtClean="0">
                <a:latin typeface="Times New Roman" panose="02020603050405020304" pitchFamily="18" charset="0"/>
                <a:cs typeface="Times New Roman" panose="02020603050405020304" pitchFamily="18" charset="0"/>
              </a:rPr>
              <a:t>pre</a:t>
            </a:r>
            <a:r>
              <a:rPr lang="en-US" altLang="ko-KR" sz="1200" baseline="-25000" dirty="0" smtClean="0">
                <a:latin typeface="Times New Roman" panose="02020603050405020304" pitchFamily="18" charset="0"/>
                <a:cs typeface="Times New Roman" panose="02020603050405020304" pitchFamily="18" charset="0"/>
              </a:rPr>
              <a:t>-BD</a:t>
            </a:r>
            <a:endParaRPr lang="ko-KR" altLang="en-US" sz="1200" baseline="-25000" dirty="0" smtClean="0">
              <a:latin typeface="Times New Roman" panose="02020603050405020304" pitchFamily="18" charset="0"/>
              <a:cs typeface="Times New Roman" panose="02020603050405020304" pitchFamily="18" charset="0"/>
            </a:endParaRPr>
          </a:p>
        </p:txBody>
      </p:sp>
      <p:sp>
        <p:nvSpPr>
          <p:cNvPr id="21" name="TextBox 20"/>
          <p:cNvSpPr txBox="1"/>
          <p:nvPr/>
        </p:nvSpPr>
        <p:spPr>
          <a:xfrm>
            <a:off x="6642975" y="1423219"/>
            <a:ext cx="608150" cy="257369"/>
          </a:xfrm>
          <a:prstGeom prst="rect">
            <a:avLst/>
          </a:prstGeom>
          <a:noFill/>
        </p:spPr>
        <p:txBody>
          <a:bodyPr wrap="square" lIns="36000" tIns="36000" rIns="36000" bIns="36000" rtlCol="0">
            <a:spAutoFit/>
          </a:bodyPr>
          <a:lstStyle/>
          <a:p>
            <a:pPr algn="ctr"/>
            <a:r>
              <a:rPr lang="en-US" altLang="ko-KR" sz="1200" dirty="0" err="1" smtClean="0">
                <a:latin typeface="Times New Roman" panose="02020603050405020304" pitchFamily="18" charset="0"/>
                <a:cs typeface="Times New Roman" panose="02020603050405020304" pitchFamily="18" charset="0"/>
              </a:rPr>
              <a:t>I</a:t>
            </a:r>
            <a:r>
              <a:rPr lang="en-US" altLang="ko-KR" sz="1200" baseline="-25000" dirty="0" err="1" smtClean="0">
                <a:latin typeface="Times New Roman" panose="02020603050405020304" pitchFamily="18" charset="0"/>
                <a:cs typeface="Times New Roman" panose="02020603050405020304" pitchFamily="18" charset="0"/>
              </a:rPr>
              <a:t>post</a:t>
            </a:r>
            <a:r>
              <a:rPr lang="en-US" altLang="ko-KR" sz="1200" baseline="-25000" dirty="0" smtClean="0">
                <a:latin typeface="Times New Roman" panose="02020603050405020304" pitchFamily="18" charset="0"/>
                <a:cs typeface="Times New Roman" panose="02020603050405020304" pitchFamily="18" charset="0"/>
              </a:rPr>
              <a:t>-BD</a:t>
            </a:r>
            <a:endParaRPr lang="ko-KR" altLang="en-US" sz="1200" baseline="-25000" dirty="0" smtClean="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TextBox 17"/>
              <p:cNvSpPr txBox="1"/>
              <p:nvPr/>
            </p:nvSpPr>
            <p:spPr>
              <a:xfrm>
                <a:off x="2844999" y="4075064"/>
                <a:ext cx="1264636" cy="646331"/>
              </a:xfrm>
              <a:prstGeom prst="rect">
                <a:avLst/>
              </a:prstGeom>
              <a:noFill/>
            </p:spPr>
            <p:txBody>
              <a:bodyPr wrap="square" lIns="36000" rIns="0" rtlCol="0">
                <a:spAutoFit/>
              </a:bodyPr>
              <a:lstStyle/>
              <a:p>
                <a:r>
                  <a:rPr lang="en-US" altLang="ko-KR" sz="1200" b="1" u="sng" dirty="0" smtClean="0"/>
                  <a:t>Sample selection</a:t>
                </a:r>
              </a:p>
              <a:p>
                <a:r>
                  <a:rPr lang="en-US" altLang="ko-KR" sz="1200" dirty="0" smtClean="0"/>
                  <a:t>- </a:t>
                </a:r>
                <a:r>
                  <a:rPr lang="en-US" altLang="ko-KR" sz="1200" dirty="0" err="1" smtClean="0"/>
                  <a:t>V</a:t>
                </a:r>
                <a:r>
                  <a:rPr lang="en-US" altLang="ko-KR" sz="1200" baseline="-25000" dirty="0" err="1" smtClean="0"/>
                  <a:t>BD,avg</a:t>
                </a:r>
                <a:r>
                  <a:rPr lang="en-US" altLang="ko-KR" sz="1200" dirty="0" smtClean="0"/>
                  <a:t> </a:t>
                </a:r>
                <a14:m>
                  <m:oMath xmlns:m="http://schemas.openxmlformats.org/officeDocument/2006/math">
                    <m:r>
                      <a:rPr lang="en-US" altLang="ko-KR" sz="1200" i="1" smtClean="0">
                        <a:latin typeface="Cambria Math" panose="02040503050406030204" pitchFamily="18" charset="0"/>
                        <a:ea typeface="Cambria Math" panose="02040503050406030204" pitchFamily="18" charset="0"/>
                      </a:rPr>
                      <m:t>±</m:t>
                    </m:r>
                    <m:r>
                      <a:rPr lang="en-US" altLang="ko-KR" sz="1200" b="0" i="1" smtClean="0">
                        <a:latin typeface="Cambria Math" panose="02040503050406030204" pitchFamily="18" charset="0"/>
                        <a:ea typeface="Cambria Math" panose="02040503050406030204" pitchFamily="18" charset="0"/>
                      </a:rPr>
                      <m:t> </m:t>
                    </m:r>
                    <m:r>
                      <a:rPr lang="ko-KR" altLang="en-US" sz="1200" b="0" i="1" smtClean="0">
                        <a:latin typeface="Cambria Math" panose="02040503050406030204" pitchFamily="18" charset="0"/>
                        <a:ea typeface="Cambria Math" panose="02040503050406030204" pitchFamily="18" charset="0"/>
                      </a:rPr>
                      <m:t>𝜎</m:t>
                    </m:r>
                  </m:oMath>
                </a14:m>
                <a:r>
                  <a:rPr lang="en-US" altLang="ko-KR" sz="1200" dirty="0" smtClean="0"/>
                  <a:t> </a:t>
                </a:r>
              </a:p>
              <a:p>
                <a:r>
                  <a:rPr lang="en-US" altLang="ko-KR" sz="1200" dirty="0" smtClean="0"/>
                  <a:t>(over 40 samples)</a:t>
                </a:r>
              </a:p>
            </p:txBody>
          </p:sp>
        </mc:Choice>
        <mc:Fallback xmlns="">
          <p:sp>
            <p:nvSpPr>
              <p:cNvPr id="18" name="TextBox 17"/>
              <p:cNvSpPr txBox="1">
                <a:spLocks noRot="1" noChangeAspect="1" noMove="1" noResize="1" noEditPoints="1" noAdjustHandles="1" noChangeArrowheads="1" noChangeShapeType="1" noTextEdit="1"/>
              </p:cNvSpPr>
              <p:nvPr/>
            </p:nvSpPr>
            <p:spPr>
              <a:xfrm>
                <a:off x="2844999" y="4075064"/>
                <a:ext cx="1264636" cy="646331"/>
              </a:xfrm>
              <a:prstGeom prst="rect">
                <a:avLst/>
              </a:prstGeom>
              <a:blipFill>
                <a:blip r:embed="rId7"/>
                <a:stretch>
                  <a:fillRect l="-4831" b="-5607"/>
                </a:stretch>
              </a:blipFill>
            </p:spPr>
            <p:txBody>
              <a:bodyPr/>
              <a:lstStyle/>
              <a:p>
                <a:r>
                  <a:rPr lang="en-US">
                    <a:noFill/>
                  </a:rPr>
                  <a:t> </a:t>
                </a:r>
              </a:p>
            </p:txBody>
          </p:sp>
        </mc:Fallback>
      </mc:AlternateContent>
      <p:grpSp>
        <p:nvGrpSpPr>
          <p:cNvPr id="22" name="Group 21"/>
          <p:cNvGrpSpPr/>
          <p:nvPr/>
        </p:nvGrpSpPr>
        <p:grpSpPr>
          <a:xfrm>
            <a:off x="5085195" y="4872665"/>
            <a:ext cx="1557780" cy="1773967"/>
            <a:chOff x="4950100" y="1083703"/>
            <a:chExt cx="1334558" cy="1542081"/>
          </a:xfrm>
        </p:grpSpPr>
        <p:sp>
          <p:nvSpPr>
            <p:cNvPr id="23" name="TextBox 22"/>
            <p:cNvSpPr txBox="1"/>
            <p:nvPr/>
          </p:nvSpPr>
          <p:spPr>
            <a:xfrm>
              <a:off x="4956718" y="2405430"/>
              <a:ext cx="1321322" cy="220354"/>
            </a:xfrm>
            <a:prstGeom prst="rect">
              <a:avLst/>
            </a:prstGeom>
            <a:noFill/>
          </p:spPr>
          <p:txBody>
            <a:bodyPr wrap="square" rtlCol="0">
              <a:spAutoFit/>
            </a:bodyPr>
            <a:lstStyle/>
            <a:p>
              <a:pPr marL="0" lvl="1" algn="ctr">
                <a:spcAft>
                  <a:spcPts val="600"/>
                </a:spcAft>
              </a:pPr>
              <a:r>
                <a:rPr lang="en-US" altLang="ko-KR" sz="1000" dirty="0" smtClean="0">
                  <a:solidFill>
                    <a:schemeClr val="bg1">
                      <a:lumMod val="50000"/>
                    </a:schemeClr>
                  </a:solidFill>
                  <a:latin typeface="Times New Roman" panose="02020603050405020304" pitchFamily="18" charset="0"/>
                  <a:cs typeface="Times New Roman" panose="02020603050405020304" pitchFamily="18" charset="0"/>
                </a:rPr>
                <a:t>Tape-out wafer </a:t>
              </a:r>
              <a:r>
                <a:rPr lang="en-US" altLang="ko-KR" sz="1000" dirty="0">
                  <a:solidFill>
                    <a:schemeClr val="bg1">
                      <a:lumMod val="50000"/>
                    </a:schemeClr>
                  </a:solidFill>
                  <a:latin typeface="Times New Roman" panose="02020603050405020304" pitchFamily="18" charset="0"/>
                  <a:cs typeface="Times New Roman" panose="02020603050405020304" pitchFamily="18" charset="0"/>
                </a:rPr>
                <a:t>@</a:t>
              </a:r>
              <a:r>
                <a:rPr lang="en-US" altLang="ko-KR" sz="1000" dirty="0" smtClean="0">
                  <a:solidFill>
                    <a:schemeClr val="bg1">
                      <a:lumMod val="50000"/>
                    </a:schemeClr>
                  </a:solidFill>
                  <a:latin typeface="Times New Roman" panose="02020603050405020304" pitchFamily="18" charset="0"/>
                  <a:cs typeface="Times New Roman" panose="02020603050405020304" pitchFamily="18" charset="0"/>
                </a:rPr>
                <a:t> NNFC</a:t>
              </a:r>
            </a:p>
          </p:txBody>
        </p:sp>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50100" y="1083703"/>
              <a:ext cx="1334558" cy="1320483"/>
            </a:xfrm>
            <a:prstGeom prst="rect">
              <a:avLst/>
            </a:prstGeom>
            <a:noFill/>
          </p:spPr>
        </p:pic>
      </p:grpSp>
      <p:grpSp>
        <p:nvGrpSpPr>
          <p:cNvPr id="25" name="Group 24"/>
          <p:cNvGrpSpPr/>
          <p:nvPr/>
        </p:nvGrpSpPr>
        <p:grpSpPr>
          <a:xfrm>
            <a:off x="6832041" y="4778259"/>
            <a:ext cx="2232038" cy="1848278"/>
            <a:chOff x="5624936" y="4663469"/>
            <a:chExt cx="1671866" cy="1665050"/>
          </a:xfrm>
        </p:grpSpPr>
        <p:pic>
          <p:nvPicPr>
            <p:cNvPr id="26" name="Picture 2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33596" y="4663469"/>
              <a:ext cx="1454547" cy="1454548"/>
            </a:xfrm>
            <a:prstGeom prst="rect">
              <a:avLst/>
            </a:prstGeom>
            <a:effectLst>
              <a:softEdge rad="31750"/>
            </a:effectLst>
          </p:spPr>
        </p:pic>
        <p:sp>
          <p:nvSpPr>
            <p:cNvPr id="27" name="TextBox 26"/>
            <p:cNvSpPr txBox="1"/>
            <p:nvPr/>
          </p:nvSpPr>
          <p:spPr>
            <a:xfrm>
              <a:off x="5624936" y="6112938"/>
              <a:ext cx="1671866" cy="215581"/>
            </a:xfrm>
            <a:prstGeom prst="rect">
              <a:avLst/>
            </a:prstGeom>
            <a:noFill/>
          </p:spPr>
          <p:txBody>
            <a:bodyPr wrap="square" rtlCol="0">
              <a:spAutoFit/>
            </a:bodyPr>
            <a:lstStyle/>
            <a:p>
              <a:pPr marL="0" lvl="1" algn="ctr">
                <a:spcAft>
                  <a:spcPts val="600"/>
                </a:spcAft>
              </a:pPr>
              <a:r>
                <a:rPr lang="en-US" altLang="ko-KR" sz="1000" dirty="0" smtClean="0">
                  <a:solidFill>
                    <a:schemeClr val="bg1">
                      <a:lumMod val="50000"/>
                    </a:schemeClr>
                  </a:solidFill>
                  <a:latin typeface="Times New Roman" panose="02020603050405020304" pitchFamily="18" charset="0"/>
                  <a:cs typeface="Times New Roman" panose="02020603050405020304" pitchFamily="18" charset="0"/>
                </a:rPr>
                <a:t>Samples on ceramic packaging</a:t>
              </a:r>
              <a:endParaRPr lang="en-US" altLang="ko-KR" sz="10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28" name="TextBox 27"/>
              <p:cNvSpPr txBox="1"/>
              <p:nvPr/>
            </p:nvSpPr>
            <p:spPr>
              <a:xfrm>
                <a:off x="5182251" y="4034481"/>
                <a:ext cx="3736762" cy="659476"/>
              </a:xfrm>
              <a:prstGeom prst="rect">
                <a:avLst/>
              </a:prstGeom>
              <a:noFill/>
            </p:spPr>
            <p:txBody>
              <a:bodyPr wrap="square" rtlCol="0">
                <a:spAutoFit/>
              </a:bodyPr>
              <a:lstStyle/>
              <a:p>
                <a:pPr marL="0" lvl="1">
                  <a:spcBef>
                    <a:spcPts val="300"/>
                  </a:spcBef>
                  <a:spcAft>
                    <a:spcPts val="600"/>
                  </a:spcAft>
                </a:pPr>
                <a:r>
                  <a:rPr lang="en-US" altLang="ko-KR" sz="1400" dirty="0" err="1" smtClean="0">
                    <a:solidFill>
                      <a:schemeClr val="tx1"/>
                    </a:solidFill>
                    <a:latin typeface="Times New Roman" panose="02020603050405020304" pitchFamily="18" charset="0"/>
                    <a:cs typeface="Times New Roman" panose="02020603050405020304" pitchFamily="18" charset="0"/>
                  </a:rPr>
                  <a:t>I</a:t>
                </a:r>
                <a:r>
                  <a:rPr lang="en-US" altLang="ko-KR" sz="1400" baseline="-25000" dirty="0" err="1" smtClean="0">
                    <a:solidFill>
                      <a:schemeClr val="tx1"/>
                    </a:solidFill>
                    <a:latin typeface="Times New Roman" panose="02020603050405020304" pitchFamily="18" charset="0"/>
                    <a:cs typeface="Times New Roman" panose="02020603050405020304" pitchFamily="18" charset="0"/>
                  </a:rPr>
                  <a:t>post</a:t>
                </a:r>
                <a:r>
                  <a:rPr lang="en-US" altLang="ko-KR" sz="1400" baseline="-25000" dirty="0" smtClean="0">
                    <a:solidFill>
                      <a:schemeClr val="tx1"/>
                    </a:solidFill>
                    <a:latin typeface="Times New Roman" panose="02020603050405020304" pitchFamily="18" charset="0"/>
                    <a:cs typeface="Times New Roman" panose="02020603050405020304" pitchFamily="18" charset="0"/>
                  </a:rPr>
                  <a:t>-BD</a:t>
                </a:r>
                <a:r>
                  <a:rPr lang="en-US" altLang="ko-KR" sz="1400" dirty="0" smtClean="0">
                    <a:solidFill>
                      <a:schemeClr val="tx1"/>
                    </a:solidFill>
                    <a:latin typeface="Times New Roman" panose="02020603050405020304" pitchFamily="18" charset="0"/>
                    <a:cs typeface="Times New Roman" panose="02020603050405020304" pitchFamily="18" charset="0"/>
                  </a:rPr>
                  <a:t>: Multiplied bulk leakage current </a:t>
                </a:r>
              </a:p>
              <a:p>
                <a:pPr marL="0" lvl="1">
                  <a:spcBef>
                    <a:spcPts val="300"/>
                  </a:spcBef>
                  <a:spcAft>
                    <a:spcPts val="300"/>
                  </a:spcAft>
                </a:pPr>
                <a14:m>
                  <m:oMathPara xmlns:m="http://schemas.openxmlformats.org/officeDocument/2006/math">
                    <m:oMathParaPr>
                      <m:jc m:val="centerGroup"/>
                    </m:oMathParaPr>
                    <m:oMath xmlns:m="http://schemas.openxmlformats.org/officeDocument/2006/math">
                      <m:r>
                        <a:rPr lang="en-US" altLang="ko-KR" sz="1400" b="0" i="1" smtClean="0">
                          <a:latin typeface="Cambria Math" panose="02040503050406030204" pitchFamily="18" charset="0"/>
                          <a:cs typeface="Times New Roman" panose="02020603050405020304" pitchFamily="18" charset="0"/>
                        </a:rPr>
                        <m:t>    </m:t>
                      </m:r>
                      <m:sSub>
                        <m:sSubPr>
                          <m:ctrlPr>
                            <a:rPr lang="en-US" altLang="ko-KR" sz="1400" i="1">
                              <a:latin typeface="Cambria Math" panose="02040503050406030204" pitchFamily="18" charset="0"/>
                              <a:cs typeface="Times New Roman" panose="02020603050405020304" pitchFamily="18" charset="0"/>
                            </a:rPr>
                          </m:ctrlPr>
                        </m:sSubPr>
                        <m:e>
                          <m:r>
                            <a:rPr lang="en-US" altLang="ko-KR" sz="1400" i="1">
                              <a:latin typeface="Cambria Math" panose="02040503050406030204" pitchFamily="18" charset="0"/>
                              <a:cs typeface="Times New Roman" panose="02020603050405020304" pitchFamily="18" charset="0"/>
                            </a:rPr>
                            <m:t>𝐼</m:t>
                          </m:r>
                        </m:e>
                        <m:sub>
                          <m:r>
                            <a:rPr lang="en-US" altLang="ko-KR" sz="1400" i="1">
                              <a:latin typeface="Cambria Math" panose="02040503050406030204" pitchFamily="18" charset="0"/>
                              <a:cs typeface="Times New Roman" panose="02020603050405020304" pitchFamily="18" charset="0"/>
                            </a:rPr>
                            <m:t>𝑝𝑜𝑠𝑡</m:t>
                          </m:r>
                          <m:r>
                            <a:rPr lang="en-US" altLang="ko-KR" sz="1400" i="1">
                              <a:latin typeface="Cambria Math" panose="02040503050406030204" pitchFamily="18" charset="0"/>
                              <a:cs typeface="Times New Roman" panose="02020603050405020304" pitchFamily="18" charset="0"/>
                            </a:rPr>
                            <m:t>−</m:t>
                          </m:r>
                          <m:r>
                            <a:rPr lang="en-US" altLang="ko-KR" sz="1400" i="1">
                              <a:latin typeface="Cambria Math" panose="02040503050406030204" pitchFamily="18" charset="0"/>
                              <a:cs typeface="Times New Roman" panose="02020603050405020304" pitchFamily="18" charset="0"/>
                            </a:rPr>
                            <m:t>𝐵𝐷</m:t>
                          </m:r>
                        </m:sub>
                      </m:sSub>
                      <m:r>
                        <a:rPr lang="en-US" altLang="ko-KR" sz="1400" i="1">
                          <a:latin typeface="Cambria Math" panose="02040503050406030204" pitchFamily="18" charset="0"/>
                          <a:ea typeface="Cambria Math" panose="02040503050406030204" pitchFamily="18" charset="0"/>
                          <a:cs typeface="Times New Roman" panose="02020603050405020304" pitchFamily="18" charset="0"/>
                        </a:rPr>
                        <m:t>≈</m:t>
                      </m:r>
                      <m:r>
                        <a:rPr lang="en-US" altLang="ko-KR" sz="1400" i="1">
                          <a:latin typeface="Cambria Math" panose="02040503050406030204" pitchFamily="18" charset="0"/>
                          <a:cs typeface="Times New Roman" panose="02020603050405020304" pitchFamily="18" charset="0"/>
                        </a:rPr>
                        <m:t>𝑞</m:t>
                      </m:r>
                      <m:r>
                        <a:rPr lang="en-US" altLang="ko-KR" sz="1400" i="1">
                          <a:latin typeface="Cambria Math" panose="02040503050406030204" pitchFamily="18" charset="0"/>
                          <a:ea typeface="Cambria Math" panose="02040503050406030204" pitchFamily="18" charset="0"/>
                          <a:cs typeface="Times New Roman" panose="02020603050405020304" pitchFamily="18" charset="0"/>
                        </a:rPr>
                        <m:t>×</m:t>
                      </m:r>
                      <m:r>
                        <a:rPr lang="en-US" altLang="ko-KR" sz="1400" i="1">
                          <a:latin typeface="Cambria Math" panose="02040503050406030204" pitchFamily="18" charset="0"/>
                          <a:ea typeface="Cambria Math" panose="02040503050406030204" pitchFamily="18" charset="0"/>
                          <a:cs typeface="Times New Roman" panose="02020603050405020304" pitchFamily="18" charset="0"/>
                        </a:rPr>
                        <m:t>𝑔𝑎𝑖𝑛</m:t>
                      </m:r>
                      <m:r>
                        <a:rPr lang="en-US" altLang="ko-KR" sz="1400" i="1">
                          <a:latin typeface="Cambria Math" panose="02040503050406030204" pitchFamily="18" charset="0"/>
                          <a:ea typeface="Cambria Math" panose="02040503050406030204" pitchFamily="18" charset="0"/>
                          <a:cs typeface="Times New Roman" panose="02020603050405020304" pitchFamily="18" charset="0"/>
                        </a:rPr>
                        <m:t> ×</m:t>
                      </m:r>
                      <m:r>
                        <a:rPr lang="en-US" altLang="ko-KR" sz="1400" i="1">
                          <a:latin typeface="Cambria Math" panose="02040503050406030204" pitchFamily="18" charset="0"/>
                          <a:ea typeface="Cambria Math" panose="02040503050406030204" pitchFamily="18" charset="0"/>
                          <a:cs typeface="Times New Roman" panose="02020603050405020304" pitchFamily="18" charset="0"/>
                        </a:rPr>
                        <m:t>𝐷𝐶𝑅</m:t>
                      </m:r>
                      <m:r>
                        <a:rPr lang="en-US" altLang="ko-KR" sz="1400" i="1">
                          <a:latin typeface="Cambria Math" panose="02040503050406030204" pitchFamily="18" charset="0"/>
                          <a:ea typeface="Cambria Math" panose="02040503050406030204" pitchFamily="18" charset="0"/>
                          <a:cs typeface="Times New Roman" panose="02020603050405020304" pitchFamily="18" charset="0"/>
                        </a:rPr>
                        <m:t> ∝</m:t>
                      </m:r>
                      <m:sSubSup>
                        <m:sSubSupPr>
                          <m:ctrlPr>
                            <a:rPr lang="en-US" altLang="ko-KR" sz="1400"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ko-KR" sz="1400" i="1">
                              <a:latin typeface="Cambria Math" panose="02040503050406030204" pitchFamily="18" charset="0"/>
                              <a:ea typeface="Cambria Math" panose="02040503050406030204" pitchFamily="18" charset="0"/>
                              <a:cs typeface="Times New Roman" panose="02020603050405020304" pitchFamily="18" charset="0"/>
                            </a:rPr>
                            <m:t>𝑉</m:t>
                          </m:r>
                        </m:e>
                        <m:sub>
                          <m:r>
                            <a:rPr lang="en-US" altLang="ko-KR" sz="1400" i="1">
                              <a:latin typeface="Cambria Math" panose="02040503050406030204" pitchFamily="18" charset="0"/>
                              <a:ea typeface="Cambria Math" panose="02040503050406030204" pitchFamily="18" charset="0"/>
                              <a:cs typeface="Times New Roman" panose="02020603050405020304" pitchFamily="18" charset="0"/>
                            </a:rPr>
                            <m:t>𝑒𝑥</m:t>
                          </m:r>
                        </m:sub>
                        <m:sup>
                          <m:r>
                            <a:rPr lang="en-US" altLang="ko-KR" sz="1400" i="1">
                              <a:latin typeface="Cambria Math" panose="02040503050406030204" pitchFamily="18" charset="0"/>
                              <a:ea typeface="Cambria Math" panose="02040503050406030204" pitchFamily="18" charset="0"/>
                              <a:cs typeface="Times New Roman" panose="02020603050405020304" pitchFamily="18" charset="0"/>
                            </a:rPr>
                            <m:t>2</m:t>
                          </m:r>
                        </m:sup>
                      </m:sSubSup>
                    </m:oMath>
                  </m:oMathPara>
                </a14:m>
                <a:endParaRPr lang="ko-KR" altLang="en-US" sz="1400" dirty="0">
                  <a:latin typeface="Times New Roman" panose="02020603050405020304" pitchFamily="18" charset="0"/>
                  <a:cs typeface="Times New Roman" panose="02020603050405020304" pitchFamily="18" charset="0"/>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182251" y="4034481"/>
                <a:ext cx="3736762" cy="659476"/>
              </a:xfrm>
              <a:prstGeom prst="rect">
                <a:avLst/>
              </a:prstGeom>
              <a:blipFill>
                <a:blip r:embed="rId10"/>
                <a:stretch>
                  <a:fillRect l="-489" t="-1852"/>
                </a:stretch>
              </a:blipFill>
            </p:spPr>
            <p:txBody>
              <a:bodyPr/>
              <a:lstStyle/>
              <a:p>
                <a:r>
                  <a:rPr lang="en-US">
                    <a:noFill/>
                  </a:rPr>
                  <a:t> </a:t>
                </a:r>
              </a:p>
            </p:txBody>
          </p:sp>
        </mc:Fallback>
      </mc:AlternateContent>
      <p:cxnSp>
        <p:nvCxnSpPr>
          <p:cNvPr id="29" name="Straight Arrow Connector 28"/>
          <p:cNvCxnSpPr/>
          <p:nvPr/>
        </p:nvCxnSpPr>
        <p:spPr>
          <a:xfrm>
            <a:off x="5969882" y="1575318"/>
            <a:ext cx="1346186" cy="1028233"/>
          </a:xfrm>
          <a:prstGeom prst="straightConnector1">
            <a:avLst/>
          </a:prstGeom>
          <a:ln w="34925">
            <a:solidFill>
              <a:srgbClr val="FFC000"/>
            </a:solidFill>
            <a:tailEnd type="stealth" w="lg"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3128510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50D585-49A4-4CC1-A948-96C19C1E3EF6}" type="slidenum">
              <a:rPr lang="en-US" smtClean="0"/>
              <a:pPr/>
              <a:t>9</a:t>
            </a:fld>
            <a:endParaRPr lang="en-US"/>
          </a:p>
        </p:txBody>
      </p:sp>
      <p:sp>
        <p:nvSpPr>
          <p:cNvPr id="3" name="제목 1"/>
          <p:cNvSpPr>
            <a:spLocks noGrp="1"/>
          </p:cNvSpPr>
          <p:nvPr>
            <p:ph type="title"/>
          </p:nvPr>
        </p:nvSpPr>
        <p:spPr>
          <a:xfrm>
            <a:off x="457200" y="169200"/>
            <a:ext cx="8229600" cy="609600"/>
          </a:xfrm>
        </p:spPr>
        <p:txBody>
          <a:bodyPr>
            <a:normAutofit/>
          </a:bodyPr>
          <a:lstStyle/>
          <a:p>
            <a:r>
              <a:rPr lang="en-US" altLang="ko-KR" b="1" dirty="0" smtClean="0"/>
              <a:t>Dark Count Rate (DCR)</a:t>
            </a:r>
            <a:endParaRPr lang="ko-KR" altLang="en-US" b="1" baseline="-25000" dirty="0"/>
          </a:p>
        </p:txBody>
      </p:sp>
      <p:grpSp>
        <p:nvGrpSpPr>
          <p:cNvPr id="6" name="Group 5"/>
          <p:cNvGrpSpPr/>
          <p:nvPr/>
        </p:nvGrpSpPr>
        <p:grpSpPr>
          <a:xfrm>
            <a:off x="94546" y="836458"/>
            <a:ext cx="4553654" cy="3200644"/>
            <a:chOff x="4613573" y="1173677"/>
            <a:chExt cx="4743390" cy="3491289"/>
          </a:xfrm>
        </p:grpSpPr>
        <p:sp>
          <p:nvSpPr>
            <p:cNvPr id="13" name="TextBox 12"/>
            <p:cNvSpPr txBox="1"/>
            <p:nvPr/>
          </p:nvSpPr>
          <p:spPr>
            <a:xfrm>
              <a:off x="5089229" y="1173677"/>
              <a:ext cx="3881398" cy="302153"/>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DCR of fabricated samples with three </a:t>
              </a:r>
              <a:r>
                <a:rPr lang="el-GR" altLang="ko-KR" sz="1200" dirty="0" smtClean="0">
                  <a:solidFill>
                    <a:schemeClr val="bg1">
                      <a:lumMod val="50000"/>
                    </a:schemeClr>
                  </a:solidFill>
                  <a:latin typeface="Times New Roman" panose="02020603050405020304" pitchFamily="18" charset="0"/>
                  <a:cs typeface="Times New Roman" panose="02020603050405020304" pitchFamily="18" charset="0"/>
                </a:rPr>
                <a:t>ϕ</a:t>
              </a:r>
              <a:r>
                <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rPr>
                <a:t>p-well</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 conditions </a:t>
              </a:r>
              <a:endPar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3573" y="1437030"/>
              <a:ext cx="4743390" cy="3227936"/>
            </a:xfrm>
            <a:prstGeom prst="rect">
              <a:avLst/>
            </a:prstGeom>
          </p:spPr>
        </p:pic>
      </p:grpSp>
      <p:grpSp>
        <p:nvGrpSpPr>
          <p:cNvPr id="10" name="Group 9"/>
          <p:cNvGrpSpPr/>
          <p:nvPr/>
        </p:nvGrpSpPr>
        <p:grpSpPr>
          <a:xfrm>
            <a:off x="4809113" y="816460"/>
            <a:ext cx="4320000" cy="2887488"/>
            <a:chOff x="85393" y="987961"/>
            <a:chExt cx="4500000" cy="3149695"/>
          </a:xfrm>
        </p:grpSpPr>
        <p:sp>
          <p:nvSpPr>
            <p:cNvPr id="11" name="TextBox 10"/>
            <p:cNvSpPr txBox="1"/>
            <p:nvPr/>
          </p:nvSpPr>
          <p:spPr>
            <a:xfrm>
              <a:off x="425883" y="987961"/>
              <a:ext cx="3819020" cy="302153"/>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Temperature dependency of DCR in fabricated samples</a:t>
              </a:r>
              <a:endParaRPr lang="en-US" altLang="ko-KR" sz="1200" baseline="-25000" dirty="0" smtClean="0">
                <a:solidFill>
                  <a:schemeClr val="bg1">
                    <a:lumMod val="50000"/>
                  </a:schemeClr>
                </a:solidFill>
                <a:latin typeface="Times New Roman" panose="02020603050405020304" pitchFamily="18" charset="0"/>
                <a:cs typeface="Times New Roman" panose="02020603050405020304" pitchFamily="18" charset="0"/>
              </a:endParaRPr>
            </a:p>
          </p:txBody>
        </p:sp>
        <p:grpSp>
          <p:nvGrpSpPr>
            <p:cNvPr id="12" name="Group 11"/>
            <p:cNvGrpSpPr/>
            <p:nvPr/>
          </p:nvGrpSpPr>
          <p:grpSpPr>
            <a:xfrm>
              <a:off x="85393" y="1273663"/>
              <a:ext cx="4500000" cy="2863993"/>
              <a:chOff x="5104599" y="1120190"/>
              <a:chExt cx="4500000" cy="2863993"/>
            </a:xfrm>
          </p:grpSpPr>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4599" y="1120190"/>
                <a:ext cx="4500000" cy="2863993"/>
              </a:xfrm>
              <a:prstGeom prst="rect">
                <a:avLst/>
              </a:prstGeom>
            </p:spPr>
          </p:pic>
          <p:sp>
            <p:nvSpPr>
              <p:cNvPr id="16" name="TextBox 15"/>
              <p:cNvSpPr txBox="1"/>
              <p:nvPr/>
            </p:nvSpPr>
            <p:spPr>
              <a:xfrm>
                <a:off x="5819337" y="1728696"/>
                <a:ext cx="889070" cy="280740"/>
              </a:xfrm>
              <a:prstGeom prst="rect">
                <a:avLst/>
              </a:prstGeom>
              <a:noFill/>
            </p:spPr>
            <p:txBody>
              <a:bodyPr wrap="square" lIns="36000" tIns="36000" rIns="36000" bIns="36000" rtlCol="0">
                <a:spAutoFit/>
              </a:bodyPr>
              <a:lstStyle/>
              <a:p>
                <a:pPr algn="ctr"/>
                <a:r>
                  <a:rPr lang="en-US" altLang="ko-KR" sz="1200" dirty="0" smtClean="0">
                    <a:latin typeface="Times New Roman" panose="02020603050405020304" pitchFamily="18" charset="0"/>
                    <a:cs typeface="Times New Roman" panose="02020603050405020304" pitchFamily="18" charset="0"/>
                  </a:rPr>
                  <a:t>V</a:t>
                </a:r>
                <a:r>
                  <a:rPr lang="en-US" altLang="ko-KR" sz="1200" baseline="-25000" dirty="0" smtClean="0">
                    <a:latin typeface="Times New Roman" panose="02020603050405020304" pitchFamily="18" charset="0"/>
                    <a:cs typeface="Times New Roman" panose="02020603050405020304" pitchFamily="18" charset="0"/>
                  </a:rPr>
                  <a:t>ex</a:t>
                </a:r>
                <a:r>
                  <a:rPr lang="en-US" altLang="ko-KR" sz="1200" dirty="0" smtClean="0">
                    <a:latin typeface="Times New Roman" panose="02020603050405020304" pitchFamily="18" charset="0"/>
                    <a:cs typeface="Times New Roman" panose="02020603050405020304" pitchFamily="18" charset="0"/>
                  </a:rPr>
                  <a:t> = 2.0 V</a:t>
                </a:r>
                <a:endParaRPr lang="ko-KR" altLang="en-US" sz="1200" dirty="0" smtClean="0">
                  <a:latin typeface="Times New Roman" panose="02020603050405020304" pitchFamily="18" charset="0"/>
                  <a:cs typeface="Times New Roman" panose="02020603050405020304" pitchFamily="18" charset="0"/>
                </a:endParaRPr>
              </a:p>
            </p:txBody>
          </p:sp>
        </p:grpSp>
      </p:grpSp>
      <p:grpSp>
        <p:nvGrpSpPr>
          <p:cNvPr id="17" name="Group 16"/>
          <p:cNvGrpSpPr/>
          <p:nvPr/>
        </p:nvGrpSpPr>
        <p:grpSpPr>
          <a:xfrm>
            <a:off x="4811789" y="3742350"/>
            <a:ext cx="4320000" cy="2880000"/>
            <a:chOff x="4556423" y="990069"/>
            <a:chExt cx="4500000" cy="3147587"/>
          </a:xfrm>
        </p:grpSpPr>
        <p:grpSp>
          <p:nvGrpSpPr>
            <p:cNvPr id="18" name="Group 17"/>
            <p:cNvGrpSpPr/>
            <p:nvPr/>
          </p:nvGrpSpPr>
          <p:grpSpPr>
            <a:xfrm>
              <a:off x="4556423" y="1273659"/>
              <a:ext cx="4500000" cy="2863997"/>
              <a:chOff x="4668507" y="1047555"/>
              <a:chExt cx="4909091" cy="3429085"/>
            </a:xfrm>
          </p:grpSpPr>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68507" y="1047555"/>
                <a:ext cx="4909091" cy="3429085"/>
              </a:xfrm>
              <a:prstGeom prst="rect">
                <a:avLst/>
              </a:prstGeom>
            </p:spPr>
          </p:pic>
          <p:sp>
            <p:nvSpPr>
              <p:cNvPr id="22" name="TextBox 21"/>
              <p:cNvSpPr txBox="1"/>
              <p:nvPr/>
            </p:nvSpPr>
            <p:spPr>
              <a:xfrm>
                <a:off x="5436521" y="3552967"/>
                <a:ext cx="915910" cy="336781"/>
              </a:xfrm>
              <a:prstGeom prst="rect">
                <a:avLst/>
              </a:prstGeom>
              <a:noFill/>
            </p:spPr>
            <p:txBody>
              <a:bodyPr wrap="square" lIns="36000" tIns="36000" rIns="36000" bIns="36000" rtlCol="0">
                <a:spAutoFit/>
              </a:bodyPr>
              <a:lstStyle/>
              <a:p>
                <a:pPr algn="ctr"/>
                <a:r>
                  <a:rPr lang="en-US" altLang="ko-KR" sz="1200" dirty="0" smtClean="0">
                    <a:latin typeface="Times New Roman" panose="02020603050405020304" pitchFamily="18" charset="0"/>
                    <a:cs typeface="Times New Roman" panose="02020603050405020304" pitchFamily="18" charset="0"/>
                  </a:rPr>
                  <a:t>V</a:t>
                </a:r>
                <a:r>
                  <a:rPr lang="en-US" altLang="ko-KR" sz="1200" baseline="-25000" dirty="0" smtClean="0">
                    <a:latin typeface="Times New Roman" panose="02020603050405020304" pitchFamily="18" charset="0"/>
                    <a:cs typeface="Times New Roman" panose="02020603050405020304" pitchFamily="18" charset="0"/>
                  </a:rPr>
                  <a:t>ex</a:t>
                </a:r>
                <a:r>
                  <a:rPr lang="en-US" altLang="ko-KR" sz="1200" dirty="0" smtClean="0">
                    <a:latin typeface="Times New Roman" panose="02020603050405020304" pitchFamily="18" charset="0"/>
                    <a:cs typeface="Times New Roman" panose="02020603050405020304" pitchFamily="18" charset="0"/>
                  </a:rPr>
                  <a:t> = 2.0 V</a:t>
                </a:r>
                <a:endParaRPr lang="ko-KR" altLang="en-US" sz="1200" dirty="0" smtClean="0">
                  <a:latin typeface="Times New Roman" panose="02020603050405020304" pitchFamily="18" charset="0"/>
                  <a:cs typeface="Times New Roman" panose="02020603050405020304" pitchFamily="18" charset="0"/>
                </a:endParaRPr>
              </a:p>
            </p:txBody>
          </p:sp>
        </p:grpSp>
        <p:sp>
          <p:nvSpPr>
            <p:cNvPr id="20" name="TextBox 19"/>
            <p:cNvSpPr txBox="1"/>
            <p:nvPr/>
          </p:nvSpPr>
          <p:spPr>
            <a:xfrm>
              <a:off x="4615672" y="990069"/>
              <a:ext cx="4375928" cy="276999"/>
            </a:xfrm>
            <a:prstGeom prst="rect">
              <a:avLst/>
            </a:prstGeom>
            <a:noFill/>
          </p:spPr>
          <p:txBody>
            <a:bodyPr wrap="square" rtlCol="0">
              <a:spAutoFit/>
            </a:bodyPr>
            <a:lstStyle/>
            <a:p>
              <a:pPr marL="0" lvl="1" algn="ctr">
                <a:spcAft>
                  <a:spcPts val="600"/>
                </a:spcAft>
              </a:pP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Arrhenius plot of fabricated </a:t>
              </a:r>
              <a:r>
                <a:rPr lang="en-US" altLang="ko-KR" sz="1200" dirty="0">
                  <a:solidFill>
                    <a:schemeClr val="bg1">
                      <a:lumMod val="50000"/>
                    </a:schemeClr>
                  </a:solidFill>
                  <a:latin typeface="Times New Roman" panose="02020603050405020304" pitchFamily="18" charset="0"/>
                  <a:cs typeface="Times New Roman" panose="02020603050405020304" pitchFamily="18" charset="0"/>
                </a:rPr>
                <a:t>samples with three </a:t>
              </a:r>
              <a:r>
                <a:rPr lang="el-GR" altLang="ko-KR" sz="1200" dirty="0">
                  <a:solidFill>
                    <a:schemeClr val="bg1">
                      <a:lumMod val="50000"/>
                    </a:schemeClr>
                  </a:solidFill>
                  <a:latin typeface="Times New Roman" panose="02020603050405020304" pitchFamily="18" charset="0"/>
                  <a:cs typeface="Times New Roman" panose="02020603050405020304" pitchFamily="18" charset="0"/>
                </a:rPr>
                <a:t>ϕ</a:t>
              </a:r>
              <a:r>
                <a:rPr lang="en-US" altLang="ko-KR" sz="1200" baseline="-25000" dirty="0">
                  <a:solidFill>
                    <a:schemeClr val="bg1">
                      <a:lumMod val="50000"/>
                    </a:schemeClr>
                  </a:solidFill>
                  <a:latin typeface="Times New Roman" panose="02020603050405020304" pitchFamily="18" charset="0"/>
                  <a:cs typeface="Times New Roman" panose="02020603050405020304" pitchFamily="18" charset="0"/>
                </a:rPr>
                <a:t>p-well</a:t>
              </a:r>
              <a:r>
                <a:rPr lang="en-US" altLang="ko-KR" sz="1200" dirty="0">
                  <a:solidFill>
                    <a:schemeClr val="bg1">
                      <a:lumMod val="50000"/>
                    </a:schemeClr>
                  </a:solidFill>
                  <a:latin typeface="Times New Roman" panose="02020603050405020304" pitchFamily="18" charset="0"/>
                  <a:cs typeface="Times New Roman" panose="02020603050405020304" pitchFamily="18" charset="0"/>
                </a:rPr>
                <a:t> </a:t>
              </a:r>
              <a:r>
                <a:rPr lang="en-US" altLang="ko-KR" sz="1200" dirty="0" smtClean="0">
                  <a:solidFill>
                    <a:schemeClr val="bg1">
                      <a:lumMod val="50000"/>
                    </a:schemeClr>
                  </a:solidFill>
                  <a:latin typeface="Times New Roman" panose="02020603050405020304" pitchFamily="18" charset="0"/>
                  <a:cs typeface="Times New Roman" panose="02020603050405020304" pitchFamily="18" charset="0"/>
                </a:rPr>
                <a:t>conditions</a:t>
              </a:r>
              <a:endParaRPr lang="en-US" altLang="ko-KR" sz="1200" baseline="-25000" dirty="0">
                <a:solidFill>
                  <a:schemeClr val="bg1">
                    <a:lumMod val="50000"/>
                  </a:schemeClr>
                </a:solidFill>
                <a:latin typeface="Times New Roman" panose="02020603050405020304" pitchFamily="18" charset="0"/>
                <a:cs typeface="Times New Roman" panose="02020603050405020304" pitchFamily="18" charset="0"/>
              </a:endParaRPr>
            </a:p>
          </p:txBody>
        </p:sp>
      </p:grpSp>
      <p:sp>
        <p:nvSpPr>
          <p:cNvPr id="24" name="TextBox 23"/>
          <p:cNvSpPr txBox="1"/>
          <p:nvPr/>
        </p:nvSpPr>
        <p:spPr>
          <a:xfrm>
            <a:off x="111871" y="4352408"/>
            <a:ext cx="4604753" cy="1919363"/>
          </a:xfrm>
          <a:prstGeom prst="rect">
            <a:avLst/>
          </a:prstGeom>
          <a:noFill/>
        </p:spPr>
        <p:txBody>
          <a:bodyPr wrap="square" lIns="36000" tIns="36000" rIns="36000" bIns="36000" rtlCol="0">
            <a:spAutoFit/>
          </a:bodyPr>
          <a:lstStyle/>
          <a:p>
            <a:pPr marL="0" lvl="1">
              <a:lnSpc>
                <a:spcPct val="125000"/>
              </a:lnSpc>
              <a:spcBef>
                <a:spcPts val="600"/>
              </a:spcBef>
              <a:spcAft>
                <a:spcPts val="600"/>
              </a:spcAft>
            </a:pPr>
            <a:r>
              <a:rPr lang="el-GR" altLang="ko-KR" sz="1600" b="1" dirty="0" smtClean="0">
                <a:latin typeface="Times New Roman" panose="02020603050405020304" pitchFamily="18" charset="0"/>
                <a:cs typeface="Times New Roman" panose="02020603050405020304" pitchFamily="18" charset="0"/>
              </a:rPr>
              <a:t>Δ</a:t>
            </a:r>
            <a:r>
              <a:rPr lang="en-US" altLang="ko-KR" sz="1600" b="1" dirty="0" smtClean="0">
                <a:latin typeface="Times New Roman" panose="02020603050405020304" pitchFamily="18" charset="0"/>
                <a:cs typeface="Times New Roman" panose="02020603050405020304" pitchFamily="18" charset="0"/>
              </a:rPr>
              <a:t> Activation energy (E</a:t>
            </a:r>
            <a:r>
              <a:rPr lang="en-US" altLang="ko-KR" sz="1600" b="1" baseline="-25000" dirty="0" smtClean="0">
                <a:latin typeface="Times New Roman" panose="02020603050405020304" pitchFamily="18" charset="0"/>
                <a:cs typeface="Times New Roman" panose="02020603050405020304" pitchFamily="18" charset="0"/>
              </a:rPr>
              <a:t>A</a:t>
            </a:r>
            <a:r>
              <a:rPr lang="en-US" altLang="ko-KR" sz="1600" b="1" dirty="0" smtClean="0">
                <a:latin typeface="Times New Roman" panose="02020603050405020304" pitchFamily="18" charset="0"/>
                <a:cs typeface="Times New Roman" panose="02020603050405020304" pitchFamily="18" charset="0"/>
              </a:rPr>
              <a:t>) vs. E-field</a:t>
            </a:r>
          </a:p>
          <a:p>
            <a:pPr marL="432000" lvl="2" indent="-180000">
              <a:spcBef>
                <a:spcPts val="300"/>
              </a:spcBef>
              <a:spcAft>
                <a:spcPts val="6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0.43 eV → 0.46 eV → 0.51 eV (approaches </a:t>
            </a:r>
            <a:r>
              <a:rPr lang="en-US" altLang="ko-KR" sz="1400" dirty="0" err="1" smtClean="0">
                <a:latin typeface="Times New Roman" panose="02020603050405020304" pitchFamily="18" charset="0"/>
                <a:cs typeface="Times New Roman" panose="02020603050405020304" pitchFamily="18" charset="0"/>
                <a:sym typeface="Wingdings" panose="05000000000000000000" pitchFamily="2" charset="2"/>
              </a:rPr>
              <a:t>E</a:t>
            </a:r>
            <a:r>
              <a:rPr lang="en-US" altLang="ko-KR" sz="1400" baseline="-25000" dirty="0" err="1" smtClean="0">
                <a:latin typeface="Times New Roman" panose="02020603050405020304" pitchFamily="18" charset="0"/>
                <a:cs typeface="Times New Roman" panose="02020603050405020304" pitchFamily="18" charset="0"/>
                <a:sym typeface="Wingdings" panose="05000000000000000000" pitchFamily="2" charset="2"/>
              </a:rPr>
              <a:t>g,Si</a:t>
            </a: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/2)</a:t>
            </a:r>
            <a:endParaRPr lang="en-US" altLang="ko-KR" sz="1400" baseline="30000" dirty="0" smtClean="0">
              <a:latin typeface="Times New Roman" panose="02020603050405020304" pitchFamily="18" charset="0"/>
              <a:cs typeface="Times New Roman" panose="02020603050405020304" pitchFamily="18" charset="0"/>
              <a:sym typeface="Wingdings" panose="05000000000000000000" pitchFamily="2" charset="2"/>
            </a:endParaRPr>
          </a:p>
          <a:p>
            <a:pPr marL="432000" lvl="2" indent="-180000">
              <a:spcBef>
                <a:spcPts val="300"/>
              </a:spcBef>
              <a:spcAft>
                <a:spcPts val="6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Increase in the effective band energy seen by the carrier </a:t>
            </a:r>
          </a:p>
          <a:p>
            <a:pPr marL="432000" lvl="2" indent="-180000">
              <a:spcBef>
                <a:spcPts val="300"/>
              </a:spcBef>
              <a:spcAft>
                <a:spcPts val="600"/>
              </a:spcAft>
              <a:buFont typeface="Wingdings" panose="05000000000000000000" pitchFamily="2" charset="2"/>
              <a:buChar char="ü"/>
            </a:pP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Less influence of field-enhanced mechanisms on SRH generation of </a:t>
            </a:r>
            <a:r>
              <a:rPr lang="en-US" altLang="ko-KR" sz="1400" dirty="0">
                <a:latin typeface="Times New Roman" panose="02020603050405020304" pitchFamily="18" charset="0"/>
                <a:cs typeface="Times New Roman" panose="02020603050405020304" pitchFamily="18" charset="0"/>
                <a:sym typeface="Wingdings" panose="05000000000000000000" pitchFamily="2" charset="2"/>
              </a:rPr>
              <a:t>carriers </a:t>
            </a:r>
            <a:endPar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endParaRPr>
          </a:p>
          <a:p>
            <a:pPr marL="252000" lvl="2">
              <a:spcBef>
                <a:spcPts val="300"/>
              </a:spcBef>
              <a:spcAft>
                <a:spcPts val="600"/>
              </a:spcAft>
            </a:pPr>
            <a:r>
              <a:rPr lang="en-US" altLang="ko-KR" sz="1400" dirty="0" smtClean="0">
                <a:latin typeface="Times New Roman" panose="02020603050405020304" pitchFamily="18" charset="0"/>
                <a:cs typeface="Times New Roman" panose="02020603050405020304" pitchFamily="18" charset="0"/>
                <a:sym typeface="Wingdings" panose="05000000000000000000" pitchFamily="2" charset="2"/>
              </a:rPr>
              <a:t>	→ Larger </a:t>
            </a:r>
            <a:r>
              <a:rPr lang="en-US" altLang="ko-KR" sz="1400" dirty="0">
                <a:latin typeface="Times New Roman" panose="02020603050405020304" pitchFamily="18" charset="0"/>
                <a:cs typeface="Times New Roman" panose="02020603050405020304" pitchFamily="18" charset="0"/>
                <a:sym typeface="Wingdings" panose="05000000000000000000" pitchFamily="2" charset="2"/>
              </a:rPr>
              <a:t>effective carrier lifetime, </a:t>
            </a:r>
            <a:r>
              <a:rPr lang="el-GR" altLang="ko-KR" sz="1400" dirty="0">
                <a:latin typeface="Times New Roman" panose="02020603050405020304" pitchFamily="18" charset="0"/>
                <a:cs typeface="Times New Roman" panose="02020603050405020304" pitchFamily="18" charset="0"/>
                <a:sym typeface="Wingdings" panose="05000000000000000000" pitchFamily="2" charset="2"/>
              </a:rPr>
              <a:t>τ</a:t>
            </a:r>
            <a:r>
              <a:rPr lang="en-US" altLang="ko-KR" sz="1400" baseline="-25000" dirty="0">
                <a:latin typeface="Times New Roman" panose="02020603050405020304" pitchFamily="18" charset="0"/>
                <a:cs typeface="Times New Roman" panose="02020603050405020304" pitchFamily="18" charset="0"/>
                <a:sym typeface="Wingdings" panose="05000000000000000000" pitchFamily="2" charset="2"/>
              </a:rPr>
              <a:t>g</a:t>
            </a:r>
            <a:r>
              <a:rPr lang="en-US" altLang="ko-KR" sz="1400" baseline="-25000" dirty="0" smtClean="0">
                <a:latin typeface="Times New Roman" panose="02020603050405020304" pitchFamily="18" charset="0"/>
                <a:cs typeface="Times New Roman" panose="02020603050405020304" pitchFamily="18" charset="0"/>
                <a:sym typeface="Wingdings" panose="05000000000000000000" pitchFamily="2" charset="2"/>
              </a:rPr>
              <a:t>.</a:t>
            </a:r>
            <a:endParaRPr lang="en-US" altLang="ko-KR" sz="1400" baseline="-25000" dirty="0">
              <a:latin typeface="Times New Roman" panose="02020603050405020304" pitchFamily="18" charset="0"/>
              <a:cs typeface="Times New Roman" panose="02020603050405020304" pitchFamily="18" charset="0"/>
              <a:sym typeface="Wingdings" panose="05000000000000000000" pitchFamily="2" charset="2"/>
            </a:endParaRPr>
          </a:p>
        </p:txBody>
      </p:sp>
      <p:cxnSp>
        <p:nvCxnSpPr>
          <p:cNvPr id="5" name="Straight Arrow Connector 4"/>
          <p:cNvCxnSpPr/>
          <p:nvPr/>
        </p:nvCxnSpPr>
        <p:spPr>
          <a:xfrm flipH="1">
            <a:off x="6940352" y="4720064"/>
            <a:ext cx="1295400" cy="1214341"/>
          </a:xfrm>
          <a:prstGeom prst="straightConnector1">
            <a:avLst/>
          </a:prstGeom>
          <a:ln w="34925">
            <a:solidFill>
              <a:srgbClr val="FFC000"/>
            </a:solidFill>
            <a:tailEnd type="stealth" w="lg" len="lg"/>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354" y="0"/>
            <a:ext cx="1400255" cy="276999"/>
          </a:xfrm>
          <a:prstGeom prst="rect">
            <a:avLst/>
          </a:prstGeom>
          <a:solidFill>
            <a:schemeClr val="accent2">
              <a:lumMod val="60000"/>
              <a:lumOff val="40000"/>
            </a:schemeClr>
          </a:solidFill>
        </p:spPr>
        <p:txBody>
          <a:bodyPr wrap="none" rtlCol="0">
            <a:spAutoFit/>
          </a:bodyPr>
          <a:lstStyle/>
          <a:p>
            <a:r>
              <a:rPr lang="en-US" altLang="ko-KR" sz="1200" dirty="0" smtClean="0"/>
              <a:t>Result &amp; Discussion</a:t>
            </a:r>
            <a:endParaRPr lang="ko-KR" altLang="en-US" sz="1200" dirty="0"/>
          </a:p>
        </p:txBody>
      </p:sp>
    </p:spTree>
    <p:extLst>
      <p:ext uri="{BB962C8B-B14F-4D97-AF65-F5344CB8AC3E}">
        <p14:creationId xmlns:p14="http://schemas.microsoft.com/office/powerpoint/2010/main" val="236723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75000"/>
          </a:schemeClr>
        </a:solidFill>
      </a:spPr>
      <a:bodyPr lIns="0" tIns="0" rIns="0" bIns="0" rtlCol="0" anchor="ctr"/>
      <a:lstStyle>
        <a:defPPr algn="ctr">
          <a:defRPr sz="1100" dirty="0" smtClean="0"/>
        </a:defPPr>
      </a:lstStyle>
      <a:style>
        <a:lnRef idx="2">
          <a:schemeClr val="dk1"/>
        </a:lnRef>
        <a:fillRef idx="1">
          <a:schemeClr val="lt1"/>
        </a:fillRef>
        <a:effectRef idx="0">
          <a:schemeClr val="dk1"/>
        </a:effectRef>
        <a:fontRef idx="minor">
          <a:schemeClr val="dk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spAutoFit/>
      </a:bodyPr>
      <a:lstStyle>
        <a:defPPr algn="just">
          <a:defRPr sz="1000" dirty="0" smtClean="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122511</TotalTime>
  <Words>1501</Words>
  <Application>Microsoft Office PowerPoint</Application>
  <PresentationFormat>On-screen Show (4:3)</PresentationFormat>
  <Paragraphs>313</Paragraphs>
  <Slides>18</Slides>
  <Notes>18</Notes>
  <HiddenSlides>2</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HY견고딕</vt:lpstr>
      <vt:lpstr>굴림</vt:lpstr>
      <vt:lpstr>궁서</vt:lpstr>
      <vt:lpstr>맑은 고딕</vt:lpstr>
      <vt:lpstr>Arial</vt:lpstr>
      <vt:lpstr>Calibri</vt:lpstr>
      <vt:lpstr>Cambria Math</vt:lpstr>
      <vt:lpstr>Impact</vt:lpstr>
      <vt:lpstr>Times New Roman</vt:lpstr>
      <vt:lpstr>Wingdings</vt:lpstr>
      <vt:lpstr>Office Theme</vt:lpstr>
      <vt:lpstr>Quantitative analysis on electric field variation in SiPMs for scintillation detection applications</vt:lpstr>
      <vt:lpstr>Scintillation detection</vt:lpstr>
      <vt:lpstr>Scintillation detection applications</vt:lpstr>
      <vt:lpstr>Silicon photomultiplier (SiPM)</vt:lpstr>
      <vt:lpstr>SiPM-based system parameters</vt:lpstr>
      <vt:lpstr>Trade-offs between DCR and PDE</vt:lpstr>
      <vt:lpstr>Device Structure &amp; Simulation</vt:lpstr>
      <vt:lpstr>Reverse I–V Curves</vt:lpstr>
      <vt:lpstr>Dark Count Rate (DCR)</vt:lpstr>
      <vt:lpstr>Photon detection efficiency (PDE)</vt:lpstr>
      <vt:lpstr>Photon number resolving capability</vt:lpstr>
      <vt:lpstr>RSiPM mapping (Nph, λ)</vt:lpstr>
      <vt:lpstr>RSiPM mapping (Nph, λ)</vt:lpstr>
      <vt:lpstr>RSiPM comparison</vt:lpstr>
      <vt:lpstr>Conclusion</vt:lpstr>
      <vt:lpstr>PowerPoint Presentation</vt:lpstr>
      <vt:lpstr>Gain &amp; Crosstalk</vt:lpstr>
      <vt:lpstr>Progress in SiPM technology</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Horizontal Bridgman Growth and Characterization of TlBr for  Gamma Ray Semiconductor Detectors</dc:title>
  <dc:creator>Bill Higgins</dc:creator>
  <cp:lastModifiedBy>임 경택</cp:lastModifiedBy>
  <cp:revision>2603</cp:revision>
  <cp:lastPrinted>2018-11-28T23:55:59Z</cp:lastPrinted>
  <dcterms:created xsi:type="dcterms:W3CDTF">2013-06-21T15:51:01Z</dcterms:created>
  <dcterms:modified xsi:type="dcterms:W3CDTF">2019-07-09T12:32:00Z</dcterms:modified>
</cp:coreProperties>
</file>