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508" r:id="rId2"/>
    <p:sldId id="509" r:id="rId3"/>
    <p:sldId id="510" r:id="rId4"/>
    <p:sldId id="527" r:id="rId5"/>
    <p:sldId id="528" r:id="rId6"/>
    <p:sldId id="540" r:id="rId7"/>
    <p:sldId id="534" r:id="rId8"/>
    <p:sldId id="541" r:id="rId9"/>
    <p:sldId id="544" r:id="rId10"/>
    <p:sldId id="537" r:id="rId11"/>
    <p:sldId id="550" r:id="rId12"/>
    <p:sldId id="543" r:id="rId13"/>
    <p:sldId id="549" r:id="rId14"/>
    <p:sldId id="546" r:id="rId15"/>
    <p:sldId id="547" r:id="rId16"/>
    <p:sldId id="545" r:id="rId17"/>
    <p:sldId id="518" r:id="rId18"/>
    <p:sldId id="512" r:id="rId19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97" autoAdjust="0"/>
    <p:restoredTop sz="80160" autoAdjust="0"/>
  </p:normalViewPr>
  <p:slideViewPr>
    <p:cSldViewPr snapToGrid="0" snapToObjects="1">
      <p:cViewPr varScale="1">
        <p:scale>
          <a:sx n="98" d="100"/>
          <a:sy n="98" d="100"/>
        </p:scale>
        <p:origin x="224" y="31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28482"/>
    </p:cViewPr>
  </p:sorterViewPr>
  <p:notesViewPr>
    <p:cSldViewPr snapToGrid="0" snapToObjects="1">
      <p:cViewPr varScale="1">
        <p:scale>
          <a:sx n="92" d="100"/>
          <a:sy n="92" d="100"/>
        </p:scale>
        <p:origin x="3750" y="8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42EAF1-CF29-A448-8896-E5337579782F}" type="doc">
      <dgm:prSet loTypeId="urn:microsoft.com/office/officeart/2005/8/layout/orgChart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1EA6440-1085-1D4C-BDA4-2D5E8D5FD1A6}">
      <dgm:prSet phldrT="[Text]" phldr="1"/>
      <dgm:spPr/>
      <dgm:t>
        <a:bodyPr/>
        <a:lstStyle/>
        <a:p>
          <a:endParaRPr lang="en-US" dirty="0"/>
        </a:p>
      </dgm:t>
    </dgm:pt>
    <dgm:pt modelId="{E07B7B1D-F489-4E4B-A4CB-CE27703FB825}" type="parTrans" cxnId="{E62973A9-03D6-4642-A394-92201190EACB}">
      <dgm:prSet/>
      <dgm:spPr/>
      <dgm:t>
        <a:bodyPr/>
        <a:lstStyle/>
        <a:p>
          <a:endParaRPr lang="en-US"/>
        </a:p>
      </dgm:t>
    </dgm:pt>
    <dgm:pt modelId="{246B0F7E-2A3E-3743-917C-ABE9D7BFB4DB}" type="sibTrans" cxnId="{E62973A9-03D6-4642-A394-92201190EACB}">
      <dgm:prSet/>
      <dgm:spPr/>
      <dgm:t>
        <a:bodyPr/>
        <a:lstStyle/>
        <a:p>
          <a:endParaRPr lang="en-US"/>
        </a:p>
      </dgm:t>
    </dgm:pt>
    <dgm:pt modelId="{5F0D5A71-FF8F-E64C-94B0-B0EA268B27F1}">
      <dgm:prSet phldrT="[Text]" custT="1"/>
      <dgm:spPr>
        <a:solidFill>
          <a:srgbClr val="92D050"/>
        </a:solidFill>
      </dgm:spPr>
      <dgm:t>
        <a:bodyPr/>
        <a:lstStyle/>
        <a:p>
          <a:r>
            <a:rPr lang="en-US" sz="2400" dirty="0"/>
            <a:t>Backend</a:t>
          </a:r>
        </a:p>
      </dgm:t>
    </dgm:pt>
    <dgm:pt modelId="{4DE9E1D4-FDF2-C64C-9D1C-F17987CE0230}" type="parTrans" cxnId="{D80D683A-22E6-0E4B-9B69-FE49D9F44F27}">
      <dgm:prSet/>
      <dgm:spPr/>
      <dgm:t>
        <a:bodyPr/>
        <a:lstStyle/>
        <a:p>
          <a:endParaRPr lang="en-US"/>
        </a:p>
      </dgm:t>
    </dgm:pt>
    <dgm:pt modelId="{7AFF75E2-863D-DE4C-ADD1-CE80ED72D0A7}" type="sibTrans" cxnId="{D80D683A-22E6-0E4B-9B69-FE49D9F44F27}">
      <dgm:prSet/>
      <dgm:spPr/>
      <dgm:t>
        <a:bodyPr/>
        <a:lstStyle/>
        <a:p>
          <a:endParaRPr lang="en-US"/>
        </a:p>
      </dgm:t>
    </dgm:pt>
    <dgm:pt modelId="{29C61A7F-960E-4949-AD3C-7A88CFE88B27}">
      <dgm:prSet phldrT="[Text]" custT="1"/>
      <dgm:spPr>
        <a:solidFill>
          <a:srgbClr val="92D050"/>
        </a:solidFill>
      </dgm:spPr>
      <dgm:t>
        <a:bodyPr/>
        <a:lstStyle/>
        <a:p>
          <a:r>
            <a:rPr lang="en-US" sz="2400" dirty="0"/>
            <a:t>Database</a:t>
          </a:r>
        </a:p>
      </dgm:t>
    </dgm:pt>
    <dgm:pt modelId="{5172A1D4-D96F-EE45-B9AE-EA0490E8F3F2}" type="parTrans" cxnId="{C2F619BD-716B-F245-A9E5-4CF09E0161EA}">
      <dgm:prSet/>
      <dgm:spPr/>
      <dgm:t>
        <a:bodyPr/>
        <a:lstStyle/>
        <a:p>
          <a:endParaRPr lang="en-US"/>
        </a:p>
      </dgm:t>
    </dgm:pt>
    <dgm:pt modelId="{24AC60B9-A26D-F64E-AA21-F284911B5C11}" type="sibTrans" cxnId="{C2F619BD-716B-F245-A9E5-4CF09E0161EA}">
      <dgm:prSet/>
      <dgm:spPr/>
      <dgm:t>
        <a:bodyPr/>
        <a:lstStyle/>
        <a:p>
          <a:endParaRPr lang="en-US"/>
        </a:p>
      </dgm:t>
    </dgm:pt>
    <dgm:pt modelId="{4BD797CA-B693-1146-80AB-9961BD1EFAB3}">
      <dgm:prSet phldrT="[Text]" custT="1"/>
      <dgm:spPr>
        <a:solidFill>
          <a:schemeClr val="tx1"/>
        </a:solidFill>
      </dgm:spPr>
      <dgm:t>
        <a:bodyPr/>
        <a:lstStyle/>
        <a:p>
          <a:r>
            <a:rPr lang="en-US" sz="2400" dirty="0"/>
            <a:t>Frontend</a:t>
          </a:r>
        </a:p>
      </dgm:t>
    </dgm:pt>
    <dgm:pt modelId="{934A015D-4615-2543-A410-052072CBC23B}" type="parTrans" cxnId="{CFA26BFD-A735-E745-9349-78293456BE45}">
      <dgm:prSet/>
      <dgm:spPr/>
      <dgm:t>
        <a:bodyPr/>
        <a:lstStyle/>
        <a:p>
          <a:endParaRPr lang="en-US"/>
        </a:p>
      </dgm:t>
    </dgm:pt>
    <dgm:pt modelId="{47B768D8-5E77-EC41-BD88-1ACC087B9ABA}" type="sibTrans" cxnId="{CFA26BFD-A735-E745-9349-78293456BE45}">
      <dgm:prSet/>
      <dgm:spPr/>
      <dgm:t>
        <a:bodyPr/>
        <a:lstStyle/>
        <a:p>
          <a:endParaRPr lang="en-US"/>
        </a:p>
      </dgm:t>
    </dgm:pt>
    <dgm:pt modelId="{BFECDE67-B4CC-9F4C-A087-6EEB772B0AD0}">
      <dgm:prSet phldrT="[Text]" custT="1"/>
      <dgm:spPr>
        <a:solidFill>
          <a:schemeClr val="tx1"/>
        </a:solidFill>
      </dgm:spPr>
      <dgm:t>
        <a:bodyPr/>
        <a:lstStyle/>
        <a:p>
          <a:r>
            <a:rPr lang="en-US" sz="2400" dirty="0"/>
            <a:t>Exporter</a:t>
          </a:r>
        </a:p>
      </dgm:t>
    </dgm:pt>
    <dgm:pt modelId="{86E26B94-5F92-D341-A91C-F77976AA2725}" type="parTrans" cxnId="{AB7EA805-8062-BA41-A43A-388804908B46}">
      <dgm:prSet/>
      <dgm:spPr/>
      <dgm:t>
        <a:bodyPr/>
        <a:lstStyle/>
        <a:p>
          <a:endParaRPr lang="en-US"/>
        </a:p>
      </dgm:t>
    </dgm:pt>
    <dgm:pt modelId="{044125F0-56E1-4747-9BCB-1AFE4F5A7C70}" type="sibTrans" cxnId="{AB7EA805-8062-BA41-A43A-388804908B46}">
      <dgm:prSet/>
      <dgm:spPr/>
      <dgm:t>
        <a:bodyPr/>
        <a:lstStyle/>
        <a:p>
          <a:endParaRPr lang="en-US"/>
        </a:p>
      </dgm:t>
    </dgm:pt>
    <dgm:pt modelId="{0D33C4A7-4454-CE47-8015-6C7D96E8E0BC}" type="pres">
      <dgm:prSet presAssocID="{D942EAF1-CF29-A448-8896-E5337579782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1AE44A8-2DF3-764A-91A2-D665BD57F2F1}" type="pres">
      <dgm:prSet presAssocID="{D1EA6440-1085-1D4C-BDA4-2D5E8D5FD1A6}" presName="hierRoot1" presStyleCnt="0">
        <dgm:presLayoutVars>
          <dgm:hierBranch val="init"/>
        </dgm:presLayoutVars>
      </dgm:prSet>
      <dgm:spPr/>
    </dgm:pt>
    <dgm:pt modelId="{9BB4640A-58A0-314A-AE3F-6DD20254AA90}" type="pres">
      <dgm:prSet presAssocID="{D1EA6440-1085-1D4C-BDA4-2D5E8D5FD1A6}" presName="rootComposite1" presStyleCnt="0"/>
      <dgm:spPr/>
    </dgm:pt>
    <dgm:pt modelId="{8166E956-F4F5-9E4B-AB97-821C4A8E50D3}" type="pres">
      <dgm:prSet presAssocID="{D1EA6440-1085-1D4C-BDA4-2D5E8D5FD1A6}" presName="rootText1" presStyleLbl="node0" presStyleIdx="0" presStyleCnt="1" custScaleX="38278" custScaleY="39241">
        <dgm:presLayoutVars>
          <dgm:chPref val="3"/>
        </dgm:presLayoutVars>
      </dgm:prSet>
      <dgm:spPr/>
    </dgm:pt>
    <dgm:pt modelId="{3508CC50-63C2-484E-86E1-752DC60FBA2B}" type="pres">
      <dgm:prSet presAssocID="{D1EA6440-1085-1D4C-BDA4-2D5E8D5FD1A6}" presName="rootConnector1" presStyleLbl="node1" presStyleIdx="0" presStyleCnt="0"/>
      <dgm:spPr/>
    </dgm:pt>
    <dgm:pt modelId="{1AF2E34A-6CF2-E849-AEF8-047CBAEDEFAE}" type="pres">
      <dgm:prSet presAssocID="{D1EA6440-1085-1D4C-BDA4-2D5E8D5FD1A6}" presName="hierChild2" presStyleCnt="0"/>
      <dgm:spPr/>
    </dgm:pt>
    <dgm:pt modelId="{DE1C709C-F8B2-D245-853B-5057B3E43D39}" type="pres">
      <dgm:prSet presAssocID="{4DE9E1D4-FDF2-C64C-9D1C-F17987CE0230}" presName="Name37" presStyleLbl="parChTrans1D2" presStyleIdx="0" presStyleCnt="4"/>
      <dgm:spPr/>
    </dgm:pt>
    <dgm:pt modelId="{4D407B51-5667-A747-9EC1-A8FD878944BC}" type="pres">
      <dgm:prSet presAssocID="{5F0D5A71-FF8F-E64C-94B0-B0EA268B27F1}" presName="hierRoot2" presStyleCnt="0">
        <dgm:presLayoutVars>
          <dgm:hierBranch val="init"/>
        </dgm:presLayoutVars>
      </dgm:prSet>
      <dgm:spPr/>
    </dgm:pt>
    <dgm:pt modelId="{89EDD190-6852-A949-B70A-0A75FA11D2D6}" type="pres">
      <dgm:prSet presAssocID="{5F0D5A71-FF8F-E64C-94B0-B0EA268B27F1}" presName="rootComposite" presStyleCnt="0"/>
      <dgm:spPr/>
    </dgm:pt>
    <dgm:pt modelId="{6EB32681-FB07-964C-8FE9-9273CD9AFAF5}" type="pres">
      <dgm:prSet presAssocID="{5F0D5A71-FF8F-E64C-94B0-B0EA268B27F1}" presName="rootText" presStyleLbl="node2" presStyleIdx="0" presStyleCnt="4" custScaleY="78377">
        <dgm:presLayoutVars>
          <dgm:chPref val="3"/>
        </dgm:presLayoutVars>
      </dgm:prSet>
      <dgm:spPr/>
    </dgm:pt>
    <dgm:pt modelId="{EF14DE04-F663-4C4C-8A46-8CDD54FDE3FE}" type="pres">
      <dgm:prSet presAssocID="{5F0D5A71-FF8F-E64C-94B0-B0EA268B27F1}" presName="rootConnector" presStyleLbl="node2" presStyleIdx="0" presStyleCnt="4"/>
      <dgm:spPr/>
    </dgm:pt>
    <dgm:pt modelId="{1D1983EC-3D78-1D41-A3BE-E60A8FC26866}" type="pres">
      <dgm:prSet presAssocID="{5F0D5A71-FF8F-E64C-94B0-B0EA268B27F1}" presName="hierChild4" presStyleCnt="0"/>
      <dgm:spPr/>
    </dgm:pt>
    <dgm:pt modelId="{80946BAD-5798-7D4B-A468-FE42534C5E0C}" type="pres">
      <dgm:prSet presAssocID="{5F0D5A71-FF8F-E64C-94B0-B0EA268B27F1}" presName="hierChild5" presStyleCnt="0"/>
      <dgm:spPr/>
    </dgm:pt>
    <dgm:pt modelId="{558967C9-61E3-3F48-9501-65A57DA2C827}" type="pres">
      <dgm:prSet presAssocID="{5172A1D4-D96F-EE45-B9AE-EA0490E8F3F2}" presName="Name37" presStyleLbl="parChTrans1D2" presStyleIdx="1" presStyleCnt="4"/>
      <dgm:spPr/>
    </dgm:pt>
    <dgm:pt modelId="{26C5FD80-0206-DE40-8165-72C73F279BB4}" type="pres">
      <dgm:prSet presAssocID="{29C61A7F-960E-4949-AD3C-7A88CFE88B27}" presName="hierRoot2" presStyleCnt="0">
        <dgm:presLayoutVars>
          <dgm:hierBranch val="init"/>
        </dgm:presLayoutVars>
      </dgm:prSet>
      <dgm:spPr/>
    </dgm:pt>
    <dgm:pt modelId="{68AC5D07-7BA6-D04D-AD2A-F28C202792AE}" type="pres">
      <dgm:prSet presAssocID="{29C61A7F-960E-4949-AD3C-7A88CFE88B27}" presName="rootComposite" presStyleCnt="0"/>
      <dgm:spPr/>
    </dgm:pt>
    <dgm:pt modelId="{2CAB5E5C-4E38-7B4D-A26F-8BD1D4C3FD73}" type="pres">
      <dgm:prSet presAssocID="{29C61A7F-960E-4949-AD3C-7A88CFE88B27}" presName="rootText" presStyleLbl="node2" presStyleIdx="1" presStyleCnt="4" custScaleY="78377">
        <dgm:presLayoutVars>
          <dgm:chPref val="3"/>
        </dgm:presLayoutVars>
      </dgm:prSet>
      <dgm:spPr/>
    </dgm:pt>
    <dgm:pt modelId="{28831BB7-B10C-2543-859F-D7E12F4AF7CF}" type="pres">
      <dgm:prSet presAssocID="{29C61A7F-960E-4949-AD3C-7A88CFE88B27}" presName="rootConnector" presStyleLbl="node2" presStyleIdx="1" presStyleCnt="4"/>
      <dgm:spPr/>
    </dgm:pt>
    <dgm:pt modelId="{F4906D00-D869-F841-A7B2-A14C3A292A2A}" type="pres">
      <dgm:prSet presAssocID="{29C61A7F-960E-4949-AD3C-7A88CFE88B27}" presName="hierChild4" presStyleCnt="0"/>
      <dgm:spPr/>
    </dgm:pt>
    <dgm:pt modelId="{6C2762DF-791E-8440-B715-25BA05425B09}" type="pres">
      <dgm:prSet presAssocID="{29C61A7F-960E-4949-AD3C-7A88CFE88B27}" presName="hierChild5" presStyleCnt="0"/>
      <dgm:spPr/>
    </dgm:pt>
    <dgm:pt modelId="{7C2A0C8C-2BB1-6D4F-B9AB-31791352A563}" type="pres">
      <dgm:prSet presAssocID="{934A015D-4615-2543-A410-052072CBC23B}" presName="Name37" presStyleLbl="parChTrans1D2" presStyleIdx="2" presStyleCnt="4"/>
      <dgm:spPr/>
    </dgm:pt>
    <dgm:pt modelId="{4A126F50-1D12-4143-9D51-A437670FD8C2}" type="pres">
      <dgm:prSet presAssocID="{4BD797CA-B693-1146-80AB-9961BD1EFAB3}" presName="hierRoot2" presStyleCnt="0">
        <dgm:presLayoutVars>
          <dgm:hierBranch val="init"/>
        </dgm:presLayoutVars>
      </dgm:prSet>
      <dgm:spPr/>
    </dgm:pt>
    <dgm:pt modelId="{E7FE1E2D-C49B-614C-BCA8-A3E594D7A298}" type="pres">
      <dgm:prSet presAssocID="{4BD797CA-B693-1146-80AB-9961BD1EFAB3}" presName="rootComposite" presStyleCnt="0"/>
      <dgm:spPr/>
    </dgm:pt>
    <dgm:pt modelId="{87807EF3-5C07-EB41-BA3E-0112BA8A056B}" type="pres">
      <dgm:prSet presAssocID="{4BD797CA-B693-1146-80AB-9961BD1EFAB3}" presName="rootText" presStyleLbl="node2" presStyleIdx="2" presStyleCnt="4" custScaleY="78377">
        <dgm:presLayoutVars>
          <dgm:chPref val="3"/>
        </dgm:presLayoutVars>
      </dgm:prSet>
      <dgm:spPr/>
    </dgm:pt>
    <dgm:pt modelId="{1545928E-A765-C146-8F63-D529A6445C42}" type="pres">
      <dgm:prSet presAssocID="{4BD797CA-B693-1146-80AB-9961BD1EFAB3}" presName="rootConnector" presStyleLbl="node2" presStyleIdx="2" presStyleCnt="4"/>
      <dgm:spPr/>
    </dgm:pt>
    <dgm:pt modelId="{9CC1031F-D43C-314A-8DF8-D8AB2544FE20}" type="pres">
      <dgm:prSet presAssocID="{4BD797CA-B693-1146-80AB-9961BD1EFAB3}" presName="hierChild4" presStyleCnt="0"/>
      <dgm:spPr/>
    </dgm:pt>
    <dgm:pt modelId="{37332295-38EB-044D-8248-346DE1DE6870}" type="pres">
      <dgm:prSet presAssocID="{4BD797CA-B693-1146-80AB-9961BD1EFAB3}" presName="hierChild5" presStyleCnt="0"/>
      <dgm:spPr/>
    </dgm:pt>
    <dgm:pt modelId="{1F0B5A3F-25A5-1541-9542-D82EBED616A5}" type="pres">
      <dgm:prSet presAssocID="{86E26B94-5F92-D341-A91C-F77976AA2725}" presName="Name37" presStyleLbl="parChTrans1D2" presStyleIdx="3" presStyleCnt="4"/>
      <dgm:spPr/>
    </dgm:pt>
    <dgm:pt modelId="{15719A84-D677-5945-A91A-75AAD8356650}" type="pres">
      <dgm:prSet presAssocID="{BFECDE67-B4CC-9F4C-A087-6EEB772B0AD0}" presName="hierRoot2" presStyleCnt="0">
        <dgm:presLayoutVars>
          <dgm:hierBranch val="init"/>
        </dgm:presLayoutVars>
      </dgm:prSet>
      <dgm:spPr/>
    </dgm:pt>
    <dgm:pt modelId="{5B1F57F9-12C4-E44E-9C49-A953C5A088C6}" type="pres">
      <dgm:prSet presAssocID="{BFECDE67-B4CC-9F4C-A087-6EEB772B0AD0}" presName="rootComposite" presStyleCnt="0"/>
      <dgm:spPr/>
    </dgm:pt>
    <dgm:pt modelId="{6C202752-BB2B-FC40-81E3-5A5F7F119B9E}" type="pres">
      <dgm:prSet presAssocID="{BFECDE67-B4CC-9F4C-A087-6EEB772B0AD0}" presName="rootText" presStyleLbl="node2" presStyleIdx="3" presStyleCnt="4" custScaleY="78377">
        <dgm:presLayoutVars>
          <dgm:chPref val="3"/>
        </dgm:presLayoutVars>
      </dgm:prSet>
      <dgm:spPr/>
    </dgm:pt>
    <dgm:pt modelId="{58307C6E-E32D-FF4B-9750-703DFE46F8A7}" type="pres">
      <dgm:prSet presAssocID="{BFECDE67-B4CC-9F4C-A087-6EEB772B0AD0}" presName="rootConnector" presStyleLbl="node2" presStyleIdx="3" presStyleCnt="4"/>
      <dgm:spPr/>
    </dgm:pt>
    <dgm:pt modelId="{3045EBBD-FEA0-CE4A-9182-21AE1E487117}" type="pres">
      <dgm:prSet presAssocID="{BFECDE67-B4CC-9F4C-A087-6EEB772B0AD0}" presName="hierChild4" presStyleCnt="0"/>
      <dgm:spPr/>
    </dgm:pt>
    <dgm:pt modelId="{BA626236-B375-4145-8C43-DCF8B6ADD28A}" type="pres">
      <dgm:prSet presAssocID="{BFECDE67-B4CC-9F4C-A087-6EEB772B0AD0}" presName="hierChild5" presStyleCnt="0"/>
      <dgm:spPr/>
    </dgm:pt>
    <dgm:pt modelId="{5F9EB36C-C50A-BC42-97EE-3F67CBF75058}" type="pres">
      <dgm:prSet presAssocID="{D1EA6440-1085-1D4C-BDA4-2D5E8D5FD1A6}" presName="hierChild3" presStyleCnt="0"/>
      <dgm:spPr/>
    </dgm:pt>
  </dgm:ptLst>
  <dgm:cxnLst>
    <dgm:cxn modelId="{21220404-4BB9-944D-9831-F1D88747CA70}" type="presOf" srcId="{29C61A7F-960E-4949-AD3C-7A88CFE88B27}" destId="{2CAB5E5C-4E38-7B4D-A26F-8BD1D4C3FD73}" srcOrd="0" destOrd="0" presId="urn:microsoft.com/office/officeart/2005/8/layout/orgChart1"/>
    <dgm:cxn modelId="{AB7EA805-8062-BA41-A43A-388804908B46}" srcId="{D1EA6440-1085-1D4C-BDA4-2D5E8D5FD1A6}" destId="{BFECDE67-B4CC-9F4C-A087-6EEB772B0AD0}" srcOrd="3" destOrd="0" parTransId="{86E26B94-5F92-D341-A91C-F77976AA2725}" sibTransId="{044125F0-56E1-4747-9BCB-1AFE4F5A7C70}"/>
    <dgm:cxn modelId="{3059BF26-B300-B04F-8234-9C402BDD7D95}" type="presOf" srcId="{5172A1D4-D96F-EE45-B9AE-EA0490E8F3F2}" destId="{558967C9-61E3-3F48-9501-65A57DA2C827}" srcOrd="0" destOrd="0" presId="urn:microsoft.com/office/officeart/2005/8/layout/orgChart1"/>
    <dgm:cxn modelId="{59869730-8591-D54D-BC24-22B487EB058A}" type="presOf" srcId="{BFECDE67-B4CC-9F4C-A087-6EEB772B0AD0}" destId="{58307C6E-E32D-FF4B-9750-703DFE46F8A7}" srcOrd="1" destOrd="0" presId="urn:microsoft.com/office/officeart/2005/8/layout/orgChart1"/>
    <dgm:cxn modelId="{B72F8F38-4962-2F49-A2C5-7CD6AC6A4FCC}" type="presOf" srcId="{4DE9E1D4-FDF2-C64C-9D1C-F17987CE0230}" destId="{DE1C709C-F8B2-D245-853B-5057B3E43D39}" srcOrd="0" destOrd="0" presId="urn:microsoft.com/office/officeart/2005/8/layout/orgChart1"/>
    <dgm:cxn modelId="{D80D683A-22E6-0E4B-9B69-FE49D9F44F27}" srcId="{D1EA6440-1085-1D4C-BDA4-2D5E8D5FD1A6}" destId="{5F0D5A71-FF8F-E64C-94B0-B0EA268B27F1}" srcOrd="0" destOrd="0" parTransId="{4DE9E1D4-FDF2-C64C-9D1C-F17987CE0230}" sibTransId="{7AFF75E2-863D-DE4C-ADD1-CE80ED72D0A7}"/>
    <dgm:cxn modelId="{E7F06D46-DA34-BF48-9CA7-9AC58B00676A}" type="presOf" srcId="{D1EA6440-1085-1D4C-BDA4-2D5E8D5FD1A6}" destId="{3508CC50-63C2-484E-86E1-752DC60FBA2B}" srcOrd="1" destOrd="0" presId="urn:microsoft.com/office/officeart/2005/8/layout/orgChart1"/>
    <dgm:cxn modelId="{27030A47-67FC-9948-807F-6841F291E519}" type="presOf" srcId="{BFECDE67-B4CC-9F4C-A087-6EEB772B0AD0}" destId="{6C202752-BB2B-FC40-81E3-5A5F7F119B9E}" srcOrd="0" destOrd="0" presId="urn:microsoft.com/office/officeart/2005/8/layout/orgChart1"/>
    <dgm:cxn modelId="{2BA93155-935E-764C-AECA-8ECE17610FE4}" type="presOf" srcId="{29C61A7F-960E-4949-AD3C-7A88CFE88B27}" destId="{28831BB7-B10C-2543-859F-D7E12F4AF7CF}" srcOrd="1" destOrd="0" presId="urn:microsoft.com/office/officeart/2005/8/layout/orgChart1"/>
    <dgm:cxn modelId="{07D32D6E-ADF3-994B-9EA5-3CA9A2744E13}" type="presOf" srcId="{934A015D-4615-2543-A410-052072CBC23B}" destId="{7C2A0C8C-2BB1-6D4F-B9AB-31791352A563}" srcOrd="0" destOrd="0" presId="urn:microsoft.com/office/officeart/2005/8/layout/orgChart1"/>
    <dgm:cxn modelId="{7C31FB84-028F-6E4E-815D-0B2D84DB9351}" type="presOf" srcId="{4BD797CA-B693-1146-80AB-9961BD1EFAB3}" destId="{1545928E-A765-C146-8F63-D529A6445C42}" srcOrd="1" destOrd="0" presId="urn:microsoft.com/office/officeart/2005/8/layout/orgChart1"/>
    <dgm:cxn modelId="{3D80C285-EE15-334D-B4F8-5E3AF0604C6B}" type="presOf" srcId="{D1EA6440-1085-1D4C-BDA4-2D5E8D5FD1A6}" destId="{8166E956-F4F5-9E4B-AB97-821C4A8E50D3}" srcOrd="0" destOrd="0" presId="urn:microsoft.com/office/officeart/2005/8/layout/orgChart1"/>
    <dgm:cxn modelId="{931AE191-115A-E340-A0CA-BAD354AF3775}" type="presOf" srcId="{4BD797CA-B693-1146-80AB-9961BD1EFAB3}" destId="{87807EF3-5C07-EB41-BA3E-0112BA8A056B}" srcOrd="0" destOrd="0" presId="urn:microsoft.com/office/officeart/2005/8/layout/orgChart1"/>
    <dgm:cxn modelId="{55433FA6-1A26-5646-8763-72ADEEA8A68F}" type="presOf" srcId="{5F0D5A71-FF8F-E64C-94B0-B0EA268B27F1}" destId="{6EB32681-FB07-964C-8FE9-9273CD9AFAF5}" srcOrd="0" destOrd="0" presId="urn:microsoft.com/office/officeart/2005/8/layout/orgChart1"/>
    <dgm:cxn modelId="{E62973A9-03D6-4642-A394-92201190EACB}" srcId="{D942EAF1-CF29-A448-8896-E5337579782F}" destId="{D1EA6440-1085-1D4C-BDA4-2D5E8D5FD1A6}" srcOrd="0" destOrd="0" parTransId="{E07B7B1D-F489-4E4B-A4CB-CE27703FB825}" sibTransId="{246B0F7E-2A3E-3743-917C-ABE9D7BFB4DB}"/>
    <dgm:cxn modelId="{FEC1B0BB-4521-7940-A519-0E3E993422BD}" type="presOf" srcId="{5F0D5A71-FF8F-E64C-94B0-B0EA268B27F1}" destId="{EF14DE04-F663-4C4C-8A46-8CDD54FDE3FE}" srcOrd="1" destOrd="0" presId="urn:microsoft.com/office/officeart/2005/8/layout/orgChart1"/>
    <dgm:cxn modelId="{C2F619BD-716B-F245-A9E5-4CF09E0161EA}" srcId="{D1EA6440-1085-1D4C-BDA4-2D5E8D5FD1A6}" destId="{29C61A7F-960E-4949-AD3C-7A88CFE88B27}" srcOrd="1" destOrd="0" parTransId="{5172A1D4-D96F-EE45-B9AE-EA0490E8F3F2}" sibTransId="{24AC60B9-A26D-F64E-AA21-F284911B5C11}"/>
    <dgm:cxn modelId="{604D23C0-F708-EC4A-ACF9-C3917A7749B2}" type="presOf" srcId="{D942EAF1-CF29-A448-8896-E5337579782F}" destId="{0D33C4A7-4454-CE47-8015-6C7D96E8E0BC}" srcOrd="0" destOrd="0" presId="urn:microsoft.com/office/officeart/2005/8/layout/orgChart1"/>
    <dgm:cxn modelId="{CFA26BFD-A735-E745-9349-78293456BE45}" srcId="{D1EA6440-1085-1D4C-BDA4-2D5E8D5FD1A6}" destId="{4BD797CA-B693-1146-80AB-9961BD1EFAB3}" srcOrd="2" destOrd="0" parTransId="{934A015D-4615-2543-A410-052072CBC23B}" sibTransId="{47B768D8-5E77-EC41-BD88-1ACC087B9ABA}"/>
    <dgm:cxn modelId="{D68D49FE-6840-8B4A-9A8F-FF425239F8B6}" type="presOf" srcId="{86E26B94-5F92-D341-A91C-F77976AA2725}" destId="{1F0B5A3F-25A5-1541-9542-D82EBED616A5}" srcOrd="0" destOrd="0" presId="urn:microsoft.com/office/officeart/2005/8/layout/orgChart1"/>
    <dgm:cxn modelId="{13DFAF06-8324-7B4F-AFB6-277B0F51312E}" type="presParOf" srcId="{0D33C4A7-4454-CE47-8015-6C7D96E8E0BC}" destId="{11AE44A8-2DF3-764A-91A2-D665BD57F2F1}" srcOrd="0" destOrd="0" presId="urn:microsoft.com/office/officeart/2005/8/layout/orgChart1"/>
    <dgm:cxn modelId="{897B1F69-E363-794A-A9E0-F0945E55DBB5}" type="presParOf" srcId="{11AE44A8-2DF3-764A-91A2-D665BD57F2F1}" destId="{9BB4640A-58A0-314A-AE3F-6DD20254AA90}" srcOrd="0" destOrd="0" presId="urn:microsoft.com/office/officeart/2005/8/layout/orgChart1"/>
    <dgm:cxn modelId="{1D73EB2D-CB28-3D4B-948B-89FDCF884AC2}" type="presParOf" srcId="{9BB4640A-58A0-314A-AE3F-6DD20254AA90}" destId="{8166E956-F4F5-9E4B-AB97-821C4A8E50D3}" srcOrd="0" destOrd="0" presId="urn:microsoft.com/office/officeart/2005/8/layout/orgChart1"/>
    <dgm:cxn modelId="{FE4874EC-7E19-D544-9FA6-56826B9B8C79}" type="presParOf" srcId="{9BB4640A-58A0-314A-AE3F-6DD20254AA90}" destId="{3508CC50-63C2-484E-86E1-752DC60FBA2B}" srcOrd="1" destOrd="0" presId="urn:microsoft.com/office/officeart/2005/8/layout/orgChart1"/>
    <dgm:cxn modelId="{06451E2B-F11A-4C47-8D49-8B3F6E664F37}" type="presParOf" srcId="{11AE44A8-2DF3-764A-91A2-D665BD57F2F1}" destId="{1AF2E34A-6CF2-E849-AEF8-047CBAEDEFAE}" srcOrd="1" destOrd="0" presId="urn:microsoft.com/office/officeart/2005/8/layout/orgChart1"/>
    <dgm:cxn modelId="{34400B5A-9866-7E4F-B6A4-5F4AC80DA5C7}" type="presParOf" srcId="{1AF2E34A-6CF2-E849-AEF8-047CBAEDEFAE}" destId="{DE1C709C-F8B2-D245-853B-5057B3E43D39}" srcOrd="0" destOrd="0" presId="urn:microsoft.com/office/officeart/2005/8/layout/orgChart1"/>
    <dgm:cxn modelId="{2D2AC50C-B4BF-934E-97D0-04E7B859171A}" type="presParOf" srcId="{1AF2E34A-6CF2-E849-AEF8-047CBAEDEFAE}" destId="{4D407B51-5667-A747-9EC1-A8FD878944BC}" srcOrd="1" destOrd="0" presId="urn:microsoft.com/office/officeart/2005/8/layout/orgChart1"/>
    <dgm:cxn modelId="{9907000B-3D35-AE46-ACBF-688B4598AEF9}" type="presParOf" srcId="{4D407B51-5667-A747-9EC1-A8FD878944BC}" destId="{89EDD190-6852-A949-B70A-0A75FA11D2D6}" srcOrd="0" destOrd="0" presId="urn:microsoft.com/office/officeart/2005/8/layout/orgChart1"/>
    <dgm:cxn modelId="{EBEF4F1B-ABA6-F540-9C22-CEC7A5434E60}" type="presParOf" srcId="{89EDD190-6852-A949-B70A-0A75FA11D2D6}" destId="{6EB32681-FB07-964C-8FE9-9273CD9AFAF5}" srcOrd="0" destOrd="0" presId="urn:microsoft.com/office/officeart/2005/8/layout/orgChart1"/>
    <dgm:cxn modelId="{63B584FA-70C0-254E-85BA-B4B05E8E7162}" type="presParOf" srcId="{89EDD190-6852-A949-B70A-0A75FA11D2D6}" destId="{EF14DE04-F663-4C4C-8A46-8CDD54FDE3FE}" srcOrd="1" destOrd="0" presId="urn:microsoft.com/office/officeart/2005/8/layout/orgChart1"/>
    <dgm:cxn modelId="{76A948AC-2B71-6144-AFC2-2FC10BD696BC}" type="presParOf" srcId="{4D407B51-5667-A747-9EC1-A8FD878944BC}" destId="{1D1983EC-3D78-1D41-A3BE-E60A8FC26866}" srcOrd="1" destOrd="0" presId="urn:microsoft.com/office/officeart/2005/8/layout/orgChart1"/>
    <dgm:cxn modelId="{22C1F496-5FA4-5F48-AC92-A5F4303FD8CC}" type="presParOf" srcId="{4D407B51-5667-A747-9EC1-A8FD878944BC}" destId="{80946BAD-5798-7D4B-A468-FE42534C5E0C}" srcOrd="2" destOrd="0" presId="urn:microsoft.com/office/officeart/2005/8/layout/orgChart1"/>
    <dgm:cxn modelId="{08ACA28B-6851-2346-80E8-CC98B7426E0C}" type="presParOf" srcId="{1AF2E34A-6CF2-E849-AEF8-047CBAEDEFAE}" destId="{558967C9-61E3-3F48-9501-65A57DA2C827}" srcOrd="2" destOrd="0" presId="urn:microsoft.com/office/officeart/2005/8/layout/orgChart1"/>
    <dgm:cxn modelId="{A602AAF0-7AF0-9045-BA85-F7C0478DCBD6}" type="presParOf" srcId="{1AF2E34A-6CF2-E849-AEF8-047CBAEDEFAE}" destId="{26C5FD80-0206-DE40-8165-72C73F279BB4}" srcOrd="3" destOrd="0" presId="urn:microsoft.com/office/officeart/2005/8/layout/orgChart1"/>
    <dgm:cxn modelId="{B90F2286-F233-5E47-AEC2-A8B2C49E60F5}" type="presParOf" srcId="{26C5FD80-0206-DE40-8165-72C73F279BB4}" destId="{68AC5D07-7BA6-D04D-AD2A-F28C202792AE}" srcOrd="0" destOrd="0" presId="urn:microsoft.com/office/officeart/2005/8/layout/orgChart1"/>
    <dgm:cxn modelId="{9088A2EC-1E85-1140-AA00-175C543FE5FA}" type="presParOf" srcId="{68AC5D07-7BA6-D04D-AD2A-F28C202792AE}" destId="{2CAB5E5C-4E38-7B4D-A26F-8BD1D4C3FD73}" srcOrd="0" destOrd="0" presId="urn:microsoft.com/office/officeart/2005/8/layout/orgChart1"/>
    <dgm:cxn modelId="{3DF366D3-F4A4-E24A-BDA2-829E474B9A03}" type="presParOf" srcId="{68AC5D07-7BA6-D04D-AD2A-F28C202792AE}" destId="{28831BB7-B10C-2543-859F-D7E12F4AF7CF}" srcOrd="1" destOrd="0" presId="urn:microsoft.com/office/officeart/2005/8/layout/orgChart1"/>
    <dgm:cxn modelId="{23134D9A-C13D-6844-9155-C87C395FFD33}" type="presParOf" srcId="{26C5FD80-0206-DE40-8165-72C73F279BB4}" destId="{F4906D00-D869-F841-A7B2-A14C3A292A2A}" srcOrd="1" destOrd="0" presId="urn:microsoft.com/office/officeart/2005/8/layout/orgChart1"/>
    <dgm:cxn modelId="{65FFC571-0F40-6743-9A37-0346BFB56C43}" type="presParOf" srcId="{26C5FD80-0206-DE40-8165-72C73F279BB4}" destId="{6C2762DF-791E-8440-B715-25BA05425B09}" srcOrd="2" destOrd="0" presId="urn:microsoft.com/office/officeart/2005/8/layout/orgChart1"/>
    <dgm:cxn modelId="{5BE5B1E9-1785-F448-8F05-CC843E868D63}" type="presParOf" srcId="{1AF2E34A-6CF2-E849-AEF8-047CBAEDEFAE}" destId="{7C2A0C8C-2BB1-6D4F-B9AB-31791352A563}" srcOrd="4" destOrd="0" presId="urn:microsoft.com/office/officeart/2005/8/layout/orgChart1"/>
    <dgm:cxn modelId="{B47716C1-6A84-0F49-80FB-97975DF499D9}" type="presParOf" srcId="{1AF2E34A-6CF2-E849-AEF8-047CBAEDEFAE}" destId="{4A126F50-1D12-4143-9D51-A437670FD8C2}" srcOrd="5" destOrd="0" presId="urn:microsoft.com/office/officeart/2005/8/layout/orgChart1"/>
    <dgm:cxn modelId="{F1F3F100-1916-3740-A067-F0431A99E014}" type="presParOf" srcId="{4A126F50-1D12-4143-9D51-A437670FD8C2}" destId="{E7FE1E2D-C49B-614C-BCA8-A3E594D7A298}" srcOrd="0" destOrd="0" presId="urn:microsoft.com/office/officeart/2005/8/layout/orgChart1"/>
    <dgm:cxn modelId="{1E8EA610-4CC5-B047-B755-ED5BC1DEA5A8}" type="presParOf" srcId="{E7FE1E2D-C49B-614C-BCA8-A3E594D7A298}" destId="{87807EF3-5C07-EB41-BA3E-0112BA8A056B}" srcOrd="0" destOrd="0" presId="urn:microsoft.com/office/officeart/2005/8/layout/orgChart1"/>
    <dgm:cxn modelId="{C7D9D7E2-89CF-FD4E-B5D1-7FE1CC2F1DB6}" type="presParOf" srcId="{E7FE1E2D-C49B-614C-BCA8-A3E594D7A298}" destId="{1545928E-A765-C146-8F63-D529A6445C42}" srcOrd="1" destOrd="0" presId="urn:microsoft.com/office/officeart/2005/8/layout/orgChart1"/>
    <dgm:cxn modelId="{01526213-6610-6647-AB4E-3F379EA5A475}" type="presParOf" srcId="{4A126F50-1D12-4143-9D51-A437670FD8C2}" destId="{9CC1031F-D43C-314A-8DF8-D8AB2544FE20}" srcOrd="1" destOrd="0" presId="urn:microsoft.com/office/officeart/2005/8/layout/orgChart1"/>
    <dgm:cxn modelId="{57244C22-67FA-634B-8EAD-6F4E0A33DD51}" type="presParOf" srcId="{4A126F50-1D12-4143-9D51-A437670FD8C2}" destId="{37332295-38EB-044D-8248-346DE1DE6870}" srcOrd="2" destOrd="0" presId="urn:microsoft.com/office/officeart/2005/8/layout/orgChart1"/>
    <dgm:cxn modelId="{46A06897-A9B6-904C-97A9-DB5F00B1358A}" type="presParOf" srcId="{1AF2E34A-6CF2-E849-AEF8-047CBAEDEFAE}" destId="{1F0B5A3F-25A5-1541-9542-D82EBED616A5}" srcOrd="6" destOrd="0" presId="urn:microsoft.com/office/officeart/2005/8/layout/orgChart1"/>
    <dgm:cxn modelId="{BD557BA4-AB1E-E648-A83F-56B4A2D91AB4}" type="presParOf" srcId="{1AF2E34A-6CF2-E849-AEF8-047CBAEDEFAE}" destId="{15719A84-D677-5945-A91A-75AAD8356650}" srcOrd="7" destOrd="0" presId="urn:microsoft.com/office/officeart/2005/8/layout/orgChart1"/>
    <dgm:cxn modelId="{E96FDE87-FABC-E545-8A8B-896D824993CA}" type="presParOf" srcId="{15719A84-D677-5945-A91A-75AAD8356650}" destId="{5B1F57F9-12C4-E44E-9C49-A953C5A088C6}" srcOrd="0" destOrd="0" presId="urn:microsoft.com/office/officeart/2005/8/layout/orgChart1"/>
    <dgm:cxn modelId="{F1BFE60A-229C-0A42-90BA-23889EF880BE}" type="presParOf" srcId="{5B1F57F9-12C4-E44E-9C49-A953C5A088C6}" destId="{6C202752-BB2B-FC40-81E3-5A5F7F119B9E}" srcOrd="0" destOrd="0" presId="urn:microsoft.com/office/officeart/2005/8/layout/orgChart1"/>
    <dgm:cxn modelId="{B5DB34B4-E922-164F-9B67-145941603D94}" type="presParOf" srcId="{5B1F57F9-12C4-E44E-9C49-A953C5A088C6}" destId="{58307C6E-E32D-FF4B-9750-703DFE46F8A7}" srcOrd="1" destOrd="0" presId="urn:microsoft.com/office/officeart/2005/8/layout/orgChart1"/>
    <dgm:cxn modelId="{CF22E28D-45E2-2F48-95A9-CB44B7629D15}" type="presParOf" srcId="{15719A84-D677-5945-A91A-75AAD8356650}" destId="{3045EBBD-FEA0-CE4A-9182-21AE1E487117}" srcOrd="1" destOrd="0" presId="urn:microsoft.com/office/officeart/2005/8/layout/orgChart1"/>
    <dgm:cxn modelId="{890F37F1-E48B-9D47-8A59-921E0AE90C98}" type="presParOf" srcId="{15719A84-D677-5945-A91A-75AAD8356650}" destId="{BA626236-B375-4145-8C43-DCF8B6ADD28A}" srcOrd="2" destOrd="0" presId="urn:microsoft.com/office/officeart/2005/8/layout/orgChart1"/>
    <dgm:cxn modelId="{5A5D51EF-CAAE-B74C-8A62-5C7F8E4F1D90}" type="presParOf" srcId="{11AE44A8-2DF3-764A-91A2-D665BD57F2F1}" destId="{5F9EB36C-C50A-BC42-97EE-3F67CBF7505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3566A72-1C69-5745-BFA4-6DB2B21716C5}" type="doc">
      <dgm:prSet loTypeId="urn:microsoft.com/office/officeart/2005/8/layout/chevron1" loCatId="" qsTypeId="urn:microsoft.com/office/officeart/2005/8/quickstyle/simple1" qsCatId="simple" csTypeId="urn:microsoft.com/office/officeart/2005/8/colors/accent0_3" csCatId="mainScheme" phldr="1"/>
      <dgm:spPr/>
    </dgm:pt>
    <dgm:pt modelId="{5516C9F0-B424-0449-81E6-CF2D414C553F}">
      <dgm:prSet phldrT="[Text]"/>
      <dgm:spPr/>
      <dgm:t>
        <a:bodyPr/>
        <a:lstStyle/>
        <a:p>
          <a:r>
            <a:rPr lang="en-US" dirty="0"/>
            <a:t>March</a:t>
          </a:r>
        </a:p>
      </dgm:t>
    </dgm:pt>
    <dgm:pt modelId="{3AA56787-31E4-9A4C-BE02-692965D8B21C}" type="parTrans" cxnId="{4B21A4A6-C10E-C242-B9C2-67E96496037F}">
      <dgm:prSet/>
      <dgm:spPr/>
      <dgm:t>
        <a:bodyPr/>
        <a:lstStyle/>
        <a:p>
          <a:endParaRPr lang="en-US"/>
        </a:p>
      </dgm:t>
    </dgm:pt>
    <dgm:pt modelId="{2449F8BB-BA33-E04B-8B37-C59CF8410783}" type="sibTrans" cxnId="{4B21A4A6-C10E-C242-B9C2-67E96496037F}">
      <dgm:prSet/>
      <dgm:spPr/>
      <dgm:t>
        <a:bodyPr/>
        <a:lstStyle/>
        <a:p>
          <a:endParaRPr lang="en-US"/>
        </a:p>
      </dgm:t>
    </dgm:pt>
    <dgm:pt modelId="{BB64E2FF-978F-694C-B83A-E785832029A6}">
      <dgm:prSet phldrT="[Text]"/>
      <dgm:spPr/>
      <dgm:t>
        <a:bodyPr/>
        <a:lstStyle/>
        <a:p>
          <a:r>
            <a:rPr lang="en-US" dirty="0"/>
            <a:t>April</a:t>
          </a:r>
        </a:p>
      </dgm:t>
    </dgm:pt>
    <dgm:pt modelId="{513E8061-C9EB-0743-B771-A70E43A9357F}" type="parTrans" cxnId="{612C7742-6E80-9C4F-8242-FEBCE21A1649}">
      <dgm:prSet/>
      <dgm:spPr/>
      <dgm:t>
        <a:bodyPr/>
        <a:lstStyle/>
        <a:p>
          <a:endParaRPr lang="en-US"/>
        </a:p>
      </dgm:t>
    </dgm:pt>
    <dgm:pt modelId="{16616969-0027-7D43-953B-B83960B562DF}" type="sibTrans" cxnId="{612C7742-6E80-9C4F-8242-FEBCE21A1649}">
      <dgm:prSet/>
      <dgm:spPr/>
      <dgm:t>
        <a:bodyPr/>
        <a:lstStyle/>
        <a:p>
          <a:endParaRPr lang="en-US"/>
        </a:p>
      </dgm:t>
    </dgm:pt>
    <dgm:pt modelId="{D2056465-F086-2B41-9FC3-3C33CDA5EF86}">
      <dgm:prSet phldrT="[Text]"/>
      <dgm:spPr/>
      <dgm:t>
        <a:bodyPr/>
        <a:lstStyle/>
        <a:p>
          <a:r>
            <a:rPr lang="en-US" dirty="0"/>
            <a:t>May</a:t>
          </a:r>
        </a:p>
      </dgm:t>
    </dgm:pt>
    <dgm:pt modelId="{5B56C874-F782-FB40-9B86-E4E54CD86290}" type="parTrans" cxnId="{466757B0-B9E5-B64D-BC83-ACBD3EB0ACCB}">
      <dgm:prSet/>
      <dgm:spPr/>
      <dgm:t>
        <a:bodyPr/>
        <a:lstStyle/>
        <a:p>
          <a:endParaRPr lang="en-US"/>
        </a:p>
      </dgm:t>
    </dgm:pt>
    <dgm:pt modelId="{D6BA5E0A-5C06-1E40-A1B1-72E9AA3525D9}" type="sibTrans" cxnId="{466757B0-B9E5-B64D-BC83-ACBD3EB0ACCB}">
      <dgm:prSet/>
      <dgm:spPr/>
      <dgm:t>
        <a:bodyPr/>
        <a:lstStyle/>
        <a:p>
          <a:endParaRPr lang="en-US"/>
        </a:p>
      </dgm:t>
    </dgm:pt>
    <dgm:pt modelId="{02112CED-6FB2-425C-A516-C74AF6B31C60}">
      <dgm:prSet phldrT="[Text]" custT="1"/>
      <dgm:spPr/>
      <dgm:t>
        <a:bodyPr/>
        <a:lstStyle/>
        <a:p>
          <a:r>
            <a:rPr lang="en-US" sz="2800" dirty="0"/>
            <a:t>Lab Tests</a:t>
          </a:r>
        </a:p>
      </dgm:t>
    </dgm:pt>
    <dgm:pt modelId="{82311236-E9CD-4681-86DF-596EFBBCD65C}" type="parTrans" cxnId="{01865A62-A26E-4F9B-B974-8DB75BB1644E}">
      <dgm:prSet/>
      <dgm:spPr/>
      <dgm:t>
        <a:bodyPr/>
        <a:lstStyle/>
        <a:p>
          <a:endParaRPr lang="en-US"/>
        </a:p>
      </dgm:t>
    </dgm:pt>
    <dgm:pt modelId="{90764916-7C61-4386-A421-3A5E5231E016}" type="sibTrans" cxnId="{01865A62-A26E-4F9B-B974-8DB75BB1644E}">
      <dgm:prSet/>
      <dgm:spPr/>
      <dgm:t>
        <a:bodyPr/>
        <a:lstStyle/>
        <a:p>
          <a:endParaRPr lang="en-US"/>
        </a:p>
      </dgm:t>
    </dgm:pt>
    <dgm:pt modelId="{4232463A-8686-4FEA-A14B-F0E6E4B89A60}">
      <dgm:prSet phldrT="[Text]" custT="1"/>
      <dgm:spPr/>
      <dgm:t>
        <a:bodyPr/>
        <a:lstStyle/>
        <a:p>
          <a:r>
            <a:rPr lang="en-US" sz="2800" dirty="0"/>
            <a:t>SPS</a:t>
          </a:r>
        </a:p>
      </dgm:t>
    </dgm:pt>
    <dgm:pt modelId="{31231A0E-0F5A-40AD-81D6-94D1EC392BCC}" type="parTrans" cxnId="{CB19ADBC-7C1A-469A-ADBB-609831DA10D4}">
      <dgm:prSet/>
      <dgm:spPr/>
      <dgm:t>
        <a:bodyPr/>
        <a:lstStyle/>
        <a:p>
          <a:endParaRPr lang="en-US"/>
        </a:p>
      </dgm:t>
    </dgm:pt>
    <dgm:pt modelId="{45D30E9F-8786-4A19-AE58-1F3E4960C96C}" type="sibTrans" cxnId="{CB19ADBC-7C1A-469A-ADBB-609831DA10D4}">
      <dgm:prSet/>
      <dgm:spPr/>
      <dgm:t>
        <a:bodyPr/>
        <a:lstStyle/>
        <a:p>
          <a:endParaRPr lang="en-US"/>
        </a:p>
      </dgm:t>
    </dgm:pt>
    <dgm:pt modelId="{67763582-2549-43F8-A29F-26381E21AC99}">
      <dgm:prSet phldrT="[Text]" custT="1"/>
      <dgm:spPr/>
      <dgm:t>
        <a:bodyPr/>
        <a:lstStyle/>
        <a:p>
          <a:r>
            <a:rPr lang="en-US" sz="2800" dirty="0"/>
            <a:t>LHC</a:t>
          </a:r>
        </a:p>
      </dgm:t>
    </dgm:pt>
    <dgm:pt modelId="{25A81967-BE82-426B-B994-A6CFC0FB16DA}" type="parTrans" cxnId="{D323DC7F-36A8-4249-A6D7-25B7EC2BE91E}">
      <dgm:prSet/>
      <dgm:spPr/>
      <dgm:t>
        <a:bodyPr/>
        <a:lstStyle/>
        <a:p>
          <a:endParaRPr lang="en-US"/>
        </a:p>
      </dgm:t>
    </dgm:pt>
    <dgm:pt modelId="{609BE27F-5FF9-42AC-8A95-E6CEA4FB7181}" type="sibTrans" cxnId="{D323DC7F-36A8-4249-A6D7-25B7EC2BE91E}">
      <dgm:prSet/>
      <dgm:spPr/>
      <dgm:t>
        <a:bodyPr/>
        <a:lstStyle/>
        <a:p>
          <a:endParaRPr lang="en-US"/>
        </a:p>
      </dgm:t>
    </dgm:pt>
    <dgm:pt modelId="{B69BC380-B391-494C-8C5E-23E826F90215}">
      <dgm:prSet phldrT="[Text]" custT="1"/>
      <dgm:spPr/>
      <dgm:t>
        <a:bodyPr/>
        <a:lstStyle/>
        <a:p>
          <a:r>
            <a:rPr lang="en-US" sz="2800" dirty="0"/>
            <a:t>CPS</a:t>
          </a:r>
        </a:p>
      </dgm:t>
    </dgm:pt>
    <dgm:pt modelId="{6310F958-AF9F-4FDD-883D-85A28355668B}" type="parTrans" cxnId="{7DE18E9E-4EAE-4825-ABFB-16781E7FB520}">
      <dgm:prSet/>
      <dgm:spPr/>
      <dgm:t>
        <a:bodyPr/>
        <a:lstStyle/>
        <a:p>
          <a:endParaRPr lang="en-US"/>
        </a:p>
      </dgm:t>
    </dgm:pt>
    <dgm:pt modelId="{82287807-8DF7-4C8B-BDD3-A61470EC438A}" type="sibTrans" cxnId="{7DE18E9E-4EAE-4825-ABFB-16781E7FB520}">
      <dgm:prSet/>
      <dgm:spPr/>
      <dgm:t>
        <a:bodyPr/>
        <a:lstStyle/>
        <a:p>
          <a:endParaRPr lang="en-US"/>
        </a:p>
      </dgm:t>
    </dgm:pt>
    <dgm:pt modelId="{13F12C83-8A96-42D2-8FF5-64CDF1B847F0}">
      <dgm:prSet phldrT="[Text]" custT="1"/>
      <dgm:spPr/>
      <dgm:t>
        <a:bodyPr/>
        <a:lstStyle/>
        <a:p>
          <a:r>
            <a:rPr lang="en-US" sz="2800" i="1" u="none" dirty="0"/>
            <a:t>Exporter Component</a:t>
          </a:r>
        </a:p>
      </dgm:t>
    </dgm:pt>
    <dgm:pt modelId="{CBBB0718-DE23-4122-A1B0-2AF02DA114CA}" type="parTrans" cxnId="{AD66EBAB-375C-4BF0-BE4A-376D77D9E0E2}">
      <dgm:prSet/>
      <dgm:spPr/>
      <dgm:t>
        <a:bodyPr/>
        <a:lstStyle/>
        <a:p>
          <a:endParaRPr lang="en-US"/>
        </a:p>
      </dgm:t>
    </dgm:pt>
    <dgm:pt modelId="{DA520F1E-D4B8-41B4-84A5-87A6657FFEA2}" type="sibTrans" cxnId="{AD66EBAB-375C-4BF0-BE4A-376D77D9E0E2}">
      <dgm:prSet/>
      <dgm:spPr/>
      <dgm:t>
        <a:bodyPr/>
        <a:lstStyle/>
        <a:p>
          <a:endParaRPr lang="en-US"/>
        </a:p>
      </dgm:t>
    </dgm:pt>
    <dgm:pt modelId="{007A368A-9C84-4839-91FF-E651025208DD}">
      <dgm:prSet phldrT="[Text]" custT="1"/>
      <dgm:spPr/>
      <dgm:t>
        <a:bodyPr/>
        <a:lstStyle/>
        <a:p>
          <a:r>
            <a:rPr lang="en-US" sz="2800" i="1" dirty="0"/>
            <a:t>Layout DB synchronization</a:t>
          </a:r>
        </a:p>
      </dgm:t>
    </dgm:pt>
    <dgm:pt modelId="{3EB49340-3FA5-4236-A8D3-E14D212D08D8}" type="parTrans" cxnId="{44416142-A9E8-49D1-99DD-3FA31105D824}">
      <dgm:prSet/>
      <dgm:spPr/>
      <dgm:t>
        <a:bodyPr/>
        <a:lstStyle/>
        <a:p>
          <a:endParaRPr lang="en-US"/>
        </a:p>
      </dgm:t>
    </dgm:pt>
    <dgm:pt modelId="{87246F50-3968-4531-A628-F4CCC19E057C}" type="sibTrans" cxnId="{44416142-A9E8-49D1-99DD-3FA31105D824}">
      <dgm:prSet/>
      <dgm:spPr/>
      <dgm:t>
        <a:bodyPr/>
        <a:lstStyle/>
        <a:p>
          <a:endParaRPr lang="en-US"/>
        </a:p>
      </dgm:t>
    </dgm:pt>
    <dgm:pt modelId="{72D8908B-BF8A-204C-9846-DE790F0C500C}" type="pres">
      <dgm:prSet presAssocID="{23566A72-1C69-5745-BFA4-6DB2B21716C5}" presName="Name0" presStyleCnt="0">
        <dgm:presLayoutVars>
          <dgm:dir/>
          <dgm:animLvl val="lvl"/>
          <dgm:resizeHandles val="exact"/>
        </dgm:presLayoutVars>
      </dgm:prSet>
      <dgm:spPr/>
    </dgm:pt>
    <dgm:pt modelId="{5989F534-49C5-455B-B86A-92356EBB05E2}" type="pres">
      <dgm:prSet presAssocID="{5516C9F0-B424-0449-81E6-CF2D414C553F}" presName="composite" presStyleCnt="0"/>
      <dgm:spPr/>
    </dgm:pt>
    <dgm:pt modelId="{65AADD80-E6F3-4075-A725-C45FE18CAF76}" type="pres">
      <dgm:prSet presAssocID="{5516C9F0-B424-0449-81E6-CF2D414C553F}" presName="par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174B308B-8BC8-4705-8050-0AD9FD7156C5}" type="pres">
      <dgm:prSet presAssocID="{5516C9F0-B424-0449-81E6-CF2D414C553F}" presName="desTx" presStyleLbl="revTx" presStyleIdx="0" presStyleCnt="3" custScaleX="120741" custLinFactNeighborX="9199" custLinFactNeighborY="-2262">
        <dgm:presLayoutVars>
          <dgm:bulletEnabled val="1"/>
        </dgm:presLayoutVars>
      </dgm:prSet>
      <dgm:spPr/>
    </dgm:pt>
    <dgm:pt modelId="{A3C166BD-D094-44E3-B635-6D73A27EBBCA}" type="pres">
      <dgm:prSet presAssocID="{2449F8BB-BA33-E04B-8B37-C59CF8410783}" presName="space" presStyleCnt="0"/>
      <dgm:spPr/>
    </dgm:pt>
    <dgm:pt modelId="{80E955F0-F35C-49E7-81C7-8B55367F2334}" type="pres">
      <dgm:prSet presAssocID="{BB64E2FF-978F-694C-B83A-E785832029A6}" presName="composite" presStyleCnt="0"/>
      <dgm:spPr/>
    </dgm:pt>
    <dgm:pt modelId="{1C8AE362-8EA9-4075-9ABF-58ACDD6345B9}" type="pres">
      <dgm:prSet presAssocID="{BB64E2FF-978F-694C-B83A-E785832029A6}" presName="par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1028D202-0821-49A8-89F1-73DE049BD843}" type="pres">
      <dgm:prSet presAssocID="{BB64E2FF-978F-694C-B83A-E785832029A6}" presName="desTx" presStyleLbl="revTx" presStyleIdx="1" presStyleCnt="3">
        <dgm:presLayoutVars>
          <dgm:bulletEnabled val="1"/>
        </dgm:presLayoutVars>
      </dgm:prSet>
      <dgm:spPr/>
    </dgm:pt>
    <dgm:pt modelId="{BE781361-021A-4471-92ED-0C466AA9DC09}" type="pres">
      <dgm:prSet presAssocID="{16616969-0027-7D43-953B-B83960B562DF}" presName="space" presStyleCnt="0"/>
      <dgm:spPr/>
    </dgm:pt>
    <dgm:pt modelId="{9A65FFC2-0A84-46BF-A6FA-8E7038626656}" type="pres">
      <dgm:prSet presAssocID="{D2056465-F086-2B41-9FC3-3C33CDA5EF86}" presName="composite" presStyleCnt="0"/>
      <dgm:spPr/>
    </dgm:pt>
    <dgm:pt modelId="{B2C9689A-D062-4DE4-B05B-C58925AEC2C9}" type="pres">
      <dgm:prSet presAssocID="{D2056465-F086-2B41-9FC3-3C33CDA5EF86}" presName="parTx" presStyleLbl="node1" presStyleIdx="2" presStyleCnt="3">
        <dgm:presLayoutVars>
          <dgm:chMax val="0"/>
          <dgm:chPref val="0"/>
          <dgm:bulletEnabled val="1"/>
        </dgm:presLayoutVars>
      </dgm:prSet>
      <dgm:spPr/>
    </dgm:pt>
    <dgm:pt modelId="{A367C11B-8606-45EB-AEFA-A7B041D56A13}" type="pres">
      <dgm:prSet presAssocID="{D2056465-F086-2B41-9FC3-3C33CDA5EF86}" presName="desTx" presStyleLbl="revTx" presStyleIdx="2" presStyleCnt="3">
        <dgm:presLayoutVars>
          <dgm:bulletEnabled val="1"/>
        </dgm:presLayoutVars>
      </dgm:prSet>
      <dgm:spPr/>
    </dgm:pt>
  </dgm:ptLst>
  <dgm:cxnLst>
    <dgm:cxn modelId="{7B12CE03-8ED6-4209-B2B6-AEC983BCB9E5}" type="presOf" srcId="{5516C9F0-B424-0449-81E6-CF2D414C553F}" destId="{65AADD80-E6F3-4075-A725-C45FE18CAF76}" srcOrd="0" destOrd="0" presId="urn:microsoft.com/office/officeart/2005/8/layout/chevron1"/>
    <dgm:cxn modelId="{B3209508-E412-44F6-912C-0DF39A2AE1C4}" type="presOf" srcId="{13F12C83-8A96-42D2-8FF5-64CDF1B847F0}" destId="{174B308B-8BC8-4705-8050-0AD9FD7156C5}" srcOrd="0" destOrd="1" presId="urn:microsoft.com/office/officeart/2005/8/layout/chevron1"/>
    <dgm:cxn modelId="{0D513D22-D3FB-44D2-81C9-0CAA8565064B}" type="presOf" srcId="{BB64E2FF-978F-694C-B83A-E785832029A6}" destId="{1C8AE362-8EA9-4075-9ABF-58ACDD6345B9}" srcOrd="0" destOrd="0" presId="urn:microsoft.com/office/officeart/2005/8/layout/chevron1"/>
    <dgm:cxn modelId="{05A32B37-74B4-445F-A843-2E9E9CD5AD88}" type="presOf" srcId="{02112CED-6FB2-425C-A516-C74AF6B31C60}" destId="{174B308B-8BC8-4705-8050-0AD9FD7156C5}" srcOrd="0" destOrd="0" presId="urn:microsoft.com/office/officeart/2005/8/layout/chevron1"/>
    <dgm:cxn modelId="{C976F93E-9DF2-194E-B47B-A42E04451323}" type="presOf" srcId="{23566A72-1C69-5745-BFA4-6DB2B21716C5}" destId="{72D8908B-BF8A-204C-9846-DE790F0C500C}" srcOrd="0" destOrd="0" presId="urn:microsoft.com/office/officeart/2005/8/layout/chevron1"/>
    <dgm:cxn modelId="{44416142-A9E8-49D1-99DD-3FA31105D824}" srcId="{BB64E2FF-978F-694C-B83A-E785832029A6}" destId="{007A368A-9C84-4839-91FF-E651025208DD}" srcOrd="2" destOrd="0" parTransId="{3EB49340-3FA5-4236-A8D3-E14D212D08D8}" sibTransId="{87246F50-3968-4531-A628-F4CCC19E057C}"/>
    <dgm:cxn modelId="{612C7742-6E80-9C4F-8242-FEBCE21A1649}" srcId="{23566A72-1C69-5745-BFA4-6DB2B21716C5}" destId="{BB64E2FF-978F-694C-B83A-E785832029A6}" srcOrd="1" destOrd="0" parTransId="{513E8061-C9EB-0743-B771-A70E43A9357F}" sibTransId="{16616969-0027-7D43-953B-B83960B562DF}"/>
    <dgm:cxn modelId="{9E229D5F-6FBA-4798-806F-AC20E8AEA919}" type="presOf" srcId="{67763582-2549-43F8-A29F-26381E21AC99}" destId="{A367C11B-8606-45EB-AEFA-A7B041D56A13}" srcOrd="0" destOrd="0" presId="urn:microsoft.com/office/officeart/2005/8/layout/chevron1"/>
    <dgm:cxn modelId="{01865A62-A26E-4F9B-B974-8DB75BB1644E}" srcId="{5516C9F0-B424-0449-81E6-CF2D414C553F}" destId="{02112CED-6FB2-425C-A516-C74AF6B31C60}" srcOrd="0" destOrd="0" parTransId="{82311236-E9CD-4681-86DF-596EFBBCD65C}" sibTransId="{90764916-7C61-4386-A421-3A5E5231E016}"/>
    <dgm:cxn modelId="{31837265-B49B-4E02-9F76-67BB54C8D48B}" type="presOf" srcId="{D2056465-F086-2B41-9FC3-3C33CDA5EF86}" destId="{B2C9689A-D062-4DE4-B05B-C58925AEC2C9}" srcOrd="0" destOrd="0" presId="urn:microsoft.com/office/officeart/2005/8/layout/chevron1"/>
    <dgm:cxn modelId="{5D7DAD66-B175-4B5B-96B7-593B3CD63473}" type="presOf" srcId="{B69BC380-B391-494C-8C5E-23E826F90215}" destId="{1028D202-0821-49A8-89F1-73DE049BD843}" srcOrd="0" destOrd="1" presId="urn:microsoft.com/office/officeart/2005/8/layout/chevron1"/>
    <dgm:cxn modelId="{D323DC7F-36A8-4249-A6D7-25B7EC2BE91E}" srcId="{D2056465-F086-2B41-9FC3-3C33CDA5EF86}" destId="{67763582-2549-43F8-A29F-26381E21AC99}" srcOrd="0" destOrd="0" parTransId="{25A81967-BE82-426B-B994-A6CFC0FB16DA}" sibTransId="{609BE27F-5FF9-42AC-8A95-E6CEA4FB7181}"/>
    <dgm:cxn modelId="{3146D384-01A7-4031-AAA7-9C7AC63ED2F5}" type="presOf" srcId="{007A368A-9C84-4839-91FF-E651025208DD}" destId="{1028D202-0821-49A8-89F1-73DE049BD843}" srcOrd="0" destOrd="2" presId="urn:microsoft.com/office/officeart/2005/8/layout/chevron1"/>
    <dgm:cxn modelId="{7DE18E9E-4EAE-4825-ABFB-16781E7FB520}" srcId="{BB64E2FF-978F-694C-B83A-E785832029A6}" destId="{B69BC380-B391-494C-8C5E-23E826F90215}" srcOrd="1" destOrd="0" parTransId="{6310F958-AF9F-4FDD-883D-85A28355668B}" sibTransId="{82287807-8DF7-4C8B-BDD3-A61470EC438A}"/>
    <dgm:cxn modelId="{4B21A4A6-C10E-C242-B9C2-67E96496037F}" srcId="{23566A72-1C69-5745-BFA4-6DB2B21716C5}" destId="{5516C9F0-B424-0449-81E6-CF2D414C553F}" srcOrd="0" destOrd="0" parTransId="{3AA56787-31E4-9A4C-BE02-692965D8B21C}" sibTransId="{2449F8BB-BA33-E04B-8B37-C59CF8410783}"/>
    <dgm:cxn modelId="{AD66EBAB-375C-4BF0-BE4A-376D77D9E0E2}" srcId="{5516C9F0-B424-0449-81E6-CF2D414C553F}" destId="{13F12C83-8A96-42D2-8FF5-64CDF1B847F0}" srcOrd="1" destOrd="0" parTransId="{CBBB0718-DE23-4122-A1B0-2AF02DA114CA}" sibTransId="{DA520F1E-D4B8-41B4-84A5-87A6657FFEA2}"/>
    <dgm:cxn modelId="{466757B0-B9E5-B64D-BC83-ACBD3EB0ACCB}" srcId="{23566A72-1C69-5745-BFA4-6DB2B21716C5}" destId="{D2056465-F086-2B41-9FC3-3C33CDA5EF86}" srcOrd="2" destOrd="0" parTransId="{5B56C874-F782-FB40-9B86-E4E54CD86290}" sibTransId="{D6BA5E0A-5C06-1E40-A1B1-72E9AA3525D9}"/>
    <dgm:cxn modelId="{BC2F3FB7-2A32-4726-9A29-D10E997AB07D}" type="presOf" srcId="{4232463A-8686-4FEA-A14B-F0E6E4B89A60}" destId="{1028D202-0821-49A8-89F1-73DE049BD843}" srcOrd="0" destOrd="0" presId="urn:microsoft.com/office/officeart/2005/8/layout/chevron1"/>
    <dgm:cxn modelId="{CB19ADBC-7C1A-469A-ADBB-609831DA10D4}" srcId="{BB64E2FF-978F-694C-B83A-E785832029A6}" destId="{4232463A-8686-4FEA-A14B-F0E6E4B89A60}" srcOrd="0" destOrd="0" parTransId="{31231A0E-0F5A-40AD-81D6-94D1EC392BCC}" sibTransId="{45D30E9F-8786-4A19-AE58-1F3E4960C96C}"/>
    <dgm:cxn modelId="{27765A75-F999-45BC-9AB9-1BE66899DDD5}" type="presParOf" srcId="{72D8908B-BF8A-204C-9846-DE790F0C500C}" destId="{5989F534-49C5-455B-B86A-92356EBB05E2}" srcOrd="0" destOrd="0" presId="urn:microsoft.com/office/officeart/2005/8/layout/chevron1"/>
    <dgm:cxn modelId="{D50F881F-E00A-452A-9A75-8B9CB755F3D5}" type="presParOf" srcId="{5989F534-49C5-455B-B86A-92356EBB05E2}" destId="{65AADD80-E6F3-4075-A725-C45FE18CAF76}" srcOrd="0" destOrd="0" presId="urn:microsoft.com/office/officeart/2005/8/layout/chevron1"/>
    <dgm:cxn modelId="{220EB1ED-41B3-48B7-BB1E-880FA38E03D1}" type="presParOf" srcId="{5989F534-49C5-455B-B86A-92356EBB05E2}" destId="{174B308B-8BC8-4705-8050-0AD9FD7156C5}" srcOrd="1" destOrd="0" presId="urn:microsoft.com/office/officeart/2005/8/layout/chevron1"/>
    <dgm:cxn modelId="{6E054B75-2D5D-4977-B126-313CCC1D8124}" type="presParOf" srcId="{72D8908B-BF8A-204C-9846-DE790F0C500C}" destId="{A3C166BD-D094-44E3-B635-6D73A27EBBCA}" srcOrd="1" destOrd="0" presId="urn:microsoft.com/office/officeart/2005/8/layout/chevron1"/>
    <dgm:cxn modelId="{DFC8BDA2-9C20-43EF-A90F-B3A4D4FE970E}" type="presParOf" srcId="{72D8908B-BF8A-204C-9846-DE790F0C500C}" destId="{80E955F0-F35C-49E7-81C7-8B55367F2334}" srcOrd="2" destOrd="0" presId="urn:microsoft.com/office/officeart/2005/8/layout/chevron1"/>
    <dgm:cxn modelId="{ADCAAADB-1EE6-4589-A230-CF77BDD52100}" type="presParOf" srcId="{80E955F0-F35C-49E7-81C7-8B55367F2334}" destId="{1C8AE362-8EA9-4075-9ABF-58ACDD6345B9}" srcOrd="0" destOrd="0" presId="urn:microsoft.com/office/officeart/2005/8/layout/chevron1"/>
    <dgm:cxn modelId="{BF00B0D3-1EF8-4A92-8792-55644A0AA659}" type="presParOf" srcId="{80E955F0-F35C-49E7-81C7-8B55367F2334}" destId="{1028D202-0821-49A8-89F1-73DE049BD843}" srcOrd="1" destOrd="0" presId="urn:microsoft.com/office/officeart/2005/8/layout/chevron1"/>
    <dgm:cxn modelId="{E1E26B0E-F41B-4A62-8E2A-2CE551514C58}" type="presParOf" srcId="{72D8908B-BF8A-204C-9846-DE790F0C500C}" destId="{BE781361-021A-4471-92ED-0C466AA9DC09}" srcOrd="3" destOrd="0" presId="urn:microsoft.com/office/officeart/2005/8/layout/chevron1"/>
    <dgm:cxn modelId="{12267FFD-5615-4A21-906C-75C6CFA664F8}" type="presParOf" srcId="{72D8908B-BF8A-204C-9846-DE790F0C500C}" destId="{9A65FFC2-0A84-46BF-A6FA-8E7038626656}" srcOrd="4" destOrd="0" presId="urn:microsoft.com/office/officeart/2005/8/layout/chevron1"/>
    <dgm:cxn modelId="{16BEAA47-26BE-46EF-817B-56D33DE3DFAB}" type="presParOf" srcId="{9A65FFC2-0A84-46BF-A6FA-8E7038626656}" destId="{B2C9689A-D062-4DE4-B05B-C58925AEC2C9}" srcOrd="0" destOrd="0" presId="urn:microsoft.com/office/officeart/2005/8/layout/chevron1"/>
    <dgm:cxn modelId="{2E3707C5-6248-4010-AF6B-8CE7821A76DC}" type="presParOf" srcId="{9A65FFC2-0A84-46BF-A6FA-8E7038626656}" destId="{A367C11B-8606-45EB-AEFA-A7B041D56A13}" srcOrd="1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0B5A3F-25A5-1541-9542-D82EBED616A5}">
      <dsp:nvSpPr>
        <dsp:cNvPr id="0" name=""/>
        <dsp:cNvSpPr/>
      </dsp:nvSpPr>
      <dsp:spPr>
        <a:xfrm>
          <a:off x="5856220" y="2196743"/>
          <a:ext cx="4586627" cy="5306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5342"/>
              </a:lnTo>
              <a:lnTo>
                <a:pt x="4586627" y="265342"/>
              </a:lnTo>
              <a:lnTo>
                <a:pt x="4586627" y="53068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2A0C8C-2BB1-6D4F-B9AB-31791352A563}">
      <dsp:nvSpPr>
        <dsp:cNvPr id="0" name=""/>
        <dsp:cNvSpPr/>
      </dsp:nvSpPr>
      <dsp:spPr>
        <a:xfrm>
          <a:off x="5856220" y="2196743"/>
          <a:ext cx="1528875" cy="5306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5342"/>
              </a:lnTo>
              <a:lnTo>
                <a:pt x="1528875" y="265342"/>
              </a:lnTo>
              <a:lnTo>
                <a:pt x="1528875" y="53068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8967C9-61E3-3F48-9501-65A57DA2C827}">
      <dsp:nvSpPr>
        <dsp:cNvPr id="0" name=""/>
        <dsp:cNvSpPr/>
      </dsp:nvSpPr>
      <dsp:spPr>
        <a:xfrm>
          <a:off x="4327344" y="2196743"/>
          <a:ext cx="1528875" cy="530684"/>
        </a:xfrm>
        <a:custGeom>
          <a:avLst/>
          <a:gdLst/>
          <a:ahLst/>
          <a:cxnLst/>
          <a:rect l="0" t="0" r="0" b="0"/>
          <a:pathLst>
            <a:path>
              <a:moveTo>
                <a:pt x="1528875" y="0"/>
              </a:moveTo>
              <a:lnTo>
                <a:pt x="1528875" y="265342"/>
              </a:lnTo>
              <a:lnTo>
                <a:pt x="0" y="265342"/>
              </a:lnTo>
              <a:lnTo>
                <a:pt x="0" y="53068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1C709C-F8B2-D245-853B-5057B3E43D39}">
      <dsp:nvSpPr>
        <dsp:cNvPr id="0" name=""/>
        <dsp:cNvSpPr/>
      </dsp:nvSpPr>
      <dsp:spPr>
        <a:xfrm>
          <a:off x="1269592" y="2196743"/>
          <a:ext cx="4586627" cy="530684"/>
        </a:xfrm>
        <a:custGeom>
          <a:avLst/>
          <a:gdLst/>
          <a:ahLst/>
          <a:cxnLst/>
          <a:rect l="0" t="0" r="0" b="0"/>
          <a:pathLst>
            <a:path>
              <a:moveTo>
                <a:pt x="4586627" y="0"/>
              </a:moveTo>
              <a:lnTo>
                <a:pt x="4586627" y="265342"/>
              </a:lnTo>
              <a:lnTo>
                <a:pt x="0" y="265342"/>
              </a:lnTo>
              <a:lnTo>
                <a:pt x="0" y="53068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66E956-F4F5-9E4B-AB97-821C4A8E50D3}">
      <dsp:nvSpPr>
        <dsp:cNvPr id="0" name=""/>
        <dsp:cNvSpPr/>
      </dsp:nvSpPr>
      <dsp:spPr>
        <a:xfrm>
          <a:off x="5372564" y="1700919"/>
          <a:ext cx="967310" cy="4958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000" kern="1200" dirty="0"/>
        </a:p>
      </dsp:txBody>
      <dsp:txXfrm>
        <a:off x="5372564" y="1700919"/>
        <a:ext cx="967310" cy="495823"/>
      </dsp:txXfrm>
    </dsp:sp>
    <dsp:sp modelId="{6EB32681-FB07-964C-8FE9-9273CD9AFAF5}">
      <dsp:nvSpPr>
        <dsp:cNvPr id="0" name=""/>
        <dsp:cNvSpPr/>
      </dsp:nvSpPr>
      <dsp:spPr>
        <a:xfrm>
          <a:off x="6058" y="2727427"/>
          <a:ext cx="2527067" cy="990319"/>
        </a:xfrm>
        <a:prstGeom prst="rect">
          <a:avLst/>
        </a:prstGeom>
        <a:solidFill>
          <a:srgbClr val="92D05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Backend</a:t>
          </a:r>
        </a:p>
      </dsp:txBody>
      <dsp:txXfrm>
        <a:off x="6058" y="2727427"/>
        <a:ext cx="2527067" cy="990319"/>
      </dsp:txXfrm>
    </dsp:sp>
    <dsp:sp modelId="{2CAB5E5C-4E38-7B4D-A26F-8BD1D4C3FD73}">
      <dsp:nvSpPr>
        <dsp:cNvPr id="0" name=""/>
        <dsp:cNvSpPr/>
      </dsp:nvSpPr>
      <dsp:spPr>
        <a:xfrm>
          <a:off x="3063810" y="2727427"/>
          <a:ext cx="2527067" cy="990319"/>
        </a:xfrm>
        <a:prstGeom prst="rect">
          <a:avLst/>
        </a:prstGeom>
        <a:solidFill>
          <a:srgbClr val="92D05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Database</a:t>
          </a:r>
        </a:p>
      </dsp:txBody>
      <dsp:txXfrm>
        <a:off x="3063810" y="2727427"/>
        <a:ext cx="2527067" cy="990319"/>
      </dsp:txXfrm>
    </dsp:sp>
    <dsp:sp modelId="{87807EF3-5C07-EB41-BA3E-0112BA8A056B}">
      <dsp:nvSpPr>
        <dsp:cNvPr id="0" name=""/>
        <dsp:cNvSpPr/>
      </dsp:nvSpPr>
      <dsp:spPr>
        <a:xfrm>
          <a:off x="6121562" y="2727427"/>
          <a:ext cx="2527067" cy="990319"/>
        </a:xfrm>
        <a:prstGeom prst="rect">
          <a:avLst/>
        </a:prstGeom>
        <a:solidFill>
          <a:schemeClr val="tx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Frontend</a:t>
          </a:r>
        </a:p>
      </dsp:txBody>
      <dsp:txXfrm>
        <a:off x="6121562" y="2727427"/>
        <a:ext cx="2527067" cy="990319"/>
      </dsp:txXfrm>
    </dsp:sp>
    <dsp:sp modelId="{6C202752-BB2B-FC40-81E3-5A5F7F119B9E}">
      <dsp:nvSpPr>
        <dsp:cNvPr id="0" name=""/>
        <dsp:cNvSpPr/>
      </dsp:nvSpPr>
      <dsp:spPr>
        <a:xfrm>
          <a:off x="9179313" y="2727427"/>
          <a:ext cx="2527067" cy="990319"/>
        </a:xfrm>
        <a:prstGeom prst="rect">
          <a:avLst/>
        </a:prstGeom>
        <a:solidFill>
          <a:schemeClr val="tx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Exporter</a:t>
          </a:r>
        </a:p>
      </dsp:txBody>
      <dsp:txXfrm>
        <a:off x="9179313" y="2727427"/>
        <a:ext cx="2527067" cy="99031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AADD80-E6F3-4075-A725-C45FE18CAF76}">
      <dsp:nvSpPr>
        <dsp:cNvPr id="0" name=""/>
        <dsp:cNvSpPr/>
      </dsp:nvSpPr>
      <dsp:spPr>
        <a:xfrm>
          <a:off x="289930" y="682241"/>
          <a:ext cx="3478970" cy="1391588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4026" tIns="68009" rIns="68009" bIns="68009" numCol="1" spcCol="1270" anchor="ctr" anchorCtr="0">
          <a:noAutofit/>
        </a:bodyPr>
        <a:lstStyle/>
        <a:p>
          <a:pPr marL="0" lvl="0" indent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100" kern="1200" dirty="0"/>
            <a:t>March</a:t>
          </a:r>
        </a:p>
      </dsp:txBody>
      <dsp:txXfrm>
        <a:off x="985724" y="682241"/>
        <a:ext cx="2087382" cy="1391588"/>
      </dsp:txXfrm>
    </dsp:sp>
    <dsp:sp modelId="{174B308B-8BC8-4705-8050-0AD9FD7156C5}">
      <dsp:nvSpPr>
        <dsp:cNvPr id="0" name=""/>
        <dsp:cNvSpPr/>
      </dsp:nvSpPr>
      <dsp:spPr>
        <a:xfrm>
          <a:off x="257325" y="2211195"/>
          <a:ext cx="3360435" cy="16172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kern="1200" dirty="0"/>
            <a:t>Lab Tests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i="1" u="none" kern="1200" dirty="0"/>
            <a:t>Exporter Component</a:t>
          </a:r>
        </a:p>
      </dsp:txBody>
      <dsp:txXfrm>
        <a:off x="257325" y="2211195"/>
        <a:ext cx="3360435" cy="1617257"/>
      </dsp:txXfrm>
    </dsp:sp>
    <dsp:sp modelId="{1C8AE362-8EA9-4075-9ABF-58ACDD6345B9}">
      <dsp:nvSpPr>
        <dsp:cNvPr id="0" name=""/>
        <dsp:cNvSpPr/>
      </dsp:nvSpPr>
      <dsp:spPr>
        <a:xfrm>
          <a:off x="3552901" y="682241"/>
          <a:ext cx="3478970" cy="1391588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4026" tIns="68009" rIns="68009" bIns="68009" numCol="1" spcCol="1270" anchor="ctr" anchorCtr="0">
          <a:noAutofit/>
        </a:bodyPr>
        <a:lstStyle/>
        <a:p>
          <a:pPr marL="0" lvl="0" indent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100" kern="1200" dirty="0"/>
            <a:t>April</a:t>
          </a:r>
        </a:p>
      </dsp:txBody>
      <dsp:txXfrm>
        <a:off x="4248695" y="682241"/>
        <a:ext cx="2087382" cy="1391588"/>
      </dsp:txXfrm>
    </dsp:sp>
    <dsp:sp modelId="{1028D202-0821-49A8-89F1-73DE049BD843}">
      <dsp:nvSpPr>
        <dsp:cNvPr id="0" name=""/>
        <dsp:cNvSpPr/>
      </dsp:nvSpPr>
      <dsp:spPr>
        <a:xfrm>
          <a:off x="3552901" y="2247777"/>
          <a:ext cx="2783176" cy="16172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kern="1200" dirty="0"/>
            <a:t>SPS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kern="1200" dirty="0"/>
            <a:t>CPS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i="1" kern="1200" dirty="0"/>
            <a:t>Layout DB synchronization</a:t>
          </a:r>
        </a:p>
      </dsp:txBody>
      <dsp:txXfrm>
        <a:off x="3552901" y="2247777"/>
        <a:ext cx="2783176" cy="1617257"/>
      </dsp:txXfrm>
    </dsp:sp>
    <dsp:sp modelId="{B2C9689A-D062-4DE4-B05B-C58925AEC2C9}">
      <dsp:nvSpPr>
        <dsp:cNvPr id="0" name=""/>
        <dsp:cNvSpPr/>
      </dsp:nvSpPr>
      <dsp:spPr>
        <a:xfrm>
          <a:off x="6815871" y="682241"/>
          <a:ext cx="3478970" cy="1391588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4026" tIns="68009" rIns="68009" bIns="68009" numCol="1" spcCol="1270" anchor="ctr" anchorCtr="0">
          <a:noAutofit/>
        </a:bodyPr>
        <a:lstStyle/>
        <a:p>
          <a:pPr marL="0" lvl="0" indent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100" kern="1200" dirty="0"/>
            <a:t>May</a:t>
          </a:r>
        </a:p>
      </dsp:txBody>
      <dsp:txXfrm>
        <a:off x="7511665" y="682241"/>
        <a:ext cx="2087382" cy="1391588"/>
      </dsp:txXfrm>
    </dsp:sp>
    <dsp:sp modelId="{A367C11B-8606-45EB-AEFA-A7B041D56A13}">
      <dsp:nvSpPr>
        <dsp:cNvPr id="0" name=""/>
        <dsp:cNvSpPr/>
      </dsp:nvSpPr>
      <dsp:spPr>
        <a:xfrm>
          <a:off x="6815871" y="2247777"/>
          <a:ext cx="2783176" cy="16172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kern="1200" dirty="0"/>
            <a:t>LHC</a:t>
          </a:r>
        </a:p>
      </dsp:txBody>
      <dsp:txXfrm>
        <a:off x="6815871" y="2247777"/>
        <a:ext cx="2783176" cy="16172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96D7F2-88DC-4A50-B66E-E611B952E417}" type="datetimeFigureOut">
              <a:rPr lang="fr-CH" smtClean="0"/>
              <a:t>10.12.18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84DB7B-B258-4F38-AC7F-494BA55C656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16486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7DC90D-32FD-420A-B91D-0B18B92AADE6}" type="datetimeFigureOut">
              <a:rPr lang="fr-CH" smtClean="0"/>
              <a:t>10.12.18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910EFC-3EE3-4663-9DF9-12732E88D65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88626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I’m SW dev in ICM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971549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17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007721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18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79563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6576" indent="0" defTabSz="452438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738106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Consist in SCADA</a:t>
            </a:r>
            <a:r>
              <a:rPr lang="en-GB" baseline="0" dirty="0"/>
              <a:t> and PLCS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SCADA (Human Machine Interface)</a:t>
            </a:r>
          </a:p>
          <a:p>
            <a:r>
              <a:rPr lang="en-GB" dirty="0"/>
              <a:t>-Provides a UI to manage remotely</a:t>
            </a:r>
          </a:p>
          <a:p>
            <a:endParaRPr lang="en-GB" dirty="0"/>
          </a:p>
          <a:p>
            <a:r>
              <a:rPr lang="en-GB" dirty="0"/>
              <a:t>PLC (big industrial computer)</a:t>
            </a:r>
          </a:p>
          <a:p>
            <a:r>
              <a:rPr lang="en-GB" dirty="0"/>
              <a:t>-interact with the controllers</a:t>
            </a:r>
          </a:p>
          <a:p>
            <a:r>
              <a:rPr lang="en-GB" dirty="0"/>
              <a:t>-send</a:t>
            </a:r>
            <a:r>
              <a:rPr lang="en-GB" baseline="0" dirty="0"/>
              <a:t> and receive information for SCADA	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926832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-Set the parameters between SCADA</a:t>
            </a:r>
            <a:r>
              <a:rPr lang="en-GB" baseline="0" dirty="0"/>
              <a:t> and PLC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817384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Benefits</a:t>
            </a:r>
          </a:p>
          <a:p>
            <a:r>
              <a:rPr lang="en-GB" dirty="0"/>
              <a:t>-By avoiding conflicts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7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767124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-SW modernization</a:t>
            </a:r>
          </a:p>
          <a:p>
            <a:r>
              <a:rPr lang="en-GB" dirty="0"/>
              <a:t>-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10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858097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-SW modernization</a:t>
            </a:r>
          </a:p>
          <a:p>
            <a:r>
              <a:rPr lang="en-GB" dirty="0"/>
              <a:t>-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11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985058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Gradually build a new application consisting of </a:t>
            </a:r>
            <a:r>
              <a:rPr lang="en-GB" dirty="0" err="1"/>
              <a:t>microservices</a:t>
            </a:r>
            <a:r>
              <a:rPr lang="en-GB" dirty="0"/>
              <a:t>, and run it in conjunction with your monolithic application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12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940945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100" dirty="0">
                <a:solidFill>
                  <a:schemeClr val="bg2">
                    <a:lumMod val="25000"/>
                  </a:schemeClr>
                </a:solidFill>
              </a:rPr>
              <a:t>The user makes an authentication with CERN </a:t>
            </a:r>
            <a:r>
              <a:rPr lang="en-US" sz="1100" dirty="0" err="1">
                <a:solidFill>
                  <a:schemeClr val="bg2">
                    <a:lumMod val="25000"/>
                  </a:schemeClr>
                </a:solidFill>
              </a:rPr>
              <a:t>credentilals</a:t>
            </a:r>
            <a:r>
              <a:rPr lang="en-US" sz="1100" dirty="0">
                <a:solidFill>
                  <a:schemeClr val="bg2">
                    <a:lumMod val="25000"/>
                  </a:schemeClr>
                </a:solidFill>
              </a:rPr>
              <a:t>, checking his role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13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085307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4286" y="2181000"/>
            <a:ext cx="2523429" cy="2496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6" y="6520073"/>
            <a:ext cx="668565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Date Placeholder 8"/>
          <p:cNvSpPr>
            <a:spLocks noGrp="1"/>
          </p:cNvSpPr>
          <p:nvPr>
            <p:ph type="dt" sz="half" idx="11"/>
          </p:nvPr>
        </p:nvSpPr>
        <p:spPr>
          <a:xfrm>
            <a:off x="9286470" y="6342134"/>
            <a:ext cx="2236967" cy="33826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5289612" y="6338701"/>
            <a:ext cx="3996856" cy="345126"/>
          </a:xfrm>
        </p:spPr>
        <p:txBody>
          <a:bodyPr/>
          <a:lstStyle/>
          <a:p>
            <a:r>
              <a:rPr lang="en-US"/>
              <a:t>Title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6" y="6520070"/>
            <a:ext cx="668565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8"/>
          <p:cNvSpPr>
            <a:spLocks noGrp="1"/>
          </p:cNvSpPr>
          <p:nvPr>
            <p:ph type="dt" sz="half" idx="11"/>
          </p:nvPr>
        </p:nvSpPr>
        <p:spPr>
          <a:xfrm>
            <a:off x="9286470" y="6342134"/>
            <a:ext cx="2236967" cy="33826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5289612" y="6338701"/>
            <a:ext cx="3996856" cy="345126"/>
          </a:xfrm>
        </p:spPr>
        <p:txBody>
          <a:bodyPr/>
          <a:lstStyle/>
          <a:p>
            <a:r>
              <a:rPr lang="en-US"/>
              <a:t>Title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4" y="802197"/>
            <a:ext cx="4759200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80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6" y="6520072"/>
            <a:ext cx="668565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8"/>
          <p:cNvSpPr>
            <a:spLocks noGrp="1"/>
          </p:cNvSpPr>
          <p:nvPr>
            <p:ph type="dt" sz="half" idx="11"/>
          </p:nvPr>
        </p:nvSpPr>
        <p:spPr>
          <a:xfrm>
            <a:off x="9286470" y="6342134"/>
            <a:ext cx="2236967" cy="33826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5289612" y="6338701"/>
            <a:ext cx="3996856" cy="345126"/>
          </a:xfrm>
        </p:spPr>
        <p:txBody>
          <a:bodyPr/>
          <a:lstStyle/>
          <a:p>
            <a:r>
              <a:rPr lang="en-US"/>
              <a:t>Title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6" y="6528021"/>
            <a:ext cx="668565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8"/>
          <p:cNvSpPr>
            <a:spLocks noGrp="1"/>
          </p:cNvSpPr>
          <p:nvPr>
            <p:ph type="dt" sz="half" idx="11"/>
          </p:nvPr>
        </p:nvSpPr>
        <p:spPr>
          <a:xfrm>
            <a:off x="9286470" y="6342134"/>
            <a:ext cx="2236967" cy="33826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5289612" y="6338701"/>
            <a:ext cx="3996856" cy="345126"/>
          </a:xfrm>
        </p:spPr>
        <p:txBody>
          <a:bodyPr/>
          <a:lstStyle/>
          <a:p>
            <a:r>
              <a:rPr lang="en-US"/>
              <a:t>Title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6" y="6520070"/>
            <a:ext cx="668565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8"/>
          <p:cNvSpPr>
            <a:spLocks noGrp="1"/>
          </p:cNvSpPr>
          <p:nvPr>
            <p:ph type="dt" sz="half" idx="11"/>
          </p:nvPr>
        </p:nvSpPr>
        <p:spPr>
          <a:xfrm>
            <a:off x="9286470" y="6342134"/>
            <a:ext cx="2236967" cy="33826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5289612" y="6338701"/>
            <a:ext cx="3996856" cy="345126"/>
          </a:xfrm>
        </p:spPr>
        <p:txBody>
          <a:bodyPr/>
          <a:lstStyle/>
          <a:p>
            <a:r>
              <a:rPr lang="en-US"/>
              <a:t>Title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8972" y="2479972"/>
            <a:ext cx="1514057" cy="1898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8972" y="2479972"/>
            <a:ext cx="1514057" cy="1898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5715" y="2258715"/>
            <a:ext cx="2340571" cy="2340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5715" y="2560429"/>
            <a:ext cx="1380571" cy="173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1"/>
          </p:nvPr>
        </p:nvSpPr>
        <p:spPr>
          <a:xfrm>
            <a:off x="9286470" y="6342134"/>
            <a:ext cx="2236967" cy="33826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7C3AF6C-E427-467B-B11B-AD5A3C541A0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5733" y="2515821"/>
            <a:ext cx="11021312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5733" y="1329869"/>
            <a:ext cx="88392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6" y="6520073"/>
            <a:ext cx="668565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8"/>
          <p:cNvSpPr>
            <a:spLocks noGrp="1"/>
          </p:cNvSpPr>
          <p:nvPr>
            <p:ph type="dt" sz="half" idx="11"/>
          </p:nvPr>
        </p:nvSpPr>
        <p:spPr>
          <a:xfrm>
            <a:off x="9286470" y="6342134"/>
            <a:ext cx="2236967" cy="33826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5289612" y="6338701"/>
            <a:ext cx="3996856" cy="345126"/>
          </a:xfrm>
        </p:spPr>
        <p:txBody>
          <a:bodyPr/>
          <a:lstStyle/>
          <a:p>
            <a:r>
              <a:rPr lang="en-US" dirty="0"/>
              <a:t>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3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6" y="6520071"/>
            <a:ext cx="668565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8"/>
          <p:cNvSpPr>
            <a:spLocks noGrp="1"/>
          </p:cNvSpPr>
          <p:nvPr>
            <p:ph type="dt" sz="half" idx="11"/>
          </p:nvPr>
        </p:nvSpPr>
        <p:spPr>
          <a:xfrm>
            <a:off x="9286470" y="6342134"/>
            <a:ext cx="2236967" cy="33826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5289612" y="6338701"/>
            <a:ext cx="3996856" cy="345126"/>
          </a:xfrm>
        </p:spPr>
        <p:txBody>
          <a:bodyPr/>
          <a:lstStyle/>
          <a:p>
            <a:r>
              <a:rPr lang="en-US"/>
              <a:t>Title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3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9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80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1269780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23436" y="6520073"/>
            <a:ext cx="668565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8"/>
          <p:cNvSpPr>
            <a:spLocks noGrp="1"/>
          </p:cNvSpPr>
          <p:nvPr>
            <p:ph type="dt" sz="half" idx="11"/>
          </p:nvPr>
        </p:nvSpPr>
        <p:spPr>
          <a:xfrm>
            <a:off x="9286470" y="6342134"/>
            <a:ext cx="2236967" cy="33826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3"/>
          </p:nvPr>
        </p:nvSpPr>
        <p:spPr>
          <a:xfrm>
            <a:off x="5289612" y="6338701"/>
            <a:ext cx="3996856" cy="345126"/>
          </a:xfrm>
        </p:spPr>
        <p:txBody>
          <a:bodyPr/>
          <a:lstStyle/>
          <a:p>
            <a:r>
              <a:rPr lang="en-US"/>
              <a:t>Title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6" y="6520070"/>
            <a:ext cx="668565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8"/>
          <p:cNvSpPr>
            <a:spLocks noGrp="1"/>
          </p:cNvSpPr>
          <p:nvPr>
            <p:ph type="dt" sz="half" idx="11"/>
          </p:nvPr>
        </p:nvSpPr>
        <p:spPr>
          <a:xfrm>
            <a:off x="9286470" y="6342134"/>
            <a:ext cx="2236967" cy="33826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5289612" y="6338701"/>
            <a:ext cx="3996856" cy="345126"/>
          </a:xfrm>
        </p:spPr>
        <p:txBody>
          <a:bodyPr/>
          <a:lstStyle/>
          <a:p>
            <a:r>
              <a:rPr lang="en-US"/>
              <a:t>Title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4" descr="bande-01.eps"/>
          <p:cNvPicPr>
            <a:picLocks noChangeAspect="1"/>
          </p:cNvPicPr>
          <p:nvPr userDrawn="1"/>
        </p:nvPicPr>
        <p:blipFill rotWithShape="1"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93"/>
          <a:stretch/>
        </p:blipFill>
        <p:spPr>
          <a:xfrm>
            <a:off x="4185057" y="6157663"/>
            <a:ext cx="8006943" cy="722286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33495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1" y="1325609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GB" noProof="0" dirty="0" err="1"/>
              <a:t>Cliquez</a:t>
            </a:r>
            <a:r>
              <a:rPr kumimoji="0" lang="en-GB" noProof="0" dirty="0"/>
              <a:t> pour modifier les styles du </a:t>
            </a:r>
            <a:r>
              <a:rPr kumimoji="0" lang="en-GB" noProof="0" dirty="0" err="1"/>
              <a:t>texte</a:t>
            </a:r>
            <a:r>
              <a:rPr kumimoji="0" lang="en-GB" noProof="0" dirty="0"/>
              <a:t> du masque</a:t>
            </a:r>
          </a:p>
          <a:p>
            <a:pPr lvl="1" eaLnBrk="1" latinLnBrk="0" hangingPunct="1"/>
            <a:r>
              <a:rPr kumimoji="0" lang="en-GB" noProof="0" dirty="0" err="1"/>
              <a:t>Deuxième</a:t>
            </a:r>
            <a:r>
              <a:rPr kumimoji="0" lang="en-GB" noProof="0" dirty="0"/>
              <a:t> </a:t>
            </a:r>
            <a:r>
              <a:rPr kumimoji="0" lang="en-GB" noProof="0" dirty="0" err="1"/>
              <a:t>niveau</a:t>
            </a:r>
            <a:endParaRPr kumimoji="0" lang="en-GB" noProof="0" dirty="0"/>
          </a:p>
          <a:p>
            <a:pPr lvl="2" eaLnBrk="1" latinLnBrk="0" hangingPunct="1"/>
            <a:r>
              <a:rPr kumimoji="0" lang="en-GB" noProof="0" dirty="0" err="1"/>
              <a:t>Troisième</a:t>
            </a:r>
            <a:r>
              <a:rPr kumimoji="0" lang="en-GB" noProof="0" dirty="0"/>
              <a:t> </a:t>
            </a:r>
            <a:r>
              <a:rPr kumimoji="0" lang="en-GB" noProof="0" dirty="0" err="1"/>
              <a:t>niveau</a:t>
            </a:r>
            <a:endParaRPr kumimoji="0" lang="en-GB" noProof="0" dirty="0"/>
          </a:p>
          <a:p>
            <a:pPr lvl="3" eaLnBrk="1" latinLnBrk="0" hangingPunct="1"/>
            <a:r>
              <a:rPr kumimoji="0" lang="en-GB" noProof="0" dirty="0" err="1"/>
              <a:t>Quatrième</a:t>
            </a:r>
            <a:r>
              <a:rPr kumimoji="0" lang="en-GB" noProof="0" dirty="0"/>
              <a:t> </a:t>
            </a:r>
            <a:r>
              <a:rPr kumimoji="0" lang="en-GB" noProof="0" dirty="0" err="1"/>
              <a:t>niveau</a:t>
            </a:r>
            <a:endParaRPr kumimoji="0" lang="en-GB" noProof="0" dirty="0"/>
          </a:p>
          <a:p>
            <a:pPr lvl="4" eaLnBrk="1" latinLnBrk="0" hangingPunct="1"/>
            <a:r>
              <a:rPr kumimoji="0" lang="en-GB" noProof="0" dirty="0" err="1"/>
              <a:t>Cinquième</a:t>
            </a:r>
            <a:r>
              <a:rPr kumimoji="0" lang="en-GB" noProof="0" dirty="0"/>
              <a:t> </a:t>
            </a:r>
            <a:r>
              <a:rPr kumimoji="0" lang="en-GB" noProof="0" dirty="0" err="1"/>
              <a:t>niveau</a:t>
            </a:r>
            <a:endParaRPr kumimoji="0" lang="en-GB" noProof="0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353143" cy="722286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9612" y="6338701"/>
            <a:ext cx="3996856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i="1" baseline="0">
                <a:solidFill>
                  <a:schemeClr val="bg1"/>
                </a:solidFill>
              </a:defRPr>
            </a:lvl1pPr>
          </a:lstStyle>
          <a:p>
            <a:pPr algn="r"/>
            <a:r>
              <a:rPr lang="en-GB" dirty="0"/>
              <a:t>FCT and CERN Portuguese Trainee Programme Report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6" y="6519740"/>
            <a:ext cx="668565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i="1" baseline="0">
                <a:solidFill>
                  <a:schemeClr val="bg1"/>
                </a:solidFill>
              </a:defRPr>
            </a:lvl1pPr>
          </a:lstStyle>
          <a:p>
            <a:fld id="{A7C3AF6C-E427-467B-B11B-AD5A3C541A0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1720702" y="6263937"/>
            <a:ext cx="33992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i="1" baseline="0" dirty="0">
                <a:solidFill>
                  <a:schemeClr val="bg1"/>
                </a:solidFill>
              </a:rPr>
              <a:t>Christopher Viana Lima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i="1" baseline="0" dirty="0">
                <a:solidFill>
                  <a:schemeClr val="bg1"/>
                </a:solidFill>
              </a:rPr>
              <a:t>Vacuum, Surfaces &amp; </a:t>
            </a:r>
            <a:r>
              <a:rPr lang="en-GB" sz="900" i="1" baseline="0" noProof="0" dirty="0">
                <a:solidFill>
                  <a:schemeClr val="bg1"/>
                </a:solidFill>
              </a:rPr>
              <a:t>Coatings</a:t>
            </a:r>
            <a:r>
              <a:rPr lang="fr-CH" sz="900" i="1" baseline="0" dirty="0">
                <a:solidFill>
                  <a:schemeClr val="bg1"/>
                </a:solidFill>
              </a:rPr>
              <a:t> Group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i="1" baseline="0" noProof="0" dirty="0">
                <a:solidFill>
                  <a:schemeClr val="bg1"/>
                </a:solidFill>
              </a:rPr>
              <a:t>Technology</a:t>
            </a:r>
            <a:r>
              <a:rPr lang="fr-CH" sz="900" i="1" baseline="0" dirty="0">
                <a:solidFill>
                  <a:schemeClr val="bg1"/>
                </a:solidFill>
              </a:rPr>
              <a:t> </a:t>
            </a:r>
            <a:r>
              <a:rPr lang="en-GB" sz="900" i="1" baseline="0" noProof="0" dirty="0">
                <a:solidFill>
                  <a:schemeClr val="bg1"/>
                </a:solidFill>
              </a:rPr>
              <a:t>Department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9286470" y="6338700"/>
            <a:ext cx="2743200" cy="3451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en-GB" sz="900" i="1" kern="1200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 dirty="0"/>
              <a:t>| </a:t>
            </a:r>
            <a:fld id="{A7A4E925-78FF-474E-A62D-D12947D32C41}" type="datetimeFigureOut">
              <a:rPr lang="en-US" smtClean="0"/>
              <a:pPr/>
              <a:t>12/10/18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19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slide" Target="slide3.xml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5" Type="http://schemas.openxmlformats.org/officeDocument/2006/relationships/image" Target="../media/image9.jp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slide" Target="slide3.xml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6.png"/><Relationship Id="rId9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37918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7C3AF6C-E427-467B-B11B-AD5A3C541A02}" type="slidenum">
              <a:rPr lang="en-US" smtClean="0"/>
              <a:t>10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New </a:t>
            </a:r>
            <a:r>
              <a:rPr lang="en-GB" dirty="0" err="1"/>
              <a:t>VacDB</a:t>
            </a:r>
            <a:r>
              <a:rPr lang="en-GB" dirty="0"/>
              <a:t> Editor - Objectives</a:t>
            </a:r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289612" y="6338701"/>
            <a:ext cx="3996856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FCT and CERN Portuguese Trainee Programme Report</a:t>
            </a:r>
            <a:endParaRPr lang="en-US" dirty="0"/>
          </a:p>
        </p:txBody>
      </p:sp>
      <p:pic>
        <p:nvPicPr>
          <p:cNvPr id="19" name="Picture 2" descr="https://lh3.ggpht.com/A0x3jzuH1qRkE10HcTiT4qQr_6iAqVg-CTsoIqxnoIFyv92V91WI3KqiVlOvLtfoMRg=w300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0507" y="6578697"/>
            <a:ext cx="227212" cy="22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578" y="1259841"/>
            <a:ext cx="8724142" cy="4226560"/>
          </a:xfrm>
        </p:spPr>
        <p:txBody>
          <a:bodyPr>
            <a:noAutofit/>
          </a:bodyPr>
          <a:lstStyle/>
          <a:p>
            <a:pPr marL="681228" lvl="2">
              <a:lnSpc>
                <a:spcPct val="150000"/>
              </a:lnSpc>
              <a:buClr>
                <a:schemeClr val="accent5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2400" dirty="0"/>
              <a:t>Migrate from obsolete technologies</a:t>
            </a:r>
          </a:p>
          <a:p>
            <a:pPr marL="681228" lvl="2">
              <a:lnSpc>
                <a:spcPct val="150000"/>
              </a:lnSpc>
              <a:buClr>
                <a:schemeClr val="accent5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2400" dirty="0"/>
              <a:t>Porting from a standalone application to a web application</a:t>
            </a:r>
          </a:p>
          <a:p>
            <a:pPr marL="681228" lvl="2">
              <a:lnSpc>
                <a:spcPct val="150000"/>
              </a:lnSpc>
              <a:buClr>
                <a:schemeClr val="accent5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2400" dirty="0"/>
              <a:t>Take advantage of a microservice architecture</a:t>
            </a:r>
          </a:p>
          <a:p>
            <a:pPr marL="681228" lvl="2">
              <a:lnSpc>
                <a:spcPct val="150000"/>
              </a:lnSpc>
              <a:buClr>
                <a:schemeClr val="accent5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2400" dirty="0"/>
              <a:t>Improve usability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marL="448056" lvl="1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244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2C1D6E1B-C2FC-964B-85DA-DFF8A37A7BE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0321766"/>
              </p:ext>
            </p:extLst>
          </p:nvPr>
        </p:nvGraphicFramePr>
        <p:xfrm>
          <a:off x="280638" y="264859"/>
          <a:ext cx="1171244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7C3AF6C-E427-467B-B11B-AD5A3C541A02}" type="slidenum">
              <a:rPr lang="en-US" smtClean="0"/>
              <a:t>11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09601" y="233495"/>
            <a:ext cx="10969139" cy="940443"/>
          </a:xfrm>
        </p:spPr>
        <p:txBody>
          <a:bodyPr>
            <a:normAutofit/>
          </a:bodyPr>
          <a:lstStyle/>
          <a:p>
            <a:r>
              <a:rPr lang="en-GB" dirty="0"/>
              <a:t>New </a:t>
            </a:r>
            <a:r>
              <a:rPr lang="en-GB" dirty="0" err="1"/>
              <a:t>VacDB</a:t>
            </a:r>
            <a:r>
              <a:rPr lang="en-GB" dirty="0"/>
              <a:t> Editor - </a:t>
            </a:r>
            <a:r>
              <a:rPr lang="en-US" dirty="0"/>
              <a:t>Project Organization</a:t>
            </a:r>
            <a:endParaRPr lang="en-GB" dirty="0"/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289612" y="6338701"/>
            <a:ext cx="3996856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FCT and CERN Portuguese Trainee Programme Report</a:t>
            </a:r>
            <a:endParaRPr lang="en-US" dirty="0"/>
          </a:p>
        </p:txBody>
      </p:sp>
      <p:pic>
        <p:nvPicPr>
          <p:cNvPr id="19" name="Picture 2" descr="https://lh3.ggpht.com/A0x3jzuH1qRkE10HcTiT4qQr_6iAqVg-CTsoIqxnoIFyv92V91WI3KqiVlOvLtfoMRg=w300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0507" y="6578697"/>
            <a:ext cx="227212" cy="22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FD338A39-1EF2-974E-BD6E-E76B4D6D6FF1}"/>
              </a:ext>
            </a:extLst>
          </p:cNvPr>
          <p:cNvSpPr/>
          <p:nvPr/>
        </p:nvSpPr>
        <p:spPr>
          <a:xfrm>
            <a:off x="130614" y="4256785"/>
            <a:ext cx="3304834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dirty="0"/>
              <a:t>Application Logic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dirty="0"/>
              <a:t>Handle requests from user interface</a:t>
            </a:r>
            <a:endParaRPr lang="en-GB" sz="13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dirty="0"/>
              <a:t>Authentication and authorization</a:t>
            </a:r>
            <a:endParaRPr lang="en-GB" sz="13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dirty="0"/>
              <a:t>Data validation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dirty="0"/>
              <a:t>Guarantee database consistency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8BAE154-9A83-3645-B8E2-3317F360021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5334" y="1108488"/>
            <a:ext cx="1303047" cy="1441249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E92592D8-7053-1442-992B-46D72D045D0C}"/>
              </a:ext>
            </a:extLst>
          </p:cNvPr>
          <p:cNvSpPr/>
          <p:nvPr/>
        </p:nvSpPr>
        <p:spPr>
          <a:xfrm>
            <a:off x="9286468" y="4256786"/>
            <a:ext cx="3304834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dirty="0"/>
              <a:t>Generates SCADA and PLCs configuration files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dirty="0"/>
              <a:t>Under development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FDF0B30-77D9-A74F-B518-DCE04E8AED3A}"/>
              </a:ext>
            </a:extLst>
          </p:cNvPr>
          <p:cNvSpPr/>
          <p:nvPr/>
        </p:nvSpPr>
        <p:spPr>
          <a:xfrm>
            <a:off x="3285424" y="4256786"/>
            <a:ext cx="3346703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dirty="0"/>
              <a:t>Stores configuration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dirty="0"/>
              <a:t>Extra </a:t>
            </a:r>
            <a:r>
              <a:rPr lang="en-US" sz="1300"/>
              <a:t>data validation</a:t>
            </a:r>
            <a:endParaRPr lang="en-US" sz="130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A160884-9644-C842-B9F2-E04A66961ACA}"/>
              </a:ext>
            </a:extLst>
          </p:cNvPr>
          <p:cNvSpPr/>
          <p:nvPr/>
        </p:nvSpPr>
        <p:spPr>
          <a:xfrm>
            <a:off x="6332079" y="4256785"/>
            <a:ext cx="3304834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dirty="0"/>
              <a:t>User interface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45C5212-63DA-1742-B1A9-74EB0F9C8B61}"/>
              </a:ext>
            </a:extLst>
          </p:cNvPr>
          <p:cNvSpPr/>
          <p:nvPr/>
        </p:nvSpPr>
        <p:spPr>
          <a:xfrm>
            <a:off x="9623389" y="5662757"/>
            <a:ext cx="266095" cy="251063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886342D-9C7E-CF40-A910-EFF00AB02164}"/>
              </a:ext>
            </a:extLst>
          </p:cNvPr>
          <p:cNvSpPr/>
          <p:nvPr/>
        </p:nvSpPr>
        <p:spPr>
          <a:xfrm>
            <a:off x="9978395" y="5634399"/>
            <a:ext cx="21061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/>
              <a:t>My main contributions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669751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1">
        <p:bldAsOne/>
      </p:bldGraphic>
      <p:bldP spid="13" grpId="0"/>
      <p:bldP spid="17" grpId="0"/>
      <p:bldP spid="18" grpId="0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7C3AF6C-E427-467B-B11B-AD5A3C541A02}" type="slidenum">
              <a:rPr lang="en-US" smtClean="0"/>
              <a:t>12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</a:t>
            </a:r>
            <a:r>
              <a:rPr lang="en-GB" dirty="0" err="1"/>
              <a:t>VacDB</a:t>
            </a:r>
            <a:r>
              <a:rPr lang="en-GB" dirty="0"/>
              <a:t> Editor – </a:t>
            </a:r>
            <a:r>
              <a:rPr lang="en-US" dirty="0"/>
              <a:t>Architecture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65579" y="1259841"/>
            <a:ext cx="4161286" cy="4226560"/>
          </a:xfrm>
        </p:spPr>
        <p:txBody>
          <a:bodyPr>
            <a:noAutofit/>
          </a:bodyPr>
          <a:lstStyle/>
          <a:p>
            <a:r>
              <a:rPr lang="en-GB" dirty="0"/>
              <a:t>DB Editor - </a:t>
            </a:r>
            <a:r>
              <a:rPr lang="en-US" dirty="0"/>
              <a:t>Before</a:t>
            </a:r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marL="448056" lvl="1" indent="0">
              <a:buNone/>
            </a:pP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589011" y="1259841"/>
            <a:ext cx="4161286" cy="4226560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DB Editor </a:t>
            </a:r>
            <a:r>
              <a:rPr lang="en-US" dirty="0"/>
              <a:t>After</a:t>
            </a:r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marL="448056" lvl="1" indent="0">
              <a:buFont typeface="Arial"/>
              <a:buNone/>
            </a:pP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998793" y="4514197"/>
            <a:ext cx="531492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Monolithic architecture: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One big application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One component failure will cause the whole system to fail</a:t>
            </a:r>
          </a:p>
        </p:txBody>
      </p:sp>
      <p:sp>
        <p:nvSpPr>
          <p:cNvPr id="11" name="Freeform 10"/>
          <p:cNvSpPr/>
          <p:nvPr/>
        </p:nvSpPr>
        <p:spPr>
          <a:xfrm>
            <a:off x="7955625" y="1812538"/>
            <a:ext cx="1310639" cy="1144439"/>
          </a:xfrm>
          <a:custGeom>
            <a:avLst/>
            <a:gdLst>
              <a:gd name="connsiteX0" fmla="*/ 0 w 3306903"/>
              <a:gd name="connsiteY0" fmla="*/ 0 h 1653451"/>
              <a:gd name="connsiteX1" fmla="*/ 3306903 w 3306903"/>
              <a:gd name="connsiteY1" fmla="*/ 0 h 1653451"/>
              <a:gd name="connsiteX2" fmla="*/ 3306903 w 3306903"/>
              <a:gd name="connsiteY2" fmla="*/ 1653451 h 1653451"/>
              <a:gd name="connsiteX3" fmla="*/ 0 w 3306903"/>
              <a:gd name="connsiteY3" fmla="*/ 1653451 h 1653451"/>
              <a:gd name="connsiteX4" fmla="*/ 0 w 3306903"/>
              <a:gd name="connsiteY4" fmla="*/ 0 h 1653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06903" h="1653451">
                <a:moveTo>
                  <a:pt x="0" y="0"/>
                </a:moveTo>
                <a:lnTo>
                  <a:pt x="3306903" y="0"/>
                </a:lnTo>
                <a:lnTo>
                  <a:pt x="3306903" y="1653451"/>
                </a:lnTo>
                <a:lnTo>
                  <a:pt x="0" y="1653451"/>
                </a:lnTo>
                <a:lnTo>
                  <a:pt x="0" y="0"/>
                </a:lnTo>
                <a:close/>
              </a:path>
            </a:pathLst>
          </a:custGeom>
          <a:solidFill>
            <a:srgbClr val="92D050"/>
          </a:solidFill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240" tIns="15240" rIns="15240" bIns="15240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kern="1200" dirty="0"/>
              <a:t>Front End (UI)</a:t>
            </a:r>
          </a:p>
        </p:txBody>
      </p:sp>
      <p:sp>
        <p:nvSpPr>
          <p:cNvPr id="12" name="Freeform 11"/>
          <p:cNvSpPr/>
          <p:nvPr/>
        </p:nvSpPr>
        <p:spPr>
          <a:xfrm>
            <a:off x="9439658" y="3086244"/>
            <a:ext cx="1310639" cy="1144439"/>
          </a:xfrm>
          <a:custGeom>
            <a:avLst/>
            <a:gdLst>
              <a:gd name="connsiteX0" fmla="*/ 0 w 3306903"/>
              <a:gd name="connsiteY0" fmla="*/ 0 h 1653451"/>
              <a:gd name="connsiteX1" fmla="*/ 3306903 w 3306903"/>
              <a:gd name="connsiteY1" fmla="*/ 0 h 1653451"/>
              <a:gd name="connsiteX2" fmla="*/ 3306903 w 3306903"/>
              <a:gd name="connsiteY2" fmla="*/ 1653451 h 1653451"/>
              <a:gd name="connsiteX3" fmla="*/ 0 w 3306903"/>
              <a:gd name="connsiteY3" fmla="*/ 1653451 h 1653451"/>
              <a:gd name="connsiteX4" fmla="*/ 0 w 3306903"/>
              <a:gd name="connsiteY4" fmla="*/ 0 h 1653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06903" h="1653451">
                <a:moveTo>
                  <a:pt x="0" y="0"/>
                </a:moveTo>
                <a:lnTo>
                  <a:pt x="3306903" y="0"/>
                </a:lnTo>
                <a:lnTo>
                  <a:pt x="3306903" y="1653451"/>
                </a:lnTo>
                <a:lnTo>
                  <a:pt x="0" y="1653451"/>
                </a:lnTo>
                <a:lnTo>
                  <a:pt x="0" y="0"/>
                </a:lnTo>
                <a:close/>
              </a:path>
            </a:pathLst>
          </a:custGeom>
          <a:solidFill>
            <a:srgbClr val="92D050"/>
          </a:solidFill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240" tIns="15240" rIns="15240" bIns="15240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kern="1200" dirty="0"/>
              <a:t>Backend</a:t>
            </a:r>
          </a:p>
        </p:txBody>
      </p:sp>
      <p:sp>
        <p:nvSpPr>
          <p:cNvPr id="13" name="Freeform 12"/>
          <p:cNvSpPr/>
          <p:nvPr/>
        </p:nvSpPr>
        <p:spPr>
          <a:xfrm>
            <a:off x="7955626" y="3086243"/>
            <a:ext cx="1310639" cy="1144439"/>
          </a:xfrm>
          <a:custGeom>
            <a:avLst/>
            <a:gdLst>
              <a:gd name="connsiteX0" fmla="*/ 0 w 3306903"/>
              <a:gd name="connsiteY0" fmla="*/ 0 h 1653451"/>
              <a:gd name="connsiteX1" fmla="*/ 3306903 w 3306903"/>
              <a:gd name="connsiteY1" fmla="*/ 0 h 1653451"/>
              <a:gd name="connsiteX2" fmla="*/ 3306903 w 3306903"/>
              <a:gd name="connsiteY2" fmla="*/ 1653451 h 1653451"/>
              <a:gd name="connsiteX3" fmla="*/ 0 w 3306903"/>
              <a:gd name="connsiteY3" fmla="*/ 1653451 h 1653451"/>
              <a:gd name="connsiteX4" fmla="*/ 0 w 3306903"/>
              <a:gd name="connsiteY4" fmla="*/ 0 h 1653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06903" h="1653451">
                <a:moveTo>
                  <a:pt x="0" y="0"/>
                </a:moveTo>
                <a:lnTo>
                  <a:pt x="3306903" y="0"/>
                </a:lnTo>
                <a:lnTo>
                  <a:pt x="3306903" y="1653451"/>
                </a:lnTo>
                <a:lnTo>
                  <a:pt x="0" y="1653451"/>
                </a:lnTo>
                <a:lnTo>
                  <a:pt x="0" y="0"/>
                </a:lnTo>
                <a:close/>
              </a:path>
            </a:pathLst>
          </a:custGeom>
          <a:solidFill>
            <a:srgbClr val="92D050"/>
          </a:solidFill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240" tIns="15240" rIns="15240" bIns="15240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kern="1200" dirty="0"/>
              <a:t>Exporter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549994" y="4514197"/>
            <a:ext cx="564200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Microservices architecture: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Different functionalities = different components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Allows </a:t>
            </a:r>
            <a:r>
              <a:rPr lang="en-US" sz="1400" dirty="0"/>
              <a:t>incremental implementation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Mix different programming languages and frameworks</a:t>
            </a:r>
          </a:p>
          <a:p>
            <a:r>
              <a:rPr lang="en-US" sz="1400" dirty="0"/>
              <a:t> </a:t>
            </a:r>
            <a:endParaRPr lang="en-GB" sz="1400" dirty="0"/>
          </a:p>
        </p:txBody>
      </p:sp>
      <p:sp>
        <p:nvSpPr>
          <p:cNvPr id="9" name="Freeform 8"/>
          <p:cNvSpPr/>
          <p:nvPr/>
        </p:nvSpPr>
        <p:spPr>
          <a:xfrm>
            <a:off x="1764793" y="2075688"/>
            <a:ext cx="2185416" cy="2089319"/>
          </a:xfrm>
          <a:custGeom>
            <a:avLst/>
            <a:gdLst>
              <a:gd name="connsiteX0" fmla="*/ 0 w 3306903"/>
              <a:gd name="connsiteY0" fmla="*/ 0 h 1653451"/>
              <a:gd name="connsiteX1" fmla="*/ 3306903 w 3306903"/>
              <a:gd name="connsiteY1" fmla="*/ 0 h 1653451"/>
              <a:gd name="connsiteX2" fmla="*/ 3306903 w 3306903"/>
              <a:gd name="connsiteY2" fmla="*/ 1653451 h 1653451"/>
              <a:gd name="connsiteX3" fmla="*/ 0 w 3306903"/>
              <a:gd name="connsiteY3" fmla="*/ 1653451 h 1653451"/>
              <a:gd name="connsiteX4" fmla="*/ 0 w 3306903"/>
              <a:gd name="connsiteY4" fmla="*/ 0 h 1653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06903" h="1653451">
                <a:moveTo>
                  <a:pt x="0" y="0"/>
                </a:moveTo>
                <a:lnTo>
                  <a:pt x="3306903" y="0"/>
                </a:lnTo>
                <a:lnTo>
                  <a:pt x="3306903" y="1653451"/>
                </a:lnTo>
                <a:lnTo>
                  <a:pt x="0" y="1653451"/>
                </a:lnTo>
                <a:lnTo>
                  <a:pt x="0" y="0"/>
                </a:lnTo>
                <a:close/>
              </a:path>
            </a:pathLst>
          </a:custGeom>
          <a:solidFill>
            <a:srgbClr val="92D050"/>
          </a:solidFill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240" tIns="15240" rIns="15240" bIns="15240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400" kern="1200" dirty="0"/>
          </a:p>
        </p:txBody>
      </p:sp>
      <p:sp>
        <p:nvSpPr>
          <p:cNvPr id="16" name="Freeform 15"/>
          <p:cNvSpPr/>
          <p:nvPr/>
        </p:nvSpPr>
        <p:spPr>
          <a:xfrm>
            <a:off x="1915269" y="2243427"/>
            <a:ext cx="872867" cy="528022"/>
          </a:xfrm>
          <a:custGeom>
            <a:avLst/>
            <a:gdLst>
              <a:gd name="connsiteX0" fmla="*/ 0 w 3306903"/>
              <a:gd name="connsiteY0" fmla="*/ 0 h 1653451"/>
              <a:gd name="connsiteX1" fmla="*/ 3306903 w 3306903"/>
              <a:gd name="connsiteY1" fmla="*/ 0 h 1653451"/>
              <a:gd name="connsiteX2" fmla="*/ 3306903 w 3306903"/>
              <a:gd name="connsiteY2" fmla="*/ 1653451 h 1653451"/>
              <a:gd name="connsiteX3" fmla="*/ 0 w 3306903"/>
              <a:gd name="connsiteY3" fmla="*/ 1653451 h 1653451"/>
              <a:gd name="connsiteX4" fmla="*/ 0 w 3306903"/>
              <a:gd name="connsiteY4" fmla="*/ 0 h 1653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06903" h="1653451">
                <a:moveTo>
                  <a:pt x="0" y="0"/>
                </a:moveTo>
                <a:lnTo>
                  <a:pt x="3306903" y="0"/>
                </a:lnTo>
                <a:lnTo>
                  <a:pt x="3306903" y="1653451"/>
                </a:lnTo>
                <a:lnTo>
                  <a:pt x="0" y="1653451"/>
                </a:lnTo>
                <a:lnTo>
                  <a:pt x="0" y="0"/>
                </a:lnTo>
                <a:close/>
              </a:path>
            </a:pathLst>
          </a:custGeom>
          <a:solidFill>
            <a:srgbClr val="92D050"/>
          </a:solidFill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240" tIns="15240" rIns="15240" bIns="15240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dirty="0"/>
              <a:t>UI</a:t>
            </a:r>
            <a:endParaRPr lang="en-US" kern="1200" dirty="0"/>
          </a:p>
        </p:txBody>
      </p:sp>
      <p:sp>
        <p:nvSpPr>
          <p:cNvPr id="15" name="Freeform 14"/>
          <p:cNvSpPr/>
          <p:nvPr/>
        </p:nvSpPr>
        <p:spPr>
          <a:xfrm>
            <a:off x="2920324" y="2232574"/>
            <a:ext cx="903727" cy="538875"/>
          </a:xfrm>
          <a:custGeom>
            <a:avLst/>
            <a:gdLst>
              <a:gd name="connsiteX0" fmla="*/ 0 w 3306903"/>
              <a:gd name="connsiteY0" fmla="*/ 0 h 1653451"/>
              <a:gd name="connsiteX1" fmla="*/ 3306903 w 3306903"/>
              <a:gd name="connsiteY1" fmla="*/ 0 h 1653451"/>
              <a:gd name="connsiteX2" fmla="*/ 3306903 w 3306903"/>
              <a:gd name="connsiteY2" fmla="*/ 1653451 h 1653451"/>
              <a:gd name="connsiteX3" fmla="*/ 0 w 3306903"/>
              <a:gd name="connsiteY3" fmla="*/ 1653451 h 1653451"/>
              <a:gd name="connsiteX4" fmla="*/ 0 w 3306903"/>
              <a:gd name="connsiteY4" fmla="*/ 0 h 1653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06903" h="1653451">
                <a:moveTo>
                  <a:pt x="0" y="0"/>
                </a:moveTo>
                <a:lnTo>
                  <a:pt x="3306903" y="0"/>
                </a:lnTo>
                <a:lnTo>
                  <a:pt x="3306903" y="1653451"/>
                </a:lnTo>
                <a:lnTo>
                  <a:pt x="0" y="1653451"/>
                </a:lnTo>
                <a:lnTo>
                  <a:pt x="0" y="0"/>
                </a:lnTo>
                <a:close/>
              </a:path>
            </a:pathLst>
          </a:custGeom>
          <a:solidFill>
            <a:srgbClr val="92D050"/>
          </a:solidFill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240" tIns="15240" rIns="15240" bIns="15240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kern="1200" dirty="0"/>
              <a:t>Exporter</a:t>
            </a:r>
          </a:p>
        </p:txBody>
      </p:sp>
      <p:sp>
        <p:nvSpPr>
          <p:cNvPr id="17" name="Freeform 16"/>
          <p:cNvSpPr/>
          <p:nvPr/>
        </p:nvSpPr>
        <p:spPr>
          <a:xfrm>
            <a:off x="1883187" y="3415926"/>
            <a:ext cx="962213" cy="528022"/>
          </a:xfrm>
          <a:custGeom>
            <a:avLst/>
            <a:gdLst>
              <a:gd name="connsiteX0" fmla="*/ 0 w 3306903"/>
              <a:gd name="connsiteY0" fmla="*/ 0 h 1653451"/>
              <a:gd name="connsiteX1" fmla="*/ 3306903 w 3306903"/>
              <a:gd name="connsiteY1" fmla="*/ 0 h 1653451"/>
              <a:gd name="connsiteX2" fmla="*/ 3306903 w 3306903"/>
              <a:gd name="connsiteY2" fmla="*/ 1653451 h 1653451"/>
              <a:gd name="connsiteX3" fmla="*/ 0 w 3306903"/>
              <a:gd name="connsiteY3" fmla="*/ 1653451 h 1653451"/>
              <a:gd name="connsiteX4" fmla="*/ 0 w 3306903"/>
              <a:gd name="connsiteY4" fmla="*/ 0 h 1653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06903" h="1653451">
                <a:moveTo>
                  <a:pt x="0" y="0"/>
                </a:moveTo>
                <a:lnTo>
                  <a:pt x="3306903" y="0"/>
                </a:lnTo>
                <a:lnTo>
                  <a:pt x="3306903" y="1653451"/>
                </a:lnTo>
                <a:lnTo>
                  <a:pt x="0" y="1653451"/>
                </a:lnTo>
                <a:lnTo>
                  <a:pt x="0" y="0"/>
                </a:lnTo>
                <a:close/>
              </a:path>
            </a:pathLst>
          </a:custGeom>
          <a:solidFill>
            <a:srgbClr val="92D050"/>
          </a:solidFill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240" tIns="15240" rIns="15240" bIns="15240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dirty="0"/>
              <a:t>Backend</a:t>
            </a:r>
            <a:endParaRPr lang="en-US" kern="1200" dirty="0"/>
          </a:p>
        </p:txBody>
      </p:sp>
      <p:sp>
        <p:nvSpPr>
          <p:cNvPr id="18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289612" y="6338701"/>
            <a:ext cx="3996856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FCT and CERN Portuguese Trainee Programme Report</a:t>
            </a:r>
            <a:endParaRPr lang="en-US" dirty="0"/>
          </a:p>
        </p:txBody>
      </p:sp>
      <p:sp>
        <p:nvSpPr>
          <p:cNvPr id="19" name="Freeform 18"/>
          <p:cNvSpPr/>
          <p:nvPr/>
        </p:nvSpPr>
        <p:spPr>
          <a:xfrm>
            <a:off x="9439658" y="1820402"/>
            <a:ext cx="1310639" cy="1144439"/>
          </a:xfrm>
          <a:custGeom>
            <a:avLst/>
            <a:gdLst>
              <a:gd name="connsiteX0" fmla="*/ 0 w 3306903"/>
              <a:gd name="connsiteY0" fmla="*/ 0 h 1653451"/>
              <a:gd name="connsiteX1" fmla="*/ 3306903 w 3306903"/>
              <a:gd name="connsiteY1" fmla="*/ 0 h 1653451"/>
              <a:gd name="connsiteX2" fmla="*/ 3306903 w 3306903"/>
              <a:gd name="connsiteY2" fmla="*/ 1653451 h 1653451"/>
              <a:gd name="connsiteX3" fmla="*/ 0 w 3306903"/>
              <a:gd name="connsiteY3" fmla="*/ 1653451 h 1653451"/>
              <a:gd name="connsiteX4" fmla="*/ 0 w 3306903"/>
              <a:gd name="connsiteY4" fmla="*/ 0 h 1653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06903" h="1653451">
                <a:moveTo>
                  <a:pt x="0" y="0"/>
                </a:moveTo>
                <a:lnTo>
                  <a:pt x="3306903" y="0"/>
                </a:lnTo>
                <a:lnTo>
                  <a:pt x="3306903" y="1653451"/>
                </a:lnTo>
                <a:lnTo>
                  <a:pt x="0" y="1653451"/>
                </a:lnTo>
                <a:lnTo>
                  <a:pt x="0" y="0"/>
                </a:lnTo>
                <a:close/>
              </a:path>
            </a:pathLst>
          </a:custGeom>
          <a:solidFill>
            <a:srgbClr val="92D050"/>
          </a:solidFill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240" tIns="15240" rIns="15240" bIns="15240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dirty="0"/>
              <a:t>DB</a:t>
            </a:r>
            <a:endParaRPr lang="en-US" sz="2400" kern="1200" dirty="0"/>
          </a:p>
        </p:txBody>
      </p:sp>
      <p:sp>
        <p:nvSpPr>
          <p:cNvPr id="20" name="Freeform 19"/>
          <p:cNvSpPr/>
          <p:nvPr/>
        </p:nvSpPr>
        <p:spPr>
          <a:xfrm>
            <a:off x="2932408" y="3412857"/>
            <a:ext cx="962213" cy="528022"/>
          </a:xfrm>
          <a:custGeom>
            <a:avLst/>
            <a:gdLst>
              <a:gd name="connsiteX0" fmla="*/ 0 w 3306903"/>
              <a:gd name="connsiteY0" fmla="*/ 0 h 1653451"/>
              <a:gd name="connsiteX1" fmla="*/ 3306903 w 3306903"/>
              <a:gd name="connsiteY1" fmla="*/ 0 h 1653451"/>
              <a:gd name="connsiteX2" fmla="*/ 3306903 w 3306903"/>
              <a:gd name="connsiteY2" fmla="*/ 1653451 h 1653451"/>
              <a:gd name="connsiteX3" fmla="*/ 0 w 3306903"/>
              <a:gd name="connsiteY3" fmla="*/ 1653451 h 1653451"/>
              <a:gd name="connsiteX4" fmla="*/ 0 w 3306903"/>
              <a:gd name="connsiteY4" fmla="*/ 0 h 1653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06903" h="1653451">
                <a:moveTo>
                  <a:pt x="0" y="0"/>
                </a:moveTo>
                <a:lnTo>
                  <a:pt x="3306903" y="0"/>
                </a:lnTo>
                <a:lnTo>
                  <a:pt x="3306903" y="1653451"/>
                </a:lnTo>
                <a:lnTo>
                  <a:pt x="0" y="1653451"/>
                </a:lnTo>
                <a:lnTo>
                  <a:pt x="0" y="0"/>
                </a:lnTo>
                <a:close/>
              </a:path>
            </a:pathLst>
          </a:custGeom>
          <a:solidFill>
            <a:srgbClr val="92D050"/>
          </a:solidFill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240" tIns="15240" rIns="15240" bIns="15240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dirty="0"/>
              <a:t>DB</a:t>
            </a:r>
            <a:endParaRPr lang="en-US" kern="1200" dirty="0"/>
          </a:p>
        </p:txBody>
      </p:sp>
    </p:spTree>
    <p:extLst>
      <p:ext uri="{BB962C8B-B14F-4D97-AF65-F5344CB8AC3E}">
        <p14:creationId xmlns:p14="http://schemas.microsoft.com/office/powerpoint/2010/main" val="3192336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  <p:bldP spid="10" grpId="0"/>
      <p:bldP spid="11" grpId="0" animBg="1"/>
      <p:bldP spid="12" grpId="0" animBg="1"/>
      <p:bldP spid="13" grpId="0" animBg="1"/>
      <p:bldP spid="14" grpId="0"/>
      <p:bldP spid="9" grpId="0" animBg="1"/>
      <p:bldP spid="16" grpId="0" animBg="1"/>
      <p:bldP spid="15" grpId="0" animBg="1"/>
      <p:bldP spid="17" grpId="0" animBg="1"/>
      <p:bldP spid="19" grpId="0" animBg="1"/>
      <p:bldP spid="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7C3AF6C-E427-467B-B11B-AD5A3C541A02}" type="slidenum">
              <a:rPr lang="en-US" smtClean="0"/>
              <a:t>13</a:t>
            </a:fld>
            <a:endParaRPr lang="en-US" dirty="0"/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289612" y="6338701"/>
            <a:ext cx="3996856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FCT and CERN Portuguese Trainee Programme Report</a:t>
            </a:r>
            <a:endParaRPr lang="en-US" dirty="0"/>
          </a:p>
        </p:txBody>
      </p:sp>
      <p:pic>
        <p:nvPicPr>
          <p:cNvPr id="19" name="Picture 2" descr="https://lh3.ggpht.com/A0x3jzuH1qRkE10HcTiT4qQr_6iAqVg-CTsoIqxnoIFyv92V91WI3KqiVlOvLtfoMRg=w300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0507" y="6578697"/>
            <a:ext cx="227212" cy="22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9" name="Content Placeholder 2">
            <a:extLst>
              <a:ext uri="{FF2B5EF4-FFF2-40B4-BE49-F238E27FC236}">
                <a16:creationId xmlns:a16="http://schemas.microsoft.com/office/drawing/2014/main" id="{0E96F3B7-AD0B-BC41-B20B-0DDDB54681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6407" y="630223"/>
            <a:ext cx="8334375" cy="4667421"/>
          </a:xfrm>
        </p:spPr>
        <p:txBody>
          <a:bodyPr>
            <a:normAutofit/>
          </a:bodyPr>
          <a:lstStyle/>
          <a:p>
            <a:pPr marL="36576" indent="0">
              <a:buClr>
                <a:schemeClr val="accent5"/>
              </a:buClr>
              <a:buSzPct val="100000"/>
              <a:buNone/>
            </a:pPr>
            <a:endParaRPr lang="en-US" sz="2400" dirty="0">
              <a:solidFill>
                <a:schemeClr val="accent6"/>
              </a:solidFill>
              <a:latin typeface="Calibri Light" panose="020F0302020204030204" pitchFamily="34" charset="0"/>
            </a:endParaRPr>
          </a:p>
          <a:p>
            <a:pPr>
              <a:buClr>
                <a:schemeClr val="accent5"/>
              </a:buClr>
              <a:buSzPct val="100000"/>
            </a:pPr>
            <a:endParaRPr lang="en-US" sz="2400" dirty="0">
              <a:solidFill>
                <a:schemeClr val="accent6"/>
              </a:solidFill>
              <a:latin typeface="Calibri Light" panose="020F0302020204030204" pitchFamily="34" charset="0"/>
            </a:endParaRPr>
          </a:p>
        </p:txBody>
      </p:sp>
      <p:pic>
        <p:nvPicPr>
          <p:cNvPr id="93" name="Picture 92">
            <a:extLst>
              <a:ext uri="{FF2B5EF4-FFF2-40B4-BE49-F238E27FC236}">
                <a16:creationId xmlns:a16="http://schemas.microsoft.com/office/drawing/2014/main" id="{D8F95866-B35B-564A-8771-DD206AB16F3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887" b="33748"/>
          <a:stretch/>
        </p:blipFill>
        <p:spPr>
          <a:xfrm>
            <a:off x="7074185" y="5566771"/>
            <a:ext cx="988386" cy="251401"/>
          </a:xfrm>
          <a:prstGeom prst="rect">
            <a:avLst/>
          </a:prstGeom>
        </p:spPr>
      </p:pic>
      <p:sp>
        <p:nvSpPr>
          <p:cNvPr id="94" name="Oval 93">
            <a:extLst>
              <a:ext uri="{FF2B5EF4-FFF2-40B4-BE49-F238E27FC236}">
                <a16:creationId xmlns:a16="http://schemas.microsoft.com/office/drawing/2014/main" id="{E66B565A-AE28-2F40-9042-D1B195E11EDD}"/>
              </a:ext>
            </a:extLst>
          </p:cNvPr>
          <p:cNvSpPr/>
          <p:nvPr/>
        </p:nvSpPr>
        <p:spPr>
          <a:xfrm>
            <a:off x="5671446" y="3213872"/>
            <a:ext cx="1368632" cy="90695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Back End Server</a:t>
            </a:r>
            <a:endParaRPr lang="en-GB" sz="11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5" name="Picture 94">
            <a:extLst>
              <a:ext uri="{FF2B5EF4-FFF2-40B4-BE49-F238E27FC236}">
                <a16:creationId xmlns:a16="http://schemas.microsoft.com/office/drawing/2014/main" id="{4B411CFF-1134-DA47-9DCA-138E80A46DC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00" t="16604" r="30156" b="11559"/>
          <a:stretch/>
        </p:blipFill>
        <p:spPr>
          <a:xfrm>
            <a:off x="7173641" y="3213872"/>
            <a:ext cx="954667" cy="804980"/>
          </a:xfrm>
          <a:prstGeom prst="rect">
            <a:avLst/>
          </a:prstGeom>
        </p:spPr>
      </p:pic>
      <p:pic>
        <p:nvPicPr>
          <p:cNvPr id="96" name="Picture 95">
            <a:extLst>
              <a:ext uri="{FF2B5EF4-FFF2-40B4-BE49-F238E27FC236}">
                <a16:creationId xmlns:a16="http://schemas.microsoft.com/office/drawing/2014/main" id="{B56F2A3F-234C-634E-B100-0C93531BA96A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2716" y="3203024"/>
            <a:ext cx="762260" cy="762260"/>
          </a:xfrm>
          <a:prstGeom prst="rect">
            <a:avLst/>
          </a:prstGeom>
        </p:spPr>
      </p:pic>
      <p:sp>
        <p:nvSpPr>
          <p:cNvPr id="97" name="Rectangle 96">
            <a:extLst>
              <a:ext uri="{FF2B5EF4-FFF2-40B4-BE49-F238E27FC236}">
                <a16:creationId xmlns:a16="http://schemas.microsoft.com/office/drawing/2014/main" id="{B980075D-DB70-D543-BE9A-2CCD643338F5}"/>
              </a:ext>
            </a:extLst>
          </p:cNvPr>
          <p:cNvSpPr/>
          <p:nvPr/>
        </p:nvSpPr>
        <p:spPr>
          <a:xfrm>
            <a:off x="2163676" y="2815539"/>
            <a:ext cx="6262007" cy="1565817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8" name="Picture 97">
            <a:extLst>
              <a:ext uri="{FF2B5EF4-FFF2-40B4-BE49-F238E27FC236}">
                <a16:creationId xmlns:a16="http://schemas.microsoft.com/office/drawing/2014/main" id="{35786908-E4B4-9842-90BF-3C6418292ED6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67" t="7260" r="10439" b="46114"/>
          <a:stretch/>
        </p:blipFill>
        <p:spPr>
          <a:xfrm>
            <a:off x="2594749" y="1045728"/>
            <a:ext cx="384043" cy="500267"/>
          </a:xfrm>
          <a:prstGeom prst="rect">
            <a:avLst/>
          </a:prstGeom>
        </p:spPr>
      </p:pic>
      <p:sp>
        <p:nvSpPr>
          <p:cNvPr id="99" name="Oval 98">
            <a:extLst>
              <a:ext uri="{FF2B5EF4-FFF2-40B4-BE49-F238E27FC236}">
                <a16:creationId xmlns:a16="http://schemas.microsoft.com/office/drawing/2014/main" id="{74719240-580E-2045-88D3-8C791CB28E8A}"/>
              </a:ext>
            </a:extLst>
          </p:cNvPr>
          <p:cNvSpPr/>
          <p:nvPr/>
        </p:nvSpPr>
        <p:spPr>
          <a:xfrm>
            <a:off x="2390521" y="3203024"/>
            <a:ext cx="1368632" cy="90695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Front End </a:t>
            </a:r>
          </a:p>
          <a:p>
            <a:pPr algn="ctr"/>
            <a:r>
              <a:rPr lang="en-US" sz="1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Server</a:t>
            </a:r>
            <a:endParaRPr lang="en-GB" sz="11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C04603B9-38E8-7E4D-86F5-DE5C17C6868A}"/>
              </a:ext>
            </a:extLst>
          </p:cNvPr>
          <p:cNvSpPr txBox="1"/>
          <p:nvPr/>
        </p:nvSpPr>
        <p:spPr>
          <a:xfrm>
            <a:off x="2212359" y="1512211"/>
            <a:ext cx="119616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/>
              <a:t>Vacuum Control</a:t>
            </a:r>
          </a:p>
          <a:p>
            <a:pPr algn="ctr"/>
            <a:r>
              <a:rPr lang="en-US" sz="1100" dirty="0"/>
              <a:t>User</a:t>
            </a:r>
            <a:endParaRPr lang="en-GB" sz="1100" dirty="0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79EC094F-767C-744A-AED3-095A035222E1}"/>
              </a:ext>
            </a:extLst>
          </p:cNvPr>
          <p:cNvSpPr/>
          <p:nvPr/>
        </p:nvSpPr>
        <p:spPr>
          <a:xfrm>
            <a:off x="5658746" y="886544"/>
            <a:ext cx="1222310" cy="84033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Client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F5CBCFF2-9BA2-9E4B-98DB-8F870E0C2DAB}"/>
              </a:ext>
            </a:extLst>
          </p:cNvPr>
          <p:cNvSpPr txBox="1"/>
          <p:nvPr/>
        </p:nvSpPr>
        <p:spPr>
          <a:xfrm>
            <a:off x="6933975" y="1213687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Web Browser</a:t>
            </a:r>
            <a:endParaRPr lang="en-GB" sz="1100" dirty="0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797BBE81-5D3E-8E41-8FEF-4ABCC091D076}"/>
              </a:ext>
            </a:extLst>
          </p:cNvPr>
          <p:cNvSpPr txBox="1"/>
          <p:nvPr/>
        </p:nvSpPr>
        <p:spPr>
          <a:xfrm>
            <a:off x="4327309" y="4127726"/>
            <a:ext cx="17954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7030A0"/>
                </a:solidFill>
              </a:rPr>
              <a:t>vacdbeditor.cern.ch</a:t>
            </a:r>
            <a:endParaRPr lang="en-GB" sz="1400" dirty="0">
              <a:solidFill>
                <a:srgbClr val="7030A0"/>
              </a:solidFill>
            </a:endParaRPr>
          </a:p>
        </p:txBody>
      </p: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D899CF3B-7D03-A241-8FB2-924A1ADA4970}"/>
              </a:ext>
            </a:extLst>
          </p:cNvPr>
          <p:cNvCxnSpPr/>
          <p:nvPr/>
        </p:nvCxnSpPr>
        <p:spPr>
          <a:xfrm flipH="1">
            <a:off x="3518448" y="1559048"/>
            <a:ext cx="2001166" cy="114369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6D338ADF-4850-9D4E-B368-BB9573C62CE4}"/>
              </a:ext>
            </a:extLst>
          </p:cNvPr>
          <p:cNvCxnSpPr/>
          <p:nvPr/>
        </p:nvCxnSpPr>
        <p:spPr>
          <a:xfrm flipV="1">
            <a:off x="3759153" y="1733768"/>
            <a:ext cx="1760461" cy="101058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256CF54E-92B4-1348-9013-3A3106D06BE7}"/>
              </a:ext>
            </a:extLst>
          </p:cNvPr>
          <p:cNvCxnSpPr/>
          <p:nvPr/>
        </p:nvCxnSpPr>
        <p:spPr>
          <a:xfrm>
            <a:off x="6260052" y="1790376"/>
            <a:ext cx="0" cy="95398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DFFC2033-BB7F-FC44-A876-30356A3126EB}"/>
              </a:ext>
            </a:extLst>
          </p:cNvPr>
          <p:cNvCxnSpPr/>
          <p:nvPr/>
        </p:nvCxnSpPr>
        <p:spPr>
          <a:xfrm flipV="1">
            <a:off x="6399185" y="1773340"/>
            <a:ext cx="0" cy="97101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F8B31919-3BC7-4740-B4C7-B62AA67DC55A}"/>
              </a:ext>
            </a:extLst>
          </p:cNvPr>
          <p:cNvCxnSpPr/>
          <p:nvPr/>
        </p:nvCxnSpPr>
        <p:spPr>
          <a:xfrm>
            <a:off x="6330810" y="4465540"/>
            <a:ext cx="0" cy="56895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A435083C-4A75-A64F-9790-025982362F9C}"/>
              </a:ext>
            </a:extLst>
          </p:cNvPr>
          <p:cNvCxnSpPr/>
          <p:nvPr/>
        </p:nvCxnSpPr>
        <p:spPr>
          <a:xfrm flipV="1">
            <a:off x="6469943" y="4448503"/>
            <a:ext cx="0" cy="585996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B5FC0B46-3650-884D-B6F0-D09B6E42A663}"/>
              </a:ext>
            </a:extLst>
          </p:cNvPr>
          <p:cNvCxnSpPr/>
          <p:nvPr/>
        </p:nvCxnSpPr>
        <p:spPr>
          <a:xfrm>
            <a:off x="3249527" y="1248285"/>
            <a:ext cx="2288356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3" name="TextBox 112">
            <a:extLst>
              <a:ext uri="{FF2B5EF4-FFF2-40B4-BE49-F238E27FC236}">
                <a16:creationId xmlns:a16="http://schemas.microsoft.com/office/drawing/2014/main" id="{541A5238-BB3E-2A48-8A48-D1424255E888}"/>
              </a:ext>
            </a:extLst>
          </p:cNvPr>
          <p:cNvSpPr txBox="1"/>
          <p:nvPr/>
        </p:nvSpPr>
        <p:spPr>
          <a:xfrm>
            <a:off x="3273383" y="1005433"/>
            <a:ext cx="218681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2">
                    <a:lumMod val="25000"/>
                  </a:schemeClr>
                </a:solidFill>
              </a:rPr>
              <a:t>Types http://vacdbeditor.cern.ch</a:t>
            </a:r>
            <a:endParaRPr lang="en-GB" sz="11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0DE6055A-D853-624A-9343-97B91F817B0E}"/>
              </a:ext>
            </a:extLst>
          </p:cNvPr>
          <p:cNvSpPr txBox="1"/>
          <p:nvPr/>
        </p:nvSpPr>
        <p:spPr>
          <a:xfrm rot="19820037">
            <a:off x="3727945" y="1888090"/>
            <a:ext cx="15327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2">
                    <a:lumMod val="25000"/>
                  </a:schemeClr>
                </a:solidFill>
              </a:rPr>
              <a:t>Requests React code</a:t>
            </a:r>
            <a:endParaRPr lang="en-GB" sz="11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6C84274B-E73F-9845-A002-2A5C4DF0DC81}"/>
              </a:ext>
            </a:extLst>
          </p:cNvPr>
          <p:cNvSpPr txBox="1"/>
          <p:nvPr/>
        </p:nvSpPr>
        <p:spPr>
          <a:xfrm rot="19820037">
            <a:off x="4069853" y="2146959"/>
            <a:ext cx="133722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2">
                    <a:lumMod val="25000"/>
                  </a:schemeClr>
                </a:solidFill>
              </a:rPr>
              <a:t>Sends React code</a:t>
            </a:r>
            <a:endParaRPr lang="en-GB" sz="11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4B87A4B0-D44E-E146-A621-5EE61B6B383E}"/>
              </a:ext>
            </a:extLst>
          </p:cNvPr>
          <p:cNvSpPr txBox="1"/>
          <p:nvPr/>
        </p:nvSpPr>
        <p:spPr>
          <a:xfrm>
            <a:off x="5448120" y="2312550"/>
            <a:ext cx="73449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2">
                    <a:lumMod val="25000"/>
                  </a:schemeClr>
                </a:solidFill>
              </a:rPr>
              <a:t>API calls</a:t>
            </a:r>
            <a:endParaRPr lang="en-GB" sz="11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D6E811A7-07F0-2A41-B436-AE7AAC3EE3D2}"/>
              </a:ext>
            </a:extLst>
          </p:cNvPr>
          <p:cNvSpPr txBox="1"/>
          <p:nvPr/>
        </p:nvSpPr>
        <p:spPr>
          <a:xfrm>
            <a:off x="5313896" y="4570268"/>
            <a:ext cx="110799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2">
                    <a:lumMod val="25000"/>
                  </a:schemeClr>
                </a:solidFill>
              </a:rPr>
              <a:t>Queries to DB </a:t>
            </a:r>
            <a:endParaRPr lang="en-GB" sz="11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0FEA5983-1746-6643-A28C-F6E41021B847}"/>
              </a:ext>
            </a:extLst>
          </p:cNvPr>
          <p:cNvSpPr txBox="1"/>
          <p:nvPr/>
        </p:nvSpPr>
        <p:spPr>
          <a:xfrm>
            <a:off x="6433149" y="4585475"/>
            <a:ext cx="152317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2">
                    <a:lumMod val="25000"/>
                  </a:schemeClr>
                </a:solidFill>
              </a:rPr>
              <a:t>Returns query results</a:t>
            </a:r>
            <a:endParaRPr lang="en-GB" sz="11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D2385243-59A6-BE43-B626-E37B824A3BD9}"/>
              </a:ext>
            </a:extLst>
          </p:cNvPr>
          <p:cNvSpPr txBox="1"/>
          <p:nvPr/>
        </p:nvSpPr>
        <p:spPr>
          <a:xfrm>
            <a:off x="6399185" y="2174900"/>
            <a:ext cx="197361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2">
                    <a:lumMod val="25000"/>
                  </a:schemeClr>
                </a:solidFill>
              </a:rPr>
              <a:t>Returns data to the front end</a:t>
            </a:r>
            <a:endParaRPr lang="en-GB" sz="11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3" name="Title 5"/>
          <p:cNvSpPr>
            <a:spLocks noGrp="1"/>
          </p:cNvSpPr>
          <p:nvPr>
            <p:ph type="title"/>
          </p:nvPr>
        </p:nvSpPr>
        <p:spPr>
          <a:xfrm>
            <a:off x="499873" y="105479"/>
            <a:ext cx="10969139" cy="940443"/>
          </a:xfrm>
        </p:spPr>
        <p:txBody>
          <a:bodyPr/>
          <a:lstStyle/>
          <a:p>
            <a:r>
              <a:rPr lang="en-GB" dirty="0"/>
              <a:t>New </a:t>
            </a:r>
            <a:r>
              <a:rPr lang="en-GB" dirty="0" err="1"/>
              <a:t>VacDB</a:t>
            </a:r>
            <a:r>
              <a:rPr lang="en-GB" dirty="0"/>
              <a:t> Editor – </a:t>
            </a:r>
            <a:r>
              <a:rPr lang="en-US" dirty="0"/>
              <a:t>Workflow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CAEE93D-5E8A-D54B-9C80-524EA63793AD}"/>
              </a:ext>
            </a:extLst>
          </p:cNvPr>
          <p:cNvGrpSpPr/>
          <p:nvPr/>
        </p:nvGrpSpPr>
        <p:grpSpPr>
          <a:xfrm>
            <a:off x="5927601" y="5028380"/>
            <a:ext cx="1131896" cy="1100188"/>
            <a:chOff x="5927601" y="5093695"/>
            <a:chExt cx="1131896" cy="1100188"/>
          </a:xfrm>
        </p:grpSpPr>
        <p:sp>
          <p:nvSpPr>
            <p:cNvPr id="92" name="Flowchart: Magnetic Disk 7">
              <a:extLst>
                <a:ext uri="{FF2B5EF4-FFF2-40B4-BE49-F238E27FC236}">
                  <a16:creationId xmlns:a16="http://schemas.microsoft.com/office/drawing/2014/main" id="{6682DF19-53EC-104B-9288-3E26E6601A51}"/>
                </a:ext>
              </a:extLst>
            </p:cNvPr>
            <p:cNvSpPr/>
            <p:nvPr/>
          </p:nvSpPr>
          <p:spPr>
            <a:xfrm>
              <a:off x="5927601" y="5093695"/>
              <a:ext cx="936760" cy="1031996"/>
            </a:xfrm>
            <a:prstGeom prst="flowChartMagneticDisk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</a:rPr>
                <a:t>Databases</a:t>
              </a:r>
              <a:endParaRPr lang="en-GB" sz="1100" dirty="0">
                <a:solidFill>
                  <a:schemeClr val="tx1"/>
                </a:solidFill>
              </a:endParaRPr>
            </a:p>
          </p:txBody>
        </p:sp>
        <p:sp>
          <p:nvSpPr>
            <p:cNvPr id="34" name="Flowchart: Magnetic Disk 7">
              <a:extLst>
                <a:ext uri="{FF2B5EF4-FFF2-40B4-BE49-F238E27FC236}">
                  <a16:creationId xmlns:a16="http://schemas.microsoft.com/office/drawing/2014/main" id="{68DA820F-6074-4E40-AC88-7947372BE3F6}"/>
                </a:ext>
              </a:extLst>
            </p:cNvPr>
            <p:cNvSpPr/>
            <p:nvPr/>
          </p:nvSpPr>
          <p:spPr>
            <a:xfrm>
              <a:off x="6014162" y="5131448"/>
              <a:ext cx="936760" cy="1031996"/>
            </a:xfrm>
            <a:prstGeom prst="flowChartMagneticDisk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</a:rPr>
                <a:t>Databases</a:t>
              </a:r>
              <a:endParaRPr lang="en-GB" sz="1100" dirty="0">
                <a:solidFill>
                  <a:schemeClr val="tx1"/>
                </a:solidFill>
              </a:endParaRPr>
            </a:p>
          </p:txBody>
        </p:sp>
        <p:sp>
          <p:nvSpPr>
            <p:cNvPr id="35" name="Flowchart: Magnetic Disk 7">
              <a:extLst>
                <a:ext uri="{FF2B5EF4-FFF2-40B4-BE49-F238E27FC236}">
                  <a16:creationId xmlns:a16="http://schemas.microsoft.com/office/drawing/2014/main" id="{AEAA4ECE-C51B-5146-9913-0E31713DF07A}"/>
                </a:ext>
              </a:extLst>
            </p:cNvPr>
            <p:cNvSpPr/>
            <p:nvPr/>
          </p:nvSpPr>
          <p:spPr>
            <a:xfrm>
              <a:off x="6122737" y="5161887"/>
              <a:ext cx="936760" cy="1031996"/>
            </a:xfrm>
            <a:prstGeom prst="flowChartMagneticDisk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</a:rPr>
                <a:t>Databases</a:t>
              </a:r>
              <a:endParaRPr lang="en-GB" sz="11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63848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/>
      <p:bldP spid="114" grpId="0"/>
      <p:bldP spid="115" grpId="0"/>
      <p:bldP spid="116" grpId="0"/>
      <p:bldP spid="117" grpId="0"/>
      <p:bldP spid="118" grpId="0"/>
      <p:bldP spid="1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083"/>
          <a:stretch/>
        </p:blipFill>
        <p:spPr>
          <a:xfrm>
            <a:off x="916260" y="115905"/>
            <a:ext cx="9686090" cy="6028863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7C3AF6C-E427-467B-B11B-AD5A3C541A02}" type="slidenum">
              <a:rPr lang="en-US" smtClean="0"/>
              <a:t>14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6917" y="389243"/>
            <a:ext cx="8864775" cy="5130723"/>
          </a:xfrm>
          <a:prstGeom prst="rect">
            <a:avLst/>
          </a:prstGeom>
        </p:spPr>
      </p:pic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090C67C8-A797-8645-9C0C-DAC5576162EF}"/>
              </a:ext>
            </a:extLst>
          </p:cNvPr>
          <p:cNvSpPr txBox="1">
            <a:spLocks/>
          </p:cNvSpPr>
          <p:nvPr/>
        </p:nvSpPr>
        <p:spPr>
          <a:xfrm>
            <a:off x="5289612" y="6338701"/>
            <a:ext cx="3996856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i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FCT and CERN Portuguese Trainee Programme Report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08434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7C3AF6C-E427-467B-B11B-AD5A3C541A02}" type="slidenum">
              <a:rPr lang="en-US" smtClean="0"/>
              <a:t>15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Release schedule 2019</a:t>
            </a:r>
            <a:endParaRPr lang="en-GB" dirty="0"/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059DD4AE-09E1-034B-9F89-6FD3F61393F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06999600"/>
              </p:ext>
            </p:extLst>
          </p:nvPr>
        </p:nvGraphicFramePr>
        <p:xfrm>
          <a:off x="1060704" y="1408176"/>
          <a:ext cx="10296144" cy="45472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630DD64E-B6C5-0249-B532-812EE4DB5B04}"/>
              </a:ext>
            </a:extLst>
          </p:cNvPr>
          <p:cNvSpPr txBox="1">
            <a:spLocks/>
          </p:cNvSpPr>
          <p:nvPr/>
        </p:nvSpPr>
        <p:spPr>
          <a:xfrm>
            <a:off x="5289612" y="6338701"/>
            <a:ext cx="3996856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i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FCT and CERN Portuguese Trainee Programme Report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93334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dirty="0"/>
              <a:t>New </a:t>
            </a:r>
            <a:r>
              <a:rPr lang="en-US" dirty="0" err="1"/>
              <a:t>VacDB</a:t>
            </a:r>
            <a:r>
              <a:rPr lang="en-US" dirty="0"/>
              <a:t> Editor</a:t>
            </a:r>
          </a:p>
          <a:p>
            <a:r>
              <a:rPr lang="en-US" dirty="0"/>
              <a:t>Several use cases to cover </a:t>
            </a:r>
          </a:p>
          <a:p>
            <a:r>
              <a:rPr lang="en-GB" dirty="0"/>
              <a:t>Databases logic very challenging </a:t>
            </a:r>
            <a:r>
              <a:rPr lang="en-US" dirty="0"/>
              <a:t>and interconnected with external databases</a:t>
            </a:r>
          </a:p>
          <a:p>
            <a:r>
              <a:rPr lang="en-US" dirty="0"/>
              <a:t>Replicate all databases for test purposes</a:t>
            </a:r>
          </a:p>
          <a:p>
            <a:r>
              <a:rPr lang="en-US" dirty="0"/>
              <a:t>Critical nature of the application: failure can lead to vacuum downtime</a:t>
            </a:r>
          </a:p>
          <a:p>
            <a:endParaRPr lang="en-US" dirty="0"/>
          </a:p>
          <a:p>
            <a:pPr marL="36576" indent="0">
              <a:buNone/>
            </a:pPr>
            <a:r>
              <a:rPr lang="en-US" dirty="0"/>
              <a:t>In general</a:t>
            </a:r>
          </a:p>
          <a:p>
            <a:r>
              <a:rPr lang="en-US" dirty="0"/>
              <a:t>Takes time to be productive in all vacuum applications (SCADA, DB editors, </a:t>
            </a:r>
            <a:r>
              <a:rPr lang="en-US" dirty="0" err="1"/>
              <a:t>Vacmon</a:t>
            </a:r>
            <a:r>
              <a:rPr lang="en-US" dirty="0"/>
              <a:t>, </a:t>
            </a:r>
            <a:r>
              <a:rPr lang="en-US" dirty="0" err="1"/>
              <a:t>vacDM</a:t>
            </a:r>
            <a:r>
              <a:rPr lang="en-US" dirty="0"/>
              <a:t>) </a:t>
            </a:r>
          </a:p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/>
              <a:t>FCT and CERN Portuguese Trainee Programme Report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7C3AF6C-E427-467B-B11B-AD5A3C541A02}" type="slidenum">
              <a:rPr lang="en-US" smtClean="0"/>
              <a:t>16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7393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 bldLvl="2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17500" y="1346435"/>
            <a:ext cx="8151586" cy="4175669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Skills acquired/developed:</a:t>
            </a:r>
          </a:p>
          <a:p>
            <a:pPr lvl="1">
              <a:lnSpc>
                <a:spcPct val="150000"/>
              </a:lnSpc>
              <a:buSzPct val="80000"/>
              <a:buFont typeface="Arial"/>
              <a:buChar char="•"/>
            </a:pPr>
            <a:r>
              <a:rPr lang="pt-PT" sz="2400" dirty="0"/>
              <a:t>Web technologies (JavaScript, </a:t>
            </a:r>
            <a:r>
              <a:rPr lang="pt-PT" sz="2400" u="sng" dirty="0"/>
              <a:t>React</a:t>
            </a:r>
            <a:r>
              <a:rPr lang="pt-PT" sz="2400" dirty="0"/>
              <a:t>, REST)</a:t>
            </a:r>
          </a:p>
          <a:p>
            <a:pPr lvl="1">
              <a:lnSpc>
                <a:spcPct val="150000"/>
              </a:lnSpc>
              <a:buSzPct val="80000"/>
              <a:buFont typeface="Arial"/>
              <a:buChar char="•"/>
            </a:pPr>
            <a:r>
              <a:rPr lang="pt-PT" sz="2400" dirty="0"/>
              <a:t>Programming (Spring Boot) </a:t>
            </a:r>
          </a:p>
          <a:p>
            <a:pPr lvl="1">
              <a:lnSpc>
                <a:spcPct val="150000"/>
              </a:lnSpc>
              <a:buSzPct val="80000"/>
              <a:buFont typeface="Arial"/>
              <a:buChar char="•"/>
            </a:pPr>
            <a:r>
              <a:rPr lang="pt-PT" sz="2400" dirty="0"/>
              <a:t>Databases (Oracle </a:t>
            </a:r>
            <a:r>
              <a:rPr lang="pt-PT" sz="2400" u="sng" dirty="0"/>
              <a:t>PL/SQL</a:t>
            </a:r>
            <a:r>
              <a:rPr lang="pt-PT" sz="2400" dirty="0"/>
              <a:t>)</a:t>
            </a:r>
          </a:p>
          <a:p>
            <a:pPr lvl="1">
              <a:lnSpc>
                <a:spcPct val="150000"/>
              </a:lnSpc>
              <a:buSzPct val="80000"/>
              <a:buFont typeface="Arial"/>
              <a:buChar char="•"/>
            </a:pPr>
            <a:r>
              <a:rPr lang="en-GB" sz="2400" dirty="0"/>
              <a:t>Continuous Integration (GitLab Runner)</a:t>
            </a:r>
          </a:p>
          <a:p>
            <a:pPr lvl="1">
              <a:lnSpc>
                <a:spcPct val="150000"/>
              </a:lnSpc>
              <a:buSzPct val="80000"/>
              <a:buFont typeface="Arial"/>
              <a:buChar char="•"/>
            </a:pPr>
            <a:r>
              <a:rPr lang="en-GB" sz="2400" dirty="0"/>
              <a:t>Siemens WinCC-OA (</a:t>
            </a:r>
            <a:r>
              <a:rPr lang="en-GB" sz="2400" u="sng" dirty="0"/>
              <a:t>SCADA</a:t>
            </a:r>
            <a:r>
              <a:rPr lang="en-GB" sz="2400" dirty="0"/>
              <a:t>) </a:t>
            </a:r>
          </a:p>
          <a:p>
            <a:pPr lvl="1">
              <a:lnSpc>
                <a:spcPct val="150000"/>
              </a:lnSpc>
              <a:buSzPct val="80000"/>
              <a:buFont typeface="Arial"/>
              <a:buChar char="•"/>
            </a:pPr>
            <a:r>
              <a:rPr lang="en-GB" sz="2400" dirty="0"/>
              <a:t>Agile Methodology (</a:t>
            </a:r>
            <a:r>
              <a:rPr lang="en-GB" sz="2400" u="sng" dirty="0"/>
              <a:t>Scrum</a:t>
            </a:r>
            <a:r>
              <a:rPr lang="en-GB" sz="2400" dirty="0"/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7C3AF6C-E427-467B-B11B-AD5A3C541A02}" type="slidenum">
              <a:rPr lang="en-US" smtClean="0"/>
              <a:t>17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Competences</a:t>
            </a:r>
          </a:p>
        </p:txBody>
      </p:sp>
      <p:sp>
        <p:nvSpPr>
          <p:cNvPr id="1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289612" y="6338701"/>
            <a:ext cx="3996856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FCT and CERN Portuguese Trainee Programme Report</a:t>
            </a:r>
            <a:endParaRPr lang="en-US" dirty="0"/>
          </a:p>
        </p:txBody>
      </p:sp>
      <p:pic>
        <p:nvPicPr>
          <p:cNvPr id="13" name="Picture 2" descr="https://lh3.ggpht.com/A0x3jzuH1qRkE10HcTiT4qQr_6iAqVg-CTsoIqxnoIFyv92V91WI3KqiVlOvLtfoMRg=w300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0507" y="6578697"/>
            <a:ext cx="227212" cy="22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09891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455660"/>
            <a:ext cx="9960864" cy="1143000"/>
          </a:xfrm>
        </p:spPr>
        <p:txBody>
          <a:bodyPr/>
          <a:lstStyle/>
          <a:p>
            <a:r>
              <a:rPr lang="en-GB" dirty="0"/>
              <a:t>Questions?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5289612" y="6338701"/>
            <a:ext cx="3996856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i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FCT and CERN Portuguese Trainee Programme Report</a:t>
            </a:r>
            <a:endParaRPr lang="en-US" dirty="0"/>
          </a:p>
        </p:txBody>
      </p:sp>
      <p:pic>
        <p:nvPicPr>
          <p:cNvPr id="9" name="Picture 2" descr="https://lh3.ggpht.com/A0x3jzuH1qRkE10HcTiT4qQr_6iAqVg-CTsoIqxnoIFyv92V91WI3KqiVlOvLtfoMRg=w300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0507" y="6578697"/>
            <a:ext cx="227212" cy="22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5082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0083" y="2252138"/>
            <a:ext cx="9895418" cy="2265729"/>
          </a:xfrm>
        </p:spPr>
        <p:txBody>
          <a:bodyPr anchor="t">
            <a:normAutofit/>
          </a:bodyPr>
          <a:lstStyle/>
          <a:p>
            <a:r>
              <a:rPr lang="en-GB" sz="3600" dirty="0"/>
              <a:t>FCT and CERN</a:t>
            </a:r>
            <a:br>
              <a:rPr lang="en-GB" sz="4800" dirty="0"/>
            </a:br>
            <a:r>
              <a:rPr lang="en-GB" sz="3600" dirty="0"/>
              <a:t>Portuguese Trainee</a:t>
            </a:r>
            <a:r>
              <a:rPr lang="en-GB" sz="4000" dirty="0"/>
              <a:t> Programme Report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0083" y="3613602"/>
            <a:ext cx="8839200" cy="1214429"/>
          </a:xfrm>
        </p:spPr>
        <p:txBody>
          <a:bodyPr>
            <a:normAutofit fontScale="77500" lnSpcReduction="20000"/>
          </a:bodyPr>
          <a:lstStyle/>
          <a:p>
            <a:r>
              <a:rPr lang="fr-CH" dirty="0"/>
              <a:t>Christopher Viana Lima</a:t>
            </a:r>
          </a:p>
          <a:p>
            <a:endParaRPr lang="fr-CH" dirty="0"/>
          </a:p>
          <a:p>
            <a:r>
              <a:rPr lang="en-GB" dirty="0"/>
              <a:t>CERN, Technology </a:t>
            </a:r>
            <a:r>
              <a:rPr lang="en-GB" i="1" dirty="0"/>
              <a:t>Department</a:t>
            </a:r>
          </a:p>
          <a:p>
            <a:r>
              <a:rPr lang="en-GB" dirty="0"/>
              <a:t>Vacuum, Surfaces and Coatings </a:t>
            </a:r>
            <a:r>
              <a:rPr lang="en-GB" i="1" dirty="0"/>
              <a:t>Group</a:t>
            </a:r>
          </a:p>
          <a:p>
            <a:r>
              <a:rPr lang="en-GB" dirty="0"/>
              <a:t>Interlocks, Controls and Monitoring </a:t>
            </a:r>
            <a:r>
              <a:rPr lang="en-GB" i="1" dirty="0"/>
              <a:t>Section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1" name="Footer Placeholder 2"/>
          <p:cNvSpPr txBox="1">
            <a:spLocks/>
          </p:cNvSpPr>
          <p:nvPr/>
        </p:nvSpPr>
        <p:spPr>
          <a:xfrm>
            <a:off x="5289612" y="6338701"/>
            <a:ext cx="3996856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i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FCT and CERN Portuguese Trainee Programme Report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7312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80583" y="1236021"/>
            <a:ext cx="6955846" cy="495254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dirty="0"/>
              <a:t>Overview of Vacuum at CERN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dirty="0"/>
              <a:t>Vacuum Control Architecture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dirty="0"/>
              <a:t>My Main Project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err="1"/>
              <a:t>VacDB</a:t>
            </a:r>
            <a:r>
              <a:rPr lang="en-US" dirty="0"/>
              <a:t> Editor - Controls Configuration Tool for Vacuum </a:t>
            </a:r>
            <a:endParaRPr lang="en-GB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dirty="0"/>
              <a:t>Challenges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dirty="0"/>
              <a:t>Acquired Skills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7C3AF6C-E427-467B-B11B-AD5A3C541A02}" type="slidenum">
              <a:rPr lang="en-US" smtClean="0"/>
              <a:t>3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289612" y="6338701"/>
            <a:ext cx="3996856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FCT and CERN Portuguese Trainee Programme Report</a:t>
            </a:r>
            <a:endParaRPr lang="en-US" dirty="0"/>
          </a:p>
        </p:txBody>
      </p:sp>
      <p:pic>
        <p:nvPicPr>
          <p:cNvPr id="1026" name="Picture 2" descr="https://lh3.ggpht.com/A0x3jzuH1qRkE10HcTiT4qQr_6iAqVg-CTsoIqxnoIFyv92V91WI3KqiVlOvLtfoMRg=w300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0507" y="6578697"/>
            <a:ext cx="227212" cy="22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1631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://www.symmetrymagazine.org/symmetry/sites/default/files/breaking/wp-content/uploads/2010/11/cernaccelerators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84" t="9173" r="15145" b="29125"/>
          <a:stretch/>
        </p:blipFill>
        <p:spPr bwMode="auto">
          <a:xfrm>
            <a:off x="7183120" y="53194"/>
            <a:ext cx="5009942" cy="3227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2" y="1354240"/>
            <a:ext cx="7331142" cy="4799990"/>
          </a:xfrm>
        </p:spPr>
        <p:txBody>
          <a:bodyPr>
            <a:noAutofit/>
          </a:bodyPr>
          <a:lstStyle/>
          <a:p>
            <a:r>
              <a:rPr lang="en-GB" sz="2100" dirty="0"/>
              <a:t>Beam and insulation vacuum</a:t>
            </a:r>
          </a:p>
          <a:p>
            <a:endParaRPr lang="en-GB" sz="1600" dirty="0"/>
          </a:p>
          <a:p>
            <a:r>
              <a:rPr lang="en-GB" sz="2100" dirty="0"/>
              <a:t>&gt; 130 km of vacuum chambers across all accelerators</a:t>
            </a:r>
          </a:p>
          <a:p>
            <a:endParaRPr lang="en-GB" sz="1600" dirty="0"/>
          </a:p>
          <a:p>
            <a:r>
              <a:rPr lang="en-GB" sz="2100" dirty="0"/>
              <a:t>Pressure range from 10</a:t>
            </a:r>
            <a:r>
              <a:rPr lang="en-GB" sz="2100" baseline="30000" dirty="0"/>
              <a:t>-4</a:t>
            </a:r>
            <a:r>
              <a:rPr lang="en-GB" sz="2100" dirty="0"/>
              <a:t> to 10</a:t>
            </a:r>
            <a:r>
              <a:rPr lang="en-GB" sz="2100" baseline="30000" dirty="0"/>
              <a:t>-12</a:t>
            </a:r>
            <a:r>
              <a:rPr lang="en-GB" sz="2100" dirty="0"/>
              <a:t> mbar controlled</a:t>
            </a:r>
            <a:r>
              <a:rPr lang="pt-PT" sz="2100" dirty="0"/>
              <a:t> by:</a:t>
            </a:r>
          </a:p>
          <a:p>
            <a:pPr lvl="1"/>
            <a:r>
              <a:rPr lang="pt-PT" sz="1700" dirty="0"/>
              <a:t>~3000 vacuum pumps</a:t>
            </a:r>
          </a:p>
          <a:p>
            <a:pPr lvl="1"/>
            <a:r>
              <a:rPr lang="pt-PT" sz="1700" dirty="0"/>
              <a:t>~3000 vacuum gauges</a:t>
            </a:r>
          </a:p>
          <a:p>
            <a:pPr lvl="1"/>
            <a:r>
              <a:rPr lang="pt-PT" sz="1700" dirty="0"/>
              <a:t>~500 sector valves</a:t>
            </a:r>
          </a:p>
          <a:p>
            <a:pPr lvl="1"/>
            <a:endParaRPr lang="pt-PT" sz="1600" dirty="0"/>
          </a:p>
          <a:p>
            <a:r>
              <a:rPr lang="pt-PT" sz="2100" dirty="0"/>
              <a:t>How to supervise and control such a large system?</a:t>
            </a:r>
          </a:p>
          <a:p>
            <a:pPr lvl="1"/>
            <a:r>
              <a:rPr lang="pt-PT" sz="1700" dirty="0"/>
              <a:t>7 SCADA servers</a:t>
            </a:r>
          </a:p>
          <a:p>
            <a:pPr lvl="1"/>
            <a:r>
              <a:rPr lang="pt-PT" sz="1700" dirty="0"/>
              <a:t>~300 PLCs</a:t>
            </a:r>
          </a:p>
          <a:p>
            <a:pPr lvl="1"/>
            <a:r>
              <a:rPr lang="pt-PT" sz="1700" dirty="0"/>
              <a:t>Backboned by </a:t>
            </a:r>
            <a:r>
              <a:rPr lang="pt-PT" sz="1700" dirty="0" err="1"/>
              <a:t>vacuum-specific</a:t>
            </a:r>
            <a:r>
              <a:rPr lang="pt-PT" sz="1700" dirty="0"/>
              <a:t> software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7C3AF6C-E427-467B-B11B-AD5A3C541A02}" type="slidenum">
              <a:rPr lang="en-US" smtClean="0"/>
              <a:t>4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 of Vacuum at CERN</a:t>
            </a:r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289612" y="6338701"/>
            <a:ext cx="3996856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FCT and CERN Portuguese Trainee Programme Report</a:t>
            </a:r>
            <a:endParaRPr lang="en-US" dirty="0"/>
          </a:p>
        </p:txBody>
      </p:sp>
      <p:pic>
        <p:nvPicPr>
          <p:cNvPr id="13" name="Picture 2" descr="https://lh3.ggpht.com/A0x3jzuH1qRkE10HcTiT4qQr_6iAqVg-CTsoIqxnoIFyv92V91WI3KqiVlOvLtfoMRg=w300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0507" y="6578697"/>
            <a:ext cx="227212" cy="22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7712686" y="4332159"/>
            <a:ext cx="2432491" cy="1436600"/>
            <a:chOff x="7712686" y="4332159"/>
            <a:chExt cx="2432491" cy="1436600"/>
          </a:xfrm>
        </p:grpSpPr>
        <p:sp>
          <p:nvSpPr>
            <p:cNvPr id="14" name="Title 5"/>
            <p:cNvSpPr txBox="1">
              <a:spLocks/>
            </p:cNvSpPr>
            <p:nvPr/>
          </p:nvSpPr>
          <p:spPr>
            <a:xfrm>
              <a:off x="8167929" y="4332159"/>
              <a:ext cx="1977248" cy="940443"/>
            </a:xfrm>
            <a:prstGeom prst="rect">
              <a:avLst/>
            </a:prstGeom>
          </p:spPr>
          <p:txBody>
            <a:bodyPr vert="horz" lIns="45720" rIns="45720" anchor="ctr">
              <a:normAutofit/>
            </a:bodyPr>
            <a:lstStyle>
              <a:lvl1pPr algn="l" rtl="0" eaLnBrk="1" latinLnBrk="0" hangingPunct="1">
                <a:spcBef>
                  <a:spcPct val="0"/>
                </a:spcBef>
                <a:buNone/>
                <a:defRPr kumimoji="0" sz="28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GB" sz="2400" dirty="0"/>
                <a:t>TE-VSC-ICM</a:t>
              </a:r>
            </a:p>
          </p:txBody>
        </p:sp>
        <p:sp>
          <p:nvSpPr>
            <p:cNvPr id="15" name="Right Brace 14"/>
            <p:cNvSpPr/>
            <p:nvPr/>
          </p:nvSpPr>
          <p:spPr>
            <a:xfrm rot="10800000" flipH="1">
              <a:off x="7712686" y="4368276"/>
              <a:ext cx="290008" cy="1400483"/>
            </a:xfrm>
            <a:prstGeom prst="rightBrace">
              <a:avLst>
                <a:gd name="adj1" fmla="val 27848"/>
                <a:gd name="adj2" fmla="val 50000"/>
              </a:avLst>
            </a:prstGeom>
            <a:noFill/>
            <a:ln w="76200">
              <a:solidFill>
                <a:srgbClr val="00B0F0"/>
              </a:solidFill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effectLst/>
              </a:endParaRPr>
            </a:p>
          </p:txBody>
        </p:sp>
        <p:pic>
          <p:nvPicPr>
            <p:cNvPr id="16" name="Picture 2" descr="https://box.cern.ch/public.php?service=files&amp;t=c31fc05c799623d514883617bfac3bee&amp;download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25015" y="5003747"/>
              <a:ext cx="1063076" cy="7141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08128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7C3AF6C-E427-467B-B11B-AD5A3C541A02}" type="slidenum">
              <a:rPr lang="en-US" smtClean="0"/>
              <a:t>5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Vacuum Controls Architecture</a:t>
            </a:r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289612" y="6338701"/>
            <a:ext cx="3996856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FCT and CERN Portuguese Trainee Programme Report</a:t>
            </a:r>
            <a:endParaRPr lang="en-US" dirty="0"/>
          </a:p>
        </p:txBody>
      </p:sp>
      <p:pic>
        <p:nvPicPr>
          <p:cNvPr id="19" name="Picture 2" descr="https://lh3.ggpht.com/A0x3jzuH1qRkE10HcTiT4qQr_6iAqVg-CTsoIqxnoIFyv92V91WI3KqiVlOvLtfoMRg=w300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0507" y="6578697"/>
            <a:ext cx="227212" cy="22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424" y="1224562"/>
            <a:ext cx="8396036" cy="4386965"/>
          </a:xfrm>
        </p:spPr>
        <p:txBody>
          <a:bodyPr>
            <a:noAutofit/>
          </a:bodyPr>
          <a:lstStyle/>
          <a:p>
            <a:r>
              <a:rPr lang="en-GB" dirty="0"/>
              <a:t>SCADA  (</a:t>
            </a:r>
            <a:r>
              <a:rPr lang="en-GB" u="sng" dirty="0"/>
              <a:t>S</a:t>
            </a:r>
            <a:r>
              <a:rPr lang="en-GB" dirty="0"/>
              <a:t>upervisory </a:t>
            </a:r>
            <a:r>
              <a:rPr lang="en-GB" u="sng" dirty="0"/>
              <a:t>C</a:t>
            </a:r>
            <a:r>
              <a:rPr lang="en-GB" dirty="0"/>
              <a:t>ontrol </a:t>
            </a:r>
            <a:r>
              <a:rPr lang="en-GB" u="sng" dirty="0"/>
              <a:t>A</a:t>
            </a:r>
            <a:r>
              <a:rPr lang="en-GB" dirty="0"/>
              <a:t>nd </a:t>
            </a:r>
            <a:r>
              <a:rPr lang="en-GB" u="sng" dirty="0"/>
              <a:t>D</a:t>
            </a:r>
            <a:r>
              <a:rPr lang="en-GB" dirty="0"/>
              <a:t>ata </a:t>
            </a:r>
            <a:r>
              <a:rPr lang="en-GB" u="sng" dirty="0"/>
              <a:t>A</a:t>
            </a:r>
            <a:r>
              <a:rPr lang="en-GB" dirty="0"/>
              <a:t>cquisition)</a:t>
            </a:r>
          </a:p>
          <a:p>
            <a:pPr lvl="1"/>
            <a:r>
              <a:rPr lang="en-US" noProof="1"/>
              <a:t>Communicates in real-time with controllers running the vacuum process</a:t>
            </a:r>
          </a:p>
          <a:p>
            <a:pPr lvl="1"/>
            <a:r>
              <a:rPr lang="en-US" noProof="1"/>
              <a:t>Presents data to operators by an user interface (UI) in order to:</a:t>
            </a:r>
          </a:p>
          <a:p>
            <a:pPr lvl="2"/>
            <a:r>
              <a:rPr lang="en-US" noProof="1"/>
              <a:t>Check the process / react to alarms / interact with devices</a:t>
            </a:r>
          </a:p>
          <a:p>
            <a:pPr lvl="1"/>
            <a:r>
              <a:rPr lang="en-US" noProof="1"/>
              <a:t>Archives historical data</a:t>
            </a:r>
          </a:p>
          <a:p>
            <a:pPr lvl="2"/>
            <a:r>
              <a:rPr lang="en-US" noProof="1"/>
              <a:t>Operators can check what happened in the past</a:t>
            </a:r>
          </a:p>
          <a:p>
            <a:pPr lvl="1"/>
            <a:endParaRPr lang="en-GB" dirty="0"/>
          </a:p>
          <a:p>
            <a:r>
              <a:rPr lang="en-GB" dirty="0"/>
              <a:t>PLC (Programmable Logic Controller)</a:t>
            </a:r>
          </a:p>
          <a:p>
            <a:pPr lvl="1"/>
            <a:r>
              <a:rPr lang="en-GB" dirty="0"/>
              <a:t>Connected to vacuum controllers and field equipment</a:t>
            </a:r>
          </a:p>
          <a:p>
            <a:pPr lvl="1"/>
            <a:r>
              <a:rPr lang="en-GB" dirty="0"/>
              <a:t>Communicates with vacuum SCADA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marL="448056" lvl="1" indent="0">
              <a:buNone/>
            </a:pPr>
            <a:endParaRPr lang="en-GB" dirty="0"/>
          </a:p>
        </p:txBody>
      </p:sp>
      <p:grpSp>
        <p:nvGrpSpPr>
          <p:cNvPr id="27" name="Group 26"/>
          <p:cNvGrpSpPr/>
          <p:nvPr/>
        </p:nvGrpSpPr>
        <p:grpSpPr>
          <a:xfrm>
            <a:off x="7874028" y="3728676"/>
            <a:ext cx="2824879" cy="1618489"/>
            <a:chOff x="466962" y="3771635"/>
            <a:chExt cx="3065684" cy="1714764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6962" y="3771635"/>
              <a:ext cx="1670608" cy="1714764"/>
            </a:xfrm>
            <a:prstGeom prst="rect">
              <a:avLst/>
            </a:prstGeom>
          </p:spPr>
        </p:pic>
        <p:sp>
          <p:nvSpPr>
            <p:cNvPr id="24" name="Content Placeholder 1">
              <a:extLst>
                <a:ext uri="{FF2B5EF4-FFF2-40B4-BE49-F238E27FC236}">
                  <a16:creationId xmlns:a16="http://schemas.microsoft.com/office/drawing/2014/main" id="{288B6AE1-8440-7045-AC91-A7F665D5C7DC}"/>
                </a:ext>
              </a:extLst>
            </p:cNvPr>
            <p:cNvSpPr txBox="1">
              <a:spLocks/>
            </p:cNvSpPr>
            <p:nvPr/>
          </p:nvSpPr>
          <p:spPr>
            <a:xfrm>
              <a:off x="1815901" y="5064377"/>
              <a:ext cx="1716745" cy="379535"/>
            </a:xfrm>
            <a:prstGeom prst="rect">
              <a:avLst/>
            </a:prstGeom>
          </p:spPr>
          <p:txBody>
            <a:bodyPr vert="horz">
              <a:normAutofit fontScale="92500"/>
            </a:bodyPr>
            <a:lstStyle>
              <a:lvl1pPr marL="493776" indent="-4572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0000"/>
                <a:buFont typeface="Arial"/>
                <a:buChar char="•"/>
                <a:defRPr kumimoji="0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/>
                <a:buChar char="•"/>
                <a:defRPr kumimoji="0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accent2"/>
                </a:buClr>
                <a:buSzPct val="85000"/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accent3"/>
                </a:buClr>
                <a:buSzPct val="90000"/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accent4"/>
                </a:buClr>
                <a:buSzPct val="100000"/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6576" indent="0">
                <a:buNone/>
              </a:pPr>
              <a:r>
                <a:rPr lang="en-GB" sz="1200" dirty="0"/>
                <a:t>PLC Siemens S7-300</a:t>
              </a:r>
            </a:p>
          </p:txBody>
        </p:sp>
      </p:grpSp>
      <p:sp>
        <p:nvSpPr>
          <p:cNvPr id="26" name="Content Placeholder 2"/>
          <p:cNvSpPr txBox="1">
            <a:spLocks/>
          </p:cNvSpPr>
          <p:nvPr/>
        </p:nvSpPr>
        <p:spPr>
          <a:xfrm>
            <a:off x="1832585" y="5502910"/>
            <a:ext cx="9544547" cy="570133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3200" dirty="0"/>
              <a:t>How to configure a large control system ?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3BECA57-7674-F54F-8491-D6179D0C391C}"/>
              </a:ext>
            </a:extLst>
          </p:cNvPr>
          <p:cNvGrpSpPr/>
          <p:nvPr/>
        </p:nvGrpSpPr>
        <p:grpSpPr>
          <a:xfrm>
            <a:off x="7274497" y="365760"/>
            <a:ext cx="4823550" cy="2752836"/>
            <a:chOff x="7567549" y="224895"/>
            <a:chExt cx="4349685" cy="2417328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AEA188C7-5C58-9F4D-8938-47169C86C0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5087" t="9599" r="27587" b="11852"/>
            <a:stretch/>
          </p:blipFill>
          <p:spPr>
            <a:xfrm>
              <a:off x="8782752" y="224895"/>
              <a:ext cx="3134482" cy="2417328"/>
            </a:xfrm>
            <a:prstGeom prst="rect">
              <a:avLst/>
            </a:prstGeom>
          </p:spPr>
        </p:pic>
        <p:sp>
          <p:nvSpPr>
            <p:cNvPr id="18" name="Content Placeholder 1">
              <a:extLst>
                <a:ext uri="{FF2B5EF4-FFF2-40B4-BE49-F238E27FC236}">
                  <a16:creationId xmlns:a16="http://schemas.microsoft.com/office/drawing/2014/main" id="{9C38E13B-CECC-354A-8C6F-3ABBAB51C26B}"/>
                </a:ext>
              </a:extLst>
            </p:cNvPr>
            <p:cNvSpPr txBox="1">
              <a:spLocks/>
            </p:cNvSpPr>
            <p:nvPr/>
          </p:nvSpPr>
          <p:spPr>
            <a:xfrm>
              <a:off x="7567549" y="396688"/>
              <a:ext cx="3254765" cy="279270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493776" indent="-4572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0000"/>
                <a:buFont typeface="Arial"/>
                <a:buChar char="•"/>
                <a:defRPr kumimoji="0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/>
                <a:buChar char="•"/>
                <a:defRPr kumimoji="0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accent2"/>
                </a:buClr>
                <a:buSzPct val="85000"/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accent3"/>
                </a:buClr>
                <a:buSzPct val="90000"/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accent4"/>
                </a:buClr>
                <a:buSzPct val="100000"/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6576" indent="0">
                <a:buNone/>
              </a:pPr>
              <a:r>
                <a:rPr lang="en-GB" sz="1200" dirty="0"/>
                <a:t>LHC main view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51287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428455"/>
            <a:ext cx="10969139" cy="4667421"/>
          </a:xfrm>
        </p:spPr>
        <p:txBody>
          <a:bodyPr/>
          <a:lstStyle/>
          <a:p>
            <a:pPr lvl="1">
              <a:lnSpc>
                <a:spcPct val="150000"/>
              </a:lnSpc>
            </a:pPr>
            <a:r>
              <a:rPr lang="en-US" dirty="0"/>
              <a:t>Equipment specific parameters (type, control type)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Equipment location (</a:t>
            </a:r>
            <a:r>
              <a:rPr lang="en-US" dirty="0" err="1"/>
              <a:t>mainpart</a:t>
            </a:r>
            <a:r>
              <a:rPr lang="en-US" dirty="0"/>
              <a:t>, position within sector)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Equipment hierarchy (who controls who)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Alarms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Short and Long term archiving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Publish data to other CERN services (CMW, DIP)</a:t>
            </a:r>
          </a:p>
          <a:p>
            <a:pPr marL="448056" lvl="1" indent="0">
              <a:buNone/>
            </a:pPr>
            <a:endParaRPr lang="en-US" dirty="0"/>
          </a:p>
          <a:p>
            <a:pPr lvl="2"/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7C3AF6C-E427-467B-B11B-AD5A3C541A02}" type="slidenum">
              <a:rPr lang="en-US" smtClean="0"/>
              <a:t>6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Configuring a Vacuum Control System</a:t>
            </a:r>
            <a:endParaRPr lang="en-GB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74E9205-3110-1B4D-960A-929367E3A08A}"/>
              </a:ext>
            </a:extLst>
          </p:cNvPr>
          <p:cNvGrpSpPr/>
          <p:nvPr/>
        </p:nvGrpSpPr>
        <p:grpSpPr>
          <a:xfrm>
            <a:off x="6460048" y="932063"/>
            <a:ext cx="7722106" cy="2932538"/>
            <a:chOff x="6517085" y="976650"/>
            <a:chExt cx="7722106" cy="2932538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B178489-89C3-4F4E-BB5C-466D9959B89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17085" y="976650"/>
              <a:ext cx="7722106" cy="2406796"/>
            </a:xfrm>
            <a:prstGeom prst="rect">
              <a:avLst/>
            </a:prstGeom>
          </p:spPr>
        </p:pic>
        <p:sp>
          <p:nvSpPr>
            <p:cNvPr id="9" name="Content Placeholder 1">
              <a:extLst>
                <a:ext uri="{FF2B5EF4-FFF2-40B4-BE49-F238E27FC236}">
                  <a16:creationId xmlns:a16="http://schemas.microsoft.com/office/drawing/2014/main" id="{288B6AE1-8440-7045-AC91-A7F665D5C7DC}"/>
                </a:ext>
              </a:extLst>
            </p:cNvPr>
            <p:cNvSpPr txBox="1">
              <a:spLocks/>
            </p:cNvSpPr>
            <p:nvPr/>
          </p:nvSpPr>
          <p:spPr>
            <a:xfrm>
              <a:off x="6561681" y="3292284"/>
              <a:ext cx="2567294" cy="616904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493776" indent="-4572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0000"/>
                <a:buFont typeface="Arial"/>
                <a:buChar char="•"/>
                <a:defRPr kumimoji="0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/>
                <a:buChar char="•"/>
                <a:defRPr kumimoji="0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accent2"/>
                </a:buClr>
                <a:buSzPct val="85000"/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accent3"/>
                </a:buClr>
                <a:buSzPct val="90000"/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accent4"/>
                </a:buClr>
                <a:buSzPct val="100000"/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6576" indent="0">
                <a:buNone/>
              </a:pPr>
              <a:r>
                <a:rPr lang="en-GB" sz="1200" dirty="0"/>
                <a:t>Synoptic from LHC</a:t>
              </a:r>
            </a:p>
          </p:txBody>
        </p:sp>
      </p:grp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288B6AE1-8440-7045-AC91-A7F665D5C7DC}"/>
              </a:ext>
            </a:extLst>
          </p:cNvPr>
          <p:cNvSpPr txBox="1">
            <a:spLocks/>
          </p:cNvSpPr>
          <p:nvPr/>
        </p:nvSpPr>
        <p:spPr>
          <a:xfrm>
            <a:off x="6094171" y="7219185"/>
            <a:ext cx="2988535" cy="61690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1200" dirty="0"/>
              <a:t>Historical data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B0CA7FC-A704-7C41-B0AA-7FBF8ECCC9AD}"/>
              </a:ext>
            </a:extLst>
          </p:cNvPr>
          <p:cNvGrpSpPr/>
          <p:nvPr/>
        </p:nvGrpSpPr>
        <p:grpSpPr>
          <a:xfrm>
            <a:off x="5176401" y="3620198"/>
            <a:ext cx="5939791" cy="2662789"/>
            <a:chOff x="6130826" y="3626172"/>
            <a:chExt cx="5939791" cy="2662789"/>
          </a:xfrm>
        </p:grpSpPr>
        <p:sp>
          <p:nvSpPr>
            <p:cNvPr id="12" name="Content Placeholder 1">
              <a:extLst>
                <a:ext uri="{FF2B5EF4-FFF2-40B4-BE49-F238E27FC236}">
                  <a16:creationId xmlns:a16="http://schemas.microsoft.com/office/drawing/2014/main" id="{B0988768-5030-B24B-BC79-5515DB8CD9CD}"/>
                </a:ext>
              </a:extLst>
            </p:cNvPr>
            <p:cNvSpPr txBox="1">
              <a:spLocks/>
            </p:cNvSpPr>
            <p:nvPr/>
          </p:nvSpPr>
          <p:spPr>
            <a:xfrm>
              <a:off x="6130826" y="5902791"/>
              <a:ext cx="2567294" cy="386170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493776" indent="-4572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0000"/>
                <a:buFont typeface="Arial"/>
                <a:buChar char="•"/>
                <a:defRPr kumimoji="0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/>
                <a:buChar char="•"/>
                <a:defRPr kumimoji="0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accent2"/>
                </a:buClr>
                <a:buSzPct val="85000"/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accent3"/>
                </a:buClr>
                <a:buSzPct val="90000"/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accent4"/>
                </a:buClr>
                <a:buSzPct val="100000"/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6576" indent="0">
                <a:buNone/>
              </a:pPr>
              <a:r>
                <a:rPr lang="en-GB" sz="1200" dirty="0"/>
                <a:t>History window</a:t>
              </a:r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414473" y="3626172"/>
              <a:ext cx="4656144" cy="2395110"/>
            </a:xfrm>
            <a:prstGeom prst="rect">
              <a:avLst/>
            </a:prstGeom>
          </p:spPr>
        </p:pic>
      </p:grpSp>
      <p:sp>
        <p:nvSpPr>
          <p:cNvPr id="14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289612" y="6338701"/>
            <a:ext cx="3996856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FCT and CERN Portuguese Trainee Programme Report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2568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7C3AF6C-E427-467B-B11B-AD5A3C541A02}" type="slidenum">
              <a:rPr lang="en-US" smtClean="0"/>
              <a:t>7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VacDB</a:t>
            </a:r>
            <a:r>
              <a:rPr lang="en-GB" dirty="0"/>
              <a:t> Editor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19" name="Picture 2" descr="https://lh3.ggpht.com/A0x3jzuH1qRkE10HcTiT4qQr_6iAqVg-CTsoIqxnoIFyv92V91WI3KqiVlOvLtfoMRg=w300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0507" y="6578697"/>
            <a:ext cx="227212" cy="22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5"/>
          <a:srcRect t="648"/>
          <a:stretch/>
        </p:blipFill>
        <p:spPr>
          <a:xfrm>
            <a:off x="2898865" y="1856616"/>
            <a:ext cx="4174017" cy="2340210"/>
          </a:xfrm>
          <a:prstGeom prst="rect">
            <a:avLst/>
          </a:prstGeom>
        </p:spPr>
      </p:pic>
      <p:sp>
        <p:nvSpPr>
          <p:cNvPr id="37" name="Rectangle 36"/>
          <p:cNvSpPr/>
          <p:nvPr/>
        </p:nvSpPr>
        <p:spPr>
          <a:xfrm>
            <a:off x="3643588" y="1435156"/>
            <a:ext cx="2941895" cy="338554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en-US" dirty="0"/>
              <a:t>Vacuum DB Editor (legacy)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333A5FB-F77E-B647-9D40-48C9F0486951}"/>
              </a:ext>
            </a:extLst>
          </p:cNvPr>
          <p:cNvGrpSpPr/>
          <p:nvPr/>
        </p:nvGrpSpPr>
        <p:grpSpPr>
          <a:xfrm>
            <a:off x="8703776" y="1272705"/>
            <a:ext cx="1967409" cy="4131045"/>
            <a:chOff x="8703776" y="1272705"/>
            <a:chExt cx="1967409" cy="4131045"/>
          </a:xfrm>
        </p:grpSpPr>
        <p:pic>
          <p:nvPicPr>
            <p:cNvPr id="29" name="Picture 4" descr="Resultado de imagem para PLC s7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68938" y="3049601"/>
              <a:ext cx="652283" cy="7197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4" descr="Resultado de imagem para PLC s7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60744" y="3881501"/>
              <a:ext cx="652283" cy="7197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4" descr="Resultado de imagem para PLC s7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60743" y="4683989"/>
              <a:ext cx="652283" cy="7197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486718" y="1272705"/>
              <a:ext cx="1184467" cy="1101227"/>
            </a:xfrm>
            <a:prstGeom prst="rect">
              <a:avLst/>
            </a:prstGeom>
          </p:spPr>
        </p:pic>
        <p:cxnSp>
          <p:nvCxnSpPr>
            <p:cNvPr id="40" name="Straight Connector 39"/>
            <p:cNvCxnSpPr/>
            <p:nvPr/>
          </p:nvCxnSpPr>
          <p:spPr>
            <a:xfrm>
              <a:off x="8855818" y="1739224"/>
              <a:ext cx="320842" cy="0"/>
            </a:xfrm>
            <a:prstGeom prst="line">
              <a:avLst/>
            </a:prstGeom>
            <a:ln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V="1">
              <a:off x="8705842" y="3594499"/>
              <a:ext cx="597003" cy="784883"/>
            </a:xfrm>
            <a:prstGeom prst="line">
              <a:avLst/>
            </a:prstGeom>
            <a:ln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8703776" y="4379382"/>
              <a:ext cx="643614" cy="598659"/>
            </a:xfrm>
            <a:prstGeom prst="line">
              <a:avLst/>
            </a:prstGeom>
            <a:ln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8717116" y="4379382"/>
              <a:ext cx="643614" cy="0"/>
            </a:xfrm>
            <a:prstGeom prst="line">
              <a:avLst/>
            </a:prstGeom>
            <a:ln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82DBC92-7DBF-C343-993D-DCC1330A4C2A}"/>
              </a:ext>
            </a:extLst>
          </p:cNvPr>
          <p:cNvGrpSpPr/>
          <p:nvPr/>
        </p:nvGrpSpPr>
        <p:grpSpPr>
          <a:xfrm>
            <a:off x="7091835" y="1305857"/>
            <a:ext cx="2394883" cy="3738584"/>
            <a:chOff x="7091835" y="1305857"/>
            <a:chExt cx="2394883" cy="3738584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FFB68F23-7362-2D4A-B38E-73E37342C8CA}"/>
                </a:ext>
              </a:extLst>
            </p:cNvPr>
            <p:cNvGrpSpPr/>
            <p:nvPr/>
          </p:nvGrpSpPr>
          <p:grpSpPr>
            <a:xfrm>
              <a:off x="7091835" y="1305857"/>
              <a:ext cx="2010833" cy="3738584"/>
              <a:chOff x="7091835" y="1305857"/>
              <a:chExt cx="2010833" cy="3738584"/>
            </a:xfrm>
          </p:grpSpPr>
          <p:sp>
            <p:nvSpPr>
              <p:cNvPr id="32" name="Rectangle 31"/>
              <p:cNvSpPr/>
              <p:nvPr/>
            </p:nvSpPr>
            <p:spPr>
              <a:xfrm>
                <a:off x="7653617" y="2035652"/>
                <a:ext cx="1449051" cy="738664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 algn="ctr"/>
                <a:r>
                  <a:rPr lang="en-US" sz="1400" dirty="0">
                    <a:solidFill>
                      <a:srgbClr val="0055A0"/>
                    </a:solidFill>
                  </a:rPr>
                  <a:t>SCADA configuration files</a:t>
                </a:r>
                <a:endParaRPr lang="en-GB" sz="1400" dirty="0">
                  <a:solidFill>
                    <a:srgbClr val="0055A0"/>
                  </a:solidFill>
                </a:endParaRPr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7589872" y="4736664"/>
                <a:ext cx="1449051" cy="307777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 algn="ctr"/>
                <a:r>
                  <a:rPr lang="en-US" sz="1400" dirty="0">
                    <a:solidFill>
                      <a:srgbClr val="0055A0"/>
                    </a:solidFill>
                  </a:rPr>
                  <a:t>PLC Configuration files</a:t>
                </a:r>
                <a:endParaRPr lang="en-GB" sz="1400" dirty="0">
                  <a:solidFill>
                    <a:srgbClr val="0055A0"/>
                  </a:solidFill>
                </a:endParaRPr>
              </a:p>
            </p:txBody>
          </p:sp>
          <p:pic>
            <p:nvPicPr>
              <p:cNvPr id="23" name="Picture 8" descr="Resultado de imagem para file icon"/>
              <p:cNvPicPr>
                <a:picLocks noChangeAspect="1" noChangeArrowheads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58509" y="1305857"/>
                <a:ext cx="437984" cy="437984"/>
              </a:xfrm>
              <a:prstGeom prst="rect">
                <a:avLst/>
              </a:prstGeom>
              <a:solidFill>
                <a:schemeClr val="bg2"/>
              </a:solidFill>
            </p:spPr>
          </p:pic>
          <p:pic>
            <p:nvPicPr>
              <p:cNvPr id="24" name="Picture 8" descr="Resultado de imagem para file icon"/>
              <p:cNvPicPr>
                <a:picLocks noChangeAspect="1" noChangeArrowheads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198088" y="1418631"/>
                <a:ext cx="437984" cy="437984"/>
              </a:xfrm>
              <a:prstGeom prst="rect">
                <a:avLst/>
              </a:prstGeom>
              <a:solidFill>
                <a:schemeClr val="bg2"/>
              </a:solidFill>
            </p:spPr>
          </p:pic>
          <p:pic>
            <p:nvPicPr>
              <p:cNvPr id="25" name="Picture 24" descr="Resultado de imagem para file icon"/>
              <p:cNvPicPr>
                <a:picLocks noChangeAspect="1" noChangeArrowheads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037667" y="1551804"/>
                <a:ext cx="437984" cy="437984"/>
              </a:xfrm>
              <a:prstGeom prst="rect">
                <a:avLst/>
              </a:prstGeom>
              <a:solidFill>
                <a:schemeClr val="bg2"/>
              </a:solidFill>
            </p:spPr>
          </p:pic>
          <p:pic>
            <p:nvPicPr>
              <p:cNvPr id="26" name="Picture 8" descr="Resultado de imagem para file icon"/>
              <p:cNvPicPr>
                <a:picLocks noChangeAspect="1" noChangeArrowheads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43794" y="3958130"/>
                <a:ext cx="437984" cy="437984"/>
              </a:xfrm>
              <a:prstGeom prst="rect">
                <a:avLst/>
              </a:prstGeom>
              <a:solidFill>
                <a:schemeClr val="bg2"/>
              </a:solidFill>
            </p:spPr>
          </p:pic>
          <p:pic>
            <p:nvPicPr>
              <p:cNvPr id="27" name="Picture 8" descr="Resultado de imagem para file icon"/>
              <p:cNvPicPr>
                <a:picLocks noChangeAspect="1" noChangeArrowheads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083373" y="4070904"/>
                <a:ext cx="437984" cy="437984"/>
              </a:xfrm>
              <a:prstGeom prst="rect">
                <a:avLst/>
              </a:prstGeom>
              <a:solidFill>
                <a:schemeClr val="bg2"/>
              </a:solidFill>
            </p:spPr>
          </p:pic>
          <p:pic>
            <p:nvPicPr>
              <p:cNvPr id="28" name="Picture 8" descr="Resultado de imagem para file icon"/>
              <p:cNvPicPr>
                <a:picLocks noChangeAspect="1" noChangeArrowheads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22952" y="4204077"/>
                <a:ext cx="437984" cy="437984"/>
              </a:xfrm>
              <a:prstGeom prst="rect">
                <a:avLst/>
              </a:prstGeom>
              <a:solidFill>
                <a:schemeClr val="bg2"/>
              </a:solidFill>
            </p:spPr>
          </p:pic>
          <p:sp>
            <p:nvSpPr>
              <p:cNvPr id="34" name="TextBox 33"/>
              <p:cNvSpPr txBox="1"/>
              <p:nvPr/>
            </p:nvSpPr>
            <p:spPr>
              <a:xfrm>
                <a:off x="7091835" y="2885839"/>
                <a:ext cx="799888" cy="307777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>
                <a:defPPr>
                  <a:defRPr lang="en-US"/>
                </a:defPPr>
                <a:lvl1pPr algn="ctr">
                  <a:defRPr sz="1400">
                    <a:solidFill>
                      <a:srgbClr val="0055A0"/>
                    </a:solidFill>
                    <a:latin typeface="Calibri" pitchFamily="34" charset="0"/>
                  </a:defRPr>
                </a:lvl1pPr>
              </a:lstStyle>
              <a:p>
                <a:r>
                  <a:rPr lang="en-US" dirty="0">
                    <a:solidFill>
                      <a:schemeClr val="tx1"/>
                    </a:solidFill>
                    <a:latin typeface="+mn-lt"/>
                  </a:rPr>
                  <a:t>Export</a:t>
                </a:r>
                <a:endParaRPr lang="en-GB" dirty="0">
                  <a:solidFill>
                    <a:schemeClr val="tx1"/>
                  </a:solidFill>
                  <a:latin typeface="+mn-lt"/>
                </a:endParaRPr>
              </a:p>
            </p:txBody>
          </p:sp>
          <p:cxnSp>
            <p:nvCxnSpPr>
              <p:cNvPr id="38" name="Straight Connector 37"/>
              <p:cNvCxnSpPr>
                <a:stCxn id="34" idx="1"/>
                <a:endCxn id="25" idx="1"/>
              </p:cNvCxnSpPr>
              <p:nvPr/>
            </p:nvCxnSpPr>
            <p:spPr>
              <a:xfrm flipV="1">
                <a:off x="7091835" y="1770796"/>
                <a:ext cx="945832" cy="1268932"/>
              </a:xfrm>
              <a:prstGeom prst="line">
                <a:avLst/>
              </a:prstGeom>
              <a:ln>
                <a:tailEnd type="triangle"/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>
                <a:stCxn id="34" idx="1"/>
                <a:endCxn id="28" idx="1"/>
              </p:cNvCxnSpPr>
              <p:nvPr/>
            </p:nvCxnSpPr>
            <p:spPr>
              <a:xfrm>
                <a:off x="7091835" y="3039728"/>
                <a:ext cx="831117" cy="1383341"/>
              </a:xfrm>
              <a:prstGeom prst="line">
                <a:avLst/>
              </a:prstGeom>
              <a:ln>
                <a:tailEnd type="triangle"/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>
                <a:off x="8298782" y="2781858"/>
                <a:ext cx="0" cy="1043099"/>
              </a:xfrm>
              <a:prstGeom prst="line">
                <a:avLst/>
              </a:prstGeom>
              <a:ln>
                <a:prstDash val="dash"/>
                <a:tailEnd type="triangle"/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45" name="Rectangle 44"/>
            <p:cNvSpPr/>
            <p:nvPr/>
          </p:nvSpPr>
          <p:spPr>
            <a:xfrm>
              <a:off x="8037667" y="2980615"/>
              <a:ext cx="1449051" cy="738664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ctr"/>
              <a:r>
                <a:rPr lang="en-US" sz="1400" dirty="0">
                  <a:solidFill>
                    <a:srgbClr val="0055A0"/>
                  </a:solidFill>
                </a:rPr>
                <a:t>Memory Mapping</a:t>
              </a:r>
              <a:endParaRPr lang="en-GB" sz="1400" dirty="0">
                <a:solidFill>
                  <a:srgbClr val="0055A0"/>
                </a:solidFill>
              </a:endParaRPr>
            </a:p>
          </p:txBody>
        </p:sp>
      </p:grpSp>
      <p:sp>
        <p:nvSpPr>
          <p:cNvPr id="46" name="Content Placeholder 2"/>
          <p:cNvSpPr txBox="1">
            <a:spLocks/>
          </p:cNvSpPr>
          <p:nvPr/>
        </p:nvSpPr>
        <p:spPr>
          <a:xfrm>
            <a:off x="0" y="4852582"/>
            <a:ext cx="7376518" cy="1102336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dirty="0"/>
              <a:t>Reduces human mistakes by performing data validation</a:t>
            </a:r>
          </a:p>
          <a:p>
            <a:pPr lvl="1"/>
            <a:r>
              <a:rPr lang="en-GB" dirty="0"/>
              <a:t>Simplifies the management of the vacuum devices</a:t>
            </a:r>
          </a:p>
          <a:p>
            <a:pPr lvl="1"/>
            <a:r>
              <a:rPr lang="en-US" dirty="0"/>
              <a:t>Generates SCADA and PLC configuration files </a:t>
            </a:r>
            <a:endParaRPr lang="en-GB" dirty="0"/>
          </a:p>
          <a:p>
            <a:pPr marL="448056" lvl="1" indent="0">
              <a:buFont typeface="Arial"/>
              <a:buNone/>
            </a:pPr>
            <a:endParaRPr lang="en-GB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A30E48C-1E8F-4046-A6B1-99997CDF0819}"/>
              </a:ext>
            </a:extLst>
          </p:cNvPr>
          <p:cNvGrpSpPr/>
          <p:nvPr/>
        </p:nvGrpSpPr>
        <p:grpSpPr>
          <a:xfrm>
            <a:off x="1828441" y="2799467"/>
            <a:ext cx="943694" cy="728093"/>
            <a:chOff x="1828441" y="2799467"/>
            <a:chExt cx="943694" cy="728093"/>
          </a:xfrm>
        </p:grpSpPr>
        <p:cxnSp>
          <p:nvCxnSpPr>
            <p:cNvPr id="47" name="Straight Connector 46"/>
            <p:cNvCxnSpPr/>
            <p:nvPr/>
          </p:nvCxnSpPr>
          <p:spPr>
            <a:xfrm>
              <a:off x="2462543" y="3075997"/>
              <a:ext cx="309592" cy="0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Group 2"/>
            <p:cNvGrpSpPr/>
            <p:nvPr/>
          </p:nvGrpSpPr>
          <p:grpSpPr>
            <a:xfrm>
              <a:off x="1828441" y="2799467"/>
              <a:ext cx="482824" cy="728093"/>
              <a:chOff x="1828441" y="2799467"/>
              <a:chExt cx="482824" cy="728093"/>
            </a:xfrm>
          </p:grpSpPr>
          <p:pic>
            <p:nvPicPr>
              <p:cNvPr id="48" name="Picture 47">
                <a:extLst>
                  <a:ext uri="{FF2B5EF4-FFF2-40B4-BE49-F238E27FC236}">
                    <a16:creationId xmlns:a16="http://schemas.microsoft.com/office/drawing/2014/main" id="{91FB41DE-6321-2345-9138-FD7FEEC7E16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3767" t="7260" r="10439" b="46114"/>
              <a:stretch/>
            </p:blipFill>
            <p:spPr>
              <a:xfrm>
                <a:off x="1863462" y="2799467"/>
                <a:ext cx="384043" cy="500267"/>
              </a:xfrm>
              <a:prstGeom prst="rect">
                <a:avLst/>
              </a:prstGeom>
            </p:spPr>
          </p:pic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29E12378-D016-F045-9CF0-879F23E14290}"/>
                  </a:ext>
                </a:extLst>
              </p:cNvPr>
              <p:cNvSpPr txBox="1"/>
              <p:nvPr/>
            </p:nvSpPr>
            <p:spPr>
              <a:xfrm>
                <a:off x="1828441" y="3265950"/>
                <a:ext cx="48282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/>
                  <a:t>User</a:t>
                </a:r>
                <a:endParaRPr lang="en-GB" sz="1100" dirty="0"/>
              </a:p>
            </p:txBody>
          </p:sp>
        </p:grpSp>
      </p:grpSp>
      <p:sp>
        <p:nvSpPr>
          <p:cNvPr id="50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289612" y="6338701"/>
            <a:ext cx="3996856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FCT and CERN Portuguese Trainee Programme Report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1621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4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7C3AF6C-E427-467B-B11B-AD5A3C541A02}" type="slidenum">
              <a:rPr lang="en-US" smtClean="0"/>
              <a:t>8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VacDB</a:t>
            </a:r>
            <a:r>
              <a:rPr lang="en-GB" dirty="0"/>
              <a:t> Editor – </a:t>
            </a:r>
            <a:r>
              <a:rPr lang="en-US" dirty="0"/>
              <a:t>Problems with legacy application</a:t>
            </a:r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1066966"/>
            <a:ext cx="10125455" cy="2398610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Oracle ADF* Framework lacks support</a:t>
            </a:r>
          </a:p>
          <a:p>
            <a:r>
              <a:rPr lang="en-US" dirty="0"/>
              <a:t>Written in Java 6 (released Dec 2006)</a:t>
            </a:r>
          </a:p>
          <a:p>
            <a:r>
              <a:rPr lang="en-US" dirty="0"/>
              <a:t>Running ADF on new Java versions causes unpredictable behavior</a:t>
            </a:r>
          </a:p>
          <a:p>
            <a:r>
              <a:rPr lang="en-US" dirty="0"/>
              <a:t>Progressively harder to develop and maintain</a:t>
            </a:r>
          </a:p>
          <a:p>
            <a:r>
              <a:rPr lang="en-US" dirty="0"/>
              <a:t>User base is declining, only used in legacy projects</a:t>
            </a:r>
          </a:p>
          <a:p>
            <a:pPr lvl="1"/>
            <a:endParaRPr lang="en-GB" dirty="0"/>
          </a:p>
          <a:p>
            <a:pPr marL="448056" lvl="1" indent="0">
              <a:buFont typeface="Arial"/>
              <a:buNone/>
            </a:pP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1396" y="3587404"/>
            <a:ext cx="7251960" cy="2430138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799263" y="5879042"/>
            <a:ext cx="359585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>
                <a:solidFill>
                  <a:srgbClr val="767676"/>
                </a:solidFill>
              </a:rPr>
              <a:t>*ADF: Oracle Application Development Framework</a:t>
            </a:r>
            <a:endParaRPr lang="en-GB" sz="1200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289612" y="6338701"/>
            <a:ext cx="3996856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FCT and CERN Portuguese Trainee Programme Report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2969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7C3AF6C-E427-467B-B11B-AD5A3C541A02}" type="slidenum">
              <a:rPr lang="en-US" smtClean="0"/>
              <a:t>9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</a:t>
            </a:r>
            <a:r>
              <a:rPr lang="en-GB" dirty="0" err="1"/>
              <a:t>VacDB</a:t>
            </a:r>
            <a:r>
              <a:rPr lang="en-GB" dirty="0"/>
              <a:t> Editor – </a:t>
            </a:r>
            <a:r>
              <a:rPr lang="en-US" dirty="0"/>
              <a:t>Motivations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952093" y="1062994"/>
            <a:ext cx="10292850" cy="3285769"/>
          </a:xfrm>
        </p:spPr>
        <p:txBody>
          <a:bodyPr>
            <a:normAutofit/>
          </a:bodyPr>
          <a:lstStyle/>
          <a:p>
            <a:pPr marL="36576" indent="0">
              <a:lnSpc>
                <a:spcPct val="150000"/>
              </a:lnSpc>
              <a:buNone/>
            </a:pPr>
            <a:r>
              <a:rPr lang="en-US" dirty="0"/>
              <a:t>Rewriting the vacDB Editor with:</a:t>
            </a:r>
          </a:p>
          <a:p>
            <a:pPr>
              <a:lnSpc>
                <a:spcPct val="150000"/>
              </a:lnSpc>
            </a:pPr>
            <a:r>
              <a:rPr lang="en-US" dirty="0"/>
              <a:t>Modern technologies with large support</a:t>
            </a:r>
          </a:p>
          <a:p>
            <a:pPr>
              <a:lnSpc>
                <a:spcPct val="150000"/>
              </a:lnSpc>
            </a:pPr>
            <a:r>
              <a:rPr lang="en-US" dirty="0"/>
              <a:t>Big set of components available to re-use</a:t>
            </a:r>
          </a:p>
          <a:p>
            <a:pPr>
              <a:lnSpc>
                <a:spcPct val="150000"/>
              </a:lnSpc>
            </a:pPr>
            <a:r>
              <a:rPr lang="en-US" dirty="0"/>
              <a:t>Modern test-driven development approaches</a:t>
            </a:r>
          </a:p>
        </p:txBody>
      </p:sp>
      <p:sp>
        <p:nvSpPr>
          <p:cNvPr id="8" name="Rectangle 7"/>
          <p:cNvSpPr/>
          <p:nvPr/>
        </p:nvSpPr>
        <p:spPr>
          <a:xfrm>
            <a:off x="2481473" y="4857422"/>
            <a:ext cx="722539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Easy to maintain &amp; expand current functionalities </a:t>
            </a:r>
            <a:endParaRPr lang="en-GB" sz="2400" dirty="0"/>
          </a:p>
        </p:txBody>
      </p:sp>
      <p:sp>
        <p:nvSpPr>
          <p:cNvPr id="9" name="Rectangle 8"/>
          <p:cNvSpPr/>
          <p:nvPr/>
        </p:nvSpPr>
        <p:spPr>
          <a:xfrm>
            <a:off x="5761158" y="3594289"/>
            <a:ext cx="6660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>
                <a:solidFill>
                  <a:schemeClr val="accent6"/>
                </a:solidFill>
                <a:latin typeface="Calibri Light" panose="020F0302020204030204" pitchFamily="34" charset="0"/>
              </a:rPr>
              <a:t>=</a:t>
            </a:r>
            <a:endParaRPr lang="en-GB" sz="4800" b="1" dirty="0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289612" y="6338701"/>
            <a:ext cx="3996856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FCT and CERN Portuguese Trainee Programme Report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839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 bldLvl="2"/>
      <p:bldP spid="8" grpId="0"/>
      <p:bldP spid="9" grpId="0"/>
    </p:bld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20181</TotalTime>
  <Words>914</Words>
  <Application>Microsoft Macintosh PowerPoint</Application>
  <PresentationFormat>Widescreen</PresentationFormat>
  <Paragraphs>253</Paragraphs>
  <Slides>18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Wingdings</vt:lpstr>
      <vt:lpstr>CERN(4-3)</vt:lpstr>
      <vt:lpstr>PowerPoint Presentation</vt:lpstr>
      <vt:lpstr>FCT and CERN Portuguese Trainee Programme Report</vt:lpstr>
      <vt:lpstr>Outline</vt:lpstr>
      <vt:lpstr>Overview of Vacuum at CERN</vt:lpstr>
      <vt:lpstr>Vacuum Controls Architecture</vt:lpstr>
      <vt:lpstr>Configuring a Vacuum Control System</vt:lpstr>
      <vt:lpstr>VacDB Editor</vt:lpstr>
      <vt:lpstr>VacDB Editor – Problems with legacy application</vt:lpstr>
      <vt:lpstr>New VacDB Editor – Motivations</vt:lpstr>
      <vt:lpstr>New VacDB Editor - Objectives</vt:lpstr>
      <vt:lpstr>New VacDB Editor - Project Organization</vt:lpstr>
      <vt:lpstr>New VacDB Editor – Architecture</vt:lpstr>
      <vt:lpstr>New VacDB Editor – Workflow</vt:lpstr>
      <vt:lpstr>PowerPoint Presentation</vt:lpstr>
      <vt:lpstr>Release schedule 2019</vt:lpstr>
      <vt:lpstr>Challenges</vt:lpstr>
      <vt:lpstr>Competences</vt:lpstr>
      <vt:lpstr>Questions?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Christopher Viana Lima</cp:lastModifiedBy>
  <cp:revision>586</cp:revision>
  <cp:lastPrinted>2013-04-15T12:57:35Z</cp:lastPrinted>
  <dcterms:created xsi:type="dcterms:W3CDTF">2012-11-30T11:04:26Z</dcterms:created>
  <dcterms:modified xsi:type="dcterms:W3CDTF">2018-12-10T20:44:26Z</dcterms:modified>
</cp:coreProperties>
</file>