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75" r:id="rId13"/>
    <p:sldId id="272" r:id="rId14"/>
    <p:sldId id="268" r:id="rId15"/>
    <p:sldId id="269" r:id="rId16"/>
    <p:sldId id="270" r:id="rId17"/>
    <p:sldId id="273" r:id="rId18"/>
    <p:sldId id="271" r:id="rId19"/>
    <p:sldId id="274" r:id="rId20"/>
    <p:sldId id="257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EP-4022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Rui Vizinho de Oliveira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9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Dry-out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Flush/fluid regions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Thermal shield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Thin disk regions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774549" y="1766164"/>
            <a:ext cx="2267877" cy="4968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26" b="99696" l="8650" r="9279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77223" y="867591"/>
            <a:ext cx="3395663" cy="438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2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Modelling &amp; </a:t>
            </a:r>
            <a:r>
              <a:rPr lang="en-US" dirty="0" smtClean="0"/>
              <a:t>Design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92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1" y="130629"/>
            <a:ext cx="9116096" cy="450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49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Modelling &amp; </a:t>
            </a:r>
            <a:r>
              <a:rPr lang="en-US" dirty="0" smtClean="0"/>
              <a:t>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Service Cables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74 thin disk regions (3 to 0.2 mm thick)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Thermal Shield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83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Modelling &amp; </a:t>
            </a:r>
            <a:r>
              <a:rPr lang="en-US" dirty="0" smtClean="0"/>
              <a:t>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Service </a:t>
            </a:r>
            <a:r>
              <a:rPr lang="en-US" dirty="0" smtClean="0"/>
              <a:t>Cables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1980" y="4006574"/>
            <a:ext cx="4598849" cy="257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26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Modelling &amp; </a:t>
            </a:r>
            <a:r>
              <a:rPr lang="en-US" dirty="0" smtClean="0"/>
              <a:t>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Service </a:t>
            </a:r>
            <a:r>
              <a:rPr lang="en-US" dirty="0" smtClean="0"/>
              <a:t>Cables		Porous Media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33" y="4309145"/>
            <a:ext cx="3721279" cy="24251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842" y="4305513"/>
            <a:ext cx="3726853" cy="2428786"/>
          </a:xfrm>
          <a:prstGeom prst="rect">
            <a:avLst/>
          </a:prstGeom>
        </p:spPr>
      </p:pic>
      <p:sp>
        <p:nvSpPr>
          <p:cNvPr id="11" name="Down Arrow 10"/>
          <p:cNvSpPr/>
          <p:nvPr/>
        </p:nvSpPr>
        <p:spPr>
          <a:xfrm rot="16200000">
            <a:off x="2974768" y="3803374"/>
            <a:ext cx="249381" cy="5462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7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Modelling &amp; </a:t>
            </a:r>
            <a:r>
              <a:rPr lang="en-US" dirty="0" smtClean="0"/>
              <a:t>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74 thin disk regions (3 to 0.2 mm </a:t>
            </a:r>
            <a:r>
              <a:rPr lang="en-US" dirty="0" smtClean="0"/>
              <a:t>thick)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65" b="99468" l="3711" r="9933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02706" y="1198472"/>
            <a:ext cx="3994146" cy="428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7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Modelling &amp; </a:t>
            </a:r>
            <a:r>
              <a:rPr lang="en-US" dirty="0" smtClean="0"/>
              <a:t>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74 thin disk regions (3 to 0.2 mm </a:t>
            </a:r>
            <a:r>
              <a:rPr lang="en-US" dirty="0" smtClean="0"/>
              <a:t>thick)</a:t>
            </a:r>
          </a:p>
          <a:p>
            <a:endParaRPr lang="en-US" dirty="0" smtClean="0"/>
          </a:p>
          <a:p>
            <a:r>
              <a:rPr lang="en-US" dirty="0" smtClean="0"/>
              <a:t>Single </a:t>
            </a:r>
            <a:r>
              <a:rPr lang="en-US" dirty="0"/>
              <a:t>disk simulation and parameterization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3342904" y="4271268"/>
            <a:ext cx="249381" cy="5462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892" y="1929740"/>
            <a:ext cx="4315969" cy="334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86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Modelling &amp; </a:t>
            </a:r>
            <a:r>
              <a:rPr lang="en-US" dirty="0" smtClean="0"/>
              <a:t>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2455993"/>
          </a:xfrm>
        </p:spPr>
        <p:txBody>
          <a:bodyPr/>
          <a:lstStyle/>
          <a:p>
            <a:r>
              <a:rPr lang="en-US" dirty="0" smtClean="0"/>
              <a:t>Thermal shield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7348" y="1405998"/>
            <a:ext cx="3358617" cy="399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6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Modelling &amp; </a:t>
            </a:r>
            <a:r>
              <a:rPr lang="en-US" dirty="0" smtClean="0"/>
              <a:t>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2455993"/>
          </a:xfrm>
        </p:spPr>
        <p:txBody>
          <a:bodyPr/>
          <a:lstStyle/>
          <a:p>
            <a:r>
              <a:rPr lang="en-US" dirty="0" smtClean="0"/>
              <a:t>Thermal shield</a:t>
            </a:r>
          </a:p>
          <a:p>
            <a:endParaRPr lang="en-US" dirty="0"/>
          </a:p>
          <a:p>
            <a:r>
              <a:rPr lang="en-US" dirty="0" smtClean="0"/>
              <a:t>2D axisymmetric</a:t>
            </a:r>
          </a:p>
          <a:p>
            <a:r>
              <a:rPr lang="en-US" dirty="0"/>
              <a:t>	</a:t>
            </a:r>
            <a:r>
              <a:rPr lang="en-US" dirty="0" smtClean="0"/>
              <a:t>&amp;</a:t>
            </a:r>
          </a:p>
          <a:p>
            <a:r>
              <a:rPr lang="en-US" dirty="0" smtClean="0"/>
              <a:t>3D </a:t>
            </a:r>
            <a:r>
              <a:rPr lang="en-US" dirty="0"/>
              <a:t>half and quarter simulations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sp>
        <p:nvSpPr>
          <p:cNvPr id="11" name="Down Arrow 10"/>
          <p:cNvSpPr/>
          <p:nvPr/>
        </p:nvSpPr>
        <p:spPr>
          <a:xfrm>
            <a:off x="1585355" y="4277206"/>
            <a:ext cx="249381" cy="5462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9368" y="4139260"/>
            <a:ext cx="2047814" cy="23468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5212" y="229622"/>
            <a:ext cx="3247752" cy="27106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16156" y="3258019"/>
            <a:ext cx="2540397" cy="230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16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Discussion topics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HGCAL</a:t>
            </a:r>
          </a:p>
          <a:p>
            <a:r>
              <a:rPr lang="en-US" dirty="0" smtClean="0"/>
              <a:t>Dry-out</a:t>
            </a:r>
          </a:p>
          <a:p>
            <a:r>
              <a:rPr lang="en-US" dirty="0" smtClean="0"/>
              <a:t>Modelling &amp; Design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7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Q&amp;a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Thank you for your time.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HGCAL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High Granularity Calorimeter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2917" y="790574"/>
            <a:ext cx="5004547" cy="460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9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HGCAL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2702983"/>
          </a:xfrm>
        </p:spPr>
        <p:txBody>
          <a:bodyPr/>
          <a:lstStyle/>
          <a:p>
            <a:r>
              <a:rPr lang="en-US" dirty="0" smtClean="0"/>
              <a:t>HL-LHC 10X more luminosity</a:t>
            </a:r>
          </a:p>
          <a:p>
            <a:r>
              <a:rPr lang="en-GB" sz="1200" dirty="0" smtClean="0"/>
              <a:t>11-12 </a:t>
            </a:r>
            <a:r>
              <a:rPr lang="en-GB" sz="1200" dirty="0"/>
              <a:t>Tesla superconducting </a:t>
            </a:r>
            <a:r>
              <a:rPr lang="en-GB" sz="1200" dirty="0" smtClean="0"/>
              <a:t>magnets,</a:t>
            </a:r>
          </a:p>
          <a:p>
            <a:r>
              <a:rPr lang="en-GB" sz="1200" dirty="0"/>
              <a:t>new technology for beam </a:t>
            </a:r>
            <a:r>
              <a:rPr lang="en-GB" sz="1200" dirty="0" smtClean="0"/>
              <a:t>collimation,</a:t>
            </a:r>
            <a:endParaRPr lang="en-GB" sz="1200" dirty="0"/>
          </a:p>
          <a:p>
            <a:r>
              <a:rPr lang="en-GB" sz="1200" dirty="0"/>
              <a:t>loss-less superconducting links</a:t>
            </a:r>
            <a:endParaRPr lang="en-GB" sz="1200" dirty="0" smtClean="0"/>
          </a:p>
          <a:p>
            <a:r>
              <a:rPr lang="en-GB" sz="1200" dirty="0" smtClean="0"/>
              <a:t>compact </a:t>
            </a:r>
            <a:r>
              <a:rPr lang="en-GB" sz="1200" dirty="0"/>
              <a:t>superconducting crab cavities with ultra-precise phase control for beam rotation, </a:t>
            </a:r>
            <a:endParaRPr lang="en-GB" sz="1200" dirty="0" smtClean="0"/>
          </a:p>
          <a:p>
            <a:r>
              <a:rPr lang="en-GB" sz="1200" dirty="0" smtClean="0"/>
              <a:t>high-power…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002" y="565577"/>
            <a:ext cx="6488179" cy="43299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62" y="275002"/>
            <a:ext cx="4008438" cy="226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94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HGCAL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Current calorimeters fail above 500 fb</a:t>
            </a:r>
            <a:r>
              <a:rPr lang="en-US" baseline="30000" dirty="0" smtClean="0"/>
              <a:t>-1</a:t>
            </a:r>
            <a:r>
              <a:rPr lang="en-GB" dirty="0" smtClean="0"/>
              <a:t> (L</a:t>
            </a:r>
            <a:r>
              <a:rPr lang="en-US" baseline="-25000" dirty="0" err="1"/>
              <a:t>int</a:t>
            </a:r>
            <a:r>
              <a:rPr lang="en-GB" dirty="0" smtClean="0"/>
              <a:t>)</a:t>
            </a:r>
          </a:p>
          <a:p>
            <a:r>
              <a:rPr lang="en-US" sz="1200" dirty="0" smtClean="0"/>
              <a:t>Made of PbWO</a:t>
            </a:r>
            <a:r>
              <a:rPr lang="en-US" sz="1200" baseline="-25000" dirty="0" smtClean="0"/>
              <a:t>4</a:t>
            </a:r>
            <a:r>
              <a:rPr lang="en-US" sz="1200" dirty="0" smtClean="0"/>
              <a:t> crystals</a:t>
            </a:r>
            <a:endParaRPr lang="en-GB" sz="1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0688" y="237506"/>
            <a:ext cx="4292919" cy="249106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15" y="4817533"/>
            <a:ext cx="3993325" cy="13725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5774" y="237506"/>
            <a:ext cx="2060386" cy="2491064"/>
          </a:xfrm>
          <a:prstGeom prst="rect">
            <a:avLst/>
          </a:prstGeom>
        </p:spPr>
      </p:pic>
      <p:pic>
        <p:nvPicPr>
          <p:cNvPr id="11" name="Picture 10" descr="cmsIMG_8948b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932715" y="237506"/>
            <a:ext cx="3650267" cy="25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HGCAL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calorimeters operate at 3000 fb</a:t>
            </a:r>
            <a:r>
              <a:rPr lang="en-US" baseline="30000" dirty="0" smtClean="0"/>
              <a:t>-1</a:t>
            </a:r>
            <a:r>
              <a:rPr lang="en-GB" dirty="0" smtClean="0"/>
              <a:t> (L</a:t>
            </a:r>
            <a:r>
              <a:rPr lang="en-US" baseline="-25000" dirty="0" err="1"/>
              <a:t>int</a:t>
            </a:r>
            <a:r>
              <a:rPr lang="en-GB" dirty="0" smtClean="0"/>
              <a:t>)</a:t>
            </a:r>
          </a:p>
          <a:p>
            <a:r>
              <a:rPr lang="en-US" sz="1200" dirty="0" smtClean="0"/>
              <a:t>Made of </a:t>
            </a:r>
            <a:r>
              <a:rPr lang="en-US" sz="1200" dirty="0"/>
              <a:t>Silicon sensors </a:t>
            </a:r>
            <a:endParaRPr lang="en-US" sz="1200" dirty="0" smtClean="0"/>
          </a:p>
          <a:p>
            <a:r>
              <a:rPr lang="en-US" sz="1200" dirty="0"/>
              <a:t>	</a:t>
            </a:r>
            <a:r>
              <a:rPr lang="en-US" sz="1200" dirty="0" smtClean="0"/>
              <a:t>	&amp; </a:t>
            </a:r>
          </a:p>
          <a:p>
            <a:r>
              <a:rPr lang="en-US" sz="1200" dirty="0"/>
              <a:t>S</a:t>
            </a:r>
            <a:r>
              <a:rPr lang="en-US" sz="1200" dirty="0" smtClean="0"/>
              <a:t>cintillation tiles with </a:t>
            </a:r>
            <a:r>
              <a:rPr lang="en-US" sz="1200" dirty="0" err="1" smtClean="0"/>
              <a:t>SiPM</a:t>
            </a:r>
            <a:r>
              <a:rPr lang="en-US" sz="1200" dirty="0" smtClean="0"/>
              <a:t> </a:t>
            </a:r>
            <a:r>
              <a:rPr lang="en-US" sz="1200" dirty="0"/>
              <a:t>photodetectors</a:t>
            </a:r>
          </a:p>
          <a:p>
            <a:endParaRPr lang="en-GB" sz="1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9551" y="138392"/>
            <a:ext cx="2653721" cy="54736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3083" y="1521619"/>
            <a:ext cx="702621" cy="6159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0522" y="3600450"/>
            <a:ext cx="702621" cy="6159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77691" y="4216400"/>
            <a:ext cx="1126969" cy="50096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77691" y="1047750"/>
            <a:ext cx="1126969" cy="50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27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HGCAL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Silicon sensors withstand more than 3000 fb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endParaRPr lang="en-US" baseline="30000" dirty="0"/>
          </a:p>
          <a:p>
            <a:r>
              <a:rPr lang="en-US" dirty="0" smtClean="0"/>
              <a:t>-30 degrees Celsius during operation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41341" y="2045697"/>
            <a:ext cx="2628259" cy="230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18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HGCAL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Dew-point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Condensation/ice 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Electrical faults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0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Dry-out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Nitrogen gas</a:t>
            </a:r>
          </a:p>
          <a:p>
            <a:r>
              <a:rPr lang="en-US" dirty="0" smtClean="0"/>
              <a:t>Dry air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9917" y="5884223"/>
            <a:ext cx="853871" cy="850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136" y="5884223"/>
            <a:ext cx="850076" cy="8500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424" y="5884223"/>
            <a:ext cx="2060255" cy="85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8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493</TotalTime>
  <Words>193</Words>
  <Application>Microsoft Office PowerPoint</Application>
  <PresentationFormat>Widescreen</PresentationFormat>
  <Paragraphs>63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Century Gothic</vt:lpstr>
      <vt:lpstr>Wingdings 3</vt:lpstr>
      <vt:lpstr>Slice</vt:lpstr>
      <vt:lpstr>EP-4022</vt:lpstr>
      <vt:lpstr>Discussion topics</vt:lpstr>
      <vt:lpstr>HGCAL</vt:lpstr>
      <vt:lpstr>HGCAL</vt:lpstr>
      <vt:lpstr>HGCAL</vt:lpstr>
      <vt:lpstr>HGCAL</vt:lpstr>
      <vt:lpstr>HGCAL</vt:lpstr>
      <vt:lpstr>HGCAL</vt:lpstr>
      <vt:lpstr>Dry-out</vt:lpstr>
      <vt:lpstr>Dry-out</vt:lpstr>
      <vt:lpstr>Modelling &amp; Design</vt:lpstr>
      <vt:lpstr>PowerPoint Presentation</vt:lpstr>
      <vt:lpstr>Modelling &amp; Design</vt:lpstr>
      <vt:lpstr>Modelling &amp; Design</vt:lpstr>
      <vt:lpstr>Modelling &amp; Design</vt:lpstr>
      <vt:lpstr>Modelling &amp; Design</vt:lpstr>
      <vt:lpstr>Modelling &amp; Design</vt:lpstr>
      <vt:lpstr>Modelling &amp; Design</vt:lpstr>
      <vt:lpstr>Modelling &amp; Design</vt:lpstr>
      <vt:lpstr>Q&amp;a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EP-4022</dc:title>
  <dc:creator>Rui Vizinho De Oliveira</dc:creator>
  <cp:lastModifiedBy>Rui Vizinho De Oliveira</cp:lastModifiedBy>
  <cp:revision>33</cp:revision>
  <dcterms:created xsi:type="dcterms:W3CDTF">2018-12-04T08:43:25Z</dcterms:created>
  <dcterms:modified xsi:type="dcterms:W3CDTF">2018-12-05T10:24:12Z</dcterms:modified>
</cp:coreProperties>
</file>