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2" r:id="rId5"/>
    <p:sldId id="259" r:id="rId6"/>
    <p:sldId id="269" r:id="rId7"/>
    <p:sldId id="260" r:id="rId8"/>
    <p:sldId id="261" r:id="rId9"/>
    <p:sldId id="263" r:id="rId10"/>
    <p:sldId id="273" r:id="rId11"/>
    <p:sldId id="270" r:id="rId12"/>
    <p:sldId id="271" r:id="rId13"/>
    <p:sldId id="272" r:id="rId14"/>
    <p:sldId id="265" r:id="rId15"/>
    <p:sldId id="266" r:id="rId1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66" autoAdjust="0"/>
    <p:restoredTop sz="92529" autoAdjust="0"/>
  </p:normalViewPr>
  <p:slideViewPr>
    <p:cSldViewPr snapToGrid="0">
      <p:cViewPr varScale="1">
        <p:scale>
          <a:sx n="151" d="100"/>
          <a:sy n="151" d="100"/>
        </p:scale>
        <p:origin x="60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890665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2"/>
            <a:ext cx="2890665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D4E4C-F5C9-482A-83A7-805B79E6A8B5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634"/>
            <a:ext cx="2890665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4"/>
            <a:ext cx="2890665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1A788-7AFC-4FCD-811C-AF86D7642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5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A5BBF-CA14-406E-B05C-43BA7C8F0952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6"/>
            <a:ext cx="5335270" cy="3908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7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7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FBDCC-5FAC-4BE6-AE7C-1B2641DCB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92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FBDCC-5FAC-4BE6-AE7C-1B2641DCB34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364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50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52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606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84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999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83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070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58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463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94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473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22529-08C8-4F4F-8FB6-D44EA07A418A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447C7-F2E2-4548-8E7E-867E32F3F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77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.png"/><Relationship Id="rId7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microsoft.com/office/2007/relationships/hdphoto" Target="../media/hdphoto4.wdp"/><Relationship Id="rId7" Type="http://schemas.openxmlformats.org/officeDocument/2006/relationships/image" Target="../media/image19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.png"/><Relationship Id="rId7" Type="http://schemas.openxmlformats.org/officeDocument/2006/relationships/image" Target="../media/image24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iff"/><Relationship Id="rId5" Type="http://schemas.openxmlformats.org/officeDocument/2006/relationships/image" Target="../media/image22.emf"/><Relationship Id="rId4" Type="http://schemas.openxmlformats.org/officeDocument/2006/relationships/image" Target="../media/image21.emf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7030" y="1282162"/>
            <a:ext cx="11065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i="1" dirty="0" smtClean="0"/>
              <a:t>Thermal analysis </a:t>
            </a:r>
            <a:r>
              <a:rPr lang="en-GB" sz="3200" b="1" i="1" dirty="0"/>
              <a:t>and testing </a:t>
            </a:r>
            <a:r>
              <a:rPr lang="en-GB" sz="3200" b="1" i="1" dirty="0" smtClean="0"/>
              <a:t>of the </a:t>
            </a:r>
            <a:r>
              <a:rPr lang="en-GB" sz="3200" b="1" i="1" dirty="0" err="1" smtClean="0"/>
              <a:t>electronical</a:t>
            </a:r>
            <a:r>
              <a:rPr lang="en-GB" sz="3200" b="1" i="1" dirty="0" smtClean="0"/>
              <a:t> package </a:t>
            </a:r>
            <a:r>
              <a:rPr lang="en-GB" sz="3200" b="1" i="1" dirty="0" smtClean="0"/>
              <a:t>for </a:t>
            </a:r>
            <a:r>
              <a:rPr lang="en-GB" sz="3200" b="1" i="1" dirty="0"/>
              <a:t>the new High Granularity Calorimeter (HGCAL) for the CMS detector</a:t>
            </a:r>
          </a:p>
        </p:txBody>
      </p:sp>
      <p:pic>
        <p:nvPicPr>
          <p:cNvPr id="1028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36" y="206755"/>
            <a:ext cx="1976204" cy="6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933" y="107721"/>
            <a:ext cx="859939" cy="8599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53394" y="2407635"/>
            <a:ext cx="4101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Trainee: </a:t>
            </a:r>
            <a:r>
              <a:rPr lang="pt-PT" sz="1600" b="1" dirty="0"/>
              <a:t>GOMES, Ricardo</a:t>
            </a:r>
          </a:p>
          <a:p>
            <a:pPr algn="ctr"/>
            <a:r>
              <a:rPr lang="pt-PT" sz="1600" dirty="0"/>
              <a:t>Supervisor: </a:t>
            </a:r>
            <a:r>
              <a:rPr lang="pt-PT" sz="1600" b="1" dirty="0"/>
              <a:t>MOCCIA, Stefano</a:t>
            </a:r>
            <a:endParaRPr lang="en-GB" sz="16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352" y="107721"/>
            <a:ext cx="729351" cy="72935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53393" y="3040665"/>
            <a:ext cx="41017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EP-CMX-EI</a:t>
            </a:r>
            <a:endParaRPr lang="en-GB" sz="1600" b="1" dirty="0"/>
          </a:p>
        </p:txBody>
      </p:sp>
      <p:pic>
        <p:nvPicPr>
          <p:cNvPr id="1034" name="Picture 10" descr="CMS pins down Higgs with first run dat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174" y="3040666"/>
            <a:ext cx="5109511" cy="3525416"/>
          </a:xfrm>
          <a:prstGeom prst="ellipse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99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44902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6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9/14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8199" y="100464"/>
            <a:ext cx="7518009" cy="1055431"/>
          </a:xfrm>
        </p:spPr>
        <p:txBody>
          <a:bodyPr>
            <a:normAutofit/>
          </a:bodyPr>
          <a:lstStyle/>
          <a:p>
            <a:r>
              <a:rPr lang="pt-PT" sz="4000" dirty="0"/>
              <a:t>Baseline results</a:t>
            </a:r>
            <a:endParaRPr lang="en-GB" sz="4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b="27761"/>
          <a:stretch/>
        </p:blipFill>
        <p:spPr>
          <a:xfrm>
            <a:off x="838199" y="3287797"/>
            <a:ext cx="5272104" cy="18201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b="25285"/>
          <a:stretch/>
        </p:blipFill>
        <p:spPr>
          <a:xfrm>
            <a:off x="6422051" y="1090229"/>
            <a:ext cx="5048054" cy="18125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b="28453"/>
          <a:stretch/>
        </p:blipFill>
        <p:spPr>
          <a:xfrm>
            <a:off x="838199" y="1154239"/>
            <a:ext cx="5272105" cy="1793634"/>
          </a:xfrm>
          <a:prstGeom prst="rect">
            <a:avLst/>
          </a:prstGeom>
        </p:spPr>
      </p:pic>
      <p:sp>
        <p:nvSpPr>
          <p:cNvPr id="19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1931371" y="2947873"/>
            <a:ext cx="3085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err="1"/>
              <a:t>Baseline</a:t>
            </a:r>
            <a:r>
              <a:rPr lang="pt-PT" sz="1000" dirty="0"/>
              <a:t> Model temperature - Motherboard</a:t>
            </a:r>
            <a:endParaRPr lang="en-GB" sz="1000" dirty="0"/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1718414" y="5196973"/>
            <a:ext cx="32987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err="1"/>
              <a:t>Baseline</a:t>
            </a:r>
            <a:r>
              <a:rPr lang="pt-PT" sz="1000" dirty="0"/>
              <a:t> Model temperature – PCB of Hexaboard</a:t>
            </a:r>
            <a:endParaRPr lang="en-GB" sz="1000" dirty="0"/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7345045" y="2900304"/>
            <a:ext cx="3158530" cy="24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err="1"/>
              <a:t>Baseline</a:t>
            </a:r>
            <a:r>
              <a:rPr lang="pt-PT" sz="1000" dirty="0"/>
              <a:t> Model temperature – Silicon layer</a:t>
            </a:r>
            <a:endParaRPr lang="en-GB" sz="1000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6301A812-7B1E-47CD-AD1A-5C56BC0EFAEE}"/>
              </a:ext>
            </a:extLst>
          </p:cNvPr>
          <p:cNvSpPr/>
          <p:nvPr/>
        </p:nvSpPr>
        <p:spPr>
          <a:xfrm>
            <a:off x="6422051" y="3942287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sz="1400" b="1" dirty="0" err="1"/>
              <a:t>Results</a:t>
            </a:r>
            <a:r>
              <a:rPr lang="pt-PT" sz="1400" b="1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400" dirty="0"/>
              <a:t>eConT is the hottest electronic </a:t>
            </a:r>
            <a:r>
              <a:rPr lang="pt-PT" sz="1400" dirty="0" smtClean="0"/>
              <a:t>componet: </a:t>
            </a:r>
            <a:r>
              <a:rPr lang="pt-PT" sz="1400" b="1" dirty="0"/>
              <a:t>26.2 ˚C</a:t>
            </a:r>
            <a:r>
              <a:rPr lang="pt-PT" sz="1400" dirty="0"/>
              <a:t>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400" dirty="0"/>
              <a:t>Maximum temperature </a:t>
            </a:r>
            <a:r>
              <a:rPr lang="pt-PT" sz="1400" dirty="0" smtClean="0"/>
              <a:t>reached </a:t>
            </a:r>
            <a:r>
              <a:rPr lang="pt-PT" sz="1400" dirty="0"/>
              <a:t>by the sillicon </a:t>
            </a:r>
            <a:r>
              <a:rPr lang="pt-PT" sz="1400" dirty="0" smtClean="0"/>
              <a:t>layer</a:t>
            </a:r>
            <a:r>
              <a:rPr lang="pt-PT" sz="1400" dirty="0"/>
              <a:t> </a:t>
            </a:r>
            <a:r>
              <a:rPr lang="pt-PT" sz="1400" dirty="0" smtClean="0"/>
              <a:t>is </a:t>
            </a:r>
            <a:r>
              <a:rPr lang="pt-PT" sz="1400" b="1" dirty="0"/>
              <a:t>-</a:t>
            </a:r>
            <a:r>
              <a:rPr lang="pt-PT" sz="1400" b="1" dirty="0" smtClean="0"/>
              <a:t>27.8 </a:t>
            </a:r>
            <a:r>
              <a:rPr lang="pt-PT" sz="1400" b="1" dirty="0"/>
              <a:t>˚</a:t>
            </a:r>
            <a:r>
              <a:rPr lang="pt-PT" sz="1400" b="1" dirty="0" smtClean="0"/>
              <a:t>C</a:t>
            </a:r>
            <a:r>
              <a:rPr lang="pt-PT" sz="1400" dirty="0" smtClean="0"/>
              <a:t>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400" dirty="0" smtClean="0"/>
              <a:t>PCB does not contribute to the heat dissipation (as expected);</a:t>
            </a:r>
            <a:endParaRPr lang="pt-PT" sz="1400" dirty="0"/>
          </a:p>
        </p:txBody>
      </p:sp>
      <p:sp>
        <p:nvSpPr>
          <p:cNvPr id="2" name="Oval 1"/>
          <p:cNvSpPr/>
          <p:nvPr/>
        </p:nvSpPr>
        <p:spPr>
          <a:xfrm>
            <a:off x="5394571" y="1738004"/>
            <a:ext cx="313699" cy="32037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292841" y="1336601"/>
            <a:ext cx="203461" cy="3902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20123" y="1154239"/>
            <a:ext cx="796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eConT</a:t>
            </a:r>
            <a:endParaRPr lang="en-GB" sz="1100" dirty="0"/>
          </a:p>
        </p:txBody>
      </p:sp>
      <p:sp>
        <p:nvSpPr>
          <p:cNvPr id="3" name="TextBox 2"/>
          <p:cNvSpPr txBox="1"/>
          <p:nvPr/>
        </p:nvSpPr>
        <p:spPr>
          <a:xfrm>
            <a:off x="1659445" y="5487004"/>
            <a:ext cx="8738482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eConT</a:t>
            </a:r>
            <a:r>
              <a:rPr lang="en-US" dirty="0" smtClean="0"/>
              <a:t> temperature </a:t>
            </a:r>
            <a:r>
              <a:rPr lang="el-GR" dirty="0" smtClean="0"/>
              <a:t>Δ</a:t>
            </a:r>
            <a:r>
              <a:rPr lang="en-US" dirty="0" smtClean="0"/>
              <a:t>T with respect to the cooling plate is about </a:t>
            </a:r>
            <a:r>
              <a:rPr lang="en-US" b="1" dirty="0" smtClean="0">
                <a:solidFill>
                  <a:srgbClr val="FF0000"/>
                </a:solidFill>
              </a:rPr>
              <a:t>56</a:t>
            </a:r>
            <a:r>
              <a:rPr lang="pt-PT" b="1" dirty="0">
                <a:solidFill>
                  <a:srgbClr val="FF0000"/>
                </a:solidFill>
              </a:rPr>
              <a:t> </a:t>
            </a:r>
            <a:r>
              <a:rPr lang="pt-PT" b="1" dirty="0" smtClean="0">
                <a:solidFill>
                  <a:srgbClr val="FF0000"/>
                </a:solidFill>
              </a:rPr>
              <a:t>˚C.</a:t>
            </a:r>
          </a:p>
          <a:p>
            <a:r>
              <a:rPr lang="pt-PT" b="1" dirty="0" smtClean="0">
                <a:solidFill>
                  <a:srgbClr val="FF0000"/>
                </a:solidFill>
              </a:rPr>
              <a:t>This would represent a problem for the foreseen testing period with cooling plate at 15 </a:t>
            </a:r>
            <a:r>
              <a:rPr lang="pt-PT" b="1" dirty="0">
                <a:solidFill>
                  <a:srgbClr val="FF0000"/>
                </a:solidFill>
              </a:rPr>
              <a:t>˚C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3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44902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6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10/14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8199" y="100464"/>
            <a:ext cx="7518009" cy="1055431"/>
          </a:xfrm>
        </p:spPr>
        <p:txBody>
          <a:bodyPr>
            <a:normAutofit/>
          </a:bodyPr>
          <a:lstStyle/>
          <a:p>
            <a:r>
              <a:rPr lang="pt-PT" sz="4000" dirty="0"/>
              <a:t>Importance of the cover</a:t>
            </a:r>
            <a:endParaRPr lang="en-GB" sz="40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D270F50-A3C8-4C86-9A1E-7BCB67C05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88335"/>
            <a:ext cx="10515600" cy="766691"/>
          </a:xfrm>
        </p:spPr>
        <p:txBody>
          <a:bodyPr/>
          <a:lstStyle/>
          <a:p>
            <a:r>
              <a:rPr lang="pt-PT" sz="1800" b="1" dirty="0"/>
              <a:t>Without </a:t>
            </a:r>
            <a:r>
              <a:rPr lang="pt-PT" sz="1800" dirty="0"/>
              <a:t>lead-steel</a:t>
            </a:r>
            <a:r>
              <a:rPr lang="pt-PT" sz="1800" b="1" dirty="0"/>
              <a:t> </a:t>
            </a:r>
            <a:r>
              <a:rPr lang="pt-PT" sz="1800" b="1"/>
              <a:t>cover </a:t>
            </a:r>
            <a:r>
              <a:rPr lang="pt-PT" sz="1800" smtClean="0"/>
              <a:t>temperatures </a:t>
            </a:r>
            <a:r>
              <a:rPr lang="pt-PT" sz="1800" b="1" smtClean="0"/>
              <a:t>will rise </a:t>
            </a:r>
            <a:r>
              <a:rPr lang="pt-PT" sz="1800" b="1" dirty="0"/>
              <a:t>umpredictably</a:t>
            </a:r>
            <a:r>
              <a:rPr lang="pt-PT" sz="1800" dirty="0"/>
              <a:t>;</a:t>
            </a:r>
          </a:p>
          <a:p>
            <a:r>
              <a:rPr lang="pt-PT" sz="1800" dirty="0"/>
              <a:t>Almost </a:t>
            </a:r>
            <a:r>
              <a:rPr lang="pt-PT" sz="1800" b="1" dirty="0"/>
              <a:t>no heat transfer through </a:t>
            </a:r>
            <a:r>
              <a:rPr lang="pt-PT" sz="1800" dirty="0"/>
              <a:t>the</a:t>
            </a:r>
            <a:r>
              <a:rPr lang="pt-PT" sz="1800" b="1" dirty="0"/>
              <a:t> </a:t>
            </a:r>
            <a:r>
              <a:rPr lang="pt-PT" sz="1800" dirty="0"/>
              <a:t>plastic </a:t>
            </a:r>
            <a:r>
              <a:rPr lang="pt-PT" sz="1800" b="1" dirty="0"/>
              <a:t>connectors;</a:t>
            </a:r>
          </a:p>
          <a:p>
            <a:endParaRPr lang="en-GB" sz="1400" dirty="0"/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b="34382"/>
          <a:stretch/>
        </p:blipFill>
        <p:spPr>
          <a:xfrm>
            <a:off x="3062663" y="2351896"/>
            <a:ext cx="5932046" cy="185003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D270F50-A3C8-4C86-9A1E-7BCB67C05ACC}"/>
              </a:ext>
            </a:extLst>
          </p:cNvPr>
          <p:cNvSpPr txBox="1">
            <a:spLocks/>
          </p:cNvSpPr>
          <p:nvPr/>
        </p:nvSpPr>
        <p:spPr>
          <a:xfrm>
            <a:off x="459292" y="5136752"/>
            <a:ext cx="11138788" cy="7666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PT" sz="2600" b="1" dirty="0" smtClean="0">
                <a:solidFill>
                  <a:srgbClr val="7030A0"/>
                </a:solidFill>
              </a:rPr>
              <a:t>Good contact must be ensured </a:t>
            </a:r>
            <a:r>
              <a:rPr lang="pt-PT" sz="2600" dirty="0" smtClean="0">
                <a:solidFill>
                  <a:srgbClr val="7030A0"/>
                </a:solidFill>
              </a:rPr>
              <a:t>between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PT" sz="2600" dirty="0" smtClean="0">
                <a:solidFill>
                  <a:srgbClr val="7030A0"/>
                </a:solidFill>
              </a:rPr>
              <a:t>the posts, lead-steel cover and the cooling plate</a:t>
            </a:r>
          </a:p>
          <a:p>
            <a:endParaRPr lang="en-GB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/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4107273" y="4244459"/>
            <a:ext cx="411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Motherboard temperature – Standard model with no lead-steel cover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6020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6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11/14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9" name="TextBox 25">
            <a:extLst>
              <a:ext uri="{FF2B5EF4-FFF2-40B4-BE49-F238E27FC236}">
                <a16:creationId xmlns:a16="http://schemas.microsoft.com/office/drawing/2014/main" id="{E42EBD52-6F58-47A1-9012-059E1787DE99}"/>
              </a:ext>
            </a:extLst>
          </p:cNvPr>
          <p:cNvSpPr txBox="1"/>
          <p:nvPr/>
        </p:nvSpPr>
        <p:spPr>
          <a:xfrm>
            <a:off x="838199" y="1137777"/>
            <a:ext cx="48815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400" dirty="0"/>
              <a:t>Possible solution could be the application of a</a:t>
            </a:r>
            <a:r>
              <a:rPr lang="pt-PT" sz="1400" b="1" dirty="0"/>
              <a:t> thermal pad (10 W/m K) </a:t>
            </a:r>
            <a:r>
              <a:rPr lang="pt-PT" sz="1400" dirty="0"/>
              <a:t>on eConT to the </a:t>
            </a:r>
            <a:r>
              <a:rPr lang="pt-PT" sz="1400" dirty="0" smtClean="0"/>
              <a:t>Hexaboard;</a:t>
            </a:r>
            <a:endParaRPr lang="pt-PT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400" dirty="0"/>
              <a:t>Robustness of this solution to be </a:t>
            </a:r>
            <a:r>
              <a:rPr lang="pt-PT" sz="1400" dirty="0" smtClean="0"/>
              <a:t>evaluated;</a:t>
            </a:r>
            <a:endParaRPr lang="en-GB" sz="1400" dirty="0"/>
          </a:p>
        </p:txBody>
      </p:sp>
      <p:pic>
        <p:nvPicPr>
          <p:cNvPr id="10" name="Picture 33">
            <a:extLst>
              <a:ext uri="{FF2B5EF4-FFF2-40B4-BE49-F238E27FC236}">
                <a16:creationId xmlns:a16="http://schemas.microsoft.com/office/drawing/2014/main" id="{0C89B951-94D8-431D-9BAE-91F131110F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8645"/>
          <a:stretch/>
        </p:blipFill>
        <p:spPr>
          <a:xfrm>
            <a:off x="922220" y="2008733"/>
            <a:ext cx="4621330" cy="1452935"/>
          </a:xfrm>
          <a:prstGeom prst="rect">
            <a:avLst/>
          </a:prstGeom>
        </p:spPr>
      </p:pic>
      <p:sp>
        <p:nvSpPr>
          <p:cNvPr id="11" name="TextBox 34">
            <a:extLst>
              <a:ext uri="{FF2B5EF4-FFF2-40B4-BE49-F238E27FC236}">
                <a16:creationId xmlns:a16="http://schemas.microsoft.com/office/drawing/2014/main" id="{22845415-3449-4B42-91B5-A0CF63067EA4}"/>
              </a:ext>
            </a:extLst>
          </p:cNvPr>
          <p:cNvSpPr txBox="1"/>
          <p:nvPr/>
        </p:nvSpPr>
        <p:spPr>
          <a:xfrm>
            <a:off x="12949643" y="6583658"/>
            <a:ext cx="3936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eConT decreases to </a:t>
            </a:r>
            <a:r>
              <a:rPr lang="pt-PT" sz="1000" b="1" dirty="0"/>
              <a:t>-4˚C </a:t>
            </a:r>
            <a:r>
              <a:rPr lang="pt-PT" sz="1000" dirty="0"/>
              <a:t>and Max. Temp. is reached by eConD: </a:t>
            </a:r>
            <a:r>
              <a:rPr lang="pt-PT" sz="1000" b="1" dirty="0"/>
              <a:t>6 ˚C</a:t>
            </a:r>
            <a:endParaRPr lang="en-GB" sz="1000" b="1" dirty="0"/>
          </a:p>
        </p:txBody>
      </p:sp>
      <p:pic>
        <p:nvPicPr>
          <p:cNvPr id="12" name="Picture 35">
            <a:extLst>
              <a:ext uri="{FF2B5EF4-FFF2-40B4-BE49-F238E27FC236}">
                <a16:creationId xmlns:a16="http://schemas.microsoft.com/office/drawing/2014/main" id="{71169746-3946-451B-8AA8-6C714A7F28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1811"/>
          <a:stretch/>
        </p:blipFill>
        <p:spPr>
          <a:xfrm>
            <a:off x="12949643" y="722045"/>
            <a:ext cx="3770251" cy="1417744"/>
          </a:xfrm>
          <a:prstGeom prst="rect">
            <a:avLst/>
          </a:prstGeom>
        </p:spPr>
      </p:pic>
      <p:pic>
        <p:nvPicPr>
          <p:cNvPr id="13" name="Picture 39">
            <a:extLst>
              <a:ext uri="{FF2B5EF4-FFF2-40B4-BE49-F238E27FC236}">
                <a16:creationId xmlns:a16="http://schemas.microsoft.com/office/drawing/2014/main" id="{C1B91783-78F5-454B-A889-020287F937A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2549"/>
          <a:stretch/>
        </p:blipFill>
        <p:spPr>
          <a:xfrm>
            <a:off x="922220" y="3855923"/>
            <a:ext cx="4621330" cy="1731907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E961EDD1-A267-4268-BB1C-CC40ECDBD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0464"/>
            <a:ext cx="8896643" cy="1055431"/>
          </a:xfrm>
        </p:spPr>
        <p:txBody>
          <a:bodyPr>
            <a:normAutofit/>
          </a:bodyPr>
          <a:lstStyle/>
          <a:p>
            <a:r>
              <a:rPr lang="pt-PT" dirty="0"/>
              <a:t>Most </a:t>
            </a:r>
            <a:r>
              <a:rPr lang="pt-PT" dirty="0" smtClean="0"/>
              <a:t>promising </a:t>
            </a:r>
            <a:r>
              <a:rPr lang="pt-PT" dirty="0"/>
              <a:t>solution</a:t>
            </a:r>
            <a:endParaRPr lang="en-GB" dirty="0"/>
          </a:p>
        </p:txBody>
      </p:sp>
      <p:pic>
        <p:nvPicPr>
          <p:cNvPr id="14" name="Picture 5">
            <a:extLst>
              <a:ext uri="{FF2B5EF4-FFF2-40B4-BE49-F238E27FC236}">
                <a16:creationId xmlns:a16="http://schemas.microsoft.com/office/drawing/2014/main" id="{8B4E167A-88B7-4D35-9A49-81DE196C78C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8822"/>
          <a:stretch/>
        </p:blipFill>
        <p:spPr>
          <a:xfrm>
            <a:off x="12949643" y="2854377"/>
            <a:ext cx="3647078" cy="1428161"/>
          </a:xfrm>
          <a:prstGeom prst="rect">
            <a:avLst/>
          </a:prstGeom>
        </p:spPr>
      </p:pic>
      <p:pic>
        <p:nvPicPr>
          <p:cNvPr id="17" name="Picture 44">
            <a:extLst>
              <a:ext uri="{FF2B5EF4-FFF2-40B4-BE49-F238E27FC236}">
                <a16:creationId xmlns:a16="http://schemas.microsoft.com/office/drawing/2014/main" id="{AE276131-F709-451C-B00C-2B98DD73028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9068"/>
          <a:stretch/>
        </p:blipFill>
        <p:spPr>
          <a:xfrm>
            <a:off x="12949643" y="4871583"/>
            <a:ext cx="3791831" cy="1498771"/>
          </a:xfrm>
          <a:prstGeom prst="rect">
            <a:avLst/>
          </a:prstGeom>
        </p:spPr>
      </p:pic>
      <p:sp>
        <p:nvSpPr>
          <p:cNvPr id="19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1592056" y="3465407"/>
            <a:ext cx="3045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Motherboard temperature considering a thermal pad</a:t>
            </a:r>
            <a:endParaRPr lang="en-GB" sz="1000" dirty="0"/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1592056" y="5609014"/>
            <a:ext cx="30457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Silicon temperature considering a thermal pad</a:t>
            </a:r>
            <a:endParaRPr lang="en-GB" sz="1000" dirty="0"/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6448960" y="4042776"/>
            <a:ext cx="512138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Results: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400" dirty="0"/>
              <a:t>Hottest </a:t>
            </a:r>
            <a:r>
              <a:rPr lang="pt-PT" sz="1400" dirty="0" smtClean="0"/>
              <a:t>electronic component </a:t>
            </a:r>
            <a:r>
              <a:rPr lang="pt-PT" sz="1400" dirty="0"/>
              <a:t>is now eConD </a:t>
            </a:r>
            <a:r>
              <a:rPr lang="pt-PT" sz="1400" dirty="0" smtClean="0"/>
              <a:t>at </a:t>
            </a:r>
            <a:r>
              <a:rPr lang="pt-PT" sz="1400" dirty="0"/>
              <a:t>6.8 ˚C;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400" dirty="0"/>
              <a:t>Local </a:t>
            </a:r>
            <a:r>
              <a:rPr lang="pt-PT" sz="1400" dirty="0" smtClean="0"/>
              <a:t>increase </a:t>
            </a:r>
            <a:r>
              <a:rPr lang="pt-PT" sz="1400" dirty="0"/>
              <a:t>of the temperature </a:t>
            </a:r>
            <a:r>
              <a:rPr lang="pt-PT" sz="1400" dirty="0" smtClean="0"/>
              <a:t>on the </a:t>
            </a:r>
            <a:r>
              <a:rPr lang="pt-PT" sz="1400" dirty="0"/>
              <a:t>silicon layer to -</a:t>
            </a:r>
            <a:r>
              <a:rPr lang="pt-PT" sz="1400" dirty="0" smtClean="0"/>
              <a:t>27.0 </a:t>
            </a:r>
            <a:r>
              <a:rPr lang="pt-PT" sz="1400" dirty="0"/>
              <a:t>˚C;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400" dirty="0"/>
              <a:t>Lead-Steel cover has an extreme importance on the cooling of the motherboard;</a:t>
            </a:r>
          </a:p>
          <a:p>
            <a:endParaRPr lang="en-GB" sz="1200" dirty="0"/>
          </a:p>
        </p:txBody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488EAB3E-1866-4B8B-A2C8-D4C0EAB4BA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267177"/>
              </p:ext>
            </p:extLst>
          </p:nvPr>
        </p:nvGraphicFramePr>
        <p:xfrm>
          <a:off x="6766986" y="2257180"/>
          <a:ext cx="4349115" cy="956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574">
                  <a:extLst>
                    <a:ext uri="{9D8B030D-6E8A-4147-A177-3AD203B41FA5}">
                      <a16:colId xmlns:a16="http://schemas.microsoft.com/office/drawing/2014/main" val="4189878178"/>
                    </a:ext>
                  </a:extLst>
                </a:gridCol>
                <a:gridCol w="1366784">
                  <a:extLst>
                    <a:ext uri="{9D8B030D-6E8A-4147-A177-3AD203B41FA5}">
                      <a16:colId xmlns:a16="http://schemas.microsoft.com/office/drawing/2014/main" val="3658535606"/>
                    </a:ext>
                  </a:extLst>
                </a:gridCol>
                <a:gridCol w="1894757">
                  <a:extLst>
                    <a:ext uri="{9D8B030D-6E8A-4147-A177-3AD203B41FA5}">
                      <a16:colId xmlns:a16="http://schemas.microsoft.com/office/drawing/2014/main" val="2436488624"/>
                    </a:ext>
                  </a:extLst>
                </a:gridCol>
              </a:tblGrid>
              <a:tr h="346439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Baseline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/>
                        <a:t>Thermal</a:t>
                      </a:r>
                      <a:r>
                        <a:rPr lang="pt-PT" sz="1400" baseline="0" dirty="0"/>
                        <a:t> pad on eConT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7157406"/>
                  </a:ext>
                </a:extLst>
              </a:tr>
              <a:tr h="28199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eConT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>
                          <a:solidFill>
                            <a:srgbClr val="FF0000"/>
                          </a:solidFill>
                        </a:rPr>
                        <a:t>26.2 ˚C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>
                          <a:solidFill>
                            <a:srgbClr val="FF0000"/>
                          </a:solidFill>
                        </a:rPr>
                        <a:t>-4.2  ˚C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6465178"/>
                  </a:ext>
                </a:extLst>
              </a:tr>
              <a:tr h="281991">
                <a:tc>
                  <a:txBody>
                    <a:bodyPr/>
                    <a:lstStyle/>
                    <a:p>
                      <a:pPr algn="ctr"/>
                      <a:r>
                        <a:rPr lang="pt-PT" sz="1400" b="1" dirty="0"/>
                        <a:t>eConD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/>
                        <a:t>15.3 ˚C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6.8  </a:t>
                      </a:r>
                      <a:r>
                        <a:rPr lang="pt-PT" sz="1400" dirty="0"/>
                        <a:t>˚C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8251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9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6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12/14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961EDD1-A267-4268-BB1C-CC40ECDBD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0464"/>
            <a:ext cx="8896643" cy="1055431"/>
          </a:xfrm>
        </p:spPr>
        <p:txBody>
          <a:bodyPr>
            <a:normAutofit/>
          </a:bodyPr>
          <a:lstStyle/>
          <a:p>
            <a:r>
              <a:rPr lang="pt-PT" dirty="0"/>
              <a:t>Summary</a:t>
            </a:r>
            <a:endParaRPr lang="en-GB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D270F50-A3C8-4C86-9A1E-7BCB67C05ACC}"/>
              </a:ext>
            </a:extLst>
          </p:cNvPr>
          <p:cNvSpPr txBox="1">
            <a:spLocks/>
          </p:cNvSpPr>
          <p:nvPr/>
        </p:nvSpPr>
        <p:spPr>
          <a:xfrm>
            <a:off x="838200" y="1100670"/>
            <a:ext cx="10515600" cy="4291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 smtClean="0"/>
              <a:t>Lead-Steel </a:t>
            </a:r>
            <a:r>
              <a:rPr lang="pt-PT" dirty="0"/>
              <a:t>cover has a significant impact on the </a:t>
            </a:r>
            <a:r>
              <a:rPr lang="pt-PT" dirty="0" smtClean="0"/>
              <a:t>motherboard cooling;</a:t>
            </a:r>
          </a:p>
          <a:p>
            <a:r>
              <a:rPr lang="pt-PT" dirty="0"/>
              <a:t>High heat generation on several electronic components, specially on eConT – hottest component</a:t>
            </a:r>
            <a:r>
              <a:rPr lang="pt-PT" dirty="0" smtClean="0"/>
              <a:t>;</a:t>
            </a:r>
            <a:endParaRPr lang="pt-PT" dirty="0"/>
          </a:p>
          <a:p>
            <a:r>
              <a:rPr lang="pt-PT" dirty="0"/>
              <a:t>The use of a thermal pad </a:t>
            </a:r>
            <a:r>
              <a:rPr lang="pt-PT" dirty="0" err="1"/>
              <a:t>seems</a:t>
            </a:r>
            <a:r>
              <a:rPr lang="pt-PT" dirty="0"/>
              <a:t> to </a:t>
            </a:r>
            <a:r>
              <a:rPr lang="pt-PT" dirty="0" err="1"/>
              <a:t>be</a:t>
            </a:r>
            <a:r>
              <a:rPr lang="pt-PT" dirty="0"/>
              <a:t> a promissing solution (allowing thermal testing at room temperature);</a:t>
            </a:r>
          </a:p>
          <a:p>
            <a:r>
              <a:rPr lang="pt-PT" dirty="0" err="1"/>
              <a:t>Convection</a:t>
            </a:r>
            <a:r>
              <a:rPr lang="pt-PT" dirty="0"/>
              <a:t> </a:t>
            </a:r>
            <a:r>
              <a:rPr lang="pt-PT" dirty="0" err="1"/>
              <a:t>has</a:t>
            </a:r>
            <a:r>
              <a:rPr lang="pt-PT" dirty="0"/>
              <a:t> no </a:t>
            </a:r>
            <a:r>
              <a:rPr lang="pt-PT" dirty="0" err="1"/>
              <a:t>influence</a:t>
            </a:r>
            <a:r>
              <a:rPr lang="pt-PT" dirty="0"/>
              <a:t> </a:t>
            </a:r>
            <a:r>
              <a:rPr lang="pt-PT" dirty="0" err="1"/>
              <a:t>on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results</a:t>
            </a:r>
            <a:r>
              <a:rPr lang="pt-PT" dirty="0"/>
              <a:t>;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Given the harsh environment (i.e. radiation, cooling cycles) degradation </a:t>
            </a:r>
            <a:r>
              <a:rPr lang="pt-PT" dirty="0">
                <a:solidFill>
                  <a:srgbClr val="FF0000"/>
                </a:solidFill>
              </a:rPr>
              <a:t>of the </a:t>
            </a:r>
            <a:r>
              <a:rPr lang="pt-PT" dirty="0" smtClean="0">
                <a:solidFill>
                  <a:srgbClr val="FF0000"/>
                </a:solidFill>
              </a:rPr>
              <a:t>thermal pad material </a:t>
            </a:r>
            <a:r>
              <a:rPr lang="pt-PT" dirty="0">
                <a:solidFill>
                  <a:srgbClr val="FF0000"/>
                </a:solidFill>
              </a:rPr>
              <a:t>must be considered;</a:t>
            </a:r>
          </a:p>
          <a:p>
            <a:endParaRPr lang="pt-PT" sz="16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9274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259509"/>
            <a:ext cx="10239633" cy="4351338"/>
          </a:xfrm>
        </p:spPr>
        <p:txBody>
          <a:bodyPr/>
          <a:lstStyle/>
          <a:p>
            <a:pPr algn="just"/>
            <a:r>
              <a:rPr lang="pt-PT" dirty="0"/>
              <a:t>Improve the thermal contact modeling of the different considered parts (electronic components; cover; cooling plate and posts)</a:t>
            </a:r>
            <a:endParaRPr lang="en-GB" dirty="0"/>
          </a:p>
          <a:p>
            <a:pPr algn="just"/>
            <a:r>
              <a:rPr lang="pt-PT" dirty="0" smtClean="0"/>
              <a:t>Collaborative work with </a:t>
            </a:r>
            <a:r>
              <a:rPr lang="pt-PT" dirty="0"/>
              <a:t>the cassete and electronic design engineers to optimize the thermal performance of the HB-MB package;</a:t>
            </a:r>
            <a:endParaRPr lang="en-GB" dirty="0"/>
          </a:p>
          <a:p>
            <a:pPr algn="just"/>
            <a:r>
              <a:rPr lang="en-GB" dirty="0"/>
              <a:t>Validate the obtained </a:t>
            </a:r>
            <a:r>
              <a:rPr lang="en-GB" dirty="0" smtClean="0"/>
              <a:t>results (with experimental tests)</a:t>
            </a:r>
            <a:r>
              <a:rPr lang="pt-PT" dirty="0" smtClean="0"/>
              <a:t>;</a:t>
            </a:r>
            <a:endParaRPr lang="en-GB" dirty="0"/>
          </a:p>
          <a:p>
            <a:pPr algn="just"/>
            <a:r>
              <a:rPr lang="en-GB" dirty="0"/>
              <a:t>Expand the </a:t>
            </a:r>
            <a:r>
              <a:rPr lang="en-GB" dirty="0" smtClean="0"/>
              <a:t>thermal-mechanical </a:t>
            </a:r>
            <a:r>
              <a:rPr lang="en-GB" dirty="0"/>
              <a:t>analysis to the all cassette;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6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13/14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3D3FF3F-A962-4F7B-98F0-A06F5AC49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0464"/>
            <a:ext cx="8896643" cy="1055431"/>
          </a:xfrm>
        </p:spPr>
        <p:txBody>
          <a:bodyPr>
            <a:normAutofit/>
          </a:bodyPr>
          <a:lstStyle/>
          <a:p>
            <a:r>
              <a:rPr lang="pt-PT" dirty="0" err="1"/>
              <a:t>Challenges</a:t>
            </a:r>
            <a:r>
              <a:rPr lang="pt-PT" dirty="0"/>
              <a:t> for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86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6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14/14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3D3FF3F-A962-4F7B-98F0-A06F5AC49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0464"/>
            <a:ext cx="8896643" cy="1055431"/>
          </a:xfrm>
        </p:spPr>
        <p:txBody>
          <a:bodyPr>
            <a:normAutofit/>
          </a:bodyPr>
          <a:lstStyle/>
          <a:p>
            <a:r>
              <a:rPr lang="pt-PT" dirty="0"/>
              <a:t>Questions?</a:t>
            </a:r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3D3FF3F-A962-4F7B-98F0-A06F5AC49BF2}"/>
              </a:ext>
            </a:extLst>
          </p:cNvPr>
          <p:cNvSpPr txBox="1">
            <a:spLocks/>
          </p:cNvSpPr>
          <p:nvPr/>
        </p:nvSpPr>
        <p:spPr>
          <a:xfrm>
            <a:off x="838199" y="4278592"/>
            <a:ext cx="8896643" cy="1055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400" dirty="0"/>
              <a:t>References</a:t>
            </a:r>
            <a:endParaRPr lang="pt-PT" sz="1600" dirty="0"/>
          </a:p>
          <a:p>
            <a:r>
              <a:rPr lang="pt-PT" sz="1000" dirty="0"/>
              <a:t>[1] CMS Collaboration, “The Phase 2 Upgrade of the CMS endcap calorimeter”, Technical design report, 9 April 2018, ISBN 978-92-9083-459-5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08307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0464"/>
            <a:ext cx="5684342" cy="1055431"/>
          </a:xfrm>
        </p:spPr>
        <p:txBody>
          <a:bodyPr>
            <a:normAutofit/>
          </a:bodyPr>
          <a:lstStyle/>
          <a:p>
            <a:r>
              <a:rPr lang="pt-PT" sz="4000" dirty="0"/>
              <a:t>Context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70317"/>
            <a:ext cx="10515600" cy="4685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i="1" dirty="0"/>
              <a:t>What is the CMS?</a:t>
            </a:r>
            <a:endParaRPr lang="en-GB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1089" y="335724"/>
            <a:ext cx="5002603" cy="33072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09497"/>
            <a:ext cx="5002602" cy="353393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9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1/14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1998552" y="5113503"/>
            <a:ext cx="2146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CMS </a:t>
            </a:r>
            <a:r>
              <a:rPr lang="pt-PT" sz="1000" dirty="0" err="1"/>
              <a:t>detector</a:t>
            </a:r>
            <a:r>
              <a:rPr lang="pt-PT" sz="1000" dirty="0"/>
              <a:t> – 3D </a:t>
            </a:r>
            <a:r>
              <a:rPr lang="pt-PT" sz="1000" dirty="0" err="1"/>
              <a:t>model</a:t>
            </a:r>
            <a:endParaRPr lang="en-GB" sz="1000" dirty="0"/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8046975" y="5120573"/>
            <a:ext cx="2146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CMS </a:t>
            </a:r>
            <a:r>
              <a:rPr lang="pt-PT" sz="1000" dirty="0" err="1"/>
              <a:t>detector</a:t>
            </a:r>
            <a:r>
              <a:rPr lang="pt-PT" sz="1000" dirty="0"/>
              <a:t> – </a:t>
            </a:r>
            <a:r>
              <a:rPr lang="pt-PT" sz="1000" dirty="0" err="1"/>
              <a:t>cavern</a:t>
            </a:r>
            <a:r>
              <a:rPr lang="pt-PT" sz="1000" dirty="0"/>
              <a:t> </a:t>
            </a:r>
            <a:r>
              <a:rPr lang="pt-PT" sz="1000" dirty="0" err="1"/>
              <a:t>photo</a:t>
            </a:r>
            <a:endParaRPr lang="en-GB" sz="1000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A232B35B-5C8E-4A59-8BAF-63391604B4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200" y="1641256"/>
            <a:ext cx="5048211" cy="3352012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72F79B4A-E917-4BC9-A7EE-68C91EA5D51C}"/>
              </a:ext>
            </a:extLst>
          </p:cNvPr>
          <p:cNvSpPr/>
          <p:nvPr/>
        </p:nvSpPr>
        <p:spPr>
          <a:xfrm>
            <a:off x="1028414" y="5366794"/>
            <a:ext cx="99661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/>
              <a:t>For the High Luminosity operation of the LHC, CMS will replace the endcap calorimeters with a new High Granularity Calorimeter.</a:t>
            </a:r>
          </a:p>
        </p:txBody>
      </p:sp>
    </p:spTree>
    <p:extLst>
      <p:ext uri="{BB962C8B-B14F-4D97-AF65-F5344CB8AC3E}">
        <p14:creationId xmlns:p14="http://schemas.microsoft.com/office/powerpoint/2010/main" val="375409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724586" y="767042"/>
            <a:ext cx="3436286" cy="459114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9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2/14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100464"/>
            <a:ext cx="5684342" cy="1055431"/>
          </a:xfrm>
        </p:spPr>
        <p:txBody>
          <a:bodyPr>
            <a:normAutofit/>
          </a:bodyPr>
          <a:lstStyle/>
          <a:p>
            <a:r>
              <a:rPr lang="pt-PT" sz="4000" dirty="0"/>
              <a:t>Context</a:t>
            </a:r>
            <a:endParaRPr lang="en-GB" sz="4000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838200" y="970317"/>
            <a:ext cx="10515600" cy="4685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i="1" dirty="0"/>
              <a:t>High Luminosity &amp; High Granularity Calorimeter</a:t>
            </a:r>
            <a:endParaRPr lang="en-GB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743" t="23820" r="42227" b="10712"/>
          <a:stretch/>
        </p:blipFill>
        <p:spPr>
          <a:xfrm>
            <a:off x="6604454" y="1482135"/>
            <a:ext cx="3949574" cy="324268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4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2369492" y="4768070"/>
            <a:ext cx="2146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HGCAL Slice drawing</a:t>
            </a:r>
            <a:endParaRPr lang="en-GB" sz="1000" dirty="0"/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7436055" y="4768071"/>
            <a:ext cx="2146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HGCAL 3D Model</a:t>
            </a:r>
            <a:endParaRPr lang="en-GB" sz="1000" dirty="0"/>
          </a:p>
        </p:txBody>
      </p:sp>
      <p:sp>
        <p:nvSpPr>
          <p:cNvPr id="17" name="Retângulo 14">
            <a:extLst>
              <a:ext uri="{FF2B5EF4-FFF2-40B4-BE49-F238E27FC236}">
                <a16:creationId xmlns:a16="http://schemas.microsoft.com/office/drawing/2014/main" id="{72F79B4A-E917-4BC9-A7EE-68C91EA5D51C}"/>
              </a:ext>
            </a:extLst>
          </p:cNvPr>
          <p:cNvSpPr/>
          <p:nvPr/>
        </p:nvSpPr>
        <p:spPr>
          <a:xfrm>
            <a:off x="1112921" y="5372198"/>
            <a:ext cx="99661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/>
              <a:t>Initial focus will be on the Electromagnetic (CE-E)</a:t>
            </a:r>
            <a:endParaRPr lang="en-GB" sz="2400" dirty="0"/>
          </a:p>
        </p:txBody>
      </p:sp>
      <p:sp>
        <p:nvSpPr>
          <p:cNvPr id="2" name="Oval 1"/>
          <p:cNvSpPr/>
          <p:nvPr/>
        </p:nvSpPr>
        <p:spPr>
          <a:xfrm>
            <a:off x="1935940" y="2923811"/>
            <a:ext cx="433552" cy="1166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>
            <a:stCxn id="2" idx="4"/>
          </p:cNvCxnSpPr>
          <p:nvPr/>
        </p:nvCxnSpPr>
        <p:spPr>
          <a:xfrm>
            <a:off x="2152716" y="4090459"/>
            <a:ext cx="708725" cy="13376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4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918" y="1155895"/>
            <a:ext cx="5181368" cy="365051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9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3/14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100464"/>
            <a:ext cx="5684342" cy="1055431"/>
          </a:xfrm>
        </p:spPr>
        <p:txBody>
          <a:bodyPr>
            <a:normAutofit/>
          </a:bodyPr>
          <a:lstStyle/>
          <a:p>
            <a:r>
              <a:rPr lang="pt-PT" sz="4000" dirty="0"/>
              <a:t>Context</a:t>
            </a:r>
            <a:endParaRPr lang="en-GB" sz="40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38200" y="970317"/>
            <a:ext cx="10515600" cy="4685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t-PT" i="1" dirty="0"/>
              <a:t>Cassette Layout?</a:t>
            </a:r>
            <a:endParaRPr lang="en-GB" i="1" dirty="0"/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6913088" y="4802945"/>
            <a:ext cx="3209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Schematic Layout of a CE-E Cassette</a:t>
            </a:r>
            <a:endParaRPr lang="en-GB" sz="14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4539767" y="-4649068"/>
            <a:ext cx="4881795" cy="4326234"/>
            <a:chOff x="711370" y="1626251"/>
            <a:chExt cx="4881795" cy="432623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6936" y="3713042"/>
              <a:ext cx="2575511" cy="198302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6"/>
            <a:srcRect t="19881"/>
            <a:stretch/>
          </p:blipFill>
          <p:spPr>
            <a:xfrm>
              <a:off x="711370" y="1626251"/>
              <a:ext cx="4881795" cy="1726193"/>
            </a:xfrm>
            <a:prstGeom prst="rect">
              <a:avLst/>
            </a:prstGeom>
          </p:spPr>
        </p:pic>
        <p:sp>
          <p:nvSpPr>
            <p:cNvPr id="12" name="TextBox 21">
              <a:extLst>
                <a:ext uri="{FF2B5EF4-FFF2-40B4-BE49-F238E27FC236}">
                  <a16:creationId xmlns:a16="http://schemas.microsoft.com/office/drawing/2014/main" id="{088DD398-AEA2-4489-82DE-2A6E42674E0D}"/>
                </a:ext>
              </a:extLst>
            </p:cNvPr>
            <p:cNvSpPr txBox="1"/>
            <p:nvPr/>
          </p:nvSpPr>
          <p:spPr>
            <a:xfrm>
              <a:off x="2130899" y="5706264"/>
              <a:ext cx="21464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000" dirty="0"/>
                <a:t>Hexaboard layers</a:t>
              </a:r>
              <a:endParaRPr lang="en-GB" sz="1000" dirty="0"/>
            </a:p>
          </p:txBody>
        </p:sp>
        <p:sp>
          <p:nvSpPr>
            <p:cNvPr id="16" name="TextBox 21">
              <a:extLst>
                <a:ext uri="{FF2B5EF4-FFF2-40B4-BE49-F238E27FC236}">
                  <a16:creationId xmlns:a16="http://schemas.microsoft.com/office/drawing/2014/main" id="{088DD398-AEA2-4489-82DE-2A6E42674E0D}"/>
                </a:ext>
              </a:extLst>
            </p:cNvPr>
            <p:cNvSpPr txBox="1"/>
            <p:nvPr/>
          </p:nvSpPr>
          <p:spPr>
            <a:xfrm>
              <a:off x="2011630" y="3398851"/>
              <a:ext cx="24283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000" dirty="0"/>
                <a:t>Outer edge of a CE-E cassette – 3D model</a:t>
              </a:r>
              <a:endParaRPr lang="en-GB" sz="1000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961118" y="4047214"/>
              <a:ext cx="76500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900" dirty="0"/>
                <a:t>Hexaboard</a:t>
              </a:r>
              <a:endParaRPr lang="en-GB" sz="9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61118" y="4408716"/>
              <a:ext cx="95841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900" dirty="0"/>
                <a:t>Silicon Sensor</a:t>
              </a:r>
              <a:endParaRPr lang="en-GB" sz="9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16140" y="4779694"/>
              <a:ext cx="95841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900" dirty="0"/>
                <a:t>Glue</a:t>
              </a:r>
              <a:endParaRPr lang="en-GB" sz="9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66129" y="5108834"/>
              <a:ext cx="10455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900" dirty="0"/>
                <a:t>Cu and CU/W base plate</a:t>
              </a:r>
              <a:endParaRPr lang="en-GB" sz="900" dirty="0"/>
            </a:p>
          </p:txBody>
        </p:sp>
        <p:cxnSp>
          <p:nvCxnSpPr>
            <p:cNvPr id="20" name="Straight Arrow Connector 19"/>
            <p:cNvCxnSpPr>
              <a:stCxn id="2" idx="3"/>
            </p:cNvCxnSpPr>
            <p:nvPr/>
          </p:nvCxnSpPr>
          <p:spPr>
            <a:xfrm>
              <a:off x="1726123" y="4162630"/>
              <a:ext cx="404776" cy="61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726123" y="4532776"/>
              <a:ext cx="404776" cy="61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445022" y="4879506"/>
              <a:ext cx="667925" cy="4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1796936" y="5293500"/>
              <a:ext cx="35308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881" y="1476595"/>
            <a:ext cx="4866449" cy="3189938"/>
          </a:xfrm>
          <a:prstGeom prst="rect">
            <a:avLst/>
          </a:prstGeom>
        </p:spPr>
      </p:pic>
      <p:sp>
        <p:nvSpPr>
          <p:cNvPr id="26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352876" y="4741788"/>
            <a:ext cx="4150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/>
              <a:t>Exploded diagram of a motherboard and three silicon modules on a cooling plate (at -30˚ C)</a:t>
            </a:r>
            <a:endParaRPr lang="en-GB" sz="1400" dirty="0"/>
          </a:p>
        </p:txBody>
      </p:sp>
      <p:sp>
        <p:nvSpPr>
          <p:cNvPr id="3" name="Oval 2"/>
          <p:cNvSpPr/>
          <p:nvPr/>
        </p:nvSpPr>
        <p:spPr>
          <a:xfrm rot="19772061">
            <a:off x="6779382" y="1916882"/>
            <a:ext cx="488367" cy="1263473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tângulo 14">
            <a:extLst>
              <a:ext uri="{FF2B5EF4-FFF2-40B4-BE49-F238E27FC236}">
                <a16:creationId xmlns:a16="http://schemas.microsoft.com/office/drawing/2014/main" id="{72F79B4A-E917-4BC9-A7EE-68C91EA5D51C}"/>
              </a:ext>
            </a:extLst>
          </p:cNvPr>
          <p:cNvSpPr/>
          <p:nvPr/>
        </p:nvSpPr>
        <p:spPr>
          <a:xfrm>
            <a:off x="764853" y="5412367"/>
            <a:ext cx="104365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/>
              <a:t>First analysis will be focused on a small section of the cassette composed by three modules (Silicon sensor, CU-W baseplate, </a:t>
            </a:r>
            <a:r>
              <a:rPr lang="en-GB" sz="2000" dirty="0" err="1" smtClean="0"/>
              <a:t>Hexaboard</a:t>
            </a:r>
            <a:r>
              <a:rPr lang="en-GB" sz="2000" dirty="0" smtClean="0"/>
              <a:t>), the cooling plate, motherboard and lead steel cover.</a:t>
            </a:r>
            <a:endParaRPr lang="en-GB" sz="2000" dirty="0"/>
          </a:p>
        </p:txBody>
      </p:sp>
      <p:cxnSp>
        <p:nvCxnSpPr>
          <p:cNvPr id="22" name="Straight Arrow Connector 21"/>
          <p:cNvCxnSpPr>
            <a:stCxn id="3" idx="3"/>
          </p:cNvCxnSpPr>
          <p:nvPr/>
        </p:nvCxnSpPr>
        <p:spPr>
          <a:xfrm flipH="1">
            <a:off x="6408684" y="3021193"/>
            <a:ext cx="692546" cy="23154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79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18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4/14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38200" y="100464"/>
            <a:ext cx="5684342" cy="1055431"/>
          </a:xfrm>
        </p:spPr>
        <p:txBody>
          <a:bodyPr>
            <a:normAutofit/>
          </a:bodyPr>
          <a:lstStyle/>
          <a:p>
            <a:r>
              <a:rPr lang="pt-PT" sz="4000" dirty="0"/>
              <a:t>Internship objectives</a:t>
            </a:r>
            <a:endParaRPr lang="en-GB" sz="4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1304330" y="2009756"/>
            <a:ext cx="9583340" cy="2838487"/>
            <a:chOff x="206134" y="2012215"/>
            <a:chExt cx="10493211" cy="3257113"/>
          </a:xfrm>
        </p:grpSpPr>
        <p:sp>
          <p:nvSpPr>
            <p:cNvPr id="11" name="Hexagon 10"/>
            <p:cNvSpPr/>
            <p:nvPr/>
          </p:nvSpPr>
          <p:spPr>
            <a:xfrm>
              <a:off x="206134" y="2012215"/>
              <a:ext cx="2520000" cy="216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600" dirty="0"/>
                <a:t>Thermal analysis of the </a:t>
              </a:r>
              <a:r>
                <a:rPr lang="pt-PT" sz="1600" dirty="0" smtClean="0"/>
                <a:t>Hexaboard-Motherboard (HB-MB) package</a:t>
              </a:r>
              <a:endParaRPr lang="en-GB" sz="1600" dirty="0"/>
            </a:p>
          </p:txBody>
        </p:sp>
        <p:sp>
          <p:nvSpPr>
            <p:cNvPr id="12" name="Hexagon 11"/>
            <p:cNvSpPr/>
            <p:nvPr/>
          </p:nvSpPr>
          <p:spPr>
            <a:xfrm>
              <a:off x="2199526" y="3092215"/>
              <a:ext cx="2520000" cy="216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600" dirty="0" smtClean="0"/>
                <a:t>Proposal to improve the Thermal </a:t>
              </a:r>
              <a:r>
                <a:rPr lang="pt-PT" sz="1600" dirty="0"/>
                <a:t>performance of the </a:t>
              </a:r>
              <a:r>
                <a:rPr lang="pt-PT" sz="1600" dirty="0" smtClean="0"/>
                <a:t>HB-MB </a:t>
              </a:r>
              <a:r>
                <a:rPr lang="pt-PT" sz="1600" dirty="0"/>
                <a:t>configuration</a:t>
              </a:r>
              <a:endParaRPr lang="en-GB" sz="1600" dirty="0"/>
            </a:p>
          </p:txBody>
        </p:sp>
        <p:sp>
          <p:nvSpPr>
            <p:cNvPr id="13" name="Hexagon 12"/>
            <p:cNvSpPr/>
            <p:nvPr/>
          </p:nvSpPr>
          <p:spPr>
            <a:xfrm>
              <a:off x="4192740" y="2020383"/>
              <a:ext cx="2520000" cy="2159999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600" dirty="0"/>
                <a:t>Experimental setup and </a:t>
              </a:r>
              <a:r>
                <a:rPr lang="pt-PT" sz="1600" dirty="0" smtClean="0"/>
                <a:t>analysis to validate results</a:t>
              </a:r>
              <a:endParaRPr lang="en-GB" sz="1600" dirty="0"/>
            </a:p>
          </p:txBody>
        </p:sp>
        <p:sp>
          <p:nvSpPr>
            <p:cNvPr id="15" name="Hexagon 14"/>
            <p:cNvSpPr/>
            <p:nvPr/>
          </p:nvSpPr>
          <p:spPr>
            <a:xfrm>
              <a:off x="6186132" y="3109329"/>
              <a:ext cx="2520000" cy="2159999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600" dirty="0"/>
                <a:t>Thermal-mechanical model of the full cassette</a:t>
              </a:r>
              <a:endParaRPr lang="en-GB" sz="1600" dirty="0"/>
            </a:p>
          </p:txBody>
        </p:sp>
        <p:sp>
          <p:nvSpPr>
            <p:cNvPr id="23" name="Hexagon 22"/>
            <p:cNvSpPr/>
            <p:nvPr/>
          </p:nvSpPr>
          <p:spPr>
            <a:xfrm>
              <a:off x="8179345" y="2029330"/>
              <a:ext cx="2520000" cy="216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600" dirty="0"/>
                <a:t>Understand and propose new design solutions based on </a:t>
              </a:r>
              <a:r>
                <a:rPr lang="pt-PT" sz="1600" dirty="0" smtClean="0"/>
                <a:t>the </a:t>
              </a:r>
              <a:r>
                <a:rPr lang="pt-PT" sz="1600" dirty="0"/>
                <a:t>obtained results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062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10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5/14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100464"/>
            <a:ext cx="8318326" cy="1055431"/>
          </a:xfrm>
        </p:spPr>
        <p:txBody>
          <a:bodyPr>
            <a:normAutofit/>
          </a:bodyPr>
          <a:lstStyle/>
          <a:p>
            <a:r>
              <a:rPr lang="pt-PT" sz="4000" dirty="0"/>
              <a:t>MB-HB </a:t>
            </a:r>
            <a:r>
              <a:rPr lang="pt-PT" sz="4000" dirty="0" err="1"/>
              <a:t>Baseline</a:t>
            </a:r>
            <a:endParaRPr lang="en-GB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32" t="15448" r="22682" b="10573"/>
          <a:stretch/>
        </p:blipFill>
        <p:spPr>
          <a:xfrm>
            <a:off x="795704" y="2515188"/>
            <a:ext cx="3575413" cy="266932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98" t="8932" r="-571" b="5315"/>
          <a:stretch/>
        </p:blipFill>
        <p:spPr>
          <a:xfrm>
            <a:off x="4410017" y="1916425"/>
            <a:ext cx="7528869" cy="355388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6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1650892" y="4854165"/>
            <a:ext cx="2146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dirty="0"/>
              <a:t>Detailed 3D model of the Hexaboard</a:t>
            </a:r>
            <a:endParaRPr lang="en-GB" sz="1600" dirty="0"/>
          </a:p>
        </p:txBody>
      </p:sp>
      <p:sp>
        <p:nvSpPr>
          <p:cNvPr id="31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7216338" y="4761522"/>
            <a:ext cx="2279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Detailed 3D model of the Motherboard</a:t>
            </a:r>
            <a:endParaRPr lang="en-GB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8D270F50-A3C8-4C86-9A1E-7BCB67C05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5908"/>
            <a:ext cx="10515600" cy="1480885"/>
          </a:xfrm>
        </p:spPr>
        <p:txBody>
          <a:bodyPr>
            <a:normAutofit fontScale="40000" lnSpcReduction="20000"/>
          </a:bodyPr>
          <a:lstStyle/>
          <a:p>
            <a:r>
              <a:rPr lang="pt-PT" sz="3600" dirty="0"/>
              <a:t>Most recent </a:t>
            </a:r>
            <a:r>
              <a:rPr lang="pt-PT" sz="3600" dirty="0" smtClean="0"/>
              <a:t>models and heat loads provided by P</a:t>
            </a:r>
            <a:r>
              <a:rPr lang="pt-PT" sz="3600" dirty="0"/>
              <a:t>. Rubinov </a:t>
            </a:r>
            <a:r>
              <a:rPr lang="pt-PT" sz="3600" dirty="0" smtClean="0"/>
              <a:t>(HGCAL Electronics Coordinator);</a:t>
            </a:r>
            <a:endParaRPr lang="pt-PT" sz="3600" dirty="0"/>
          </a:p>
          <a:p>
            <a:r>
              <a:rPr lang="pt-PT" sz="3600" dirty="0" err="1"/>
              <a:t>Detailed</a:t>
            </a:r>
            <a:r>
              <a:rPr lang="pt-PT" sz="3600" dirty="0"/>
              <a:t> </a:t>
            </a:r>
            <a:r>
              <a:rPr lang="pt-PT" sz="3600" dirty="0" err="1"/>
              <a:t>electronic</a:t>
            </a:r>
            <a:r>
              <a:rPr lang="pt-PT" sz="3600" dirty="0"/>
              <a:t> </a:t>
            </a:r>
            <a:r>
              <a:rPr lang="pt-PT" sz="3600" dirty="0" err="1"/>
              <a:t>components</a:t>
            </a:r>
            <a:r>
              <a:rPr lang="pt-PT" sz="3600" dirty="0"/>
              <a:t> with pin connections to the boards;</a:t>
            </a:r>
          </a:p>
          <a:p>
            <a:r>
              <a:rPr lang="pt-PT" sz="3600" dirty="0"/>
              <a:t>Detailed plastic connectors between both boards;</a:t>
            </a:r>
          </a:p>
          <a:p>
            <a:r>
              <a:rPr lang="pt-PT" sz="3600" dirty="0" smtClean="0"/>
              <a:t>P. Rubinov also provided the heat loads of each one of the electronic components</a:t>
            </a:r>
          </a:p>
          <a:p>
            <a:r>
              <a:rPr lang="pt-PT" sz="3600" b="1" dirty="0" smtClean="0">
                <a:solidFill>
                  <a:srgbClr val="FF0000"/>
                </a:solidFill>
              </a:rPr>
              <a:t>Max. Allowable operating temperature for the chips is 60° C.</a:t>
            </a:r>
            <a:endParaRPr lang="pt-PT" sz="3600" b="1" dirty="0">
              <a:solidFill>
                <a:srgbClr val="FF0000"/>
              </a:solidFill>
            </a:endParaRPr>
          </a:p>
          <a:p>
            <a:endParaRPr lang="en-GB" sz="1400" dirty="0"/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353691" y="5662602"/>
            <a:ext cx="7620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rgbClr val="0070C0"/>
                </a:solidFill>
              </a:rPr>
              <a:t>A </a:t>
            </a:r>
            <a:r>
              <a:rPr lang="pt-PT" sz="2000" b="1" dirty="0">
                <a:solidFill>
                  <a:srgbClr val="0070C0"/>
                </a:solidFill>
              </a:rPr>
              <a:t>simplified</a:t>
            </a:r>
            <a:r>
              <a:rPr lang="pt-PT" sz="2000" dirty="0">
                <a:solidFill>
                  <a:srgbClr val="0070C0"/>
                </a:solidFill>
              </a:rPr>
              <a:t> model </a:t>
            </a:r>
            <a:r>
              <a:rPr lang="pt-PT" sz="2000" b="1" dirty="0">
                <a:solidFill>
                  <a:srgbClr val="0070C0"/>
                </a:solidFill>
              </a:rPr>
              <a:t>shall</a:t>
            </a:r>
            <a:r>
              <a:rPr lang="pt-PT" sz="2000" dirty="0">
                <a:solidFill>
                  <a:srgbClr val="0070C0"/>
                </a:solidFill>
              </a:rPr>
              <a:t> be made (necessary for the thermal analysis)</a:t>
            </a:r>
            <a:endParaRPr lang="en-GB" sz="2000" dirty="0">
              <a:solidFill>
                <a:srgbClr val="0070C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876903" y="2712138"/>
            <a:ext cx="5259294" cy="109967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63018" y="3087880"/>
            <a:ext cx="524356" cy="173639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rot="686861">
            <a:off x="8065453" y="3044269"/>
            <a:ext cx="1079158" cy="228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800" dirty="0" smtClean="0">
                <a:solidFill>
                  <a:schemeClr val="tx1"/>
                </a:solidFill>
              </a:rPr>
              <a:t>491 mm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20594509">
            <a:off x="256124" y="3881956"/>
            <a:ext cx="1079158" cy="228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800" dirty="0" smtClean="0">
                <a:solidFill>
                  <a:schemeClr val="tx1"/>
                </a:solidFill>
              </a:rPr>
              <a:t>189 mm</a:t>
            </a:r>
            <a:endParaRPr lang="en-GB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1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E3EC81A-2528-4DF7-AEC4-0A549C4B42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DFDFDF"/>
              </a:clrFrom>
              <a:clrTo>
                <a:srgbClr val="DFDFD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8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13" t="16757" r="42171" b="15065"/>
          <a:stretch/>
        </p:blipFill>
        <p:spPr>
          <a:xfrm rot="565317">
            <a:off x="6625219" y="1080433"/>
            <a:ext cx="3716875" cy="261211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Rectangle 8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11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6</a:t>
            </a:r>
            <a:r>
              <a:rPr lang="pt-PT" sz="1200" dirty="0" smtClean="0">
                <a:solidFill>
                  <a:srgbClr val="002060"/>
                </a:solidFill>
              </a:rPr>
              <a:t>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88746" y="88065"/>
            <a:ext cx="7869073" cy="1055431"/>
          </a:xfrm>
        </p:spPr>
        <p:txBody>
          <a:bodyPr>
            <a:normAutofit/>
          </a:bodyPr>
          <a:lstStyle/>
          <a:p>
            <a:r>
              <a:rPr lang="pt-PT" sz="4000" dirty="0"/>
              <a:t>MB-HB </a:t>
            </a:r>
            <a:r>
              <a:rPr lang="pt-PT" sz="4000" dirty="0" smtClean="0"/>
              <a:t>Model</a:t>
            </a:r>
            <a:endParaRPr lang="en-GB" sz="4000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75186DD5-E205-4675-8E86-EB0E3490DD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551" y="1785280"/>
            <a:ext cx="5022489" cy="1836767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D270F50-A3C8-4C86-9A1E-7BCB67C05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07274"/>
            <a:ext cx="10515600" cy="4351338"/>
          </a:xfrm>
        </p:spPr>
        <p:txBody>
          <a:bodyPr/>
          <a:lstStyle/>
          <a:p>
            <a:r>
              <a:rPr lang="en-GB" sz="1400" dirty="0"/>
              <a:t>Electronic components cannot be </a:t>
            </a:r>
            <a:r>
              <a:rPr lang="en-GB" sz="1400" dirty="0" smtClean="0"/>
              <a:t>moved due to motherboard design;</a:t>
            </a:r>
            <a:endParaRPr lang="en-GB" sz="1400" dirty="0"/>
          </a:p>
          <a:p>
            <a:r>
              <a:rPr lang="en-GB" sz="1400" dirty="0"/>
              <a:t>Each electronic component is considered to be a silicon block with a specific </a:t>
            </a:r>
            <a:r>
              <a:rPr lang="en-GB" sz="1400" dirty="0" smtClean="0"/>
              <a:t>internal heat </a:t>
            </a:r>
            <a:r>
              <a:rPr lang="en-GB" sz="1400" dirty="0"/>
              <a:t>generation;</a:t>
            </a:r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DB11BDF-DFE0-415D-81A3-7FDB618D67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746" y="3906691"/>
            <a:ext cx="4564172" cy="1580019"/>
          </a:xfrm>
          <a:prstGeom prst="rect">
            <a:avLst/>
          </a:prstGeom>
        </p:spPr>
      </p:pic>
      <p:sp>
        <p:nvSpPr>
          <p:cNvPr id="18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1865861" y="3435762"/>
            <a:ext cx="2146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Motherboard- 3D model</a:t>
            </a:r>
            <a:endParaRPr lang="en-GB" sz="1000" dirty="0"/>
          </a:p>
        </p:txBody>
      </p:sp>
      <p:sp>
        <p:nvSpPr>
          <p:cNvPr id="19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7521401" y="3413654"/>
            <a:ext cx="2146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Hexaboard – 3D Model </a:t>
            </a:r>
            <a:endParaRPr lang="en-GB" sz="1000" dirty="0"/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1865861" y="5538215"/>
            <a:ext cx="2146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smtClean="0"/>
              <a:t>Motherboard </a:t>
            </a:r>
            <a:r>
              <a:rPr lang="pt-PT" sz="1000" dirty="0"/>
              <a:t>components and specs</a:t>
            </a:r>
            <a:endParaRPr lang="en-GB"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2506" y="4223988"/>
            <a:ext cx="5541024" cy="960935"/>
          </a:xfrm>
          <a:prstGeom prst="rect">
            <a:avLst/>
          </a:prstGeom>
        </p:spPr>
      </p:pic>
      <p:sp>
        <p:nvSpPr>
          <p:cNvPr id="21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7634035" y="5240489"/>
            <a:ext cx="21464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/>
              <a:t>Hexaboard components and specs</a:t>
            </a:r>
            <a:endParaRPr lang="en-GB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4596755" y="2503608"/>
            <a:ext cx="45305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eConD</a:t>
            </a:r>
            <a:endParaRPr lang="en-GB" sz="700" dirty="0"/>
          </a:p>
        </p:txBody>
      </p:sp>
      <p:sp>
        <p:nvSpPr>
          <p:cNvPr id="22" name="TextBox 21"/>
          <p:cNvSpPr txBox="1"/>
          <p:nvPr/>
        </p:nvSpPr>
        <p:spPr>
          <a:xfrm>
            <a:off x="4999865" y="3098604"/>
            <a:ext cx="45305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eConD</a:t>
            </a:r>
            <a:endParaRPr lang="en-GB" sz="700" dirty="0"/>
          </a:p>
        </p:txBody>
      </p:sp>
      <p:sp>
        <p:nvSpPr>
          <p:cNvPr id="23" name="TextBox 22"/>
          <p:cNvSpPr txBox="1"/>
          <p:nvPr/>
        </p:nvSpPr>
        <p:spPr>
          <a:xfrm>
            <a:off x="2955722" y="2226525"/>
            <a:ext cx="6221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DCDC conv</a:t>
            </a:r>
            <a:endParaRPr lang="en-GB" sz="700" dirty="0"/>
          </a:p>
        </p:txBody>
      </p:sp>
      <p:sp>
        <p:nvSpPr>
          <p:cNvPr id="24" name="TextBox 23"/>
          <p:cNvSpPr txBox="1"/>
          <p:nvPr/>
        </p:nvSpPr>
        <p:spPr>
          <a:xfrm>
            <a:off x="9563978" y="1773381"/>
            <a:ext cx="6221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HGCROC</a:t>
            </a:r>
            <a:endParaRPr lang="en-GB" sz="700" dirty="0"/>
          </a:p>
        </p:txBody>
      </p:sp>
      <p:sp>
        <p:nvSpPr>
          <p:cNvPr id="25" name="TextBox 24"/>
          <p:cNvSpPr txBox="1"/>
          <p:nvPr/>
        </p:nvSpPr>
        <p:spPr>
          <a:xfrm>
            <a:off x="9881562" y="2725438"/>
            <a:ext cx="6221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LDO</a:t>
            </a:r>
            <a:endParaRPr lang="en-GB" sz="700" dirty="0"/>
          </a:p>
        </p:txBody>
      </p:sp>
      <p:sp>
        <p:nvSpPr>
          <p:cNvPr id="26" name="TextBox 25"/>
          <p:cNvSpPr txBox="1"/>
          <p:nvPr/>
        </p:nvSpPr>
        <p:spPr>
          <a:xfrm>
            <a:off x="8396216" y="1557051"/>
            <a:ext cx="62210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CLK_MUX</a:t>
            </a:r>
            <a:endParaRPr lang="en-GB" sz="700" dirty="0"/>
          </a:p>
        </p:txBody>
      </p:sp>
      <p:sp>
        <p:nvSpPr>
          <p:cNvPr id="27" name="TextBox 26"/>
          <p:cNvSpPr txBox="1"/>
          <p:nvPr/>
        </p:nvSpPr>
        <p:spPr>
          <a:xfrm>
            <a:off x="4015124" y="3335734"/>
            <a:ext cx="37770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SCA</a:t>
            </a:r>
            <a:endParaRPr lang="en-GB" sz="700" dirty="0"/>
          </a:p>
        </p:txBody>
      </p:sp>
      <p:sp>
        <p:nvSpPr>
          <p:cNvPr id="28" name="TextBox 27"/>
          <p:cNvSpPr txBox="1"/>
          <p:nvPr/>
        </p:nvSpPr>
        <p:spPr>
          <a:xfrm>
            <a:off x="4932247" y="3223258"/>
            <a:ext cx="44218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lpGBT</a:t>
            </a:r>
            <a:endParaRPr lang="en-GB" sz="700" dirty="0"/>
          </a:p>
        </p:txBody>
      </p:sp>
      <p:sp>
        <p:nvSpPr>
          <p:cNvPr id="29" name="TextBox 28"/>
          <p:cNvSpPr txBox="1"/>
          <p:nvPr/>
        </p:nvSpPr>
        <p:spPr>
          <a:xfrm>
            <a:off x="5160460" y="2647763"/>
            <a:ext cx="5607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VTRX+OM</a:t>
            </a:r>
            <a:endParaRPr lang="en-GB" sz="7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266777" y="2386489"/>
            <a:ext cx="3705" cy="161529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832564" y="2678402"/>
            <a:ext cx="106531" cy="309905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2" idx="1"/>
          </p:cNvCxnSpPr>
          <p:nvPr/>
        </p:nvCxnSpPr>
        <p:spPr>
          <a:xfrm flipH="1" flipV="1">
            <a:off x="4746580" y="3137188"/>
            <a:ext cx="253285" cy="61444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246148" y="3044852"/>
            <a:ext cx="369173" cy="311318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5145149" y="2813960"/>
            <a:ext cx="172912" cy="118566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4715092" y="3218830"/>
            <a:ext cx="274799" cy="68416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8508282" y="1736890"/>
            <a:ext cx="179460" cy="649599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9353424" y="1925228"/>
            <a:ext cx="255862" cy="218377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9632807" y="2647763"/>
            <a:ext cx="290929" cy="177702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602605" y="2463827"/>
            <a:ext cx="57143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 smtClean="0"/>
              <a:t>Connector</a:t>
            </a:r>
            <a:endParaRPr lang="en-GB" sz="7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7097894" y="2425927"/>
            <a:ext cx="925375" cy="136038"/>
          </a:xfrm>
          <a:prstGeom prst="straightConnector1">
            <a:avLst/>
          </a:prstGeom>
          <a:ln w="3175">
            <a:solidFill>
              <a:schemeClr val="tx1"/>
            </a:solidFill>
            <a:headEnd type="none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35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348549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10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7</a:t>
            </a:r>
            <a:r>
              <a:rPr lang="pt-PT" sz="1200" dirty="0" smtClean="0">
                <a:solidFill>
                  <a:srgbClr val="002060"/>
                </a:solidFill>
              </a:rPr>
              <a:t>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38200" y="100464"/>
            <a:ext cx="6223782" cy="1055431"/>
          </a:xfrm>
        </p:spPr>
        <p:txBody>
          <a:bodyPr>
            <a:normAutofit/>
          </a:bodyPr>
          <a:lstStyle/>
          <a:p>
            <a:r>
              <a:rPr lang="pt-PT" sz="4000" dirty="0"/>
              <a:t>MB-HB </a:t>
            </a:r>
            <a:r>
              <a:rPr lang="pt-PT" sz="4000" dirty="0" smtClean="0"/>
              <a:t>Model</a:t>
            </a:r>
            <a:endParaRPr lang="en-GB" sz="40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3386" y="2136021"/>
            <a:ext cx="3064321" cy="167734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8495" y="4102451"/>
            <a:ext cx="3099212" cy="128239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878086" y="-3715549"/>
            <a:ext cx="4377372" cy="3357492"/>
            <a:chOff x="100513" y="2223222"/>
            <a:chExt cx="4377372" cy="3357492"/>
          </a:xfrm>
        </p:grpSpPr>
        <p:sp>
          <p:nvSpPr>
            <p:cNvPr id="25" name="TextBox 21">
              <a:extLst>
                <a:ext uri="{FF2B5EF4-FFF2-40B4-BE49-F238E27FC236}">
                  <a16:creationId xmlns:a16="http://schemas.microsoft.com/office/drawing/2014/main" id="{088DD398-AEA2-4489-82DE-2A6E42674E0D}"/>
                </a:ext>
              </a:extLst>
            </p:cNvPr>
            <p:cNvSpPr txBox="1"/>
            <p:nvPr/>
          </p:nvSpPr>
          <p:spPr>
            <a:xfrm>
              <a:off x="1376047" y="5334493"/>
              <a:ext cx="258635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000" dirty="0"/>
                <a:t>Partial CE-E Cassette - 3D simplified model</a:t>
              </a:r>
              <a:endParaRPr lang="en-GB" sz="1000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00513" y="2223222"/>
              <a:ext cx="4377372" cy="3031716"/>
              <a:chOff x="203880" y="1459328"/>
              <a:chExt cx="4377372" cy="3031716"/>
            </a:xfrm>
          </p:grpSpPr>
          <p:pic>
            <p:nvPicPr>
              <p:cNvPr id="15" name="Picture 7">
                <a:extLst>
                  <a:ext uri="{FF2B5EF4-FFF2-40B4-BE49-F238E27FC236}">
                    <a16:creationId xmlns:a16="http://schemas.microsoft.com/office/drawing/2014/main" id="{57524998-337B-4DF2-A3E7-8CF030072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7613" y="1459328"/>
                <a:ext cx="3723639" cy="3031716"/>
              </a:xfrm>
              <a:prstGeom prst="rect">
                <a:avLst/>
              </a:prstGeom>
            </p:spPr>
          </p:pic>
          <p:sp>
            <p:nvSpPr>
              <p:cNvPr id="18" name="Rectangle 10">
                <a:extLst>
                  <a:ext uri="{FF2B5EF4-FFF2-40B4-BE49-F238E27FC236}">
                    <a16:creationId xmlns:a16="http://schemas.microsoft.com/office/drawing/2014/main" id="{8C004FAC-0836-4129-83A4-93500E359839}"/>
                  </a:ext>
                </a:extLst>
              </p:cNvPr>
              <p:cNvSpPr/>
              <p:nvPr/>
            </p:nvSpPr>
            <p:spPr>
              <a:xfrm>
                <a:off x="2758182" y="1934967"/>
                <a:ext cx="497651" cy="872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sz="900" b="1" dirty="0">
                    <a:solidFill>
                      <a:schemeClr val="tx1"/>
                    </a:solidFill>
                  </a:rPr>
                  <a:t>Cover</a:t>
                </a:r>
                <a:endParaRPr lang="en-GB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2">
                <a:extLst>
                  <a:ext uri="{FF2B5EF4-FFF2-40B4-BE49-F238E27FC236}">
                    <a16:creationId xmlns:a16="http://schemas.microsoft.com/office/drawing/2014/main" id="{18521B4A-367D-4E74-AC87-AD07D5BFDA99}"/>
                  </a:ext>
                </a:extLst>
              </p:cNvPr>
              <p:cNvSpPr/>
              <p:nvPr/>
            </p:nvSpPr>
            <p:spPr>
              <a:xfrm>
                <a:off x="911250" y="3906849"/>
                <a:ext cx="741494" cy="1329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sz="900" b="1" dirty="0">
                    <a:solidFill>
                      <a:schemeClr val="tx1"/>
                    </a:solidFill>
                  </a:rPr>
                  <a:t>HexaBoard</a:t>
                </a:r>
                <a:endParaRPr lang="en-GB" sz="9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3" name="Straight Arrow Connector 16">
                <a:extLst>
                  <a:ext uri="{FF2B5EF4-FFF2-40B4-BE49-F238E27FC236}">
                    <a16:creationId xmlns:a16="http://schemas.microsoft.com/office/drawing/2014/main" id="{86B3D9D3-AA3B-4004-872A-E4539FB535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12162" y="2022223"/>
                <a:ext cx="246020" cy="44165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17">
                <a:extLst>
                  <a:ext uri="{FF2B5EF4-FFF2-40B4-BE49-F238E27FC236}">
                    <a16:creationId xmlns:a16="http://schemas.microsoft.com/office/drawing/2014/main" id="{34C858F7-8968-413B-8B5F-BCA157ADEE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6322" y="3657665"/>
                <a:ext cx="395395" cy="23578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ctangle 11">
                <a:extLst>
                  <a:ext uri="{FF2B5EF4-FFF2-40B4-BE49-F238E27FC236}">
                    <a16:creationId xmlns:a16="http://schemas.microsoft.com/office/drawing/2014/main" id="{A1D5275F-A20D-44AE-A9E3-53E35A6075D4}"/>
                  </a:ext>
                </a:extLst>
              </p:cNvPr>
              <p:cNvSpPr/>
              <p:nvPr/>
            </p:nvSpPr>
            <p:spPr>
              <a:xfrm>
                <a:off x="203880" y="2762004"/>
                <a:ext cx="893434" cy="1329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sz="900" b="1" dirty="0">
                    <a:solidFill>
                      <a:schemeClr val="tx1"/>
                    </a:solidFill>
                  </a:rPr>
                  <a:t>MotherBoard</a:t>
                </a:r>
                <a:endParaRPr lang="en-GB" sz="900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9" name="Straight Arrow Connector 14">
                <a:extLst>
                  <a:ext uri="{FF2B5EF4-FFF2-40B4-BE49-F238E27FC236}">
                    <a16:creationId xmlns:a16="http://schemas.microsoft.com/office/drawing/2014/main" id="{A1D4C032-6884-4544-952A-020CEDF1B8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9351" y="2842305"/>
                <a:ext cx="553393" cy="526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7061982" y="5685160"/>
            <a:ext cx="3295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Materials and layers of the cassette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5218" y="4118217"/>
            <a:ext cx="3702177" cy="12781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35218" y="2136021"/>
            <a:ext cx="3725602" cy="17015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8200" y="2092634"/>
            <a:ext cx="3774442" cy="3421579"/>
          </a:xfrm>
          <a:prstGeom prst="rect">
            <a:avLst/>
          </a:prstGeom>
        </p:spPr>
      </p:pic>
      <p:sp>
        <p:nvSpPr>
          <p:cNvPr id="31" name="TextBox 21">
            <a:extLst>
              <a:ext uri="{FF2B5EF4-FFF2-40B4-BE49-F238E27FC236}">
                <a16:creationId xmlns:a16="http://schemas.microsoft.com/office/drawing/2014/main" id="{088DD398-AEA2-4489-82DE-2A6E42674E0D}"/>
              </a:ext>
            </a:extLst>
          </p:cNvPr>
          <p:cNvSpPr txBox="1"/>
          <p:nvPr/>
        </p:nvSpPr>
        <p:spPr>
          <a:xfrm>
            <a:off x="838200" y="5623604"/>
            <a:ext cx="407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Cross section through the thickness of a cassette</a:t>
            </a:r>
            <a:endParaRPr lang="en-GB" sz="1400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8D270F50-A3C8-4C86-9A1E-7BCB67C05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6265"/>
            <a:ext cx="10515600" cy="4644830"/>
          </a:xfrm>
        </p:spPr>
        <p:txBody>
          <a:bodyPr/>
          <a:lstStyle/>
          <a:p>
            <a:r>
              <a:rPr lang="en-GB" sz="1400" dirty="0"/>
              <a:t>Equivalent Thermal Contact </a:t>
            </a:r>
            <a:r>
              <a:rPr lang="en-GB" sz="1400" dirty="0" smtClean="0"/>
              <a:t>Conductance (TCC) </a:t>
            </a:r>
            <a:r>
              <a:rPr lang="en-GB" sz="1400" dirty="0"/>
              <a:t>is going to be considered to simplify the model (no </a:t>
            </a:r>
            <a:r>
              <a:rPr lang="en-GB" sz="1400" dirty="0" smtClean="0"/>
              <a:t>errors are </a:t>
            </a:r>
            <a:r>
              <a:rPr lang="en-GB" sz="1400" dirty="0"/>
              <a:t>introduced);</a:t>
            </a:r>
          </a:p>
          <a:p>
            <a:r>
              <a:rPr lang="en-GB" sz="1400" dirty="0"/>
              <a:t>Posts </a:t>
            </a:r>
            <a:r>
              <a:rPr lang="en-GB" sz="1400" dirty="0" smtClean="0"/>
              <a:t>connect </a:t>
            </a:r>
            <a:r>
              <a:rPr lang="en-GB" sz="1400" dirty="0"/>
              <a:t>the copper layer to the lead-steel cover;</a:t>
            </a:r>
          </a:p>
          <a:p>
            <a:r>
              <a:rPr lang="en-GB" sz="1400" dirty="0"/>
              <a:t>No contact between the posts and the </a:t>
            </a:r>
            <a:r>
              <a:rPr lang="en-GB" sz="1400" dirty="0" smtClean="0"/>
              <a:t>HB-MB</a:t>
            </a:r>
            <a:r>
              <a:rPr lang="en-GB" sz="1400" dirty="0"/>
              <a:t>;</a:t>
            </a:r>
          </a:p>
          <a:p>
            <a:pPr marL="0" indent="0">
              <a:buNone/>
            </a:pPr>
            <a:r>
              <a:rPr lang="en-GB" sz="1200" dirty="0"/>
              <a:t> </a:t>
            </a:r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7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44902"/>
            <a:ext cx="12192000" cy="5094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6" y="6394269"/>
            <a:ext cx="418010" cy="418010"/>
          </a:xfrm>
          <a:prstGeom prst="rect">
            <a:avLst/>
          </a:prstGeom>
        </p:spPr>
      </p:pic>
      <p:pic>
        <p:nvPicPr>
          <p:cNvPr id="6" name="Picture 4" descr="https://cookieseminarsue.files.wordpress.com/2017/03/logo-fct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213" y="6419160"/>
            <a:ext cx="1077686" cy="36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2918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2060"/>
                </a:solidFill>
              </a:rPr>
              <a:t>12/12/2018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94572" y="6461129"/>
            <a:ext cx="1151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>
                <a:solidFill>
                  <a:srgbClr val="002060"/>
                </a:solidFill>
              </a:rPr>
              <a:t>8/14</a:t>
            </a:r>
            <a:endParaRPr lang="pt-PT" sz="1200" dirty="0">
              <a:solidFill>
                <a:srgbClr val="00206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8199" y="100464"/>
            <a:ext cx="7518009" cy="1055431"/>
          </a:xfrm>
        </p:spPr>
        <p:txBody>
          <a:bodyPr>
            <a:normAutofit/>
          </a:bodyPr>
          <a:lstStyle/>
          <a:p>
            <a:r>
              <a:rPr lang="pt-PT" sz="4000" dirty="0" smtClean="0"/>
              <a:t>Major assumptions</a:t>
            </a:r>
            <a:endParaRPr lang="en-GB" sz="40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D270F50-A3C8-4C86-9A1E-7BCB67C05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0670"/>
            <a:ext cx="10515600" cy="4351338"/>
          </a:xfrm>
        </p:spPr>
        <p:txBody>
          <a:bodyPr/>
          <a:lstStyle/>
          <a:p>
            <a:r>
              <a:rPr lang="en-GB" sz="2400" dirty="0" smtClean="0"/>
              <a:t>Simplified </a:t>
            </a:r>
            <a:r>
              <a:rPr lang="en-GB" sz="2400" dirty="0"/>
              <a:t>model using equivalent Thermal Contact Conduction (TCC);</a:t>
            </a:r>
          </a:p>
          <a:p>
            <a:r>
              <a:rPr lang="pt-PT" sz="2400" dirty="0"/>
              <a:t>Cooling plate at -30 ˚C;</a:t>
            </a:r>
          </a:p>
          <a:p>
            <a:r>
              <a:rPr lang="pt-PT" sz="2400" dirty="0"/>
              <a:t>Vacuum between </a:t>
            </a:r>
            <a:r>
              <a:rPr lang="pt-PT" sz="2400" dirty="0" smtClean="0"/>
              <a:t>Hexaboard </a:t>
            </a:r>
            <a:r>
              <a:rPr lang="pt-PT" sz="2400" dirty="0"/>
              <a:t>and Motherboard (no difference by adding static air);</a:t>
            </a:r>
          </a:p>
          <a:p>
            <a:r>
              <a:rPr lang="pt-PT" sz="2400" dirty="0"/>
              <a:t>Perfect connection between the posts, copper plate and the lead-steel cover;</a:t>
            </a:r>
          </a:p>
          <a:p>
            <a:r>
              <a:rPr lang="pt-PT" sz="2400" dirty="0"/>
              <a:t>Perfect connection between each electronic </a:t>
            </a:r>
            <a:r>
              <a:rPr lang="pt-PT" sz="2400" dirty="0" smtClean="0"/>
              <a:t>components </a:t>
            </a:r>
            <a:r>
              <a:rPr lang="pt-PT" sz="2400" dirty="0"/>
              <a:t>and </a:t>
            </a:r>
            <a:r>
              <a:rPr lang="pt-PT" sz="2400" dirty="0" smtClean="0"/>
              <a:t>the </a:t>
            </a:r>
            <a:r>
              <a:rPr lang="pt-PT" sz="2400" dirty="0"/>
              <a:t>boards</a:t>
            </a:r>
            <a:r>
              <a:rPr lang="pt-PT" sz="2400" dirty="0" smtClean="0"/>
              <a:t>;</a:t>
            </a:r>
          </a:p>
          <a:p>
            <a:r>
              <a:rPr lang="pt-PT" sz="2400" dirty="0" smtClean="0"/>
              <a:t>Only conduction is considered (neither convection or radiation)</a:t>
            </a:r>
            <a:endParaRPr lang="pt-PT" sz="2400" dirty="0"/>
          </a:p>
          <a:p>
            <a:r>
              <a:rPr lang="pt-PT" sz="2400" dirty="0"/>
              <a:t>Adiabatic system;</a:t>
            </a:r>
          </a:p>
          <a:p>
            <a:r>
              <a:rPr lang="pt-PT" sz="2400" dirty="0"/>
              <a:t>Steady-state;</a:t>
            </a:r>
          </a:p>
          <a:p>
            <a:endParaRPr lang="en-GB" sz="1200" dirty="0"/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108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3675</TotalTime>
  <Words>970</Words>
  <Application>Microsoft Office PowerPoint</Application>
  <PresentationFormat>Widescreen</PresentationFormat>
  <Paragraphs>161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Context</vt:lpstr>
      <vt:lpstr>Context</vt:lpstr>
      <vt:lpstr>Context</vt:lpstr>
      <vt:lpstr>Internship objectives</vt:lpstr>
      <vt:lpstr>MB-HB Baseline</vt:lpstr>
      <vt:lpstr>MB-HB Model</vt:lpstr>
      <vt:lpstr>MB-HB Model</vt:lpstr>
      <vt:lpstr>Major assumptions</vt:lpstr>
      <vt:lpstr>Baseline results</vt:lpstr>
      <vt:lpstr>Importance of the cover</vt:lpstr>
      <vt:lpstr>Most promising solution</vt:lpstr>
      <vt:lpstr>Summary</vt:lpstr>
      <vt:lpstr>Challenges for 2019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Ricardo Filipe Pereira Gomes</dc:creator>
  <cp:lastModifiedBy>Ricardo Filipe Pereira Gomes</cp:lastModifiedBy>
  <cp:revision>112</cp:revision>
  <cp:lastPrinted>2018-12-06T07:19:48Z</cp:lastPrinted>
  <dcterms:created xsi:type="dcterms:W3CDTF">2018-11-29T12:13:44Z</dcterms:created>
  <dcterms:modified xsi:type="dcterms:W3CDTF">2018-12-11T17:28:43Z</dcterms:modified>
</cp:coreProperties>
</file>