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41511-4730-4635-B281-04F39CEF5EE7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DFCD1-66C5-4761-9D3A-CACD6CDEF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771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55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11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45080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12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13577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13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83022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14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74548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15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8161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16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187721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17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25752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18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09702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19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48577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20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3865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389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21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06973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22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927121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23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771746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24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74204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25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294016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26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849426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27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96386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28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17758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29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493743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30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415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994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31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177430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32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09552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51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6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5887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7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06575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8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07819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9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76736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8350" indent="-295275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84275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57350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32013" indent="-236538" algn="l" defTabSz="10017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92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464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36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813" indent="-236538" defTabSz="10017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E08FF1-9FB7-463D-993C-BEE11388F902}" type="slidenum">
              <a:rPr lang="en-GB" altLang="en-US" sz="1300" smtClean="0"/>
              <a:pPr algn="r" eaLnBrk="1" hangingPunct="1">
                <a:spcBef>
                  <a:spcPct val="0"/>
                </a:spcBef>
              </a:pPr>
              <a:t>10</a:t>
            </a:fld>
            <a:endParaRPr lang="en-GB" altLang="en-US" sz="13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dirty="0" smtClean="0"/>
              <a:t>PSB: 50MeV </a:t>
            </a:r>
            <a:r>
              <a:rPr lang="en-GB" altLang="en-US" dirty="0" smtClean="0">
                <a:sym typeface="Wingdings" pitchFamily="2" charset="2"/>
              </a:rPr>
              <a:t> 1.4GeV;</a:t>
            </a:r>
          </a:p>
          <a:p>
            <a:pPr eaLnBrk="1" hangingPunct="1"/>
            <a:r>
              <a:rPr lang="en-GB" altLang="en-US" dirty="0" smtClean="0"/>
              <a:t>PS: 1.4GeV </a:t>
            </a:r>
            <a:r>
              <a:rPr lang="en-GB" altLang="en-US" dirty="0" smtClean="0">
                <a:sym typeface="Wingdings" pitchFamily="2" charset="2"/>
              </a:rPr>
              <a:t> 26GeV;</a:t>
            </a:r>
          </a:p>
          <a:p>
            <a:pPr eaLnBrk="1" hangingPunct="1"/>
            <a:r>
              <a:rPr lang="en-GB" altLang="en-US" dirty="0" smtClean="0"/>
              <a:t>SPS: 26GeV </a:t>
            </a:r>
            <a:r>
              <a:rPr lang="en-GB" altLang="en-US" dirty="0" smtClean="0">
                <a:sym typeface="Wingdings" pitchFamily="2" charset="2"/>
              </a:rPr>
              <a:t> 450GeV;</a:t>
            </a:r>
          </a:p>
          <a:p>
            <a:pPr eaLnBrk="1" hangingPunct="1"/>
            <a:r>
              <a:rPr lang="en-GB" altLang="en-US" dirty="0" smtClean="0"/>
              <a:t>LHC: 450GeV </a:t>
            </a:r>
            <a:r>
              <a:rPr lang="en-GB" altLang="en-US" dirty="0" smtClean="0">
                <a:sym typeface="Wingdings" pitchFamily="2" charset="2"/>
              </a:rPr>
              <a:t> 7TeV.</a:t>
            </a: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  <a:p>
            <a:pPr eaLnBrk="1" hangingPunct="1"/>
            <a:endParaRPr lang="en-GB" alt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90795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B2E53-3F4B-487A-99EB-7DA836D477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5581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8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0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8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1.png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2086925" y="75947"/>
            <a:ext cx="5358039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Електростатичен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grpSp>
        <p:nvGrpSpPr>
          <p:cNvPr id="26" name="Group 1"/>
          <p:cNvGrpSpPr>
            <a:grpSpLocks/>
          </p:cNvGrpSpPr>
          <p:nvPr/>
        </p:nvGrpSpPr>
        <p:grpSpPr bwMode="auto">
          <a:xfrm>
            <a:off x="43047" y="972645"/>
            <a:ext cx="4692031" cy="3529012"/>
            <a:chOff x="178419" y="1576388"/>
            <a:chExt cx="4692031" cy="3529012"/>
          </a:xfrm>
        </p:grpSpPr>
        <p:grpSp>
          <p:nvGrpSpPr>
            <p:cNvPr id="28" name="Group 60"/>
            <p:cNvGrpSpPr>
              <a:grpSpLocks/>
            </p:cNvGrpSpPr>
            <p:nvPr/>
          </p:nvGrpSpPr>
          <p:grpSpPr bwMode="auto">
            <a:xfrm>
              <a:off x="228600" y="1576388"/>
              <a:ext cx="4641850" cy="3529012"/>
              <a:chOff x="144" y="849"/>
              <a:chExt cx="2924" cy="2223"/>
            </a:xfrm>
          </p:grpSpPr>
          <p:grpSp>
            <p:nvGrpSpPr>
              <p:cNvPr id="31" name="Group 19"/>
              <p:cNvGrpSpPr>
                <a:grpSpLocks/>
              </p:cNvGrpSpPr>
              <p:nvPr/>
            </p:nvGrpSpPr>
            <p:grpSpPr bwMode="auto">
              <a:xfrm>
                <a:off x="144" y="849"/>
                <a:ext cx="2924" cy="2220"/>
                <a:chOff x="384" y="1034"/>
                <a:chExt cx="2684" cy="2037"/>
              </a:xfrm>
            </p:grpSpPr>
            <p:grpSp>
              <p:nvGrpSpPr>
                <p:cNvPr id="33" name="Group 20"/>
                <p:cNvGrpSpPr>
                  <a:grpSpLocks/>
                </p:cNvGrpSpPr>
                <p:nvPr/>
              </p:nvGrpSpPr>
              <p:grpSpPr bwMode="auto">
                <a:xfrm>
                  <a:off x="384" y="1111"/>
                  <a:ext cx="2002" cy="1960"/>
                  <a:chOff x="384" y="1111"/>
                  <a:chExt cx="2002" cy="1960"/>
                </a:xfrm>
              </p:grpSpPr>
              <p:grpSp>
                <p:nvGrpSpPr>
                  <p:cNvPr id="42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384" y="2484"/>
                    <a:ext cx="626" cy="587"/>
                    <a:chOff x="480" y="2832"/>
                    <a:chExt cx="626" cy="587"/>
                  </a:xfrm>
                </p:grpSpPr>
                <p:sp>
                  <p:nvSpPr>
                    <p:cNvPr id="66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07" y="3261"/>
                      <a:ext cx="374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rgbClr val="FFFF00"/>
                      </a:solidFill>
                      <a:round/>
                      <a:headEnd/>
                      <a:tailEnd type="triangle" w="lg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>
                        <a:solidFill>
                          <a:srgbClr val="FFFF00"/>
                        </a:solidFill>
                      </a:endParaRPr>
                    </a:p>
                  </p:txBody>
                </p:sp>
                <p:sp>
                  <p:nvSpPr>
                    <p:cNvPr id="67" name="Line 23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473" y="3127"/>
                      <a:ext cx="268" cy="0"/>
                    </a:xfrm>
                    <a:prstGeom prst="line">
                      <a:avLst/>
                    </a:prstGeom>
                    <a:noFill/>
                    <a:ln w="22225">
                      <a:solidFill>
                        <a:srgbClr val="FFFF00"/>
                      </a:solidFill>
                      <a:round/>
                      <a:headEnd/>
                      <a:tailEnd type="triangle" w="lg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>
                        <a:solidFill>
                          <a:srgbClr val="FFFF00"/>
                        </a:solidFill>
                      </a:endParaRPr>
                    </a:p>
                  </p:txBody>
                </p:sp>
                <p:sp>
                  <p:nvSpPr>
                    <p:cNvPr id="68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39" y="3207"/>
                      <a:ext cx="167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US" altLang="en-US" sz="1800">
                          <a:solidFill>
                            <a:srgbClr val="FFFF00"/>
                          </a:solidFill>
                        </a:rPr>
                        <a:t>x</a:t>
                      </a:r>
                    </a:p>
                  </p:txBody>
                </p:sp>
                <p:sp>
                  <p:nvSpPr>
                    <p:cNvPr id="69" name="Text Box 2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0" y="2832"/>
                      <a:ext cx="168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US" altLang="en-US" sz="1800">
                          <a:solidFill>
                            <a:srgbClr val="FFFF00"/>
                          </a:solidFill>
                        </a:rPr>
                        <a:t>y</a:t>
                      </a:r>
                    </a:p>
                  </p:txBody>
                </p:sp>
                <p:sp>
                  <p:nvSpPr>
                    <p:cNvPr id="70" name="Line 2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607" y="3053"/>
                      <a:ext cx="291" cy="20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00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GB">
                        <a:solidFill>
                          <a:srgbClr val="FFFF00"/>
                        </a:solidFill>
                      </a:endParaRPr>
                    </a:p>
                  </p:txBody>
                </p:sp>
                <p:sp>
                  <p:nvSpPr>
                    <p:cNvPr id="71" name="Text Box 2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5" y="2969"/>
                      <a:ext cx="167" cy="2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US" altLang="en-US" sz="1800">
                          <a:solidFill>
                            <a:srgbClr val="FFFF00"/>
                          </a:solidFill>
                        </a:rPr>
                        <a:t>z</a:t>
                      </a:r>
                    </a:p>
                  </p:txBody>
                </p:sp>
              </p:grpSp>
              <p:sp>
                <p:nvSpPr>
                  <p:cNvPr id="43" name="Freeform 28"/>
                  <p:cNvSpPr>
                    <a:spLocks/>
                  </p:cNvSpPr>
                  <p:nvPr/>
                </p:nvSpPr>
                <p:spPr bwMode="auto">
                  <a:xfrm>
                    <a:off x="866" y="2244"/>
                    <a:ext cx="1020" cy="170"/>
                  </a:xfrm>
                  <a:custGeom>
                    <a:avLst/>
                    <a:gdLst>
                      <a:gd name="T0" fmla="*/ 0 w 1020"/>
                      <a:gd name="T1" fmla="*/ 170 h 170"/>
                      <a:gd name="T2" fmla="*/ 907 w 1020"/>
                      <a:gd name="T3" fmla="*/ 170 h 170"/>
                      <a:gd name="T4" fmla="*/ 1020 w 1020"/>
                      <a:gd name="T5" fmla="*/ 57 h 170"/>
                      <a:gd name="T6" fmla="*/ 1020 w 1020"/>
                      <a:gd name="T7" fmla="*/ 0 h 170"/>
                      <a:gd name="T8" fmla="*/ 907 w 1020"/>
                      <a:gd name="T9" fmla="*/ 113 h 170"/>
                      <a:gd name="T10" fmla="*/ 0 w 1020"/>
                      <a:gd name="T11" fmla="*/ 113 h 170"/>
                      <a:gd name="T12" fmla="*/ 0 w 1020"/>
                      <a:gd name="T13" fmla="*/ 170 h 17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020" h="170">
                        <a:moveTo>
                          <a:pt x="0" y="170"/>
                        </a:moveTo>
                        <a:lnTo>
                          <a:pt x="907" y="170"/>
                        </a:lnTo>
                        <a:lnTo>
                          <a:pt x="1020" y="57"/>
                        </a:lnTo>
                        <a:lnTo>
                          <a:pt x="1020" y="0"/>
                        </a:lnTo>
                        <a:lnTo>
                          <a:pt x="907" y="113"/>
                        </a:lnTo>
                        <a:lnTo>
                          <a:pt x="0" y="113"/>
                        </a:lnTo>
                        <a:lnTo>
                          <a:pt x="0" y="17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4" name="Freeform 29"/>
                  <p:cNvSpPr>
                    <a:spLocks/>
                  </p:cNvSpPr>
                  <p:nvPr/>
                </p:nvSpPr>
                <p:spPr bwMode="auto">
                  <a:xfrm>
                    <a:off x="866" y="1507"/>
                    <a:ext cx="1020" cy="170"/>
                  </a:xfrm>
                  <a:custGeom>
                    <a:avLst/>
                    <a:gdLst>
                      <a:gd name="T0" fmla="*/ 0 w 1020"/>
                      <a:gd name="T1" fmla="*/ 0 h 170"/>
                      <a:gd name="T2" fmla="*/ 907 w 1020"/>
                      <a:gd name="T3" fmla="*/ 0 h 170"/>
                      <a:gd name="T4" fmla="*/ 1020 w 1020"/>
                      <a:gd name="T5" fmla="*/ 113 h 170"/>
                      <a:gd name="T6" fmla="*/ 1020 w 1020"/>
                      <a:gd name="T7" fmla="*/ 170 h 170"/>
                      <a:gd name="T8" fmla="*/ 907 w 1020"/>
                      <a:gd name="T9" fmla="*/ 57 h 170"/>
                      <a:gd name="T10" fmla="*/ 0 w 1020"/>
                      <a:gd name="T11" fmla="*/ 57 h 170"/>
                      <a:gd name="T12" fmla="*/ 0 w 1020"/>
                      <a:gd name="T13" fmla="*/ 0 h 17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020" h="170">
                        <a:moveTo>
                          <a:pt x="0" y="0"/>
                        </a:moveTo>
                        <a:lnTo>
                          <a:pt x="907" y="0"/>
                        </a:lnTo>
                        <a:lnTo>
                          <a:pt x="1020" y="113"/>
                        </a:lnTo>
                        <a:lnTo>
                          <a:pt x="1020" y="170"/>
                        </a:lnTo>
                        <a:lnTo>
                          <a:pt x="907" y="57"/>
                        </a:lnTo>
                        <a:lnTo>
                          <a:pt x="0" y="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5" name="AutoShape 30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440" y="1507"/>
                    <a:ext cx="907" cy="90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29 w 21600"/>
                      <a:gd name="T13" fmla="*/ 0 h 21600"/>
                      <a:gd name="T14" fmla="*/ 21171 w 21600"/>
                      <a:gd name="T15" fmla="*/ 1338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428" y="10709"/>
                        </a:moveTo>
                        <a:cubicBezTo>
                          <a:pt x="1478" y="5568"/>
                          <a:pt x="5659" y="1427"/>
                          <a:pt x="10800" y="1428"/>
                        </a:cubicBezTo>
                        <a:cubicBezTo>
                          <a:pt x="15940" y="1428"/>
                          <a:pt x="20121" y="5568"/>
                          <a:pt x="20171" y="10709"/>
                        </a:cubicBezTo>
                        <a:lnTo>
                          <a:pt x="21599" y="10695"/>
                        </a:lnTo>
                        <a:cubicBezTo>
                          <a:pt x="21541" y="4771"/>
                          <a:pt x="16723" y="-1"/>
                          <a:pt x="10799" y="0"/>
                        </a:cubicBezTo>
                        <a:cubicBezTo>
                          <a:pt x="4876" y="0"/>
                          <a:pt x="58" y="4771"/>
                          <a:pt x="0" y="10695"/>
                        </a:cubicBezTo>
                        <a:lnTo>
                          <a:pt x="1428" y="1070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6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886" y="1620"/>
                    <a:ext cx="0" cy="681"/>
                  </a:xfrm>
                  <a:prstGeom prst="line">
                    <a:avLst/>
                  </a:prstGeom>
                  <a:solidFill>
                    <a:schemeClr val="tx1">
                      <a:lumMod val="60000"/>
                      <a:lumOff val="40000"/>
                    </a:schemeClr>
                  </a:solidFill>
                  <a:ln w="190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7" name="AutoShape 32"/>
                  <p:cNvSpPr>
                    <a:spLocks noChangeArrowheads="1"/>
                  </p:cNvSpPr>
                  <p:nvPr/>
                </p:nvSpPr>
                <p:spPr bwMode="auto">
                  <a:xfrm>
                    <a:off x="2113" y="1649"/>
                    <a:ext cx="57" cy="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800"/>
                  </a:p>
                </p:txBody>
              </p:sp>
              <p:sp>
                <p:nvSpPr>
                  <p:cNvPr id="48" name="Oval 33" descr="Divot"/>
                  <p:cNvSpPr>
                    <a:spLocks noChangeArrowheads="1"/>
                  </p:cNvSpPr>
                  <p:nvPr/>
                </p:nvSpPr>
                <p:spPr bwMode="auto">
                  <a:xfrm>
                    <a:off x="1915" y="1932"/>
                    <a:ext cx="170" cy="57"/>
                  </a:xfrm>
                  <a:prstGeom prst="ellipse">
                    <a:avLst/>
                  </a:prstGeom>
                  <a:pattFill prst="divo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800"/>
                  </a:p>
                </p:txBody>
              </p:sp>
              <p:sp>
                <p:nvSpPr>
                  <p:cNvPr id="49" name="Oval 34" descr="Divot"/>
                  <p:cNvSpPr>
                    <a:spLocks noChangeArrowheads="1"/>
                  </p:cNvSpPr>
                  <p:nvPr/>
                </p:nvSpPr>
                <p:spPr bwMode="auto">
                  <a:xfrm>
                    <a:off x="1291" y="1875"/>
                    <a:ext cx="482" cy="170"/>
                  </a:xfrm>
                  <a:prstGeom prst="ellipse">
                    <a:avLst/>
                  </a:prstGeom>
                  <a:pattFill prst="divo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800"/>
                  </a:p>
                </p:txBody>
              </p:sp>
              <p:sp>
                <p:nvSpPr>
                  <p:cNvPr id="50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574" y="2937"/>
                    <a:ext cx="70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74" y="2654"/>
                    <a:ext cx="0" cy="283"/>
                  </a:xfrm>
                  <a:prstGeom prst="line">
                    <a:avLst/>
                  </a:prstGeom>
                  <a:noFill/>
                  <a:ln w="31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2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886" y="2301"/>
                    <a:ext cx="0" cy="636"/>
                  </a:xfrm>
                  <a:prstGeom prst="line">
                    <a:avLst/>
                  </a:prstGeom>
                  <a:noFill/>
                  <a:ln w="3175">
                    <a:solidFill>
                      <a:srgbClr val="FFFF00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3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113" y="2285"/>
                    <a:ext cx="0" cy="426"/>
                  </a:xfrm>
                  <a:prstGeom prst="line">
                    <a:avLst/>
                  </a:prstGeom>
                  <a:noFill/>
                  <a:ln w="3175">
                    <a:solidFill>
                      <a:srgbClr val="FFFF00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4" name="Freeform 39"/>
                  <p:cNvSpPr>
                    <a:spLocks/>
                  </p:cNvSpPr>
                  <p:nvPr/>
                </p:nvSpPr>
                <p:spPr bwMode="auto">
                  <a:xfrm>
                    <a:off x="1688" y="2711"/>
                    <a:ext cx="538" cy="226"/>
                  </a:xfrm>
                  <a:custGeom>
                    <a:avLst/>
                    <a:gdLst>
                      <a:gd name="T0" fmla="*/ 0 w 538"/>
                      <a:gd name="T1" fmla="*/ 226 h 226"/>
                      <a:gd name="T2" fmla="*/ 198 w 538"/>
                      <a:gd name="T3" fmla="*/ 226 h 226"/>
                      <a:gd name="T4" fmla="*/ 198 w 538"/>
                      <a:gd name="T5" fmla="*/ 0 h 226"/>
                      <a:gd name="T6" fmla="*/ 425 w 538"/>
                      <a:gd name="T7" fmla="*/ 0 h 226"/>
                      <a:gd name="T8" fmla="*/ 425 w 538"/>
                      <a:gd name="T9" fmla="*/ 226 h 226"/>
                      <a:gd name="T10" fmla="*/ 538 w 538"/>
                      <a:gd name="T11" fmla="*/ 226 h 22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538" h="226">
                        <a:moveTo>
                          <a:pt x="0" y="226"/>
                        </a:moveTo>
                        <a:lnTo>
                          <a:pt x="198" y="226"/>
                        </a:lnTo>
                        <a:lnTo>
                          <a:pt x="198" y="0"/>
                        </a:lnTo>
                        <a:lnTo>
                          <a:pt x="425" y="0"/>
                        </a:lnTo>
                        <a:lnTo>
                          <a:pt x="425" y="226"/>
                        </a:lnTo>
                        <a:lnTo>
                          <a:pt x="538" y="226"/>
                        </a:lnTo>
                      </a:path>
                    </a:pathLst>
                  </a:custGeom>
                  <a:noFill/>
                  <a:ln w="254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5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60" y="2682"/>
                    <a:ext cx="155" cy="14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>
                        <a:solidFill>
                          <a:srgbClr val="FFFF00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56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886" y="1236"/>
                    <a:ext cx="0" cy="397"/>
                  </a:xfrm>
                  <a:prstGeom prst="line">
                    <a:avLst/>
                  </a:prstGeom>
                  <a:noFill/>
                  <a:ln w="3175">
                    <a:solidFill>
                      <a:srgbClr val="FFFF00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7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2113" y="1236"/>
                    <a:ext cx="0" cy="426"/>
                  </a:xfrm>
                  <a:prstGeom prst="line">
                    <a:avLst/>
                  </a:prstGeom>
                  <a:noFill/>
                  <a:ln w="3175">
                    <a:solidFill>
                      <a:srgbClr val="FFFF00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8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886" y="1265"/>
                    <a:ext cx="22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00"/>
                    </a:solidFill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59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37" y="1111"/>
                    <a:ext cx="147" cy="14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>
                        <a:solidFill>
                          <a:srgbClr val="FFFF00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60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092" y="2414"/>
                    <a:ext cx="0" cy="70"/>
                  </a:xfrm>
                  <a:prstGeom prst="line">
                    <a:avLst/>
                  </a:prstGeom>
                  <a:noFill/>
                  <a:ln w="190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6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036" y="2512"/>
                    <a:ext cx="113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064" y="2540"/>
                    <a:ext cx="5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6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007" y="2484"/>
                    <a:ext cx="17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64" name="Freeform 49"/>
                  <p:cNvSpPr>
                    <a:spLocks/>
                  </p:cNvSpPr>
                  <p:nvPr/>
                </p:nvSpPr>
                <p:spPr bwMode="auto">
                  <a:xfrm>
                    <a:off x="2170" y="1860"/>
                    <a:ext cx="141" cy="113"/>
                  </a:xfrm>
                  <a:custGeom>
                    <a:avLst/>
                    <a:gdLst>
                      <a:gd name="T0" fmla="*/ 0 w 141"/>
                      <a:gd name="T1" fmla="*/ 113 h 113"/>
                      <a:gd name="T2" fmla="*/ 141 w 141"/>
                      <a:gd name="T3" fmla="*/ 113 h 113"/>
                      <a:gd name="T4" fmla="*/ 141 w 141"/>
                      <a:gd name="T5" fmla="*/ 0 h 11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1" h="113">
                        <a:moveTo>
                          <a:pt x="0" y="113"/>
                        </a:moveTo>
                        <a:lnTo>
                          <a:pt x="141" y="113"/>
                        </a:lnTo>
                        <a:lnTo>
                          <a:pt x="141" y="0"/>
                        </a:lnTo>
                      </a:path>
                    </a:pathLst>
                  </a:custGeom>
                  <a:noFill/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65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31" y="1690"/>
                    <a:ext cx="155" cy="14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>
                        <a:solidFill>
                          <a:srgbClr val="FFFF00"/>
                        </a:solidFill>
                      </a:rPr>
                      <a:t>V</a:t>
                    </a:r>
                  </a:p>
                </p:txBody>
              </p:sp>
            </p:grpSp>
            <p:sp>
              <p:nvSpPr>
                <p:cNvPr id="34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625" y="1034"/>
                  <a:ext cx="1212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bg-BG" altLang="en-US" sz="1800" dirty="0" smtClean="0">
                      <a:solidFill>
                        <a:srgbClr val="FFFF00"/>
                      </a:solidFill>
                    </a:rPr>
                    <a:t>Циркулиращ сноп</a:t>
                  </a:r>
                  <a:endParaRPr lang="en-US" altLang="en-US" sz="18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5" name="Line 52"/>
                <p:cNvSpPr>
                  <a:spLocks noChangeShapeType="1"/>
                </p:cNvSpPr>
                <p:nvPr/>
              </p:nvSpPr>
              <p:spPr bwMode="auto">
                <a:xfrm>
                  <a:off x="1235" y="1236"/>
                  <a:ext cx="199" cy="624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6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2106" y="2534"/>
                  <a:ext cx="962" cy="3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bg-BG" altLang="en-US" sz="1800" dirty="0" err="1" smtClean="0">
                      <a:solidFill>
                        <a:srgbClr val="FFFF00"/>
                      </a:solidFill>
                    </a:rPr>
                    <a:t>Екстрактиран</a:t>
                  </a:r>
                  <a:r>
                    <a:rPr lang="bg-BG" altLang="en-US" sz="1800" dirty="0" smtClean="0">
                      <a:solidFill>
                        <a:srgbClr val="FFFF00"/>
                      </a:solidFill>
                    </a:rPr>
                    <a:t> сноп</a:t>
                  </a:r>
                  <a:endParaRPr lang="en-US" altLang="en-US" sz="18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7" name="Line 54"/>
                <p:cNvSpPr>
                  <a:spLocks noChangeShapeType="1"/>
                </p:cNvSpPr>
                <p:nvPr/>
              </p:nvSpPr>
              <p:spPr bwMode="auto">
                <a:xfrm flipH="1" flipV="1">
                  <a:off x="2030" y="1989"/>
                  <a:ext cx="187" cy="551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8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2184" y="1265"/>
                  <a:ext cx="569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bg-BG" altLang="en-US" sz="1800" dirty="0" err="1" smtClean="0">
                      <a:solidFill>
                        <a:srgbClr val="FFFF00"/>
                      </a:solidFill>
                    </a:rPr>
                    <a:t>Септум</a:t>
                  </a:r>
                  <a:endParaRPr lang="en-US" altLang="en-US" sz="18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9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1886" y="1467"/>
                  <a:ext cx="340" cy="268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40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2315" y="2045"/>
                  <a:ext cx="692" cy="2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bg-BG" altLang="en-US" sz="1800" dirty="0" smtClean="0">
                      <a:solidFill>
                        <a:srgbClr val="FF0000"/>
                      </a:solidFill>
                    </a:rPr>
                    <a:t>Електрод</a:t>
                  </a:r>
                  <a:endParaRPr lang="en-US" altLang="en-US" sz="18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1" name="Line 58"/>
                <p:cNvSpPr>
                  <a:spLocks noChangeShapeType="1"/>
                </p:cNvSpPr>
                <p:nvPr/>
              </p:nvSpPr>
              <p:spPr bwMode="auto">
                <a:xfrm flipH="1" flipV="1">
                  <a:off x="2170" y="2103"/>
                  <a:ext cx="171" cy="85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2" name="Rectangle 59"/>
              <p:cNvSpPr>
                <a:spLocks noChangeArrowheads="1"/>
              </p:cNvSpPr>
              <p:nvPr/>
            </p:nvSpPr>
            <p:spPr bwMode="auto">
              <a:xfrm>
                <a:off x="144" y="864"/>
                <a:ext cx="2880" cy="2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29" name="Text Box 55"/>
            <p:cNvSpPr txBox="1">
              <a:spLocks noChangeArrowheads="1"/>
            </p:cNvSpPr>
            <p:nvPr/>
          </p:nvSpPr>
          <p:spPr bwMode="auto">
            <a:xfrm>
              <a:off x="178419" y="1854000"/>
              <a:ext cx="11189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bg-BG" altLang="en-US" sz="1800" dirty="0" smtClean="0">
                  <a:solidFill>
                    <a:srgbClr val="FFFF00"/>
                  </a:solidFill>
                </a:rPr>
                <a:t>Подпора</a:t>
              </a:r>
              <a:endParaRPr lang="en-US" altLang="en-US" sz="1800" dirty="0">
                <a:solidFill>
                  <a:srgbClr val="FFFF00"/>
                </a:solidFill>
              </a:endParaRPr>
            </a:p>
          </p:txBody>
        </p:sp>
        <p:sp>
          <p:nvSpPr>
            <p:cNvPr id="30" name="Line 52"/>
            <p:cNvSpPr>
              <a:spLocks noChangeShapeType="1"/>
            </p:cNvSpPr>
            <p:nvPr/>
          </p:nvSpPr>
          <p:spPr bwMode="auto">
            <a:xfrm>
              <a:off x="797282" y="2190161"/>
              <a:ext cx="224613" cy="204573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solidFill>
                  <a:srgbClr val="FFFF00"/>
                </a:solidFill>
              </a:endParaRPr>
            </a:p>
          </p:txBody>
        </p:sp>
      </p:grpSp>
      <p:sp>
        <p:nvSpPr>
          <p:cNvPr id="72" name="Text Box 3"/>
          <p:cNvSpPr txBox="1">
            <a:spLocks noChangeArrowheads="1"/>
          </p:cNvSpPr>
          <p:nvPr/>
        </p:nvSpPr>
        <p:spPr bwMode="auto">
          <a:xfrm>
            <a:off x="4719315" y="881605"/>
            <a:ext cx="44958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b="1" u="sng" dirty="0" smtClean="0">
                <a:solidFill>
                  <a:schemeClr val="accent1"/>
                </a:solidFill>
              </a:rPr>
              <a:t>Типични параметри</a:t>
            </a:r>
            <a:r>
              <a:rPr lang="en-GB" altLang="en-US" sz="1800" b="1" u="sng" dirty="0" smtClean="0">
                <a:solidFill>
                  <a:schemeClr val="accent1"/>
                </a:solidFill>
              </a:rPr>
              <a:t>:</a:t>
            </a:r>
            <a:endParaRPr lang="en-GB" altLang="en-US" sz="1800" b="1" u="sng" dirty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Дължина на електрода</a:t>
            </a:r>
            <a:r>
              <a:rPr lang="en-GB" altLang="en-US" sz="1800" dirty="0" smtClean="0">
                <a:solidFill>
                  <a:schemeClr val="accent1"/>
                </a:solidFill>
              </a:rPr>
              <a:t>: </a:t>
            </a:r>
            <a:r>
              <a:rPr lang="en-GB" altLang="en-US" sz="1800" dirty="0">
                <a:solidFill>
                  <a:schemeClr val="accent1"/>
                </a:solidFill>
              </a:rPr>
              <a:t>500 </a:t>
            </a:r>
            <a:r>
              <a:rPr lang="en-GB" altLang="en-US" sz="1800" dirty="0" smtClean="0">
                <a:solidFill>
                  <a:schemeClr val="accent1"/>
                </a:solidFill>
              </a:rPr>
              <a:t>– 3000 mm</a:t>
            </a:r>
            <a:r>
              <a:rPr lang="en-GB" altLang="en-US" sz="1800" dirty="0">
                <a:solidFill>
                  <a:schemeClr val="accent1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 smtClean="0">
                <a:solidFill>
                  <a:schemeClr val="accent1"/>
                </a:solidFill>
              </a:rPr>
              <a:t>Ширина на междината</a:t>
            </a:r>
            <a:r>
              <a:rPr lang="en-GB" altLang="en-US" sz="1800" dirty="0" smtClean="0">
                <a:solidFill>
                  <a:schemeClr val="accent1"/>
                </a:solidFill>
              </a:rPr>
              <a:t> </a:t>
            </a:r>
            <a:r>
              <a:rPr lang="en-GB" altLang="en-US" sz="1800" dirty="0">
                <a:solidFill>
                  <a:schemeClr val="accent1"/>
                </a:solidFill>
              </a:rPr>
              <a:t>(d)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променлива</a:t>
            </a:r>
            <a:r>
              <a:rPr lang="en-GB" altLang="en-US" sz="1800" dirty="0" smtClean="0">
                <a:solidFill>
                  <a:schemeClr val="accent1"/>
                </a:solidFill>
              </a:rPr>
              <a:t>: </a:t>
            </a:r>
            <a:r>
              <a:rPr lang="en-GB" altLang="en-US" sz="1800" dirty="0">
                <a:solidFill>
                  <a:schemeClr val="accent1"/>
                </a:solidFill>
              </a:rPr>
              <a:t>10 - 35 mm;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>
                <a:solidFill>
                  <a:schemeClr val="accent1"/>
                </a:solidFill>
              </a:rPr>
              <a:t>Д</a:t>
            </a:r>
            <a:r>
              <a:rPr lang="bg-BG" altLang="en-US" sz="1800" dirty="0" smtClean="0">
                <a:solidFill>
                  <a:schemeClr val="accent1"/>
                </a:solidFill>
              </a:rPr>
              <a:t>ебелина на </a:t>
            </a:r>
            <a:r>
              <a:rPr lang="bg-BG" altLang="en-US" sz="1800" dirty="0" err="1" smtClean="0">
                <a:solidFill>
                  <a:schemeClr val="accent1"/>
                </a:solidFill>
              </a:rPr>
              <a:t>септума</a:t>
            </a:r>
            <a:r>
              <a:rPr lang="en-GB" altLang="en-US" sz="1800" dirty="0" smtClean="0">
                <a:solidFill>
                  <a:schemeClr val="accent1"/>
                </a:solidFill>
              </a:rPr>
              <a:t>: </a:t>
            </a:r>
            <a:r>
              <a:rPr lang="en-GB" altLang="en-US" sz="1800" dirty="0">
                <a:solidFill>
                  <a:schemeClr val="accent1"/>
                </a:solidFill>
              </a:rPr>
              <a:t>&lt;=0.1 mm;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Вакуум</a:t>
            </a:r>
            <a:r>
              <a:rPr lang="en-GB" altLang="en-US" sz="1800" dirty="0" smtClean="0">
                <a:solidFill>
                  <a:schemeClr val="accent1"/>
                </a:solidFill>
              </a:rPr>
              <a:t> </a:t>
            </a:r>
            <a:r>
              <a:rPr lang="en-GB" altLang="en-US" sz="1800" dirty="0">
                <a:solidFill>
                  <a:schemeClr val="accent1"/>
                </a:solidFill>
              </a:rPr>
              <a:t>(10</a:t>
            </a:r>
            <a:r>
              <a:rPr lang="en-GB" altLang="en-US" sz="1800" baseline="30000" dirty="0">
                <a:solidFill>
                  <a:schemeClr val="accent1"/>
                </a:solidFill>
              </a:rPr>
              <a:t>-9</a:t>
            </a:r>
            <a:r>
              <a:rPr lang="en-GB" altLang="en-US" sz="1800" dirty="0">
                <a:solidFill>
                  <a:schemeClr val="accent1"/>
                </a:solidFill>
              </a:rPr>
              <a:t> to 10</a:t>
            </a:r>
            <a:r>
              <a:rPr lang="en-GB" altLang="en-US" sz="1800" baseline="30000" dirty="0">
                <a:solidFill>
                  <a:schemeClr val="accent1"/>
                </a:solidFill>
              </a:rPr>
              <a:t>-12</a:t>
            </a:r>
            <a:r>
              <a:rPr lang="en-GB" altLang="en-US" sz="1800" dirty="0">
                <a:solidFill>
                  <a:schemeClr val="accent1"/>
                </a:solidFill>
              </a:rPr>
              <a:t> </a:t>
            </a:r>
            <a:r>
              <a:rPr lang="en-GB" altLang="en-US" sz="1800" dirty="0" smtClean="0">
                <a:solidFill>
                  <a:schemeClr val="accent1"/>
                </a:solidFill>
              </a:rPr>
              <a:t>mbar);</a:t>
            </a:r>
            <a:endParaRPr lang="en-GB" altLang="en-US" sz="1800" dirty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Напрежение</a:t>
            </a:r>
            <a:r>
              <a:rPr lang="en-GB" altLang="en-US" sz="1800" dirty="0" smtClean="0">
                <a:solidFill>
                  <a:schemeClr val="accent1"/>
                </a:solidFill>
              </a:rPr>
              <a:t>: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до </a:t>
            </a:r>
            <a:r>
              <a:rPr lang="en-GB" altLang="en-US" sz="1800" dirty="0" smtClean="0">
                <a:solidFill>
                  <a:schemeClr val="accent1"/>
                </a:solidFill>
              </a:rPr>
              <a:t>300 </a:t>
            </a:r>
            <a:r>
              <a:rPr lang="en-GB" altLang="en-US" sz="1800" dirty="0">
                <a:solidFill>
                  <a:schemeClr val="accent1"/>
                </a:solidFill>
              </a:rPr>
              <a:t>kV;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Интензитет на електрическото поле</a:t>
            </a:r>
            <a:r>
              <a:rPr lang="en-GB" altLang="en-US" sz="1800" dirty="0" smtClean="0">
                <a:solidFill>
                  <a:schemeClr val="accent1"/>
                </a:solidFill>
              </a:rPr>
              <a:t>: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до</a:t>
            </a:r>
            <a:r>
              <a:rPr lang="en-GB" altLang="en-US" sz="1800" dirty="0" smtClean="0">
                <a:solidFill>
                  <a:schemeClr val="accent1"/>
                </a:solidFill>
              </a:rPr>
              <a:t> </a:t>
            </a:r>
            <a:r>
              <a:rPr lang="en-GB" altLang="en-US" sz="1800" dirty="0">
                <a:solidFill>
                  <a:schemeClr val="accent1"/>
                </a:solidFill>
              </a:rPr>
              <a:t>10 MV/m;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 err="1" smtClean="0">
                <a:solidFill>
                  <a:schemeClr val="accent1"/>
                </a:solidFill>
              </a:rPr>
              <a:t>Септум</a:t>
            </a:r>
            <a:r>
              <a:rPr lang="bg-BG" altLang="en-US" sz="1800" dirty="0" smtClean="0">
                <a:solidFill>
                  <a:schemeClr val="accent1"/>
                </a:solidFill>
              </a:rPr>
              <a:t> от </a:t>
            </a:r>
            <a:r>
              <a:rPr lang="bg-BG" altLang="en-US" sz="1800" dirty="0" err="1" smtClean="0">
                <a:solidFill>
                  <a:schemeClr val="accent1"/>
                </a:solidFill>
              </a:rPr>
              <a:t>молибденово</a:t>
            </a:r>
            <a:r>
              <a:rPr lang="bg-BG" altLang="en-US" sz="1800" dirty="0" smtClean="0">
                <a:solidFill>
                  <a:schemeClr val="accent1"/>
                </a:solidFill>
              </a:rPr>
              <a:t> фолио или волфрам-</a:t>
            </a:r>
            <a:r>
              <a:rPr lang="bg-BG" altLang="en-US" sz="1800" dirty="0" err="1" smtClean="0">
                <a:solidFill>
                  <a:schemeClr val="accent1"/>
                </a:solidFill>
              </a:rPr>
              <a:t>рениеви</a:t>
            </a:r>
            <a:r>
              <a:rPr lang="bg-BG" altLang="en-US" sz="1800" dirty="0" smtClean="0">
                <a:solidFill>
                  <a:schemeClr val="accent1"/>
                </a:solidFill>
              </a:rPr>
              <a:t> нишки</a:t>
            </a:r>
            <a:r>
              <a:rPr lang="en-GB" altLang="en-US" sz="1800" dirty="0" smtClean="0">
                <a:solidFill>
                  <a:schemeClr val="accent1"/>
                </a:solidFill>
              </a:rPr>
              <a:t>;</a:t>
            </a:r>
            <a:endParaRPr lang="en-GB" altLang="en-US" sz="1800" dirty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Електрод от </a:t>
            </a:r>
            <a:r>
              <a:rPr lang="bg-BG" altLang="en-US" sz="1800" dirty="0" err="1" smtClean="0">
                <a:solidFill>
                  <a:schemeClr val="accent1"/>
                </a:solidFill>
              </a:rPr>
              <a:t>анодизиран</a:t>
            </a:r>
            <a:r>
              <a:rPr lang="bg-BG" altLang="en-US" sz="1800" dirty="0" smtClean="0">
                <a:solidFill>
                  <a:schemeClr val="accent1"/>
                </a:solidFill>
              </a:rPr>
              <a:t> алуминий, неръждаема стомана или титан за свръх-висок вакуум</a:t>
            </a:r>
            <a:r>
              <a:rPr lang="en-GB" altLang="en-US" sz="1800" dirty="0" smtClean="0">
                <a:solidFill>
                  <a:schemeClr val="accent1"/>
                </a:solidFill>
              </a:rPr>
              <a:t>;</a:t>
            </a:r>
            <a:endParaRPr lang="en-GB" altLang="en-US" sz="1800" dirty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accent1"/>
                </a:solidFill>
              </a:rPr>
              <a:t>• </a:t>
            </a:r>
            <a:r>
              <a:rPr lang="bg-BG" altLang="en-US" sz="1800" dirty="0">
                <a:solidFill>
                  <a:schemeClr val="accent1"/>
                </a:solidFill>
              </a:rPr>
              <a:t>И</a:t>
            </a:r>
            <a:r>
              <a:rPr lang="bg-BG" altLang="en-US" sz="1800" dirty="0" smtClean="0">
                <a:solidFill>
                  <a:schemeClr val="accent1"/>
                </a:solidFill>
              </a:rPr>
              <a:t>зпичане до </a:t>
            </a:r>
            <a:r>
              <a:rPr lang="en-GB" altLang="en-US" sz="1800" dirty="0" smtClean="0">
                <a:solidFill>
                  <a:schemeClr val="accent1"/>
                </a:solidFill>
              </a:rPr>
              <a:t>300 ºC </a:t>
            </a:r>
            <a:r>
              <a:rPr lang="bg-BG" altLang="en-US" sz="1800" dirty="0" smtClean="0">
                <a:solidFill>
                  <a:schemeClr val="accent1"/>
                </a:solidFill>
              </a:rPr>
              <a:t>за постигане на вакуум от порядъка на </a:t>
            </a:r>
            <a:r>
              <a:rPr lang="en-GB" altLang="en-US" sz="1800" dirty="0" smtClean="0">
                <a:solidFill>
                  <a:schemeClr val="accent1"/>
                </a:solidFill>
              </a:rPr>
              <a:t>10</a:t>
            </a:r>
            <a:r>
              <a:rPr lang="en-GB" altLang="en-US" sz="1800" baseline="30000" dirty="0" smtClean="0">
                <a:solidFill>
                  <a:schemeClr val="accent1"/>
                </a:solidFill>
              </a:rPr>
              <a:t>-12</a:t>
            </a:r>
            <a:r>
              <a:rPr lang="en-GB" altLang="en-US" sz="1800" dirty="0" smtClean="0">
                <a:solidFill>
                  <a:schemeClr val="accent1"/>
                </a:solidFill>
              </a:rPr>
              <a:t> mbar;</a:t>
            </a:r>
            <a:endParaRPr lang="en-GB" altLang="en-US" sz="1800" dirty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dirty="0">
              <a:solidFill>
                <a:schemeClr val="accent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00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2404851" y="71379"/>
            <a:ext cx="5358039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Електростатичен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87" y="910778"/>
            <a:ext cx="6598740" cy="5155265"/>
          </a:xfrm>
          <a:prstGeom prst="rect">
            <a:avLst/>
          </a:prstGeom>
        </p:spPr>
      </p:pic>
      <p:sp>
        <p:nvSpPr>
          <p:cNvPr id="72" name="Line 15"/>
          <p:cNvSpPr>
            <a:spLocks noChangeShapeType="1"/>
          </p:cNvSpPr>
          <p:nvPr/>
        </p:nvSpPr>
        <p:spPr bwMode="auto">
          <a:xfrm>
            <a:off x="3288354" y="3723245"/>
            <a:ext cx="625047" cy="25025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5" name="Line 15"/>
          <p:cNvSpPr>
            <a:spLocks noChangeShapeType="1"/>
          </p:cNvSpPr>
          <p:nvPr/>
        </p:nvSpPr>
        <p:spPr bwMode="auto">
          <a:xfrm>
            <a:off x="5265315" y="2166965"/>
            <a:ext cx="597323" cy="3946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6" name="Line 15"/>
          <p:cNvSpPr>
            <a:spLocks noChangeShapeType="1"/>
          </p:cNvSpPr>
          <p:nvPr/>
        </p:nvSpPr>
        <p:spPr bwMode="auto">
          <a:xfrm flipH="1">
            <a:off x="5535401" y="3997878"/>
            <a:ext cx="1472942" cy="31594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" name="Text Box 16"/>
          <p:cNvSpPr txBox="1">
            <a:spLocks noChangeArrowheads="1"/>
          </p:cNvSpPr>
          <p:nvPr/>
        </p:nvSpPr>
        <p:spPr bwMode="auto">
          <a:xfrm>
            <a:off x="1374087" y="3234836"/>
            <a:ext cx="193726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Електрод (катод) от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пералуман</a:t>
            </a:r>
            <a:r>
              <a:rPr lang="bg-BG" altLang="en-US" sz="1400" dirty="0" smtClean="0">
                <a:solidFill>
                  <a:srgbClr val="FF0000"/>
                </a:solidFill>
              </a:rPr>
              <a:t>, третиран с хромова киселина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78" name="Text Box 16"/>
          <p:cNvSpPr txBox="1">
            <a:spLocks noChangeArrowheads="1"/>
          </p:cNvSpPr>
          <p:nvPr/>
        </p:nvSpPr>
        <p:spPr bwMode="auto">
          <a:xfrm>
            <a:off x="6944672" y="3353913"/>
            <a:ext cx="2232248" cy="73866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err="1" smtClean="0">
                <a:solidFill>
                  <a:srgbClr val="FF0000"/>
                </a:solidFill>
              </a:rPr>
              <a:t>Септум</a:t>
            </a:r>
            <a:r>
              <a:rPr lang="bg-BG" altLang="en-US" sz="1400" dirty="0" smtClean="0">
                <a:solidFill>
                  <a:srgbClr val="FF0000"/>
                </a:solidFill>
              </a:rPr>
              <a:t> от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молибденово</a:t>
            </a:r>
            <a:r>
              <a:rPr lang="bg-BG" altLang="en-US" sz="1400" dirty="0" smtClean="0">
                <a:solidFill>
                  <a:srgbClr val="FF0000"/>
                </a:solidFill>
              </a:rPr>
              <a:t> фолио с дебелина 100 микрона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79" name="Text Box 16"/>
          <p:cNvSpPr txBox="1">
            <a:spLocks noChangeArrowheads="1"/>
          </p:cNvSpPr>
          <p:nvPr/>
        </p:nvSpPr>
        <p:spPr bwMode="auto">
          <a:xfrm>
            <a:off x="4148335" y="1856043"/>
            <a:ext cx="115212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Система за опъване на фолиото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65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714" y="616561"/>
            <a:ext cx="6670748" cy="5211522"/>
          </a:xfrm>
          <a:prstGeom prst="rect">
            <a:avLst/>
          </a:prstGeom>
        </p:spPr>
      </p:pic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767432" y="2426673"/>
            <a:ext cx="223224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0070C0"/>
                </a:solidFill>
              </a:rPr>
              <a:t>Инфрачервени лампи за изпичане</a:t>
            </a:r>
            <a:endParaRPr lang="en-GB" altLang="en-US" sz="1400" dirty="0">
              <a:solidFill>
                <a:srgbClr val="0070C0"/>
              </a:solidFill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flipV="1">
            <a:off x="5904474" y="1392473"/>
            <a:ext cx="791580" cy="108012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2228850" y="2348880"/>
            <a:ext cx="1910594" cy="207564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423732" y="4424529"/>
            <a:ext cx="1378979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err="1" smtClean="0">
                <a:solidFill>
                  <a:srgbClr val="FF0000"/>
                </a:solidFill>
              </a:rPr>
              <a:t>Дефлектор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167714" y="5089419"/>
            <a:ext cx="2657117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FF00"/>
                </a:solidFill>
              </a:rPr>
              <a:t>Подпора за </a:t>
            </a:r>
            <a:r>
              <a:rPr lang="bg-BG" altLang="en-US" sz="1400" dirty="0" err="1" smtClean="0">
                <a:solidFill>
                  <a:srgbClr val="FFFF00"/>
                </a:solidFill>
              </a:rPr>
              <a:t>септума</a:t>
            </a:r>
            <a:r>
              <a:rPr lang="bg-BG" altLang="en-US" sz="1400" dirty="0" smtClean="0">
                <a:solidFill>
                  <a:srgbClr val="FFFF00"/>
                </a:solidFill>
              </a:rPr>
              <a:t>, действаща като </a:t>
            </a:r>
            <a:r>
              <a:rPr lang="bg-BG" altLang="en-US" sz="1400" dirty="0" err="1" smtClean="0">
                <a:solidFill>
                  <a:srgbClr val="FFFF00"/>
                </a:solidFill>
              </a:rPr>
              <a:t>Фарадеев</a:t>
            </a:r>
            <a:r>
              <a:rPr lang="bg-BG" altLang="en-US" sz="1400" dirty="0" smtClean="0">
                <a:solidFill>
                  <a:srgbClr val="FFFF00"/>
                </a:solidFill>
              </a:rPr>
              <a:t> кафез за циркулиращия сноп</a:t>
            </a:r>
            <a:endParaRPr lang="en-GB" altLang="en-US" sz="1400" dirty="0">
              <a:solidFill>
                <a:srgbClr val="FFFF00"/>
              </a:solidFill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3676650" y="4739366"/>
            <a:ext cx="1659841" cy="726423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796994" y="24720"/>
            <a:ext cx="7089998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Електростатичен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r>
              <a:rPr lang="en-GB" altLang="en-US" sz="3200" dirty="0" smtClean="0">
                <a:solidFill>
                  <a:schemeClr val="accent2"/>
                </a:solidFill>
              </a:rPr>
              <a:t> (SEH23 </a:t>
            </a:r>
            <a:r>
              <a:rPr lang="bg-BG" altLang="en-US" sz="3200" dirty="0" smtClean="0">
                <a:solidFill>
                  <a:schemeClr val="accent2"/>
                </a:solidFill>
              </a:rPr>
              <a:t>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PS)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463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824" y="696887"/>
            <a:ext cx="6698751" cy="5359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2072181" y="100177"/>
            <a:ext cx="5358039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Електростатичен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5205347" y="4354336"/>
            <a:ext cx="252028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Полирана вътрешна повърхност без остри ръбове на вакуумния съд за избягване на искрене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flipH="1">
            <a:off x="4796048" y="5235934"/>
            <a:ext cx="1293600" cy="65004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3190156" y="2735222"/>
            <a:ext cx="1144544" cy="39654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544446" y="2375182"/>
            <a:ext cx="22322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Проходен изолатор за катода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275239" y="5064572"/>
            <a:ext cx="252687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Подпорни изолатори за катода, позволяващи радиално отместване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2406427" y="3981577"/>
            <a:ext cx="641636" cy="105458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24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Z:\Photos\LEIR\seh10\Tank\DSCF03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464" y="718719"/>
            <a:ext cx="6869112" cy="51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988207" y="120135"/>
            <a:ext cx="7123626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Електростатичен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r>
              <a:rPr lang="bg-BG" altLang="en-US" sz="3200" dirty="0" smtClean="0">
                <a:solidFill>
                  <a:schemeClr val="accent2"/>
                </a:solidFill>
              </a:rPr>
              <a:t> (</a:t>
            </a:r>
            <a:r>
              <a:rPr lang="en-GB" altLang="en-US" sz="3200" dirty="0" smtClean="0">
                <a:solidFill>
                  <a:schemeClr val="accent2"/>
                </a:solidFill>
              </a:rPr>
              <a:t>SEH10 </a:t>
            </a:r>
            <a:r>
              <a:rPr lang="bg-BG" altLang="en-US" sz="3200" dirty="0" smtClean="0">
                <a:solidFill>
                  <a:schemeClr val="accent2"/>
                </a:solidFill>
              </a:rPr>
              <a:t>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LEIR</a:t>
            </a:r>
            <a:r>
              <a:rPr lang="bg-BG" altLang="en-US" sz="3200" dirty="0" smtClean="0">
                <a:solidFill>
                  <a:schemeClr val="accent2"/>
                </a:solidFill>
              </a:rPr>
              <a:t>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>
            <a:off x="4716015" y="2527176"/>
            <a:ext cx="792088" cy="72008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5514432" y="2229852"/>
            <a:ext cx="223224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FF00"/>
                </a:solidFill>
              </a:rPr>
              <a:t>Вакуумен съд и фланци от неръждаема стомана </a:t>
            </a:r>
            <a:r>
              <a:rPr lang="en-GB" altLang="en-US" sz="1400" dirty="0" smtClean="0">
                <a:solidFill>
                  <a:srgbClr val="FFFF00"/>
                </a:solidFill>
              </a:rPr>
              <a:t>316LN</a:t>
            </a:r>
            <a:endParaRPr lang="en-GB" altLang="en-US" sz="1400" dirty="0">
              <a:solidFill>
                <a:srgbClr val="FFFF00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352972" y="4809173"/>
            <a:ext cx="252687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00B0F0"/>
                </a:solidFill>
              </a:rPr>
              <a:t>Система за прецизно позициониране спрямо циркулиращия сноп</a:t>
            </a:r>
            <a:endParaRPr lang="en-GB" altLang="en-US" sz="1400" dirty="0">
              <a:solidFill>
                <a:srgbClr val="00B0F0"/>
              </a:solidFill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3667126" y="4734929"/>
            <a:ext cx="1048890" cy="43714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818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56" y="735860"/>
            <a:ext cx="7200000" cy="5400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136496" y="48765"/>
            <a:ext cx="715824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Електростатичен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r>
              <a:rPr lang="bg-BG" altLang="en-US" sz="3200" dirty="0" smtClean="0">
                <a:solidFill>
                  <a:schemeClr val="accent2"/>
                </a:solidFill>
              </a:rPr>
              <a:t> (</a:t>
            </a:r>
            <a:r>
              <a:rPr lang="en-GB" altLang="en-US" sz="3200" dirty="0" smtClean="0">
                <a:solidFill>
                  <a:schemeClr val="accent2"/>
                </a:solidFill>
              </a:rPr>
              <a:t>ZS </a:t>
            </a:r>
            <a:r>
              <a:rPr lang="bg-BG" altLang="en-US" sz="3200" dirty="0" smtClean="0">
                <a:solidFill>
                  <a:schemeClr val="accent2"/>
                </a:solidFill>
              </a:rPr>
              <a:t>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SPS</a:t>
            </a:r>
            <a:r>
              <a:rPr lang="bg-BG" altLang="en-US" sz="3200" dirty="0" smtClean="0">
                <a:solidFill>
                  <a:schemeClr val="accent2"/>
                </a:solidFill>
              </a:rPr>
              <a:t>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5478459" y="2228025"/>
            <a:ext cx="72008" cy="123872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4478356" y="1704805"/>
            <a:ext cx="22322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err="1" smtClean="0">
                <a:solidFill>
                  <a:srgbClr val="FF0000"/>
                </a:solidFill>
              </a:rPr>
              <a:t>Септум</a:t>
            </a:r>
            <a:r>
              <a:rPr lang="bg-BG" altLang="en-US" sz="1400" dirty="0" smtClean="0">
                <a:solidFill>
                  <a:srgbClr val="FF0000"/>
                </a:solidFill>
              </a:rPr>
              <a:t> от волфрам-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рениеви</a:t>
            </a:r>
            <a:r>
              <a:rPr lang="bg-BG" altLang="en-US" sz="1400" dirty="0" smtClean="0">
                <a:solidFill>
                  <a:srgbClr val="FF0000"/>
                </a:solidFill>
              </a:rPr>
              <a:t> нишки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5993928" y="2140738"/>
            <a:ext cx="2232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Катод от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пералуман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flipH="1">
            <a:off x="6991350" y="2448515"/>
            <a:ext cx="79315" cy="84713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63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2526329" y="193910"/>
            <a:ext cx="4396142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782393" y="1893835"/>
            <a:ext cx="5185466" cy="3520329"/>
            <a:chOff x="960" y="816"/>
            <a:chExt cx="3936" cy="2928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3264" y="2544"/>
              <a:ext cx="240" cy="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544" y="2496"/>
              <a:ext cx="720" cy="432"/>
            </a:xfrm>
            <a:prstGeom prst="rect">
              <a:avLst/>
            </a:prstGeom>
            <a:solidFill>
              <a:srgbClr val="777777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3216" y="2496"/>
              <a:ext cx="192" cy="43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304" y="2544"/>
              <a:ext cx="240" cy="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544" y="1680"/>
              <a:ext cx="1344" cy="1200"/>
            </a:xfrm>
            <a:custGeom>
              <a:avLst/>
              <a:gdLst>
                <a:gd name="T0" fmla="*/ 0 w 1344"/>
                <a:gd name="T1" fmla="*/ 864 h 1200"/>
                <a:gd name="T2" fmla="*/ 0 w 1344"/>
                <a:gd name="T3" fmla="*/ 1200 h 1200"/>
                <a:gd name="T4" fmla="*/ 1344 w 1344"/>
                <a:gd name="T5" fmla="*/ 336 h 1200"/>
                <a:gd name="T6" fmla="*/ 1344 w 1344"/>
                <a:gd name="T7" fmla="*/ 0 h 1200"/>
                <a:gd name="T8" fmla="*/ 0 w 1344"/>
                <a:gd name="T9" fmla="*/ 864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4" h="1200">
                  <a:moveTo>
                    <a:pt x="0" y="864"/>
                  </a:moveTo>
                  <a:lnTo>
                    <a:pt x="0" y="1200"/>
                  </a:lnTo>
                  <a:lnTo>
                    <a:pt x="1344" y="336"/>
                  </a:lnTo>
                  <a:lnTo>
                    <a:pt x="1344" y="0"/>
                  </a:lnTo>
                  <a:lnTo>
                    <a:pt x="0" y="864"/>
                  </a:lnTo>
                  <a:close/>
                </a:path>
              </a:pathLst>
            </a:custGeom>
            <a:solidFill>
              <a:srgbClr val="FFCC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504" y="1680"/>
              <a:ext cx="1344" cy="1200"/>
            </a:xfrm>
            <a:custGeom>
              <a:avLst/>
              <a:gdLst>
                <a:gd name="T0" fmla="*/ 0 w 1344"/>
                <a:gd name="T1" fmla="*/ 864 h 1200"/>
                <a:gd name="T2" fmla="*/ 0 w 1344"/>
                <a:gd name="T3" fmla="*/ 1200 h 1200"/>
                <a:gd name="T4" fmla="*/ 1344 w 1344"/>
                <a:gd name="T5" fmla="*/ 336 h 1200"/>
                <a:gd name="T6" fmla="*/ 1344 w 1344"/>
                <a:gd name="T7" fmla="*/ 0 h 1200"/>
                <a:gd name="T8" fmla="*/ 0 w 1344"/>
                <a:gd name="T9" fmla="*/ 864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4" h="1200">
                  <a:moveTo>
                    <a:pt x="0" y="864"/>
                  </a:moveTo>
                  <a:lnTo>
                    <a:pt x="0" y="1200"/>
                  </a:lnTo>
                  <a:lnTo>
                    <a:pt x="1344" y="336"/>
                  </a:lnTo>
                  <a:lnTo>
                    <a:pt x="1344" y="0"/>
                  </a:lnTo>
                  <a:lnTo>
                    <a:pt x="0" y="864"/>
                  </a:lnTo>
                  <a:close/>
                </a:path>
              </a:pathLst>
            </a:custGeom>
            <a:solidFill>
              <a:srgbClr val="FFCC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2" name="Group 9"/>
            <p:cNvGrpSpPr>
              <a:grpSpLocks/>
            </p:cNvGrpSpPr>
            <p:nvPr/>
          </p:nvGrpSpPr>
          <p:grpSpPr bwMode="auto">
            <a:xfrm>
              <a:off x="960" y="816"/>
              <a:ext cx="3888" cy="2928"/>
              <a:chOff x="960" y="624"/>
              <a:chExt cx="3888" cy="2928"/>
            </a:xfrm>
          </p:grpSpPr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960" y="1480"/>
                <a:ext cx="2544" cy="2072"/>
              </a:xfrm>
              <a:custGeom>
                <a:avLst/>
                <a:gdLst>
                  <a:gd name="T0" fmla="*/ 0 w 2544"/>
                  <a:gd name="T1" fmla="*/ 2072 h 2072"/>
                  <a:gd name="T2" fmla="*/ 2544 w 2544"/>
                  <a:gd name="T3" fmla="*/ 2064 h 2072"/>
                  <a:gd name="T4" fmla="*/ 2544 w 2544"/>
                  <a:gd name="T5" fmla="*/ 1200 h 2072"/>
                  <a:gd name="T6" fmla="*/ 1344 w 2544"/>
                  <a:gd name="T7" fmla="*/ 1200 h 2072"/>
                  <a:gd name="T8" fmla="*/ 1344 w 2544"/>
                  <a:gd name="T9" fmla="*/ 864 h 2072"/>
                  <a:gd name="T10" fmla="*/ 2544 w 2544"/>
                  <a:gd name="T11" fmla="*/ 864 h 2072"/>
                  <a:gd name="T12" fmla="*/ 2544 w 2544"/>
                  <a:gd name="T13" fmla="*/ 0 h 2072"/>
                  <a:gd name="T14" fmla="*/ 0 w 2544"/>
                  <a:gd name="T15" fmla="*/ 0 h 2072"/>
                  <a:gd name="T16" fmla="*/ 0 w 2544"/>
                  <a:gd name="T17" fmla="*/ 2072 h 20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44" h="2072">
                    <a:moveTo>
                      <a:pt x="0" y="2072"/>
                    </a:moveTo>
                    <a:lnTo>
                      <a:pt x="2544" y="2064"/>
                    </a:lnTo>
                    <a:lnTo>
                      <a:pt x="2544" y="1200"/>
                    </a:lnTo>
                    <a:lnTo>
                      <a:pt x="1344" y="1200"/>
                    </a:lnTo>
                    <a:lnTo>
                      <a:pt x="1344" y="864"/>
                    </a:lnTo>
                    <a:lnTo>
                      <a:pt x="2544" y="864"/>
                    </a:lnTo>
                    <a:lnTo>
                      <a:pt x="2544" y="0"/>
                    </a:lnTo>
                    <a:lnTo>
                      <a:pt x="0" y="0"/>
                    </a:lnTo>
                    <a:lnTo>
                      <a:pt x="0" y="2072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3504" y="1824"/>
                <a:ext cx="1344" cy="1728"/>
              </a:xfrm>
              <a:custGeom>
                <a:avLst/>
                <a:gdLst>
                  <a:gd name="T0" fmla="*/ 0 w 1344"/>
                  <a:gd name="T1" fmla="*/ 1728 h 1728"/>
                  <a:gd name="T2" fmla="*/ 1344 w 1344"/>
                  <a:gd name="T3" fmla="*/ 864 h 1728"/>
                  <a:gd name="T4" fmla="*/ 1344 w 1344"/>
                  <a:gd name="T5" fmla="*/ 0 h 1728"/>
                  <a:gd name="T6" fmla="*/ 0 w 1344"/>
                  <a:gd name="T7" fmla="*/ 864 h 1728"/>
                  <a:gd name="T8" fmla="*/ 0 w 1344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4" h="1728">
                    <a:moveTo>
                      <a:pt x="0" y="1728"/>
                    </a:moveTo>
                    <a:lnTo>
                      <a:pt x="1344" y="864"/>
                    </a:lnTo>
                    <a:lnTo>
                      <a:pt x="1344" y="0"/>
                    </a:lnTo>
                    <a:lnTo>
                      <a:pt x="0" y="864"/>
                    </a:lnTo>
                    <a:lnTo>
                      <a:pt x="0" y="1728"/>
                    </a:lnTo>
                    <a:close/>
                  </a:path>
                </a:pathLst>
              </a:custGeom>
              <a:solidFill>
                <a:srgbClr val="969696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Freeform 12"/>
              <p:cNvSpPr>
                <a:spLocks/>
              </p:cNvSpPr>
              <p:nvPr/>
            </p:nvSpPr>
            <p:spPr bwMode="auto">
              <a:xfrm>
                <a:off x="3504" y="624"/>
                <a:ext cx="1344" cy="1728"/>
              </a:xfrm>
              <a:custGeom>
                <a:avLst/>
                <a:gdLst>
                  <a:gd name="T0" fmla="*/ 0 w 1344"/>
                  <a:gd name="T1" fmla="*/ 1728 h 1728"/>
                  <a:gd name="T2" fmla="*/ 1344 w 1344"/>
                  <a:gd name="T3" fmla="*/ 864 h 1728"/>
                  <a:gd name="T4" fmla="*/ 1344 w 1344"/>
                  <a:gd name="T5" fmla="*/ 0 h 1728"/>
                  <a:gd name="T6" fmla="*/ 0 w 1344"/>
                  <a:gd name="T7" fmla="*/ 864 h 1728"/>
                  <a:gd name="T8" fmla="*/ 0 w 1344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4" h="1728">
                    <a:moveTo>
                      <a:pt x="0" y="1728"/>
                    </a:moveTo>
                    <a:lnTo>
                      <a:pt x="1344" y="864"/>
                    </a:lnTo>
                    <a:lnTo>
                      <a:pt x="1344" y="0"/>
                    </a:lnTo>
                    <a:lnTo>
                      <a:pt x="0" y="864"/>
                    </a:lnTo>
                    <a:lnTo>
                      <a:pt x="0" y="1728"/>
                    </a:lnTo>
                    <a:close/>
                  </a:path>
                </a:pathLst>
              </a:custGeom>
              <a:solidFill>
                <a:srgbClr val="969696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Freeform 13"/>
              <p:cNvSpPr>
                <a:spLocks/>
              </p:cNvSpPr>
              <p:nvPr/>
            </p:nvSpPr>
            <p:spPr bwMode="auto">
              <a:xfrm>
                <a:off x="960" y="624"/>
                <a:ext cx="3888" cy="864"/>
              </a:xfrm>
              <a:custGeom>
                <a:avLst/>
                <a:gdLst>
                  <a:gd name="T0" fmla="*/ 0 w 3888"/>
                  <a:gd name="T1" fmla="*/ 864 h 864"/>
                  <a:gd name="T2" fmla="*/ 2544 w 3888"/>
                  <a:gd name="T3" fmla="*/ 864 h 864"/>
                  <a:gd name="T4" fmla="*/ 3888 w 3888"/>
                  <a:gd name="T5" fmla="*/ 0 h 864"/>
                  <a:gd name="T6" fmla="*/ 1344 w 3888"/>
                  <a:gd name="T7" fmla="*/ 0 h 864"/>
                  <a:gd name="T8" fmla="*/ 0 w 388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8" h="864">
                    <a:moveTo>
                      <a:pt x="0" y="864"/>
                    </a:moveTo>
                    <a:lnTo>
                      <a:pt x="2544" y="864"/>
                    </a:lnTo>
                    <a:lnTo>
                      <a:pt x="3888" y="0"/>
                    </a:lnTo>
                    <a:lnTo>
                      <a:pt x="1344" y="0"/>
                    </a:lnTo>
                    <a:lnTo>
                      <a:pt x="0" y="864"/>
                    </a:lnTo>
                    <a:close/>
                  </a:path>
                </a:pathLst>
              </a:custGeom>
              <a:solidFill>
                <a:srgbClr val="DDDDDD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>
              <a:off x="1632" y="2208"/>
              <a:ext cx="1440" cy="1056"/>
            </a:xfrm>
            <a:prstGeom prst="roundRect">
              <a:avLst>
                <a:gd name="adj" fmla="val 16667"/>
              </a:avLst>
            </a:prstGeom>
            <a:noFill/>
            <a:ln w="825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V="1">
              <a:off x="3072" y="2640"/>
              <a:ext cx="0" cy="240"/>
            </a:xfrm>
            <a:prstGeom prst="line">
              <a:avLst/>
            </a:prstGeom>
            <a:noFill/>
            <a:ln w="88900">
              <a:solidFill>
                <a:srgbClr val="66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1248" y="2496"/>
              <a:ext cx="336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66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en-US" sz="4400" b="1">
                  <a:solidFill>
                    <a:srgbClr val="66FFFF"/>
                  </a:solidFill>
                </a:rPr>
                <a:t>B</a:t>
              </a:r>
              <a:endParaRPr lang="en-US" altLang="en-US" sz="44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3408" y="25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 flipV="1">
              <a:off x="3648" y="1920"/>
              <a:ext cx="1056" cy="67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4656" y="1776"/>
              <a:ext cx="24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 b="1">
                  <a:solidFill>
                    <a:srgbClr val="FF0000"/>
                  </a:solidFill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H="1">
              <a:off x="2592" y="2544"/>
              <a:ext cx="240" cy="1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Line Callout 1 1"/>
          <p:cNvSpPr/>
          <p:nvPr/>
        </p:nvSpPr>
        <p:spPr bwMode="auto">
          <a:xfrm>
            <a:off x="6320917" y="755018"/>
            <a:ext cx="2808312" cy="1738139"/>
          </a:xfrm>
          <a:prstGeom prst="borderCallout1">
            <a:avLst>
              <a:gd name="adj1" fmla="val 100743"/>
              <a:gd name="adj2" fmla="val 49161"/>
              <a:gd name="adj3" fmla="val 136671"/>
              <a:gd name="adj4" fmla="val 1886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g-BG" sz="2400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Септум</a:t>
            </a:r>
            <a:r>
              <a:rPr lang="bg-BG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проводник с много висока токова плътност (до 100 А/</a:t>
            </a:r>
            <a:r>
              <a:rPr lang="en-GB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mm</a:t>
            </a:r>
            <a:r>
              <a:rPr lang="en-GB" sz="2400" baseline="300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2</a:t>
            </a:r>
            <a:r>
              <a:rPr lang="bg-BG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)</a:t>
            </a: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5" name="Line Callout 1 24"/>
          <p:cNvSpPr/>
          <p:nvPr/>
        </p:nvSpPr>
        <p:spPr bwMode="auto">
          <a:xfrm>
            <a:off x="161023" y="863360"/>
            <a:ext cx="2808312" cy="820977"/>
          </a:xfrm>
          <a:prstGeom prst="borderCallout1">
            <a:avLst>
              <a:gd name="adj1" fmla="val 100743"/>
              <a:gd name="adj2" fmla="val 49161"/>
              <a:gd name="adj3" fmla="val 197965"/>
              <a:gd name="adj4" fmla="val 8926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C-</a:t>
            </a:r>
            <a:r>
              <a:rPr lang="bg-BG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образен </a:t>
            </a:r>
            <a:r>
              <a:rPr lang="bg-BG" sz="2400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магнитопровод</a:t>
            </a: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32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692151" y="96245"/>
            <a:ext cx="7869453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Постояннотоков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14339" y="1115757"/>
            <a:ext cx="4572000" cy="238142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25000"/>
              </a:spcBef>
            </a:pPr>
            <a:r>
              <a:rPr lang="bg-BG" altLang="en-US" sz="1700" dirty="0" smtClean="0">
                <a:solidFill>
                  <a:schemeClr val="bg1"/>
                </a:solidFill>
              </a:rPr>
              <a:t>Захранван с постоянен ток (до 10 </a:t>
            </a:r>
            <a:r>
              <a:rPr lang="en-GB" altLang="en-US" sz="1700" dirty="0" smtClean="0">
                <a:solidFill>
                  <a:schemeClr val="bg1"/>
                </a:solidFill>
              </a:rPr>
              <a:t>kA</a:t>
            </a:r>
            <a:r>
              <a:rPr lang="bg-BG" altLang="en-US" sz="1700" dirty="0" smtClean="0">
                <a:solidFill>
                  <a:schemeClr val="bg1"/>
                </a:solidFill>
              </a:rPr>
              <a:t>)</a:t>
            </a:r>
            <a:r>
              <a:rPr lang="en-US" altLang="en-US" sz="1700" dirty="0" smtClean="0">
                <a:solidFill>
                  <a:schemeClr val="bg1"/>
                </a:solidFill>
              </a:rPr>
              <a:t>.</a:t>
            </a:r>
            <a:endParaRPr lang="en-GB" altLang="en-US" sz="1700" dirty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25000"/>
              </a:spcBef>
            </a:pPr>
            <a:r>
              <a:rPr lang="bg-BG" altLang="en-US" sz="1700" dirty="0" smtClean="0">
                <a:solidFill>
                  <a:schemeClr val="bg1"/>
                </a:solidFill>
              </a:rPr>
              <a:t>Обикновено </a:t>
            </a:r>
            <a:r>
              <a:rPr lang="bg-BG" altLang="en-US" sz="1700" dirty="0" err="1" smtClean="0">
                <a:solidFill>
                  <a:schemeClr val="bg1"/>
                </a:solidFill>
              </a:rPr>
              <a:t>многонавивкова</a:t>
            </a:r>
            <a:r>
              <a:rPr lang="bg-BG" altLang="en-US" sz="1700" dirty="0" smtClean="0">
                <a:solidFill>
                  <a:schemeClr val="bg1"/>
                </a:solidFill>
              </a:rPr>
              <a:t> намотка за намаляване на тока</a:t>
            </a:r>
            <a:r>
              <a:rPr lang="en-US" altLang="en-US" sz="1700" dirty="0" smtClean="0">
                <a:solidFill>
                  <a:schemeClr val="bg1"/>
                </a:solidFill>
              </a:rPr>
              <a:t>.</a:t>
            </a:r>
            <a:endParaRPr lang="en-US" altLang="en-US" sz="1700" dirty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25000"/>
              </a:spcBef>
            </a:pPr>
            <a:r>
              <a:rPr lang="bg-BG" altLang="en-US" sz="1700" dirty="0" smtClean="0">
                <a:solidFill>
                  <a:schemeClr val="bg1"/>
                </a:solidFill>
              </a:rPr>
              <a:t>Намотката и </a:t>
            </a:r>
            <a:r>
              <a:rPr lang="bg-BG" altLang="en-US" sz="1700" dirty="0" err="1" smtClean="0">
                <a:solidFill>
                  <a:schemeClr val="bg1"/>
                </a:solidFill>
              </a:rPr>
              <a:t>магнитопровода</a:t>
            </a:r>
            <a:r>
              <a:rPr lang="bg-BG" altLang="en-US" sz="1700" dirty="0" smtClean="0">
                <a:solidFill>
                  <a:schemeClr val="bg1"/>
                </a:solidFill>
              </a:rPr>
              <a:t> се състоят от горна и долна част за да се осигури възможност за поставяне на вакуумната камера</a:t>
            </a:r>
            <a:endParaRPr lang="en-GB" altLang="en-US" sz="1700" dirty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25000"/>
              </a:spcBef>
            </a:pPr>
            <a:r>
              <a:rPr lang="bg-BG" altLang="en-US" sz="1700" dirty="0" smtClean="0">
                <a:solidFill>
                  <a:schemeClr val="bg1"/>
                </a:solidFill>
              </a:rPr>
              <a:t>Рядко във вакуум</a:t>
            </a:r>
            <a:r>
              <a:rPr lang="en-GB" altLang="en-US" sz="1700" dirty="0" smtClean="0">
                <a:solidFill>
                  <a:schemeClr val="bg1"/>
                </a:solidFill>
              </a:rPr>
              <a:t>.</a:t>
            </a:r>
            <a:endParaRPr lang="en-GB" altLang="en-US" sz="1700" dirty="0">
              <a:solidFill>
                <a:schemeClr val="bg1"/>
              </a:solidFill>
            </a:endParaRPr>
          </a:p>
        </p:txBody>
      </p:sp>
      <p:grpSp>
        <p:nvGrpSpPr>
          <p:cNvPr id="7" name="Group 76"/>
          <p:cNvGrpSpPr>
            <a:grpSpLocks/>
          </p:cNvGrpSpPr>
          <p:nvPr/>
        </p:nvGrpSpPr>
        <p:grpSpPr bwMode="auto">
          <a:xfrm>
            <a:off x="114126" y="1115757"/>
            <a:ext cx="4330707" cy="3969728"/>
            <a:chOff x="42" y="742"/>
            <a:chExt cx="2728" cy="2418"/>
          </a:xfrm>
        </p:grpSpPr>
        <p:sp>
          <p:nvSpPr>
            <p:cNvPr id="23" name="Rectangle 72"/>
            <p:cNvSpPr>
              <a:spLocks noChangeArrowheads="1"/>
            </p:cNvSpPr>
            <p:nvPr/>
          </p:nvSpPr>
          <p:spPr bwMode="auto">
            <a:xfrm>
              <a:off x="86" y="742"/>
              <a:ext cx="2640" cy="241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42" y="742"/>
              <a:ext cx="1350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en-US" sz="1800" dirty="0" smtClean="0"/>
                <a:t>Горна част на </a:t>
              </a:r>
              <a:r>
                <a:rPr lang="bg-BG" altLang="en-US" sz="1800" dirty="0" err="1" smtClean="0"/>
                <a:t>магнитопровода</a:t>
              </a:r>
              <a:endParaRPr lang="en-GB" altLang="en-US" sz="1800" dirty="0"/>
            </a:p>
          </p:txBody>
        </p:sp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166" y="2406"/>
              <a:ext cx="626" cy="606"/>
              <a:chOff x="480" y="2832"/>
              <a:chExt cx="626" cy="606"/>
            </a:xfrm>
          </p:grpSpPr>
          <p:sp>
            <p:nvSpPr>
              <p:cNvPr id="63" name="Line 17"/>
              <p:cNvSpPr>
                <a:spLocks noChangeShapeType="1"/>
              </p:cNvSpPr>
              <p:nvPr/>
            </p:nvSpPr>
            <p:spPr bwMode="auto">
              <a:xfrm>
                <a:off x="607" y="3261"/>
                <a:ext cx="37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triangle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" name="Line 18"/>
              <p:cNvSpPr>
                <a:spLocks noChangeShapeType="1"/>
              </p:cNvSpPr>
              <p:nvPr/>
            </p:nvSpPr>
            <p:spPr bwMode="auto">
              <a:xfrm rot="-5400000">
                <a:off x="473" y="3127"/>
                <a:ext cx="26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triangle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" name="Text Box 19"/>
              <p:cNvSpPr txBox="1">
                <a:spLocks noChangeArrowheads="1"/>
              </p:cNvSpPr>
              <p:nvPr/>
            </p:nvSpPr>
            <p:spPr bwMode="auto">
              <a:xfrm>
                <a:off x="939" y="3207"/>
                <a:ext cx="167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/>
                  <a:t>x</a:t>
                </a:r>
              </a:p>
            </p:txBody>
          </p:sp>
          <p:sp>
            <p:nvSpPr>
              <p:cNvPr id="66" name="Text Box 20"/>
              <p:cNvSpPr txBox="1">
                <a:spLocks noChangeArrowheads="1"/>
              </p:cNvSpPr>
              <p:nvPr/>
            </p:nvSpPr>
            <p:spPr bwMode="auto">
              <a:xfrm>
                <a:off x="480" y="2832"/>
                <a:ext cx="16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/>
                  <a:t>y</a:t>
                </a:r>
              </a:p>
            </p:txBody>
          </p:sp>
          <p:sp>
            <p:nvSpPr>
              <p:cNvPr id="67" name="Line 21"/>
              <p:cNvSpPr>
                <a:spLocks noChangeShapeType="1"/>
              </p:cNvSpPr>
              <p:nvPr/>
            </p:nvSpPr>
            <p:spPr bwMode="auto">
              <a:xfrm flipV="1">
                <a:off x="607" y="3053"/>
                <a:ext cx="291" cy="2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" name="Text Box 22"/>
              <p:cNvSpPr txBox="1">
                <a:spLocks noChangeArrowheads="1"/>
              </p:cNvSpPr>
              <p:nvPr/>
            </p:nvSpPr>
            <p:spPr bwMode="auto">
              <a:xfrm>
                <a:off x="855" y="2969"/>
                <a:ext cx="167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800"/>
                  <a:t>z</a:t>
                </a:r>
              </a:p>
            </p:txBody>
          </p:sp>
        </p:grpSp>
        <p:grpSp>
          <p:nvGrpSpPr>
            <p:cNvPr id="10" name="Group 23"/>
            <p:cNvGrpSpPr>
              <a:grpSpLocks/>
            </p:cNvGrpSpPr>
            <p:nvPr/>
          </p:nvGrpSpPr>
          <p:grpSpPr bwMode="auto">
            <a:xfrm>
              <a:off x="331" y="1363"/>
              <a:ext cx="1539" cy="1144"/>
              <a:chOff x="781" y="1421"/>
              <a:chExt cx="1139" cy="852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781" y="1421"/>
                <a:ext cx="822" cy="426"/>
              </a:xfrm>
              <a:custGeom>
                <a:avLst/>
                <a:gdLst>
                  <a:gd name="T0" fmla="*/ 737 w 822"/>
                  <a:gd name="T1" fmla="*/ 0 h 426"/>
                  <a:gd name="T2" fmla="*/ 822 w 822"/>
                  <a:gd name="T3" fmla="*/ 85 h 426"/>
                  <a:gd name="T4" fmla="*/ 822 w 822"/>
                  <a:gd name="T5" fmla="*/ 311 h 426"/>
                  <a:gd name="T6" fmla="*/ 340 w 822"/>
                  <a:gd name="T7" fmla="*/ 311 h 426"/>
                  <a:gd name="T8" fmla="*/ 340 w 822"/>
                  <a:gd name="T9" fmla="*/ 426 h 426"/>
                  <a:gd name="T10" fmla="*/ 1 w 822"/>
                  <a:gd name="T11" fmla="*/ 426 h 426"/>
                  <a:gd name="T12" fmla="*/ 0 w 822"/>
                  <a:gd name="T13" fmla="*/ 113 h 426"/>
                  <a:gd name="T14" fmla="*/ 114 w 822"/>
                  <a:gd name="T15" fmla="*/ 0 h 426"/>
                  <a:gd name="T16" fmla="*/ 737 w 822"/>
                  <a:gd name="T17" fmla="*/ 0 h 4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2" h="426">
                    <a:moveTo>
                      <a:pt x="737" y="0"/>
                    </a:moveTo>
                    <a:lnTo>
                      <a:pt x="822" y="85"/>
                    </a:lnTo>
                    <a:lnTo>
                      <a:pt x="822" y="311"/>
                    </a:lnTo>
                    <a:lnTo>
                      <a:pt x="340" y="311"/>
                    </a:lnTo>
                    <a:lnTo>
                      <a:pt x="340" y="426"/>
                    </a:lnTo>
                    <a:lnTo>
                      <a:pt x="1" y="426"/>
                    </a:lnTo>
                    <a:lnTo>
                      <a:pt x="0" y="113"/>
                    </a:lnTo>
                    <a:lnTo>
                      <a:pt x="114" y="0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FFFF"/>
              </a:solidFill>
              <a:ln w="63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1123" y="1903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1123" y="1846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1123" y="1791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9" name="Rectangle 28"/>
              <p:cNvSpPr>
                <a:spLocks noChangeArrowheads="1"/>
              </p:cNvSpPr>
              <p:nvPr/>
            </p:nvSpPr>
            <p:spPr bwMode="auto">
              <a:xfrm>
                <a:off x="1123" y="1735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30" name="Rectangle 29"/>
              <p:cNvSpPr>
                <a:spLocks noChangeArrowheads="1"/>
              </p:cNvSpPr>
              <p:nvPr/>
            </p:nvSpPr>
            <p:spPr bwMode="auto">
              <a:xfrm>
                <a:off x="1235" y="1903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31" name="Rectangle 30"/>
              <p:cNvSpPr>
                <a:spLocks noChangeArrowheads="1"/>
              </p:cNvSpPr>
              <p:nvPr/>
            </p:nvSpPr>
            <p:spPr bwMode="auto">
              <a:xfrm>
                <a:off x="1235" y="1846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32" name="Rectangle 31"/>
              <p:cNvSpPr>
                <a:spLocks noChangeArrowheads="1"/>
              </p:cNvSpPr>
              <p:nvPr/>
            </p:nvSpPr>
            <p:spPr bwMode="auto">
              <a:xfrm>
                <a:off x="1235" y="1791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33" name="Rectangle 32"/>
              <p:cNvSpPr>
                <a:spLocks noChangeArrowheads="1"/>
              </p:cNvSpPr>
              <p:nvPr/>
            </p:nvSpPr>
            <p:spPr bwMode="auto">
              <a:xfrm>
                <a:off x="1235" y="1735"/>
                <a:ext cx="56" cy="56"/>
              </a:xfrm>
              <a:prstGeom prst="rect">
                <a:avLst/>
              </a:prstGeom>
              <a:solidFill>
                <a:srgbClr val="FF66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34" name="Group 33"/>
              <p:cNvGrpSpPr>
                <a:grpSpLocks/>
              </p:cNvGrpSpPr>
              <p:nvPr/>
            </p:nvGrpSpPr>
            <p:grpSpPr bwMode="auto">
              <a:xfrm>
                <a:off x="1179" y="1735"/>
                <a:ext cx="56" cy="56"/>
                <a:chOff x="1292" y="1567"/>
                <a:chExt cx="56" cy="56"/>
              </a:xfrm>
            </p:grpSpPr>
            <p:sp>
              <p:nvSpPr>
                <p:cNvPr id="61" name="Rectangle 34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62" name="Oval 35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35" name="Group 36"/>
              <p:cNvGrpSpPr>
                <a:grpSpLocks/>
              </p:cNvGrpSpPr>
              <p:nvPr/>
            </p:nvGrpSpPr>
            <p:grpSpPr bwMode="auto">
              <a:xfrm>
                <a:off x="1179" y="1791"/>
                <a:ext cx="56" cy="56"/>
                <a:chOff x="1292" y="1567"/>
                <a:chExt cx="56" cy="56"/>
              </a:xfrm>
            </p:grpSpPr>
            <p:sp>
              <p:nvSpPr>
                <p:cNvPr id="59" name="Rectangle 37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60" name="Oval 38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36" name="Group 39"/>
              <p:cNvGrpSpPr>
                <a:grpSpLocks/>
              </p:cNvGrpSpPr>
              <p:nvPr/>
            </p:nvGrpSpPr>
            <p:grpSpPr bwMode="auto">
              <a:xfrm>
                <a:off x="1180" y="1847"/>
                <a:ext cx="56" cy="56"/>
                <a:chOff x="1292" y="1567"/>
                <a:chExt cx="56" cy="56"/>
              </a:xfrm>
            </p:grpSpPr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58" name="Oval 41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37" name="Group 42"/>
              <p:cNvGrpSpPr>
                <a:grpSpLocks/>
              </p:cNvGrpSpPr>
              <p:nvPr/>
            </p:nvGrpSpPr>
            <p:grpSpPr bwMode="auto">
              <a:xfrm>
                <a:off x="1180" y="1903"/>
                <a:ext cx="56" cy="56"/>
                <a:chOff x="1292" y="1567"/>
                <a:chExt cx="56" cy="56"/>
              </a:xfrm>
            </p:grpSpPr>
            <p:sp>
              <p:nvSpPr>
                <p:cNvPr id="55" name="Rectangle 43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56" name="Oval 44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38" name="Group 45"/>
              <p:cNvGrpSpPr>
                <a:grpSpLocks/>
              </p:cNvGrpSpPr>
              <p:nvPr/>
            </p:nvGrpSpPr>
            <p:grpSpPr bwMode="auto">
              <a:xfrm>
                <a:off x="1547" y="1735"/>
                <a:ext cx="56" cy="56"/>
                <a:chOff x="1292" y="1567"/>
                <a:chExt cx="56" cy="56"/>
              </a:xfrm>
            </p:grpSpPr>
            <p:sp>
              <p:nvSpPr>
                <p:cNvPr id="53" name="Rectangle 46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54" name="Oval 47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39" name="Group 48"/>
              <p:cNvGrpSpPr>
                <a:grpSpLocks/>
              </p:cNvGrpSpPr>
              <p:nvPr/>
            </p:nvGrpSpPr>
            <p:grpSpPr bwMode="auto">
              <a:xfrm>
                <a:off x="1547" y="1791"/>
                <a:ext cx="56" cy="56"/>
                <a:chOff x="1292" y="1567"/>
                <a:chExt cx="56" cy="56"/>
              </a:xfrm>
            </p:grpSpPr>
            <p:sp>
              <p:nvSpPr>
                <p:cNvPr id="51" name="Rectangle 49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52" name="Oval 50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40" name="Group 51"/>
              <p:cNvGrpSpPr>
                <a:grpSpLocks/>
              </p:cNvGrpSpPr>
              <p:nvPr/>
            </p:nvGrpSpPr>
            <p:grpSpPr bwMode="auto">
              <a:xfrm>
                <a:off x="1547" y="1847"/>
                <a:ext cx="56" cy="56"/>
                <a:chOff x="1292" y="1567"/>
                <a:chExt cx="56" cy="56"/>
              </a:xfrm>
            </p:grpSpPr>
            <p:sp>
              <p:nvSpPr>
                <p:cNvPr id="49" name="Rectangle 52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50" name="Oval 53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grpSp>
            <p:nvGrpSpPr>
              <p:cNvPr id="41" name="Group 54"/>
              <p:cNvGrpSpPr>
                <a:grpSpLocks/>
              </p:cNvGrpSpPr>
              <p:nvPr/>
            </p:nvGrpSpPr>
            <p:grpSpPr bwMode="auto">
              <a:xfrm>
                <a:off x="1547" y="1903"/>
                <a:ext cx="56" cy="56"/>
                <a:chOff x="1292" y="1567"/>
                <a:chExt cx="56" cy="56"/>
              </a:xfrm>
            </p:grpSpPr>
            <p:sp>
              <p:nvSpPr>
                <p:cNvPr id="47" name="Rectangle 55"/>
                <p:cNvSpPr>
                  <a:spLocks noChangeArrowheads="1"/>
                </p:cNvSpPr>
                <p:nvPr/>
              </p:nvSpPr>
              <p:spPr bwMode="auto">
                <a:xfrm>
                  <a:off x="1292" y="1567"/>
                  <a:ext cx="56" cy="5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48" name="Oval 56"/>
                <p:cNvSpPr>
                  <a:spLocks noChangeArrowheads="1"/>
                </p:cNvSpPr>
                <p:nvPr/>
              </p:nvSpPr>
              <p:spPr bwMode="auto">
                <a:xfrm>
                  <a:off x="1307" y="1579"/>
                  <a:ext cx="28" cy="29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42" name="Freeform 57"/>
              <p:cNvSpPr>
                <a:spLocks/>
              </p:cNvSpPr>
              <p:nvPr/>
            </p:nvSpPr>
            <p:spPr bwMode="auto">
              <a:xfrm>
                <a:off x="782" y="1848"/>
                <a:ext cx="822" cy="425"/>
              </a:xfrm>
              <a:custGeom>
                <a:avLst/>
                <a:gdLst>
                  <a:gd name="T0" fmla="*/ 340 w 822"/>
                  <a:gd name="T1" fmla="*/ 0 h 425"/>
                  <a:gd name="T2" fmla="*/ 340 w 822"/>
                  <a:gd name="T3" fmla="*/ 114 h 425"/>
                  <a:gd name="T4" fmla="*/ 822 w 822"/>
                  <a:gd name="T5" fmla="*/ 114 h 425"/>
                  <a:gd name="T6" fmla="*/ 822 w 822"/>
                  <a:gd name="T7" fmla="*/ 340 h 425"/>
                  <a:gd name="T8" fmla="*/ 737 w 822"/>
                  <a:gd name="T9" fmla="*/ 425 h 425"/>
                  <a:gd name="T10" fmla="*/ 114 w 822"/>
                  <a:gd name="T11" fmla="*/ 425 h 425"/>
                  <a:gd name="T12" fmla="*/ 0 w 822"/>
                  <a:gd name="T13" fmla="*/ 312 h 425"/>
                  <a:gd name="T14" fmla="*/ 0 w 822"/>
                  <a:gd name="T15" fmla="*/ 0 h 425"/>
                  <a:gd name="T16" fmla="*/ 340 w 822"/>
                  <a:gd name="T17" fmla="*/ 0 h 4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2" h="425">
                    <a:moveTo>
                      <a:pt x="340" y="0"/>
                    </a:moveTo>
                    <a:lnTo>
                      <a:pt x="340" y="114"/>
                    </a:lnTo>
                    <a:lnTo>
                      <a:pt x="822" y="114"/>
                    </a:lnTo>
                    <a:lnTo>
                      <a:pt x="822" y="340"/>
                    </a:lnTo>
                    <a:lnTo>
                      <a:pt x="737" y="425"/>
                    </a:lnTo>
                    <a:lnTo>
                      <a:pt x="114" y="425"/>
                    </a:lnTo>
                    <a:lnTo>
                      <a:pt x="0" y="312"/>
                    </a:lnTo>
                    <a:lnTo>
                      <a:pt x="0" y="0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00FFFF"/>
              </a:solidFill>
              <a:ln w="63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" name="Oval 58"/>
              <p:cNvSpPr>
                <a:spLocks noChangeArrowheads="1"/>
              </p:cNvSpPr>
              <p:nvPr/>
            </p:nvSpPr>
            <p:spPr bwMode="auto">
              <a:xfrm>
                <a:off x="1295" y="1762"/>
                <a:ext cx="246" cy="171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44" name="Oval 59"/>
              <p:cNvSpPr>
                <a:spLocks noChangeArrowheads="1"/>
              </p:cNvSpPr>
              <p:nvPr/>
            </p:nvSpPr>
            <p:spPr bwMode="auto">
              <a:xfrm>
                <a:off x="1304" y="1771"/>
                <a:ext cx="228" cy="153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45" name="Oval 60"/>
              <p:cNvSpPr>
                <a:spLocks noChangeArrowheads="1"/>
              </p:cNvSpPr>
              <p:nvPr/>
            </p:nvSpPr>
            <p:spPr bwMode="auto">
              <a:xfrm>
                <a:off x="1610" y="1747"/>
                <a:ext cx="310" cy="192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46" name="Oval 61"/>
              <p:cNvSpPr>
                <a:spLocks noChangeArrowheads="1"/>
              </p:cNvSpPr>
              <p:nvPr/>
            </p:nvSpPr>
            <p:spPr bwMode="auto">
              <a:xfrm>
                <a:off x="1619" y="1757"/>
                <a:ext cx="292" cy="170"/>
              </a:xfrm>
              <a:prstGeom prst="ellips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</p:grpSp>
        <p:sp>
          <p:nvSpPr>
            <p:cNvPr id="11" name="Text Box 62"/>
            <p:cNvSpPr txBox="1">
              <a:spLocks noChangeArrowheads="1"/>
            </p:cNvSpPr>
            <p:nvPr/>
          </p:nvSpPr>
          <p:spPr bwMode="auto">
            <a:xfrm>
              <a:off x="1735" y="2593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sp>
          <p:nvSpPr>
            <p:cNvPr id="12" name="Text Box 63"/>
            <p:cNvSpPr txBox="1">
              <a:spLocks noChangeArrowheads="1"/>
            </p:cNvSpPr>
            <p:nvPr/>
          </p:nvSpPr>
          <p:spPr bwMode="auto">
            <a:xfrm>
              <a:off x="1405" y="1420"/>
              <a:ext cx="136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en-US" sz="1800" dirty="0" err="1" smtClean="0"/>
                <a:t>Септум</a:t>
              </a:r>
              <a:r>
                <a:rPr lang="bg-BG" altLang="en-US" sz="1800" dirty="0" smtClean="0"/>
                <a:t> проводник</a:t>
              </a:r>
              <a:endParaRPr lang="en-US" altLang="en-US" sz="1800" dirty="0"/>
            </a:p>
          </p:txBody>
        </p:sp>
        <p:sp>
          <p:nvSpPr>
            <p:cNvPr id="13" name="Text Box 64"/>
            <p:cNvSpPr txBox="1">
              <a:spLocks noChangeArrowheads="1"/>
            </p:cNvSpPr>
            <p:nvPr/>
          </p:nvSpPr>
          <p:spPr bwMode="auto">
            <a:xfrm>
              <a:off x="1237" y="884"/>
              <a:ext cx="1456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en-US" sz="1800" dirty="0" smtClean="0"/>
                <a:t>Вакуумна камера за отклонения сноп</a:t>
              </a:r>
              <a:endParaRPr lang="en-GB" altLang="en-US" sz="1800" dirty="0"/>
            </a:p>
          </p:txBody>
        </p:sp>
        <p:sp>
          <p:nvSpPr>
            <p:cNvPr id="16" name="Text Box 65"/>
            <p:cNvSpPr txBox="1">
              <a:spLocks noChangeArrowheads="1"/>
            </p:cNvSpPr>
            <p:nvPr/>
          </p:nvSpPr>
          <p:spPr bwMode="auto">
            <a:xfrm>
              <a:off x="478" y="2918"/>
              <a:ext cx="222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en-US" sz="1800" dirty="0" smtClean="0"/>
                <a:t>Долна част на </a:t>
              </a:r>
              <a:r>
                <a:rPr lang="bg-BG" altLang="en-US" sz="1800" dirty="0" err="1" smtClean="0"/>
                <a:t>магнитопровода</a:t>
              </a:r>
              <a:endParaRPr lang="en-GB" altLang="en-US" sz="1800" dirty="0"/>
            </a:p>
          </p:txBody>
        </p:sp>
        <p:sp>
          <p:nvSpPr>
            <p:cNvPr id="17" name="Line 66"/>
            <p:cNvSpPr>
              <a:spLocks noChangeShapeType="1"/>
            </p:cNvSpPr>
            <p:nvPr/>
          </p:nvSpPr>
          <p:spPr bwMode="auto">
            <a:xfrm flipH="1" flipV="1">
              <a:off x="950" y="2106"/>
              <a:ext cx="332" cy="532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67"/>
            <p:cNvSpPr>
              <a:spLocks noChangeShapeType="1"/>
            </p:cNvSpPr>
            <p:nvPr/>
          </p:nvSpPr>
          <p:spPr bwMode="auto">
            <a:xfrm flipH="1">
              <a:off x="1446" y="1630"/>
              <a:ext cx="356" cy="188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68"/>
            <p:cNvSpPr>
              <a:spLocks noChangeShapeType="1"/>
            </p:cNvSpPr>
            <p:nvPr/>
          </p:nvSpPr>
          <p:spPr bwMode="auto">
            <a:xfrm flipH="1" flipV="1">
              <a:off x="1776" y="206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69"/>
            <p:cNvSpPr>
              <a:spLocks noChangeShapeType="1"/>
            </p:cNvSpPr>
            <p:nvPr/>
          </p:nvSpPr>
          <p:spPr bwMode="auto">
            <a:xfrm flipH="1">
              <a:off x="1218" y="1354"/>
              <a:ext cx="348" cy="4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70"/>
            <p:cNvSpPr>
              <a:spLocks noChangeShapeType="1"/>
            </p:cNvSpPr>
            <p:nvPr/>
          </p:nvSpPr>
          <p:spPr bwMode="auto">
            <a:xfrm>
              <a:off x="478" y="1138"/>
              <a:ext cx="168" cy="208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71"/>
            <p:cNvSpPr>
              <a:spLocks noChangeShapeType="1"/>
            </p:cNvSpPr>
            <p:nvPr/>
          </p:nvSpPr>
          <p:spPr bwMode="auto">
            <a:xfrm flipH="1" flipV="1">
              <a:off x="886" y="2514"/>
              <a:ext cx="198" cy="403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9" name="Text Box 64"/>
          <p:cNvSpPr txBox="1">
            <a:spLocks noChangeArrowheads="1"/>
          </p:cNvSpPr>
          <p:nvPr/>
        </p:nvSpPr>
        <p:spPr bwMode="auto">
          <a:xfrm>
            <a:off x="2202935" y="3497178"/>
            <a:ext cx="23114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 smtClean="0"/>
              <a:t>Вакуумна камера за циркулиращия сноп</a:t>
            </a:r>
            <a:endParaRPr lang="en-GB" altLang="en-US" sz="1800" dirty="0"/>
          </a:p>
        </p:txBody>
      </p:sp>
      <p:sp>
        <p:nvSpPr>
          <p:cNvPr id="70" name="Text Box 63"/>
          <p:cNvSpPr txBox="1">
            <a:spLocks noChangeArrowheads="1"/>
          </p:cNvSpPr>
          <p:nvPr/>
        </p:nvSpPr>
        <p:spPr bwMode="auto">
          <a:xfrm>
            <a:off x="1706349" y="4347534"/>
            <a:ext cx="22885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 smtClean="0"/>
              <a:t>Обратен проводник</a:t>
            </a:r>
            <a:endParaRPr lang="en-US" altLang="en-US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384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468622" y="41951"/>
            <a:ext cx="8303903" cy="99894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Постояннотоков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r>
              <a:rPr lang="bg-BG" altLang="en-US" sz="3200" dirty="0" smtClean="0">
                <a:solidFill>
                  <a:schemeClr val="accent2"/>
                </a:solidFill>
              </a:rPr>
              <a:t> (</a:t>
            </a:r>
            <a:r>
              <a:rPr lang="en-GB" altLang="en-US" sz="3200" dirty="0" smtClean="0">
                <a:solidFill>
                  <a:schemeClr val="accent2"/>
                </a:solidFill>
              </a:rPr>
              <a:t>SMH</a:t>
            </a:r>
            <a:r>
              <a:rPr lang="bg-BG" altLang="en-US" sz="3200" dirty="0" smtClean="0">
                <a:solidFill>
                  <a:schemeClr val="accent2"/>
                </a:solidFill>
              </a:rPr>
              <a:t>61 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PS</a:t>
            </a:r>
            <a:r>
              <a:rPr lang="bg-BG" altLang="en-US" sz="3200" dirty="0" smtClean="0">
                <a:solidFill>
                  <a:schemeClr val="accent2"/>
                </a:solidFill>
              </a:rPr>
              <a:t>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grpSp>
        <p:nvGrpSpPr>
          <p:cNvPr id="71" name="Group 17"/>
          <p:cNvGrpSpPr>
            <a:grpSpLocks/>
          </p:cNvGrpSpPr>
          <p:nvPr/>
        </p:nvGrpSpPr>
        <p:grpSpPr bwMode="auto">
          <a:xfrm>
            <a:off x="137144" y="1380762"/>
            <a:ext cx="4343400" cy="4505325"/>
            <a:chOff x="96" y="996"/>
            <a:chExt cx="2736" cy="2838"/>
          </a:xfrm>
        </p:grpSpPr>
        <p:pic>
          <p:nvPicPr>
            <p:cNvPr id="72" name="Picture 9" descr="sdc_sEPTUM_mh61ext1(4)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996"/>
              <a:ext cx="2736" cy="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Line 10"/>
            <p:cNvSpPr>
              <a:spLocks noChangeShapeType="1"/>
            </p:cNvSpPr>
            <p:nvPr/>
          </p:nvSpPr>
          <p:spPr bwMode="auto">
            <a:xfrm flipV="1">
              <a:off x="1392" y="2640"/>
              <a:ext cx="528" cy="86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Text Box 11"/>
            <p:cNvSpPr txBox="1">
              <a:spLocks noChangeArrowheads="1"/>
            </p:cNvSpPr>
            <p:nvPr/>
          </p:nvSpPr>
          <p:spPr bwMode="auto">
            <a:xfrm>
              <a:off x="816" y="3466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400" dirty="0" smtClean="0">
                  <a:solidFill>
                    <a:srgbClr val="FF0000"/>
                  </a:solidFill>
                </a:rPr>
                <a:t>Водно охлаждане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75" name="Line 12"/>
            <p:cNvSpPr>
              <a:spLocks noChangeShapeType="1"/>
            </p:cNvSpPr>
            <p:nvPr/>
          </p:nvSpPr>
          <p:spPr bwMode="auto">
            <a:xfrm flipH="1" flipV="1">
              <a:off x="2208" y="2112"/>
              <a:ext cx="96" cy="14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1776" y="3504"/>
              <a:ext cx="105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400" dirty="0" smtClean="0">
                  <a:solidFill>
                    <a:srgbClr val="FF0000"/>
                  </a:solidFill>
                </a:rPr>
                <a:t>Електрически връзки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77" name="Line 14"/>
            <p:cNvSpPr>
              <a:spLocks noChangeShapeType="1"/>
            </p:cNvSpPr>
            <p:nvPr/>
          </p:nvSpPr>
          <p:spPr bwMode="auto">
            <a:xfrm flipH="1" flipV="1">
              <a:off x="528" y="1680"/>
              <a:ext cx="144" cy="196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Text Box 15"/>
            <p:cNvSpPr txBox="1">
              <a:spLocks noChangeArrowheads="1"/>
            </p:cNvSpPr>
            <p:nvPr/>
          </p:nvSpPr>
          <p:spPr bwMode="auto">
            <a:xfrm>
              <a:off x="144" y="3600"/>
              <a:ext cx="10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400" dirty="0" smtClean="0">
                  <a:solidFill>
                    <a:srgbClr val="FF0000"/>
                  </a:solidFill>
                </a:rPr>
                <a:t>Циркулиращ сноп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9" name="Text Box 4"/>
          <p:cNvSpPr txBox="1">
            <a:spLocks noChangeArrowheads="1"/>
          </p:cNvSpPr>
          <p:nvPr/>
        </p:nvSpPr>
        <p:spPr bwMode="auto">
          <a:xfrm>
            <a:off x="4540696" y="1380762"/>
            <a:ext cx="44958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b="1" u="sng" dirty="0" smtClean="0">
                <a:solidFill>
                  <a:schemeClr val="bg1"/>
                </a:solidFill>
              </a:rPr>
              <a:t>Типични характеристики</a:t>
            </a:r>
            <a:r>
              <a:rPr lang="en-GB" altLang="en-US" sz="1800" b="1" u="sng" dirty="0" smtClean="0">
                <a:solidFill>
                  <a:schemeClr val="bg1"/>
                </a:solidFill>
              </a:rPr>
              <a:t>:</a:t>
            </a:r>
            <a:endParaRPr lang="en-GB" altLang="en-US" sz="1800" b="1" u="sng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Дължина на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магнитопровода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en-GB" altLang="en-US" sz="1800" dirty="0">
                <a:solidFill>
                  <a:schemeClr val="bg1"/>
                </a:solidFill>
              </a:rPr>
              <a:t>400 - 1200 mm;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Въздушна междина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en-GB" altLang="en-US" sz="1800" dirty="0">
                <a:solidFill>
                  <a:schemeClr val="bg1"/>
                </a:solidFill>
              </a:rPr>
              <a:t>25 - 60 mm;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Дебелина на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септума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en-GB" altLang="en-US" sz="1800" dirty="0">
                <a:solidFill>
                  <a:schemeClr val="bg1"/>
                </a:solidFill>
              </a:rPr>
              <a:t>6 - 20 mm;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Извън вакуум</a:t>
            </a:r>
            <a:r>
              <a:rPr lang="en-GB" altLang="en-US" sz="1800" dirty="0" smtClean="0">
                <a:solidFill>
                  <a:schemeClr val="bg1"/>
                </a:solidFill>
              </a:rPr>
              <a:t>;</a:t>
            </a:r>
            <a:endParaRPr lang="en-GB" altLang="en-US" sz="18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Шихтован</a:t>
            </a:r>
            <a:r>
              <a:rPr lang="bg-BG" altLang="en-US" sz="1800" dirty="0" smtClean="0">
                <a:solidFill>
                  <a:schemeClr val="bg1"/>
                </a:solidFill>
              </a:rPr>
              <a:t>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магнитопровод</a:t>
            </a:r>
            <a:r>
              <a:rPr lang="en-GB" altLang="en-US" sz="1800" dirty="0" smtClean="0">
                <a:solidFill>
                  <a:schemeClr val="bg1"/>
                </a:solidFill>
              </a:rPr>
              <a:t>;</a:t>
            </a:r>
            <a:endParaRPr lang="en-GB" altLang="en-US" sz="18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Многонавивкова</a:t>
            </a:r>
            <a:r>
              <a:rPr lang="bg-BG" altLang="en-US" sz="1800" dirty="0" smtClean="0">
                <a:solidFill>
                  <a:schemeClr val="bg1"/>
                </a:solidFill>
              </a:rPr>
              <a:t> намотка с водно охлаждане</a:t>
            </a:r>
            <a:r>
              <a:rPr lang="en-GB" altLang="en-US" sz="1800" dirty="0" smtClean="0">
                <a:solidFill>
                  <a:schemeClr val="bg1"/>
                </a:solidFill>
              </a:rPr>
              <a:t>(12 </a:t>
            </a:r>
            <a:r>
              <a:rPr lang="en-GB" altLang="en-US" sz="1800" dirty="0">
                <a:solidFill>
                  <a:schemeClr val="bg1"/>
                </a:solidFill>
              </a:rPr>
              <a:t>- 60 l/min.);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Ток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en-GB" altLang="en-US" sz="1800" dirty="0">
                <a:solidFill>
                  <a:schemeClr val="bg1"/>
                </a:solidFill>
              </a:rPr>
              <a:t>1 - 10 kA;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Захранван от управляем изправител</a:t>
            </a:r>
            <a:r>
              <a:rPr lang="en-GB" altLang="en-US" sz="1800" dirty="0" smtClean="0">
                <a:solidFill>
                  <a:schemeClr val="bg1"/>
                </a:solidFill>
              </a:rPr>
              <a:t>;</a:t>
            </a:r>
            <a:endParaRPr lang="en-GB" altLang="en-US" sz="18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u="sng" dirty="0" smtClean="0">
                <a:solidFill>
                  <a:schemeClr val="bg1"/>
                </a:solidFill>
              </a:rPr>
              <a:t>Консумация</a:t>
            </a:r>
            <a:r>
              <a:rPr lang="en-GB" altLang="en-US" sz="1800" u="sng" dirty="0" smtClean="0">
                <a:solidFill>
                  <a:schemeClr val="bg1"/>
                </a:solidFill>
              </a:rPr>
              <a:t>: </a:t>
            </a:r>
            <a:r>
              <a:rPr lang="en-GB" altLang="en-US" sz="1800" u="sng" dirty="0">
                <a:solidFill>
                  <a:schemeClr val="bg1"/>
                </a:solidFill>
              </a:rPr>
              <a:t>10 - 100 kW !</a:t>
            </a:r>
            <a:r>
              <a:rPr lang="en-GB" altLang="en-US" sz="1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904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490688" y="79261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Вакуумна камера (</a:t>
            </a:r>
            <a:r>
              <a:rPr lang="en-GB" altLang="en-US" sz="3200" dirty="0" smtClean="0">
                <a:solidFill>
                  <a:schemeClr val="accent2"/>
                </a:solidFill>
              </a:rPr>
              <a:t>SMH40 </a:t>
            </a:r>
            <a:r>
              <a:rPr lang="bg-BG" altLang="en-US" sz="3200" dirty="0" smtClean="0">
                <a:solidFill>
                  <a:schemeClr val="accent2"/>
                </a:solidFill>
              </a:rPr>
              <a:t>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LEIR</a:t>
            </a:r>
            <a:r>
              <a:rPr lang="bg-BG" altLang="en-US" sz="3200" dirty="0" smtClean="0">
                <a:solidFill>
                  <a:schemeClr val="accent2"/>
                </a:solidFill>
              </a:rPr>
              <a:t>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754" y="3012866"/>
            <a:ext cx="4139952" cy="31049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754" y="634380"/>
            <a:ext cx="4139952" cy="31049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5" t="29400" r="40390" b="2100"/>
          <a:stretch/>
        </p:blipFill>
        <p:spPr>
          <a:xfrm>
            <a:off x="540693" y="914764"/>
            <a:ext cx="3630462" cy="499497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8844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19298" y="955469"/>
            <a:ext cx="7772400" cy="20574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schemeClr val="accent2"/>
                </a:solidFill>
              </a:rPr>
              <a:t>Beam </a:t>
            </a:r>
            <a:r>
              <a:rPr lang="en-GB" sz="3600" b="1" dirty="0">
                <a:solidFill>
                  <a:schemeClr val="accent2"/>
                </a:solidFill>
              </a:rPr>
              <a:t>transfer </a:t>
            </a:r>
            <a:r>
              <a:rPr lang="en-GB" sz="3600" b="1" dirty="0" smtClean="0">
                <a:solidFill>
                  <a:schemeClr val="accent2"/>
                </a:solidFill>
              </a:rPr>
              <a:t>systems at </a:t>
            </a:r>
            <a:r>
              <a:rPr lang="en-GB" sz="3600" b="1" dirty="0">
                <a:solidFill>
                  <a:schemeClr val="accent2"/>
                </a:solidFill>
              </a:rPr>
              <a:t>CERN’s </a:t>
            </a:r>
            <a:r>
              <a:rPr lang="en-GB" sz="3600" b="1" dirty="0" smtClean="0">
                <a:solidFill>
                  <a:schemeClr val="accent2"/>
                </a:solidFill>
              </a:rPr>
              <a:t>accelerator complex.</a:t>
            </a:r>
            <a:r>
              <a:rPr lang="en-GB" sz="3200" b="1" dirty="0" smtClean="0">
                <a:solidFill>
                  <a:schemeClr val="accent2"/>
                </a:solidFill>
              </a:rPr>
              <a:t/>
            </a:r>
            <a:br>
              <a:rPr lang="en-GB" sz="3200" b="1" dirty="0" smtClean="0">
                <a:solidFill>
                  <a:schemeClr val="accent2"/>
                </a:solidFill>
              </a:rPr>
            </a:br>
            <a:r>
              <a:rPr lang="en-GB" sz="2000" b="1" dirty="0" smtClean="0">
                <a:solidFill>
                  <a:schemeClr val="accent2"/>
                </a:solidFill>
              </a:rPr>
              <a:t>Design</a:t>
            </a:r>
            <a:r>
              <a:rPr lang="en-GB" sz="2000" b="1" dirty="0">
                <a:solidFill>
                  <a:schemeClr val="accent2"/>
                </a:solidFill>
              </a:rPr>
              <a:t>, </a:t>
            </a:r>
            <a:r>
              <a:rPr lang="en-GB" sz="2000" b="1" dirty="0" smtClean="0">
                <a:solidFill>
                  <a:schemeClr val="accent2"/>
                </a:solidFill>
              </a:rPr>
              <a:t>construction, installation </a:t>
            </a:r>
            <a:r>
              <a:rPr lang="en-GB" sz="2000" b="1" dirty="0">
                <a:solidFill>
                  <a:schemeClr val="accent2"/>
                </a:solidFill>
              </a:rPr>
              <a:t>and </a:t>
            </a:r>
            <a:r>
              <a:rPr lang="en-GB" sz="2000" b="1" dirty="0" smtClean="0">
                <a:solidFill>
                  <a:schemeClr val="accent2"/>
                </a:solidFill>
              </a:rPr>
              <a:t>operational considerations </a:t>
            </a:r>
            <a:r>
              <a:rPr lang="en-GB" sz="2000" b="1" dirty="0">
                <a:solidFill>
                  <a:schemeClr val="accent2"/>
                </a:solidFill>
              </a:rPr>
              <a:t>of normal conducting </a:t>
            </a:r>
            <a:r>
              <a:rPr lang="en-GB" sz="2000" b="1" dirty="0" smtClean="0">
                <a:solidFill>
                  <a:schemeClr val="accent2"/>
                </a:solidFill>
              </a:rPr>
              <a:t>magnets</a:t>
            </a:r>
            <a:r>
              <a:rPr lang="bg-BG" sz="2000" b="1" dirty="0" smtClean="0">
                <a:solidFill>
                  <a:schemeClr val="accent2"/>
                </a:solidFill>
              </a:rPr>
              <a:t> </a:t>
            </a:r>
            <a:r>
              <a:rPr lang="en-GB" sz="2000" b="1" dirty="0" smtClean="0">
                <a:solidFill>
                  <a:schemeClr val="accent2"/>
                </a:solidFill>
              </a:rPr>
              <a:t>and electrostatic deflectors </a:t>
            </a:r>
            <a:r>
              <a:rPr lang="en-GB" sz="2000" b="1" dirty="0">
                <a:solidFill>
                  <a:schemeClr val="accent2"/>
                </a:solidFill>
              </a:rPr>
              <a:t>in </a:t>
            </a:r>
            <a:r>
              <a:rPr lang="en-GB" sz="2000" b="1" dirty="0" smtClean="0">
                <a:solidFill>
                  <a:schemeClr val="accent2"/>
                </a:solidFill>
              </a:rPr>
              <a:t>high vacuum and high </a:t>
            </a:r>
            <a:r>
              <a:rPr lang="en-GB" sz="2000" b="1" dirty="0">
                <a:solidFill>
                  <a:schemeClr val="accent2"/>
                </a:solidFill>
              </a:rPr>
              <a:t>radiation environments.</a:t>
            </a:r>
            <a:r>
              <a:rPr lang="en-US" sz="1800" b="1" dirty="0" smtClean="0">
                <a:solidFill>
                  <a:schemeClr val="accent2"/>
                </a:solidFill>
              </a:rPr>
              <a:t/>
            </a:r>
            <a:br>
              <a:rPr lang="en-US" sz="1800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/>
            </a:r>
            <a:br>
              <a:rPr lang="en-US" b="1" dirty="0" smtClean="0">
                <a:solidFill>
                  <a:schemeClr val="accent2"/>
                </a:solidFill>
              </a:rPr>
            </a:br>
            <a:endParaRPr lang="en-US" sz="1100" b="1" dirty="0">
              <a:solidFill>
                <a:schemeClr val="accent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9298" y="2694674"/>
            <a:ext cx="7772400" cy="20574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/>
            <a:r>
              <a:rPr lang="bg-BG" sz="3200" b="1" kern="0" dirty="0" smtClean="0">
                <a:solidFill>
                  <a:schemeClr val="accent2"/>
                </a:solidFill>
              </a:rPr>
              <a:t>Системи за трансфер на частиците в комплекса ускорители на ЦЕРН</a:t>
            </a:r>
            <a:r>
              <a:rPr lang="en-GB" sz="3200" b="1" kern="0" dirty="0" smtClean="0">
                <a:solidFill>
                  <a:schemeClr val="accent2"/>
                </a:solidFill>
              </a:rPr>
              <a:t>.</a:t>
            </a:r>
            <a:br>
              <a:rPr lang="en-GB" sz="3200" b="1" kern="0" dirty="0" smtClean="0">
                <a:solidFill>
                  <a:schemeClr val="accent2"/>
                </a:solidFill>
              </a:rPr>
            </a:br>
            <a:r>
              <a:rPr lang="ru-RU" sz="1800" b="1" kern="0" dirty="0">
                <a:solidFill>
                  <a:schemeClr val="accent2"/>
                </a:solidFill>
              </a:rPr>
              <a:t>Проектиране, конструиране и експлоатация на нормално проводящи електромагнити и електростатични дефлектори в </a:t>
            </a:r>
            <a:r>
              <a:rPr lang="ru-RU" sz="1800" b="1" kern="0" dirty="0" smtClean="0">
                <a:solidFill>
                  <a:schemeClr val="accent2"/>
                </a:solidFill>
              </a:rPr>
              <a:t>радиоактивни среди и в условия на свръхвисок вакуум</a:t>
            </a:r>
            <a:r>
              <a:rPr lang="en-GB" sz="1800" b="1" kern="0" dirty="0" smtClean="0">
                <a:solidFill>
                  <a:schemeClr val="accent2"/>
                </a:solidFill>
              </a:rPr>
              <a:t>.</a:t>
            </a:r>
            <a:r>
              <a:rPr lang="en-US" sz="1800" b="1" kern="0" dirty="0" smtClean="0">
                <a:solidFill>
                  <a:schemeClr val="accent2"/>
                </a:solidFill>
              </a:rPr>
              <a:t/>
            </a:r>
            <a:br>
              <a:rPr lang="en-US" sz="1800" b="1" kern="0" dirty="0" smtClean="0">
                <a:solidFill>
                  <a:schemeClr val="accent2"/>
                </a:solidFill>
              </a:rPr>
            </a:br>
            <a:endParaRPr lang="bg-BG" sz="1800" b="1" kern="0" dirty="0" smtClean="0">
              <a:solidFill>
                <a:schemeClr val="accent2"/>
              </a:solidFill>
            </a:endParaRPr>
          </a:p>
          <a:p>
            <a:endParaRPr lang="bg-BG" sz="1800" b="1" kern="0" dirty="0">
              <a:solidFill>
                <a:schemeClr val="accent2"/>
              </a:solidFill>
            </a:endParaRPr>
          </a:p>
          <a:p>
            <a:r>
              <a:rPr lang="bg-BG" sz="3200" b="1" kern="0" dirty="0" smtClean="0">
                <a:solidFill>
                  <a:schemeClr val="accent2"/>
                </a:solidFill>
              </a:rPr>
              <a:t>Мирослав Атанасов</a:t>
            </a:r>
            <a:r>
              <a:rPr lang="en-GB" sz="3200" b="1" kern="0" dirty="0" smtClean="0">
                <a:solidFill>
                  <a:schemeClr val="accent2"/>
                </a:solidFill>
              </a:rPr>
              <a:t> TE-ABT</a:t>
            </a:r>
            <a:r>
              <a:rPr lang="en-US" sz="3200" b="1" kern="0" dirty="0" smtClean="0">
                <a:solidFill>
                  <a:schemeClr val="accent2"/>
                </a:solidFill>
              </a:rPr>
              <a:t/>
            </a:r>
            <a:br>
              <a:rPr lang="en-US" sz="3200" b="1" kern="0" dirty="0" smtClean="0">
                <a:solidFill>
                  <a:schemeClr val="accent2"/>
                </a:solidFill>
              </a:rPr>
            </a:br>
            <a:r>
              <a:rPr lang="bg-BG" sz="1200" b="1" kern="0" dirty="0" smtClean="0">
                <a:solidFill>
                  <a:schemeClr val="accent2"/>
                </a:solidFill>
              </a:rPr>
              <a:t>Използвани материали от </a:t>
            </a:r>
            <a:r>
              <a:rPr lang="en-GB" sz="1200" b="1" kern="0" dirty="0" smtClean="0">
                <a:solidFill>
                  <a:schemeClr val="accent2"/>
                </a:solidFill>
              </a:rPr>
              <a:t>M. Barnes, B. Goddard, J. Borburgh</a:t>
            </a:r>
            <a:r>
              <a:rPr lang="bg-BG" sz="1200" b="1" kern="0" dirty="0" smtClean="0">
                <a:solidFill>
                  <a:schemeClr val="accent2"/>
                </a:solidFill>
              </a:rPr>
              <a:t>, </a:t>
            </a:r>
            <a:r>
              <a:rPr lang="en-GB" sz="1200" b="1" kern="0" dirty="0" smtClean="0">
                <a:solidFill>
                  <a:schemeClr val="accent2"/>
                </a:solidFill>
              </a:rPr>
              <a:t>T. Masson, S. Gibson</a:t>
            </a:r>
            <a:r>
              <a:rPr lang="en-US" sz="3200" b="1" kern="0" dirty="0" smtClean="0">
                <a:solidFill>
                  <a:schemeClr val="accent2"/>
                </a:solidFill>
              </a:rPr>
              <a:t/>
            </a:r>
            <a:br>
              <a:rPr lang="en-US" sz="3200" b="1" kern="0" dirty="0" smtClean="0">
                <a:solidFill>
                  <a:schemeClr val="accent2"/>
                </a:solidFill>
              </a:rPr>
            </a:br>
            <a:r>
              <a:rPr lang="bg-BG" sz="1100" b="1" kern="0" dirty="0" smtClean="0">
                <a:solidFill>
                  <a:schemeClr val="accent2"/>
                </a:solidFill>
              </a:rPr>
              <a:t>17/10/2018</a:t>
            </a:r>
            <a:endParaRPr lang="en-US" sz="1100" b="1" kern="0" dirty="0">
              <a:solidFill>
                <a:schemeClr val="accent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17/10/2018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Bulgarian Engineering Teachers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0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437001" y="165071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79" name="Text Box 4"/>
          <p:cNvSpPr txBox="1">
            <a:spLocks noChangeArrowheads="1"/>
          </p:cNvSpPr>
          <p:nvPr/>
        </p:nvSpPr>
        <p:spPr bwMode="auto">
          <a:xfrm>
            <a:off x="4451661" y="899683"/>
            <a:ext cx="4730243" cy="5355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</a:pPr>
            <a:r>
              <a:rPr lang="bg-BG" altLang="en-US" sz="1800" dirty="0" smtClean="0">
                <a:solidFill>
                  <a:schemeClr val="bg1"/>
                </a:solidFill>
              </a:rPr>
              <a:t>Захранван с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полу</a:t>
            </a:r>
            <a:r>
              <a:rPr lang="bg-BG" altLang="en-US" sz="1800" dirty="0" smtClean="0">
                <a:solidFill>
                  <a:schemeClr val="bg1"/>
                </a:solidFill>
              </a:rPr>
              <a:t>-синусоида с полупериод от порядъка на 3 </a:t>
            </a:r>
            <a:r>
              <a:rPr lang="en-GB" altLang="en-US" sz="1800" dirty="0" err="1" smtClean="0">
                <a:solidFill>
                  <a:schemeClr val="bg1"/>
                </a:solidFill>
              </a:rPr>
              <a:t>ms</a:t>
            </a:r>
            <a:r>
              <a:rPr lang="en-GB" altLang="en-US" sz="18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bg-BG" altLang="en-US" sz="1800" dirty="0" smtClean="0">
                <a:solidFill>
                  <a:schemeClr val="bg1"/>
                </a:solidFill>
              </a:rPr>
              <a:t>Намотката е с една навивка за намаляване на индуктивността и водно охлаждане.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bg-BG" altLang="en-US" sz="1800" dirty="0" smtClean="0">
                <a:solidFill>
                  <a:schemeClr val="bg1"/>
                </a:solidFill>
              </a:rPr>
              <a:t>Трансформатор между захранващия блок и магнита.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bg-BG" altLang="en-US" sz="1800" dirty="0" smtClean="0">
                <a:solidFill>
                  <a:schemeClr val="bg1"/>
                </a:solidFill>
              </a:rPr>
              <a:t>Инсталиран във вакуум със система за прецизно позициониране спрямо циркулиращия лъч.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bg-BG" altLang="en-US" sz="1800" dirty="0" smtClean="0">
                <a:solidFill>
                  <a:schemeClr val="bg1"/>
                </a:solidFill>
              </a:rPr>
              <a:t>Инсталирането във вакуум помага за намаляване на разстоянието между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септума</a:t>
            </a:r>
            <a:r>
              <a:rPr lang="bg-BG" altLang="en-US" sz="1800" dirty="0" smtClean="0">
                <a:solidFill>
                  <a:schemeClr val="bg1"/>
                </a:solidFill>
              </a:rPr>
              <a:t> и циркулиращия лъч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bg-BG" altLang="en-US" sz="1800" dirty="0" smtClean="0">
                <a:solidFill>
                  <a:schemeClr val="bg1"/>
                </a:solidFill>
              </a:rPr>
              <a:t>Високи стойности на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електродинамичните</a:t>
            </a:r>
            <a:r>
              <a:rPr lang="bg-BG" altLang="en-US" sz="1800" dirty="0" smtClean="0">
                <a:solidFill>
                  <a:schemeClr val="bg1"/>
                </a:solidFill>
              </a:rPr>
              <a:t> сили – изискват специална система за фиксиране на намотката и абсорбиране на вибрациите</a:t>
            </a:r>
          </a:p>
          <a:p>
            <a:pPr marL="285750" indent="-285750" eaLnBrk="1" hangingPunct="1">
              <a:spcBef>
                <a:spcPct val="0"/>
              </a:spcBef>
            </a:pPr>
            <a:endParaRPr lang="en-GB" altLang="en-US" sz="1800" dirty="0" smtClean="0"/>
          </a:p>
        </p:txBody>
      </p:sp>
      <p:grpSp>
        <p:nvGrpSpPr>
          <p:cNvPr id="12" name="Group 70"/>
          <p:cNvGrpSpPr>
            <a:grpSpLocks/>
          </p:cNvGrpSpPr>
          <p:nvPr/>
        </p:nvGrpSpPr>
        <p:grpSpPr bwMode="auto">
          <a:xfrm>
            <a:off x="90792" y="962726"/>
            <a:ext cx="4373569" cy="4056062"/>
            <a:chOff x="22" y="670"/>
            <a:chExt cx="2755" cy="2555"/>
          </a:xfrm>
        </p:grpSpPr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22" y="672"/>
              <a:ext cx="2704" cy="25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22" y="670"/>
              <a:ext cx="2755" cy="2555"/>
              <a:chOff x="94" y="642"/>
              <a:chExt cx="2755" cy="2555"/>
            </a:xfrm>
          </p:grpSpPr>
          <p:sp>
            <p:nvSpPr>
              <p:cNvPr id="15" name="Text Box 17"/>
              <p:cNvSpPr txBox="1">
                <a:spLocks noChangeArrowheads="1"/>
              </p:cNvSpPr>
              <p:nvPr/>
            </p:nvSpPr>
            <p:spPr bwMode="auto">
              <a:xfrm>
                <a:off x="1738" y="1883"/>
                <a:ext cx="980" cy="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bg-BG" altLang="en-US" sz="1800" dirty="0" smtClean="0"/>
                  <a:t>Циркулиращ сноп</a:t>
                </a:r>
                <a:endParaRPr lang="en-GB" altLang="en-US" sz="1800" dirty="0"/>
              </a:p>
            </p:txBody>
          </p:sp>
          <p:grpSp>
            <p:nvGrpSpPr>
              <p:cNvPr id="16" name="Group 18"/>
              <p:cNvGrpSpPr>
                <a:grpSpLocks/>
              </p:cNvGrpSpPr>
              <p:nvPr/>
            </p:nvGrpSpPr>
            <p:grpSpPr bwMode="auto">
              <a:xfrm>
                <a:off x="2081" y="2591"/>
                <a:ext cx="626" cy="606"/>
                <a:chOff x="480" y="2832"/>
                <a:chExt cx="626" cy="606"/>
              </a:xfrm>
            </p:grpSpPr>
            <p:sp>
              <p:nvSpPr>
                <p:cNvPr id="61" name="Line 19"/>
                <p:cNvSpPr>
                  <a:spLocks noChangeShapeType="1"/>
                </p:cNvSpPr>
                <p:nvPr/>
              </p:nvSpPr>
              <p:spPr bwMode="auto">
                <a:xfrm>
                  <a:off x="607" y="3261"/>
                  <a:ext cx="37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 type="triangle" w="lg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" name="Line 20"/>
                <p:cNvSpPr>
                  <a:spLocks noChangeShapeType="1"/>
                </p:cNvSpPr>
                <p:nvPr/>
              </p:nvSpPr>
              <p:spPr bwMode="auto">
                <a:xfrm rot="-5400000">
                  <a:off x="473" y="3127"/>
                  <a:ext cx="26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 type="triangle" w="lg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939" y="3207"/>
                  <a:ext cx="167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/>
                    <a:t>x</a:t>
                  </a:r>
                </a:p>
              </p:txBody>
            </p:sp>
            <p:sp>
              <p:nvSpPr>
                <p:cNvPr id="64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80" y="2832"/>
                  <a:ext cx="168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/>
                    <a:t>y</a:t>
                  </a:r>
                </a:p>
              </p:txBody>
            </p:sp>
            <p:sp>
              <p:nvSpPr>
                <p:cNvPr id="65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607" y="3053"/>
                  <a:ext cx="291" cy="2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855" y="2969"/>
                  <a:ext cx="167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1800"/>
                    <a:t>z</a:t>
                  </a:r>
                </a:p>
              </p:txBody>
            </p:sp>
          </p:grpSp>
          <p:sp>
            <p:nvSpPr>
              <p:cNvPr id="17" name="Text Box 25"/>
              <p:cNvSpPr txBox="1">
                <a:spLocks noChangeArrowheads="1"/>
              </p:cNvSpPr>
              <p:nvPr/>
            </p:nvSpPr>
            <p:spPr bwMode="auto">
              <a:xfrm>
                <a:off x="94" y="642"/>
                <a:ext cx="116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bg-BG" altLang="en-US" sz="1800" dirty="0" err="1" smtClean="0"/>
                  <a:t>Магнитопровод</a:t>
                </a:r>
                <a:endParaRPr lang="en-GB" altLang="en-US" sz="1800" dirty="0"/>
              </a:p>
            </p:txBody>
          </p:sp>
          <p:sp>
            <p:nvSpPr>
              <p:cNvPr id="18" name="Line 26"/>
              <p:cNvSpPr>
                <a:spLocks noChangeShapeType="1"/>
              </p:cNvSpPr>
              <p:nvPr/>
            </p:nvSpPr>
            <p:spPr bwMode="auto">
              <a:xfrm>
                <a:off x="501" y="915"/>
                <a:ext cx="138" cy="198"/>
              </a:xfrm>
              <a:prstGeom prst="line">
                <a:avLst/>
              </a:prstGeom>
              <a:noFill/>
              <a:ln w="9525">
                <a:solidFill>
                  <a:srgbClr val="00FF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Text Box 27"/>
              <p:cNvSpPr txBox="1">
                <a:spLocks noChangeArrowheads="1"/>
              </p:cNvSpPr>
              <p:nvPr/>
            </p:nvSpPr>
            <p:spPr bwMode="auto">
              <a:xfrm>
                <a:off x="1292" y="657"/>
                <a:ext cx="1442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bg-BG" altLang="en-US" sz="1800" dirty="0" smtClean="0"/>
                  <a:t>Обратен проводник</a:t>
                </a:r>
                <a:endParaRPr lang="en-GB" altLang="en-US" sz="1800" dirty="0"/>
              </a:p>
            </p:txBody>
          </p:sp>
          <p:sp>
            <p:nvSpPr>
              <p:cNvPr id="20" name="Text Box 28"/>
              <p:cNvSpPr txBox="1">
                <a:spLocks noChangeArrowheads="1"/>
              </p:cNvSpPr>
              <p:nvPr/>
            </p:nvSpPr>
            <p:spPr bwMode="auto">
              <a:xfrm>
                <a:off x="1885" y="902"/>
                <a:ext cx="849" cy="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bg-BG" altLang="en-US" sz="1800" dirty="0" err="1" smtClean="0"/>
                  <a:t>Септум</a:t>
                </a:r>
                <a:r>
                  <a:rPr lang="bg-BG" altLang="en-US" sz="1800" dirty="0" smtClean="0"/>
                  <a:t> проводник</a:t>
                </a:r>
                <a:endParaRPr lang="en-GB" altLang="en-US" sz="1800" dirty="0"/>
              </a:p>
            </p:txBody>
          </p:sp>
          <p:sp>
            <p:nvSpPr>
              <p:cNvPr id="21" name="Text Box 29"/>
              <p:cNvSpPr txBox="1">
                <a:spLocks noChangeArrowheads="1"/>
              </p:cNvSpPr>
              <p:nvPr/>
            </p:nvSpPr>
            <p:spPr bwMode="auto">
              <a:xfrm>
                <a:off x="1725" y="2348"/>
                <a:ext cx="112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bg-BG" altLang="en-US" sz="1800" dirty="0" smtClean="0"/>
                  <a:t>Отклонен сноп</a:t>
                </a:r>
                <a:endParaRPr lang="en-GB" altLang="en-US" sz="1800" dirty="0"/>
              </a:p>
            </p:txBody>
          </p:sp>
          <p:grpSp>
            <p:nvGrpSpPr>
              <p:cNvPr id="22" name="Group 30"/>
              <p:cNvGrpSpPr>
                <a:grpSpLocks/>
              </p:cNvGrpSpPr>
              <p:nvPr/>
            </p:nvGrpSpPr>
            <p:grpSpPr bwMode="auto">
              <a:xfrm>
                <a:off x="292" y="1116"/>
                <a:ext cx="1916" cy="1876"/>
                <a:chOff x="292" y="1116"/>
                <a:chExt cx="1916" cy="1876"/>
              </a:xfrm>
            </p:grpSpPr>
            <p:sp>
              <p:nvSpPr>
                <p:cNvPr id="26" name="Freeform 31"/>
                <p:cNvSpPr>
                  <a:spLocks/>
                </p:cNvSpPr>
                <p:nvPr/>
              </p:nvSpPr>
              <p:spPr bwMode="auto">
                <a:xfrm>
                  <a:off x="503" y="1126"/>
                  <a:ext cx="1111" cy="572"/>
                </a:xfrm>
                <a:custGeom>
                  <a:avLst/>
                  <a:gdLst>
                    <a:gd name="T0" fmla="*/ 27391 w 822"/>
                    <a:gd name="T1" fmla="*/ 0 h 426"/>
                    <a:gd name="T2" fmla="*/ 30557 w 822"/>
                    <a:gd name="T3" fmla="*/ 2903 h 426"/>
                    <a:gd name="T4" fmla="*/ 30557 w 822"/>
                    <a:gd name="T5" fmla="*/ 10675 h 426"/>
                    <a:gd name="T6" fmla="*/ 12662 w 822"/>
                    <a:gd name="T7" fmla="*/ 10675 h 426"/>
                    <a:gd name="T8" fmla="*/ 12662 w 822"/>
                    <a:gd name="T9" fmla="*/ 14621 h 426"/>
                    <a:gd name="T10" fmla="*/ 1 w 822"/>
                    <a:gd name="T11" fmla="*/ 14621 h 426"/>
                    <a:gd name="T12" fmla="*/ 0 w 822"/>
                    <a:gd name="T13" fmla="*/ 3886 h 426"/>
                    <a:gd name="T14" fmla="*/ 4235 w 822"/>
                    <a:gd name="T15" fmla="*/ 0 h 426"/>
                    <a:gd name="T16" fmla="*/ 27391 w 822"/>
                    <a:gd name="T17" fmla="*/ 0 h 42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22" h="426">
                      <a:moveTo>
                        <a:pt x="737" y="0"/>
                      </a:moveTo>
                      <a:lnTo>
                        <a:pt x="822" y="85"/>
                      </a:lnTo>
                      <a:lnTo>
                        <a:pt x="822" y="311"/>
                      </a:lnTo>
                      <a:lnTo>
                        <a:pt x="340" y="311"/>
                      </a:lnTo>
                      <a:lnTo>
                        <a:pt x="340" y="426"/>
                      </a:lnTo>
                      <a:lnTo>
                        <a:pt x="1" y="426"/>
                      </a:lnTo>
                      <a:lnTo>
                        <a:pt x="0" y="113"/>
                      </a:lnTo>
                      <a:lnTo>
                        <a:pt x="114" y="0"/>
                      </a:lnTo>
                      <a:lnTo>
                        <a:pt x="737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63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7" name="Rectangle 32"/>
                <p:cNvSpPr>
                  <a:spLocks noChangeArrowheads="1"/>
                </p:cNvSpPr>
                <p:nvPr/>
              </p:nvSpPr>
              <p:spPr bwMode="auto">
                <a:xfrm>
                  <a:off x="1586" y="1546"/>
                  <a:ext cx="29" cy="304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8" name="Oval 33"/>
                <p:cNvSpPr>
                  <a:spLocks noChangeArrowheads="1"/>
                </p:cNvSpPr>
                <p:nvPr/>
              </p:nvSpPr>
              <p:spPr bwMode="auto">
                <a:xfrm>
                  <a:off x="1585" y="1802"/>
                  <a:ext cx="27" cy="27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29" name="Freeform 34"/>
                <p:cNvSpPr>
                  <a:spLocks/>
                </p:cNvSpPr>
                <p:nvPr/>
              </p:nvSpPr>
              <p:spPr bwMode="auto">
                <a:xfrm>
                  <a:off x="504" y="1699"/>
                  <a:ext cx="1111" cy="571"/>
                </a:xfrm>
                <a:custGeom>
                  <a:avLst/>
                  <a:gdLst>
                    <a:gd name="T0" fmla="*/ 12662 w 822"/>
                    <a:gd name="T1" fmla="*/ 0 h 425"/>
                    <a:gd name="T2" fmla="*/ 12662 w 822"/>
                    <a:gd name="T3" fmla="*/ 3953 h 425"/>
                    <a:gd name="T4" fmla="*/ 30557 w 822"/>
                    <a:gd name="T5" fmla="*/ 3953 h 425"/>
                    <a:gd name="T6" fmla="*/ 30557 w 822"/>
                    <a:gd name="T7" fmla="*/ 11764 h 425"/>
                    <a:gd name="T8" fmla="*/ 27391 w 822"/>
                    <a:gd name="T9" fmla="*/ 14691 h 425"/>
                    <a:gd name="T10" fmla="*/ 4235 w 822"/>
                    <a:gd name="T11" fmla="*/ 14691 h 425"/>
                    <a:gd name="T12" fmla="*/ 0 w 822"/>
                    <a:gd name="T13" fmla="*/ 10786 h 425"/>
                    <a:gd name="T14" fmla="*/ 0 w 822"/>
                    <a:gd name="T15" fmla="*/ 0 h 425"/>
                    <a:gd name="T16" fmla="*/ 12662 w 822"/>
                    <a:gd name="T17" fmla="*/ 0 h 4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22" h="425">
                      <a:moveTo>
                        <a:pt x="340" y="0"/>
                      </a:moveTo>
                      <a:lnTo>
                        <a:pt x="340" y="114"/>
                      </a:lnTo>
                      <a:lnTo>
                        <a:pt x="822" y="114"/>
                      </a:lnTo>
                      <a:lnTo>
                        <a:pt x="822" y="340"/>
                      </a:lnTo>
                      <a:lnTo>
                        <a:pt x="737" y="425"/>
                      </a:lnTo>
                      <a:lnTo>
                        <a:pt x="114" y="425"/>
                      </a:lnTo>
                      <a:lnTo>
                        <a:pt x="0" y="312"/>
                      </a:lnTo>
                      <a:lnTo>
                        <a:pt x="0" y="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63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" name="Oval 35" descr="Large confetti"/>
                <p:cNvSpPr>
                  <a:spLocks noChangeArrowheads="1"/>
                </p:cNvSpPr>
                <p:nvPr/>
              </p:nvSpPr>
              <p:spPr bwMode="auto">
                <a:xfrm>
                  <a:off x="1198" y="1608"/>
                  <a:ext cx="332" cy="187"/>
                </a:xfrm>
                <a:prstGeom prst="ellipse">
                  <a:avLst/>
                </a:prstGeom>
                <a:pattFill prst="lgConfetti">
                  <a:fgClr>
                    <a:schemeClr val="accent1"/>
                  </a:fgClr>
                  <a:bgClr>
                    <a:schemeClr val="bg1"/>
                  </a:bgClr>
                </a:pattFill>
                <a:ln w="3175" algn="ctr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1" name="Oval 36" descr="Large confetti"/>
                <p:cNvSpPr>
                  <a:spLocks noChangeArrowheads="1"/>
                </p:cNvSpPr>
                <p:nvPr/>
              </p:nvSpPr>
              <p:spPr bwMode="auto">
                <a:xfrm>
                  <a:off x="1635" y="1613"/>
                  <a:ext cx="395" cy="177"/>
                </a:xfrm>
                <a:prstGeom prst="ellipse">
                  <a:avLst/>
                </a:prstGeom>
                <a:pattFill prst="lgConfetti">
                  <a:fgClr>
                    <a:schemeClr val="accent1"/>
                  </a:fgClr>
                  <a:bgClr>
                    <a:schemeClr val="bg1"/>
                  </a:bgClr>
                </a:pattFill>
                <a:ln w="3175" algn="ctr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grpSp>
              <p:nvGrpSpPr>
                <p:cNvPr id="32" name="Group 37"/>
                <p:cNvGrpSpPr>
                  <a:grpSpLocks/>
                </p:cNvGrpSpPr>
                <p:nvPr/>
              </p:nvGrpSpPr>
              <p:grpSpPr bwMode="auto">
                <a:xfrm>
                  <a:off x="963" y="1544"/>
                  <a:ext cx="76" cy="306"/>
                  <a:chOff x="963" y="1544"/>
                  <a:chExt cx="76" cy="306"/>
                </a:xfrm>
              </p:grpSpPr>
              <p:sp>
                <p:nvSpPr>
                  <p:cNvPr id="58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963" y="1544"/>
                    <a:ext cx="76" cy="306"/>
                  </a:xfrm>
                  <a:prstGeom prst="rect">
                    <a:avLst/>
                  </a:prstGeom>
                  <a:solidFill>
                    <a:srgbClr val="FF6600"/>
                  </a:solidFill>
                  <a:ln w="317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800"/>
                  </a:p>
                </p:txBody>
              </p:sp>
              <p:sp>
                <p:nvSpPr>
                  <p:cNvPr id="5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987" y="1554"/>
                    <a:ext cx="27" cy="27"/>
                  </a:xfrm>
                  <a:prstGeom prst="ellipse">
                    <a:avLst/>
                  </a:prstGeom>
                  <a:noFill/>
                  <a:ln w="317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800"/>
                  </a:p>
                </p:txBody>
              </p:sp>
              <p:sp>
                <p:nvSpPr>
                  <p:cNvPr id="6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984" y="1809"/>
                    <a:ext cx="27" cy="27"/>
                  </a:xfrm>
                  <a:prstGeom prst="ellipse">
                    <a:avLst/>
                  </a:prstGeom>
                  <a:noFill/>
                  <a:ln w="317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800"/>
                  </a:p>
                </p:txBody>
              </p:sp>
            </p:grpSp>
            <p:sp>
              <p:nvSpPr>
                <p:cNvPr id="33" name="Oval 41"/>
                <p:cNvSpPr>
                  <a:spLocks noChangeArrowheads="1"/>
                </p:cNvSpPr>
                <p:nvPr/>
              </p:nvSpPr>
              <p:spPr bwMode="auto">
                <a:xfrm>
                  <a:off x="1583" y="1556"/>
                  <a:ext cx="27" cy="27"/>
                </a:xfrm>
                <a:prstGeom prst="ellips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4" name="Rectangle 42"/>
                <p:cNvSpPr>
                  <a:spLocks noChangeArrowheads="1"/>
                </p:cNvSpPr>
                <p:nvPr/>
              </p:nvSpPr>
              <p:spPr bwMode="auto">
                <a:xfrm>
                  <a:off x="292" y="1544"/>
                  <a:ext cx="210" cy="306"/>
                </a:xfrm>
                <a:prstGeom prst="rect">
                  <a:avLst/>
                </a:prstGeom>
                <a:solidFill>
                  <a:srgbClr val="FF66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5" name="Oval 43"/>
                <p:cNvSpPr>
                  <a:spLocks noChangeArrowheads="1"/>
                </p:cNvSpPr>
                <p:nvPr/>
              </p:nvSpPr>
              <p:spPr bwMode="auto">
                <a:xfrm>
                  <a:off x="305" y="1782"/>
                  <a:ext cx="27" cy="30"/>
                </a:xfrm>
                <a:prstGeom prst="ellipse">
                  <a:avLst/>
                </a:prstGeom>
                <a:solidFill>
                  <a:schemeClr val="bg1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6" name="Oval 44"/>
                <p:cNvSpPr>
                  <a:spLocks noChangeArrowheads="1"/>
                </p:cNvSpPr>
                <p:nvPr/>
              </p:nvSpPr>
              <p:spPr bwMode="auto">
                <a:xfrm>
                  <a:off x="377" y="1782"/>
                  <a:ext cx="27" cy="30"/>
                </a:xfrm>
                <a:prstGeom prst="ellipse">
                  <a:avLst/>
                </a:prstGeom>
                <a:solidFill>
                  <a:schemeClr val="bg1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7" name="Oval 45"/>
                <p:cNvSpPr>
                  <a:spLocks noChangeArrowheads="1"/>
                </p:cNvSpPr>
                <p:nvPr/>
              </p:nvSpPr>
              <p:spPr bwMode="auto">
                <a:xfrm>
                  <a:off x="306" y="1576"/>
                  <a:ext cx="27" cy="30"/>
                </a:xfrm>
                <a:prstGeom prst="ellipse">
                  <a:avLst/>
                </a:prstGeom>
                <a:solidFill>
                  <a:schemeClr val="bg1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8" name="Oval 46"/>
                <p:cNvSpPr>
                  <a:spLocks noChangeArrowheads="1"/>
                </p:cNvSpPr>
                <p:nvPr/>
              </p:nvSpPr>
              <p:spPr bwMode="auto">
                <a:xfrm>
                  <a:off x="378" y="1576"/>
                  <a:ext cx="27" cy="30"/>
                </a:xfrm>
                <a:prstGeom prst="ellipse">
                  <a:avLst/>
                </a:prstGeom>
                <a:solidFill>
                  <a:schemeClr val="bg1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39" name="Line 47"/>
                <p:cNvSpPr>
                  <a:spLocks noChangeShapeType="1"/>
                </p:cNvSpPr>
                <p:nvPr/>
              </p:nvSpPr>
              <p:spPr bwMode="auto">
                <a:xfrm>
                  <a:off x="383" y="2733"/>
                  <a:ext cx="1474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" name="Line 48"/>
                <p:cNvSpPr>
                  <a:spLocks noChangeShapeType="1"/>
                </p:cNvSpPr>
                <p:nvPr/>
              </p:nvSpPr>
              <p:spPr bwMode="auto">
                <a:xfrm>
                  <a:off x="503" y="2118"/>
                  <a:ext cx="0" cy="627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" name="Line 49"/>
                <p:cNvSpPr>
                  <a:spLocks noChangeShapeType="1"/>
                </p:cNvSpPr>
                <p:nvPr/>
              </p:nvSpPr>
              <p:spPr bwMode="auto">
                <a:xfrm>
                  <a:off x="963" y="1854"/>
                  <a:ext cx="0" cy="1136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" name="Line 50"/>
                <p:cNvSpPr>
                  <a:spLocks noChangeShapeType="1"/>
                </p:cNvSpPr>
                <p:nvPr/>
              </p:nvSpPr>
              <p:spPr bwMode="auto">
                <a:xfrm>
                  <a:off x="1039" y="1852"/>
                  <a:ext cx="0" cy="62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3" name="Line 51"/>
                <p:cNvSpPr>
                  <a:spLocks noChangeShapeType="1"/>
                </p:cNvSpPr>
                <p:nvPr/>
              </p:nvSpPr>
              <p:spPr bwMode="auto">
                <a:xfrm>
                  <a:off x="1586" y="1854"/>
                  <a:ext cx="0" cy="629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Line 52"/>
                <p:cNvSpPr>
                  <a:spLocks noChangeShapeType="1"/>
                </p:cNvSpPr>
                <p:nvPr/>
              </p:nvSpPr>
              <p:spPr bwMode="auto">
                <a:xfrm>
                  <a:off x="1614" y="1852"/>
                  <a:ext cx="0" cy="899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" name="Line 53"/>
                <p:cNvSpPr>
                  <a:spLocks noChangeShapeType="1"/>
                </p:cNvSpPr>
                <p:nvPr/>
              </p:nvSpPr>
              <p:spPr bwMode="auto">
                <a:xfrm>
                  <a:off x="503" y="2733"/>
                  <a:ext cx="0" cy="15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6" name="Line 54"/>
                <p:cNvSpPr>
                  <a:spLocks noChangeShapeType="1"/>
                </p:cNvSpPr>
                <p:nvPr/>
              </p:nvSpPr>
              <p:spPr bwMode="auto">
                <a:xfrm>
                  <a:off x="501" y="2888"/>
                  <a:ext cx="465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7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965" y="2483"/>
                  <a:ext cx="73" cy="50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8" name="Line 56"/>
                <p:cNvSpPr>
                  <a:spLocks noChangeShapeType="1"/>
                </p:cNvSpPr>
                <p:nvPr/>
              </p:nvSpPr>
              <p:spPr bwMode="auto">
                <a:xfrm>
                  <a:off x="1038" y="2481"/>
                  <a:ext cx="5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9" name="Line 57"/>
                <p:cNvSpPr>
                  <a:spLocks noChangeShapeType="1"/>
                </p:cNvSpPr>
                <p:nvPr/>
              </p:nvSpPr>
              <p:spPr bwMode="auto">
                <a:xfrm>
                  <a:off x="1586" y="2480"/>
                  <a:ext cx="30" cy="25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0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334" y="2593"/>
                  <a:ext cx="169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CH" altLang="en-US" sz="1200"/>
                    <a:t>0</a:t>
                  </a:r>
                  <a:endParaRPr lang="en-US" altLang="en-US" sz="1200"/>
                </a:p>
              </p:txBody>
            </p:sp>
            <p:sp>
              <p:nvSpPr>
                <p:cNvPr id="51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338" y="2289"/>
                  <a:ext cx="180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CH" altLang="en-US" sz="1200"/>
                    <a:t>B</a:t>
                  </a:r>
                  <a:endParaRPr lang="en-US" altLang="en-US" sz="1200"/>
                </a:p>
              </p:txBody>
            </p:sp>
            <p:sp>
              <p:nvSpPr>
                <p:cNvPr id="52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1804" y="2596"/>
                  <a:ext cx="1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CH" altLang="en-US" sz="1200"/>
                    <a:t>x</a:t>
                  </a:r>
                  <a:endParaRPr lang="en-US" altLang="en-US" sz="1200"/>
                </a:p>
              </p:txBody>
            </p:sp>
            <p:sp>
              <p:nvSpPr>
                <p:cNvPr id="53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504" y="2339"/>
                  <a:ext cx="0" cy="46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4" name="Line 62"/>
                <p:cNvSpPr>
                  <a:spLocks noChangeShapeType="1"/>
                </p:cNvSpPr>
                <p:nvPr/>
              </p:nvSpPr>
              <p:spPr bwMode="auto">
                <a:xfrm>
                  <a:off x="1104" y="1698"/>
                  <a:ext cx="102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5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2044" y="1564"/>
                  <a:ext cx="16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CH" altLang="en-US" sz="1200"/>
                    <a:t>x</a:t>
                  </a:r>
                  <a:endParaRPr lang="en-US" altLang="en-US" sz="1200"/>
                </a:p>
              </p:txBody>
            </p:sp>
            <p:sp>
              <p:nvSpPr>
                <p:cNvPr id="56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1620" y="1116"/>
                  <a:ext cx="291" cy="480"/>
                </a:xfrm>
                <a:prstGeom prst="line">
                  <a:avLst/>
                </a:prstGeom>
                <a:noFill/>
                <a:ln w="9525">
                  <a:solidFill>
                    <a:srgbClr val="FF66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7" name="Rectangle 65"/>
                <p:cNvSpPr>
                  <a:spLocks noChangeArrowheads="1"/>
                </p:cNvSpPr>
                <p:nvPr/>
              </p:nvSpPr>
              <p:spPr bwMode="auto">
                <a:xfrm>
                  <a:off x="506" y="1693"/>
                  <a:ext cx="451" cy="27"/>
                </a:xfrm>
                <a:prstGeom prst="rect">
                  <a:avLst/>
                </a:prstGeom>
                <a:solidFill>
                  <a:srgbClr val="00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</p:grpSp>
          <p:sp>
            <p:nvSpPr>
              <p:cNvPr id="23" name="Line 66"/>
              <p:cNvSpPr>
                <a:spLocks noChangeShapeType="1"/>
              </p:cNvSpPr>
              <p:nvPr/>
            </p:nvSpPr>
            <p:spPr bwMode="auto">
              <a:xfrm flipH="1">
                <a:off x="1011" y="873"/>
                <a:ext cx="450" cy="663"/>
              </a:xfrm>
              <a:prstGeom prst="line">
                <a:avLst/>
              </a:prstGeom>
              <a:noFill/>
              <a:ln w="9525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67"/>
              <p:cNvSpPr>
                <a:spLocks noChangeShapeType="1"/>
              </p:cNvSpPr>
              <p:nvPr/>
            </p:nvSpPr>
            <p:spPr bwMode="auto">
              <a:xfrm flipH="1" flipV="1">
                <a:off x="1836" y="1731"/>
                <a:ext cx="21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68"/>
              <p:cNvSpPr>
                <a:spLocks noChangeShapeType="1"/>
              </p:cNvSpPr>
              <p:nvPr/>
            </p:nvSpPr>
            <p:spPr bwMode="auto">
              <a:xfrm flipH="1" flipV="1">
                <a:off x="1392" y="1740"/>
                <a:ext cx="450" cy="6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2858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61925" y="114957"/>
            <a:ext cx="9090595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r>
              <a:rPr lang="en-GB" altLang="en-US" sz="3200" dirty="0" smtClean="0">
                <a:solidFill>
                  <a:schemeClr val="accent2"/>
                </a:solidFill>
              </a:rPr>
              <a:t> 	(SMH16 </a:t>
            </a:r>
            <a:r>
              <a:rPr lang="bg-BG" altLang="en-US" sz="3200" dirty="0" smtClean="0">
                <a:solidFill>
                  <a:schemeClr val="accent2"/>
                </a:solidFill>
              </a:rPr>
              <a:t>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PS)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79" name="Text Box 4"/>
          <p:cNvSpPr txBox="1">
            <a:spLocks noChangeArrowheads="1"/>
          </p:cNvSpPr>
          <p:nvPr/>
        </p:nvSpPr>
        <p:spPr bwMode="auto">
          <a:xfrm>
            <a:off x="4453180" y="956328"/>
            <a:ext cx="479934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b="1" u="sng" dirty="0" smtClean="0">
                <a:solidFill>
                  <a:schemeClr val="bg1"/>
                </a:solidFill>
              </a:rPr>
              <a:t>Типични характеристики</a:t>
            </a:r>
            <a:r>
              <a:rPr lang="en-GB" altLang="en-US" sz="1800" b="1" u="sng" dirty="0" smtClean="0">
                <a:solidFill>
                  <a:schemeClr val="bg1"/>
                </a:solidFill>
              </a:rPr>
              <a:t>:</a:t>
            </a:r>
            <a:endParaRPr lang="en-GB" altLang="en-US" sz="1800" b="1" u="sng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Дължина на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магнитопровода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bg-BG" altLang="en-US" sz="1800" dirty="0" smtClean="0">
                <a:solidFill>
                  <a:schemeClr val="bg1"/>
                </a:solidFill>
              </a:rPr>
              <a:t>3</a:t>
            </a:r>
            <a:r>
              <a:rPr lang="en-GB" altLang="en-US" sz="1800" dirty="0" smtClean="0">
                <a:solidFill>
                  <a:schemeClr val="bg1"/>
                </a:solidFill>
              </a:rPr>
              <a:t>00 – 1200 mm</a:t>
            </a:r>
            <a:r>
              <a:rPr lang="en-GB" altLang="en-US" sz="1800" dirty="0">
                <a:solidFill>
                  <a:schemeClr val="bg1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Въздушна междина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bg-BG" altLang="en-US" sz="1800" dirty="0" smtClean="0">
                <a:solidFill>
                  <a:schemeClr val="bg1"/>
                </a:solidFill>
              </a:rPr>
              <a:t>18</a:t>
            </a:r>
            <a:r>
              <a:rPr lang="en-GB" altLang="en-US" sz="1800" dirty="0" smtClean="0">
                <a:solidFill>
                  <a:schemeClr val="bg1"/>
                </a:solidFill>
              </a:rPr>
              <a:t> </a:t>
            </a:r>
            <a:r>
              <a:rPr lang="en-GB" altLang="en-US" sz="1800" dirty="0">
                <a:solidFill>
                  <a:schemeClr val="bg1"/>
                </a:solidFill>
              </a:rPr>
              <a:t>- 60 mm;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Дебелина на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септума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bg-BG" altLang="en-US" sz="1800" dirty="0" smtClean="0">
                <a:solidFill>
                  <a:schemeClr val="bg1"/>
                </a:solidFill>
              </a:rPr>
              <a:t>3</a:t>
            </a:r>
            <a:r>
              <a:rPr lang="en-GB" altLang="en-US" sz="1800" dirty="0" smtClean="0">
                <a:solidFill>
                  <a:schemeClr val="bg1"/>
                </a:solidFill>
              </a:rPr>
              <a:t> </a:t>
            </a:r>
            <a:r>
              <a:rPr lang="en-GB" altLang="en-US" sz="1800" dirty="0">
                <a:solidFill>
                  <a:schemeClr val="bg1"/>
                </a:solidFill>
              </a:rPr>
              <a:t>- 20 mm;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Вакуум (</a:t>
            </a:r>
            <a:r>
              <a:rPr lang="en-GB" altLang="en-US" sz="1800" dirty="0" smtClean="0">
                <a:solidFill>
                  <a:schemeClr val="bg1"/>
                </a:solidFill>
              </a:rPr>
              <a:t>~10</a:t>
            </a:r>
            <a:r>
              <a:rPr lang="en-GB" altLang="en-US" sz="1800" baseline="30000" dirty="0" smtClean="0">
                <a:solidFill>
                  <a:schemeClr val="bg1"/>
                </a:solidFill>
              </a:rPr>
              <a:t>-9</a:t>
            </a:r>
            <a:r>
              <a:rPr lang="en-GB" altLang="en-US" sz="1800" dirty="0" smtClean="0">
                <a:solidFill>
                  <a:schemeClr val="bg1"/>
                </a:solidFill>
              </a:rPr>
              <a:t> mbar</a:t>
            </a:r>
            <a:r>
              <a:rPr lang="bg-BG" altLang="en-US" sz="1800" dirty="0" smtClean="0">
                <a:solidFill>
                  <a:schemeClr val="bg1"/>
                </a:solidFill>
              </a:rPr>
              <a:t>)</a:t>
            </a:r>
            <a:r>
              <a:rPr lang="en-GB" altLang="en-US" sz="1800" dirty="0" smtClean="0">
                <a:solidFill>
                  <a:schemeClr val="bg1"/>
                </a:solidFill>
              </a:rPr>
              <a:t>;</a:t>
            </a:r>
            <a:endParaRPr lang="en-GB" altLang="en-US" sz="18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Шихтован</a:t>
            </a:r>
            <a:r>
              <a:rPr lang="bg-BG" altLang="en-US" sz="1800" dirty="0" smtClean="0">
                <a:solidFill>
                  <a:schemeClr val="bg1"/>
                </a:solidFill>
              </a:rPr>
              <a:t>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магнитопровод</a:t>
            </a:r>
            <a:r>
              <a:rPr lang="bg-BG" altLang="en-US" sz="1800" dirty="0" smtClean="0">
                <a:solidFill>
                  <a:schemeClr val="bg1"/>
                </a:solidFill>
              </a:rPr>
              <a:t> (0.35 - 1.5</a:t>
            </a:r>
            <a:r>
              <a:rPr lang="en-GB" altLang="en-US" sz="1800" dirty="0" smtClean="0">
                <a:solidFill>
                  <a:schemeClr val="bg1"/>
                </a:solidFill>
              </a:rPr>
              <a:t> mm</a:t>
            </a:r>
            <a:r>
              <a:rPr lang="bg-BG" altLang="en-US" sz="1800" dirty="0" smtClean="0">
                <a:solidFill>
                  <a:schemeClr val="bg1"/>
                </a:solidFill>
              </a:rPr>
              <a:t>)</a:t>
            </a:r>
            <a:r>
              <a:rPr lang="en-GB" altLang="en-US" sz="1800" dirty="0" smtClean="0">
                <a:solidFill>
                  <a:schemeClr val="bg1"/>
                </a:solidFill>
              </a:rPr>
              <a:t>;</a:t>
            </a:r>
            <a:endParaRPr lang="en-GB" altLang="en-US" sz="18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Еднонавивкова</a:t>
            </a:r>
            <a:r>
              <a:rPr lang="bg-BG" altLang="en-US" sz="1800" dirty="0" smtClean="0">
                <a:solidFill>
                  <a:schemeClr val="bg1"/>
                </a:solidFill>
              </a:rPr>
              <a:t> намотка с водно охлаждане</a:t>
            </a:r>
            <a:r>
              <a:rPr lang="en-GB" altLang="en-US" sz="1800" dirty="0" smtClean="0">
                <a:solidFill>
                  <a:schemeClr val="bg1"/>
                </a:solidFill>
              </a:rPr>
              <a:t>(1 </a:t>
            </a:r>
            <a:r>
              <a:rPr lang="en-GB" altLang="en-US" sz="1800" dirty="0">
                <a:solidFill>
                  <a:schemeClr val="bg1"/>
                </a:solidFill>
              </a:rPr>
              <a:t>- </a:t>
            </a:r>
            <a:r>
              <a:rPr lang="bg-BG" altLang="en-US" sz="1800" dirty="0" smtClean="0">
                <a:solidFill>
                  <a:schemeClr val="bg1"/>
                </a:solidFill>
              </a:rPr>
              <a:t>8</a:t>
            </a:r>
            <a:r>
              <a:rPr lang="en-GB" altLang="en-US" sz="1800" dirty="0" smtClean="0">
                <a:solidFill>
                  <a:schemeClr val="bg1"/>
                </a:solidFill>
              </a:rPr>
              <a:t>0 </a:t>
            </a:r>
            <a:r>
              <a:rPr lang="en-GB" altLang="en-US" sz="1800" dirty="0">
                <a:solidFill>
                  <a:schemeClr val="bg1"/>
                </a:solidFill>
              </a:rPr>
              <a:t>l/min.);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Ток (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полу</a:t>
            </a:r>
            <a:r>
              <a:rPr lang="bg-BG" altLang="en-US" sz="1800" dirty="0">
                <a:solidFill>
                  <a:schemeClr val="bg1"/>
                </a:solidFill>
              </a:rPr>
              <a:t>-</a:t>
            </a:r>
            <a:r>
              <a:rPr lang="bg-BG" altLang="en-US" sz="1800" dirty="0" smtClean="0">
                <a:solidFill>
                  <a:schemeClr val="bg1"/>
                </a:solidFill>
              </a:rPr>
              <a:t>синусоида)</a:t>
            </a:r>
            <a:r>
              <a:rPr lang="en-GB" altLang="en-US" sz="1800" dirty="0" smtClean="0">
                <a:solidFill>
                  <a:schemeClr val="bg1"/>
                </a:solidFill>
              </a:rPr>
              <a:t>: </a:t>
            </a:r>
            <a:r>
              <a:rPr lang="bg-BG" altLang="en-US" sz="1800" dirty="0">
                <a:solidFill>
                  <a:schemeClr val="bg1"/>
                </a:solidFill>
              </a:rPr>
              <a:t>7</a:t>
            </a:r>
            <a:r>
              <a:rPr lang="en-GB" altLang="en-US" sz="1800" dirty="0" smtClean="0">
                <a:solidFill>
                  <a:schemeClr val="bg1"/>
                </a:solidFill>
              </a:rPr>
              <a:t> </a:t>
            </a:r>
            <a:r>
              <a:rPr lang="en-GB" altLang="en-US" sz="1800" dirty="0">
                <a:solidFill>
                  <a:schemeClr val="bg1"/>
                </a:solidFill>
              </a:rPr>
              <a:t>- </a:t>
            </a:r>
            <a:r>
              <a:rPr lang="bg-BG" altLang="en-US" sz="1800" dirty="0" smtClean="0">
                <a:solidFill>
                  <a:schemeClr val="bg1"/>
                </a:solidFill>
              </a:rPr>
              <a:t>4</a:t>
            </a:r>
            <a:r>
              <a:rPr lang="en-GB" altLang="en-US" sz="1800" dirty="0" smtClean="0">
                <a:solidFill>
                  <a:schemeClr val="bg1"/>
                </a:solidFill>
              </a:rPr>
              <a:t>0 </a:t>
            </a:r>
            <a:r>
              <a:rPr lang="en-GB" altLang="en-US" sz="1800" dirty="0">
                <a:solidFill>
                  <a:schemeClr val="bg1"/>
                </a:solidFill>
              </a:rPr>
              <a:t>kA;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bg1"/>
                </a:solidFill>
              </a:rPr>
              <a:t>• </a:t>
            </a:r>
            <a:r>
              <a:rPr lang="bg-BG" altLang="en-US" sz="1800" dirty="0" smtClean="0">
                <a:solidFill>
                  <a:schemeClr val="bg1"/>
                </a:solidFill>
              </a:rPr>
              <a:t>Захранван с разряд на кондензатор, наслагване на 1ви и 3ти </a:t>
            </a:r>
            <a:r>
              <a:rPr lang="bg-BG" altLang="en-US" sz="1800" dirty="0" err="1" smtClean="0">
                <a:solidFill>
                  <a:schemeClr val="bg1"/>
                </a:solidFill>
              </a:rPr>
              <a:t>хармоник</a:t>
            </a:r>
            <a:r>
              <a:rPr lang="bg-BG" altLang="en-US" sz="1800" dirty="0" smtClean="0">
                <a:solidFill>
                  <a:schemeClr val="bg1"/>
                </a:solidFill>
              </a:rPr>
              <a:t> и активни филтри за увеличаване</a:t>
            </a:r>
            <a:r>
              <a:rPr lang="en-GB" altLang="en-US" sz="1800" dirty="0" smtClean="0">
                <a:solidFill>
                  <a:schemeClr val="bg1"/>
                </a:solidFill>
              </a:rPr>
              <a:t> </a:t>
            </a:r>
            <a:r>
              <a:rPr lang="bg-BG" altLang="en-US" sz="1800" dirty="0" smtClean="0">
                <a:solidFill>
                  <a:schemeClr val="bg1"/>
                </a:solidFill>
              </a:rPr>
              <a:t>на стабилността</a:t>
            </a:r>
            <a:r>
              <a:rPr lang="en-GB" altLang="en-US" sz="1800" dirty="0" smtClean="0">
                <a:solidFill>
                  <a:schemeClr val="bg1"/>
                </a:solidFill>
              </a:rPr>
              <a:t>;</a:t>
            </a:r>
            <a:endParaRPr lang="en-GB" altLang="en-US" sz="1800" dirty="0">
              <a:solidFill>
                <a:schemeClr val="bg1"/>
              </a:solidFill>
            </a:endParaRPr>
          </a:p>
        </p:txBody>
      </p:sp>
      <p:grpSp>
        <p:nvGrpSpPr>
          <p:cNvPr id="67" name="Group 22"/>
          <p:cNvGrpSpPr>
            <a:grpSpLocks/>
          </p:cNvGrpSpPr>
          <p:nvPr/>
        </p:nvGrpSpPr>
        <p:grpSpPr bwMode="auto">
          <a:xfrm>
            <a:off x="135222" y="802341"/>
            <a:ext cx="4572000" cy="5260976"/>
            <a:chOff x="144" y="666"/>
            <a:chExt cx="2880" cy="3314"/>
          </a:xfrm>
        </p:grpSpPr>
        <p:pic>
          <p:nvPicPr>
            <p:cNvPr id="68" name="Picture 7" descr="pulsed direct driveEdited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816"/>
              <a:ext cx="2649" cy="2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Line 10"/>
            <p:cNvSpPr>
              <a:spLocks noChangeShapeType="1"/>
            </p:cNvSpPr>
            <p:nvPr/>
          </p:nvSpPr>
          <p:spPr bwMode="auto">
            <a:xfrm flipV="1">
              <a:off x="917" y="2207"/>
              <a:ext cx="193" cy="119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Text Box 11"/>
            <p:cNvSpPr txBox="1">
              <a:spLocks noChangeArrowheads="1"/>
            </p:cNvSpPr>
            <p:nvPr/>
          </p:nvSpPr>
          <p:spPr bwMode="auto">
            <a:xfrm>
              <a:off x="158" y="3379"/>
              <a:ext cx="1147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400" dirty="0" smtClean="0">
                  <a:solidFill>
                    <a:srgbClr val="FF0000"/>
                  </a:solidFill>
                </a:rPr>
                <a:t>Сензор за определяне положението на снопа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82" name="Line 12"/>
            <p:cNvSpPr>
              <a:spLocks noChangeShapeType="1"/>
            </p:cNvSpPr>
            <p:nvPr/>
          </p:nvSpPr>
          <p:spPr bwMode="auto">
            <a:xfrm flipH="1" flipV="1">
              <a:off x="2208" y="2496"/>
              <a:ext cx="192" cy="96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Text Box 13"/>
            <p:cNvSpPr txBox="1">
              <a:spLocks noChangeArrowheads="1"/>
            </p:cNvSpPr>
            <p:nvPr/>
          </p:nvSpPr>
          <p:spPr bwMode="auto">
            <a:xfrm>
              <a:off x="1990" y="3408"/>
              <a:ext cx="1034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en-US" sz="1400" dirty="0" smtClean="0">
                  <a:solidFill>
                    <a:srgbClr val="FF0000"/>
                  </a:solidFill>
                </a:rPr>
                <a:t>Екран за циркулиращия сноп частици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84" name="Line 16"/>
            <p:cNvSpPr>
              <a:spLocks noChangeShapeType="1"/>
            </p:cNvSpPr>
            <p:nvPr/>
          </p:nvSpPr>
          <p:spPr bwMode="auto">
            <a:xfrm>
              <a:off x="1779" y="860"/>
              <a:ext cx="333" cy="58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Text Box 17"/>
            <p:cNvSpPr txBox="1">
              <a:spLocks noChangeArrowheads="1"/>
            </p:cNvSpPr>
            <p:nvPr/>
          </p:nvSpPr>
          <p:spPr bwMode="auto">
            <a:xfrm>
              <a:off x="226" y="666"/>
              <a:ext cx="272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400" dirty="0" smtClean="0">
                  <a:solidFill>
                    <a:srgbClr val="FF0000"/>
                  </a:solidFill>
                </a:rPr>
                <a:t>Инфрачервена лампа за изпичане до 200</a:t>
              </a:r>
              <a:r>
                <a:rPr lang="en-GB" altLang="en-US" sz="1400" dirty="0" smtClean="0">
                  <a:solidFill>
                    <a:srgbClr val="FF0000"/>
                  </a:solidFill>
                </a:rPr>
                <a:t> ºC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86" name="Line 20"/>
            <p:cNvSpPr>
              <a:spLocks noChangeShapeType="1"/>
            </p:cNvSpPr>
            <p:nvPr/>
          </p:nvSpPr>
          <p:spPr bwMode="auto">
            <a:xfrm flipH="1" flipV="1">
              <a:off x="1680" y="2112"/>
              <a:ext cx="192" cy="134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" name="Text Box 21"/>
            <p:cNvSpPr txBox="1">
              <a:spLocks noChangeArrowheads="1"/>
            </p:cNvSpPr>
            <p:nvPr/>
          </p:nvSpPr>
          <p:spPr bwMode="auto">
            <a:xfrm>
              <a:off x="1446" y="3403"/>
              <a:ext cx="86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bg-BG" altLang="en-US" sz="1400" dirty="0" err="1" smtClean="0">
                  <a:solidFill>
                    <a:srgbClr val="FF0000"/>
                  </a:solidFill>
                </a:rPr>
                <a:t>Септум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98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935596" y="160516"/>
            <a:ext cx="7416824" cy="555119"/>
          </a:xfrm>
        </p:spPr>
        <p:txBody>
          <a:bodyPr/>
          <a:lstStyle/>
          <a:p>
            <a:pPr eaLnBrk="1" hangingPunct="1"/>
            <a:r>
              <a:rPr lang="bg-BG" altLang="en-US" sz="24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2400" dirty="0" err="1" smtClean="0">
                <a:solidFill>
                  <a:schemeClr val="accent2"/>
                </a:solidFill>
              </a:rPr>
              <a:t>септум</a:t>
            </a:r>
            <a:r>
              <a:rPr lang="bg-BG" altLang="en-US" sz="2400" dirty="0" smtClean="0">
                <a:solidFill>
                  <a:schemeClr val="accent2"/>
                </a:solidFill>
              </a:rPr>
              <a:t> (</a:t>
            </a:r>
            <a:r>
              <a:rPr lang="en-GB" altLang="en-US" sz="2400" dirty="0" smtClean="0">
                <a:solidFill>
                  <a:schemeClr val="accent2"/>
                </a:solidFill>
              </a:rPr>
              <a:t>SMH42 </a:t>
            </a:r>
            <a:r>
              <a:rPr lang="bg-BG" altLang="en-US" sz="2400" dirty="0" smtClean="0">
                <a:solidFill>
                  <a:schemeClr val="accent2"/>
                </a:solidFill>
              </a:rPr>
              <a:t>в </a:t>
            </a:r>
            <a:r>
              <a:rPr lang="en-GB" altLang="en-US" sz="2400" dirty="0" smtClean="0">
                <a:solidFill>
                  <a:schemeClr val="accent2"/>
                </a:solidFill>
              </a:rPr>
              <a:t>PS</a:t>
            </a:r>
            <a:r>
              <a:rPr lang="bg-BG" altLang="en-US" sz="2400" dirty="0" smtClean="0">
                <a:solidFill>
                  <a:schemeClr val="accent2"/>
                </a:solidFill>
              </a:rPr>
              <a:t>)</a:t>
            </a:r>
            <a:endParaRPr lang="en-US" altLang="en-US" sz="2400" dirty="0" smtClean="0">
              <a:solidFill>
                <a:schemeClr val="accent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60" y="753879"/>
            <a:ext cx="6948264" cy="5211198"/>
          </a:xfrm>
          <a:prstGeom prst="rect">
            <a:avLst/>
          </a:prstGeom>
        </p:spPr>
      </p:pic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4310435" y="4165897"/>
            <a:ext cx="915754" cy="139691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025860" y="753879"/>
            <a:ext cx="182086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Система пружини от берилиев бронз за абсорбиране на вибрациите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1866641" y="1707986"/>
            <a:ext cx="724159" cy="87391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489572" y="5177719"/>
            <a:ext cx="182086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Посребрена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еднонавивкова</a:t>
            </a:r>
            <a:r>
              <a:rPr lang="bg-BG" altLang="en-US" sz="1400" dirty="0" smtClean="0">
                <a:solidFill>
                  <a:srgbClr val="FF0000"/>
                </a:solidFill>
              </a:rPr>
              <a:t> медна намотка с водно охлаждане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5461471" y="2075775"/>
            <a:ext cx="1368152" cy="1270931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919192" y="1589842"/>
            <a:ext cx="182086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err="1" smtClean="0">
                <a:solidFill>
                  <a:srgbClr val="FF0000"/>
                </a:solidFill>
              </a:rPr>
              <a:t>Шихтован</a:t>
            </a:r>
            <a:r>
              <a:rPr lang="bg-BG" altLang="en-US" sz="1400" dirty="0" smtClean="0">
                <a:solidFill>
                  <a:srgbClr val="FF0000"/>
                </a:solidFill>
              </a:rPr>
              <a:t>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магнитопровод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V="1">
            <a:off x="2489572" y="4404819"/>
            <a:ext cx="1368152" cy="14517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668709" y="4050607"/>
            <a:ext cx="182086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err="1" smtClean="0">
                <a:solidFill>
                  <a:srgbClr val="FF0000"/>
                </a:solidFill>
              </a:rPr>
              <a:t>Септум</a:t>
            </a:r>
            <a:r>
              <a:rPr lang="bg-BG" altLang="en-US" sz="1400" dirty="0" smtClean="0">
                <a:solidFill>
                  <a:srgbClr val="FF0000"/>
                </a:solidFill>
              </a:rPr>
              <a:t> с твърдо хромово покритие за увеличаване на механичната якост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425764" y="853320"/>
            <a:ext cx="1820863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Термодвойки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4672186" y="1192698"/>
            <a:ext cx="1584176" cy="2704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280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56" y="804388"/>
            <a:ext cx="6960000" cy="5220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806612" y="121811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3323665" y="2038780"/>
            <a:ext cx="1274691" cy="12659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4036135" y="1633826"/>
            <a:ext cx="1944216" cy="1190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5721642" y="804388"/>
            <a:ext cx="2356714" cy="11695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Изолация между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магнитопровод</a:t>
            </a:r>
            <a:r>
              <a:rPr lang="bg-BG" altLang="en-US" sz="1400" dirty="0" smtClean="0">
                <a:solidFill>
                  <a:srgbClr val="FF0000"/>
                </a:solidFill>
              </a:rPr>
              <a:t> и намотка от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Kapton</a:t>
            </a:r>
            <a:r>
              <a:rPr lang="en-GB" altLang="en-US" sz="1400" dirty="0" smtClean="0">
                <a:solidFill>
                  <a:srgbClr val="FF0000"/>
                </a:solidFill>
              </a:rPr>
              <a:t>® (</a:t>
            </a:r>
            <a:r>
              <a:rPr lang="bg-BG" altLang="en-US" sz="1400" dirty="0" smtClean="0">
                <a:solidFill>
                  <a:srgbClr val="FF0000"/>
                </a:solidFill>
              </a:rPr>
              <a:t>устойчив на радиация и високи температури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полиимид</a:t>
            </a:r>
            <a:r>
              <a:rPr lang="en-GB" altLang="en-US" sz="1400" dirty="0" smtClean="0">
                <a:solidFill>
                  <a:srgbClr val="FF0000"/>
                </a:solidFill>
              </a:rPr>
              <a:t>)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V="1">
            <a:off x="3094859" y="3888638"/>
            <a:ext cx="1429516" cy="3023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88879" y="3530042"/>
            <a:ext cx="3005980" cy="13849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Контакт между пружината и намотката от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Vespel</a:t>
            </a:r>
            <a:r>
              <a:rPr lang="en-GB" altLang="en-US" sz="1400" dirty="0" smtClean="0">
                <a:solidFill>
                  <a:srgbClr val="FF0000"/>
                </a:solidFill>
              </a:rPr>
              <a:t>® (</a:t>
            </a:r>
            <a:r>
              <a:rPr lang="bg-BG" altLang="en-US" sz="1400" dirty="0" smtClean="0">
                <a:solidFill>
                  <a:srgbClr val="FF0000"/>
                </a:solidFill>
              </a:rPr>
              <a:t>свръхчиста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полиимидна</a:t>
            </a:r>
            <a:r>
              <a:rPr lang="bg-BG" altLang="en-US" sz="1400" dirty="0" smtClean="0">
                <a:solidFill>
                  <a:srgbClr val="FF0000"/>
                </a:solidFill>
              </a:rPr>
              <a:t> пластмаса, подходяща за свръх-висок вакуум, високи температури и радиация</a:t>
            </a:r>
            <a:r>
              <a:rPr lang="en-GB" altLang="en-US" sz="1400" dirty="0" smtClean="0">
                <a:solidFill>
                  <a:srgbClr val="FF0000"/>
                </a:solidFill>
              </a:rPr>
              <a:t>)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7318970" y="2491553"/>
            <a:ext cx="0" cy="7920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88879" y="1752889"/>
            <a:ext cx="3223955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Каналите за охлаждане са тръбички от </a:t>
            </a:r>
            <a:r>
              <a:rPr lang="bg-BG" altLang="en-US" sz="1400" dirty="0">
                <a:solidFill>
                  <a:srgbClr val="FF0000"/>
                </a:solidFill>
              </a:rPr>
              <a:t>неръждаема стомана, вложени в масата на медта 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6300192" y="3311115"/>
            <a:ext cx="1820863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Въздушна междина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272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96" y="1116652"/>
            <a:ext cx="8134438" cy="5040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285543" y="86515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V="1">
            <a:off x="7524969" y="4760776"/>
            <a:ext cx="523606" cy="72007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704106" y="4904792"/>
            <a:ext cx="1820863" cy="11695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Канали за поставяне на стоманените тръбички за охлаждането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2431951" y="1897880"/>
            <a:ext cx="1477532" cy="185478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3300750" y="2014925"/>
            <a:ext cx="250073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Лист електротехническа стомана за </a:t>
            </a:r>
            <a:r>
              <a:rPr lang="bg-BG" altLang="en-US" sz="1400" dirty="0" err="1" smtClean="0">
                <a:solidFill>
                  <a:srgbClr val="FF0000"/>
                </a:solidFill>
              </a:rPr>
              <a:t>магнитопровода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>
            <a:off x="1910236" y="3420358"/>
            <a:ext cx="951811" cy="76435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207814" y="3112582"/>
            <a:ext cx="1944217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err="1" smtClean="0">
                <a:solidFill>
                  <a:srgbClr val="FF0000"/>
                </a:solidFill>
              </a:rPr>
              <a:t>Септум</a:t>
            </a:r>
            <a:r>
              <a:rPr lang="bg-BG" altLang="en-US" sz="1400" dirty="0" smtClean="0">
                <a:solidFill>
                  <a:srgbClr val="FF0000"/>
                </a:solidFill>
              </a:rPr>
              <a:t> проводник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685528" y="1337961"/>
            <a:ext cx="322395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Тръбички от </a:t>
            </a:r>
            <a:r>
              <a:rPr lang="bg-BG" altLang="en-US" sz="1400" dirty="0">
                <a:solidFill>
                  <a:srgbClr val="FF0000"/>
                </a:solidFill>
              </a:rPr>
              <a:t>неръждаема стомана, вложени в масата на медта 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41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84" y="661846"/>
            <a:ext cx="7170492" cy="5400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409368" y="106727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936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51" y="699946"/>
            <a:ext cx="6702818" cy="5400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237451" y="144827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958801" y="1466106"/>
            <a:ext cx="322395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Завършена намотка, споена с твърд припой във вакуум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344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59" y="751559"/>
            <a:ext cx="4050000" cy="54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13615"/>
          <a:stretch/>
        </p:blipFill>
        <p:spPr>
          <a:xfrm>
            <a:off x="4661103" y="749235"/>
            <a:ext cx="4092372" cy="5400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49923" y="0"/>
            <a:ext cx="9094077" cy="555119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Пулсиращ електромагнитен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r>
              <a:rPr lang="en-GB" altLang="en-US" sz="3200" dirty="0" smtClean="0">
                <a:solidFill>
                  <a:schemeClr val="accent2"/>
                </a:solidFill>
              </a:rPr>
              <a:t> </a:t>
            </a:r>
            <a:r>
              <a:rPr lang="bg-BG" altLang="en-US" sz="3200" dirty="0" smtClean="0">
                <a:solidFill>
                  <a:schemeClr val="accent2"/>
                </a:solidFill>
              </a:rPr>
              <a:t>(</a:t>
            </a:r>
            <a:r>
              <a:rPr lang="en-GB" altLang="en-US" sz="3200" dirty="0" smtClean="0">
                <a:solidFill>
                  <a:schemeClr val="accent2"/>
                </a:solidFill>
              </a:rPr>
              <a:t>BESMH </a:t>
            </a:r>
            <a:r>
              <a:rPr lang="bg-BG" altLang="en-US" sz="3200" dirty="0" smtClean="0">
                <a:solidFill>
                  <a:schemeClr val="accent2"/>
                </a:solidFill>
              </a:rPr>
              <a:t>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PSB</a:t>
            </a:r>
            <a:r>
              <a:rPr lang="bg-BG" altLang="en-US" sz="3200" dirty="0" smtClean="0">
                <a:solidFill>
                  <a:schemeClr val="accent2"/>
                </a:solidFill>
              </a:rPr>
              <a:t>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40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83223" y="128699"/>
            <a:ext cx="8889613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200" dirty="0" smtClean="0">
                <a:solidFill>
                  <a:schemeClr val="accent2"/>
                </a:solidFill>
              </a:rPr>
              <a:t>“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Lambertson</a:t>
            </a:r>
            <a:r>
              <a:rPr lang="en-US" altLang="en-US" sz="3200" dirty="0" smtClean="0">
                <a:solidFill>
                  <a:schemeClr val="accent2"/>
                </a:solidFill>
              </a:rPr>
              <a:t>”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септум</a:t>
            </a:r>
            <a:r>
              <a:rPr lang="bg-BG" altLang="en-US" sz="3200" dirty="0" smtClean="0">
                <a:solidFill>
                  <a:schemeClr val="accent2"/>
                </a:solidFill>
              </a:rPr>
              <a:t> за инжектиране в </a:t>
            </a:r>
            <a:r>
              <a:rPr lang="en-GB" altLang="en-US" sz="3200" dirty="0" smtClean="0">
                <a:solidFill>
                  <a:schemeClr val="accent2"/>
                </a:solidFill>
              </a:rPr>
              <a:t>LHC (MSI)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77263" y="811018"/>
            <a:ext cx="4184052" cy="3900048"/>
            <a:chOff x="18" y="437"/>
            <a:chExt cx="2585" cy="2409"/>
          </a:xfrm>
        </p:grpSpPr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240" y="800"/>
              <a:ext cx="2348" cy="1634"/>
              <a:chOff x="564" y="624"/>
              <a:chExt cx="4668" cy="3249"/>
            </a:xfrm>
          </p:grpSpPr>
          <p:pic>
            <p:nvPicPr>
              <p:cNvPr id="13" name="Picture 2" descr="Image1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4" y="624"/>
                <a:ext cx="4668" cy="32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Oval 4"/>
              <p:cNvSpPr>
                <a:spLocks noChangeArrowheads="1"/>
              </p:cNvSpPr>
              <p:nvPr/>
            </p:nvSpPr>
            <p:spPr bwMode="auto">
              <a:xfrm>
                <a:off x="3312" y="1296"/>
                <a:ext cx="317" cy="317"/>
              </a:xfrm>
              <a:prstGeom prst="ellipse">
                <a:avLst/>
              </a:prstGeom>
              <a:solidFill>
                <a:srgbClr val="CC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Oval 5"/>
              <p:cNvSpPr>
                <a:spLocks noChangeArrowheads="1"/>
              </p:cNvSpPr>
              <p:nvPr/>
            </p:nvSpPr>
            <p:spPr bwMode="auto">
              <a:xfrm>
                <a:off x="4624" y="1296"/>
                <a:ext cx="317" cy="317"/>
              </a:xfrm>
              <a:prstGeom prst="ellipse">
                <a:avLst/>
              </a:prstGeom>
              <a:solidFill>
                <a:srgbClr val="CC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Oval 6"/>
              <p:cNvSpPr>
                <a:spLocks noChangeAspect="1" noChangeArrowheads="1"/>
              </p:cNvSpPr>
              <p:nvPr/>
            </p:nvSpPr>
            <p:spPr bwMode="auto">
              <a:xfrm>
                <a:off x="3024" y="1728"/>
                <a:ext cx="143" cy="143"/>
              </a:xfrm>
              <a:prstGeom prst="ellipse">
                <a:avLst/>
              </a:prstGeom>
              <a:solidFill>
                <a:srgbClr val="CC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3456" y="1440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Oval 8"/>
              <p:cNvSpPr>
                <a:spLocks noChangeArrowheads="1"/>
              </p:cNvSpPr>
              <p:nvPr/>
            </p:nvSpPr>
            <p:spPr bwMode="auto">
              <a:xfrm>
                <a:off x="4752" y="1440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3072" y="1776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" name="Line 12"/>
            <p:cNvSpPr>
              <a:spLocks noChangeShapeType="1"/>
            </p:cNvSpPr>
            <p:nvPr/>
          </p:nvSpPr>
          <p:spPr bwMode="auto">
            <a:xfrm flipV="1">
              <a:off x="1232" y="1442"/>
              <a:ext cx="265" cy="11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8" y="2534"/>
              <a:ext cx="1614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bg-BG" altLang="en-US" sz="1500" dirty="0" smtClean="0">
                  <a:solidFill>
                    <a:schemeClr val="bg1"/>
                  </a:solidFill>
                </a:rPr>
                <a:t>Трансферна линия от </a:t>
              </a:r>
              <a:r>
                <a:rPr lang="en-GB" altLang="en-US" sz="1500" dirty="0" smtClean="0">
                  <a:solidFill>
                    <a:schemeClr val="bg1"/>
                  </a:solidFill>
                </a:rPr>
                <a:t>SPS</a:t>
              </a:r>
              <a:endParaRPr lang="en-GB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V="1">
              <a:off x="2125" y="1345"/>
              <a:ext cx="222" cy="122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1547" y="2504"/>
              <a:ext cx="1056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bg-BG" altLang="en-US" sz="1500" dirty="0" smtClean="0">
                  <a:solidFill>
                    <a:schemeClr val="bg1"/>
                  </a:solidFill>
                </a:rPr>
                <a:t>Циркулиращ</a:t>
              </a:r>
              <a:r>
                <a:rPr lang="en-GB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lang="en-GB" altLang="en-US" sz="1500" dirty="0">
                  <a:solidFill>
                    <a:schemeClr val="bg1"/>
                  </a:solidFill>
                </a:rPr>
                <a:t>LHC </a:t>
              </a:r>
              <a:r>
                <a:rPr lang="bg-BG" altLang="en-US" sz="1500" dirty="0" smtClean="0">
                  <a:solidFill>
                    <a:schemeClr val="bg1"/>
                  </a:solidFill>
                </a:rPr>
                <a:t>сноп</a:t>
              </a:r>
              <a:endParaRPr lang="en-GB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flipH="1">
              <a:off x="1728" y="715"/>
              <a:ext cx="99" cy="40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1477" y="437"/>
              <a:ext cx="1008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bg-BG" altLang="en-US" sz="1500" dirty="0" smtClean="0">
                  <a:solidFill>
                    <a:schemeClr val="bg1"/>
                  </a:solidFill>
                </a:rPr>
                <a:t>Инжектиран сноп </a:t>
              </a:r>
              <a:endParaRPr lang="en-GB" altLang="en-US" sz="15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" name="Picture 21" descr="msibprot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8" b="4088"/>
          <a:stretch>
            <a:fillRect/>
          </a:stretch>
        </p:blipFill>
        <p:spPr bwMode="auto">
          <a:xfrm>
            <a:off x="4833750" y="1395643"/>
            <a:ext cx="4003675" cy="451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77263" y="4708088"/>
            <a:ext cx="4572000" cy="145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spcBef>
                <a:spcPct val="10000"/>
              </a:spcBef>
              <a:buFontTx/>
              <a:buAutoNum type="arabicPeriod"/>
            </a:pPr>
            <a:r>
              <a:rPr lang="bg-BG" altLang="en-US" sz="1700" b="1" dirty="0" err="1" smtClean="0">
                <a:solidFill>
                  <a:schemeClr val="bg1"/>
                </a:solidFill>
              </a:rPr>
              <a:t>Септумът</a:t>
            </a:r>
            <a:r>
              <a:rPr lang="bg-BG" altLang="en-US" sz="1700" b="1" dirty="0" smtClean="0">
                <a:solidFill>
                  <a:schemeClr val="bg1"/>
                </a:solidFill>
              </a:rPr>
              <a:t> </a:t>
            </a:r>
            <a:r>
              <a:rPr lang="bg-BG" altLang="en-US" sz="1700" b="1" dirty="0" err="1" smtClean="0">
                <a:solidFill>
                  <a:schemeClr val="bg1"/>
                </a:solidFill>
              </a:rPr>
              <a:t>дефлектира</a:t>
            </a:r>
            <a:r>
              <a:rPr lang="bg-BG" altLang="en-US" sz="1700" b="1" dirty="0" smtClean="0">
                <a:solidFill>
                  <a:schemeClr val="bg1"/>
                </a:solidFill>
              </a:rPr>
              <a:t> снопа хоризонтално надясно</a:t>
            </a:r>
            <a:r>
              <a:rPr lang="en-US" altLang="en-US" sz="1700" b="1" dirty="0" smtClean="0">
                <a:solidFill>
                  <a:schemeClr val="bg1"/>
                </a:solidFill>
              </a:rPr>
              <a:t>;</a:t>
            </a:r>
            <a:endParaRPr lang="en-US" altLang="en-US" sz="1700" b="1" dirty="0">
              <a:solidFill>
                <a:schemeClr val="bg1"/>
              </a:solidFill>
            </a:endParaRPr>
          </a:p>
          <a:p>
            <a:pPr eaLnBrk="0" hangingPunct="0">
              <a:spcBef>
                <a:spcPct val="10000"/>
              </a:spcBef>
              <a:buFontTx/>
              <a:buAutoNum type="arabicPeriod"/>
            </a:pPr>
            <a:r>
              <a:rPr lang="bg-BG" altLang="en-US" sz="1700" b="1" dirty="0" err="1" smtClean="0">
                <a:solidFill>
                  <a:schemeClr val="bg1"/>
                </a:solidFill>
              </a:rPr>
              <a:t>Кикърът</a:t>
            </a:r>
            <a:r>
              <a:rPr lang="bg-BG" altLang="en-US" sz="1700" b="1" dirty="0" smtClean="0">
                <a:solidFill>
                  <a:schemeClr val="bg1"/>
                </a:solidFill>
              </a:rPr>
              <a:t> </a:t>
            </a:r>
            <a:r>
              <a:rPr lang="bg-BG" altLang="en-US" sz="1700" b="1" dirty="0" err="1" smtClean="0">
                <a:solidFill>
                  <a:schemeClr val="bg1"/>
                </a:solidFill>
              </a:rPr>
              <a:t>дефлектира</a:t>
            </a:r>
            <a:r>
              <a:rPr lang="bg-BG" altLang="en-US" sz="1700" b="1" dirty="0" smtClean="0">
                <a:solidFill>
                  <a:schemeClr val="bg1"/>
                </a:solidFill>
              </a:rPr>
              <a:t> вертикално върху централната орбита на </a:t>
            </a:r>
            <a:r>
              <a:rPr lang="en-GB" altLang="en-US" sz="1700" b="1" dirty="0" smtClean="0">
                <a:solidFill>
                  <a:schemeClr val="bg1"/>
                </a:solidFill>
              </a:rPr>
              <a:t>LHC</a:t>
            </a:r>
            <a:r>
              <a:rPr lang="en-US" altLang="en-US" sz="1700" b="1" dirty="0" smtClean="0">
                <a:solidFill>
                  <a:schemeClr val="bg1"/>
                </a:solidFill>
              </a:rPr>
              <a:t>.</a:t>
            </a:r>
            <a:endParaRPr lang="en-US" altLang="en-US" sz="1700" b="1" dirty="0">
              <a:solidFill>
                <a:schemeClr val="bg1"/>
              </a:solidFill>
            </a:endParaRPr>
          </a:p>
          <a:p>
            <a:pPr marL="0" indent="0" eaLnBrk="0" hangingPunct="0">
              <a:spcBef>
                <a:spcPct val="10000"/>
              </a:spcBef>
            </a:pPr>
            <a:r>
              <a:rPr lang="en-GB" altLang="en-US" sz="1700" dirty="0" smtClean="0"/>
              <a:t> </a:t>
            </a:r>
            <a:endParaRPr lang="en-US" altLang="en-US" sz="1700" b="1" dirty="0">
              <a:latin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695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88" y="639291"/>
            <a:ext cx="8152941" cy="5400000"/>
          </a:xfrm>
          <a:prstGeom prst="rect">
            <a:avLst/>
          </a:prstGeom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2977251" y="126687"/>
            <a:ext cx="370959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Защитни абсорбери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529289" y="2703190"/>
            <a:ext cx="2344501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Медна тръба за циркулиращите частици 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2873790" y="2979020"/>
            <a:ext cx="1192568" cy="247391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005576" y="3210727"/>
            <a:ext cx="2600965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400" dirty="0" smtClean="0">
                <a:solidFill>
                  <a:srgbClr val="FF0000"/>
                </a:solidFill>
              </a:rPr>
              <a:t>3m </a:t>
            </a:r>
            <a:r>
              <a:rPr lang="bg-BG" altLang="en-US" sz="1400" dirty="0" smtClean="0">
                <a:solidFill>
                  <a:srgbClr val="FF0000"/>
                </a:solidFill>
              </a:rPr>
              <a:t>абсорбер от карбон и графит в непосредствена близост до снопа частици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 flipV="1">
            <a:off x="4921777" y="3195043"/>
            <a:ext cx="1083798" cy="338731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842403" y="2067605"/>
            <a:ext cx="2344501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bg-BG" altLang="en-US" sz="1400" dirty="0" smtClean="0">
                <a:solidFill>
                  <a:srgbClr val="FF0000"/>
                </a:solidFill>
              </a:rPr>
              <a:t>Водно охлаждане</a:t>
            </a:r>
            <a:endParaRPr lang="en-GB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186904" y="2353889"/>
            <a:ext cx="1192568" cy="17538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29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312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06822" y="128292"/>
            <a:ext cx="6672163" cy="55511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bg-BG" altLang="en-US" sz="3200" kern="0" dirty="0" smtClean="0">
                <a:solidFill>
                  <a:schemeClr val="accent2"/>
                </a:solidFill>
              </a:rPr>
              <a:t>Сила на </a:t>
            </a:r>
            <a:r>
              <a:rPr lang="bg-BG" altLang="en-US" sz="3200" kern="0" dirty="0" err="1" smtClean="0">
                <a:solidFill>
                  <a:schemeClr val="accent2"/>
                </a:solidFill>
              </a:rPr>
              <a:t>Лоренц</a:t>
            </a:r>
            <a:endParaRPr lang="en-US" altLang="en-US" sz="3200" kern="0" dirty="0" smtClean="0">
              <a:solidFill>
                <a:schemeClr val="accent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8103" y="587504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</a:pPr>
            <a:r>
              <a:rPr lang="bg-BG" altLang="en-US" sz="2800" kern="0" dirty="0" smtClean="0">
                <a:solidFill>
                  <a:srgbClr val="000099"/>
                </a:solidFill>
              </a:rPr>
              <a:t>	</a:t>
            </a:r>
            <a:r>
              <a:rPr lang="bg-BG" altLang="en-US" sz="2800" kern="0" dirty="0" smtClean="0"/>
              <a:t>Основен инструмент за направляване и промяна на енергията на електрически заредени частици.</a:t>
            </a:r>
            <a:endParaRPr lang="en-US" altLang="en-US" sz="2800" kern="0" dirty="0" smtClean="0"/>
          </a:p>
          <a:p>
            <a:pPr>
              <a:lnSpc>
                <a:spcPct val="90000"/>
              </a:lnSpc>
            </a:pPr>
            <a:endParaRPr lang="en-US" altLang="en-US" sz="2800" kern="0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</a:pPr>
            <a:endParaRPr lang="en-US" altLang="en-US" sz="2800" kern="0" dirty="0" smtClean="0">
              <a:solidFill>
                <a:srgbClr val="000099"/>
              </a:solidFill>
            </a:endParaRP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Ø"/>
            </a:pPr>
            <a:r>
              <a:rPr lang="en-US" altLang="en-US" sz="2000" i="1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F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е векторът на силата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;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Ø"/>
            </a:pPr>
            <a:r>
              <a:rPr lang="en-US" altLang="en-US" sz="2000" i="1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E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е векторът на електрическото поле (волт</a:t>
            </a:r>
            <a:r>
              <a:rPr lang="en-GB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/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метър)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;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Ø"/>
            </a:pPr>
            <a:r>
              <a:rPr lang="en-US" altLang="en-US" sz="2000" i="1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B</a:t>
            </a:r>
            <a:r>
              <a:rPr lang="bg-BG" altLang="en-US" sz="2000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е векторът на магнитната индукция (тесла)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;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Ø"/>
            </a:pPr>
            <a:r>
              <a:rPr lang="en-US" altLang="en-US" sz="2000" i="1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q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е зарядът на частицата 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(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кулон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)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;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Ø"/>
            </a:pPr>
            <a:r>
              <a:rPr lang="en-US" altLang="en-US" sz="2000" i="1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v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е векторът на скоростта на частицата (метър/секунда)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;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Ø"/>
            </a:pPr>
            <a:r>
              <a:rPr lang="en-US" altLang="en-US" sz="1800" kern="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X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показва векторно произведение</a:t>
            </a:r>
          </a:p>
          <a:p>
            <a:pPr marL="457200" lvl="1" indent="0">
              <a:lnSpc>
                <a:spcPct val="90000"/>
              </a:lnSpc>
              <a:spcBef>
                <a:spcPct val="5000"/>
              </a:spcBef>
              <a:buNone/>
            </a:pP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Извод:</a:t>
            </a:r>
            <a:r>
              <a:rPr lang="en-US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поради наличието на векторно произведение</a:t>
            </a:r>
            <a:r>
              <a:rPr lang="en-GB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,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магнитната компонента на силата не извършва работа, т.е. не води до промяна на кинетичната енергия на частицата –</a:t>
            </a:r>
            <a:r>
              <a:rPr lang="en-GB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 </a:t>
            </a:r>
            <a:r>
              <a:rPr lang="bg-BG" altLang="en-US" sz="2000" kern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използваме я за промяна на траекторията. Електрическата компонента приложена напречно води до промяна на траекторията, а надлъжно – до промяна на кинетичната енергия.</a:t>
            </a:r>
            <a:endParaRPr lang="en-US" altLang="en-US" sz="2400" kern="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GB" altLang="en-US" sz="2800" kern="0" dirty="0" smtClean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161202"/>
              </p:ext>
            </p:extLst>
          </p:nvPr>
        </p:nvGraphicFramePr>
        <p:xfrm>
          <a:off x="2969335" y="1900259"/>
          <a:ext cx="2952328" cy="688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4" imgW="1016000" imgH="241300" progId="Equation.DSMT4">
                  <p:embed/>
                </p:oleObj>
              </mc:Choice>
              <mc:Fallback>
                <p:oleObj name="Equation" r:id="rId4" imgW="1016000" imgH="241300" progId="Equation.DSMT4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9335" y="1900259"/>
                        <a:ext cx="2952328" cy="68863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solidFill>
                          <a:srgbClr val="FF0000">
                            <a:alpha val="33000"/>
                          </a:srgbClr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6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158656" y="104822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Механичен и електромагнитен дизайн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43947" y="750155"/>
            <a:ext cx="4028799" cy="289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750155"/>
            <a:ext cx="4320484" cy="3475026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7"/>
          <a:stretch>
            <a:fillRect/>
          </a:stretch>
        </p:blipFill>
        <p:spPr>
          <a:xfrm>
            <a:off x="4896063" y="3733012"/>
            <a:ext cx="3976683" cy="2447523"/>
          </a:xfrm>
          <a:prstGeom prst="rect">
            <a:avLst/>
          </a:prstGeom>
        </p:spPr>
      </p:pic>
      <p:pic>
        <p:nvPicPr>
          <p:cNvPr id="6" name="375N half sine 35ms pulse INward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0" y="2740589"/>
            <a:ext cx="6379295" cy="343994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30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235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8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058640" y="21002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Механичен и електромагнитен дизайн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t="2760"/>
          <a:stretch/>
        </p:blipFill>
        <p:spPr bwMode="auto">
          <a:xfrm>
            <a:off x="0" y="1122065"/>
            <a:ext cx="9144000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31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550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 rotWithShape="1">
          <a:blip r:embed="rId3"/>
          <a:srcRect r="19017"/>
          <a:stretch/>
        </p:blipFill>
        <p:spPr bwMode="auto">
          <a:xfrm>
            <a:off x="5782418" y="793730"/>
            <a:ext cx="2530178" cy="16986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285876" y="76317"/>
            <a:ext cx="7026720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Механичен и електромагнитен дизайн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4"/>
          <a:srcRect t="8412" r="19231" b="-1"/>
          <a:stretch/>
        </p:blipFill>
        <p:spPr bwMode="auto">
          <a:xfrm>
            <a:off x="95945" y="3183002"/>
            <a:ext cx="4257675" cy="26369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5"/>
          <a:srcRect r="18955"/>
          <a:stretch/>
        </p:blipFill>
        <p:spPr bwMode="auto">
          <a:xfrm>
            <a:off x="107504" y="793730"/>
            <a:ext cx="2519680" cy="16979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6"/>
          <a:srcRect r="19085"/>
          <a:stretch/>
        </p:blipFill>
        <p:spPr bwMode="auto">
          <a:xfrm>
            <a:off x="2776295" y="793730"/>
            <a:ext cx="2519680" cy="16986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32</a:t>
            </a:fld>
            <a:endParaRPr lang="en-GB" altLang="en-US"/>
          </a:p>
        </p:txBody>
      </p:sp>
      <p:pic>
        <p:nvPicPr>
          <p:cNvPr id="12" name="Picture 11" descr="\\cern.ch\dfs\Users\m\matanaso\Desktop\dipl\MKC Chopper Dipole\vacuum chamber\pics\endfields no chamber\2-90us.pn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4"/>
          <a:stretch/>
        </p:blipFill>
        <p:spPr bwMode="auto">
          <a:xfrm>
            <a:off x="4476750" y="2781452"/>
            <a:ext cx="4608512" cy="3127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72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22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1" y="68641"/>
            <a:ext cx="8620124" cy="1143000"/>
          </a:xfrm>
        </p:spPr>
        <p:txBody>
          <a:bodyPr>
            <a:normAutofit fontScale="90000"/>
          </a:bodyPr>
          <a:lstStyle/>
          <a:p>
            <a:r>
              <a:rPr lang="bg-BG" altLang="en-US" sz="2800" dirty="0" smtClean="0">
                <a:solidFill>
                  <a:srgbClr val="FFFF00"/>
                </a:solidFill>
              </a:rPr>
              <a:t>Допълнителни слайдове</a:t>
            </a:r>
            <a:r>
              <a:rPr lang="en-GB" altLang="en-US" sz="2800" dirty="0" smtClean="0">
                <a:solidFill>
                  <a:srgbClr val="FFFF00"/>
                </a:solidFill>
              </a:rPr>
              <a:t>:</a:t>
            </a:r>
            <a:br>
              <a:rPr lang="en-GB" altLang="en-US" sz="2800" dirty="0" smtClean="0">
                <a:solidFill>
                  <a:srgbClr val="FFFF00"/>
                </a:solidFill>
              </a:rPr>
            </a:br>
            <a:r>
              <a:rPr lang="bg-BG" altLang="en-US" sz="2800" dirty="0" smtClean="0">
                <a:solidFill>
                  <a:schemeClr val="accent2"/>
                </a:solidFill>
              </a:rPr>
              <a:t>Хидродинамично </a:t>
            </a:r>
            <a:r>
              <a:rPr lang="bg-BG" altLang="en-US" sz="2800" dirty="0" err="1" smtClean="0">
                <a:solidFill>
                  <a:schemeClr val="accent2"/>
                </a:solidFill>
              </a:rPr>
              <a:t>тунелиране</a:t>
            </a:r>
            <a:r>
              <a:rPr lang="bg-BG" altLang="en-US" sz="2800" dirty="0" smtClean="0">
                <a:solidFill>
                  <a:schemeClr val="accent2"/>
                </a:solidFill>
              </a:rPr>
              <a:t> в мед на сноп от </a:t>
            </a:r>
            <a:r>
              <a:rPr lang="en-GB" altLang="en-US" sz="2800" dirty="0" smtClean="0">
                <a:solidFill>
                  <a:schemeClr val="accent2"/>
                </a:solidFill>
              </a:rPr>
              <a:t>SPS</a:t>
            </a:r>
            <a:r>
              <a:rPr lang="bg-BG" altLang="en-US" sz="2800" dirty="0" smtClean="0">
                <a:solidFill>
                  <a:schemeClr val="accent2"/>
                </a:solidFill>
              </a:rPr>
              <a:t>*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5889717"/>
            <a:ext cx="8023531" cy="343278"/>
          </a:xfrm>
        </p:spPr>
        <p:txBody>
          <a:bodyPr/>
          <a:lstStyle/>
          <a:p>
            <a:r>
              <a:rPr lang="bg-BG" sz="1400" dirty="0" smtClean="0">
                <a:solidFill>
                  <a:schemeClr val="bg1"/>
                </a:solidFill>
              </a:rPr>
              <a:t>*Експеримент </a:t>
            </a:r>
            <a:r>
              <a:rPr lang="en-GB" sz="1400" dirty="0" err="1" smtClean="0">
                <a:solidFill>
                  <a:schemeClr val="bg1"/>
                </a:solidFill>
              </a:rPr>
              <a:t>HiRadMat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bg-BG" sz="1400" dirty="0">
                <a:solidFill>
                  <a:schemeClr val="bg1"/>
                </a:solidFill>
              </a:rPr>
              <a:t>в</a:t>
            </a:r>
            <a:r>
              <a:rPr lang="en-GB" sz="1400" dirty="0" smtClean="0">
                <a:solidFill>
                  <a:schemeClr val="bg1"/>
                </a:solidFill>
              </a:rPr>
              <a:t> SPS</a:t>
            </a:r>
            <a:r>
              <a:rPr lang="bg-BG" sz="1400" dirty="0" smtClean="0">
                <a:solidFill>
                  <a:schemeClr val="bg1"/>
                </a:solidFill>
              </a:rPr>
              <a:t>, снимки </a:t>
            </a:r>
            <a:r>
              <a:rPr lang="en-GB" sz="1400" dirty="0" smtClean="0">
                <a:solidFill>
                  <a:schemeClr val="bg1"/>
                </a:solidFill>
              </a:rPr>
              <a:t>F. </a:t>
            </a:r>
            <a:r>
              <a:rPr lang="en-GB" sz="1400" dirty="0" err="1" smtClean="0">
                <a:solidFill>
                  <a:schemeClr val="bg1"/>
                </a:solidFill>
              </a:rPr>
              <a:t>Burkart</a:t>
            </a:r>
            <a:endParaRPr lang="en-GB" sz="14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63503" y="1108923"/>
            <a:ext cx="7670872" cy="4762122"/>
            <a:chOff x="0" y="491613"/>
            <a:chExt cx="9144000" cy="6096000"/>
          </a:xfrm>
        </p:grpSpPr>
        <p:pic>
          <p:nvPicPr>
            <p:cNvPr id="11" name="Picture 10" descr="DSC_0276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91613"/>
              <a:ext cx="9144000" cy="609600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>
              <a:stCxn id="11" idx="1"/>
            </p:cNvCxnSpPr>
            <p:nvPr/>
          </p:nvCxnSpPr>
          <p:spPr>
            <a:xfrm flipV="1">
              <a:off x="0" y="3532859"/>
              <a:ext cx="1729490" cy="6754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1770026" y="3120804"/>
              <a:ext cx="1216047" cy="891658"/>
            </a:xfrm>
            <a:prstGeom prst="ellipse">
              <a:avLst/>
            </a:prstGeom>
            <a:noFill/>
            <a:ln w="28575" cmpd="sng">
              <a:solidFill>
                <a:srgbClr val="CCFF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34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758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24" y="-327294"/>
            <a:ext cx="8932276" cy="1143000"/>
          </a:xfrm>
        </p:spPr>
        <p:txBody>
          <a:bodyPr/>
          <a:lstStyle/>
          <a:p>
            <a:r>
              <a:rPr lang="bg-BG" altLang="en-US" sz="2800" dirty="0" smtClean="0">
                <a:solidFill>
                  <a:schemeClr val="accent2"/>
                </a:solidFill>
              </a:rPr>
              <a:t>Хидродинамично </a:t>
            </a:r>
            <a:r>
              <a:rPr lang="bg-BG" altLang="en-US" sz="2800" dirty="0" err="1" smtClean="0">
                <a:solidFill>
                  <a:schemeClr val="accent2"/>
                </a:solidFill>
              </a:rPr>
              <a:t>тунелиране</a:t>
            </a:r>
            <a:r>
              <a:rPr lang="bg-BG" altLang="en-US" sz="2800" dirty="0" smtClean="0">
                <a:solidFill>
                  <a:schemeClr val="accent2"/>
                </a:solidFill>
              </a:rPr>
              <a:t> в мед на сноп от </a:t>
            </a:r>
            <a:r>
              <a:rPr lang="en-GB" altLang="en-US" sz="2800" dirty="0" smtClean="0">
                <a:solidFill>
                  <a:schemeClr val="accent2"/>
                </a:solidFill>
              </a:rPr>
              <a:t>SPS</a:t>
            </a:r>
            <a:r>
              <a:rPr lang="bg-BG" altLang="en-US" sz="2800" dirty="0" smtClean="0">
                <a:solidFill>
                  <a:schemeClr val="accent2"/>
                </a:solidFill>
              </a:rPr>
              <a:t>*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5888008"/>
            <a:ext cx="8023531" cy="343278"/>
          </a:xfrm>
        </p:spPr>
        <p:txBody>
          <a:bodyPr/>
          <a:lstStyle/>
          <a:p>
            <a:r>
              <a:rPr lang="bg-BG" sz="1400" dirty="0" smtClean="0">
                <a:solidFill>
                  <a:schemeClr val="bg1"/>
                </a:solidFill>
              </a:rPr>
              <a:t>*Експеримент </a:t>
            </a:r>
            <a:r>
              <a:rPr lang="en-GB" sz="1400" dirty="0" err="1" smtClean="0">
                <a:solidFill>
                  <a:schemeClr val="bg1"/>
                </a:solidFill>
              </a:rPr>
              <a:t>HiRadMat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bg-BG" sz="1400" dirty="0">
                <a:solidFill>
                  <a:schemeClr val="bg1"/>
                </a:solidFill>
              </a:rPr>
              <a:t>в</a:t>
            </a:r>
            <a:r>
              <a:rPr lang="en-GB" sz="1400" dirty="0" smtClean="0">
                <a:solidFill>
                  <a:schemeClr val="bg1"/>
                </a:solidFill>
              </a:rPr>
              <a:t> SPS</a:t>
            </a:r>
            <a:r>
              <a:rPr lang="bg-BG" sz="1400" dirty="0" smtClean="0">
                <a:solidFill>
                  <a:schemeClr val="bg1"/>
                </a:solidFill>
              </a:rPr>
              <a:t>, снимки </a:t>
            </a:r>
            <a:r>
              <a:rPr lang="en-GB" sz="1400" dirty="0" smtClean="0">
                <a:solidFill>
                  <a:schemeClr val="bg1"/>
                </a:solidFill>
              </a:rPr>
              <a:t>F. </a:t>
            </a:r>
            <a:r>
              <a:rPr lang="en-GB" sz="1400" dirty="0" err="1" smtClean="0">
                <a:solidFill>
                  <a:schemeClr val="bg1"/>
                </a:solidFill>
              </a:rPr>
              <a:t>Burkart</a:t>
            </a:r>
            <a:endParaRPr lang="en-GB" sz="14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23931" y="654068"/>
            <a:ext cx="7943738" cy="5256584"/>
            <a:chOff x="89913" y="106955"/>
            <a:chExt cx="8974708" cy="6099237"/>
          </a:xfrm>
        </p:grpSpPr>
        <p:pic>
          <p:nvPicPr>
            <p:cNvPr id="15" name="Picture 14" descr="C1-50x-stitched1.jpg"/>
            <p:cNvPicPr>
              <a:picLocks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621" y="2109275"/>
              <a:ext cx="8964000" cy="1331998"/>
            </a:xfrm>
            <a:prstGeom prst="rect">
              <a:avLst/>
            </a:prstGeom>
          </p:spPr>
        </p:pic>
        <p:pic>
          <p:nvPicPr>
            <p:cNvPr id="16" name="Picture 15" descr="C1-50x-stitched1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209"/>
            <a:stretch/>
          </p:blipFill>
          <p:spPr>
            <a:xfrm>
              <a:off x="98392" y="476287"/>
              <a:ext cx="8966229" cy="1326807"/>
            </a:xfrm>
            <a:prstGeom prst="rect">
              <a:avLst/>
            </a:prstGeom>
          </p:spPr>
        </p:pic>
        <p:pic>
          <p:nvPicPr>
            <p:cNvPr id="17" name="Picture 16" descr="C1-50x-stitched2.jp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621" y="3728093"/>
              <a:ext cx="8964000" cy="247809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00621" y="106955"/>
              <a:ext cx="440446" cy="428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a)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0621" y="1744837"/>
              <a:ext cx="440446" cy="428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</a:t>
              </a:r>
              <a:r>
                <a:rPr lang="en-US" dirty="0" smtClean="0">
                  <a:solidFill>
                    <a:schemeClr val="bg1"/>
                  </a:solidFill>
                </a:rPr>
                <a:t>)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913" y="3376459"/>
              <a:ext cx="425958" cy="428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</a:t>
              </a:r>
              <a:r>
                <a:rPr lang="en-US" dirty="0" smtClean="0">
                  <a:solidFill>
                    <a:schemeClr val="bg1"/>
                  </a:solidFill>
                </a:rPr>
                <a:t>)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35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17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93486"/>
            <a:ext cx="8991600" cy="1143000"/>
          </a:xfrm>
        </p:spPr>
        <p:txBody>
          <a:bodyPr/>
          <a:lstStyle/>
          <a:p>
            <a:r>
              <a:rPr lang="bg-BG" altLang="en-US" sz="2800" dirty="0" smtClean="0">
                <a:solidFill>
                  <a:schemeClr val="accent2"/>
                </a:solidFill>
              </a:rPr>
              <a:t>Хидродинамично </a:t>
            </a:r>
            <a:r>
              <a:rPr lang="bg-BG" altLang="en-US" sz="2800" dirty="0" err="1" smtClean="0">
                <a:solidFill>
                  <a:schemeClr val="accent2"/>
                </a:solidFill>
              </a:rPr>
              <a:t>тунелиране</a:t>
            </a:r>
            <a:r>
              <a:rPr lang="bg-BG" altLang="en-US" sz="2800" dirty="0" smtClean="0">
                <a:solidFill>
                  <a:schemeClr val="accent2"/>
                </a:solidFill>
              </a:rPr>
              <a:t> в мед на сноп от </a:t>
            </a:r>
            <a:r>
              <a:rPr lang="en-GB" altLang="en-US" sz="2800" dirty="0" smtClean="0">
                <a:solidFill>
                  <a:schemeClr val="accent2"/>
                </a:solidFill>
              </a:rPr>
              <a:t>SPS</a:t>
            </a:r>
            <a:r>
              <a:rPr lang="bg-BG" altLang="en-US" sz="2800" dirty="0" smtClean="0">
                <a:solidFill>
                  <a:schemeClr val="accent2"/>
                </a:solidFill>
              </a:rPr>
              <a:t>*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5900114"/>
            <a:ext cx="8023531" cy="343278"/>
          </a:xfrm>
        </p:spPr>
        <p:txBody>
          <a:bodyPr/>
          <a:lstStyle/>
          <a:p>
            <a:r>
              <a:rPr lang="bg-BG" sz="1400" dirty="0" smtClean="0">
                <a:solidFill>
                  <a:schemeClr val="bg1"/>
                </a:solidFill>
              </a:rPr>
              <a:t>*Експеримент </a:t>
            </a:r>
            <a:r>
              <a:rPr lang="en-GB" sz="1400" dirty="0" err="1" smtClean="0">
                <a:solidFill>
                  <a:schemeClr val="bg1"/>
                </a:solidFill>
              </a:rPr>
              <a:t>HiRadMat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bg-BG" sz="1400" dirty="0">
                <a:solidFill>
                  <a:schemeClr val="bg1"/>
                </a:solidFill>
              </a:rPr>
              <a:t>в</a:t>
            </a:r>
            <a:r>
              <a:rPr lang="en-GB" sz="1400" dirty="0" smtClean="0">
                <a:solidFill>
                  <a:schemeClr val="bg1"/>
                </a:solidFill>
              </a:rPr>
              <a:t> SPS</a:t>
            </a:r>
            <a:r>
              <a:rPr lang="bg-BG" sz="1400" dirty="0" smtClean="0">
                <a:solidFill>
                  <a:schemeClr val="bg1"/>
                </a:solidFill>
              </a:rPr>
              <a:t>, снимки </a:t>
            </a:r>
            <a:r>
              <a:rPr lang="en-GB" sz="1400" dirty="0" smtClean="0">
                <a:solidFill>
                  <a:schemeClr val="bg1"/>
                </a:solidFill>
              </a:rPr>
              <a:t>F. </a:t>
            </a:r>
            <a:r>
              <a:rPr lang="en-GB" sz="1400" dirty="0" err="1" smtClean="0">
                <a:solidFill>
                  <a:schemeClr val="bg1"/>
                </a:solidFill>
              </a:rPr>
              <a:t>Burkart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3" name="Picture 12" descr="C1-200x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088" y="852014"/>
            <a:ext cx="6588224" cy="494116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36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77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06785" y="171983"/>
            <a:ext cx="6690941" cy="55511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bg-BG" altLang="en-US" sz="3200" kern="0" dirty="0" smtClean="0">
                <a:solidFill>
                  <a:schemeClr val="accent2"/>
                </a:solidFill>
              </a:rPr>
              <a:t>Магнитна компонента на силата</a:t>
            </a:r>
            <a:endParaRPr lang="en-US" altLang="en-US" sz="3200" kern="0" dirty="0" smtClean="0">
              <a:solidFill>
                <a:schemeClr val="accent2"/>
              </a:solidFill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-337280" y="873943"/>
            <a:ext cx="9678988" cy="5014913"/>
            <a:chOff x="-304800" y="1219200"/>
            <a:chExt cx="9678988" cy="5014913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-304800" y="1219200"/>
              <a:ext cx="9678988" cy="5014913"/>
              <a:chOff x="-304800" y="1219200"/>
              <a:chExt cx="9678988" cy="5014913"/>
            </a:xfrm>
          </p:grpSpPr>
          <p:grpSp>
            <p:nvGrpSpPr>
              <p:cNvPr id="11" name="Group 5"/>
              <p:cNvGrpSpPr>
                <a:grpSpLocks/>
              </p:cNvGrpSpPr>
              <p:nvPr/>
            </p:nvGrpSpPr>
            <p:grpSpPr bwMode="auto">
              <a:xfrm>
                <a:off x="-304800" y="1219200"/>
                <a:ext cx="9678988" cy="5014913"/>
                <a:chOff x="-304800" y="1219200"/>
                <a:chExt cx="9678988" cy="5014913"/>
              </a:xfrm>
            </p:grpSpPr>
            <p:grpSp>
              <p:nvGrpSpPr>
                <p:cNvPr id="15" name="Group 84"/>
                <p:cNvGrpSpPr>
                  <a:grpSpLocks/>
                </p:cNvGrpSpPr>
                <p:nvPr/>
              </p:nvGrpSpPr>
              <p:grpSpPr bwMode="auto">
                <a:xfrm>
                  <a:off x="-304800" y="1219200"/>
                  <a:ext cx="9678988" cy="5014913"/>
                  <a:chOff x="-192" y="768"/>
                  <a:chExt cx="6097" cy="3159"/>
                </a:xfrm>
              </p:grpSpPr>
              <p:grpSp>
                <p:nvGrpSpPr>
                  <p:cNvPr id="20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-192" y="768"/>
                    <a:ext cx="5841" cy="3096"/>
                    <a:chOff x="-192" y="768"/>
                    <a:chExt cx="5841" cy="3096"/>
                  </a:xfrm>
                </p:grpSpPr>
                <p:grpSp>
                  <p:nvGrpSpPr>
                    <p:cNvPr id="62" name="Group 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-192" y="768"/>
                      <a:ext cx="5841" cy="3096"/>
                      <a:chOff x="-192" y="552"/>
                      <a:chExt cx="5841" cy="3096"/>
                    </a:xfrm>
                  </p:grpSpPr>
                  <p:grpSp>
                    <p:nvGrpSpPr>
                      <p:cNvPr id="65" name="Group 4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-192" y="552"/>
                        <a:ext cx="3696" cy="3096"/>
                        <a:chOff x="144" y="960"/>
                        <a:chExt cx="4656" cy="3579"/>
                      </a:xfrm>
                    </p:grpSpPr>
                    <p:grpSp>
                      <p:nvGrpSpPr>
                        <p:cNvPr id="67" name="Group 5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44" y="960"/>
                          <a:ext cx="4656" cy="3579"/>
                          <a:chOff x="-3" y="515"/>
                          <a:chExt cx="3818" cy="3742"/>
                        </a:xfrm>
                      </p:grpSpPr>
                      <p:grpSp>
                        <p:nvGrpSpPr>
                          <p:cNvPr id="69" name="Group 5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0" y="518"/>
                            <a:ext cx="3812" cy="3739"/>
                            <a:chOff x="0" y="518"/>
                            <a:chExt cx="3812" cy="3739"/>
                          </a:xfrm>
                        </p:grpSpPr>
                        <p:grpSp>
                          <p:nvGrpSpPr>
                            <p:cNvPr id="71" name="Group 5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0" y="518"/>
                              <a:ext cx="3812" cy="3739"/>
                              <a:chOff x="-460" y="2256"/>
                              <a:chExt cx="3812" cy="3739"/>
                            </a:xfrm>
                          </p:grpSpPr>
                          <p:sp>
                            <p:nvSpPr>
                              <p:cNvPr id="73" name="Rectangle 5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0" y="2256"/>
                                <a:ext cx="2891" cy="348"/>
                              </a:xfrm>
                              <a:prstGeom prst="rect">
                                <a:avLst/>
                              </a:prstGeom>
                              <a:noFill/>
                              <a:ln w="12700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  <p:txBody>
                              <a:bodyPr>
                                <a:spAutoFit/>
                              </a:bodyPr>
                              <a:lstStyle>
                                <a:lvl1pPr algn="l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32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1pPr>
                                <a:lvl2pPr marL="742950" indent="-285750" algn="l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8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2pPr>
                                <a:lvl3pPr marL="1143000" indent="-228600" algn="l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24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3pPr>
                                <a:lvl4pPr marL="1600200" indent="-228600" algn="l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4pPr>
                                <a:lvl5pPr marL="2057400" indent="-228600" algn="l" eaLnBrk="0" hangingPunct="0">
                                  <a:spcBef>
                                    <a:spcPct val="20000"/>
                                  </a:spcBef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9pPr>
                              </a:lstStyle>
                              <a:p>
                                <a:pPr algn="ctr">
                                  <a:spcBef>
                                    <a:spcPct val="0"/>
                                  </a:spcBef>
                                  <a:buFontTx/>
                                  <a:buNone/>
                                </a:pPr>
                                <a:endParaRPr kumimoji="1" lang="en-US" altLang="en-US" sz="2400">
                                  <a:latin typeface="Times New Roman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4" name="Rectangle 5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-460" y="2793"/>
                                <a:ext cx="3812" cy="3202"/>
                              </a:xfrm>
                              <a:prstGeom prst="rect">
                                <a:avLst/>
                              </a:prstGeom>
                              <a:noFill/>
                              <a:ln w="12700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  <p:txBody>
                              <a:bodyPr>
                                <a:spAutoFit/>
                              </a:bodyPr>
                              <a:lstStyle>
                                <a:lvl1pPr algn="l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32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1pPr>
                                <a:lvl2pPr marL="742950" indent="-285750" algn="l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8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2pPr>
                                <a:lvl3pPr marL="1143000" indent="-228600" algn="l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24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3pPr>
                                <a:lvl4pPr marL="1600200" indent="-228600" algn="l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4pPr>
                                <a:lvl5pPr marL="2057400" indent="-228600" algn="l" eaLnBrk="0" hangingPunct="0">
                                  <a:spcBef>
                                    <a:spcPct val="20000"/>
                                  </a:spcBef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9pPr>
                              </a:lstStyle>
                              <a:p>
                                <a:pPr algn="ctr" eaLnBrk="1" hangingPunct="1">
                                  <a:spcBef>
                                    <a:spcPct val="0"/>
                                  </a:spcBef>
                                  <a:buFontTx/>
                                  <a:buNone/>
                                </a:pPr>
                                <a:r>
                                  <a:rPr kumimoji="1" lang="en-US" altLang="en-US" sz="1100" dirty="0">
                                    <a:latin typeface="Times New Roman" pitchFamily="18" charset="0"/>
                                  </a:rPr>
                                  <a:t>  </a:t>
                                </a:r>
                                <a:r>
                                  <a:rPr kumimoji="1" lang="en-US" altLang="en-US" sz="25900" dirty="0">
                                    <a:latin typeface="Times New Roman" pitchFamily="18" charset="0"/>
                                  </a:rPr>
                                  <a:t> </a:t>
                                </a:r>
                                <a:r>
                                  <a:rPr kumimoji="1" lang="en-US" altLang="en-US" sz="1100" dirty="0">
                                    <a:latin typeface="Times New Roman" pitchFamily="18" charset="0"/>
                                  </a:rPr>
                    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                    </a:r>
                                <a:endParaRPr kumimoji="1" lang="en-US" altLang="en-US" sz="2400" dirty="0">
                                  <a:latin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72" name="Rectangle 5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0" y="518"/>
                              <a:ext cx="3812" cy="3188"/>
                            </a:xfrm>
                            <a:prstGeom prst="rect">
                              <a:avLst/>
                            </a:prstGeom>
                            <a:noFill/>
                            <a:ln w="127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  <p:txBody>
                            <a:bodyPr/>
                            <a:lstStyle>
                              <a:lvl1pPr algn="l" eaLnBrk="0" hangingPunct="0">
                                <a:spcBef>
                                  <a:spcPct val="20000"/>
                                </a:spcBef>
                                <a:buChar char="•"/>
                                <a:defRPr sz="32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1pPr>
                              <a:lvl2pPr marL="742950" indent="-285750" algn="l" eaLnBrk="0" hangingPunct="0">
                                <a:spcBef>
                                  <a:spcPct val="20000"/>
                                </a:spcBef>
                                <a:buChar char="–"/>
                                <a:defRPr sz="28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2pPr>
                              <a:lvl3pPr marL="1143000" indent="-228600" algn="l" eaLnBrk="0" hangingPunct="0">
                                <a:spcBef>
                                  <a:spcPct val="20000"/>
                                </a:spcBef>
                                <a:buChar char="•"/>
                                <a:defRPr sz="24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3pPr>
                              <a:lvl4pPr marL="1600200" indent="-228600" algn="l" eaLnBrk="0" hangingPunct="0">
                                <a:spcBef>
                                  <a:spcPct val="20000"/>
                                </a:spcBef>
                                <a:buChar char="–"/>
                                <a:defRPr sz="20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4pPr>
                              <a:lvl5pPr marL="2057400" indent="-228600" algn="l" eaLnBrk="0" hangingPunct="0">
                                <a:spcBef>
                                  <a:spcPct val="20000"/>
                                </a:spcBef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20000"/>
                                </a:spcBef>
                                <a:spcAft>
                                  <a:spcPct val="0"/>
                                </a:spcAft>
                                <a:buChar char="»"/>
                                <a:defRPr sz="2000">
                                  <a:solidFill>
                                    <a:schemeClr val="tx1"/>
                                  </a:solidFill>
                                  <a:latin typeface="Arial" charset="0"/>
                                </a:defRPr>
                              </a:lvl9pPr>
                            </a:lstStyle>
                            <a:p>
                              <a:pPr algn="r" eaLnBrk="1" hangingPunct="1">
                                <a:spcBef>
                                  <a:spcPct val="0"/>
                                </a:spcBef>
                                <a:buFontTx/>
                                <a:buNone/>
                              </a:pPr>
                              <a:endParaRPr lang="en-US" altLang="en-US" sz="1800"/>
                            </a:p>
                          </p:txBody>
                        </p:sp>
                      </p:grpSp>
                      <p:sp>
                        <p:nvSpPr>
                          <p:cNvPr id="70" name="Rectangl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-3" y="515"/>
                            <a:ext cx="3818" cy="3194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>
                            <a:lvl1pPr algn="l" eaLnBrk="0" hangingPunct="0"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algn="l" eaLnBrk="0" hangingPunct="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algn="l" eaLnBrk="0" hangingPunct="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algn="l" eaLnBrk="0" hangingPunct="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algn="l" eaLnBrk="0" hangingPunct="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pPr algn="r"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US" altLang="en-US" sz="1800"/>
                          </a:p>
                        </p:txBody>
                      </p:sp>
                    </p:grpSp>
                    <p:pic>
                      <p:nvPicPr>
                        <p:cNvPr id="68" name="Picture 57" descr="rthnd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" y="1368"/>
                          <a:ext cx="3658" cy="2592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xtLst/>
                      </p:spPr>
                    </p:pic>
                  </p:grpSp>
                  <p:graphicFrame>
                    <p:nvGraphicFramePr>
                      <p:cNvPr id="66" name="Object 63"/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3084998004"/>
                          </p:ext>
                        </p:extLst>
                      </p:nvPr>
                    </p:nvGraphicFramePr>
                    <p:xfrm>
                      <a:off x="4785" y="2975"/>
                      <a:ext cx="864" cy="277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2194" name="Equation" r:id="rId5" imgW="698197" imgH="215806" progId="Equation.DSMT4">
                              <p:embed/>
                            </p:oleObj>
                          </mc:Choice>
                          <mc:Fallback>
                            <p:oleObj name="Equation" r:id="rId5" imgW="698197" imgH="215806" progId="Equation.DSMT4">
                              <p:embed/>
                              <p:pic>
                                <p:nvPicPr>
                                  <p:cNvPr id="66" name="Object 63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6">
                                    <a:extLst>
                                      <a:ext uri="{28A0092B-C50C-407E-A947-70E740481C1C}">
                                        <a14:useLocalDpi xmlns:a14="http://schemas.microsoft.com/office/drawing/2010/main" val="0"/>
                                      </a:ext>
                                    </a:extLst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4785" y="2975"/>
                                    <a:ext cx="864" cy="277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FFFF00"/>
                                  </a:solidFill>
                                  <a:ln>
                                    <a:noFill/>
                                  </a:ln>
                                  <a:extLs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p:grpSp>
                <p:sp>
                  <p:nvSpPr>
                    <p:cNvPr id="63" name="Text Box 7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" y="3405"/>
                      <a:ext cx="2976" cy="173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GB" altLang="en-US" sz="120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Ref: http://hyperphysics.phy-astr.gsu.edu/hbase/magnetic/magfor.html</a:t>
                      </a:r>
                    </a:p>
                  </p:txBody>
                </p:sp>
                <p:sp>
                  <p:nvSpPr>
                    <p:cNvPr id="64" name="Text Box 7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4" y="864"/>
                      <a:ext cx="2352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bg-BG" altLang="en-US" sz="1800" b="1" u="sng" dirty="0" smtClean="0">
                          <a:solidFill>
                            <a:schemeClr val="accent2"/>
                          </a:solidFill>
                        </a:rPr>
                        <a:t>Правило на дясната ръка</a:t>
                      </a:r>
                      <a:endParaRPr lang="en-GB" altLang="en-US" sz="1800" b="1" u="sng" dirty="0">
                        <a:solidFill>
                          <a:schemeClr val="accent2"/>
                        </a:solidFill>
                      </a:endParaRPr>
                    </a:p>
                  </p:txBody>
                </p:sp>
              </p:grpSp>
              <p:sp>
                <p:nvSpPr>
                  <p:cNvPr id="21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85"/>
                    <a:ext cx="5760" cy="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800"/>
                  </a:p>
                </p:txBody>
              </p:sp>
              <p:sp>
                <p:nvSpPr>
                  <p:cNvPr id="22" name="Text Box 7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3535"/>
                    <a:ext cx="2932" cy="2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r"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bg-BG" altLang="en-US" sz="1800" dirty="0" smtClean="0">
                        <a:solidFill>
                          <a:schemeClr val="bg1"/>
                        </a:solidFill>
                      </a:rPr>
                      <a:t>Зарядът се движи в равнината на листа</a:t>
                    </a:r>
                    <a:endParaRPr lang="en-GB" altLang="en-US" sz="18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3" name="Text Box 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10" y="2718"/>
                    <a:ext cx="995" cy="33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1400" dirty="0" smtClean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(</a:t>
                    </a:r>
                    <a:r>
                      <a:rPr lang="bg-BG" altLang="en-US" sz="1400" dirty="0" smtClean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отклонение надясно</a:t>
                    </a:r>
                    <a:r>
                      <a:rPr lang="en-GB" altLang="en-US" sz="1400" dirty="0" smtClean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)</a:t>
                    </a:r>
                    <a:endParaRPr lang="en-GB" altLang="en-US" sz="1400" dirty="0">
                      <a:solidFill>
                        <a:srgbClr val="FF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4" name="Text Box 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92" y="1322"/>
                    <a:ext cx="1200" cy="1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1400" dirty="0" smtClean="0">
                        <a:solidFill>
                          <a:srgbClr val="FF00FF"/>
                        </a:solidFill>
                        <a:latin typeface="Times New Roman" pitchFamily="18" charset="0"/>
                      </a:rPr>
                      <a:t>(</a:t>
                    </a:r>
                    <a:r>
                      <a:rPr lang="bg-BG" altLang="en-US" sz="1400" dirty="0" smtClean="0">
                        <a:solidFill>
                          <a:srgbClr val="FF00FF"/>
                        </a:solidFill>
                        <a:latin typeface="Times New Roman" pitchFamily="18" charset="0"/>
                      </a:rPr>
                      <a:t>отклонение наляво</a:t>
                    </a:r>
                    <a:r>
                      <a:rPr lang="en-GB" altLang="en-US" sz="1400" dirty="0" smtClean="0">
                        <a:solidFill>
                          <a:srgbClr val="FF00FF"/>
                        </a:solidFill>
                        <a:latin typeface="Times New Roman" pitchFamily="18" charset="0"/>
                      </a:rPr>
                      <a:t>)</a:t>
                    </a:r>
                    <a:endParaRPr lang="en-GB" altLang="en-US" sz="1400" dirty="0">
                      <a:solidFill>
                        <a:srgbClr val="FF00FF"/>
                      </a:solidFill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2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3190" y="1104"/>
                    <a:ext cx="2570" cy="2823"/>
                    <a:chOff x="3190" y="1104"/>
                    <a:chExt cx="2570" cy="2823"/>
                  </a:xfrm>
                </p:grpSpPr>
                <p:grpSp>
                  <p:nvGrpSpPr>
                    <p:cNvPr id="26" name="Group 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41" y="1813"/>
                      <a:ext cx="1456" cy="1585"/>
                      <a:chOff x="3689" y="2321"/>
                      <a:chExt cx="1456" cy="1585"/>
                    </a:xfrm>
                  </p:grpSpPr>
                  <p:sp>
                    <p:nvSpPr>
                      <p:cNvPr id="36" name="Line 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689" y="2903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37" name="Line 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74" y="2903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38" name="Line 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01" y="2903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39" name="Line 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916" y="2903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0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883" y="2774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1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68" y="2774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2" name="Line 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595" y="2774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3" name="Line 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10" y="2774"/>
                        <a:ext cx="0" cy="1003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1"/>
                        </a:solidFill>
                        <a:round/>
                        <a:headEnd/>
                        <a:tailEnd type="stealth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44" name="Group 1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18" y="2612"/>
                        <a:ext cx="971" cy="1003"/>
                        <a:chOff x="336" y="1776"/>
                        <a:chExt cx="1440" cy="1488"/>
                      </a:xfrm>
                    </p:grpSpPr>
                    <p:sp>
                      <p:nvSpPr>
                        <p:cNvPr id="57" name="Line 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3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8" name="Line 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720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9" name="Line 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440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0" name="Line 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7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1" name="Line 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5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45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012" y="2450"/>
                        <a:ext cx="971" cy="1003"/>
                        <a:chOff x="336" y="1776"/>
                        <a:chExt cx="1440" cy="1488"/>
                      </a:xfrm>
                    </p:grpSpPr>
                    <p:sp>
                      <p:nvSpPr>
                        <p:cNvPr id="52" name="Line 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3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3" name="Line 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720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4" name="Line 2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440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5" name="Line 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7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6" name="Line 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5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46" name="Group 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74" y="2321"/>
                        <a:ext cx="971" cy="1003"/>
                        <a:chOff x="336" y="1776"/>
                        <a:chExt cx="1440" cy="1488"/>
                      </a:xfrm>
                    </p:grpSpPr>
                    <p:sp>
                      <p:nvSpPr>
                        <p:cNvPr id="47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3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48" name="Line 2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720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49" name="Line 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440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0" name="Line 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7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1" name="Line 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56" y="1776"/>
                          <a:ext cx="0" cy="1488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1"/>
                          </a:solidFill>
                          <a:round/>
                          <a:headEnd/>
                          <a:tailEnd type="stealth" w="lg" len="lg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sp>
                  <p:nvSpPr>
                    <p:cNvPr id="27" name="Lin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190" y="1619"/>
                      <a:ext cx="2330" cy="1973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bg1"/>
                      </a:solidFill>
                      <a:round/>
                      <a:headEnd type="oval" w="lg" len="lg"/>
                      <a:tailEnd type="stealth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8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155" y="1372"/>
                      <a:ext cx="453" cy="40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US" altLang="en-US" sz="3600" b="1" i="1" dirty="0">
                          <a:solidFill>
                            <a:srgbClr val="FF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-q</a:t>
                      </a:r>
                      <a:endParaRPr lang="en-US" altLang="en-US" sz="3600" i="1" dirty="0">
                        <a:solidFill>
                          <a:srgbClr val="FF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9" name="Freeform 42"/>
                    <p:cNvSpPr>
                      <a:spLocks/>
                    </p:cNvSpPr>
                    <p:nvPr/>
                  </p:nvSpPr>
                  <p:spPr bwMode="auto">
                    <a:xfrm>
                      <a:off x="3220" y="1658"/>
                      <a:ext cx="1295" cy="1909"/>
                    </a:xfrm>
                    <a:custGeom>
                      <a:avLst/>
                      <a:gdLst>
                        <a:gd name="T0" fmla="*/ 0 w 1920"/>
                        <a:gd name="T1" fmla="*/ 17 h 2832"/>
                        <a:gd name="T2" fmla="*/ 7 w 1920"/>
                        <a:gd name="T3" fmla="*/ 11 h 2832"/>
                        <a:gd name="T4" fmla="*/ 7 w 1920"/>
                        <a:gd name="T5" fmla="*/ 11 h 2832"/>
                        <a:gd name="T6" fmla="*/ 11 w 1920"/>
                        <a:gd name="T7" fmla="*/ 7 h 2832"/>
                        <a:gd name="T8" fmla="*/ 11 w 1920"/>
                        <a:gd name="T9" fmla="*/ 0 h 283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920" h="2832">
                          <a:moveTo>
                            <a:pt x="0" y="2832"/>
                          </a:moveTo>
                          <a:cubicBezTo>
                            <a:pt x="448" y="2464"/>
                            <a:pt x="896" y="2096"/>
                            <a:pt x="1104" y="1920"/>
                          </a:cubicBezTo>
                          <a:cubicBezTo>
                            <a:pt x="1312" y="1744"/>
                            <a:pt x="1144" y="1912"/>
                            <a:pt x="1248" y="1776"/>
                          </a:cubicBezTo>
                          <a:cubicBezTo>
                            <a:pt x="1352" y="1640"/>
                            <a:pt x="1616" y="1400"/>
                            <a:pt x="1728" y="1104"/>
                          </a:cubicBezTo>
                          <a:cubicBezTo>
                            <a:pt x="1840" y="808"/>
                            <a:pt x="1888" y="184"/>
                            <a:pt x="1920" y="0"/>
                          </a:cubicBezTo>
                        </a:path>
                      </a:pathLst>
                    </a:custGeom>
                    <a:noFill/>
                    <a:ln w="28575" cap="flat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stealth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30" name="Freeform 46"/>
                    <p:cNvSpPr>
                      <a:spLocks/>
                    </p:cNvSpPr>
                    <p:nvPr/>
                  </p:nvSpPr>
                  <p:spPr bwMode="auto">
                    <a:xfrm>
                      <a:off x="3220" y="2407"/>
                      <a:ext cx="2427" cy="1165"/>
                    </a:xfrm>
                    <a:custGeom>
                      <a:avLst/>
                      <a:gdLst>
                        <a:gd name="T0" fmla="*/ 0 w 3600"/>
                        <a:gd name="T1" fmla="*/ 10 h 1728"/>
                        <a:gd name="T2" fmla="*/ 5 w 3600"/>
                        <a:gd name="T3" fmla="*/ 6 h 1728"/>
                        <a:gd name="T4" fmla="*/ 6 w 3600"/>
                        <a:gd name="T5" fmla="*/ 5 h 1728"/>
                        <a:gd name="T6" fmla="*/ 9 w 3600"/>
                        <a:gd name="T7" fmla="*/ 3 h 1728"/>
                        <a:gd name="T8" fmla="*/ 12 w 3600"/>
                        <a:gd name="T9" fmla="*/ 2 h 1728"/>
                        <a:gd name="T10" fmla="*/ 15 w 3600"/>
                        <a:gd name="T11" fmla="*/ 1 h 1728"/>
                        <a:gd name="T12" fmla="*/ 18 w 3600"/>
                        <a:gd name="T13" fmla="*/ 1 h 1728"/>
                        <a:gd name="T14" fmla="*/ 22 w 3600"/>
                        <a:gd name="T15" fmla="*/ 0 h 172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3600" h="1728">
                          <a:moveTo>
                            <a:pt x="0" y="1728"/>
                          </a:moveTo>
                          <a:cubicBezTo>
                            <a:pt x="348" y="1440"/>
                            <a:pt x="688" y="1153"/>
                            <a:pt x="864" y="1008"/>
                          </a:cubicBezTo>
                          <a:cubicBezTo>
                            <a:pt x="1040" y="863"/>
                            <a:pt x="952" y="928"/>
                            <a:pt x="1056" y="856"/>
                          </a:cubicBezTo>
                          <a:cubicBezTo>
                            <a:pt x="1160" y="784"/>
                            <a:pt x="1328" y="663"/>
                            <a:pt x="1488" y="576"/>
                          </a:cubicBezTo>
                          <a:cubicBezTo>
                            <a:pt x="1648" y="489"/>
                            <a:pt x="1856" y="400"/>
                            <a:pt x="2016" y="336"/>
                          </a:cubicBezTo>
                          <a:cubicBezTo>
                            <a:pt x="2176" y="272"/>
                            <a:pt x="2296" y="232"/>
                            <a:pt x="2448" y="192"/>
                          </a:cubicBezTo>
                          <a:cubicBezTo>
                            <a:pt x="2600" y="152"/>
                            <a:pt x="2736" y="128"/>
                            <a:pt x="2928" y="96"/>
                          </a:cubicBezTo>
                          <a:cubicBezTo>
                            <a:pt x="3120" y="64"/>
                            <a:pt x="3360" y="32"/>
                            <a:pt x="3600" y="0"/>
                          </a:cubicBezTo>
                        </a:path>
                      </a:pathLst>
                    </a:custGeom>
                    <a:noFill/>
                    <a:ln w="28575" cap="flat" cmpd="sng">
                      <a:solidFill>
                        <a:schemeClr val="bg1"/>
                      </a:solidFill>
                      <a:prstDash val="solid"/>
                      <a:round/>
                      <a:headEnd/>
                      <a:tailEnd type="stealth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31" name="Text Box 4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159" y="2016"/>
                      <a:ext cx="601" cy="40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US" altLang="en-US" sz="3600" b="1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altLang="en-US" sz="3600" b="1" i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US" altLang="en-US" sz="3600" i="1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2" name="Text Box 6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00" y="1556"/>
                      <a:ext cx="240" cy="28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GB" altLang="en-US" sz="2400" b="1">
                          <a:solidFill>
                            <a:srgbClr val="0000FF"/>
                          </a:solidFill>
                        </a:rPr>
                        <a:t>B</a:t>
                      </a:r>
                    </a:p>
                  </p:txBody>
                </p:sp>
                <p:sp>
                  <p:nvSpPr>
                    <p:cNvPr id="33" name="Text Box 6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48" y="1344"/>
                      <a:ext cx="720" cy="36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r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GB" altLang="en-US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lang="en-GB" altLang="en-US" dirty="0">
                          <a:solidFill>
                            <a:schemeClr val="bg1"/>
                          </a:solidFill>
                        </a:rPr>
                        <a:t>=0</a:t>
                      </a:r>
                    </a:p>
                  </p:txBody>
                </p:sp>
                <p:sp>
                  <p:nvSpPr>
                    <p:cNvPr id="34" name="Text Box 7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08" y="3696"/>
                      <a:ext cx="2016" cy="231"/>
                    </a:xfrm>
                    <a:prstGeom prst="rect">
                      <a:avLst/>
                    </a:prstGeom>
                    <a:solidFill>
                      <a:srgbClr val="FF0000">
                        <a:alpha val="50195"/>
                      </a:srgbClr>
                    </a:solidFill>
                    <a:ln w="57150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bg-BG" altLang="en-US" sz="1800" dirty="0" smtClean="0">
                          <a:solidFill>
                            <a:schemeClr val="bg1"/>
                          </a:solidFill>
                        </a:rPr>
                        <a:t>Северен магнитен полюс</a:t>
                      </a:r>
                      <a:endParaRPr lang="en-GB" altLang="en-US" sz="1800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35" name="Text Box 7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08" y="1104"/>
                      <a:ext cx="2016" cy="231"/>
                    </a:xfrm>
                    <a:prstGeom prst="rect">
                      <a:avLst/>
                    </a:prstGeom>
                    <a:solidFill>
                      <a:srgbClr val="00B0F0">
                        <a:alpha val="50195"/>
                      </a:srgbClr>
                    </a:solidFill>
                    <a:ln w="57150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algn="l"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bg-BG" altLang="en-US" sz="1800" dirty="0" smtClean="0">
                          <a:solidFill>
                            <a:schemeClr val="bg1"/>
                          </a:solidFill>
                        </a:rPr>
                        <a:t>Южен магнитен полюс</a:t>
                      </a:r>
                      <a:endParaRPr lang="en-GB" altLang="en-US" sz="18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  <p:graphicFrame>
              <p:nvGraphicFramePr>
                <p:cNvPr id="16" name="Object 63"/>
                <p:cNvGraphicFramePr>
                  <a:graphicFrameLocks noChangeAspect="1"/>
                </p:cNvGraphicFramePr>
                <p:nvPr/>
              </p:nvGraphicFramePr>
              <p:xfrm>
                <a:off x="2925748" y="2965435"/>
                <a:ext cx="243648" cy="30412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5" name="Equation" r:id="rId7" imgW="101424" imgH="126780" progId="Equation.DSMT4">
                        <p:embed/>
                      </p:oleObj>
                    </mc:Choice>
                    <mc:Fallback>
                      <p:oleObj name="Equation" r:id="rId7" imgW="101424" imgH="126780" progId="Equation.DSMT4">
                        <p:embed/>
                        <p:pic>
                          <p:nvPicPr>
                            <p:cNvPr id="16" name="Object 6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25748" y="2965435"/>
                              <a:ext cx="243648" cy="304128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7" name="Object 3"/>
                <p:cNvGraphicFramePr>
                  <a:graphicFrameLocks noChangeAspect="1"/>
                </p:cNvGraphicFramePr>
                <p:nvPr/>
              </p:nvGraphicFramePr>
              <p:xfrm>
                <a:off x="1981200" y="2971800"/>
                <a:ext cx="242887" cy="304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6" name="Equation" r:id="rId9" imgW="101424" imgH="126780" progId="Equation.DSMT4">
                        <p:embed/>
                      </p:oleObj>
                    </mc:Choice>
                    <mc:Fallback>
                      <p:oleObj name="Equation" r:id="rId9" imgW="101424" imgH="126780" progId="Equation.DSMT4">
                        <p:embed/>
                        <p:pic>
                          <p:nvPicPr>
                            <p:cNvPr id="17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981200" y="2971800"/>
                              <a:ext cx="242887" cy="3048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8" name="Object 63"/>
                <p:cNvGraphicFramePr>
                  <a:graphicFrameLocks noChangeAspect="1"/>
                </p:cNvGraphicFramePr>
                <p:nvPr/>
              </p:nvGraphicFramePr>
              <p:xfrm>
                <a:off x="2955336" y="4419600"/>
                <a:ext cx="321264" cy="32126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7" name="Equation" r:id="rId10" imgW="139700" imgH="139700" progId="Equation.DSMT4">
                        <p:embed/>
                      </p:oleObj>
                    </mc:Choice>
                    <mc:Fallback>
                      <p:oleObj name="Equation" r:id="rId10" imgW="139700" imgH="139700" progId="Equation.DSMT4">
                        <p:embed/>
                        <p:pic>
                          <p:nvPicPr>
                            <p:cNvPr id="18" name="Object 6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55336" y="4419600"/>
                              <a:ext cx="321264" cy="32126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9" name="Object 4"/>
                <p:cNvGraphicFramePr>
                  <a:graphicFrameLocks noChangeAspect="1"/>
                </p:cNvGraphicFramePr>
                <p:nvPr/>
              </p:nvGraphicFramePr>
              <p:xfrm>
                <a:off x="1676400" y="4419600"/>
                <a:ext cx="320675" cy="3206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98" name="Equation" r:id="rId12" imgW="139700" imgH="139700" progId="Equation.DSMT4">
                        <p:embed/>
                      </p:oleObj>
                    </mc:Choice>
                    <mc:Fallback>
                      <p:oleObj name="Equation" r:id="rId12" imgW="139700" imgH="139700" progId="Equation.DSMT4">
                        <p:embed/>
                        <p:pic>
                          <p:nvPicPr>
                            <p:cNvPr id="19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676400" y="4419600"/>
                              <a:ext cx="320675" cy="320675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2" name="Object 63"/>
              <p:cNvGraphicFramePr>
                <a:graphicFrameLocks noChangeAspect="1"/>
              </p:cNvGraphicFramePr>
              <p:nvPr/>
            </p:nvGraphicFramePr>
            <p:xfrm>
              <a:off x="7243763" y="2424906"/>
              <a:ext cx="242888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99" name="Equation" r:id="rId14" imgW="101424" imgH="126780" progId="Equation.DSMT4">
                      <p:embed/>
                    </p:oleObj>
                  </mc:Choice>
                  <mc:Fallback>
                    <p:oleObj name="Equation" r:id="rId14" imgW="101424" imgH="126780" progId="Equation.DSMT4">
                      <p:embed/>
                      <p:pic>
                        <p:nvPicPr>
                          <p:cNvPr id="12" name="Object 6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43763" y="2424906"/>
                            <a:ext cx="242888" cy="3048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22225">
                            <a:solidFill>
                              <a:srgbClr val="FF00FF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1"/>
              <p:cNvGraphicFramePr>
                <a:graphicFrameLocks noChangeAspect="1"/>
              </p:cNvGraphicFramePr>
              <p:nvPr/>
            </p:nvGraphicFramePr>
            <p:xfrm>
              <a:off x="8824913" y="2438400"/>
              <a:ext cx="2428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00" name="Equation" r:id="rId15" imgW="101424" imgH="126780" progId="Equation.DSMT4">
                      <p:embed/>
                    </p:oleObj>
                  </mc:Choice>
                  <mc:Fallback>
                    <p:oleObj name="Equation" r:id="rId15" imgW="101424" imgH="126780" progId="Equation.DSMT4">
                      <p:embed/>
                      <p:pic>
                        <p:nvPicPr>
                          <p:cNvPr id="13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824913" y="2438400"/>
                            <a:ext cx="242887" cy="3048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2"/>
              <p:cNvGraphicFramePr>
                <a:graphicFrameLocks noChangeAspect="1"/>
              </p:cNvGraphicFramePr>
              <p:nvPr/>
            </p:nvGraphicFramePr>
            <p:xfrm>
              <a:off x="8763000" y="3962400"/>
              <a:ext cx="2428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01" name="Equation" r:id="rId16" imgW="101424" imgH="126780" progId="Equation.DSMT4">
                      <p:embed/>
                    </p:oleObj>
                  </mc:Choice>
                  <mc:Fallback>
                    <p:oleObj name="Equation" r:id="rId16" imgW="101424" imgH="126780" progId="Equation.DSMT4">
                      <p:embed/>
                      <p:pic>
                        <p:nvPicPr>
                          <p:cNvPr id="14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63000" y="3962400"/>
                            <a:ext cx="242887" cy="3048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222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Box 4"/>
            <p:cNvSpPr txBox="1">
              <a:spLocks noChangeArrowheads="1"/>
            </p:cNvSpPr>
            <p:nvPr/>
          </p:nvSpPr>
          <p:spPr bwMode="auto">
            <a:xfrm>
              <a:off x="3200400" y="3712648"/>
              <a:ext cx="295276" cy="3259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lIns="18000" tIns="0" rIns="18000" bIns="1800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i="1">
                  <a:latin typeface="Times New Roman" pitchFamily="18" charset="0"/>
                  <a:cs typeface="Times New Roman" pitchFamily="18" charset="0"/>
                </a:rPr>
                <a:t>q`</a:t>
              </a:r>
              <a:endParaRPr lang="en-GB" altLang="en-US" sz="2000"/>
            </a:p>
          </p:txBody>
        </p:sp>
        <p:sp>
          <p:nvSpPr>
            <p:cNvPr id="10" name="TextBox 74"/>
            <p:cNvSpPr txBox="1">
              <a:spLocks noChangeArrowheads="1"/>
            </p:cNvSpPr>
            <p:nvPr/>
          </p:nvSpPr>
          <p:spPr bwMode="auto">
            <a:xfrm>
              <a:off x="1914524" y="3712648"/>
              <a:ext cx="295276" cy="3259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lIns="18000" tIns="0" rIns="18000" bIns="18000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000" i="1">
                  <a:latin typeface="Times New Roman" pitchFamily="18" charset="0"/>
                  <a:cs typeface="Times New Roman" pitchFamily="18" charset="0"/>
                </a:rPr>
                <a:t>q`</a:t>
              </a:r>
              <a:endParaRPr lang="en-GB" altLang="en-US" sz="200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75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61762" y="141689"/>
            <a:ext cx="7148141" cy="55511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bg-BG" altLang="en-US" sz="3200" kern="0" dirty="0" smtClean="0">
                <a:solidFill>
                  <a:schemeClr val="accent2"/>
                </a:solidFill>
              </a:rPr>
              <a:t>Електрическа компонента на силата</a:t>
            </a:r>
            <a:endParaRPr lang="en-US" altLang="en-US" sz="3200" kern="0" dirty="0" smtClean="0">
              <a:solidFill>
                <a:schemeClr val="accent2"/>
              </a:solidFill>
            </a:endParaRPr>
          </a:p>
        </p:txBody>
      </p:sp>
      <p:grpSp>
        <p:nvGrpSpPr>
          <p:cNvPr id="75" name="Group 1"/>
          <p:cNvGrpSpPr>
            <a:grpSpLocks/>
          </p:cNvGrpSpPr>
          <p:nvPr/>
        </p:nvGrpSpPr>
        <p:grpSpPr bwMode="auto">
          <a:xfrm>
            <a:off x="107504" y="1414611"/>
            <a:ext cx="9036496" cy="4481513"/>
            <a:chOff x="0" y="1600200"/>
            <a:chExt cx="9144001" cy="4481513"/>
          </a:xfrm>
        </p:grpSpPr>
        <p:grpSp>
          <p:nvGrpSpPr>
            <p:cNvPr id="76" name="Group 88"/>
            <p:cNvGrpSpPr>
              <a:grpSpLocks/>
            </p:cNvGrpSpPr>
            <p:nvPr/>
          </p:nvGrpSpPr>
          <p:grpSpPr bwMode="auto">
            <a:xfrm>
              <a:off x="0" y="1600200"/>
              <a:ext cx="9144001" cy="4481513"/>
              <a:chOff x="0" y="1008"/>
              <a:chExt cx="5760" cy="2823"/>
            </a:xfrm>
          </p:grpSpPr>
          <p:sp>
            <p:nvSpPr>
              <p:cNvPr id="80" name="Rectangle 46"/>
              <p:cNvSpPr>
                <a:spLocks noChangeArrowheads="1"/>
              </p:cNvSpPr>
              <p:nvPr/>
            </p:nvSpPr>
            <p:spPr bwMode="auto">
              <a:xfrm>
                <a:off x="0" y="2085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grpSp>
            <p:nvGrpSpPr>
              <p:cNvPr id="81" name="Group 75"/>
              <p:cNvGrpSpPr>
                <a:grpSpLocks/>
              </p:cNvGrpSpPr>
              <p:nvPr/>
            </p:nvGrpSpPr>
            <p:grpSpPr bwMode="auto">
              <a:xfrm>
                <a:off x="260" y="1023"/>
                <a:ext cx="2107" cy="1387"/>
                <a:chOff x="308" y="1167"/>
                <a:chExt cx="2107" cy="1387"/>
              </a:xfrm>
            </p:grpSpPr>
            <p:sp>
              <p:nvSpPr>
                <p:cNvPr id="123" name="Oval 58"/>
                <p:cNvSpPr>
                  <a:spLocks noChangeArrowheads="1"/>
                </p:cNvSpPr>
                <p:nvPr/>
              </p:nvSpPr>
              <p:spPr bwMode="auto">
                <a:xfrm>
                  <a:off x="720" y="2160"/>
                  <a:ext cx="384" cy="384"/>
                </a:xfrm>
                <a:prstGeom prst="ellipse">
                  <a:avLst/>
                </a:prstGeom>
                <a:solidFill>
                  <a:srgbClr val="FF00FF">
                    <a:alpha val="74901"/>
                  </a:srgb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24" name="Oval 59"/>
                <p:cNvSpPr>
                  <a:spLocks noChangeArrowheads="1"/>
                </p:cNvSpPr>
                <p:nvPr/>
              </p:nvSpPr>
              <p:spPr bwMode="auto">
                <a:xfrm>
                  <a:off x="1584" y="2160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25" name="Oval 60"/>
                <p:cNvSpPr>
                  <a:spLocks noChangeArrowheads="1"/>
                </p:cNvSpPr>
                <p:nvPr/>
              </p:nvSpPr>
              <p:spPr bwMode="auto">
                <a:xfrm>
                  <a:off x="960" y="2256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26" name="Oval 61"/>
                <p:cNvSpPr>
                  <a:spLocks noChangeArrowheads="1"/>
                </p:cNvSpPr>
                <p:nvPr/>
              </p:nvSpPr>
              <p:spPr bwMode="auto">
                <a:xfrm>
                  <a:off x="1680" y="2256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27" name="Oval 62"/>
                <p:cNvSpPr>
                  <a:spLocks noChangeArrowheads="1"/>
                </p:cNvSpPr>
                <p:nvPr/>
              </p:nvSpPr>
              <p:spPr bwMode="auto">
                <a:xfrm>
                  <a:off x="1104" y="2352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28" name="Oval 63"/>
                <p:cNvSpPr>
                  <a:spLocks noChangeArrowheads="1"/>
                </p:cNvSpPr>
                <p:nvPr/>
              </p:nvSpPr>
              <p:spPr bwMode="auto">
                <a:xfrm>
                  <a:off x="1536" y="2352"/>
                  <a:ext cx="48" cy="4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/>
                </a:p>
              </p:txBody>
            </p:sp>
            <p:sp>
              <p:nvSpPr>
                <p:cNvPr id="129" name="Arc 67"/>
                <p:cNvSpPr>
                  <a:spLocks/>
                </p:cNvSpPr>
                <p:nvPr/>
              </p:nvSpPr>
              <p:spPr bwMode="auto">
                <a:xfrm rot="5400000" flipV="1">
                  <a:off x="944" y="2352"/>
                  <a:ext cx="72" cy="16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0" name="Arc 68"/>
                <p:cNvSpPr>
                  <a:spLocks/>
                </p:cNvSpPr>
                <p:nvPr/>
              </p:nvSpPr>
              <p:spPr bwMode="auto">
                <a:xfrm rot="-5400000" flipH="1" flipV="1">
                  <a:off x="1681" y="2352"/>
                  <a:ext cx="72" cy="16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1" name="Line 69"/>
                <p:cNvSpPr>
                  <a:spLocks noChangeShapeType="1"/>
                </p:cNvSpPr>
                <p:nvPr/>
              </p:nvSpPr>
              <p:spPr bwMode="auto">
                <a:xfrm flipH="1" flipV="1">
                  <a:off x="672" y="1680"/>
                  <a:ext cx="240" cy="48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2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776" y="1680"/>
                  <a:ext cx="240" cy="48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3" name="Line 71"/>
                <p:cNvSpPr>
                  <a:spLocks noChangeShapeType="1"/>
                </p:cNvSpPr>
                <p:nvPr/>
              </p:nvSpPr>
              <p:spPr bwMode="auto">
                <a:xfrm>
                  <a:off x="528" y="1680"/>
                  <a:ext cx="1632" cy="0"/>
                </a:xfrm>
                <a:prstGeom prst="line">
                  <a:avLst/>
                </a:prstGeom>
                <a:noFill/>
                <a:ln w="508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4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1536" y="2112"/>
                  <a:ext cx="480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4000" b="1" dirty="0"/>
                    <a:t>+</a:t>
                  </a:r>
                </a:p>
              </p:txBody>
            </p:sp>
            <p:sp>
              <p:nvSpPr>
                <p:cNvPr id="135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505" y="2083"/>
                  <a:ext cx="480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sz="4000" b="1"/>
                    <a:t>-</a:t>
                  </a:r>
                </a:p>
              </p:txBody>
            </p:sp>
            <p:sp>
              <p:nvSpPr>
                <p:cNvPr id="136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308" y="1167"/>
                  <a:ext cx="2107" cy="523"/>
                </a:xfrm>
                <a:prstGeom prst="rect">
                  <a:avLst/>
                </a:prstGeom>
                <a:noFill/>
                <a:ln w="5715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bg-BG" altLang="en-US" sz="2400" dirty="0" smtClean="0">
                      <a:solidFill>
                        <a:schemeClr val="bg1"/>
                      </a:solidFill>
                    </a:rPr>
                    <a:t>Противоположните заряди се привличат</a:t>
                  </a:r>
                  <a:r>
                    <a:rPr lang="en-GB" altLang="en-US" sz="2400" dirty="0" smtClean="0">
                      <a:solidFill>
                        <a:schemeClr val="bg1"/>
                      </a:solidFill>
                    </a:rPr>
                    <a:t>!</a:t>
                  </a:r>
                  <a:endParaRPr lang="en-GB" altLang="en-US" sz="24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2" name="Group 87"/>
              <p:cNvGrpSpPr>
                <a:grpSpLocks/>
              </p:cNvGrpSpPr>
              <p:nvPr/>
            </p:nvGrpSpPr>
            <p:grpSpPr bwMode="auto">
              <a:xfrm>
                <a:off x="3072" y="1008"/>
                <a:ext cx="2640" cy="2823"/>
                <a:chOff x="3072" y="1008"/>
                <a:chExt cx="2640" cy="2823"/>
              </a:xfrm>
            </p:grpSpPr>
            <p:sp>
              <p:nvSpPr>
                <p:cNvPr id="86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3094" y="1427"/>
                  <a:ext cx="2330" cy="19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 type="oval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4011" y="1190"/>
                  <a:ext cx="453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3600" b="1">
                      <a:solidFill>
                        <a:srgbClr val="FF00FF"/>
                      </a:solidFill>
                    </a:rPr>
                    <a:t>-</a:t>
                  </a:r>
                  <a:r>
                    <a:rPr lang="en-US" altLang="en-US" sz="3600" b="1">
                      <a:solidFill>
                        <a:srgbClr val="FF00FF"/>
                      </a:solidFill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  <a:endParaRPr lang="en-US" altLang="en-US" sz="3600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8" name="Freeform 39"/>
                <p:cNvSpPr>
                  <a:spLocks/>
                </p:cNvSpPr>
                <p:nvPr/>
              </p:nvSpPr>
              <p:spPr bwMode="auto">
                <a:xfrm>
                  <a:off x="3124" y="1466"/>
                  <a:ext cx="1295" cy="1909"/>
                </a:xfrm>
                <a:custGeom>
                  <a:avLst/>
                  <a:gdLst>
                    <a:gd name="T0" fmla="*/ 0 w 1920"/>
                    <a:gd name="T1" fmla="*/ 17 h 2832"/>
                    <a:gd name="T2" fmla="*/ 7 w 1920"/>
                    <a:gd name="T3" fmla="*/ 11 h 2832"/>
                    <a:gd name="T4" fmla="*/ 7 w 1920"/>
                    <a:gd name="T5" fmla="*/ 11 h 2832"/>
                    <a:gd name="T6" fmla="*/ 11 w 1920"/>
                    <a:gd name="T7" fmla="*/ 7 h 2832"/>
                    <a:gd name="T8" fmla="*/ 11 w 1920"/>
                    <a:gd name="T9" fmla="*/ 0 h 28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20" h="2832">
                      <a:moveTo>
                        <a:pt x="0" y="2832"/>
                      </a:moveTo>
                      <a:cubicBezTo>
                        <a:pt x="448" y="2464"/>
                        <a:pt x="896" y="2096"/>
                        <a:pt x="1104" y="1920"/>
                      </a:cubicBezTo>
                      <a:cubicBezTo>
                        <a:pt x="1312" y="1744"/>
                        <a:pt x="1144" y="1912"/>
                        <a:pt x="1248" y="1776"/>
                      </a:cubicBezTo>
                      <a:cubicBezTo>
                        <a:pt x="1352" y="1640"/>
                        <a:pt x="1616" y="1400"/>
                        <a:pt x="1728" y="1104"/>
                      </a:cubicBezTo>
                      <a:cubicBezTo>
                        <a:pt x="1840" y="808"/>
                        <a:pt x="1888" y="184"/>
                        <a:pt x="1920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9" name="Freeform 42"/>
                <p:cNvSpPr>
                  <a:spLocks/>
                </p:cNvSpPr>
                <p:nvPr/>
              </p:nvSpPr>
              <p:spPr bwMode="auto">
                <a:xfrm>
                  <a:off x="3124" y="2215"/>
                  <a:ext cx="2427" cy="1165"/>
                </a:xfrm>
                <a:custGeom>
                  <a:avLst/>
                  <a:gdLst>
                    <a:gd name="T0" fmla="*/ 0 w 3600"/>
                    <a:gd name="T1" fmla="*/ 10 h 1728"/>
                    <a:gd name="T2" fmla="*/ 5 w 3600"/>
                    <a:gd name="T3" fmla="*/ 6 h 1728"/>
                    <a:gd name="T4" fmla="*/ 6 w 3600"/>
                    <a:gd name="T5" fmla="*/ 5 h 1728"/>
                    <a:gd name="T6" fmla="*/ 9 w 3600"/>
                    <a:gd name="T7" fmla="*/ 3 h 1728"/>
                    <a:gd name="T8" fmla="*/ 12 w 3600"/>
                    <a:gd name="T9" fmla="*/ 2 h 1728"/>
                    <a:gd name="T10" fmla="*/ 15 w 3600"/>
                    <a:gd name="T11" fmla="*/ 1 h 1728"/>
                    <a:gd name="T12" fmla="*/ 18 w 3600"/>
                    <a:gd name="T13" fmla="*/ 1 h 1728"/>
                    <a:gd name="T14" fmla="*/ 22 w 3600"/>
                    <a:gd name="T15" fmla="*/ 0 h 17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600" h="1728">
                      <a:moveTo>
                        <a:pt x="0" y="1728"/>
                      </a:moveTo>
                      <a:cubicBezTo>
                        <a:pt x="348" y="1440"/>
                        <a:pt x="688" y="1153"/>
                        <a:pt x="864" y="1008"/>
                      </a:cubicBezTo>
                      <a:cubicBezTo>
                        <a:pt x="1040" y="863"/>
                        <a:pt x="952" y="928"/>
                        <a:pt x="1056" y="856"/>
                      </a:cubicBezTo>
                      <a:cubicBezTo>
                        <a:pt x="1160" y="784"/>
                        <a:pt x="1328" y="663"/>
                        <a:pt x="1488" y="576"/>
                      </a:cubicBezTo>
                      <a:cubicBezTo>
                        <a:pt x="1648" y="489"/>
                        <a:pt x="1856" y="400"/>
                        <a:pt x="2016" y="336"/>
                      </a:cubicBezTo>
                      <a:cubicBezTo>
                        <a:pt x="2176" y="272"/>
                        <a:pt x="2296" y="232"/>
                        <a:pt x="2448" y="192"/>
                      </a:cubicBezTo>
                      <a:cubicBezTo>
                        <a:pt x="2600" y="152"/>
                        <a:pt x="2736" y="128"/>
                        <a:pt x="2928" y="96"/>
                      </a:cubicBezTo>
                      <a:cubicBezTo>
                        <a:pt x="3120" y="64"/>
                        <a:pt x="3360" y="32"/>
                        <a:pt x="3600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bg1"/>
                  </a:solidFill>
                  <a:prstDash val="solid"/>
                  <a:round/>
                  <a:headEnd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90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5015" y="2160"/>
                  <a:ext cx="601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3600" b="1" dirty="0">
                      <a:solidFill>
                        <a:srgbClr val="FF0000"/>
                      </a:solidFill>
                    </a:rPr>
                    <a:t>+</a:t>
                  </a:r>
                  <a:r>
                    <a:rPr lang="en-US" altLang="en-US" sz="3600" b="1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  <a:endParaRPr lang="en-US" altLang="en-US" sz="36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91" name="Group 79"/>
                <p:cNvGrpSpPr>
                  <a:grpSpLocks/>
                </p:cNvGrpSpPr>
                <p:nvPr/>
              </p:nvGrpSpPr>
              <p:grpSpPr bwMode="auto">
                <a:xfrm>
                  <a:off x="3480" y="1621"/>
                  <a:ext cx="1359" cy="1739"/>
                  <a:chOff x="3480" y="1621"/>
                  <a:chExt cx="1359" cy="1739"/>
                </a:xfrm>
              </p:grpSpPr>
              <p:sp>
                <p:nvSpPr>
                  <p:cNvPr id="96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45" y="2203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7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30" y="2203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8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57" y="2203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9" name="Line 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72" y="2203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grpSp>
                <p:nvGrpSpPr>
                  <p:cNvPr id="100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480" y="2074"/>
                    <a:ext cx="971" cy="1003"/>
                    <a:chOff x="336" y="1776"/>
                    <a:chExt cx="1440" cy="1488"/>
                  </a:xfrm>
                </p:grpSpPr>
                <p:sp>
                  <p:nvSpPr>
                    <p:cNvPr id="118" name="Line 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3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9" name="Line 1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0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20" name="Line 1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40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21" name="Line 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7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22" name="Line 1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05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101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674" y="1912"/>
                    <a:ext cx="971" cy="1003"/>
                    <a:chOff x="336" y="1776"/>
                    <a:chExt cx="1440" cy="1488"/>
                  </a:xfrm>
                </p:grpSpPr>
                <p:sp>
                  <p:nvSpPr>
                    <p:cNvPr id="113" name="Line 1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3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4" name="Line 2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0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5" name="Line 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40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6" name="Line 2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7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7" name="Line 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05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102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868" y="1750"/>
                    <a:ext cx="971" cy="1003"/>
                    <a:chOff x="336" y="1776"/>
                    <a:chExt cx="1440" cy="1488"/>
                  </a:xfrm>
                </p:grpSpPr>
                <p:sp>
                  <p:nvSpPr>
                    <p:cNvPr id="108" name="Line 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3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09" name="Line 2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0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0" name="Line 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40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1" name="Line 2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7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12" name="Line 2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056" y="1776"/>
                      <a:ext cx="0" cy="14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  <a:round/>
                      <a:headEnd type="stealth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103" name="Line 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30" y="1621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4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89" y="1621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5" name="Line 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1621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6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16" y="1621"/>
                    <a:ext cx="0" cy="100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 type="stealth" w="lg" len="lg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7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92" y="3072"/>
                    <a:ext cx="240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algn="l"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GB" altLang="en-US" sz="2400" b="1" i="1" dirty="0">
                        <a:solidFill>
                          <a:srgbClr val="0000FF"/>
                        </a:solidFill>
                      </a:rPr>
                      <a:t>E</a:t>
                    </a:r>
                  </a:p>
                </p:txBody>
              </p:sp>
            </p:grpSp>
            <p:sp>
              <p:nvSpPr>
                <p:cNvPr id="92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4992" y="1536"/>
                  <a:ext cx="720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GB" altLang="en-US" b="1">
                      <a:latin typeface="Times New Roman" pitchFamily="18" charset="0"/>
                      <a:cs typeface="Times New Roman" pitchFamily="18" charset="0"/>
                    </a:rPr>
                    <a:t>q</a:t>
                  </a:r>
                  <a:r>
                    <a:rPr lang="en-GB" altLang="en-US"/>
                    <a:t>=0</a:t>
                  </a:r>
                </a:p>
              </p:txBody>
            </p:sp>
            <p:graphicFrame>
              <p:nvGraphicFramePr>
                <p:cNvPr id="93" name="Object 57"/>
                <p:cNvGraphicFramePr>
                  <a:graphicFrameLocks noChangeAspect="1"/>
                </p:cNvGraphicFramePr>
                <p:nvPr/>
              </p:nvGraphicFramePr>
              <p:xfrm>
                <a:off x="4896" y="3168"/>
                <a:ext cx="518" cy="22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46" name="Equation" r:id="rId4" imgW="418918" imgH="177723" progId="Equation.DSMT4">
                        <p:embed/>
                      </p:oleObj>
                    </mc:Choice>
                    <mc:Fallback>
                      <p:oleObj name="Equation" r:id="rId4" imgW="418918" imgH="177723" progId="Equation.DSMT4">
                        <p:embed/>
                        <p:pic>
                          <p:nvPicPr>
                            <p:cNvPr id="93" name="Object 5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896" y="3168"/>
                              <a:ext cx="518" cy="228"/>
                            </a:xfrm>
                            <a:prstGeom prst="rect">
                              <a:avLst/>
                            </a:prstGeom>
                            <a:solidFill>
                              <a:srgbClr val="FFFF00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4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3072" y="3600"/>
                  <a:ext cx="2016" cy="231"/>
                </a:xfrm>
                <a:prstGeom prst="rect">
                  <a:avLst/>
                </a:prstGeom>
                <a:solidFill>
                  <a:srgbClr val="99CCFF"/>
                </a:solidFill>
                <a:ln w="5715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bg-BG" altLang="en-US" sz="1800" dirty="0" smtClean="0"/>
                    <a:t>Отрицателен електрод</a:t>
                  </a:r>
                  <a:endParaRPr lang="en-GB" altLang="en-US" sz="1800" dirty="0"/>
                </a:p>
              </p:txBody>
            </p:sp>
            <p:sp>
              <p:nvSpPr>
                <p:cNvPr id="95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3074" y="1008"/>
                  <a:ext cx="2016" cy="231"/>
                </a:xfrm>
                <a:prstGeom prst="rect">
                  <a:avLst/>
                </a:prstGeom>
                <a:solidFill>
                  <a:srgbClr val="FF0000"/>
                </a:solidFill>
                <a:ln w="5715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l"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bg-BG" altLang="en-US" sz="1800" dirty="0" smtClean="0">
                      <a:solidFill>
                        <a:schemeClr val="bg1"/>
                      </a:solidFill>
                    </a:rPr>
                    <a:t>Положителен електрод</a:t>
                  </a:r>
                  <a:endParaRPr lang="en-GB" altLang="en-US" sz="18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83" name="Text Box 84"/>
              <p:cNvSpPr txBox="1">
                <a:spLocks noChangeArrowheads="1"/>
              </p:cNvSpPr>
              <p:nvPr/>
            </p:nvSpPr>
            <p:spPr bwMode="auto">
              <a:xfrm>
                <a:off x="5" y="2939"/>
                <a:ext cx="2879" cy="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bg-BG" altLang="en-US" sz="1800" dirty="0" smtClean="0">
                    <a:solidFill>
                      <a:schemeClr val="bg1"/>
                    </a:solidFill>
                  </a:rPr>
                  <a:t>Зарядът се движи в равнината на листа, електрическото поле е напречно на траекторията на частицата</a:t>
                </a:r>
                <a:endParaRPr lang="en-GB" altLang="en-US" sz="1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Text Box 85"/>
              <p:cNvSpPr txBox="1">
                <a:spLocks noChangeArrowheads="1"/>
              </p:cNvSpPr>
              <p:nvPr/>
            </p:nvSpPr>
            <p:spPr bwMode="auto">
              <a:xfrm>
                <a:off x="4975" y="2549"/>
                <a:ext cx="624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4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(</a:t>
                </a:r>
                <a:r>
                  <a:rPr lang="bg-BG" altLang="en-US" sz="14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надолу</a:t>
                </a:r>
                <a:r>
                  <a:rPr lang="en-GB" altLang="en-US" sz="14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)</a:t>
                </a:r>
                <a:endParaRPr lang="en-GB" altLang="en-US" sz="1400" dirty="0">
                  <a:solidFill>
                    <a:srgbClr val="FF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5" name="Text Box 86"/>
              <p:cNvSpPr txBox="1">
                <a:spLocks noChangeArrowheads="1"/>
              </p:cNvSpPr>
              <p:nvPr/>
            </p:nvSpPr>
            <p:spPr bwMode="auto">
              <a:xfrm>
                <a:off x="4312" y="1439"/>
                <a:ext cx="624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altLang="en-US" sz="1400" dirty="0" smtClean="0">
                    <a:solidFill>
                      <a:srgbClr val="FF00FF"/>
                    </a:solidFill>
                    <a:latin typeface="Times New Roman" pitchFamily="18" charset="0"/>
                  </a:rPr>
                  <a:t>(</a:t>
                </a:r>
                <a:r>
                  <a:rPr lang="bg-BG" altLang="en-US" sz="1400" dirty="0" smtClean="0">
                    <a:solidFill>
                      <a:srgbClr val="FF00FF"/>
                    </a:solidFill>
                    <a:latin typeface="Times New Roman" pitchFamily="18" charset="0"/>
                  </a:rPr>
                  <a:t>нагоре</a:t>
                </a:r>
                <a:r>
                  <a:rPr lang="en-GB" altLang="en-US" sz="1400" dirty="0" smtClean="0">
                    <a:solidFill>
                      <a:srgbClr val="FF00FF"/>
                    </a:solidFill>
                    <a:latin typeface="Times New Roman" pitchFamily="18" charset="0"/>
                  </a:rPr>
                  <a:t>)</a:t>
                </a:r>
                <a:endParaRPr lang="en-GB" altLang="en-US" sz="1400" dirty="0">
                  <a:solidFill>
                    <a:srgbClr val="FF00FF"/>
                  </a:solidFill>
                  <a:latin typeface="Times New Roman" pitchFamily="18" charset="0"/>
                </a:endParaRPr>
              </a:p>
            </p:txBody>
          </p:sp>
        </p:grpSp>
        <p:graphicFrame>
          <p:nvGraphicFramePr>
            <p:cNvPr id="77" name="Object 63"/>
            <p:cNvGraphicFramePr>
              <a:graphicFrameLocks noChangeAspect="1"/>
            </p:cNvGraphicFramePr>
            <p:nvPr/>
          </p:nvGraphicFramePr>
          <p:xfrm>
            <a:off x="7072313" y="2034000"/>
            <a:ext cx="2428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7" name="Equation" r:id="rId6" imgW="101424" imgH="126780" progId="Equation.DSMT4">
                    <p:embed/>
                  </p:oleObj>
                </mc:Choice>
                <mc:Fallback>
                  <p:oleObj name="Equation" r:id="rId6" imgW="101424" imgH="126780" progId="Equation.DSMT4">
                    <p:embed/>
                    <p:pic>
                      <p:nvPicPr>
                        <p:cNvPr id="77" name="Object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72313" y="2034000"/>
                          <a:ext cx="242888" cy="304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2225">
                          <a:solidFill>
                            <a:srgbClr val="FF00FF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8" name="Object 63"/>
            <p:cNvGraphicFramePr>
              <a:graphicFrameLocks noChangeAspect="1"/>
            </p:cNvGraphicFramePr>
            <p:nvPr/>
          </p:nvGraphicFramePr>
          <p:xfrm>
            <a:off x="8672512" y="3657600"/>
            <a:ext cx="2428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8" name="Equation" r:id="rId8" imgW="101424" imgH="126780" progId="Equation.DSMT4">
                    <p:embed/>
                  </p:oleObj>
                </mc:Choice>
                <mc:Fallback>
                  <p:oleObj name="Equation" r:id="rId8" imgW="101424" imgH="126780" progId="Equation.DSMT4">
                    <p:embed/>
                    <p:pic>
                      <p:nvPicPr>
                        <p:cNvPr id="78" name="Object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72512" y="3657600"/>
                          <a:ext cx="242888" cy="304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22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9" name="Object 63"/>
            <p:cNvGraphicFramePr>
              <a:graphicFrameLocks noChangeAspect="1"/>
            </p:cNvGraphicFramePr>
            <p:nvPr/>
          </p:nvGraphicFramePr>
          <p:xfrm>
            <a:off x="8686800" y="2057400"/>
            <a:ext cx="2428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9" name="Equation" r:id="rId9" imgW="101424" imgH="126780" progId="Equation.DSMT4">
                    <p:embed/>
                  </p:oleObj>
                </mc:Choice>
                <mc:Fallback>
                  <p:oleObj name="Equation" r:id="rId9" imgW="101424" imgH="126780" progId="Equation.DSMT4">
                    <p:embed/>
                    <p:pic>
                      <p:nvPicPr>
                        <p:cNvPr id="79" name="Object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86800" y="2057400"/>
                          <a:ext cx="242888" cy="304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22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Bulgarian Engineering Teachers Programme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41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2326823" y="165083"/>
            <a:ext cx="5273442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Принцип на </a:t>
            </a:r>
            <a:r>
              <a:rPr lang="bg-BG" altLang="en-US" sz="3200" dirty="0" err="1" smtClean="0">
                <a:solidFill>
                  <a:schemeClr val="accent2"/>
                </a:solidFill>
              </a:rPr>
              <a:t>синхротрона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t="11177" r="13333" b="13292"/>
          <a:stretch>
            <a:fillRect/>
          </a:stretch>
        </p:blipFill>
        <p:spPr bwMode="auto">
          <a:xfrm>
            <a:off x="1547664" y="720202"/>
            <a:ext cx="6150743" cy="425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-180528" y="4910791"/>
            <a:ext cx="9217024" cy="172819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bg-BG" altLang="en-US" sz="2800" kern="0" dirty="0" smtClean="0"/>
              <a:t>	</a:t>
            </a:r>
            <a:r>
              <a:rPr lang="bg-BG" altLang="en-US" sz="1800" kern="0" dirty="0" smtClean="0"/>
              <a:t>Заредените частици  се задържат в кръгови траектории чрез двуполюсни магнитни полета, синхронизирани с ускоряващите електрически полета по такъв начин, че всяка промяна на енергията на частицата води до промяна на магнитното поле, така че траекторията да се запазва постоянна.</a:t>
            </a:r>
            <a:endParaRPr lang="en-GB" altLang="en-US" sz="1800" kern="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846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2045380" y="190342"/>
            <a:ext cx="5358039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Трансфер на частиците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3586163" y="685800"/>
            <a:ext cx="5387975" cy="569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3081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6" y="993594"/>
            <a:ext cx="6711950" cy="442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 Box 5"/>
          <p:cNvSpPr txBox="1">
            <a:spLocks noChangeArrowheads="1"/>
          </p:cNvSpPr>
          <p:nvPr/>
        </p:nvSpPr>
        <p:spPr bwMode="auto">
          <a:xfrm>
            <a:off x="4470252" y="1005824"/>
            <a:ext cx="1646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Verdana" pitchFamily="34" charset="0"/>
              </a:rPr>
              <a:t>CERN Complex</a:t>
            </a:r>
          </a:p>
        </p:txBody>
      </p:sp>
      <p:sp>
        <p:nvSpPr>
          <p:cNvPr id="3083" name="Text Box 7"/>
          <p:cNvSpPr txBox="1">
            <a:spLocks noChangeAspect="1" noChangeArrowheads="1"/>
          </p:cNvSpPr>
          <p:nvPr/>
        </p:nvSpPr>
        <p:spPr bwMode="auto">
          <a:xfrm>
            <a:off x="6280150" y="993594"/>
            <a:ext cx="2884488" cy="1477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LHC: 	Large Hadron Collider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SPS:	Super Proton Synchrotron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AD:	Antiproton Decelerator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ISOLDE:	Isotope Separator Online Device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PSB:	Proton Synchrotron Booster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PS:	Proton Synchrotron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LINAC:	</a:t>
            </a:r>
            <a:r>
              <a:rPr lang="en-US" altLang="en-US" sz="900" b="1" dirty="0" err="1"/>
              <a:t>LINear</a:t>
            </a:r>
            <a:r>
              <a:rPr lang="en-US" altLang="en-US" sz="900" b="1" dirty="0"/>
              <a:t> Accelerator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LEIR:	Low Energy Ring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/>
              <a:t>CNGS:	CERN Neutrino to Gran </a:t>
            </a:r>
            <a:r>
              <a:rPr lang="en-US" altLang="en-US" sz="900" b="1" dirty="0" err="1"/>
              <a:t>Sasso</a:t>
            </a:r>
            <a:endParaRPr lang="en-US" altLang="en-US" sz="9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900" b="1" dirty="0"/>
          </a:p>
        </p:txBody>
      </p:sp>
      <p:sp>
        <p:nvSpPr>
          <p:cNvPr id="3084" name="Text Box 8"/>
          <p:cNvSpPr txBox="1">
            <a:spLocks noChangeArrowheads="1"/>
          </p:cNvSpPr>
          <p:nvPr/>
        </p:nvSpPr>
        <p:spPr bwMode="auto">
          <a:xfrm>
            <a:off x="6800315" y="4540793"/>
            <a:ext cx="2337483" cy="877163"/>
          </a:xfrm>
          <a:prstGeom prst="rect">
            <a:avLst/>
          </a:prstGeom>
          <a:solidFill>
            <a:srgbClr val="92D050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45720" rIns="4572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en-US" sz="1700" dirty="0" smtClean="0"/>
              <a:t>Необходим е трансфер между отделните машини</a:t>
            </a:r>
            <a:endParaRPr lang="en-US" altLang="en-US" sz="1700" dirty="0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153988" y="5381005"/>
            <a:ext cx="8820150" cy="737264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•"/>
            </a:pPr>
            <a:r>
              <a:rPr lang="bg-BG" altLang="en-US" sz="2000" dirty="0" smtClean="0">
                <a:solidFill>
                  <a:schemeClr val="bg1"/>
                </a:solidFill>
              </a:rPr>
              <a:t>Ускорителите са с ограничен динамичен обхват</a:t>
            </a:r>
            <a:r>
              <a:rPr lang="en-US" altLang="en-US" sz="2000" dirty="0" smtClean="0">
                <a:solidFill>
                  <a:schemeClr val="bg1"/>
                </a:solidFill>
              </a:rPr>
              <a:t>;</a:t>
            </a:r>
          </a:p>
          <a:p>
            <a:pPr eaLnBrk="1" hangingPunct="1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•"/>
            </a:pPr>
            <a:r>
              <a:rPr lang="bg-BG" altLang="en-US" sz="2000" dirty="0" smtClean="0">
                <a:solidFill>
                  <a:schemeClr val="bg1"/>
                </a:solidFill>
              </a:rPr>
              <a:t>За достигане на високи енергии са необходими серия ускорители</a:t>
            </a:r>
            <a:r>
              <a:rPr lang="en-GB" altLang="en-US" sz="2000" dirty="0" smtClean="0">
                <a:solidFill>
                  <a:schemeClr val="bg1"/>
                </a:solidFill>
              </a:rPr>
              <a:t>.</a:t>
            </a:r>
            <a:endParaRPr lang="en-US" altLang="en-US" sz="20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10000"/>
              </a:spcBef>
              <a:spcAft>
                <a:spcPct val="10000"/>
              </a:spcAft>
            </a:pPr>
            <a:endParaRPr lang="en-US" altLang="en-US" sz="2000" dirty="0" smtClean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42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1162210" y="25906"/>
            <a:ext cx="6984776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solidFill>
                  <a:schemeClr val="accent2"/>
                </a:solidFill>
              </a:rPr>
              <a:t>Трансфер на лъча (снопа) частици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3586163" y="685800"/>
            <a:ext cx="5387975" cy="569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38148" y="818289"/>
            <a:ext cx="8893175" cy="5256214"/>
            <a:chOff x="110" y="816"/>
            <a:chExt cx="5602" cy="3311"/>
          </a:xfrm>
        </p:grpSpPr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3792" y="1056"/>
              <a:ext cx="1056" cy="1392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3752" y="1200"/>
              <a:ext cx="1672" cy="1160"/>
            </a:xfrm>
            <a:custGeom>
              <a:avLst/>
              <a:gdLst>
                <a:gd name="T0" fmla="*/ 0 w 1672"/>
                <a:gd name="T1" fmla="*/ 1160 h 1160"/>
                <a:gd name="T2" fmla="*/ 652 w 1672"/>
                <a:gd name="T3" fmla="*/ 990 h 1160"/>
                <a:gd name="T4" fmla="*/ 1102 w 1672"/>
                <a:gd name="T5" fmla="*/ 678 h 1160"/>
                <a:gd name="T6" fmla="*/ 1672 w 1672"/>
                <a:gd name="T7" fmla="*/ 0 h 11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72" h="1160">
                  <a:moveTo>
                    <a:pt x="0" y="1160"/>
                  </a:moveTo>
                  <a:cubicBezTo>
                    <a:pt x="109" y="1132"/>
                    <a:pt x="468" y="1070"/>
                    <a:pt x="652" y="990"/>
                  </a:cubicBezTo>
                  <a:cubicBezTo>
                    <a:pt x="836" y="910"/>
                    <a:pt x="932" y="843"/>
                    <a:pt x="1102" y="678"/>
                  </a:cubicBezTo>
                  <a:cubicBezTo>
                    <a:pt x="1272" y="513"/>
                    <a:pt x="1553" y="141"/>
                    <a:pt x="1672" y="0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98" y="3188"/>
              <a:ext cx="5376" cy="939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"/>
                </a:spcBef>
              </a:pPr>
              <a:r>
                <a:rPr lang="en-GB" altLang="en-US" sz="1800" dirty="0">
                  <a:solidFill>
                    <a:srgbClr val="FFFF00"/>
                  </a:solidFill>
                </a:rPr>
                <a:t> </a:t>
              </a:r>
              <a:r>
                <a:rPr lang="bg-BG" altLang="en-US" sz="1800" dirty="0" err="1" smtClean="0">
                  <a:solidFill>
                    <a:srgbClr val="FFFF00"/>
                  </a:solidFill>
                </a:rPr>
                <a:t>Кикър</a:t>
              </a:r>
              <a:r>
                <a:rPr lang="bg-BG" altLang="en-US" sz="1800" dirty="0" smtClean="0">
                  <a:solidFill>
                    <a:srgbClr val="FFFF00"/>
                  </a:solidFill>
                </a:rPr>
                <a:t> – бързодействащ електромагнит даващ малко начално отклонение на снопа (няколко </a:t>
              </a:r>
              <a:r>
                <a:rPr lang="en-GB" altLang="en-US" sz="1800" dirty="0" err="1">
                  <a:solidFill>
                    <a:srgbClr val="FFFF00"/>
                  </a:solidFill>
                </a:rPr>
                <a:t>mrad</a:t>
              </a:r>
              <a:r>
                <a:rPr lang="bg-BG" altLang="en-US" sz="1800" dirty="0" smtClean="0">
                  <a:solidFill>
                    <a:srgbClr val="FFFF00"/>
                  </a:solidFill>
                </a:rPr>
                <a:t>) за отклоняване на траекторията в полето на </a:t>
              </a:r>
              <a:r>
                <a:rPr lang="bg-BG" altLang="en-US" sz="1800" dirty="0" err="1" smtClean="0">
                  <a:solidFill>
                    <a:srgbClr val="FFFF00"/>
                  </a:solidFill>
                </a:rPr>
                <a:t>септума</a:t>
              </a:r>
              <a:r>
                <a:rPr lang="en-GB" altLang="en-US" sz="1800" dirty="0" smtClean="0">
                  <a:solidFill>
                    <a:srgbClr val="FFFF00"/>
                  </a:solidFill>
                </a:rPr>
                <a:t>;</a:t>
              </a:r>
              <a:endParaRPr lang="en-GB" altLang="en-US" sz="1800" dirty="0">
                <a:solidFill>
                  <a:srgbClr val="FFFF00"/>
                </a:solidFill>
              </a:endParaRPr>
            </a:p>
            <a:p>
              <a:pPr eaLnBrk="1" hangingPunct="1">
                <a:spcBef>
                  <a:spcPct val="5000"/>
                </a:spcBef>
              </a:pPr>
              <a:r>
                <a:rPr lang="en-GB" altLang="en-US" sz="1800" dirty="0">
                  <a:solidFill>
                    <a:srgbClr val="FFFF00"/>
                  </a:solidFill>
                </a:rPr>
                <a:t> </a:t>
              </a:r>
              <a:r>
                <a:rPr lang="bg-BG" altLang="en-US" sz="1800" dirty="0" err="1" smtClean="0">
                  <a:solidFill>
                    <a:srgbClr val="FFFF00"/>
                  </a:solidFill>
                </a:rPr>
                <a:t>Септум</a:t>
              </a:r>
              <a:r>
                <a:rPr lang="bg-BG" altLang="en-US" sz="1800" dirty="0" smtClean="0">
                  <a:solidFill>
                    <a:srgbClr val="FFFF00"/>
                  </a:solidFill>
                </a:rPr>
                <a:t> – произвежда достатъчно силно магнитно поле за окончателното отклонение на снопа, като полетата на разсейване не трябва да влияят на циркулиращия сноп частици</a:t>
              </a:r>
              <a:r>
                <a:rPr lang="en-GB" altLang="en-US" sz="1800" dirty="0" smtClean="0">
                  <a:solidFill>
                    <a:srgbClr val="FFFF00"/>
                  </a:solidFill>
                </a:rPr>
                <a:t>. </a:t>
              </a:r>
              <a:endParaRPr lang="en-GB" altLang="en-US" sz="1800" dirty="0">
                <a:solidFill>
                  <a:srgbClr val="FFFF00"/>
                </a:solidFill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10" y="859"/>
              <a:ext cx="2256" cy="679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600" dirty="0" smtClean="0">
                  <a:latin typeface="+mn-lt"/>
                </a:rPr>
                <a:t>За инжектиране или </a:t>
              </a:r>
              <a:r>
                <a:rPr lang="bg-BG" altLang="en-US" sz="1600" dirty="0" err="1" smtClean="0">
                  <a:latin typeface="+mn-lt"/>
                </a:rPr>
                <a:t>екстрактиране</a:t>
              </a:r>
              <a:r>
                <a:rPr lang="bg-BG" altLang="en-US" sz="1600" dirty="0" smtClean="0">
                  <a:latin typeface="+mn-lt"/>
                </a:rPr>
                <a:t> на частиците се използва комбинация от бързодействащ „</a:t>
              </a:r>
              <a:r>
                <a:rPr lang="bg-BG" altLang="en-US" sz="1600" dirty="0" err="1" smtClean="0">
                  <a:latin typeface="+mn-lt"/>
                </a:rPr>
                <a:t>кикър</a:t>
              </a:r>
              <a:r>
                <a:rPr lang="bg-BG" altLang="en-US" sz="1600" dirty="0" smtClean="0">
                  <a:latin typeface="+mn-lt"/>
                </a:rPr>
                <a:t>“ и „</a:t>
              </a:r>
              <a:r>
                <a:rPr lang="bg-BG" altLang="en-US" sz="1600" dirty="0" err="1" smtClean="0">
                  <a:latin typeface="+mn-lt"/>
                </a:rPr>
                <a:t>септум</a:t>
              </a:r>
              <a:r>
                <a:rPr lang="bg-BG" altLang="en-US" sz="1600" dirty="0" smtClean="0">
                  <a:latin typeface="+mn-lt"/>
                </a:rPr>
                <a:t>“</a:t>
              </a:r>
              <a:r>
                <a:rPr lang="en-US" altLang="en-US" sz="1600" dirty="0" smtClean="0">
                  <a:latin typeface="+mn-lt"/>
                </a:rPr>
                <a:t>.</a:t>
              </a:r>
              <a:endParaRPr lang="en-US" altLang="en-US" sz="1600" dirty="0">
                <a:latin typeface="+mn-lt"/>
              </a:endParaRP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4631" y="816"/>
              <a:ext cx="108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800" dirty="0" err="1" smtClean="0">
                  <a:solidFill>
                    <a:srgbClr val="FF0000"/>
                  </a:solidFill>
                </a:rPr>
                <a:t>Екстрактиран</a:t>
              </a:r>
              <a:r>
                <a:rPr lang="bg-BG" altLang="en-US" sz="1800" dirty="0" smtClean="0">
                  <a:solidFill>
                    <a:srgbClr val="FF0000"/>
                  </a:solidFill>
                </a:rPr>
                <a:t> сноп</a:t>
              </a:r>
              <a:endParaRPr lang="en-GB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912" y="2400"/>
              <a:ext cx="480" cy="28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402" y="1930"/>
              <a:ext cx="1536" cy="4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bg-BG" altLang="en-US" sz="2000" dirty="0" smtClean="0">
                  <a:solidFill>
                    <a:srgbClr val="000099"/>
                  </a:solidFill>
                </a:rPr>
                <a:t>Бързодействащ </a:t>
              </a:r>
              <a:r>
                <a:rPr lang="bg-BG" altLang="en-US" sz="2000" dirty="0" err="1" smtClean="0">
                  <a:solidFill>
                    <a:srgbClr val="000099"/>
                  </a:solidFill>
                </a:rPr>
                <a:t>кикър</a:t>
              </a:r>
              <a:endParaRPr lang="en-US" altLang="en-US" sz="2000" dirty="0">
                <a:solidFill>
                  <a:srgbClr val="000099"/>
                </a:solidFill>
                <a:latin typeface="Times New Roman" pitchFamily="18" charset="0"/>
              </a:endParaRP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84" y="2544"/>
              <a:ext cx="49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3792" y="1534"/>
              <a:ext cx="1056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bg-BG" altLang="en-US" sz="2000" dirty="0" smtClean="0">
                  <a:solidFill>
                    <a:schemeClr val="accent2"/>
                  </a:solidFill>
                </a:rPr>
                <a:t>Поле на </a:t>
              </a:r>
              <a:r>
                <a:rPr lang="bg-BG" altLang="en-US" sz="2000" dirty="0" err="1" smtClean="0">
                  <a:solidFill>
                    <a:schemeClr val="accent2"/>
                  </a:solidFill>
                </a:rPr>
                <a:t>септума</a:t>
              </a:r>
              <a:endParaRPr lang="en-US" altLang="en-US" sz="4400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3792" y="2461"/>
              <a:ext cx="1055" cy="727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tIns="182880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bg-BG" altLang="en-US" sz="2000" dirty="0" smtClean="0">
                  <a:solidFill>
                    <a:srgbClr val="000099"/>
                  </a:solidFill>
                </a:rPr>
                <a:t>Регион без магнитно поле</a:t>
              </a:r>
              <a:endParaRPr lang="en-US" altLang="en-US" sz="2000" dirty="0">
                <a:solidFill>
                  <a:srgbClr val="000099"/>
                </a:solidFill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384" y="2244"/>
              <a:ext cx="5004" cy="330"/>
            </a:xfrm>
            <a:custGeom>
              <a:avLst/>
              <a:gdLst>
                <a:gd name="T0" fmla="*/ 0 w 5004"/>
                <a:gd name="T1" fmla="*/ 300 h 330"/>
                <a:gd name="T2" fmla="*/ 528 w 5004"/>
                <a:gd name="T3" fmla="*/ 300 h 330"/>
                <a:gd name="T4" fmla="*/ 1008 w 5004"/>
                <a:gd name="T5" fmla="*/ 280 h 330"/>
                <a:gd name="T6" fmla="*/ 5004 w 5004"/>
                <a:gd name="T7" fmla="*/ 0 h 3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04" h="330">
                  <a:moveTo>
                    <a:pt x="0" y="300"/>
                  </a:moveTo>
                  <a:cubicBezTo>
                    <a:pt x="180" y="304"/>
                    <a:pt x="360" y="303"/>
                    <a:pt x="528" y="300"/>
                  </a:cubicBezTo>
                  <a:cubicBezTo>
                    <a:pt x="696" y="297"/>
                    <a:pt x="262" y="330"/>
                    <a:pt x="1008" y="280"/>
                  </a:cubicBezTo>
                  <a:cubicBezTo>
                    <a:pt x="1754" y="230"/>
                    <a:pt x="4172" y="58"/>
                    <a:pt x="5004" y="0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15"/>
            <p:cNvSpPr>
              <a:spLocks noChangeArrowheads="1"/>
            </p:cNvSpPr>
            <p:nvPr/>
          </p:nvSpPr>
          <p:spPr bwMode="auto">
            <a:xfrm>
              <a:off x="3794" y="2400"/>
              <a:ext cx="1048" cy="48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4" name="AutoShape 16"/>
            <p:cNvSpPr>
              <a:spLocks noChangeArrowheads="1"/>
            </p:cNvSpPr>
            <p:nvPr/>
          </p:nvSpPr>
          <p:spPr bwMode="auto">
            <a:xfrm>
              <a:off x="2400" y="864"/>
              <a:ext cx="1378" cy="768"/>
            </a:xfrm>
            <a:prstGeom prst="wedgeRectCallout">
              <a:avLst>
                <a:gd name="adj1" fmla="val 67954"/>
                <a:gd name="adj2" fmla="val 153676"/>
              </a:avLst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bg-BG" altLang="en-US" sz="2400" b="1" dirty="0" smtClean="0">
                  <a:solidFill>
                    <a:srgbClr val="FF9900"/>
                  </a:solidFill>
                </a:rPr>
                <a:t>Тънък </a:t>
              </a:r>
              <a:r>
                <a:rPr lang="bg-BG" altLang="en-US" sz="2400" b="1" dirty="0" err="1" smtClean="0">
                  <a:solidFill>
                    <a:srgbClr val="FF9900"/>
                  </a:solidFill>
                </a:rPr>
                <a:t>септум</a:t>
              </a:r>
              <a:endParaRPr lang="en-US" altLang="en-US" sz="2400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1732" y="2639"/>
              <a:ext cx="1056" cy="3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r>
                <a:rPr lang="bg-BG" altLang="en-US" sz="1800" dirty="0" smtClean="0"/>
                <a:t>Циркулиращ сноп</a:t>
              </a:r>
              <a:endParaRPr lang="en-GB" altLang="en-US" sz="1800" dirty="0"/>
            </a:p>
          </p:txBody>
        </p:sp>
        <p:sp>
          <p:nvSpPr>
            <p:cNvPr id="26" name="Text Box 18"/>
            <p:cNvSpPr txBox="1">
              <a:spLocks noChangeArrowheads="1"/>
            </p:cNvSpPr>
            <p:nvPr/>
          </p:nvSpPr>
          <p:spPr bwMode="auto">
            <a:xfrm>
              <a:off x="2592" y="1968"/>
              <a:ext cx="960" cy="3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95000"/>
                </a:lnSpc>
                <a:spcBef>
                  <a:spcPct val="50000"/>
                </a:spcBef>
                <a:buFontTx/>
                <a:buNone/>
              </a:pPr>
              <a:r>
                <a:rPr lang="bg-BG" altLang="en-US" sz="1800" dirty="0" smtClean="0">
                  <a:solidFill>
                    <a:srgbClr val="000099"/>
                  </a:solidFill>
                </a:rPr>
                <a:t>Отклонен сноп</a:t>
              </a:r>
              <a:endParaRPr lang="en-GB" altLang="en-US" sz="1800" dirty="0">
                <a:solidFill>
                  <a:srgbClr val="000099"/>
                </a:solidFill>
              </a:endParaRPr>
            </a:p>
          </p:txBody>
        </p: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3312" y="2326"/>
              <a:ext cx="192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auto">
            <a:xfrm>
              <a:off x="2064" y="2496"/>
              <a:ext cx="192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528" y="2479"/>
              <a:ext cx="192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4992" y="1584"/>
              <a:ext cx="192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31" name="Text Box 23"/>
            <p:cNvSpPr txBox="1">
              <a:spLocks noChangeArrowheads="1"/>
            </p:cNvSpPr>
            <p:nvPr/>
          </p:nvSpPr>
          <p:spPr bwMode="auto">
            <a:xfrm>
              <a:off x="198" y="2640"/>
              <a:ext cx="157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dirty="0" smtClean="0">
                  <a:solidFill>
                    <a:schemeClr val="accent2"/>
                  </a:solidFill>
                </a:rPr>
                <a:t>(</a:t>
              </a:r>
              <a:r>
                <a:rPr lang="bg-BG" altLang="en-US" sz="1800" dirty="0" smtClean="0">
                  <a:solidFill>
                    <a:schemeClr val="accent2"/>
                  </a:solidFill>
                </a:rPr>
                <a:t>инсталиран в циркулиращия сноп</a:t>
              </a:r>
              <a:r>
                <a:rPr lang="en-GB" altLang="en-US" sz="1800" dirty="0" smtClean="0">
                  <a:solidFill>
                    <a:schemeClr val="accent2"/>
                  </a:solidFill>
                </a:rPr>
                <a:t>)</a:t>
              </a:r>
              <a:endParaRPr lang="en-GB" altLang="en-US" sz="18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150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type="title"/>
          </p:nvPr>
        </p:nvSpPr>
        <p:spPr>
          <a:xfrm>
            <a:off x="3872991" y="20484"/>
            <a:ext cx="4396142" cy="5551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err="1" smtClean="0">
                <a:solidFill>
                  <a:schemeClr val="accent2"/>
                </a:solidFill>
              </a:rPr>
              <a:t>Септа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07716" y="652070"/>
            <a:ext cx="8382000" cy="1569660"/>
          </a:xfrm>
          <a:prstGeom prst="rect">
            <a:avLst/>
          </a:prstGeom>
          <a:solidFill>
            <a:srgbClr val="78D6B9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/>
            <a:r>
              <a:rPr lang="bg-BG" altLang="en-US" sz="2400" kern="0" dirty="0" err="1" smtClean="0">
                <a:solidFill>
                  <a:srgbClr val="000099"/>
                </a:solidFill>
                <a:latin typeface="Times New Roman" pitchFamily="18" charset="0"/>
              </a:rPr>
              <a:t>Септум</a:t>
            </a:r>
            <a:r>
              <a:rPr lang="bg-BG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  <a:t> (</a:t>
            </a:r>
            <a:r>
              <a:rPr lang="bg-BG" altLang="en-US" sz="2400" kern="0" dirty="0" err="1" smtClean="0">
                <a:solidFill>
                  <a:srgbClr val="000099"/>
                </a:solidFill>
                <a:latin typeface="Times New Roman" pitchFamily="18" charset="0"/>
              </a:rPr>
              <a:t>септа</a:t>
            </a:r>
            <a:r>
              <a:rPr lang="bg-BG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  <a:t> в </a:t>
            </a:r>
            <a:r>
              <a:rPr lang="bg-BG" altLang="en-US" sz="2400" kern="0" dirty="0" err="1" smtClean="0">
                <a:solidFill>
                  <a:srgbClr val="000099"/>
                </a:solidFill>
                <a:latin typeface="Times New Roman" pitchFamily="18" charset="0"/>
              </a:rPr>
              <a:t>мн.ч</a:t>
            </a:r>
            <a:r>
              <a:rPr lang="bg-BG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  <a:t>) е участък, разделящ две пространства (напр. в медицината – частта на носа разделяща ноздрите)</a:t>
            </a:r>
            <a:r>
              <a:rPr lang="en-US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  <a:t>. </a:t>
            </a:r>
            <a:br>
              <a:rPr lang="en-US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</a:br>
            <a:r>
              <a:rPr lang="bg-BG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  <a:t>В ускорителите </a:t>
            </a:r>
            <a:r>
              <a:rPr lang="bg-BG" altLang="en-US" sz="2400" kern="0" dirty="0" err="1" smtClean="0">
                <a:solidFill>
                  <a:srgbClr val="000099"/>
                </a:solidFill>
                <a:latin typeface="Times New Roman" pitchFamily="18" charset="0"/>
              </a:rPr>
              <a:t>септумът</a:t>
            </a:r>
            <a:r>
              <a:rPr lang="bg-BG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  <a:t> разделя два региона с различни полета</a:t>
            </a:r>
            <a:r>
              <a:rPr lang="en-US" altLang="en-US" sz="2400" kern="0" dirty="0" smtClean="0">
                <a:solidFill>
                  <a:srgbClr val="000099"/>
                </a:solidFill>
                <a:latin typeface="Times New Roman" pitchFamily="18" charset="0"/>
              </a:rPr>
              <a:t>: </a:t>
            </a:r>
          </a:p>
        </p:txBody>
      </p:sp>
      <p:grpSp>
        <p:nvGrpSpPr>
          <p:cNvPr id="27" name="Group 3"/>
          <p:cNvGrpSpPr>
            <a:grpSpLocks/>
          </p:cNvGrpSpPr>
          <p:nvPr/>
        </p:nvGrpSpPr>
        <p:grpSpPr bwMode="auto">
          <a:xfrm>
            <a:off x="1438797" y="2339601"/>
            <a:ext cx="6324600" cy="2293938"/>
            <a:chOff x="864" y="1680"/>
            <a:chExt cx="3984" cy="1445"/>
          </a:xfrm>
        </p:grpSpPr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864" y="1680"/>
              <a:ext cx="1872" cy="144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800" u="sng" dirty="0" smtClean="0">
                  <a:latin typeface="Times New Roman" pitchFamily="18" charset="0"/>
                </a:rPr>
                <a:t>Регион</a:t>
              </a:r>
              <a:r>
                <a:rPr lang="en-US" altLang="en-US" sz="1800" u="sng" dirty="0" smtClean="0">
                  <a:latin typeface="Times New Roman" pitchFamily="18" charset="0"/>
                </a:rPr>
                <a:t> </a:t>
              </a:r>
              <a:r>
                <a:rPr lang="en-US" altLang="en-US" sz="1800" u="sng" dirty="0">
                  <a:latin typeface="Times New Roman" pitchFamily="18" charset="0"/>
                </a:rPr>
                <a:t>A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1800" dirty="0">
                <a:latin typeface="Times New Roman" pitchFamily="18" charset="0"/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800" dirty="0" smtClean="0">
                  <a:latin typeface="Times New Roman" pitchFamily="18" charset="0"/>
                </a:rPr>
                <a:t>Без наличие на поле</a:t>
              </a:r>
              <a:r>
                <a:rPr lang="en-US" altLang="en-US" sz="1800" dirty="0" smtClean="0">
                  <a:latin typeface="Times New Roman" pitchFamily="18" charset="0"/>
                </a:rPr>
                <a:t>                                          </a:t>
              </a:r>
              <a:endParaRPr lang="en-US" altLang="en-US" sz="1800" dirty="0">
                <a:latin typeface="Times New Roman" pitchFamily="18" charset="0"/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>
                  <a:latin typeface="Times New Roman" pitchFamily="18" charset="0"/>
                </a:rPr>
                <a:t>(E</a:t>
              </a:r>
              <a:r>
                <a:rPr lang="en-US" altLang="en-US" sz="1800" b="1" baseline="-25000" dirty="0">
                  <a:latin typeface="Times New Roman" pitchFamily="18" charset="0"/>
                </a:rPr>
                <a:t>A</a:t>
              </a:r>
              <a:r>
                <a:rPr lang="en-US" altLang="en-US" sz="1800" b="1" dirty="0">
                  <a:latin typeface="Times New Roman" pitchFamily="18" charset="0"/>
                </a:rPr>
                <a:t>=0 &amp; B</a:t>
              </a:r>
              <a:r>
                <a:rPr lang="en-US" altLang="en-US" sz="1800" b="1" baseline="-25000" dirty="0">
                  <a:latin typeface="Times New Roman" pitchFamily="18" charset="0"/>
                </a:rPr>
                <a:t>A</a:t>
              </a:r>
              <a:r>
                <a:rPr lang="en-US" altLang="en-US" sz="1800" b="1" dirty="0">
                  <a:latin typeface="Times New Roman" pitchFamily="18" charset="0"/>
                </a:rPr>
                <a:t>=0)</a:t>
              </a:r>
            </a:p>
            <a:p>
              <a:pPr algn="ctr" eaLnBrk="1" hangingPunct="1">
                <a:spcBef>
                  <a:spcPct val="150000"/>
                </a:spcBef>
                <a:buFontTx/>
                <a:buNone/>
              </a:pPr>
              <a:endParaRPr lang="en-US" altLang="en-US" sz="1800" b="1" dirty="0">
                <a:latin typeface="Times New Roman" pitchFamily="18" charset="0"/>
              </a:endParaRPr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2976" y="1680"/>
              <a:ext cx="1872" cy="144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800" u="sng" dirty="0" smtClean="0">
                  <a:latin typeface="Times New Roman" pitchFamily="18" charset="0"/>
                </a:rPr>
                <a:t>Регион</a:t>
              </a:r>
              <a:r>
                <a:rPr lang="en-US" altLang="en-US" sz="1800" u="sng" dirty="0" smtClean="0">
                  <a:latin typeface="Times New Roman" pitchFamily="18" charset="0"/>
                </a:rPr>
                <a:t> </a:t>
              </a:r>
              <a:r>
                <a:rPr lang="en-US" altLang="en-US" sz="1800" u="sng" dirty="0">
                  <a:latin typeface="Times New Roman" pitchFamily="18" charset="0"/>
                </a:rPr>
                <a:t>B</a:t>
              </a:r>
              <a:endParaRPr lang="en-US" altLang="en-US" sz="1800" dirty="0">
                <a:latin typeface="Times New Roman" pitchFamily="18" charset="0"/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1800" dirty="0">
                <a:latin typeface="Times New Roman" pitchFamily="18" charset="0"/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800" dirty="0" smtClean="0">
                  <a:latin typeface="Times New Roman" pitchFamily="18" charset="0"/>
                </a:rPr>
                <a:t>Регион с хомогенно поле</a:t>
              </a:r>
              <a:endParaRPr lang="en-US" altLang="en-US" sz="1800" dirty="0">
                <a:latin typeface="Times New Roman" pitchFamily="18" charset="0"/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dirty="0">
                  <a:latin typeface="Times New Roman" pitchFamily="18" charset="0"/>
                </a:rPr>
                <a:t>(</a:t>
              </a:r>
              <a:r>
                <a:rPr lang="en-US" altLang="en-US" sz="1800" b="1" dirty="0">
                  <a:latin typeface="Times New Roman" pitchFamily="18" charset="0"/>
                </a:rPr>
                <a:t>E</a:t>
              </a:r>
              <a:r>
                <a:rPr lang="en-US" altLang="en-US" sz="1800" b="1" baseline="-25000" dirty="0">
                  <a:latin typeface="Times New Roman" pitchFamily="18" charset="0"/>
                </a:rPr>
                <a:t>B</a:t>
              </a:r>
              <a:r>
                <a:rPr lang="en-US" altLang="en-US" sz="1800" b="1" dirty="0">
                  <a:latin typeface="Times New Roman" pitchFamily="18" charset="0"/>
                  <a:cs typeface="Times New Roman" pitchFamily="18" charset="0"/>
                </a:rPr>
                <a:t>≠0 or</a:t>
              </a:r>
              <a:r>
                <a:rPr lang="en-US" altLang="en-US" sz="1800" b="1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800" b="1" dirty="0">
                  <a:latin typeface="Times New Roman" pitchFamily="18" charset="0"/>
                </a:rPr>
                <a:t>B</a:t>
              </a:r>
              <a:r>
                <a:rPr lang="en-US" altLang="en-US" sz="1800" b="1" baseline="-25000" dirty="0">
                  <a:latin typeface="Times New Roman" pitchFamily="18" charset="0"/>
                </a:rPr>
                <a:t>B </a:t>
              </a:r>
              <a:r>
                <a:rPr lang="en-US" altLang="en-US" sz="1800" b="1" dirty="0">
                  <a:latin typeface="Times New Roman" pitchFamily="18" charset="0"/>
                </a:rPr>
                <a:t>≠0</a:t>
              </a:r>
              <a:r>
                <a:rPr lang="en-US" altLang="en-US" sz="1800" dirty="0">
                  <a:latin typeface="Times New Roman" pitchFamily="18" charset="0"/>
                </a:rPr>
                <a:t>)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1800" dirty="0">
                <a:latin typeface="Times New Roman" pitchFamily="18" charset="0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 rot="5400000">
              <a:off x="2132" y="2284"/>
              <a:ext cx="1445" cy="23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bg-BG" altLang="en-US" sz="1800" dirty="0" err="1" smtClean="0">
                  <a:solidFill>
                    <a:srgbClr val="000099"/>
                  </a:solidFill>
                  <a:latin typeface="Times New Roman" pitchFamily="18" charset="0"/>
                </a:rPr>
                <a:t>Септум</a:t>
              </a:r>
              <a:endParaRPr lang="en-US" altLang="en-US" sz="1800" dirty="0">
                <a:solidFill>
                  <a:srgbClr val="000099"/>
                </a:solidFill>
                <a:latin typeface="Times New Roman" pitchFamily="18" charset="0"/>
              </a:endParaRPr>
            </a:p>
          </p:txBody>
        </p:sp>
      </p:grp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331516" y="4781191"/>
            <a:ext cx="8534400" cy="1323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bg-BG" altLang="en-US" sz="2000" dirty="0" smtClean="0">
                <a:solidFill>
                  <a:srgbClr val="000099"/>
                </a:solidFill>
              </a:rPr>
              <a:t>Важна характеристика на </a:t>
            </a:r>
            <a:r>
              <a:rPr lang="en-GB" altLang="en-US" sz="2000" dirty="0" smtClean="0">
                <a:solidFill>
                  <a:srgbClr val="000099"/>
                </a:solidFill>
              </a:rPr>
              <a:t>“</a:t>
            </a:r>
            <a:r>
              <a:rPr lang="bg-BG" altLang="en-US" sz="2000" dirty="0" err="1" smtClean="0">
                <a:solidFill>
                  <a:srgbClr val="000099"/>
                </a:solidFill>
              </a:rPr>
              <a:t>септа</a:t>
            </a:r>
            <a:r>
              <a:rPr lang="en-GB" altLang="en-US" sz="2000" dirty="0" smtClean="0">
                <a:solidFill>
                  <a:srgbClr val="000099"/>
                </a:solidFill>
              </a:rPr>
              <a:t>”</a:t>
            </a:r>
            <a:r>
              <a:rPr lang="bg-BG" altLang="en-US" sz="2000" dirty="0" smtClean="0">
                <a:solidFill>
                  <a:srgbClr val="000099"/>
                </a:solidFill>
              </a:rPr>
              <a:t> устройствата е отсъствието на поле в региона на циркулиращия сноп, и хомогенно поле във въздушната междина. Дебелината на </a:t>
            </a:r>
            <a:r>
              <a:rPr lang="bg-BG" altLang="en-US" sz="2000" dirty="0" err="1" smtClean="0">
                <a:solidFill>
                  <a:srgbClr val="000099"/>
                </a:solidFill>
              </a:rPr>
              <a:t>септума</a:t>
            </a:r>
            <a:r>
              <a:rPr lang="bg-BG" altLang="en-US" sz="2000" dirty="0" smtClean="0">
                <a:solidFill>
                  <a:srgbClr val="000099"/>
                </a:solidFill>
              </a:rPr>
              <a:t> трябва да е възможно най-малка за намаляване на силата на </a:t>
            </a:r>
            <a:r>
              <a:rPr lang="bg-BG" altLang="en-US" sz="2000" dirty="0" err="1" smtClean="0">
                <a:solidFill>
                  <a:srgbClr val="000099"/>
                </a:solidFill>
              </a:rPr>
              <a:t>кикъра</a:t>
            </a:r>
            <a:endParaRPr lang="en-GB" altLang="en-US" sz="2000" dirty="0">
              <a:solidFill>
                <a:srgbClr val="00009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17/10/2018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Bulgarian Engineering Teachers Programme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B2E53-3F4B-487A-99EB-7DA836D477EF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12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3326</TotalTime>
  <Words>1915</Words>
  <Application>Microsoft Office PowerPoint</Application>
  <PresentationFormat>On-screen Show (4:3)</PresentationFormat>
  <Paragraphs>470</Paragraphs>
  <Slides>36</Slides>
  <Notes>31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ＭＳ Ｐゴシック</vt:lpstr>
      <vt:lpstr>Arial</vt:lpstr>
      <vt:lpstr>Calibri</vt:lpstr>
      <vt:lpstr>Times New Roman</vt:lpstr>
      <vt:lpstr>Verdana</vt:lpstr>
      <vt:lpstr>Wingdings</vt:lpstr>
      <vt:lpstr>CERNCorporate4-3</vt:lpstr>
      <vt:lpstr>Equation</vt:lpstr>
      <vt:lpstr>PowerPoint Presentation</vt:lpstr>
      <vt:lpstr>Beam transfer systems at CERN’s accelerator complex. Design, construction, installation and operational considerations of normal conducting magnets and electrostatic deflectors in high vacuum and high radiation environments.  </vt:lpstr>
      <vt:lpstr>PowerPoint Presentation</vt:lpstr>
      <vt:lpstr>PowerPoint Presentation</vt:lpstr>
      <vt:lpstr>PowerPoint Presentation</vt:lpstr>
      <vt:lpstr>Принцип на синхротрона</vt:lpstr>
      <vt:lpstr>Трансфер на частиците</vt:lpstr>
      <vt:lpstr>Трансфер на лъча (снопа) частици</vt:lpstr>
      <vt:lpstr>Септа</vt:lpstr>
      <vt:lpstr>Електростатичен септум</vt:lpstr>
      <vt:lpstr>Електростатичен септум</vt:lpstr>
      <vt:lpstr>Електростатичен септум (SEH23 в PS)</vt:lpstr>
      <vt:lpstr>Електростатичен септум</vt:lpstr>
      <vt:lpstr>Електростатичен септум (SEH10 в LEIR)</vt:lpstr>
      <vt:lpstr>Електростатичен септум (ZS в SPS)</vt:lpstr>
      <vt:lpstr>Магнитен септум</vt:lpstr>
      <vt:lpstr>Постояннотоков електромагнитен септум</vt:lpstr>
      <vt:lpstr>Постояннотоков електромагнитен септум (SMH61 в PS)</vt:lpstr>
      <vt:lpstr>Вакуумна камера (SMH40 в LEIR)</vt:lpstr>
      <vt:lpstr>Пулсиращ електромагнитен септум</vt:lpstr>
      <vt:lpstr>Пулсиращ електромагнитен септум  (SMH16 в PS)</vt:lpstr>
      <vt:lpstr>Пулсиращ електромагнитен септум (SMH42 в PS)</vt:lpstr>
      <vt:lpstr>Пулсиращ електромагнитен септум</vt:lpstr>
      <vt:lpstr>Пулсиращ електромагнитен септум</vt:lpstr>
      <vt:lpstr>Пулсиращ електромагнитен септум</vt:lpstr>
      <vt:lpstr>Пулсиращ електромагнитен септум</vt:lpstr>
      <vt:lpstr>Пулсиращ електромагнитен септум (BESMH в PSB)</vt:lpstr>
      <vt:lpstr>“Lambertson” септум за инжектиране в LHC (MSI)</vt:lpstr>
      <vt:lpstr>Защитни абсорбери</vt:lpstr>
      <vt:lpstr>Механичен и електромагнитен дизайн</vt:lpstr>
      <vt:lpstr>Механичен и електромагнитен дизайн</vt:lpstr>
      <vt:lpstr>Механичен и електромагнитен дизайн</vt:lpstr>
      <vt:lpstr>PowerPoint Presentation</vt:lpstr>
      <vt:lpstr>Допълнителни слайдове: Хидродинамично тунелиране в мед на сноп от SPS*</vt:lpstr>
      <vt:lpstr>Хидродинамично тунелиране в мед на сноп от SPS*</vt:lpstr>
      <vt:lpstr>Хидродинамично тунелиране в мед на сноп от SPS*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Miroslav Georgiev Atanasov</dc:creator>
  <cp:lastModifiedBy>Miroslav Georgiev Atanasov</cp:lastModifiedBy>
  <cp:revision>20</cp:revision>
  <dcterms:created xsi:type="dcterms:W3CDTF">2017-11-15T07:43:55Z</dcterms:created>
  <dcterms:modified xsi:type="dcterms:W3CDTF">2018-10-16T15:20:11Z</dcterms:modified>
</cp:coreProperties>
</file>