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45" r:id="rId4"/>
    <p:sldId id="356" r:id="rId5"/>
    <p:sldId id="346" r:id="rId6"/>
    <p:sldId id="347" r:id="rId7"/>
    <p:sldId id="348" r:id="rId8"/>
    <p:sldId id="354" r:id="rId9"/>
    <p:sldId id="350" r:id="rId10"/>
    <p:sldId id="351" r:id="rId11"/>
    <p:sldId id="302" r:id="rId12"/>
    <p:sldId id="353" r:id="rId13"/>
    <p:sldId id="306" r:id="rId14"/>
    <p:sldId id="307" r:id="rId15"/>
    <p:sldId id="320" r:id="rId16"/>
    <p:sldId id="311" r:id="rId17"/>
    <p:sldId id="331" r:id="rId18"/>
    <p:sldId id="339" r:id="rId19"/>
    <p:sldId id="332" r:id="rId20"/>
    <p:sldId id="336" r:id="rId21"/>
    <p:sldId id="322" r:id="rId22"/>
    <p:sldId id="340" r:id="rId23"/>
    <p:sldId id="292" r:id="rId2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5A00"/>
    <a:srgbClr val="139746"/>
    <a:srgbClr val="5A0401"/>
    <a:srgbClr val="FF0000"/>
    <a:srgbClr val="54BDE9"/>
    <a:srgbClr val="7030A9"/>
    <a:srgbClr val="7A30A0"/>
    <a:srgbClr val="00B050"/>
    <a:srgbClr val="18B906"/>
    <a:srgbClr val="0F67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88" autoAdjust="0"/>
  </p:normalViewPr>
  <p:slideViewPr>
    <p:cSldViewPr snapToGrid="0">
      <p:cViewPr varScale="1">
        <p:scale>
          <a:sx n="69" d="100"/>
          <a:sy n="69" d="100"/>
        </p:scale>
        <p:origin x="-1280" y="-1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A6691-A2D1-4ADF-9AA4-C82E5C01F9FD}" type="datetimeFigureOut">
              <a:rPr lang="en-GB" smtClean="0"/>
              <a:t>03.10.19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0AF58-1783-4017-A0EC-0F917F8C5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3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EFDE3-D535-49F5-AE5B-D715DBB261D3}" type="datetimeFigureOut">
              <a:rPr lang="en-GB" smtClean="0"/>
              <a:t>03.10.19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D91B2-2838-463A-A913-A34B82ADD1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922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on-technology.web.cern.ch" TargetMode="External"/><Relationship Id="rId4" Type="http://schemas.openxmlformats.org/officeDocument/2006/relationships/hyperlink" Target="http://www.cern.ch/wlcg" TargetMode="External"/><Relationship Id="rId5" Type="http://schemas.openxmlformats.org/officeDocument/2006/relationships/hyperlink" Target="http://www.cern.ch/wlcg-public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png"/><Relationship Id="rId8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rn.ch/eos" TargetMode="External"/><Relationship Id="rId3" Type="http://schemas.openxmlformats.org/officeDocument/2006/relationships/hyperlink" Target="http://www.cern.ch/casto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3502" y="2025135"/>
            <a:ext cx="9375382" cy="2677648"/>
          </a:xfrm>
        </p:spPr>
        <p:txBody>
          <a:bodyPr/>
          <a:lstStyle/>
          <a:p>
            <a:pPr algn="ctr"/>
            <a:r>
              <a:rPr lang="en-US" b="1" dirty="0"/>
              <a:t>How we manage 40K machines in the CERN Computer </a:t>
            </a:r>
            <a:r>
              <a:rPr lang="en-US" b="1" dirty="0" err="1"/>
              <a:t>centre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854" y="5112167"/>
            <a:ext cx="10094292" cy="507738"/>
          </a:xfrm>
        </p:spPr>
        <p:txBody>
          <a:bodyPr>
            <a:normAutofit/>
          </a:bodyPr>
          <a:lstStyle/>
          <a:p>
            <a:pPr algn="ctr"/>
            <a:r>
              <a:rPr lang="en-US" u="sng" dirty="0"/>
              <a:t>Zhechka </a:t>
            </a:r>
            <a:r>
              <a:rPr lang="en-US" u="sng" dirty="0" smtClean="0"/>
              <a:t>Toteva, SIMEON TSVETANKOV </a:t>
            </a:r>
            <a:r>
              <a:rPr lang="en-US" u="sng" dirty="0"/>
              <a:t>(CERN/IT)</a:t>
            </a:r>
            <a:endParaRPr lang="en-GB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683171" y="5680755"/>
            <a:ext cx="8825658" cy="4010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CERN – 03/10/2019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39" y="469877"/>
            <a:ext cx="1275957" cy="127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71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801805" cy="706964"/>
          </a:xfrm>
        </p:spPr>
        <p:txBody>
          <a:bodyPr/>
          <a:lstStyle/>
          <a:p>
            <a:r>
              <a:rPr lang="en-US" dirty="0"/>
              <a:t>WLCG </a:t>
            </a:r>
            <a:r>
              <a:rPr lang="mr-IN" dirty="0"/>
              <a:t>–</a:t>
            </a:r>
            <a:r>
              <a:rPr lang="en-US" dirty="0"/>
              <a:t> Worldwide LHC computing 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839" y="2360612"/>
            <a:ext cx="8761412" cy="3416300"/>
          </a:xfrm>
        </p:spPr>
        <p:txBody>
          <a:bodyPr/>
          <a:lstStyle/>
          <a:p>
            <a:r>
              <a:rPr lang="en-US" dirty="0"/>
              <a:t>More than 170 data </a:t>
            </a:r>
            <a:r>
              <a:rPr lang="en-US" dirty="0" err="1"/>
              <a:t>centres</a:t>
            </a:r>
            <a:r>
              <a:rPr lang="en-US" dirty="0"/>
              <a:t> in 42 countries with about 900,000 CPU cores </a:t>
            </a:r>
          </a:p>
          <a:p>
            <a:pPr lvl="1"/>
            <a:r>
              <a:rPr lang="en-US" dirty="0"/>
              <a:t>CERN provides about 20% of the WLCG resources </a:t>
            </a:r>
          </a:p>
          <a:p>
            <a:pPr lvl="1"/>
            <a:r>
              <a:rPr lang="en-US" dirty="0"/>
              <a:t>Allows more than 12,000 physicists to access LHC data </a:t>
            </a:r>
          </a:p>
          <a:p>
            <a:pPr lvl="1"/>
            <a:r>
              <a:rPr lang="en-US" dirty="0"/>
              <a:t>&gt;300,000 jobs run concurrently on the Grid </a:t>
            </a:r>
          </a:p>
          <a:p>
            <a:pPr lvl="1"/>
            <a:r>
              <a:rPr lang="en-US" dirty="0"/>
              <a:t>Storage is about 500 PB disk and 800 PB of tape globally </a:t>
            </a:r>
          </a:p>
          <a:p>
            <a:pPr lvl="1"/>
            <a:r>
              <a:rPr lang="en-US" dirty="0"/>
              <a:t>In 2018, global transfer rates have regularly exceeded 60GB/s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187857" y="4663551"/>
            <a:ext cx="6713220" cy="21621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29840" y="4606502"/>
            <a:ext cx="4860834" cy="1643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Key facts and numbers (</a:t>
            </a:r>
            <a:r>
              <a:rPr lang="en-US" dirty="0">
                <a:hlinkClick r:id="rId3"/>
              </a:rPr>
              <a:t>http://information-technology.web.cern.ch</a:t>
            </a:r>
            <a:r>
              <a:rPr lang="en-US" dirty="0"/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729838" y="5671124"/>
            <a:ext cx="2541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www.cern.ch/wlcg</a:t>
            </a:r>
            <a:endParaRPr lang="en-US" dirty="0"/>
          </a:p>
          <a:p>
            <a:r>
              <a:rPr lang="en-US" dirty="0">
                <a:hlinkClick r:id="rId5"/>
              </a:rPr>
              <a:t>www.cern.ch/wlcg-public</a:t>
            </a:r>
            <a:r>
              <a:rPr lang="en-US" dirty="0"/>
              <a:t> 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C539F5CA-DE15-4463-9F07-119841D12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xmlns="" id="{5C57D314-01C0-494A-A84E-F6AFE231E6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411013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4193066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959594" cy="706964"/>
          </a:xfrm>
        </p:spPr>
        <p:txBody>
          <a:bodyPr/>
          <a:lstStyle/>
          <a:p>
            <a:r>
              <a:rPr lang="en-US" dirty="0"/>
              <a:t>Configuration management at CERN 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15" y="2314461"/>
            <a:ext cx="1971675" cy="8233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t="31626" r="4448" b="32696"/>
          <a:stretch/>
        </p:blipFill>
        <p:spPr>
          <a:xfrm>
            <a:off x="402189" y="3887185"/>
            <a:ext cx="2675685" cy="110776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9253988" y="3738166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TEIGI Tool suite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143203" y="3309195"/>
            <a:ext cx="3733800" cy="151422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43 000 </a:t>
            </a:r>
            <a:r>
              <a:rPr kumimoji="0" lang="en-US" sz="2000" b="1" i="1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Puppet managed machines</a:t>
            </a:r>
            <a:endParaRPr kumimoji="0" lang="en-GB" sz="2000" b="1" i="1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85" y="2564771"/>
            <a:ext cx="2521618" cy="5883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511" y="5185522"/>
            <a:ext cx="1063542" cy="10635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988" y="4945052"/>
            <a:ext cx="1286577" cy="10689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57" b="68113"/>
          <a:stretch/>
        </p:blipFill>
        <p:spPr>
          <a:xfrm>
            <a:off x="701537" y="5231612"/>
            <a:ext cx="2178823" cy="959388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8780053" y="2520822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Certification Manager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82090" y="5615144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AI-TOOLS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69" y="4415223"/>
            <a:ext cx="1959334" cy="816389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2250109" y="3286131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CERNMegabus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38380" y="5421493"/>
            <a:ext cx="860215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  <a:latin typeface="Century Gothic"/>
              </a:rPr>
              <a:t>…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xmlns="" id="{F18DF866-6AFB-449F-BA43-C6944C11B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26" name="Date Placeholder 6">
            <a:extLst>
              <a:ext uri="{FF2B5EF4-FFF2-40B4-BE49-F238E27FC236}">
                <a16:creationId xmlns:a16="http://schemas.microsoft.com/office/drawing/2014/main" xmlns="" id="{F98FCB4F-A3E6-4574-8BCC-0D99445A97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171758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7022" r="1441" b="4181"/>
          <a:stretch/>
        </p:blipFill>
        <p:spPr>
          <a:xfrm>
            <a:off x="-276007" y="-49226"/>
            <a:ext cx="12564989" cy="6858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004623" y="5681662"/>
            <a:ext cx="4003727" cy="676275"/>
          </a:xfrm>
          <a:prstGeom prst="roundRect">
            <a:avLst/>
          </a:prstGeom>
          <a:solidFill>
            <a:srgbClr val="0070C0"/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Thanks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the Config team for the slide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5F661A5A-D8CF-4F40-B981-3C2CD8367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xmlns="" id="{C572D5CA-12CD-493F-AAEB-CC55C8E43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484492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959594" cy="706964"/>
          </a:xfrm>
        </p:spPr>
        <p:txBody>
          <a:bodyPr/>
          <a:lstStyle/>
          <a:p>
            <a:r>
              <a:rPr lang="en-GB" dirty="0" err="1"/>
              <a:t>CERNMegabus</a:t>
            </a:r>
            <a:r>
              <a:rPr lang="en-GB" dirty="0"/>
              <a:t> at CERN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GB" sz="2800" b="0" i="0" u="none" strike="noStrike" kern="1200" cap="none" spc="0" normalizeH="0" baseline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2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50109" y="3286131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CERNMegabus</a:t>
            </a:r>
            <a:endParaRPr kumimoji="0" lang="en-GB" sz="18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4611" y="3329101"/>
            <a:ext cx="68987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/>
              <a:t>The </a:t>
            </a:r>
            <a:r>
              <a:rPr lang="en-GB" sz="2000" dirty="0" err="1"/>
              <a:t>CERNMegabus</a:t>
            </a:r>
            <a:r>
              <a:rPr lang="en-GB" sz="2000" dirty="0"/>
              <a:t> architecture is based on the </a:t>
            </a:r>
            <a:r>
              <a:rPr lang="en-GB" sz="2000" b="1" dirty="0">
                <a:solidFill>
                  <a:srgbClr val="139746"/>
                </a:solidFill>
              </a:rPr>
              <a:t>publisher</a:t>
            </a:r>
            <a:r>
              <a:rPr lang="en-GB" sz="2000" b="1" dirty="0"/>
              <a:t>-</a:t>
            </a:r>
            <a:r>
              <a:rPr lang="en-GB" sz="2000" b="1" dirty="0">
                <a:solidFill>
                  <a:srgbClr val="7030A9"/>
                </a:solidFill>
              </a:rPr>
              <a:t>consumer</a:t>
            </a:r>
            <a:r>
              <a:rPr lang="en-GB" sz="2000" b="1" dirty="0"/>
              <a:t> model and </a:t>
            </a:r>
            <a:r>
              <a:rPr lang="en-GB" sz="2000" dirty="0"/>
              <a:t>utilises the </a:t>
            </a:r>
            <a:r>
              <a:rPr lang="en-GB" sz="2000" b="1" dirty="0">
                <a:solidFill>
                  <a:srgbClr val="3366FF"/>
                </a:solidFill>
              </a:rPr>
              <a:t>CERN IT messaging infrastructure</a:t>
            </a:r>
            <a:r>
              <a:rPr lang="en-GB" sz="2000" b="1" dirty="0"/>
              <a:t>  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/>
              <a:t>The publisher and the consumer services comprises of building blocks</a:t>
            </a:r>
            <a:r>
              <a:rPr lang="en-GB" sz="2000" b="1" dirty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b="1" dirty="0"/>
              <a:t>configured with Puppet 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/>
              <a:t>to use the </a:t>
            </a:r>
            <a:r>
              <a:rPr lang="en-GB" sz="2000" b="1" dirty="0" err="1"/>
              <a:t>CERNMegabus</a:t>
            </a:r>
            <a:r>
              <a:rPr lang="en-GB" sz="2000" b="1" dirty="0"/>
              <a:t> python libraries</a:t>
            </a:r>
          </a:p>
          <a:p>
            <a:pPr marL="285750" indent="-285750">
              <a:buFont typeface="Arial"/>
              <a:buChar char="•"/>
            </a:pPr>
            <a:r>
              <a:rPr lang="en-GB" sz="2000" b="1" dirty="0"/>
              <a:t>Installed on all </a:t>
            </a:r>
            <a:r>
              <a:rPr lang="en-GB" sz="2000" dirty="0"/>
              <a:t>Puppet managed </a:t>
            </a:r>
            <a:r>
              <a:rPr lang="en-GB" sz="2000" b="1" dirty="0"/>
              <a:t>machines </a:t>
            </a:r>
            <a:r>
              <a:rPr lang="en-GB" sz="2000" dirty="0"/>
              <a:t>in the </a:t>
            </a:r>
            <a:r>
              <a:rPr lang="en-GB" sz="2000" b="1" dirty="0"/>
              <a:t>CERN CC</a:t>
            </a:r>
          </a:p>
        </p:txBody>
      </p:sp>
      <p:sp>
        <p:nvSpPr>
          <p:cNvPr id="8" name="Rectangle 7"/>
          <p:cNvSpPr/>
          <p:nvPr/>
        </p:nvSpPr>
        <p:spPr>
          <a:xfrm>
            <a:off x="528358" y="2519665"/>
            <a:ext cx="11174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A service </a:t>
            </a:r>
            <a:r>
              <a:rPr lang="en-GB" sz="2400" dirty="0"/>
              <a:t>that provides for </a:t>
            </a:r>
            <a:r>
              <a:rPr lang="en-GB" sz="2400" b="1" dirty="0"/>
              <a:t>instant communication between services 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62870ACB-C744-40E5-B63B-BEC57BEB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xmlns="" id="{59267097-ABC5-4C0E-8515-0BAC08D1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411013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357013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CERNMegabus</a:t>
            </a:r>
            <a:r>
              <a:rPr lang="en-US" dirty="0"/>
              <a:t> architecture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193062" y="4141154"/>
            <a:ext cx="6144909" cy="2158697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r>
              <a:rPr lang="en-GB" sz="2400" dirty="0"/>
              <a:t>The </a:t>
            </a:r>
            <a:r>
              <a:rPr lang="en-GB" sz="2400" dirty="0" err="1"/>
              <a:t>CERNMegabus</a:t>
            </a:r>
            <a:r>
              <a:rPr lang="en-GB" sz="2400" dirty="0"/>
              <a:t> architecture is based on the </a:t>
            </a:r>
            <a:r>
              <a:rPr lang="en-GB" sz="2400" b="1" dirty="0">
                <a:solidFill>
                  <a:srgbClr val="139746"/>
                </a:solidFill>
              </a:rPr>
              <a:t>publisher</a:t>
            </a:r>
            <a:r>
              <a:rPr lang="en-GB" sz="2400" b="1" dirty="0"/>
              <a:t>-</a:t>
            </a:r>
            <a:r>
              <a:rPr lang="en-GB" sz="2400" b="1" dirty="0">
                <a:solidFill>
                  <a:srgbClr val="7A30A0"/>
                </a:solidFill>
              </a:rPr>
              <a:t>consumer</a:t>
            </a:r>
            <a:r>
              <a:rPr lang="en-GB" sz="2400" b="1" dirty="0"/>
              <a:t> model and </a:t>
            </a:r>
            <a:r>
              <a:rPr lang="en-GB" sz="2400" dirty="0"/>
              <a:t>utilises the </a:t>
            </a:r>
            <a:r>
              <a:rPr lang="en-GB" sz="2400" b="1" dirty="0">
                <a:solidFill>
                  <a:srgbClr val="54BDE9"/>
                </a:solidFill>
              </a:rPr>
              <a:t>CERN IT messaging infrastructure</a:t>
            </a:r>
            <a:endParaRPr lang="en-GB" dirty="0">
              <a:solidFill>
                <a:srgbClr val="54BDE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Affected service “B”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545568" y="5445898"/>
            <a:ext cx="1475232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External program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Central CERN IT </a:t>
            </a:r>
            <a:r>
              <a:rPr lang="en-US" dirty="0" err="1"/>
              <a:t>ActiveMQ</a:t>
            </a:r>
            <a:r>
              <a:rPr lang="en-US" dirty="0"/>
              <a:t> brokers</a:t>
            </a:r>
            <a:endParaRPr lang="en-GB" dirty="0"/>
          </a:p>
        </p:txBody>
      </p:sp>
      <p:sp>
        <p:nvSpPr>
          <p:cNvPr id="12" name="Up Arrow 11"/>
          <p:cNvSpPr/>
          <p:nvPr/>
        </p:nvSpPr>
        <p:spPr>
          <a:xfrm rot="10800000">
            <a:off x="10009017" y="3904461"/>
            <a:ext cx="549065" cy="1432640"/>
          </a:xfrm>
          <a:prstGeom prst="upArrow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883176" y="4194477"/>
            <a:ext cx="1674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4. Execute reactive actions</a:t>
            </a:r>
            <a:endParaRPr lang="en-GB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>
            <a:off x="6859579" y="2764210"/>
            <a:ext cx="2591721" cy="548726"/>
          </a:xfrm>
          <a:prstGeom prst="lef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714028" y="2868240"/>
            <a:ext cx="1475232" cy="885431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Change service ”A”</a:t>
            </a:r>
            <a:endParaRPr lang="en-GB" dirty="0"/>
          </a:p>
        </p:txBody>
      </p:sp>
      <p:sp>
        <p:nvSpPr>
          <p:cNvPr id="17" name="Right Arrow 16"/>
          <p:cNvSpPr/>
          <p:nvPr/>
        </p:nvSpPr>
        <p:spPr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79148" y="2461383"/>
            <a:ext cx="26372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1. Subscribe for message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83392" y="2818320"/>
            <a:ext cx="20377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2. Publish message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80222" y="3207536"/>
            <a:ext cx="1818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3. New message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xmlns="" id="{311BA198-D139-440F-AE4F-6390DE093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22" name="Date Placeholder 6">
            <a:extLst>
              <a:ext uri="{FF2B5EF4-FFF2-40B4-BE49-F238E27FC236}">
                <a16:creationId xmlns:a16="http://schemas.microsoft.com/office/drawing/2014/main" xmlns="" id="{1D4762A2-2809-461D-B67D-C3D23474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874432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959594" cy="706964"/>
          </a:xfrm>
        </p:spPr>
        <p:txBody>
          <a:bodyPr/>
          <a:lstStyle/>
          <a:p>
            <a:r>
              <a:rPr lang="en-US" dirty="0"/>
              <a:t>Already our clients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253988" y="3761830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TEIGI Tool suite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white"/>
                </a:solidFill>
                <a:latin typeface="Century Gothic"/>
              </a:rPr>
              <a:t>(roger)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143203" y="3309195"/>
            <a:ext cx="3733800" cy="151422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43 000 </a:t>
            </a:r>
            <a:r>
              <a:rPr kumimoji="0" lang="en-US" sz="2000" b="1" i="1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Puppet managed machines</a:t>
            </a:r>
            <a:endParaRPr kumimoji="0" lang="en-GB" sz="2000" b="1" i="1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50109" y="3286131"/>
            <a:ext cx="2238376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CERNMegabus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485" y="2564771"/>
            <a:ext cx="2521618" cy="588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889" y="4823418"/>
            <a:ext cx="2571750" cy="1781175"/>
          </a:xfrm>
          <a:prstGeom prst="rect">
            <a:avLst/>
          </a:prstGeom>
        </p:spPr>
      </p:pic>
      <p:sp>
        <p:nvSpPr>
          <p:cNvPr id="17" name="Isosceles Triangle 16"/>
          <p:cNvSpPr/>
          <p:nvPr/>
        </p:nvSpPr>
        <p:spPr>
          <a:xfrm>
            <a:off x="9186675" y="5388010"/>
            <a:ext cx="769457" cy="687917"/>
          </a:xfrm>
          <a:prstGeom prst="triangle">
            <a:avLst/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Notched Right Arrow 10"/>
          <p:cNvSpPr/>
          <p:nvPr/>
        </p:nvSpPr>
        <p:spPr>
          <a:xfrm rot="6815640">
            <a:off x="9417850" y="5674369"/>
            <a:ext cx="217231" cy="45719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chemeClr val="tx1"/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Parallelogram 11"/>
          <p:cNvSpPr/>
          <p:nvPr/>
        </p:nvSpPr>
        <p:spPr>
          <a:xfrm rot="20442853">
            <a:off x="9419991" y="5759187"/>
            <a:ext cx="246932" cy="49888"/>
          </a:xfrm>
          <a:prstGeom prst="parallelogram">
            <a:avLst>
              <a:gd name="adj" fmla="val 94962"/>
            </a:avLst>
          </a:prstGeom>
          <a:solidFill>
            <a:schemeClr val="tx1"/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1361647">
            <a:off x="9518769" y="5762301"/>
            <a:ext cx="78192" cy="255412"/>
          </a:xfrm>
          <a:prstGeom prst="downArrow">
            <a:avLst/>
          </a:prstGeom>
          <a:solidFill>
            <a:schemeClr val="tx1"/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76950" y="5342972"/>
            <a:ext cx="2724980" cy="1062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CERN Computer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Centre Power Cut Management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120690" y="5378643"/>
            <a:ext cx="1760468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IT Monitoring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83917" y="2420594"/>
            <a:ext cx="1137198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CASTOR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740734" y="2591022"/>
            <a:ext cx="1137198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EOS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584076" y="4409390"/>
            <a:ext cx="2724980" cy="744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DNS Load Balancing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66916" y="3663347"/>
            <a:ext cx="1137198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CLOUD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856971" y="2404702"/>
            <a:ext cx="1137198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BATCH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xmlns="" id="{0E77533A-8BC7-4FFE-B991-65CF0B4C5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30" name="Date Placeholder 6">
            <a:extLst>
              <a:ext uri="{FF2B5EF4-FFF2-40B4-BE49-F238E27FC236}">
                <a16:creationId xmlns:a16="http://schemas.microsoft.com/office/drawing/2014/main" xmlns="" id="{6DBBCCAC-8F1B-4A3D-AAEF-D6DF8C758E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2524648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179797" cy="706964"/>
          </a:xfrm>
        </p:spPr>
        <p:txBody>
          <a:bodyPr/>
          <a:lstStyle/>
          <a:p>
            <a:r>
              <a:rPr lang="en-US" dirty="0"/>
              <a:t>From roger to EOS/CASTOR/Puppet </a:t>
            </a:r>
            <a:r>
              <a:rPr lang="en-US" dirty="0" err="1"/>
              <a:t>HAProxy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castor-</a:t>
            </a:r>
            <a:r>
              <a:rPr lang="en-GB" sz="1200" i="1" dirty="0" err="1">
                <a:solidFill>
                  <a:schemeClr val="bg1"/>
                </a:solidFill>
              </a:rPr>
              <a:t>lhcb</a:t>
            </a:r>
            <a:r>
              <a:rPr lang="en-GB" sz="1200" i="1" dirty="0">
                <a:solidFill>
                  <a:schemeClr val="bg1"/>
                </a:solidFill>
              </a:rPr>
              <a:t>-</a:t>
            </a:r>
            <a:r>
              <a:rPr lang="en-GB" sz="1200" i="1" dirty="0" err="1">
                <a:solidFill>
                  <a:schemeClr val="bg1"/>
                </a:solidFill>
              </a:rPr>
              <a:t>headnode</a:t>
            </a:r>
            <a:r>
              <a:rPr lang="en-GB" sz="1200" i="1" dirty="0">
                <a:solidFill>
                  <a:schemeClr val="bg1"/>
                </a:solidFill>
              </a:rPr>
              <a:t>-Y</a:t>
            </a:r>
          </a:p>
        </p:txBody>
      </p:sp>
      <p:sp>
        <p:nvSpPr>
          <p:cNvPr id="10" name="Rectangle 9"/>
          <p:cNvSpPr/>
          <p:nvPr/>
        </p:nvSpPr>
        <p:spPr>
          <a:xfrm>
            <a:off x="9545568" y="5445898"/>
            <a:ext cx="1475232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Set </a:t>
            </a:r>
            <a:r>
              <a:rPr lang="en-GB" sz="1200" dirty="0">
                <a:solidFill>
                  <a:schemeClr val="bg1"/>
                </a:solidFill>
              </a:rPr>
              <a:t>castor-</a:t>
            </a:r>
            <a:r>
              <a:rPr lang="en-GB" sz="1200" dirty="0" err="1">
                <a:solidFill>
                  <a:schemeClr val="bg1"/>
                </a:solidFill>
              </a:rPr>
              <a:t>lhcb</a:t>
            </a:r>
            <a:r>
              <a:rPr lang="en-GB" sz="1200" dirty="0">
                <a:solidFill>
                  <a:schemeClr val="bg1"/>
                </a:solidFill>
              </a:rPr>
              <a:t>-</a:t>
            </a:r>
            <a:r>
              <a:rPr lang="en-GB" sz="1200" dirty="0" err="1">
                <a:solidFill>
                  <a:schemeClr val="bg1"/>
                </a:solidFill>
              </a:rPr>
              <a:t>disknode</a:t>
            </a:r>
            <a:r>
              <a:rPr lang="en-GB" sz="1200" dirty="0">
                <a:solidFill>
                  <a:schemeClr val="bg1"/>
                </a:solidFill>
              </a:rPr>
              <a:t>-X in read-only mode</a:t>
            </a:r>
            <a:r>
              <a:rPr lang="en-US" sz="1200" dirty="0"/>
              <a:t>  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Central CERN IT </a:t>
            </a:r>
            <a:r>
              <a:rPr lang="en-US" dirty="0" err="1"/>
              <a:t>ActiveMQ</a:t>
            </a:r>
            <a:r>
              <a:rPr lang="en-US" dirty="0"/>
              <a:t> brokers</a:t>
            </a:r>
            <a:endParaRPr lang="en-GB" dirty="0"/>
          </a:p>
        </p:txBody>
      </p:sp>
      <p:sp>
        <p:nvSpPr>
          <p:cNvPr id="12" name="Up Arrow 11"/>
          <p:cNvSpPr/>
          <p:nvPr/>
        </p:nvSpPr>
        <p:spPr>
          <a:xfrm rot="10800000">
            <a:off x="10009017" y="3904461"/>
            <a:ext cx="549065" cy="1432640"/>
          </a:xfrm>
          <a:prstGeom prst="up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512244" y="4194477"/>
            <a:ext cx="1537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4. Execute `</a:t>
            </a:r>
            <a:r>
              <a:rPr lang="en-US" sz="1200" b="1" u="sng" dirty="0" err="1"/>
              <a:t>modifydiskserver</a:t>
            </a:r>
            <a:r>
              <a:rPr lang="en-US" sz="1200" b="1" u="sng" dirty="0"/>
              <a:t> </a:t>
            </a:r>
            <a:r>
              <a:rPr lang="en-US" sz="1200" b="1" u="sng" dirty="0" err="1"/>
              <a:t>Disab</a:t>
            </a:r>
            <a:r>
              <a:rPr lang="en-US" sz="1200" b="1" u="sng" dirty="0"/>
              <a:t> </a:t>
            </a:r>
            <a:r>
              <a:rPr lang="en-GB" sz="1200" b="1" u="sng" dirty="0"/>
              <a:t>castor-</a:t>
            </a:r>
            <a:r>
              <a:rPr lang="en-GB" sz="1200" b="1" u="sng" dirty="0" err="1"/>
              <a:t>lhcb</a:t>
            </a:r>
            <a:r>
              <a:rPr lang="en-GB" sz="1200" b="1" u="sng" dirty="0"/>
              <a:t>-</a:t>
            </a:r>
            <a:r>
              <a:rPr lang="en-GB" sz="1200" b="1" u="sng" dirty="0" err="1"/>
              <a:t>disknode</a:t>
            </a:r>
            <a:r>
              <a:rPr lang="en-GB" sz="1200" b="1" u="sng" dirty="0"/>
              <a:t>-X </a:t>
            </a:r>
            <a:r>
              <a:rPr lang="en-US" sz="1200" dirty="0"/>
              <a:t>` </a:t>
            </a:r>
            <a:endParaRPr lang="en-GB" sz="1200" dirty="0"/>
          </a:p>
        </p:txBody>
      </p:sp>
      <p:sp>
        <p:nvSpPr>
          <p:cNvPr id="14" name="Right Arrow 13"/>
          <p:cNvSpPr/>
          <p:nvPr/>
        </p:nvSpPr>
        <p:spPr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>
            <a:off x="6859579" y="2764210"/>
            <a:ext cx="2591721" cy="548726"/>
          </a:xfrm>
          <a:prstGeom prst="lef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714028" y="2868240"/>
            <a:ext cx="1475232" cy="885431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Set roger state of </a:t>
            </a:r>
            <a:r>
              <a:rPr lang="en-GB" sz="1200" i="1" dirty="0">
                <a:solidFill>
                  <a:schemeClr val="bg1"/>
                </a:solidFill>
              </a:rPr>
              <a:t>castor-</a:t>
            </a:r>
            <a:r>
              <a:rPr lang="en-GB" sz="1200" i="1" dirty="0" err="1">
                <a:solidFill>
                  <a:schemeClr val="bg1"/>
                </a:solidFill>
              </a:rPr>
              <a:t>lhcb</a:t>
            </a:r>
            <a:r>
              <a:rPr lang="en-GB" sz="1200" i="1" dirty="0">
                <a:solidFill>
                  <a:schemeClr val="bg1"/>
                </a:solidFill>
              </a:rPr>
              <a:t>-</a:t>
            </a:r>
            <a:r>
              <a:rPr lang="en-GB" sz="1200" i="1" dirty="0" err="1">
                <a:solidFill>
                  <a:schemeClr val="bg1"/>
                </a:solidFill>
              </a:rPr>
              <a:t>disknode</a:t>
            </a:r>
            <a:r>
              <a:rPr lang="en-GB" sz="1200" i="1" dirty="0">
                <a:solidFill>
                  <a:schemeClr val="bg1"/>
                </a:solidFill>
              </a:rPr>
              <a:t>-X</a:t>
            </a:r>
            <a:r>
              <a:rPr lang="en-GB" sz="1200" dirty="0">
                <a:solidFill>
                  <a:srgbClr val="333333"/>
                </a:solidFill>
              </a:rPr>
              <a:t> </a:t>
            </a:r>
            <a:r>
              <a:rPr lang="en-US" sz="1200" dirty="0"/>
              <a:t>to disabled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17055" y="2432373"/>
            <a:ext cx="4717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200" dirty="0"/>
              <a:t>Subscribe for topic /topic/roger.**</a:t>
            </a:r>
            <a:r>
              <a:rPr lang="en-US" sz="1200" dirty="0" err="1"/>
              <a:t>group.</a:t>
            </a:r>
            <a:r>
              <a:rPr lang="en-US" sz="1200" b="1" dirty="0" err="1"/>
              <a:t>castor</a:t>
            </a:r>
            <a:r>
              <a:rPr lang="en-US" sz="1200" dirty="0"/>
              <a:t> and </a:t>
            </a:r>
            <a:r>
              <a:rPr lang="en-US" sz="1200" dirty="0" err="1"/>
              <a:t>hostgroup</a:t>
            </a:r>
            <a:r>
              <a:rPr lang="en-US" sz="1200" dirty="0"/>
              <a:t> selector in message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189260" y="2771668"/>
            <a:ext cx="2326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2. Publish message to /topic/roger.**</a:t>
            </a:r>
            <a:r>
              <a:rPr lang="en-US" sz="1200" dirty="0" err="1"/>
              <a:t>group.</a:t>
            </a:r>
            <a:r>
              <a:rPr lang="en-US" sz="1200" b="1" dirty="0" err="1"/>
              <a:t>castor</a:t>
            </a:r>
            <a:r>
              <a:rPr lang="en-US" sz="1200" dirty="0"/>
              <a:t> 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7262478" y="3285612"/>
            <a:ext cx="1919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3. Message de-queued</a:t>
            </a:r>
          </a:p>
        </p:txBody>
      </p:sp>
      <p:sp>
        <p:nvSpPr>
          <p:cNvPr id="21" name="Rounded Rectangle 20"/>
          <p:cNvSpPr/>
          <p:nvPr/>
        </p:nvSpPr>
        <p:spPr>
          <a:xfrm rot="20562578">
            <a:off x="341662" y="4990037"/>
            <a:ext cx="2469790" cy="718351"/>
          </a:xfrm>
          <a:prstGeom prst="roundRect">
            <a:avLst/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 practice - I</a:t>
            </a:r>
            <a:endParaRPr lang="en-US" sz="24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781530" y="2696294"/>
            <a:ext cx="509410" cy="1361037"/>
            <a:chOff x="1024654" y="4379055"/>
            <a:chExt cx="673703" cy="2142369"/>
          </a:xfrm>
        </p:grpSpPr>
        <p:sp>
          <p:nvSpPr>
            <p:cNvPr id="23" name="Arc 22"/>
            <p:cNvSpPr/>
            <p:nvPr/>
          </p:nvSpPr>
          <p:spPr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172660" y="4954929"/>
                <a:ext cx="368968" cy="83654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Smiley Face 25"/>
              <p:cNvSpPr/>
              <p:nvPr/>
            </p:nvSpPr>
            <p:spPr>
              <a:xfrm>
                <a:off x="1078577" y="4379055"/>
                <a:ext cx="566764" cy="615392"/>
              </a:xfrm>
              <a:prstGeom prst="smileyFac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Arc 26"/>
              <p:cNvSpPr/>
              <p:nvPr/>
            </p:nvSpPr>
            <p:spPr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Arc 27"/>
              <p:cNvSpPr/>
              <p:nvPr/>
            </p:nvSpPr>
            <p:spPr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Arc 28"/>
              <p:cNvSpPr/>
              <p:nvPr/>
            </p:nvSpPr>
            <p:spPr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32" name="Straight Arrow Connector 31"/>
          <p:cNvCxnSpPr>
            <a:stCxn id="20" idx="2"/>
            <a:endCxn id="37" idx="0"/>
          </p:cNvCxnSpPr>
          <p:nvPr/>
        </p:nvCxnSpPr>
        <p:spPr>
          <a:xfrm flipH="1">
            <a:off x="5723362" y="3562611"/>
            <a:ext cx="2498674" cy="987857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112206" y="4825219"/>
            <a:ext cx="5222169" cy="8309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333333"/>
                </a:solidFill>
              </a:rPr>
              <a:t>{"</a:t>
            </a:r>
            <a:r>
              <a:rPr lang="en-GB" sz="1200" b="1" dirty="0">
                <a:solidFill>
                  <a:srgbClr val="333333"/>
                </a:solidFill>
              </a:rPr>
              <a:t>new</a:t>
            </a:r>
            <a:r>
              <a:rPr lang="en-GB" sz="1200" dirty="0">
                <a:solidFill>
                  <a:srgbClr val="333333"/>
                </a:solidFill>
              </a:rPr>
              <a:t>": {"</a:t>
            </a:r>
            <a:r>
              <a:rPr lang="en-GB" sz="1200" dirty="0" err="1">
                <a:solidFill>
                  <a:srgbClr val="333333"/>
                </a:solidFill>
              </a:rPr>
              <a:t>update_time</a:t>
            </a:r>
            <a:r>
              <a:rPr lang="en-GB" sz="1200" dirty="0">
                <a:solidFill>
                  <a:srgbClr val="333333"/>
                </a:solidFill>
              </a:rPr>
              <a:t>": "1538633786", "</a:t>
            </a:r>
            <a:r>
              <a:rPr lang="en-GB" sz="1200" dirty="0" err="1">
                <a:solidFill>
                  <a:srgbClr val="333333"/>
                </a:solidFill>
              </a:rPr>
              <a:t>updated_by</a:t>
            </a:r>
            <a:r>
              <a:rPr lang="en-GB" sz="1200" dirty="0">
                <a:solidFill>
                  <a:srgbClr val="333333"/>
                </a:solidFill>
              </a:rPr>
              <a:t>": “</a:t>
            </a:r>
            <a:r>
              <a:rPr lang="en-GB" sz="1200" dirty="0" err="1">
                <a:solidFill>
                  <a:srgbClr val="54BDE9"/>
                </a:solidFill>
              </a:rPr>
              <a:t>blueuser</a:t>
            </a:r>
            <a:r>
              <a:rPr lang="en-GB" sz="1200" dirty="0">
                <a:solidFill>
                  <a:srgbClr val="333333"/>
                </a:solidFill>
              </a:rPr>
              <a:t>", "hostname": “</a:t>
            </a:r>
            <a:r>
              <a:rPr lang="en-GB" sz="1200" b="1" i="1" dirty="0">
                <a:solidFill>
                  <a:srgbClr val="333333"/>
                </a:solidFill>
              </a:rPr>
              <a:t>castor-</a:t>
            </a:r>
            <a:r>
              <a:rPr lang="en-GB" sz="1200" b="1" i="1" dirty="0" err="1">
                <a:solidFill>
                  <a:srgbClr val="333333"/>
                </a:solidFill>
              </a:rPr>
              <a:t>lhcb</a:t>
            </a:r>
            <a:r>
              <a:rPr lang="en-GB" sz="1200" b="1" i="1" dirty="0">
                <a:solidFill>
                  <a:srgbClr val="333333"/>
                </a:solidFill>
              </a:rPr>
              <a:t>-</a:t>
            </a:r>
            <a:r>
              <a:rPr lang="en-GB" sz="1200" b="1" i="1" dirty="0" err="1">
                <a:solidFill>
                  <a:srgbClr val="333333"/>
                </a:solidFill>
              </a:rPr>
              <a:t>disknode</a:t>
            </a:r>
            <a:r>
              <a:rPr lang="en-GB" sz="1200" b="1" i="1" dirty="0">
                <a:solidFill>
                  <a:srgbClr val="333333"/>
                </a:solidFill>
              </a:rPr>
              <a:t>-X</a:t>
            </a:r>
            <a:r>
              <a:rPr lang="en-GB" sz="1200" dirty="0">
                <a:solidFill>
                  <a:srgbClr val="333333"/>
                </a:solidFill>
              </a:rPr>
              <a:t>", …, "</a:t>
            </a:r>
            <a:r>
              <a:rPr lang="en-GB" sz="1200" dirty="0" err="1">
                <a:solidFill>
                  <a:srgbClr val="333333"/>
                </a:solidFill>
              </a:rPr>
              <a:t>appstate</a:t>
            </a:r>
            <a:r>
              <a:rPr lang="en-GB" sz="1200" dirty="0">
                <a:solidFill>
                  <a:srgbClr val="333333"/>
                </a:solidFill>
              </a:rPr>
              <a:t>": "</a:t>
            </a:r>
            <a:r>
              <a:rPr lang="en-GB" sz="1200" b="1" u="sng" dirty="0">
                <a:solidFill>
                  <a:srgbClr val="333333"/>
                </a:solidFill>
              </a:rPr>
              <a:t>disabled</a:t>
            </a:r>
            <a:r>
              <a:rPr lang="en-GB" sz="1200" dirty="0">
                <a:solidFill>
                  <a:srgbClr val="333333"/>
                </a:solidFill>
              </a:rPr>
              <a:t>"}, "</a:t>
            </a:r>
            <a:r>
              <a:rPr lang="en-GB" sz="1200" b="1" dirty="0">
                <a:solidFill>
                  <a:srgbClr val="333333"/>
                </a:solidFill>
              </a:rPr>
              <a:t>old</a:t>
            </a:r>
            <a:r>
              <a:rPr lang="en-GB" sz="1200" dirty="0">
                <a:solidFill>
                  <a:srgbClr val="333333"/>
                </a:solidFill>
              </a:rPr>
              <a:t>": {"</a:t>
            </a:r>
            <a:r>
              <a:rPr lang="en-GB" sz="1200" dirty="0" err="1">
                <a:solidFill>
                  <a:srgbClr val="333333"/>
                </a:solidFill>
              </a:rPr>
              <a:t>update_time</a:t>
            </a:r>
            <a:r>
              <a:rPr lang="en-GB" sz="1200" dirty="0">
                <a:solidFill>
                  <a:srgbClr val="333333"/>
                </a:solidFill>
              </a:rPr>
              <a:t>": "1538633774", "</a:t>
            </a:r>
            <a:r>
              <a:rPr lang="en-GB" sz="1200" dirty="0" err="1">
                <a:solidFill>
                  <a:srgbClr val="333333"/>
                </a:solidFill>
              </a:rPr>
              <a:t>updated_by</a:t>
            </a:r>
            <a:r>
              <a:rPr lang="en-GB" sz="1200" dirty="0">
                <a:solidFill>
                  <a:srgbClr val="333333"/>
                </a:solidFill>
              </a:rPr>
              <a:t>": “</a:t>
            </a:r>
            <a:r>
              <a:rPr lang="en-GB" sz="1200" dirty="0"/>
              <a:t>somebody</a:t>
            </a:r>
            <a:r>
              <a:rPr lang="en-GB" sz="1200" dirty="0">
                <a:solidFill>
                  <a:srgbClr val="333333"/>
                </a:solidFill>
              </a:rPr>
              <a:t>", "hostname": "</a:t>
            </a:r>
            <a:r>
              <a:rPr lang="en-GB" sz="1200" b="1" i="1" dirty="0">
                <a:solidFill>
                  <a:srgbClr val="333333"/>
                </a:solidFill>
              </a:rPr>
              <a:t>castor-</a:t>
            </a:r>
            <a:r>
              <a:rPr lang="en-GB" sz="1200" b="1" i="1" dirty="0" err="1">
                <a:solidFill>
                  <a:srgbClr val="333333"/>
                </a:solidFill>
              </a:rPr>
              <a:t>lhcb</a:t>
            </a:r>
            <a:r>
              <a:rPr lang="en-GB" sz="1200" b="1" i="1" dirty="0">
                <a:solidFill>
                  <a:srgbClr val="333333"/>
                </a:solidFill>
              </a:rPr>
              <a:t>-</a:t>
            </a:r>
            <a:r>
              <a:rPr lang="en-GB" sz="1200" b="1" i="1" dirty="0" err="1">
                <a:solidFill>
                  <a:srgbClr val="333333"/>
                </a:solidFill>
              </a:rPr>
              <a:t>disknode</a:t>
            </a:r>
            <a:r>
              <a:rPr lang="en-GB" sz="1200" b="1" i="1" dirty="0">
                <a:solidFill>
                  <a:srgbClr val="333333"/>
                </a:solidFill>
              </a:rPr>
              <a:t>-X</a:t>
            </a:r>
            <a:r>
              <a:rPr lang="en-GB" sz="1200" dirty="0">
                <a:solidFill>
                  <a:srgbClr val="333333"/>
                </a:solidFill>
              </a:rPr>
              <a:t> “, …, "</a:t>
            </a:r>
            <a:r>
              <a:rPr lang="en-GB" sz="1200" dirty="0" err="1">
                <a:solidFill>
                  <a:srgbClr val="333333"/>
                </a:solidFill>
              </a:rPr>
              <a:t>appstate</a:t>
            </a:r>
            <a:r>
              <a:rPr lang="en-GB" sz="1200" dirty="0">
                <a:solidFill>
                  <a:srgbClr val="333333"/>
                </a:solidFill>
              </a:rPr>
              <a:t>": “</a:t>
            </a:r>
            <a:r>
              <a:rPr lang="en-GB" sz="1200" b="1" dirty="0">
                <a:solidFill>
                  <a:srgbClr val="333333"/>
                </a:solidFill>
              </a:rPr>
              <a:t>production</a:t>
            </a:r>
            <a:r>
              <a:rPr lang="en-GB" sz="1200" dirty="0">
                <a:solidFill>
                  <a:srgbClr val="333333"/>
                </a:solidFill>
              </a:rPr>
              <a:t>"}</a:t>
            </a:r>
            <a:endParaRPr lang="en-GB" sz="1200" dirty="0"/>
          </a:p>
        </p:txBody>
      </p:sp>
      <p:sp>
        <p:nvSpPr>
          <p:cNvPr id="37" name="Rectangle 36"/>
          <p:cNvSpPr/>
          <p:nvPr/>
        </p:nvSpPr>
        <p:spPr>
          <a:xfrm>
            <a:off x="3112349" y="4550468"/>
            <a:ext cx="5222026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dirty="0" err="1"/>
              <a:t>hostgroup</a:t>
            </a:r>
            <a:r>
              <a:rPr lang="en-GB" sz="1200" dirty="0"/>
              <a:t> header: `castor-</a:t>
            </a:r>
            <a:r>
              <a:rPr lang="en-GB" sz="1200" dirty="0" err="1"/>
              <a:t>lhcb</a:t>
            </a:r>
            <a:r>
              <a:rPr lang="en-GB" sz="1200" dirty="0"/>
              <a:t>-</a:t>
            </a:r>
            <a:r>
              <a:rPr lang="en-GB" sz="1200" dirty="0" err="1"/>
              <a:t>diskservers</a:t>
            </a:r>
            <a:r>
              <a:rPr lang="en-GB" sz="1200" dirty="0"/>
              <a:t>`</a:t>
            </a:r>
          </a:p>
        </p:txBody>
      </p:sp>
      <p:cxnSp>
        <p:nvCxnSpPr>
          <p:cNvPr id="40" name="Straight Arrow Connector 39"/>
          <p:cNvCxnSpPr>
            <a:endCxn id="37" idx="0"/>
          </p:cNvCxnSpPr>
          <p:nvPr/>
        </p:nvCxnSpPr>
        <p:spPr>
          <a:xfrm>
            <a:off x="4388153" y="3354452"/>
            <a:ext cx="1335209" cy="11960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6228777" y="5793157"/>
            <a:ext cx="1085754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noProof="0" dirty="0">
                <a:solidFill>
                  <a:prstClr val="white"/>
                </a:solidFill>
                <a:latin typeface="Century Gothic"/>
              </a:rPr>
              <a:t>~1 sec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xmlns="" id="{549C9A5A-CBD6-48F3-A5B3-B134BCD49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35" name="Date Placeholder 6">
            <a:extLst>
              <a:ext uri="{FF2B5EF4-FFF2-40B4-BE49-F238E27FC236}">
                <a16:creationId xmlns:a16="http://schemas.microsoft.com/office/drawing/2014/main" xmlns="" id="{2005E6D5-9703-4932-81A4-2FD1E10E1E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411492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" y="1872842"/>
            <a:ext cx="11226800" cy="4475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CC Power Cut event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4" name="Google Shape;350;p45"/>
          <p:cNvSpPr/>
          <p:nvPr/>
        </p:nvSpPr>
        <p:spPr>
          <a:xfrm>
            <a:off x="619915" y="4174582"/>
            <a:ext cx="3352323" cy="228600"/>
          </a:xfrm>
          <a:prstGeom prst="rect">
            <a:avLst/>
          </a:prstGeom>
          <a:solidFill>
            <a:srgbClr val="139746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355;p45"/>
          <p:cNvSpPr txBox="1"/>
          <p:nvPr/>
        </p:nvSpPr>
        <p:spPr>
          <a:xfrm>
            <a:off x="619915" y="3622094"/>
            <a:ext cx="36687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274E13"/>
                </a:solidFill>
                <a:latin typeface="Calibri"/>
                <a:ea typeface="Calibri"/>
                <a:cs typeface="Calibri"/>
                <a:sym typeface="Calibri"/>
              </a:rPr>
              <a:t>Electrical grid</a:t>
            </a:r>
            <a:endParaRPr sz="2400" b="1" dirty="0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184798" y="3608585"/>
            <a:ext cx="2810100" cy="1177868"/>
            <a:chOff x="5184798" y="3608585"/>
            <a:chExt cx="2810100" cy="1177868"/>
          </a:xfrm>
        </p:grpSpPr>
        <p:grpSp>
          <p:nvGrpSpPr>
            <p:cNvPr id="9" name="Group 8"/>
            <p:cNvGrpSpPr/>
            <p:nvPr/>
          </p:nvGrpSpPr>
          <p:grpSpPr>
            <a:xfrm>
              <a:off x="5184798" y="3608585"/>
              <a:ext cx="2810100" cy="788550"/>
              <a:chOff x="5184798" y="3608585"/>
              <a:chExt cx="2810100" cy="788550"/>
            </a:xfrm>
          </p:grpSpPr>
          <p:sp>
            <p:nvSpPr>
              <p:cNvPr id="16" name="Google Shape;353;p45"/>
              <p:cNvSpPr/>
              <p:nvPr/>
            </p:nvSpPr>
            <p:spPr>
              <a:xfrm>
                <a:off x="5387480" y="4168535"/>
                <a:ext cx="2482500" cy="228600"/>
              </a:xfrm>
              <a:prstGeom prst="rect">
                <a:avLst/>
              </a:prstGeom>
              <a:solidFill>
                <a:srgbClr val="A61C00"/>
              </a:solidFill>
              <a:ln w="9525" cap="flat" cmpd="sng">
                <a:solidFill>
                  <a:srgbClr val="5B0F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" name="Google Shape;357;p45"/>
              <p:cNvSpPr txBox="1"/>
              <p:nvPr/>
            </p:nvSpPr>
            <p:spPr>
              <a:xfrm>
                <a:off x="5184798" y="3608585"/>
                <a:ext cx="2810100" cy="49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400" b="1" dirty="0">
                    <a:solidFill>
                      <a:srgbClr val="8520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UPS</a:t>
                </a:r>
                <a:endParaRPr sz="2400" b="1" dirty="0">
                  <a:solidFill>
                    <a:srgbClr val="85200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" name="Google Shape;358;p45"/>
            <p:cNvSpPr txBox="1"/>
            <p:nvPr/>
          </p:nvSpPr>
          <p:spPr>
            <a:xfrm>
              <a:off x="5617147" y="4354153"/>
              <a:ext cx="1867953" cy="4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~ 20 min</a:t>
              </a:r>
              <a:endParaRPr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alphaModFix amt="4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" y="1856999"/>
            <a:ext cx="11226800" cy="447519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7" name="Google Shape;353;p45"/>
          <p:cNvSpPr/>
          <p:nvPr/>
        </p:nvSpPr>
        <p:spPr>
          <a:xfrm>
            <a:off x="5313184" y="4168357"/>
            <a:ext cx="3577622" cy="2286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5B0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125431" y="2784856"/>
            <a:ext cx="2751860" cy="2308404"/>
            <a:chOff x="3152453" y="2501146"/>
            <a:chExt cx="3224492" cy="2686050"/>
          </a:xfrm>
        </p:grpSpPr>
        <p:sp>
          <p:nvSpPr>
            <p:cNvPr id="20" name="Isosceles Triangle 19"/>
            <p:cNvSpPr/>
            <p:nvPr/>
          </p:nvSpPr>
          <p:spPr>
            <a:xfrm>
              <a:off x="3152453" y="2501146"/>
              <a:ext cx="3224492" cy="2686050"/>
            </a:xfrm>
            <a:prstGeom prst="triangle">
              <a:avLst/>
            </a:prstGeom>
            <a:solidFill>
              <a:srgbClr val="FFFF00"/>
            </a:solidFill>
            <a:ln w="152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Notched Right Arrow 20"/>
            <p:cNvSpPr/>
            <p:nvPr/>
          </p:nvSpPr>
          <p:spPr>
            <a:xfrm rot="6815640">
              <a:off x="3967387" y="3603497"/>
              <a:ext cx="1264750" cy="269394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2" name="Parallelogram 21"/>
            <p:cNvSpPr/>
            <p:nvPr/>
          </p:nvSpPr>
          <p:spPr>
            <a:xfrm rot="20442853">
              <a:off x="4083967" y="3906844"/>
              <a:ext cx="1232365" cy="283849"/>
            </a:xfrm>
            <a:prstGeom prst="parallelogram">
              <a:avLst>
                <a:gd name="adj" fmla="val 9496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 rot="1361647">
              <a:off x="4501556" y="3878807"/>
              <a:ext cx="529986" cy="1180571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705385" y="3601830"/>
            <a:ext cx="2753190" cy="795305"/>
            <a:chOff x="8705385" y="3601830"/>
            <a:chExt cx="2753190" cy="795305"/>
          </a:xfrm>
        </p:grpSpPr>
        <p:sp>
          <p:nvSpPr>
            <p:cNvPr id="26" name="Google Shape;351;p45"/>
            <p:cNvSpPr/>
            <p:nvPr/>
          </p:nvSpPr>
          <p:spPr>
            <a:xfrm>
              <a:off x="8876735" y="4168535"/>
              <a:ext cx="2264964" cy="228600"/>
            </a:xfrm>
            <a:prstGeom prst="rect">
              <a:avLst/>
            </a:prstGeom>
            <a:solidFill>
              <a:srgbClr val="139746"/>
            </a:solidFill>
            <a:ln w="9525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55;p45"/>
            <p:cNvSpPr txBox="1"/>
            <p:nvPr/>
          </p:nvSpPr>
          <p:spPr>
            <a:xfrm>
              <a:off x="8705385" y="3601830"/>
              <a:ext cx="2753190" cy="49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1" dirty="0">
                  <a:solidFill>
                    <a:srgbClr val="274E13"/>
                  </a:solidFill>
                  <a:latin typeface="Calibri"/>
                  <a:ea typeface="Calibri"/>
                  <a:cs typeface="Calibri"/>
                  <a:sym typeface="Calibri"/>
                </a:rPr>
                <a:t>Power back</a:t>
              </a:r>
              <a:endParaRPr sz="2400" b="1" dirty="0">
                <a:solidFill>
                  <a:srgbClr val="274E1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9915" y="5540925"/>
            <a:ext cx="10521784" cy="580089"/>
            <a:chOff x="619915" y="5540925"/>
            <a:chExt cx="10521784" cy="580089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619915" y="6120417"/>
              <a:ext cx="10521784" cy="597"/>
            </a:xfrm>
            <a:prstGeom prst="straightConnector1">
              <a:avLst/>
            </a:prstGeom>
            <a:ln w="60325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804197" y="5540925"/>
              <a:ext cx="35075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chemeClr val="accent2">
                      <a:lumMod val="50000"/>
                    </a:schemeClr>
                  </a:solidFill>
                </a:rPr>
                <a:t>t</a:t>
              </a:r>
              <a:endParaRPr lang="en-GB" sz="28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6091628" y="3115495"/>
            <a:ext cx="2613757" cy="601759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shade val="90000"/>
                  <a:lumMod val="84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  Preserve data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286837" y="4871762"/>
            <a:ext cx="3629529" cy="601759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shade val="90000"/>
                  <a:lumMod val="84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2"/>
            </a:pPr>
            <a:r>
              <a:rPr lang="en-US" dirty="0"/>
              <a:t>Shutdown</a:t>
            </a:r>
            <a:endParaRPr lang="en-GB" dirty="0"/>
          </a:p>
          <a:p>
            <a:pPr algn="ctr"/>
            <a:r>
              <a:rPr lang="en-GB" dirty="0"/>
              <a:t>(all machines which we can)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5502869" y="2739848"/>
            <a:ext cx="509410" cy="1361037"/>
            <a:chOff x="1024654" y="4379055"/>
            <a:chExt cx="673703" cy="2142369"/>
          </a:xfrm>
        </p:grpSpPr>
        <p:sp>
          <p:nvSpPr>
            <p:cNvPr id="41" name="Arc 40"/>
            <p:cNvSpPr/>
            <p:nvPr/>
          </p:nvSpPr>
          <p:spPr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5A04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5A04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Smiley Face 43"/>
              <p:cNvSpPr/>
              <p:nvPr/>
            </p:nvSpPr>
            <p:spPr>
              <a:xfrm>
                <a:off x="1078577" y="4379055"/>
                <a:ext cx="566764" cy="615392"/>
              </a:xfrm>
              <a:prstGeom prst="smileyFace">
                <a:avLst/>
              </a:prstGeom>
              <a:solidFill>
                <a:srgbClr val="FF0000"/>
              </a:solidFill>
              <a:ln>
                <a:solidFill>
                  <a:srgbClr val="5A04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Arc 44"/>
              <p:cNvSpPr/>
              <p:nvPr/>
            </p:nvSpPr>
            <p:spPr>
              <a:xfrm>
                <a:off x="1317037" y="5129300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Arc 45"/>
              <p:cNvSpPr/>
              <p:nvPr/>
            </p:nvSpPr>
            <p:spPr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Arc 46"/>
              <p:cNvSpPr/>
              <p:nvPr/>
            </p:nvSpPr>
            <p:spPr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8884592" y="2736551"/>
            <a:ext cx="509410" cy="1361037"/>
            <a:chOff x="1024654" y="4379055"/>
            <a:chExt cx="673703" cy="2142369"/>
          </a:xfrm>
        </p:grpSpPr>
        <p:sp>
          <p:nvSpPr>
            <p:cNvPr id="49" name="Arc 48"/>
            <p:cNvSpPr/>
            <p:nvPr/>
          </p:nvSpPr>
          <p:spPr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1397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139746"/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Smiley Face 51"/>
              <p:cNvSpPr/>
              <p:nvPr/>
            </p:nvSpPr>
            <p:spPr>
              <a:xfrm>
                <a:off x="1078577" y="4379055"/>
                <a:ext cx="566764" cy="615392"/>
              </a:xfrm>
              <a:prstGeom prst="smileyFace">
                <a:avLst/>
              </a:prstGeom>
              <a:solidFill>
                <a:srgbClr val="139746"/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Arc 52"/>
              <p:cNvSpPr/>
              <p:nvPr/>
            </p:nvSpPr>
            <p:spPr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Arc 53"/>
              <p:cNvSpPr/>
              <p:nvPr/>
            </p:nvSpPr>
            <p:spPr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Arc 54"/>
              <p:cNvSpPr/>
              <p:nvPr/>
            </p:nvSpPr>
            <p:spPr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6" name="Footer Placeholder 4">
            <a:extLst>
              <a:ext uri="{FF2B5EF4-FFF2-40B4-BE49-F238E27FC236}">
                <a16:creationId xmlns:a16="http://schemas.microsoft.com/office/drawing/2014/main" xmlns="" id="{ACDFB65B-7101-465F-8721-3153A6A48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57" name="Date Placeholder 6">
            <a:extLst>
              <a:ext uri="{FF2B5EF4-FFF2-40B4-BE49-F238E27FC236}">
                <a16:creationId xmlns:a16="http://schemas.microsoft.com/office/drawing/2014/main" xmlns="" id="{AAA9B48D-33DA-4F6B-A8B8-9218DDDF07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6399" y="6417104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278606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703672" cy="706964"/>
          </a:xfrm>
        </p:spPr>
        <p:txBody>
          <a:bodyPr/>
          <a:lstStyle/>
          <a:p>
            <a:r>
              <a:rPr lang="en-US" dirty="0"/>
              <a:t>CERN CC Power cut event detection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59698" y="2868240"/>
            <a:ext cx="4899717" cy="2313360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/>
              <a:t>ccpcoX</a:t>
            </a:r>
            <a:r>
              <a:rPr lang="en-US" sz="3200" dirty="0"/>
              <a:t> programmatically detects power cut/power back event  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13A4760E-F1AE-48E7-9712-7E12390C8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xmlns="" id="{6A4D9D76-F0CB-48CC-BAF0-E9DB57A7B6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1053383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UPS and PLC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6791" r="16861" b="4684"/>
          <a:stretch/>
        </p:blipFill>
        <p:spPr>
          <a:xfrm>
            <a:off x="528358" y="1842389"/>
            <a:ext cx="6802082" cy="43876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5651" r="16390" b="5308"/>
          <a:stretch/>
        </p:blipFill>
        <p:spPr>
          <a:xfrm>
            <a:off x="5024986" y="2245279"/>
            <a:ext cx="7148908" cy="4612198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DC3F39C8-99AE-4261-8378-377AAD097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</p:spTree>
    <p:extLst>
      <p:ext uri="{BB962C8B-B14F-4D97-AF65-F5344CB8AC3E}">
        <p14:creationId xmlns:p14="http://schemas.microsoft.com/office/powerpoint/2010/main" val="2912695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CERN Computer Centre (CC) in numbers</a:t>
            </a:r>
          </a:p>
          <a:p>
            <a:r>
              <a:rPr lang="en-US" dirty="0"/>
              <a:t>Overview of the CERN network and data storage</a:t>
            </a:r>
          </a:p>
          <a:p>
            <a:r>
              <a:rPr lang="en-US" dirty="0"/>
              <a:t>Overview of electricity and cooling</a:t>
            </a:r>
          </a:p>
          <a:p>
            <a:r>
              <a:rPr lang="en-US" dirty="0"/>
              <a:t>WLCG in a couple of numbers</a:t>
            </a:r>
            <a:endParaRPr lang="bg-BG" dirty="0"/>
          </a:p>
          <a:p>
            <a:r>
              <a:rPr lang="en-US" dirty="0"/>
              <a:t>Configuration management at CERN IT</a:t>
            </a:r>
          </a:p>
          <a:p>
            <a:r>
              <a:rPr lang="en-US" dirty="0" err="1"/>
              <a:t>CERNMegabus@CERN</a:t>
            </a:r>
            <a:endParaRPr lang="en-US" dirty="0"/>
          </a:p>
          <a:p>
            <a:pPr lvl="1"/>
            <a:r>
              <a:rPr lang="en-US" dirty="0"/>
              <a:t>Architecture</a:t>
            </a:r>
          </a:p>
          <a:p>
            <a:pPr lvl="1"/>
            <a:r>
              <a:rPr lang="en-US" dirty="0"/>
              <a:t>Overview of major implemented use cases</a:t>
            </a:r>
          </a:p>
          <a:p>
            <a:pPr lvl="1"/>
            <a:r>
              <a:rPr lang="en-US" dirty="0"/>
              <a:t>CERN Computer Centre (CC) power cut management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129433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728054" cy="706964"/>
          </a:xfrm>
        </p:spPr>
        <p:txBody>
          <a:bodyPr/>
          <a:lstStyle/>
          <a:p>
            <a:r>
              <a:rPr lang="en-US" dirty="0"/>
              <a:t>CERN CC Power cut event detection algorithm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701593" y="2334685"/>
            <a:ext cx="4526900" cy="4211775"/>
            <a:chOff x="502300" y="1731825"/>
            <a:chExt cx="5109341" cy="4891673"/>
          </a:xfrm>
        </p:grpSpPr>
        <p:sp>
          <p:nvSpPr>
            <p:cNvPr id="40" name="Google Shape;397;p47"/>
            <p:cNvSpPr/>
            <p:nvPr/>
          </p:nvSpPr>
          <p:spPr>
            <a:xfrm>
              <a:off x="1691325" y="1731825"/>
              <a:ext cx="788700" cy="14673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UPS 1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98;p47"/>
            <p:cNvSpPr/>
            <p:nvPr/>
          </p:nvSpPr>
          <p:spPr>
            <a:xfrm>
              <a:off x="3321385" y="3639786"/>
              <a:ext cx="788700" cy="6153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PLC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99;p47"/>
            <p:cNvSpPr/>
            <p:nvPr/>
          </p:nvSpPr>
          <p:spPr>
            <a:xfrm>
              <a:off x="1691315" y="3296934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UPS 2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00;p47"/>
            <p:cNvSpPr/>
            <p:nvPr/>
          </p:nvSpPr>
          <p:spPr>
            <a:xfrm>
              <a:off x="1691315" y="4033281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UPS 3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01;p47"/>
            <p:cNvSpPr/>
            <p:nvPr/>
          </p:nvSpPr>
          <p:spPr>
            <a:xfrm>
              <a:off x="1691315" y="4769628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UPS 4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02;p47"/>
            <p:cNvSpPr/>
            <p:nvPr/>
          </p:nvSpPr>
          <p:spPr>
            <a:xfrm>
              <a:off x="1691315" y="5505976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UPS 5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6" name="Google Shape;403;p47"/>
            <p:cNvCxnSpPr>
              <a:stCxn id="40" idx="3"/>
              <a:endCxn id="41" idx="1"/>
            </p:cNvCxnSpPr>
            <p:nvPr/>
          </p:nvCxnSpPr>
          <p:spPr>
            <a:xfrm>
              <a:off x="2480025" y="2465475"/>
              <a:ext cx="841360" cy="1481961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" name="Google Shape;404;p47"/>
            <p:cNvCxnSpPr>
              <a:stCxn id="42" idx="3"/>
              <a:endCxn id="41" idx="1"/>
            </p:cNvCxnSpPr>
            <p:nvPr/>
          </p:nvCxnSpPr>
          <p:spPr>
            <a:xfrm>
              <a:off x="2480015" y="3614034"/>
              <a:ext cx="841370" cy="333402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8" name="Google Shape;405;p47"/>
            <p:cNvCxnSpPr>
              <a:stCxn id="43" idx="3"/>
              <a:endCxn id="41" idx="1"/>
            </p:cNvCxnSpPr>
            <p:nvPr/>
          </p:nvCxnSpPr>
          <p:spPr>
            <a:xfrm flipV="1">
              <a:off x="2480015" y="3947436"/>
              <a:ext cx="841370" cy="402945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9" name="Google Shape;406;p47"/>
            <p:cNvCxnSpPr>
              <a:stCxn id="44" idx="3"/>
              <a:endCxn id="41" idx="1"/>
            </p:cNvCxnSpPr>
            <p:nvPr/>
          </p:nvCxnSpPr>
          <p:spPr>
            <a:xfrm flipV="1">
              <a:off x="2480015" y="3947436"/>
              <a:ext cx="841370" cy="1139292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0" name="Google Shape;407;p47"/>
            <p:cNvCxnSpPr>
              <a:stCxn id="45" idx="3"/>
              <a:endCxn id="41" idx="1"/>
            </p:cNvCxnSpPr>
            <p:nvPr/>
          </p:nvCxnSpPr>
          <p:spPr>
            <a:xfrm flipV="1">
              <a:off x="2480015" y="3947436"/>
              <a:ext cx="841370" cy="1875639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1" name="Google Shape;408;p47"/>
            <p:cNvCxnSpPr>
              <a:stCxn id="41" idx="3"/>
              <a:endCxn id="53" idx="1"/>
            </p:cNvCxnSpPr>
            <p:nvPr/>
          </p:nvCxnSpPr>
          <p:spPr>
            <a:xfrm flipV="1">
              <a:off x="4110085" y="3946776"/>
              <a:ext cx="404100" cy="66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52" name="Google Shape;410;p47"/>
            <p:cNvSpPr txBox="1"/>
            <p:nvPr/>
          </p:nvSpPr>
          <p:spPr>
            <a:xfrm>
              <a:off x="3211302" y="3224995"/>
              <a:ext cx="898782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Calibri"/>
                <a:buNone/>
              </a:pPr>
              <a:r>
                <a:rPr lang="en-GB" sz="13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Modbus</a:t>
              </a:r>
              <a:endParaRPr sz="13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409;p47"/>
            <p:cNvSpPr/>
            <p:nvPr/>
          </p:nvSpPr>
          <p:spPr>
            <a:xfrm>
              <a:off x="4514185" y="1741653"/>
              <a:ext cx="342900" cy="4410245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endParaRPr lang="en-GB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1 0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01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..</a:t>
              </a:r>
              <a:endParaRPr sz="18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414;p47"/>
            <p:cNvSpPr/>
            <p:nvPr/>
          </p:nvSpPr>
          <p:spPr>
            <a:xfrm>
              <a:off x="5078841" y="2756755"/>
              <a:ext cx="532800" cy="2242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EEE"/>
            </a:solidFill>
            <a:ln w="38100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416;p47"/>
            <p:cNvSpPr txBox="1"/>
            <p:nvPr/>
          </p:nvSpPr>
          <p:spPr>
            <a:xfrm>
              <a:off x="2833540" y="6280298"/>
              <a:ext cx="25380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Data collection</a:t>
              </a: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417;p47"/>
            <p:cNvSpPr/>
            <p:nvPr/>
          </p:nvSpPr>
          <p:spPr>
            <a:xfrm>
              <a:off x="502300" y="1731825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module1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418;p47"/>
            <p:cNvSpPr/>
            <p:nvPr/>
          </p:nvSpPr>
          <p:spPr>
            <a:xfrm>
              <a:off x="502300" y="2817050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module5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419;p47"/>
            <p:cNvSpPr/>
            <p:nvPr/>
          </p:nvSpPr>
          <p:spPr>
            <a:xfrm>
              <a:off x="502300" y="2116025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</a:pPr>
              <a:r>
                <a:rPr lang="en-GB" sz="16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module2</a:t>
              </a:r>
              <a:endParaRPr sz="16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420;p47"/>
            <p:cNvSpPr txBox="1"/>
            <p:nvPr/>
          </p:nvSpPr>
          <p:spPr>
            <a:xfrm>
              <a:off x="1121650" y="2466538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60" name="Google Shape;421;p47"/>
            <p:cNvSpPr txBox="1"/>
            <p:nvPr/>
          </p:nvSpPr>
          <p:spPr>
            <a:xfrm>
              <a:off x="1064075" y="344241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61" name="Google Shape;422;p47"/>
            <p:cNvSpPr txBox="1"/>
            <p:nvPr/>
          </p:nvSpPr>
          <p:spPr>
            <a:xfrm>
              <a:off x="1064075" y="412986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62" name="Google Shape;423;p47"/>
            <p:cNvSpPr txBox="1"/>
            <p:nvPr/>
          </p:nvSpPr>
          <p:spPr>
            <a:xfrm>
              <a:off x="1064075" y="491511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63" name="Google Shape;424;p47"/>
            <p:cNvSpPr txBox="1"/>
            <p:nvPr/>
          </p:nvSpPr>
          <p:spPr>
            <a:xfrm>
              <a:off x="1064075" y="562256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...</a:t>
              </a:r>
              <a:endParaRPr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714554" y="2333639"/>
            <a:ext cx="6351837" cy="4438047"/>
            <a:chOff x="5613712" y="2041510"/>
            <a:chExt cx="6730337" cy="4769582"/>
          </a:xfrm>
        </p:grpSpPr>
        <p:pic>
          <p:nvPicPr>
            <p:cNvPr id="65" name="Google Shape;411;p4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8610600" y="2041510"/>
              <a:ext cx="3637396" cy="2625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413;p4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13712" y="2064554"/>
              <a:ext cx="3759740" cy="23486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415;p47"/>
            <p:cNvSpPr txBox="1"/>
            <p:nvPr/>
          </p:nvSpPr>
          <p:spPr>
            <a:xfrm>
              <a:off x="8943249" y="5654600"/>
              <a:ext cx="34008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lang="en-GB" sz="18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Decision making algorithm</a:t>
              </a: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8" name="Google Shape;412;p4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998155" y="4244668"/>
              <a:ext cx="3984045" cy="25664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xmlns="" id="{B45C7AF4-AF98-46C1-BFDD-B3BA77415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37" name="Date Placeholder 6">
            <a:extLst>
              <a:ext uri="{FF2B5EF4-FFF2-40B4-BE49-F238E27FC236}">
                <a16:creationId xmlns:a16="http://schemas.microsoft.com/office/drawing/2014/main" xmlns="" id="{8F866663-7D6C-4847-9B79-DC1A6F8B5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391838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2574385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CC Power cut tests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354143" y="2797390"/>
            <a:ext cx="5018707" cy="3755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During mid-annual power cut test on the 2</a:t>
            </a:r>
            <a:r>
              <a:rPr lang="en-US" baseline="30000" dirty="0">
                <a:solidFill>
                  <a:schemeClr val="tx2"/>
                </a:solidFill>
              </a:rPr>
              <a:t>nd</a:t>
            </a:r>
            <a:r>
              <a:rPr lang="en-US" dirty="0">
                <a:solidFill>
                  <a:schemeClr val="tx2"/>
                </a:solidFill>
              </a:rPr>
              <a:t> of July, 2018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Detected power cut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Notified the subscribed machines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Shutdown the machines, which had been predefined to be shutdown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Detected the power back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Notified the machines, which had been predefined to wait</a:t>
            </a:r>
          </a:p>
          <a:p>
            <a:pPr marL="45720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08" y="2713986"/>
            <a:ext cx="5662424" cy="353901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 rot="20562578">
            <a:off x="8605425" y="5313453"/>
            <a:ext cx="3522644" cy="965792"/>
          </a:xfrm>
          <a:prstGeom prst="roundRect">
            <a:avLst/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Presented at CHEP’18</a:t>
            </a:r>
            <a:endParaRPr lang="en-US" sz="2400" b="1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98DDD13C-5BB2-4FC2-8ABD-9987DB9C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xmlns="" id="{28ABBEC4-6B57-49BF-9DFD-5992CC9A1A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63812" y="6400800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37984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703672" cy="706964"/>
          </a:xfrm>
        </p:spPr>
        <p:txBody>
          <a:bodyPr/>
          <a:lstStyle/>
          <a:p>
            <a:r>
              <a:rPr lang="en-US" dirty="0"/>
              <a:t>From CERN CC UPS PLC to CERN CC shutdown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Any Puppet managed machine in CC*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40767" y="5445898"/>
            <a:ext cx="2095969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Log power cut events in </a:t>
            </a:r>
            <a:r>
              <a:rPr lang="en-US" sz="1200" b="1" i="1" dirty="0"/>
              <a:t>/</a:t>
            </a:r>
            <a:r>
              <a:rPr lang="en-US" sz="1200" b="1" i="1" dirty="0" err="1"/>
              <a:t>var</a:t>
            </a:r>
            <a:r>
              <a:rPr lang="en-US" sz="1200" b="1" i="1" dirty="0"/>
              <a:t>/log/powercut.log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Central CERN IT </a:t>
            </a:r>
            <a:r>
              <a:rPr lang="en-US" dirty="0" err="1"/>
              <a:t>ActiveMQ</a:t>
            </a:r>
            <a:r>
              <a:rPr lang="en-US" dirty="0"/>
              <a:t> brokers</a:t>
            </a:r>
            <a:endParaRPr lang="en-GB" dirty="0"/>
          </a:p>
        </p:txBody>
      </p:sp>
      <p:sp>
        <p:nvSpPr>
          <p:cNvPr id="12" name="Up Arrow 11"/>
          <p:cNvSpPr/>
          <p:nvPr/>
        </p:nvSpPr>
        <p:spPr>
          <a:xfrm rot="10800000">
            <a:off x="10009017" y="3904461"/>
            <a:ext cx="549065" cy="1432640"/>
          </a:xfrm>
          <a:prstGeom prst="upArrow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176472" y="4363171"/>
            <a:ext cx="1939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4. Execute</a:t>
            </a:r>
          </a:p>
          <a:p>
            <a:r>
              <a:rPr lang="en-US" sz="1200" dirty="0"/>
              <a:t> `</a:t>
            </a:r>
            <a:r>
              <a:rPr lang="en-US" sz="1200" b="1" i="1" dirty="0" err="1"/>
              <a:t>std_log</a:t>
            </a:r>
            <a:r>
              <a:rPr lang="en-US" sz="1200" b="1" i="1" dirty="0"/>
              <a:t> --path=XYZ</a:t>
            </a:r>
            <a:r>
              <a:rPr lang="en-US" sz="1200" dirty="0"/>
              <a:t>`</a:t>
            </a:r>
            <a:endParaRPr lang="en-GB" sz="1200" dirty="0"/>
          </a:p>
        </p:txBody>
      </p:sp>
      <p:sp>
        <p:nvSpPr>
          <p:cNvPr id="14" name="Right Arrow 13"/>
          <p:cNvSpPr/>
          <p:nvPr/>
        </p:nvSpPr>
        <p:spPr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>
            <a:off x="6859579" y="2764210"/>
            <a:ext cx="2591721" cy="548726"/>
          </a:xfrm>
          <a:prstGeom prst="lef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559698" y="2868240"/>
            <a:ext cx="1629561" cy="885431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/>
              <a:t>ccpcoX</a:t>
            </a:r>
            <a:r>
              <a:rPr lang="en-US" sz="1200" dirty="0"/>
              <a:t> programmatically detects power cut/back event  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261041" y="2621018"/>
            <a:ext cx="1788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1. /topic/</a:t>
            </a:r>
            <a:r>
              <a:rPr lang="en-US" sz="1200" b="1" dirty="0" err="1"/>
              <a:t>ccco.notif</a:t>
            </a:r>
            <a:r>
              <a:rPr lang="en-US" sz="1200" dirty="0"/>
              <a:t> 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3360710" y="2771668"/>
            <a:ext cx="1868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2. Publish message to /topic/</a:t>
            </a:r>
            <a:r>
              <a:rPr lang="en-US" sz="1200" b="1" dirty="0" err="1"/>
              <a:t>ccco.notif</a:t>
            </a:r>
            <a:r>
              <a:rPr lang="en-US" sz="1200" dirty="0"/>
              <a:t> 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7262478" y="3285612"/>
            <a:ext cx="1919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3. Message de-queued</a:t>
            </a:r>
          </a:p>
        </p:txBody>
      </p:sp>
      <p:sp>
        <p:nvSpPr>
          <p:cNvPr id="21" name="Rounded Rectangle 20"/>
          <p:cNvSpPr/>
          <p:nvPr/>
        </p:nvSpPr>
        <p:spPr>
          <a:xfrm rot="20562578">
            <a:off x="341662" y="4990037"/>
            <a:ext cx="2469790" cy="718351"/>
          </a:xfrm>
          <a:prstGeom prst="roundRect">
            <a:avLst/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 practice - IV</a:t>
            </a:r>
            <a:endParaRPr lang="en-US" sz="2400" b="1" dirty="0"/>
          </a:p>
        </p:txBody>
      </p:sp>
      <p:cxnSp>
        <p:nvCxnSpPr>
          <p:cNvPr id="32" name="Straight Arrow Connector 31"/>
          <p:cNvCxnSpPr>
            <a:stCxn id="20" idx="2"/>
            <a:endCxn id="33" idx="0"/>
          </p:cNvCxnSpPr>
          <p:nvPr/>
        </p:nvCxnSpPr>
        <p:spPr>
          <a:xfrm flipH="1">
            <a:off x="5773678" y="3562611"/>
            <a:ext cx="2448358" cy="100922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928602" y="4571837"/>
            <a:ext cx="3690152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/>
              <a:t> message = {'</a:t>
            </a:r>
            <a:r>
              <a:rPr lang="en-GB" sz="1200" dirty="0" err="1"/>
              <a:t>powercut_now</a:t>
            </a:r>
            <a:r>
              <a:rPr lang="en-GB" sz="1200" dirty="0"/>
              <a:t>': True, '</a:t>
            </a:r>
            <a:r>
              <a:rPr lang="en-GB" sz="1200" dirty="0" err="1"/>
              <a:t>elapsed_time</a:t>
            </a:r>
            <a:r>
              <a:rPr lang="en-GB" sz="1200" dirty="0"/>
              <a:t>': 0, 'simulation': False}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493530" y="3397988"/>
            <a:ext cx="1335209" cy="11960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6228777" y="5793157"/>
            <a:ext cx="1085754" cy="676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noProof="0" dirty="0">
                <a:solidFill>
                  <a:prstClr val="white"/>
                </a:solidFill>
                <a:latin typeface="Century Gothic"/>
              </a:rPr>
              <a:t>~2 min*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60710" y="3632149"/>
            <a:ext cx="18682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u="sng" dirty="0"/>
              <a:t>2 </a:t>
            </a:r>
            <a:r>
              <a:rPr lang="en-US" sz="1200" b="1" u="sng" dirty="0" err="1"/>
              <a:t>mins</a:t>
            </a:r>
            <a:r>
              <a:rPr lang="en-US" sz="1200" b="1" u="sng" dirty="0"/>
              <a:t> after detection!</a:t>
            </a:r>
            <a:endParaRPr lang="en-GB" sz="1200" b="1" u="sng" dirty="0"/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xmlns="" id="{71A6D2A4-D8EB-4A5A-94FF-8CC5DA4E7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25" name="Date Placeholder 6">
            <a:extLst>
              <a:ext uri="{FF2B5EF4-FFF2-40B4-BE49-F238E27FC236}">
                <a16:creationId xmlns:a16="http://schemas.microsoft.com/office/drawing/2014/main" xmlns="" id="{230BA478-1D63-4421-8AC0-E958962AA9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391840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575973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megabus.jpg"/>
          <p:cNvPicPr>
            <a:picLocks noChangeAspect="1"/>
          </p:cNvPicPr>
          <p:nvPr/>
        </p:nvPicPr>
        <p:blipFill>
          <a:blip r:embed="rId2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53" y="1846583"/>
            <a:ext cx="11230634" cy="456166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42382" y="2779912"/>
            <a:ext cx="10899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THANKS for listening and ENJOY your visit at CERN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23679" y="5413044"/>
            <a:ext cx="40543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Zhechka &amp; Simeon</a:t>
            </a:r>
            <a:endParaRPr lang="en-US" sz="2800" b="1" dirty="0">
              <a:solidFill>
                <a:srgbClr val="008000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596693" y="4321703"/>
            <a:ext cx="509410" cy="1361037"/>
            <a:chOff x="1024654" y="4379055"/>
            <a:chExt cx="673703" cy="2142369"/>
          </a:xfrm>
        </p:grpSpPr>
        <p:sp>
          <p:nvSpPr>
            <p:cNvPr id="45" name="Arc 44"/>
            <p:cNvSpPr/>
            <p:nvPr/>
          </p:nvSpPr>
          <p:spPr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765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Smiley Face 47"/>
              <p:cNvSpPr/>
              <p:nvPr/>
            </p:nvSpPr>
            <p:spPr>
              <a:xfrm>
                <a:off x="1078577" y="4379055"/>
                <a:ext cx="566764" cy="615392"/>
              </a:xfrm>
              <a:prstGeom prst="smileyFace">
                <a:avLst/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Arc 48"/>
              <p:cNvSpPr/>
              <p:nvPr/>
            </p:nvSpPr>
            <p:spPr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Arc 49"/>
              <p:cNvSpPr/>
              <p:nvPr/>
            </p:nvSpPr>
            <p:spPr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Arc 50"/>
              <p:cNvSpPr/>
              <p:nvPr/>
            </p:nvSpPr>
            <p:spPr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xmlns="" id="{AC020A9E-1EBE-4DF0-85CF-3B35C5C8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8" name="Date Placeholder 6">
            <a:extLst>
              <a:ext uri="{FF2B5EF4-FFF2-40B4-BE49-F238E27FC236}">
                <a16:creationId xmlns:a16="http://schemas.microsoft.com/office/drawing/2014/main" xmlns="" id="{60A83100-D547-430F-9A22-34E38F8E2F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421798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089654" y="4327571"/>
            <a:ext cx="509410" cy="1361037"/>
            <a:chOff x="1024654" y="4379055"/>
            <a:chExt cx="673703" cy="2142369"/>
          </a:xfrm>
        </p:grpSpPr>
        <p:sp>
          <p:nvSpPr>
            <p:cNvPr id="20" name="Arc 19"/>
            <p:cNvSpPr/>
            <p:nvPr/>
          </p:nvSpPr>
          <p:spPr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765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Smiley Face 22"/>
              <p:cNvSpPr/>
              <p:nvPr/>
            </p:nvSpPr>
            <p:spPr>
              <a:xfrm>
                <a:off x="1078577" y="4379055"/>
                <a:ext cx="566764" cy="615392"/>
              </a:xfrm>
              <a:prstGeom prst="smileyFace">
                <a:avLst/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Arc 23"/>
              <p:cNvSpPr/>
              <p:nvPr/>
            </p:nvSpPr>
            <p:spPr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Arc 24"/>
              <p:cNvSpPr/>
              <p:nvPr/>
            </p:nvSpPr>
            <p:spPr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Arc 25"/>
              <p:cNvSpPr/>
              <p:nvPr/>
            </p:nvSpPr>
            <p:spPr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260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416794" cy="706964"/>
          </a:xfrm>
        </p:spPr>
        <p:txBody>
          <a:bodyPr/>
          <a:lstStyle/>
          <a:p>
            <a:r>
              <a:rPr lang="en-US" dirty="0"/>
              <a:t>CERN Computer Centre (CC) in </a:t>
            </a:r>
            <a:r>
              <a:rPr lang="en-US" dirty="0" smtClean="0"/>
              <a:t>numbers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14122"/>
          <a:stretch/>
        </p:blipFill>
        <p:spPr>
          <a:xfrm>
            <a:off x="1263118" y="1784882"/>
            <a:ext cx="9597385" cy="462860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53BFFA65-D048-4F94-8598-5EDDE0DFE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xmlns="" id="{6F9289ED-02A3-410D-99D0-F26F7836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  <p:sp>
        <p:nvSpPr>
          <p:cNvPr id="7" name="Rounded Rectangle 6"/>
          <p:cNvSpPr/>
          <p:nvPr/>
        </p:nvSpPr>
        <p:spPr>
          <a:xfrm rot="20562578">
            <a:off x="468030" y="4814717"/>
            <a:ext cx="2205749" cy="965792"/>
          </a:xfrm>
          <a:prstGeom prst="roundRect">
            <a:avLst/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Oct’18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477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416794" cy="706964"/>
          </a:xfrm>
        </p:spPr>
        <p:txBody>
          <a:bodyPr/>
          <a:lstStyle/>
          <a:p>
            <a:r>
              <a:rPr lang="en-US" dirty="0"/>
              <a:t>CERN Computer Centre (CC) in </a:t>
            </a:r>
            <a:r>
              <a:rPr lang="en-US" dirty="0" smtClean="0"/>
              <a:t>numbers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53BFFA65-D048-4F94-8598-5EDDE0DFE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xmlns="" id="{6F9289ED-02A3-410D-99D0-F26F7836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  <p:pic>
        <p:nvPicPr>
          <p:cNvPr id="3" name="Picture 2" descr="CERNDCinnumbers20191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09"/>
          <a:stretch/>
        </p:blipFill>
        <p:spPr>
          <a:xfrm>
            <a:off x="1265830" y="1792464"/>
            <a:ext cx="9602711" cy="461830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 rot="20562578">
            <a:off x="468030" y="4814717"/>
            <a:ext cx="2205749" cy="965792"/>
          </a:xfrm>
          <a:prstGeom prst="roundRect">
            <a:avLst/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Oct’19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0669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etwork-lin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21980" r="10432" b="11609"/>
          <a:stretch>
            <a:fillRect/>
          </a:stretch>
        </p:blipFill>
        <p:spPr bwMode="auto">
          <a:xfrm>
            <a:off x="4808318" y="3451489"/>
            <a:ext cx="6744205" cy="32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network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34637" y="2517255"/>
            <a:ext cx="9905999" cy="8717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dirty="0"/>
              <a:t>250 </a:t>
            </a:r>
            <a:r>
              <a:rPr lang="en-US" dirty="0"/>
              <a:t>routers, 4100 switches, </a:t>
            </a:r>
            <a:r>
              <a:rPr lang="en-US" dirty="0" smtClean="0"/>
              <a:t>5000 </a:t>
            </a:r>
            <a:r>
              <a:rPr lang="en-US" dirty="0"/>
              <a:t>Wi-Fi points</a:t>
            </a:r>
          </a:p>
          <a:p>
            <a:r>
              <a:rPr lang="en-GB" dirty="0"/>
              <a:t>Over 50,000 km of optical fibre providing network connectivity throughout the CERN sites.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34637" y="3542908"/>
            <a:ext cx="4299364" cy="235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Wigner Data </a:t>
            </a:r>
            <a:r>
              <a:rPr lang="en-GB" dirty="0"/>
              <a:t>centre</a:t>
            </a:r>
            <a:r>
              <a:rPr lang="en-US" dirty="0"/>
              <a:t> in Hungary</a:t>
            </a:r>
          </a:p>
          <a:p>
            <a:pPr lvl="1"/>
            <a:r>
              <a:rPr lang="en-US" sz="1800" dirty="0"/>
              <a:t>1200 km distance</a:t>
            </a:r>
          </a:p>
          <a:p>
            <a:pPr lvl="1"/>
            <a:r>
              <a:rPr lang="en-GB" sz="1800" dirty="0"/>
              <a:t>with three 100 Gb/s 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B1CD81C9-99C2-4A6D-8765-90F62CC32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xmlns="" id="{605BBA5F-8CAF-4B46-9A25-6667A1E0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44717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50 </a:t>
            </a:r>
            <a:r>
              <a:rPr lang="en-US" dirty="0" err="1"/>
              <a:t>Pbytes</a:t>
            </a:r>
            <a:r>
              <a:rPr lang="en-US" dirty="0"/>
              <a:t> / year from LHC</a:t>
            </a:r>
          </a:p>
          <a:p>
            <a:pPr lvl="1"/>
            <a:r>
              <a:rPr lang="en-US" dirty="0"/>
              <a:t>+ 25 </a:t>
            </a:r>
            <a:r>
              <a:rPr lang="en-US" dirty="0" err="1"/>
              <a:t>Pbytes</a:t>
            </a:r>
            <a:r>
              <a:rPr lang="en-US" dirty="0"/>
              <a:t> / year from non-LHC experiments</a:t>
            </a:r>
          </a:p>
          <a:p>
            <a:r>
              <a:rPr lang="en-US" b="1" u="sng" dirty="0"/>
              <a:t>RECORD</a:t>
            </a:r>
            <a:r>
              <a:rPr lang="en-US" dirty="0"/>
              <a:t>: November 2018:  </a:t>
            </a:r>
            <a:r>
              <a:rPr lang="en-GB" dirty="0"/>
              <a:t>15.8 petabytes of data (from all sources) were written on tape that month</a:t>
            </a:r>
            <a:r>
              <a:rPr lang="en-GB" sz="1600" dirty="0"/>
              <a:t> </a:t>
            </a:r>
            <a:r>
              <a:rPr lang="en-GB" dirty="0"/>
              <a:t>(13.47 PB of LHC data alone)</a:t>
            </a:r>
            <a:endParaRPr lang="en-US" dirty="0"/>
          </a:p>
          <a:p>
            <a:pPr lvl="1"/>
            <a:r>
              <a:rPr lang="en-US" dirty="0"/>
              <a:t>More than 2 PB read/write daily</a:t>
            </a:r>
          </a:p>
          <a:p>
            <a:r>
              <a:rPr lang="en-US" dirty="0"/>
              <a:t>Tape drives faster than disks; but slower in mounting (latency)</a:t>
            </a:r>
          </a:p>
          <a:p>
            <a:pPr lvl="1"/>
            <a:r>
              <a:rPr lang="en-US" dirty="0"/>
              <a:t>90 K disk drives (of which 10-15% are SSD, providing less than 10% capacity)</a:t>
            </a:r>
          </a:p>
          <a:p>
            <a:pPr lvl="1"/>
            <a:r>
              <a:rPr lang="en-US" dirty="0"/>
              <a:t>SSDs are 5-10 times more expensive than spinning disks 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41412" y="5775159"/>
            <a:ext cx="1983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www.cern.ch/eos</a:t>
            </a:r>
            <a:endParaRPr lang="en-GB" dirty="0"/>
          </a:p>
          <a:p>
            <a:r>
              <a:rPr lang="en-GB" dirty="0">
                <a:hlinkClick r:id="rId3"/>
              </a:rPr>
              <a:t>www.cern.ch/castor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F8390759-45A7-4882-9942-E84A71BAF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xmlns="" id="{9B3ED19C-0E8E-455B-BF5E-9DA0DB61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50938" y="639406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7520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16-Oct-18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Teachers Program - Oct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Screen Shot 2018-10-15 at 21.58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35767" y="890386"/>
            <a:ext cx="80932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https://filer‐carbon.cern.ch/</a:t>
            </a:r>
            <a:r>
              <a:rPr lang="en-US" sz="1600" dirty="0" err="1"/>
              <a:t>grafana</a:t>
            </a:r>
            <a:r>
              <a:rPr lang="en-US" sz="1600" dirty="0"/>
              <a:t>/dashboard/</a:t>
            </a:r>
            <a:r>
              <a:rPr lang="en-US" sz="1600" dirty="0" err="1"/>
              <a:t>db</a:t>
            </a:r>
            <a:r>
              <a:rPr lang="en-US" sz="1600" dirty="0"/>
              <a:t>/</a:t>
            </a:r>
            <a:r>
              <a:rPr lang="en-US" sz="1600" dirty="0" err="1"/>
              <a:t>castor‐dashboard?orgId</a:t>
            </a:r>
            <a:r>
              <a:rPr lang="en-US" sz="1600" dirty="0"/>
              <a:t>=1</a:t>
            </a:r>
          </a:p>
        </p:txBody>
      </p:sp>
    </p:spTree>
    <p:extLst>
      <p:ext uri="{BB962C8B-B14F-4D97-AF65-F5344CB8AC3E}">
        <p14:creationId xmlns:p14="http://schemas.microsoft.com/office/powerpoint/2010/main" val="710814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 descr="Screen Shot 2018-10-15 at 22.28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93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Electricity and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2.7 </a:t>
            </a:r>
            <a:r>
              <a:rPr lang="en-US" dirty="0"/>
              <a:t>MW consumption (+ ~ 1 MW cooling) from maximum 3.5 MW</a:t>
            </a:r>
          </a:p>
          <a:p>
            <a:pPr lvl="1"/>
            <a:r>
              <a:rPr lang="en-US" dirty="0"/>
              <a:t>480 KW diesel generators</a:t>
            </a:r>
          </a:p>
          <a:p>
            <a:r>
              <a:rPr lang="en-US" dirty="0"/>
              <a:t>Protected by UPS</a:t>
            </a:r>
          </a:p>
          <a:p>
            <a:pPr lvl="1"/>
            <a:r>
              <a:rPr lang="en-US" dirty="0"/>
              <a:t>Enough to start the diesel generators</a:t>
            </a:r>
          </a:p>
          <a:p>
            <a:pPr lvl="1"/>
            <a:r>
              <a:rPr lang="en-US" dirty="0"/>
              <a:t>Enough to shut down non-critical machines*</a:t>
            </a:r>
          </a:p>
          <a:p>
            <a:r>
              <a:rPr lang="en-US" dirty="0"/>
              <a:t>Cooling</a:t>
            </a:r>
          </a:p>
          <a:p>
            <a:pPr lvl="1"/>
            <a:r>
              <a:rPr lang="en-US" dirty="0"/>
              <a:t>Chilled air via silver ducts enters the false floor and the into the closed server aisles</a:t>
            </a:r>
          </a:p>
          <a:p>
            <a:pPr lvl="1"/>
            <a:r>
              <a:rPr lang="en-US" dirty="0"/>
              <a:t>Water-cooled racks in the vault in the basement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5F03DB14-95DF-4EE6-96A0-DDBAD7CE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358" y="6391838"/>
            <a:ext cx="3859795" cy="304801"/>
          </a:xfrm>
        </p:spPr>
        <p:txBody>
          <a:bodyPr/>
          <a:lstStyle/>
          <a:p>
            <a:r>
              <a:rPr lang="en-US" dirty="0"/>
              <a:t>Teachers Program - Oct ‘19</a:t>
            </a: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xmlns="" id="{30196892-50F7-4944-9F80-89208BAA4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73043" y="6425081"/>
            <a:ext cx="990599" cy="304799"/>
          </a:xfrm>
        </p:spPr>
        <p:txBody>
          <a:bodyPr/>
          <a:lstStyle/>
          <a:p>
            <a:r>
              <a:rPr lang="en-US" dirty="0"/>
              <a:t>03-Oct-19</a:t>
            </a:r>
          </a:p>
        </p:txBody>
      </p:sp>
    </p:spTree>
    <p:extLst>
      <p:ext uri="{BB962C8B-B14F-4D97-AF65-F5344CB8AC3E}">
        <p14:creationId xmlns:p14="http://schemas.microsoft.com/office/powerpoint/2010/main" val="2791858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Custom 4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335B74"/>
      </a:hlink>
      <a:folHlink>
        <a:srgbClr val="70A1C0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9547</TotalTime>
  <Words>1329</Words>
  <Application>Microsoft Macintosh PowerPoint</Application>
  <PresentationFormat>Custom</PresentationFormat>
  <Paragraphs>237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Ion Boardroom</vt:lpstr>
      <vt:lpstr>How we manage 40K machines in the CERN Computer centre</vt:lpstr>
      <vt:lpstr>Outline</vt:lpstr>
      <vt:lpstr>CERN Computer Centre (CC) in numbers </vt:lpstr>
      <vt:lpstr>CERN Computer Centre (CC) in numbers </vt:lpstr>
      <vt:lpstr>Computing network</vt:lpstr>
      <vt:lpstr>Data storage</vt:lpstr>
      <vt:lpstr>PowerPoint Presentation</vt:lpstr>
      <vt:lpstr>PowerPoint Presentation</vt:lpstr>
      <vt:lpstr>Electricity and cooling</vt:lpstr>
      <vt:lpstr>WLCG – Worldwide LHC computing grid</vt:lpstr>
      <vt:lpstr>Configuration management at CERN IT</vt:lpstr>
      <vt:lpstr>PowerPoint Presentation</vt:lpstr>
      <vt:lpstr>CERNMegabus at CERN IT</vt:lpstr>
      <vt:lpstr>CERNMegabus architecture </vt:lpstr>
      <vt:lpstr>Already our clients</vt:lpstr>
      <vt:lpstr>From roger to EOS/CASTOR/Puppet HAProxy</vt:lpstr>
      <vt:lpstr>CERN CC Power Cut event</vt:lpstr>
      <vt:lpstr>CERN CC Power cut event detection</vt:lpstr>
      <vt:lpstr>UPS and PLC</vt:lpstr>
      <vt:lpstr>CERN CC Power cut event detection algorithm</vt:lpstr>
      <vt:lpstr>CERN CC Power cut tests</vt:lpstr>
      <vt:lpstr>From CERN CC UPS PLC to CERN CC shutdown</vt:lpstr>
      <vt:lpstr>Thanks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Zhechka Toteva</dc:creator>
  <cp:lastModifiedBy>Zhechka Toteva</cp:lastModifiedBy>
  <cp:revision>280</cp:revision>
  <cp:lastPrinted>2018-07-05T10:53:07Z</cp:lastPrinted>
  <dcterms:created xsi:type="dcterms:W3CDTF">2018-07-02T10:47:18Z</dcterms:created>
  <dcterms:modified xsi:type="dcterms:W3CDTF">2019-10-03T11:42:30Z</dcterms:modified>
</cp:coreProperties>
</file>