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  <p:sldMasterId id="2147485123" r:id="rId7"/>
    <p:sldMasterId id="2147485127" r:id="rId8"/>
  </p:sldMasterIdLst>
  <p:notesMasterIdLst>
    <p:notesMasterId r:id="rId52"/>
  </p:notesMasterIdLst>
  <p:sldIdLst>
    <p:sldId id="607" r:id="rId9"/>
    <p:sldId id="608" r:id="rId10"/>
    <p:sldId id="610" r:id="rId11"/>
    <p:sldId id="611" r:id="rId12"/>
    <p:sldId id="612" r:id="rId13"/>
    <p:sldId id="613" r:id="rId14"/>
    <p:sldId id="615" r:id="rId15"/>
    <p:sldId id="614" r:id="rId16"/>
    <p:sldId id="616" r:id="rId17"/>
    <p:sldId id="621" r:id="rId18"/>
    <p:sldId id="641" r:id="rId19"/>
    <p:sldId id="644" r:id="rId20"/>
    <p:sldId id="617" r:id="rId21"/>
    <p:sldId id="618" r:id="rId22"/>
    <p:sldId id="620" r:id="rId23"/>
    <p:sldId id="619" r:id="rId24"/>
    <p:sldId id="622" r:id="rId25"/>
    <p:sldId id="623" r:id="rId26"/>
    <p:sldId id="624" r:id="rId27"/>
    <p:sldId id="626" r:id="rId28"/>
    <p:sldId id="628" r:id="rId29"/>
    <p:sldId id="627" r:id="rId30"/>
    <p:sldId id="629" r:id="rId31"/>
    <p:sldId id="630" r:id="rId32"/>
    <p:sldId id="631" r:id="rId33"/>
    <p:sldId id="640" r:id="rId34"/>
    <p:sldId id="632" r:id="rId35"/>
    <p:sldId id="635" r:id="rId36"/>
    <p:sldId id="636" r:id="rId37"/>
    <p:sldId id="649" r:id="rId38"/>
    <p:sldId id="633" r:id="rId39"/>
    <p:sldId id="646" r:id="rId40"/>
    <p:sldId id="637" r:id="rId41"/>
    <p:sldId id="647" r:id="rId42"/>
    <p:sldId id="638" r:id="rId43"/>
    <p:sldId id="639" r:id="rId44"/>
    <p:sldId id="652" r:id="rId45"/>
    <p:sldId id="653" r:id="rId46"/>
    <p:sldId id="643" r:id="rId47"/>
    <p:sldId id="648" r:id="rId48"/>
    <p:sldId id="645" r:id="rId49"/>
    <p:sldId id="431" r:id="rId50"/>
    <p:sldId id="654" r:id="rId5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515">
          <p15:clr>
            <a:srgbClr val="A4A3A4"/>
          </p15:clr>
        </p15:guide>
        <p15:guide id="2" orient="horz" pos="932">
          <p15:clr>
            <a:srgbClr val="A4A3A4"/>
          </p15:clr>
        </p15:guide>
        <p15:guide id="3" orient="horz" pos="4008">
          <p15:clr>
            <a:srgbClr val="A4A3A4"/>
          </p15:clr>
        </p15:guide>
        <p15:guide id="4" orient="horz" pos="758">
          <p15:clr>
            <a:srgbClr val="A4A3A4"/>
          </p15:clr>
        </p15:guide>
        <p15:guide id="5" pos="489">
          <p15:clr>
            <a:srgbClr val="A4A3A4"/>
          </p15:clr>
        </p15:guide>
        <p15:guide id="6" pos="5432">
          <p15:clr>
            <a:srgbClr val="A4A3A4"/>
          </p15:clr>
        </p15:guide>
        <p15:guide id="7" pos="3061">
          <p15:clr>
            <a:srgbClr val="A4A3A4"/>
          </p15:clr>
        </p15:guide>
        <p15:guide id="8" pos="3646">
          <p15:clr>
            <a:srgbClr val="A4A3A4"/>
          </p15:clr>
        </p15:guide>
        <p15:guide id="9" pos="521">
          <p15:clr>
            <a:srgbClr val="A4A3A4"/>
          </p15:clr>
        </p15:guide>
        <p15:guide id="10" pos="2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F66FF"/>
    <a:srgbClr val="FFCCFF"/>
    <a:srgbClr val="FF99FF"/>
    <a:srgbClr val="CCFFCC"/>
    <a:srgbClr val="4597A0"/>
    <a:srgbClr val="FFFFFF"/>
    <a:srgbClr val="A6A7A2"/>
    <a:srgbClr val="FF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88942" autoAdjust="0"/>
  </p:normalViewPr>
  <p:slideViewPr>
    <p:cSldViewPr snapToGrid="0">
      <p:cViewPr varScale="1">
        <p:scale>
          <a:sx n="121" d="100"/>
          <a:sy n="121" d="100"/>
        </p:scale>
        <p:origin x="1314" y="108"/>
      </p:cViewPr>
      <p:guideLst>
        <p:guide orient="horz" pos="515"/>
        <p:guide orient="horz" pos="932"/>
        <p:guide orient="horz" pos="4008"/>
        <p:guide orient="horz" pos="758"/>
        <p:guide pos="489"/>
        <p:guide pos="5432"/>
        <p:guide pos="3061"/>
        <p:guide pos="3646"/>
        <p:guide pos="521"/>
        <p:guide pos="2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798" y="21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4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22CCB8E-3BD9-4496-AD83-AE94AC460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2CCB8E-3BD9-4496-AD83-AE94AC460927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313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2CCB8E-3BD9-4496-AD83-AE94AC460927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617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Corisande" pitchFamily="2" charset="0"/>
                <a:ea typeface="ヒラギノ角ゴ Pro W3"/>
              </a:rPr>
              <a:t>Questions?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&amp;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66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660" y="3886200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D800-7EEF-4ECA-96B1-1E24817C0E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43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305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523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892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9179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2026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0D30F-66D3-43A5-AB9C-4E79CC67D6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03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12373-D525-40A6-A5D7-B3AFD25AB4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905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45240-4BE3-407B-8D8C-12B9FCFCC5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9596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02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948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ADE37-569F-4235-A6A3-EE013D54EA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981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967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45416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19255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781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840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23039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8677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4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505323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8912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CA353-51D1-419B-9F35-48BD5A9EA3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7738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8722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4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717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829245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7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293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018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35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BE84285-D18C-4745-8F8C-C148E25111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63" r:id="rId1"/>
    <p:sldLayoutId id="2147485164" r:id="rId2"/>
    <p:sldLayoutId id="2147485165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/>
            </a:lvl1pPr>
          </a:lstStyle>
          <a:p>
            <a:pPr>
              <a:defRPr/>
            </a:pPr>
            <a:fld id="{44E53A6C-3A05-42F0-AE2F-778C14BCD7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083300"/>
            <a:ext cx="23891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69" r:id="rId1"/>
    <p:sldLayoutId id="2147485170" r:id="rId2"/>
    <p:sldLayoutId id="2147485171" r:id="rId3"/>
    <p:sldLayoutId id="2147485172" r:id="rId4"/>
    <p:sldLayoutId id="2147485173" r:id="rId5"/>
    <p:sldLayoutId id="2147485174" r:id="rId6"/>
    <p:sldLayoutId id="2147485175" r:id="rId7"/>
    <p:sldLayoutId id="2147485176" r:id="rId8"/>
    <p:sldLayoutId id="2147485177" r:id="rId9"/>
    <p:sldLayoutId id="2147485178" r:id="rId10"/>
    <p:sldLayoutId id="21474851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50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02AF60-306D-4C10-83B5-D1CF97F00C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6" r:id="rId1"/>
    <p:sldLayoutId id="2147485167" r:id="rId2"/>
    <p:sldLayoutId id="214748516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17D5BDBF-304E-4D68-9B64-22EB89991D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0" r:id="rId1"/>
    <p:sldLayoutId id="2147485181" r:id="rId2"/>
    <p:sldLayoutId id="2147485182" r:id="rId3"/>
    <p:sldLayoutId id="2147485183" r:id="rId4"/>
    <p:sldLayoutId id="2147485184" r:id="rId5"/>
    <p:sldLayoutId id="2147485185" r:id="rId6"/>
    <p:sldLayoutId id="2147485186" r:id="rId7"/>
    <p:sldLayoutId id="2147485187" r:id="rId8"/>
    <p:sldLayoutId id="2147485188" r:id="rId9"/>
    <p:sldLayoutId id="2147485189" r:id="rId1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2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7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000066"/>
                </a:solidFill>
                <a:latin typeface="Calibri" panose="020F0502020204030204" pitchFamily="34" charset="0"/>
              </a:rPr>
              <a:t>Particle Sources</a:t>
            </a:r>
            <a:endParaRPr lang="en-US" altLang="en-US" dirty="0" smtClean="0">
              <a:solidFill>
                <a:srgbClr val="3C8C93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GB" sz="3200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Dr.</a:t>
            </a: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 Scott Lawrie</a:t>
            </a:r>
          </a:p>
          <a:p>
            <a:pPr>
              <a:defRPr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Ion Source Section Leader</a:t>
            </a:r>
          </a:p>
          <a:p>
            <a:pPr>
              <a:defRPr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ISIS Pulsed Spallation Neutron &amp; Muon Facility</a:t>
            </a:r>
          </a:p>
          <a:p>
            <a:pPr>
              <a:defRPr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Rutherford Appleton Laboratory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alibri"/>
              <a:cs typeface="Calibri"/>
            </a:endParaRPr>
          </a:p>
          <a:p>
            <a:pPr>
              <a:defRPr/>
            </a:pPr>
            <a:endParaRPr lang="en-GB" dirty="0"/>
          </a:p>
          <a:p>
            <a:pPr eaLnBrk="1" hangingPunct="1">
              <a:defRPr/>
            </a:pPr>
            <a:endParaRPr lang="en-US" altLang="en-US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5315" y="1253360"/>
            <a:ext cx="7772400" cy="490307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Particle sources have</a:t>
            </a:r>
            <a:br>
              <a:rPr lang="en-GB" dirty="0" smtClean="0"/>
            </a:br>
            <a:r>
              <a:rPr lang="en-GB" dirty="0" smtClean="0"/>
              <a:t>very low beam energy: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trike="sngStrike" dirty="0" smtClean="0"/>
              <a:t>Magnetic focusing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trike="sngStrike" dirty="0" smtClean="0"/>
              <a:t>Magnetic deflection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trike="sngStrike" dirty="0" smtClean="0"/>
              <a:t>RF acceleration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trike="sngStrike" dirty="0" smtClean="0"/>
              <a:t>Relativistic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trike="sngStrike" dirty="0" smtClean="0"/>
              <a:t>Ample space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High space-charge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Dirty vacuum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Sensitive diagnostics</a:t>
            </a:r>
          </a:p>
          <a:p>
            <a:pPr marL="0" indent="0">
              <a:buNone/>
            </a:pPr>
            <a:r>
              <a:rPr lang="en-GB" dirty="0" smtClean="0"/>
              <a:t>HV is the only option, BUT: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Voltage Considerations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4627297" y="1162505"/>
            <a:ext cx="4413388" cy="1085453"/>
            <a:chOff x="4627297" y="1162505"/>
            <a:chExt cx="4413388" cy="108545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35123" b="37032"/>
            <a:stretch/>
          </p:blipFill>
          <p:spPr>
            <a:xfrm>
              <a:off x="4918120" y="1162505"/>
              <a:ext cx="3831742" cy="70944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627297" y="1847848"/>
              <a:ext cx="44133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Must protect insulator triple junctions </a:t>
              </a:r>
              <a:endParaRPr lang="en-GB" sz="2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53941" y="2314051"/>
            <a:ext cx="4160113" cy="1340384"/>
            <a:chOff x="4753941" y="2314051"/>
            <a:chExt cx="4160113" cy="13403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34487" t="63045" r="31154" b="22814"/>
            <a:stretch/>
          </p:blipFill>
          <p:spPr>
            <a:xfrm>
              <a:off x="4918120" y="2314051"/>
              <a:ext cx="3831742" cy="98566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753941" y="3254325"/>
              <a:ext cx="41601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Must avoid points in E-field regions</a:t>
              </a:r>
              <a:endParaRPr lang="en-GB" sz="2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55969" y="3741810"/>
            <a:ext cx="4556055" cy="1976017"/>
            <a:chOff x="4555969" y="3741810"/>
            <a:chExt cx="4556055" cy="19760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19348" t="24695" r="15108" b="32174"/>
            <a:stretch/>
          </p:blipFill>
          <p:spPr>
            <a:xfrm>
              <a:off x="4918120" y="3741810"/>
              <a:ext cx="3831742" cy="157590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55969" y="5317717"/>
              <a:ext cx="45560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Must ensure proper cable terminations</a:t>
              </a:r>
              <a:endParaRPr lang="en-GB" sz="2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6744" y="931326"/>
                <a:ext cx="24275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744" y="931326"/>
                <a:ext cx="2427524" cy="369332"/>
              </a:xfrm>
              <a:prstGeom prst="rect">
                <a:avLst/>
              </a:prstGeom>
              <a:blipFill>
                <a:blip r:embed="rId5"/>
                <a:stretch>
                  <a:fillRect l="-2513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319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8151" y="1092255"/>
            <a:ext cx="8218422" cy="3800488"/>
          </a:xfrm>
        </p:spPr>
        <p:txBody>
          <a:bodyPr/>
          <a:lstStyle/>
          <a:p>
            <a:r>
              <a:rPr lang="en-GB" dirty="0" smtClean="0"/>
              <a:t>Usually only need beam a fraction of the time</a:t>
            </a:r>
          </a:p>
          <a:p>
            <a:r>
              <a:rPr lang="en-GB" dirty="0" smtClean="0"/>
              <a:t>However, more difficult to make pulsed power supplies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in Pulsed Sources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3705"/>
          <a:stretch/>
        </p:blipFill>
        <p:spPr>
          <a:xfrm>
            <a:off x="1380564" y="1962804"/>
            <a:ext cx="6572058" cy="32464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0359" y="5231469"/>
            <a:ext cx="6370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Duty Factor = Pulse Length x Repetition Rate</a:t>
            </a:r>
          </a:p>
          <a:p>
            <a:r>
              <a:rPr lang="en-GB" dirty="0" smtClean="0"/>
              <a:t>e.g. ISIS: 200 µs x 50 Hz = 1% Duty Factor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81014" y="2010101"/>
            <a:ext cx="258275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Different D.F.%</a:t>
            </a:r>
            <a:br>
              <a:rPr lang="en-GB" dirty="0" smtClean="0"/>
            </a:br>
            <a:r>
              <a:rPr lang="en-GB" dirty="0" smtClean="0"/>
              <a:t>but same total</a:t>
            </a:r>
            <a:br>
              <a:rPr lang="en-GB" dirty="0" smtClean="0"/>
            </a:br>
            <a:r>
              <a:rPr lang="en-GB" dirty="0" smtClean="0"/>
              <a:t>integrated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96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Reliability and Stability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" t="14032" r="948" b="1514"/>
          <a:stretch/>
        </p:blipFill>
        <p:spPr bwMode="auto">
          <a:xfrm>
            <a:off x="0" y="1032517"/>
            <a:ext cx="9144000" cy="582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87813" y="4070147"/>
            <a:ext cx="2488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Seven week log</a:t>
            </a:r>
          </a:p>
        </p:txBody>
      </p:sp>
    </p:spTree>
    <p:extLst>
      <p:ext uri="{BB962C8B-B14F-4D97-AF65-F5344CB8AC3E}">
        <p14:creationId xmlns:p14="http://schemas.microsoft.com/office/powerpoint/2010/main" val="341214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0039" y="1336617"/>
            <a:ext cx="8186891" cy="4472975"/>
          </a:xfrm>
        </p:spPr>
        <p:txBody>
          <a:bodyPr/>
          <a:lstStyle/>
          <a:p>
            <a:r>
              <a:rPr lang="en-GB" dirty="0" smtClean="0"/>
              <a:t>Electrons released from </a:t>
            </a:r>
            <a:r>
              <a:rPr lang="en-GB" dirty="0" smtClean="0">
                <a:solidFill>
                  <a:srgbClr val="FF0000"/>
                </a:solidFill>
              </a:rPr>
              <a:t>hot surfaces</a:t>
            </a:r>
          </a:p>
          <a:p>
            <a:r>
              <a:rPr lang="en-GB" dirty="0" smtClean="0"/>
              <a:t>Lower </a:t>
            </a:r>
            <a:r>
              <a:rPr lang="en-GB" dirty="0" smtClean="0">
                <a:solidFill>
                  <a:srgbClr val="FF0000"/>
                </a:solidFill>
              </a:rPr>
              <a:t>work-function</a:t>
            </a:r>
            <a:r>
              <a:rPr lang="en-GB" dirty="0" smtClean="0"/>
              <a:t> materials release more electrons</a:t>
            </a:r>
          </a:p>
          <a:p>
            <a:r>
              <a:rPr lang="en-GB" dirty="0" smtClean="0"/>
              <a:t>Space-charge limit to amount of </a:t>
            </a:r>
            <a:r>
              <a:rPr lang="en-GB" dirty="0" smtClean="0">
                <a:solidFill>
                  <a:srgbClr val="FF0000"/>
                </a:solidFill>
              </a:rPr>
              <a:t>extractable current</a:t>
            </a:r>
          </a:p>
          <a:p>
            <a:r>
              <a:rPr lang="en-GB" dirty="0" smtClean="0"/>
              <a:t>Extraction systems described by their </a:t>
            </a:r>
            <a:r>
              <a:rPr lang="en-GB" dirty="0" err="1" smtClean="0">
                <a:solidFill>
                  <a:srgbClr val="FF0000"/>
                </a:solidFill>
              </a:rPr>
              <a:t>perveance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Particle beams described by their </a:t>
            </a:r>
            <a:r>
              <a:rPr lang="en-GB" dirty="0" smtClean="0">
                <a:solidFill>
                  <a:srgbClr val="FF0000"/>
                </a:solidFill>
              </a:rPr>
              <a:t>emittance</a:t>
            </a:r>
          </a:p>
          <a:p>
            <a:r>
              <a:rPr lang="en-GB" dirty="0" smtClean="0"/>
              <a:t>Many ways to define emittance and its units: be </a:t>
            </a:r>
            <a:r>
              <a:rPr lang="en-GB" dirty="0" smtClean="0">
                <a:solidFill>
                  <a:srgbClr val="FF0000"/>
                </a:solidFill>
              </a:rPr>
              <a:t>careful</a:t>
            </a:r>
          </a:p>
          <a:p>
            <a:r>
              <a:rPr lang="en-GB" dirty="0" smtClean="0"/>
              <a:t>Must consider </a:t>
            </a:r>
            <a:r>
              <a:rPr lang="en-GB" dirty="0" smtClean="0">
                <a:solidFill>
                  <a:srgbClr val="FF0000"/>
                </a:solidFill>
              </a:rPr>
              <a:t>high voltage </a:t>
            </a:r>
            <a:r>
              <a:rPr lang="en-GB" dirty="0" smtClean="0"/>
              <a:t>engineering requirements</a:t>
            </a:r>
          </a:p>
          <a:p>
            <a:r>
              <a:rPr lang="en-GB" dirty="0" smtClean="0"/>
              <a:t>Usually need specialist </a:t>
            </a:r>
            <a:r>
              <a:rPr lang="en-GB" dirty="0" smtClean="0">
                <a:solidFill>
                  <a:srgbClr val="FF0000"/>
                </a:solidFill>
              </a:rPr>
              <a:t>pulsed</a:t>
            </a:r>
            <a:r>
              <a:rPr lang="en-GB" dirty="0" smtClean="0"/>
              <a:t> power supplies</a:t>
            </a:r>
          </a:p>
          <a:p>
            <a:r>
              <a:rPr lang="en-GB" b="1" u="sng" dirty="0" smtClean="0">
                <a:solidFill>
                  <a:srgbClr val="FF0000"/>
                </a:solidFill>
              </a:rPr>
              <a:t>Reliability</a:t>
            </a:r>
            <a:r>
              <a:rPr lang="en-GB" dirty="0" smtClean="0"/>
              <a:t> dominates all other performance goals</a:t>
            </a:r>
          </a:p>
          <a:p>
            <a:r>
              <a:rPr lang="en-GB" dirty="0" smtClean="0"/>
              <a:t>Now we can move onto real particle sources…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Fundamentals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1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Thermionic Electron Gun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192" t="27082" r="25288" b="8302"/>
          <a:stretch/>
        </p:blipFill>
        <p:spPr>
          <a:xfrm>
            <a:off x="2836009" y="1109872"/>
            <a:ext cx="6170788" cy="4418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595" t="35070" r="52209" b="18854"/>
          <a:stretch/>
        </p:blipFill>
        <p:spPr>
          <a:xfrm>
            <a:off x="63063" y="3197283"/>
            <a:ext cx="2451538" cy="2420438"/>
          </a:xfrm>
          <a:prstGeom prst="rect">
            <a:avLst/>
          </a:prstGeom>
        </p:spPr>
      </p:pic>
      <p:pic>
        <p:nvPicPr>
          <p:cNvPr id="1028" name="Picture 4" descr="Image result for tungsten filament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3" r="25453"/>
          <a:stretch/>
        </p:blipFill>
        <p:spPr bwMode="auto">
          <a:xfrm>
            <a:off x="84849" y="1007548"/>
            <a:ext cx="1024759" cy="220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063" y="5475829"/>
            <a:ext cx="3078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 dispenser cathode</a:t>
            </a:r>
            <a:br>
              <a:rPr lang="en-GB" dirty="0" smtClean="0"/>
            </a:br>
            <a:r>
              <a:rPr lang="en-GB" dirty="0" smtClean="0"/>
              <a:t>with impregnated</a:t>
            </a:r>
            <a:br>
              <a:rPr lang="en-GB" dirty="0" smtClean="0"/>
            </a:br>
            <a:r>
              <a:rPr lang="en-GB" dirty="0" smtClean="0"/>
              <a:t>BaO:CaO:Al2O3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 bwMode="auto">
          <a:xfrm>
            <a:off x="2979683" y="4950372"/>
            <a:ext cx="2427889" cy="5780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1026" name="Picture 2" descr="Image result for monitor cathode ray tub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18" y="1043276"/>
            <a:ext cx="2012622" cy="201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ross 6"/>
          <p:cNvSpPr/>
          <p:nvPr/>
        </p:nvSpPr>
        <p:spPr bwMode="auto">
          <a:xfrm rot="2744150">
            <a:off x="157586" y="734686"/>
            <a:ext cx="2629800" cy="2629800"/>
          </a:xfrm>
          <a:prstGeom prst="plus">
            <a:avLst>
              <a:gd name="adj" fmla="val 42792"/>
            </a:avLst>
          </a:prstGeom>
          <a:solidFill>
            <a:srgbClr val="FF0000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053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Photocathode Electron Guns</a:t>
            </a:r>
            <a:endParaRPr lang="en-GB" dirty="0"/>
          </a:p>
        </p:txBody>
      </p:sp>
      <p:sp>
        <p:nvSpPr>
          <p:cNvPr id="6" name="L-Shape 5"/>
          <p:cNvSpPr/>
          <p:nvPr/>
        </p:nvSpPr>
        <p:spPr bwMode="auto">
          <a:xfrm flipH="1">
            <a:off x="1045788" y="1064913"/>
            <a:ext cx="499342" cy="638033"/>
          </a:xfrm>
          <a:prstGeom prst="corner">
            <a:avLst>
              <a:gd name="adj1" fmla="val 26401"/>
              <a:gd name="adj2" fmla="val 31711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L-Shape 6"/>
          <p:cNvSpPr/>
          <p:nvPr/>
        </p:nvSpPr>
        <p:spPr bwMode="auto">
          <a:xfrm flipH="1" flipV="1">
            <a:off x="1045786" y="2221885"/>
            <a:ext cx="499343" cy="670035"/>
          </a:xfrm>
          <a:prstGeom prst="corner">
            <a:avLst>
              <a:gd name="adj1" fmla="val 26401"/>
              <a:gd name="adj2" fmla="val 31711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5468" y="2046562"/>
            <a:ext cx="2300214" cy="894176"/>
            <a:chOff x="465468" y="2046562"/>
            <a:chExt cx="2300214" cy="894176"/>
          </a:xfrm>
        </p:grpSpPr>
        <p:sp>
          <p:nvSpPr>
            <p:cNvPr id="9" name="Rectangle 8"/>
            <p:cNvSpPr/>
            <p:nvPr/>
          </p:nvSpPr>
          <p:spPr bwMode="auto">
            <a:xfrm rot="475329">
              <a:off x="465468" y="2046562"/>
              <a:ext cx="2300214" cy="133796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600910" y="2180309"/>
              <a:ext cx="129600" cy="760429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 rot="2957486">
            <a:off x="2562527" y="2192369"/>
            <a:ext cx="292541" cy="9465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5794" y="1890416"/>
            <a:ext cx="2354280" cy="144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143345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Photo-</a:t>
            </a:r>
            <a:br>
              <a:rPr lang="en-GB" dirty="0" smtClean="0"/>
            </a:br>
            <a:r>
              <a:rPr lang="en-GB" dirty="0" smtClean="0"/>
              <a:t>cathode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46251" y="1064913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Anode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590286" y="991495"/>
            <a:ext cx="1314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Electron</a:t>
            </a:r>
            <a:br>
              <a:rPr lang="en-GB" dirty="0" smtClean="0"/>
            </a:b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22851" y="2238918"/>
            <a:ext cx="989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</a:t>
            </a:r>
            <a:br>
              <a:rPr lang="en-GB" dirty="0" smtClean="0"/>
            </a:b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 bwMode="auto">
          <a:xfrm rot="2957486">
            <a:off x="2663638" y="2165745"/>
            <a:ext cx="292541" cy="946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59671" y="1780451"/>
            <a:ext cx="126123" cy="362894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923260"/>
              </p:ext>
            </p:extLst>
          </p:nvPr>
        </p:nvGraphicFramePr>
        <p:xfrm>
          <a:off x="3168107" y="1064913"/>
          <a:ext cx="5903493" cy="3434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39">
                  <a:extLst>
                    <a:ext uri="{9D8B030D-6E8A-4147-A177-3AD203B41FA5}">
                      <a16:colId xmlns:a16="http://schemas.microsoft.com/office/drawing/2014/main" val="3662866674"/>
                    </a:ext>
                  </a:extLst>
                </a:gridCol>
                <a:gridCol w="1355558">
                  <a:extLst>
                    <a:ext uri="{9D8B030D-6E8A-4147-A177-3AD203B41FA5}">
                      <a16:colId xmlns:a16="http://schemas.microsoft.com/office/drawing/2014/main" val="4149737733"/>
                    </a:ext>
                  </a:extLst>
                </a:gridCol>
                <a:gridCol w="1339516">
                  <a:extLst>
                    <a:ext uri="{9D8B030D-6E8A-4147-A177-3AD203B41FA5}">
                      <a16:colId xmlns:a16="http://schemas.microsoft.com/office/drawing/2014/main" val="4285520086"/>
                    </a:ext>
                  </a:extLst>
                </a:gridCol>
                <a:gridCol w="794084">
                  <a:extLst>
                    <a:ext uri="{9D8B030D-6E8A-4147-A177-3AD203B41FA5}">
                      <a16:colId xmlns:a16="http://schemas.microsoft.com/office/drawing/2014/main" val="3304993918"/>
                    </a:ext>
                  </a:extLst>
                </a:gridCol>
                <a:gridCol w="1309096">
                  <a:extLst>
                    <a:ext uri="{9D8B030D-6E8A-4147-A177-3AD203B41FA5}">
                      <a16:colId xmlns:a16="http://schemas.microsoft.com/office/drawing/2014/main" val="1047326907"/>
                    </a:ext>
                  </a:extLst>
                </a:gridCol>
              </a:tblGrid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b="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b="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gap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en-GB" b="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b="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Aff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GB" b="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*</a:t>
                      </a:r>
                      <a:br>
                        <a:rPr lang="en-GB" b="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or </a:t>
                      </a:r>
                      <a:r>
                        <a:rPr lang="el-GR" b="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ϕ</a:t>
                      </a:r>
                      <a:r>
                        <a:rPr lang="en-GB" b="0" i="1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work</a:t>
                      </a:r>
                      <a:r>
                        <a:rPr lang="el-GR" b="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[eV]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λ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[nm]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Q.E. </a:t>
                      </a:r>
                      <a:r>
                        <a:rPr lang="en-GB" b="0" baseline="30000" dirty="0" smtClean="0">
                          <a:solidFill>
                            <a:srgbClr val="FF0000"/>
                          </a:solidFill>
                        </a:rPr>
                        <a:t>$</a:t>
                      </a:r>
                      <a:endParaRPr lang="en-GB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172344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375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-6</a:t>
                      </a:r>
                      <a:endParaRPr lang="en-GB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761503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W:Th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477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GB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484112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1.81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685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en-GB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280633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Ceramic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477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-6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68298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GaAs:Cs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Semi-cond.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532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~0.10 </a:t>
                      </a:r>
                      <a:r>
                        <a:rPr lang="en-GB" baseline="30000" dirty="0" smtClean="0">
                          <a:solidFill>
                            <a:srgbClr val="FF0000"/>
                          </a:solidFill>
                        </a:rPr>
                        <a:t>&amp;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027835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Cs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Semi-cond.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527846"/>
                  </a:ext>
                </a:extLst>
              </a:tr>
              <a:tr h="39914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CsSb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Semi-cond.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590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0.29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928764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302876" y="4528739"/>
            <a:ext cx="5841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*</a:t>
            </a:r>
            <a:r>
              <a:rPr lang="en-GB" sz="2000" dirty="0" smtClean="0"/>
              <a:t>   In semi-conductors, the equivalent to work</a:t>
            </a:r>
            <a:br>
              <a:rPr lang="en-GB" sz="2000" dirty="0" smtClean="0"/>
            </a:br>
            <a:r>
              <a:rPr lang="en-GB" sz="2000" dirty="0" smtClean="0"/>
              <a:t>    function </a:t>
            </a:r>
            <a:r>
              <a:rPr lang="el-GR" sz="2000" i="1" dirty="0">
                <a:latin typeface="Calibri" panose="020F0502020204030204" pitchFamily="34" charset="0"/>
              </a:rPr>
              <a:t>ϕ</a:t>
            </a:r>
            <a:r>
              <a:rPr lang="en-GB" sz="2000" i="1" baseline="-25000" dirty="0">
                <a:latin typeface="Calibri" panose="020F0502020204030204" pitchFamily="34" charset="0"/>
              </a:rPr>
              <a:t>work</a:t>
            </a:r>
            <a:r>
              <a:rPr lang="en-GB" sz="2000" dirty="0" smtClean="0"/>
              <a:t> is (</a:t>
            </a:r>
            <a:r>
              <a:rPr lang="en-GB" sz="2000" dirty="0"/>
              <a:t>band-gap + electron affinity</a:t>
            </a:r>
            <a:r>
              <a:rPr lang="en-GB" sz="2000" dirty="0" smtClean="0"/>
              <a:t>)</a:t>
            </a:r>
          </a:p>
          <a:p>
            <a:endParaRPr lang="en-GB" sz="800" dirty="0" smtClean="0"/>
          </a:p>
          <a:p>
            <a:r>
              <a:rPr lang="en-GB" sz="2000" baseline="30000" dirty="0" smtClean="0">
                <a:solidFill>
                  <a:srgbClr val="FF0000"/>
                </a:solidFill>
              </a:rPr>
              <a:t>$</a:t>
            </a:r>
            <a:r>
              <a:rPr lang="en-GB" sz="2000" dirty="0" smtClean="0">
                <a:solidFill>
                  <a:srgbClr val="FF0000"/>
                </a:solidFill>
              </a:rPr>
              <a:t>  </a:t>
            </a:r>
            <a:r>
              <a:rPr lang="en-GB" sz="2000" dirty="0" smtClean="0"/>
              <a:t> Q.E. = Quantum efficiency = Electrons/Photon </a:t>
            </a:r>
          </a:p>
          <a:p>
            <a:endParaRPr lang="en-GB" sz="800" dirty="0" smtClean="0"/>
          </a:p>
          <a:p>
            <a:r>
              <a:rPr lang="en-GB" sz="2000" baseline="30000" dirty="0" smtClean="0">
                <a:solidFill>
                  <a:srgbClr val="FF0000"/>
                </a:solidFill>
              </a:rPr>
              <a:t>&amp;</a:t>
            </a:r>
            <a:r>
              <a:rPr lang="en-GB" sz="2000" dirty="0" smtClean="0"/>
              <a:t>   Vacuum-dependent  </a:t>
            </a:r>
          </a:p>
        </p:txBody>
      </p:sp>
      <p:sp>
        <p:nvSpPr>
          <p:cNvPr id="38" name="Content Placeholder 1"/>
          <p:cNvSpPr>
            <a:spLocks noGrp="1"/>
          </p:cNvSpPr>
          <p:nvPr>
            <p:ph idx="1"/>
          </p:nvPr>
        </p:nvSpPr>
        <p:spPr>
          <a:xfrm>
            <a:off x="0" y="3441032"/>
            <a:ext cx="3097793" cy="2969636"/>
          </a:xfrm>
        </p:spPr>
        <p:txBody>
          <a:bodyPr/>
          <a:lstStyle/>
          <a:p>
            <a:r>
              <a:rPr lang="en-GB" dirty="0" smtClean="0"/>
              <a:t>Use low work function cathode</a:t>
            </a:r>
          </a:p>
          <a:p>
            <a:r>
              <a:rPr lang="en-GB" dirty="0" smtClean="0"/>
              <a:t>Raise temperature</a:t>
            </a:r>
          </a:p>
          <a:p>
            <a:r>
              <a:rPr lang="en-GB" dirty="0" smtClean="0"/>
              <a:t>Fire laser onto it</a:t>
            </a:r>
          </a:p>
          <a:p>
            <a:r>
              <a:rPr lang="en-GB" dirty="0" smtClean="0"/>
              <a:t>Accelerate e-beam</a:t>
            </a:r>
          </a:p>
          <a:p>
            <a:r>
              <a:rPr lang="en-GB" dirty="0" smtClean="0"/>
              <a:t>Bunch timing set by laser pulses</a:t>
            </a:r>
          </a:p>
        </p:txBody>
      </p:sp>
    </p:spTree>
    <p:extLst>
      <p:ext uri="{BB962C8B-B14F-4D97-AF65-F5344CB8AC3E}">
        <p14:creationId xmlns:p14="http://schemas.microsoft.com/office/powerpoint/2010/main" val="89235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 Photocathode Gun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49" y="949670"/>
            <a:ext cx="8698702" cy="49919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81500" y="472239"/>
            <a:ext cx="195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ALICE @ DL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1325" y="5941658"/>
            <a:ext cx="4187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350 kV DC, 80 </a:t>
            </a:r>
            <a:r>
              <a:rPr lang="en-GB" sz="2000" dirty="0" err="1" smtClean="0"/>
              <a:t>pC</a:t>
            </a:r>
            <a:r>
              <a:rPr lang="en-GB" sz="2000" dirty="0" smtClean="0"/>
              <a:t> bunch, </a:t>
            </a:r>
            <a:r>
              <a:rPr lang="en-GB" sz="2000" dirty="0" err="1" smtClean="0"/>
              <a:t>GaAs:Cs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534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Photocathode Gun</a:t>
            </a:r>
            <a:endParaRPr lang="en-GB" dirty="0"/>
          </a:p>
        </p:txBody>
      </p:sp>
      <p:pic>
        <p:nvPicPr>
          <p:cNvPr id="1026" name="Picture 2" descr="Image result for RF photocathode electron gun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9E8FD"/>
              </a:clrFrom>
              <a:clrTo>
                <a:srgbClr val="C9E8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2" r="4668"/>
          <a:stretch/>
        </p:blipFill>
        <p:spPr bwMode="auto">
          <a:xfrm>
            <a:off x="0" y="591005"/>
            <a:ext cx="7267904" cy="571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adiabeam.com/upload/catalog/1461374499radiabeam_LCLS_photoinjector_gun-lar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" r="4108"/>
          <a:stretch/>
        </p:blipFill>
        <p:spPr bwMode="auto">
          <a:xfrm>
            <a:off x="5557345" y="926681"/>
            <a:ext cx="3586655" cy="270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83292" y="465016"/>
            <a:ext cx="2719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FERMI2 @ Trieste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315323" y="3628038"/>
            <a:ext cx="185018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 GHz RF</a:t>
            </a:r>
          </a:p>
          <a:p>
            <a:r>
              <a:rPr lang="en-GB" sz="2000" dirty="0" smtClean="0"/>
              <a:t>50 Hz laser</a:t>
            </a:r>
          </a:p>
          <a:p>
            <a:r>
              <a:rPr lang="en-GB" sz="2000" dirty="0" smtClean="0"/>
              <a:t>Q.E. ~3x10</a:t>
            </a:r>
            <a:r>
              <a:rPr lang="en-GB" sz="2000" baseline="30000" dirty="0" smtClean="0"/>
              <a:t>-5</a:t>
            </a:r>
          </a:p>
          <a:p>
            <a:r>
              <a:rPr lang="en-GB" sz="2000" dirty="0" smtClean="0"/>
              <a:t>500 </a:t>
            </a:r>
            <a:r>
              <a:rPr lang="en-GB" sz="2000" dirty="0" err="1" smtClean="0"/>
              <a:t>pC</a:t>
            </a:r>
            <a:r>
              <a:rPr lang="en-GB" sz="2000" dirty="0" smtClean="0"/>
              <a:t> bunch</a:t>
            </a:r>
          </a:p>
          <a:p>
            <a:r>
              <a:rPr lang="en-GB" sz="2000" dirty="0" smtClean="0"/>
              <a:t>5.1 MeV beam</a:t>
            </a:r>
          </a:p>
        </p:txBody>
      </p:sp>
    </p:spTree>
    <p:extLst>
      <p:ext uri="{BB962C8B-B14F-4D97-AF65-F5344CB8AC3E}">
        <p14:creationId xmlns:p14="http://schemas.microsoft.com/office/powerpoint/2010/main" val="144209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Superconducting RF Gun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999144"/>
            <a:ext cx="6996545" cy="4783657"/>
            <a:chOff x="0" y="999144"/>
            <a:chExt cx="6996545" cy="4783657"/>
          </a:xfrm>
        </p:grpSpPr>
        <p:pic>
          <p:nvPicPr>
            <p:cNvPr id="3074" name="Picture 2" descr="Image result for superconducting RF gu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99144"/>
              <a:ext cx="6996545" cy="4783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Image result for superconducting RF gun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984" t="81720" b="6581"/>
            <a:stretch/>
          </p:blipFill>
          <p:spPr bwMode="auto">
            <a:xfrm>
              <a:off x="5176345" y="5187653"/>
              <a:ext cx="1820200" cy="559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942096" y="471978"/>
            <a:ext cx="22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SRF2 @ ELBE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021303" y="1025829"/>
            <a:ext cx="212269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Cs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Te cathode</a:t>
            </a:r>
          </a:p>
          <a:p>
            <a:r>
              <a:rPr lang="en-GB" sz="2000" dirty="0" smtClean="0"/>
              <a:t>1.3 GHz CW RF</a:t>
            </a:r>
          </a:p>
          <a:p>
            <a:r>
              <a:rPr lang="en-GB" sz="2000" dirty="0" smtClean="0"/>
              <a:t>13 MHz UV laser</a:t>
            </a:r>
          </a:p>
          <a:p>
            <a:r>
              <a:rPr lang="en-GB" sz="2000" dirty="0" smtClean="0"/>
              <a:t>200 </a:t>
            </a:r>
            <a:r>
              <a:rPr lang="en-GB" sz="2000" dirty="0" err="1"/>
              <a:t>pC</a:t>
            </a:r>
            <a:r>
              <a:rPr lang="en-GB" sz="2000" dirty="0"/>
              <a:t> </a:t>
            </a:r>
            <a:r>
              <a:rPr lang="en-GB" sz="2000" dirty="0" smtClean="0"/>
              <a:t>bunch</a:t>
            </a:r>
          </a:p>
          <a:p>
            <a:r>
              <a:rPr lang="en-GB" sz="2000" dirty="0" smtClean="0"/>
              <a:t>4.5 MeV beam</a:t>
            </a:r>
          </a:p>
          <a:p>
            <a:endParaRPr lang="en-GB" sz="2000" dirty="0"/>
          </a:p>
          <a:p>
            <a:r>
              <a:rPr lang="en-GB" sz="2000" dirty="0" smtClean="0">
                <a:solidFill>
                  <a:srgbClr val="FF0000"/>
                </a:solidFill>
              </a:rPr>
              <a:t>Main issue with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all </a:t>
            </a:r>
            <a:r>
              <a:rPr lang="en-GB" sz="2000" dirty="0" err="1" smtClean="0">
                <a:solidFill>
                  <a:srgbClr val="FF0000"/>
                </a:solidFill>
              </a:rPr>
              <a:t>photoinjectors</a:t>
            </a:r>
            <a:r>
              <a:rPr lang="en-GB" sz="2000" dirty="0" smtClean="0">
                <a:solidFill>
                  <a:srgbClr val="FF0000"/>
                </a:solidFill>
              </a:rPr>
              <a:t/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using Cs</a:t>
            </a:r>
            <a:r>
              <a:rPr lang="en-GB" sz="2000" baseline="-25000" dirty="0" smtClean="0">
                <a:solidFill>
                  <a:srgbClr val="FF0000"/>
                </a:solidFill>
              </a:rPr>
              <a:t>2</a:t>
            </a:r>
            <a:r>
              <a:rPr lang="en-GB" sz="2000" dirty="0" smtClean="0">
                <a:solidFill>
                  <a:srgbClr val="FF0000"/>
                </a:solidFill>
              </a:rPr>
              <a:t>Te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cathodes is the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need to replace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the cathode after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~100 hours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2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 bwMode="auto">
          <a:xfrm>
            <a:off x="665427" y="3488605"/>
            <a:ext cx="229239" cy="229239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505324" y="19505"/>
            <a:ext cx="9649323" cy="1143000"/>
          </a:xfrm>
        </p:spPr>
        <p:txBody>
          <a:bodyPr/>
          <a:lstStyle/>
          <a:p>
            <a:r>
              <a:rPr lang="en-GB" dirty="0" smtClean="0"/>
              <a:t>Most are </a:t>
            </a:r>
            <a:r>
              <a:rPr lang="en-GB" u="sng" dirty="0" smtClean="0"/>
              <a:t>Plasma-Based</a:t>
            </a:r>
            <a:r>
              <a:rPr lang="en-GB" dirty="0" smtClean="0"/>
              <a:t> Sources</a:t>
            </a:r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024758" y="1162504"/>
            <a:ext cx="3294993" cy="5695496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Electron</a:t>
            </a:r>
          </a:p>
          <a:p>
            <a:pPr marL="0" indent="0">
              <a:buNone/>
            </a:pPr>
            <a:r>
              <a:rPr lang="en-GB" dirty="0" smtClean="0"/>
              <a:t>Proton</a:t>
            </a:r>
          </a:p>
          <a:p>
            <a:pPr marL="0" indent="0">
              <a:buNone/>
            </a:pPr>
            <a:r>
              <a:rPr lang="en-GB" dirty="0" smtClean="0"/>
              <a:t>Light Ion</a:t>
            </a:r>
          </a:p>
          <a:p>
            <a:pPr marL="0" indent="0">
              <a:buNone/>
            </a:pPr>
            <a:r>
              <a:rPr lang="en-GB" dirty="0" smtClean="0"/>
              <a:t>Heavy Ion</a:t>
            </a:r>
          </a:p>
          <a:p>
            <a:pPr marL="0" indent="0">
              <a:buNone/>
            </a:pPr>
            <a:r>
              <a:rPr lang="en-GB" dirty="0" smtClean="0"/>
              <a:t>Negative Ion</a:t>
            </a:r>
          </a:p>
          <a:p>
            <a:pPr marL="0" indent="0">
              <a:buNone/>
            </a:pPr>
            <a:r>
              <a:rPr lang="en-GB" dirty="0" smtClean="0"/>
              <a:t>High Charge State</a:t>
            </a:r>
          </a:p>
          <a:p>
            <a:pPr marL="0" indent="0">
              <a:buNone/>
            </a:pPr>
            <a:r>
              <a:rPr lang="en-GB" dirty="0" smtClean="0"/>
              <a:t>Radioactive</a:t>
            </a:r>
          </a:p>
          <a:p>
            <a:pPr marL="0" indent="0">
              <a:buNone/>
            </a:pPr>
            <a:r>
              <a:rPr lang="en-GB" dirty="0" smtClean="0"/>
              <a:t>Spin-Polarised</a:t>
            </a:r>
          </a:p>
          <a:p>
            <a:pPr marL="0" indent="0">
              <a:buNone/>
            </a:pPr>
            <a:r>
              <a:rPr lang="en-GB" dirty="0" smtClean="0"/>
              <a:t>Neutral</a:t>
            </a:r>
          </a:p>
          <a:p>
            <a:pPr marL="0" indent="0">
              <a:buNone/>
            </a:pPr>
            <a:r>
              <a:rPr lang="en-GB" dirty="0" smtClean="0"/>
              <a:t>Muon</a:t>
            </a:r>
          </a:p>
          <a:p>
            <a:pPr marL="0" indent="0">
              <a:buNone/>
            </a:pPr>
            <a:r>
              <a:rPr lang="en-GB" dirty="0" smtClean="0"/>
              <a:t>Exotic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735579" y="1162503"/>
            <a:ext cx="3780429" cy="540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b="1" kern="0" dirty="0" smtClean="0"/>
              <a:t>Technique</a:t>
            </a:r>
          </a:p>
          <a:p>
            <a:r>
              <a:rPr lang="en-GB" kern="0" dirty="0" smtClean="0"/>
              <a:t>Filament</a:t>
            </a:r>
          </a:p>
          <a:p>
            <a:r>
              <a:rPr lang="en-GB" kern="0" dirty="0" smtClean="0"/>
              <a:t>Photocathode</a:t>
            </a:r>
          </a:p>
          <a:p>
            <a:r>
              <a:rPr lang="en-GB" kern="0" dirty="0" smtClean="0"/>
              <a:t>Arc Plasma</a:t>
            </a:r>
          </a:p>
          <a:p>
            <a:r>
              <a:rPr lang="en-GB" kern="0" dirty="0" smtClean="0"/>
              <a:t>Laser</a:t>
            </a:r>
          </a:p>
          <a:p>
            <a:r>
              <a:rPr lang="en-GB" kern="0" dirty="0" smtClean="0"/>
              <a:t>Microwave</a:t>
            </a:r>
          </a:p>
          <a:p>
            <a:r>
              <a:rPr lang="en-GB" kern="0" dirty="0" smtClean="0"/>
              <a:t>RF</a:t>
            </a:r>
          </a:p>
          <a:p>
            <a:r>
              <a:rPr lang="en-GB" kern="0" dirty="0" smtClean="0"/>
              <a:t>Cyclotron-Resonance</a:t>
            </a:r>
          </a:p>
          <a:p>
            <a:r>
              <a:rPr lang="en-GB" kern="0" dirty="0" err="1" smtClean="0"/>
              <a:t>Duopigatron</a:t>
            </a:r>
            <a:endParaRPr lang="en-GB" kern="0" dirty="0" smtClean="0"/>
          </a:p>
          <a:p>
            <a:r>
              <a:rPr lang="en-GB" kern="0" dirty="0" err="1" smtClean="0"/>
              <a:t>Duoplasmatron</a:t>
            </a:r>
            <a:endParaRPr lang="en-GB" kern="0" dirty="0" smtClean="0"/>
          </a:p>
          <a:p>
            <a:r>
              <a:rPr lang="en-GB" kern="0" dirty="0" smtClean="0"/>
              <a:t>…</a:t>
            </a:r>
          </a:p>
        </p:txBody>
      </p:sp>
      <p:sp>
        <p:nvSpPr>
          <p:cNvPr id="2" name="Oval 1"/>
          <p:cNvSpPr/>
          <p:nvPr/>
        </p:nvSpPr>
        <p:spPr bwMode="auto">
          <a:xfrm rot="-2700000">
            <a:off x="729096" y="1797402"/>
            <a:ext cx="92283" cy="9228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70C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 rot="-2700000">
            <a:off x="683104" y="2186871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C0000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 rot="-2700000">
            <a:off x="611632" y="5639865"/>
            <a:ext cx="334437" cy="33443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70C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226" y="1162503"/>
            <a:ext cx="1537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Species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 bwMode="auto">
          <a:xfrm rot="-2700000">
            <a:off x="692141" y="5251142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87919" y="2537705"/>
            <a:ext cx="355394" cy="272618"/>
            <a:chOff x="687919" y="2537705"/>
            <a:chExt cx="355394" cy="272618"/>
          </a:xfrm>
        </p:grpSpPr>
        <p:grpSp>
          <p:nvGrpSpPr>
            <p:cNvPr id="16" name="Group 15"/>
            <p:cNvGrpSpPr/>
            <p:nvPr/>
          </p:nvGrpSpPr>
          <p:grpSpPr>
            <a:xfrm>
              <a:off x="687919" y="2648597"/>
              <a:ext cx="156456" cy="161726"/>
              <a:chOff x="631152" y="2573256"/>
              <a:chExt cx="356390" cy="368394"/>
            </a:xfrm>
          </p:grpSpPr>
          <p:sp>
            <p:nvSpPr>
              <p:cNvPr id="9" name="Oval 8"/>
              <p:cNvSpPr/>
              <p:nvPr/>
            </p:nvSpPr>
            <p:spPr bwMode="auto">
              <a:xfrm rot="-2700000">
                <a:off x="645762" y="276822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 bwMode="auto">
              <a:xfrm rot="-2700000">
                <a:off x="766822" y="259815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 bwMode="auto">
              <a:xfrm rot="-2700000">
                <a:off x="730132" y="276440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 bwMode="auto">
              <a:xfrm rot="-2700000">
                <a:off x="645760" y="266883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 rot="-2700000">
                <a:off x="631152" y="257325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 rot="-2700000">
                <a:off x="814121" y="27019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41627" y="2537705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1+</a:t>
              </a:r>
              <a:endParaRPr lang="en-GB" sz="8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71397" y="2886918"/>
            <a:ext cx="562201" cy="466943"/>
            <a:chOff x="571397" y="2886918"/>
            <a:chExt cx="562201" cy="466943"/>
          </a:xfrm>
        </p:grpSpPr>
        <p:grpSp>
          <p:nvGrpSpPr>
            <p:cNvPr id="45" name="Group 44"/>
            <p:cNvGrpSpPr/>
            <p:nvPr/>
          </p:nvGrpSpPr>
          <p:grpSpPr>
            <a:xfrm>
              <a:off x="571397" y="2983985"/>
              <a:ext cx="417322" cy="369876"/>
              <a:chOff x="265909" y="3076893"/>
              <a:chExt cx="796455" cy="705904"/>
            </a:xfrm>
          </p:grpSpPr>
          <p:sp>
            <p:nvSpPr>
              <p:cNvPr id="18" name="Oval 17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831912" y="2886918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4</a:t>
              </a:r>
              <a:r>
                <a:rPr lang="en-GB" sz="800" dirty="0" smtClean="0"/>
                <a:t>+</a:t>
              </a:r>
              <a:endParaRPr lang="en-GB" sz="8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644217" y="3482017"/>
            <a:ext cx="244683" cy="244683"/>
            <a:chOff x="644217" y="3482017"/>
            <a:chExt cx="244683" cy="244683"/>
          </a:xfrm>
        </p:grpSpPr>
        <p:sp>
          <p:nvSpPr>
            <p:cNvPr id="52" name="Oval 51"/>
            <p:cNvSpPr/>
            <p:nvPr/>
          </p:nvSpPr>
          <p:spPr bwMode="auto">
            <a:xfrm rot="-2700000">
              <a:off x="796617" y="3634417"/>
              <a:ext cx="92283" cy="92283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 rot="-2700000">
              <a:off x="692784" y="3513663"/>
              <a:ext cx="173421" cy="173421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 rot="-2700000">
              <a:off x="644217" y="3482017"/>
              <a:ext cx="92283" cy="92283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0811" y="3764658"/>
            <a:ext cx="619909" cy="466943"/>
            <a:chOff x="571397" y="2886918"/>
            <a:chExt cx="619909" cy="466943"/>
          </a:xfrm>
        </p:grpSpPr>
        <p:grpSp>
          <p:nvGrpSpPr>
            <p:cNvPr id="54" name="Group 53"/>
            <p:cNvGrpSpPr/>
            <p:nvPr/>
          </p:nvGrpSpPr>
          <p:grpSpPr>
            <a:xfrm>
              <a:off x="571397" y="2983985"/>
              <a:ext cx="417322" cy="369876"/>
              <a:chOff x="265909" y="3076893"/>
              <a:chExt cx="796455" cy="705904"/>
            </a:xfrm>
          </p:grpSpPr>
          <p:sp>
            <p:nvSpPr>
              <p:cNvPr id="56" name="Oval 55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7" name="Oval 56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8" name="Oval 57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6" name="Oval 65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7" name="Oval 66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8" name="Oval 67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1" name="Oval 70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2" name="Oval 71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3" name="Oval 72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831912" y="2886918"/>
              <a:ext cx="3593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34+</a:t>
              </a:r>
              <a:endParaRPr lang="en-GB" sz="8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63458" y="4253445"/>
            <a:ext cx="540440" cy="475354"/>
            <a:chOff x="463458" y="4253445"/>
            <a:chExt cx="540440" cy="475354"/>
          </a:xfrm>
        </p:grpSpPr>
        <p:sp>
          <p:nvSpPr>
            <p:cNvPr id="108" name="24-Point Star 107"/>
            <p:cNvSpPr/>
            <p:nvPr/>
          </p:nvSpPr>
          <p:spPr bwMode="auto">
            <a:xfrm>
              <a:off x="463458" y="4253445"/>
              <a:ext cx="540440" cy="475354"/>
            </a:xfrm>
            <a:prstGeom prst="star24">
              <a:avLst/>
            </a:prstGeom>
            <a:solidFill>
              <a:srgbClr val="FFFF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537459" y="4322499"/>
              <a:ext cx="417322" cy="369876"/>
              <a:chOff x="265909" y="3076893"/>
              <a:chExt cx="796455" cy="705904"/>
            </a:xfrm>
          </p:grpSpPr>
          <p:sp>
            <p:nvSpPr>
              <p:cNvPr id="83" name="Oval 82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4" name="Oval 83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8" name="Oval 87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9" name="Oval 88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0" name="Oval 89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1" name="Oval 90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2" name="Oval 91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3" name="Oval 92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4" name="Oval 93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7" name="Oval 96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5" name="Oval 104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</p:grpSp>
      <p:sp>
        <p:nvSpPr>
          <p:cNvPr id="113" name="Oval 112"/>
          <p:cNvSpPr/>
          <p:nvPr/>
        </p:nvSpPr>
        <p:spPr bwMode="auto">
          <a:xfrm rot="-2700000">
            <a:off x="687241" y="6165170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7030A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651329" y="4785974"/>
            <a:ext cx="293267" cy="245255"/>
            <a:chOff x="651329" y="4785974"/>
            <a:chExt cx="293267" cy="245255"/>
          </a:xfrm>
        </p:grpSpPr>
        <p:cxnSp>
          <p:nvCxnSpPr>
            <p:cNvPr id="112" name="Straight Arrow Connector 111"/>
            <p:cNvCxnSpPr/>
            <p:nvPr/>
          </p:nvCxnSpPr>
          <p:spPr bwMode="auto">
            <a:xfrm flipV="1">
              <a:off x="651329" y="4785974"/>
              <a:ext cx="293267" cy="2452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0" name="Oval 109"/>
            <p:cNvSpPr/>
            <p:nvPr/>
          </p:nvSpPr>
          <p:spPr bwMode="auto">
            <a:xfrm rot="-2700000">
              <a:off x="695843" y="4837657"/>
              <a:ext cx="173421" cy="173421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90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 bwMode="auto">
          <a:xfrm>
            <a:off x="665427" y="3488605"/>
            <a:ext cx="229239" cy="229239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</a:t>
            </a:r>
            <a:r>
              <a:rPr lang="en-GB" u="sng" dirty="0" err="1" smtClean="0"/>
              <a:t>Many</a:t>
            </a:r>
            <a:r>
              <a:rPr lang="en-GB" baseline="30000" dirty="0" smtClean="0"/>
              <a:t> </a:t>
            </a:r>
            <a:r>
              <a:rPr lang="en-GB" dirty="0" smtClean="0"/>
              <a:t>Particle Sources</a:t>
            </a:r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024758" y="1162504"/>
            <a:ext cx="3294993" cy="5695496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Electron</a:t>
            </a:r>
          </a:p>
          <a:p>
            <a:pPr marL="0" indent="0">
              <a:buNone/>
            </a:pPr>
            <a:r>
              <a:rPr lang="en-GB" dirty="0" smtClean="0"/>
              <a:t>Proton</a:t>
            </a:r>
          </a:p>
          <a:p>
            <a:pPr marL="0" indent="0">
              <a:buNone/>
            </a:pPr>
            <a:r>
              <a:rPr lang="en-GB" dirty="0" smtClean="0"/>
              <a:t>Light Ion</a:t>
            </a:r>
          </a:p>
          <a:p>
            <a:pPr marL="0" indent="0">
              <a:buNone/>
            </a:pPr>
            <a:r>
              <a:rPr lang="en-GB" dirty="0" smtClean="0"/>
              <a:t>Heavy Ion</a:t>
            </a:r>
          </a:p>
          <a:p>
            <a:pPr marL="0" indent="0">
              <a:buNone/>
            </a:pPr>
            <a:r>
              <a:rPr lang="en-GB" dirty="0" smtClean="0"/>
              <a:t>Negative Ion</a:t>
            </a:r>
          </a:p>
          <a:p>
            <a:pPr marL="0" indent="0">
              <a:buNone/>
            </a:pPr>
            <a:r>
              <a:rPr lang="en-GB" dirty="0" smtClean="0"/>
              <a:t>High Charge State</a:t>
            </a:r>
          </a:p>
          <a:p>
            <a:pPr marL="0" indent="0">
              <a:buNone/>
            </a:pPr>
            <a:r>
              <a:rPr lang="en-GB" dirty="0" smtClean="0"/>
              <a:t>Radioactive</a:t>
            </a:r>
          </a:p>
          <a:p>
            <a:pPr marL="0" indent="0">
              <a:buNone/>
            </a:pPr>
            <a:r>
              <a:rPr lang="en-GB" dirty="0" smtClean="0"/>
              <a:t>Spin-Polarised</a:t>
            </a:r>
          </a:p>
          <a:p>
            <a:pPr marL="0" indent="0">
              <a:buNone/>
            </a:pPr>
            <a:r>
              <a:rPr lang="en-GB" dirty="0" smtClean="0"/>
              <a:t>Neutral</a:t>
            </a:r>
          </a:p>
          <a:p>
            <a:pPr marL="0" indent="0">
              <a:buNone/>
            </a:pPr>
            <a:r>
              <a:rPr lang="en-GB" dirty="0" smtClean="0"/>
              <a:t>Muon</a:t>
            </a:r>
          </a:p>
          <a:p>
            <a:pPr marL="0" indent="0">
              <a:buNone/>
            </a:pPr>
            <a:r>
              <a:rPr lang="en-GB" dirty="0" smtClean="0"/>
              <a:t>Exotic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735579" y="1162503"/>
            <a:ext cx="3780429" cy="540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b="1" kern="0" dirty="0" smtClean="0"/>
              <a:t>Technique</a:t>
            </a:r>
          </a:p>
          <a:p>
            <a:r>
              <a:rPr lang="en-GB" kern="0" dirty="0" smtClean="0"/>
              <a:t>Filament</a:t>
            </a:r>
          </a:p>
          <a:p>
            <a:r>
              <a:rPr lang="en-GB" kern="0" dirty="0" smtClean="0"/>
              <a:t>Photocathode</a:t>
            </a:r>
          </a:p>
          <a:p>
            <a:r>
              <a:rPr lang="en-GB" kern="0" dirty="0" smtClean="0"/>
              <a:t>Arc Plasma</a:t>
            </a:r>
          </a:p>
          <a:p>
            <a:r>
              <a:rPr lang="en-GB" kern="0" dirty="0" smtClean="0"/>
              <a:t>Laser</a:t>
            </a:r>
          </a:p>
          <a:p>
            <a:r>
              <a:rPr lang="en-GB" kern="0" dirty="0" smtClean="0"/>
              <a:t>Microwave</a:t>
            </a:r>
          </a:p>
          <a:p>
            <a:r>
              <a:rPr lang="en-GB" kern="0" dirty="0" smtClean="0"/>
              <a:t>RF</a:t>
            </a:r>
          </a:p>
          <a:p>
            <a:r>
              <a:rPr lang="en-GB" kern="0" dirty="0" smtClean="0"/>
              <a:t>Cyclotron-Resonance</a:t>
            </a:r>
          </a:p>
          <a:p>
            <a:r>
              <a:rPr lang="en-GB" kern="0" dirty="0" err="1" smtClean="0"/>
              <a:t>Duopigatron</a:t>
            </a:r>
            <a:endParaRPr lang="en-GB" kern="0" dirty="0" smtClean="0"/>
          </a:p>
          <a:p>
            <a:r>
              <a:rPr lang="en-GB" kern="0" dirty="0" err="1" smtClean="0"/>
              <a:t>Duoplasmatron</a:t>
            </a:r>
            <a:endParaRPr lang="en-GB" kern="0" dirty="0" smtClean="0"/>
          </a:p>
          <a:p>
            <a:r>
              <a:rPr lang="en-GB" kern="0" dirty="0" smtClean="0"/>
              <a:t>…</a:t>
            </a:r>
          </a:p>
        </p:txBody>
      </p:sp>
      <p:sp>
        <p:nvSpPr>
          <p:cNvPr id="2" name="Oval 1"/>
          <p:cNvSpPr/>
          <p:nvPr/>
        </p:nvSpPr>
        <p:spPr bwMode="auto">
          <a:xfrm rot="-2700000">
            <a:off x="729096" y="1797402"/>
            <a:ext cx="92283" cy="9228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70C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 rot="-2700000">
            <a:off x="683104" y="2186871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C0000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 rot="-2700000">
            <a:off x="611632" y="5639865"/>
            <a:ext cx="334437" cy="33443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70C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226" y="1162503"/>
            <a:ext cx="1537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Species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 bwMode="auto">
          <a:xfrm rot="-2700000">
            <a:off x="692141" y="5251142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87919" y="2537705"/>
            <a:ext cx="355394" cy="272618"/>
            <a:chOff x="687919" y="2537705"/>
            <a:chExt cx="355394" cy="272618"/>
          </a:xfrm>
        </p:grpSpPr>
        <p:grpSp>
          <p:nvGrpSpPr>
            <p:cNvPr id="16" name="Group 15"/>
            <p:cNvGrpSpPr/>
            <p:nvPr/>
          </p:nvGrpSpPr>
          <p:grpSpPr>
            <a:xfrm>
              <a:off x="687919" y="2648597"/>
              <a:ext cx="156456" cy="161726"/>
              <a:chOff x="631152" y="2573256"/>
              <a:chExt cx="356390" cy="368394"/>
            </a:xfrm>
          </p:grpSpPr>
          <p:sp>
            <p:nvSpPr>
              <p:cNvPr id="9" name="Oval 8"/>
              <p:cNvSpPr/>
              <p:nvPr/>
            </p:nvSpPr>
            <p:spPr bwMode="auto">
              <a:xfrm rot="-2700000">
                <a:off x="645762" y="276822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 bwMode="auto">
              <a:xfrm rot="-2700000">
                <a:off x="766822" y="259815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 bwMode="auto">
              <a:xfrm rot="-2700000">
                <a:off x="730132" y="276440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 bwMode="auto">
              <a:xfrm rot="-2700000">
                <a:off x="645760" y="266883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 rot="-2700000">
                <a:off x="631152" y="257325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 rot="-2700000">
                <a:off x="814121" y="27019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41627" y="2537705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1+</a:t>
              </a:r>
              <a:endParaRPr lang="en-GB" sz="8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71397" y="2886918"/>
            <a:ext cx="562201" cy="466943"/>
            <a:chOff x="571397" y="2886918"/>
            <a:chExt cx="562201" cy="466943"/>
          </a:xfrm>
        </p:grpSpPr>
        <p:grpSp>
          <p:nvGrpSpPr>
            <p:cNvPr id="45" name="Group 44"/>
            <p:cNvGrpSpPr/>
            <p:nvPr/>
          </p:nvGrpSpPr>
          <p:grpSpPr>
            <a:xfrm>
              <a:off x="571397" y="2983985"/>
              <a:ext cx="417322" cy="369876"/>
              <a:chOff x="265909" y="3076893"/>
              <a:chExt cx="796455" cy="705904"/>
            </a:xfrm>
          </p:grpSpPr>
          <p:sp>
            <p:nvSpPr>
              <p:cNvPr id="18" name="Oval 17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831912" y="2886918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4</a:t>
              </a:r>
              <a:r>
                <a:rPr lang="en-GB" sz="800" dirty="0" smtClean="0"/>
                <a:t>+</a:t>
              </a:r>
              <a:endParaRPr lang="en-GB" sz="8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644217" y="3482017"/>
            <a:ext cx="244683" cy="244683"/>
            <a:chOff x="644217" y="3482017"/>
            <a:chExt cx="244683" cy="244683"/>
          </a:xfrm>
        </p:grpSpPr>
        <p:sp>
          <p:nvSpPr>
            <p:cNvPr id="52" name="Oval 51"/>
            <p:cNvSpPr/>
            <p:nvPr/>
          </p:nvSpPr>
          <p:spPr bwMode="auto">
            <a:xfrm rot="-2700000">
              <a:off x="796617" y="3634417"/>
              <a:ext cx="92283" cy="92283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 rot="-2700000">
              <a:off x="692784" y="3513663"/>
              <a:ext cx="173421" cy="173421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 rot="-2700000">
              <a:off x="644217" y="3482017"/>
              <a:ext cx="92283" cy="92283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0811" y="3764658"/>
            <a:ext cx="619909" cy="466943"/>
            <a:chOff x="571397" y="2886918"/>
            <a:chExt cx="619909" cy="466943"/>
          </a:xfrm>
        </p:grpSpPr>
        <p:grpSp>
          <p:nvGrpSpPr>
            <p:cNvPr id="54" name="Group 53"/>
            <p:cNvGrpSpPr/>
            <p:nvPr/>
          </p:nvGrpSpPr>
          <p:grpSpPr>
            <a:xfrm>
              <a:off x="571397" y="2983985"/>
              <a:ext cx="417322" cy="369876"/>
              <a:chOff x="265909" y="3076893"/>
              <a:chExt cx="796455" cy="705904"/>
            </a:xfrm>
          </p:grpSpPr>
          <p:sp>
            <p:nvSpPr>
              <p:cNvPr id="56" name="Oval 55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7" name="Oval 56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8" name="Oval 57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6" name="Oval 65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7" name="Oval 66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8" name="Oval 67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1" name="Oval 70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2" name="Oval 71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3" name="Oval 72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831912" y="2886918"/>
              <a:ext cx="3593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34+</a:t>
              </a:r>
              <a:endParaRPr lang="en-GB" sz="8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63458" y="4253445"/>
            <a:ext cx="540440" cy="475354"/>
            <a:chOff x="463458" y="4253445"/>
            <a:chExt cx="540440" cy="475354"/>
          </a:xfrm>
        </p:grpSpPr>
        <p:sp>
          <p:nvSpPr>
            <p:cNvPr id="108" name="24-Point Star 107"/>
            <p:cNvSpPr/>
            <p:nvPr/>
          </p:nvSpPr>
          <p:spPr bwMode="auto">
            <a:xfrm>
              <a:off x="463458" y="4253445"/>
              <a:ext cx="540440" cy="475354"/>
            </a:xfrm>
            <a:prstGeom prst="star24">
              <a:avLst/>
            </a:prstGeom>
            <a:solidFill>
              <a:srgbClr val="FFFF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537459" y="4322499"/>
              <a:ext cx="417322" cy="369876"/>
              <a:chOff x="265909" y="3076893"/>
              <a:chExt cx="796455" cy="705904"/>
            </a:xfrm>
          </p:grpSpPr>
          <p:sp>
            <p:nvSpPr>
              <p:cNvPr id="83" name="Oval 82"/>
              <p:cNvSpPr/>
              <p:nvPr/>
            </p:nvSpPr>
            <p:spPr bwMode="auto">
              <a:xfrm rot="18900000">
                <a:off x="467575" y="33414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4" name="Oval 83"/>
              <p:cNvSpPr/>
              <p:nvPr/>
            </p:nvSpPr>
            <p:spPr bwMode="auto">
              <a:xfrm rot="18900000">
                <a:off x="572869" y="3108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 rot="18900000">
                <a:off x="536179" y="341649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 rot="18900000">
                <a:off x="467573" y="3242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 bwMode="auto">
              <a:xfrm rot="18900000">
                <a:off x="452965" y="314651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8" name="Oval 87"/>
              <p:cNvSpPr/>
              <p:nvPr/>
            </p:nvSpPr>
            <p:spPr bwMode="auto">
              <a:xfrm rot="18900000">
                <a:off x="635934" y="327525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89" name="Oval 88"/>
              <p:cNvSpPr/>
              <p:nvPr/>
            </p:nvSpPr>
            <p:spPr bwMode="auto">
              <a:xfrm rot="18900000">
                <a:off x="720584" y="340114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0" name="Oval 89"/>
              <p:cNvSpPr/>
              <p:nvPr/>
            </p:nvSpPr>
            <p:spPr bwMode="auto">
              <a:xfrm rot="18900000">
                <a:off x="841644" y="323107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1" name="Oval 90"/>
              <p:cNvSpPr/>
              <p:nvPr/>
            </p:nvSpPr>
            <p:spPr bwMode="auto">
              <a:xfrm rot="18900000">
                <a:off x="804954" y="349192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2" name="Oval 91"/>
              <p:cNvSpPr/>
              <p:nvPr/>
            </p:nvSpPr>
            <p:spPr bwMode="auto">
              <a:xfrm rot="18900000">
                <a:off x="720582" y="323868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3" name="Oval 92"/>
              <p:cNvSpPr/>
              <p:nvPr/>
            </p:nvSpPr>
            <p:spPr bwMode="auto">
              <a:xfrm rot="18900000">
                <a:off x="705974" y="3103695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4" name="Oval 93"/>
              <p:cNvSpPr/>
              <p:nvPr/>
            </p:nvSpPr>
            <p:spPr bwMode="auto">
              <a:xfrm rot="18900000">
                <a:off x="888943" y="333491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 bwMode="auto">
              <a:xfrm rot="18900000">
                <a:off x="530638" y="360937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 bwMode="auto">
              <a:xfrm rot="18900000">
                <a:off x="651698" y="343930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7" name="Oval 96"/>
              <p:cNvSpPr/>
              <p:nvPr/>
            </p:nvSpPr>
            <p:spPr bwMode="auto">
              <a:xfrm rot="18900000">
                <a:off x="615008" y="3605554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 bwMode="auto">
              <a:xfrm rot="18900000">
                <a:off x="443923" y="350998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 bwMode="auto">
              <a:xfrm rot="18900000">
                <a:off x="342607" y="348535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 bwMode="auto">
              <a:xfrm rot="18900000">
                <a:off x="698997" y="3543141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 bwMode="auto">
              <a:xfrm rot="18900000">
                <a:off x="280519" y="3317912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 bwMode="auto">
              <a:xfrm rot="18900000">
                <a:off x="401579" y="3076893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 bwMode="auto">
              <a:xfrm rot="18900000">
                <a:off x="364889" y="3314090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 bwMode="auto">
              <a:xfrm rot="18900000">
                <a:off x="280517" y="3218516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C00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5" name="Oval 104"/>
              <p:cNvSpPr/>
              <p:nvPr/>
            </p:nvSpPr>
            <p:spPr bwMode="auto">
              <a:xfrm rot="18900000">
                <a:off x="265909" y="3122939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 bwMode="auto">
              <a:xfrm rot="18900000">
                <a:off x="448878" y="3251677"/>
                <a:ext cx="173421" cy="1734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rgbClr val="00B05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</p:grpSp>
      <p:sp>
        <p:nvSpPr>
          <p:cNvPr id="113" name="Oval 112"/>
          <p:cNvSpPr/>
          <p:nvPr/>
        </p:nvSpPr>
        <p:spPr bwMode="auto">
          <a:xfrm rot="-2700000">
            <a:off x="687241" y="6165170"/>
            <a:ext cx="173421" cy="173421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7030A0"/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651329" y="4785974"/>
            <a:ext cx="293267" cy="245255"/>
            <a:chOff x="651329" y="4785974"/>
            <a:chExt cx="293267" cy="245255"/>
          </a:xfrm>
        </p:grpSpPr>
        <p:cxnSp>
          <p:nvCxnSpPr>
            <p:cNvPr id="112" name="Straight Arrow Connector 111"/>
            <p:cNvCxnSpPr/>
            <p:nvPr/>
          </p:nvCxnSpPr>
          <p:spPr bwMode="auto">
            <a:xfrm flipV="1">
              <a:off x="651329" y="4785974"/>
              <a:ext cx="293267" cy="2452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0" name="Oval 109"/>
            <p:cNvSpPr/>
            <p:nvPr/>
          </p:nvSpPr>
          <p:spPr bwMode="auto">
            <a:xfrm rot="-2700000">
              <a:off x="695843" y="4837657"/>
              <a:ext cx="173421" cy="173421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cxnSp>
        <p:nvCxnSpPr>
          <p:cNvPr id="119" name="Straight Connector 118"/>
          <p:cNvCxnSpPr/>
          <p:nvPr/>
        </p:nvCxnSpPr>
        <p:spPr bwMode="auto">
          <a:xfrm>
            <a:off x="1125715" y="1986454"/>
            <a:ext cx="112875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1133598" y="2438398"/>
            <a:ext cx="876505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1125715" y="3769911"/>
            <a:ext cx="168843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1125715" y="4212412"/>
            <a:ext cx="250035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1125715" y="4622081"/>
            <a:ext cx="157018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1945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 bwMode="auto">
          <a:xfrm>
            <a:off x="765974" y="690013"/>
            <a:ext cx="1451334" cy="5683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ea typeface="ヒラギノ角ゴ Pro W3" pitchFamily="84" charset="-128"/>
              </a:rPr>
              <a:t>Air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709270" y="591005"/>
            <a:ext cx="772687" cy="9224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266991" y="456995"/>
            <a:ext cx="1163112" cy="430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825357" y="4926729"/>
            <a:ext cx="1862733" cy="69330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Intergalactic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1552902" y="4926729"/>
            <a:ext cx="2420007" cy="64638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Interstellar Gas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481957" y="5399696"/>
            <a:ext cx="7070835" cy="3016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Parameters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481958" y="5415459"/>
            <a:ext cx="6911861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94592" y="6085490"/>
            <a:ext cx="233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eV </a:t>
            </a:r>
            <a:r>
              <a:rPr lang="en-GB" dirty="0" smtClean="0">
                <a:latin typeface="Calibri" panose="020F0502020204030204" pitchFamily="34" charset="0"/>
              </a:rPr>
              <a:t>≈ </a:t>
            </a:r>
            <a:r>
              <a:rPr lang="en-GB" dirty="0" smtClean="0">
                <a:latin typeface="+mn-lt"/>
              </a:rPr>
              <a:t>11,600 K</a:t>
            </a:r>
            <a:endParaRPr lang="en-GB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2347" y="5382512"/>
            <a:ext cx="7194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10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0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4</a:t>
            </a:r>
            <a:r>
              <a:rPr lang="en-GB" sz="2000" dirty="0" smtClean="0"/>
              <a:t>	10</a:t>
            </a:r>
            <a:r>
              <a:rPr lang="en-GB" sz="2000" baseline="30000" dirty="0" smtClean="0"/>
              <a:t>5  </a:t>
            </a:r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		Plasma Temperature </a:t>
            </a:r>
            <a:r>
              <a:rPr lang="en-GB" sz="2000" dirty="0" smtClean="0"/>
              <a:t>[eV]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5974" y="819810"/>
            <a:ext cx="659219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800" dirty="0" smtClean="0"/>
              <a:t>10</a:t>
            </a:r>
            <a:r>
              <a:rPr lang="en-GB" sz="1800" baseline="30000" dirty="0" smtClean="0"/>
              <a:t>24</a:t>
            </a:r>
            <a:endParaRPr lang="en-GB" sz="2000" baseline="30000" dirty="0" smtClean="0"/>
          </a:p>
          <a:p>
            <a:pPr algn="r"/>
            <a:endParaRPr lang="en-GB" sz="1200" dirty="0"/>
          </a:p>
          <a:p>
            <a:pPr algn="r"/>
            <a:r>
              <a:rPr lang="en-GB" sz="1800" dirty="0" smtClean="0"/>
              <a:t>10</a:t>
            </a:r>
            <a:r>
              <a:rPr lang="en-GB" sz="1800" baseline="30000" dirty="0" smtClean="0"/>
              <a:t>22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20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18</a:t>
            </a:r>
          </a:p>
          <a:p>
            <a:pPr algn="r"/>
            <a:endParaRPr lang="en-GB" sz="1200" dirty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16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14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12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8</a:t>
            </a:r>
          </a:p>
          <a:p>
            <a:pPr algn="r"/>
            <a:endParaRPr lang="en-GB" sz="1200" dirty="0"/>
          </a:p>
          <a:p>
            <a:pPr algn="r"/>
            <a:r>
              <a:rPr lang="en-GB" sz="2000" dirty="0" smtClean="0"/>
              <a:t>10</a:t>
            </a:r>
            <a:r>
              <a:rPr lang="en-GB" sz="2000" baseline="30000" dirty="0" smtClean="0"/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906992" y="2922270"/>
            <a:ext cx="4770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Plasma Density</a:t>
            </a:r>
            <a:r>
              <a:rPr lang="en-GB" dirty="0" smtClean="0"/>
              <a:t> [particles per m</a:t>
            </a:r>
            <a:r>
              <a:rPr lang="en-GB" baseline="30000" dirty="0" smtClean="0"/>
              <a:t>3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 bwMode="auto">
          <a:xfrm>
            <a:off x="3533196" y="4556239"/>
            <a:ext cx="1455684" cy="69330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Solar</a:t>
            </a:r>
            <a:b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</a:b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Wind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4681452" y="3957523"/>
            <a:ext cx="1451334" cy="69330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Van Allen Belts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1538725" y="3431808"/>
            <a:ext cx="1451334" cy="69330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Iono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-sphere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235873" y="2564144"/>
            <a:ext cx="1451334" cy="13933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Solar Corona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2384420" y="1614351"/>
            <a:ext cx="3559179" cy="14225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pitchFamily="84" charset="-128"/>
              </a:rPr>
              <a:t>Ion</a:t>
            </a:r>
            <a:r>
              <a:rPr lang="en-GB" sz="1600" b="1" dirty="0">
                <a:ea typeface="ヒラギノ角ゴ Pro W3" pitchFamily="84" charset="-128"/>
              </a:rPr>
              <a:t/>
            </a:r>
            <a:br>
              <a:rPr lang="en-GB" sz="1600" b="1" dirty="0">
                <a:ea typeface="ヒラギノ角ゴ Pro W3" pitchFamily="84" charset="-128"/>
              </a:rPr>
            </a:b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pitchFamily="84" charset="-128"/>
              </a:rPr>
              <a:t>sources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ヒラギノ角ゴ Pro W3" pitchFamily="84" charset="-128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581854" y="690013"/>
            <a:ext cx="1451334" cy="7913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ea typeface="ヒラギノ角ゴ Pro W3" pitchFamily="84" charset="-128"/>
              </a:rPr>
              <a:t>Sun Centre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687207" y="1288729"/>
            <a:ext cx="1294540" cy="69330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ea typeface="ヒラギノ角ゴ Pro W3" pitchFamily="84" charset="-128"/>
              </a:rPr>
              <a:t>Fusion Reactor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481958" y="859584"/>
            <a:ext cx="0" cy="457022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200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51793" y="1162505"/>
                <a:ext cx="8355723" cy="5411716"/>
              </a:xfrm>
            </p:spPr>
            <p:txBody>
              <a:bodyPr/>
              <a:lstStyle/>
              <a:p>
                <a:r>
                  <a:rPr lang="en-GB" dirty="0" smtClean="0"/>
                  <a:t>Maxwell-Boltzmann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temperature-dependent velocity</a:t>
                </a:r>
                <a:r>
                  <a:rPr lang="en-GB" dirty="0" smtClean="0"/>
                  <a:t>:</a:t>
                </a:r>
              </a:p>
              <a:p>
                <a:pPr marL="0" indent="0">
                  <a:buNone/>
                </a:pPr>
                <a:r>
                  <a:rPr lang="en-GB" b="0" dirty="0" smtClean="0"/>
                  <a:t>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⃑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rad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sup>
                    </m:sSup>
                  </m:oMath>
                </a14:m>
                <a:r>
                  <a:rPr lang="en-GB" dirty="0" smtClean="0"/>
                  <a:t>      with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endParaRPr lang="en-GB" dirty="0" smtClean="0"/>
              </a:p>
              <a:p>
                <a:endParaRPr lang="en-GB" sz="1400" dirty="0" smtClean="0">
                  <a:solidFill>
                    <a:srgbClr val="FF0000"/>
                  </a:solidFill>
                </a:endParaRPr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Debye length </a:t>
                </a:r>
                <a:r>
                  <a:rPr lang="en-GB" dirty="0" smtClean="0"/>
                  <a:t>is distance charge perturbations can exist:</a:t>
                </a:r>
              </a:p>
              <a:p>
                <a:pPr marL="0" indent="0">
                  <a:buNone/>
                </a:pPr>
                <a:endParaRPr lang="en-GB" b="0" dirty="0" smtClean="0"/>
              </a:p>
              <a:p>
                <a:pPr marL="0" indent="0">
                  <a:buNone/>
                </a:pPr>
                <a:endParaRPr lang="en-GB" b="0" dirty="0" smtClean="0"/>
              </a:p>
              <a:p>
                <a:endParaRPr lang="en-GB" sz="1400" dirty="0" smtClean="0">
                  <a:solidFill>
                    <a:srgbClr val="FF0000"/>
                  </a:solidFill>
                </a:endParaRPr>
              </a:p>
              <a:p>
                <a:r>
                  <a:rPr lang="en-GB" dirty="0" smtClean="0"/>
                  <a:t>Electrons react to perturbations at the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plasma frequency: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793" y="1162505"/>
                <a:ext cx="8355723" cy="5411716"/>
              </a:xfrm>
              <a:blipFill>
                <a:blip r:embed="rId2"/>
                <a:stretch>
                  <a:fillRect l="-1022" t="-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Fundamentals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99237" y="3096809"/>
                <a:ext cx="3260833" cy="1001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237" y="3096809"/>
                <a:ext cx="3260833" cy="10016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72285" y="4676976"/>
                <a:ext cx="3260834" cy="1001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285" y="4676976"/>
                <a:ext cx="3260834" cy="10016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0039" y="1162505"/>
            <a:ext cx="8147477" cy="4820509"/>
          </a:xfrm>
        </p:spPr>
        <p:txBody>
          <a:bodyPr/>
          <a:lstStyle/>
          <a:p>
            <a:r>
              <a:rPr lang="en-GB" dirty="0" smtClean="0"/>
              <a:t>Particle </a:t>
            </a:r>
            <a:r>
              <a:rPr lang="en-GB" dirty="0" smtClean="0">
                <a:solidFill>
                  <a:srgbClr val="FF0000"/>
                </a:solidFill>
              </a:rPr>
              <a:t>collision frequency </a:t>
            </a:r>
            <a:r>
              <a:rPr lang="en-GB" dirty="0" smtClean="0"/>
              <a:t>depends on cross-section:</a:t>
            </a:r>
          </a:p>
          <a:p>
            <a:endParaRPr lang="en-GB" dirty="0" smtClean="0"/>
          </a:p>
          <a:p>
            <a:endParaRPr lang="en-GB" sz="1400" dirty="0" smtClean="0"/>
          </a:p>
          <a:p>
            <a:r>
              <a:rPr lang="en-GB" dirty="0" smtClean="0"/>
              <a:t>With a </a:t>
            </a:r>
            <a:r>
              <a:rPr lang="en-GB" dirty="0" smtClean="0">
                <a:solidFill>
                  <a:srgbClr val="FF0000"/>
                </a:solidFill>
              </a:rPr>
              <a:t>mean free path </a:t>
            </a:r>
            <a:r>
              <a:rPr lang="en-GB" dirty="0" smtClean="0"/>
              <a:t>between collisions:</a:t>
            </a:r>
          </a:p>
          <a:p>
            <a:endParaRPr lang="en-GB" dirty="0" smtClean="0"/>
          </a:p>
          <a:p>
            <a:endParaRPr lang="en-GB" sz="1400" dirty="0" smtClean="0"/>
          </a:p>
          <a:p>
            <a:r>
              <a:rPr lang="en-GB" dirty="0" smtClean="0"/>
              <a:t>Electron impact ionisation examples:</a:t>
            </a:r>
          </a:p>
          <a:p>
            <a:pPr marL="457200" lvl="1" indent="0">
              <a:buNone/>
            </a:pPr>
            <a:endParaRPr lang="en-GB" sz="1400" dirty="0" smtClean="0"/>
          </a:p>
          <a:p>
            <a:pPr marL="457200" lvl="1" indent="0">
              <a:buNone/>
            </a:pPr>
            <a:r>
              <a:rPr lang="en-GB" dirty="0" smtClean="0"/>
              <a:t>e</a:t>
            </a:r>
            <a:r>
              <a:rPr lang="en-GB" baseline="30000" dirty="0" smtClean="0"/>
              <a:t>–</a:t>
            </a:r>
            <a:r>
              <a:rPr lang="en-GB" dirty="0" smtClean="0"/>
              <a:t> + He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 He</a:t>
            </a:r>
            <a:r>
              <a:rPr lang="en-GB" baseline="30000" dirty="0" smtClean="0">
                <a:sym typeface="Wingdings" panose="05000000000000000000" pitchFamily="2" charset="2"/>
              </a:rPr>
              <a:t>1+</a:t>
            </a:r>
            <a:r>
              <a:rPr lang="en-GB" dirty="0" smtClean="0">
                <a:sym typeface="Wingdings" panose="05000000000000000000" pitchFamily="2" charset="2"/>
              </a:rPr>
              <a:t> + 2e</a:t>
            </a:r>
            <a:r>
              <a:rPr lang="en-GB" baseline="30000" dirty="0" smtClean="0">
                <a:sym typeface="Wingdings" panose="05000000000000000000" pitchFamily="2" charset="2"/>
              </a:rPr>
              <a:t>–</a:t>
            </a:r>
            <a:r>
              <a:rPr lang="en-GB" dirty="0" smtClean="0">
                <a:sym typeface="Wingdings" panose="05000000000000000000" pitchFamily="2" charset="2"/>
              </a:rPr>
              <a:t>      then         e</a:t>
            </a:r>
            <a:r>
              <a:rPr lang="en-GB" baseline="30000" dirty="0" smtClean="0">
                <a:sym typeface="Wingdings" panose="05000000000000000000" pitchFamily="2" charset="2"/>
              </a:rPr>
              <a:t>–</a:t>
            </a:r>
            <a:r>
              <a:rPr lang="en-GB" dirty="0" smtClean="0">
                <a:sym typeface="Wingdings" panose="05000000000000000000" pitchFamily="2" charset="2"/>
              </a:rPr>
              <a:t> + He</a:t>
            </a:r>
            <a:r>
              <a:rPr lang="en-GB" baseline="30000" dirty="0" smtClean="0">
                <a:sym typeface="Wingdings" panose="05000000000000000000" pitchFamily="2" charset="2"/>
              </a:rPr>
              <a:t>1+</a:t>
            </a:r>
            <a:r>
              <a:rPr lang="en-GB" dirty="0" smtClean="0">
                <a:sym typeface="Wingdings" panose="05000000000000000000" pitchFamily="2" charset="2"/>
              </a:rPr>
              <a:t>  He</a:t>
            </a:r>
            <a:r>
              <a:rPr lang="en-GB" baseline="30000" dirty="0" smtClean="0">
                <a:sym typeface="Wingdings" panose="05000000000000000000" pitchFamily="2" charset="2"/>
              </a:rPr>
              <a:t>2+</a:t>
            </a:r>
            <a:r>
              <a:rPr lang="en-GB" dirty="0" smtClean="0">
                <a:sym typeface="Wingdings" panose="05000000000000000000" pitchFamily="2" charset="2"/>
              </a:rPr>
              <a:t> + 2e</a:t>
            </a:r>
            <a:r>
              <a:rPr lang="en-GB" baseline="30000" dirty="0" smtClean="0">
                <a:sym typeface="Wingdings" panose="05000000000000000000" pitchFamily="2" charset="2"/>
              </a:rPr>
              <a:t>–</a:t>
            </a:r>
          </a:p>
          <a:p>
            <a:pPr marL="457200" lvl="1" indent="0">
              <a:buNone/>
            </a:pPr>
            <a:r>
              <a:rPr lang="en-GB" dirty="0"/>
              <a:t>e</a:t>
            </a:r>
            <a:r>
              <a:rPr lang="en-GB" baseline="30000" dirty="0" smtClean="0"/>
              <a:t>–</a:t>
            </a:r>
            <a:r>
              <a:rPr lang="en-GB" dirty="0" smtClean="0"/>
              <a:t> + H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 H</a:t>
            </a:r>
            <a:r>
              <a:rPr lang="en-GB" baseline="-25000" dirty="0" smtClean="0">
                <a:sym typeface="Wingdings" panose="05000000000000000000" pitchFamily="2" charset="2"/>
              </a:rPr>
              <a:t>2</a:t>
            </a:r>
            <a:r>
              <a:rPr lang="en-GB" dirty="0" smtClean="0">
                <a:sym typeface="Wingdings" panose="05000000000000000000" pitchFamily="2" charset="2"/>
              </a:rPr>
              <a:t>*                    then         e</a:t>
            </a:r>
            <a:r>
              <a:rPr lang="en-GB" baseline="30000" dirty="0" smtClean="0">
                <a:sym typeface="Wingdings" panose="05000000000000000000" pitchFamily="2" charset="2"/>
              </a:rPr>
              <a:t>–</a:t>
            </a:r>
            <a:r>
              <a:rPr lang="en-GB" dirty="0" smtClean="0">
                <a:sym typeface="Wingdings" panose="05000000000000000000" pitchFamily="2" charset="2"/>
              </a:rPr>
              <a:t> + H</a:t>
            </a:r>
            <a:r>
              <a:rPr lang="en-GB" baseline="-25000" dirty="0" smtClean="0">
                <a:sym typeface="Wingdings" panose="05000000000000000000" pitchFamily="2" charset="2"/>
              </a:rPr>
              <a:t>2</a:t>
            </a:r>
            <a:r>
              <a:rPr lang="en-GB" dirty="0" smtClean="0">
                <a:sym typeface="Wingdings" panose="05000000000000000000" pitchFamily="2" charset="2"/>
              </a:rPr>
              <a:t>*  H</a:t>
            </a:r>
            <a:r>
              <a:rPr lang="en-GB" baseline="30000" dirty="0" smtClean="0">
                <a:sym typeface="Wingdings" panose="05000000000000000000" pitchFamily="2" charset="2"/>
              </a:rPr>
              <a:t>–</a:t>
            </a:r>
            <a:r>
              <a:rPr lang="en-GB" dirty="0" smtClean="0">
                <a:sym typeface="Wingdings" panose="05000000000000000000" pitchFamily="2" charset="2"/>
              </a:rPr>
              <a:t> + H</a:t>
            </a:r>
            <a:r>
              <a:rPr lang="en-GB" baseline="30000" dirty="0" smtClean="0">
                <a:sym typeface="Wingdings" panose="05000000000000000000" pitchFamily="2" charset="2"/>
              </a:rPr>
              <a:t>0</a:t>
            </a:r>
            <a:endParaRPr lang="en-GB" baseline="30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1400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To ionise efficiently, need plasma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confinement</a:t>
            </a:r>
            <a:r>
              <a:rPr lang="en-GB" dirty="0" smtClean="0">
                <a:sym typeface="Wingdings" panose="05000000000000000000" pitchFamily="2" charset="2"/>
              </a:rPr>
              <a:t>, usually in the form of magnetic fields</a:t>
            </a:r>
          </a:p>
          <a:p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Fundamentals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03360" y="1616881"/>
                <a:ext cx="32608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𝑒𝑛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𝑒𝑛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360" y="1616881"/>
                <a:ext cx="326083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203360" y="2718689"/>
                <a:ext cx="3260834" cy="72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360" y="2718689"/>
                <a:ext cx="3260834" cy="722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400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12834" y="898629"/>
                <a:ext cx="8820807" cy="5423338"/>
              </a:xfrm>
            </p:spPr>
            <p:txBody>
              <a:bodyPr/>
              <a:lstStyle/>
              <a:p>
                <a:r>
                  <a:rPr lang="en-GB" dirty="0" smtClean="0"/>
                  <a:t>Charged particles confined transversely in a uniform B-field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/>
                  <a:t>If particles also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and B-field is increasing into screen, get longitudinal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magnetic mirror </a:t>
                </a:r>
                <a:r>
                  <a:rPr lang="en-GB" dirty="0" smtClean="0"/>
                  <a:t>confinement with:</a:t>
                </a:r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sz="1800" dirty="0" smtClean="0"/>
              </a:p>
              <a:p>
                <a:r>
                  <a:rPr lang="en-GB" dirty="0" smtClean="0"/>
                  <a:t>Mirror both ends </a:t>
                </a:r>
                <a:r>
                  <a:rPr lang="en-GB" dirty="0" smtClean="0">
                    <a:sym typeface="Wingdings" panose="05000000000000000000" pitchFamily="2" charset="2"/>
                  </a:rPr>
                  <a:t> </a:t>
                </a:r>
                <a:r>
                  <a:rPr lang="en-GB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magnetic bottle</a:t>
                </a:r>
              </a:p>
              <a:p>
                <a:r>
                  <a:rPr lang="en-GB" dirty="0" smtClean="0">
                    <a:sym typeface="Wingdings" panose="05000000000000000000" pitchFamily="2" charset="2"/>
                  </a:rPr>
                  <a:t>Also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ExB</a:t>
                </a:r>
                <a:r>
                  <a:rPr lang="en-GB" dirty="0" smtClean="0">
                    <a:sym typeface="Wingdings" panose="05000000000000000000" pitchFamily="2" charset="2"/>
                  </a:rPr>
                  <a:t>,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gradB</a:t>
                </a:r>
                <a:r>
                  <a:rPr lang="en-GB" dirty="0" smtClean="0">
                    <a:sym typeface="Wingdings" panose="05000000000000000000" pitchFamily="2" charset="2"/>
                  </a:rPr>
                  <a:t>, curvature &amp; diffusion drifts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834" y="898629"/>
                <a:ext cx="8820807" cy="5423338"/>
              </a:xfrm>
              <a:blipFill>
                <a:blip r:embed="rId2"/>
                <a:stretch>
                  <a:fillRect l="-968" t="-787" r="-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Fundamentals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1525973" y="1642933"/>
            <a:ext cx="1548295" cy="1473864"/>
            <a:chOff x="3045144" y="2435889"/>
            <a:chExt cx="2798803" cy="2664256"/>
          </a:xfrm>
        </p:grpSpPr>
        <p:grpSp>
          <p:nvGrpSpPr>
            <p:cNvPr id="12" name="Group 11"/>
            <p:cNvGrpSpPr/>
            <p:nvPr/>
          </p:nvGrpSpPr>
          <p:grpSpPr>
            <a:xfrm>
              <a:off x="3176751" y="2485519"/>
              <a:ext cx="2609193" cy="2614626"/>
              <a:chOff x="3176751" y="2485519"/>
              <a:chExt cx="2609193" cy="2614626"/>
            </a:xfrm>
          </p:grpSpPr>
          <p:sp>
            <p:nvSpPr>
              <p:cNvPr id="4" name="Oval 3"/>
              <p:cNvSpPr/>
              <p:nvPr/>
            </p:nvSpPr>
            <p:spPr bwMode="auto">
              <a:xfrm>
                <a:off x="3176751" y="2490952"/>
                <a:ext cx="2609193" cy="2609193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 bwMode="auto">
              <a:xfrm flipH="1">
                <a:off x="4351285" y="2485519"/>
                <a:ext cx="70945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1" name="Group 10"/>
            <p:cNvGrpSpPr/>
            <p:nvPr/>
          </p:nvGrpSpPr>
          <p:grpSpPr>
            <a:xfrm>
              <a:off x="4290848" y="3591734"/>
              <a:ext cx="391510" cy="396943"/>
              <a:chOff x="4290848" y="3591734"/>
              <a:chExt cx="391510" cy="396943"/>
            </a:xfrm>
          </p:grpSpPr>
          <p:sp>
            <p:nvSpPr>
              <p:cNvPr id="5" name="Oval 4"/>
              <p:cNvSpPr/>
              <p:nvPr/>
            </p:nvSpPr>
            <p:spPr bwMode="auto">
              <a:xfrm>
                <a:off x="4290848" y="3597167"/>
                <a:ext cx="391510" cy="391510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4606729" y="3591734"/>
                <a:ext cx="70946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9" name="TextBox 8"/>
            <p:cNvSpPr txBox="1"/>
            <p:nvPr/>
          </p:nvSpPr>
          <p:spPr>
            <a:xfrm>
              <a:off x="3045144" y="3802636"/>
              <a:ext cx="2798803" cy="834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Electrons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43899" y="2435889"/>
              <a:ext cx="1740173" cy="834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</a:t>
              </a:r>
              <a:r>
                <a:rPr lang="en-GB" dirty="0" smtClean="0"/>
                <a:t>ons</a:t>
              </a:r>
              <a:endParaRPr lang="en-GB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672399" y="3194792"/>
              <a:ext cx="425669" cy="425669"/>
              <a:chOff x="5943600" y="2175641"/>
              <a:chExt cx="425669" cy="425669"/>
            </a:xfrm>
          </p:grpSpPr>
          <p:sp>
            <p:nvSpPr>
              <p:cNvPr id="13" name="Oval 12"/>
              <p:cNvSpPr/>
              <p:nvPr/>
            </p:nvSpPr>
            <p:spPr bwMode="auto">
              <a:xfrm>
                <a:off x="5943600" y="2175641"/>
                <a:ext cx="425669" cy="42566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4" name="Cross 13"/>
              <p:cNvSpPr/>
              <p:nvPr/>
            </p:nvSpPr>
            <p:spPr bwMode="auto">
              <a:xfrm rot="2811307">
                <a:off x="5973724" y="2205765"/>
                <a:ext cx="365420" cy="365420"/>
              </a:xfrm>
              <a:prstGeom prst="plus">
                <a:avLst>
                  <a:gd name="adj" fmla="val 41407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3760339" y="1576943"/>
            <a:ext cx="4115823" cy="689035"/>
            <a:chOff x="3760339" y="1576943"/>
            <a:chExt cx="4115823" cy="689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663458" y="1576943"/>
                  <a:ext cx="1212704" cy="6890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𝑒𝐵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3458" y="1576943"/>
                  <a:ext cx="1212704" cy="68903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/>
            <p:cNvSpPr txBox="1"/>
            <p:nvPr/>
          </p:nvSpPr>
          <p:spPr>
            <a:xfrm>
              <a:off x="3760339" y="1746461"/>
              <a:ext cx="26837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Larmor</a:t>
              </a:r>
              <a:r>
                <a:rPr lang="en-GB" dirty="0" smtClean="0"/>
                <a:t> frequency: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760339" y="2483990"/>
            <a:ext cx="4061706" cy="693588"/>
            <a:chOff x="3760339" y="2483990"/>
            <a:chExt cx="4061706" cy="693588"/>
          </a:xfrm>
        </p:grpSpPr>
        <p:sp>
          <p:nvSpPr>
            <p:cNvPr id="19" name="TextBox 18"/>
            <p:cNvSpPr txBox="1"/>
            <p:nvPr/>
          </p:nvSpPr>
          <p:spPr>
            <a:xfrm>
              <a:off x="3760339" y="2599951"/>
              <a:ext cx="21707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Larmor</a:t>
              </a:r>
              <a:r>
                <a:rPr lang="en-GB" dirty="0" smtClean="0"/>
                <a:t> radius: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17575" y="2483990"/>
                  <a:ext cx="1104470" cy="6935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7575" y="2483990"/>
                  <a:ext cx="1104470" cy="69358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58666" y="4192373"/>
                <a:ext cx="3728970" cy="751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66" y="4192373"/>
                <a:ext cx="3728970" cy="7515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5725185" y="3824740"/>
            <a:ext cx="2851258" cy="1695368"/>
            <a:chOff x="5512349" y="4092760"/>
            <a:chExt cx="2851258" cy="1695368"/>
          </a:xfrm>
        </p:grpSpPr>
        <p:cxnSp>
          <p:nvCxnSpPr>
            <p:cNvPr id="23" name="Straight Arrow Connector 22"/>
            <p:cNvCxnSpPr/>
            <p:nvPr/>
          </p:nvCxnSpPr>
          <p:spPr bwMode="auto">
            <a:xfrm>
              <a:off x="5512349" y="5473350"/>
              <a:ext cx="2851258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680151" y="5410845"/>
                  <a:ext cx="594843" cy="3772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0151" y="5410845"/>
                  <a:ext cx="594843" cy="377283"/>
                </a:xfrm>
                <a:prstGeom prst="rect">
                  <a:avLst/>
                </a:prstGeom>
                <a:blipFill>
                  <a:blip r:embed="rId6"/>
                  <a:stretch>
                    <a:fillRect l="-9278" r="-7216" b="-241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5512349" y="5408068"/>
                  <a:ext cx="594843" cy="3772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2349" y="5408068"/>
                  <a:ext cx="594843" cy="377283"/>
                </a:xfrm>
                <a:prstGeom prst="rect">
                  <a:avLst/>
                </a:prstGeom>
                <a:blipFill>
                  <a:blip r:embed="rId7"/>
                  <a:stretch>
                    <a:fillRect l="-1020" r="-6122" b="-241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 bwMode="auto">
            <a:xfrm flipV="1">
              <a:off x="6881648" y="4374931"/>
              <a:ext cx="0" cy="109841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382706" y="4092760"/>
                  <a:ext cx="42011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2706" y="4092760"/>
                  <a:ext cx="42011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8696" r="-4348" b="-1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Isosceles Triangle 31"/>
            <p:cNvSpPr/>
            <p:nvPr/>
          </p:nvSpPr>
          <p:spPr bwMode="auto">
            <a:xfrm rot="16200000">
              <a:off x="7028019" y="4315720"/>
              <a:ext cx="992147" cy="128489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08375" y="4842035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Loss</a:t>
              </a:r>
              <a:br>
                <a:rPr lang="en-GB" sz="1800" dirty="0" smtClean="0">
                  <a:solidFill>
                    <a:srgbClr val="FF0000"/>
                  </a:solidFill>
                </a:rPr>
              </a:br>
              <a:r>
                <a:rPr lang="en-GB" sz="1800" dirty="0" smtClean="0">
                  <a:solidFill>
                    <a:srgbClr val="FF0000"/>
                  </a:solidFill>
                </a:rPr>
                <a:t>cone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  <p:sp>
          <p:nvSpPr>
            <p:cNvPr id="34" name="Isosceles Triangle 33"/>
            <p:cNvSpPr/>
            <p:nvPr/>
          </p:nvSpPr>
          <p:spPr bwMode="auto">
            <a:xfrm rot="5400000" flipH="1">
              <a:off x="5733289" y="4312855"/>
              <a:ext cx="992147" cy="128489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574576" y="4812550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Loss</a:t>
              </a:r>
              <a:br>
                <a:rPr lang="en-GB" sz="1800" dirty="0" smtClean="0">
                  <a:solidFill>
                    <a:srgbClr val="FF0000"/>
                  </a:solidFill>
                </a:rPr>
              </a:br>
              <a:r>
                <a:rPr lang="en-GB" sz="1800" dirty="0" smtClean="0">
                  <a:solidFill>
                    <a:srgbClr val="FF0000"/>
                  </a:solidFill>
                </a:rPr>
                <a:t>cone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966834" y="2229390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(a.k.a. </a:t>
            </a:r>
            <a:r>
              <a:rPr lang="en-GB" sz="1800" dirty="0" smtClean="0">
                <a:solidFill>
                  <a:srgbClr val="FF0000"/>
                </a:solidFill>
              </a:rPr>
              <a:t>cyclotron</a:t>
            </a:r>
            <a:r>
              <a:rPr lang="en-GB" sz="1800" dirty="0" smtClean="0"/>
              <a:t>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6753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505323" y="19505"/>
            <a:ext cx="9634680" cy="1143000"/>
          </a:xfrm>
        </p:spPr>
        <p:txBody>
          <a:bodyPr/>
          <a:lstStyle/>
          <a:p>
            <a:r>
              <a:rPr lang="en-GB" dirty="0" smtClean="0"/>
              <a:t>Plasma Confinement Techniques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568" t="11441" r="32386" b="50565"/>
          <a:stretch/>
        </p:blipFill>
        <p:spPr>
          <a:xfrm>
            <a:off x="124691" y="1240602"/>
            <a:ext cx="9004666" cy="33313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571998"/>
            <a:ext cx="3026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Solenoid bottle</a:t>
            </a:r>
          </a:p>
          <a:p>
            <a:pPr algn="ctr"/>
            <a:r>
              <a:rPr lang="en-GB" dirty="0" smtClean="0"/>
              <a:t>(often combined with</a:t>
            </a:r>
            <a:br>
              <a:rPr lang="en-GB" dirty="0" smtClean="0"/>
            </a:br>
            <a:r>
              <a:rPr lang="en-GB" dirty="0" err="1" smtClean="0"/>
              <a:t>hexapole</a:t>
            </a:r>
            <a:r>
              <a:rPr lang="en-GB" dirty="0" smtClean="0"/>
              <a:t> cusp)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79164" y="4571999"/>
            <a:ext cx="30957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Multicusp</a:t>
            </a:r>
            <a:r>
              <a:rPr lang="en-GB" dirty="0" smtClean="0">
                <a:solidFill>
                  <a:srgbClr val="FF0000"/>
                </a:solidFill>
              </a:rPr>
              <a:t> ‘bucket’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of dipoles in</a:t>
            </a:r>
            <a:br>
              <a:rPr lang="en-GB" dirty="0" smtClean="0"/>
            </a:br>
            <a:r>
              <a:rPr lang="en-GB" dirty="0" smtClean="0"/>
              <a:t>checkerboard pattern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50259" y="4571997"/>
            <a:ext cx="28937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Dipole magnet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parallel cathodes</a:t>
            </a:r>
            <a:br>
              <a:rPr lang="en-GB" dirty="0" smtClean="0"/>
            </a:br>
            <a:r>
              <a:rPr lang="en-GB" dirty="0" smtClean="0"/>
              <a:t>and anode ‘window’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0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 bwMode="auto">
          <a:xfrm>
            <a:off x="2837793" y="3279229"/>
            <a:ext cx="2735316" cy="1671144"/>
          </a:xfrm>
          <a:prstGeom prst="ellipse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Plasma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Typical Ion Source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149161" y="2368567"/>
            <a:ext cx="2112579" cy="512379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Confinement Magnet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149161" y="5332894"/>
            <a:ext cx="2112579" cy="512379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Confinement Magnet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9617" y="2861443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Plasma</a:t>
            </a:r>
            <a:br>
              <a:rPr lang="en-GB" sz="1600" dirty="0" smtClean="0"/>
            </a:br>
            <a:r>
              <a:rPr lang="en-GB" sz="1600" dirty="0" smtClean="0"/>
              <a:t>chamber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13540" y="3942308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Power Feed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15330" y="4694386"/>
            <a:ext cx="1085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Gas Feed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541049" y="3302353"/>
            <a:ext cx="1015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Emission</a:t>
            </a:r>
            <a:br>
              <a:rPr lang="en-GB" sz="1600" dirty="0" smtClean="0"/>
            </a:br>
            <a:r>
              <a:rPr lang="en-GB" sz="1600" dirty="0" smtClean="0"/>
              <a:t>Aperture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513031" y="5242353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Extraction</a:t>
            </a:r>
            <a:br>
              <a:rPr lang="en-GB" sz="1600" dirty="0" smtClean="0"/>
            </a:br>
            <a:r>
              <a:rPr lang="en-GB" sz="1600" dirty="0" smtClean="0"/>
              <a:t>Electrodes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6653048" y="3026983"/>
            <a:ext cx="181304" cy="9153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53048" y="4280862"/>
            <a:ext cx="181304" cy="9153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380889" y="3026983"/>
            <a:ext cx="181304" cy="9153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380889" y="4280862"/>
            <a:ext cx="181304" cy="9153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Frame 5"/>
          <p:cNvSpPr/>
          <p:nvPr/>
        </p:nvSpPr>
        <p:spPr bwMode="auto">
          <a:xfrm>
            <a:off x="2112578" y="2971803"/>
            <a:ext cx="3460531" cy="2270234"/>
          </a:xfrm>
          <a:prstGeom prst="frame">
            <a:avLst>
              <a:gd name="adj1" fmla="val 7639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399690" y="3908282"/>
            <a:ext cx="3513983" cy="409633"/>
            <a:chOff x="5399690" y="3009646"/>
            <a:chExt cx="3513983" cy="409633"/>
          </a:xfrm>
        </p:grpSpPr>
        <p:sp>
          <p:nvSpPr>
            <p:cNvPr id="23" name="Rectangle 22"/>
            <p:cNvSpPr/>
            <p:nvPr/>
          </p:nvSpPr>
          <p:spPr bwMode="auto">
            <a:xfrm>
              <a:off x="5399690" y="3049686"/>
              <a:ext cx="3499944" cy="32019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Particle Beam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6084803" y="3340451"/>
              <a:ext cx="2828870" cy="788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 flipV="1">
              <a:off x="5431221" y="3313150"/>
              <a:ext cx="3468413" cy="63062"/>
            </a:xfrm>
            <a:custGeom>
              <a:avLst/>
              <a:gdLst>
                <a:gd name="connsiteX0" fmla="*/ 0 w 3468413"/>
                <a:gd name="connsiteY0" fmla="*/ 0 h 63062"/>
                <a:gd name="connsiteX1" fmla="*/ 1474076 w 3468413"/>
                <a:gd name="connsiteY1" fmla="*/ 63062 h 63062"/>
                <a:gd name="connsiteX2" fmla="*/ 3468413 w 3468413"/>
                <a:gd name="connsiteY2" fmla="*/ 39414 h 6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8413" h="63062">
                  <a:moveTo>
                    <a:pt x="0" y="0"/>
                  </a:moveTo>
                  <a:cubicBezTo>
                    <a:pt x="448003" y="28246"/>
                    <a:pt x="1474076" y="63062"/>
                    <a:pt x="1474076" y="63062"/>
                  </a:cubicBezTo>
                  <a:lnTo>
                    <a:pt x="3468413" y="39414"/>
                  </a:lnTo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6134519" y="3009646"/>
              <a:ext cx="2765115" cy="662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5431221" y="3042744"/>
              <a:ext cx="3468413" cy="56108"/>
            </a:xfrm>
            <a:custGeom>
              <a:avLst/>
              <a:gdLst>
                <a:gd name="connsiteX0" fmla="*/ 0 w 3468413"/>
                <a:gd name="connsiteY0" fmla="*/ 0 h 63062"/>
                <a:gd name="connsiteX1" fmla="*/ 1474076 w 3468413"/>
                <a:gd name="connsiteY1" fmla="*/ 63062 h 63062"/>
                <a:gd name="connsiteX2" fmla="*/ 3468413 w 3468413"/>
                <a:gd name="connsiteY2" fmla="*/ 39414 h 6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8413" h="63062">
                  <a:moveTo>
                    <a:pt x="0" y="0"/>
                  </a:moveTo>
                  <a:cubicBezTo>
                    <a:pt x="448003" y="28246"/>
                    <a:pt x="1474076" y="63062"/>
                    <a:pt x="1474076" y="63062"/>
                  </a:cubicBezTo>
                  <a:lnTo>
                    <a:pt x="3468413" y="39414"/>
                  </a:lnTo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402202" y="3043672"/>
              <a:ext cx="170907" cy="326209"/>
            </a:xfrm>
            <a:prstGeom prst="rect">
              <a:avLst/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1702675" y="3945323"/>
            <a:ext cx="693683" cy="32319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702676" y="4776953"/>
            <a:ext cx="693683" cy="17342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5330" y="961697"/>
            <a:ext cx="8384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Every ion source basically consists of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Ion production </a:t>
            </a:r>
            <a:r>
              <a:rPr lang="en-GB" dirty="0" smtClean="0"/>
              <a:t>inside a plasma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Beam extraction </a:t>
            </a:r>
            <a:r>
              <a:rPr lang="en-GB" dirty="0" smtClean="0"/>
              <a:t>from the plasma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4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‘Typical’ Ion Sources!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99782" y="892501"/>
            <a:ext cx="8844218" cy="4231291"/>
            <a:chOff x="299782" y="892501"/>
            <a:chExt cx="8844218" cy="4231291"/>
          </a:xfrm>
        </p:grpSpPr>
        <p:pic>
          <p:nvPicPr>
            <p:cNvPr id="1026" name="Picture 2" descr="Image result for elise ion source garchi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984" y="892501"/>
              <a:ext cx="6356016" cy="423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99782" y="1162505"/>
              <a:ext cx="218842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‘ELISE’ ITER</a:t>
              </a:r>
              <a:br>
                <a:rPr lang="en-GB" dirty="0" smtClean="0"/>
              </a:br>
              <a:r>
                <a:rPr lang="en-GB" dirty="0" smtClean="0"/>
                <a:t>Demonstration</a:t>
              </a:r>
              <a:br>
                <a:rPr lang="en-GB" dirty="0" smtClean="0"/>
              </a:br>
              <a:r>
                <a:rPr lang="en-GB" dirty="0" smtClean="0"/>
                <a:t>H</a:t>
              </a:r>
              <a:r>
                <a:rPr lang="en-GB" baseline="30000" dirty="0" smtClean="0"/>
                <a:t>–</a:t>
              </a:r>
              <a:r>
                <a:rPr lang="en-GB" dirty="0" smtClean="0"/>
                <a:t> Source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2443658" y="1762669"/>
              <a:ext cx="344326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" name="Group 1"/>
          <p:cNvGrpSpPr/>
          <p:nvPr/>
        </p:nvGrpSpPr>
        <p:grpSpPr>
          <a:xfrm>
            <a:off x="1" y="3254604"/>
            <a:ext cx="5328084" cy="3603395"/>
            <a:chOff x="1" y="3254604"/>
            <a:chExt cx="5328084" cy="3603395"/>
          </a:xfrm>
        </p:grpSpPr>
        <p:pic>
          <p:nvPicPr>
            <p:cNvPr id="14" name="Picture 4" descr="C:\Users\wvx45968\Pictures\Ion Source and RFQ\sourceinhand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7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3845094"/>
              <a:ext cx="5328084" cy="3012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02751" y="3254604"/>
              <a:ext cx="15824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ISIS</a:t>
              </a:r>
              <a:br>
                <a:rPr lang="en-GB" dirty="0" smtClean="0"/>
              </a:br>
              <a:r>
                <a:rPr lang="en-GB" dirty="0" smtClean="0"/>
                <a:t>H</a:t>
              </a:r>
              <a:r>
                <a:rPr lang="en-GB" baseline="30000" dirty="0" smtClean="0"/>
                <a:t>–</a:t>
              </a:r>
              <a:r>
                <a:rPr lang="en-GB" dirty="0" smtClean="0"/>
                <a:t> Source</a:t>
              </a:r>
              <a:endParaRPr lang="en-GB" dirty="0"/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1969435" y="4100827"/>
              <a:ext cx="190442" cy="323634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7414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Extraction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01919" y="902374"/>
            <a:ext cx="6348653" cy="5206764"/>
            <a:chOff x="201919" y="902374"/>
            <a:chExt cx="6348653" cy="52067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69" t="11114" r="48205" b="25438"/>
            <a:stretch/>
          </p:blipFill>
          <p:spPr>
            <a:xfrm>
              <a:off x="201919" y="902374"/>
              <a:ext cx="6251599" cy="520676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6377152" y="1568669"/>
              <a:ext cx="173420" cy="361030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377152" y="236477"/>
            <a:ext cx="276684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Particle dynamics at emission aperture </a:t>
            </a:r>
            <a:r>
              <a:rPr lang="en-GB" sz="2000" dirty="0" smtClean="0">
                <a:solidFill>
                  <a:srgbClr val="FF0000"/>
                </a:solidFill>
              </a:rPr>
              <a:t>defines</a:t>
            </a:r>
            <a:r>
              <a:rPr lang="en-GB" sz="2000" dirty="0" smtClean="0"/>
              <a:t> the beam performance throughout entire accelerator: crucial!</a:t>
            </a:r>
          </a:p>
          <a:p>
            <a:endParaRPr lang="en-GB" sz="2000" dirty="0"/>
          </a:p>
          <a:p>
            <a:r>
              <a:rPr lang="en-GB" sz="2000" dirty="0" smtClean="0">
                <a:solidFill>
                  <a:srgbClr val="FF0000"/>
                </a:solidFill>
              </a:rPr>
              <a:t>Plasma meniscus</a:t>
            </a:r>
            <a:r>
              <a:rPr lang="en-GB" sz="2000" dirty="0" smtClean="0"/>
              <a:t> is notional ‘boundary’ where beam originates</a:t>
            </a:r>
          </a:p>
          <a:p>
            <a:endParaRPr lang="en-GB" sz="2000" dirty="0"/>
          </a:p>
          <a:p>
            <a:r>
              <a:rPr lang="en-GB" sz="2000" dirty="0" smtClean="0"/>
              <a:t>Meniscus sets beam </a:t>
            </a:r>
            <a:r>
              <a:rPr lang="en-GB" sz="2000" dirty="0" smtClean="0">
                <a:solidFill>
                  <a:srgbClr val="FF0000"/>
                </a:solidFill>
              </a:rPr>
              <a:t>current, emittance and focussing</a:t>
            </a:r>
            <a:r>
              <a:rPr lang="en-GB" sz="2000" dirty="0" smtClean="0"/>
              <a:t>. Shape varied by plasma density, extraction voltage and electrode geometry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016983" y="1828402"/>
            <a:ext cx="358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Under-dense plasma:</a:t>
            </a:r>
            <a:b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beam cross-over &amp; aberrations</a:t>
            </a:r>
            <a:endParaRPr lang="en-GB" sz="1800" b="1" dirty="0">
              <a:ln w="635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2528" y="3373820"/>
            <a:ext cx="2159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Perveance</a:t>
            </a:r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match:</a:t>
            </a:r>
            <a:b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parallel beam</a:t>
            </a:r>
            <a:endParaRPr lang="en-GB" sz="1800" b="1" dirty="0">
              <a:ln w="635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6983" y="5061668"/>
            <a:ext cx="242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Over-dense plasma:</a:t>
            </a:r>
            <a:b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GB" sz="1800" b="1" dirty="0" smtClean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very divergent beam</a:t>
            </a:r>
            <a:endParaRPr lang="en-GB" sz="1800" b="1" dirty="0">
              <a:ln w="635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99089" y="2618889"/>
            <a:ext cx="941283" cy="557863"/>
            <a:chOff x="599089" y="2618889"/>
            <a:chExt cx="941283" cy="557863"/>
          </a:xfrm>
        </p:grpSpPr>
        <p:sp>
          <p:nvSpPr>
            <p:cNvPr id="2" name="TextBox 1"/>
            <p:cNvSpPr txBox="1"/>
            <p:nvPr/>
          </p:nvSpPr>
          <p:spPr>
            <a:xfrm>
              <a:off x="599089" y="2618889"/>
              <a:ext cx="94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Meniscus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2" idx="2"/>
            </p:cNvCxnSpPr>
            <p:nvPr/>
          </p:nvCxnSpPr>
          <p:spPr bwMode="auto">
            <a:xfrm>
              <a:off x="1069731" y="2926666"/>
              <a:ext cx="191510" cy="25008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2867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 Charge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4913313"/>
            <a:ext cx="9144000" cy="1944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4" descr="10keV beam spaceCharge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t="32542" r="8626" b="32542"/>
          <a:stretch>
            <a:fillRect/>
          </a:stretch>
        </p:blipFill>
        <p:spPr bwMode="auto">
          <a:xfrm>
            <a:off x="611188" y="1407873"/>
            <a:ext cx="79390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3420" y="883558"/>
            <a:ext cx="88444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eaLnBrk="1" hangingPunct="1"/>
            <a:r>
              <a:rPr lang="en-GB" altLang="en-US" dirty="0"/>
              <a:t>50mA proton beam, 5mm initial radius, drifting 1m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1188" y="2560398"/>
            <a:ext cx="2592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10 keV beam</a:t>
            </a:r>
          </a:p>
        </p:txBody>
      </p:sp>
      <p:pic>
        <p:nvPicPr>
          <p:cNvPr id="8" name="Picture 7" descr="1MeV beam spaceCharg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t="32542" r="8626" b="32542"/>
          <a:stretch>
            <a:fillRect/>
          </a:stretch>
        </p:blipFill>
        <p:spPr bwMode="auto">
          <a:xfrm>
            <a:off x="611188" y="4720986"/>
            <a:ext cx="79390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1188" y="5871923"/>
            <a:ext cx="2592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1 MeV beam</a:t>
            </a:r>
          </a:p>
        </p:txBody>
      </p:sp>
      <p:pic>
        <p:nvPicPr>
          <p:cNvPr id="10" name="Picture 9" descr="100keV beam spaceCharge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t="32542" r="8626" b="32542"/>
          <a:stretch>
            <a:fillRect/>
          </a:stretch>
        </p:blipFill>
        <p:spPr bwMode="auto">
          <a:xfrm>
            <a:off x="611188" y="3065223"/>
            <a:ext cx="79390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611188" y="4217748"/>
            <a:ext cx="2592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100 keV beam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414387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 eaLnBrk="1" hangingPunct="1"/>
            <a:r>
              <a:rPr lang="en-GB" altLang="en-US" sz="2000" b="1" dirty="0">
                <a:solidFill>
                  <a:srgbClr val="FF0000"/>
                </a:solidFill>
              </a:rPr>
              <a:t>CONCLUSION: Need to focus and accelerate low energy beams </a:t>
            </a:r>
            <a:r>
              <a:rPr lang="en-GB" altLang="en-US" sz="2000" b="1" u="sng" dirty="0">
                <a:solidFill>
                  <a:srgbClr val="FF0000"/>
                </a:solidFill>
              </a:rPr>
              <a:t>hard</a:t>
            </a:r>
          </a:p>
        </p:txBody>
      </p:sp>
    </p:spTree>
    <p:extLst>
      <p:ext uri="{BB962C8B-B14F-4D97-AF65-F5344CB8AC3E}">
        <p14:creationId xmlns:p14="http://schemas.microsoft.com/office/powerpoint/2010/main" val="164630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 bwMode="auto">
          <a:xfrm>
            <a:off x="789078" y="4317472"/>
            <a:ext cx="2253803" cy="576414"/>
          </a:xfrm>
          <a:prstGeom prst="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789077" y="4318731"/>
            <a:ext cx="2253803" cy="576414"/>
          </a:xfrm>
          <a:prstGeom prst="rect">
            <a:avLst/>
          </a:prstGeom>
          <a:gradFill flip="none" rotWithShape="1">
            <a:gsLst>
              <a:gs pos="0">
                <a:srgbClr val="FFCCCC"/>
              </a:gs>
              <a:gs pos="52000">
                <a:schemeClr val="accent6">
                  <a:lumMod val="20000"/>
                  <a:lumOff val="80000"/>
                </a:schemeClr>
              </a:gs>
              <a:gs pos="100000">
                <a:srgbClr val="CCFFCC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 Charge Compensation</a:t>
            </a:r>
            <a:endParaRPr lang="en-GB" dirty="0"/>
          </a:p>
        </p:txBody>
      </p:sp>
      <p:sp>
        <p:nvSpPr>
          <p:cNvPr id="2" name="Trapezoid 1"/>
          <p:cNvSpPr/>
          <p:nvPr/>
        </p:nvSpPr>
        <p:spPr bwMode="auto">
          <a:xfrm rot="16200000">
            <a:off x="4158160" y="-1564730"/>
            <a:ext cx="843454" cy="6574226"/>
          </a:xfrm>
          <a:prstGeom prst="trapezoid">
            <a:avLst>
              <a:gd name="adj" fmla="val 37150"/>
            </a:avLst>
          </a:prstGeom>
          <a:solidFill>
            <a:srgbClr val="FFCC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8510" y="2144111"/>
            <a:ext cx="4979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Space charge increases beam size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 bwMode="auto">
          <a:xfrm>
            <a:off x="2041635" y="1245476"/>
            <a:ext cx="898635" cy="898635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82869" y="1529255"/>
            <a:ext cx="2175641" cy="3070860"/>
            <a:chOff x="882869" y="1529255"/>
            <a:chExt cx="2175641" cy="3070860"/>
          </a:xfrm>
        </p:grpSpPr>
        <p:cxnSp>
          <p:nvCxnSpPr>
            <p:cNvPr id="7" name="Straight Connector 6"/>
            <p:cNvCxnSpPr/>
            <p:nvPr/>
          </p:nvCxnSpPr>
          <p:spPr bwMode="auto">
            <a:xfrm flipH="1">
              <a:off x="882869" y="1529255"/>
              <a:ext cx="1158766" cy="254613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>
              <a:endCxn id="12" idx="6"/>
            </p:cNvCxnSpPr>
            <p:nvPr/>
          </p:nvCxnSpPr>
          <p:spPr bwMode="auto">
            <a:xfrm>
              <a:off x="2940270" y="1828800"/>
              <a:ext cx="118240" cy="27713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Oval 11"/>
          <p:cNvSpPr/>
          <p:nvPr/>
        </p:nvSpPr>
        <p:spPr bwMode="auto">
          <a:xfrm>
            <a:off x="756744" y="3449232"/>
            <a:ext cx="2301766" cy="230176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354275" y="4394781"/>
            <a:ext cx="270964" cy="455912"/>
            <a:chOff x="1461055" y="4426132"/>
            <a:chExt cx="270964" cy="455912"/>
          </a:xfrm>
        </p:grpSpPr>
        <p:sp>
          <p:nvSpPr>
            <p:cNvPr id="22" name="Oval 21"/>
            <p:cNvSpPr/>
            <p:nvPr/>
          </p:nvSpPr>
          <p:spPr bwMode="auto">
            <a:xfrm>
              <a:off x="1461055" y="4664767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577376" y="4487403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 rot="18099494">
              <a:off x="1363774" y="4545009"/>
              <a:ext cx="455912" cy="218158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489320" y="4522793"/>
              <a:ext cx="64394" cy="64394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1622500" y="4726647"/>
              <a:ext cx="64394" cy="64394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133975" y="3918211"/>
            <a:ext cx="428077" cy="444145"/>
            <a:chOff x="2133975" y="3918211"/>
            <a:chExt cx="428077" cy="444145"/>
          </a:xfrm>
        </p:grpSpPr>
        <p:sp>
          <p:nvSpPr>
            <p:cNvPr id="34" name="Oval 33"/>
            <p:cNvSpPr/>
            <p:nvPr/>
          </p:nvSpPr>
          <p:spPr bwMode="auto">
            <a:xfrm rot="17195604">
              <a:off x="2251101" y="4155455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7" name="Arc 36"/>
            <p:cNvSpPr/>
            <p:nvPr/>
          </p:nvSpPr>
          <p:spPr bwMode="auto">
            <a:xfrm rot="17195604" flipH="1">
              <a:off x="2144266" y="3918211"/>
              <a:ext cx="417786" cy="417786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8" name="Arc 37"/>
            <p:cNvSpPr/>
            <p:nvPr/>
          </p:nvSpPr>
          <p:spPr bwMode="auto">
            <a:xfrm rot="17195604" flipH="1">
              <a:off x="2133975" y="3944570"/>
              <a:ext cx="417786" cy="417786"/>
            </a:xfrm>
            <a:prstGeom prst="arc">
              <a:avLst>
                <a:gd name="adj1" fmla="val 21339330"/>
                <a:gd name="adj2" fmla="val 1603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2147894" y="4865232"/>
            <a:ext cx="428077" cy="444145"/>
            <a:chOff x="2133975" y="3918211"/>
            <a:chExt cx="428077" cy="444145"/>
          </a:xfrm>
        </p:grpSpPr>
        <p:sp>
          <p:nvSpPr>
            <p:cNvPr id="41" name="Oval 40"/>
            <p:cNvSpPr/>
            <p:nvPr/>
          </p:nvSpPr>
          <p:spPr bwMode="auto">
            <a:xfrm rot="17195604">
              <a:off x="2251101" y="4155455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2" name="Arc 41"/>
            <p:cNvSpPr/>
            <p:nvPr/>
          </p:nvSpPr>
          <p:spPr bwMode="auto">
            <a:xfrm rot="17195604" flipH="1">
              <a:off x="2144266" y="3918211"/>
              <a:ext cx="417786" cy="417786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3" name="Arc 42"/>
            <p:cNvSpPr/>
            <p:nvPr/>
          </p:nvSpPr>
          <p:spPr bwMode="auto">
            <a:xfrm rot="17195604" flipH="1">
              <a:off x="2133975" y="3944570"/>
              <a:ext cx="417786" cy="417786"/>
            </a:xfrm>
            <a:prstGeom prst="arc">
              <a:avLst>
                <a:gd name="adj1" fmla="val 21339330"/>
                <a:gd name="adj2" fmla="val 1603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25946" y="4401624"/>
            <a:ext cx="561485" cy="417786"/>
            <a:chOff x="836804" y="4391221"/>
            <a:chExt cx="561485" cy="417786"/>
          </a:xfrm>
        </p:grpSpPr>
        <p:sp>
          <p:nvSpPr>
            <p:cNvPr id="15" name="Oval 14"/>
            <p:cNvSpPr/>
            <p:nvPr/>
          </p:nvSpPr>
          <p:spPr bwMode="auto">
            <a:xfrm>
              <a:off x="1008995" y="4522793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6" name="Arc 15"/>
            <p:cNvSpPr/>
            <p:nvPr/>
          </p:nvSpPr>
          <p:spPr bwMode="auto">
            <a:xfrm flipH="1">
              <a:off x="980503" y="4391221"/>
              <a:ext cx="417786" cy="417786"/>
            </a:xfrm>
            <a:prstGeom prst="arc">
              <a:avLst>
                <a:gd name="adj1" fmla="val 20344129"/>
                <a:gd name="adj2" fmla="val 120582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7" name="Arc 16"/>
            <p:cNvSpPr/>
            <p:nvPr/>
          </p:nvSpPr>
          <p:spPr bwMode="auto">
            <a:xfrm flipH="1">
              <a:off x="932962" y="4391221"/>
              <a:ext cx="417786" cy="417786"/>
            </a:xfrm>
            <a:prstGeom prst="arc">
              <a:avLst>
                <a:gd name="adj1" fmla="val 20802721"/>
                <a:gd name="adj2" fmla="val 6706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8" name="Arc 17"/>
            <p:cNvSpPr/>
            <p:nvPr/>
          </p:nvSpPr>
          <p:spPr bwMode="auto">
            <a:xfrm flipH="1">
              <a:off x="882869" y="4391221"/>
              <a:ext cx="417786" cy="417786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6" name="Arc 45"/>
            <p:cNvSpPr/>
            <p:nvPr/>
          </p:nvSpPr>
          <p:spPr bwMode="auto">
            <a:xfrm flipH="1">
              <a:off x="836804" y="4391221"/>
              <a:ext cx="417786" cy="417786"/>
            </a:xfrm>
            <a:prstGeom prst="arc">
              <a:avLst>
                <a:gd name="adj1" fmla="val 21365070"/>
                <a:gd name="adj2" fmla="val 19688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59527" y="4423418"/>
            <a:ext cx="561485" cy="417786"/>
            <a:chOff x="836804" y="4391221"/>
            <a:chExt cx="561485" cy="417786"/>
          </a:xfrm>
        </p:grpSpPr>
        <p:sp>
          <p:nvSpPr>
            <p:cNvPr id="49" name="Oval 48"/>
            <p:cNvSpPr/>
            <p:nvPr/>
          </p:nvSpPr>
          <p:spPr bwMode="auto">
            <a:xfrm>
              <a:off x="1008995" y="4522793"/>
              <a:ext cx="154643" cy="15464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0" name="Arc 49"/>
            <p:cNvSpPr/>
            <p:nvPr/>
          </p:nvSpPr>
          <p:spPr bwMode="auto">
            <a:xfrm flipH="1">
              <a:off x="980503" y="4391221"/>
              <a:ext cx="417786" cy="417786"/>
            </a:xfrm>
            <a:prstGeom prst="arc">
              <a:avLst>
                <a:gd name="adj1" fmla="val 20344129"/>
                <a:gd name="adj2" fmla="val 120582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1" name="Arc 50"/>
            <p:cNvSpPr/>
            <p:nvPr/>
          </p:nvSpPr>
          <p:spPr bwMode="auto">
            <a:xfrm flipH="1">
              <a:off x="932962" y="4391221"/>
              <a:ext cx="417786" cy="417786"/>
            </a:xfrm>
            <a:prstGeom prst="arc">
              <a:avLst>
                <a:gd name="adj1" fmla="val 20802721"/>
                <a:gd name="adj2" fmla="val 6706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2" name="Arc 51"/>
            <p:cNvSpPr/>
            <p:nvPr/>
          </p:nvSpPr>
          <p:spPr bwMode="auto">
            <a:xfrm flipH="1">
              <a:off x="882869" y="4391221"/>
              <a:ext cx="417786" cy="417786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3" name="Arc 52"/>
            <p:cNvSpPr/>
            <p:nvPr/>
          </p:nvSpPr>
          <p:spPr bwMode="auto">
            <a:xfrm flipH="1">
              <a:off x="836804" y="4391221"/>
              <a:ext cx="417786" cy="417786"/>
            </a:xfrm>
            <a:prstGeom prst="arc">
              <a:avLst>
                <a:gd name="adj1" fmla="val 21365070"/>
                <a:gd name="adj2" fmla="val 19688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131483" y="4518324"/>
            <a:ext cx="328084" cy="184385"/>
            <a:chOff x="1542714" y="4112028"/>
            <a:chExt cx="328084" cy="184385"/>
          </a:xfrm>
        </p:grpSpPr>
        <p:sp>
          <p:nvSpPr>
            <p:cNvPr id="44" name="Oval 43"/>
            <p:cNvSpPr/>
            <p:nvPr/>
          </p:nvSpPr>
          <p:spPr bwMode="auto">
            <a:xfrm>
              <a:off x="1720946" y="4168382"/>
              <a:ext cx="64394" cy="64394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6" name="Arc 55"/>
            <p:cNvSpPr/>
            <p:nvPr/>
          </p:nvSpPr>
          <p:spPr bwMode="auto">
            <a:xfrm flipH="1">
              <a:off x="1686413" y="4112028"/>
              <a:ext cx="184385" cy="184385"/>
            </a:xfrm>
            <a:prstGeom prst="arc">
              <a:avLst>
                <a:gd name="adj1" fmla="val 20344129"/>
                <a:gd name="adj2" fmla="val 120582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7" name="Arc 56"/>
            <p:cNvSpPr/>
            <p:nvPr/>
          </p:nvSpPr>
          <p:spPr bwMode="auto">
            <a:xfrm flipH="1">
              <a:off x="1638872" y="4112028"/>
              <a:ext cx="184385" cy="184385"/>
            </a:xfrm>
            <a:prstGeom prst="arc">
              <a:avLst>
                <a:gd name="adj1" fmla="val 20802721"/>
                <a:gd name="adj2" fmla="val 6706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8" name="Arc 57"/>
            <p:cNvSpPr/>
            <p:nvPr/>
          </p:nvSpPr>
          <p:spPr bwMode="auto">
            <a:xfrm flipH="1">
              <a:off x="1588779" y="4112028"/>
              <a:ext cx="184385" cy="184385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9" name="Arc 58"/>
            <p:cNvSpPr/>
            <p:nvPr/>
          </p:nvSpPr>
          <p:spPr bwMode="auto">
            <a:xfrm flipH="1">
              <a:off x="1542714" y="4112028"/>
              <a:ext cx="184385" cy="184385"/>
            </a:xfrm>
            <a:prstGeom prst="arc">
              <a:avLst>
                <a:gd name="adj1" fmla="val 21365070"/>
                <a:gd name="adj2" fmla="val 19688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207994" y="4606875"/>
            <a:ext cx="328084" cy="184385"/>
            <a:chOff x="1542714" y="4112028"/>
            <a:chExt cx="328084" cy="184385"/>
          </a:xfrm>
        </p:grpSpPr>
        <p:sp>
          <p:nvSpPr>
            <p:cNvPr id="62" name="Oval 61"/>
            <p:cNvSpPr/>
            <p:nvPr/>
          </p:nvSpPr>
          <p:spPr bwMode="auto">
            <a:xfrm>
              <a:off x="1720946" y="4168382"/>
              <a:ext cx="64394" cy="64394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3" name="Arc 62"/>
            <p:cNvSpPr/>
            <p:nvPr/>
          </p:nvSpPr>
          <p:spPr bwMode="auto">
            <a:xfrm flipH="1">
              <a:off x="1686413" y="4112028"/>
              <a:ext cx="184385" cy="184385"/>
            </a:xfrm>
            <a:prstGeom prst="arc">
              <a:avLst>
                <a:gd name="adj1" fmla="val 20344129"/>
                <a:gd name="adj2" fmla="val 120582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4" name="Arc 63"/>
            <p:cNvSpPr/>
            <p:nvPr/>
          </p:nvSpPr>
          <p:spPr bwMode="auto">
            <a:xfrm flipH="1">
              <a:off x="1638872" y="4112028"/>
              <a:ext cx="184385" cy="184385"/>
            </a:xfrm>
            <a:prstGeom prst="arc">
              <a:avLst>
                <a:gd name="adj1" fmla="val 20802721"/>
                <a:gd name="adj2" fmla="val 67068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5" name="Arc 64"/>
            <p:cNvSpPr/>
            <p:nvPr/>
          </p:nvSpPr>
          <p:spPr bwMode="auto">
            <a:xfrm flipH="1">
              <a:off x="1588779" y="4112028"/>
              <a:ext cx="184385" cy="184385"/>
            </a:xfrm>
            <a:prstGeom prst="arc">
              <a:avLst>
                <a:gd name="adj1" fmla="val 21150585"/>
                <a:gd name="adj2" fmla="val 36624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6" name="Arc 65"/>
            <p:cNvSpPr/>
            <p:nvPr/>
          </p:nvSpPr>
          <p:spPr bwMode="auto">
            <a:xfrm flipH="1">
              <a:off x="1542714" y="4112028"/>
              <a:ext cx="184385" cy="184385"/>
            </a:xfrm>
            <a:prstGeom prst="arc">
              <a:avLst>
                <a:gd name="adj1" fmla="val 21365070"/>
                <a:gd name="adj2" fmla="val 19688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69" name="Rectangle 68"/>
          <p:cNvSpPr/>
          <p:nvPr/>
        </p:nvSpPr>
        <p:spPr bwMode="auto">
          <a:xfrm>
            <a:off x="3444088" y="3844463"/>
            <a:ext cx="5194589" cy="271155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0" name="Down Arrow 69"/>
          <p:cNvSpPr/>
          <p:nvPr/>
        </p:nvSpPr>
        <p:spPr bwMode="auto">
          <a:xfrm>
            <a:off x="5548134" y="2900855"/>
            <a:ext cx="672169" cy="78039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92553" y="4226482"/>
            <a:ext cx="5651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ionises residual gas and traps</a:t>
            </a:r>
            <a:br>
              <a:rPr lang="en-GB" dirty="0" smtClean="0"/>
            </a:br>
            <a:r>
              <a:rPr lang="en-GB" dirty="0" smtClean="0"/>
              <a:t>electrons in beam potential: </a:t>
            </a:r>
            <a:r>
              <a:rPr lang="en-GB" dirty="0">
                <a:solidFill>
                  <a:srgbClr val="FF0000"/>
                </a:solidFill>
              </a:rPr>
              <a:t>Space charge </a:t>
            </a:r>
            <a:r>
              <a:rPr lang="en-GB" dirty="0" smtClean="0">
                <a:solidFill>
                  <a:srgbClr val="FF0000"/>
                </a:solidFill>
              </a:rPr>
              <a:t>compensation</a:t>
            </a:r>
            <a:r>
              <a:rPr lang="en-GB" dirty="0" smtClean="0"/>
              <a:t>. Takes ~50 µs, depending on vacuum pressure.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95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7" grpId="1" animBg="1"/>
      <p:bldP spid="5" grpId="0" animBg="1"/>
      <p:bldP spid="12" grpId="0" animBg="1"/>
      <p:bldP spid="69" grpId="0" animBg="1"/>
      <p:bldP spid="70" grpId="0" animBg="1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022910" y="1162505"/>
            <a:ext cx="5121090" cy="3039826"/>
            <a:chOff x="4022910" y="1162505"/>
            <a:chExt cx="5121090" cy="30398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7778" t="14827" r="20000" b="14215"/>
            <a:stretch/>
          </p:blipFill>
          <p:spPr>
            <a:xfrm>
              <a:off x="4022910" y="1162505"/>
              <a:ext cx="5121090" cy="303982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7315200" y="2081048"/>
              <a:ext cx="1828800" cy="115088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821215" y="1162505"/>
              <a:ext cx="1211316" cy="5086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6492843" y="1139891"/>
            <a:ext cx="1660633" cy="5675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E</a:t>
            </a:r>
            <a:r>
              <a:rPr kumimoji="0" lang="en-GB" sz="2400" b="0" i="1" u="none" strike="noStrike" cap="none" normalizeH="0" baseline="-25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Fermi</a:t>
            </a:r>
            <a:endParaRPr kumimoji="0" lang="en-GB" sz="2400" b="0" i="1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Fermi-Stats. &amp; Work Function</a:t>
            </a:r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-5179" y="997997"/>
            <a:ext cx="4001542" cy="5718109"/>
          </a:xfrm>
        </p:spPr>
        <p:txBody>
          <a:bodyPr/>
          <a:lstStyle/>
          <a:p>
            <a:r>
              <a:rPr lang="en-GB" sz="2000" dirty="0" smtClean="0"/>
              <a:t>Fermi level, </a:t>
            </a:r>
            <a:r>
              <a:rPr lang="en-GB" sz="2000" i="1" dirty="0" err="1" smtClean="0">
                <a:solidFill>
                  <a:srgbClr val="FF0000"/>
                </a:solidFill>
              </a:rPr>
              <a:t>E</a:t>
            </a:r>
            <a:r>
              <a:rPr lang="en-GB" sz="2000" i="1" baseline="-25000" dirty="0" err="1" smtClean="0">
                <a:solidFill>
                  <a:srgbClr val="FF0000"/>
                </a:solidFill>
              </a:rPr>
              <a:t>Fermi</a:t>
            </a:r>
            <a:r>
              <a:rPr lang="en-GB" sz="2000" dirty="0" smtClean="0"/>
              <a:t> is kinetic energy of electron in highest occupied state</a:t>
            </a:r>
          </a:p>
          <a:p>
            <a:r>
              <a:rPr lang="en-GB" sz="2000" dirty="0" smtClean="0"/>
              <a:t>Work-function, </a:t>
            </a:r>
            <a:r>
              <a:rPr lang="el-GR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φ</a:t>
            </a:r>
            <a:r>
              <a:rPr lang="en-GB" sz="2000" i="1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work</a:t>
            </a:r>
            <a:r>
              <a:rPr lang="en-GB" sz="2000" dirty="0" smtClean="0"/>
              <a:t> is energy input to release an electron from the surface (basis of photoelectric effect)</a:t>
            </a:r>
          </a:p>
          <a:p>
            <a:r>
              <a:rPr lang="en-GB" sz="2000" dirty="0" smtClean="0"/>
              <a:t>Higher temperature, </a:t>
            </a:r>
            <a:r>
              <a:rPr lang="en-GB" sz="2000" i="1" dirty="0" smtClean="0">
                <a:solidFill>
                  <a:srgbClr val="FF0000"/>
                </a:solidFill>
              </a:rPr>
              <a:t>T</a:t>
            </a:r>
            <a:r>
              <a:rPr lang="en-GB" sz="2000" dirty="0" smtClean="0"/>
              <a:t> smears out the Fermi level</a:t>
            </a:r>
          </a:p>
          <a:p>
            <a:r>
              <a:rPr lang="en-GB" sz="2000" dirty="0" smtClean="0"/>
              <a:t>Some electrons may cross work-function and escape</a:t>
            </a:r>
          </a:p>
          <a:p>
            <a:r>
              <a:rPr lang="en-GB" sz="2000" dirty="0" smtClean="0"/>
              <a:t>Integrating the number of available released electrons gives current density, </a:t>
            </a:r>
            <a:r>
              <a:rPr lang="en-GB" sz="2000" i="1" dirty="0" smtClean="0">
                <a:solidFill>
                  <a:srgbClr val="FF0000"/>
                </a:solidFill>
              </a:rPr>
              <a:t>J</a:t>
            </a:r>
          </a:p>
          <a:p>
            <a:r>
              <a:rPr lang="en-GB" sz="2000" dirty="0" smtClean="0"/>
              <a:t>To get a lot of current, need high </a:t>
            </a:r>
            <a:r>
              <a:rPr lang="en-GB" sz="2000" i="1" dirty="0" smtClean="0">
                <a:solidFill>
                  <a:srgbClr val="FF0000"/>
                </a:solidFill>
              </a:rPr>
              <a:t>T</a:t>
            </a:r>
            <a:r>
              <a:rPr lang="en-GB" sz="2000" dirty="0"/>
              <a:t> </a:t>
            </a:r>
            <a:r>
              <a:rPr lang="en-GB" sz="2000" dirty="0" smtClean="0"/>
              <a:t>and a material with a high </a:t>
            </a:r>
            <a:r>
              <a:rPr lang="en-GB" sz="2000" i="1" dirty="0" smtClean="0">
                <a:solidFill>
                  <a:srgbClr val="FF0000"/>
                </a:solidFill>
              </a:rPr>
              <a:t>A</a:t>
            </a:r>
            <a:r>
              <a:rPr lang="en-GB" sz="2000" dirty="0" smtClean="0"/>
              <a:t> and low </a:t>
            </a:r>
            <a:r>
              <a:rPr lang="el-GR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φ</a:t>
            </a:r>
            <a:r>
              <a:rPr lang="en-GB" sz="2000" i="1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work</a:t>
            </a:r>
            <a:endParaRPr lang="en-GB" sz="2000" i="1" baseline="-25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5951" t="38415" r="20000" b="38400"/>
          <a:stretch/>
        </p:blipFill>
        <p:spPr>
          <a:xfrm>
            <a:off x="5115911" y="2819954"/>
            <a:ext cx="1705304" cy="99322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7371692" y="2544056"/>
            <a:ext cx="1604141" cy="5675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ヒラギノ角ゴ Pro W3" pitchFamily="84" charset="-128"/>
              </a:rPr>
              <a:t>φ</a:t>
            </a:r>
            <a:r>
              <a:rPr kumimoji="0" lang="en-GB" sz="2400" b="0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ヒラギノ角ゴ Pro W3" pitchFamily="84" charset="-128"/>
              </a:rPr>
              <a:t>work</a:t>
            </a:r>
            <a:endParaRPr kumimoji="0" lang="en-GB" sz="2400" b="0" i="1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ea typeface="ヒラギノ角ゴ Pro W3" pitchFamily="84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7371692" y="1817812"/>
            <a:ext cx="0" cy="197773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976806" y="4610681"/>
                <a:ext cx="2529539" cy="70280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none" lIns="0" tIns="72000" rIns="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𝑤𝑜𝑟𝑘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806" y="4610681"/>
                <a:ext cx="2529539" cy="7028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035854" y="917162"/>
                <a:ext cx="3602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5854" y="917162"/>
                <a:ext cx="360291" cy="369332"/>
              </a:xfrm>
              <a:prstGeom prst="rect">
                <a:avLst/>
              </a:prstGeom>
              <a:blipFill>
                <a:blip r:embed="rId5"/>
                <a:stretch>
                  <a:fillRect l="-8475" r="-37288" b="-18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678102" y="4000609"/>
                <a:ext cx="43935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102" y="4000609"/>
                <a:ext cx="439351" cy="369332"/>
              </a:xfrm>
              <a:prstGeom prst="rect">
                <a:avLst/>
              </a:prstGeom>
              <a:blipFill>
                <a:blip r:embed="rId6"/>
                <a:stretch>
                  <a:fillRect l="-15278" r="-11111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909560" y="5334126"/>
            <a:ext cx="3122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Richardson-</a:t>
            </a:r>
            <a:r>
              <a:rPr lang="en-GB" sz="1600" dirty="0" err="1" smtClean="0">
                <a:solidFill>
                  <a:srgbClr val="FF0000"/>
                </a:solidFill>
              </a:rPr>
              <a:t>Dushmann</a:t>
            </a:r>
            <a:r>
              <a:rPr lang="en-GB" sz="1600" dirty="0" smtClean="0">
                <a:solidFill>
                  <a:srgbClr val="FF0000"/>
                </a:solidFill>
              </a:rPr>
              <a:t> equation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79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0039" y="1336617"/>
            <a:ext cx="8186891" cy="4472975"/>
          </a:xfrm>
        </p:spPr>
        <p:txBody>
          <a:bodyPr/>
          <a:lstStyle/>
          <a:p>
            <a:r>
              <a:rPr lang="en-GB" dirty="0" smtClean="0"/>
              <a:t>Most ion sources involve </a:t>
            </a:r>
            <a:r>
              <a:rPr lang="en-GB" dirty="0" smtClean="0">
                <a:solidFill>
                  <a:srgbClr val="FF0000"/>
                </a:solidFill>
              </a:rPr>
              <a:t>plasma</a:t>
            </a:r>
          </a:p>
          <a:p>
            <a:r>
              <a:rPr lang="en-GB" dirty="0" smtClean="0"/>
              <a:t>Lots of </a:t>
            </a:r>
            <a:r>
              <a:rPr lang="en-GB" dirty="0" smtClean="0">
                <a:solidFill>
                  <a:srgbClr val="FF0000"/>
                </a:solidFill>
              </a:rPr>
              <a:t>parameters</a:t>
            </a:r>
            <a:r>
              <a:rPr lang="en-GB" dirty="0" smtClean="0"/>
              <a:t> to describe a plasma</a:t>
            </a:r>
          </a:p>
          <a:p>
            <a:r>
              <a:rPr lang="en-GB" dirty="0" smtClean="0"/>
              <a:t>Plasmas </a:t>
            </a:r>
            <a:r>
              <a:rPr lang="en-GB" dirty="0" smtClean="0">
                <a:solidFill>
                  <a:srgbClr val="FF0000"/>
                </a:solidFill>
              </a:rPr>
              <a:t>confined</a:t>
            </a:r>
            <a:r>
              <a:rPr lang="en-GB" dirty="0" smtClean="0"/>
              <a:t> with various topology magnetic fields</a:t>
            </a:r>
          </a:p>
          <a:p>
            <a:r>
              <a:rPr lang="en-GB" dirty="0" smtClean="0"/>
              <a:t>After plasma is the beam </a:t>
            </a:r>
            <a:r>
              <a:rPr lang="en-GB" dirty="0" smtClean="0">
                <a:solidFill>
                  <a:srgbClr val="FF0000"/>
                </a:solidFill>
              </a:rPr>
              <a:t>extraction</a:t>
            </a:r>
            <a:r>
              <a:rPr lang="en-GB" dirty="0" smtClean="0"/>
              <a:t> region</a:t>
            </a:r>
          </a:p>
          <a:p>
            <a:r>
              <a:rPr lang="en-GB" dirty="0" smtClean="0"/>
              <a:t>Plasma </a:t>
            </a:r>
            <a:r>
              <a:rPr lang="en-GB" dirty="0" smtClean="0">
                <a:solidFill>
                  <a:srgbClr val="FF0000"/>
                </a:solidFill>
              </a:rPr>
              <a:t>meniscus</a:t>
            </a:r>
            <a:r>
              <a:rPr lang="en-GB" dirty="0" smtClean="0"/>
              <a:t> defines initial beam focussing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Space charge </a:t>
            </a:r>
            <a:r>
              <a:rPr lang="en-GB" dirty="0" smtClean="0"/>
              <a:t>affects low energy, high mass beams</a:t>
            </a:r>
          </a:p>
          <a:p>
            <a:r>
              <a:rPr lang="en-GB" dirty="0" smtClean="0"/>
              <a:t>Often attempt deliberate space charge </a:t>
            </a:r>
            <a:r>
              <a:rPr lang="en-GB" dirty="0" smtClean="0">
                <a:solidFill>
                  <a:srgbClr val="FF0000"/>
                </a:solidFill>
              </a:rPr>
              <a:t>compensation</a:t>
            </a:r>
          </a:p>
          <a:p>
            <a:r>
              <a:rPr lang="en-GB" dirty="0"/>
              <a:t>Now </a:t>
            </a:r>
            <a:r>
              <a:rPr lang="en-GB" dirty="0" smtClean="0"/>
              <a:t>we can </a:t>
            </a:r>
            <a:r>
              <a:rPr lang="en-GB" dirty="0"/>
              <a:t>move onto real </a:t>
            </a:r>
            <a:r>
              <a:rPr lang="en-GB" dirty="0" smtClean="0"/>
              <a:t>examples of ion </a:t>
            </a:r>
            <a:r>
              <a:rPr lang="en-GB" dirty="0"/>
              <a:t>sources</a:t>
            </a:r>
            <a:r>
              <a:rPr lang="en-GB" dirty="0" smtClean="0"/>
              <a:t>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Fundamentals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7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 bwMode="auto">
          <a:xfrm>
            <a:off x="625816" y="3021671"/>
            <a:ext cx="2640725" cy="1038029"/>
          </a:xfrm>
          <a:prstGeom prst="ellipse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Sources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52851" y="2582105"/>
            <a:ext cx="1789386" cy="1891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179830" y="1697369"/>
            <a:ext cx="190927" cy="162916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2477120">
            <a:off x="4103161" y="2787417"/>
            <a:ext cx="128566" cy="4501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262396" y="2800950"/>
            <a:ext cx="525517" cy="11824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 flipV="1">
            <a:off x="152851" y="4310079"/>
            <a:ext cx="1789386" cy="1891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 flipV="1">
            <a:off x="3179830" y="3754842"/>
            <a:ext cx="190927" cy="162916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19122880" flipV="1">
            <a:off x="4103161" y="3835906"/>
            <a:ext cx="128566" cy="4501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 flipV="1">
            <a:off x="4262396" y="4154296"/>
            <a:ext cx="525517" cy="11824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14292" y="3326528"/>
            <a:ext cx="356465" cy="42831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3" name="Trapezoid 22"/>
          <p:cNvSpPr/>
          <p:nvPr/>
        </p:nvSpPr>
        <p:spPr bwMode="auto">
          <a:xfrm rot="16200000">
            <a:off x="4442813" y="2179412"/>
            <a:ext cx="534287" cy="2678399"/>
          </a:xfrm>
          <a:prstGeom prst="trapezoid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1874" y="3021671"/>
            <a:ext cx="2748883" cy="1038029"/>
            <a:chOff x="2006161" y="2404241"/>
            <a:chExt cx="2748883" cy="1038029"/>
          </a:xfrm>
        </p:grpSpPr>
        <p:sp>
          <p:nvSpPr>
            <p:cNvPr id="25" name="Rectangle 24"/>
            <p:cNvSpPr/>
            <p:nvPr/>
          </p:nvSpPr>
          <p:spPr bwMode="auto">
            <a:xfrm>
              <a:off x="4398579" y="2709098"/>
              <a:ext cx="356465" cy="428314"/>
            </a:xfrm>
            <a:prstGeom prst="rect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2006161" y="2404241"/>
              <a:ext cx="2640725" cy="1038029"/>
            </a:xfrm>
            <a:prstGeom prst="ellipse">
              <a:avLst/>
            </a:prstGeom>
            <a:gradFill flip="none" rotWithShape="1">
              <a:gsLst>
                <a:gs pos="36000">
                  <a:srgbClr val="FFCCFF"/>
                </a:gs>
                <a:gs pos="0">
                  <a:srgbClr val="FF66FF"/>
                </a:gs>
                <a:gs pos="100000">
                  <a:srgbClr val="FFCCFF"/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17063" y="3019235"/>
            <a:ext cx="2748883" cy="1038029"/>
            <a:chOff x="2001350" y="2401805"/>
            <a:chExt cx="2748883" cy="1038029"/>
          </a:xfrm>
        </p:grpSpPr>
        <p:sp>
          <p:nvSpPr>
            <p:cNvPr id="40" name="Rectangle 39"/>
            <p:cNvSpPr/>
            <p:nvPr/>
          </p:nvSpPr>
          <p:spPr bwMode="auto">
            <a:xfrm>
              <a:off x="4393768" y="2706662"/>
              <a:ext cx="356465" cy="428314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2001350" y="2401805"/>
              <a:ext cx="2640725" cy="1038029"/>
            </a:xfrm>
            <a:prstGeom prst="ellipse">
              <a:avLst/>
            </a:prstGeom>
            <a:gradFill flip="none" rotWithShape="1">
              <a:gsLst>
                <a:gs pos="56000">
                  <a:srgbClr val="FFCCFF"/>
                </a:gs>
                <a:gs pos="24000">
                  <a:srgbClr val="FF66FF"/>
                </a:gs>
                <a:gs pos="0">
                  <a:srgbClr val="7030A0"/>
                </a:gs>
                <a:gs pos="100000">
                  <a:srgbClr val="FFCCFF"/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 rot="19825852" flipV="1">
            <a:off x="1800451" y="4032298"/>
            <a:ext cx="1175088" cy="19167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774148">
            <a:off x="1800451" y="2857396"/>
            <a:ext cx="1175088" cy="19167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48040" y="1694254"/>
            <a:ext cx="3222716" cy="3689748"/>
            <a:chOff x="1532327" y="1076824"/>
            <a:chExt cx="3222716" cy="3689748"/>
          </a:xfrm>
        </p:grpSpPr>
        <p:sp>
          <p:nvSpPr>
            <p:cNvPr id="27" name="Rectangle 26"/>
            <p:cNvSpPr/>
            <p:nvPr/>
          </p:nvSpPr>
          <p:spPr bwMode="auto">
            <a:xfrm>
              <a:off x="1537138" y="1079938"/>
              <a:ext cx="3026979" cy="2049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1537137" y="4561621"/>
              <a:ext cx="3026979" cy="2049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537137" y="1284889"/>
              <a:ext cx="228601" cy="6096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1537136" y="3951992"/>
              <a:ext cx="228601" cy="6096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V="1">
              <a:off x="4559306" y="3134298"/>
              <a:ext cx="190927" cy="16291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flipV="1">
              <a:off x="4564116" y="1076824"/>
              <a:ext cx="190927" cy="16291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532327" y="1969276"/>
              <a:ext cx="2822688" cy="1917161"/>
              <a:chOff x="1689538" y="2117075"/>
              <a:chExt cx="2822688" cy="1917161"/>
            </a:xfrm>
            <a:solidFill>
              <a:schemeClr val="bg1">
                <a:lumMod val="50000"/>
              </a:schemeClr>
            </a:solidFill>
          </p:grpSpPr>
          <p:sp>
            <p:nvSpPr>
              <p:cNvPr id="33" name="Rectangle 32"/>
              <p:cNvSpPr/>
              <p:nvPr/>
            </p:nvSpPr>
            <p:spPr bwMode="auto">
              <a:xfrm>
                <a:off x="1689538" y="2117075"/>
                <a:ext cx="1789386" cy="189187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 rot="1774148">
                <a:off x="3337138" y="2392366"/>
                <a:ext cx="1175088" cy="191677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 flipV="1">
                <a:off x="1689538" y="3845049"/>
                <a:ext cx="1789386" cy="189187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 rot="19825852" flipV="1">
                <a:off x="3337138" y="3567268"/>
                <a:ext cx="1175088" cy="191677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</p:grpSp>
      <p:sp>
        <p:nvSpPr>
          <p:cNvPr id="20" name="Block Arc 19"/>
          <p:cNvSpPr/>
          <p:nvPr/>
        </p:nvSpPr>
        <p:spPr bwMode="auto">
          <a:xfrm rot="5400000">
            <a:off x="-32356" y="2460711"/>
            <a:ext cx="370489" cy="2159952"/>
          </a:xfrm>
          <a:prstGeom prst="blockArc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67292" y="1971898"/>
            <a:ext cx="2625034" cy="3136035"/>
            <a:chOff x="1851579" y="1354468"/>
            <a:chExt cx="2625034" cy="3136035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851655" y="1354468"/>
              <a:ext cx="2624958" cy="475292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851579" y="4015211"/>
              <a:ext cx="2624958" cy="475292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365335" y="3224049"/>
            <a:ext cx="240164" cy="626799"/>
            <a:chOff x="4749622" y="2606619"/>
            <a:chExt cx="240164" cy="626799"/>
          </a:xfrm>
        </p:grpSpPr>
        <p:sp>
          <p:nvSpPr>
            <p:cNvPr id="46" name="Rectangle 45"/>
            <p:cNvSpPr/>
            <p:nvPr/>
          </p:nvSpPr>
          <p:spPr bwMode="auto">
            <a:xfrm>
              <a:off x="4750233" y="2606619"/>
              <a:ext cx="239553" cy="99365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4750234" y="2705984"/>
              <a:ext cx="233518" cy="431428"/>
            </a:xfrm>
            <a:prstGeom prst="rect">
              <a:avLst/>
            </a:prstGeom>
            <a:gradFill flip="none" rotWithShape="1">
              <a:gsLst>
                <a:gs pos="0">
                  <a:srgbClr val="7030A0"/>
                </a:gs>
                <a:gs pos="100000">
                  <a:srgbClr val="FF66FF"/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749622" y="3134053"/>
              <a:ext cx="239553" cy="99365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672447" y="104345"/>
            <a:ext cx="170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plasmatron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6111108" y="104344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Duo</a:t>
            </a:r>
            <a:endParaRPr lang="en-GB" dirty="0"/>
          </a:p>
        </p:txBody>
      </p:sp>
      <p:grpSp>
        <p:nvGrpSpPr>
          <p:cNvPr id="55" name="Group 54"/>
          <p:cNvGrpSpPr/>
          <p:nvPr/>
        </p:nvGrpSpPr>
        <p:grpSpPr>
          <a:xfrm>
            <a:off x="4964443" y="493925"/>
            <a:ext cx="4179557" cy="5015927"/>
            <a:chOff x="4964443" y="493925"/>
            <a:chExt cx="4179557" cy="5015927"/>
          </a:xfrm>
        </p:grpSpPr>
        <p:sp>
          <p:nvSpPr>
            <p:cNvPr id="52" name="TextBox 51"/>
            <p:cNvSpPr txBox="1"/>
            <p:nvPr/>
          </p:nvSpPr>
          <p:spPr>
            <a:xfrm>
              <a:off x="6111108" y="493925"/>
              <a:ext cx="282320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CERN Linac2 1956</a:t>
              </a:r>
            </a:p>
            <a:p>
              <a:r>
                <a:rPr lang="en-GB" dirty="0" smtClean="0"/>
                <a:t>300 mA protons</a:t>
              </a:r>
            </a:p>
            <a:p>
              <a:r>
                <a:rPr lang="en-GB" dirty="0" smtClean="0"/>
                <a:t>150 µs, 1 Hz</a:t>
              </a:r>
              <a:endParaRPr lang="en-GB" dirty="0"/>
            </a:p>
          </p:txBody>
        </p:sp>
        <p:pic>
          <p:nvPicPr>
            <p:cNvPr id="1026" name="Picture 2" descr="Image result for cern duoplasmatr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443" y="2318636"/>
              <a:ext cx="4179557" cy="3191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TextBox 53"/>
          <p:cNvSpPr txBox="1"/>
          <p:nvPr/>
        </p:nvSpPr>
        <p:spPr>
          <a:xfrm>
            <a:off x="40303" y="3560038"/>
            <a:ext cx="1667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Cathode filament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55414" y="2625651"/>
            <a:ext cx="19819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Intermediate electrode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978057" y="5329126"/>
            <a:ext cx="166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yoke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978057" y="1970685"/>
            <a:ext cx="166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Solenoid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3251103" y="4243688"/>
            <a:ext cx="1667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Extraction</a:t>
            </a:r>
            <a:br>
              <a:rPr lang="en-GB" dirty="0" smtClean="0"/>
            </a:br>
            <a:r>
              <a:rPr lang="en-GB" dirty="0" smtClean="0"/>
              <a:t>electrode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340035" y="1793227"/>
            <a:ext cx="166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Anode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3316947" y="2395896"/>
            <a:ext cx="1667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Expansion cup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19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51" grpId="0"/>
      <p:bldP spid="56" grpId="0"/>
      <p:bldP spid="57" grpId="0"/>
      <p:bldP spid="58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ight Arrow 32"/>
          <p:cNvSpPr/>
          <p:nvPr/>
        </p:nvSpPr>
        <p:spPr bwMode="auto">
          <a:xfrm>
            <a:off x="1471294" y="4991944"/>
            <a:ext cx="1542068" cy="626795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Sources</a:t>
            </a:r>
            <a:endParaRPr lang="en-GB" dirty="0"/>
          </a:p>
        </p:txBody>
      </p:sp>
      <p:pic>
        <p:nvPicPr>
          <p:cNvPr id="2050" name="Picture 2" descr="Image result for silhi sourc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0" r="8163"/>
          <a:stretch/>
        </p:blipFill>
        <p:spPr bwMode="auto">
          <a:xfrm>
            <a:off x="4404385" y="2144111"/>
            <a:ext cx="4678266" cy="346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97667" y="129340"/>
            <a:ext cx="40511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2.45 GHz ECR</a:t>
            </a:r>
          </a:p>
          <a:p>
            <a:r>
              <a:rPr lang="en-GB" dirty="0" smtClean="0"/>
              <a:t>SILHI @ CEA, INFN, ESS…</a:t>
            </a:r>
          </a:p>
          <a:p>
            <a:r>
              <a:rPr lang="en-GB" dirty="0" smtClean="0"/>
              <a:t>120 mA protons</a:t>
            </a:r>
          </a:p>
          <a:p>
            <a:r>
              <a:rPr lang="en-GB" dirty="0" smtClean="0"/>
              <a:t>All duty factors up to 100%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-7708" y="5675579"/>
            <a:ext cx="531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Electron Cyclotron Resonance (ECR)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 bwMode="auto">
          <a:xfrm flipH="1">
            <a:off x="1299771" y="4991945"/>
            <a:ext cx="1542068" cy="626795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452" y="1073086"/>
            <a:ext cx="38826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RF cavity immersed in</a:t>
            </a:r>
            <a:br>
              <a:rPr lang="en-GB" dirty="0" smtClean="0"/>
            </a:br>
            <a:r>
              <a:rPr lang="en-GB" dirty="0" smtClean="0"/>
              <a:t>axial solenoid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Select RF frequency to match </a:t>
            </a:r>
            <a:r>
              <a:rPr lang="en-GB" dirty="0" err="1" smtClean="0"/>
              <a:t>Larmor</a:t>
            </a:r>
            <a:r>
              <a:rPr lang="en-GB" dirty="0" smtClean="0"/>
              <a:t>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Electrons gain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Increases ionisation rate</a:t>
            </a:r>
            <a:endParaRPr lang="en-GB" dirty="0"/>
          </a:p>
        </p:txBody>
      </p:sp>
      <p:sp>
        <p:nvSpPr>
          <p:cNvPr id="25" name="Oval 24"/>
          <p:cNvSpPr/>
          <p:nvPr/>
        </p:nvSpPr>
        <p:spPr bwMode="auto">
          <a:xfrm>
            <a:off x="1421054" y="3480943"/>
            <a:ext cx="1443403" cy="1443403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2070805" y="3477937"/>
            <a:ext cx="3924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375700" y="4110837"/>
            <a:ext cx="1548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Electrons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2025015" y="3852405"/>
            <a:ext cx="235480" cy="235480"/>
            <a:chOff x="5943600" y="2175641"/>
            <a:chExt cx="425669" cy="425669"/>
          </a:xfrm>
        </p:grpSpPr>
        <p:sp>
          <p:nvSpPr>
            <p:cNvPr id="21" name="Oval 20"/>
            <p:cNvSpPr/>
            <p:nvPr/>
          </p:nvSpPr>
          <p:spPr bwMode="auto">
            <a:xfrm>
              <a:off x="5943600" y="2175641"/>
              <a:ext cx="425669" cy="425669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22" name="Cross 21"/>
            <p:cNvSpPr/>
            <p:nvPr/>
          </p:nvSpPr>
          <p:spPr bwMode="auto">
            <a:xfrm rot="2811307">
              <a:off x="5973724" y="2205765"/>
              <a:ext cx="365420" cy="365420"/>
            </a:xfrm>
            <a:prstGeom prst="plus">
              <a:avLst>
                <a:gd name="adj" fmla="val 41407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93245" y="5074511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09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4.07407E-6 C 0.04983 4.07407E-6 0.08542 0.04652 0.08542 0.10416 C 0.08542 0.1618 0.04983 0.20879 0.00608 0.20879 C -0.03767 0.20879 -0.07274 0.1618 -0.07274 0.10416 C -0.07274 0.04652 -0.03767 4.07407E-6 0.00608 4.07407E-6 Z " pathEditMode="relative" rAng="0" ptsTypes="AAAAA">
                                      <p:cBhvr>
                                        <p:cTn id="10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044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3" grpId="2" animBg="1"/>
      <p:bldP spid="33" grpId="3" animBg="1"/>
      <p:bldP spid="4" grpId="0"/>
      <p:bldP spid="10" grpId="0"/>
      <p:bldP spid="11" grpId="0" animBg="1"/>
      <p:bldP spid="11" grpId="1" animBg="1"/>
      <p:bldP spid="11" grpId="2" animBg="1"/>
      <p:bldP spid="11" grpId="3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583324" y="6014545"/>
            <a:ext cx="3783724" cy="843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Charge State Sources</a:t>
            </a:r>
            <a:endParaRPr lang="en-GB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82870"/>
            <a:ext cx="4562528" cy="290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36974" y="1039327"/>
            <a:ext cx="52066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Hexapole</a:t>
            </a:r>
            <a:r>
              <a:rPr lang="en-GB" dirty="0" smtClean="0"/>
              <a:t> transverse confinement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Higher frequency </a:t>
            </a:r>
            <a:r>
              <a:rPr lang="en-GB" dirty="0" smtClean="0">
                <a:sym typeface="Wingdings" panose="05000000000000000000" pitchFamily="2" charset="2"/>
              </a:rPr>
              <a:t> stronger B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Superconducting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Large and very expensive!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SECRAL </a:t>
            </a:r>
            <a:r>
              <a:rPr lang="en-GB" dirty="0"/>
              <a:t>&amp; VENUS 28 GHz </a:t>
            </a:r>
            <a:r>
              <a:rPr lang="en-GB" dirty="0" smtClean="0"/>
              <a:t>ECRs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High currents of Bi</a:t>
            </a:r>
            <a:r>
              <a:rPr lang="en-GB" baseline="30000" dirty="0" smtClean="0"/>
              <a:t>20+</a:t>
            </a:r>
            <a:r>
              <a:rPr lang="en-GB" dirty="0" smtClean="0"/>
              <a:t>, Pb</a:t>
            </a:r>
            <a:r>
              <a:rPr lang="en-GB" baseline="30000" dirty="0" smtClean="0"/>
              <a:t>34+</a:t>
            </a:r>
            <a:r>
              <a:rPr lang="en-GB" dirty="0" smtClean="0"/>
              <a:t>…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6470" y="3736429"/>
            <a:ext cx="3760903" cy="3066391"/>
            <a:chOff x="46470" y="3736429"/>
            <a:chExt cx="3760903" cy="30663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6630" t="18066" r="20996" b="8531"/>
            <a:stretch/>
          </p:blipFill>
          <p:spPr>
            <a:xfrm>
              <a:off x="46471" y="3736429"/>
              <a:ext cx="3760902" cy="3066391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46470" y="3736429"/>
              <a:ext cx="180132" cy="2148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pic>
        <p:nvPicPr>
          <p:cNvPr id="3076" name="Picture 4" descr="Image result for venus ecr ion sour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785" y="3271344"/>
            <a:ext cx="5167214" cy="35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75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/>
          <p:cNvSpPr/>
          <p:nvPr/>
        </p:nvSpPr>
        <p:spPr bwMode="auto">
          <a:xfrm>
            <a:off x="2376418" y="2912604"/>
            <a:ext cx="3687451" cy="374205"/>
          </a:xfrm>
          <a:prstGeom prst="ellipse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2389600" y="2905885"/>
            <a:ext cx="3687451" cy="374205"/>
          </a:xfrm>
          <a:prstGeom prst="ellipse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2" name="Isosceles Triangle 51"/>
          <p:cNvSpPr/>
          <p:nvPr/>
        </p:nvSpPr>
        <p:spPr bwMode="auto">
          <a:xfrm rot="16200000">
            <a:off x="6929166" y="2008001"/>
            <a:ext cx="82442" cy="2223910"/>
          </a:xfrm>
          <a:prstGeom prst="triangle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2379423" y="2915067"/>
            <a:ext cx="3687451" cy="374205"/>
          </a:xfrm>
          <a:prstGeom prst="ellipse">
            <a:avLst/>
          </a:prstGeom>
          <a:solidFill>
            <a:srgbClr val="FF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009809" y="2673728"/>
            <a:ext cx="335806" cy="867512"/>
            <a:chOff x="5739169" y="1628550"/>
            <a:chExt cx="335806" cy="867512"/>
          </a:xfrm>
        </p:grpSpPr>
        <p:sp>
          <p:nvSpPr>
            <p:cNvPr id="49" name="Rectangle 48"/>
            <p:cNvSpPr/>
            <p:nvPr/>
          </p:nvSpPr>
          <p:spPr bwMode="auto">
            <a:xfrm>
              <a:off x="5739170" y="1628550"/>
              <a:ext cx="335805" cy="118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739169" y="2377821"/>
              <a:ext cx="335805" cy="118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1" y="4524703"/>
            <a:ext cx="9144000" cy="233329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Charge State Sources</a:t>
            </a:r>
            <a:endParaRPr lang="en-GB" dirty="0"/>
          </a:p>
        </p:txBody>
      </p:sp>
      <p:grpSp>
        <p:nvGrpSpPr>
          <p:cNvPr id="4099" name="Group 4098"/>
          <p:cNvGrpSpPr/>
          <p:nvPr/>
        </p:nvGrpSpPr>
        <p:grpSpPr>
          <a:xfrm>
            <a:off x="0" y="4180012"/>
            <a:ext cx="8442362" cy="2677988"/>
            <a:chOff x="0" y="4180012"/>
            <a:chExt cx="8442362" cy="26779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23231" t="24440" r="24616" b="25583"/>
            <a:stretch/>
          </p:blipFill>
          <p:spPr>
            <a:xfrm>
              <a:off x="0" y="4180012"/>
              <a:ext cx="4625605" cy="267798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372291" y="4610216"/>
              <a:ext cx="3070071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EBIS @ RHIC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10 A electron gun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5 T, 1.9 m ion trap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Au</a:t>
              </a:r>
              <a:r>
                <a:rPr lang="en-GB" baseline="30000" dirty="0" smtClean="0"/>
                <a:t>32+</a:t>
              </a:r>
              <a:r>
                <a:rPr lang="en-GB" dirty="0" smtClean="0"/>
                <a:t>, U</a:t>
              </a:r>
              <a:r>
                <a:rPr lang="en-GB" baseline="30000" dirty="0" smtClean="0"/>
                <a:t>39+</a:t>
              </a:r>
              <a:r>
                <a:rPr lang="en-GB" dirty="0" smtClean="0"/>
                <a:t>…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10 µs, 5 Hz pulses</a:t>
              </a: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1899744" y="2161259"/>
            <a:ext cx="4684388" cy="390398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Superconducting Solenoid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899744" y="3670012"/>
            <a:ext cx="4684388" cy="390398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155147" y="2676191"/>
            <a:ext cx="335805" cy="11824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155146" y="3425462"/>
            <a:ext cx="335805" cy="11824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583443" y="2676191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583442" y="3425462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011739" y="2676191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011738" y="3425462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440035" y="2679372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440034" y="3428643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868331" y="2677966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868330" y="3427237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4296627" y="2677966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296626" y="3427237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724923" y="2677966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724922" y="3427237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153219" y="2681147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153218" y="3430418"/>
            <a:ext cx="335805" cy="1182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581514" y="2673010"/>
            <a:ext cx="335806" cy="867512"/>
            <a:chOff x="5739169" y="1628550"/>
            <a:chExt cx="335806" cy="867512"/>
          </a:xfrm>
        </p:grpSpPr>
        <p:sp>
          <p:nvSpPr>
            <p:cNvPr id="30" name="Rectangle 29"/>
            <p:cNvSpPr/>
            <p:nvPr/>
          </p:nvSpPr>
          <p:spPr bwMode="auto">
            <a:xfrm>
              <a:off x="5739170" y="1628550"/>
              <a:ext cx="335805" cy="118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5739169" y="2377821"/>
              <a:ext cx="335805" cy="118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009810" y="2676191"/>
            <a:ext cx="335806" cy="867512"/>
            <a:chOff x="6167465" y="1631731"/>
            <a:chExt cx="335806" cy="867512"/>
          </a:xfrm>
        </p:grpSpPr>
        <p:sp>
          <p:nvSpPr>
            <p:cNvPr id="32" name="Rectangle 31"/>
            <p:cNvSpPr/>
            <p:nvPr/>
          </p:nvSpPr>
          <p:spPr bwMode="auto">
            <a:xfrm>
              <a:off x="6167466" y="1631731"/>
              <a:ext cx="335805" cy="118241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6167465" y="2381002"/>
              <a:ext cx="335805" cy="118241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37" name="Isosceles Triangle 36"/>
          <p:cNvSpPr/>
          <p:nvPr/>
        </p:nvSpPr>
        <p:spPr bwMode="auto">
          <a:xfrm rot="5400000">
            <a:off x="1640401" y="2904030"/>
            <a:ext cx="614855" cy="402021"/>
          </a:xfrm>
          <a:prstGeom prst="triangl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48491" y="2797613"/>
            <a:ext cx="1181886" cy="63103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Electron Gun</a:t>
            </a:r>
          </a:p>
        </p:txBody>
      </p:sp>
      <p:sp>
        <p:nvSpPr>
          <p:cNvPr id="38" name="Pie 37"/>
          <p:cNvSpPr/>
          <p:nvPr/>
        </p:nvSpPr>
        <p:spPr bwMode="auto">
          <a:xfrm>
            <a:off x="1706950" y="2864997"/>
            <a:ext cx="257172" cy="481988"/>
          </a:xfrm>
          <a:prstGeom prst="pie">
            <a:avLst>
              <a:gd name="adj1" fmla="val 5378803"/>
              <a:gd name="adj2" fmla="val 1620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025869" y="3037207"/>
            <a:ext cx="4558263" cy="134007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096" name="Group 4095"/>
          <p:cNvGrpSpPr/>
          <p:nvPr/>
        </p:nvGrpSpPr>
        <p:grpSpPr>
          <a:xfrm>
            <a:off x="6063869" y="2663417"/>
            <a:ext cx="683772" cy="883467"/>
            <a:chOff x="6063869" y="2663417"/>
            <a:chExt cx="683772" cy="883467"/>
          </a:xfrm>
        </p:grpSpPr>
        <p:sp>
          <p:nvSpPr>
            <p:cNvPr id="42" name="Block Arc 41"/>
            <p:cNvSpPr/>
            <p:nvPr/>
          </p:nvSpPr>
          <p:spPr bwMode="auto">
            <a:xfrm flipH="1">
              <a:off x="6063869" y="3037207"/>
              <a:ext cx="662152" cy="509677"/>
            </a:xfrm>
            <a:prstGeom prst="blockArc">
              <a:avLst>
                <a:gd name="adj1" fmla="val 10800000"/>
                <a:gd name="adj2" fmla="val 16343575"/>
                <a:gd name="adj3" fmla="val 26384"/>
              </a:avLst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5" name="Block Arc 44"/>
            <p:cNvSpPr/>
            <p:nvPr/>
          </p:nvSpPr>
          <p:spPr bwMode="auto">
            <a:xfrm flipH="1" flipV="1">
              <a:off x="6085489" y="2663417"/>
              <a:ext cx="662152" cy="509677"/>
            </a:xfrm>
            <a:prstGeom prst="blockArc">
              <a:avLst>
                <a:gd name="adj1" fmla="val 10800000"/>
                <a:gd name="adj2" fmla="val 16343575"/>
                <a:gd name="adj3" fmla="val 26384"/>
              </a:avLst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41" name="Rectangle 40"/>
          <p:cNvSpPr/>
          <p:nvPr/>
        </p:nvSpPr>
        <p:spPr bwMode="auto">
          <a:xfrm>
            <a:off x="6476165" y="2817109"/>
            <a:ext cx="352696" cy="130826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6476165" y="3256727"/>
            <a:ext cx="352696" cy="130826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19883" y="229631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Drift tubes</a:t>
            </a:r>
            <a:endParaRPr lang="en-GB" sz="1800" dirty="0"/>
          </a:p>
        </p:txBody>
      </p:sp>
      <p:cxnSp>
        <p:nvCxnSpPr>
          <p:cNvPr id="56" name="Straight Arrow Connector 55"/>
          <p:cNvCxnSpPr>
            <a:stCxn id="54" idx="1"/>
          </p:cNvCxnSpPr>
          <p:nvPr/>
        </p:nvCxnSpPr>
        <p:spPr bwMode="auto">
          <a:xfrm flipH="1">
            <a:off x="5772467" y="2480980"/>
            <a:ext cx="847416" cy="2511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1158681" y="938637"/>
            <a:ext cx="68339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High power electron beam ionises gas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Ions trapped and undergo step-wise ionisation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Remove trapping voltage to release ions</a:t>
            </a:r>
            <a:endParaRPr lang="en-GB" dirty="0"/>
          </a:p>
        </p:txBody>
      </p:sp>
      <p:sp>
        <p:nvSpPr>
          <p:cNvPr id="4100" name="TextBox 4099"/>
          <p:cNvSpPr txBox="1"/>
          <p:nvPr/>
        </p:nvSpPr>
        <p:spPr>
          <a:xfrm>
            <a:off x="5012335" y="4162914"/>
            <a:ext cx="3778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Electron Beam Ion Source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2" grpId="0" animBg="1"/>
      <p:bldP spid="52" grpId="0" animBg="1"/>
      <p:bldP spid="63" grpId="0" animBg="1"/>
      <p:bldP spid="37" grpId="0" animBg="1"/>
      <p:bldP spid="40" grpId="0" animBg="1"/>
      <p:bldP spid="410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" y="3294993"/>
            <a:ext cx="5875628" cy="3563007"/>
            <a:chOff x="-1" y="3294993"/>
            <a:chExt cx="5875628" cy="35630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17870" t="20598" r="13519" b="10536"/>
            <a:stretch/>
          </p:blipFill>
          <p:spPr>
            <a:xfrm>
              <a:off x="-1" y="3294993"/>
              <a:ext cx="5875628" cy="356300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3594538" y="3294993"/>
              <a:ext cx="2281089" cy="160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27120" y="3623468"/>
              <a:ext cx="12498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Soon in USA: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FRIB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Breeders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0130" y="933905"/>
            <a:ext cx="42803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Impact protons onto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Radioactive ions emerge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Further ionisation in plasma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Extract and (quickly!) accelerate and analyse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Study very exotic nuclei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0241" y="1491789"/>
            <a:ext cx="4343400" cy="4090135"/>
            <a:chOff x="4690241" y="1491789"/>
            <a:chExt cx="4343400" cy="4090135"/>
          </a:xfrm>
        </p:grpSpPr>
        <p:sp>
          <p:nvSpPr>
            <p:cNvPr id="8" name="TextBox 7"/>
            <p:cNvSpPr txBox="1"/>
            <p:nvPr/>
          </p:nvSpPr>
          <p:spPr>
            <a:xfrm>
              <a:off x="5667703" y="1491789"/>
              <a:ext cx="30540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ISOLDE @ CERN</a:t>
              </a:r>
            </a:p>
            <a:p>
              <a:r>
                <a:rPr lang="en-GB" dirty="0" smtClean="0"/>
                <a:t>10</a:t>
              </a:r>
              <a:r>
                <a:rPr lang="en-GB" baseline="30000" dirty="0" smtClean="0"/>
                <a:t>7</a:t>
              </a:r>
              <a:r>
                <a:rPr lang="en-GB" dirty="0" smtClean="0"/>
                <a:t> </a:t>
              </a:r>
              <a:r>
                <a:rPr lang="en-GB" baseline="30000" dirty="0" smtClean="0"/>
                <a:t>132</a:t>
              </a:r>
              <a:r>
                <a:rPr lang="en-GB" dirty="0" smtClean="0"/>
                <a:t>Sn per second</a:t>
              </a:r>
              <a:endParaRPr lang="en-GB" dirty="0"/>
            </a:p>
          </p:txBody>
        </p:sp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0241" y="2322786"/>
              <a:ext cx="4343400" cy="325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4152036" y="19505"/>
            <a:ext cx="4486641" cy="1283300"/>
            <a:chOff x="4152036" y="19505"/>
            <a:chExt cx="4486641" cy="1283300"/>
          </a:xfrm>
        </p:grpSpPr>
        <p:sp>
          <p:nvSpPr>
            <p:cNvPr id="4" name="TextBox 3"/>
            <p:cNvSpPr txBox="1"/>
            <p:nvPr/>
          </p:nvSpPr>
          <p:spPr>
            <a:xfrm>
              <a:off x="6963218" y="102476"/>
              <a:ext cx="167545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(Isotope</a:t>
              </a:r>
              <a:br>
                <a:rPr lang="en-GB" dirty="0" smtClean="0"/>
              </a:br>
              <a:r>
                <a:rPr lang="en-GB" dirty="0" smtClean="0"/>
                <a:t>Separation</a:t>
              </a:r>
              <a:br>
                <a:rPr lang="en-GB" dirty="0" smtClean="0"/>
              </a:br>
              <a:r>
                <a:rPr lang="en-GB" dirty="0" smtClean="0"/>
                <a:t>On-Line)</a:t>
              </a:r>
              <a:endParaRPr lang="en-GB" dirty="0"/>
            </a:p>
          </p:txBody>
        </p:sp>
        <p:sp>
          <p:nvSpPr>
            <p:cNvPr id="12" name="Title 2"/>
            <p:cNvSpPr txBox="1">
              <a:spLocks/>
            </p:cNvSpPr>
            <p:nvPr/>
          </p:nvSpPr>
          <p:spPr bwMode="auto">
            <a:xfrm>
              <a:off x="4152036" y="19505"/>
              <a:ext cx="3062452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>
              <a:lvl1pPr marL="704850" indent="0" algn="l" rtl="0" eaLnBrk="0" fontAlgn="base" hangingPunct="0">
                <a:spcBef>
                  <a:spcPct val="0"/>
                </a:spcBef>
                <a:spcAft>
                  <a:spcPct val="0"/>
                </a:spcAft>
                <a:tabLst/>
                <a:defRPr sz="4400" b="1">
                  <a:solidFill>
                    <a:srgbClr val="3C8C93"/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b="1">
                  <a:solidFill>
                    <a:srgbClr val="3C8C93"/>
                  </a:solidFill>
                  <a:latin typeface="Arial" charset="0"/>
                  <a:ea typeface="ヒラギノ角ゴ Pro W3" pitchFamily="84" charset="-128"/>
                  <a:cs typeface="Arial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b="1">
                  <a:solidFill>
                    <a:srgbClr val="3C8C93"/>
                  </a:solidFill>
                  <a:latin typeface="Arial" charset="0"/>
                  <a:ea typeface="ヒラギノ角ゴ Pro W3" pitchFamily="84" charset="-128"/>
                  <a:cs typeface="Arial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b="1">
                  <a:solidFill>
                    <a:srgbClr val="3C8C93"/>
                  </a:solidFill>
                  <a:latin typeface="Arial" charset="0"/>
                  <a:ea typeface="ヒラギノ角ゴ Pro W3" pitchFamily="84" charset="-128"/>
                  <a:cs typeface="Arial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b="1">
                  <a:solidFill>
                    <a:srgbClr val="3C8C93"/>
                  </a:solidFill>
                  <a:latin typeface="Arial" charset="0"/>
                  <a:ea typeface="ヒラギノ角ゴ Pro W3" pitchFamily="84" charset="-128"/>
                  <a:cs typeface="Arial" charset="0"/>
                </a:defRPr>
              </a:lvl5pPr>
              <a:lvl6pPr marL="4572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ucida Grande" pitchFamily="84" charset="0"/>
                  <a:ea typeface="ヒラギノ角ゴ Pro W3" pitchFamily="84" charset="-128"/>
                </a:defRPr>
              </a:lvl6pPr>
              <a:lvl7pPr marL="9144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ucida Grande" pitchFamily="84" charset="0"/>
                  <a:ea typeface="ヒラギノ角ゴ Pro W3" pitchFamily="84" charset="-128"/>
                </a:defRPr>
              </a:lvl7pPr>
              <a:lvl8pPr marL="13716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ucida Grande" pitchFamily="84" charset="0"/>
                  <a:ea typeface="ヒラギノ角ゴ Pro W3" pitchFamily="84" charset="-128"/>
                </a:defRPr>
              </a:lvl8pPr>
              <a:lvl9pPr marL="18288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ucida Grande" pitchFamily="84" charset="0"/>
                  <a:ea typeface="ヒラギノ角ゴ Pro W3" pitchFamily="84" charset="-128"/>
                </a:defRPr>
              </a:lvl9pPr>
            </a:lstStyle>
            <a:p>
              <a:r>
                <a:rPr lang="en-GB" kern="0" dirty="0" smtClean="0"/>
                <a:t>&amp; ISOL</a:t>
              </a:r>
              <a:endParaRPr lang="en-GB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254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Negative Ion Sources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335745" y="819108"/>
            <a:ext cx="2739192" cy="4432980"/>
            <a:chOff x="6183179" y="920387"/>
            <a:chExt cx="2739192" cy="4432980"/>
          </a:xfrm>
        </p:grpSpPr>
        <p:sp>
          <p:nvSpPr>
            <p:cNvPr id="5" name="TextBox 4"/>
            <p:cNvSpPr txBox="1"/>
            <p:nvPr/>
          </p:nvSpPr>
          <p:spPr>
            <a:xfrm>
              <a:off x="6951526" y="3300674"/>
              <a:ext cx="1078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Cyclotron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183179" y="920387"/>
              <a:ext cx="2739192" cy="4432980"/>
              <a:chOff x="5220072" y="944724"/>
              <a:chExt cx="2739192" cy="4432980"/>
            </a:xfrm>
          </p:grpSpPr>
          <p:sp>
            <p:nvSpPr>
              <p:cNvPr id="7" name="Chord 6"/>
              <p:cNvSpPr/>
              <p:nvPr/>
            </p:nvSpPr>
            <p:spPr>
              <a:xfrm>
                <a:off x="5220072" y="944724"/>
                <a:ext cx="2340260" cy="2340260"/>
              </a:xfrm>
              <a:prstGeom prst="chord">
                <a:avLst>
                  <a:gd name="adj1" fmla="val 5405613"/>
                  <a:gd name="adj2" fmla="val 1620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Chord 7"/>
              <p:cNvSpPr/>
              <p:nvPr/>
            </p:nvSpPr>
            <p:spPr>
              <a:xfrm flipH="1" flipV="1">
                <a:off x="5472100" y="944724"/>
                <a:ext cx="2340260" cy="2340260"/>
              </a:xfrm>
              <a:prstGeom prst="chord">
                <a:avLst>
                  <a:gd name="adj1" fmla="val 5405613"/>
                  <a:gd name="adj2" fmla="val 1620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Arc 8"/>
              <p:cNvSpPr/>
              <p:nvPr/>
            </p:nvSpPr>
            <p:spPr>
              <a:xfrm>
                <a:off x="5635910" y="1052736"/>
                <a:ext cx="2007199" cy="2007199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Arc 9"/>
              <p:cNvSpPr/>
              <p:nvPr/>
            </p:nvSpPr>
            <p:spPr>
              <a:xfrm>
                <a:off x="5805137" y="1214754"/>
                <a:ext cx="1674186" cy="1674186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Arc 10"/>
              <p:cNvSpPr/>
              <p:nvPr/>
            </p:nvSpPr>
            <p:spPr>
              <a:xfrm>
                <a:off x="6001805" y="1428308"/>
                <a:ext cx="1288794" cy="1288794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Arc 11"/>
              <p:cNvSpPr/>
              <p:nvPr/>
            </p:nvSpPr>
            <p:spPr>
              <a:xfrm>
                <a:off x="6223682" y="1660301"/>
                <a:ext cx="844274" cy="844274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Arc 12"/>
              <p:cNvSpPr/>
              <p:nvPr/>
            </p:nvSpPr>
            <p:spPr>
              <a:xfrm>
                <a:off x="6460930" y="1883443"/>
                <a:ext cx="362599" cy="362599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Arc 13"/>
              <p:cNvSpPr/>
              <p:nvPr/>
            </p:nvSpPr>
            <p:spPr>
              <a:xfrm>
                <a:off x="6551579" y="2068539"/>
                <a:ext cx="181300" cy="181300"/>
              </a:xfrm>
              <a:prstGeom prst="arc">
                <a:avLst>
                  <a:gd name="adj1" fmla="val 5321964"/>
                  <a:gd name="adj2" fmla="val 10741000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480212" y="2024844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Arc 15"/>
              <p:cNvSpPr/>
              <p:nvPr/>
            </p:nvSpPr>
            <p:spPr>
              <a:xfrm flipH="1">
                <a:off x="6084168" y="1880828"/>
                <a:ext cx="623747" cy="623747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Arc 16"/>
              <p:cNvSpPr/>
              <p:nvPr/>
            </p:nvSpPr>
            <p:spPr>
              <a:xfrm flipH="1">
                <a:off x="5868144" y="1659654"/>
                <a:ext cx="1052061" cy="1052061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Arc 17"/>
              <p:cNvSpPr/>
              <p:nvPr/>
            </p:nvSpPr>
            <p:spPr>
              <a:xfrm flipH="1">
                <a:off x="5668782" y="1429439"/>
                <a:ext cx="1459501" cy="1459501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c 18"/>
              <p:cNvSpPr/>
              <p:nvPr/>
            </p:nvSpPr>
            <p:spPr>
              <a:xfrm flipH="1">
                <a:off x="5475941" y="1214754"/>
                <a:ext cx="1845181" cy="1845181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Arc 19"/>
              <p:cNvSpPr/>
              <p:nvPr/>
            </p:nvSpPr>
            <p:spPr>
              <a:xfrm flipH="1">
                <a:off x="5309556" y="1057224"/>
                <a:ext cx="2160240" cy="2160240"/>
              </a:xfrm>
              <a:prstGeom prst="arc">
                <a:avLst>
                  <a:gd name="adj1" fmla="val 16200000"/>
                  <a:gd name="adj2" fmla="val 5414403"/>
                </a:avLst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6394174" y="1052736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390202" y="1214989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390202" y="1432312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394174" y="1659654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6387482" y="1883443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394174" y="2504575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387482" y="2711715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6393791" y="2888940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401848" y="3059812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393791" y="3217464"/>
                <a:ext cx="252028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Arc 30"/>
              <p:cNvSpPr/>
              <p:nvPr/>
            </p:nvSpPr>
            <p:spPr>
              <a:xfrm>
                <a:off x="5580112" y="3217464"/>
                <a:ext cx="2160240" cy="2160240"/>
              </a:xfrm>
              <a:prstGeom prst="arc">
                <a:avLst>
                  <a:gd name="adj1" fmla="val 16200000"/>
                  <a:gd name="adj2" fmla="val 17722552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44950" y="3136877"/>
                <a:ext cx="51286" cy="14810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124131" y="3059573"/>
                <a:ext cx="8351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lang="en-GB" b="1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endParaRPr lang="en-GB" b="1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300192" y="2159568"/>
                <a:ext cx="4058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lang="en-GB" b="1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endParaRPr lang="en-GB" b="1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84915" y="868957"/>
            <a:ext cx="5288725" cy="2664633"/>
            <a:chOff x="436103" y="868957"/>
            <a:chExt cx="5288725" cy="2664633"/>
          </a:xfrm>
        </p:grpSpPr>
        <p:grpSp>
          <p:nvGrpSpPr>
            <p:cNvPr id="36" name="Group 35"/>
            <p:cNvGrpSpPr/>
            <p:nvPr/>
          </p:nvGrpSpPr>
          <p:grpSpPr>
            <a:xfrm>
              <a:off x="436103" y="868957"/>
              <a:ext cx="5288725" cy="2245178"/>
              <a:chOff x="-666937" y="1120985"/>
              <a:chExt cx="5288725" cy="2245178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08402" y="2190010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76826" y="2190009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360663" y="2190008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940550" y="2189815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336594" y="2190010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732638" y="2190988"/>
                <a:ext cx="216024" cy="1175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724526" y="2704523"/>
                <a:ext cx="51286" cy="14810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61115" y="1764585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MV</a:t>
                </a:r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361115" y="1476553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+2 MV</a:t>
                </a:r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361115" y="1120985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+0 MV</a:t>
                </a:r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Left Bracket 47"/>
              <p:cNvSpPr/>
              <p:nvPr/>
            </p:nvSpPr>
            <p:spPr>
              <a:xfrm rot="5400000">
                <a:off x="1712468" y="1878061"/>
                <a:ext cx="88813" cy="583375"/>
              </a:xfrm>
              <a:prstGeom prst="leftBracket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Left Bracket 48"/>
              <p:cNvSpPr/>
              <p:nvPr/>
            </p:nvSpPr>
            <p:spPr>
              <a:xfrm rot="5400000">
                <a:off x="1596024" y="1347920"/>
                <a:ext cx="337394" cy="1359768"/>
              </a:xfrm>
              <a:prstGeom prst="leftBracket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Left Bracket 49"/>
              <p:cNvSpPr/>
              <p:nvPr/>
            </p:nvSpPr>
            <p:spPr>
              <a:xfrm rot="5400000">
                <a:off x="1457556" y="806357"/>
                <a:ext cx="641949" cy="2124236"/>
              </a:xfrm>
              <a:prstGeom prst="leftBracket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>
                <a:endCxn id="44" idx="1"/>
              </p:cNvCxnSpPr>
              <p:nvPr/>
            </p:nvCxnSpPr>
            <p:spPr>
              <a:xfrm>
                <a:off x="525625" y="2777402"/>
                <a:ext cx="1198901" cy="1175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778530" y="2777402"/>
                <a:ext cx="1281302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-666937" y="2498140"/>
                <a:ext cx="14637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0 MeV H</a:t>
                </a:r>
                <a:r>
                  <a:rPr lang="en-GB" b="1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endParaRPr lang="en-GB" b="1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004174" y="2498140"/>
                <a:ext cx="16176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MeV H</a:t>
                </a:r>
                <a:r>
                  <a:rPr lang="en-GB" b="1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endParaRPr lang="en-GB" b="1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705037" y="3071925"/>
              <a:ext cx="23097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Tandem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42292" y="4034160"/>
            <a:ext cx="3772493" cy="2347575"/>
            <a:chOff x="979526" y="3969058"/>
            <a:chExt cx="3772493" cy="2347575"/>
          </a:xfrm>
        </p:grpSpPr>
        <p:sp>
          <p:nvSpPr>
            <p:cNvPr id="56" name="Rectangle 55"/>
            <p:cNvSpPr/>
            <p:nvPr/>
          </p:nvSpPr>
          <p:spPr>
            <a:xfrm>
              <a:off x="979526" y="5085184"/>
              <a:ext cx="288032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Donut 56"/>
            <p:cNvSpPr/>
            <p:nvPr/>
          </p:nvSpPr>
          <p:spPr>
            <a:xfrm>
              <a:off x="3171032" y="4116265"/>
              <a:ext cx="1580987" cy="1580987"/>
            </a:xfrm>
            <a:prstGeom prst="donut">
              <a:avLst/>
            </a:prstGeom>
            <a:solidFill>
              <a:srgbClr val="FF00FF"/>
            </a:solidFill>
            <a:ln w="1524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8" name="Trapezoid 57"/>
            <p:cNvSpPr/>
            <p:nvPr/>
          </p:nvSpPr>
          <p:spPr>
            <a:xfrm rot="5400000">
              <a:off x="1271176" y="5149835"/>
              <a:ext cx="649096" cy="663811"/>
            </a:xfrm>
            <a:prstGeom prst="trapezoid">
              <a:avLst>
                <a:gd name="adj" fmla="val 9094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rapezoid 58"/>
            <p:cNvSpPr/>
            <p:nvPr/>
          </p:nvSpPr>
          <p:spPr>
            <a:xfrm rot="5400000">
              <a:off x="2747275" y="4637037"/>
              <a:ext cx="468054" cy="1652381"/>
            </a:xfrm>
            <a:prstGeom prst="trapezoid">
              <a:avLst>
                <a:gd name="adj" fmla="val 26650"/>
              </a:avLst>
            </a:prstGeom>
            <a:solidFill>
              <a:srgbClr val="99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927630" y="5157194"/>
              <a:ext cx="227486" cy="64909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979526" y="3969058"/>
              <a:ext cx="288032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rapezoid 61"/>
            <p:cNvSpPr/>
            <p:nvPr/>
          </p:nvSpPr>
          <p:spPr>
            <a:xfrm rot="5400000">
              <a:off x="1271176" y="4033709"/>
              <a:ext cx="649096" cy="663811"/>
            </a:xfrm>
            <a:prstGeom prst="trapezoid">
              <a:avLst>
                <a:gd name="adj" fmla="val 9094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rapezoid 62"/>
            <p:cNvSpPr/>
            <p:nvPr/>
          </p:nvSpPr>
          <p:spPr>
            <a:xfrm rot="5400000">
              <a:off x="2747275" y="3520911"/>
              <a:ext cx="468054" cy="1652381"/>
            </a:xfrm>
            <a:prstGeom prst="trapezoid">
              <a:avLst>
                <a:gd name="adj" fmla="val 26650"/>
              </a:avLst>
            </a:prstGeom>
            <a:solidFill>
              <a:srgbClr val="99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927630" y="4041068"/>
              <a:ext cx="227486" cy="64909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43608" y="4728798"/>
              <a:ext cx="1148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 MW H</a:t>
              </a:r>
              <a:r>
                <a:rPr lang="en-GB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–</a:t>
              </a:r>
              <a:endParaRPr lang="en-GB" b="1" baseline="30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530382" y="4715852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</a:t>
              </a:r>
              <a:r>
                <a:rPr lang="en-GB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GB" b="1" baseline="30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68171" y="5947301"/>
              <a:ext cx="1008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Tokamak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943852" y="3237406"/>
            <a:ext cx="5704015" cy="4332054"/>
            <a:chOff x="3943852" y="3237406"/>
            <a:chExt cx="5704015" cy="4332054"/>
          </a:xfrm>
        </p:grpSpPr>
        <p:sp>
          <p:nvSpPr>
            <p:cNvPr id="69" name="Rectangle 68"/>
            <p:cNvSpPr/>
            <p:nvPr/>
          </p:nvSpPr>
          <p:spPr>
            <a:xfrm>
              <a:off x="5023972" y="4503664"/>
              <a:ext cx="595988" cy="5959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010544" y="5099652"/>
              <a:ext cx="595988" cy="5959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000348" y="5105761"/>
              <a:ext cx="595988" cy="5959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992759" y="4477480"/>
              <a:ext cx="595988" cy="5959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Arc 72"/>
            <p:cNvSpPr/>
            <p:nvPr/>
          </p:nvSpPr>
          <p:spPr>
            <a:xfrm>
              <a:off x="3943852" y="4780954"/>
              <a:ext cx="2160240" cy="2160240"/>
            </a:xfrm>
            <a:prstGeom prst="arc">
              <a:avLst>
                <a:gd name="adj1" fmla="val 16200000"/>
                <a:gd name="adj2" fmla="val 18165182"/>
              </a:avLst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Arc 73"/>
            <p:cNvSpPr/>
            <p:nvPr/>
          </p:nvSpPr>
          <p:spPr>
            <a:xfrm flipH="1">
              <a:off x="7487627" y="4801987"/>
              <a:ext cx="2160240" cy="2160240"/>
            </a:xfrm>
            <a:prstGeom prst="arc">
              <a:avLst>
                <a:gd name="adj1" fmla="val 16200000"/>
                <a:gd name="adj2" fmla="val 18165182"/>
              </a:avLst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Arc 74"/>
            <p:cNvSpPr/>
            <p:nvPr/>
          </p:nvSpPr>
          <p:spPr>
            <a:xfrm flipH="1" flipV="1">
              <a:off x="5522806" y="3239407"/>
              <a:ext cx="2160240" cy="2160240"/>
            </a:xfrm>
            <a:prstGeom prst="arc">
              <a:avLst>
                <a:gd name="adj1" fmla="val 16200000"/>
                <a:gd name="adj2" fmla="val 18165182"/>
              </a:avLst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Arc 75"/>
            <p:cNvSpPr/>
            <p:nvPr/>
          </p:nvSpPr>
          <p:spPr>
            <a:xfrm flipV="1">
              <a:off x="5920810" y="3237406"/>
              <a:ext cx="2160240" cy="2160240"/>
            </a:xfrm>
            <a:prstGeom prst="arc">
              <a:avLst>
                <a:gd name="adj1" fmla="val 16200000"/>
                <a:gd name="adj2" fmla="val 18165182"/>
              </a:avLst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Connector 76"/>
            <p:cNvCxnSpPr>
              <a:endCxn id="75" idx="2"/>
            </p:cNvCxnSpPr>
            <p:nvPr/>
          </p:nvCxnSpPr>
          <p:spPr>
            <a:xfrm>
              <a:off x="5609998" y="4952674"/>
              <a:ext cx="408563" cy="275245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endCxn id="76" idx="2"/>
            </p:cNvCxnSpPr>
            <p:nvPr/>
          </p:nvCxnSpPr>
          <p:spPr>
            <a:xfrm flipH="1">
              <a:off x="7585295" y="4965620"/>
              <a:ext cx="407464" cy="260298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86" idx="2"/>
            </p:cNvCxnSpPr>
            <p:nvPr/>
          </p:nvCxnSpPr>
          <p:spPr>
            <a:xfrm flipH="1">
              <a:off x="5599128" y="5580948"/>
              <a:ext cx="404731" cy="26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endCxn id="76" idx="0"/>
            </p:cNvCxnSpPr>
            <p:nvPr/>
          </p:nvCxnSpPr>
          <p:spPr>
            <a:xfrm>
              <a:off x="6586690" y="5397646"/>
              <a:ext cx="414240" cy="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stCxn id="86" idx="0"/>
            </p:cNvCxnSpPr>
            <p:nvPr/>
          </p:nvCxnSpPr>
          <p:spPr>
            <a:xfrm>
              <a:off x="6588224" y="5409220"/>
              <a:ext cx="174284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6772302" y="5301208"/>
              <a:ext cx="45719" cy="21714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211939" y="5656602"/>
              <a:ext cx="40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</a:t>
              </a:r>
              <a:r>
                <a:rPr lang="en-GB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–</a:t>
              </a:r>
              <a:endParaRPr lang="en-GB" b="1" baseline="30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586500" y="4689140"/>
              <a:ext cx="40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</a:t>
              </a:r>
              <a:r>
                <a:rPr lang="en-GB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GB" b="1" baseline="30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249782" y="4501663"/>
              <a:ext cx="29545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Arc 85"/>
            <p:cNvSpPr/>
            <p:nvPr/>
          </p:nvSpPr>
          <p:spPr>
            <a:xfrm flipH="1">
              <a:off x="5508104" y="5409220"/>
              <a:ext cx="2160240" cy="2160240"/>
            </a:xfrm>
            <a:prstGeom prst="arc">
              <a:avLst>
                <a:gd name="adj1" fmla="val 16200000"/>
                <a:gd name="adj2" fmla="val 18165182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4070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505323" y="19505"/>
            <a:ext cx="9400670" cy="1143000"/>
          </a:xfrm>
        </p:spPr>
        <p:txBody>
          <a:bodyPr/>
          <a:lstStyle/>
          <a:p>
            <a:r>
              <a:rPr lang="en-GB" dirty="0" smtClean="0"/>
              <a:t>H</a:t>
            </a:r>
            <a:r>
              <a:rPr lang="en-GB" baseline="30000" dirty="0" smtClean="0"/>
              <a:t>–</a:t>
            </a:r>
            <a:r>
              <a:rPr lang="en-GB" dirty="0" smtClean="0"/>
              <a:t> Ion Production Methods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63587" y="1021366"/>
                <a:ext cx="241226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Volume Production </a:t>
                </a:r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(H</a:t>
                </a:r>
                <a:r>
                  <a:rPr lang="en-GB" sz="2000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beams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≲</m:t>
                    </m:r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4</m:t>
                    </m:r>
                  </m:oMath>
                </a14:m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0 mA)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587" y="1021366"/>
                <a:ext cx="2412269" cy="707886"/>
              </a:xfrm>
              <a:prstGeom prst="rect">
                <a:avLst/>
              </a:prstGeom>
              <a:blipFill>
                <a:blip r:embed="rId2"/>
                <a:stretch>
                  <a:fillRect l="-1013" t="-5172" r="-759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499958" y="1023606"/>
                <a:ext cx="25215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Surface Production</a:t>
                </a:r>
              </a:p>
              <a:p>
                <a:pPr algn="ctr"/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(H</a:t>
                </a:r>
                <a:r>
                  <a:rPr lang="en-GB" sz="2000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beams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≳</m:t>
                    </m:r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4</m:t>
                    </m:r>
                  </m:oMath>
                </a14:m>
                <a:r>
                  <a:rPr lang="en-GB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0 mA)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958" y="1023606"/>
                <a:ext cx="2521544" cy="707886"/>
              </a:xfrm>
              <a:prstGeom prst="rect">
                <a:avLst/>
              </a:prstGeom>
              <a:blipFill>
                <a:blip r:embed="rId3"/>
                <a:stretch>
                  <a:fillRect t="-5172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47980" y="2161369"/>
            <a:ext cx="1505694" cy="843313"/>
            <a:chOff x="147980" y="2271730"/>
            <a:chExt cx="1505694" cy="843313"/>
          </a:xfrm>
        </p:grpSpPr>
        <p:grpSp>
          <p:nvGrpSpPr>
            <p:cNvPr id="7" name="Group 6"/>
            <p:cNvGrpSpPr/>
            <p:nvPr/>
          </p:nvGrpSpPr>
          <p:grpSpPr>
            <a:xfrm>
              <a:off x="1008601" y="2271730"/>
              <a:ext cx="645073" cy="843313"/>
              <a:chOff x="1008601" y="1920958"/>
              <a:chExt cx="645073" cy="843313"/>
            </a:xfrm>
          </p:grpSpPr>
          <p:sp>
            <p:nvSpPr>
              <p:cNvPr id="10" name="Oval 9"/>
              <p:cNvSpPr/>
              <p:nvPr/>
            </p:nvSpPr>
            <p:spPr>
              <a:xfrm rot="20537441">
                <a:off x="1008601" y="1920958"/>
                <a:ext cx="645073" cy="84331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126232" y="2059754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215184" y="2373224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114513" y="2623213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512088" y="2059754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147980" y="2799472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55065" y="2853478"/>
              <a:ext cx="64055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ight Arrow 14"/>
          <p:cNvSpPr/>
          <p:nvPr/>
        </p:nvSpPr>
        <p:spPr>
          <a:xfrm>
            <a:off x="1848631" y="2512338"/>
            <a:ext cx="393079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59532" y="3360030"/>
            <a:ext cx="1403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8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+ H</a:t>
            </a:r>
            <a:r>
              <a:rPr lang="en-GB" sz="2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303748" y="1908209"/>
            <a:ext cx="1135053" cy="1445565"/>
            <a:chOff x="2303748" y="2018570"/>
            <a:chExt cx="1135053" cy="1445565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3275856" y="2265643"/>
              <a:ext cx="162945" cy="14415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3221850" y="2359154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303748" y="2018570"/>
              <a:ext cx="918102" cy="1445565"/>
              <a:chOff x="2303748" y="2018570"/>
              <a:chExt cx="918102" cy="1445565"/>
            </a:xfrm>
          </p:grpSpPr>
          <p:sp>
            <p:nvSpPr>
              <p:cNvPr id="21" name="Oval 20"/>
              <p:cNvSpPr/>
              <p:nvPr/>
            </p:nvSpPr>
            <p:spPr>
              <a:xfrm rot="21052398">
                <a:off x="2450127" y="2060848"/>
                <a:ext cx="645073" cy="140328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554951" y="2269001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698967" y="3000741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392319" y="253173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055446" y="294673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2780476" y="2018570"/>
                <a:ext cx="216024" cy="228854"/>
                <a:chOff x="4716016" y="2464532"/>
                <a:chExt cx="216024" cy="228854"/>
              </a:xfrm>
            </p:grpSpPr>
            <p:sp>
              <p:nvSpPr>
                <p:cNvPr id="36" name="Arc 35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 flipH="1">
                <a:off x="2303748" y="2096852"/>
                <a:ext cx="216024" cy="228854"/>
                <a:chOff x="4716016" y="2464532"/>
                <a:chExt cx="216024" cy="228854"/>
              </a:xfrm>
            </p:grpSpPr>
            <p:sp>
              <p:nvSpPr>
                <p:cNvPr id="34" name="Arc 33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 flipV="1">
                <a:off x="3005826" y="3229717"/>
                <a:ext cx="216024" cy="228854"/>
                <a:chOff x="4716016" y="2464532"/>
                <a:chExt cx="216024" cy="228854"/>
              </a:xfrm>
            </p:grpSpPr>
            <p:sp>
              <p:nvSpPr>
                <p:cNvPr id="32" name="Arc 31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flipH="1" flipV="1">
                <a:off x="2447764" y="3202714"/>
                <a:ext cx="216024" cy="228854"/>
                <a:chOff x="4716016" y="2464532"/>
                <a:chExt cx="216024" cy="228854"/>
              </a:xfrm>
            </p:grpSpPr>
            <p:sp>
              <p:nvSpPr>
                <p:cNvPr id="30" name="Arc 29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8" name="Group 37"/>
          <p:cNvGrpSpPr/>
          <p:nvPr/>
        </p:nvGrpSpPr>
        <p:grpSpPr>
          <a:xfrm>
            <a:off x="467331" y="4362755"/>
            <a:ext cx="1261968" cy="1445565"/>
            <a:chOff x="467331" y="4473116"/>
            <a:chExt cx="1261968" cy="1445565"/>
          </a:xfrm>
        </p:grpSpPr>
        <p:grpSp>
          <p:nvGrpSpPr>
            <p:cNvPr id="39" name="Group 38"/>
            <p:cNvGrpSpPr/>
            <p:nvPr/>
          </p:nvGrpSpPr>
          <p:grpSpPr>
            <a:xfrm>
              <a:off x="811197" y="4473116"/>
              <a:ext cx="918102" cy="1445565"/>
              <a:chOff x="2303748" y="2018570"/>
              <a:chExt cx="918102" cy="1445565"/>
            </a:xfrm>
          </p:grpSpPr>
          <p:sp>
            <p:nvSpPr>
              <p:cNvPr id="42" name="Oval 41"/>
              <p:cNvSpPr/>
              <p:nvPr/>
            </p:nvSpPr>
            <p:spPr>
              <a:xfrm rot="21052398">
                <a:off x="2450127" y="2060848"/>
                <a:ext cx="645073" cy="140328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554951" y="2269001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698967" y="3000741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392319" y="253173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55446" y="294673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780476" y="2018570"/>
                <a:ext cx="216024" cy="228854"/>
                <a:chOff x="4716016" y="2464532"/>
                <a:chExt cx="216024" cy="228854"/>
              </a:xfrm>
            </p:grpSpPr>
            <p:sp>
              <p:nvSpPr>
                <p:cNvPr id="57" name="Arc 56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Arc 57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 flipH="1">
                <a:off x="2303748" y="2096852"/>
                <a:ext cx="216024" cy="228854"/>
                <a:chOff x="4716016" y="2464532"/>
                <a:chExt cx="216024" cy="228854"/>
              </a:xfrm>
            </p:grpSpPr>
            <p:sp>
              <p:nvSpPr>
                <p:cNvPr id="55" name="Arc 54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 flipV="1">
                <a:off x="3005826" y="3229717"/>
                <a:ext cx="216024" cy="228854"/>
                <a:chOff x="4716016" y="2464532"/>
                <a:chExt cx="216024" cy="228854"/>
              </a:xfrm>
            </p:grpSpPr>
            <p:sp>
              <p:nvSpPr>
                <p:cNvPr id="53" name="Arc 52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Arc 53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 flipH="1" flipV="1">
                <a:off x="2447764" y="3202714"/>
                <a:ext cx="216024" cy="228854"/>
                <a:chOff x="4716016" y="2464532"/>
                <a:chExt cx="216024" cy="228854"/>
              </a:xfrm>
            </p:grpSpPr>
            <p:sp>
              <p:nvSpPr>
                <p:cNvPr id="51" name="Arc 50"/>
                <p:cNvSpPr/>
                <p:nvPr/>
              </p:nvSpPr>
              <p:spPr>
                <a:xfrm>
                  <a:off x="4716016" y="2518538"/>
                  <a:ext cx="144016" cy="174848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Arc 51"/>
                <p:cNvSpPr/>
                <p:nvPr/>
              </p:nvSpPr>
              <p:spPr>
                <a:xfrm>
                  <a:off x="4788024" y="2464532"/>
                  <a:ext cx="144016" cy="175215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40" name="Straight Arrow Connector 39"/>
            <p:cNvCxnSpPr/>
            <p:nvPr/>
          </p:nvCxnSpPr>
          <p:spPr>
            <a:xfrm>
              <a:off x="503548" y="5363895"/>
              <a:ext cx="2253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467331" y="5309889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" name="Right Arrow 58"/>
          <p:cNvSpPr/>
          <p:nvPr/>
        </p:nvSpPr>
        <p:spPr>
          <a:xfrm>
            <a:off x="1949837" y="4877680"/>
            <a:ext cx="393079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0" name="Group 59"/>
          <p:cNvGrpSpPr/>
          <p:nvPr/>
        </p:nvGrpSpPr>
        <p:grpSpPr>
          <a:xfrm>
            <a:off x="2763040" y="4283241"/>
            <a:ext cx="681957" cy="1541449"/>
            <a:chOff x="3047201" y="4393602"/>
            <a:chExt cx="681957" cy="1541449"/>
          </a:xfrm>
        </p:grpSpPr>
        <p:grpSp>
          <p:nvGrpSpPr>
            <p:cNvPr id="61" name="Group 60"/>
            <p:cNvGrpSpPr/>
            <p:nvPr/>
          </p:nvGrpSpPr>
          <p:grpSpPr>
            <a:xfrm>
              <a:off x="3097084" y="4393602"/>
              <a:ext cx="632074" cy="598452"/>
              <a:chOff x="3097084" y="4393602"/>
              <a:chExt cx="632074" cy="598452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3275856" y="4551398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120646" y="4393602"/>
                <a:ext cx="598452" cy="59845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097084" y="4531391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621146" y="4813557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47201" y="5336599"/>
              <a:ext cx="598452" cy="598452"/>
              <a:chOff x="3047201" y="5336599"/>
              <a:chExt cx="598452" cy="59845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3202411" y="5491809"/>
                <a:ext cx="288032" cy="28803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047201" y="5336599"/>
                <a:ext cx="598452" cy="59845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455876" y="534727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0" name="TextBox 69"/>
          <p:cNvSpPr txBox="1"/>
          <p:nvPr/>
        </p:nvSpPr>
        <p:spPr>
          <a:xfrm>
            <a:off x="359532" y="5946931"/>
            <a:ext cx="1676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8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slow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+ H</a:t>
            </a:r>
            <a:r>
              <a:rPr lang="en-GB" sz="2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endParaRPr lang="en-GB" sz="2800" baseline="30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5573096" y="2765112"/>
            <a:ext cx="2520280" cy="1137052"/>
            <a:chOff x="5994158" y="2678403"/>
            <a:chExt cx="2520280" cy="1137052"/>
          </a:xfrm>
        </p:grpSpPr>
        <p:sp>
          <p:nvSpPr>
            <p:cNvPr id="72" name="Rectangle 71"/>
            <p:cNvSpPr/>
            <p:nvPr/>
          </p:nvSpPr>
          <p:spPr>
            <a:xfrm>
              <a:off x="5994158" y="2678403"/>
              <a:ext cx="2520280" cy="1137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6136085" y="2856237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6636979" y="2856237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7110282" y="28568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7573083" y="28568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/>
            <p:cNvSpPr/>
            <p:nvPr/>
          </p:nvSpPr>
          <p:spPr>
            <a:xfrm>
              <a:off x="8077139" y="2856237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6138238" y="33850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6636979" y="33850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7110282" y="3417575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>
              <a:off x="7573500" y="339179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8077139" y="339179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6030226" y="2748820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6422363" y="280223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6530375" y="309858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6780995" y="2738643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6933569" y="3090263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6940576" y="2870948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/>
            <p:cNvSpPr/>
            <p:nvPr/>
          </p:nvSpPr>
          <p:spPr>
            <a:xfrm>
              <a:off x="7238369" y="2738643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318258" y="3144864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6036660" y="305302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6078581" y="3320393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6105047" y="366262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6463783" y="3549432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6439202" y="3331006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6672615" y="325943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6940576" y="3527423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6879563" y="325943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7031963" y="335782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6771551" y="3681570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7195041" y="3246929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7435157" y="367799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7398314" y="2845547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7467793" y="3351349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6879563" y="325943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7807526" y="366262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7465071" y="309858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7112373" y="3693584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7617471" y="325098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>
              <a:off x="7678972" y="2750426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7922271" y="355578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7794479" y="315259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/>
            <p:cNvSpPr/>
            <p:nvPr/>
          </p:nvSpPr>
          <p:spPr>
            <a:xfrm>
              <a:off x="8018328" y="3329926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7964322" y="2817404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8221155" y="272321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8373555" y="2875611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/>
            <p:cNvSpPr/>
            <p:nvPr/>
          </p:nvSpPr>
          <p:spPr>
            <a:xfrm>
              <a:off x="8333204" y="3196979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8030283" y="3157145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/>
            <p:cNvSpPr/>
            <p:nvPr/>
          </p:nvSpPr>
          <p:spPr>
            <a:xfrm>
              <a:off x="8373555" y="3495426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/>
            <p:cNvSpPr/>
            <p:nvPr/>
          </p:nvSpPr>
          <p:spPr>
            <a:xfrm>
              <a:off x="8229229" y="3693584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871267" y="1970218"/>
            <a:ext cx="629942" cy="839702"/>
            <a:chOff x="6871267" y="1883509"/>
            <a:chExt cx="629942" cy="839702"/>
          </a:xfrm>
        </p:grpSpPr>
        <p:grpSp>
          <p:nvGrpSpPr>
            <p:cNvPr id="122" name="Group 121"/>
            <p:cNvGrpSpPr/>
            <p:nvPr/>
          </p:nvGrpSpPr>
          <p:grpSpPr>
            <a:xfrm>
              <a:off x="6871267" y="1883509"/>
              <a:ext cx="494655" cy="494655"/>
              <a:chOff x="3047201" y="5440395"/>
              <a:chExt cx="494655" cy="494655"/>
            </a:xfrm>
          </p:grpSpPr>
          <p:sp>
            <p:nvSpPr>
              <p:cNvPr id="124" name="Oval 123"/>
              <p:cNvSpPr/>
              <p:nvPr/>
            </p:nvSpPr>
            <p:spPr>
              <a:xfrm>
                <a:off x="3202411" y="5590155"/>
                <a:ext cx="189685" cy="18968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047201" y="5440395"/>
                <a:ext cx="494655" cy="49465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3428467" y="5465135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3" name="Straight Arrow Connector 122"/>
            <p:cNvCxnSpPr/>
            <p:nvPr/>
          </p:nvCxnSpPr>
          <p:spPr>
            <a:xfrm>
              <a:off x="7257910" y="2380590"/>
              <a:ext cx="243299" cy="3426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Freeform 126"/>
          <p:cNvSpPr/>
          <p:nvPr/>
        </p:nvSpPr>
        <p:spPr>
          <a:xfrm rot="19937133">
            <a:off x="5486028" y="2137682"/>
            <a:ext cx="259139" cy="648929"/>
          </a:xfrm>
          <a:custGeom>
            <a:avLst/>
            <a:gdLst>
              <a:gd name="connsiteX0" fmla="*/ 73741 w 259139"/>
              <a:gd name="connsiteY0" fmla="*/ 0 h 619432"/>
              <a:gd name="connsiteX1" fmla="*/ 258096 w 259139"/>
              <a:gd name="connsiteY1" fmla="*/ 95865 h 619432"/>
              <a:gd name="connsiteX2" fmla="*/ 0 w 259139"/>
              <a:gd name="connsiteY2" fmla="*/ 162232 h 619432"/>
              <a:gd name="connsiteX3" fmla="*/ 258096 w 259139"/>
              <a:gd name="connsiteY3" fmla="*/ 258097 h 619432"/>
              <a:gd name="connsiteX4" fmla="*/ 22122 w 259139"/>
              <a:gd name="connsiteY4" fmla="*/ 324465 h 619432"/>
              <a:gd name="connsiteX5" fmla="*/ 258096 w 259139"/>
              <a:gd name="connsiteY5" fmla="*/ 398207 h 619432"/>
              <a:gd name="connsiteX6" fmla="*/ 22122 w 259139"/>
              <a:gd name="connsiteY6" fmla="*/ 464574 h 619432"/>
              <a:gd name="connsiteX7" fmla="*/ 169606 w 259139"/>
              <a:gd name="connsiteY7" fmla="*/ 538316 h 619432"/>
              <a:gd name="connsiteX8" fmla="*/ 191729 w 259139"/>
              <a:gd name="connsiteY8" fmla="*/ 619432 h 619432"/>
              <a:gd name="connsiteX0" fmla="*/ 73741 w 259139"/>
              <a:gd name="connsiteY0" fmla="*/ 0 h 641555"/>
              <a:gd name="connsiteX1" fmla="*/ 258096 w 259139"/>
              <a:gd name="connsiteY1" fmla="*/ 95865 h 641555"/>
              <a:gd name="connsiteX2" fmla="*/ 0 w 259139"/>
              <a:gd name="connsiteY2" fmla="*/ 162232 h 641555"/>
              <a:gd name="connsiteX3" fmla="*/ 258096 w 259139"/>
              <a:gd name="connsiteY3" fmla="*/ 258097 h 641555"/>
              <a:gd name="connsiteX4" fmla="*/ 22122 w 259139"/>
              <a:gd name="connsiteY4" fmla="*/ 324465 h 641555"/>
              <a:gd name="connsiteX5" fmla="*/ 258096 w 259139"/>
              <a:gd name="connsiteY5" fmla="*/ 398207 h 641555"/>
              <a:gd name="connsiteX6" fmla="*/ 22122 w 259139"/>
              <a:gd name="connsiteY6" fmla="*/ 464574 h 641555"/>
              <a:gd name="connsiteX7" fmla="*/ 169606 w 259139"/>
              <a:gd name="connsiteY7" fmla="*/ 538316 h 641555"/>
              <a:gd name="connsiteX8" fmla="*/ 176981 w 259139"/>
              <a:gd name="connsiteY8" fmla="*/ 641555 h 641555"/>
              <a:gd name="connsiteX0" fmla="*/ 73741 w 259139"/>
              <a:gd name="connsiteY0" fmla="*/ 0 h 648929"/>
              <a:gd name="connsiteX1" fmla="*/ 258096 w 259139"/>
              <a:gd name="connsiteY1" fmla="*/ 95865 h 648929"/>
              <a:gd name="connsiteX2" fmla="*/ 0 w 259139"/>
              <a:gd name="connsiteY2" fmla="*/ 162232 h 648929"/>
              <a:gd name="connsiteX3" fmla="*/ 258096 w 259139"/>
              <a:gd name="connsiteY3" fmla="*/ 258097 h 648929"/>
              <a:gd name="connsiteX4" fmla="*/ 22122 w 259139"/>
              <a:gd name="connsiteY4" fmla="*/ 324465 h 648929"/>
              <a:gd name="connsiteX5" fmla="*/ 258096 w 259139"/>
              <a:gd name="connsiteY5" fmla="*/ 398207 h 648929"/>
              <a:gd name="connsiteX6" fmla="*/ 22122 w 259139"/>
              <a:gd name="connsiteY6" fmla="*/ 464574 h 648929"/>
              <a:gd name="connsiteX7" fmla="*/ 169606 w 259139"/>
              <a:gd name="connsiteY7" fmla="*/ 538316 h 648929"/>
              <a:gd name="connsiteX8" fmla="*/ 147484 w 259139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139" h="648929">
                <a:moveTo>
                  <a:pt x="73741" y="0"/>
                </a:moveTo>
                <a:cubicBezTo>
                  <a:pt x="172063" y="34413"/>
                  <a:pt x="270386" y="68826"/>
                  <a:pt x="258096" y="95865"/>
                </a:cubicBezTo>
                <a:cubicBezTo>
                  <a:pt x="245806" y="122904"/>
                  <a:pt x="0" y="135193"/>
                  <a:pt x="0" y="162232"/>
                </a:cubicBezTo>
                <a:cubicBezTo>
                  <a:pt x="0" y="189271"/>
                  <a:pt x="254409" y="231058"/>
                  <a:pt x="258096" y="258097"/>
                </a:cubicBezTo>
                <a:cubicBezTo>
                  <a:pt x="261783" y="285136"/>
                  <a:pt x="22122" y="301113"/>
                  <a:pt x="22122" y="324465"/>
                </a:cubicBezTo>
                <a:cubicBezTo>
                  <a:pt x="22122" y="347817"/>
                  <a:pt x="258096" y="374856"/>
                  <a:pt x="258096" y="398207"/>
                </a:cubicBezTo>
                <a:cubicBezTo>
                  <a:pt x="258096" y="421558"/>
                  <a:pt x="36870" y="441222"/>
                  <a:pt x="22122" y="464574"/>
                </a:cubicBezTo>
                <a:cubicBezTo>
                  <a:pt x="7374" y="487926"/>
                  <a:pt x="148712" y="507590"/>
                  <a:pt x="169606" y="538316"/>
                </a:cubicBezTo>
                <a:cubicBezTo>
                  <a:pt x="190500" y="569042"/>
                  <a:pt x="150556" y="621276"/>
                  <a:pt x="147484" y="648929"/>
                </a:cubicBezTo>
              </a:path>
            </a:pathLst>
          </a:custGeom>
          <a:noFill/>
          <a:ln>
            <a:solidFill>
              <a:srgbClr val="7030A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8" name="Group 127"/>
          <p:cNvGrpSpPr/>
          <p:nvPr/>
        </p:nvGrpSpPr>
        <p:grpSpPr>
          <a:xfrm>
            <a:off x="5901379" y="2433697"/>
            <a:ext cx="216951" cy="312924"/>
            <a:chOff x="5901379" y="2346988"/>
            <a:chExt cx="216951" cy="312924"/>
          </a:xfrm>
        </p:grpSpPr>
        <p:cxnSp>
          <p:nvCxnSpPr>
            <p:cNvPr id="129" name="Straight Arrow Connector 128"/>
            <p:cNvCxnSpPr/>
            <p:nvPr/>
          </p:nvCxnSpPr>
          <p:spPr>
            <a:xfrm flipV="1">
              <a:off x="5955385" y="2346988"/>
              <a:ext cx="162945" cy="25556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/>
            <p:cNvSpPr/>
            <p:nvPr/>
          </p:nvSpPr>
          <p:spPr>
            <a:xfrm>
              <a:off x="5901379" y="2551900"/>
              <a:ext cx="108012" cy="1080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4683166" y="4070364"/>
            <a:ext cx="44843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Low </a:t>
            </a:r>
            <a:r>
              <a:rPr lang="el-GR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GB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metals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release electrons</a:t>
            </a:r>
          </a:p>
          <a:p>
            <a:pPr algn="ctr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Alternatively, energetic atoms</a:t>
            </a:r>
            <a:b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hitting surface can take a free</a:t>
            </a:r>
            <a:b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electron, creating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</a:t>
            </a:r>
            <a:r>
              <a:rPr lang="en-GB" baseline="30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– 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2" name="Group 131"/>
          <p:cNvGrpSpPr/>
          <p:nvPr/>
        </p:nvGrpSpPr>
        <p:grpSpPr>
          <a:xfrm>
            <a:off x="7555215" y="1936150"/>
            <a:ext cx="653189" cy="844529"/>
            <a:chOff x="7555215" y="1849441"/>
            <a:chExt cx="653189" cy="844529"/>
          </a:xfrm>
        </p:grpSpPr>
        <p:cxnSp>
          <p:nvCxnSpPr>
            <p:cNvPr id="133" name="Straight Arrow Connector 132"/>
            <p:cNvCxnSpPr/>
            <p:nvPr/>
          </p:nvCxnSpPr>
          <p:spPr>
            <a:xfrm flipV="1">
              <a:off x="7555215" y="2380590"/>
              <a:ext cx="244878" cy="31338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3"/>
            <p:cNvGrpSpPr/>
            <p:nvPr/>
          </p:nvGrpSpPr>
          <p:grpSpPr>
            <a:xfrm>
              <a:off x="7705278" y="1849441"/>
              <a:ext cx="503126" cy="525997"/>
              <a:chOff x="7705278" y="1849441"/>
              <a:chExt cx="503126" cy="52599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7860488" y="2030543"/>
                <a:ext cx="189685" cy="18968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7705278" y="1880783"/>
                <a:ext cx="494655" cy="49465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8100392" y="2224651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7900889" y="1849441"/>
                <a:ext cx="108012" cy="10801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39" name="TextBox 138"/>
          <p:cNvSpPr txBox="1"/>
          <p:nvPr/>
        </p:nvSpPr>
        <p:spPr>
          <a:xfrm>
            <a:off x="1766653" y="3363605"/>
            <a:ext cx="218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=    H</a:t>
            </a:r>
            <a:r>
              <a:rPr lang="en-GB" sz="2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* + </a:t>
            </a:r>
            <a:r>
              <a:rPr lang="en-GB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8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slow</a:t>
            </a:r>
            <a:endParaRPr lang="en-GB" sz="28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979712" y="5946931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=    H</a:t>
            </a:r>
            <a:r>
              <a:rPr lang="en-GB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+ H</a:t>
            </a:r>
            <a:r>
              <a:rPr lang="en-GB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0381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59" grpId="0" animBg="1"/>
      <p:bldP spid="70" grpId="0"/>
      <p:bldP spid="127" grpId="0" animBg="1"/>
      <p:bldP spid="139" grpId="0"/>
      <p:bldP spid="14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505324" y="19505"/>
            <a:ext cx="9649323" cy="1143000"/>
          </a:xfrm>
        </p:spPr>
        <p:txBody>
          <a:bodyPr/>
          <a:lstStyle/>
          <a:p>
            <a:r>
              <a:rPr lang="en-GB" dirty="0" smtClean="0"/>
              <a:t>Caesium: a Blessing and a Curse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115988"/>
              </p:ext>
            </p:extLst>
          </p:nvPr>
        </p:nvGraphicFramePr>
        <p:xfrm>
          <a:off x="466905" y="981571"/>
          <a:ext cx="8352928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Good Points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Bad Points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Allows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copious H</a:t>
                      </a:r>
                      <a:r>
                        <a:rPr lang="en-GB" sz="20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production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Reduces co-extracted e</a:t>
                      </a:r>
                      <a:r>
                        <a:rPr lang="en-GB" sz="20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current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Allows high current plasma arc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Stabilises plasma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Nothing else as effective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Increases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rate of HV sparking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Makes vacuum vessel messy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Highly explosive AND toxic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Hard to work with and expensive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Reduces ion source lifetime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12069" y="3601060"/>
            <a:ext cx="28167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Moral:</a:t>
            </a:r>
          </a:p>
          <a:p>
            <a:pPr algn="ctr"/>
            <a:endParaRPr lang="en-GB" sz="2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use ‘JUST ENOUGH’</a:t>
            </a:r>
          </a:p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caesium for acceptable</a:t>
            </a:r>
            <a:b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 source performance!</a:t>
            </a:r>
          </a:p>
        </p:txBody>
      </p:sp>
      <p:pic>
        <p:nvPicPr>
          <p:cNvPr id="6" name="CaesiumWate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6905" y="3049415"/>
            <a:ext cx="5200798" cy="292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1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auto">
          <a:xfrm>
            <a:off x="252249" y="5171090"/>
            <a:ext cx="8891752" cy="16869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505323" y="19505"/>
            <a:ext cx="9649324" cy="1143000"/>
          </a:xfrm>
        </p:spPr>
        <p:txBody>
          <a:bodyPr/>
          <a:lstStyle/>
          <a:p>
            <a:r>
              <a:rPr lang="en-GB" dirty="0" smtClean="0"/>
              <a:t>ISIS Penning Surface H</a:t>
            </a:r>
            <a:r>
              <a:rPr lang="en-GB" baseline="30000" dirty="0" smtClean="0"/>
              <a:t>–</a:t>
            </a:r>
            <a:r>
              <a:rPr lang="en-GB" dirty="0" smtClean="0"/>
              <a:t> Source</a:t>
            </a:r>
            <a:endParaRPr lang="en-GB" dirty="0"/>
          </a:p>
        </p:txBody>
      </p:sp>
      <p:pic>
        <p:nvPicPr>
          <p:cNvPr id="4" name="Picture 4" descr="C:\Users\wvx45968\Pictures\Ion Source and RFQ\sourceinhan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45094"/>
            <a:ext cx="5328084" cy="301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157759" y="1183435"/>
            <a:ext cx="5842917" cy="3183613"/>
          </a:xfrm>
        </p:spPr>
        <p:txBody>
          <a:bodyPr/>
          <a:lstStyle/>
          <a:p>
            <a:r>
              <a:rPr lang="en-GB" sz="1800" dirty="0"/>
              <a:t>M</a:t>
            </a:r>
            <a:r>
              <a:rPr lang="en-GB" sz="1800" dirty="0" smtClean="0"/>
              <a:t>achined molybdenum, ceramic, stainless &amp; copper</a:t>
            </a:r>
            <a:endParaRPr lang="en-GB" sz="1800" dirty="0"/>
          </a:p>
          <a:p>
            <a:r>
              <a:rPr lang="en-GB" sz="1800" dirty="0"/>
              <a:t>High temperature and magnetic &amp; electric </a:t>
            </a:r>
            <a:r>
              <a:rPr lang="en-GB" sz="1800" dirty="0" smtClean="0"/>
              <a:t>fields</a:t>
            </a:r>
          </a:p>
          <a:p>
            <a:r>
              <a:rPr lang="en-GB" sz="1800" dirty="0" smtClean="0"/>
              <a:t>Microscope </a:t>
            </a:r>
            <a:r>
              <a:rPr lang="en-GB" sz="1800" dirty="0"/>
              <a:t>alignment of extraction </a:t>
            </a:r>
            <a:r>
              <a:rPr lang="en-GB" sz="1800" dirty="0" smtClean="0"/>
              <a:t>electrode</a:t>
            </a:r>
          </a:p>
          <a:p>
            <a:r>
              <a:rPr lang="en-GB" sz="1800" dirty="0" smtClean="0"/>
              <a:t>Hydrogen </a:t>
            </a:r>
            <a:r>
              <a:rPr lang="en-GB" sz="1800" dirty="0"/>
              <a:t>&amp; caesium feeds into the </a:t>
            </a:r>
            <a:r>
              <a:rPr lang="en-GB" sz="1800" dirty="0" smtClean="0"/>
              <a:t>vacuum</a:t>
            </a:r>
          </a:p>
          <a:p>
            <a:r>
              <a:rPr lang="en-GB" sz="1800" dirty="0" smtClean="0"/>
              <a:t>Welded 1/8” air &amp; water cooling pipes </a:t>
            </a:r>
          </a:p>
          <a:p>
            <a:r>
              <a:rPr lang="en-GB" sz="1800" dirty="0" smtClean="0"/>
              <a:t>Bolts torqued for good thermal contact</a:t>
            </a:r>
          </a:p>
          <a:p>
            <a:r>
              <a:rPr lang="en-GB" sz="1800" dirty="0" smtClean="0"/>
              <a:t>&gt; 2 kW of power damages components</a:t>
            </a:r>
          </a:p>
          <a:p>
            <a:r>
              <a:rPr lang="en-GB" sz="1800" dirty="0" smtClean="0"/>
              <a:t>Lasts 3-4 weeks </a:t>
            </a:r>
            <a:r>
              <a:rPr lang="en-GB" sz="1800" dirty="0" smtClean="0">
                <a:sym typeface="Wingdings" panose="05000000000000000000" pitchFamily="2" charset="2"/>
              </a:rPr>
              <a:t> have 10 ready to go</a:t>
            </a:r>
          </a:p>
          <a:p>
            <a:r>
              <a:rPr lang="en-GB" sz="1800" dirty="0" smtClean="0"/>
              <a:t>55 mA H</a:t>
            </a:r>
            <a:r>
              <a:rPr lang="en-GB" sz="1800" baseline="30000" dirty="0" smtClean="0"/>
              <a:t>–</a:t>
            </a:r>
            <a:r>
              <a:rPr lang="en-GB" sz="1800" dirty="0" smtClean="0"/>
              <a:t> at 250 µs, 50 Hz</a:t>
            </a:r>
          </a:p>
        </p:txBody>
      </p:sp>
      <p:pic>
        <p:nvPicPr>
          <p:cNvPr id="6" name="Picture 7" descr="C:\Users\wvx45968\Pictures\Ion Source and RFQ\Ion source wear photos\Snap 5 29 Days 11-03-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1" r="11035"/>
          <a:stretch/>
        </p:blipFill>
        <p:spPr bwMode="auto">
          <a:xfrm>
            <a:off x="5441718" y="4007852"/>
            <a:ext cx="3185585" cy="285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972401" y="929500"/>
            <a:ext cx="4006642" cy="2978001"/>
            <a:chOff x="4628565" y="1030330"/>
            <a:chExt cx="4341330" cy="3226763"/>
          </a:xfrm>
        </p:grpSpPr>
        <p:sp>
          <p:nvSpPr>
            <p:cNvPr id="8" name="Rectangle 83"/>
            <p:cNvSpPr>
              <a:spLocks noChangeArrowheads="1"/>
            </p:cNvSpPr>
            <p:nvPr/>
          </p:nvSpPr>
          <p:spPr bwMode="auto">
            <a:xfrm>
              <a:off x="4628565" y="3669804"/>
              <a:ext cx="4341330" cy="58728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Rectangle 90"/>
            <p:cNvSpPr>
              <a:spLocks noChangeArrowheads="1"/>
            </p:cNvSpPr>
            <p:nvPr/>
          </p:nvSpPr>
          <p:spPr bwMode="auto">
            <a:xfrm>
              <a:off x="5419293" y="3625022"/>
              <a:ext cx="2759873" cy="4478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Oval 101"/>
            <p:cNvSpPr>
              <a:spLocks noChangeArrowheads="1"/>
            </p:cNvSpPr>
            <p:nvPr/>
          </p:nvSpPr>
          <p:spPr bwMode="auto">
            <a:xfrm>
              <a:off x="7365407" y="3875803"/>
              <a:ext cx="181688" cy="181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Oval 102"/>
            <p:cNvSpPr>
              <a:spLocks noChangeArrowheads="1"/>
            </p:cNvSpPr>
            <p:nvPr/>
          </p:nvSpPr>
          <p:spPr bwMode="auto">
            <a:xfrm>
              <a:off x="6042408" y="3875803"/>
              <a:ext cx="181688" cy="181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Rectangle 103"/>
            <p:cNvSpPr>
              <a:spLocks noChangeArrowheads="1"/>
            </p:cNvSpPr>
            <p:nvPr/>
          </p:nvSpPr>
          <p:spPr bwMode="auto">
            <a:xfrm>
              <a:off x="5607379" y="3269322"/>
              <a:ext cx="199601" cy="8060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Rectangle 104"/>
            <p:cNvSpPr>
              <a:spLocks noChangeArrowheads="1"/>
            </p:cNvSpPr>
            <p:nvPr/>
          </p:nvSpPr>
          <p:spPr bwMode="auto">
            <a:xfrm>
              <a:off x="5668795" y="3349930"/>
              <a:ext cx="76770" cy="5834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Rectangle 105"/>
            <p:cNvSpPr>
              <a:spLocks noChangeArrowheads="1"/>
            </p:cNvSpPr>
            <p:nvPr/>
          </p:nvSpPr>
          <p:spPr bwMode="auto">
            <a:xfrm>
              <a:off x="7817069" y="3269322"/>
              <a:ext cx="200881" cy="8060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Rectangle 106"/>
            <p:cNvSpPr>
              <a:spLocks noChangeArrowheads="1"/>
            </p:cNvSpPr>
            <p:nvPr/>
          </p:nvSpPr>
          <p:spPr bwMode="auto">
            <a:xfrm>
              <a:off x="7879764" y="3349930"/>
              <a:ext cx="75490" cy="5834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6" name="Group 107"/>
            <p:cNvGrpSpPr>
              <a:grpSpLocks/>
            </p:cNvGrpSpPr>
            <p:nvPr/>
          </p:nvGrpSpPr>
          <p:grpSpPr bwMode="auto">
            <a:xfrm>
              <a:off x="5465355" y="1452438"/>
              <a:ext cx="2669029" cy="2172584"/>
              <a:chOff x="1834" y="1276"/>
              <a:chExt cx="2086" cy="1698"/>
            </a:xfrm>
          </p:grpSpPr>
          <p:sp>
            <p:nvSpPr>
              <p:cNvPr id="33" name="Freeform 108"/>
              <p:cNvSpPr>
                <a:spLocks/>
              </p:cNvSpPr>
              <p:nvPr/>
            </p:nvSpPr>
            <p:spPr bwMode="auto">
              <a:xfrm>
                <a:off x="1834" y="1276"/>
                <a:ext cx="672" cy="1698"/>
              </a:xfrm>
              <a:custGeom>
                <a:avLst/>
                <a:gdLst>
                  <a:gd name="T0" fmla="*/ 759 w 1083"/>
                  <a:gd name="T1" fmla="*/ 2565 h 2736"/>
                  <a:gd name="T2" fmla="*/ 627 w 1083"/>
                  <a:gd name="T3" fmla="*/ 2736 h 2736"/>
                  <a:gd name="T4" fmla="*/ 0 w 1083"/>
                  <a:gd name="T5" fmla="*/ 2736 h 2736"/>
                  <a:gd name="T6" fmla="*/ 0 w 1083"/>
                  <a:gd name="T7" fmla="*/ 2394 h 2736"/>
                  <a:gd name="T8" fmla="*/ 627 w 1083"/>
                  <a:gd name="T9" fmla="*/ 2394 h 2736"/>
                  <a:gd name="T10" fmla="*/ 627 w 1083"/>
                  <a:gd name="T11" fmla="*/ 57 h 2736"/>
                  <a:gd name="T12" fmla="*/ 645 w 1083"/>
                  <a:gd name="T13" fmla="*/ 21 h 2736"/>
                  <a:gd name="T14" fmla="*/ 684 w 1083"/>
                  <a:gd name="T15" fmla="*/ 0 h 2736"/>
                  <a:gd name="T16" fmla="*/ 912 w 1083"/>
                  <a:gd name="T17" fmla="*/ 0 h 2736"/>
                  <a:gd name="T18" fmla="*/ 912 w 1083"/>
                  <a:gd name="T19" fmla="*/ 57 h 2736"/>
                  <a:gd name="T20" fmla="*/ 1083 w 1083"/>
                  <a:gd name="T21" fmla="*/ 57 h 2736"/>
                  <a:gd name="T22" fmla="*/ 1083 w 1083"/>
                  <a:gd name="T23" fmla="*/ 798 h 2736"/>
                  <a:gd name="T24" fmla="*/ 855 w 1083"/>
                  <a:gd name="T25" fmla="*/ 1254 h 2736"/>
                  <a:gd name="T26" fmla="*/ 798 w 1083"/>
                  <a:gd name="T27" fmla="*/ 1254 h 2736"/>
                  <a:gd name="T28" fmla="*/ 798 w 1083"/>
                  <a:gd name="T29" fmla="*/ 1824 h 2736"/>
                  <a:gd name="T30" fmla="*/ 761 w 1083"/>
                  <a:gd name="T31" fmla="*/ 1877 h 2736"/>
                  <a:gd name="T32" fmla="*/ 761 w 1083"/>
                  <a:gd name="T33" fmla="*/ 2560 h 2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83" h="2736">
                    <a:moveTo>
                      <a:pt x="759" y="2565"/>
                    </a:moveTo>
                    <a:lnTo>
                      <a:pt x="627" y="2736"/>
                    </a:lnTo>
                    <a:lnTo>
                      <a:pt x="0" y="2736"/>
                    </a:lnTo>
                    <a:lnTo>
                      <a:pt x="0" y="2394"/>
                    </a:lnTo>
                    <a:lnTo>
                      <a:pt x="627" y="2394"/>
                    </a:lnTo>
                    <a:lnTo>
                      <a:pt x="627" y="57"/>
                    </a:lnTo>
                    <a:lnTo>
                      <a:pt x="645" y="21"/>
                    </a:lnTo>
                    <a:lnTo>
                      <a:pt x="684" y="0"/>
                    </a:lnTo>
                    <a:lnTo>
                      <a:pt x="912" y="0"/>
                    </a:lnTo>
                    <a:lnTo>
                      <a:pt x="912" y="57"/>
                    </a:lnTo>
                    <a:lnTo>
                      <a:pt x="1083" y="57"/>
                    </a:lnTo>
                    <a:lnTo>
                      <a:pt x="1083" y="798"/>
                    </a:lnTo>
                    <a:lnTo>
                      <a:pt x="855" y="1254"/>
                    </a:lnTo>
                    <a:lnTo>
                      <a:pt x="798" y="1254"/>
                    </a:lnTo>
                    <a:lnTo>
                      <a:pt x="798" y="1824"/>
                    </a:lnTo>
                    <a:lnTo>
                      <a:pt x="761" y="1877"/>
                    </a:lnTo>
                    <a:lnTo>
                      <a:pt x="761" y="2560"/>
                    </a:lnTo>
                  </a:path>
                </a:pathLst>
              </a:cu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109"/>
              <p:cNvSpPr>
                <a:spLocks/>
              </p:cNvSpPr>
              <p:nvPr/>
            </p:nvSpPr>
            <p:spPr bwMode="auto">
              <a:xfrm flipH="1">
                <a:off x="3248" y="1276"/>
                <a:ext cx="672" cy="1698"/>
              </a:xfrm>
              <a:custGeom>
                <a:avLst/>
                <a:gdLst>
                  <a:gd name="T0" fmla="*/ 759 w 1083"/>
                  <a:gd name="T1" fmla="*/ 2565 h 2736"/>
                  <a:gd name="T2" fmla="*/ 627 w 1083"/>
                  <a:gd name="T3" fmla="*/ 2736 h 2736"/>
                  <a:gd name="T4" fmla="*/ 0 w 1083"/>
                  <a:gd name="T5" fmla="*/ 2736 h 2736"/>
                  <a:gd name="T6" fmla="*/ 0 w 1083"/>
                  <a:gd name="T7" fmla="*/ 2394 h 2736"/>
                  <a:gd name="T8" fmla="*/ 627 w 1083"/>
                  <a:gd name="T9" fmla="*/ 2394 h 2736"/>
                  <a:gd name="T10" fmla="*/ 627 w 1083"/>
                  <a:gd name="T11" fmla="*/ 57 h 2736"/>
                  <a:gd name="T12" fmla="*/ 645 w 1083"/>
                  <a:gd name="T13" fmla="*/ 21 h 2736"/>
                  <a:gd name="T14" fmla="*/ 684 w 1083"/>
                  <a:gd name="T15" fmla="*/ 0 h 2736"/>
                  <a:gd name="T16" fmla="*/ 912 w 1083"/>
                  <a:gd name="T17" fmla="*/ 0 h 2736"/>
                  <a:gd name="T18" fmla="*/ 912 w 1083"/>
                  <a:gd name="T19" fmla="*/ 57 h 2736"/>
                  <a:gd name="T20" fmla="*/ 1083 w 1083"/>
                  <a:gd name="T21" fmla="*/ 57 h 2736"/>
                  <a:gd name="T22" fmla="*/ 1083 w 1083"/>
                  <a:gd name="T23" fmla="*/ 798 h 2736"/>
                  <a:gd name="T24" fmla="*/ 855 w 1083"/>
                  <a:gd name="T25" fmla="*/ 1254 h 2736"/>
                  <a:gd name="T26" fmla="*/ 798 w 1083"/>
                  <a:gd name="T27" fmla="*/ 1254 h 2736"/>
                  <a:gd name="T28" fmla="*/ 798 w 1083"/>
                  <a:gd name="T29" fmla="*/ 1824 h 2736"/>
                  <a:gd name="T30" fmla="*/ 761 w 1083"/>
                  <a:gd name="T31" fmla="*/ 1877 h 2736"/>
                  <a:gd name="T32" fmla="*/ 761 w 1083"/>
                  <a:gd name="T33" fmla="*/ 2560 h 2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83" h="2736">
                    <a:moveTo>
                      <a:pt x="759" y="2565"/>
                    </a:moveTo>
                    <a:lnTo>
                      <a:pt x="627" y="2736"/>
                    </a:lnTo>
                    <a:lnTo>
                      <a:pt x="0" y="2736"/>
                    </a:lnTo>
                    <a:lnTo>
                      <a:pt x="0" y="2394"/>
                    </a:lnTo>
                    <a:lnTo>
                      <a:pt x="627" y="2394"/>
                    </a:lnTo>
                    <a:lnTo>
                      <a:pt x="627" y="57"/>
                    </a:lnTo>
                    <a:lnTo>
                      <a:pt x="645" y="21"/>
                    </a:lnTo>
                    <a:lnTo>
                      <a:pt x="684" y="0"/>
                    </a:lnTo>
                    <a:lnTo>
                      <a:pt x="912" y="0"/>
                    </a:lnTo>
                    <a:lnTo>
                      <a:pt x="912" y="57"/>
                    </a:lnTo>
                    <a:lnTo>
                      <a:pt x="1083" y="57"/>
                    </a:lnTo>
                    <a:lnTo>
                      <a:pt x="1083" y="798"/>
                    </a:lnTo>
                    <a:lnTo>
                      <a:pt x="855" y="1254"/>
                    </a:lnTo>
                    <a:lnTo>
                      <a:pt x="798" y="1254"/>
                    </a:lnTo>
                    <a:lnTo>
                      <a:pt x="798" y="1824"/>
                    </a:lnTo>
                    <a:lnTo>
                      <a:pt x="761" y="1877"/>
                    </a:lnTo>
                    <a:lnTo>
                      <a:pt x="761" y="2560"/>
                    </a:lnTo>
                  </a:path>
                </a:pathLst>
              </a:cu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" name="Oval 110"/>
            <p:cNvSpPr>
              <a:spLocks noChangeArrowheads="1"/>
            </p:cNvSpPr>
            <p:nvPr/>
          </p:nvSpPr>
          <p:spPr bwMode="auto">
            <a:xfrm>
              <a:off x="7365407" y="1602139"/>
              <a:ext cx="181688" cy="181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Oval 111"/>
            <p:cNvSpPr>
              <a:spLocks noChangeArrowheads="1"/>
            </p:cNvSpPr>
            <p:nvPr/>
          </p:nvSpPr>
          <p:spPr bwMode="auto">
            <a:xfrm>
              <a:off x="6042408" y="1602139"/>
              <a:ext cx="181688" cy="181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Freeform 112"/>
            <p:cNvSpPr>
              <a:spLocks/>
            </p:cNvSpPr>
            <p:nvPr/>
          </p:nvSpPr>
          <p:spPr bwMode="auto">
            <a:xfrm>
              <a:off x="6098706" y="2446606"/>
              <a:ext cx="170173" cy="505401"/>
            </a:xfrm>
            <a:custGeom>
              <a:avLst/>
              <a:gdLst>
                <a:gd name="T0" fmla="*/ 0 w 171"/>
                <a:gd name="T1" fmla="*/ 0 h 570"/>
                <a:gd name="T2" fmla="*/ 0 w 171"/>
                <a:gd name="T3" fmla="*/ 456 h 570"/>
                <a:gd name="T4" fmla="*/ 114 w 171"/>
                <a:gd name="T5" fmla="*/ 570 h 570"/>
                <a:gd name="T6" fmla="*/ 171 w 171"/>
                <a:gd name="T7" fmla="*/ 570 h 570"/>
                <a:gd name="T8" fmla="*/ 171 w 171"/>
                <a:gd name="T9" fmla="*/ 114 h 570"/>
                <a:gd name="T10" fmla="*/ 57 w 171"/>
                <a:gd name="T11" fmla="*/ 0 h 570"/>
                <a:gd name="T12" fmla="*/ 0 w 171"/>
                <a:gd name="T1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570">
                  <a:moveTo>
                    <a:pt x="0" y="0"/>
                  </a:moveTo>
                  <a:lnTo>
                    <a:pt x="0" y="456"/>
                  </a:lnTo>
                  <a:lnTo>
                    <a:pt x="114" y="570"/>
                  </a:lnTo>
                  <a:lnTo>
                    <a:pt x="171" y="570"/>
                  </a:lnTo>
                  <a:lnTo>
                    <a:pt x="171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E9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113"/>
            <p:cNvSpPr>
              <a:spLocks/>
            </p:cNvSpPr>
            <p:nvPr/>
          </p:nvSpPr>
          <p:spPr bwMode="auto">
            <a:xfrm flipH="1">
              <a:off x="7332140" y="2446606"/>
              <a:ext cx="171452" cy="505401"/>
            </a:xfrm>
            <a:custGeom>
              <a:avLst/>
              <a:gdLst>
                <a:gd name="T0" fmla="*/ 0 w 171"/>
                <a:gd name="T1" fmla="*/ 0 h 570"/>
                <a:gd name="T2" fmla="*/ 0 w 171"/>
                <a:gd name="T3" fmla="*/ 456 h 570"/>
                <a:gd name="T4" fmla="*/ 114 w 171"/>
                <a:gd name="T5" fmla="*/ 570 h 570"/>
                <a:gd name="T6" fmla="*/ 171 w 171"/>
                <a:gd name="T7" fmla="*/ 570 h 570"/>
                <a:gd name="T8" fmla="*/ 171 w 171"/>
                <a:gd name="T9" fmla="*/ 114 h 570"/>
                <a:gd name="T10" fmla="*/ 57 w 171"/>
                <a:gd name="T11" fmla="*/ 0 h 570"/>
                <a:gd name="T12" fmla="*/ 0 w 171"/>
                <a:gd name="T1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570">
                  <a:moveTo>
                    <a:pt x="0" y="0"/>
                  </a:moveTo>
                  <a:lnTo>
                    <a:pt x="0" y="456"/>
                  </a:lnTo>
                  <a:lnTo>
                    <a:pt x="114" y="570"/>
                  </a:lnTo>
                  <a:lnTo>
                    <a:pt x="171" y="570"/>
                  </a:lnTo>
                  <a:lnTo>
                    <a:pt x="171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E9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Rectangle 114"/>
            <p:cNvSpPr>
              <a:spLocks noChangeArrowheads="1"/>
            </p:cNvSpPr>
            <p:nvPr/>
          </p:nvSpPr>
          <p:spPr bwMode="auto">
            <a:xfrm>
              <a:off x="6144768" y="3307707"/>
              <a:ext cx="1310204" cy="317315"/>
            </a:xfrm>
            <a:prstGeom prst="rect">
              <a:avLst/>
            </a:prstGeom>
            <a:solidFill>
              <a:srgbClr val="CF911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Freeform 115"/>
            <p:cNvSpPr>
              <a:spLocks noChangeAspect="1"/>
            </p:cNvSpPr>
            <p:nvPr/>
          </p:nvSpPr>
          <p:spPr bwMode="auto">
            <a:xfrm>
              <a:off x="6167798" y="1539444"/>
              <a:ext cx="1264142" cy="1768263"/>
            </a:xfrm>
            <a:custGeom>
              <a:avLst/>
              <a:gdLst>
                <a:gd name="T0" fmla="*/ 24 w 12960"/>
                <a:gd name="T1" fmla="*/ 17928 h 17928"/>
                <a:gd name="T2" fmla="*/ 12960 w 12960"/>
                <a:gd name="T3" fmla="*/ 17928 h 17928"/>
                <a:gd name="T4" fmla="*/ 12960 w 12960"/>
                <a:gd name="T5" fmla="*/ 15672 h 17928"/>
                <a:gd name="T6" fmla="*/ 12672 w 12960"/>
                <a:gd name="T7" fmla="*/ 14336 h 17928"/>
                <a:gd name="T8" fmla="*/ 12000 w 12960"/>
                <a:gd name="T9" fmla="*/ 14336 h 17928"/>
                <a:gd name="T10" fmla="*/ 12000 w 12960"/>
                <a:gd name="T11" fmla="*/ 9408 h 17928"/>
                <a:gd name="T12" fmla="*/ 10880 w 12960"/>
                <a:gd name="T13" fmla="*/ 6272 h 17928"/>
                <a:gd name="T14" fmla="*/ 10880 w 12960"/>
                <a:gd name="T15" fmla="*/ 448 h 17928"/>
                <a:gd name="T16" fmla="*/ 8040 w 12960"/>
                <a:gd name="T17" fmla="*/ 0 h 17928"/>
                <a:gd name="T18" fmla="*/ 8034 w 12960"/>
                <a:gd name="T19" fmla="*/ 4800 h 17928"/>
                <a:gd name="T20" fmla="*/ 7938 w 12960"/>
                <a:gd name="T21" fmla="*/ 5322 h 17928"/>
                <a:gd name="T22" fmla="*/ 7782 w 12960"/>
                <a:gd name="T23" fmla="*/ 5661 h 17928"/>
                <a:gd name="T24" fmla="*/ 7578 w 12960"/>
                <a:gd name="T25" fmla="*/ 5922 h 17928"/>
                <a:gd name="T26" fmla="*/ 7242 w 12960"/>
                <a:gd name="T27" fmla="*/ 6177 h 17928"/>
                <a:gd name="T28" fmla="*/ 6498 w 12960"/>
                <a:gd name="T29" fmla="*/ 6396 h 17928"/>
                <a:gd name="T30" fmla="*/ 5745 w 12960"/>
                <a:gd name="T31" fmla="*/ 6240 h 17928"/>
                <a:gd name="T32" fmla="*/ 5307 w 12960"/>
                <a:gd name="T33" fmla="*/ 5928 h 17928"/>
                <a:gd name="T34" fmla="*/ 5055 w 12960"/>
                <a:gd name="T35" fmla="*/ 5577 h 17928"/>
                <a:gd name="T36" fmla="*/ 4830 w 12960"/>
                <a:gd name="T37" fmla="*/ 4905 h 17928"/>
                <a:gd name="T38" fmla="*/ 4832 w 12960"/>
                <a:gd name="T39" fmla="*/ 0 h 17928"/>
                <a:gd name="T40" fmla="*/ 2144 w 12960"/>
                <a:gd name="T41" fmla="*/ 448 h 17928"/>
                <a:gd name="T42" fmla="*/ 2144 w 12960"/>
                <a:gd name="T43" fmla="*/ 6272 h 17928"/>
                <a:gd name="T44" fmla="*/ 1024 w 12960"/>
                <a:gd name="T45" fmla="*/ 9408 h 17928"/>
                <a:gd name="T46" fmla="*/ 1024 w 12960"/>
                <a:gd name="T47" fmla="*/ 14336 h 17928"/>
                <a:gd name="T48" fmla="*/ 336 w 12960"/>
                <a:gd name="T49" fmla="*/ 14304 h 17928"/>
                <a:gd name="T50" fmla="*/ 0 w 12960"/>
                <a:gd name="T51" fmla="*/ 15696 h 17928"/>
                <a:gd name="T52" fmla="*/ 24 w 12960"/>
                <a:gd name="T53" fmla="*/ 17928 h 17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60" h="17928">
                  <a:moveTo>
                    <a:pt x="24" y="17928"/>
                  </a:moveTo>
                  <a:lnTo>
                    <a:pt x="12960" y="17928"/>
                  </a:lnTo>
                  <a:lnTo>
                    <a:pt x="12960" y="15672"/>
                  </a:lnTo>
                  <a:lnTo>
                    <a:pt x="12672" y="14336"/>
                  </a:lnTo>
                  <a:lnTo>
                    <a:pt x="12000" y="14336"/>
                  </a:lnTo>
                  <a:lnTo>
                    <a:pt x="12000" y="9408"/>
                  </a:lnTo>
                  <a:lnTo>
                    <a:pt x="10880" y="6272"/>
                  </a:lnTo>
                  <a:lnTo>
                    <a:pt x="10880" y="448"/>
                  </a:lnTo>
                  <a:lnTo>
                    <a:pt x="8040" y="0"/>
                  </a:lnTo>
                  <a:cubicBezTo>
                    <a:pt x="8040" y="0"/>
                    <a:pt x="8070" y="4482"/>
                    <a:pt x="8034" y="4800"/>
                  </a:cubicBezTo>
                  <a:cubicBezTo>
                    <a:pt x="7998" y="5118"/>
                    <a:pt x="7995" y="5178"/>
                    <a:pt x="7938" y="5322"/>
                  </a:cubicBezTo>
                  <a:cubicBezTo>
                    <a:pt x="7881" y="5466"/>
                    <a:pt x="7898" y="5519"/>
                    <a:pt x="7782" y="5661"/>
                  </a:cubicBezTo>
                  <a:cubicBezTo>
                    <a:pt x="7715" y="5758"/>
                    <a:pt x="7668" y="5836"/>
                    <a:pt x="7578" y="5922"/>
                  </a:cubicBezTo>
                  <a:cubicBezTo>
                    <a:pt x="7488" y="6008"/>
                    <a:pt x="7422" y="6098"/>
                    <a:pt x="7242" y="6177"/>
                  </a:cubicBezTo>
                  <a:cubicBezTo>
                    <a:pt x="7044" y="6282"/>
                    <a:pt x="6765" y="6381"/>
                    <a:pt x="6498" y="6396"/>
                  </a:cubicBezTo>
                  <a:cubicBezTo>
                    <a:pt x="6231" y="6411"/>
                    <a:pt x="5969" y="6352"/>
                    <a:pt x="5745" y="6240"/>
                  </a:cubicBezTo>
                  <a:cubicBezTo>
                    <a:pt x="5527" y="6138"/>
                    <a:pt x="5423" y="6039"/>
                    <a:pt x="5307" y="5928"/>
                  </a:cubicBezTo>
                  <a:cubicBezTo>
                    <a:pt x="5192" y="5818"/>
                    <a:pt x="5134" y="5747"/>
                    <a:pt x="5055" y="5577"/>
                  </a:cubicBezTo>
                  <a:cubicBezTo>
                    <a:pt x="4896" y="5379"/>
                    <a:pt x="4830" y="4905"/>
                    <a:pt x="4830" y="4905"/>
                  </a:cubicBezTo>
                  <a:cubicBezTo>
                    <a:pt x="4830" y="2217"/>
                    <a:pt x="4832" y="0"/>
                    <a:pt x="4832" y="0"/>
                  </a:cubicBezTo>
                  <a:lnTo>
                    <a:pt x="2144" y="448"/>
                  </a:lnTo>
                  <a:lnTo>
                    <a:pt x="2144" y="6272"/>
                  </a:lnTo>
                  <a:lnTo>
                    <a:pt x="1024" y="9408"/>
                  </a:lnTo>
                  <a:lnTo>
                    <a:pt x="1024" y="14336"/>
                  </a:lnTo>
                  <a:lnTo>
                    <a:pt x="336" y="14304"/>
                  </a:lnTo>
                  <a:lnTo>
                    <a:pt x="0" y="15696"/>
                  </a:lnTo>
                  <a:lnTo>
                    <a:pt x="24" y="17928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116"/>
            <p:cNvSpPr>
              <a:spLocks noChangeAspect="1"/>
            </p:cNvSpPr>
            <p:nvPr/>
          </p:nvSpPr>
          <p:spPr bwMode="auto">
            <a:xfrm>
              <a:off x="6682156" y="1716014"/>
              <a:ext cx="221353" cy="404321"/>
            </a:xfrm>
            <a:custGeom>
              <a:avLst/>
              <a:gdLst>
                <a:gd name="T0" fmla="*/ 3 w 2268"/>
                <a:gd name="T1" fmla="*/ 3032 h 4101"/>
                <a:gd name="T2" fmla="*/ 6 w 2268"/>
                <a:gd name="T3" fmla="*/ 0 h 4101"/>
                <a:gd name="T4" fmla="*/ 2246 w 2268"/>
                <a:gd name="T5" fmla="*/ 0 h 4101"/>
                <a:gd name="T6" fmla="*/ 2244 w 2268"/>
                <a:gd name="T7" fmla="*/ 2975 h 4101"/>
                <a:gd name="T8" fmla="*/ 1965 w 2268"/>
                <a:gd name="T9" fmla="*/ 3737 h 4101"/>
                <a:gd name="T10" fmla="*/ 1557 w 2268"/>
                <a:gd name="T11" fmla="*/ 4007 h 4101"/>
                <a:gd name="T12" fmla="*/ 1347 w 2268"/>
                <a:gd name="T13" fmla="*/ 4070 h 4101"/>
                <a:gd name="T14" fmla="*/ 1071 w 2268"/>
                <a:gd name="T15" fmla="*/ 4085 h 4101"/>
                <a:gd name="T16" fmla="*/ 624 w 2268"/>
                <a:gd name="T17" fmla="*/ 3974 h 4101"/>
                <a:gd name="T18" fmla="*/ 285 w 2268"/>
                <a:gd name="T19" fmla="*/ 3743 h 4101"/>
                <a:gd name="T20" fmla="*/ 72 w 2268"/>
                <a:gd name="T21" fmla="*/ 3404 h 4101"/>
                <a:gd name="T22" fmla="*/ 3 w 2268"/>
                <a:gd name="T23" fmla="*/ 3032 h 4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8" h="4101">
                  <a:moveTo>
                    <a:pt x="3" y="3032"/>
                  </a:moveTo>
                  <a:cubicBezTo>
                    <a:pt x="3" y="1352"/>
                    <a:pt x="6" y="0"/>
                    <a:pt x="6" y="0"/>
                  </a:cubicBezTo>
                  <a:cubicBezTo>
                    <a:pt x="6" y="0"/>
                    <a:pt x="1126" y="0"/>
                    <a:pt x="2246" y="0"/>
                  </a:cubicBezTo>
                  <a:cubicBezTo>
                    <a:pt x="2256" y="461"/>
                    <a:pt x="2268" y="2354"/>
                    <a:pt x="2244" y="2975"/>
                  </a:cubicBezTo>
                  <a:cubicBezTo>
                    <a:pt x="2235" y="3437"/>
                    <a:pt x="2154" y="3518"/>
                    <a:pt x="1965" y="3737"/>
                  </a:cubicBezTo>
                  <a:cubicBezTo>
                    <a:pt x="1776" y="3956"/>
                    <a:pt x="1659" y="3965"/>
                    <a:pt x="1557" y="4007"/>
                  </a:cubicBezTo>
                  <a:cubicBezTo>
                    <a:pt x="1455" y="4049"/>
                    <a:pt x="1428" y="4057"/>
                    <a:pt x="1347" y="4070"/>
                  </a:cubicBezTo>
                  <a:cubicBezTo>
                    <a:pt x="1266" y="4083"/>
                    <a:pt x="1191" y="4101"/>
                    <a:pt x="1071" y="4085"/>
                  </a:cubicBezTo>
                  <a:cubicBezTo>
                    <a:pt x="924" y="4082"/>
                    <a:pt x="771" y="4046"/>
                    <a:pt x="624" y="3974"/>
                  </a:cubicBezTo>
                  <a:cubicBezTo>
                    <a:pt x="477" y="3902"/>
                    <a:pt x="377" y="3838"/>
                    <a:pt x="285" y="3743"/>
                  </a:cubicBezTo>
                  <a:cubicBezTo>
                    <a:pt x="193" y="3648"/>
                    <a:pt x="119" y="3523"/>
                    <a:pt x="72" y="3404"/>
                  </a:cubicBezTo>
                  <a:cubicBezTo>
                    <a:pt x="25" y="3285"/>
                    <a:pt x="0" y="3116"/>
                    <a:pt x="3" y="3032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Oval 117"/>
            <p:cNvSpPr>
              <a:spLocks noChangeArrowheads="1"/>
            </p:cNvSpPr>
            <p:nvPr/>
          </p:nvSpPr>
          <p:spPr bwMode="auto">
            <a:xfrm>
              <a:off x="6726938" y="1872112"/>
              <a:ext cx="133068" cy="13434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Rectangle 118"/>
            <p:cNvSpPr>
              <a:spLocks noChangeArrowheads="1"/>
            </p:cNvSpPr>
            <p:nvPr/>
          </p:nvSpPr>
          <p:spPr bwMode="auto">
            <a:xfrm>
              <a:off x="6734615" y="1716014"/>
              <a:ext cx="117714" cy="1880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Freeform 120"/>
            <p:cNvSpPr>
              <a:spLocks/>
            </p:cNvSpPr>
            <p:nvPr/>
          </p:nvSpPr>
          <p:spPr bwMode="auto">
            <a:xfrm flipH="1">
              <a:off x="6440516" y="1030330"/>
              <a:ext cx="304336" cy="260891"/>
            </a:xfrm>
            <a:custGeom>
              <a:avLst/>
              <a:gdLst>
                <a:gd name="T0" fmla="*/ 126 w 174"/>
                <a:gd name="T1" fmla="*/ 0 h 456"/>
                <a:gd name="T2" fmla="*/ 174 w 174"/>
                <a:gd name="T3" fmla="*/ 0 h 456"/>
                <a:gd name="T4" fmla="*/ 174 w 174"/>
                <a:gd name="T5" fmla="*/ 252 h 456"/>
                <a:gd name="T6" fmla="*/ 42 w 174"/>
                <a:gd name="T7" fmla="*/ 456 h 456"/>
                <a:gd name="T8" fmla="*/ 0 w 174"/>
                <a:gd name="T9" fmla="*/ 456 h 456"/>
                <a:gd name="T10" fmla="*/ 126 w 174"/>
                <a:gd name="T11" fmla="*/ 252 h 456"/>
                <a:gd name="T12" fmla="*/ 126 w 174"/>
                <a:gd name="T13" fmla="*/ 0 h 456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324 w 10000"/>
                <a:gd name="connsiteY3" fmla="*/ 9866 h 10000"/>
                <a:gd name="connsiteX4" fmla="*/ 0 w 10000"/>
                <a:gd name="connsiteY4" fmla="*/ 10000 h 10000"/>
                <a:gd name="connsiteX5" fmla="*/ 7241 w 10000"/>
                <a:gd name="connsiteY5" fmla="*/ 5526 h 10000"/>
                <a:gd name="connsiteX6" fmla="*/ 7241 w 10000"/>
                <a:gd name="connsiteY6" fmla="*/ 0 h 10000"/>
                <a:gd name="connsiteX0" fmla="*/ 7241 w 10000"/>
                <a:gd name="connsiteY0" fmla="*/ 0 h 10067"/>
                <a:gd name="connsiteX1" fmla="*/ 10000 w 10000"/>
                <a:gd name="connsiteY1" fmla="*/ 0 h 10067"/>
                <a:gd name="connsiteX2" fmla="*/ 10000 w 10000"/>
                <a:gd name="connsiteY2" fmla="*/ 5526 h 10067"/>
                <a:gd name="connsiteX3" fmla="*/ 5432 w 10000"/>
                <a:gd name="connsiteY3" fmla="*/ 10067 h 10067"/>
                <a:gd name="connsiteX4" fmla="*/ 0 w 10000"/>
                <a:gd name="connsiteY4" fmla="*/ 10000 h 10067"/>
                <a:gd name="connsiteX5" fmla="*/ 7241 w 10000"/>
                <a:gd name="connsiteY5" fmla="*/ 5526 h 10067"/>
                <a:gd name="connsiteX6" fmla="*/ 7241 w 10000"/>
                <a:gd name="connsiteY6" fmla="*/ 0 h 10067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7241 w 10000"/>
                <a:gd name="connsiteY5" fmla="*/ 5526 h 10000"/>
                <a:gd name="connsiteX6" fmla="*/ 7241 w 10000"/>
                <a:gd name="connsiteY6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7241 w 10000"/>
                <a:gd name="connsiteY6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2891 w 10000"/>
                <a:gd name="connsiteY6" fmla="*/ 6532 h 10000"/>
                <a:gd name="connsiteX7" fmla="*/ 7241 w 10000"/>
                <a:gd name="connsiteY7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7241 w 10000"/>
                <a:gd name="connsiteY7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9030 w 10000"/>
                <a:gd name="connsiteY2" fmla="*/ 7733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7241 w 10000"/>
                <a:gd name="connsiteY7" fmla="*/ 0 h 10000"/>
                <a:gd name="connsiteX0" fmla="*/ 4439 w 10000"/>
                <a:gd name="connsiteY0" fmla="*/ 0 h 10000"/>
                <a:gd name="connsiteX1" fmla="*/ 10000 w 10000"/>
                <a:gd name="connsiteY1" fmla="*/ 0 h 10000"/>
                <a:gd name="connsiteX2" fmla="*/ 9030 w 10000"/>
                <a:gd name="connsiteY2" fmla="*/ 7733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4439 w 10000"/>
                <a:gd name="connsiteY7" fmla="*/ 0 h 10000"/>
                <a:gd name="connsiteX0" fmla="*/ 4439 w 9138"/>
                <a:gd name="connsiteY0" fmla="*/ 0 h 10000"/>
                <a:gd name="connsiteX1" fmla="*/ 9138 w 9138"/>
                <a:gd name="connsiteY1" fmla="*/ 0 h 10000"/>
                <a:gd name="connsiteX2" fmla="*/ 9030 w 9138"/>
                <a:gd name="connsiteY2" fmla="*/ 7733 h 10000"/>
                <a:gd name="connsiteX3" fmla="*/ 5540 w 9138"/>
                <a:gd name="connsiteY3" fmla="*/ 10000 h 10000"/>
                <a:gd name="connsiteX4" fmla="*/ 0 w 9138"/>
                <a:gd name="connsiteY4" fmla="*/ 10000 h 10000"/>
                <a:gd name="connsiteX5" fmla="*/ 1744 w 9138"/>
                <a:gd name="connsiteY5" fmla="*/ 8335 h 10000"/>
                <a:gd name="connsiteX6" fmla="*/ 4292 w 9138"/>
                <a:gd name="connsiteY6" fmla="*/ 7067 h 10000"/>
                <a:gd name="connsiteX7" fmla="*/ 4439 w 9138"/>
                <a:gd name="connsiteY7" fmla="*/ 0 h 10000"/>
                <a:gd name="connsiteX0" fmla="*/ 4519 w 10000"/>
                <a:gd name="connsiteY0" fmla="*/ 5255 h 10000"/>
                <a:gd name="connsiteX1" fmla="*/ 10000 w 10000"/>
                <a:gd name="connsiteY1" fmla="*/ 0 h 10000"/>
                <a:gd name="connsiteX2" fmla="*/ 9882 w 10000"/>
                <a:gd name="connsiteY2" fmla="*/ 7733 h 10000"/>
                <a:gd name="connsiteX3" fmla="*/ 6063 w 10000"/>
                <a:gd name="connsiteY3" fmla="*/ 10000 h 10000"/>
                <a:gd name="connsiteX4" fmla="*/ 0 w 10000"/>
                <a:gd name="connsiteY4" fmla="*/ 10000 h 10000"/>
                <a:gd name="connsiteX5" fmla="*/ 1909 w 10000"/>
                <a:gd name="connsiteY5" fmla="*/ 8335 h 10000"/>
                <a:gd name="connsiteX6" fmla="*/ 4697 w 10000"/>
                <a:gd name="connsiteY6" fmla="*/ 7067 h 10000"/>
                <a:gd name="connsiteX7" fmla="*/ 4519 w 10000"/>
                <a:gd name="connsiteY7" fmla="*/ 5255 h 10000"/>
                <a:gd name="connsiteX0" fmla="*/ 4519 w 9893"/>
                <a:gd name="connsiteY0" fmla="*/ 64 h 4809"/>
                <a:gd name="connsiteX1" fmla="*/ 9887 w 9893"/>
                <a:gd name="connsiteY1" fmla="*/ 0 h 4809"/>
                <a:gd name="connsiteX2" fmla="*/ 9882 w 9893"/>
                <a:gd name="connsiteY2" fmla="*/ 2542 h 4809"/>
                <a:gd name="connsiteX3" fmla="*/ 6063 w 9893"/>
                <a:gd name="connsiteY3" fmla="*/ 4809 h 4809"/>
                <a:gd name="connsiteX4" fmla="*/ 0 w 9893"/>
                <a:gd name="connsiteY4" fmla="*/ 4809 h 4809"/>
                <a:gd name="connsiteX5" fmla="*/ 1909 w 9893"/>
                <a:gd name="connsiteY5" fmla="*/ 3144 h 4809"/>
                <a:gd name="connsiteX6" fmla="*/ 4697 w 9893"/>
                <a:gd name="connsiteY6" fmla="*/ 1876 h 4809"/>
                <a:gd name="connsiteX7" fmla="*/ 4519 w 9893"/>
                <a:gd name="connsiteY7" fmla="*/ 64 h 4809"/>
                <a:gd name="connsiteX0" fmla="*/ 4797 w 10000"/>
                <a:gd name="connsiteY0" fmla="*/ 0 h 10267"/>
                <a:gd name="connsiteX1" fmla="*/ 9994 w 10000"/>
                <a:gd name="connsiteY1" fmla="*/ 267 h 10267"/>
                <a:gd name="connsiteX2" fmla="*/ 9989 w 10000"/>
                <a:gd name="connsiteY2" fmla="*/ 5553 h 10267"/>
                <a:gd name="connsiteX3" fmla="*/ 6129 w 10000"/>
                <a:gd name="connsiteY3" fmla="*/ 10267 h 10267"/>
                <a:gd name="connsiteX4" fmla="*/ 0 w 10000"/>
                <a:gd name="connsiteY4" fmla="*/ 10267 h 10267"/>
                <a:gd name="connsiteX5" fmla="*/ 1930 w 10000"/>
                <a:gd name="connsiteY5" fmla="*/ 6805 h 10267"/>
                <a:gd name="connsiteX6" fmla="*/ 4748 w 10000"/>
                <a:gd name="connsiteY6" fmla="*/ 4168 h 10267"/>
                <a:gd name="connsiteX7" fmla="*/ 4797 w 10000"/>
                <a:gd name="connsiteY7" fmla="*/ 0 h 10267"/>
                <a:gd name="connsiteX0" fmla="*/ 4454 w 10000"/>
                <a:gd name="connsiteY0" fmla="*/ 0 h 10000"/>
                <a:gd name="connsiteX1" fmla="*/ 9994 w 10000"/>
                <a:gd name="connsiteY1" fmla="*/ 0 h 10000"/>
                <a:gd name="connsiteX2" fmla="*/ 9989 w 10000"/>
                <a:gd name="connsiteY2" fmla="*/ 5286 h 10000"/>
                <a:gd name="connsiteX3" fmla="*/ 6129 w 10000"/>
                <a:gd name="connsiteY3" fmla="*/ 10000 h 10000"/>
                <a:gd name="connsiteX4" fmla="*/ 0 w 10000"/>
                <a:gd name="connsiteY4" fmla="*/ 10000 h 10000"/>
                <a:gd name="connsiteX5" fmla="*/ 1930 w 10000"/>
                <a:gd name="connsiteY5" fmla="*/ 6538 h 10000"/>
                <a:gd name="connsiteX6" fmla="*/ 4748 w 10000"/>
                <a:gd name="connsiteY6" fmla="*/ 3901 h 10000"/>
                <a:gd name="connsiteX7" fmla="*/ 4454 w 10000"/>
                <a:gd name="connsiteY7" fmla="*/ 0 h 10000"/>
                <a:gd name="connsiteX0" fmla="*/ 4797 w 10000"/>
                <a:gd name="connsiteY0" fmla="*/ 133 h 10000"/>
                <a:gd name="connsiteX1" fmla="*/ 9994 w 10000"/>
                <a:gd name="connsiteY1" fmla="*/ 0 h 10000"/>
                <a:gd name="connsiteX2" fmla="*/ 9989 w 10000"/>
                <a:gd name="connsiteY2" fmla="*/ 5286 h 10000"/>
                <a:gd name="connsiteX3" fmla="*/ 6129 w 10000"/>
                <a:gd name="connsiteY3" fmla="*/ 10000 h 10000"/>
                <a:gd name="connsiteX4" fmla="*/ 0 w 10000"/>
                <a:gd name="connsiteY4" fmla="*/ 10000 h 10000"/>
                <a:gd name="connsiteX5" fmla="*/ 1930 w 10000"/>
                <a:gd name="connsiteY5" fmla="*/ 6538 h 10000"/>
                <a:gd name="connsiteX6" fmla="*/ 4748 w 10000"/>
                <a:gd name="connsiteY6" fmla="*/ 3901 h 10000"/>
                <a:gd name="connsiteX7" fmla="*/ 4797 w 10000"/>
                <a:gd name="connsiteY7" fmla="*/ 13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4797" y="133"/>
                  </a:moveTo>
                  <a:lnTo>
                    <a:pt x="9994" y="0"/>
                  </a:lnTo>
                  <a:cubicBezTo>
                    <a:pt x="9955" y="5361"/>
                    <a:pt x="10028" y="-75"/>
                    <a:pt x="9989" y="5286"/>
                  </a:cubicBezTo>
                  <a:lnTo>
                    <a:pt x="6129" y="10000"/>
                  </a:lnTo>
                  <a:lnTo>
                    <a:pt x="0" y="10000"/>
                  </a:lnTo>
                  <a:lnTo>
                    <a:pt x="1930" y="6538"/>
                  </a:lnTo>
                  <a:lnTo>
                    <a:pt x="4748" y="3901"/>
                  </a:lnTo>
                  <a:cubicBezTo>
                    <a:pt x="4688" y="2645"/>
                    <a:pt x="4857" y="1389"/>
                    <a:pt x="4797" y="133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660232" y="1539444"/>
              <a:ext cx="270000" cy="153539"/>
            </a:xfrm>
            <a:prstGeom prst="round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hord 27"/>
            <p:cNvSpPr/>
            <p:nvPr/>
          </p:nvSpPr>
          <p:spPr>
            <a:xfrm rot="5400000">
              <a:off x="6088859" y="1362428"/>
              <a:ext cx="180020" cy="180020"/>
            </a:xfrm>
            <a:prstGeom prst="chord">
              <a:avLst>
                <a:gd name="adj1" fmla="val 5430686"/>
                <a:gd name="adj2" fmla="val 16200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99"/>
            <p:cNvSpPr>
              <a:spLocks/>
            </p:cNvSpPr>
            <p:nvPr/>
          </p:nvSpPr>
          <p:spPr bwMode="auto">
            <a:xfrm>
              <a:off x="6048164" y="1452438"/>
              <a:ext cx="728675" cy="65254"/>
            </a:xfrm>
            <a:custGeom>
              <a:avLst/>
              <a:gdLst>
                <a:gd name="T0" fmla="*/ 0 w 741"/>
                <a:gd name="T1" fmla="*/ 0 h 84"/>
                <a:gd name="T2" fmla="*/ 0 w 741"/>
                <a:gd name="T3" fmla="*/ 57 h 84"/>
                <a:gd name="T4" fmla="*/ 627 w 741"/>
                <a:gd name="T5" fmla="*/ 57 h 84"/>
                <a:gd name="T6" fmla="*/ 636 w 741"/>
                <a:gd name="T7" fmla="*/ 84 h 84"/>
                <a:gd name="T8" fmla="*/ 684 w 741"/>
                <a:gd name="T9" fmla="*/ 84 h 84"/>
                <a:gd name="T10" fmla="*/ 690 w 741"/>
                <a:gd name="T11" fmla="*/ 36 h 84"/>
                <a:gd name="T12" fmla="*/ 735 w 741"/>
                <a:gd name="T13" fmla="*/ 27 h 84"/>
                <a:gd name="T14" fmla="*/ 741 w 741"/>
                <a:gd name="T15" fmla="*/ 0 h 84"/>
                <a:gd name="T16" fmla="*/ 0 w 741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84">
                  <a:moveTo>
                    <a:pt x="0" y="0"/>
                  </a:moveTo>
                  <a:lnTo>
                    <a:pt x="0" y="57"/>
                  </a:lnTo>
                  <a:lnTo>
                    <a:pt x="627" y="57"/>
                  </a:lnTo>
                  <a:lnTo>
                    <a:pt x="636" y="84"/>
                  </a:lnTo>
                  <a:lnTo>
                    <a:pt x="684" y="84"/>
                  </a:lnTo>
                  <a:lnTo>
                    <a:pt x="690" y="36"/>
                  </a:lnTo>
                  <a:lnTo>
                    <a:pt x="735" y="27"/>
                  </a:lnTo>
                  <a:lnTo>
                    <a:pt x="7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100"/>
            <p:cNvSpPr>
              <a:spLocks/>
            </p:cNvSpPr>
            <p:nvPr/>
          </p:nvSpPr>
          <p:spPr bwMode="auto">
            <a:xfrm flipH="1">
              <a:off x="6821621" y="1452438"/>
              <a:ext cx="725474" cy="65254"/>
            </a:xfrm>
            <a:custGeom>
              <a:avLst/>
              <a:gdLst>
                <a:gd name="T0" fmla="*/ 0 w 741"/>
                <a:gd name="T1" fmla="*/ 0 h 84"/>
                <a:gd name="T2" fmla="*/ 0 w 741"/>
                <a:gd name="T3" fmla="*/ 57 h 84"/>
                <a:gd name="T4" fmla="*/ 627 w 741"/>
                <a:gd name="T5" fmla="*/ 57 h 84"/>
                <a:gd name="T6" fmla="*/ 636 w 741"/>
                <a:gd name="T7" fmla="*/ 84 h 84"/>
                <a:gd name="T8" fmla="*/ 684 w 741"/>
                <a:gd name="T9" fmla="*/ 84 h 84"/>
                <a:gd name="T10" fmla="*/ 690 w 741"/>
                <a:gd name="T11" fmla="*/ 36 h 84"/>
                <a:gd name="T12" fmla="*/ 735 w 741"/>
                <a:gd name="T13" fmla="*/ 27 h 84"/>
                <a:gd name="T14" fmla="*/ 741 w 741"/>
                <a:gd name="T15" fmla="*/ 0 h 84"/>
                <a:gd name="T16" fmla="*/ 0 w 741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84">
                  <a:moveTo>
                    <a:pt x="0" y="0"/>
                  </a:moveTo>
                  <a:lnTo>
                    <a:pt x="0" y="57"/>
                  </a:lnTo>
                  <a:lnTo>
                    <a:pt x="627" y="57"/>
                  </a:lnTo>
                  <a:lnTo>
                    <a:pt x="636" y="84"/>
                  </a:lnTo>
                  <a:lnTo>
                    <a:pt x="684" y="84"/>
                  </a:lnTo>
                  <a:lnTo>
                    <a:pt x="690" y="36"/>
                  </a:lnTo>
                  <a:lnTo>
                    <a:pt x="735" y="27"/>
                  </a:lnTo>
                  <a:lnTo>
                    <a:pt x="7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Chord 30"/>
            <p:cNvSpPr/>
            <p:nvPr/>
          </p:nvSpPr>
          <p:spPr>
            <a:xfrm rot="5400000">
              <a:off x="7341930" y="1362428"/>
              <a:ext cx="180020" cy="180020"/>
            </a:xfrm>
            <a:prstGeom prst="chord">
              <a:avLst>
                <a:gd name="adj1" fmla="val 5430686"/>
                <a:gd name="adj2" fmla="val 16200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120"/>
            <p:cNvSpPr>
              <a:spLocks/>
            </p:cNvSpPr>
            <p:nvPr/>
          </p:nvSpPr>
          <p:spPr bwMode="auto">
            <a:xfrm>
              <a:off x="6860006" y="1030330"/>
              <a:ext cx="304336" cy="260891"/>
            </a:xfrm>
            <a:custGeom>
              <a:avLst/>
              <a:gdLst>
                <a:gd name="T0" fmla="*/ 126 w 174"/>
                <a:gd name="T1" fmla="*/ 0 h 456"/>
                <a:gd name="T2" fmla="*/ 174 w 174"/>
                <a:gd name="T3" fmla="*/ 0 h 456"/>
                <a:gd name="T4" fmla="*/ 174 w 174"/>
                <a:gd name="T5" fmla="*/ 252 h 456"/>
                <a:gd name="T6" fmla="*/ 42 w 174"/>
                <a:gd name="T7" fmla="*/ 456 h 456"/>
                <a:gd name="T8" fmla="*/ 0 w 174"/>
                <a:gd name="T9" fmla="*/ 456 h 456"/>
                <a:gd name="T10" fmla="*/ 126 w 174"/>
                <a:gd name="T11" fmla="*/ 252 h 456"/>
                <a:gd name="T12" fmla="*/ 126 w 174"/>
                <a:gd name="T13" fmla="*/ 0 h 456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324 w 10000"/>
                <a:gd name="connsiteY3" fmla="*/ 9866 h 10000"/>
                <a:gd name="connsiteX4" fmla="*/ 0 w 10000"/>
                <a:gd name="connsiteY4" fmla="*/ 10000 h 10000"/>
                <a:gd name="connsiteX5" fmla="*/ 7241 w 10000"/>
                <a:gd name="connsiteY5" fmla="*/ 5526 h 10000"/>
                <a:gd name="connsiteX6" fmla="*/ 7241 w 10000"/>
                <a:gd name="connsiteY6" fmla="*/ 0 h 10000"/>
                <a:gd name="connsiteX0" fmla="*/ 7241 w 10000"/>
                <a:gd name="connsiteY0" fmla="*/ 0 h 10067"/>
                <a:gd name="connsiteX1" fmla="*/ 10000 w 10000"/>
                <a:gd name="connsiteY1" fmla="*/ 0 h 10067"/>
                <a:gd name="connsiteX2" fmla="*/ 10000 w 10000"/>
                <a:gd name="connsiteY2" fmla="*/ 5526 h 10067"/>
                <a:gd name="connsiteX3" fmla="*/ 5432 w 10000"/>
                <a:gd name="connsiteY3" fmla="*/ 10067 h 10067"/>
                <a:gd name="connsiteX4" fmla="*/ 0 w 10000"/>
                <a:gd name="connsiteY4" fmla="*/ 10000 h 10067"/>
                <a:gd name="connsiteX5" fmla="*/ 7241 w 10000"/>
                <a:gd name="connsiteY5" fmla="*/ 5526 h 10067"/>
                <a:gd name="connsiteX6" fmla="*/ 7241 w 10000"/>
                <a:gd name="connsiteY6" fmla="*/ 0 h 10067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7241 w 10000"/>
                <a:gd name="connsiteY5" fmla="*/ 5526 h 10000"/>
                <a:gd name="connsiteX6" fmla="*/ 7241 w 10000"/>
                <a:gd name="connsiteY6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7241 w 10000"/>
                <a:gd name="connsiteY6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2891 w 10000"/>
                <a:gd name="connsiteY6" fmla="*/ 6532 h 10000"/>
                <a:gd name="connsiteX7" fmla="*/ 7241 w 10000"/>
                <a:gd name="connsiteY7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5526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7241 w 10000"/>
                <a:gd name="connsiteY7" fmla="*/ 0 h 10000"/>
                <a:gd name="connsiteX0" fmla="*/ 7241 w 10000"/>
                <a:gd name="connsiteY0" fmla="*/ 0 h 10000"/>
                <a:gd name="connsiteX1" fmla="*/ 10000 w 10000"/>
                <a:gd name="connsiteY1" fmla="*/ 0 h 10000"/>
                <a:gd name="connsiteX2" fmla="*/ 9030 w 10000"/>
                <a:gd name="connsiteY2" fmla="*/ 7733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7241 w 10000"/>
                <a:gd name="connsiteY7" fmla="*/ 0 h 10000"/>
                <a:gd name="connsiteX0" fmla="*/ 4439 w 10000"/>
                <a:gd name="connsiteY0" fmla="*/ 0 h 10000"/>
                <a:gd name="connsiteX1" fmla="*/ 10000 w 10000"/>
                <a:gd name="connsiteY1" fmla="*/ 0 h 10000"/>
                <a:gd name="connsiteX2" fmla="*/ 9030 w 10000"/>
                <a:gd name="connsiteY2" fmla="*/ 7733 h 10000"/>
                <a:gd name="connsiteX3" fmla="*/ 5540 w 10000"/>
                <a:gd name="connsiteY3" fmla="*/ 10000 h 10000"/>
                <a:gd name="connsiteX4" fmla="*/ 0 w 10000"/>
                <a:gd name="connsiteY4" fmla="*/ 10000 h 10000"/>
                <a:gd name="connsiteX5" fmla="*/ 1744 w 10000"/>
                <a:gd name="connsiteY5" fmla="*/ 8335 h 10000"/>
                <a:gd name="connsiteX6" fmla="*/ 4292 w 10000"/>
                <a:gd name="connsiteY6" fmla="*/ 7067 h 10000"/>
                <a:gd name="connsiteX7" fmla="*/ 4439 w 10000"/>
                <a:gd name="connsiteY7" fmla="*/ 0 h 10000"/>
                <a:gd name="connsiteX0" fmla="*/ 4439 w 9138"/>
                <a:gd name="connsiteY0" fmla="*/ 0 h 10000"/>
                <a:gd name="connsiteX1" fmla="*/ 9138 w 9138"/>
                <a:gd name="connsiteY1" fmla="*/ 0 h 10000"/>
                <a:gd name="connsiteX2" fmla="*/ 9030 w 9138"/>
                <a:gd name="connsiteY2" fmla="*/ 7733 h 10000"/>
                <a:gd name="connsiteX3" fmla="*/ 5540 w 9138"/>
                <a:gd name="connsiteY3" fmla="*/ 10000 h 10000"/>
                <a:gd name="connsiteX4" fmla="*/ 0 w 9138"/>
                <a:gd name="connsiteY4" fmla="*/ 10000 h 10000"/>
                <a:gd name="connsiteX5" fmla="*/ 1744 w 9138"/>
                <a:gd name="connsiteY5" fmla="*/ 8335 h 10000"/>
                <a:gd name="connsiteX6" fmla="*/ 4292 w 9138"/>
                <a:gd name="connsiteY6" fmla="*/ 7067 h 10000"/>
                <a:gd name="connsiteX7" fmla="*/ 4439 w 9138"/>
                <a:gd name="connsiteY7" fmla="*/ 0 h 10000"/>
                <a:gd name="connsiteX0" fmla="*/ 4519 w 10000"/>
                <a:gd name="connsiteY0" fmla="*/ 5255 h 10000"/>
                <a:gd name="connsiteX1" fmla="*/ 10000 w 10000"/>
                <a:gd name="connsiteY1" fmla="*/ 0 h 10000"/>
                <a:gd name="connsiteX2" fmla="*/ 9882 w 10000"/>
                <a:gd name="connsiteY2" fmla="*/ 7733 h 10000"/>
                <a:gd name="connsiteX3" fmla="*/ 6063 w 10000"/>
                <a:gd name="connsiteY3" fmla="*/ 10000 h 10000"/>
                <a:gd name="connsiteX4" fmla="*/ 0 w 10000"/>
                <a:gd name="connsiteY4" fmla="*/ 10000 h 10000"/>
                <a:gd name="connsiteX5" fmla="*/ 1909 w 10000"/>
                <a:gd name="connsiteY5" fmla="*/ 8335 h 10000"/>
                <a:gd name="connsiteX6" fmla="*/ 4697 w 10000"/>
                <a:gd name="connsiteY6" fmla="*/ 7067 h 10000"/>
                <a:gd name="connsiteX7" fmla="*/ 4519 w 10000"/>
                <a:gd name="connsiteY7" fmla="*/ 5255 h 10000"/>
                <a:gd name="connsiteX0" fmla="*/ 4519 w 9893"/>
                <a:gd name="connsiteY0" fmla="*/ 64 h 4809"/>
                <a:gd name="connsiteX1" fmla="*/ 9887 w 9893"/>
                <a:gd name="connsiteY1" fmla="*/ 0 h 4809"/>
                <a:gd name="connsiteX2" fmla="*/ 9882 w 9893"/>
                <a:gd name="connsiteY2" fmla="*/ 2542 h 4809"/>
                <a:gd name="connsiteX3" fmla="*/ 6063 w 9893"/>
                <a:gd name="connsiteY3" fmla="*/ 4809 h 4809"/>
                <a:gd name="connsiteX4" fmla="*/ 0 w 9893"/>
                <a:gd name="connsiteY4" fmla="*/ 4809 h 4809"/>
                <a:gd name="connsiteX5" fmla="*/ 1909 w 9893"/>
                <a:gd name="connsiteY5" fmla="*/ 3144 h 4809"/>
                <a:gd name="connsiteX6" fmla="*/ 4697 w 9893"/>
                <a:gd name="connsiteY6" fmla="*/ 1876 h 4809"/>
                <a:gd name="connsiteX7" fmla="*/ 4519 w 9893"/>
                <a:gd name="connsiteY7" fmla="*/ 64 h 4809"/>
                <a:gd name="connsiteX0" fmla="*/ 4797 w 10000"/>
                <a:gd name="connsiteY0" fmla="*/ 0 h 10267"/>
                <a:gd name="connsiteX1" fmla="*/ 9994 w 10000"/>
                <a:gd name="connsiteY1" fmla="*/ 267 h 10267"/>
                <a:gd name="connsiteX2" fmla="*/ 9989 w 10000"/>
                <a:gd name="connsiteY2" fmla="*/ 5553 h 10267"/>
                <a:gd name="connsiteX3" fmla="*/ 6129 w 10000"/>
                <a:gd name="connsiteY3" fmla="*/ 10267 h 10267"/>
                <a:gd name="connsiteX4" fmla="*/ 0 w 10000"/>
                <a:gd name="connsiteY4" fmla="*/ 10267 h 10267"/>
                <a:gd name="connsiteX5" fmla="*/ 1930 w 10000"/>
                <a:gd name="connsiteY5" fmla="*/ 6805 h 10267"/>
                <a:gd name="connsiteX6" fmla="*/ 4748 w 10000"/>
                <a:gd name="connsiteY6" fmla="*/ 4168 h 10267"/>
                <a:gd name="connsiteX7" fmla="*/ 4797 w 10000"/>
                <a:gd name="connsiteY7" fmla="*/ 0 h 10267"/>
                <a:gd name="connsiteX0" fmla="*/ 4454 w 10000"/>
                <a:gd name="connsiteY0" fmla="*/ 0 h 10000"/>
                <a:gd name="connsiteX1" fmla="*/ 9994 w 10000"/>
                <a:gd name="connsiteY1" fmla="*/ 0 h 10000"/>
                <a:gd name="connsiteX2" fmla="*/ 9989 w 10000"/>
                <a:gd name="connsiteY2" fmla="*/ 5286 h 10000"/>
                <a:gd name="connsiteX3" fmla="*/ 6129 w 10000"/>
                <a:gd name="connsiteY3" fmla="*/ 10000 h 10000"/>
                <a:gd name="connsiteX4" fmla="*/ 0 w 10000"/>
                <a:gd name="connsiteY4" fmla="*/ 10000 h 10000"/>
                <a:gd name="connsiteX5" fmla="*/ 1930 w 10000"/>
                <a:gd name="connsiteY5" fmla="*/ 6538 h 10000"/>
                <a:gd name="connsiteX6" fmla="*/ 4748 w 10000"/>
                <a:gd name="connsiteY6" fmla="*/ 3901 h 10000"/>
                <a:gd name="connsiteX7" fmla="*/ 4454 w 10000"/>
                <a:gd name="connsiteY7" fmla="*/ 0 h 10000"/>
                <a:gd name="connsiteX0" fmla="*/ 4797 w 10000"/>
                <a:gd name="connsiteY0" fmla="*/ 133 h 10000"/>
                <a:gd name="connsiteX1" fmla="*/ 9994 w 10000"/>
                <a:gd name="connsiteY1" fmla="*/ 0 h 10000"/>
                <a:gd name="connsiteX2" fmla="*/ 9989 w 10000"/>
                <a:gd name="connsiteY2" fmla="*/ 5286 h 10000"/>
                <a:gd name="connsiteX3" fmla="*/ 6129 w 10000"/>
                <a:gd name="connsiteY3" fmla="*/ 10000 h 10000"/>
                <a:gd name="connsiteX4" fmla="*/ 0 w 10000"/>
                <a:gd name="connsiteY4" fmla="*/ 10000 h 10000"/>
                <a:gd name="connsiteX5" fmla="*/ 1930 w 10000"/>
                <a:gd name="connsiteY5" fmla="*/ 6538 h 10000"/>
                <a:gd name="connsiteX6" fmla="*/ 4748 w 10000"/>
                <a:gd name="connsiteY6" fmla="*/ 3901 h 10000"/>
                <a:gd name="connsiteX7" fmla="*/ 4797 w 10000"/>
                <a:gd name="connsiteY7" fmla="*/ 13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4797" y="133"/>
                  </a:moveTo>
                  <a:lnTo>
                    <a:pt x="9994" y="0"/>
                  </a:lnTo>
                  <a:cubicBezTo>
                    <a:pt x="9955" y="5361"/>
                    <a:pt x="10028" y="-75"/>
                    <a:pt x="9989" y="5286"/>
                  </a:cubicBezTo>
                  <a:lnTo>
                    <a:pt x="6129" y="10000"/>
                  </a:lnTo>
                  <a:lnTo>
                    <a:pt x="0" y="10000"/>
                  </a:lnTo>
                  <a:lnTo>
                    <a:pt x="1930" y="6538"/>
                  </a:lnTo>
                  <a:lnTo>
                    <a:pt x="4748" y="3901"/>
                  </a:lnTo>
                  <a:cubicBezTo>
                    <a:pt x="4688" y="2645"/>
                    <a:pt x="4857" y="1389"/>
                    <a:pt x="4797" y="133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36170" y="4509120"/>
            <a:ext cx="198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Wear after 35 days</a:t>
            </a:r>
          </a:p>
        </p:txBody>
      </p:sp>
    </p:spTree>
    <p:extLst>
      <p:ext uri="{BB962C8B-B14F-4D97-AF65-F5344CB8AC3E}">
        <p14:creationId xmlns:p14="http://schemas.microsoft.com/office/powerpoint/2010/main" val="232302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616029" y="1101147"/>
            <a:ext cx="202323" cy="877981"/>
            <a:chOff x="7616029" y="1101147"/>
            <a:chExt cx="202323" cy="877981"/>
          </a:xfrm>
        </p:grpSpPr>
        <p:cxnSp>
          <p:nvCxnSpPr>
            <p:cNvPr id="36" name="Straight Connector 35"/>
            <p:cNvCxnSpPr/>
            <p:nvPr/>
          </p:nvCxnSpPr>
          <p:spPr bwMode="auto">
            <a:xfrm>
              <a:off x="7818352" y="1101147"/>
              <a:ext cx="0" cy="87798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7616029" y="1101147"/>
              <a:ext cx="0" cy="87798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4" name="Group 43"/>
          <p:cNvGrpSpPr/>
          <p:nvPr/>
        </p:nvGrpSpPr>
        <p:grpSpPr>
          <a:xfrm>
            <a:off x="6958250" y="1101147"/>
            <a:ext cx="430067" cy="877981"/>
            <a:chOff x="6958250" y="1101147"/>
            <a:chExt cx="430067" cy="877981"/>
          </a:xfrm>
        </p:grpSpPr>
        <p:cxnSp>
          <p:nvCxnSpPr>
            <p:cNvPr id="40" name="Straight Connector 39"/>
            <p:cNvCxnSpPr/>
            <p:nvPr/>
          </p:nvCxnSpPr>
          <p:spPr bwMode="auto">
            <a:xfrm>
              <a:off x="7388317" y="1101147"/>
              <a:ext cx="0" cy="87798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7162345" y="1101147"/>
              <a:ext cx="0" cy="87798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6958250" y="1101147"/>
              <a:ext cx="0" cy="87798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Child-Langmuir Law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41957" y="1016379"/>
            <a:ext cx="6221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Want the released particles to go somewhere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Apply potential difference to accelerate into a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E-field of already-emitted particles shields the cathode from the accelerating E-field: </a:t>
            </a:r>
            <a:r>
              <a:rPr lang="en-GB" sz="1800" dirty="0" smtClean="0">
                <a:solidFill>
                  <a:srgbClr val="FF0000"/>
                </a:solidFill>
              </a:rPr>
              <a:t>space-charge-limited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Cannot accelerate an arbitrarily high number of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Can calculate the </a:t>
            </a:r>
            <a:r>
              <a:rPr lang="en-GB" sz="1800" dirty="0" smtClean="0">
                <a:solidFill>
                  <a:srgbClr val="FF0000"/>
                </a:solidFill>
              </a:rPr>
              <a:t>extractable</a:t>
            </a:r>
            <a:r>
              <a:rPr lang="en-GB" sz="1800" dirty="0" smtClean="0"/>
              <a:t> current density:</a:t>
            </a:r>
            <a:endParaRPr lang="en-GB" sz="1800" dirty="0"/>
          </a:p>
        </p:txBody>
      </p:sp>
      <p:sp>
        <p:nvSpPr>
          <p:cNvPr id="24" name="Right Brace 23"/>
          <p:cNvSpPr/>
          <p:nvPr/>
        </p:nvSpPr>
        <p:spPr bwMode="auto">
          <a:xfrm rot="5400000">
            <a:off x="4382528" y="587817"/>
            <a:ext cx="587210" cy="725103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52141" y="2792655"/>
            <a:ext cx="2137124" cy="1116945"/>
            <a:chOff x="3452141" y="2611352"/>
            <a:chExt cx="2137124" cy="11169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3621034" y="3036826"/>
                  <a:ext cx="1901931" cy="6914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1034" y="3036826"/>
                  <a:ext cx="1901931" cy="69147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3452141" y="2611352"/>
              <a:ext cx="21371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Kinetic energy</a:t>
              </a:r>
              <a:endParaRPr lang="en-GB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93472" y="2791580"/>
            <a:ext cx="1965603" cy="1209521"/>
            <a:chOff x="6593472" y="2610277"/>
            <a:chExt cx="1965603" cy="12095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714036" y="3015924"/>
                  <a:ext cx="1587614" cy="8038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4036" y="3015924"/>
                  <a:ext cx="1587614" cy="80387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/>
            <p:cNvSpPr txBox="1"/>
            <p:nvPr/>
          </p:nvSpPr>
          <p:spPr>
            <a:xfrm>
              <a:off x="6593472" y="2610277"/>
              <a:ext cx="1965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Poisson eqn.</a:t>
              </a:r>
              <a:endParaRPr lang="en-GB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23381" y="2786632"/>
            <a:ext cx="2239716" cy="1052347"/>
            <a:chOff x="523381" y="2605329"/>
            <a:chExt cx="2239716" cy="10523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119072" y="3288344"/>
                  <a:ext cx="95789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acc>
                          <m:accPr>
                            <m:chr m:val="̇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9072" y="3288344"/>
                  <a:ext cx="957891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8917" r="-12102" b="-311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Box 26"/>
            <p:cNvSpPr txBox="1"/>
            <p:nvPr/>
          </p:nvSpPr>
          <p:spPr>
            <a:xfrm>
              <a:off x="523381" y="2605329"/>
              <a:ext cx="22397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Continuity eqn.</a:t>
              </a:r>
              <a:endParaRPr lang="en-GB" dirty="0"/>
            </a:p>
          </p:txBody>
        </p:sp>
      </p:grpSp>
      <p:sp>
        <p:nvSpPr>
          <p:cNvPr id="4" name="Rectangle 3"/>
          <p:cNvSpPr/>
          <p:nvPr/>
        </p:nvSpPr>
        <p:spPr bwMode="auto">
          <a:xfrm>
            <a:off x="6593472" y="1101147"/>
            <a:ext cx="189186" cy="863364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343648" y="1184118"/>
            <a:ext cx="235167" cy="730819"/>
            <a:chOff x="7343648" y="1184118"/>
            <a:chExt cx="235167" cy="730819"/>
          </a:xfrm>
        </p:grpSpPr>
        <p:sp>
          <p:nvSpPr>
            <p:cNvPr id="6" name="Oval 5"/>
            <p:cNvSpPr/>
            <p:nvPr/>
          </p:nvSpPr>
          <p:spPr bwMode="auto">
            <a:xfrm>
              <a:off x="7421161" y="1184118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7343648" y="1331819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7499988" y="1411960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7388317" y="1443490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7455319" y="1624035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7369921" y="1702862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7472399" y="1836110"/>
              <a:ext cx="78827" cy="7882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4" name="Oval 13"/>
          <p:cNvSpPr/>
          <p:nvPr/>
        </p:nvSpPr>
        <p:spPr bwMode="auto">
          <a:xfrm>
            <a:off x="6864113" y="1218274"/>
            <a:ext cx="78827" cy="7882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90959" y="1101147"/>
            <a:ext cx="338554" cy="863364"/>
            <a:chOff x="7890959" y="1101147"/>
            <a:chExt cx="338554" cy="863364"/>
          </a:xfrm>
        </p:grpSpPr>
        <p:sp>
          <p:nvSpPr>
            <p:cNvPr id="5" name="Rectangle 4"/>
            <p:cNvSpPr/>
            <p:nvPr/>
          </p:nvSpPr>
          <p:spPr bwMode="auto">
            <a:xfrm>
              <a:off x="7983465" y="1101147"/>
              <a:ext cx="189186" cy="8633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890959" y="1310251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i="1" dirty="0" smtClean="0"/>
                <a:t>V</a:t>
              </a:r>
              <a:endParaRPr lang="en-GB" sz="1800" i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82658" y="2017274"/>
            <a:ext cx="1200807" cy="369332"/>
            <a:chOff x="6782658" y="2017274"/>
            <a:chExt cx="1200807" cy="369332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>
              <a:off x="6782658" y="2072245"/>
              <a:ext cx="120080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213468" y="201727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i="1" dirty="0" smtClean="0"/>
                <a:t>d</a:t>
              </a:r>
              <a:endParaRPr lang="en-GB" sz="1800" i="1" dirty="0"/>
            </a:p>
          </p:txBody>
        </p:sp>
      </p:grpSp>
      <p:sp>
        <p:nvSpPr>
          <p:cNvPr id="33" name="Right Arrow 32"/>
          <p:cNvSpPr/>
          <p:nvPr/>
        </p:nvSpPr>
        <p:spPr bwMode="auto">
          <a:xfrm>
            <a:off x="6782658" y="1372541"/>
            <a:ext cx="240880" cy="43894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35137" y="141167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dirty="0"/>
              <a:t>J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53337" y="4515727"/>
            <a:ext cx="5217880" cy="1978549"/>
            <a:chOff x="453337" y="4515727"/>
            <a:chExt cx="5217880" cy="19785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675093" y="4515727"/>
                  <a:ext cx="1996124" cy="7411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5093" y="4515727"/>
                  <a:ext cx="1996124" cy="7411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/>
            <p:cNvSpPr txBox="1"/>
            <p:nvPr/>
          </p:nvSpPr>
          <p:spPr>
            <a:xfrm>
              <a:off x="453337" y="5717846"/>
              <a:ext cx="1194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where: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1643239" y="5403080"/>
                  <a:ext cx="1616853" cy="1091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den>
                            </m:f>
                          </m:e>
                        </m:rad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3239" y="5403080"/>
                  <a:ext cx="1616853" cy="109119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9723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958 0.00208 L 0.00503 0.0081 " pathEditMode="relative" ptsTypes="A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 animBg="1"/>
      <p:bldP spid="1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62152" y="5549462"/>
            <a:ext cx="8481848" cy="1308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ISIS RF Volume H</a:t>
            </a:r>
            <a:r>
              <a:rPr lang="en-GB" baseline="30000" dirty="0" smtClean="0"/>
              <a:t>–</a:t>
            </a:r>
            <a:r>
              <a:rPr lang="en-GB" dirty="0" smtClean="0"/>
              <a:t> Source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719" t="14743" r="2198" b="5029"/>
          <a:stretch/>
        </p:blipFill>
        <p:spPr>
          <a:xfrm>
            <a:off x="1" y="970547"/>
            <a:ext cx="9144000" cy="549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242" y="973034"/>
            <a:ext cx="9025758" cy="48387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Accelerator designers always want more from the particle source!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Thoughts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99826" y="1699371"/>
            <a:ext cx="2112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More current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613" y="2635281"/>
            <a:ext cx="2693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99FF"/>
                </a:solidFill>
              </a:rPr>
              <a:t>Lower emittance</a:t>
            </a:r>
            <a:endParaRPr lang="en-GB" b="1" dirty="0">
              <a:solidFill>
                <a:srgbClr val="FF99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5154" y="1569621"/>
            <a:ext cx="3249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Higher charge states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5614" y="2701362"/>
            <a:ext cx="2436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C000"/>
                </a:solidFill>
              </a:rPr>
              <a:t>Longer lifetime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6750" y="3202536"/>
            <a:ext cx="2538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More stability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081" y="3827587"/>
            <a:ext cx="3364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Squarer pulse shape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1805" y="2179905"/>
            <a:ext cx="2956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92D050"/>
                </a:solidFill>
              </a:rPr>
              <a:t>Higher duty factor</a:t>
            </a:r>
            <a:endParaRPr lang="en-GB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40906" y="3787831"/>
            <a:ext cx="355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4597A0"/>
                </a:solidFill>
              </a:rPr>
              <a:t>More Gaussian Profile</a:t>
            </a:r>
            <a:endParaRPr lang="en-GB" b="1" dirty="0">
              <a:solidFill>
                <a:srgbClr val="4597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45874" y="4560101"/>
            <a:ext cx="2468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Better vacuum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0" y="5267690"/>
            <a:ext cx="9143999" cy="48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GB" b="1" kern="0" dirty="0" smtClean="0"/>
              <a:t>Very active &amp; exciting career, always in need of more minds</a:t>
            </a:r>
            <a:endParaRPr lang="en-GB" b="1" kern="0" dirty="0"/>
          </a:p>
        </p:txBody>
      </p:sp>
      <p:sp>
        <p:nvSpPr>
          <p:cNvPr id="14" name="TextBox 13"/>
          <p:cNvSpPr txBox="1"/>
          <p:nvPr/>
        </p:nvSpPr>
        <p:spPr>
          <a:xfrm>
            <a:off x="878099" y="4627545"/>
            <a:ext cx="2956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Quicker start-up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0" y="4581524"/>
            <a:ext cx="9144000" cy="151184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GB" sz="23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Feel free to contact me if you’re interested in this subject.</a:t>
            </a:r>
          </a:p>
          <a:p>
            <a:pPr algn="ctr">
              <a:defRPr/>
            </a:pPr>
            <a:r>
              <a:rPr lang="en-GB" sz="23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Please email homework answers to me by 22/03/2019.</a:t>
            </a:r>
          </a:p>
          <a:p>
            <a:pPr algn="ctr">
              <a:defRPr/>
            </a:pPr>
            <a:endParaRPr lang="en-GB" sz="2300" b="1" dirty="0" smtClean="0">
              <a:solidFill>
                <a:schemeClr val="accent1">
                  <a:lumMod val="50000"/>
                </a:schemeClr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3600" b="1" dirty="0" smtClean="0">
                <a:solidFill>
                  <a:srgbClr val="A6A7A2"/>
                </a:solidFill>
                <a:latin typeface="Calibri"/>
                <a:cs typeface="Calibri"/>
              </a:rPr>
              <a:t>scott.lawrie@stfc.ac.uk</a:t>
            </a:r>
            <a:endParaRPr lang="en-GB" sz="3600" b="1" dirty="0">
              <a:solidFill>
                <a:srgbClr val="A6A7A2"/>
              </a:solidFill>
              <a:latin typeface="Calibri"/>
              <a:cs typeface="Calibri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781300"/>
            <a:ext cx="9144000" cy="11763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565400"/>
            <a:ext cx="9144000" cy="1655763"/>
          </a:xfrm>
        </p:spPr>
        <p:txBody>
          <a:bodyPr/>
          <a:lstStyle/>
          <a:p>
            <a:pPr eaLnBrk="1" hangingPunct="1"/>
            <a:r>
              <a:rPr lang="en-GB" altLang="en-US" sz="6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Thank you for listening!</a:t>
            </a:r>
            <a:endParaRPr lang="en-US" altLang="en-US" sz="6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0" y="981896"/>
                <a:ext cx="9143999" cy="6356952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GB" sz="2000" dirty="0" smtClean="0"/>
                  <a:t>Use the ideal gas law to calculate the particle number density inside a room-temperature vacuum vessel at a (somewhat poor) pressure of</a:t>
                </a:r>
                <a:br>
                  <a:rPr lang="en-GB" sz="2000" dirty="0" smtClean="0"/>
                </a:br>
                <a:r>
                  <a:rPr lang="en-GB" sz="2000" dirty="0" smtClean="0"/>
                  <a:t>10</a:t>
                </a:r>
                <a:r>
                  <a:rPr lang="en-GB" sz="2000" baseline="30000" dirty="0" smtClean="0"/>
                  <a:t>-4</a:t>
                </a:r>
                <a:r>
                  <a:rPr lang="en-GB" sz="2000" dirty="0" smtClean="0"/>
                  <a:t> mbar. 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</m:sub>
                    </m:sSub>
                  </m:oMath>
                </a14:m>
                <a:r>
                  <a:rPr lang="en-GB" sz="2000" dirty="0" smtClean="0"/>
                  <a:t> = 6x10</a:t>
                </a:r>
                <a:r>
                  <a:rPr lang="en-GB" sz="2000" baseline="30000" dirty="0" smtClean="0"/>
                  <a:t>-19</a:t>
                </a:r>
                <a:r>
                  <a:rPr lang="en-GB" sz="2000" dirty="0" smtClean="0"/>
                  <a:t> m</a:t>
                </a:r>
                <a:r>
                  <a:rPr lang="en-GB" sz="2000" baseline="30000" dirty="0" smtClean="0"/>
                  <a:t>-2</a:t>
                </a:r>
                <a:r>
                  <a:rPr lang="en-GB" sz="2000" dirty="0" smtClean="0"/>
                  <a:t>, calculate the mean free path. If the vessel is 0.5 m long, is the pressure high enough to be collisional?</a:t>
                </a:r>
                <a:endParaRPr lang="en-GB" sz="2000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sz="2000" dirty="0" smtClean="0"/>
                  <a:t>You want to make an electron gun which can operate </a:t>
                </a:r>
                <a:r>
                  <a:rPr lang="en-GB" sz="2000" dirty="0" smtClean="0"/>
                  <a:t>at 1 </a:t>
                </a:r>
                <a:r>
                  <a:rPr lang="en-GB" sz="2000" dirty="0" smtClean="0"/>
                  <a:t>kHz, with an extracted charge of 500 </a:t>
                </a:r>
                <a:r>
                  <a:rPr lang="en-GB" sz="2000" dirty="0" err="1" smtClean="0"/>
                  <a:t>pC</a:t>
                </a:r>
                <a:r>
                  <a:rPr lang="en-GB" sz="2000" dirty="0" smtClean="0"/>
                  <a:t>/bunch. Your photocathode </a:t>
                </a:r>
                <a:r>
                  <a:rPr lang="en-GB" sz="2000" dirty="0" smtClean="0"/>
                  <a:t>has Q.E</a:t>
                </a:r>
                <a:r>
                  <a:rPr lang="en-GB" sz="2000" dirty="0" smtClean="0"/>
                  <a:t>. = 1x10</a:t>
                </a:r>
                <a:r>
                  <a:rPr lang="en-GB" sz="2000" baseline="30000" dirty="0" smtClean="0"/>
                  <a:t>-4</a:t>
                </a:r>
                <a:r>
                  <a:rPr lang="en-GB" sz="2000" dirty="0" smtClean="0"/>
                  <a:t>. What power laser would you need if it operated at a wavelength of 532 nm?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sz="2000" dirty="0" smtClean="0"/>
                  <a:t>You want to make an H</a:t>
                </a:r>
                <a:r>
                  <a:rPr lang="en-GB" sz="2000" baseline="30000" dirty="0" smtClean="0"/>
                  <a:t>–</a:t>
                </a:r>
                <a:r>
                  <a:rPr lang="en-GB" sz="2000" dirty="0" smtClean="0"/>
                  <a:t> ion source with an output beam current </a:t>
                </a:r>
                <a:r>
                  <a:rPr lang="en-GB" sz="2000" dirty="0" smtClean="0"/>
                  <a:t>of 40 </a:t>
                </a:r>
                <a:r>
                  <a:rPr lang="en-GB" sz="2000" dirty="0" smtClean="0"/>
                  <a:t>mA at 45 kV extraction </a:t>
                </a:r>
                <a:r>
                  <a:rPr lang="en-GB" sz="2000" dirty="0" smtClean="0"/>
                  <a:t>voltage operating at 50 Hz </a:t>
                </a:r>
                <a:r>
                  <a:rPr lang="en-GB" sz="2000" dirty="0" smtClean="0"/>
                  <a:t>for the </a:t>
                </a:r>
                <a:r>
                  <a:rPr lang="en-GB" sz="2000" dirty="0" err="1" smtClean="0"/>
                  <a:t>scSPS</a:t>
                </a:r>
                <a:r>
                  <a:rPr lang="en-GB" sz="2000" dirty="0" smtClean="0"/>
                  <a:t> project.</a:t>
                </a:r>
                <a:endParaRPr lang="en-GB" sz="2000" dirty="0" smtClean="0"/>
              </a:p>
              <a:p>
                <a:pPr marL="857250" lvl="1" indent="-457200">
                  <a:buFont typeface="+mj-lt"/>
                  <a:buAutoNum type="alphaLcParenR"/>
                </a:pPr>
                <a:r>
                  <a:rPr lang="en-GB" sz="2000" dirty="0" smtClean="0"/>
                  <a:t>Discuss whether you would use caesium in this </a:t>
                </a:r>
                <a:r>
                  <a:rPr lang="en-GB" sz="2000" dirty="0" smtClean="0"/>
                  <a:t>ion source</a:t>
                </a:r>
                <a:r>
                  <a:rPr lang="en-GB" sz="2000" dirty="0" smtClean="0"/>
                  <a:t>.</a:t>
                </a:r>
              </a:p>
              <a:p>
                <a:pPr marL="857250" lvl="1" indent="-457200">
                  <a:buFont typeface="+mj-lt"/>
                  <a:buAutoNum type="alphaLcParenR"/>
                </a:pPr>
                <a:r>
                  <a:rPr lang="en-GB" sz="2000" dirty="0"/>
                  <a:t>What are the benefits and drawbacks of altering the geometry </a:t>
                </a:r>
                <a:r>
                  <a:rPr lang="en-GB" sz="2000" dirty="0" smtClean="0"/>
                  <a:t>terms</a:t>
                </a:r>
                <a:br>
                  <a:rPr lang="en-GB" sz="2000" dirty="0" smtClean="0"/>
                </a:br>
                <a:r>
                  <a:rPr lang="en-GB" sz="2000" i="1" dirty="0" smtClean="0"/>
                  <a:t>A</a:t>
                </a:r>
                <a:r>
                  <a:rPr lang="en-GB" sz="2000" dirty="0" smtClean="0"/>
                  <a:t> </a:t>
                </a:r>
                <a:r>
                  <a:rPr lang="en-GB" sz="2000" dirty="0"/>
                  <a:t>and </a:t>
                </a:r>
                <a:r>
                  <a:rPr lang="en-GB" sz="2000" i="1" dirty="0"/>
                  <a:t>d</a:t>
                </a:r>
                <a:r>
                  <a:rPr lang="en-GB" sz="2000" i="1" baseline="30000" dirty="0"/>
                  <a:t>2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to reach a suitable </a:t>
                </a:r>
                <a:r>
                  <a:rPr lang="en-GB" sz="2000" dirty="0" err="1"/>
                  <a:t>perveance</a:t>
                </a:r>
                <a:r>
                  <a:rPr lang="en-GB" sz="2000" dirty="0" smtClean="0"/>
                  <a:t>?</a:t>
                </a:r>
              </a:p>
              <a:p>
                <a:pPr marL="857250" lvl="1" indent="-457200">
                  <a:buFont typeface="+mj-lt"/>
                  <a:buAutoNum type="alphaLcParenR"/>
                </a:pPr>
                <a:r>
                  <a:rPr lang="en-GB" sz="2000" dirty="0" smtClean="0"/>
                  <a:t>Write a list and brief justification of the physics simulations you would need to perform to design this ion source.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81896"/>
                <a:ext cx="9143999" cy="6356952"/>
              </a:xfrm>
              <a:blipFill>
                <a:blip r:embed="rId2"/>
                <a:stretch>
                  <a:fillRect l="-600" t="-384" r="-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23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Child-Langmuir </a:t>
            </a:r>
            <a:r>
              <a:rPr lang="en-GB" dirty="0" smtClean="0"/>
              <a:t>Law (cont’d.)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2414" y="953597"/>
                <a:ext cx="1996124" cy="741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14" y="953597"/>
                <a:ext cx="1996124" cy="7411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2521243" y="976164"/>
            <a:ext cx="2760210" cy="698846"/>
            <a:chOff x="1811790" y="976164"/>
            <a:chExt cx="2760210" cy="698846"/>
          </a:xfrm>
        </p:grpSpPr>
        <p:sp>
          <p:nvSpPr>
            <p:cNvPr id="5" name="TextBox 4"/>
            <p:cNvSpPr txBox="1"/>
            <p:nvPr/>
          </p:nvSpPr>
          <p:spPr>
            <a:xfrm>
              <a:off x="1811790" y="109475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Substitute: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3383020" y="976164"/>
                  <a:ext cx="1188980" cy="6988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3020" y="976164"/>
                  <a:ext cx="1188980" cy="69884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5553301" y="1093346"/>
            <a:ext cx="3543465" cy="461665"/>
            <a:chOff x="5245872" y="1093346"/>
            <a:chExt cx="3543465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5245872" y="1093346"/>
              <a:ext cx="9717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Then: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168170" y="1093346"/>
                  <a:ext cx="2621167" cy="44730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8170" y="1093346"/>
                  <a:ext cx="2621167" cy="44730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176465" y="1950736"/>
            <a:ext cx="4471159" cy="517851"/>
            <a:chOff x="176465" y="1950736"/>
            <a:chExt cx="4471159" cy="517851"/>
          </a:xfrm>
        </p:grpSpPr>
        <p:sp>
          <p:nvSpPr>
            <p:cNvPr id="9" name="TextBox 8"/>
            <p:cNvSpPr txBox="1"/>
            <p:nvPr/>
          </p:nvSpPr>
          <p:spPr>
            <a:xfrm>
              <a:off x="176465" y="2006922"/>
              <a:ext cx="3023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Integration gives: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2759223" y="1950736"/>
                  <a:ext cx="1888401" cy="44730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9223" y="1950736"/>
                  <a:ext cx="1888401" cy="44730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/>
          <p:cNvGrpSpPr/>
          <p:nvPr/>
        </p:nvGrpSpPr>
        <p:grpSpPr>
          <a:xfrm>
            <a:off x="5096096" y="1824964"/>
            <a:ext cx="3626222" cy="698846"/>
            <a:chOff x="5096096" y="1824964"/>
            <a:chExt cx="3626222" cy="698846"/>
          </a:xfrm>
        </p:grpSpPr>
        <p:sp>
          <p:nvSpPr>
            <p:cNvPr id="11" name="TextBox 10"/>
            <p:cNvSpPr txBox="1"/>
            <p:nvPr/>
          </p:nvSpPr>
          <p:spPr>
            <a:xfrm>
              <a:off x="5096096" y="2005513"/>
              <a:ext cx="12398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So: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958933" y="1824964"/>
                  <a:ext cx="2763385" cy="6988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rad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8933" y="1824964"/>
                  <a:ext cx="2763385" cy="69884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182306" y="2710198"/>
            <a:ext cx="4471160" cy="830997"/>
            <a:chOff x="182306" y="2710198"/>
            <a:chExt cx="4471160" cy="830997"/>
          </a:xfrm>
        </p:grpSpPr>
        <p:sp>
          <p:nvSpPr>
            <p:cNvPr id="13" name="TextBox 12"/>
            <p:cNvSpPr txBox="1"/>
            <p:nvPr/>
          </p:nvSpPr>
          <p:spPr>
            <a:xfrm>
              <a:off x="182306" y="2710198"/>
              <a:ext cx="32065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Rearrange and integrate again: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523139" y="2780747"/>
                  <a:ext cx="2130327" cy="6924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ra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3139" y="2780747"/>
                  <a:ext cx="2130327" cy="69249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/>
          <p:cNvGrpSpPr/>
          <p:nvPr/>
        </p:nvGrpSpPr>
        <p:grpSpPr>
          <a:xfrm>
            <a:off x="5047970" y="2710198"/>
            <a:ext cx="3674348" cy="1103619"/>
            <a:chOff x="5047970" y="2710198"/>
            <a:chExt cx="3674348" cy="11036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197958" y="3196725"/>
                  <a:ext cx="1128771" cy="61709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GB" sz="18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7958" y="3196725"/>
                  <a:ext cx="1128771" cy="61709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/>
            <p:cNvSpPr txBox="1"/>
            <p:nvPr/>
          </p:nvSpPr>
          <p:spPr>
            <a:xfrm>
              <a:off x="5047970" y="2715825"/>
              <a:ext cx="3045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Bound. </a:t>
              </a:r>
              <a:r>
                <a:rPr lang="en-GB" dirty="0"/>
                <a:t>c</a:t>
              </a:r>
              <a:r>
                <a:rPr lang="en-GB" dirty="0" smtClean="0"/>
                <a:t>ond.: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173496" y="2710198"/>
                  <a:ext cx="1548822" cy="3952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d>
                              <m:d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d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3496" y="2710198"/>
                  <a:ext cx="1548822" cy="395236"/>
                </a:xfrm>
                <a:prstGeom prst="rect">
                  <a:avLst/>
                </a:prstGeom>
                <a:blipFill>
                  <a:blip r:embed="rId9"/>
                  <a:stretch>
                    <a:fillRect l="-3937" r="-2756" b="-2031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/>
            <p:cNvSpPr txBox="1"/>
            <p:nvPr/>
          </p:nvSpPr>
          <p:spPr>
            <a:xfrm>
              <a:off x="6489079" y="3310362"/>
              <a:ext cx="8515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So:  </a:t>
              </a:r>
              <a:endParaRPr lang="en-GB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6465" y="3990114"/>
            <a:ext cx="3801045" cy="1091196"/>
            <a:chOff x="176465" y="3990114"/>
            <a:chExt cx="3801045" cy="1091196"/>
          </a:xfrm>
        </p:grpSpPr>
        <p:sp>
          <p:nvSpPr>
            <p:cNvPr id="20" name="TextBox 19"/>
            <p:cNvSpPr txBox="1"/>
            <p:nvPr/>
          </p:nvSpPr>
          <p:spPr>
            <a:xfrm>
              <a:off x="176465" y="4120214"/>
              <a:ext cx="22539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But from the previous slide: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2360657" y="3990114"/>
                  <a:ext cx="1616853" cy="1091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den>
                            </m:f>
                          </m:e>
                        </m:rad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0657" y="3990114"/>
                  <a:ext cx="1616853" cy="109119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4374951" y="3990113"/>
            <a:ext cx="4335040" cy="1091196"/>
            <a:chOff x="4374951" y="3990113"/>
            <a:chExt cx="4335040" cy="1091196"/>
          </a:xfrm>
        </p:grpSpPr>
        <p:sp>
          <p:nvSpPr>
            <p:cNvPr id="22" name="TextBox 21"/>
            <p:cNvSpPr txBox="1"/>
            <p:nvPr/>
          </p:nvSpPr>
          <p:spPr>
            <a:xfrm>
              <a:off x="4374951" y="4304879"/>
              <a:ext cx="1604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Therefore: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134222" y="3990113"/>
                  <a:ext cx="2575769" cy="109119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rad>
                        <m:f>
                          <m:f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4222" y="3990113"/>
                  <a:ext cx="2575769" cy="109119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/>
          <p:cNvSpPr txBox="1"/>
          <p:nvPr/>
        </p:nvSpPr>
        <p:spPr>
          <a:xfrm>
            <a:off x="176465" y="5131602"/>
            <a:ext cx="8847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Child-Langmuir “V</a:t>
            </a:r>
            <a:r>
              <a:rPr lang="en-GB" baseline="30000" dirty="0" smtClean="0">
                <a:solidFill>
                  <a:srgbClr val="FF0000"/>
                </a:solidFill>
              </a:rPr>
              <a:t>3/2</a:t>
            </a:r>
            <a:r>
              <a:rPr lang="en-GB" dirty="0" smtClean="0">
                <a:solidFill>
                  <a:srgbClr val="FF0000"/>
                </a:solidFill>
              </a:rPr>
              <a:t>” Law says that the extractable current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density of a particle source depends ONLY on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the voltage and electrode gap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1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Child-Langmuir Law (cont’d.)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5802" y="1065609"/>
                <a:ext cx="2575769" cy="1091196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02" y="1065609"/>
                <a:ext cx="2575769" cy="10911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327275" y="1011041"/>
            <a:ext cx="4802161" cy="1200329"/>
            <a:chOff x="3327275" y="1011041"/>
            <a:chExt cx="4802161" cy="1200329"/>
          </a:xfrm>
        </p:grpSpPr>
        <p:sp>
          <p:nvSpPr>
            <p:cNvPr id="5" name="TextBox 4"/>
            <p:cNvSpPr txBox="1"/>
            <p:nvPr/>
          </p:nvSpPr>
          <p:spPr>
            <a:xfrm>
              <a:off x="3327275" y="1011041"/>
              <a:ext cx="265551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Total extracted current, </a:t>
              </a:r>
              <a:r>
                <a:rPr lang="en-GB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I</a:t>
              </a:r>
              <a:r>
                <a:rPr lang="en-GB" dirty="0" smtClean="0"/>
                <a:t>  from</a:t>
              </a:r>
              <a:br>
                <a:rPr lang="en-GB" dirty="0" smtClean="0"/>
              </a:br>
              <a:r>
                <a:rPr lang="en-GB" dirty="0" smtClean="0"/>
                <a:t>an area, </a:t>
              </a:r>
              <a:r>
                <a:rPr lang="en-GB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A</a:t>
              </a:r>
              <a:r>
                <a:rPr lang="en-GB" dirty="0" smtClean="0"/>
                <a:t> is thus: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251550" y="1343312"/>
                  <a:ext cx="1877886" cy="5357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𝐽𝐴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1550" y="1343312"/>
                  <a:ext cx="1877886" cy="5357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2160717" y="2319988"/>
            <a:ext cx="3762855" cy="1091196"/>
            <a:chOff x="2160717" y="2319988"/>
            <a:chExt cx="3762855" cy="10911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511758" y="2319988"/>
                  <a:ext cx="2411814" cy="109119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rad>
                        <m:f>
                          <m:f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11758" y="2319988"/>
                  <a:ext cx="2411814" cy="10911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/>
            <p:cNvSpPr txBox="1"/>
            <p:nvPr/>
          </p:nvSpPr>
          <p:spPr>
            <a:xfrm>
              <a:off x="2160717" y="2634753"/>
              <a:ext cx="110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</a:t>
              </a:r>
              <a:r>
                <a:rPr lang="en-GB" dirty="0" smtClean="0"/>
                <a:t>here:</a:t>
              </a:r>
              <a:endParaRPr lang="en-GB" dirty="0"/>
            </a:p>
          </p:txBody>
        </p:sp>
      </p:grp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314215" y="3537287"/>
            <a:ext cx="8681630" cy="2237874"/>
          </a:xfrm>
        </p:spPr>
        <p:txBody>
          <a:bodyPr/>
          <a:lstStyle/>
          <a:p>
            <a:r>
              <a:rPr lang="en-GB" dirty="0" smtClean="0"/>
              <a:t>This </a:t>
            </a:r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dirty="0" smtClean="0"/>
              <a:t>  is the </a:t>
            </a:r>
            <a:r>
              <a:rPr lang="en-GB" dirty="0" err="1" smtClean="0">
                <a:solidFill>
                  <a:srgbClr val="FF0000"/>
                </a:solidFill>
              </a:rPr>
              <a:t>perveance</a:t>
            </a:r>
            <a:r>
              <a:rPr lang="en-GB" dirty="0" smtClean="0"/>
              <a:t>: depends only on source geometry</a:t>
            </a:r>
          </a:p>
          <a:p>
            <a:r>
              <a:rPr lang="en-GB" dirty="0" smtClean="0"/>
              <a:t>Real measured beam </a:t>
            </a:r>
            <a:r>
              <a:rPr lang="en-GB" dirty="0" err="1" smtClean="0"/>
              <a:t>perveance</a:t>
            </a:r>
            <a:r>
              <a:rPr lang="en-GB" dirty="0" smtClean="0"/>
              <a:t> always lower than this</a:t>
            </a:r>
          </a:p>
          <a:p>
            <a:r>
              <a:rPr lang="en-GB" dirty="0" smtClean="0"/>
              <a:t>Assumes infinite, thin, plane electrodes (usually not true)</a:t>
            </a:r>
          </a:p>
          <a:p>
            <a:r>
              <a:rPr lang="en-GB" dirty="0" smtClean="0"/>
              <a:t>Assumes particles starting with zero velocity</a:t>
            </a:r>
          </a:p>
          <a:p>
            <a:r>
              <a:rPr lang="en-GB" dirty="0" smtClean="0"/>
              <a:t>V</a:t>
            </a:r>
            <a:r>
              <a:rPr lang="en-GB" baseline="30000" dirty="0" smtClean="0"/>
              <a:t>3/2</a:t>
            </a:r>
            <a:r>
              <a:rPr lang="en-GB" dirty="0" smtClean="0"/>
              <a:t> law only holds if particle source can deliver the current</a:t>
            </a:r>
          </a:p>
        </p:txBody>
      </p:sp>
      <p:sp>
        <p:nvSpPr>
          <p:cNvPr id="20" name="Freeform 19"/>
          <p:cNvSpPr/>
          <p:nvPr/>
        </p:nvSpPr>
        <p:spPr bwMode="auto">
          <a:xfrm>
            <a:off x="7806083" y="2202068"/>
            <a:ext cx="677917" cy="260131"/>
          </a:xfrm>
          <a:custGeom>
            <a:avLst/>
            <a:gdLst>
              <a:gd name="connsiteX0" fmla="*/ 0 w 677917"/>
              <a:gd name="connsiteY0" fmla="*/ 260131 h 260131"/>
              <a:gd name="connsiteX1" fmla="*/ 149772 w 677917"/>
              <a:gd name="connsiteY1" fmla="*/ 110359 h 260131"/>
              <a:gd name="connsiteX2" fmla="*/ 433552 w 677917"/>
              <a:gd name="connsiteY2" fmla="*/ 23649 h 260131"/>
              <a:gd name="connsiteX3" fmla="*/ 677917 w 677917"/>
              <a:gd name="connsiteY3" fmla="*/ 0 h 260131"/>
              <a:gd name="connsiteX0" fmla="*/ 0 w 677917"/>
              <a:gd name="connsiteY0" fmla="*/ 260131 h 260131"/>
              <a:gd name="connsiteX1" fmla="*/ 236482 w 677917"/>
              <a:gd name="connsiteY1" fmla="*/ 94594 h 260131"/>
              <a:gd name="connsiteX2" fmla="*/ 433552 w 677917"/>
              <a:gd name="connsiteY2" fmla="*/ 23649 h 260131"/>
              <a:gd name="connsiteX3" fmla="*/ 677917 w 677917"/>
              <a:gd name="connsiteY3" fmla="*/ 0 h 26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917" h="260131">
                <a:moveTo>
                  <a:pt x="0" y="260131"/>
                </a:moveTo>
                <a:cubicBezTo>
                  <a:pt x="38756" y="204952"/>
                  <a:pt x="164223" y="134008"/>
                  <a:pt x="236482" y="94594"/>
                </a:cubicBezTo>
                <a:cubicBezTo>
                  <a:pt x="308741" y="55180"/>
                  <a:pt x="359980" y="39415"/>
                  <a:pt x="433552" y="23649"/>
                </a:cubicBezTo>
                <a:cubicBezTo>
                  <a:pt x="507124" y="7883"/>
                  <a:pt x="599746" y="2628"/>
                  <a:pt x="677917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444445" y="-1670994"/>
            <a:ext cx="5195058" cy="5257817"/>
            <a:chOff x="3444445" y="-1670994"/>
            <a:chExt cx="5195058" cy="5257817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flipV="1">
              <a:off x="6755524" y="2038560"/>
              <a:ext cx="0" cy="116971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6747641" y="3200396"/>
              <a:ext cx="189186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 rot="16200000">
              <a:off x="5957968" y="2402994"/>
              <a:ext cx="1015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I [mA]</a:t>
              </a:r>
              <a:endParaRPr lang="en-GB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90003" y="3125158"/>
              <a:ext cx="10005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V</a:t>
              </a:r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[kV]</a:t>
              </a:r>
              <a:endParaRPr lang="en-GB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22" name="Arc 21"/>
            <p:cNvSpPr/>
            <p:nvPr/>
          </p:nvSpPr>
          <p:spPr bwMode="auto">
            <a:xfrm rot="5400000">
              <a:off x="3418420" y="-1644969"/>
              <a:ext cx="5010305" cy="4958256"/>
            </a:xfrm>
            <a:prstGeom prst="arc">
              <a:avLst>
                <a:gd name="adj1" fmla="val 18617826"/>
                <a:gd name="adj2" fmla="val 20395862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17152" y="2132797"/>
            <a:ext cx="2091329" cy="738664"/>
            <a:chOff x="6817152" y="2132797"/>
            <a:chExt cx="2091329" cy="738664"/>
          </a:xfrm>
        </p:grpSpPr>
        <p:sp>
          <p:nvSpPr>
            <p:cNvPr id="11" name="TextBox 10"/>
            <p:cNvSpPr txBox="1"/>
            <p:nvPr/>
          </p:nvSpPr>
          <p:spPr>
            <a:xfrm>
              <a:off x="6817152" y="2132797"/>
              <a:ext cx="75212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Space-</a:t>
              </a:r>
              <a:br>
                <a:rPr lang="en-GB" sz="1400" dirty="0" smtClean="0"/>
              </a:br>
              <a:r>
                <a:rPr lang="en-GB" sz="1400" dirty="0" smtClean="0"/>
                <a:t>charge</a:t>
              </a:r>
              <a:br>
                <a:rPr lang="en-GB" sz="1400" dirty="0" smtClean="0"/>
              </a:br>
              <a:r>
                <a:rPr lang="en-GB" sz="1400" dirty="0" smtClean="0"/>
                <a:t>limited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867811" y="2324545"/>
              <a:ext cx="1040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Production</a:t>
              </a:r>
              <a:br>
                <a:rPr lang="en-GB" sz="1400" dirty="0" smtClean="0"/>
              </a:br>
              <a:r>
                <a:rPr lang="en-GB" sz="1400" dirty="0" smtClean="0"/>
                <a:t>limited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840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Perveance</a:t>
            </a:r>
            <a:r>
              <a:rPr lang="en-GB" dirty="0" smtClean="0"/>
              <a:t> Measurement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513490" y="918140"/>
            <a:ext cx="6046076" cy="5046314"/>
            <a:chOff x="1332186" y="926023"/>
            <a:chExt cx="6038193" cy="507514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875" t="12138" r="44750" b="19173"/>
            <a:stretch/>
          </p:blipFill>
          <p:spPr>
            <a:xfrm>
              <a:off x="1332186" y="926023"/>
              <a:ext cx="6038193" cy="507514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 rot="21352256">
              <a:off x="4978503" y="3114884"/>
              <a:ext cx="1601215" cy="67915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38252" y="1105721"/>
            <a:ext cx="23519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Ideal Child-Langmuir</a:t>
            </a:r>
            <a:br>
              <a:rPr lang="en-GB" sz="1800" dirty="0" smtClean="0"/>
            </a:br>
            <a:r>
              <a:rPr lang="en-GB" sz="1800" dirty="0" err="1" smtClean="0"/>
              <a:t>perveance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= 1.96 mA kV</a:t>
            </a:r>
            <a:r>
              <a:rPr lang="en-GB" sz="1800" baseline="30000" dirty="0" smtClean="0"/>
              <a:t>-3/2</a:t>
            </a:r>
          </a:p>
          <a:p>
            <a:endParaRPr lang="en-GB" sz="1800" dirty="0"/>
          </a:p>
          <a:p>
            <a:r>
              <a:rPr lang="en-GB" sz="1800" dirty="0" smtClean="0"/>
              <a:t>Measured </a:t>
            </a:r>
            <a:r>
              <a:rPr lang="en-GB" sz="1800" dirty="0" err="1" smtClean="0"/>
              <a:t>perveance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= 1.7 mA kV</a:t>
            </a:r>
            <a:r>
              <a:rPr lang="en-GB" sz="1800" baseline="30000" dirty="0" smtClean="0"/>
              <a:t>-3/2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5383924" y="1450427"/>
            <a:ext cx="400501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4534183" y="1450427"/>
            <a:ext cx="872345" cy="84853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1615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 bwMode="auto">
          <a:xfrm rot="2857982">
            <a:off x="5223979" y="4983200"/>
            <a:ext cx="1866356" cy="320823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0" name="Oval 49"/>
          <p:cNvSpPr/>
          <p:nvPr/>
        </p:nvSpPr>
        <p:spPr bwMode="auto">
          <a:xfrm rot="18739592">
            <a:off x="5867164" y="4739943"/>
            <a:ext cx="606973" cy="839004"/>
          </a:xfrm>
          <a:prstGeom prst="ellipse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565442" y="4447981"/>
            <a:ext cx="1188534" cy="1400490"/>
            <a:chOff x="5565442" y="4447981"/>
            <a:chExt cx="1188534" cy="1400490"/>
          </a:xfrm>
        </p:grpSpPr>
        <p:sp>
          <p:nvSpPr>
            <p:cNvPr id="49" name="Flowchart: Delay 48"/>
            <p:cNvSpPr/>
            <p:nvPr/>
          </p:nvSpPr>
          <p:spPr bwMode="auto">
            <a:xfrm flipH="1">
              <a:off x="5910521" y="5702666"/>
              <a:ext cx="843455" cy="145805"/>
            </a:xfrm>
            <a:prstGeom prst="flowChartDelay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48" name="Flowchart: Delay 47"/>
            <p:cNvSpPr/>
            <p:nvPr/>
          </p:nvSpPr>
          <p:spPr bwMode="auto">
            <a:xfrm>
              <a:off x="5565442" y="4447981"/>
              <a:ext cx="843455" cy="145805"/>
            </a:xfrm>
            <a:prstGeom prst="flowChartDelay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47" name="Oval 46"/>
          <p:cNvSpPr/>
          <p:nvPr/>
        </p:nvSpPr>
        <p:spPr bwMode="auto">
          <a:xfrm rot="18742018" flipV="1">
            <a:off x="5208881" y="5013150"/>
            <a:ext cx="1866356" cy="320823"/>
          </a:xfrm>
          <a:prstGeom prst="ellipse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339256" y="3929167"/>
            <a:ext cx="2721378" cy="2117044"/>
            <a:chOff x="5339256" y="3779393"/>
            <a:chExt cx="2721378" cy="2117044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6166946" y="4241058"/>
              <a:ext cx="0" cy="165537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rot="5400000" flipV="1">
              <a:off x="6166946" y="4188507"/>
              <a:ext cx="0" cy="165537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6954241" y="4749288"/>
              <a:ext cx="11063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 [mm]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01636" y="3779393"/>
              <a:ext cx="13530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y’ [</a:t>
              </a:r>
              <a:r>
                <a:rPr lang="en-GB" dirty="0" err="1" smtClean="0"/>
                <a:t>mrad</a:t>
              </a:r>
              <a:r>
                <a:rPr lang="en-GB" dirty="0" smtClean="0"/>
                <a:t>]</a:t>
              </a:r>
              <a:endParaRPr lang="en-GB" dirty="0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9074" y="910251"/>
            <a:ext cx="8614610" cy="4195321"/>
          </a:xfrm>
        </p:spPr>
        <p:txBody>
          <a:bodyPr/>
          <a:lstStyle/>
          <a:p>
            <a:r>
              <a:rPr lang="en-GB" dirty="0" smtClean="0"/>
              <a:t>Quality of beam just as important as quantity</a:t>
            </a:r>
          </a:p>
          <a:p>
            <a:pPr lvl="1"/>
            <a:r>
              <a:rPr lang="en-GB" dirty="0" smtClean="0"/>
              <a:t>Emittance affects machine luminosity and beam-loss</a:t>
            </a:r>
          </a:p>
          <a:p>
            <a:pPr lvl="1"/>
            <a:r>
              <a:rPr lang="en-GB" dirty="0" smtClean="0"/>
              <a:t>Want beam emittance &lt; machine acceptance</a:t>
            </a:r>
          </a:p>
          <a:p>
            <a:r>
              <a:rPr lang="en-GB" dirty="0" smtClean="0"/>
              <a:t>Particles occupy 6-dimensional phase space</a:t>
            </a:r>
          </a:p>
          <a:p>
            <a:r>
              <a:rPr lang="en-GB" dirty="0" smtClean="0"/>
              <a:t>Practical measurements use position-angle (‘trace’) space</a:t>
            </a:r>
          </a:p>
          <a:p>
            <a:r>
              <a:rPr lang="en-GB" dirty="0" smtClean="0"/>
              <a:t>Emittance scan can tell immediately how a beam is focused</a:t>
            </a:r>
          </a:p>
          <a:p>
            <a:r>
              <a:rPr lang="en-GB" dirty="0" smtClean="0"/>
              <a:t>Also shows up important aberrations (not just pure ellipses)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</a:t>
            </a:r>
            <a:endParaRPr lang="en-GB" dirty="0"/>
          </a:p>
        </p:txBody>
      </p:sp>
      <p:sp>
        <p:nvSpPr>
          <p:cNvPr id="25" name="Oval 24"/>
          <p:cNvSpPr/>
          <p:nvPr/>
        </p:nvSpPr>
        <p:spPr bwMode="auto">
          <a:xfrm>
            <a:off x="6382409" y="4789435"/>
            <a:ext cx="126124" cy="12612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628575" y="4499248"/>
            <a:ext cx="126124" cy="12612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825360" y="5411465"/>
            <a:ext cx="126124" cy="12612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5568272" y="5669131"/>
            <a:ext cx="126124" cy="12612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860622" y="2163392"/>
                <a:ext cx="2275495" cy="424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622" y="2163392"/>
                <a:ext cx="2275495" cy="4249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/>
          <p:cNvSpPr/>
          <p:nvPr/>
        </p:nvSpPr>
        <p:spPr bwMode="auto">
          <a:xfrm>
            <a:off x="6382409" y="5407708"/>
            <a:ext cx="126124" cy="126124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6628575" y="5663253"/>
            <a:ext cx="126124" cy="126124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825360" y="4789435"/>
            <a:ext cx="126124" cy="126124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5562190" y="4495541"/>
            <a:ext cx="126124" cy="126124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6103881" y="5110500"/>
            <a:ext cx="126124" cy="126124"/>
          </a:xfrm>
          <a:prstGeom prst="ellipse">
            <a:avLst/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103884" y="5110669"/>
            <a:ext cx="126124" cy="12612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916046" y="4160000"/>
            <a:ext cx="2520008" cy="1680544"/>
            <a:chOff x="916046" y="4160000"/>
            <a:chExt cx="2520008" cy="1680544"/>
          </a:xfrm>
        </p:grpSpPr>
        <p:cxnSp>
          <p:nvCxnSpPr>
            <p:cNvPr id="8" name="Straight Arrow Connector 7"/>
            <p:cNvCxnSpPr/>
            <p:nvPr/>
          </p:nvCxnSpPr>
          <p:spPr bwMode="auto">
            <a:xfrm rot="5400000" flipV="1">
              <a:off x="2199290" y="4346043"/>
              <a:ext cx="0" cy="165537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097500" y="4942899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6046" y="41600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1363718" y="5173731"/>
              <a:ext cx="1340068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1371600" y="4852497"/>
              <a:ext cx="1332186" cy="9040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1371600" y="4493187"/>
              <a:ext cx="1332186" cy="21670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371600" y="5384125"/>
              <a:ext cx="1332186" cy="9040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1367659" y="5623842"/>
              <a:ext cx="1332186" cy="21670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4" name="Group 43"/>
          <p:cNvGrpSpPr/>
          <p:nvPr/>
        </p:nvGrpSpPr>
        <p:grpSpPr>
          <a:xfrm>
            <a:off x="1355008" y="4704274"/>
            <a:ext cx="1348778" cy="907134"/>
            <a:chOff x="1355008" y="4554500"/>
            <a:chExt cx="1348778" cy="907134"/>
          </a:xfrm>
        </p:grpSpPr>
        <p:grpSp>
          <p:nvGrpSpPr>
            <p:cNvPr id="41" name="Group 40"/>
            <p:cNvGrpSpPr/>
            <p:nvPr/>
          </p:nvGrpSpPr>
          <p:grpSpPr>
            <a:xfrm>
              <a:off x="1362890" y="4554500"/>
              <a:ext cx="1340896" cy="907134"/>
              <a:chOff x="1362890" y="4554500"/>
              <a:chExt cx="1340896" cy="907134"/>
            </a:xfrm>
          </p:grpSpPr>
          <p:cxnSp>
            <p:nvCxnSpPr>
              <p:cNvPr id="36" name="Straight Arrow Connector 35"/>
              <p:cNvCxnSpPr/>
              <p:nvPr/>
            </p:nvCxnSpPr>
            <p:spPr bwMode="auto">
              <a:xfrm flipV="1">
                <a:off x="1363718" y="5131525"/>
                <a:ext cx="1332186" cy="90402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1363718" y="4791494"/>
                <a:ext cx="1332186" cy="90402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>
                <a:off x="1362890" y="4554500"/>
                <a:ext cx="1332186" cy="216702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9" name="Straight Arrow Connector 38"/>
              <p:cNvCxnSpPr/>
              <p:nvPr/>
            </p:nvCxnSpPr>
            <p:spPr bwMode="auto">
              <a:xfrm flipV="1">
                <a:off x="1371600" y="5244932"/>
                <a:ext cx="1332186" cy="216702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43" name="Straight Arrow Connector 42"/>
            <p:cNvCxnSpPr/>
            <p:nvPr/>
          </p:nvCxnSpPr>
          <p:spPr bwMode="auto">
            <a:xfrm>
              <a:off x="1355008" y="5016196"/>
              <a:ext cx="1340068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5" name="Straight Arrow Connector 4"/>
          <p:cNvCxnSpPr/>
          <p:nvPr/>
        </p:nvCxnSpPr>
        <p:spPr bwMode="auto">
          <a:xfrm flipV="1">
            <a:off x="1363718" y="4346042"/>
            <a:ext cx="0" cy="16553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3813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 animBg="1"/>
      <p:bldP spid="47" grpId="0" animBg="1"/>
      <p:bldP spid="25" grpId="0" animBg="1"/>
      <p:bldP spid="26" grpId="0" animBg="1"/>
      <p:bldP spid="27" grpId="0" animBg="1"/>
      <p:bldP spid="28" grpId="0" animBg="1"/>
      <p:bldP spid="31" grpId="0"/>
      <p:bldP spid="32" grpId="0" animBg="1"/>
      <p:bldP spid="33" grpId="0" animBg="1"/>
      <p:bldP spid="34" grpId="0" animBg="1"/>
      <p:bldP spid="35" grpId="0" animBg="1"/>
      <p:bldP spid="45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Ellipses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819807"/>
            <a:ext cx="5186855" cy="6040875"/>
            <a:chOff x="0" y="819807"/>
            <a:chExt cx="5186855" cy="60408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4908" t="9110" r="50648" b="25373"/>
            <a:stretch/>
          </p:blipFill>
          <p:spPr>
            <a:xfrm>
              <a:off x="0" y="900000"/>
              <a:ext cx="5186855" cy="596068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4642945" y="819807"/>
              <a:ext cx="543910" cy="34269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5" name="Oval 4"/>
          <p:cNvSpPr/>
          <p:nvPr/>
        </p:nvSpPr>
        <p:spPr bwMode="auto">
          <a:xfrm rot="1964815">
            <a:off x="2240999" y="201645"/>
            <a:ext cx="1121558" cy="7269189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701" y="1227245"/>
            <a:ext cx="2269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is the best fit ellipse?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 bwMode="auto">
          <a:xfrm rot="2576936">
            <a:off x="2122272" y="1948116"/>
            <a:ext cx="938618" cy="4459359"/>
          </a:xfrm>
          <a:prstGeom prst="ellipse">
            <a:avLst/>
          </a:prstGeom>
          <a:noFill/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 rot="3151164">
            <a:off x="2145811" y="2215947"/>
            <a:ext cx="721704" cy="3927133"/>
          </a:xfrm>
          <a:prstGeom prst="ellips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184354" y="2974406"/>
            <a:ext cx="3946273" cy="1702043"/>
            <a:chOff x="5184354" y="2974406"/>
            <a:chExt cx="3946273" cy="1702043"/>
          </a:xfrm>
        </p:grpSpPr>
        <p:sp>
          <p:nvSpPr>
            <p:cNvPr id="15" name="TextBox 14"/>
            <p:cNvSpPr txBox="1"/>
            <p:nvPr/>
          </p:nvSpPr>
          <p:spPr>
            <a:xfrm>
              <a:off x="5239490" y="2974406"/>
              <a:ext cx="384592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For real, non-elliptical</a:t>
              </a:r>
              <a:br>
                <a:rPr lang="en-GB" dirty="0" smtClean="0"/>
              </a:br>
              <a:r>
                <a:rPr lang="en-GB" dirty="0" smtClean="0"/>
                <a:t>data sets, calculate 4.RMS</a:t>
              </a:r>
              <a:br>
                <a:rPr lang="en-GB" dirty="0" smtClean="0"/>
              </a:br>
              <a:r>
                <a:rPr lang="en-GB" dirty="0" smtClean="0"/>
                <a:t>emittance statistically: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184354" y="4229211"/>
                  <a:ext cx="3946273" cy="4472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4.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=4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4354" y="4229211"/>
                  <a:ext cx="3946273" cy="447238"/>
                </a:xfrm>
                <a:prstGeom prst="rect">
                  <a:avLst/>
                </a:prstGeom>
                <a:blipFill>
                  <a:blip r:embed="rId3"/>
                  <a:stretch>
                    <a:fillRect b="-137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5271689" y="931672"/>
            <a:ext cx="3727117" cy="1843776"/>
            <a:chOff x="5271689" y="931672"/>
            <a:chExt cx="3727117" cy="18437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550921" y="1458077"/>
                  <a:ext cx="33866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921" y="1458077"/>
                  <a:ext cx="3386633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441" b="-377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5271689" y="931672"/>
              <a:ext cx="2685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Ellipse defined by: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71689" y="1932097"/>
              <a:ext cx="110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where: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503276" y="1978263"/>
                  <a:ext cx="171951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3276" y="1978263"/>
                  <a:ext cx="1719510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5674" r="-3191" b="-3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/>
            <p:cNvSpPr txBox="1"/>
            <p:nvPr/>
          </p:nvSpPr>
          <p:spPr>
            <a:xfrm>
              <a:off x="5279413" y="2313783"/>
              <a:ext cx="37193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  <a:r>
                <a:rPr lang="en-GB" dirty="0" smtClean="0"/>
                <a:t>re the Twiss parameters</a:t>
              </a:r>
              <a:endParaRPr lang="en-GB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186855" y="4869660"/>
            <a:ext cx="3392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Units usually given in</a:t>
            </a:r>
            <a:br>
              <a:rPr lang="en-GB" dirty="0" smtClean="0"/>
            </a:br>
            <a:r>
              <a:rPr lang="en-GB" dirty="0" smtClean="0"/>
              <a:t>[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 </a:t>
            </a:r>
            <a:r>
              <a:rPr lang="en-GB" dirty="0" smtClean="0"/>
              <a:t>mm </a:t>
            </a:r>
            <a:r>
              <a:rPr lang="en-GB" dirty="0" err="1" smtClean="0"/>
              <a:t>mrad</a:t>
            </a:r>
            <a:r>
              <a:rPr lang="en-GB" dirty="0" smtClean="0"/>
              <a:t>], but varies</a:t>
            </a:r>
          </a:p>
        </p:txBody>
      </p:sp>
      <p:sp>
        <p:nvSpPr>
          <p:cNvPr id="20" name="Oval 19"/>
          <p:cNvSpPr/>
          <p:nvPr/>
        </p:nvSpPr>
        <p:spPr bwMode="auto">
          <a:xfrm rot="1964815">
            <a:off x="2384171" y="2244495"/>
            <a:ext cx="540000" cy="360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3700" y="2189771"/>
            <a:ext cx="2451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 we use RMS or 4.RMS?</a:t>
            </a:r>
            <a:endParaRPr lang="en-GB" dirty="0"/>
          </a:p>
        </p:txBody>
      </p:sp>
      <p:sp>
        <p:nvSpPr>
          <p:cNvPr id="24" name="Title 2"/>
          <p:cNvSpPr txBox="1">
            <a:spLocks/>
          </p:cNvSpPr>
          <p:nvPr/>
        </p:nvSpPr>
        <p:spPr bwMode="auto">
          <a:xfrm>
            <a:off x="4486401" y="19560"/>
            <a:ext cx="41726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704850" indent="0" algn="l" rtl="0" eaLnBrk="0" fontAlgn="base" hangingPunct="0">
              <a:spcBef>
                <a:spcPct val="0"/>
              </a:spcBef>
              <a:spcAft>
                <a:spcPct val="0"/>
              </a:spcAft>
              <a:tabLst/>
              <a:defRPr sz="4400" b="1">
                <a:solidFill>
                  <a:srgbClr val="3C8C9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r>
              <a:rPr lang="en-GB" kern="0" dirty="0" smtClean="0"/>
              <a:t>and Pitfalls</a:t>
            </a:r>
            <a:endParaRPr lang="en-GB" kern="0" dirty="0"/>
          </a:p>
        </p:txBody>
      </p:sp>
      <p:sp>
        <p:nvSpPr>
          <p:cNvPr id="25" name="TextBox 24"/>
          <p:cNvSpPr txBox="1"/>
          <p:nvPr/>
        </p:nvSpPr>
        <p:spPr>
          <a:xfrm>
            <a:off x="2278117" y="5801295"/>
            <a:ext cx="2364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units? Watch out for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54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8" grpId="0"/>
      <p:bldP spid="20" grpId="0" animBg="1"/>
      <p:bldP spid="21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098309142ee90672dd325a1bf5abdf8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95C86D-74D4-442E-90BC-BC0393848259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41CCF44E-66F4-4C32-A5C3-3ABA55E8015E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sharepoint/v3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E75A208-F05D-460B-AF23-E7C7767A65B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1A2F64C-F1D0-414C-807E-87D896E061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10953</TotalTime>
  <Words>1744</Words>
  <Application>Microsoft Office PowerPoint</Application>
  <PresentationFormat>On-screen Show (4:3)</PresentationFormat>
  <Paragraphs>550</Paragraphs>
  <Slides>43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Arial</vt:lpstr>
      <vt:lpstr>Calibri</vt:lpstr>
      <vt:lpstr>Cambria Math</vt:lpstr>
      <vt:lpstr>Corisande</vt:lpstr>
      <vt:lpstr>Lucida Grande</vt:lpstr>
      <vt:lpstr>Lucida Sans</vt:lpstr>
      <vt:lpstr>Times New Roman</vt:lpstr>
      <vt:lpstr>Wingdings</vt:lpstr>
      <vt:lpstr>ヒラギノ角ゴ Pro W3</vt:lpstr>
      <vt:lpstr>STFC_PowerPoint_template</vt:lpstr>
      <vt:lpstr>1_Blank Presentation</vt:lpstr>
      <vt:lpstr>1_STFC_PowerPoint_template</vt:lpstr>
      <vt:lpstr>2_Blank Presentation</vt:lpstr>
      <vt:lpstr>Particle Sources</vt:lpstr>
      <vt:lpstr>Many Many Particle Sources</vt:lpstr>
      <vt:lpstr>Fermi-Stats. &amp; Work Function</vt:lpstr>
      <vt:lpstr>Child-Langmuir Law</vt:lpstr>
      <vt:lpstr>Child-Langmuir Law (cont’d.)</vt:lpstr>
      <vt:lpstr>Child-Langmuir Law (cont’d.)</vt:lpstr>
      <vt:lpstr>Perveance Measurement</vt:lpstr>
      <vt:lpstr>Emittance</vt:lpstr>
      <vt:lpstr>Emittance Ellipses</vt:lpstr>
      <vt:lpstr>High Voltage Considerations</vt:lpstr>
      <vt:lpstr>Timing in Pulsed Sources</vt:lpstr>
      <vt:lpstr>Reliability and Stability</vt:lpstr>
      <vt:lpstr>Summary of Fundamentals</vt:lpstr>
      <vt:lpstr>Thermionic Electron Gun</vt:lpstr>
      <vt:lpstr>Photocathode Electron Guns</vt:lpstr>
      <vt:lpstr>DC Photocathode Gun</vt:lpstr>
      <vt:lpstr>RF Photocathode Gun</vt:lpstr>
      <vt:lpstr>Superconducting RF Gun</vt:lpstr>
      <vt:lpstr>Most are Plasma-Based Sources</vt:lpstr>
      <vt:lpstr>Plasma Parameters</vt:lpstr>
      <vt:lpstr>Plasma Fundamentals</vt:lpstr>
      <vt:lpstr>Plasma Fundamentals</vt:lpstr>
      <vt:lpstr>Plasma Fundamentals</vt:lpstr>
      <vt:lpstr>Plasma Confinement Techniques</vt:lpstr>
      <vt:lpstr>The Typical Ion Source</vt:lpstr>
      <vt:lpstr>No ‘Typical’ Ion Sources!</vt:lpstr>
      <vt:lpstr>Beam Extraction</vt:lpstr>
      <vt:lpstr>Space Charge</vt:lpstr>
      <vt:lpstr>Space Charge Compensation</vt:lpstr>
      <vt:lpstr>Summary of Fundamentals (2)</vt:lpstr>
      <vt:lpstr>Proton Sources</vt:lpstr>
      <vt:lpstr>Proton Sources</vt:lpstr>
      <vt:lpstr>High Charge State Sources</vt:lpstr>
      <vt:lpstr>High Charge State Sources</vt:lpstr>
      <vt:lpstr>Charge Breeders</vt:lpstr>
      <vt:lpstr>Negative Ion Sources</vt:lpstr>
      <vt:lpstr>H– Ion Production Methods</vt:lpstr>
      <vt:lpstr>Caesium: a Blessing and a Curse</vt:lpstr>
      <vt:lpstr>ISIS Penning Surface H– Source</vt:lpstr>
      <vt:lpstr>ISIS RF Volume H– Source</vt:lpstr>
      <vt:lpstr>Final Thoughts</vt:lpstr>
      <vt:lpstr>Thank you for listening!</vt:lpstr>
      <vt:lpstr>Homework Questions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UKRI Corporate PowerPoint Presentation (ppt)</dc:title>
  <dc:subject>Science and Technology Facilities Council</dc:subject>
  <dc:creator>STFC Communications</dc:creator>
  <cp:keywords>presentation, PowerPoint, STFC, template</cp:keywords>
  <cp:lastModifiedBy>Lawrie, Scott (STFC,RAL,ISIS)</cp:lastModifiedBy>
  <cp:revision>761</cp:revision>
  <dcterms:created xsi:type="dcterms:W3CDTF">2008-12-05T12:18:49Z</dcterms:created>
  <dcterms:modified xsi:type="dcterms:W3CDTF">2019-03-05T12:30:40Z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